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89" r:id="rId12"/>
    <p:sldId id="290" r:id="rId13"/>
    <p:sldId id="291" r:id="rId14"/>
    <p:sldId id="293" r:id="rId15"/>
    <p:sldId id="292" r:id="rId16"/>
    <p:sldId id="294" r:id="rId17"/>
    <p:sldId id="296" r:id="rId18"/>
    <p:sldId id="297" r:id="rId19"/>
    <p:sldId id="298" r:id="rId20"/>
    <p:sldId id="299" r:id="rId21"/>
    <p:sldId id="300" r:id="rId22"/>
    <p:sldId id="301" r:id="rId23"/>
    <p:sldId id="302" r:id="rId24"/>
    <p:sldId id="30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77" d="100"/>
          <a:sy n="77" d="100"/>
        </p:scale>
        <p:origin x="102"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74110-3174-4677-BF12-E373AAC16CAE}" type="datetimeFigureOut">
              <a:rPr kumimoji="1" lang="ja-JP" altLang="en-US" smtClean="0"/>
              <a:t>2021/2/10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B0105-D0F1-4E88-8100-EAF8B5A2CD58}" type="slidenum">
              <a:rPr kumimoji="1" lang="ja-JP" altLang="en-US" smtClean="0"/>
              <a:t>‹#›</a:t>
            </a:fld>
            <a:endParaRPr kumimoji="1" lang="ja-JP" altLang="en-US"/>
          </a:p>
        </p:txBody>
      </p:sp>
    </p:spTree>
    <p:extLst>
      <p:ext uri="{BB962C8B-B14F-4D97-AF65-F5344CB8AC3E}">
        <p14:creationId xmlns:p14="http://schemas.microsoft.com/office/powerpoint/2010/main" val="29769986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BB2C9FA-A40B-4A84-BD68-9C951F74AF32}" type="datetime1">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61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AC319C9-987A-4AAC-9B52-438464DE088E}" type="datetime1">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spTree>
    <p:extLst>
      <p:ext uri="{BB962C8B-B14F-4D97-AF65-F5344CB8AC3E}">
        <p14:creationId xmlns:p14="http://schemas.microsoft.com/office/powerpoint/2010/main" val="316973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ABD56E-ED5B-4AF2-94C3-ECA0360B3A75}" type="datetime1">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spTree>
    <p:extLst>
      <p:ext uri="{BB962C8B-B14F-4D97-AF65-F5344CB8AC3E}">
        <p14:creationId xmlns:p14="http://schemas.microsoft.com/office/powerpoint/2010/main" val="27172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0DD78CE-353C-42F1-8043-EAC91F940277}" type="datetime1">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spTree>
    <p:extLst>
      <p:ext uri="{BB962C8B-B14F-4D97-AF65-F5344CB8AC3E}">
        <p14:creationId xmlns:p14="http://schemas.microsoft.com/office/powerpoint/2010/main" val="295299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BEA016-FDBE-463C-BA77-7E9094729238}" type="datetime1">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4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1AEA752-E4E6-401D-91C1-7B9A02098D7A}" type="datetime1">
              <a:rPr kumimoji="1" lang="ja-JP" altLang="en-US" smtClean="0"/>
              <a:t>2021/2/10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spTree>
    <p:extLst>
      <p:ext uri="{BB962C8B-B14F-4D97-AF65-F5344CB8AC3E}">
        <p14:creationId xmlns:p14="http://schemas.microsoft.com/office/powerpoint/2010/main" val="305597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03051D-2361-442C-A648-B15C0CDFD7EB}" type="datetime1">
              <a:rPr kumimoji="1" lang="ja-JP" altLang="en-US" smtClean="0"/>
              <a:t>2021/2/10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spTree>
    <p:extLst>
      <p:ext uri="{BB962C8B-B14F-4D97-AF65-F5344CB8AC3E}">
        <p14:creationId xmlns:p14="http://schemas.microsoft.com/office/powerpoint/2010/main" val="181569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81B9D03-0F86-44B2-A244-3FBA2B801920}" type="datetime1">
              <a:rPr kumimoji="1" lang="ja-JP" altLang="en-US" smtClean="0"/>
              <a:t>2021/2/10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spTree>
    <p:extLst>
      <p:ext uri="{BB962C8B-B14F-4D97-AF65-F5344CB8AC3E}">
        <p14:creationId xmlns:p14="http://schemas.microsoft.com/office/powerpoint/2010/main" val="170653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94C177-18E3-45DC-8E1A-B9ADB78A0A71}" type="datetime1">
              <a:rPr kumimoji="1" lang="ja-JP" altLang="en-US" smtClean="0"/>
              <a:t>2021/2/10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spTree>
    <p:extLst>
      <p:ext uri="{BB962C8B-B14F-4D97-AF65-F5344CB8AC3E}">
        <p14:creationId xmlns:p14="http://schemas.microsoft.com/office/powerpoint/2010/main" val="63581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E5429A6-66CC-452D-826F-C2EF3CE3CA3B}" type="datetime1">
              <a:rPr kumimoji="1" lang="ja-JP" altLang="en-US" smtClean="0"/>
              <a:t>2021/2/10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7FDEFA-4E67-4C96-AFA6-24DC8F0FD677}" type="slidenum">
              <a:rPr kumimoji="1" lang="ja-JP" altLang="en-US" smtClean="0"/>
              <a:t>‹#›</a:t>
            </a:fld>
            <a:endParaRPr kumimoji="1" lang="ja-JP" altLang="en-US"/>
          </a:p>
        </p:txBody>
      </p:sp>
    </p:spTree>
    <p:extLst>
      <p:ext uri="{BB962C8B-B14F-4D97-AF65-F5344CB8AC3E}">
        <p14:creationId xmlns:p14="http://schemas.microsoft.com/office/powerpoint/2010/main" val="405915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0EC0849-DBDD-4CDB-B342-7CE6475C03C1}" type="datetime1">
              <a:rPr kumimoji="1" lang="ja-JP" altLang="en-US" smtClean="0"/>
              <a:t>2021/2/10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B7FDEFA-4E67-4C96-AFA6-24DC8F0FD677}" type="slidenum">
              <a:rPr kumimoji="1" lang="ja-JP" altLang="en-US" smtClean="0"/>
              <a:t>‹#›</a:t>
            </a:fld>
            <a:endParaRPr kumimoji="1" lang="ja-JP" altLang="en-US"/>
          </a:p>
        </p:txBody>
      </p:sp>
    </p:spTree>
    <p:extLst>
      <p:ext uri="{BB962C8B-B14F-4D97-AF65-F5344CB8AC3E}">
        <p14:creationId xmlns:p14="http://schemas.microsoft.com/office/powerpoint/2010/main" val="19004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7AED480-EC65-46A1-979A-DCBA5C548A2F}" type="datetime1">
              <a:rPr kumimoji="1" lang="ja-JP" altLang="en-US" smtClean="0"/>
              <a:t>2021/2/10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B7FDEFA-4E67-4C96-AFA6-24DC8F0FD677}"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699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qiita.com/yasthon/items/fadc57ddba82335b8e2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chplay.jp/column/558"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techacademy.jp/magazine/2997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hamalog.tumblr.com/post/4047826621/json%E3%82%89%E3%81%97%E3%81%8D%E6%96%87%E5%AD%97%E5%88%97%E3%82%92%E3%82%AA%E3%83%96%E3%82%B8%E3%82%A7%E3%82%AF%E3%83%88%E3%81%AB%E5%A4%89%E6%8F%9B%E3%81%99%E3%82%8Bjavascript"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play.jp/column/528"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tmarkit.co.jp/ait/articles/1108/12/news093_3.html" TargetMode="External"/><Relationship Id="rId2" Type="http://schemas.openxmlformats.org/officeDocument/2006/relationships/hyperlink" Target="https://the-zombis.sakura.ne.jp/wp/blog/2012/05/12/post-136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echacademy.jp/magazine/1906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5F799F-B885-4357-93FB-3E764CDECFFE}"/>
              </a:ext>
            </a:extLst>
          </p:cNvPr>
          <p:cNvSpPr>
            <a:spLocks noGrp="1"/>
          </p:cNvSpPr>
          <p:nvPr>
            <p:ph type="ctrTitle"/>
          </p:nvPr>
        </p:nvSpPr>
        <p:spPr/>
        <p:txBody>
          <a:bodyPr/>
          <a:lstStyle/>
          <a:p>
            <a:r>
              <a:rPr kumimoji="1" lang="ja-JP" altLang="en-US" dirty="0"/>
              <a:t>後期まとめ</a:t>
            </a:r>
          </a:p>
        </p:txBody>
      </p:sp>
      <p:sp>
        <p:nvSpPr>
          <p:cNvPr id="3" name="字幕 2">
            <a:extLst>
              <a:ext uri="{FF2B5EF4-FFF2-40B4-BE49-F238E27FC236}">
                <a16:creationId xmlns:a16="http://schemas.microsoft.com/office/drawing/2014/main" id="{7F63FE5A-1DE3-47D2-94A8-1E547E9EE66E}"/>
              </a:ext>
            </a:extLst>
          </p:cNvPr>
          <p:cNvSpPr>
            <a:spLocks noGrp="1"/>
          </p:cNvSpPr>
          <p:nvPr>
            <p:ph type="subTitle" idx="1"/>
          </p:nvPr>
        </p:nvSpPr>
        <p:spPr>
          <a:xfrm>
            <a:off x="822960" y="4491716"/>
            <a:ext cx="7543800" cy="1143000"/>
          </a:xfrm>
        </p:spPr>
        <p:txBody>
          <a:bodyPr/>
          <a:lstStyle/>
          <a:p>
            <a:r>
              <a:rPr kumimoji="1" lang="ja-JP" altLang="en-US" dirty="0"/>
              <a:t>後期ゼミ活動まとめ編</a:t>
            </a:r>
          </a:p>
        </p:txBody>
      </p:sp>
      <p:sp>
        <p:nvSpPr>
          <p:cNvPr id="4" name="スライド番号プレースホルダー 3">
            <a:extLst>
              <a:ext uri="{FF2B5EF4-FFF2-40B4-BE49-F238E27FC236}">
                <a16:creationId xmlns:a16="http://schemas.microsoft.com/office/drawing/2014/main" id="{96CA668C-99A8-465F-A131-CA0ADCA1D4EE}"/>
              </a:ext>
            </a:extLst>
          </p:cNvPr>
          <p:cNvSpPr>
            <a:spLocks noGrp="1"/>
          </p:cNvSpPr>
          <p:nvPr>
            <p:ph type="sldNum" sz="quarter" idx="12"/>
          </p:nvPr>
        </p:nvSpPr>
        <p:spPr/>
        <p:txBody>
          <a:bodyPr/>
          <a:lstStyle/>
          <a:p>
            <a:fld id="{EB7FDEFA-4E67-4C96-AFA6-24DC8F0FD677}" type="slidenum">
              <a:rPr kumimoji="1" lang="ja-JP" altLang="en-US" smtClean="0"/>
              <a:t>1</a:t>
            </a:fld>
            <a:endParaRPr kumimoji="1" lang="ja-JP" altLang="en-US"/>
          </a:p>
        </p:txBody>
      </p:sp>
    </p:spTree>
    <p:extLst>
      <p:ext uri="{BB962C8B-B14F-4D97-AF65-F5344CB8AC3E}">
        <p14:creationId xmlns:p14="http://schemas.microsoft.com/office/powerpoint/2010/main" val="322512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9955A-3C9D-45BE-936F-B0CFF6E742AD}"/>
              </a:ext>
            </a:extLst>
          </p:cNvPr>
          <p:cNvSpPr>
            <a:spLocks noGrp="1"/>
          </p:cNvSpPr>
          <p:nvPr>
            <p:ph type="title"/>
          </p:nvPr>
        </p:nvSpPr>
        <p:spPr/>
        <p:txBody>
          <a:bodyPr/>
          <a:lstStyle/>
          <a:p>
            <a:r>
              <a:rPr kumimoji="1" lang="ja-JP" altLang="en-US" dirty="0"/>
              <a:t>後期三回発表の主な活動</a:t>
            </a:r>
          </a:p>
        </p:txBody>
      </p:sp>
      <p:sp>
        <p:nvSpPr>
          <p:cNvPr id="3" name="コンテンツ プレースホルダー 2">
            <a:extLst>
              <a:ext uri="{FF2B5EF4-FFF2-40B4-BE49-F238E27FC236}">
                <a16:creationId xmlns:a16="http://schemas.microsoft.com/office/drawing/2014/main" id="{D1101CF7-40A8-4F0B-94EB-6CAEA9001F0F}"/>
              </a:ext>
            </a:extLst>
          </p:cNvPr>
          <p:cNvSpPr>
            <a:spLocks noGrp="1"/>
          </p:cNvSpPr>
          <p:nvPr>
            <p:ph idx="1"/>
          </p:nvPr>
        </p:nvSpPr>
        <p:spPr>
          <a:xfrm>
            <a:off x="822959" y="1845734"/>
            <a:ext cx="7543801" cy="3448162"/>
          </a:xfrm>
        </p:spPr>
        <p:txBody>
          <a:bodyPr>
            <a:normAutofit/>
          </a:bodyPr>
          <a:lstStyle/>
          <a:p>
            <a:pPr marL="0" indent="0">
              <a:buNone/>
            </a:pPr>
            <a:r>
              <a:rPr kumimoji="1" lang="ja-JP" altLang="en-US" sz="4000" dirty="0">
                <a:solidFill>
                  <a:schemeClr val="tx1"/>
                </a:solidFill>
              </a:rPr>
              <a:t>ファイルの読み込みについて</a:t>
            </a:r>
            <a:endParaRPr lang="en-US" altLang="ja-JP" sz="4000" b="1" i="0" dirty="0">
              <a:solidFill>
                <a:schemeClr val="tx1"/>
              </a:solidFill>
              <a:effectLst/>
              <a:latin typeface="+mj-ea"/>
              <a:ea typeface="+mj-ea"/>
            </a:endParaRPr>
          </a:p>
          <a:p>
            <a:pPr marL="0" indent="0">
              <a:buNone/>
            </a:pPr>
            <a:r>
              <a:rPr lang="en-US" altLang="ja-JP" sz="2800" b="1" i="0" dirty="0" err="1">
                <a:solidFill>
                  <a:srgbClr val="FF00FF"/>
                </a:solidFill>
                <a:effectLst/>
                <a:latin typeface="+mj-ea"/>
                <a:ea typeface="+mj-ea"/>
              </a:rPr>
              <a:t>json</a:t>
            </a:r>
            <a:r>
              <a:rPr lang="en-US" altLang="ja-JP" sz="2800" b="0" i="0" dirty="0" err="1">
                <a:solidFill>
                  <a:srgbClr val="303030"/>
                </a:solidFill>
                <a:effectLst/>
                <a:latin typeface="+mn-ea"/>
              </a:rPr>
              <a:t>.load</a:t>
            </a:r>
            <a:r>
              <a:rPr lang="en-US" altLang="ja-JP" sz="2800" b="0" i="0" dirty="0">
                <a:solidFill>
                  <a:srgbClr val="303030"/>
                </a:solidFill>
                <a:effectLst/>
                <a:latin typeface="+mn-ea"/>
              </a:rPr>
              <a:t>(</a:t>
            </a:r>
            <a:r>
              <a:rPr lang="ja-JP" altLang="en-US" sz="2800" b="0" i="0" dirty="0">
                <a:solidFill>
                  <a:srgbClr val="303030"/>
                </a:solidFill>
                <a:effectLst/>
                <a:latin typeface="+mn-ea"/>
              </a:rPr>
              <a:t>変数名</a:t>
            </a:r>
            <a:r>
              <a:rPr lang="en-US" altLang="ja-JP" sz="2800" b="0" i="0" dirty="0">
                <a:solidFill>
                  <a:srgbClr val="303030"/>
                </a:solidFill>
                <a:effectLst/>
                <a:latin typeface="+mn-ea"/>
              </a:rPr>
              <a:t>)</a:t>
            </a:r>
          </a:p>
          <a:p>
            <a:pPr marL="0" indent="0">
              <a:buNone/>
            </a:pPr>
            <a:r>
              <a:rPr kumimoji="1" lang="ja-JP" altLang="en-US" sz="2800" dirty="0">
                <a:solidFill>
                  <a:srgbClr val="303030"/>
                </a:solidFill>
                <a:latin typeface="+mn-ea"/>
              </a:rPr>
              <a:t>・</a:t>
            </a:r>
            <a:r>
              <a:rPr lang="en-US" altLang="ja-JP" sz="2800" dirty="0">
                <a:solidFill>
                  <a:srgbClr val="303030"/>
                </a:solidFill>
                <a:latin typeface="+mn-ea"/>
              </a:rPr>
              <a:t>JSON</a:t>
            </a:r>
            <a:r>
              <a:rPr lang="ja-JP" altLang="en-US" sz="2800" dirty="0">
                <a:solidFill>
                  <a:srgbClr val="303030"/>
                </a:solidFill>
                <a:latin typeface="+mn-ea"/>
              </a:rPr>
              <a:t>ファイル</a:t>
            </a:r>
            <a:r>
              <a:rPr lang="en-US" altLang="ja-JP" sz="2800" b="0" i="0" dirty="0">
                <a:solidFill>
                  <a:srgbClr val="303030"/>
                </a:solidFill>
                <a:effectLst/>
                <a:latin typeface="+mn-ea"/>
              </a:rPr>
              <a:t>(</a:t>
            </a:r>
            <a:r>
              <a:rPr lang="en-US" altLang="ja-JP" sz="2800" b="0" i="0" dirty="0" err="1">
                <a:solidFill>
                  <a:srgbClr val="303030"/>
                </a:solidFill>
                <a:effectLst/>
                <a:latin typeface="+mn-ea"/>
              </a:rPr>
              <a:t>dict</a:t>
            </a:r>
            <a:r>
              <a:rPr lang="ja-JP" altLang="en-US" sz="2800" b="0" i="0" dirty="0">
                <a:solidFill>
                  <a:srgbClr val="303030"/>
                </a:solidFill>
                <a:effectLst/>
                <a:latin typeface="+mn-ea"/>
              </a:rPr>
              <a:t>型</a:t>
            </a:r>
            <a:r>
              <a:rPr lang="en-US" altLang="ja-JP" sz="2800" b="0" i="0" dirty="0">
                <a:solidFill>
                  <a:srgbClr val="303030"/>
                </a:solidFill>
                <a:effectLst/>
                <a:latin typeface="+mn-ea"/>
              </a:rPr>
              <a:t>)</a:t>
            </a:r>
            <a:r>
              <a:rPr lang="ja-JP" altLang="en-US" sz="2800" dirty="0">
                <a:solidFill>
                  <a:srgbClr val="303030"/>
                </a:solidFill>
                <a:latin typeface="+mn-ea"/>
              </a:rPr>
              <a:t>を辞書型として読み込む</a:t>
            </a:r>
            <a:endParaRPr lang="en-US" altLang="ja-JP" sz="2800" dirty="0">
              <a:solidFill>
                <a:srgbClr val="303030"/>
              </a:solidFill>
              <a:latin typeface="+mn-ea"/>
            </a:endParaRPr>
          </a:p>
          <a:p>
            <a:pPr marL="0" indent="0">
              <a:buNone/>
            </a:pPr>
            <a:r>
              <a:rPr lang="en-US" altLang="ja-JP" sz="2800" b="1" i="0" dirty="0" err="1">
                <a:solidFill>
                  <a:srgbClr val="FF00FF"/>
                </a:solidFill>
                <a:effectLst/>
                <a:latin typeface="+mj-ea"/>
                <a:ea typeface="+mj-ea"/>
              </a:rPr>
              <a:t>json</a:t>
            </a:r>
            <a:r>
              <a:rPr lang="en-US" altLang="ja-JP" sz="2800" b="0" i="0" dirty="0" err="1">
                <a:solidFill>
                  <a:srgbClr val="303030"/>
                </a:solidFill>
                <a:effectLst/>
                <a:latin typeface="+mn-ea"/>
              </a:rPr>
              <a:t>.loads</a:t>
            </a:r>
            <a:r>
              <a:rPr lang="en-US" altLang="ja-JP" sz="2800" b="0" i="0" dirty="0">
                <a:solidFill>
                  <a:srgbClr val="303030"/>
                </a:solidFill>
                <a:effectLst/>
                <a:latin typeface="+mn-ea"/>
              </a:rPr>
              <a:t>(</a:t>
            </a:r>
            <a:r>
              <a:rPr lang="ja-JP" altLang="en-US" sz="2800" b="0" i="0" dirty="0">
                <a:solidFill>
                  <a:srgbClr val="303030"/>
                </a:solidFill>
                <a:effectLst/>
                <a:latin typeface="+mn-ea"/>
              </a:rPr>
              <a:t>変数名</a:t>
            </a:r>
            <a:r>
              <a:rPr lang="en-US" altLang="ja-JP" sz="2800" b="0" i="0" dirty="0">
                <a:solidFill>
                  <a:srgbClr val="303030"/>
                </a:solidFill>
                <a:effectLst/>
                <a:latin typeface="+mn-ea"/>
              </a:rPr>
              <a:t>)</a:t>
            </a:r>
          </a:p>
          <a:p>
            <a:pPr marL="0" indent="0">
              <a:buNone/>
            </a:pPr>
            <a:r>
              <a:rPr lang="ja-JP" altLang="en-US" sz="2800" b="0" i="0" dirty="0">
                <a:solidFill>
                  <a:srgbClr val="303030"/>
                </a:solidFill>
                <a:effectLst/>
                <a:latin typeface="+mn-ea"/>
              </a:rPr>
              <a:t>・</a:t>
            </a:r>
            <a:r>
              <a:rPr lang="ja-JP" altLang="en-US" sz="2600" b="0" i="0" dirty="0">
                <a:solidFill>
                  <a:srgbClr val="303030"/>
                </a:solidFill>
                <a:effectLst/>
                <a:latin typeface="+mn-ea"/>
              </a:rPr>
              <a:t>テキストファイル</a:t>
            </a:r>
            <a:r>
              <a:rPr lang="en-US" altLang="ja-JP" sz="2600" b="0" i="0" dirty="0">
                <a:solidFill>
                  <a:srgbClr val="303030"/>
                </a:solidFill>
                <a:effectLst/>
                <a:latin typeface="+mn-ea"/>
              </a:rPr>
              <a:t>(str</a:t>
            </a:r>
            <a:r>
              <a:rPr lang="ja-JP" altLang="en-US" sz="2600" b="0" i="0" dirty="0">
                <a:solidFill>
                  <a:srgbClr val="303030"/>
                </a:solidFill>
                <a:effectLst/>
                <a:latin typeface="+mn-ea"/>
              </a:rPr>
              <a:t>型</a:t>
            </a:r>
            <a:r>
              <a:rPr lang="en-US" altLang="ja-JP" sz="2600" b="0" i="0" dirty="0">
                <a:solidFill>
                  <a:srgbClr val="303030"/>
                </a:solidFill>
                <a:effectLst/>
                <a:latin typeface="+mn-ea"/>
              </a:rPr>
              <a:t>)</a:t>
            </a:r>
            <a:r>
              <a:rPr lang="ja-JP" altLang="en-US" sz="2600" b="0" i="0" dirty="0">
                <a:solidFill>
                  <a:srgbClr val="303030"/>
                </a:solidFill>
                <a:effectLst/>
                <a:latin typeface="+mn-ea"/>
              </a:rPr>
              <a:t>の文字列を辞書型に変換する</a:t>
            </a:r>
            <a:endParaRPr kumimoji="1" lang="ja-JP" altLang="en-US" sz="2600" dirty="0"/>
          </a:p>
        </p:txBody>
      </p:sp>
      <p:sp>
        <p:nvSpPr>
          <p:cNvPr id="4" name="テキスト ボックス 3">
            <a:extLst>
              <a:ext uri="{FF2B5EF4-FFF2-40B4-BE49-F238E27FC236}">
                <a16:creationId xmlns:a16="http://schemas.microsoft.com/office/drawing/2014/main" id="{649869CB-8030-4A53-A978-C8F42D05FC49}"/>
              </a:ext>
            </a:extLst>
          </p:cNvPr>
          <p:cNvSpPr txBox="1"/>
          <p:nvPr/>
        </p:nvSpPr>
        <p:spPr>
          <a:xfrm>
            <a:off x="822959" y="5634154"/>
            <a:ext cx="7723632" cy="646331"/>
          </a:xfrm>
          <a:prstGeom prst="rect">
            <a:avLst/>
          </a:prstGeom>
          <a:noFill/>
        </p:spPr>
        <p:txBody>
          <a:bodyPr wrap="square">
            <a:spAutoFit/>
          </a:bodyPr>
          <a:lstStyle/>
          <a:p>
            <a:r>
              <a:rPr lang="ja-JP" altLang="en-US" dirty="0"/>
              <a:t>参考サイト：</a:t>
            </a:r>
            <a:r>
              <a:rPr lang="ja-JP" altLang="en-US" i="0" dirty="0">
                <a:solidFill>
                  <a:srgbClr val="333333"/>
                </a:solidFill>
                <a:effectLst/>
                <a:latin typeface="-apple-system"/>
              </a:rPr>
              <a:t> </a:t>
            </a:r>
            <a:r>
              <a:rPr lang="en-US" altLang="ja-JP" i="0" dirty="0">
                <a:solidFill>
                  <a:srgbClr val="333333"/>
                </a:solidFill>
                <a:effectLst/>
                <a:latin typeface="-apple-system"/>
              </a:rPr>
              <a:t>Python</a:t>
            </a:r>
            <a:r>
              <a:rPr lang="ja-JP" altLang="en-US" i="0" dirty="0">
                <a:solidFill>
                  <a:srgbClr val="333333"/>
                </a:solidFill>
                <a:effectLst/>
                <a:latin typeface="-apple-system"/>
              </a:rPr>
              <a:t>での</a:t>
            </a:r>
            <a:r>
              <a:rPr lang="en-US" altLang="ja-JP" i="0" dirty="0">
                <a:solidFill>
                  <a:srgbClr val="333333"/>
                </a:solidFill>
                <a:effectLst/>
                <a:latin typeface="-apple-system"/>
              </a:rPr>
              <a:t>json</a:t>
            </a:r>
            <a:r>
              <a:rPr lang="ja-JP" altLang="en-US" i="0" dirty="0">
                <a:solidFill>
                  <a:srgbClr val="333333"/>
                </a:solidFill>
                <a:effectLst/>
                <a:latin typeface="-apple-system"/>
              </a:rPr>
              <a:t>ファイルの読み込みモジュールの比較</a:t>
            </a:r>
            <a:endParaRPr lang="en-US" altLang="ja-JP" dirty="0">
              <a:solidFill>
                <a:srgbClr val="0563C1"/>
              </a:solidFill>
              <a:hlinkClick r:id="rId2"/>
            </a:endParaRPr>
          </a:p>
          <a:p>
            <a:r>
              <a:rPr lang="en-US" altLang="ja-JP" dirty="0">
                <a:solidFill>
                  <a:srgbClr val="0563C1"/>
                </a:solidFill>
                <a:hlinkClick r:id="rId2"/>
              </a:rPr>
              <a:t>https://qiita.com/yasthon/items/fadc57ddba82335b8e2d</a:t>
            </a:r>
            <a:endParaRPr lang="en-US" altLang="ja-JP" dirty="0">
              <a:solidFill>
                <a:srgbClr val="0563C1"/>
              </a:solidFill>
            </a:endParaRPr>
          </a:p>
        </p:txBody>
      </p:sp>
      <p:sp>
        <p:nvSpPr>
          <p:cNvPr id="5" name="スライド番号プレースホルダー 4">
            <a:extLst>
              <a:ext uri="{FF2B5EF4-FFF2-40B4-BE49-F238E27FC236}">
                <a16:creationId xmlns:a16="http://schemas.microsoft.com/office/drawing/2014/main" id="{9DEEE12F-624C-4BEE-9C8C-9E51D52D67F8}"/>
              </a:ext>
            </a:extLst>
          </p:cNvPr>
          <p:cNvSpPr>
            <a:spLocks noGrp="1"/>
          </p:cNvSpPr>
          <p:nvPr>
            <p:ph type="sldNum" sz="quarter" idx="12"/>
          </p:nvPr>
        </p:nvSpPr>
        <p:spPr/>
        <p:txBody>
          <a:bodyPr/>
          <a:lstStyle/>
          <a:p>
            <a:fld id="{EB7FDEFA-4E67-4C96-AFA6-24DC8F0FD677}" type="slidenum">
              <a:rPr kumimoji="1" lang="ja-JP" altLang="en-US" smtClean="0"/>
              <a:t>10</a:t>
            </a:fld>
            <a:endParaRPr kumimoji="1" lang="ja-JP" altLang="en-US"/>
          </a:p>
        </p:txBody>
      </p:sp>
    </p:spTree>
    <p:extLst>
      <p:ext uri="{BB962C8B-B14F-4D97-AF65-F5344CB8AC3E}">
        <p14:creationId xmlns:p14="http://schemas.microsoft.com/office/powerpoint/2010/main" val="10469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59906-59A8-47BB-B820-8F7BCB674CE8}"/>
              </a:ext>
            </a:extLst>
          </p:cNvPr>
          <p:cNvSpPr>
            <a:spLocks noGrp="1"/>
          </p:cNvSpPr>
          <p:nvPr>
            <p:ph type="title"/>
          </p:nvPr>
        </p:nvSpPr>
        <p:spPr>
          <a:xfrm>
            <a:off x="628650" y="365125"/>
            <a:ext cx="7886700" cy="1325563"/>
          </a:xfrm>
        </p:spPr>
        <p:txBody>
          <a:bodyPr>
            <a:normAutofit/>
          </a:bodyPr>
          <a:lstStyle/>
          <a:p>
            <a:r>
              <a:rPr kumimoji="1" lang="ja-JP" altLang="en-US" dirty="0"/>
              <a:t>後期三回発表の主な活動</a:t>
            </a:r>
            <a:r>
              <a:rPr kumimoji="1" lang="en-US" altLang="ja-JP" sz="4000" dirty="0">
                <a:solidFill>
                  <a:srgbClr val="FFFFFF"/>
                </a:solidFill>
              </a:rPr>
              <a:t>n</a:t>
            </a:r>
            <a:endParaRPr kumimoji="1" lang="ja-JP" altLang="en-US" sz="4000" dirty="0">
              <a:solidFill>
                <a:srgbClr val="FFFFFF"/>
              </a:solidFill>
            </a:endParaRPr>
          </a:p>
        </p:txBody>
      </p:sp>
      <p:sp>
        <p:nvSpPr>
          <p:cNvPr id="3" name="スライド番号プレースホルダー 2">
            <a:extLst>
              <a:ext uri="{FF2B5EF4-FFF2-40B4-BE49-F238E27FC236}">
                <a16:creationId xmlns:a16="http://schemas.microsoft.com/office/drawing/2014/main" id="{88F693D0-A336-4D09-A56C-4B7799A05A86}"/>
              </a:ext>
            </a:extLst>
          </p:cNvPr>
          <p:cNvSpPr>
            <a:spLocks noGrp="1"/>
          </p:cNvSpPr>
          <p:nvPr>
            <p:ph type="sldNum" sz="quarter" idx="12"/>
          </p:nvPr>
        </p:nvSpPr>
        <p:spPr/>
        <p:txBody>
          <a:bodyPr/>
          <a:lstStyle/>
          <a:p>
            <a:fld id="{2651C2C1-58E7-4FB6-B43C-423F1E1C4C0C}" type="slidenum">
              <a:rPr kumimoji="1" lang="ja-JP" altLang="en-US" smtClean="0"/>
              <a:t>11</a:t>
            </a:fld>
            <a:endParaRPr kumimoji="1" lang="ja-JP" altLang="en-US"/>
          </a:p>
        </p:txBody>
      </p:sp>
      <p:pic>
        <p:nvPicPr>
          <p:cNvPr id="8" name="図 7">
            <a:extLst>
              <a:ext uri="{FF2B5EF4-FFF2-40B4-BE49-F238E27FC236}">
                <a16:creationId xmlns:a16="http://schemas.microsoft.com/office/drawing/2014/main" id="{E4CD8F33-E9E6-4308-B6F3-FB966878238A}"/>
              </a:ext>
            </a:extLst>
          </p:cNvPr>
          <p:cNvPicPr>
            <a:picLocks noChangeAspect="1"/>
          </p:cNvPicPr>
          <p:nvPr/>
        </p:nvPicPr>
        <p:blipFill>
          <a:blip r:embed="rId2"/>
          <a:stretch>
            <a:fillRect/>
          </a:stretch>
        </p:blipFill>
        <p:spPr>
          <a:xfrm>
            <a:off x="465047" y="5027441"/>
            <a:ext cx="8213906" cy="720518"/>
          </a:xfrm>
          <a:prstGeom prst="rect">
            <a:avLst/>
          </a:prstGeom>
        </p:spPr>
      </p:pic>
      <p:sp>
        <p:nvSpPr>
          <p:cNvPr id="9" name="テキスト ボックス 8">
            <a:extLst>
              <a:ext uri="{FF2B5EF4-FFF2-40B4-BE49-F238E27FC236}">
                <a16:creationId xmlns:a16="http://schemas.microsoft.com/office/drawing/2014/main" id="{9DFEC05A-EB57-4F5E-93B7-B48E31A5C02A}"/>
              </a:ext>
            </a:extLst>
          </p:cNvPr>
          <p:cNvSpPr txBox="1"/>
          <p:nvPr/>
        </p:nvSpPr>
        <p:spPr>
          <a:xfrm>
            <a:off x="4018002" y="4658109"/>
            <a:ext cx="1107996" cy="369332"/>
          </a:xfrm>
          <a:prstGeom prst="rect">
            <a:avLst/>
          </a:prstGeom>
          <a:noFill/>
        </p:spPr>
        <p:txBody>
          <a:bodyPr wrap="none" rtlCol="0">
            <a:spAutoFit/>
          </a:bodyPr>
          <a:lstStyle/>
          <a:p>
            <a:r>
              <a:rPr kumimoji="1" lang="ja-JP" altLang="en-US" dirty="0"/>
              <a:t>実行結果</a:t>
            </a:r>
            <a:endParaRPr kumimoji="1" lang="en-US" altLang="ja-JP" dirty="0"/>
          </a:p>
        </p:txBody>
      </p:sp>
      <p:sp>
        <p:nvSpPr>
          <p:cNvPr id="11" name="テキスト ボックス 10">
            <a:extLst>
              <a:ext uri="{FF2B5EF4-FFF2-40B4-BE49-F238E27FC236}">
                <a16:creationId xmlns:a16="http://schemas.microsoft.com/office/drawing/2014/main" id="{CE056FD9-B050-4DF3-95B6-C4AB11ABD921}"/>
              </a:ext>
            </a:extLst>
          </p:cNvPr>
          <p:cNvSpPr txBox="1"/>
          <p:nvPr/>
        </p:nvSpPr>
        <p:spPr>
          <a:xfrm>
            <a:off x="4169664" y="2799742"/>
            <a:ext cx="956334" cy="369332"/>
          </a:xfrm>
          <a:prstGeom prst="rect">
            <a:avLst/>
          </a:prstGeom>
          <a:noFill/>
        </p:spPr>
        <p:txBody>
          <a:bodyPr wrap="square" rtlCol="0">
            <a:spAutoFit/>
          </a:bodyPr>
          <a:lstStyle/>
          <a:p>
            <a:r>
              <a:rPr kumimoji="1" lang="en-US" altLang="ja-JP" dirty="0"/>
              <a:t>Python</a:t>
            </a:r>
            <a:endParaRPr kumimoji="1" lang="ja-JP" altLang="en-US" dirty="0"/>
          </a:p>
        </p:txBody>
      </p:sp>
      <p:sp>
        <p:nvSpPr>
          <p:cNvPr id="13" name="テキスト ボックス 12">
            <a:extLst>
              <a:ext uri="{FF2B5EF4-FFF2-40B4-BE49-F238E27FC236}">
                <a16:creationId xmlns:a16="http://schemas.microsoft.com/office/drawing/2014/main" id="{35A40E7C-D735-4443-BACA-D0F7B9E34E72}"/>
              </a:ext>
            </a:extLst>
          </p:cNvPr>
          <p:cNvSpPr txBox="1"/>
          <p:nvPr/>
        </p:nvSpPr>
        <p:spPr>
          <a:xfrm>
            <a:off x="465047" y="5760160"/>
            <a:ext cx="7773138" cy="646331"/>
          </a:xfrm>
          <a:prstGeom prst="rect">
            <a:avLst/>
          </a:prstGeom>
          <a:noFill/>
        </p:spPr>
        <p:txBody>
          <a:bodyPr wrap="square">
            <a:spAutoFit/>
          </a:bodyPr>
          <a:lstStyle/>
          <a:p>
            <a:pPr fontAlgn="auto"/>
            <a:r>
              <a:rPr lang="ja-JP" altLang="en-US" dirty="0">
                <a:latin typeface="+mn-ea"/>
                <a:hlinkClick r:id="rId3">
                  <a:extLst>
                    <a:ext uri="{A12FA001-AC4F-418D-AE19-62706E023703}">
                      <ahyp:hlinkClr xmlns:ahyp="http://schemas.microsoft.com/office/drawing/2018/hyperlinkcolor" val="tx"/>
                    </a:ext>
                  </a:extLst>
                </a:hlinkClick>
              </a:rPr>
              <a:t>参考サイト：</a:t>
            </a:r>
            <a:r>
              <a:rPr lang="en-US" altLang="ja-JP" dirty="0">
                <a:solidFill>
                  <a:srgbClr val="333333"/>
                </a:solidFill>
                <a:effectLst/>
                <a:latin typeface="+mn-ea"/>
              </a:rPr>
              <a:t>Python</a:t>
            </a:r>
            <a:r>
              <a:rPr lang="ja-JP" altLang="en-US" dirty="0">
                <a:solidFill>
                  <a:srgbClr val="333333"/>
                </a:solidFill>
                <a:effectLst/>
                <a:latin typeface="+mn-ea"/>
              </a:rPr>
              <a:t>で</a:t>
            </a:r>
            <a:r>
              <a:rPr lang="en-US" altLang="ja-JP" dirty="0">
                <a:solidFill>
                  <a:srgbClr val="333333"/>
                </a:solidFill>
                <a:effectLst/>
                <a:latin typeface="+mn-ea"/>
              </a:rPr>
              <a:t>JSON</a:t>
            </a:r>
            <a:r>
              <a:rPr lang="ja-JP" altLang="en-US" dirty="0">
                <a:solidFill>
                  <a:srgbClr val="333333"/>
                </a:solidFill>
                <a:effectLst/>
                <a:latin typeface="+mn-ea"/>
              </a:rPr>
              <a:t>を扱うための方法を解説</a:t>
            </a:r>
            <a:endParaRPr lang="en-US" altLang="ja-JP" dirty="0">
              <a:hlinkClick r:id="rId3">
                <a:extLst>
                  <a:ext uri="{A12FA001-AC4F-418D-AE19-62706E023703}">
                    <ahyp:hlinkClr xmlns:ahyp="http://schemas.microsoft.com/office/drawing/2018/hyperlinkcolor" val="tx"/>
                  </a:ext>
                </a:extLst>
              </a:hlinkClick>
            </a:endParaRPr>
          </a:p>
          <a:p>
            <a:r>
              <a:rPr lang="ja-JP" altLang="en-US" dirty="0">
                <a:solidFill>
                  <a:srgbClr val="0563C1"/>
                </a:solidFill>
                <a:hlinkClick r:id="rId3">
                  <a:extLst>
                    <a:ext uri="{A12FA001-AC4F-418D-AE19-62706E023703}">
                      <ahyp:hlinkClr xmlns:ahyp="http://schemas.microsoft.com/office/drawing/2018/hyperlinkcolor" val="tx"/>
                    </a:ext>
                  </a:extLst>
                </a:hlinkClick>
              </a:rPr>
              <a:t>https://techplay.jp/column/558</a:t>
            </a:r>
            <a:endParaRPr lang="en-US" altLang="ja-JP" dirty="0"/>
          </a:p>
        </p:txBody>
      </p:sp>
      <p:pic>
        <p:nvPicPr>
          <p:cNvPr id="12" name="図 11">
            <a:extLst>
              <a:ext uri="{FF2B5EF4-FFF2-40B4-BE49-F238E27FC236}">
                <a16:creationId xmlns:a16="http://schemas.microsoft.com/office/drawing/2014/main" id="{04C93E4F-1C1C-4BF9-9484-544C42EEECBA}"/>
              </a:ext>
            </a:extLst>
          </p:cNvPr>
          <p:cNvPicPr>
            <a:picLocks noChangeAspect="1"/>
          </p:cNvPicPr>
          <p:nvPr/>
        </p:nvPicPr>
        <p:blipFill>
          <a:blip r:embed="rId4"/>
          <a:stretch>
            <a:fillRect/>
          </a:stretch>
        </p:blipFill>
        <p:spPr>
          <a:xfrm>
            <a:off x="465047" y="3280861"/>
            <a:ext cx="3974495" cy="1313459"/>
          </a:xfrm>
          <a:prstGeom prst="rect">
            <a:avLst/>
          </a:prstGeom>
        </p:spPr>
      </p:pic>
      <p:pic>
        <p:nvPicPr>
          <p:cNvPr id="17" name="図 16">
            <a:extLst>
              <a:ext uri="{FF2B5EF4-FFF2-40B4-BE49-F238E27FC236}">
                <a16:creationId xmlns:a16="http://schemas.microsoft.com/office/drawing/2014/main" id="{181DDCD6-5FE6-43FE-B6E5-521354EF166E}"/>
              </a:ext>
            </a:extLst>
          </p:cNvPr>
          <p:cNvPicPr>
            <a:picLocks noChangeAspect="1"/>
          </p:cNvPicPr>
          <p:nvPr/>
        </p:nvPicPr>
        <p:blipFill>
          <a:blip r:embed="rId5"/>
          <a:stretch>
            <a:fillRect/>
          </a:stretch>
        </p:blipFill>
        <p:spPr>
          <a:xfrm>
            <a:off x="5382250" y="3100776"/>
            <a:ext cx="2535103" cy="1741999"/>
          </a:xfrm>
          <a:prstGeom prst="rect">
            <a:avLst/>
          </a:prstGeom>
        </p:spPr>
      </p:pic>
      <p:sp>
        <p:nvSpPr>
          <p:cNvPr id="14" name="テキスト ボックス 13">
            <a:extLst>
              <a:ext uri="{FF2B5EF4-FFF2-40B4-BE49-F238E27FC236}">
                <a16:creationId xmlns:a16="http://schemas.microsoft.com/office/drawing/2014/main" id="{A01EE48A-9EE6-47FF-91D7-049B04984F4D}"/>
              </a:ext>
            </a:extLst>
          </p:cNvPr>
          <p:cNvSpPr txBox="1"/>
          <p:nvPr/>
        </p:nvSpPr>
        <p:spPr>
          <a:xfrm>
            <a:off x="3060156" y="1852457"/>
            <a:ext cx="2322094" cy="707886"/>
          </a:xfrm>
          <a:prstGeom prst="rect">
            <a:avLst/>
          </a:prstGeom>
          <a:noFill/>
        </p:spPr>
        <p:txBody>
          <a:bodyPr wrap="square">
            <a:spAutoFit/>
          </a:bodyPr>
          <a:lstStyle/>
          <a:p>
            <a:r>
              <a:rPr kumimoji="1" lang="ja-JP" altLang="en-US" sz="4000" dirty="0"/>
              <a:t>実行結果</a:t>
            </a:r>
          </a:p>
        </p:txBody>
      </p:sp>
    </p:spTree>
    <p:extLst>
      <p:ext uri="{BB962C8B-B14F-4D97-AF65-F5344CB8AC3E}">
        <p14:creationId xmlns:p14="http://schemas.microsoft.com/office/powerpoint/2010/main" val="403559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D52E4-6BDC-4ED4-BAE1-0985A93374BA}"/>
              </a:ext>
            </a:extLst>
          </p:cNvPr>
          <p:cNvSpPr>
            <a:spLocks noGrp="1"/>
          </p:cNvSpPr>
          <p:nvPr>
            <p:ph type="title"/>
          </p:nvPr>
        </p:nvSpPr>
        <p:spPr/>
        <p:txBody>
          <a:bodyPr/>
          <a:lstStyle/>
          <a:p>
            <a:r>
              <a:rPr kumimoji="1" lang="ja-JP" altLang="en-US" dirty="0"/>
              <a:t>後期三回発表後の主な活動</a:t>
            </a:r>
          </a:p>
        </p:txBody>
      </p:sp>
      <p:sp>
        <p:nvSpPr>
          <p:cNvPr id="3" name="コンテンツ プレースホルダー 2">
            <a:extLst>
              <a:ext uri="{FF2B5EF4-FFF2-40B4-BE49-F238E27FC236}">
                <a16:creationId xmlns:a16="http://schemas.microsoft.com/office/drawing/2014/main" id="{EE461FEB-EFFA-4D29-868F-3F09C48E17E9}"/>
              </a:ext>
            </a:extLst>
          </p:cNvPr>
          <p:cNvSpPr>
            <a:spLocks noGrp="1"/>
          </p:cNvSpPr>
          <p:nvPr>
            <p:ph idx="1"/>
          </p:nvPr>
        </p:nvSpPr>
        <p:spPr>
          <a:xfrm>
            <a:off x="822959" y="1845734"/>
            <a:ext cx="3749041" cy="680898"/>
          </a:xfrm>
        </p:spPr>
        <p:txBody>
          <a:bodyPr>
            <a:normAutofit/>
          </a:bodyPr>
          <a:lstStyle/>
          <a:p>
            <a:r>
              <a:rPr kumimoji="1" lang="ja-JP" altLang="en-US" sz="3200" dirty="0"/>
              <a:t>データ保存の</a:t>
            </a:r>
            <a:r>
              <a:rPr lang="ja-JP" altLang="en-US" sz="3200" dirty="0"/>
              <a:t>問題点</a:t>
            </a:r>
            <a:endParaRPr kumimoji="1" lang="ja-JP" altLang="en-US" sz="3200" dirty="0"/>
          </a:p>
        </p:txBody>
      </p:sp>
      <p:pic>
        <p:nvPicPr>
          <p:cNvPr id="4" name="図 3">
            <a:extLst>
              <a:ext uri="{FF2B5EF4-FFF2-40B4-BE49-F238E27FC236}">
                <a16:creationId xmlns:a16="http://schemas.microsoft.com/office/drawing/2014/main" id="{7E4707D4-90F9-47CB-8750-95C3AD3EB069}"/>
              </a:ext>
            </a:extLst>
          </p:cNvPr>
          <p:cNvPicPr>
            <a:picLocks noChangeAspect="1"/>
          </p:cNvPicPr>
          <p:nvPr/>
        </p:nvPicPr>
        <p:blipFill rotWithShape="1">
          <a:blip r:embed="rId2"/>
          <a:srcRect r="3058" b="14517"/>
          <a:stretch/>
        </p:blipFill>
        <p:spPr>
          <a:xfrm>
            <a:off x="226034" y="3335034"/>
            <a:ext cx="3855748" cy="2278901"/>
          </a:xfrm>
          <a:prstGeom prst="rect">
            <a:avLst/>
          </a:prstGeom>
        </p:spPr>
      </p:pic>
      <p:pic>
        <p:nvPicPr>
          <p:cNvPr id="5" name="図 4">
            <a:extLst>
              <a:ext uri="{FF2B5EF4-FFF2-40B4-BE49-F238E27FC236}">
                <a16:creationId xmlns:a16="http://schemas.microsoft.com/office/drawing/2014/main" id="{657B6A14-E0A7-44CA-9269-C160EE4F15B9}"/>
              </a:ext>
            </a:extLst>
          </p:cNvPr>
          <p:cNvPicPr>
            <a:picLocks noChangeAspect="1"/>
          </p:cNvPicPr>
          <p:nvPr/>
        </p:nvPicPr>
        <p:blipFill rotWithShape="1">
          <a:blip r:embed="rId3"/>
          <a:srcRect r="27741" b="18107"/>
          <a:stretch/>
        </p:blipFill>
        <p:spPr>
          <a:xfrm>
            <a:off x="5062220" y="3335034"/>
            <a:ext cx="3972300" cy="2278901"/>
          </a:xfrm>
          <a:prstGeom prst="rect">
            <a:avLst/>
          </a:prstGeom>
        </p:spPr>
      </p:pic>
      <p:sp>
        <p:nvSpPr>
          <p:cNvPr id="6" name="コンテンツ プレースホルダー 4">
            <a:extLst>
              <a:ext uri="{FF2B5EF4-FFF2-40B4-BE49-F238E27FC236}">
                <a16:creationId xmlns:a16="http://schemas.microsoft.com/office/drawing/2014/main" id="{C67D340C-F137-402E-B302-64AE6AB88171}"/>
              </a:ext>
            </a:extLst>
          </p:cNvPr>
          <p:cNvSpPr txBox="1">
            <a:spLocks/>
          </p:cNvSpPr>
          <p:nvPr/>
        </p:nvSpPr>
        <p:spPr>
          <a:xfrm>
            <a:off x="1019329" y="2752114"/>
            <a:ext cx="2269157" cy="35743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dirty="0"/>
              <a:t>今の保存の仕方だと</a:t>
            </a:r>
            <a:endParaRPr lang="en-US" altLang="ja-JP" dirty="0"/>
          </a:p>
        </p:txBody>
      </p:sp>
      <p:sp>
        <p:nvSpPr>
          <p:cNvPr id="8" name="テキスト ボックス 7">
            <a:extLst>
              <a:ext uri="{FF2B5EF4-FFF2-40B4-BE49-F238E27FC236}">
                <a16:creationId xmlns:a16="http://schemas.microsoft.com/office/drawing/2014/main" id="{CC78C72C-A3C2-4864-9B00-A919AAFE8AD1}"/>
              </a:ext>
            </a:extLst>
          </p:cNvPr>
          <p:cNvSpPr txBox="1"/>
          <p:nvPr/>
        </p:nvSpPr>
        <p:spPr>
          <a:xfrm>
            <a:off x="6134558" y="2752114"/>
            <a:ext cx="1827623" cy="400110"/>
          </a:xfrm>
          <a:prstGeom prst="rect">
            <a:avLst/>
          </a:prstGeom>
          <a:noFill/>
        </p:spPr>
        <p:txBody>
          <a:bodyPr wrap="square">
            <a:spAutoFit/>
          </a:bodyPr>
          <a:lstStyle/>
          <a:p>
            <a:r>
              <a:rPr kumimoji="1" lang="ja-JP" altLang="en-US" sz="2000" dirty="0"/>
              <a:t>目指している形</a:t>
            </a:r>
            <a:endParaRPr lang="ja-JP" altLang="en-US" sz="2000" dirty="0"/>
          </a:p>
        </p:txBody>
      </p:sp>
      <p:cxnSp>
        <p:nvCxnSpPr>
          <p:cNvPr id="9" name="直線矢印コネクタ 8">
            <a:extLst>
              <a:ext uri="{FF2B5EF4-FFF2-40B4-BE49-F238E27FC236}">
                <a16:creationId xmlns:a16="http://schemas.microsoft.com/office/drawing/2014/main" id="{379FD65D-6E58-4906-A5FB-9D9C0691D79C}"/>
              </a:ext>
            </a:extLst>
          </p:cNvPr>
          <p:cNvCxnSpPr>
            <a:cxnSpLocks/>
          </p:cNvCxnSpPr>
          <p:nvPr/>
        </p:nvCxnSpPr>
        <p:spPr>
          <a:xfrm>
            <a:off x="4141689" y="4543553"/>
            <a:ext cx="86062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スライド番号プレースホルダー 6">
            <a:extLst>
              <a:ext uri="{FF2B5EF4-FFF2-40B4-BE49-F238E27FC236}">
                <a16:creationId xmlns:a16="http://schemas.microsoft.com/office/drawing/2014/main" id="{08965C0C-1F65-4FC5-A3ED-D1A203190C55}"/>
              </a:ext>
            </a:extLst>
          </p:cNvPr>
          <p:cNvSpPr>
            <a:spLocks noGrp="1"/>
          </p:cNvSpPr>
          <p:nvPr>
            <p:ph type="sldNum" sz="quarter" idx="12"/>
          </p:nvPr>
        </p:nvSpPr>
        <p:spPr/>
        <p:txBody>
          <a:bodyPr/>
          <a:lstStyle/>
          <a:p>
            <a:fld id="{EB7FDEFA-4E67-4C96-AFA6-24DC8F0FD677}" type="slidenum">
              <a:rPr kumimoji="1" lang="ja-JP" altLang="en-US" smtClean="0"/>
              <a:t>12</a:t>
            </a:fld>
            <a:endParaRPr kumimoji="1" lang="ja-JP" altLang="en-US"/>
          </a:p>
        </p:txBody>
      </p:sp>
    </p:spTree>
    <p:extLst>
      <p:ext uri="{BB962C8B-B14F-4D97-AF65-F5344CB8AC3E}">
        <p14:creationId xmlns:p14="http://schemas.microsoft.com/office/powerpoint/2010/main" val="359821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909DC-2053-4C47-8007-73C9F4667DCA}"/>
              </a:ext>
            </a:extLst>
          </p:cNvPr>
          <p:cNvSpPr>
            <a:spLocks noGrp="1"/>
          </p:cNvSpPr>
          <p:nvPr>
            <p:ph type="title"/>
          </p:nvPr>
        </p:nvSpPr>
        <p:spPr/>
        <p:txBody>
          <a:bodyPr/>
          <a:lstStyle/>
          <a:p>
            <a:r>
              <a:rPr kumimoji="1" lang="ja-JP" altLang="en-US" dirty="0"/>
              <a:t>後期三回発表後の主な活動</a:t>
            </a:r>
          </a:p>
        </p:txBody>
      </p:sp>
      <p:pic>
        <p:nvPicPr>
          <p:cNvPr id="5" name="図 4">
            <a:extLst>
              <a:ext uri="{FF2B5EF4-FFF2-40B4-BE49-F238E27FC236}">
                <a16:creationId xmlns:a16="http://schemas.microsoft.com/office/drawing/2014/main" id="{970CE640-DE1B-4EB8-91F3-DD1C8C8045BB}"/>
              </a:ext>
            </a:extLst>
          </p:cNvPr>
          <p:cNvPicPr>
            <a:picLocks noChangeAspect="1"/>
          </p:cNvPicPr>
          <p:nvPr/>
        </p:nvPicPr>
        <p:blipFill>
          <a:blip r:embed="rId2"/>
          <a:stretch>
            <a:fillRect/>
          </a:stretch>
        </p:blipFill>
        <p:spPr>
          <a:xfrm>
            <a:off x="1304524" y="3336141"/>
            <a:ext cx="6060780" cy="2915466"/>
          </a:xfrm>
          <a:prstGeom prst="rect">
            <a:avLst/>
          </a:prstGeom>
        </p:spPr>
      </p:pic>
      <p:sp>
        <p:nvSpPr>
          <p:cNvPr id="10" name="テキスト ボックス 9">
            <a:extLst>
              <a:ext uri="{FF2B5EF4-FFF2-40B4-BE49-F238E27FC236}">
                <a16:creationId xmlns:a16="http://schemas.microsoft.com/office/drawing/2014/main" id="{21D8EE4D-95B9-40A1-95C6-A28AF8342010}"/>
              </a:ext>
            </a:extLst>
          </p:cNvPr>
          <p:cNvSpPr txBox="1"/>
          <p:nvPr/>
        </p:nvSpPr>
        <p:spPr>
          <a:xfrm>
            <a:off x="3520550" y="2863982"/>
            <a:ext cx="1684421" cy="369332"/>
          </a:xfrm>
          <a:prstGeom prst="rect">
            <a:avLst/>
          </a:prstGeom>
          <a:noFill/>
        </p:spPr>
        <p:txBody>
          <a:bodyPr wrap="square">
            <a:spAutoFit/>
          </a:bodyPr>
          <a:lstStyle/>
          <a:p>
            <a:r>
              <a:rPr kumimoji="1" lang="en-US" altLang="ja-JP" dirty="0"/>
              <a:t>Python</a:t>
            </a:r>
            <a:r>
              <a:rPr kumimoji="1" lang="ja-JP" altLang="en-US" dirty="0"/>
              <a:t>のコード</a:t>
            </a:r>
          </a:p>
        </p:txBody>
      </p:sp>
      <p:sp>
        <p:nvSpPr>
          <p:cNvPr id="6" name="テキスト ボックス 5">
            <a:extLst>
              <a:ext uri="{FF2B5EF4-FFF2-40B4-BE49-F238E27FC236}">
                <a16:creationId xmlns:a16="http://schemas.microsoft.com/office/drawing/2014/main" id="{72733636-7843-4418-98FC-D0B413921483}"/>
              </a:ext>
            </a:extLst>
          </p:cNvPr>
          <p:cNvSpPr txBox="1"/>
          <p:nvPr/>
        </p:nvSpPr>
        <p:spPr>
          <a:xfrm>
            <a:off x="914400" y="1737361"/>
            <a:ext cx="7452360" cy="1231106"/>
          </a:xfrm>
          <a:prstGeom prst="rect">
            <a:avLst/>
          </a:prstGeom>
          <a:noFill/>
        </p:spPr>
        <p:txBody>
          <a:bodyPr wrap="square">
            <a:spAutoFit/>
          </a:bodyPr>
          <a:lstStyle/>
          <a:p>
            <a:r>
              <a:rPr kumimoji="1" lang="ja-JP" altLang="en-US" sz="2800" dirty="0"/>
              <a:t>主な変更点</a:t>
            </a:r>
            <a:endParaRPr kumimoji="1" lang="en-US" altLang="ja-JP" sz="2800" dirty="0"/>
          </a:p>
          <a:p>
            <a:r>
              <a:rPr kumimoji="1" lang="ja-JP" altLang="en-US" sz="2800" dirty="0"/>
              <a:t>ファイルサイズでデータの有無を判別（赤枠）</a:t>
            </a:r>
            <a:endParaRPr kumimoji="1" lang="en-US" altLang="ja-JP" sz="2800" dirty="0"/>
          </a:p>
          <a:p>
            <a:endParaRPr kumimoji="1" lang="en-US" altLang="ja-JP" dirty="0"/>
          </a:p>
        </p:txBody>
      </p:sp>
      <p:sp>
        <p:nvSpPr>
          <p:cNvPr id="3" name="正方形/長方形 2">
            <a:extLst>
              <a:ext uri="{FF2B5EF4-FFF2-40B4-BE49-F238E27FC236}">
                <a16:creationId xmlns:a16="http://schemas.microsoft.com/office/drawing/2014/main" id="{7E715F69-B019-43A4-BD30-110B0676026B}"/>
              </a:ext>
            </a:extLst>
          </p:cNvPr>
          <p:cNvSpPr/>
          <p:nvPr/>
        </p:nvSpPr>
        <p:spPr>
          <a:xfrm>
            <a:off x="1640911" y="3681705"/>
            <a:ext cx="4043516" cy="413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7E9FC56D-000E-4BE3-8CFE-B78458261CD6}"/>
              </a:ext>
            </a:extLst>
          </p:cNvPr>
          <p:cNvSpPr>
            <a:spLocks noGrp="1"/>
          </p:cNvSpPr>
          <p:nvPr>
            <p:ph type="sldNum" sz="quarter" idx="12"/>
          </p:nvPr>
        </p:nvSpPr>
        <p:spPr/>
        <p:txBody>
          <a:bodyPr/>
          <a:lstStyle/>
          <a:p>
            <a:fld id="{EB7FDEFA-4E67-4C96-AFA6-24DC8F0FD677}" type="slidenum">
              <a:rPr kumimoji="1" lang="ja-JP" altLang="en-US" smtClean="0"/>
              <a:t>13</a:t>
            </a:fld>
            <a:endParaRPr kumimoji="1" lang="ja-JP" altLang="en-US"/>
          </a:p>
        </p:txBody>
      </p:sp>
    </p:spTree>
    <p:extLst>
      <p:ext uri="{BB962C8B-B14F-4D97-AF65-F5344CB8AC3E}">
        <p14:creationId xmlns:p14="http://schemas.microsoft.com/office/powerpoint/2010/main" val="250252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F18731-8F37-428D-8BA6-01197D29CF51}"/>
              </a:ext>
            </a:extLst>
          </p:cNvPr>
          <p:cNvSpPr>
            <a:spLocks noGrp="1"/>
          </p:cNvSpPr>
          <p:nvPr>
            <p:ph type="title"/>
          </p:nvPr>
        </p:nvSpPr>
        <p:spPr/>
        <p:txBody>
          <a:bodyPr/>
          <a:lstStyle/>
          <a:p>
            <a:r>
              <a:rPr kumimoji="1" lang="ja-JP" altLang="en-US" dirty="0"/>
              <a:t>後期三回発表後の主な活動</a:t>
            </a:r>
          </a:p>
        </p:txBody>
      </p:sp>
      <p:sp>
        <p:nvSpPr>
          <p:cNvPr id="3" name="コンテンツ プレースホルダー 2">
            <a:extLst>
              <a:ext uri="{FF2B5EF4-FFF2-40B4-BE49-F238E27FC236}">
                <a16:creationId xmlns:a16="http://schemas.microsoft.com/office/drawing/2014/main" id="{77F89C76-0933-4336-8056-4CA2E4A78793}"/>
              </a:ext>
            </a:extLst>
          </p:cNvPr>
          <p:cNvSpPr>
            <a:spLocks noGrp="1"/>
          </p:cNvSpPr>
          <p:nvPr>
            <p:ph idx="1"/>
          </p:nvPr>
        </p:nvSpPr>
        <p:spPr>
          <a:xfrm>
            <a:off x="800098" y="2135520"/>
            <a:ext cx="7543801" cy="697050"/>
          </a:xfrm>
        </p:spPr>
        <p:txBody>
          <a:bodyPr/>
          <a:lstStyle/>
          <a:p>
            <a:r>
              <a:rPr kumimoji="1" lang="ja-JP" altLang="en-US" sz="3600" dirty="0"/>
              <a:t>なぜデータの有無を判別するか</a:t>
            </a:r>
            <a:endParaRPr kumimoji="1" lang="en-US" altLang="ja-JP" sz="3600" dirty="0"/>
          </a:p>
          <a:p>
            <a:endParaRPr kumimoji="1" lang="en-US" altLang="ja-JP" sz="2800" dirty="0"/>
          </a:p>
          <a:p>
            <a:endParaRPr lang="en-US" altLang="ja-JP" dirty="0"/>
          </a:p>
          <a:p>
            <a:endParaRPr kumimoji="1" lang="en-US" altLang="ja-JP" sz="2000" dirty="0"/>
          </a:p>
          <a:p>
            <a:endParaRPr kumimoji="1" lang="ja-JP" altLang="en-US" dirty="0"/>
          </a:p>
        </p:txBody>
      </p:sp>
      <p:sp>
        <p:nvSpPr>
          <p:cNvPr id="5" name="テキスト ボックス 4">
            <a:extLst>
              <a:ext uri="{FF2B5EF4-FFF2-40B4-BE49-F238E27FC236}">
                <a16:creationId xmlns:a16="http://schemas.microsoft.com/office/drawing/2014/main" id="{7CBED602-9343-47FD-918A-BB9772141449}"/>
              </a:ext>
            </a:extLst>
          </p:cNvPr>
          <p:cNvSpPr txBox="1"/>
          <p:nvPr/>
        </p:nvSpPr>
        <p:spPr>
          <a:xfrm>
            <a:off x="937572" y="3230729"/>
            <a:ext cx="7268855" cy="1384995"/>
          </a:xfrm>
          <a:prstGeom prst="rect">
            <a:avLst/>
          </a:prstGeom>
          <a:noFill/>
        </p:spPr>
        <p:txBody>
          <a:bodyPr wrap="square">
            <a:spAutoFit/>
          </a:bodyPr>
          <a:lstStyle/>
          <a:p>
            <a:r>
              <a:rPr kumimoji="1" lang="ja-JP" altLang="en-US" sz="2800" dirty="0"/>
              <a:t>空のファイルのデータを取得しようとするエラーになったため、データ有りの時のみファイルの読み込みを作動させたかったため</a:t>
            </a:r>
            <a:endParaRPr kumimoji="1" lang="en-US" altLang="ja-JP" sz="2800" dirty="0"/>
          </a:p>
        </p:txBody>
      </p:sp>
      <p:sp>
        <p:nvSpPr>
          <p:cNvPr id="6" name="スライド番号プレースホルダー 5">
            <a:extLst>
              <a:ext uri="{FF2B5EF4-FFF2-40B4-BE49-F238E27FC236}">
                <a16:creationId xmlns:a16="http://schemas.microsoft.com/office/drawing/2014/main" id="{E0CD12C4-45F7-4B37-92FF-A244A2A40E23}"/>
              </a:ext>
            </a:extLst>
          </p:cNvPr>
          <p:cNvSpPr>
            <a:spLocks noGrp="1"/>
          </p:cNvSpPr>
          <p:nvPr>
            <p:ph type="sldNum" sz="quarter" idx="12"/>
          </p:nvPr>
        </p:nvSpPr>
        <p:spPr/>
        <p:txBody>
          <a:bodyPr/>
          <a:lstStyle/>
          <a:p>
            <a:fld id="{EB7FDEFA-4E67-4C96-AFA6-24DC8F0FD677}" type="slidenum">
              <a:rPr kumimoji="1" lang="ja-JP" altLang="en-US" smtClean="0"/>
              <a:t>14</a:t>
            </a:fld>
            <a:endParaRPr kumimoji="1" lang="ja-JP" altLang="en-US"/>
          </a:p>
        </p:txBody>
      </p:sp>
    </p:spTree>
    <p:extLst>
      <p:ext uri="{BB962C8B-B14F-4D97-AF65-F5344CB8AC3E}">
        <p14:creationId xmlns:p14="http://schemas.microsoft.com/office/powerpoint/2010/main" val="345995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D426D-ACD0-4C30-9A4B-2AE6930F14F1}"/>
              </a:ext>
            </a:extLst>
          </p:cNvPr>
          <p:cNvSpPr>
            <a:spLocks noGrp="1"/>
          </p:cNvSpPr>
          <p:nvPr>
            <p:ph type="title"/>
          </p:nvPr>
        </p:nvSpPr>
        <p:spPr/>
        <p:txBody>
          <a:bodyPr/>
          <a:lstStyle/>
          <a:p>
            <a:r>
              <a:rPr kumimoji="1" lang="ja-JP" altLang="en-US" dirty="0"/>
              <a:t>後期三回発表後の主な活動</a:t>
            </a:r>
          </a:p>
        </p:txBody>
      </p:sp>
      <p:sp>
        <p:nvSpPr>
          <p:cNvPr id="3" name="コンテンツ プレースホルダー 2">
            <a:extLst>
              <a:ext uri="{FF2B5EF4-FFF2-40B4-BE49-F238E27FC236}">
                <a16:creationId xmlns:a16="http://schemas.microsoft.com/office/drawing/2014/main" id="{4EFD83ED-2509-44DF-8304-23E616D13D83}"/>
              </a:ext>
            </a:extLst>
          </p:cNvPr>
          <p:cNvSpPr>
            <a:spLocks noGrp="1"/>
          </p:cNvSpPr>
          <p:nvPr>
            <p:ph idx="1"/>
          </p:nvPr>
        </p:nvSpPr>
        <p:spPr>
          <a:xfrm>
            <a:off x="822960" y="1845734"/>
            <a:ext cx="2341346" cy="656834"/>
          </a:xfrm>
        </p:spPr>
        <p:txBody>
          <a:bodyPr>
            <a:normAutofit/>
          </a:bodyPr>
          <a:lstStyle/>
          <a:p>
            <a:r>
              <a:rPr kumimoji="1" lang="ja-JP" altLang="en-US" sz="4000" dirty="0"/>
              <a:t>実行結果</a:t>
            </a:r>
          </a:p>
        </p:txBody>
      </p:sp>
      <p:pic>
        <p:nvPicPr>
          <p:cNvPr id="5" name="図 4">
            <a:extLst>
              <a:ext uri="{FF2B5EF4-FFF2-40B4-BE49-F238E27FC236}">
                <a16:creationId xmlns:a16="http://schemas.microsoft.com/office/drawing/2014/main" id="{CF3B504B-CBB0-4214-88E7-7D7B21865CB0}"/>
              </a:ext>
            </a:extLst>
          </p:cNvPr>
          <p:cNvPicPr>
            <a:picLocks noChangeAspect="1"/>
          </p:cNvPicPr>
          <p:nvPr/>
        </p:nvPicPr>
        <p:blipFill>
          <a:blip r:embed="rId2"/>
          <a:stretch>
            <a:fillRect/>
          </a:stretch>
        </p:blipFill>
        <p:spPr>
          <a:xfrm>
            <a:off x="1881745" y="2809326"/>
            <a:ext cx="5026238" cy="1239347"/>
          </a:xfrm>
          <a:prstGeom prst="rect">
            <a:avLst/>
          </a:prstGeom>
        </p:spPr>
      </p:pic>
      <p:sp>
        <p:nvSpPr>
          <p:cNvPr id="7" name="テキスト ボックス 6">
            <a:extLst>
              <a:ext uri="{FF2B5EF4-FFF2-40B4-BE49-F238E27FC236}">
                <a16:creationId xmlns:a16="http://schemas.microsoft.com/office/drawing/2014/main" id="{7CEB8311-1772-4CA0-B601-3169E184EDFD}"/>
              </a:ext>
            </a:extLst>
          </p:cNvPr>
          <p:cNvSpPr txBox="1"/>
          <p:nvPr/>
        </p:nvSpPr>
        <p:spPr>
          <a:xfrm>
            <a:off x="3600780" y="2388303"/>
            <a:ext cx="1588168" cy="369332"/>
          </a:xfrm>
          <a:prstGeom prst="rect">
            <a:avLst/>
          </a:prstGeom>
          <a:noFill/>
        </p:spPr>
        <p:txBody>
          <a:bodyPr wrap="square">
            <a:spAutoFit/>
          </a:bodyPr>
          <a:lstStyle/>
          <a:p>
            <a:r>
              <a:rPr lang="ja-JP" altLang="en-US" dirty="0"/>
              <a:t>JSONファイル</a:t>
            </a:r>
          </a:p>
        </p:txBody>
      </p:sp>
      <p:sp>
        <p:nvSpPr>
          <p:cNvPr id="4" name="テキスト ボックス 3">
            <a:extLst>
              <a:ext uri="{FF2B5EF4-FFF2-40B4-BE49-F238E27FC236}">
                <a16:creationId xmlns:a16="http://schemas.microsoft.com/office/drawing/2014/main" id="{92000F72-F7DE-45DD-A4BC-5B16F44A367A}"/>
              </a:ext>
            </a:extLst>
          </p:cNvPr>
          <p:cNvSpPr txBox="1"/>
          <p:nvPr/>
        </p:nvSpPr>
        <p:spPr>
          <a:xfrm>
            <a:off x="473403" y="4701220"/>
            <a:ext cx="7920758" cy="1077218"/>
          </a:xfrm>
          <a:prstGeom prst="rect">
            <a:avLst/>
          </a:prstGeom>
          <a:noFill/>
        </p:spPr>
        <p:txBody>
          <a:bodyPr wrap="none" rtlCol="0">
            <a:spAutoFit/>
          </a:bodyPr>
          <a:lstStyle/>
          <a:p>
            <a:r>
              <a:rPr kumimoji="1" lang="ja-JP" altLang="en-US" sz="3200" dirty="0"/>
              <a:t>それぞれ別の辞書型として保存されていたが</a:t>
            </a:r>
            <a:endParaRPr kumimoji="1" lang="en-US" altLang="ja-JP" sz="3200" dirty="0"/>
          </a:p>
          <a:p>
            <a:r>
              <a:rPr kumimoji="1" lang="ja-JP" altLang="en-US" sz="3200" dirty="0"/>
              <a:t>結合することで一つの辞書型にできた</a:t>
            </a:r>
          </a:p>
        </p:txBody>
      </p:sp>
      <p:sp>
        <p:nvSpPr>
          <p:cNvPr id="6" name="スライド番号プレースホルダー 5">
            <a:extLst>
              <a:ext uri="{FF2B5EF4-FFF2-40B4-BE49-F238E27FC236}">
                <a16:creationId xmlns:a16="http://schemas.microsoft.com/office/drawing/2014/main" id="{B9740423-EEBA-4017-851F-3316AA32136A}"/>
              </a:ext>
            </a:extLst>
          </p:cNvPr>
          <p:cNvSpPr>
            <a:spLocks noGrp="1"/>
          </p:cNvSpPr>
          <p:nvPr>
            <p:ph type="sldNum" sz="quarter" idx="12"/>
          </p:nvPr>
        </p:nvSpPr>
        <p:spPr/>
        <p:txBody>
          <a:bodyPr/>
          <a:lstStyle/>
          <a:p>
            <a:fld id="{EB7FDEFA-4E67-4C96-AFA6-24DC8F0FD677}" type="slidenum">
              <a:rPr kumimoji="1" lang="ja-JP" altLang="en-US" smtClean="0"/>
              <a:t>15</a:t>
            </a:fld>
            <a:endParaRPr kumimoji="1" lang="ja-JP" altLang="en-US"/>
          </a:p>
        </p:txBody>
      </p:sp>
    </p:spTree>
    <p:extLst>
      <p:ext uri="{BB962C8B-B14F-4D97-AF65-F5344CB8AC3E}">
        <p14:creationId xmlns:p14="http://schemas.microsoft.com/office/powerpoint/2010/main" val="2171754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5D34C-A01B-476E-A7DF-8BC5595318E0}"/>
              </a:ext>
            </a:extLst>
          </p:cNvPr>
          <p:cNvSpPr>
            <a:spLocks noGrp="1"/>
          </p:cNvSpPr>
          <p:nvPr>
            <p:ph type="title"/>
          </p:nvPr>
        </p:nvSpPr>
        <p:spPr/>
        <p:txBody>
          <a:bodyPr/>
          <a:lstStyle/>
          <a:p>
            <a:r>
              <a:rPr kumimoji="1" lang="ja-JP" altLang="en-US" dirty="0"/>
              <a:t>まとめ（最終更新日</a:t>
            </a:r>
            <a:r>
              <a:rPr kumimoji="1" lang="en-US" altLang="ja-JP" dirty="0"/>
              <a:t>1/25</a:t>
            </a:r>
            <a:r>
              <a:rPr kumimoji="1" lang="ja-JP" altLang="en-US" dirty="0"/>
              <a:t>）</a:t>
            </a:r>
          </a:p>
        </p:txBody>
      </p:sp>
      <p:sp>
        <p:nvSpPr>
          <p:cNvPr id="3" name="コンテンツ プレースホルダー 2">
            <a:extLst>
              <a:ext uri="{FF2B5EF4-FFF2-40B4-BE49-F238E27FC236}">
                <a16:creationId xmlns:a16="http://schemas.microsoft.com/office/drawing/2014/main" id="{62FEF03C-6111-4D0E-BC6B-759E9BCB3003}"/>
              </a:ext>
            </a:extLst>
          </p:cNvPr>
          <p:cNvSpPr>
            <a:spLocks noGrp="1"/>
          </p:cNvSpPr>
          <p:nvPr>
            <p:ph idx="1"/>
          </p:nvPr>
        </p:nvSpPr>
        <p:spPr>
          <a:xfrm>
            <a:off x="865562" y="3063875"/>
            <a:ext cx="7543801" cy="1583266"/>
          </a:xfrm>
        </p:spPr>
        <p:txBody>
          <a:bodyPr>
            <a:normAutofit/>
          </a:bodyPr>
          <a:lstStyle/>
          <a:p>
            <a:pPr marL="0" indent="0">
              <a:buNone/>
            </a:pPr>
            <a:r>
              <a:rPr kumimoji="1" lang="ja-JP" altLang="en-US" sz="2800" dirty="0"/>
              <a:t>データの保存は</a:t>
            </a:r>
            <a:r>
              <a:rPr lang="ja-JP" altLang="en-US" sz="2800" dirty="0"/>
              <a:t>大体</a:t>
            </a:r>
            <a:r>
              <a:rPr kumimoji="1" lang="ja-JP" altLang="en-US" sz="2800" dirty="0"/>
              <a:t>に完成したが</a:t>
            </a:r>
            <a:r>
              <a:rPr kumimoji="1" lang="en-US" altLang="ja-JP" sz="2800" dirty="0"/>
              <a:t>JavaScript</a:t>
            </a:r>
            <a:r>
              <a:rPr lang="ja-JP" altLang="en-US" sz="2800" dirty="0"/>
              <a:t>側にデータを渡せていないため</a:t>
            </a:r>
            <a:r>
              <a:rPr lang="en-US" altLang="ja-JP" sz="2800" dirty="0"/>
              <a:t>HTML</a:t>
            </a:r>
            <a:r>
              <a:rPr lang="ja-JP" altLang="en-US" sz="2800" dirty="0"/>
              <a:t>上に反映できたいない状態です</a:t>
            </a:r>
            <a:endParaRPr lang="en-US" altLang="ja-JP" sz="2800" dirty="0"/>
          </a:p>
          <a:p>
            <a:pPr marL="0" indent="0">
              <a:buNone/>
            </a:pPr>
            <a:endParaRPr kumimoji="1" lang="ja-JP" altLang="en-US" sz="2800" dirty="0"/>
          </a:p>
        </p:txBody>
      </p:sp>
      <p:sp>
        <p:nvSpPr>
          <p:cNvPr id="4" name="スライド番号プレースホルダー 3">
            <a:extLst>
              <a:ext uri="{FF2B5EF4-FFF2-40B4-BE49-F238E27FC236}">
                <a16:creationId xmlns:a16="http://schemas.microsoft.com/office/drawing/2014/main" id="{4AD570D8-8227-4460-850D-218AD8F31C42}"/>
              </a:ext>
            </a:extLst>
          </p:cNvPr>
          <p:cNvSpPr>
            <a:spLocks noGrp="1"/>
          </p:cNvSpPr>
          <p:nvPr>
            <p:ph type="sldNum" sz="quarter" idx="12"/>
          </p:nvPr>
        </p:nvSpPr>
        <p:spPr/>
        <p:txBody>
          <a:bodyPr/>
          <a:lstStyle/>
          <a:p>
            <a:fld id="{EB7FDEFA-4E67-4C96-AFA6-24DC8F0FD677}" type="slidenum">
              <a:rPr kumimoji="1" lang="ja-JP" altLang="en-US" smtClean="0"/>
              <a:t>16</a:t>
            </a:fld>
            <a:endParaRPr kumimoji="1" lang="ja-JP" altLang="en-US"/>
          </a:p>
        </p:txBody>
      </p:sp>
    </p:spTree>
    <p:extLst>
      <p:ext uri="{BB962C8B-B14F-4D97-AF65-F5344CB8AC3E}">
        <p14:creationId xmlns:p14="http://schemas.microsoft.com/office/powerpoint/2010/main" val="1000143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4AF0AD-2AB2-43E3-B461-1FB2BF089194}"/>
              </a:ext>
            </a:extLst>
          </p:cNvPr>
          <p:cNvSpPr>
            <a:spLocks noGrp="1"/>
          </p:cNvSpPr>
          <p:nvPr>
            <p:ph type="title"/>
          </p:nvPr>
        </p:nvSpPr>
        <p:spPr/>
        <p:txBody>
          <a:bodyPr/>
          <a:lstStyle/>
          <a:p>
            <a:r>
              <a:rPr kumimoji="1" lang="en-US" altLang="ja-JP" dirty="0"/>
              <a:t>1/25</a:t>
            </a:r>
            <a:r>
              <a:rPr kumimoji="1" lang="ja-JP" altLang="en-US" dirty="0"/>
              <a:t>以降の活動</a:t>
            </a:r>
          </a:p>
        </p:txBody>
      </p:sp>
      <p:sp>
        <p:nvSpPr>
          <p:cNvPr id="3" name="コンテンツ プレースホルダー 2">
            <a:extLst>
              <a:ext uri="{FF2B5EF4-FFF2-40B4-BE49-F238E27FC236}">
                <a16:creationId xmlns:a16="http://schemas.microsoft.com/office/drawing/2014/main" id="{F200F7EA-4118-4F9A-AB5A-A41EA382A141}"/>
              </a:ext>
            </a:extLst>
          </p:cNvPr>
          <p:cNvSpPr>
            <a:spLocks noGrp="1"/>
          </p:cNvSpPr>
          <p:nvPr>
            <p:ph idx="1"/>
          </p:nvPr>
        </p:nvSpPr>
        <p:spPr>
          <a:xfrm>
            <a:off x="501041" y="1978618"/>
            <a:ext cx="8141917" cy="2714028"/>
          </a:xfrm>
        </p:spPr>
        <p:txBody>
          <a:bodyPr>
            <a:normAutofit/>
          </a:bodyPr>
          <a:lstStyle/>
          <a:p>
            <a:r>
              <a:rPr kumimoji="1" lang="ja-JP" altLang="en-US" sz="2800" dirty="0"/>
              <a:t>送られてきたデータはこのままだと使えなかった。</a:t>
            </a:r>
            <a:endParaRPr kumimoji="1" lang="en-US" altLang="ja-JP" sz="2800" dirty="0"/>
          </a:p>
          <a:p>
            <a:r>
              <a:rPr lang="ja-JP" altLang="en-US" sz="2800" dirty="0"/>
              <a:t>原因としては送られてきたデータが文字列（</a:t>
            </a:r>
            <a:r>
              <a:rPr lang="en-US" altLang="ja-JP" sz="2800" b="0" i="0" dirty="0">
                <a:solidFill>
                  <a:srgbClr val="212121"/>
                </a:solidFill>
                <a:effectLst/>
                <a:latin typeface="consolas" panose="020B0609020204030204" pitchFamily="49" charset="0"/>
              </a:rPr>
              <a:t>string</a:t>
            </a:r>
            <a:r>
              <a:rPr lang="ja-JP" altLang="en-US" sz="2800" dirty="0"/>
              <a:t>）だったからだと考えた。</a:t>
            </a:r>
            <a:endParaRPr lang="en-US" altLang="ja-JP" sz="2800" dirty="0"/>
          </a:p>
          <a:p>
            <a:r>
              <a:rPr kumimoji="1" lang="ja-JP" altLang="en-US" sz="2800" dirty="0"/>
              <a:t>そのため、データの型を変更（オブジェクト型にする）、不要な文字の削除</a:t>
            </a:r>
            <a:r>
              <a:rPr lang="ja-JP" altLang="en-US" sz="2800" dirty="0"/>
              <a:t>をしなくてはならないと考えた。</a:t>
            </a:r>
            <a:endParaRPr lang="en-US" altLang="ja-JP" sz="2800" dirty="0"/>
          </a:p>
          <a:p>
            <a:pPr marL="0" indent="0">
              <a:buNone/>
            </a:pPr>
            <a:endParaRPr lang="en-US" altLang="ja-JP" sz="2800" dirty="0"/>
          </a:p>
        </p:txBody>
      </p:sp>
      <p:sp>
        <p:nvSpPr>
          <p:cNvPr id="4" name="スライド番号プレースホルダー 3">
            <a:extLst>
              <a:ext uri="{FF2B5EF4-FFF2-40B4-BE49-F238E27FC236}">
                <a16:creationId xmlns:a16="http://schemas.microsoft.com/office/drawing/2014/main" id="{F30B1107-BD57-4EEC-93B0-17B9C344DB8A}"/>
              </a:ext>
            </a:extLst>
          </p:cNvPr>
          <p:cNvSpPr>
            <a:spLocks noGrp="1"/>
          </p:cNvSpPr>
          <p:nvPr>
            <p:ph type="sldNum" sz="quarter" idx="12"/>
          </p:nvPr>
        </p:nvSpPr>
        <p:spPr/>
        <p:txBody>
          <a:bodyPr/>
          <a:lstStyle/>
          <a:p>
            <a:fld id="{EB7FDEFA-4E67-4C96-AFA6-24DC8F0FD677}" type="slidenum">
              <a:rPr kumimoji="1" lang="ja-JP" altLang="en-US" smtClean="0"/>
              <a:t>17</a:t>
            </a:fld>
            <a:endParaRPr kumimoji="1" lang="ja-JP" altLang="en-US"/>
          </a:p>
        </p:txBody>
      </p:sp>
      <p:sp>
        <p:nvSpPr>
          <p:cNvPr id="8" name="コンテンツ プレースホルダー 4">
            <a:extLst>
              <a:ext uri="{FF2B5EF4-FFF2-40B4-BE49-F238E27FC236}">
                <a16:creationId xmlns:a16="http://schemas.microsoft.com/office/drawing/2014/main" id="{2B63CF1B-EFE9-4C7A-8DBD-C5F77EB81A00}"/>
              </a:ext>
            </a:extLst>
          </p:cNvPr>
          <p:cNvSpPr txBox="1">
            <a:spLocks/>
          </p:cNvSpPr>
          <p:nvPr/>
        </p:nvSpPr>
        <p:spPr>
          <a:xfrm>
            <a:off x="1343491" y="4879382"/>
            <a:ext cx="6219020" cy="40112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ja-JP" altLang="en-US" sz="2400" dirty="0"/>
              <a:t>送らて来たデータと型を</a:t>
            </a:r>
            <a:r>
              <a:rPr lang="en-US" altLang="ja-JP" sz="2400" dirty="0"/>
              <a:t>console</a:t>
            </a:r>
            <a:r>
              <a:rPr lang="ja-JP" altLang="en-US" sz="2400" dirty="0"/>
              <a:t>で実行した結果</a:t>
            </a:r>
            <a:endParaRPr lang="en-US" altLang="ja-JP" sz="2400" dirty="0"/>
          </a:p>
        </p:txBody>
      </p:sp>
      <p:pic>
        <p:nvPicPr>
          <p:cNvPr id="10" name="図 9">
            <a:extLst>
              <a:ext uri="{FF2B5EF4-FFF2-40B4-BE49-F238E27FC236}">
                <a16:creationId xmlns:a16="http://schemas.microsoft.com/office/drawing/2014/main" id="{34BAFE96-D8B0-496B-A303-D1CACCB2C439}"/>
              </a:ext>
            </a:extLst>
          </p:cNvPr>
          <p:cNvPicPr>
            <a:picLocks noChangeAspect="1"/>
          </p:cNvPicPr>
          <p:nvPr/>
        </p:nvPicPr>
        <p:blipFill rotWithShape="1">
          <a:blip r:embed="rId2"/>
          <a:srcRect t="-4139" r="41941" b="-1"/>
          <a:stretch/>
        </p:blipFill>
        <p:spPr>
          <a:xfrm>
            <a:off x="1224494" y="5304369"/>
            <a:ext cx="6457015" cy="896422"/>
          </a:xfrm>
          <a:prstGeom prst="rect">
            <a:avLst/>
          </a:prstGeom>
        </p:spPr>
      </p:pic>
    </p:spTree>
    <p:extLst>
      <p:ext uri="{BB962C8B-B14F-4D97-AF65-F5344CB8AC3E}">
        <p14:creationId xmlns:p14="http://schemas.microsoft.com/office/powerpoint/2010/main" val="321696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70E26-68AF-44CD-BE7B-2A697E75FCAA}"/>
              </a:ext>
            </a:extLst>
          </p:cNvPr>
          <p:cNvSpPr>
            <a:spLocks noGrp="1"/>
          </p:cNvSpPr>
          <p:nvPr>
            <p:ph type="title"/>
          </p:nvPr>
        </p:nvSpPr>
        <p:spPr/>
        <p:txBody>
          <a:bodyPr/>
          <a:lstStyle/>
          <a:p>
            <a:r>
              <a:rPr kumimoji="1" lang="en-US" altLang="ja-JP" dirty="0"/>
              <a:t>1/25</a:t>
            </a:r>
            <a:r>
              <a:rPr kumimoji="1" lang="ja-JP" altLang="en-US" dirty="0"/>
              <a:t>以降の活動</a:t>
            </a:r>
          </a:p>
        </p:txBody>
      </p:sp>
      <p:sp>
        <p:nvSpPr>
          <p:cNvPr id="3" name="コンテンツ プレースホルダー 2">
            <a:extLst>
              <a:ext uri="{FF2B5EF4-FFF2-40B4-BE49-F238E27FC236}">
                <a16:creationId xmlns:a16="http://schemas.microsoft.com/office/drawing/2014/main" id="{3E88E231-1AF0-41E0-99CB-7D7085237BA5}"/>
              </a:ext>
            </a:extLst>
          </p:cNvPr>
          <p:cNvSpPr>
            <a:spLocks noGrp="1"/>
          </p:cNvSpPr>
          <p:nvPr>
            <p:ph idx="1"/>
          </p:nvPr>
        </p:nvSpPr>
        <p:spPr>
          <a:xfrm>
            <a:off x="822959" y="1845734"/>
            <a:ext cx="7543801" cy="1319183"/>
          </a:xfrm>
        </p:spPr>
        <p:txBody>
          <a:bodyPr>
            <a:normAutofit lnSpcReduction="10000"/>
          </a:bodyPr>
          <a:lstStyle/>
          <a:p>
            <a:r>
              <a:rPr kumimoji="1" lang="ja-JP" altLang="en-US" sz="3000" dirty="0"/>
              <a:t>不要な文字の削除</a:t>
            </a:r>
            <a:endParaRPr kumimoji="1" lang="en-US" altLang="ja-JP" sz="3000" dirty="0"/>
          </a:p>
          <a:p>
            <a:r>
              <a:rPr lang="ja-JP" altLang="en-US" sz="2400" dirty="0">
                <a:solidFill>
                  <a:srgbClr val="00B0F0"/>
                </a:solidFill>
                <a:latin typeface="+mn-ea"/>
              </a:rPr>
              <a:t>ｌ</a:t>
            </a:r>
            <a:r>
              <a:rPr lang="en-US" altLang="ja-JP" sz="2400" dirty="0">
                <a:solidFill>
                  <a:srgbClr val="00B0F0"/>
                </a:solidFill>
                <a:latin typeface="+mn-ea"/>
              </a:rPr>
              <a:t>et </a:t>
            </a:r>
            <a:r>
              <a:rPr lang="ja-JP" altLang="en-US" sz="2400" dirty="0">
                <a:latin typeface="+mn-ea"/>
              </a:rPr>
              <a:t>変数名</a:t>
            </a:r>
            <a:r>
              <a:rPr lang="en-US" altLang="ja-JP" sz="2400" dirty="0">
                <a:latin typeface="+mn-ea"/>
              </a:rPr>
              <a:t>=</a:t>
            </a:r>
            <a:r>
              <a:rPr lang="ja-JP" altLang="en-US" sz="2400" dirty="0">
                <a:latin typeface="+mn-ea"/>
              </a:rPr>
              <a:t>変更したい変数名</a:t>
            </a:r>
            <a:r>
              <a:rPr lang="en-US" altLang="ja-JP" sz="2400" dirty="0">
                <a:latin typeface="+mn-ea"/>
              </a:rPr>
              <a:t>.</a:t>
            </a:r>
            <a:r>
              <a:rPr lang="en-US" altLang="ja-JP" sz="2400" dirty="0">
                <a:solidFill>
                  <a:srgbClr val="000000"/>
                </a:solidFill>
                <a:latin typeface="+mn-ea"/>
              </a:rPr>
              <a:t>replace(</a:t>
            </a:r>
            <a:r>
              <a:rPr lang="en-US" altLang="ja-JP" sz="2400" dirty="0">
                <a:solidFill>
                  <a:srgbClr val="A31515"/>
                </a:solidFill>
                <a:latin typeface="+mn-ea"/>
              </a:rPr>
              <a:t>/</a:t>
            </a:r>
            <a:r>
              <a:rPr lang="ja-JP" altLang="en-US" sz="2400" dirty="0">
                <a:solidFill>
                  <a:srgbClr val="A31515"/>
                </a:solidFill>
                <a:latin typeface="+mn-ea"/>
              </a:rPr>
              <a:t>変更した文字</a:t>
            </a:r>
            <a:r>
              <a:rPr lang="en-US" altLang="ja-JP" sz="2400" dirty="0">
                <a:solidFill>
                  <a:srgbClr val="A31515"/>
                </a:solidFill>
                <a:latin typeface="+mn-ea"/>
              </a:rPr>
              <a:t>/g</a:t>
            </a:r>
            <a:r>
              <a:rPr lang="en-US" altLang="ja-JP" sz="2400" dirty="0">
                <a:solidFill>
                  <a:srgbClr val="000000"/>
                </a:solidFill>
                <a:latin typeface="+mn-ea"/>
              </a:rPr>
              <a:t>, </a:t>
            </a:r>
            <a:r>
              <a:rPr lang="en-US" altLang="ja-JP" sz="2400" dirty="0">
                <a:solidFill>
                  <a:srgbClr val="A31515"/>
                </a:solidFill>
                <a:latin typeface="+mn-ea"/>
              </a:rPr>
              <a:t>‘</a:t>
            </a:r>
            <a:r>
              <a:rPr lang="ja-JP" altLang="en-US" sz="2400" dirty="0">
                <a:solidFill>
                  <a:srgbClr val="A31515"/>
                </a:solidFill>
                <a:latin typeface="+mn-ea"/>
              </a:rPr>
              <a:t>変更後に挿入したい文字</a:t>
            </a:r>
            <a:r>
              <a:rPr lang="en-US" altLang="ja-JP" sz="2400" dirty="0">
                <a:solidFill>
                  <a:srgbClr val="A31515"/>
                </a:solidFill>
                <a:latin typeface="+mn-ea"/>
              </a:rPr>
              <a:t>’</a:t>
            </a:r>
            <a:r>
              <a:rPr lang="en-US" altLang="ja-JP" sz="2400" dirty="0">
                <a:solidFill>
                  <a:srgbClr val="000000"/>
                </a:solidFill>
                <a:latin typeface="+mn-ea"/>
              </a:rPr>
              <a:t>)</a:t>
            </a:r>
          </a:p>
        </p:txBody>
      </p:sp>
      <p:sp>
        <p:nvSpPr>
          <p:cNvPr id="4" name="スライド番号プレースホルダー 3">
            <a:extLst>
              <a:ext uri="{FF2B5EF4-FFF2-40B4-BE49-F238E27FC236}">
                <a16:creationId xmlns:a16="http://schemas.microsoft.com/office/drawing/2014/main" id="{A7C6C5C7-7C64-4022-A259-C623773DF3CD}"/>
              </a:ext>
            </a:extLst>
          </p:cNvPr>
          <p:cNvSpPr>
            <a:spLocks noGrp="1"/>
          </p:cNvSpPr>
          <p:nvPr>
            <p:ph type="sldNum" sz="quarter" idx="12"/>
          </p:nvPr>
        </p:nvSpPr>
        <p:spPr/>
        <p:txBody>
          <a:bodyPr/>
          <a:lstStyle/>
          <a:p>
            <a:fld id="{EB7FDEFA-4E67-4C96-AFA6-24DC8F0FD677}" type="slidenum">
              <a:rPr kumimoji="1" lang="ja-JP" altLang="en-US" smtClean="0"/>
              <a:t>18</a:t>
            </a:fld>
            <a:endParaRPr kumimoji="1" lang="ja-JP" altLang="en-US"/>
          </a:p>
        </p:txBody>
      </p:sp>
      <p:pic>
        <p:nvPicPr>
          <p:cNvPr id="6" name="図 5">
            <a:extLst>
              <a:ext uri="{FF2B5EF4-FFF2-40B4-BE49-F238E27FC236}">
                <a16:creationId xmlns:a16="http://schemas.microsoft.com/office/drawing/2014/main" id="{CCF5C7C1-9CFD-4699-8AFE-CB5F69401672}"/>
              </a:ext>
            </a:extLst>
          </p:cNvPr>
          <p:cNvPicPr>
            <a:picLocks noChangeAspect="1"/>
          </p:cNvPicPr>
          <p:nvPr/>
        </p:nvPicPr>
        <p:blipFill rotWithShape="1">
          <a:blip r:embed="rId2"/>
          <a:srcRect b="32179"/>
          <a:stretch/>
        </p:blipFill>
        <p:spPr>
          <a:xfrm>
            <a:off x="2399404" y="4783657"/>
            <a:ext cx="4390909" cy="666993"/>
          </a:xfrm>
          <a:prstGeom prst="rect">
            <a:avLst/>
          </a:prstGeom>
        </p:spPr>
      </p:pic>
      <p:sp>
        <p:nvSpPr>
          <p:cNvPr id="8" name="テキスト ボックス 7">
            <a:extLst>
              <a:ext uri="{FF2B5EF4-FFF2-40B4-BE49-F238E27FC236}">
                <a16:creationId xmlns:a16="http://schemas.microsoft.com/office/drawing/2014/main" id="{4124912C-E8F5-4CA1-AA86-BFDA71C5F49C}"/>
              </a:ext>
            </a:extLst>
          </p:cNvPr>
          <p:cNvSpPr txBox="1"/>
          <p:nvPr/>
        </p:nvSpPr>
        <p:spPr>
          <a:xfrm>
            <a:off x="2992019" y="3016469"/>
            <a:ext cx="3134773" cy="461665"/>
          </a:xfrm>
          <a:prstGeom prst="rect">
            <a:avLst/>
          </a:prstGeom>
          <a:noFill/>
        </p:spPr>
        <p:txBody>
          <a:bodyPr wrap="square">
            <a:spAutoFit/>
          </a:bodyPr>
          <a:lstStyle/>
          <a:p>
            <a:r>
              <a:rPr lang="ja-JP" altLang="en-US" sz="2400" dirty="0"/>
              <a:t>プログラムと実行結果</a:t>
            </a:r>
          </a:p>
        </p:txBody>
      </p:sp>
      <p:pic>
        <p:nvPicPr>
          <p:cNvPr id="10" name="図 9">
            <a:extLst>
              <a:ext uri="{FF2B5EF4-FFF2-40B4-BE49-F238E27FC236}">
                <a16:creationId xmlns:a16="http://schemas.microsoft.com/office/drawing/2014/main" id="{66B2B40D-CD93-427C-AA3A-6107ED6CC1C2}"/>
              </a:ext>
            </a:extLst>
          </p:cNvPr>
          <p:cNvPicPr>
            <a:picLocks noChangeAspect="1"/>
          </p:cNvPicPr>
          <p:nvPr/>
        </p:nvPicPr>
        <p:blipFill>
          <a:blip r:embed="rId3"/>
          <a:stretch>
            <a:fillRect/>
          </a:stretch>
        </p:blipFill>
        <p:spPr>
          <a:xfrm>
            <a:off x="2100424" y="3451859"/>
            <a:ext cx="4943152" cy="1235789"/>
          </a:xfrm>
          <a:prstGeom prst="rect">
            <a:avLst/>
          </a:prstGeom>
        </p:spPr>
      </p:pic>
      <p:sp>
        <p:nvSpPr>
          <p:cNvPr id="12" name="テキスト ボックス 11">
            <a:extLst>
              <a:ext uri="{FF2B5EF4-FFF2-40B4-BE49-F238E27FC236}">
                <a16:creationId xmlns:a16="http://schemas.microsoft.com/office/drawing/2014/main" id="{17A200A7-D699-443C-9E63-4D5ED67BD52B}"/>
              </a:ext>
            </a:extLst>
          </p:cNvPr>
          <p:cNvSpPr txBox="1"/>
          <p:nvPr/>
        </p:nvSpPr>
        <p:spPr>
          <a:xfrm>
            <a:off x="0" y="3116038"/>
            <a:ext cx="1315233" cy="276999"/>
          </a:xfrm>
          <a:prstGeom prst="rect">
            <a:avLst/>
          </a:prstGeom>
          <a:noFill/>
        </p:spPr>
        <p:txBody>
          <a:bodyPr wrap="square">
            <a:spAutoFit/>
          </a:bodyPr>
          <a:lstStyle/>
          <a:p>
            <a:r>
              <a:rPr lang="ja-JP" altLang="en-US" sz="1200" dirty="0"/>
              <a:t>ここは何でもいい</a:t>
            </a:r>
          </a:p>
        </p:txBody>
      </p:sp>
      <p:cxnSp>
        <p:nvCxnSpPr>
          <p:cNvPr id="13" name="直線矢印コネクタ 12">
            <a:extLst>
              <a:ext uri="{FF2B5EF4-FFF2-40B4-BE49-F238E27FC236}">
                <a16:creationId xmlns:a16="http://schemas.microsoft.com/office/drawing/2014/main" id="{614EFC7C-60C3-4A7F-B078-8A3F2AA55DA3}"/>
              </a:ext>
            </a:extLst>
          </p:cNvPr>
          <p:cNvCxnSpPr>
            <a:cxnSpLocks/>
          </p:cNvCxnSpPr>
          <p:nvPr/>
        </p:nvCxnSpPr>
        <p:spPr>
          <a:xfrm flipV="1">
            <a:off x="507149" y="2768252"/>
            <a:ext cx="315810" cy="34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24AD6BC-E6C6-4238-92A1-BCC2A4B2D919}"/>
              </a:ext>
            </a:extLst>
          </p:cNvPr>
          <p:cNvSpPr txBox="1"/>
          <p:nvPr/>
        </p:nvSpPr>
        <p:spPr>
          <a:xfrm>
            <a:off x="394501" y="5546659"/>
            <a:ext cx="8329807" cy="861774"/>
          </a:xfrm>
          <a:prstGeom prst="rect">
            <a:avLst/>
          </a:prstGeom>
          <a:noFill/>
        </p:spPr>
        <p:txBody>
          <a:bodyPr wrap="square">
            <a:spAutoFit/>
          </a:bodyPr>
          <a:lstStyle/>
          <a:p>
            <a:r>
              <a:rPr lang="ja-JP" altLang="en-US" sz="1600" dirty="0"/>
              <a:t>参考サイト：</a:t>
            </a:r>
            <a:r>
              <a:rPr lang="en-US" altLang="ja-JP" sz="1600" dirty="0"/>
              <a:t>JavaScript</a:t>
            </a:r>
            <a:r>
              <a:rPr lang="ja-JP" altLang="en-US" sz="1600" dirty="0"/>
              <a:t>で</a:t>
            </a:r>
            <a:r>
              <a:rPr lang="en-US" altLang="ja-JP" sz="1600" dirty="0"/>
              <a:t>replace</a:t>
            </a:r>
            <a:r>
              <a:rPr lang="ja-JP" altLang="en-US" sz="1600" dirty="0"/>
              <a:t>メソッドを使って指定した文字列を削除する方法を現役エンジニアが解説</a:t>
            </a:r>
            <a:r>
              <a:rPr lang="en-US" altLang="ja-JP" sz="1600" dirty="0"/>
              <a:t>【</a:t>
            </a:r>
            <a:r>
              <a:rPr lang="ja-JP" altLang="en-US" sz="1600" dirty="0"/>
              <a:t>初心者向け</a:t>
            </a:r>
            <a:r>
              <a:rPr lang="en-US" altLang="ja-JP" sz="1600" dirty="0"/>
              <a:t>】 | </a:t>
            </a:r>
            <a:r>
              <a:rPr lang="en-US" altLang="ja-JP" sz="1600" dirty="0" err="1"/>
              <a:t>TechAcademy</a:t>
            </a:r>
            <a:r>
              <a:rPr lang="ja-JP" altLang="en-US" sz="1600" dirty="0"/>
              <a:t>マガジン</a:t>
            </a:r>
            <a:endParaRPr lang="en-US" altLang="ja-JP" sz="1600" dirty="0">
              <a:hlinkClick r:id="rId4"/>
            </a:endParaRPr>
          </a:p>
          <a:p>
            <a:r>
              <a:rPr lang="ja-JP" altLang="en-US" dirty="0">
                <a:hlinkClick r:id="rId4"/>
              </a:rPr>
              <a:t>https://techacademy.jp/magazine/29974</a:t>
            </a:r>
            <a:endParaRPr lang="en-US" altLang="ja-JP" dirty="0"/>
          </a:p>
        </p:txBody>
      </p:sp>
    </p:spTree>
    <p:extLst>
      <p:ext uri="{BB962C8B-B14F-4D97-AF65-F5344CB8AC3E}">
        <p14:creationId xmlns:p14="http://schemas.microsoft.com/office/powerpoint/2010/main" val="421646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46CB31-FA2E-4660-AE81-7D02951236BC}"/>
              </a:ext>
            </a:extLst>
          </p:cNvPr>
          <p:cNvSpPr>
            <a:spLocks noGrp="1"/>
          </p:cNvSpPr>
          <p:nvPr>
            <p:ph type="title"/>
          </p:nvPr>
        </p:nvSpPr>
        <p:spPr/>
        <p:txBody>
          <a:bodyPr/>
          <a:lstStyle/>
          <a:p>
            <a:r>
              <a:rPr kumimoji="1" lang="en-US" altLang="ja-JP" dirty="0"/>
              <a:t>1/25</a:t>
            </a:r>
            <a:r>
              <a:rPr kumimoji="1" lang="ja-JP" altLang="en-US" dirty="0"/>
              <a:t>以降の活動</a:t>
            </a:r>
          </a:p>
        </p:txBody>
      </p:sp>
      <p:sp>
        <p:nvSpPr>
          <p:cNvPr id="3" name="コンテンツ プレースホルダー 2">
            <a:extLst>
              <a:ext uri="{FF2B5EF4-FFF2-40B4-BE49-F238E27FC236}">
                <a16:creationId xmlns:a16="http://schemas.microsoft.com/office/drawing/2014/main" id="{FC5D3B3D-7439-464B-816A-8E1067AD7FA6}"/>
              </a:ext>
            </a:extLst>
          </p:cNvPr>
          <p:cNvSpPr>
            <a:spLocks noGrp="1"/>
          </p:cNvSpPr>
          <p:nvPr>
            <p:ph idx="1"/>
          </p:nvPr>
        </p:nvSpPr>
        <p:spPr>
          <a:xfrm>
            <a:off x="618159" y="1833208"/>
            <a:ext cx="7907682" cy="1198091"/>
          </a:xfrm>
        </p:spPr>
        <p:txBody>
          <a:bodyPr>
            <a:normAutofit/>
          </a:bodyPr>
          <a:lstStyle/>
          <a:p>
            <a:r>
              <a:rPr kumimoji="1" lang="ja-JP" altLang="en-US" sz="2800" dirty="0"/>
              <a:t>文字列（</a:t>
            </a:r>
            <a:r>
              <a:rPr kumimoji="1" lang="en-US" altLang="ja-JP" sz="2800" dirty="0"/>
              <a:t>string</a:t>
            </a:r>
            <a:r>
              <a:rPr kumimoji="1" lang="ja-JP" altLang="en-US" sz="2800" dirty="0"/>
              <a:t>型）からオブジェクト型に変更する</a:t>
            </a:r>
            <a:endParaRPr kumimoji="1" lang="en-US" altLang="ja-JP" sz="2800" dirty="0"/>
          </a:p>
          <a:p>
            <a:r>
              <a:rPr lang="en-US" altLang="ja-JP" dirty="0">
                <a:solidFill>
                  <a:srgbClr val="0000FF"/>
                </a:solidFill>
                <a:latin typeface="ＭＳ ゴシック" panose="020B0609070205080204" pitchFamily="49" charset="-128"/>
                <a:ea typeface="ＭＳ ゴシック" panose="020B0609070205080204" pitchFamily="49" charset="-128"/>
              </a:rPr>
              <a:t>let</a:t>
            </a:r>
            <a:r>
              <a:rPr lang="ja-JP" altLang="en-US" dirty="0">
                <a:solidFill>
                  <a:srgbClr val="0000FF"/>
                </a:solidFill>
                <a:latin typeface="ＭＳ ゴシック" panose="020B0609070205080204" pitchFamily="49" charset="-128"/>
                <a:ea typeface="ＭＳ ゴシック" panose="020B0609070205080204" pitchFamily="49" charset="-128"/>
              </a:rPr>
              <a:t> </a:t>
            </a:r>
            <a:r>
              <a:rPr lang="ja-JP" altLang="en-US" dirty="0">
                <a:solidFill>
                  <a:srgbClr val="000000"/>
                </a:solidFill>
                <a:latin typeface="ＭＳ ゴシック" panose="020B0609070205080204" pitchFamily="49" charset="-128"/>
                <a:ea typeface="ＭＳ ゴシック" panose="020B0609070205080204" pitchFamily="49" charset="-128"/>
              </a:rPr>
              <a:t>変数名</a:t>
            </a:r>
            <a:r>
              <a:rPr lang="en-US" altLang="ja-JP" dirty="0">
                <a:solidFill>
                  <a:srgbClr val="000000"/>
                </a:solidFill>
                <a:latin typeface="ＭＳ ゴシック" panose="020B0609070205080204" pitchFamily="49" charset="-128"/>
                <a:ea typeface="ＭＳ ゴシック" panose="020B0609070205080204" pitchFamily="49" charset="-128"/>
              </a:rPr>
              <a:t> = (</a:t>
            </a:r>
            <a:r>
              <a:rPr lang="en-US" altLang="ja-JP" dirty="0">
                <a:solidFill>
                  <a:srgbClr val="0000FF"/>
                </a:solidFill>
                <a:latin typeface="ＭＳ ゴシック" panose="020B0609070205080204" pitchFamily="49" charset="-128"/>
                <a:ea typeface="ＭＳ ゴシック" panose="020B0609070205080204" pitchFamily="49" charset="-128"/>
              </a:rPr>
              <a:t>new</a:t>
            </a:r>
            <a:r>
              <a:rPr lang="en-US" altLang="ja-JP" dirty="0">
                <a:solidFill>
                  <a:srgbClr val="000000"/>
                </a:solidFill>
                <a:latin typeface="ＭＳ ゴシック" panose="020B0609070205080204" pitchFamily="49" charset="-128"/>
                <a:ea typeface="ＭＳ ゴシック" panose="020B0609070205080204" pitchFamily="49" charset="-128"/>
              </a:rPr>
              <a:t> Function(</a:t>
            </a:r>
            <a:r>
              <a:rPr lang="en-US" altLang="ja-JP" dirty="0">
                <a:solidFill>
                  <a:srgbClr val="A31515"/>
                </a:solidFill>
                <a:latin typeface="ＭＳ ゴシック" panose="020B0609070205080204" pitchFamily="49" charset="-128"/>
                <a:ea typeface="ＭＳ ゴシック" panose="020B0609070205080204" pitchFamily="49" charset="-128"/>
              </a:rPr>
              <a:t>“return”</a:t>
            </a:r>
            <a:r>
              <a:rPr lang="en-US" altLang="ja-JP" dirty="0">
                <a:solidFill>
                  <a:srgbClr val="000000"/>
                </a:solidFill>
                <a:latin typeface="ＭＳ ゴシック" panose="020B0609070205080204" pitchFamily="49" charset="-128"/>
                <a:ea typeface="ＭＳ ゴシック" panose="020B0609070205080204" pitchFamily="49" charset="-128"/>
              </a:rPr>
              <a:t> + </a:t>
            </a:r>
            <a:r>
              <a:rPr lang="ja-JP" altLang="en-US" dirty="0">
                <a:solidFill>
                  <a:srgbClr val="000000"/>
                </a:solidFill>
                <a:latin typeface="ＭＳ ゴシック" panose="020B0609070205080204" pitchFamily="49" charset="-128"/>
                <a:ea typeface="ＭＳ ゴシック" panose="020B0609070205080204" pitchFamily="49" charset="-128"/>
              </a:rPr>
              <a:t>変更したい変数</a:t>
            </a:r>
            <a:r>
              <a:rPr lang="en-US" altLang="ja-JP" dirty="0">
                <a:solidFill>
                  <a:srgbClr val="000000"/>
                </a:solidFill>
                <a:latin typeface="ＭＳ ゴシック" panose="020B0609070205080204" pitchFamily="49" charset="-128"/>
                <a:ea typeface="ＭＳ ゴシック" panose="020B0609070205080204" pitchFamily="49" charset="-128"/>
              </a:rPr>
              <a:t>))();</a:t>
            </a:r>
            <a:endParaRPr kumimoji="1" lang="ja-JP" altLang="en-US" dirty="0"/>
          </a:p>
        </p:txBody>
      </p:sp>
      <p:sp>
        <p:nvSpPr>
          <p:cNvPr id="4" name="スライド番号プレースホルダー 3">
            <a:extLst>
              <a:ext uri="{FF2B5EF4-FFF2-40B4-BE49-F238E27FC236}">
                <a16:creationId xmlns:a16="http://schemas.microsoft.com/office/drawing/2014/main" id="{4CA3A79C-AFB9-424E-ADE3-B25DCBB56036}"/>
              </a:ext>
            </a:extLst>
          </p:cNvPr>
          <p:cNvSpPr>
            <a:spLocks noGrp="1"/>
          </p:cNvSpPr>
          <p:nvPr>
            <p:ph type="sldNum" sz="quarter" idx="12"/>
          </p:nvPr>
        </p:nvSpPr>
        <p:spPr/>
        <p:txBody>
          <a:bodyPr/>
          <a:lstStyle/>
          <a:p>
            <a:fld id="{EB7FDEFA-4E67-4C96-AFA6-24DC8F0FD677}" type="slidenum">
              <a:rPr kumimoji="1" lang="ja-JP" altLang="en-US" smtClean="0"/>
              <a:t>19</a:t>
            </a:fld>
            <a:endParaRPr kumimoji="1" lang="ja-JP" altLang="en-US"/>
          </a:p>
        </p:txBody>
      </p:sp>
      <p:sp>
        <p:nvSpPr>
          <p:cNvPr id="6" name="テキスト ボックス 5">
            <a:extLst>
              <a:ext uri="{FF2B5EF4-FFF2-40B4-BE49-F238E27FC236}">
                <a16:creationId xmlns:a16="http://schemas.microsoft.com/office/drawing/2014/main" id="{8684107C-94F2-4939-914B-9CE3EDC68E24}"/>
              </a:ext>
            </a:extLst>
          </p:cNvPr>
          <p:cNvSpPr txBox="1"/>
          <p:nvPr/>
        </p:nvSpPr>
        <p:spPr>
          <a:xfrm>
            <a:off x="571806" y="5349686"/>
            <a:ext cx="8046108" cy="1292662"/>
          </a:xfrm>
          <a:prstGeom prst="rect">
            <a:avLst/>
          </a:prstGeom>
          <a:noFill/>
        </p:spPr>
        <p:txBody>
          <a:bodyPr wrap="square">
            <a:spAutoFit/>
          </a:bodyPr>
          <a:lstStyle/>
          <a:p>
            <a:r>
              <a:rPr lang="ja-JP" altLang="en-US" dirty="0">
                <a:latin typeface="+mn-ea"/>
              </a:rPr>
              <a:t>参考サイト：</a:t>
            </a:r>
            <a:r>
              <a:rPr lang="en-US" altLang="ja-JP" i="0" dirty="0">
                <a:solidFill>
                  <a:srgbClr val="444444"/>
                </a:solidFill>
                <a:effectLst/>
                <a:latin typeface="+mn-ea"/>
              </a:rPr>
              <a:t>JSON</a:t>
            </a:r>
            <a:r>
              <a:rPr lang="ja-JP" altLang="en-US" i="0" dirty="0">
                <a:solidFill>
                  <a:srgbClr val="444444"/>
                </a:solidFill>
                <a:effectLst/>
                <a:latin typeface="+mn-ea"/>
              </a:rPr>
              <a:t>らしき文字列をオブジェクトに変換する</a:t>
            </a:r>
            <a:r>
              <a:rPr lang="en-US" altLang="ja-JP" i="0" dirty="0">
                <a:solidFill>
                  <a:srgbClr val="444444"/>
                </a:solidFill>
                <a:effectLst/>
                <a:latin typeface="+mn-ea"/>
              </a:rPr>
              <a:t>JavaScript</a:t>
            </a:r>
            <a:endParaRPr lang="en-US" altLang="ja-JP" dirty="0">
              <a:latin typeface="+mn-ea"/>
              <a:hlinkClick r:id="rId2"/>
            </a:endParaRPr>
          </a:p>
          <a:p>
            <a:r>
              <a:rPr lang="en-US" altLang="ja-JP" sz="1400" dirty="0">
                <a:hlinkClick r:id="rId2"/>
              </a:rPr>
              <a:t>https://hamalog.tumblr.com/post/4047826621/json%E3%82%89%E3%81%97%E3%81%8D%E6%96%87%E5%AD%97%E5%88%97%E3%82%92%E3%82%AA%E3%83%96%E3%82%B8%E3%82%A7%E3%82%AF%E3%83%88%E3%81%AB%E5%A4%89%E6%8F%9B%E3%81%99%E3%82%8Bjavascript</a:t>
            </a:r>
            <a:endParaRPr lang="en-US" altLang="ja-JP" sz="1400" dirty="0"/>
          </a:p>
          <a:p>
            <a:endParaRPr lang="en-US" altLang="ja-JP" dirty="0"/>
          </a:p>
        </p:txBody>
      </p:sp>
      <p:sp>
        <p:nvSpPr>
          <p:cNvPr id="7" name="テキスト ボックス 6">
            <a:extLst>
              <a:ext uri="{FF2B5EF4-FFF2-40B4-BE49-F238E27FC236}">
                <a16:creationId xmlns:a16="http://schemas.microsoft.com/office/drawing/2014/main" id="{5E78797C-23BC-403A-B42E-957E06BFB5C4}"/>
              </a:ext>
            </a:extLst>
          </p:cNvPr>
          <p:cNvSpPr txBox="1"/>
          <p:nvPr/>
        </p:nvSpPr>
        <p:spPr>
          <a:xfrm>
            <a:off x="2766551" y="2708041"/>
            <a:ext cx="3134773" cy="461665"/>
          </a:xfrm>
          <a:prstGeom prst="rect">
            <a:avLst/>
          </a:prstGeom>
          <a:noFill/>
        </p:spPr>
        <p:txBody>
          <a:bodyPr wrap="square">
            <a:spAutoFit/>
          </a:bodyPr>
          <a:lstStyle/>
          <a:p>
            <a:r>
              <a:rPr lang="ja-JP" altLang="en-US" sz="2400" dirty="0"/>
              <a:t>プログラムと実行結果</a:t>
            </a:r>
          </a:p>
        </p:txBody>
      </p:sp>
      <p:pic>
        <p:nvPicPr>
          <p:cNvPr id="9" name="図 8">
            <a:extLst>
              <a:ext uri="{FF2B5EF4-FFF2-40B4-BE49-F238E27FC236}">
                <a16:creationId xmlns:a16="http://schemas.microsoft.com/office/drawing/2014/main" id="{637DB256-C564-4E29-ABD0-DFD6F44B0A32}"/>
              </a:ext>
            </a:extLst>
          </p:cNvPr>
          <p:cNvPicPr>
            <a:picLocks noChangeAspect="1"/>
          </p:cNvPicPr>
          <p:nvPr/>
        </p:nvPicPr>
        <p:blipFill>
          <a:blip r:embed="rId3"/>
          <a:stretch>
            <a:fillRect/>
          </a:stretch>
        </p:blipFill>
        <p:spPr>
          <a:xfrm>
            <a:off x="1337099" y="3097807"/>
            <a:ext cx="6088245" cy="808325"/>
          </a:xfrm>
          <a:prstGeom prst="rect">
            <a:avLst/>
          </a:prstGeom>
        </p:spPr>
      </p:pic>
      <p:pic>
        <p:nvPicPr>
          <p:cNvPr id="11" name="図 10">
            <a:extLst>
              <a:ext uri="{FF2B5EF4-FFF2-40B4-BE49-F238E27FC236}">
                <a16:creationId xmlns:a16="http://schemas.microsoft.com/office/drawing/2014/main" id="{330A7D32-68BE-424E-ADB7-AEA9808A11EF}"/>
              </a:ext>
            </a:extLst>
          </p:cNvPr>
          <p:cNvPicPr>
            <a:picLocks noChangeAspect="1"/>
          </p:cNvPicPr>
          <p:nvPr/>
        </p:nvPicPr>
        <p:blipFill>
          <a:blip r:embed="rId4"/>
          <a:stretch>
            <a:fillRect/>
          </a:stretch>
        </p:blipFill>
        <p:spPr>
          <a:xfrm>
            <a:off x="2341447" y="3976893"/>
            <a:ext cx="3808832" cy="1405641"/>
          </a:xfrm>
          <a:prstGeom prst="rect">
            <a:avLst/>
          </a:prstGeom>
        </p:spPr>
      </p:pic>
      <p:sp>
        <p:nvSpPr>
          <p:cNvPr id="13" name="テキスト ボックス 12">
            <a:extLst>
              <a:ext uri="{FF2B5EF4-FFF2-40B4-BE49-F238E27FC236}">
                <a16:creationId xmlns:a16="http://schemas.microsoft.com/office/drawing/2014/main" id="{077AA000-0CA6-4C8B-98C6-DD0A83B49012}"/>
              </a:ext>
            </a:extLst>
          </p:cNvPr>
          <p:cNvSpPr txBox="1"/>
          <p:nvPr/>
        </p:nvSpPr>
        <p:spPr>
          <a:xfrm>
            <a:off x="-25849" y="3097807"/>
            <a:ext cx="1296444" cy="276999"/>
          </a:xfrm>
          <a:prstGeom prst="rect">
            <a:avLst/>
          </a:prstGeom>
          <a:noFill/>
        </p:spPr>
        <p:txBody>
          <a:bodyPr wrap="square">
            <a:spAutoFit/>
          </a:bodyPr>
          <a:lstStyle/>
          <a:p>
            <a:r>
              <a:rPr lang="ja-JP" altLang="en-US" sz="1200" dirty="0"/>
              <a:t>ここは何でもいい</a:t>
            </a:r>
          </a:p>
        </p:txBody>
      </p:sp>
      <p:cxnSp>
        <p:nvCxnSpPr>
          <p:cNvPr id="14" name="直線矢印コネクタ 13">
            <a:extLst>
              <a:ext uri="{FF2B5EF4-FFF2-40B4-BE49-F238E27FC236}">
                <a16:creationId xmlns:a16="http://schemas.microsoft.com/office/drawing/2014/main" id="{9A270019-F211-4F3C-8C44-3B032CE8B074}"/>
              </a:ext>
            </a:extLst>
          </p:cNvPr>
          <p:cNvCxnSpPr>
            <a:cxnSpLocks/>
          </p:cNvCxnSpPr>
          <p:nvPr/>
        </p:nvCxnSpPr>
        <p:spPr>
          <a:xfrm flipV="1">
            <a:off x="508325" y="2708041"/>
            <a:ext cx="315810" cy="34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10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5496E7-2C0F-44F5-AF56-28B9A4A7BDE0}"/>
              </a:ext>
            </a:extLst>
          </p:cNvPr>
          <p:cNvSpPr>
            <a:spLocks noGrp="1"/>
          </p:cNvSpPr>
          <p:nvPr>
            <p:ph type="title"/>
          </p:nvPr>
        </p:nvSpPr>
        <p:spPr/>
        <p:txBody>
          <a:bodyPr/>
          <a:lstStyle/>
          <a:p>
            <a:r>
              <a:rPr kumimoji="1" lang="ja-JP" altLang="en-US" dirty="0"/>
              <a:t>後期一回発表の主な活動</a:t>
            </a:r>
          </a:p>
        </p:txBody>
      </p:sp>
      <p:sp>
        <p:nvSpPr>
          <p:cNvPr id="3" name="コンテンツ プレースホルダー 2">
            <a:extLst>
              <a:ext uri="{FF2B5EF4-FFF2-40B4-BE49-F238E27FC236}">
                <a16:creationId xmlns:a16="http://schemas.microsoft.com/office/drawing/2014/main" id="{EAF0933A-3C32-48EE-AE5E-57D2DF09FC10}"/>
              </a:ext>
            </a:extLst>
          </p:cNvPr>
          <p:cNvSpPr>
            <a:spLocks noGrp="1"/>
          </p:cNvSpPr>
          <p:nvPr>
            <p:ph idx="1"/>
          </p:nvPr>
        </p:nvSpPr>
        <p:spPr>
          <a:xfrm>
            <a:off x="822959" y="1845733"/>
            <a:ext cx="7543801" cy="2124687"/>
          </a:xfrm>
        </p:spPr>
        <p:txBody>
          <a:bodyPr>
            <a:normAutofit/>
          </a:bodyPr>
          <a:lstStyle/>
          <a:p>
            <a:pPr marL="201168" lvl="1" indent="0">
              <a:buNone/>
            </a:pPr>
            <a:r>
              <a:rPr kumimoji="1" lang="ja-JP" altLang="en-US" sz="4400" dirty="0">
                <a:latin typeface="+mn-ea"/>
              </a:rPr>
              <a:t>一つのキーに複数保存</a:t>
            </a:r>
            <a:endParaRPr kumimoji="1" lang="en-US" altLang="ja-JP" sz="4400" dirty="0">
              <a:latin typeface="+mn-ea"/>
            </a:endParaRPr>
          </a:p>
          <a:p>
            <a:pPr marL="0" indent="0">
              <a:buNone/>
            </a:pPr>
            <a:r>
              <a:rPr kumimoji="1" lang="ja-JP" altLang="en-US" sz="4400" dirty="0">
                <a:latin typeface="+mn-ea"/>
              </a:rPr>
              <a:t>その他プログラムの修正</a:t>
            </a:r>
          </a:p>
        </p:txBody>
      </p:sp>
      <p:sp>
        <p:nvSpPr>
          <p:cNvPr id="4" name="スライド番号プレースホルダー 3">
            <a:extLst>
              <a:ext uri="{FF2B5EF4-FFF2-40B4-BE49-F238E27FC236}">
                <a16:creationId xmlns:a16="http://schemas.microsoft.com/office/drawing/2014/main" id="{537D77AC-D0AC-4508-80BC-5AD7B0176B68}"/>
              </a:ext>
            </a:extLst>
          </p:cNvPr>
          <p:cNvSpPr>
            <a:spLocks noGrp="1"/>
          </p:cNvSpPr>
          <p:nvPr>
            <p:ph type="sldNum" sz="quarter" idx="12"/>
          </p:nvPr>
        </p:nvSpPr>
        <p:spPr/>
        <p:txBody>
          <a:bodyPr/>
          <a:lstStyle/>
          <a:p>
            <a:fld id="{EB7FDEFA-4E67-4C96-AFA6-24DC8F0FD677}" type="slidenum">
              <a:rPr kumimoji="1" lang="ja-JP" altLang="en-US" smtClean="0"/>
              <a:t>2</a:t>
            </a:fld>
            <a:endParaRPr kumimoji="1" lang="ja-JP" altLang="en-US"/>
          </a:p>
        </p:txBody>
      </p:sp>
    </p:spTree>
    <p:extLst>
      <p:ext uri="{BB962C8B-B14F-4D97-AF65-F5344CB8AC3E}">
        <p14:creationId xmlns:p14="http://schemas.microsoft.com/office/powerpoint/2010/main" val="394136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24A12-AF34-484A-8190-6D8EAED105D4}"/>
              </a:ext>
            </a:extLst>
          </p:cNvPr>
          <p:cNvSpPr>
            <a:spLocks noGrp="1"/>
          </p:cNvSpPr>
          <p:nvPr>
            <p:ph type="title"/>
          </p:nvPr>
        </p:nvSpPr>
        <p:spPr/>
        <p:txBody>
          <a:bodyPr/>
          <a:lstStyle/>
          <a:p>
            <a:r>
              <a:rPr kumimoji="1" lang="en-US" altLang="ja-JP" dirty="0"/>
              <a:t>1/25</a:t>
            </a:r>
            <a:r>
              <a:rPr kumimoji="1" lang="ja-JP" altLang="en-US" dirty="0"/>
              <a:t>以降の活動</a:t>
            </a:r>
          </a:p>
        </p:txBody>
      </p:sp>
      <p:sp>
        <p:nvSpPr>
          <p:cNvPr id="3" name="コンテンツ プレースホルダー 2">
            <a:extLst>
              <a:ext uri="{FF2B5EF4-FFF2-40B4-BE49-F238E27FC236}">
                <a16:creationId xmlns:a16="http://schemas.microsoft.com/office/drawing/2014/main" id="{F78C177A-072A-40FB-80B2-3A4DAC7E1D39}"/>
              </a:ext>
            </a:extLst>
          </p:cNvPr>
          <p:cNvSpPr>
            <a:spLocks noGrp="1"/>
          </p:cNvSpPr>
          <p:nvPr>
            <p:ph idx="1"/>
          </p:nvPr>
        </p:nvSpPr>
        <p:spPr>
          <a:xfrm>
            <a:off x="676405" y="1845735"/>
            <a:ext cx="7878872" cy="1022726"/>
          </a:xfrm>
        </p:spPr>
        <p:txBody>
          <a:bodyPr>
            <a:normAutofit/>
          </a:bodyPr>
          <a:lstStyle/>
          <a:p>
            <a:r>
              <a:rPr kumimoji="1" lang="ja-JP" altLang="en-US" sz="2800" dirty="0"/>
              <a:t>これでオブジェクト型になったのでデータを取り出す</a:t>
            </a:r>
            <a:endParaRPr kumimoji="1" lang="en-US" altLang="ja-JP" sz="2800" dirty="0"/>
          </a:p>
          <a:p>
            <a:r>
              <a:rPr lang="en-US" altLang="ja-JP" sz="1800" dirty="0">
                <a:solidFill>
                  <a:srgbClr val="0000FF"/>
                </a:solidFill>
                <a:latin typeface="ＭＳ ゴシック" panose="020B0609070205080204" pitchFamily="49" charset="-128"/>
                <a:ea typeface="ＭＳ ゴシック" panose="020B0609070205080204" pitchFamily="49" charset="-128"/>
              </a:rPr>
              <a:t>for</a:t>
            </a:r>
            <a:r>
              <a:rPr lang="en-US" altLang="ja-JP" sz="1800" dirty="0">
                <a:solidFill>
                  <a:srgbClr val="000000"/>
                </a:solidFill>
                <a:latin typeface="ＭＳ ゴシック" panose="020B0609070205080204" pitchFamily="49" charset="-128"/>
                <a:ea typeface="ＭＳ ゴシック" panose="020B0609070205080204" pitchFamily="49" charset="-128"/>
              </a:rPr>
              <a:t> (</a:t>
            </a:r>
            <a:r>
              <a:rPr lang="en-US" altLang="ja-JP" sz="1800" dirty="0">
                <a:solidFill>
                  <a:srgbClr val="0000FF"/>
                </a:solidFill>
                <a:latin typeface="ＭＳ ゴシック" panose="020B0609070205080204" pitchFamily="49" charset="-128"/>
                <a:ea typeface="ＭＳ ゴシック" panose="020B0609070205080204" pitchFamily="49" charset="-128"/>
              </a:rPr>
              <a:t>var</a:t>
            </a:r>
            <a:r>
              <a:rPr lang="en-US" altLang="ja-JP" sz="1800" dirty="0">
                <a:solidFill>
                  <a:srgbClr val="000000"/>
                </a:solidFill>
                <a:latin typeface="ＭＳ ゴシック" panose="020B0609070205080204" pitchFamily="49" charset="-128"/>
                <a:ea typeface="ＭＳ ゴシック" panose="020B0609070205080204" pitchFamily="49" charset="-128"/>
              </a:rPr>
              <a:t> </a:t>
            </a:r>
            <a:r>
              <a:rPr lang="ja-JP" altLang="en-US" sz="1800" dirty="0">
                <a:solidFill>
                  <a:srgbClr val="000000"/>
                </a:solidFill>
                <a:latin typeface="ＭＳ ゴシック" panose="020B0609070205080204" pitchFamily="49" charset="-128"/>
                <a:ea typeface="ＭＳ ゴシック" panose="020B0609070205080204" pitchFamily="49" charset="-128"/>
              </a:rPr>
              <a:t>変数名</a:t>
            </a:r>
            <a:r>
              <a:rPr lang="en-US" altLang="ja-JP" sz="1800" dirty="0">
                <a:solidFill>
                  <a:srgbClr val="000000"/>
                </a:solidFill>
                <a:latin typeface="ＭＳ ゴシック" panose="020B0609070205080204" pitchFamily="49" charset="-128"/>
                <a:ea typeface="ＭＳ ゴシック" panose="020B0609070205080204" pitchFamily="49" charset="-128"/>
              </a:rPr>
              <a:t> </a:t>
            </a:r>
            <a:r>
              <a:rPr lang="en-US" altLang="ja-JP" sz="1800" dirty="0">
                <a:solidFill>
                  <a:srgbClr val="0000FF"/>
                </a:solidFill>
                <a:latin typeface="ＭＳ ゴシック" panose="020B0609070205080204" pitchFamily="49" charset="-128"/>
                <a:ea typeface="ＭＳ ゴシック" panose="020B0609070205080204" pitchFamily="49" charset="-128"/>
              </a:rPr>
              <a:t>in</a:t>
            </a:r>
            <a:r>
              <a:rPr lang="en-US" altLang="ja-JP" sz="1800" dirty="0">
                <a:solidFill>
                  <a:srgbClr val="000000"/>
                </a:solidFill>
                <a:latin typeface="ＭＳ ゴシック" panose="020B0609070205080204" pitchFamily="49" charset="-128"/>
                <a:ea typeface="ＭＳ ゴシック" panose="020B0609070205080204" pitchFamily="49" charset="-128"/>
              </a:rPr>
              <a:t> </a:t>
            </a:r>
            <a:r>
              <a:rPr lang="ja-JP" altLang="en-US" sz="1800" dirty="0">
                <a:solidFill>
                  <a:srgbClr val="000000"/>
                </a:solidFill>
                <a:latin typeface="ＭＳ ゴシック" panose="020B0609070205080204" pitchFamily="49" charset="-128"/>
                <a:ea typeface="ＭＳ ゴシック" panose="020B0609070205080204" pitchFamily="49" charset="-128"/>
              </a:rPr>
              <a:t>オブジェクト型の変数名</a:t>
            </a:r>
            <a:r>
              <a:rPr lang="en-US" altLang="ja-JP" sz="1800" dirty="0">
                <a:solidFill>
                  <a:srgbClr val="000000"/>
                </a:solidFill>
                <a:latin typeface="ＭＳ ゴシック" panose="020B0609070205080204" pitchFamily="49" charset="-128"/>
                <a:ea typeface="ＭＳ ゴシック" panose="020B0609070205080204" pitchFamily="49" charset="-128"/>
              </a:rPr>
              <a:t>) {</a:t>
            </a:r>
            <a:r>
              <a:rPr lang="ja-JP" altLang="en-US" sz="1800" dirty="0">
                <a:solidFill>
                  <a:srgbClr val="000000"/>
                </a:solidFill>
                <a:latin typeface="ＭＳ ゴシック" panose="020B0609070205080204" pitchFamily="49" charset="-128"/>
                <a:ea typeface="ＭＳ ゴシック" panose="020B0609070205080204" pitchFamily="49" charset="-128"/>
              </a:rPr>
              <a:t>｝</a:t>
            </a:r>
            <a:endParaRPr kumimoji="1" lang="ja-JP" altLang="en-US" sz="2800" dirty="0"/>
          </a:p>
        </p:txBody>
      </p:sp>
      <p:sp>
        <p:nvSpPr>
          <p:cNvPr id="4" name="スライド番号プレースホルダー 3">
            <a:extLst>
              <a:ext uri="{FF2B5EF4-FFF2-40B4-BE49-F238E27FC236}">
                <a16:creationId xmlns:a16="http://schemas.microsoft.com/office/drawing/2014/main" id="{32968C59-2F2B-40A8-9B47-EC3BF33B47D1}"/>
              </a:ext>
            </a:extLst>
          </p:cNvPr>
          <p:cNvSpPr>
            <a:spLocks noGrp="1"/>
          </p:cNvSpPr>
          <p:nvPr>
            <p:ph type="sldNum" sz="quarter" idx="12"/>
          </p:nvPr>
        </p:nvSpPr>
        <p:spPr/>
        <p:txBody>
          <a:bodyPr/>
          <a:lstStyle/>
          <a:p>
            <a:fld id="{EB7FDEFA-4E67-4C96-AFA6-24DC8F0FD677}"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22AFE6BF-AA0F-4430-AACE-552E3A1A8986}"/>
              </a:ext>
            </a:extLst>
          </p:cNvPr>
          <p:cNvPicPr>
            <a:picLocks noChangeAspect="1"/>
          </p:cNvPicPr>
          <p:nvPr/>
        </p:nvPicPr>
        <p:blipFill>
          <a:blip r:embed="rId2"/>
          <a:stretch>
            <a:fillRect/>
          </a:stretch>
        </p:blipFill>
        <p:spPr>
          <a:xfrm>
            <a:off x="1245371" y="3241995"/>
            <a:ext cx="6324981" cy="1198686"/>
          </a:xfrm>
          <a:prstGeom prst="rect">
            <a:avLst/>
          </a:prstGeom>
        </p:spPr>
      </p:pic>
      <p:sp>
        <p:nvSpPr>
          <p:cNvPr id="8" name="テキスト ボックス 7">
            <a:extLst>
              <a:ext uri="{FF2B5EF4-FFF2-40B4-BE49-F238E27FC236}">
                <a16:creationId xmlns:a16="http://schemas.microsoft.com/office/drawing/2014/main" id="{858846A6-50E0-408B-8FC1-AA45C920A86B}"/>
              </a:ext>
            </a:extLst>
          </p:cNvPr>
          <p:cNvSpPr txBox="1"/>
          <p:nvPr/>
        </p:nvSpPr>
        <p:spPr>
          <a:xfrm>
            <a:off x="1390388" y="5715092"/>
            <a:ext cx="6034956" cy="646331"/>
          </a:xfrm>
          <a:prstGeom prst="rect">
            <a:avLst/>
          </a:prstGeom>
          <a:noFill/>
        </p:spPr>
        <p:txBody>
          <a:bodyPr wrap="square">
            <a:spAutoFit/>
          </a:bodyPr>
          <a:lstStyle/>
          <a:p>
            <a:r>
              <a:rPr lang="ja-JP" altLang="en-US" b="1" dirty="0">
                <a:solidFill>
                  <a:srgbClr val="333333"/>
                </a:solidFill>
                <a:latin typeface="Noto Sans JP"/>
              </a:rPr>
              <a:t>参考サイト：</a:t>
            </a:r>
            <a:r>
              <a:rPr lang="en-US" altLang="ja-JP" b="1" i="0" dirty="0">
                <a:solidFill>
                  <a:srgbClr val="333333"/>
                </a:solidFill>
                <a:effectLst/>
                <a:latin typeface="Noto Sans JP"/>
              </a:rPr>
              <a:t>JavaScript</a:t>
            </a:r>
            <a:r>
              <a:rPr lang="ja-JP" altLang="en-US" b="1" i="0" dirty="0">
                <a:solidFill>
                  <a:srgbClr val="333333"/>
                </a:solidFill>
                <a:effectLst/>
                <a:latin typeface="Noto Sans JP"/>
              </a:rPr>
              <a:t>の基本である連想配列をマスターする</a:t>
            </a:r>
            <a:endParaRPr lang="en-US" altLang="ja-JP" dirty="0">
              <a:hlinkClick r:id="rId3"/>
            </a:endParaRPr>
          </a:p>
          <a:p>
            <a:r>
              <a:rPr lang="ja-JP" altLang="en-US" dirty="0">
                <a:hlinkClick r:id="rId3"/>
              </a:rPr>
              <a:t>https://techplay.jp/column/528</a:t>
            </a:r>
            <a:endParaRPr lang="en-US" altLang="ja-JP" dirty="0"/>
          </a:p>
        </p:txBody>
      </p:sp>
      <p:pic>
        <p:nvPicPr>
          <p:cNvPr id="10" name="図 9">
            <a:extLst>
              <a:ext uri="{FF2B5EF4-FFF2-40B4-BE49-F238E27FC236}">
                <a16:creationId xmlns:a16="http://schemas.microsoft.com/office/drawing/2014/main" id="{24C31727-C936-41DC-856A-06A49547C886}"/>
              </a:ext>
            </a:extLst>
          </p:cNvPr>
          <p:cNvPicPr>
            <a:picLocks noChangeAspect="1"/>
          </p:cNvPicPr>
          <p:nvPr/>
        </p:nvPicPr>
        <p:blipFill>
          <a:blip r:embed="rId4"/>
          <a:stretch>
            <a:fillRect/>
          </a:stretch>
        </p:blipFill>
        <p:spPr>
          <a:xfrm>
            <a:off x="2169964" y="4567098"/>
            <a:ext cx="4475797" cy="895160"/>
          </a:xfrm>
          <a:prstGeom prst="rect">
            <a:avLst/>
          </a:prstGeom>
        </p:spPr>
      </p:pic>
      <p:sp>
        <p:nvSpPr>
          <p:cNvPr id="12" name="テキスト ボックス 11">
            <a:extLst>
              <a:ext uri="{FF2B5EF4-FFF2-40B4-BE49-F238E27FC236}">
                <a16:creationId xmlns:a16="http://schemas.microsoft.com/office/drawing/2014/main" id="{7F0E20E5-3121-4B76-8A46-7AE20AC16AE4}"/>
              </a:ext>
            </a:extLst>
          </p:cNvPr>
          <p:cNvSpPr txBox="1"/>
          <p:nvPr/>
        </p:nvSpPr>
        <p:spPr>
          <a:xfrm>
            <a:off x="2993721" y="2810212"/>
            <a:ext cx="2417523" cy="369332"/>
          </a:xfrm>
          <a:prstGeom prst="rect">
            <a:avLst/>
          </a:prstGeom>
          <a:noFill/>
        </p:spPr>
        <p:txBody>
          <a:bodyPr wrap="square">
            <a:spAutoFit/>
          </a:bodyPr>
          <a:lstStyle/>
          <a:p>
            <a:r>
              <a:rPr lang="ja-JP" altLang="en-US" sz="1800" dirty="0"/>
              <a:t>プログラムと実行結果</a:t>
            </a:r>
          </a:p>
        </p:txBody>
      </p:sp>
    </p:spTree>
    <p:extLst>
      <p:ext uri="{BB962C8B-B14F-4D97-AF65-F5344CB8AC3E}">
        <p14:creationId xmlns:p14="http://schemas.microsoft.com/office/powerpoint/2010/main" val="2915850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5CDEE-147E-4F68-9CD7-22033A5ABF09}"/>
              </a:ext>
            </a:extLst>
          </p:cNvPr>
          <p:cNvSpPr>
            <a:spLocks noGrp="1"/>
          </p:cNvSpPr>
          <p:nvPr>
            <p:ph type="title"/>
          </p:nvPr>
        </p:nvSpPr>
        <p:spPr/>
        <p:txBody>
          <a:bodyPr/>
          <a:lstStyle/>
          <a:p>
            <a:r>
              <a:rPr kumimoji="1" lang="en-US" altLang="ja-JP" dirty="0"/>
              <a:t>1/25</a:t>
            </a:r>
            <a:r>
              <a:rPr kumimoji="1" lang="ja-JP" altLang="en-US" dirty="0"/>
              <a:t>以降の活動</a:t>
            </a:r>
          </a:p>
        </p:txBody>
      </p:sp>
      <p:sp>
        <p:nvSpPr>
          <p:cNvPr id="3" name="コンテンツ プレースホルダー 2">
            <a:extLst>
              <a:ext uri="{FF2B5EF4-FFF2-40B4-BE49-F238E27FC236}">
                <a16:creationId xmlns:a16="http://schemas.microsoft.com/office/drawing/2014/main" id="{A3599D1F-4451-461B-8851-2728E3DADC56}"/>
              </a:ext>
            </a:extLst>
          </p:cNvPr>
          <p:cNvSpPr>
            <a:spLocks noGrp="1"/>
          </p:cNvSpPr>
          <p:nvPr>
            <p:ph idx="1"/>
          </p:nvPr>
        </p:nvSpPr>
        <p:spPr>
          <a:xfrm>
            <a:off x="375782" y="1845735"/>
            <a:ext cx="8456334" cy="1799340"/>
          </a:xfrm>
        </p:spPr>
        <p:txBody>
          <a:bodyPr>
            <a:normAutofit/>
          </a:bodyPr>
          <a:lstStyle/>
          <a:p>
            <a:r>
              <a:rPr kumimoji="1" lang="ja-JP" altLang="en-US" sz="3200" dirty="0"/>
              <a:t>タスク削除（</a:t>
            </a:r>
            <a:r>
              <a:rPr kumimoji="1" lang="en-US" altLang="ja-JP" sz="3200" dirty="0"/>
              <a:t>JavaScript</a:t>
            </a:r>
            <a:r>
              <a:rPr kumimoji="1" lang="ja-JP" altLang="en-US" sz="3200" dirty="0"/>
              <a:t>・</a:t>
            </a:r>
            <a:r>
              <a:rPr kumimoji="1" lang="en-US" altLang="ja-JP" sz="3200" dirty="0"/>
              <a:t>HTML</a:t>
            </a:r>
            <a:r>
              <a:rPr kumimoji="1" lang="ja-JP" altLang="en-US" sz="3200" dirty="0"/>
              <a:t>側）</a:t>
            </a:r>
            <a:endParaRPr kumimoji="1" lang="en-US" altLang="ja-JP" sz="3200" dirty="0"/>
          </a:p>
          <a:p>
            <a:r>
              <a:rPr lang="en-US" altLang="ja-JP" sz="2800" dirty="0"/>
              <a:t>f</a:t>
            </a:r>
            <a:r>
              <a:rPr kumimoji="1" lang="en-US" altLang="ja-JP" sz="2800" dirty="0"/>
              <a:t>orm</a:t>
            </a:r>
            <a:r>
              <a:rPr kumimoji="1" lang="ja-JP" altLang="en-US" sz="2800" dirty="0"/>
              <a:t>に</a:t>
            </a:r>
            <a:r>
              <a:rPr kumimoji="1" lang="en-US" altLang="ja-JP" sz="2800" dirty="0"/>
              <a:t>GET</a:t>
            </a:r>
            <a:r>
              <a:rPr kumimoji="1" lang="ja-JP" altLang="en-US" sz="2800" dirty="0"/>
              <a:t>メゾットを持たせる。その中にボタンを</a:t>
            </a:r>
            <a:endParaRPr kumimoji="1" lang="en-US" altLang="ja-JP" sz="2800" dirty="0"/>
          </a:p>
          <a:p>
            <a:r>
              <a:rPr kumimoji="1" lang="ja-JP" altLang="en-US" sz="2800" dirty="0"/>
              <a:t>追加することで</a:t>
            </a:r>
            <a:r>
              <a:rPr kumimoji="1" lang="en-US" altLang="ja-JP" sz="2800" dirty="0" err="1"/>
              <a:t>pytho</a:t>
            </a:r>
            <a:r>
              <a:rPr kumimoji="1" lang="ja-JP" altLang="en-US" sz="2800" dirty="0"/>
              <a:t>側に削除したいタスクのキーを送る</a:t>
            </a:r>
          </a:p>
        </p:txBody>
      </p:sp>
      <p:sp>
        <p:nvSpPr>
          <p:cNvPr id="4" name="スライド番号プレースホルダー 3">
            <a:extLst>
              <a:ext uri="{FF2B5EF4-FFF2-40B4-BE49-F238E27FC236}">
                <a16:creationId xmlns:a16="http://schemas.microsoft.com/office/drawing/2014/main" id="{9DFC4753-81C5-417F-AC28-C9B0FA42AC38}"/>
              </a:ext>
            </a:extLst>
          </p:cNvPr>
          <p:cNvSpPr>
            <a:spLocks noGrp="1"/>
          </p:cNvSpPr>
          <p:nvPr>
            <p:ph type="sldNum" sz="quarter" idx="12"/>
          </p:nvPr>
        </p:nvSpPr>
        <p:spPr/>
        <p:txBody>
          <a:bodyPr/>
          <a:lstStyle/>
          <a:p>
            <a:fld id="{EB7FDEFA-4E67-4C96-AFA6-24DC8F0FD677}" type="slidenum">
              <a:rPr kumimoji="1" lang="ja-JP" altLang="en-US" smtClean="0"/>
              <a:t>21</a:t>
            </a:fld>
            <a:endParaRPr kumimoji="1" lang="ja-JP" altLang="en-US"/>
          </a:p>
        </p:txBody>
      </p:sp>
      <p:pic>
        <p:nvPicPr>
          <p:cNvPr id="6" name="図 5">
            <a:extLst>
              <a:ext uri="{FF2B5EF4-FFF2-40B4-BE49-F238E27FC236}">
                <a16:creationId xmlns:a16="http://schemas.microsoft.com/office/drawing/2014/main" id="{50B21451-9A44-4A62-BA91-20854B500B45}"/>
              </a:ext>
            </a:extLst>
          </p:cNvPr>
          <p:cNvPicPr>
            <a:picLocks noChangeAspect="1"/>
          </p:cNvPicPr>
          <p:nvPr/>
        </p:nvPicPr>
        <p:blipFill>
          <a:blip r:embed="rId2"/>
          <a:stretch>
            <a:fillRect/>
          </a:stretch>
        </p:blipFill>
        <p:spPr>
          <a:xfrm>
            <a:off x="611583" y="3974984"/>
            <a:ext cx="7966553" cy="2291312"/>
          </a:xfrm>
          <a:prstGeom prst="rect">
            <a:avLst/>
          </a:prstGeom>
        </p:spPr>
      </p:pic>
    </p:spTree>
    <p:extLst>
      <p:ext uri="{BB962C8B-B14F-4D97-AF65-F5344CB8AC3E}">
        <p14:creationId xmlns:p14="http://schemas.microsoft.com/office/powerpoint/2010/main" val="2958809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7B546-8AE4-4EE8-B402-7F6FB833FEC0}"/>
              </a:ext>
            </a:extLst>
          </p:cNvPr>
          <p:cNvSpPr>
            <a:spLocks noGrp="1"/>
          </p:cNvSpPr>
          <p:nvPr>
            <p:ph type="title"/>
          </p:nvPr>
        </p:nvSpPr>
        <p:spPr/>
        <p:txBody>
          <a:bodyPr/>
          <a:lstStyle/>
          <a:p>
            <a:r>
              <a:rPr kumimoji="1" lang="en-US" altLang="ja-JP" dirty="0"/>
              <a:t>1/25</a:t>
            </a:r>
            <a:r>
              <a:rPr kumimoji="1" lang="ja-JP" altLang="en-US" dirty="0"/>
              <a:t>以降の活動</a:t>
            </a:r>
          </a:p>
        </p:txBody>
      </p:sp>
      <p:sp>
        <p:nvSpPr>
          <p:cNvPr id="3" name="コンテンツ プレースホルダー 2">
            <a:extLst>
              <a:ext uri="{FF2B5EF4-FFF2-40B4-BE49-F238E27FC236}">
                <a16:creationId xmlns:a16="http://schemas.microsoft.com/office/drawing/2014/main" id="{83DB96FD-7C9F-41DA-BF6B-C1A4926B2F87}"/>
              </a:ext>
            </a:extLst>
          </p:cNvPr>
          <p:cNvSpPr>
            <a:spLocks noGrp="1"/>
          </p:cNvSpPr>
          <p:nvPr>
            <p:ph idx="1"/>
          </p:nvPr>
        </p:nvSpPr>
        <p:spPr>
          <a:xfrm>
            <a:off x="822959" y="1845734"/>
            <a:ext cx="7543801" cy="1583266"/>
          </a:xfrm>
        </p:spPr>
        <p:txBody>
          <a:bodyPr>
            <a:normAutofit/>
          </a:bodyPr>
          <a:lstStyle/>
          <a:p>
            <a:r>
              <a:rPr kumimoji="1" lang="ja-JP" altLang="en-US" sz="2800" dirty="0"/>
              <a:t>タスク削除（</a:t>
            </a:r>
            <a:r>
              <a:rPr kumimoji="1" lang="en-US" altLang="ja-JP" sz="2800" dirty="0" err="1"/>
              <a:t>pytho</a:t>
            </a:r>
            <a:r>
              <a:rPr kumimoji="1" lang="ja-JP" altLang="en-US" sz="2800" dirty="0"/>
              <a:t>側）</a:t>
            </a:r>
            <a:endParaRPr kumimoji="1" lang="en-US" altLang="ja-JP" sz="2800" dirty="0"/>
          </a:p>
          <a:p>
            <a:r>
              <a:rPr kumimoji="1" lang="en-US" altLang="ja-JP" sz="2400" dirty="0"/>
              <a:t>JavaScript</a:t>
            </a:r>
            <a:r>
              <a:rPr kumimoji="1" lang="ja-JP" altLang="en-US" sz="2400" dirty="0"/>
              <a:t>側から送られてきたキーが存在している時のみ</a:t>
            </a:r>
            <a:endParaRPr kumimoji="1" lang="en-US" altLang="ja-JP" sz="2400" dirty="0"/>
          </a:p>
          <a:p>
            <a:r>
              <a:rPr kumimoji="1" lang="ja-JP" altLang="en-US" sz="2400" dirty="0"/>
              <a:t>対応しているデータを消す仕組みになっている（</a:t>
            </a:r>
            <a:r>
              <a:rPr kumimoji="1" lang="ja-JP" altLang="en-US" sz="2400" dirty="0">
                <a:solidFill>
                  <a:srgbClr val="FF0000"/>
                </a:solidFill>
              </a:rPr>
              <a:t>赤枠</a:t>
            </a:r>
            <a:r>
              <a:rPr kumimoji="1" lang="ja-JP" altLang="en-US" sz="2400" dirty="0"/>
              <a:t>）</a:t>
            </a:r>
          </a:p>
        </p:txBody>
      </p:sp>
      <p:sp>
        <p:nvSpPr>
          <p:cNvPr id="4" name="スライド番号プレースホルダー 3">
            <a:extLst>
              <a:ext uri="{FF2B5EF4-FFF2-40B4-BE49-F238E27FC236}">
                <a16:creationId xmlns:a16="http://schemas.microsoft.com/office/drawing/2014/main" id="{9384DBDE-EBC6-4E12-B01C-C93F96BE1D26}"/>
              </a:ext>
            </a:extLst>
          </p:cNvPr>
          <p:cNvSpPr>
            <a:spLocks noGrp="1"/>
          </p:cNvSpPr>
          <p:nvPr>
            <p:ph type="sldNum" sz="quarter" idx="12"/>
          </p:nvPr>
        </p:nvSpPr>
        <p:spPr/>
        <p:txBody>
          <a:bodyPr/>
          <a:lstStyle/>
          <a:p>
            <a:fld id="{EB7FDEFA-4E67-4C96-AFA6-24DC8F0FD677}" type="slidenum">
              <a:rPr kumimoji="1" lang="ja-JP" altLang="en-US" smtClean="0"/>
              <a:t>22</a:t>
            </a:fld>
            <a:endParaRPr kumimoji="1" lang="ja-JP" altLang="en-US"/>
          </a:p>
        </p:txBody>
      </p:sp>
      <p:pic>
        <p:nvPicPr>
          <p:cNvPr id="8" name="図 7">
            <a:extLst>
              <a:ext uri="{FF2B5EF4-FFF2-40B4-BE49-F238E27FC236}">
                <a16:creationId xmlns:a16="http://schemas.microsoft.com/office/drawing/2014/main" id="{2788838C-8CA1-4804-9015-40C67BA069F2}"/>
              </a:ext>
            </a:extLst>
          </p:cNvPr>
          <p:cNvPicPr>
            <a:picLocks noChangeAspect="1"/>
          </p:cNvPicPr>
          <p:nvPr/>
        </p:nvPicPr>
        <p:blipFill>
          <a:blip r:embed="rId2"/>
          <a:stretch>
            <a:fillRect/>
          </a:stretch>
        </p:blipFill>
        <p:spPr>
          <a:xfrm>
            <a:off x="1893465" y="3345149"/>
            <a:ext cx="5357070" cy="3013998"/>
          </a:xfrm>
          <a:prstGeom prst="rect">
            <a:avLst/>
          </a:prstGeom>
        </p:spPr>
      </p:pic>
      <p:sp>
        <p:nvSpPr>
          <p:cNvPr id="6" name="正方形/長方形 5">
            <a:extLst>
              <a:ext uri="{FF2B5EF4-FFF2-40B4-BE49-F238E27FC236}">
                <a16:creationId xmlns:a16="http://schemas.microsoft.com/office/drawing/2014/main" id="{842DC823-F7EF-4055-BDAA-06392148881D}"/>
              </a:ext>
            </a:extLst>
          </p:cNvPr>
          <p:cNvSpPr/>
          <p:nvPr/>
        </p:nvSpPr>
        <p:spPr>
          <a:xfrm>
            <a:off x="2155971" y="4211274"/>
            <a:ext cx="4580389" cy="4865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5306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140C7-0145-4B82-845E-326275AA93E8}"/>
              </a:ext>
            </a:extLst>
          </p:cNvPr>
          <p:cNvSpPr>
            <a:spLocks noGrp="1"/>
          </p:cNvSpPr>
          <p:nvPr>
            <p:ph type="title"/>
          </p:nvPr>
        </p:nvSpPr>
        <p:spPr/>
        <p:txBody>
          <a:bodyPr/>
          <a:lstStyle/>
          <a:p>
            <a:r>
              <a:rPr kumimoji="1" lang="en-US" altLang="ja-JP" dirty="0"/>
              <a:t>1/25</a:t>
            </a:r>
            <a:r>
              <a:rPr kumimoji="1" lang="ja-JP" altLang="en-US" dirty="0"/>
              <a:t>以降の活動</a:t>
            </a:r>
          </a:p>
        </p:txBody>
      </p:sp>
      <p:sp>
        <p:nvSpPr>
          <p:cNvPr id="3" name="コンテンツ プレースホルダー 2">
            <a:extLst>
              <a:ext uri="{FF2B5EF4-FFF2-40B4-BE49-F238E27FC236}">
                <a16:creationId xmlns:a16="http://schemas.microsoft.com/office/drawing/2014/main" id="{ADABCE97-12C0-4E21-85DE-EC47B7F99414}"/>
              </a:ext>
            </a:extLst>
          </p:cNvPr>
          <p:cNvSpPr>
            <a:spLocks noGrp="1"/>
          </p:cNvSpPr>
          <p:nvPr>
            <p:ph idx="1"/>
          </p:nvPr>
        </p:nvSpPr>
        <p:spPr>
          <a:xfrm>
            <a:off x="822959" y="1845734"/>
            <a:ext cx="7543801" cy="1583266"/>
          </a:xfrm>
        </p:spPr>
        <p:txBody>
          <a:bodyPr>
            <a:normAutofit fontScale="92500" lnSpcReduction="10000"/>
          </a:bodyPr>
          <a:lstStyle/>
          <a:p>
            <a:r>
              <a:rPr kumimoji="1" lang="ja-JP" altLang="en-US" sz="3200" dirty="0"/>
              <a:t>全削除（</a:t>
            </a:r>
            <a:r>
              <a:rPr kumimoji="1" lang="en-US" altLang="ja-JP" sz="3200" dirty="0"/>
              <a:t>JavaScript</a:t>
            </a:r>
            <a:r>
              <a:rPr kumimoji="1" lang="ja-JP" altLang="en-US" sz="3200" dirty="0"/>
              <a:t>・</a:t>
            </a:r>
            <a:r>
              <a:rPr kumimoji="1" lang="en-US" altLang="ja-JP" sz="3200" dirty="0"/>
              <a:t>HTML</a:t>
            </a:r>
            <a:r>
              <a:rPr kumimoji="1" lang="ja-JP" altLang="en-US" sz="3200" dirty="0"/>
              <a:t>側）</a:t>
            </a:r>
            <a:endParaRPr kumimoji="1" lang="en-US" altLang="ja-JP" sz="3200" dirty="0"/>
          </a:p>
          <a:p>
            <a:r>
              <a:rPr lang="ja-JP" altLang="en-US" sz="3200" dirty="0"/>
              <a:t>ここでは押されたことのみを判定している</a:t>
            </a:r>
            <a:endParaRPr lang="en-US" altLang="ja-JP" sz="3200" dirty="0"/>
          </a:p>
          <a:p>
            <a:r>
              <a:rPr kumimoji="1" lang="en-US" altLang="ja-JP" sz="3200" dirty="0"/>
              <a:t>action</a:t>
            </a:r>
            <a:r>
              <a:rPr kumimoji="1" lang="ja-JP" altLang="en-US" sz="3200" dirty="0"/>
              <a:t>で</a:t>
            </a:r>
            <a:r>
              <a:rPr kumimoji="1" lang="en-US" altLang="ja-JP" sz="3200" dirty="0"/>
              <a:t>URL</a:t>
            </a:r>
            <a:r>
              <a:rPr kumimoji="1" lang="ja-JP" altLang="en-US" sz="3200" dirty="0"/>
              <a:t>の変更をしている</a:t>
            </a:r>
            <a:endParaRPr kumimoji="1" lang="en-US" altLang="ja-JP" sz="3200" dirty="0"/>
          </a:p>
          <a:p>
            <a:endParaRPr kumimoji="1" lang="en-US" altLang="ja-JP" sz="2400" dirty="0"/>
          </a:p>
          <a:p>
            <a:endParaRPr kumimoji="1" lang="ja-JP" altLang="en-US" dirty="0"/>
          </a:p>
        </p:txBody>
      </p:sp>
      <p:sp>
        <p:nvSpPr>
          <p:cNvPr id="4" name="スライド番号プレースホルダー 3">
            <a:extLst>
              <a:ext uri="{FF2B5EF4-FFF2-40B4-BE49-F238E27FC236}">
                <a16:creationId xmlns:a16="http://schemas.microsoft.com/office/drawing/2014/main" id="{B3F8B18B-78E8-40CA-9580-6EB3520E63FE}"/>
              </a:ext>
            </a:extLst>
          </p:cNvPr>
          <p:cNvSpPr>
            <a:spLocks noGrp="1"/>
          </p:cNvSpPr>
          <p:nvPr>
            <p:ph type="sldNum" sz="quarter" idx="12"/>
          </p:nvPr>
        </p:nvSpPr>
        <p:spPr/>
        <p:txBody>
          <a:bodyPr/>
          <a:lstStyle/>
          <a:p>
            <a:fld id="{EB7FDEFA-4E67-4C96-AFA6-24DC8F0FD677}" type="slidenum">
              <a:rPr kumimoji="1" lang="ja-JP" altLang="en-US" smtClean="0"/>
              <a:t>23</a:t>
            </a:fld>
            <a:endParaRPr kumimoji="1" lang="ja-JP" altLang="en-US"/>
          </a:p>
        </p:txBody>
      </p:sp>
      <p:pic>
        <p:nvPicPr>
          <p:cNvPr id="6" name="図 5">
            <a:extLst>
              <a:ext uri="{FF2B5EF4-FFF2-40B4-BE49-F238E27FC236}">
                <a16:creationId xmlns:a16="http://schemas.microsoft.com/office/drawing/2014/main" id="{55465C6F-0142-4295-BF2C-D7B137C4B174}"/>
              </a:ext>
            </a:extLst>
          </p:cNvPr>
          <p:cNvPicPr>
            <a:picLocks noChangeAspect="1"/>
          </p:cNvPicPr>
          <p:nvPr/>
        </p:nvPicPr>
        <p:blipFill>
          <a:blip r:embed="rId2"/>
          <a:stretch>
            <a:fillRect/>
          </a:stretch>
        </p:blipFill>
        <p:spPr>
          <a:xfrm>
            <a:off x="1594508" y="3851754"/>
            <a:ext cx="6000702" cy="1160513"/>
          </a:xfrm>
          <a:prstGeom prst="rect">
            <a:avLst/>
          </a:prstGeom>
        </p:spPr>
      </p:pic>
    </p:spTree>
    <p:extLst>
      <p:ext uri="{BB962C8B-B14F-4D97-AF65-F5344CB8AC3E}">
        <p14:creationId xmlns:p14="http://schemas.microsoft.com/office/powerpoint/2010/main" val="604487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11825-43EC-4686-B64C-EC1A7ECA250C}"/>
              </a:ext>
            </a:extLst>
          </p:cNvPr>
          <p:cNvSpPr>
            <a:spLocks noGrp="1"/>
          </p:cNvSpPr>
          <p:nvPr>
            <p:ph type="title"/>
          </p:nvPr>
        </p:nvSpPr>
        <p:spPr/>
        <p:txBody>
          <a:bodyPr/>
          <a:lstStyle/>
          <a:p>
            <a:r>
              <a:rPr kumimoji="1" lang="en-US" altLang="ja-JP" dirty="0"/>
              <a:t>1/25</a:t>
            </a:r>
            <a:r>
              <a:rPr kumimoji="1" lang="ja-JP" altLang="en-US" dirty="0"/>
              <a:t>以降の活動</a:t>
            </a:r>
          </a:p>
        </p:txBody>
      </p:sp>
      <p:sp>
        <p:nvSpPr>
          <p:cNvPr id="3" name="コンテンツ プレースホルダー 2">
            <a:extLst>
              <a:ext uri="{FF2B5EF4-FFF2-40B4-BE49-F238E27FC236}">
                <a16:creationId xmlns:a16="http://schemas.microsoft.com/office/drawing/2014/main" id="{24660A95-FF01-4713-9BDB-2CAE730B3C67}"/>
              </a:ext>
            </a:extLst>
          </p:cNvPr>
          <p:cNvSpPr>
            <a:spLocks noGrp="1"/>
          </p:cNvSpPr>
          <p:nvPr>
            <p:ph idx="1"/>
          </p:nvPr>
        </p:nvSpPr>
        <p:spPr>
          <a:xfrm>
            <a:off x="703649" y="1857802"/>
            <a:ext cx="7782422" cy="1450756"/>
          </a:xfrm>
        </p:spPr>
        <p:txBody>
          <a:bodyPr/>
          <a:lstStyle/>
          <a:p>
            <a:r>
              <a:rPr kumimoji="1" lang="ja-JP" altLang="en-US" sz="3200" dirty="0"/>
              <a:t>全削除（</a:t>
            </a:r>
            <a:r>
              <a:rPr kumimoji="1" lang="en-US" altLang="ja-JP" sz="3200" dirty="0" err="1"/>
              <a:t>pytho</a:t>
            </a:r>
            <a:r>
              <a:rPr kumimoji="1" lang="ja-JP" altLang="en-US" sz="3200" dirty="0"/>
              <a:t>側）</a:t>
            </a:r>
            <a:endParaRPr kumimoji="1" lang="en-US" altLang="ja-JP" sz="3200" dirty="0"/>
          </a:p>
          <a:p>
            <a:r>
              <a:rPr lang="ja-JP" altLang="en-US" sz="2400" dirty="0"/>
              <a:t>呼び出されたら</a:t>
            </a:r>
            <a:r>
              <a:rPr lang="en-US" altLang="ja-JP" sz="2400" dirty="0"/>
              <a:t>JOSN</a:t>
            </a:r>
            <a:r>
              <a:rPr lang="ja-JP" altLang="en-US" sz="2400" dirty="0"/>
              <a:t>ファイルのデータをすべて削除している</a:t>
            </a:r>
            <a:endParaRPr kumimoji="1" lang="en-US" altLang="ja-JP" sz="2400" dirty="0"/>
          </a:p>
          <a:p>
            <a:endParaRPr kumimoji="1" lang="ja-JP" altLang="en-US" dirty="0"/>
          </a:p>
        </p:txBody>
      </p:sp>
      <p:sp>
        <p:nvSpPr>
          <p:cNvPr id="4" name="スライド番号プレースホルダー 3">
            <a:extLst>
              <a:ext uri="{FF2B5EF4-FFF2-40B4-BE49-F238E27FC236}">
                <a16:creationId xmlns:a16="http://schemas.microsoft.com/office/drawing/2014/main" id="{3EA2DFDD-4291-4C71-8435-B8F31EB07453}"/>
              </a:ext>
            </a:extLst>
          </p:cNvPr>
          <p:cNvSpPr>
            <a:spLocks noGrp="1"/>
          </p:cNvSpPr>
          <p:nvPr>
            <p:ph type="sldNum" sz="quarter" idx="12"/>
          </p:nvPr>
        </p:nvSpPr>
        <p:spPr/>
        <p:txBody>
          <a:bodyPr/>
          <a:lstStyle/>
          <a:p>
            <a:fld id="{EB7FDEFA-4E67-4C96-AFA6-24DC8F0FD677}" type="slidenum">
              <a:rPr kumimoji="1" lang="ja-JP" altLang="en-US" smtClean="0"/>
              <a:t>24</a:t>
            </a:fld>
            <a:endParaRPr kumimoji="1" lang="ja-JP" altLang="en-US"/>
          </a:p>
        </p:txBody>
      </p:sp>
      <p:pic>
        <p:nvPicPr>
          <p:cNvPr id="6" name="図 5">
            <a:extLst>
              <a:ext uri="{FF2B5EF4-FFF2-40B4-BE49-F238E27FC236}">
                <a16:creationId xmlns:a16="http://schemas.microsoft.com/office/drawing/2014/main" id="{66089531-6E59-451F-BF3A-AA08DDA8D92A}"/>
              </a:ext>
            </a:extLst>
          </p:cNvPr>
          <p:cNvPicPr>
            <a:picLocks noChangeAspect="1"/>
          </p:cNvPicPr>
          <p:nvPr/>
        </p:nvPicPr>
        <p:blipFill>
          <a:blip r:embed="rId2"/>
          <a:stretch>
            <a:fillRect/>
          </a:stretch>
        </p:blipFill>
        <p:spPr>
          <a:xfrm>
            <a:off x="1470243" y="3429000"/>
            <a:ext cx="6203514" cy="2408811"/>
          </a:xfrm>
          <a:prstGeom prst="rect">
            <a:avLst/>
          </a:prstGeom>
        </p:spPr>
      </p:pic>
    </p:spTree>
    <p:extLst>
      <p:ext uri="{BB962C8B-B14F-4D97-AF65-F5344CB8AC3E}">
        <p14:creationId xmlns:p14="http://schemas.microsoft.com/office/powerpoint/2010/main" val="201367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DB6AA-95E0-4EA8-B7FB-45F506E1171D}"/>
              </a:ext>
            </a:extLst>
          </p:cNvPr>
          <p:cNvSpPr>
            <a:spLocks noGrp="1"/>
          </p:cNvSpPr>
          <p:nvPr>
            <p:ph type="title"/>
          </p:nvPr>
        </p:nvSpPr>
        <p:spPr/>
        <p:txBody>
          <a:bodyPr/>
          <a:lstStyle/>
          <a:p>
            <a:r>
              <a:rPr kumimoji="1" lang="ja-JP" altLang="en-US" dirty="0"/>
              <a:t>後期一回発表の主な活動</a:t>
            </a:r>
          </a:p>
        </p:txBody>
      </p:sp>
      <p:sp>
        <p:nvSpPr>
          <p:cNvPr id="3" name="コンテンツ プレースホルダー 2">
            <a:extLst>
              <a:ext uri="{FF2B5EF4-FFF2-40B4-BE49-F238E27FC236}">
                <a16:creationId xmlns:a16="http://schemas.microsoft.com/office/drawing/2014/main" id="{67795904-A206-4423-9B67-C0AEEB201100}"/>
              </a:ext>
            </a:extLst>
          </p:cNvPr>
          <p:cNvSpPr>
            <a:spLocks noGrp="1"/>
          </p:cNvSpPr>
          <p:nvPr>
            <p:ph idx="1"/>
          </p:nvPr>
        </p:nvSpPr>
        <p:spPr>
          <a:xfrm>
            <a:off x="822959" y="1845733"/>
            <a:ext cx="7543801" cy="1799183"/>
          </a:xfrm>
        </p:spPr>
        <p:txBody>
          <a:bodyPr>
            <a:normAutofit/>
          </a:bodyPr>
          <a:lstStyle/>
          <a:p>
            <a:r>
              <a:rPr kumimoji="1" lang="ja-JP" altLang="en-US" sz="3200" dirty="0"/>
              <a:t>データを</a:t>
            </a:r>
            <a:r>
              <a:rPr kumimoji="1" lang="ja-JP" altLang="en-US" sz="3200" dirty="0">
                <a:highlight>
                  <a:srgbClr val="FFFF00"/>
                </a:highlight>
              </a:rPr>
              <a:t>オブジェクト化</a:t>
            </a:r>
            <a:r>
              <a:rPr kumimoji="1" lang="ja-JP" altLang="en-US" sz="3200" dirty="0"/>
              <a:t>して</a:t>
            </a:r>
            <a:endParaRPr kumimoji="1" lang="en-US" altLang="ja-JP" sz="3200" dirty="0"/>
          </a:p>
          <a:p>
            <a:r>
              <a:rPr kumimoji="1" lang="ja-JP" altLang="en-US" sz="3200" dirty="0"/>
              <a:t>ローカルストレージに保存する</a:t>
            </a:r>
            <a:endParaRPr kumimoji="1" lang="en-US" altLang="ja-JP" sz="3200" dirty="0"/>
          </a:p>
          <a:p>
            <a:r>
              <a:rPr lang="en-US" altLang="ja-JP" b="0" i="0" dirty="0" err="1">
                <a:solidFill>
                  <a:srgbClr val="000000"/>
                </a:solidFill>
                <a:effectLst/>
                <a:highlight>
                  <a:srgbClr val="FF0000"/>
                </a:highlight>
                <a:latin typeface="+mj-ea"/>
                <a:ea typeface="+mj-ea"/>
              </a:rPr>
              <a:t>localStorage.setItem</a:t>
            </a:r>
            <a:r>
              <a:rPr lang="en-US" altLang="ja-JP" b="0" i="0" dirty="0">
                <a:solidFill>
                  <a:srgbClr val="000000"/>
                </a:solidFill>
                <a:effectLst/>
                <a:highlight>
                  <a:srgbClr val="FF0000"/>
                </a:highlight>
                <a:latin typeface="Monaco"/>
              </a:rPr>
              <a:t>(</a:t>
            </a:r>
            <a:r>
              <a:rPr lang="ja-JP" altLang="en-US" b="0" i="0" dirty="0">
                <a:solidFill>
                  <a:srgbClr val="000000"/>
                </a:solidFill>
                <a:effectLst/>
                <a:highlight>
                  <a:srgbClr val="FF0000"/>
                </a:highlight>
                <a:latin typeface="Monaco"/>
              </a:rPr>
              <a:t>キー名</a:t>
            </a:r>
            <a:r>
              <a:rPr lang="en-US" altLang="ja-JP" b="0" i="0" dirty="0">
                <a:solidFill>
                  <a:srgbClr val="000000"/>
                </a:solidFill>
                <a:effectLst/>
                <a:highlight>
                  <a:srgbClr val="FF0000"/>
                </a:highlight>
                <a:latin typeface="Monaco"/>
              </a:rPr>
              <a:t>, </a:t>
            </a:r>
            <a:r>
              <a:rPr lang="en-US" altLang="ja-JP" b="0" i="0" dirty="0" err="1">
                <a:solidFill>
                  <a:srgbClr val="000000"/>
                </a:solidFill>
                <a:effectLst/>
                <a:highlight>
                  <a:srgbClr val="FF0000"/>
                </a:highlight>
                <a:latin typeface="+mj-ea"/>
                <a:ea typeface="+mj-ea"/>
              </a:rPr>
              <a:t>JSON.stringify</a:t>
            </a:r>
            <a:r>
              <a:rPr lang="en-US" altLang="ja-JP" b="0" i="0" dirty="0">
                <a:solidFill>
                  <a:srgbClr val="000000"/>
                </a:solidFill>
                <a:effectLst/>
                <a:highlight>
                  <a:srgbClr val="FF0000"/>
                </a:highlight>
                <a:latin typeface="Monaco"/>
              </a:rPr>
              <a:t>(</a:t>
            </a:r>
            <a:r>
              <a:rPr lang="ja-JP" altLang="en-US" b="0" i="0" dirty="0">
                <a:solidFill>
                  <a:srgbClr val="000000"/>
                </a:solidFill>
                <a:effectLst/>
                <a:highlight>
                  <a:srgbClr val="FF0000"/>
                </a:highlight>
                <a:latin typeface="Monaco"/>
              </a:rPr>
              <a:t>保存したい</a:t>
            </a:r>
            <a:r>
              <a:rPr lang="ja-JP" altLang="en-US" dirty="0">
                <a:solidFill>
                  <a:srgbClr val="000000"/>
                </a:solidFill>
                <a:highlight>
                  <a:srgbClr val="FF0000"/>
                </a:highlight>
                <a:latin typeface="Monaco"/>
              </a:rPr>
              <a:t>オブジェクト</a:t>
            </a:r>
            <a:r>
              <a:rPr lang="en-US" altLang="ja-JP" b="0" i="0" dirty="0">
                <a:solidFill>
                  <a:srgbClr val="000000"/>
                </a:solidFill>
                <a:effectLst/>
                <a:highlight>
                  <a:srgbClr val="FF0000"/>
                </a:highlight>
                <a:latin typeface="Monaco"/>
              </a:rPr>
              <a:t>))</a:t>
            </a:r>
            <a:endParaRPr lang="en-US" altLang="ja-JP" dirty="0">
              <a:highlight>
                <a:srgbClr val="FF0000"/>
              </a:highlight>
            </a:endParaRPr>
          </a:p>
          <a:p>
            <a:endParaRPr kumimoji="1" lang="ja-JP" altLang="en-US" dirty="0"/>
          </a:p>
        </p:txBody>
      </p:sp>
      <p:pic>
        <p:nvPicPr>
          <p:cNvPr id="6" name="図 5">
            <a:extLst>
              <a:ext uri="{FF2B5EF4-FFF2-40B4-BE49-F238E27FC236}">
                <a16:creationId xmlns:a16="http://schemas.microsoft.com/office/drawing/2014/main" id="{2AD7A3D5-47C0-4B48-BB16-3FCFCB9B50DB}"/>
              </a:ext>
            </a:extLst>
          </p:cNvPr>
          <p:cNvPicPr>
            <a:picLocks noChangeAspect="1"/>
          </p:cNvPicPr>
          <p:nvPr/>
        </p:nvPicPr>
        <p:blipFill rotWithShape="1">
          <a:blip r:embed="rId2"/>
          <a:srcRect l="5323" t="239"/>
          <a:stretch/>
        </p:blipFill>
        <p:spPr>
          <a:xfrm>
            <a:off x="580971" y="3783055"/>
            <a:ext cx="7982058" cy="2081271"/>
          </a:xfrm>
          <a:prstGeom prst="rect">
            <a:avLst/>
          </a:prstGeom>
        </p:spPr>
      </p:pic>
      <p:sp>
        <p:nvSpPr>
          <p:cNvPr id="7" name="正方形/長方形 6">
            <a:extLst>
              <a:ext uri="{FF2B5EF4-FFF2-40B4-BE49-F238E27FC236}">
                <a16:creationId xmlns:a16="http://schemas.microsoft.com/office/drawing/2014/main" id="{8E46B66C-7F46-4FCF-AEFF-EC4DCD82798D}"/>
              </a:ext>
            </a:extLst>
          </p:cNvPr>
          <p:cNvSpPr/>
          <p:nvPr/>
        </p:nvSpPr>
        <p:spPr>
          <a:xfrm>
            <a:off x="2068228" y="5366084"/>
            <a:ext cx="5740267" cy="2526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BD8676F-30F8-466E-B27F-E179626966F0}"/>
              </a:ext>
            </a:extLst>
          </p:cNvPr>
          <p:cNvSpPr/>
          <p:nvPr/>
        </p:nvSpPr>
        <p:spPr>
          <a:xfrm>
            <a:off x="2057400" y="4419434"/>
            <a:ext cx="2514600" cy="80851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395B6AED-5333-4805-B087-868D6716A899}"/>
              </a:ext>
            </a:extLst>
          </p:cNvPr>
          <p:cNvSpPr>
            <a:spLocks noGrp="1"/>
          </p:cNvSpPr>
          <p:nvPr>
            <p:ph type="sldNum" sz="quarter" idx="12"/>
          </p:nvPr>
        </p:nvSpPr>
        <p:spPr/>
        <p:txBody>
          <a:bodyPr/>
          <a:lstStyle/>
          <a:p>
            <a:fld id="{EB7FDEFA-4E67-4C96-AFA6-24DC8F0FD677}" type="slidenum">
              <a:rPr kumimoji="1" lang="ja-JP" altLang="en-US" smtClean="0"/>
              <a:t>3</a:t>
            </a:fld>
            <a:endParaRPr kumimoji="1" lang="ja-JP" altLang="en-US"/>
          </a:p>
        </p:txBody>
      </p:sp>
    </p:spTree>
    <p:extLst>
      <p:ext uri="{BB962C8B-B14F-4D97-AF65-F5344CB8AC3E}">
        <p14:creationId xmlns:p14="http://schemas.microsoft.com/office/powerpoint/2010/main" val="324045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EAB95-41CF-45BC-9E8E-A529E05F2B1E}"/>
              </a:ext>
            </a:extLst>
          </p:cNvPr>
          <p:cNvSpPr>
            <a:spLocks noGrp="1"/>
          </p:cNvSpPr>
          <p:nvPr>
            <p:ph type="title"/>
          </p:nvPr>
        </p:nvSpPr>
        <p:spPr/>
        <p:txBody>
          <a:bodyPr/>
          <a:lstStyle/>
          <a:p>
            <a:r>
              <a:rPr kumimoji="1" lang="ja-JP" altLang="en-US" dirty="0"/>
              <a:t>後期一回発表の主な活動</a:t>
            </a:r>
          </a:p>
        </p:txBody>
      </p:sp>
      <p:sp>
        <p:nvSpPr>
          <p:cNvPr id="3" name="コンテンツ プレースホルダー 2">
            <a:extLst>
              <a:ext uri="{FF2B5EF4-FFF2-40B4-BE49-F238E27FC236}">
                <a16:creationId xmlns:a16="http://schemas.microsoft.com/office/drawing/2014/main" id="{DE4AE913-3A38-4DA7-ADF5-CEF09AEEF432}"/>
              </a:ext>
            </a:extLst>
          </p:cNvPr>
          <p:cNvSpPr>
            <a:spLocks noGrp="1"/>
          </p:cNvSpPr>
          <p:nvPr>
            <p:ph idx="1"/>
          </p:nvPr>
        </p:nvSpPr>
        <p:spPr>
          <a:xfrm>
            <a:off x="822959" y="1845734"/>
            <a:ext cx="7543801" cy="1775771"/>
          </a:xfrm>
        </p:spPr>
        <p:txBody>
          <a:bodyPr>
            <a:normAutofit/>
          </a:bodyPr>
          <a:lstStyle/>
          <a:p>
            <a:r>
              <a:rPr lang="ja-JP" altLang="en-US" sz="3200" i="0" dirty="0">
                <a:solidFill>
                  <a:srgbClr val="333333"/>
                </a:solidFill>
                <a:effectLst/>
                <a:latin typeface="+mj-ea"/>
              </a:rPr>
              <a:t>・</a:t>
            </a:r>
            <a:r>
              <a:rPr lang="en-US" altLang="ja-JP" sz="3600" i="0" dirty="0">
                <a:solidFill>
                  <a:srgbClr val="333333"/>
                </a:solidFill>
                <a:effectLst/>
                <a:latin typeface="+mj-ea"/>
              </a:rPr>
              <a:t>JSON</a:t>
            </a:r>
            <a:r>
              <a:rPr lang="ja-JP" altLang="en-US" sz="3600" b="0" i="0" dirty="0">
                <a:solidFill>
                  <a:srgbClr val="333333"/>
                </a:solidFill>
                <a:effectLst/>
                <a:latin typeface="Arial" panose="020B0604020202020204" pitchFamily="34" charset="0"/>
              </a:rPr>
              <a:t>形式にする理由について</a:t>
            </a:r>
            <a:endParaRPr lang="en-US" altLang="ja-JP" sz="3600" b="0" i="0" dirty="0">
              <a:solidFill>
                <a:srgbClr val="333333"/>
              </a:solidFill>
              <a:effectLst/>
              <a:latin typeface="Arial" panose="020B0604020202020204" pitchFamily="34" charset="0"/>
            </a:endParaRPr>
          </a:p>
          <a:p>
            <a:pPr marL="201168" lvl="1" indent="0">
              <a:buNone/>
            </a:pPr>
            <a:r>
              <a:rPr lang="en-US" altLang="ja-JP" sz="2400" b="0" i="0" dirty="0" err="1">
                <a:solidFill>
                  <a:srgbClr val="000000"/>
                </a:solidFill>
                <a:effectLst/>
                <a:latin typeface="Monaco"/>
              </a:rPr>
              <a:t>localStorage</a:t>
            </a:r>
            <a:r>
              <a:rPr lang="ja-JP" altLang="en-US" sz="2400" b="0" i="0" dirty="0">
                <a:solidFill>
                  <a:srgbClr val="000000"/>
                </a:solidFill>
                <a:effectLst/>
                <a:latin typeface="Monaco"/>
              </a:rPr>
              <a:t>は文字列のみ保存できる。</a:t>
            </a:r>
            <a:endParaRPr lang="en-US" altLang="ja-JP" sz="2400" b="0" i="0" dirty="0">
              <a:solidFill>
                <a:srgbClr val="000000"/>
              </a:solidFill>
              <a:effectLst/>
              <a:latin typeface="Monaco"/>
            </a:endParaRPr>
          </a:p>
          <a:p>
            <a:pPr marL="201168" lvl="1" indent="0">
              <a:buNone/>
            </a:pPr>
            <a:r>
              <a:rPr kumimoji="1" lang="ja-JP" altLang="en-US" sz="2400" dirty="0">
                <a:solidFill>
                  <a:srgbClr val="000000"/>
                </a:solidFill>
                <a:latin typeface="Monaco"/>
              </a:rPr>
              <a:t>そのため、オブジェクト化したものを文字列に変換させる必要があるため</a:t>
            </a:r>
            <a:endParaRPr kumimoji="1" lang="ja-JP" altLang="en-US" sz="2400" dirty="0"/>
          </a:p>
          <a:p>
            <a:pPr marL="201168" lvl="1" indent="0">
              <a:buNone/>
            </a:pPr>
            <a:endParaRPr lang="ja-JP" altLang="en-US" sz="3600" b="0" i="0" dirty="0">
              <a:solidFill>
                <a:srgbClr val="000000"/>
              </a:solidFill>
              <a:effectLst/>
              <a:latin typeface="Monaco"/>
            </a:endParaRPr>
          </a:p>
          <a:p>
            <a:pPr marL="201168" lvl="1" indent="0">
              <a:buNone/>
            </a:pPr>
            <a:endParaRPr kumimoji="1" lang="ja-JP" altLang="en-US" sz="3000" dirty="0"/>
          </a:p>
        </p:txBody>
      </p:sp>
      <p:sp>
        <p:nvSpPr>
          <p:cNvPr id="4" name="テキスト ボックス 3">
            <a:extLst>
              <a:ext uri="{FF2B5EF4-FFF2-40B4-BE49-F238E27FC236}">
                <a16:creationId xmlns:a16="http://schemas.microsoft.com/office/drawing/2014/main" id="{29197D4A-DA99-4093-B4EE-7CE3DDF7445C}"/>
              </a:ext>
            </a:extLst>
          </p:cNvPr>
          <p:cNvSpPr txBox="1"/>
          <p:nvPr/>
        </p:nvSpPr>
        <p:spPr>
          <a:xfrm>
            <a:off x="628650" y="4715073"/>
            <a:ext cx="7886700" cy="1477328"/>
          </a:xfrm>
          <a:prstGeom prst="rect">
            <a:avLst/>
          </a:prstGeom>
          <a:noFill/>
        </p:spPr>
        <p:txBody>
          <a:bodyPr wrap="square">
            <a:spAutoFit/>
          </a:bodyPr>
          <a:lstStyle/>
          <a:p>
            <a:r>
              <a:rPr lang="ja-JP" altLang="en-US" dirty="0"/>
              <a:t>参考サイト：</a:t>
            </a:r>
            <a:r>
              <a:rPr lang="en-US" altLang="ja-JP" dirty="0"/>
              <a:t>html5</a:t>
            </a:r>
            <a:r>
              <a:rPr lang="ja-JP" altLang="en-US" dirty="0"/>
              <a:t>の</a:t>
            </a:r>
            <a:r>
              <a:rPr lang="en-US" altLang="ja-JP" dirty="0" err="1"/>
              <a:t>localStorage</a:t>
            </a:r>
            <a:r>
              <a:rPr lang="ja-JP" altLang="en-US" dirty="0"/>
              <a:t>で複数のデータを保存するには</a:t>
            </a:r>
            <a:r>
              <a:rPr lang="en-US" altLang="ja-JP" dirty="0"/>
              <a:t>? - </a:t>
            </a:r>
            <a:r>
              <a:rPr lang="en-US" altLang="ja-JP" dirty="0" err="1"/>
              <a:t>Web.fla</a:t>
            </a:r>
            <a:endParaRPr lang="en-US" altLang="ja-JP" dirty="0"/>
          </a:p>
          <a:p>
            <a:r>
              <a:rPr lang="en-US" altLang="ja-JP" dirty="0">
                <a:hlinkClick r:id="rId2"/>
              </a:rPr>
              <a:t>https://the-zombis.sakura.ne.jp/wp/blog/2012/05/12/post-1362/</a:t>
            </a:r>
            <a:endParaRPr lang="en-US" altLang="ja-JP" dirty="0"/>
          </a:p>
          <a:p>
            <a:r>
              <a:rPr lang="ja-JP" altLang="en-US" dirty="0"/>
              <a:t>ブラウザでストレージ？ </a:t>
            </a:r>
            <a:r>
              <a:rPr lang="en-US" altLang="ja-JP" dirty="0"/>
              <a:t>Web Storage</a:t>
            </a:r>
            <a:r>
              <a:rPr lang="ja-JP" altLang="en-US" dirty="0"/>
              <a:t>を使いこなそう </a:t>
            </a:r>
            <a:r>
              <a:rPr lang="en-US" altLang="ja-JP" dirty="0"/>
              <a:t>(3/3)</a:t>
            </a:r>
            <a:r>
              <a:rPr lang="ja-JP" altLang="en-US" dirty="0"/>
              <a:t>：連載：人気順に説明する初めての</a:t>
            </a:r>
            <a:r>
              <a:rPr lang="en-US" altLang="ja-JP" dirty="0"/>
              <a:t>HTML5</a:t>
            </a:r>
            <a:r>
              <a:rPr lang="ja-JP" altLang="en-US" dirty="0"/>
              <a:t>開発 </a:t>
            </a:r>
            <a:r>
              <a:rPr lang="en-US" altLang="ja-JP" dirty="0"/>
              <a:t>- </a:t>
            </a:r>
            <a:r>
              <a:rPr lang="ja-JP" altLang="en-US" dirty="0"/>
              <a:t>＠</a:t>
            </a:r>
            <a:r>
              <a:rPr lang="en-US" altLang="ja-JP" dirty="0"/>
              <a:t>IT</a:t>
            </a:r>
          </a:p>
          <a:p>
            <a:r>
              <a:rPr lang="en-US" altLang="ja-JP" dirty="0">
                <a:hlinkClick r:id="rId3"/>
              </a:rPr>
              <a:t>https://www.atmarkit.co.jp/ait/articles/1108/12/news093_3.html</a:t>
            </a:r>
            <a:endParaRPr lang="en-US" altLang="ja-JP" dirty="0"/>
          </a:p>
        </p:txBody>
      </p:sp>
      <p:sp>
        <p:nvSpPr>
          <p:cNvPr id="5" name="スライド番号プレースホルダー 4">
            <a:extLst>
              <a:ext uri="{FF2B5EF4-FFF2-40B4-BE49-F238E27FC236}">
                <a16:creationId xmlns:a16="http://schemas.microsoft.com/office/drawing/2014/main" id="{7CC92DC8-E7A0-41E7-ACB3-28907AA2AF16}"/>
              </a:ext>
            </a:extLst>
          </p:cNvPr>
          <p:cNvSpPr>
            <a:spLocks noGrp="1"/>
          </p:cNvSpPr>
          <p:nvPr>
            <p:ph type="sldNum" sz="quarter" idx="12"/>
          </p:nvPr>
        </p:nvSpPr>
        <p:spPr/>
        <p:txBody>
          <a:bodyPr/>
          <a:lstStyle/>
          <a:p>
            <a:fld id="{EB7FDEFA-4E67-4C96-AFA6-24DC8F0FD677}" type="slidenum">
              <a:rPr kumimoji="1" lang="ja-JP" altLang="en-US" smtClean="0"/>
              <a:t>4</a:t>
            </a:fld>
            <a:endParaRPr kumimoji="1" lang="ja-JP" altLang="en-US"/>
          </a:p>
        </p:txBody>
      </p:sp>
    </p:spTree>
    <p:extLst>
      <p:ext uri="{BB962C8B-B14F-4D97-AF65-F5344CB8AC3E}">
        <p14:creationId xmlns:p14="http://schemas.microsoft.com/office/powerpoint/2010/main" val="123298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FEA74-7195-4786-8FB2-76911D8E6ED5}"/>
              </a:ext>
            </a:extLst>
          </p:cNvPr>
          <p:cNvSpPr>
            <a:spLocks noGrp="1"/>
          </p:cNvSpPr>
          <p:nvPr>
            <p:ph type="title"/>
          </p:nvPr>
        </p:nvSpPr>
        <p:spPr/>
        <p:txBody>
          <a:bodyPr/>
          <a:lstStyle/>
          <a:p>
            <a:r>
              <a:rPr kumimoji="1" lang="ja-JP" altLang="en-US" dirty="0"/>
              <a:t>後期二回発表の主な活動</a:t>
            </a:r>
          </a:p>
        </p:txBody>
      </p:sp>
      <p:sp>
        <p:nvSpPr>
          <p:cNvPr id="3" name="コンテンツ プレースホルダー 2">
            <a:extLst>
              <a:ext uri="{FF2B5EF4-FFF2-40B4-BE49-F238E27FC236}">
                <a16:creationId xmlns:a16="http://schemas.microsoft.com/office/drawing/2014/main" id="{33FA99A9-984B-42C3-B7D5-204457A63224}"/>
              </a:ext>
            </a:extLst>
          </p:cNvPr>
          <p:cNvSpPr>
            <a:spLocks noGrp="1"/>
          </p:cNvSpPr>
          <p:nvPr>
            <p:ph idx="1"/>
          </p:nvPr>
        </p:nvSpPr>
        <p:spPr>
          <a:xfrm>
            <a:off x="822959" y="1845734"/>
            <a:ext cx="7543801" cy="741055"/>
          </a:xfrm>
        </p:spPr>
        <p:txBody>
          <a:bodyPr>
            <a:normAutofit/>
          </a:bodyPr>
          <a:lstStyle/>
          <a:p>
            <a:pPr marL="0" indent="0">
              <a:buNone/>
            </a:pPr>
            <a:r>
              <a:rPr lang="en-US" altLang="ja-JP" sz="4400" dirty="0"/>
              <a:t>Bottle</a:t>
            </a:r>
            <a:r>
              <a:rPr lang="ja-JP" altLang="en-US" sz="4400" dirty="0"/>
              <a:t>についての勉強</a:t>
            </a:r>
            <a:endParaRPr kumimoji="1" lang="ja-JP" altLang="en-US" sz="4400" dirty="0"/>
          </a:p>
        </p:txBody>
      </p:sp>
      <p:pic>
        <p:nvPicPr>
          <p:cNvPr id="4" name="Picture 2" descr="1日で理解するbottleの使い方 bottle超基礎入門: bottle v0.13 | 淵上 喜弘 | 工学 | Kindleストア |  Amazon">
            <a:extLst>
              <a:ext uri="{FF2B5EF4-FFF2-40B4-BE49-F238E27FC236}">
                <a16:creationId xmlns:a16="http://schemas.microsoft.com/office/drawing/2014/main" id="{B7ECB783-9BE6-4659-9A02-2B636C570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512" y="2923674"/>
            <a:ext cx="1931490" cy="308544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C990CFA-9246-4936-AC8F-80409F9BF6E9}"/>
              </a:ext>
            </a:extLst>
          </p:cNvPr>
          <p:cNvSpPr txBox="1"/>
          <p:nvPr/>
        </p:nvSpPr>
        <p:spPr>
          <a:xfrm>
            <a:off x="4336901" y="3820067"/>
            <a:ext cx="2701572" cy="646331"/>
          </a:xfrm>
          <a:prstGeom prst="rect">
            <a:avLst/>
          </a:prstGeom>
          <a:noFill/>
        </p:spPr>
        <p:txBody>
          <a:bodyPr wrap="square">
            <a:spAutoFit/>
          </a:bodyPr>
          <a:lstStyle/>
          <a:p>
            <a:r>
              <a:rPr lang="ja-JP" altLang="en-US" sz="1800" b="0" i="0" dirty="0">
                <a:solidFill>
                  <a:srgbClr val="0F1111"/>
                </a:solidFill>
                <a:effectLst/>
                <a:latin typeface="Hiragino Kaku Gothic ProN"/>
              </a:rPr>
              <a:t>著者：淵上 喜弘</a:t>
            </a:r>
            <a:endParaRPr lang="en-US" altLang="ja-JP" sz="1800" b="0" i="0" dirty="0">
              <a:solidFill>
                <a:srgbClr val="0F1111"/>
              </a:solidFill>
              <a:effectLst/>
              <a:latin typeface="Hiragino Kaku Gothic ProN"/>
            </a:endParaRPr>
          </a:p>
          <a:p>
            <a:r>
              <a:rPr lang="ja-JP" altLang="en-US" sz="1800" i="0" dirty="0">
                <a:solidFill>
                  <a:srgbClr val="111111"/>
                </a:solidFill>
                <a:effectLst/>
                <a:latin typeface="+mn-ea"/>
              </a:rPr>
              <a:t>発売日 </a:t>
            </a:r>
            <a:r>
              <a:rPr lang="en-US" altLang="ja-JP" sz="1800" i="0" dirty="0">
                <a:solidFill>
                  <a:srgbClr val="111111"/>
                </a:solidFill>
                <a:effectLst/>
                <a:latin typeface="+mn-ea"/>
              </a:rPr>
              <a:t>: </a:t>
            </a:r>
            <a:r>
              <a:rPr lang="en-US" altLang="ja-JP" sz="1800" b="0" i="0" dirty="0">
                <a:solidFill>
                  <a:srgbClr val="111111"/>
                </a:solidFill>
                <a:effectLst/>
                <a:latin typeface="+mn-ea"/>
              </a:rPr>
              <a:t>2016</a:t>
            </a:r>
            <a:r>
              <a:rPr lang="ja-JP" altLang="en-US" sz="1800" dirty="0">
                <a:solidFill>
                  <a:srgbClr val="111111"/>
                </a:solidFill>
                <a:latin typeface="+mn-ea"/>
              </a:rPr>
              <a:t>年</a:t>
            </a:r>
            <a:r>
              <a:rPr lang="en-US" altLang="ja-JP" sz="1800" b="0" i="0" dirty="0">
                <a:solidFill>
                  <a:srgbClr val="111111"/>
                </a:solidFill>
                <a:effectLst/>
                <a:latin typeface="+mn-ea"/>
              </a:rPr>
              <a:t>12</a:t>
            </a:r>
            <a:r>
              <a:rPr lang="ja-JP" altLang="en-US" sz="1800" b="0" i="0" dirty="0">
                <a:solidFill>
                  <a:srgbClr val="111111"/>
                </a:solidFill>
                <a:effectLst/>
                <a:latin typeface="+mn-ea"/>
              </a:rPr>
              <a:t>月</a:t>
            </a:r>
            <a:r>
              <a:rPr lang="en-US" altLang="ja-JP" sz="1800" b="0" i="0" dirty="0">
                <a:solidFill>
                  <a:srgbClr val="111111"/>
                </a:solidFill>
                <a:effectLst/>
                <a:latin typeface="+mn-ea"/>
              </a:rPr>
              <a:t>8</a:t>
            </a:r>
            <a:r>
              <a:rPr lang="ja-JP" altLang="en-US" sz="1800" b="0" i="0" dirty="0">
                <a:solidFill>
                  <a:srgbClr val="111111"/>
                </a:solidFill>
                <a:effectLst/>
                <a:latin typeface="+mn-ea"/>
              </a:rPr>
              <a:t>日</a:t>
            </a:r>
            <a:endParaRPr lang="en-US" altLang="ja-JP" sz="1800" b="0" i="0" dirty="0">
              <a:solidFill>
                <a:srgbClr val="111111"/>
              </a:solidFill>
              <a:effectLst/>
              <a:latin typeface="+mn-ea"/>
            </a:endParaRPr>
          </a:p>
        </p:txBody>
      </p:sp>
      <p:sp>
        <p:nvSpPr>
          <p:cNvPr id="5" name="スライド番号プレースホルダー 4">
            <a:extLst>
              <a:ext uri="{FF2B5EF4-FFF2-40B4-BE49-F238E27FC236}">
                <a16:creationId xmlns:a16="http://schemas.microsoft.com/office/drawing/2014/main" id="{AA124813-C2F8-4DF9-8436-BBFD885F22EE}"/>
              </a:ext>
            </a:extLst>
          </p:cNvPr>
          <p:cNvSpPr>
            <a:spLocks noGrp="1"/>
          </p:cNvSpPr>
          <p:nvPr>
            <p:ph type="sldNum" sz="quarter" idx="12"/>
          </p:nvPr>
        </p:nvSpPr>
        <p:spPr/>
        <p:txBody>
          <a:bodyPr/>
          <a:lstStyle/>
          <a:p>
            <a:fld id="{EB7FDEFA-4E67-4C96-AFA6-24DC8F0FD677}" type="slidenum">
              <a:rPr kumimoji="1" lang="ja-JP" altLang="en-US" smtClean="0"/>
              <a:t>5</a:t>
            </a:fld>
            <a:endParaRPr kumimoji="1" lang="ja-JP" altLang="en-US"/>
          </a:p>
        </p:txBody>
      </p:sp>
    </p:spTree>
    <p:extLst>
      <p:ext uri="{BB962C8B-B14F-4D97-AF65-F5344CB8AC3E}">
        <p14:creationId xmlns:p14="http://schemas.microsoft.com/office/powerpoint/2010/main" val="70566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E7D99A-7BFE-40F9-B2EC-EC326B494626}"/>
              </a:ext>
            </a:extLst>
          </p:cNvPr>
          <p:cNvSpPr>
            <a:spLocks noGrp="1"/>
          </p:cNvSpPr>
          <p:nvPr>
            <p:ph type="title"/>
          </p:nvPr>
        </p:nvSpPr>
        <p:spPr/>
        <p:txBody>
          <a:bodyPr/>
          <a:lstStyle/>
          <a:p>
            <a:r>
              <a:rPr kumimoji="1" lang="ja-JP" altLang="en-US" dirty="0"/>
              <a:t>後期二回発表の主な活動</a:t>
            </a:r>
          </a:p>
        </p:txBody>
      </p:sp>
      <p:sp>
        <p:nvSpPr>
          <p:cNvPr id="3" name="コンテンツ プレースホルダー 2">
            <a:extLst>
              <a:ext uri="{FF2B5EF4-FFF2-40B4-BE49-F238E27FC236}">
                <a16:creationId xmlns:a16="http://schemas.microsoft.com/office/drawing/2014/main" id="{9C21B9BA-0156-498B-B6E8-BBD7A88700AE}"/>
              </a:ext>
            </a:extLst>
          </p:cNvPr>
          <p:cNvSpPr>
            <a:spLocks noGrp="1"/>
          </p:cNvSpPr>
          <p:nvPr>
            <p:ph idx="1"/>
          </p:nvPr>
        </p:nvSpPr>
        <p:spPr>
          <a:xfrm>
            <a:off x="800099" y="1830760"/>
            <a:ext cx="7543801" cy="1908119"/>
          </a:xfrm>
        </p:spPr>
        <p:txBody>
          <a:bodyPr/>
          <a:lstStyle/>
          <a:p>
            <a:pPr marL="0" indent="0">
              <a:buNone/>
            </a:pPr>
            <a:r>
              <a:rPr lang="en-US" altLang="ja-JP" sz="3600" b="0" i="0" dirty="0">
                <a:solidFill>
                  <a:srgbClr val="333333"/>
                </a:solidFill>
                <a:effectLst/>
                <a:latin typeface="Open Sans"/>
              </a:rPr>
              <a:t>bottle</a:t>
            </a:r>
            <a:r>
              <a:rPr lang="ja-JP" altLang="en-US" sz="3600" b="0" i="0" dirty="0">
                <a:solidFill>
                  <a:srgbClr val="333333"/>
                </a:solidFill>
                <a:effectLst/>
                <a:latin typeface="Open Sans"/>
              </a:rPr>
              <a:t>とは</a:t>
            </a:r>
            <a:endParaRPr lang="en-US" altLang="ja-JP" sz="3600" b="0" i="0" dirty="0">
              <a:solidFill>
                <a:srgbClr val="333333"/>
              </a:solidFill>
              <a:effectLst/>
              <a:latin typeface="Open Sans"/>
            </a:endParaRPr>
          </a:p>
          <a:p>
            <a:pPr marL="0" indent="0">
              <a:buNone/>
            </a:pPr>
            <a:r>
              <a:rPr lang="ja-JP" altLang="en-US" sz="3600" b="0" i="0" dirty="0">
                <a:solidFill>
                  <a:srgbClr val="333333"/>
                </a:solidFill>
                <a:effectLst/>
                <a:latin typeface="Open Sans"/>
              </a:rPr>
              <a:t>・</a:t>
            </a:r>
            <a:r>
              <a:rPr lang="en-US" altLang="ja-JP" sz="3600" b="0" i="0" dirty="0">
                <a:solidFill>
                  <a:srgbClr val="333333"/>
                </a:solidFill>
                <a:effectLst/>
                <a:latin typeface="Open Sans"/>
              </a:rPr>
              <a:t>Web </a:t>
            </a:r>
            <a:r>
              <a:rPr lang="ja-JP" altLang="en-US" sz="3600" b="0" i="0" dirty="0">
                <a:solidFill>
                  <a:srgbClr val="333333"/>
                </a:solidFill>
                <a:effectLst/>
                <a:latin typeface="Open Sans"/>
              </a:rPr>
              <a:t>アプリケーションを作成するためのフレームワーク</a:t>
            </a:r>
            <a:endParaRPr lang="en-US" altLang="ja-JP" sz="3600" b="0" i="0" dirty="0">
              <a:solidFill>
                <a:srgbClr val="333333"/>
              </a:solidFill>
              <a:effectLst/>
              <a:latin typeface="Open Sans"/>
            </a:endParaRPr>
          </a:p>
          <a:p>
            <a:endParaRPr kumimoji="1" lang="ja-JP" altLang="en-US" dirty="0"/>
          </a:p>
        </p:txBody>
      </p:sp>
      <p:sp>
        <p:nvSpPr>
          <p:cNvPr id="6" name="テキスト ボックス 5">
            <a:extLst>
              <a:ext uri="{FF2B5EF4-FFF2-40B4-BE49-F238E27FC236}">
                <a16:creationId xmlns:a16="http://schemas.microsoft.com/office/drawing/2014/main" id="{162692D3-E255-4A98-84F8-FE829C7AE96F}"/>
              </a:ext>
            </a:extLst>
          </p:cNvPr>
          <p:cNvSpPr txBox="1"/>
          <p:nvPr/>
        </p:nvSpPr>
        <p:spPr>
          <a:xfrm>
            <a:off x="548735" y="5740399"/>
            <a:ext cx="8768426" cy="830997"/>
          </a:xfrm>
          <a:prstGeom prst="rect">
            <a:avLst/>
          </a:prstGeom>
          <a:noFill/>
        </p:spPr>
        <p:txBody>
          <a:bodyPr wrap="none" rtlCol="0">
            <a:spAutoFit/>
          </a:bodyPr>
          <a:lstStyle/>
          <a:p>
            <a:r>
              <a:rPr kumimoji="1" lang="ja-JP" altLang="en-US" sz="1600" dirty="0"/>
              <a:t>参考サイト：</a:t>
            </a:r>
            <a:r>
              <a:rPr kumimoji="1" lang="en-US" altLang="ja-JP" sz="1600" dirty="0"/>
              <a:t>Python</a:t>
            </a:r>
            <a:r>
              <a:rPr kumimoji="1" lang="ja-JP" altLang="en-US" sz="1600" dirty="0"/>
              <a:t>のフレームワーク</a:t>
            </a:r>
            <a:r>
              <a:rPr kumimoji="1" lang="en-US" altLang="ja-JP" sz="1600" dirty="0"/>
              <a:t>Bottle</a:t>
            </a:r>
            <a:r>
              <a:rPr kumimoji="1" lang="ja-JP" altLang="en-US" sz="1600" dirty="0"/>
              <a:t>の活用方法</a:t>
            </a:r>
            <a:r>
              <a:rPr kumimoji="1" lang="en-US" altLang="ja-JP" sz="1600" dirty="0"/>
              <a:t>【</a:t>
            </a:r>
            <a:r>
              <a:rPr kumimoji="1" lang="ja-JP" altLang="en-US" sz="1600" dirty="0"/>
              <a:t>初心者向け</a:t>
            </a:r>
            <a:r>
              <a:rPr kumimoji="1" lang="en-US" altLang="ja-JP" sz="1600" dirty="0"/>
              <a:t>】 | </a:t>
            </a:r>
            <a:r>
              <a:rPr kumimoji="1" lang="en-US" altLang="ja-JP" sz="1600" dirty="0" err="1"/>
              <a:t>TechAcademy</a:t>
            </a:r>
            <a:r>
              <a:rPr kumimoji="1" lang="ja-JP" altLang="en-US" sz="1600" dirty="0"/>
              <a:t>マガジン</a:t>
            </a:r>
            <a:endParaRPr kumimoji="1" lang="en-US" altLang="ja-JP" sz="1600" dirty="0"/>
          </a:p>
          <a:p>
            <a:r>
              <a:rPr kumimoji="1" lang="en-US" altLang="ja-JP" sz="1600" dirty="0">
                <a:hlinkClick r:id="rId2"/>
              </a:rPr>
              <a:t>https://techacademy.jp/magazine/19069</a:t>
            </a:r>
            <a:endParaRPr kumimoji="1" lang="en-US" altLang="ja-JP" sz="1600" dirty="0"/>
          </a:p>
          <a:p>
            <a:endParaRPr kumimoji="1" lang="en-US" altLang="ja-JP" sz="1600" dirty="0"/>
          </a:p>
        </p:txBody>
      </p:sp>
      <p:sp>
        <p:nvSpPr>
          <p:cNvPr id="4" name="スライド番号プレースホルダー 3">
            <a:extLst>
              <a:ext uri="{FF2B5EF4-FFF2-40B4-BE49-F238E27FC236}">
                <a16:creationId xmlns:a16="http://schemas.microsoft.com/office/drawing/2014/main" id="{6BA57A0A-5A5E-4787-985A-8DCBEA6BE397}"/>
              </a:ext>
            </a:extLst>
          </p:cNvPr>
          <p:cNvSpPr>
            <a:spLocks noGrp="1"/>
          </p:cNvSpPr>
          <p:nvPr>
            <p:ph type="sldNum" sz="quarter" idx="12"/>
          </p:nvPr>
        </p:nvSpPr>
        <p:spPr/>
        <p:txBody>
          <a:bodyPr/>
          <a:lstStyle/>
          <a:p>
            <a:fld id="{EB7FDEFA-4E67-4C96-AFA6-24DC8F0FD677}" type="slidenum">
              <a:rPr kumimoji="1" lang="ja-JP" altLang="en-US" smtClean="0"/>
              <a:t>6</a:t>
            </a:fld>
            <a:endParaRPr kumimoji="1" lang="ja-JP" altLang="en-US"/>
          </a:p>
        </p:txBody>
      </p:sp>
    </p:spTree>
    <p:extLst>
      <p:ext uri="{BB962C8B-B14F-4D97-AF65-F5344CB8AC3E}">
        <p14:creationId xmlns:p14="http://schemas.microsoft.com/office/powerpoint/2010/main" val="170369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8526E-F2E8-4209-9095-2468577F143B}"/>
              </a:ext>
            </a:extLst>
          </p:cNvPr>
          <p:cNvSpPr>
            <a:spLocks noGrp="1"/>
          </p:cNvSpPr>
          <p:nvPr>
            <p:ph type="title"/>
          </p:nvPr>
        </p:nvSpPr>
        <p:spPr/>
        <p:txBody>
          <a:bodyPr/>
          <a:lstStyle/>
          <a:p>
            <a:r>
              <a:rPr kumimoji="1" lang="ja-JP" altLang="en-US" dirty="0"/>
              <a:t>後期二回発表の主な活動</a:t>
            </a:r>
          </a:p>
        </p:txBody>
      </p:sp>
      <p:sp>
        <p:nvSpPr>
          <p:cNvPr id="3" name="コンテンツ プレースホルダー 2">
            <a:extLst>
              <a:ext uri="{FF2B5EF4-FFF2-40B4-BE49-F238E27FC236}">
                <a16:creationId xmlns:a16="http://schemas.microsoft.com/office/drawing/2014/main" id="{75914628-2239-4FC0-B660-4F698CB145FA}"/>
              </a:ext>
            </a:extLst>
          </p:cNvPr>
          <p:cNvSpPr>
            <a:spLocks noGrp="1"/>
          </p:cNvSpPr>
          <p:nvPr>
            <p:ph idx="1"/>
          </p:nvPr>
        </p:nvSpPr>
        <p:spPr>
          <a:xfrm>
            <a:off x="822959" y="1845735"/>
            <a:ext cx="7543801" cy="512454"/>
          </a:xfrm>
        </p:spPr>
        <p:txBody>
          <a:bodyPr>
            <a:normAutofit fontScale="85000" lnSpcReduction="10000"/>
          </a:bodyPr>
          <a:lstStyle/>
          <a:p>
            <a:r>
              <a:rPr lang="ja-JP" altLang="en-US" sz="3600" dirty="0">
                <a:solidFill>
                  <a:schemeClr val="tx1"/>
                </a:solidFill>
              </a:rPr>
              <a:t>・</a:t>
            </a:r>
            <a:r>
              <a:rPr lang="en-US" altLang="ja-JP" sz="3600" dirty="0">
                <a:solidFill>
                  <a:schemeClr val="tx1"/>
                </a:solidFill>
              </a:rPr>
              <a:t>Hello world</a:t>
            </a:r>
            <a:r>
              <a:rPr lang="ja-JP" altLang="en-US" sz="3600" dirty="0">
                <a:solidFill>
                  <a:schemeClr val="tx1"/>
                </a:solidFill>
              </a:rPr>
              <a:t>の出力のプログラムと実行画面</a:t>
            </a:r>
            <a:endParaRPr kumimoji="1" lang="ja-JP" altLang="en-US" sz="3600" dirty="0">
              <a:solidFill>
                <a:schemeClr val="tx1"/>
              </a:solidFill>
            </a:endParaRPr>
          </a:p>
        </p:txBody>
      </p:sp>
      <p:pic>
        <p:nvPicPr>
          <p:cNvPr id="6" name="図 5">
            <a:extLst>
              <a:ext uri="{FF2B5EF4-FFF2-40B4-BE49-F238E27FC236}">
                <a16:creationId xmlns:a16="http://schemas.microsoft.com/office/drawing/2014/main" id="{A24226C6-08E7-4BAD-A4DC-F16FDCFE78F1}"/>
              </a:ext>
            </a:extLst>
          </p:cNvPr>
          <p:cNvPicPr>
            <a:picLocks noChangeAspect="1"/>
          </p:cNvPicPr>
          <p:nvPr/>
        </p:nvPicPr>
        <p:blipFill>
          <a:blip r:embed="rId2"/>
          <a:stretch>
            <a:fillRect/>
          </a:stretch>
        </p:blipFill>
        <p:spPr>
          <a:xfrm>
            <a:off x="822959" y="2651229"/>
            <a:ext cx="5843840" cy="1817358"/>
          </a:xfrm>
          <a:prstGeom prst="rect">
            <a:avLst/>
          </a:prstGeom>
        </p:spPr>
      </p:pic>
      <p:sp>
        <p:nvSpPr>
          <p:cNvPr id="9" name="テキスト ボックス 8">
            <a:extLst>
              <a:ext uri="{FF2B5EF4-FFF2-40B4-BE49-F238E27FC236}">
                <a16:creationId xmlns:a16="http://schemas.microsoft.com/office/drawing/2014/main" id="{57D174F5-110D-42BD-B2C8-5BC308043AD7}"/>
              </a:ext>
            </a:extLst>
          </p:cNvPr>
          <p:cNvSpPr txBox="1"/>
          <p:nvPr/>
        </p:nvSpPr>
        <p:spPr>
          <a:xfrm>
            <a:off x="2083918" y="2281897"/>
            <a:ext cx="1657904" cy="369332"/>
          </a:xfrm>
          <a:prstGeom prst="rect">
            <a:avLst/>
          </a:prstGeom>
          <a:noFill/>
        </p:spPr>
        <p:txBody>
          <a:bodyPr wrap="square">
            <a:spAutoFit/>
          </a:bodyPr>
          <a:lstStyle/>
          <a:p>
            <a:r>
              <a:rPr kumimoji="1" lang="en-US" altLang="ja-JP" dirty="0"/>
              <a:t>Python</a:t>
            </a:r>
            <a:r>
              <a:rPr kumimoji="1" lang="ja-JP" altLang="en-US" dirty="0"/>
              <a:t>のコード</a:t>
            </a:r>
          </a:p>
        </p:txBody>
      </p:sp>
      <p:pic>
        <p:nvPicPr>
          <p:cNvPr id="10" name="図 9">
            <a:extLst>
              <a:ext uri="{FF2B5EF4-FFF2-40B4-BE49-F238E27FC236}">
                <a16:creationId xmlns:a16="http://schemas.microsoft.com/office/drawing/2014/main" id="{74B3A06F-7148-4C19-B26E-A0E129232D60}"/>
              </a:ext>
            </a:extLst>
          </p:cNvPr>
          <p:cNvPicPr>
            <a:picLocks noChangeAspect="1"/>
          </p:cNvPicPr>
          <p:nvPr/>
        </p:nvPicPr>
        <p:blipFill>
          <a:blip r:embed="rId3"/>
          <a:stretch>
            <a:fillRect/>
          </a:stretch>
        </p:blipFill>
        <p:spPr>
          <a:xfrm>
            <a:off x="271219" y="4878474"/>
            <a:ext cx="4749800" cy="1014914"/>
          </a:xfrm>
          <a:prstGeom prst="rect">
            <a:avLst/>
          </a:prstGeom>
        </p:spPr>
      </p:pic>
      <p:pic>
        <p:nvPicPr>
          <p:cNvPr id="12" name="コンテンツ プレースホルダー 5" descr="グラフィカル ユーザー インターフェイス, テキスト, アプリケーション&#10;&#10;自動的に生成された説明">
            <a:extLst>
              <a:ext uri="{FF2B5EF4-FFF2-40B4-BE49-F238E27FC236}">
                <a16:creationId xmlns:a16="http://schemas.microsoft.com/office/drawing/2014/main" id="{79381D04-1B26-434F-8631-5281DA3044BC}"/>
              </a:ext>
            </a:extLst>
          </p:cNvPr>
          <p:cNvPicPr>
            <a:picLocks noChangeAspect="1"/>
          </p:cNvPicPr>
          <p:nvPr/>
        </p:nvPicPr>
        <p:blipFill rotWithShape="1">
          <a:blip r:embed="rId4">
            <a:extLst>
              <a:ext uri="{28A0092B-C50C-407E-A947-70E740481C1C}">
                <a14:useLocalDpi xmlns:a14="http://schemas.microsoft.com/office/drawing/2010/main" val="0"/>
              </a:ext>
            </a:extLst>
          </a:blip>
          <a:srcRect l="-1" t="-1" r="3975" b="66059"/>
          <a:stretch/>
        </p:blipFill>
        <p:spPr>
          <a:xfrm>
            <a:off x="5350242" y="4715920"/>
            <a:ext cx="3522539" cy="1340022"/>
          </a:xfrm>
          <a:prstGeom prst="rect">
            <a:avLst/>
          </a:prstGeom>
        </p:spPr>
      </p:pic>
      <p:sp>
        <p:nvSpPr>
          <p:cNvPr id="4" name="スライド番号プレースホルダー 3">
            <a:extLst>
              <a:ext uri="{FF2B5EF4-FFF2-40B4-BE49-F238E27FC236}">
                <a16:creationId xmlns:a16="http://schemas.microsoft.com/office/drawing/2014/main" id="{AC733203-A896-421A-9A2A-2B1451F2C664}"/>
              </a:ext>
            </a:extLst>
          </p:cNvPr>
          <p:cNvSpPr>
            <a:spLocks noGrp="1"/>
          </p:cNvSpPr>
          <p:nvPr>
            <p:ph type="sldNum" sz="quarter" idx="12"/>
          </p:nvPr>
        </p:nvSpPr>
        <p:spPr/>
        <p:txBody>
          <a:bodyPr/>
          <a:lstStyle/>
          <a:p>
            <a:fld id="{EB7FDEFA-4E67-4C96-AFA6-24DC8F0FD677}" type="slidenum">
              <a:rPr kumimoji="1" lang="ja-JP" altLang="en-US" smtClean="0"/>
              <a:t>7</a:t>
            </a:fld>
            <a:endParaRPr kumimoji="1" lang="ja-JP" altLang="en-US"/>
          </a:p>
        </p:txBody>
      </p:sp>
    </p:spTree>
    <p:extLst>
      <p:ext uri="{BB962C8B-B14F-4D97-AF65-F5344CB8AC3E}">
        <p14:creationId xmlns:p14="http://schemas.microsoft.com/office/powerpoint/2010/main" val="386011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914C16-6241-4CE0-8D0F-84290798D53D}"/>
              </a:ext>
            </a:extLst>
          </p:cNvPr>
          <p:cNvSpPr>
            <a:spLocks noGrp="1"/>
          </p:cNvSpPr>
          <p:nvPr>
            <p:ph type="title"/>
          </p:nvPr>
        </p:nvSpPr>
        <p:spPr/>
        <p:txBody>
          <a:bodyPr/>
          <a:lstStyle/>
          <a:p>
            <a:r>
              <a:rPr kumimoji="1" lang="ja-JP" altLang="en-US" dirty="0"/>
              <a:t>後期二回発表の主な活動</a:t>
            </a:r>
          </a:p>
        </p:txBody>
      </p:sp>
      <p:sp>
        <p:nvSpPr>
          <p:cNvPr id="4" name="テキスト ボックス 3">
            <a:extLst>
              <a:ext uri="{FF2B5EF4-FFF2-40B4-BE49-F238E27FC236}">
                <a16:creationId xmlns:a16="http://schemas.microsoft.com/office/drawing/2014/main" id="{14F68EFA-14B3-4499-BBFA-E1B44B4E5F7E}"/>
              </a:ext>
            </a:extLst>
          </p:cNvPr>
          <p:cNvSpPr txBox="1"/>
          <p:nvPr/>
        </p:nvSpPr>
        <p:spPr>
          <a:xfrm>
            <a:off x="2167833" y="3058023"/>
            <a:ext cx="4854054" cy="461665"/>
          </a:xfrm>
          <a:prstGeom prst="rect">
            <a:avLst/>
          </a:prstGeom>
          <a:noFill/>
        </p:spPr>
        <p:txBody>
          <a:bodyPr wrap="square">
            <a:spAutoFit/>
          </a:bodyPr>
          <a:lstStyle/>
          <a:p>
            <a:r>
              <a:rPr lang="ja-JP" altLang="en-US" sz="2400" dirty="0">
                <a:solidFill>
                  <a:srgbClr val="00B0F0"/>
                </a:solidFill>
              </a:rPr>
              <a:t>http://localhost:</a:t>
            </a:r>
            <a:r>
              <a:rPr lang="ja-JP" altLang="en-US" sz="2400" dirty="0">
                <a:solidFill>
                  <a:srgbClr val="000000"/>
                </a:solidFill>
                <a:latin typeface="ＭＳ ゴシック" panose="020B0609070205080204" pitchFamily="49" charset="-128"/>
                <a:ea typeface="ＭＳ ゴシック" panose="020B0609070205080204" pitchFamily="49" charset="-128"/>
              </a:rPr>
              <a:t>ポート番号</a:t>
            </a:r>
            <a:r>
              <a:rPr lang="ja-JP" altLang="en-US" sz="2400" dirty="0">
                <a:solidFill>
                  <a:srgbClr val="00B0F0"/>
                </a:solidFill>
              </a:rPr>
              <a:t>/</a:t>
            </a:r>
            <a:r>
              <a:rPr lang="en-US" altLang="ja-JP" sz="2400" dirty="0">
                <a:solidFill>
                  <a:srgbClr val="FFC000"/>
                </a:solidFill>
              </a:rPr>
              <a:t>URL</a:t>
            </a:r>
            <a:r>
              <a:rPr lang="ja-JP" altLang="en-US" sz="2400" dirty="0">
                <a:solidFill>
                  <a:srgbClr val="FFC000"/>
                </a:solidFill>
              </a:rPr>
              <a:t>名</a:t>
            </a:r>
          </a:p>
        </p:txBody>
      </p:sp>
      <p:sp>
        <p:nvSpPr>
          <p:cNvPr id="5" name="コンテンツ プレースホルダー 4">
            <a:extLst>
              <a:ext uri="{FF2B5EF4-FFF2-40B4-BE49-F238E27FC236}">
                <a16:creationId xmlns:a16="http://schemas.microsoft.com/office/drawing/2014/main" id="{6650EBDE-3616-4FB2-9F45-0F3916BF6839}"/>
              </a:ext>
            </a:extLst>
          </p:cNvPr>
          <p:cNvSpPr>
            <a:spLocks noGrp="1"/>
          </p:cNvSpPr>
          <p:nvPr>
            <p:ph idx="1"/>
          </p:nvPr>
        </p:nvSpPr>
        <p:spPr>
          <a:xfrm>
            <a:off x="493989" y="4767193"/>
            <a:ext cx="8156022" cy="413605"/>
          </a:xfrm>
        </p:spPr>
        <p:txBody>
          <a:bodyPr>
            <a:noAutofit/>
          </a:bodyPr>
          <a:lstStyle/>
          <a:p>
            <a:pPr marL="0" indent="0">
              <a:buNone/>
            </a:pPr>
            <a:r>
              <a:rPr lang="en-US" altLang="ja-JP" sz="2400" dirty="0">
                <a:solidFill>
                  <a:srgbClr val="000000"/>
                </a:solidFill>
                <a:latin typeface="ＭＳ ゴシック" panose="020B0609070205080204" pitchFamily="49" charset="-128"/>
                <a:ea typeface="ＭＳ ゴシック" panose="020B0609070205080204" pitchFamily="49" charset="-128"/>
              </a:rPr>
              <a:t>run(host=</a:t>
            </a:r>
            <a:r>
              <a:rPr lang="en-US" altLang="ja-JP" sz="2400" dirty="0">
                <a:solidFill>
                  <a:srgbClr val="00B0F0"/>
                </a:solidFill>
                <a:latin typeface="ＭＳ ゴシック" panose="020B0609070205080204" pitchFamily="49" charset="-128"/>
                <a:ea typeface="ＭＳ ゴシック" panose="020B0609070205080204" pitchFamily="49" charset="-128"/>
              </a:rPr>
              <a:t>‘localhost’</a:t>
            </a:r>
            <a:r>
              <a:rPr lang="en-US" altLang="ja-JP" sz="2400" dirty="0">
                <a:solidFill>
                  <a:srgbClr val="000000"/>
                </a:solidFill>
                <a:latin typeface="ＭＳ ゴシック" panose="020B0609070205080204" pitchFamily="49" charset="-128"/>
                <a:ea typeface="ＭＳ ゴシック" panose="020B0609070205080204" pitchFamily="49" charset="-128"/>
              </a:rPr>
              <a:t>, port = </a:t>
            </a:r>
            <a:r>
              <a:rPr lang="ja-JP" altLang="en-US" sz="2400" dirty="0">
                <a:solidFill>
                  <a:srgbClr val="000000"/>
                </a:solidFill>
                <a:latin typeface="ＭＳ ゴシック" panose="020B0609070205080204" pitchFamily="49" charset="-128"/>
                <a:ea typeface="ＭＳ ゴシック" panose="020B0609070205080204" pitchFamily="49" charset="-128"/>
              </a:rPr>
              <a:t>付けたいポート番号</a:t>
            </a:r>
            <a:r>
              <a:rPr lang="en-US" altLang="ja-JP" sz="2400" dirty="0">
                <a:solidFill>
                  <a:srgbClr val="000000"/>
                </a:solidFill>
                <a:latin typeface="ＭＳ ゴシック" panose="020B0609070205080204" pitchFamily="49" charset="-128"/>
                <a:ea typeface="ＭＳ ゴシック" panose="020B0609070205080204" pitchFamily="49" charset="-128"/>
              </a:rPr>
              <a:t>)</a:t>
            </a:r>
            <a:endParaRPr lang="ja-JP" altLang="en-US" sz="2400" dirty="0"/>
          </a:p>
        </p:txBody>
      </p:sp>
      <p:cxnSp>
        <p:nvCxnSpPr>
          <p:cNvPr id="6" name="直線矢印コネクタ 5">
            <a:extLst>
              <a:ext uri="{FF2B5EF4-FFF2-40B4-BE49-F238E27FC236}">
                <a16:creationId xmlns:a16="http://schemas.microsoft.com/office/drawing/2014/main" id="{461363E0-BA85-4198-9224-32794716648D}"/>
              </a:ext>
            </a:extLst>
          </p:cNvPr>
          <p:cNvCxnSpPr>
            <a:cxnSpLocks/>
          </p:cNvCxnSpPr>
          <p:nvPr/>
        </p:nvCxnSpPr>
        <p:spPr>
          <a:xfrm flipH="1">
            <a:off x="2757166" y="3695348"/>
            <a:ext cx="605581" cy="1147917"/>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C1C18CAD-ED08-4BBE-B753-0D2D3AB9A6B8}"/>
              </a:ext>
            </a:extLst>
          </p:cNvPr>
          <p:cNvCxnSpPr>
            <a:cxnSpLocks/>
          </p:cNvCxnSpPr>
          <p:nvPr/>
        </p:nvCxnSpPr>
        <p:spPr>
          <a:xfrm>
            <a:off x="5625924" y="3552935"/>
            <a:ext cx="660488" cy="12142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DCC70E6-531D-4D15-B240-8668229C22C8}"/>
              </a:ext>
            </a:extLst>
          </p:cNvPr>
          <p:cNvSpPr txBox="1"/>
          <p:nvPr/>
        </p:nvSpPr>
        <p:spPr>
          <a:xfrm>
            <a:off x="935720" y="1957907"/>
            <a:ext cx="4854054" cy="707886"/>
          </a:xfrm>
          <a:prstGeom prst="rect">
            <a:avLst/>
          </a:prstGeom>
          <a:noFill/>
        </p:spPr>
        <p:txBody>
          <a:bodyPr wrap="square">
            <a:spAutoFit/>
          </a:bodyPr>
          <a:lstStyle/>
          <a:p>
            <a:r>
              <a:rPr kumimoji="1" lang="ja-JP" altLang="en-US" sz="4000" dirty="0"/>
              <a:t>・</a:t>
            </a:r>
            <a:r>
              <a:rPr kumimoji="1" lang="en-US" altLang="ja-JP" sz="4000" dirty="0"/>
              <a:t>URL</a:t>
            </a:r>
            <a:r>
              <a:rPr kumimoji="1" lang="ja-JP" altLang="en-US" sz="4000" dirty="0"/>
              <a:t>の作られ方</a:t>
            </a:r>
            <a:endParaRPr lang="ja-JP" altLang="en-US" sz="4000" dirty="0"/>
          </a:p>
        </p:txBody>
      </p:sp>
      <p:sp>
        <p:nvSpPr>
          <p:cNvPr id="3" name="スライド番号プレースホルダー 2">
            <a:extLst>
              <a:ext uri="{FF2B5EF4-FFF2-40B4-BE49-F238E27FC236}">
                <a16:creationId xmlns:a16="http://schemas.microsoft.com/office/drawing/2014/main" id="{47F7C45F-5B1D-4D86-986B-C1CA03602E53}"/>
              </a:ext>
            </a:extLst>
          </p:cNvPr>
          <p:cNvSpPr>
            <a:spLocks noGrp="1"/>
          </p:cNvSpPr>
          <p:nvPr>
            <p:ph type="sldNum" sz="quarter" idx="12"/>
          </p:nvPr>
        </p:nvSpPr>
        <p:spPr/>
        <p:txBody>
          <a:bodyPr/>
          <a:lstStyle/>
          <a:p>
            <a:fld id="{EB7FDEFA-4E67-4C96-AFA6-24DC8F0FD677}" type="slidenum">
              <a:rPr kumimoji="1" lang="ja-JP" altLang="en-US" smtClean="0"/>
              <a:t>8</a:t>
            </a:fld>
            <a:endParaRPr kumimoji="1" lang="ja-JP" altLang="en-US"/>
          </a:p>
        </p:txBody>
      </p:sp>
    </p:spTree>
    <p:extLst>
      <p:ext uri="{BB962C8B-B14F-4D97-AF65-F5344CB8AC3E}">
        <p14:creationId xmlns:p14="http://schemas.microsoft.com/office/powerpoint/2010/main" val="376095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2FE4F-51F9-4886-90B1-76CFC957136B}"/>
              </a:ext>
            </a:extLst>
          </p:cNvPr>
          <p:cNvSpPr>
            <a:spLocks noGrp="1"/>
          </p:cNvSpPr>
          <p:nvPr>
            <p:ph type="title"/>
          </p:nvPr>
        </p:nvSpPr>
        <p:spPr/>
        <p:txBody>
          <a:bodyPr/>
          <a:lstStyle/>
          <a:p>
            <a:r>
              <a:rPr kumimoji="1" lang="ja-JP" altLang="en-US" dirty="0"/>
              <a:t>後期三回発表の主な活動</a:t>
            </a:r>
          </a:p>
        </p:txBody>
      </p:sp>
      <p:sp>
        <p:nvSpPr>
          <p:cNvPr id="3" name="コンテンツ プレースホルダー 2">
            <a:extLst>
              <a:ext uri="{FF2B5EF4-FFF2-40B4-BE49-F238E27FC236}">
                <a16:creationId xmlns:a16="http://schemas.microsoft.com/office/drawing/2014/main" id="{0A51BC9F-754C-4121-A0FA-FDD390ED37A4}"/>
              </a:ext>
            </a:extLst>
          </p:cNvPr>
          <p:cNvSpPr>
            <a:spLocks noGrp="1"/>
          </p:cNvSpPr>
          <p:nvPr>
            <p:ph idx="1"/>
          </p:nvPr>
        </p:nvSpPr>
        <p:spPr/>
        <p:txBody>
          <a:bodyPr>
            <a:normAutofit/>
          </a:bodyPr>
          <a:lstStyle/>
          <a:p>
            <a:pPr marL="0" indent="0">
              <a:buNone/>
            </a:pPr>
            <a:r>
              <a:rPr lang="en-US" altLang="ja-JP" sz="3600" b="0" i="0" dirty="0" err="1">
                <a:effectLst/>
                <a:latin typeface="NotoSansJP"/>
              </a:rPr>
              <a:t>localstorage</a:t>
            </a:r>
            <a:r>
              <a:rPr lang="ja-JP" altLang="en-US" sz="3600" b="0" i="0" dirty="0">
                <a:effectLst/>
                <a:latin typeface="NotoSansJP"/>
              </a:rPr>
              <a:t>で保存していた</a:t>
            </a:r>
            <a:r>
              <a:rPr lang="ja-JP" altLang="en-US" sz="3600" dirty="0">
                <a:latin typeface="NotoSansJP"/>
              </a:rPr>
              <a:t>データ</a:t>
            </a:r>
            <a:r>
              <a:rPr lang="ja-JP" altLang="en-US" sz="3600" b="0" i="0" dirty="0">
                <a:effectLst/>
                <a:latin typeface="NotoSansJP"/>
              </a:rPr>
              <a:t>を</a:t>
            </a:r>
            <a:endParaRPr lang="en-US" altLang="ja-JP" sz="3600" b="0" i="0" dirty="0">
              <a:effectLst/>
              <a:latin typeface="NotoSansJP"/>
            </a:endParaRPr>
          </a:p>
          <a:p>
            <a:pPr marL="0" indent="0">
              <a:buNone/>
            </a:pPr>
            <a:r>
              <a:rPr lang="ja-JP" altLang="en-US" sz="3600" b="0" i="0" dirty="0">
                <a:effectLst/>
                <a:latin typeface="NotoSansJP"/>
              </a:rPr>
              <a:t>サーバ側</a:t>
            </a:r>
            <a:r>
              <a:rPr lang="ja-JP" altLang="en-US" sz="3600" dirty="0">
                <a:latin typeface="NotoSansJP"/>
              </a:rPr>
              <a:t>の</a:t>
            </a:r>
            <a:r>
              <a:rPr lang="ja-JP" altLang="en-US" sz="3600" b="0" i="0" dirty="0">
                <a:effectLst/>
                <a:latin typeface="NotoSansJP"/>
              </a:rPr>
              <a:t>ファイル</a:t>
            </a:r>
            <a:r>
              <a:rPr lang="ja-JP" altLang="en-US" sz="3600" dirty="0">
                <a:latin typeface="NotoSansJP"/>
              </a:rPr>
              <a:t>に保存する</a:t>
            </a:r>
            <a:endParaRPr lang="en-US" altLang="ja-JP" sz="3600" dirty="0">
              <a:latin typeface="NotoSansJP"/>
            </a:endParaRPr>
          </a:p>
          <a:p>
            <a:pPr marL="0" indent="0">
              <a:buNone/>
            </a:pPr>
            <a:r>
              <a:rPr lang="ja-JP" altLang="en-US" sz="3600" dirty="0">
                <a:latin typeface="NotoSansJP"/>
              </a:rPr>
              <a:t>（未完成）</a:t>
            </a:r>
            <a:endParaRPr kumimoji="1" lang="ja-JP" altLang="en-US" sz="3600" dirty="0"/>
          </a:p>
        </p:txBody>
      </p:sp>
      <p:sp>
        <p:nvSpPr>
          <p:cNvPr id="4" name="スライド番号プレースホルダー 3">
            <a:extLst>
              <a:ext uri="{FF2B5EF4-FFF2-40B4-BE49-F238E27FC236}">
                <a16:creationId xmlns:a16="http://schemas.microsoft.com/office/drawing/2014/main" id="{2FC52BB3-B2A7-40D8-9456-DEA0D81D3FEA}"/>
              </a:ext>
            </a:extLst>
          </p:cNvPr>
          <p:cNvSpPr>
            <a:spLocks noGrp="1"/>
          </p:cNvSpPr>
          <p:nvPr>
            <p:ph type="sldNum" sz="quarter" idx="12"/>
          </p:nvPr>
        </p:nvSpPr>
        <p:spPr/>
        <p:txBody>
          <a:bodyPr/>
          <a:lstStyle/>
          <a:p>
            <a:fld id="{EB7FDEFA-4E67-4C96-AFA6-24DC8F0FD677}" type="slidenum">
              <a:rPr kumimoji="1" lang="ja-JP" altLang="en-US" smtClean="0"/>
              <a:t>9</a:t>
            </a:fld>
            <a:endParaRPr kumimoji="1" lang="ja-JP" altLang="en-US"/>
          </a:p>
        </p:txBody>
      </p:sp>
    </p:spTree>
    <p:extLst>
      <p:ext uri="{BB962C8B-B14F-4D97-AF65-F5344CB8AC3E}">
        <p14:creationId xmlns:p14="http://schemas.microsoft.com/office/powerpoint/2010/main" val="1225504348"/>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358</TotalTime>
  <Words>1047</Words>
  <Application>Microsoft Office PowerPoint</Application>
  <PresentationFormat>画面に合わせる (4:3)</PresentationFormat>
  <Paragraphs>135</Paragraphs>
  <Slides>24</Slides>
  <Notes>0</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24</vt:i4>
      </vt:variant>
    </vt:vector>
  </HeadingPairs>
  <TitlesOfParts>
    <vt:vector size="38" baseType="lpstr">
      <vt:lpstr>-apple-system</vt:lpstr>
      <vt:lpstr>Hiragino Kaku Gothic ProN</vt:lpstr>
      <vt:lpstr>Monaco</vt:lpstr>
      <vt:lpstr>ＭＳ Ｐゴシック</vt:lpstr>
      <vt:lpstr>ＭＳ ゴシック</vt:lpstr>
      <vt:lpstr>Noto Sans JP</vt:lpstr>
      <vt:lpstr>NotoSansJP</vt:lpstr>
      <vt:lpstr>Open Sans</vt:lpstr>
      <vt:lpstr>游ゴシック</vt:lpstr>
      <vt:lpstr>Arial</vt:lpstr>
      <vt:lpstr>Calibri</vt:lpstr>
      <vt:lpstr>Calibri Light</vt:lpstr>
      <vt:lpstr>consolas</vt:lpstr>
      <vt:lpstr>レトロスペクト</vt:lpstr>
      <vt:lpstr>後期まとめ</vt:lpstr>
      <vt:lpstr>後期一回発表の主な活動</vt:lpstr>
      <vt:lpstr>後期一回発表の主な活動</vt:lpstr>
      <vt:lpstr>後期一回発表の主な活動</vt:lpstr>
      <vt:lpstr>後期二回発表の主な活動</vt:lpstr>
      <vt:lpstr>後期二回発表の主な活動</vt:lpstr>
      <vt:lpstr>後期二回発表の主な活動</vt:lpstr>
      <vt:lpstr>後期二回発表の主な活動</vt:lpstr>
      <vt:lpstr>後期三回発表の主な活動</vt:lpstr>
      <vt:lpstr>後期三回発表の主な活動</vt:lpstr>
      <vt:lpstr>後期三回発表の主な活動n</vt:lpstr>
      <vt:lpstr>後期三回発表後の主な活動</vt:lpstr>
      <vt:lpstr>後期三回発表後の主な活動</vt:lpstr>
      <vt:lpstr>後期三回発表後の主な活動</vt:lpstr>
      <vt:lpstr>後期三回発表後の主な活動</vt:lpstr>
      <vt:lpstr>まとめ（最終更新日1/25）</vt:lpstr>
      <vt:lpstr>1/25以降の活動</vt:lpstr>
      <vt:lpstr>1/25以降の活動</vt:lpstr>
      <vt:lpstr>1/25以降の活動</vt:lpstr>
      <vt:lpstr>1/25以降の活動</vt:lpstr>
      <vt:lpstr>1/25以降の活動</vt:lpstr>
      <vt:lpstr>1/25以降の活動</vt:lpstr>
      <vt:lpstr>1/25以降の活動</vt:lpstr>
      <vt:lpstr>1/25以降の活動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後期ゼミ</dc:title>
  <dc:creator>篠原 輝久</dc:creator>
  <cp:lastModifiedBy>篠原 輝久</cp:lastModifiedBy>
  <cp:revision>40</cp:revision>
  <dcterms:created xsi:type="dcterms:W3CDTF">2021-01-21T14:59:58Z</dcterms:created>
  <dcterms:modified xsi:type="dcterms:W3CDTF">2021-02-10T11:02:45Z</dcterms:modified>
</cp:coreProperties>
</file>