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タイトル&amp;サブタイトル">
    <p:bg>
      <p:bgPr>
        <a:solidFill>
          <a:srgbClr val="222222"/>
        </a:solidFill>
      </p:bgPr>
    </p:bg>
    <p:spTree>
      <p:nvGrpSpPr>
        <p:cNvPr id="1" name=""/>
        <p:cNvGrpSpPr/>
        <p:nvPr/>
      </p:nvGrpSpPr>
      <p:grpSpPr>
        <a:xfrm>
          <a:off x="0" y="0"/>
          <a:ext cx="0" cy="0"/>
          <a:chOff x="0" y="0"/>
          <a:chExt cx="0" cy="0"/>
        </a:xfrm>
      </p:grpSpPr>
      <p:sp>
        <p:nvSpPr>
          <p:cNvPr id="12"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13"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14"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箇条書き">
    <p:bg>
      <p:bgPr>
        <a:solidFill>
          <a:srgbClr val="222222"/>
        </a:solidFill>
      </p:bgPr>
    </p:bg>
    <p:spTree>
      <p:nvGrpSpPr>
        <p:cNvPr id="1" name=""/>
        <p:cNvGrpSpPr/>
        <p:nvPr/>
      </p:nvGrpSpPr>
      <p:grpSpPr>
        <a:xfrm>
          <a:off x="0" y="0"/>
          <a:ext cx="0" cy="0"/>
          <a:chOff x="0" y="0"/>
          <a:chExt cx="0" cy="0"/>
        </a:xfrm>
      </p:grpSpPr>
      <p:sp>
        <p:nvSpPr>
          <p:cNvPr id="10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10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10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画像（3点）">
    <p:bg>
      <p:bgPr>
        <a:solidFill>
          <a:srgbClr val="222222"/>
        </a:solidFill>
      </p:bgPr>
    </p:bg>
    <p:spTree>
      <p:nvGrpSpPr>
        <p:cNvPr id="1" name=""/>
        <p:cNvGrpSpPr/>
        <p:nvPr/>
      </p:nvGrpSpPr>
      <p:grpSpPr>
        <a:xfrm>
          <a:off x="0" y="0"/>
          <a:ext cx="0" cy="0"/>
          <a:chOff x="0" y="0"/>
          <a:chExt cx="0" cy="0"/>
        </a:xfrm>
      </p:grpSpPr>
      <p:sp>
        <p:nvSpPr>
          <p:cNvPr id="111" name="イメージ"/>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イメージ"/>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イメージ"/>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用">
    <p:bg>
      <p:bgPr>
        <a:solidFill>
          <a:srgbClr val="222222"/>
        </a:solidFill>
      </p:bgPr>
    </p:bg>
    <p:spTree>
      <p:nvGrpSpPr>
        <p:cNvPr id="1" name=""/>
        <p:cNvGrpSpPr/>
        <p:nvPr/>
      </p:nvGrpSpPr>
      <p:grpSpPr>
        <a:xfrm>
          <a:off x="0" y="0"/>
          <a:ext cx="0" cy="0"/>
          <a:chOff x="0" y="0"/>
          <a:chExt cx="0" cy="0"/>
        </a:xfrm>
      </p:grpSpPr>
      <p:sp>
        <p:nvSpPr>
          <p:cNvPr id="121" name="コールアウト"/>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ここに引用を入力します。"/>
          <p:cNvSpPr txBox="1"/>
          <p:nvPr>
            <p:ph type="body" sz="half" idx="13"/>
          </p:nvPr>
        </p:nvSpPr>
        <p:spPr>
          <a:xfrm>
            <a:off x="889000" y="2908300"/>
            <a:ext cx="11226800" cy="2847340"/>
          </a:xfrm>
          <a:prstGeom prst="rect">
            <a:avLst/>
          </a:prstGeom>
        </p:spPr>
        <p:txBody>
          <a:bodyPr>
            <a:spAutoFit/>
          </a:bodyPr>
          <a:lstStyle>
            <a:lvl1pPr marL="0" indent="0" defTabSz="584200">
              <a:lnSpc>
                <a:spcPct val="80000"/>
              </a:lnSpc>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defTabSz="584200">
              <a:lnSpc>
                <a:spcPct val="80000"/>
              </a:lnSpc>
              <a:buClrTx/>
              <a:buSzTx/>
              <a:buFontTx/>
              <a:buNone/>
              <a:defRPr sz="6000">
                <a:latin typeface="+mn-lt"/>
                <a:ea typeface="+mn-ea"/>
                <a:cs typeface="+mn-cs"/>
                <a:sym typeface="DIN Condensed"/>
              </a:defRPr>
            </a:lvl1pPr>
          </a:lstStyle>
          <a:p>
            <a:pPr/>
            <a:r>
              <a:t>Johnny Appleseed</a:t>
            </a:r>
          </a:p>
        </p:txBody>
      </p:sp>
      <p:sp>
        <p:nvSpPr>
          <p:cNvPr id="124" name="テキスト"/>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1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引用（代替）">
    <p:bg>
      <p:bgPr>
        <a:solidFill>
          <a:schemeClr val="accent1"/>
        </a:solidFill>
      </p:bgPr>
    </p:bg>
    <p:spTree>
      <p:nvGrpSpPr>
        <p:cNvPr id="1" name=""/>
        <p:cNvGrpSpPr/>
        <p:nvPr/>
      </p:nvGrpSpPr>
      <p:grpSpPr>
        <a:xfrm>
          <a:off x="0" y="0"/>
          <a:ext cx="0" cy="0"/>
          <a:chOff x="0" y="0"/>
          <a:chExt cx="0" cy="0"/>
        </a:xfrm>
      </p:grpSpPr>
      <p:sp>
        <p:nvSpPr>
          <p:cNvPr id="132" name="ここに引用を入力します。"/>
          <p:cNvSpPr txBox="1"/>
          <p:nvPr>
            <p:ph type="body" sz="half" idx="13"/>
          </p:nvPr>
        </p:nvSpPr>
        <p:spPr>
          <a:xfrm>
            <a:off x="5892800" y="2641600"/>
            <a:ext cx="6705600" cy="4399280"/>
          </a:xfrm>
          <a:prstGeom prst="rect">
            <a:avLst/>
          </a:prstGeom>
        </p:spPr>
        <p:txBody>
          <a:bodyPr>
            <a:spAutoFit/>
          </a:bodyPr>
          <a:lstStyle>
            <a:lvl1pPr marL="0" indent="0" defTabSz="584200">
              <a:lnSpc>
                <a:spcPct val="80000"/>
              </a:lnSpc>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33" name="イメージ"/>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buClrTx/>
              <a:buSzTx/>
              <a:buFontTx/>
              <a:buNone/>
              <a:defRPr sz="6000">
                <a:solidFill>
                  <a:srgbClr val="232323"/>
                </a:solidFill>
                <a:latin typeface="+mn-lt"/>
                <a:ea typeface="+mn-ea"/>
                <a:cs typeface="+mn-cs"/>
                <a:sym typeface="DIN Condensed"/>
              </a:defRPr>
            </a:lvl1pPr>
          </a:lstStyle>
          <a:p>
            <a:pPr/>
            <a:r>
              <a:t>Johnny Appleseed</a:t>
            </a:r>
          </a:p>
        </p:txBody>
      </p:sp>
      <p:sp>
        <p:nvSpPr>
          <p:cNvPr id="1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写真">
    <p:bg>
      <p:bgPr>
        <a:solidFill>
          <a:srgbClr val="222222"/>
        </a:solidFill>
      </p:bgPr>
    </p:bg>
    <p:spTree>
      <p:nvGrpSpPr>
        <p:cNvPr id="1" name=""/>
        <p:cNvGrpSpPr/>
        <p:nvPr/>
      </p:nvGrpSpPr>
      <p:grpSpPr>
        <a:xfrm>
          <a:off x="0" y="0"/>
          <a:ext cx="0" cy="0"/>
          <a:chOff x="0" y="0"/>
          <a:chExt cx="0" cy="0"/>
        </a:xfrm>
      </p:grpSpPr>
      <p:sp>
        <p:nvSpPr>
          <p:cNvPr id="14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空白（代替）">
    <p:spTree>
      <p:nvGrpSpPr>
        <p:cNvPr id="1" name=""/>
        <p:cNvGrpSpPr/>
        <p:nvPr/>
      </p:nvGrpSpPr>
      <p:grpSpPr>
        <a:xfrm>
          <a:off x="0" y="0"/>
          <a:ext cx="0" cy="0"/>
          <a:chOff x="0" y="0"/>
          <a:chExt cx="0" cy="0"/>
        </a:xfrm>
      </p:grpSpPr>
      <p:sp>
        <p:nvSpPr>
          <p:cNvPr id="15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画像（横長）">
    <p:bg>
      <p:bgPr>
        <a:solidFill>
          <a:srgbClr val="222222"/>
        </a:solidFill>
      </p:bgPr>
    </p:bg>
    <p:spTree>
      <p:nvGrpSpPr>
        <p:cNvPr id="1" name=""/>
        <p:cNvGrpSpPr/>
        <p:nvPr/>
      </p:nvGrpSpPr>
      <p:grpSpPr>
        <a:xfrm>
          <a:off x="0" y="0"/>
          <a:ext cx="0" cy="0"/>
          <a:chOff x="0" y="0"/>
          <a:chExt cx="0" cy="0"/>
        </a:xfrm>
      </p:grpSpPr>
      <p:sp>
        <p:nvSpPr>
          <p:cNvPr id="2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線"/>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buClrTx/>
              <a:buSzTx/>
              <a:buFontTx/>
              <a:buNone/>
              <a:defRPr sz="1200">
                <a:solidFill>
                  <a:srgbClr val="000000"/>
                </a:solidFill>
                <a:latin typeface="ヒラギノ角ゴ ProN W3"/>
                <a:ea typeface="ヒラギノ角ゴ ProN W3"/>
                <a:cs typeface="ヒラギノ角ゴ ProN W3"/>
                <a:sym typeface="ヒラギノ角ゴ ProN W3"/>
              </a:defRPr>
            </a:pPr>
          </a:p>
        </p:txBody>
      </p:sp>
      <p:sp>
        <p:nvSpPr>
          <p:cNvPr id="2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25"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26"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タイトル&amp;サブタイトル（代替）">
    <p:spTree>
      <p:nvGrpSpPr>
        <p:cNvPr id="1" name=""/>
        <p:cNvGrpSpPr/>
        <p:nvPr/>
      </p:nvGrpSpPr>
      <p:grpSpPr>
        <a:xfrm>
          <a:off x="0" y="0"/>
          <a:ext cx="0" cy="0"/>
          <a:chOff x="0" y="0"/>
          <a:chExt cx="0" cy="0"/>
        </a:xfrm>
      </p:grpSpPr>
      <p:sp>
        <p:nvSpPr>
          <p:cNvPr id="33"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35"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36" name="スライド番号"/>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タイトル（中央）">
    <p:bg>
      <p:bgPr>
        <a:solidFill>
          <a:srgbClr val="222222"/>
        </a:solidFill>
      </p:bgPr>
    </p:bg>
    <p:spTree>
      <p:nvGrpSpPr>
        <p:cNvPr id="1" name=""/>
        <p:cNvGrpSpPr/>
        <p:nvPr/>
      </p:nvGrpSpPr>
      <p:grpSpPr>
        <a:xfrm>
          <a:off x="0" y="0"/>
          <a:ext cx="0" cy="0"/>
          <a:chOff x="0" y="0"/>
          <a:chExt cx="0" cy="0"/>
        </a:xfrm>
      </p:grpSpPr>
      <p:sp>
        <p:nvSpPr>
          <p:cNvPr id="43" name="タイトルテキスト"/>
          <p:cNvSpPr txBox="1"/>
          <p:nvPr>
            <p:ph type="title"/>
          </p:nvPr>
        </p:nvSpPr>
        <p:spPr>
          <a:xfrm>
            <a:off x="406400" y="4038600"/>
            <a:ext cx="12192000" cy="4521200"/>
          </a:xfrm>
          <a:prstGeom prst="rect">
            <a:avLst/>
          </a:prstGeom>
        </p:spPr>
        <p:txBody>
          <a:bodyPr/>
          <a:lstStyle>
            <a:lvl1pPr>
              <a:spcBef>
                <a:spcPts val="0"/>
              </a:spcBef>
              <a:defRPr sz="17000"/>
            </a:lvl1pPr>
          </a:lstStyle>
          <a:p>
            <a:pPr/>
            <a:r>
              <a:t>タイトルテキスト</a:t>
            </a:r>
          </a:p>
        </p:txBody>
      </p:sp>
      <p:sp>
        <p:nvSpPr>
          <p:cNvPr id="44"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画像（縦長）">
    <p:bg>
      <p:bgPr>
        <a:solidFill>
          <a:srgbClr val="222222"/>
        </a:solidFill>
      </p:bgPr>
    </p:bg>
    <p:spTree>
      <p:nvGrpSpPr>
        <p:cNvPr id="1" name=""/>
        <p:cNvGrpSpPr/>
        <p:nvPr/>
      </p:nvGrpSpPr>
      <p:grpSpPr>
        <a:xfrm>
          <a:off x="0" y="0"/>
          <a:ext cx="0" cy="0"/>
          <a:chOff x="0" y="0"/>
          <a:chExt cx="0" cy="0"/>
        </a:xfrm>
      </p:grpSpPr>
      <p:sp>
        <p:nvSpPr>
          <p:cNvPr id="51" name="線"/>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52" name="イメージ"/>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タイトルテキスト"/>
          <p:cNvSpPr txBox="1"/>
          <p:nvPr>
            <p:ph type="title"/>
          </p:nvPr>
        </p:nvSpPr>
        <p:spPr>
          <a:xfrm>
            <a:off x="5892800" y="6426200"/>
            <a:ext cx="6705600" cy="2705100"/>
          </a:xfrm>
          <a:prstGeom prst="rect">
            <a:avLst/>
          </a:prstGeom>
        </p:spPr>
        <p:txBody>
          <a:bodyPr/>
          <a:lstStyle>
            <a:lvl1pPr>
              <a:spcBef>
                <a:spcPts val="0"/>
              </a:spcBef>
              <a:defRPr sz="17000"/>
            </a:lvl1pPr>
          </a:lstStyle>
          <a:p>
            <a:pPr/>
            <a:r>
              <a:t>タイトルテキスト</a:t>
            </a:r>
          </a:p>
        </p:txBody>
      </p:sp>
      <p:sp>
        <p:nvSpPr>
          <p:cNvPr id="54" name="本文レベル1…"/>
          <p:cNvSpPr txBox="1"/>
          <p:nvPr>
            <p:ph type="body" sz="quarter" idx="1"/>
          </p:nvPr>
        </p:nvSpPr>
        <p:spPr>
          <a:xfrm>
            <a:off x="5892800" y="4267200"/>
            <a:ext cx="67056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5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6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63" name="タイトルテキスト"/>
          <p:cNvSpPr txBox="1"/>
          <p:nvPr>
            <p:ph type="title"/>
          </p:nvPr>
        </p:nvSpPr>
        <p:spPr>
          <a:prstGeom prst="rect">
            <a:avLst/>
          </a:prstGeom>
        </p:spPr>
        <p:txBody>
          <a:bodyPr/>
          <a:lstStyle/>
          <a:p>
            <a:pPr/>
            <a:r>
              <a:t>タイトルテキスト</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
    <p:bg>
      <p:bgPr>
        <a:solidFill>
          <a:srgbClr val="222222"/>
        </a:solidFill>
      </p:bgPr>
    </p:bg>
    <p:spTree>
      <p:nvGrpSpPr>
        <p:cNvPr id="1" name=""/>
        <p:cNvGrpSpPr/>
        <p:nvPr/>
      </p:nvGrpSpPr>
      <p:grpSpPr>
        <a:xfrm>
          <a:off x="0" y="0"/>
          <a:ext cx="0" cy="0"/>
          <a:chOff x="0" y="0"/>
          <a:chExt cx="0" cy="0"/>
        </a:xfrm>
      </p:grpSpPr>
      <p:sp>
        <p:nvSpPr>
          <p:cNvPr id="7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72" name="タイトルテキスト"/>
          <p:cNvSpPr txBox="1"/>
          <p:nvPr>
            <p:ph type="title"/>
          </p:nvPr>
        </p:nvSpPr>
        <p:spPr>
          <a:prstGeom prst="rect">
            <a:avLst/>
          </a:prstGeom>
        </p:spPr>
        <p:txBody>
          <a:bodyPr/>
          <a:lstStyle/>
          <a:p>
            <a:pPr/>
            <a:r>
              <a:t>タイトルテキスト</a:t>
            </a:r>
          </a:p>
        </p:txBody>
      </p:sp>
      <p:sp>
        <p:nvSpPr>
          <p:cNvPr id="7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7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代替）">
    <p:spTree>
      <p:nvGrpSpPr>
        <p:cNvPr id="1" name=""/>
        <p:cNvGrpSpPr/>
        <p:nvPr/>
      </p:nvGrpSpPr>
      <p:grpSpPr>
        <a:xfrm>
          <a:off x="0" y="0"/>
          <a:ext cx="0" cy="0"/>
          <a:chOff x="0" y="0"/>
          <a:chExt cx="0" cy="0"/>
        </a:xfrm>
      </p:grpSpPr>
      <p:sp>
        <p:nvSpPr>
          <p:cNvPr id="8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82" name="タイトルテキスト"/>
          <p:cNvSpPr txBox="1"/>
          <p:nvPr>
            <p:ph type="title"/>
          </p:nvPr>
        </p:nvSpPr>
        <p:spPr>
          <a:prstGeom prst="rect">
            <a:avLst/>
          </a:prstGeom>
        </p:spPr>
        <p:txBody>
          <a:bodyPr/>
          <a:lstStyle/>
          <a:p>
            <a:pPr/>
            <a:r>
              <a:t>タイトルテキスト</a:t>
            </a:r>
          </a:p>
        </p:txBody>
      </p:sp>
      <p:sp>
        <p:nvSpPr>
          <p:cNvPr id="8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8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bg>
      <p:bgPr>
        <a:solidFill>
          <a:srgbClr val="222222"/>
        </a:solidFill>
      </p:bgPr>
    </p:bg>
    <p:spTree>
      <p:nvGrpSpPr>
        <p:cNvPr id="1" name=""/>
        <p:cNvGrpSpPr/>
        <p:nvPr/>
      </p:nvGrpSpPr>
      <p:grpSpPr>
        <a:xfrm>
          <a:off x="0" y="0"/>
          <a:ext cx="0" cy="0"/>
          <a:chOff x="0" y="0"/>
          <a:chExt cx="0" cy="0"/>
        </a:xfrm>
      </p:grpSpPr>
      <p:sp>
        <p:nvSpPr>
          <p:cNvPr id="9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92" name="イメージ"/>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タイトルテキスト"/>
          <p:cNvSpPr txBox="1"/>
          <p:nvPr>
            <p:ph type="title"/>
          </p:nvPr>
        </p:nvSpPr>
        <p:spPr>
          <a:xfrm>
            <a:off x="406400" y="1536700"/>
            <a:ext cx="6299200" cy="723900"/>
          </a:xfrm>
          <a:prstGeom prst="rect">
            <a:avLst/>
          </a:prstGeom>
        </p:spPr>
        <p:txBody>
          <a:bodyPr/>
          <a:lstStyle/>
          <a:p>
            <a:pPr/>
            <a:r>
              <a:t>タイトルテキスト</a:t>
            </a:r>
          </a:p>
        </p:txBody>
      </p:sp>
      <p:sp>
        <p:nvSpPr>
          <p:cNvPr id="94" name="本文レベル1…"/>
          <p:cNvSpPr txBox="1"/>
          <p:nvPr>
            <p:ph type="body" sz="half" idx="1"/>
          </p:nvPr>
        </p:nvSpPr>
        <p:spPr>
          <a:xfrm>
            <a:off x="406400" y="2743200"/>
            <a:ext cx="6299200" cy="6108700"/>
          </a:xfrm>
          <a:prstGeom prst="rect">
            <a:avLst/>
          </a:prstGeom>
        </p:spPr>
        <p:txBody>
          <a:bodyPr/>
          <a:lstStyle>
            <a:lvl1pPr defTabSz="584200">
              <a:spcBef>
                <a:spcPts val="2800"/>
              </a:spcBef>
              <a:buClr>
                <a:schemeClr val="accent1"/>
              </a:buClr>
              <a:buChar char="▸"/>
              <a:defRPr sz="2800"/>
            </a:lvl1pPr>
            <a:lvl2pPr defTabSz="584200">
              <a:spcBef>
                <a:spcPts val="2800"/>
              </a:spcBef>
              <a:buClr>
                <a:schemeClr val="accent1"/>
              </a:buClr>
              <a:buChar char="▸"/>
              <a:defRPr sz="2800"/>
            </a:lvl2pPr>
            <a:lvl3pPr defTabSz="584200">
              <a:spcBef>
                <a:spcPts val="2800"/>
              </a:spcBef>
              <a:buClr>
                <a:schemeClr val="accent1"/>
              </a:buClr>
              <a:buChar char="▸"/>
              <a:defRPr sz="2800"/>
            </a:lvl3pPr>
            <a:lvl4pPr defTabSz="584200">
              <a:spcBef>
                <a:spcPts val="2800"/>
              </a:spcBef>
              <a:buClr>
                <a:schemeClr val="accent1"/>
              </a:buClr>
              <a:buChar char="▸"/>
              <a:defRPr sz="2800"/>
            </a:lvl4pPr>
            <a:lvl5pPr defTabSz="584200">
              <a:spcBef>
                <a:spcPts val="2800"/>
              </a:spcBef>
              <a:buClr>
                <a:schemeClr val="accent1"/>
              </a:buClr>
              <a:buChar char="▸"/>
              <a:defRPr sz="2800"/>
            </a:lvl5pPr>
          </a:lstStyle>
          <a:p>
            <a:pPr/>
            <a:r>
              <a:t>本文レベル1</a:t>
            </a:r>
          </a:p>
          <a:p>
            <a:pPr lvl="1"/>
            <a:r>
              <a:t>本文レベル2</a:t>
            </a:r>
          </a:p>
          <a:p>
            <a:pPr lvl="2"/>
            <a:r>
              <a:t>本文レベル3</a:t>
            </a:r>
          </a:p>
          <a:p>
            <a:pPr lvl="3"/>
            <a:r>
              <a:t>本文レベル4</a:t>
            </a:r>
          </a:p>
          <a:p>
            <a:pPr lvl="4"/>
            <a:r>
              <a:t>本文レベル5</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線"/>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 name="タイトルテキスト"/>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本文レベル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5" name="スライド番号"/>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順伝搬型ネットワーク"/>
          <p:cNvSpPr txBox="1"/>
          <p:nvPr>
            <p:ph type="title"/>
          </p:nvPr>
        </p:nvSpPr>
        <p:spPr>
          <a:prstGeom prst="rect">
            <a:avLst/>
          </a:prstGeom>
        </p:spPr>
        <p:txBody>
          <a:bodyPr/>
          <a:lstStyle>
            <a:lvl1pPr defTabSz="327152">
              <a:defRPr sz="9520"/>
            </a:lvl1pPr>
          </a:lstStyle>
          <a:p>
            <a:pPr/>
            <a:r>
              <a:t>順伝搬型ネットワーク</a:t>
            </a:r>
          </a:p>
        </p:txBody>
      </p:sp>
      <p:sp>
        <p:nvSpPr>
          <p:cNvPr id="167" name="深層学習(MLP) 2章"/>
          <p:cNvSpPr txBox="1"/>
          <p:nvPr>
            <p:ph type="body" sz="quarter" idx="1"/>
          </p:nvPr>
        </p:nvSpPr>
        <p:spPr>
          <a:prstGeom prst="rect">
            <a:avLst/>
          </a:prstGeom>
        </p:spPr>
        <p:txBody>
          <a:bodyPr/>
          <a:lstStyle/>
          <a:p>
            <a:pPr/>
            <a:r>
              <a:t>深層学習(MLP) 2章</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chapter2. 順伝搬型ネットワーク"/>
          <p:cNvSpPr txBox="1"/>
          <p:nvPr>
            <p:ph type="body" idx="13"/>
          </p:nvPr>
        </p:nvSpPr>
        <p:spPr>
          <a:prstGeom prst="rect">
            <a:avLst/>
          </a:prstGeom>
        </p:spPr>
        <p:txBody>
          <a:bodyPr/>
          <a:lstStyle/>
          <a:p>
            <a:pPr/>
            <a:r>
              <a:t>chapter2. 順伝搬型ネットワーク</a:t>
            </a:r>
          </a:p>
        </p:txBody>
      </p:sp>
      <p:sp>
        <p:nvSpPr>
          <p:cNvPr id="170" name="2.1ユニットの出力"/>
          <p:cNvSpPr txBox="1"/>
          <p:nvPr>
            <p:ph type="title"/>
          </p:nvPr>
        </p:nvSpPr>
        <p:spPr>
          <a:prstGeom prst="rect">
            <a:avLst/>
          </a:prstGeom>
        </p:spPr>
        <p:txBody>
          <a:bodyPr/>
          <a:lstStyle>
            <a:lvl1pPr defTabSz="403097">
              <a:spcBef>
                <a:spcPts val="1900"/>
              </a:spcBef>
              <a:defRPr sz="4140"/>
            </a:lvl1pPr>
          </a:lstStyle>
          <a:p>
            <a:pPr/>
            <a:r>
              <a:t>2.1ユニットの出力</a:t>
            </a:r>
          </a:p>
        </p:txBody>
      </p:sp>
      <p:sp>
        <p:nvSpPr>
          <p:cNvPr id="171" name="順伝搬型ニュラールネットワークは層状に並べたユニットが隣接層間でのみ結合した構造を持ち、情報が入力側から出力側に一方向にのみ伝搬するニューラルネットワーク"/>
          <p:cNvSpPr txBox="1"/>
          <p:nvPr>
            <p:ph type="body" idx="1"/>
          </p:nvPr>
        </p:nvSpPr>
        <p:spPr>
          <a:prstGeom prst="rect">
            <a:avLst/>
          </a:prstGeom>
        </p:spPr>
        <p:txBody>
          <a:bodyPr/>
          <a:lstStyle/>
          <a:p>
            <a:pPr marL="0" indent="0">
              <a:buClrTx/>
              <a:buSzTx/>
              <a:buFontTx/>
              <a:buNone/>
            </a:pPr>
            <a:r>
              <a:t>順伝搬型ニュラールネットワークは層状に並べたユニットが隣接層間でのみ結合した構造を持ち、情報が入力側から出力側に一方向にのみ伝搬するニューラルネットワーク</a:t>
            </a:r>
          </a:p>
          <a:p>
            <a:pPr marL="0" indent="0">
              <a:buClrTx/>
              <a:buSzTx/>
              <a:buFontTx/>
              <a:buNone/>
            </a:pPr>
          </a:p>
        </p:txBody>
      </p:sp>
      <p:pic>
        <p:nvPicPr>
          <p:cNvPr id="172" name="pasted-image.tiff" descr="pasted-image.tiff"/>
          <p:cNvPicPr>
            <a:picLocks noChangeAspect="1"/>
          </p:cNvPicPr>
          <p:nvPr/>
        </p:nvPicPr>
        <p:blipFill>
          <a:blip r:embed="rId2">
            <a:extLst/>
          </a:blip>
          <a:stretch>
            <a:fillRect/>
          </a:stretch>
        </p:blipFill>
        <p:spPr>
          <a:xfrm>
            <a:off x="3257550" y="5452942"/>
            <a:ext cx="4889500" cy="2857501"/>
          </a:xfrm>
          <a:prstGeom prst="rect">
            <a:avLst/>
          </a:prstGeom>
          <a:ln w="12700">
            <a:miter lim="400000"/>
          </a:ln>
        </p:spPr>
      </p:pic>
      <p:sp>
        <p:nvSpPr>
          <p:cNvPr id="173" name="ユニット1つの単純パーセプトロンのイメージ"/>
          <p:cNvSpPr/>
          <p:nvPr/>
        </p:nvSpPr>
        <p:spPr>
          <a:xfrm>
            <a:off x="3192760" y="8321501"/>
            <a:ext cx="7734499"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ユニット1つの単純パーセプトロンのイメージ</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chapter2. 順伝搬型ネットワーク"/>
          <p:cNvSpPr txBox="1"/>
          <p:nvPr>
            <p:ph type="body" idx="13"/>
          </p:nvPr>
        </p:nvSpPr>
        <p:spPr>
          <a:prstGeom prst="rect">
            <a:avLst/>
          </a:prstGeom>
        </p:spPr>
        <p:txBody>
          <a:bodyPr/>
          <a:lstStyle/>
          <a:p>
            <a:pPr/>
            <a:r>
              <a:t>chapter2. 順伝搬型ネットワーク</a:t>
            </a:r>
          </a:p>
        </p:txBody>
      </p:sp>
      <p:sp>
        <p:nvSpPr>
          <p:cNvPr id="176" name="2.1ユニットの出力"/>
          <p:cNvSpPr txBox="1"/>
          <p:nvPr>
            <p:ph type="title"/>
          </p:nvPr>
        </p:nvSpPr>
        <p:spPr>
          <a:prstGeom prst="rect">
            <a:avLst/>
          </a:prstGeom>
        </p:spPr>
        <p:txBody>
          <a:bodyPr/>
          <a:lstStyle>
            <a:lvl1pPr defTabSz="403097">
              <a:spcBef>
                <a:spcPts val="1900"/>
              </a:spcBef>
              <a:defRPr sz="4140"/>
            </a:lvl1pPr>
          </a:lstStyle>
          <a:p>
            <a:pPr/>
            <a:r>
              <a:t>2.1ユニットの出力</a:t>
            </a:r>
          </a:p>
        </p:txBody>
      </p:sp>
      <p:sp>
        <p:nvSpPr>
          <p:cNvPr id="177" name="本文"/>
          <p:cNvSpPr txBox="1"/>
          <p:nvPr>
            <p:ph type="body" idx="1"/>
          </p:nvPr>
        </p:nvSpPr>
        <p:spPr>
          <a:prstGeom prst="rect">
            <a:avLst/>
          </a:prstGeom>
        </p:spPr>
        <p:txBody>
          <a:bodyPr/>
          <a:lstStyle/>
          <a:p>
            <a:pPr marL="0" indent="0">
              <a:buClrTx/>
              <a:buSzTx/>
              <a:buFontTx/>
              <a:buNone/>
            </a:pPr>
          </a:p>
          <a:p>
            <a:pPr marL="0" indent="0">
              <a:buClrTx/>
              <a:buSzTx/>
              <a:buFontTx/>
              <a:buNone/>
            </a:pPr>
          </a:p>
        </p:txBody>
      </p:sp>
      <p:pic>
        <p:nvPicPr>
          <p:cNvPr id="178" name="pasted-image.pdf" descr="pasted-image.pdf"/>
          <p:cNvPicPr>
            <a:picLocks noChangeAspect="1"/>
          </p:cNvPicPr>
          <p:nvPr/>
        </p:nvPicPr>
        <p:blipFill>
          <a:blip r:embed="rId2">
            <a:extLst/>
          </a:blip>
          <a:stretch>
            <a:fillRect/>
          </a:stretch>
        </p:blipFill>
        <p:spPr>
          <a:xfrm>
            <a:off x="590748" y="6181898"/>
            <a:ext cx="4927601" cy="419101"/>
          </a:xfrm>
          <a:prstGeom prst="rect">
            <a:avLst/>
          </a:prstGeom>
          <a:ln w="12700">
            <a:miter lim="400000"/>
          </a:ln>
        </p:spPr>
      </p:pic>
      <p:sp>
        <p:nvSpPr>
          <p:cNvPr id="179" name="u: ユニットの入力…"/>
          <p:cNvSpPr/>
          <p:nvPr/>
        </p:nvSpPr>
        <p:spPr>
          <a:xfrm>
            <a:off x="525760" y="6571233"/>
            <a:ext cx="7734499" cy="1496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u: ユニットの入力</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w: 重み</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x: ユニットへの入力</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b: バイアス</a:t>
            </a:r>
          </a:p>
        </p:txBody>
      </p:sp>
      <p:pic>
        <p:nvPicPr>
          <p:cNvPr id="180" name="pasted-image.pdf" descr="pasted-image.pdf"/>
          <p:cNvPicPr>
            <a:picLocks noChangeAspect="1"/>
          </p:cNvPicPr>
          <p:nvPr/>
        </p:nvPicPr>
        <p:blipFill>
          <a:blip r:embed="rId3">
            <a:extLst/>
          </a:blip>
          <a:stretch>
            <a:fillRect/>
          </a:stretch>
        </p:blipFill>
        <p:spPr>
          <a:xfrm>
            <a:off x="548927" y="8254578"/>
            <a:ext cx="1562101" cy="457201"/>
          </a:xfrm>
          <a:prstGeom prst="rect">
            <a:avLst/>
          </a:prstGeom>
          <a:ln w="12700">
            <a:miter lim="400000"/>
          </a:ln>
        </p:spPr>
      </p:pic>
      <p:sp>
        <p:nvSpPr>
          <p:cNvPr id="181" name="z: ユニットの出力…"/>
          <p:cNvSpPr/>
          <p:nvPr/>
        </p:nvSpPr>
        <p:spPr>
          <a:xfrm>
            <a:off x="525760" y="8835355"/>
            <a:ext cx="7734499" cy="7561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z: ユニットの出力</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f: 活性化関数 </a:t>
            </a:r>
          </a:p>
        </p:txBody>
      </p:sp>
      <p:pic>
        <p:nvPicPr>
          <p:cNvPr id="182" name="pasted-image.tiff" descr="pasted-image.tiff"/>
          <p:cNvPicPr>
            <a:picLocks noChangeAspect="1"/>
          </p:cNvPicPr>
          <p:nvPr/>
        </p:nvPicPr>
        <p:blipFill>
          <a:blip r:embed="rId4">
            <a:extLst/>
          </a:blip>
          <a:stretch>
            <a:fillRect/>
          </a:stretch>
        </p:blipFill>
        <p:spPr>
          <a:xfrm>
            <a:off x="3308350" y="2525799"/>
            <a:ext cx="4889500" cy="2857501"/>
          </a:xfrm>
          <a:prstGeom prst="rect">
            <a:avLst/>
          </a:prstGeom>
          <a:ln w="12700">
            <a:miter lim="400000"/>
          </a:ln>
        </p:spPr>
      </p:pic>
      <p:sp>
        <p:nvSpPr>
          <p:cNvPr id="183" name="単純パーセプトロンは以下の式で表すことができる…"/>
          <p:cNvSpPr/>
          <p:nvPr/>
        </p:nvSpPr>
        <p:spPr>
          <a:xfrm>
            <a:off x="525760" y="5491733"/>
            <a:ext cx="7734499"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単純パーセプトロンは以下の式で表すことができる</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r>
              <a:t>b: バイアス</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chapter2. 順伝搬型ネットワーク"/>
          <p:cNvSpPr txBox="1"/>
          <p:nvPr>
            <p:ph type="body" idx="13"/>
          </p:nvPr>
        </p:nvSpPr>
        <p:spPr>
          <a:prstGeom prst="rect">
            <a:avLst/>
          </a:prstGeom>
        </p:spPr>
        <p:txBody>
          <a:bodyPr/>
          <a:lstStyle/>
          <a:p>
            <a:pPr/>
            <a:r>
              <a:t>chapter2. 順伝搬型ネットワーク</a:t>
            </a:r>
          </a:p>
        </p:txBody>
      </p:sp>
      <p:sp>
        <p:nvSpPr>
          <p:cNvPr id="186" name="2.1ユニットの出力"/>
          <p:cNvSpPr txBox="1"/>
          <p:nvPr>
            <p:ph type="title"/>
          </p:nvPr>
        </p:nvSpPr>
        <p:spPr>
          <a:prstGeom prst="rect">
            <a:avLst/>
          </a:prstGeom>
        </p:spPr>
        <p:txBody>
          <a:bodyPr/>
          <a:lstStyle>
            <a:lvl1pPr defTabSz="403097">
              <a:spcBef>
                <a:spcPts val="1900"/>
              </a:spcBef>
              <a:defRPr sz="4140"/>
            </a:lvl1pPr>
          </a:lstStyle>
          <a:p>
            <a:pPr/>
            <a:r>
              <a:t>2.1ユニットの出力</a:t>
            </a:r>
          </a:p>
        </p:txBody>
      </p:sp>
      <p:sp>
        <p:nvSpPr>
          <p:cNvPr id="187" name="単純パーセプトロン・サンプル…"/>
          <p:cNvSpPr txBox="1"/>
          <p:nvPr>
            <p:ph type="body" idx="1"/>
          </p:nvPr>
        </p:nvSpPr>
        <p:spPr>
          <a:prstGeom prst="rect">
            <a:avLst/>
          </a:prstGeom>
        </p:spPr>
        <p:txBody>
          <a:bodyPr/>
          <a:lstStyle/>
          <a:p>
            <a:pPr marL="0" indent="0" defTabSz="914400">
              <a:buClrTx/>
              <a:buSzTx/>
              <a:buFontTx/>
              <a:buNone/>
              <a:defRPr sz="2136"/>
            </a:pPr>
            <a:r>
              <a:t>単純パーセプトロン・サンプル</a:t>
            </a:r>
          </a:p>
          <a:p>
            <a:pPr marL="0" indent="0" defTabSz="914400">
              <a:buClrTx/>
              <a:buSzTx/>
              <a:buFontTx/>
              <a:buNone/>
              <a:defRPr sz="2136"/>
            </a:pPr>
            <a:r>
              <a:t>例えばパーセプトロンへの入力xを以下とする。</a:t>
            </a:r>
          </a:p>
          <a:p>
            <a:pPr marL="0" indent="0" defTabSz="914400">
              <a:buClrTx/>
              <a:buSzTx/>
              <a:buFontTx/>
              <a:buNone/>
              <a:defRPr sz="2136"/>
            </a:pPr>
            <a:r>
              <a:t>[“おめでとう"の出現数, “当選”の出現数, “ “旅行”の出現数]</a:t>
            </a:r>
          </a:p>
          <a:p>
            <a:pPr marL="0" indent="0" defTabSz="914400">
              <a:buClrTx/>
              <a:buSzTx/>
              <a:buFontTx/>
              <a:buNone/>
              <a:defRPr sz="2136"/>
            </a:pPr>
            <a:r>
              <a:t>それから重みwを以下として、</a:t>
            </a:r>
          </a:p>
          <a:p>
            <a:pPr marL="0" indent="0" defTabSz="914400">
              <a:buClrTx/>
              <a:buSzTx/>
              <a:buFontTx/>
              <a:buNone/>
              <a:defRPr sz="2136"/>
            </a:pPr>
            <a:r>
              <a:t>[1, 1, 0]として、バイアスを0.5とすると</a:t>
            </a:r>
          </a:p>
          <a:p>
            <a:pPr marL="0" indent="0" defTabSz="914400">
              <a:buClrTx/>
              <a:buSzTx/>
              <a:buFontTx/>
              <a:buNone/>
              <a:defRPr sz="2136"/>
            </a:pPr>
            <a:r>
              <a:t>“当選が確定しました。おめでとうございます!”のテキストのパーセプトロンへの入力は以下になる</a:t>
            </a:r>
          </a:p>
          <a:p>
            <a:pPr marL="0" indent="0" defTabSz="914400">
              <a:buClrTx/>
              <a:buSzTx/>
              <a:buFontTx/>
              <a:buNone/>
              <a:defRPr sz="2136"/>
            </a:pPr>
          </a:p>
          <a:p>
            <a:pPr marL="0" indent="0" defTabSz="914400">
              <a:buClrTx/>
              <a:buSzTx/>
              <a:buFontTx/>
              <a:buNone/>
              <a:defRPr sz="2136"/>
            </a:pPr>
          </a:p>
          <a:p>
            <a:pPr marL="0" indent="0" defTabSz="914400">
              <a:buClrTx/>
              <a:buSzTx/>
              <a:buFontTx/>
              <a:buNone/>
              <a:defRPr sz="2136"/>
            </a:pPr>
          </a:p>
          <a:p>
            <a:pPr marL="0" indent="0" defTabSz="914400">
              <a:buClrTx/>
              <a:buSzTx/>
              <a:buFontTx/>
              <a:buNone/>
              <a:defRPr sz="2136"/>
            </a:pPr>
          </a:p>
          <a:p>
            <a:pPr marL="0" indent="0" defTabSz="914400">
              <a:buClrTx/>
              <a:buSzTx/>
              <a:buFontTx/>
              <a:buNone/>
              <a:defRPr sz="2136"/>
            </a:pPr>
          </a:p>
          <a:p>
            <a:pPr marL="0" indent="0" defTabSz="914400">
              <a:buClrTx/>
              <a:buSzTx/>
              <a:buFontTx/>
              <a:buNone/>
              <a:defRPr sz="2136"/>
            </a:pPr>
          </a:p>
          <a:p>
            <a:pPr marL="0" indent="0" defTabSz="914400">
              <a:buClrTx/>
              <a:buSzTx/>
              <a:buFontTx/>
              <a:buNone/>
              <a:defRPr sz="2136"/>
            </a:pPr>
          </a:p>
        </p:txBody>
      </p:sp>
      <p:sp>
        <p:nvSpPr>
          <p:cNvPr id="188" name="それから活性化関数fの引数にuを与えた結果z = f(u)がパーセプトロンの出力になる"/>
          <p:cNvSpPr/>
          <p:nvPr/>
        </p:nvSpPr>
        <p:spPr>
          <a:xfrm>
            <a:off x="551160" y="7701533"/>
            <a:ext cx="7734499" cy="1496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latin typeface="ヒラギノ角ゴ Pro W3"/>
                <a:ea typeface="ヒラギノ角ゴ Pro W3"/>
                <a:cs typeface="ヒラギノ角ゴ Pro W3"/>
                <a:sym typeface="ヒラギノ角ゴ Pro W3"/>
              </a:defRPr>
            </a:lvl1pPr>
          </a:lstStyle>
          <a:p>
            <a:pPr/>
            <a:r>
              <a:t>それから活性化関数fの引数にuを与えた結果z = f(u)がパーセプトロンの出力になる</a:t>
            </a:r>
          </a:p>
        </p:txBody>
      </p:sp>
      <p:pic>
        <p:nvPicPr>
          <p:cNvPr id="189" name="pasted-image.pdf" descr="pasted-image.pdf"/>
          <p:cNvPicPr>
            <a:picLocks noChangeAspect="1"/>
          </p:cNvPicPr>
          <p:nvPr/>
        </p:nvPicPr>
        <p:blipFill>
          <a:blip r:embed="rId2">
            <a:extLst/>
          </a:blip>
          <a:stretch>
            <a:fillRect/>
          </a:stretch>
        </p:blipFill>
        <p:spPr>
          <a:xfrm>
            <a:off x="546248" y="6040040"/>
            <a:ext cx="8610601" cy="1651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chapter2. 順伝搬型ネットワーク"/>
          <p:cNvSpPr txBox="1"/>
          <p:nvPr>
            <p:ph type="body" idx="13"/>
          </p:nvPr>
        </p:nvSpPr>
        <p:spPr>
          <a:prstGeom prst="rect">
            <a:avLst/>
          </a:prstGeom>
        </p:spPr>
        <p:txBody>
          <a:bodyPr/>
          <a:lstStyle/>
          <a:p>
            <a:pPr/>
            <a:r>
              <a:t>chapter2. 順伝搬型ネットワーク</a:t>
            </a:r>
          </a:p>
        </p:txBody>
      </p:sp>
      <p:sp>
        <p:nvSpPr>
          <p:cNvPr id="192" name="2.1ユニットの出力"/>
          <p:cNvSpPr txBox="1"/>
          <p:nvPr>
            <p:ph type="title"/>
          </p:nvPr>
        </p:nvSpPr>
        <p:spPr>
          <a:prstGeom prst="rect">
            <a:avLst/>
          </a:prstGeom>
        </p:spPr>
        <p:txBody>
          <a:bodyPr/>
          <a:lstStyle>
            <a:lvl1pPr defTabSz="403097">
              <a:spcBef>
                <a:spcPts val="1900"/>
              </a:spcBef>
              <a:defRPr sz="4140"/>
            </a:lvl1pPr>
          </a:lstStyle>
          <a:p>
            <a:pPr/>
            <a:r>
              <a:t>2.1ユニットの出力</a:t>
            </a:r>
          </a:p>
        </p:txBody>
      </p:sp>
      <p:sp>
        <p:nvSpPr>
          <p:cNvPr id="193" name="入力ユニット数がIで、出力ユニット数がJ、各ユニット間の重みをwj,i,バイアスをbj…"/>
          <p:cNvSpPr txBox="1"/>
          <p:nvPr>
            <p:ph type="body" idx="1"/>
          </p:nvPr>
        </p:nvSpPr>
        <p:spPr>
          <a:prstGeom prst="rect">
            <a:avLst/>
          </a:prstGeom>
        </p:spPr>
        <p:txBody>
          <a:bodyPr/>
          <a:lstStyle/>
          <a:p>
            <a:pPr marL="0" indent="0">
              <a:buClrTx/>
              <a:buSzTx/>
              <a:buFontTx/>
              <a:buNone/>
              <a:defRPr sz="2400"/>
            </a:pPr>
            <a:r>
              <a:t>入力ユニット数がIで、出力ユニット数がJ、各ユニット間の重みをwj,i,バイアスをbj</a:t>
            </a:r>
          </a:p>
          <a:p>
            <a:pPr marL="0" indent="0">
              <a:buClrTx/>
              <a:buSzTx/>
              <a:buFontTx/>
              <a:buNone/>
              <a:defRPr sz="2400"/>
            </a:pPr>
            <a:r>
              <a:t>とした場合の各ユニットの出力は以下のように表せる</a:t>
            </a:r>
          </a:p>
          <a:p>
            <a:pPr marL="0" indent="0">
              <a:buClrTx/>
              <a:buSzTx/>
              <a:buFontTx/>
              <a:buNone/>
              <a:defRPr sz="2400"/>
            </a:pPr>
          </a:p>
          <a:p>
            <a:pPr marL="0" indent="0">
              <a:buClrTx/>
              <a:buSzTx/>
              <a:buFontTx/>
              <a:buNone/>
              <a:defRPr sz="2400"/>
            </a:pPr>
          </a:p>
        </p:txBody>
      </p:sp>
      <p:pic>
        <p:nvPicPr>
          <p:cNvPr id="194" name="pasted-image.tiff" descr="pasted-image.tiff"/>
          <p:cNvPicPr>
            <a:picLocks noChangeAspect="1"/>
          </p:cNvPicPr>
          <p:nvPr/>
        </p:nvPicPr>
        <p:blipFill>
          <a:blip r:embed="rId2">
            <a:extLst/>
          </a:blip>
          <a:stretch>
            <a:fillRect/>
          </a:stretch>
        </p:blipFill>
        <p:spPr>
          <a:xfrm>
            <a:off x="6845300" y="4603750"/>
            <a:ext cx="4292600" cy="3454400"/>
          </a:xfrm>
          <a:prstGeom prst="rect">
            <a:avLst/>
          </a:prstGeom>
          <a:ln w="12700">
            <a:miter lim="400000"/>
          </a:ln>
        </p:spPr>
      </p:pic>
      <p:pic>
        <p:nvPicPr>
          <p:cNvPr id="195" name="pasted-image.pdf" descr="pasted-image.pdf"/>
          <p:cNvPicPr>
            <a:picLocks noChangeAspect="1"/>
          </p:cNvPicPr>
          <p:nvPr/>
        </p:nvPicPr>
        <p:blipFill>
          <a:blip r:embed="rId3">
            <a:extLst/>
          </a:blip>
          <a:stretch>
            <a:fillRect/>
          </a:stretch>
        </p:blipFill>
        <p:spPr>
          <a:xfrm>
            <a:off x="711696" y="4299346"/>
            <a:ext cx="4127501" cy="1333501"/>
          </a:xfrm>
          <a:prstGeom prst="rect">
            <a:avLst/>
          </a:prstGeom>
          <a:ln w="12700">
            <a:miter lim="400000"/>
          </a:ln>
        </p:spPr>
      </p:pic>
      <p:pic>
        <p:nvPicPr>
          <p:cNvPr id="196" name="pasted-image.pdf" descr="pasted-image.pdf"/>
          <p:cNvPicPr>
            <a:picLocks noChangeAspect="1"/>
          </p:cNvPicPr>
          <p:nvPr/>
        </p:nvPicPr>
        <p:blipFill>
          <a:blip r:embed="rId4">
            <a:extLst/>
          </a:blip>
          <a:stretch>
            <a:fillRect/>
          </a:stretch>
        </p:blipFill>
        <p:spPr>
          <a:xfrm>
            <a:off x="788441" y="6089650"/>
            <a:ext cx="2044701" cy="482600"/>
          </a:xfrm>
          <a:prstGeom prst="rect">
            <a:avLst/>
          </a:prstGeom>
          <a:ln w="12700">
            <a:miter lim="400000"/>
          </a:ln>
        </p:spPr>
      </p:pic>
      <p:sp>
        <p:nvSpPr>
          <p:cNvPr id="197" name="fは活性化関数"/>
          <p:cNvSpPr/>
          <p:nvPr/>
        </p:nvSpPr>
        <p:spPr>
          <a:xfrm>
            <a:off x="538460" y="6836221"/>
            <a:ext cx="7734499" cy="133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latin typeface="ヒラギノ角ゴ Pro W3"/>
                <a:ea typeface="ヒラギノ角ゴ Pro W3"/>
                <a:cs typeface="ヒラギノ角ゴ Pro W3"/>
                <a:sym typeface="ヒラギノ角ゴ Pro W3"/>
              </a:defRPr>
            </a:lvl1pPr>
          </a:lstStyle>
          <a:p>
            <a:pPr/>
            <a:r>
              <a:t>fは活性化関数</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chapter2. 順伝搬型ネットワーク"/>
          <p:cNvSpPr txBox="1"/>
          <p:nvPr>
            <p:ph type="body" idx="13"/>
          </p:nvPr>
        </p:nvSpPr>
        <p:spPr>
          <a:prstGeom prst="rect">
            <a:avLst/>
          </a:prstGeom>
        </p:spPr>
        <p:txBody>
          <a:bodyPr/>
          <a:lstStyle/>
          <a:p>
            <a:pPr/>
            <a:r>
              <a:t>chapter2. 順伝搬型ネットワーク</a:t>
            </a:r>
          </a:p>
        </p:txBody>
      </p:sp>
      <p:sp>
        <p:nvSpPr>
          <p:cNvPr id="200" name="2.2活性化関数"/>
          <p:cNvSpPr txBox="1"/>
          <p:nvPr>
            <p:ph type="title"/>
          </p:nvPr>
        </p:nvSpPr>
        <p:spPr>
          <a:prstGeom prst="rect">
            <a:avLst/>
          </a:prstGeom>
        </p:spPr>
        <p:txBody>
          <a:bodyPr/>
          <a:lstStyle>
            <a:lvl1pPr defTabSz="403097">
              <a:spcBef>
                <a:spcPts val="1900"/>
              </a:spcBef>
              <a:defRPr sz="4140"/>
            </a:lvl1pPr>
          </a:lstStyle>
          <a:p>
            <a:pPr/>
            <a:r>
              <a:t>2.2活性化関数</a:t>
            </a:r>
          </a:p>
        </p:txBody>
      </p:sp>
      <p:sp>
        <p:nvSpPr>
          <p:cNvPr id="201" name="活性化関数とは…"/>
          <p:cNvSpPr txBox="1"/>
          <p:nvPr>
            <p:ph type="body" idx="1"/>
          </p:nvPr>
        </p:nvSpPr>
        <p:spPr>
          <a:prstGeom prst="rect">
            <a:avLst/>
          </a:prstGeom>
        </p:spPr>
        <p:txBody>
          <a:bodyPr/>
          <a:lstStyle/>
          <a:p>
            <a:pPr marL="0" indent="0">
              <a:buClrTx/>
              <a:buSzTx/>
              <a:buFontTx/>
              <a:buNone/>
              <a:defRPr sz="2400"/>
            </a:pPr>
            <a:r>
              <a:t>活性化関数とは</a:t>
            </a:r>
          </a:p>
          <a:p>
            <a:pPr marL="0" indent="0">
              <a:buClrTx/>
              <a:buSzTx/>
              <a:buFontTx/>
              <a:buNone/>
              <a:defRPr sz="2400"/>
            </a:pPr>
            <a:r>
              <a:t>パーセプトロンへの入力u に適用する非線形関数、もしくは恒等関数</a:t>
            </a:r>
          </a:p>
          <a:p>
            <a:pPr marL="0" indent="0">
              <a:buClrTx/>
              <a:buSzTx/>
              <a:buFontTx/>
              <a:buNone/>
              <a:defRPr sz="2400"/>
            </a:pPr>
            <a:r>
              <a:t>シグモイド関数が有名</a:t>
            </a:r>
          </a:p>
          <a:p>
            <a:pPr marL="0" indent="0">
              <a:buClrTx/>
              <a:buSzTx/>
              <a:buFontTx/>
              <a:buNone/>
              <a:defRPr sz="2400"/>
            </a:pPr>
          </a:p>
          <a:p>
            <a:pPr marL="0" indent="0">
              <a:buClrTx/>
              <a:buSzTx/>
              <a:buFontTx/>
              <a:buNone/>
              <a:defRPr sz="2400"/>
            </a:pPr>
          </a:p>
          <a:p>
            <a:pPr marL="0" indent="0">
              <a:buClrTx/>
              <a:buSzTx/>
              <a:buFontTx/>
              <a:buNone/>
              <a:defRPr sz="2400"/>
            </a:pPr>
          </a:p>
        </p:txBody>
      </p:sp>
      <p:pic>
        <p:nvPicPr>
          <p:cNvPr id="202" name="pasted-image.pdf" descr="pasted-image.pdf"/>
          <p:cNvPicPr>
            <a:picLocks noChangeAspect="1"/>
          </p:cNvPicPr>
          <p:nvPr/>
        </p:nvPicPr>
        <p:blipFill>
          <a:blip r:embed="rId2">
            <a:extLst/>
          </a:blip>
          <a:stretch>
            <a:fillRect/>
          </a:stretch>
        </p:blipFill>
        <p:spPr>
          <a:xfrm>
            <a:off x="1254373" y="4527847"/>
            <a:ext cx="3060701" cy="977901"/>
          </a:xfrm>
          <a:prstGeom prst="rect">
            <a:avLst/>
          </a:prstGeom>
          <a:ln w="12700">
            <a:miter lim="400000"/>
          </a:ln>
        </p:spPr>
      </p:pic>
      <p:sp>
        <p:nvSpPr>
          <p:cNvPr id="203" name="活性化関数はなぜ必要か？…"/>
          <p:cNvSpPr/>
          <p:nvPr/>
        </p:nvSpPr>
        <p:spPr>
          <a:xfrm>
            <a:off x="538460" y="6139433"/>
            <a:ext cx="11676510" cy="26608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0"/>
              </a:spcBef>
              <a:defRPr sz="2400">
                <a:latin typeface="ヒラギノ角ゴ Pro W3"/>
                <a:ea typeface="ヒラギノ角ゴ Pro W3"/>
                <a:cs typeface="ヒラギノ角ゴ Pro W3"/>
                <a:sym typeface="ヒラギノ角ゴ Pro W3"/>
              </a:defRPr>
            </a:pPr>
            <a:r>
              <a:t>活性化関数はなぜ必要か？</a:t>
            </a:r>
          </a:p>
          <a:p>
            <a:pPr>
              <a:lnSpc>
                <a:spcPct val="80000"/>
              </a:lnSpc>
              <a:spcBef>
                <a:spcPts val="0"/>
              </a:spcBef>
              <a:defRPr sz="2400">
                <a:latin typeface="ヒラギノ角ゴ Pro W3"/>
                <a:ea typeface="ヒラギノ角ゴ Pro W3"/>
                <a:cs typeface="ヒラギノ角ゴ Pro W3"/>
                <a:sym typeface="ヒラギノ角ゴ Pro W3"/>
              </a:defRPr>
            </a:pPr>
            <a:r>
              <a:t>　→ 次の層への入力を非線形分離可能にすることで柔軟なネットワーク</a:t>
            </a:r>
          </a:p>
          <a:p>
            <a:pPr>
              <a:lnSpc>
                <a:spcPct val="80000"/>
              </a:lnSpc>
              <a:spcBef>
                <a:spcPts val="0"/>
              </a:spcBef>
              <a:defRPr sz="2400">
                <a:latin typeface="ヒラギノ角ゴ Pro W3"/>
                <a:ea typeface="ヒラギノ角ゴ Pro W3"/>
                <a:cs typeface="ヒラギノ角ゴ Pro W3"/>
                <a:sym typeface="ヒラギノ角ゴ Pro W3"/>
              </a:defRPr>
            </a:pPr>
            <a:r>
              <a:t>　　が構築できるようになる</a:t>
            </a:r>
          </a:p>
          <a:p>
            <a:pPr>
              <a:lnSpc>
                <a:spcPct val="80000"/>
              </a:lnSpc>
              <a:spcBef>
                <a:spcPts val="0"/>
              </a:spcBef>
              <a:defRPr sz="1800">
                <a:latin typeface="ヒラギノ角ゴ Pro W3"/>
                <a:ea typeface="ヒラギノ角ゴ Pro W3"/>
                <a:cs typeface="ヒラギノ角ゴ Pro W3"/>
                <a:sym typeface="ヒラギノ角ゴ Pro W3"/>
              </a:defRPr>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chapter2. 順伝搬型ネットワーク"/>
          <p:cNvSpPr txBox="1"/>
          <p:nvPr>
            <p:ph type="body" idx="13"/>
          </p:nvPr>
        </p:nvSpPr>
        <p:spPr>
          <a:prstGeom prst="rect">
            <a:avLst/>
          </a:prstGeom>
        </p:spPr>
        <p:txBody>
          <a:bodyPr/>
          <a:lstStyle/>
          <a:p>
            <a:pPr/>
            <a:r>
              <a:t>chapter2. 順伝搬型ネットワーク</a:t>
            </a:r>
          </a:p>
        </p:txBody>
      </p:sp>
      <p:sp>
        <p:nvSpPr>
          <p:cNvPr id="206" name="2.2 活性化関数"/>
          <p:cNvSpPr txBox="1"/>
          <p:nvPr>
            <p:ph type="title"/>
          </p:nvPr>
        </p:nvSpPr>
        <p:spPr>
          <a:prstGeom prst="rect">
            <a:avLst/>
          </a:prstGeom>
        </p:spPr>
        <p:txBody>
          <a:bodyPr/>
          <a:lstStyle>
            <a:lvl1pPr defTabSz="403097">
              <a:spcBef>
                <a:spcPts val="1900"/>
              </a:spcBef>
              <a:defRPr sz="4140"/>
            </a:lvl1pPr>
          </a:lstStyle>
          <a:p>
            <a:pPr/>
            <a:r>
              <a:t>2.2 活性化関数</a:t>
            </a:r>
          </a:p>
        </p:txBody>
      </p:sp>
      <p:sp>
        <p:nvSpPr>
          <p:cNvPr id="207" name="活性化関数はなぜ必要か？…"/>
          <p:cNvSpPr txBox="1"/>
          <p:nvPr>
            <p:ph type="body" idx="1"/>
          </p:nvPr>
        </p:nvSpPr>
        <p:spPr>
          <a:prstGeom prst="rect">
            <a:avLst/>
          </a:prstGeom>
        </p:spPr>
        <p:txBody>
          <a:bodyPr/>
          <a:lstStyle/>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活性化関数はなぜ必要か？</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　→ 次の層への入力を非線形分離可能とすることで柔軟に線を引けるように</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　　なることで柔軟なネットワークが構築できるようになる</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例えばxorを分離する場合、線形分離可能な線しか引くことができなのであれば</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うまく分離が行えないが、非線形分離可能であれば分類することが可能である</a:t>
            </a:r>
          </a:p>
        </p:txBody>
      </p:sp>
      <p:pic>
        <p:nvPicPr>
          <p:cNvPr id="208" name="pasted-image.tiff" descr="pasted-image.tiff"/>
          <p:cNvPicPr>
            <a:picLocks noChangeAspect="1"/>
          </p:cNvPicPr>
          <p:nvPr/>
        </p:nvPicPr>
        <p:blipFill>
          <a:blip r:embed="rId2">
            <a:extLst/>
          </a:blip>
          <a:stretch>
            <a:fillRect/>
          </a:stretch>
        </p:blipFill>
        <p:spPr>
          <a:xfrm>
            <a:off x="2012950" y="5905500"/>
            <a:ext cx="5664200" cy="27178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chapter2. 順伝搬型ネットワーク"/>
          <p:cNvSpPr txBox="1"/>
          <p:nvPr>
            <p:ph type="body" idx="13"/>
          </p:nvPr>
        </p:nvSpPr>
        <p:spPr>
          <a:prstGeom prst="rect">
            <a:avLst/>
          </a:prstGeom>
        </p:spPr>
        <p:txBody>
          <a:bodyPr/>
          <a:lstStyle/>
          <a:p>
            <a:pPr/>
            <a:r>
              <a:t>chapter2. 順伝搬型ネットワーク</a:t>
            </a:r>
          </a:p>
        </p:txBody>
      </p:sp>
      <p:sp>
        <p:nvSpPr>
          <p:cNvPr id="211" name="2.2 活性化関数"/>
          <p:cNvSpPr txBox="1"/>
          <p:nvPr>
            <p:ph type="title"/>
          </p:nvPr>
        </p:nvSpPr>
        <p:spPr>
          <a:prstGeom prst="rect">
            <a:avLst/>
          </a:prstGeom>
        </p:spPr>
        <p:txBody>
          <a:bodyPr/>
          <a:lstStyle>
            <a:lvl1pPr defTabSz="403097">
              <a:spcBef>
                <a:spcPts val="1900"/>
              </a:spcBef>
              <a:defRPr sz="4140"/>
            </a:lvl1pPr>
          </a:lstStyle>
          <a:p>
            <a:pPr/>
            <a:r>
              <a:t>2.2 活性化関数</a:t>
            </a:r>
          </a:p>
        </p:txBody>
      </p:sp>
      <p:sp>
        <p:nvSpPr>
          <p:cNvPr id="212" name="活性化関数には以下がある…"/>
          <p:cNvSpPr txBox="1"/>
          <p:nvPr>
            <p:ph type="body" idx="1"/>
          </p:nvPr>
        </p:nvSpPr>
        <p:spPr>
          <a:prstGeom prst="rect">
            <a:avLst/>
          </a:prstGeom>
        </p:spPr>
        <p:txBody>
          <a:bodyPr/>
          <a:lstStyle/>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活性化関数には以下がある</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r>
              <a:t>シグモイド関数</a:t>
            </a: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r>
              <a:t>正規化線形関数</a:t>
            </a: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r>
              <a:t>ReLU</a:t>
            </a: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r>
              <a:t>ソフトマックス関数</a:t>
            </a: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r>
              <a:t>マックスアウト</a:t>
            </a:r>
          </a:p>
          <a:p>
            <a:pPr marL="313764" indent="-313764" defTabSz="584200">
              <a:lnSpc>
                <a:spcPct val="80000"/>
              </a:lnSpc>
              <a:buChar char="‣"/>
              <a:defRPr sz="2400">
                <a:latin typeface="ヒラギノ角ゴ Pro W3"/>
                <a:ea typeface="ヒラギノ角ゴ Pro W3"/>
                <a:cs typeface="ヒラギノ角ゴ Pro W3"/>
                <a:sym typeface="ヒラギノ角ゴ Pro W3"/>
              </a:defRPr>
            </a:pP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正規化線形関数はシグモイド関数とは違い入力の変動の大きさに気を使う必要がない</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クラス分類を行う場合は、出力装の活性関数に通常ソフトマックスを使用する</a:t>
            </a:r>
          </a:p>
          <a:p>
            <a:pPr marL="0" indent="0" defTabSz="584200">
              <a:lnSpc>
                <a:spcPct val="80000"/>
              </a:lnSpc>
              <a:buClrTx/>
              <a:buSzTx/>
              <a:buFontTx/>
              <a:buNone/>
              <a:defRPr sz="2400">
                <a:latin typeface="ヒラギノ角ゴ Pro W3"/>
                <a:ea typeface="ヒラギノ角ゴ Pro W3"/>
                <a:cs typeface="ヒラギノ角ゴ Pro W3"/>
                <a:sym typeface="ヒラギノ角ゴ Pro W3"/>
              </a:defRPr>
            </a:pPr>
            <a:r>
              <a:t>マックスアウトはK個のユニットを1つに束ねるようになっていて、性能は良いが計算量がK倍になるためそれほど使われるわけではない</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