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747"/>
    <a:srgbClr val="D3EFFB"/>
    <a:srgbClr val="EAF8FF"/>
    <a:srgbClr val="007FDE"/>
    <a:srgbClr val="0068B3"/>
    <a:srgbClr val="88A9D2"/>
    <a:srgbClr val="8BA4E9"/>
    <a:srgbClr val="6183E1"/>
    <a:srgbClr val="F9AB6B"/>
    <a:srgbClr val="1E41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0"/>
    <p:restoredTop sz="94660"/>
  </p:normalViewPr>
  <p:slideViewPr>
    <p:cSldViewPr snapToGrid="0">
      <p:cViewPr>
        <p:scale>
          <a:sx n="30" d="100"/>
          <a:sy n="30" d="100"/>
        </p:scale>
        <p:origin x="-536" y="-568"/>
      </p:cViewPr>
      <p:guideLst>
        <p:guide orient="horz" pos="9216"/>
        <p:guide pos="11520"/>
      </p:guideLst>
    </p:cSldViewPr>
  </p:slideViewPr>
  <p:notesTextViewPr>
    <p:cViewPr>
      <p:scale>
        <a:sx n="1" d="1"/>
        <a:sy n="1" d="1"/>
      </p:scale>
      <p:origin x="0" y="0"/>
    </p:cViewPr>
  </p:notesTextViewPr>
  <p:notesViewPr>
    <p:cSldViewPr snapToGrid="0">
      <p:cViewPr varScale="1">
        <p:scale>
          <a:sx n="123" d="100"/>
          <a:sy n="123" d="100"/>
        </p:scale>
        <p:origin x="7536" y="102"/>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F0D1E-9740-483F-9C4C-8BC780EE8841}" type="datetimeFigureOut">
              <a:rPr lang="en-US" smtClean="0"/>
              <a:t>4/16/2023</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F43EC-8D63-4E40-BD0B-24391437E01D}" type="slidenum">
              <a:rPr lang="en-US" smtClean="0"/>
              <a:t>‹#›</a:t>
            </a:fld>
            <a:endParaRPr lang="en-US"/>
          </a:p>
        </p:txBody>
      </p:sp>
    </p:spTree>
    <p:extLst>
      <p:ext uri="{BB962C8B-B14F-4D97-AF65-F5344CB8AC3E}">
        <p14:creationId xmlns:p14="http://schemas.microsoft.com/office/powerpoint/2010/main" val="199356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nclassified">
    <p:spTree>
      <p:nvGrpSpPr>
        <p:cNvPr id="1" name=""/>
        <p:cNvGrpSpPr/>
        <p:nvPr/>
      </p:nvGrpSpPr>
      <p:grpSpPr>
        <a:xfrm>
          <a:off x="0" y="0"/>
          <a:ext cx="0" cy="0"/>
          <a:chOff x="0" y="0"/>
          <a:chExt cx="0" cy="0"/>
        </a:xfrm>
      </p:grpSpPr>
      <p:sp>
        <p:nvSpPr>
          <p:cNvPr id="7" name="Rectangle 6"/>
          <p:cNvSpPr/>
          <p:nvPr userDrawn="1"/>
        </p:nvSpPr>
        <p:spPr>
          <a:xfrm>
            <a:off x="672404" y="4547286"/>
            <a:ext cx="8348472" cy="228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3015066" y="4547286"/>
            <a:ext cx="12893040" cy="228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94534" y="4547286"/>
            <a:ext cx="12896302" cy="228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5"/>
          <p:cNvSpPr>
            <a:spLocks noGrp="1"/>
          </p:cNvSpPr>
          <p:nvPr>
            <p:ph type="body" sz="quarter" idx="13" hasCustomPrompt="1"/>
          </p:nvPr>
        </p:nvSpPr>
        <p:spPr>
          <a:xfrm>
            <a:off x="985383" y="2995278"/>
            <a:ext cx="21629023" cy="886021"/>
          </a:xfrm>
        </p:spPr>
        <p:txBody>
          <a:bodyPr lIns="0" tIns="0" rIns="0" bIns="0">
            <a:noAutofit/>
          </a:bodyPr>
          <a:lstStyle>
            <a:lvl1pPr marL="0" indent="0" algn="ctr">
              <a:buFont typeface="Arial" panose="020B0604020202020204" pitchFamily="34" charset="0"/>
              <a:buNone/>
              <a:defRPr sz="4000" b="1">
                <a:solidFill>
                  <a:schemeClr val="tx1"/>
                </a:solidFill>
              </a:defRPr>
            </a:lvl1pPr>
            <a:lvl2pPr marL="1881012" indent="0" algn="l">
              <a:buNone/>
              <a:defRPr sz="4000"/>
            </a:lvl2pPr>
            <a:lvl3pPr marL="3762025" indent="0" algn="l">
              <a:buNone/>
              <a:defRPr sz="4000"/>
            </a:lvl3pPr>
            <a:lvl4pPr marL="5643037" indent="0" algn="l">
              <a:buNone/>
              <a:defRPr sz="4000"/>
            </a:lvl4pPr>
            <a:lvl5pPr marL="7524049" indent="0" algn="l">
              <a:buNone/>
              <a:defRPr sz="4000"/>
            </a:lvl5pPr>
          </a:lstStyle>
          <a:p>
            <a:pPr lvl="0"/>
            <a:r>
              <a:rPr lang="en-US" dirty="0"/>
              <a:t>&lt;A. Author&gt;</a:t>
            </a:r>
          </a:p>
        </p:txBody>
      </p:sp>
      <p:sp>
        <p:nvSpPr>
          <p:cNvPr id="17" name="TextBox 16"/>
          <p:cNvSpPr txBox="1"/>
          <p:nvPr userDrawn="1"/>
        </p:nvSpPr>
        <p:spPr>
          <a:xfrm>
            <a:off x="672404" y="27992436"/>
            <a:ext cx="35235702" cy="707886"/>
          </a:xfrm>
          <a:prstGeom prst="rect">
            <a:avLst/>
          </a:prstGeom>
          <a:noFill/>
        </p:spPr>
        <p:txBody>
          <a:bodyPr wrap="square" rtlCol="0">
            <a:spAutoFit/>
          </a:bodyPr>
          <a:lstStyle/>
          <a:p>
            <a:pPr marL="0" marR="0" indent="0" algn="l" defTabSz="3762024" rtl="0" eaLnBrk="1" fontAlgn="auto" latinLnBrk="0" hangingPunct="1">
              <a:lnSpc>
                <a:spcPct val="100000"/>
              </a:lnSpc>
              <a:spcBef>
                <a:spcPts val="0"/>
              </a:spcBef>
              <a:spcAft>
                <a:spcPts val="0"/>
              </a:spcAft>
              <a:buClrTx/>
              <a:buSzTx/>
              <a:buFontTx/>
              <a:buNone/>
              <a:tabLst>
                <a:tab pos="0" algn="l"/>
                <a:tab pos="16856075" algn="ctr"/>
                <a:tab pos="43891200" algn="r"/>
              </a:tabLst>
              <a:defRPr/>
            </a:pPr>
            <a:r>
              <a:rPr lang="en-US" sz="4000" b="1" dirty="0">
                <a:latin typeface="Arial" panose="020B0604020202020204" pitchFamily="34" charset="0"/>
                <a:cs typeface="Arial" panose="020B0604020202020204" pitchFamily="34" charset="0"/>
              </a:rPr>
              <a:t>2018 UTA</a:t>
            </a:r>
            <a:r>
              <a:rPr lang="en-US" sz="4000" b="1" baseline="0" dirty="0">
                <a:latin typeface="Arial" panose="020B0604020202020204" pitchFamily="34" charset="0"/>
                <a:cs typeface="Arial" panose="020B0604020202020204" pitchFamily="34" charset="0"/>
              </a:rPr>
              <a:t> College of Engineering Innovation Day	April 16, 2018	</a:t>
            </a:r>
            <a:r>
              <a:rPr lang="en-US" sz="4000" b="1" dirty="0">
                <a:latin typeface="Arial" panose="020B0604020202020204" pitchFamily="34" charset="0"/>
                <a:cs typeface="Arial" panose="020B0604020202020204" pitchFamily="34" charset="0"/>
              </a:rPr>
              <a:t>Poster ID#</a:t>
            </a:r>
          </a:p>
        </p:txBody>
      </p:sp>
      <p:sp>
        <p:nvSpPr>
          <p:cNvPr id="24" name="Text Placeholder 23"/>
          <p:cNvSpPr>
            <a:spLocks noGrp="1"/>
          </p:cNvSpPr>
          <p:nvPr>
            <p:ph type="body" sz="quarter" idx="14" hasCustomPrompt="1"/>
          </p:nvPr>
        </p:nvSpPr>
        <p:spPr>
          <a:xfrm>
            <a:off x="988537" y="617837"/>
            <a:ext cx="21629024" cy="2377441"/>
          </a:xfrm>
        </p:spPr>
        <p:txBody>
          <a:bodyPr lIns="0" tIns="0" rIns="0" bIns="0" anchor="ctr">
            <a:noAutofit/>
          </a:bodyPr>
          <a:lstStyle>
            <a:lvl1pPr marL="0" indent="0" algn="ctr">
              <a:buNone/>
              <a:defRPr sz="7200" b="1">
                <a:solidFill>
                  <a:schemeClr val="tx1"/>
                </a:solidFill>
              </a:defRPr>
            </a:lvl1pPr>
            <a:lvl5pPr>
              <a:defRPr/>
            </a:lvl5pPr>
          </a:lstStyle>
          <a:p>
            <a:pPr lvl="0"/>
            <a:r>
              <a:rPr lang="en-US" dirty="0"/>
              <a:t>&lt;Poster Title&gt;</a:t>
            </a:r>
          </a:p>
        </p:txBody>
      </p:sp>
      <p:pic>
        <p:nvPicPr>
          <p:cNvPr id="4" name="Picture 3"/>
          <p:cNvPicPr>
            <a:picLocks noChangeAspect="1"/>
          </p:cNvPicPr>
          <p:nvPr userDrawn="1"/>
        </p:nvPicPr>
        <p:blipFill>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3412293" y="799163"/>
            <a:ext cx="12694418" cy="2276753"/>
          </a:xfrm>
          <a:prstGeom prst="rect">
            <a:avLst/>
          </a:prstGeom>
        </p:spPr>
      </p:pic>
    </p:spTree>
    <p:extLst>
      <p:ext uri="{BB962C8B-B14F-4D97-AF65-F5344CB8AC3E}">
        <p14:creationId xmlns:p14="http://schemas.microsoft.com/office/powerpoint/2010/main" val="93102244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
              <a:srgbClr val="D3EFFB"/>
            </a:gs>
            <a:gs pos="68000">
              <a:srgbClr val="E5C3A1"/>
            </a:gs>
            <a:gs pos="36000">
              <a:srgbClr val="D3EFFB"/>
            </a:gs>
            <a:gs pos="100000">
              <a:srgbClr val="F79747"/>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a:t>Click to edit Master title style</a:t>
            </a:r>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3DFE2EA4-D81A-4F72-A817-9EBC28A8AD44}" type="datetimeFigureOut">
              <a:rPr lang="en-US" smtClean="0"/>
              <a:t>4/16/2023</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0F0916FD-1027-4A47-A489-A49E2AEB5A75}" type="slidenum">
              <a:rPr lang="en-US" smtClean="0"/>
              <a:t>‹#›</a:t>
            </a:fld>
            <a:endParaRPr lang="en-US"/>
          </a:p>
        </p:txBody>
      </p:sp>
    </p:spTree>
    <p:extLst>
      <p:ext uri="{BB962C8B-B14F-4D97-AF65-F5344CB8AC3E}">
        <p14:creationId xmlns:p14="http://schemas.microsoft.com/office/powerpoint/2010/main" val="429381088"/>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anose="020B0604020202020204"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3"/>
          </p:nvPr>
        </p:nvSpPr>
        <p:spPr>
          <a:xfrm>
            <a:off x="672405" y="2995278"/>
            <a:ext cx="21818431" cy="886021"/>
          </a:xfrm>
        </p:spPr>
        <p:txBody>
          <a:bodyPr/>
          <a:lstStyle/>
          <a:p>
            <a:r>
              <a:rPr lang="en-US" dirty="0" err="1"/>
              <a:t>Koomey</a:t>
            </a:r>
            <a:r>
              <a:rPr lang="en-US" dirty="0"/>
              <a:t>, P., </a:t>
            </a:r>
            <a:r>
              <a:rPr lang="en-US" dirty="0" err="1"/>
              <a:t>Malabi</a:t>
            </a:r>
            <a:r>
              <a:rPr lang="en-US" dirty="0"/>
              <a:t>, A., Powell, A., </a:t>
            </a:r>
            <a:r>
              <a:rPr lang="en-US" dirty="0" err="1"/>
              <a:t>Sternadel</a:t>
            </a:r>
            <a:r>
              <a:rPr lang="en-US" dirty="0"/>
              <a:t>, H., Terwilliger, S.</a:t>
            </a:r>
          </a:p>
        </p:txBody>
      </p:sp>
      <p:sp>
        <p:nvSpPr>
          <p:cNvPr id="17" name="Text Placeholder 16"/>
          <p:cNvSpPr>
            <a:spLocks noGrp="1"/>
          </p:cNvSpPr>
          <p:nvPr>
            <p:ph type="body" sz="quarter" idx="14"/>
          </p:nvPr>
        </p:nvSpPr>
        <p:spPr>
          <a:xfrm>
            <a:off x="672404" y="617835"/>
            <a:ext cx="21818432" cy="2377441"/>
          </a:xfrm>
        </p:spPr>
        <p:txBody>
          <a:bodyPr/>
          <a:lstStyle/>
          <a:p>
            <a:r>
              <a:rPr lang="en-US" dirty="0" err="1">
                <a:latin typeface="+mj-lt"/>
              </a:rPr>
              <a:t>OmniPen</a:t>
            </a:r>
            <a:endParaRPr lang="en-US" dirty="0">
              <a:latin typeface="+mj-lt"/>
            </a:endParaRPr>
          </a:p>
        </p:txBody>
      </p:sp>
      <p:sp>
        <p:nvSpPr>
          <p:cNvPr id="8" name="Rectangle 7"/>
          <p:cNvSpPr/>
          <p:nvPr/>
        </p:nvSpPr>
        <p:spPr>
          <a:xfrm>
            <a:off x="672404" y="4527630"/>
            <a:ext cx="8348472" cy="646331"/>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lgn="ctr"/>
            <a:r>
              <a:rPr lang="en-US" sz="3600" b="1" dirty="0">
                <a:solidFill>
                  <a:schemeClr val="bg1"/>
                </a:solidFill>
              </a:rPr>
              <a:t>Executive Summary</a:t>
            </a:r>
          </a:p>
        </p:txBody>
      </p:sp>
      <p:sp>
        <p:nvSpPr>
          <p:cNvPr id="10" name="Rectangle 9"/>
          <p:cNvSpPr/>
          <p:nvPr/>
        </p:nvSpPr>
        <p:spPr>
          <a:xfrm>
            <a:off x="9594534" y="4527629"/>
            <a:ext cx="12896302" cy="646331"/>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600" b="1" dirty="0">
                <a:solidFill>
                  <a:schemeClr val="bg1"/>
                </a:solidFill>
              </a:rPr>
              <a:t>Conceptual Design Phase</a:t>
            </a:r>
          </a:p>
        </p:txBody>
      </p:sp>
      <p:sp>
        <p:nvSpPr>
          <p:cNvPr id="14" name="Rectangle 13"/>
          <p:cNvSpPr/>
          <p:nvPr/>
        </p:nvSpPr>
        <p:spPr>
          <a:xfrm>
            <a:off x="672404" y="15492353"/>
            <a:ext cx="8348472" cy="646331"/>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lgn="ctr"/>
            <a:r>
              <a:rPr lang="en-US" sz="3600" b="1" dirty="0">
                <a:solidFill>
                  <a:schemeClr val="bg1"/>
                </a:solidFill>
              </a:rPr>
              <a:t>Background</a:t>
            </a:r>
          </a:p>
        </p:txBody>
      </p:sp>
      <p:sp>
        <p:nvSpPr>
          <p:cNvPr id="21" name="TextBox 20"/>
          <p:cNvSpPr txBox="1"/>
          <p:nvPr/>
        </p:nvSpPr>
        <p:spPr>
          <a:xfrm>
            <a:off x="672404" y="5320398"/>
            <a:ext cx="8318620" cy="8679299"/>
          </a:xfrm>
          <a:prstGeom prst="rect">
            <a:avLst/>
          </a:prstGeom>
          <a:noFill/>
        </p:spPr>
        <p:txBody>
          <a:bodyPr wrap="square" lIns="182880" tIns="182880" rIns="182880" bIns="182880" rtlCol="0" anchor="t">
            <a:spAutoFit/>
          </a:bodyPr>
          <a:lstStyle/>
          <a:p>
            <a:pPr>
              <a:spcAft>
                <a:spcPts val="600"/>
              </a:spcAft>
            </a:pPr>
            <a:r>
              <a:rPr lang="en-US" sz="2800" dirty="0">
                <a:effectLst/>
              </a:rPr>
              <a:t>The </a:t>
            </a:r>
            <a:r>
              <a:rPr lang="en-US" sz="2800" dirty="0" err="1">
                <a:effectLst/>
              </a:rPr>
              <a:t>OmniPen</a:t>
            </a:r>
            <a:r>
              <a:rPr lang="en-US" sz="2800" dirty="0">
                <a:effectLst/>
              </a:rPr>
              <a:t> is a virtual reality pen that connects to a VR Headset and environment to allow the user</a:t>
            </a:r>
            <a:br>
              <a:rPr lang="en-US" sz="2800" dirty="0">
                <a:effectLst/>
              </a:rPr>
            </a:br>
            <a:r>
              <a:rPr lang="en-US" sz="2800" dirty="0">
                <a:effectLst/>
              </a:rPr>
              <a:t>to draw in a 3D space. The user will be able to choose different colors, textures, line width, and brushes</a:t>
            </a:r>
            <a:br>
              <a:rPr lang="en-US" sz="2800" dirty="0">
                <a:effectLst/>
              </a:rPr>
            </a:br>
            <a:r>
              <a:rPr lang="en-US" sz="2800" dirty="0">
                <a:effectLst/>
              </a:rPr>
              <a:t>by pushing the attached buttons on the pen. The design of the pen will be similar to a big pen with a</a:t>
            </a:r>
            <a:br>
              <a:rPr lang="en-US" sz="2800" dirty="0">
                <a:effectLst/>
              </a:rPr>
            </a:br>
            <a:r>
              <a:rPr lang="en-US" sz="2800" dirty="0">
                <a:effectLst/>
              </a:rPr>
              <a:t>diameter of about and inch and a half. The pen will have a slick design with a grip material around</a:t>
            </a:r>
            <a:br>
              <a:rPr lang="en-US" sz="2800" dirty="0">
                <a:effectLst/>
              </a:rPr>
            </a:br>
            <a:r>
              <a:rPr lang="en-US" sz="2800" dirty="0">
                <a:effectLst/>
              </a:rPr>
              <a:t>the tip of the pen for hand comfort. The pen is comprised of a housing frame, a microcontroller, push</a:t>
            </a:r>
            <a:br>
              <a:rPr lang="en-US" sz="2800" dirty="0">
                <a:effectLst/>
              </a:rPr>
            </a:br>
            <a:r>
              <a:rPr lang="en-US" sz="2800" dirty="0">
                <a:effectLst/>
              </a:rPr>
              <a:t>buttons, and a battery source. The inputs provided from the pen will be transmitted to the headset</a:t>
            </a:r>
            <a:br>
              <a:rPr lang="en-US" sz="2800" dirty="0">
                <a:effectLst/>
              </a:rPr>
            </a:br>
            <a:r>
              <a:rPr lang="en-US" sz="2800" dirty="0">
                <a:effectLst/>
              </a:rPr>
              <a:t>and environment via a Bluetooth connection. Depending on the buttons pushed on the pen, the VR</a:t>
            </a:r>
            <a:br>
              <a:rPr lang="en-US" sz="2800" dirty="0">
                <a:effectLst/>
              </a:rPr>
            </a:br>
            <a:r>
              <a:rPr lang="en-US" sz="2800" dirty="0">
                <a:effectLst/>
              </a:rPr>
              <a:t>environment will either pop up a color pallet or the option to choose the texture, line width and brush</a:t>
            </a:r>
            <a:br>
              <a:rPr lang="en-US" sz="2800" dirty="0">
                <a:effectLst/>
              </a:rPr>
            </a:br>
            <a:r>
              <a:rPr lang="en-US" sz="2800" dirty="0">
                <a:effectLst/>
              </a:rPr>
              <a:t>type. If the drawing button is pushed, the </a:t>
            </a:r>
            <a:r>
              <a:rPr lang="en-US" sz="2800" dirty="0" err="1">
                <a:effectLst/>
              </a:rPr>
              <a:t>the</a:t>
            </a:r>
            <a:r>
              <a:rPr lang="en-US" sz="2800" dirty="0">
                <a:effectLst/>
              </a:rPr>
              <a:t> pen will start drawing within the VR environment.</a:t>
            </a:r>
            <a:br>
              <a:rPr lang="en-US" sz="800" b="0" i="0" dirty="0">
                <a:solidFill>
                  <a:srgbClr val="5D6879"/>
                </a:solidFill>
                <a:effectLst/>
                <a:latin typeface="Lato" panose="020F0502020204030203" pitchFamily="34" charset="0"/>
              </a:rPr>
            </a:br>
            <a:endParaRPr lang="en-US" sz="2800" dirty="0">
              <a:latin typeface="Arial" panose="020B0604020202020204" pitchFamily="34" charset="0"/>
              <a:cs typeface="Arial" panose="020B0604020202020204" pitchFamily="34" charset="0"/>
            </a:endParaRPr>
          </a:p>
        </p:txBody>
      </p:sp>
      <p:sp>
        <p:nvSpPr>
          <p:cNvPr id="22" name="TextBox 21"/>
          <p:cNvSpPr txBox="1"/>
          <p:nvPr/>
        </p:nvSpPr>
        <p:spPr>
          <a:xfrm>
            <a:off x="672404" y="16138684"/>
            <a:ext cx="8373186" cy="2954655"/>
          </a:xfrm>
          <a:prstGeom prst="rect">
            <a:avLst/>
          </a:prstGeom>
          <a:noFill/>
        </p:spPr>
        <p:txBody>
          <a:bodyPr wrap="square" lIns="182880" tIns="182880" rIns="182880" bIns="182880" rtlCol="0" anchor="t">
            <a:spAutoFit/>
          </a:bodyPr>
          <a:lstStyle/>
          <a:p>
            <a:pPr>
              <a:spcAft>
                <a:spcPts val="600"/>
              </a:spcAft>
            </a:pPr>
            <a:r>
              <a:rPr lang="en-US" sz="2800" b="0" i="0" dirty="0">
                <a:effectLst/>
              </a:rPr>
              <a:t>Currently, the virtual reality pens in society are expensive, bulky, or have a lack of precision. Our goal is</a:t>
            </a:r>
            <a:br>
              <a:rPr lang="en-US" sz="2800" dirty="0"/>
            </a:br>
            <a:r>
              <a:rPr lang="en-US" sz="2800" b="0" i="0" dirty="0">
                <a:effectLst/>
              </a:rPr>
              <a:t>to develop a VR pen that would be accessible to all VR Quest users, but provide precision when drawing</a:t>
            </a:r>
            <a:br>
              <a:rPr lang="en-US" sz="2800" dirty="0"/>
            </a:br>
            <a:r>
              <a:rPr lang="en-US" sz="2800" b="0" i="0" dirty="0">
                <a:effectLst/>
              </a:rPr>
              <a:t>in the VR headsets. The design will be relatively slim and fit well in the hand</a:t>
            </a:r>
            <a:endParaRPr lang="en-US" sz="2800" dirty="0">
              <a:cs typeface="Arial" panose="020B0604020202020204" pitchFamily="34" charset="0"/>
            </a:endParaRPr>
          </a:p>
        </p:txBody>
      </p:sp>
      <p:sp>
        <p:nvSpPr>
          <p:cNvPr id="23" name="TextBox 22"/>
          <p:cNvSpPr txBox="1"/>
          <p:nvPr/>
        </p:nvSpPr>
        <p:spPr>
          <a:xfrm>
            <a:off x="9594534" y="5207824"/>
            <a:ext cx="12896302" cy="1661993"/>
          </a:xfrm>
          <a:prstGeom prst="rect">
            <a:avLst/>
          </a:prstGeom>
          <a:noFill/>
        </p:spPr>
        <p:txBody>
          <a:bodyPr wrap="square" lIns="182880" tIns="182880" rIns="182880" bIns="182880" rtlCol="0" anchor="t">
            <a:spAutoFit/>
          </a:bodyPr>
          <a:lstStyle/>
          <a:p>
            <a:pPr>
              <a:spcAft>
                <a:spcPts val="600"/>
              </a:spcAft>
            </a:pPr>
            <a:r>
              <a:rPr lang="en-US" sz="2800" dirty="0">
                <a:latin typeface="Arial" panose="020B0604020202020204" pitchFamily="34" charset="0"/>
                <a:cs typeface="Arial" panose="020B0604020202020204" pitchFamily="34" charset="0"/>
              </a:rPr>
              <a:t>If the classical steps of the engineering design process apply, this would be a good place holder for your specifications, constraints, initial analyses, conceptual design efforts, and down-select justification.</a:t>
            </a:r>
          </a:p>
        </p:txBody>
      </p:sp>
      <p:sp>
        <p:nvSpPr>
          <p:cNvPr id="24" name="TextBox 23"/>
          <p:cNvSpPr txBox="1"/>
          <p:nvPr/>
        </p:nvSpPr>
        <p:spPr>
          <a:xfrm>
            <a:off x="23015066" y="5207824"/>
            <a:ext cx="12896302" cy="1231106"/>
          </a:xfrm>
          <a:prstGeom prst="rect">
            <a:avLst/>
          </a:prstGeom>
          <a:noFill/>
        </p:spPr>
        <p:txBody>
          <a:bodyPr wrap="square" lIns="182880" tIns="182880" rIns="182880" bIns="182880" rtlCol="0" anchor="t">
            <a:spAutoFit/>
          </a:bodyPr>
          <a:lstStyle/>
          <a:p>
            <a:pPr>
              <a:spcAft>
                <a:spcPts val="600"/>
              </a:spcAft>
            </a:pPr>
            <a:r>
              <a:rPr lang="en-US" sz="2800" dirty="0">
                <a:latin typeface="Arial" panose="020B0604020202020204" pitchFamily="34" charset="0"/>
                <a:cs typeface="Arial" panose="020B0604020202020204" pitchFamily="34" charset="0"/>
              </a:rPr>
              <a:t>Default placeholder for your prototyping and test results. Prototyping can be interpreted in a broad sense—not only hardware, but high-fidelity simulations.</a:t>
            </a:r>
          </a:p>
        </p:txBody>
      </p:sp>
      <p:pic>
        <p:nvPicPr>
          <p:cNvPr id="26" name="Picture 401" descr="slidedesign"/>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76454" y="20034957"/>
            <a:ext cx="3239238" cy="252787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672409" y="22633177"/>
            <a:ext cx="8348472" cy="615553"/>
          </a:xfrm>
          <a:prstGeom prst="rect">
            <a:avLst/>
          </a:prstGeom>
          <a:noFill/>
        </p:spPr>
        <p:txBody>
          <a:bodyPr wrap="square" lIns="182880" tIns="91440" rIns="182880" bIns="91440" rtlCol="0">
            <a:spAutoFit/>
          </a:bodyPr>
          <a:lstStyle/>
          <a:p>
            <a:pPr algn="ctr">
              <a:spcAft>
                <a:spcPts val="600"/>
              </a:spcAft>
            </a:pPr>
            <a:r>
              <a:rPr lang="en-US" sz="2800" i="1" dirty="0">
                <a:latin typeface="Arial" panose="020B0604020202020204" pitchFamily="34" charset="0"/>
                <a:cs typeface="Arial" panose="020B0604020202020204" pitchFamily="34" charset="0"/>
              </a:rPr>
              <a:t>Figure 1. Figure caption in the bottom</a:t>
            </a:r>
          </a:p>
        </p:txBody>
      </p:sp>
      <p:graphicFrame>
        <p:nvGraphicFramePr>
          <p:cNvPr id="28" name="Table 27"/>
          <p:cNvGraphicFramePr>
            <a:graphicFrameLocks noGrp="1"/>
          </p:cNvGraphicFramePr>
          <p:nvPr>
            <p:extLst>
              <p:ext uri="{D42A27DB-BD31-4B8C-83A1-F6EECF244321}">
                <p14:modId xmlns:p14="http://schemas.microsoft.com/office/powerpoint/2010/main" val="3749629509"/>
              </p:ext>
            </p:extLst>
          </p:nvPr>
        </p:nvGraphicFramePr>
        <p:xfrm>
          <a:off x="12127067" y="9193324"/>
          <a:ext cx="7772401" cy="1554480"/>
        </p:xfrm>
        <a:graphic>
          <a:graphicData uri="http://schemas.openxmlformats.org/drawingml/2006/table">
            <a:tbl>
              <a:tblPr firstRow="1" bandRow="1">
                <a:tableStyleId>{8EC20E35-A176-4012-BC5E-935CFFF8708E}</a:tableStyleId>
              </a:tblPr>
              <a:tblGrid>
                <a:gridCol w="1452435">
                  <a:extLst>
                    <a:ext uri="{9D8B030D-6E8A-4147-A177-3AD203B41FA5}">
                      <a16:colId xmlns:a16="http://schemas.microsoft.com/office/drawing/2014/main" val="20000"/>
                    </a:ext>
                  </a:extLst>
                </a:gridCol>
                <a:gridCol w="3159983">
                  <a:extLst>
                    <a:ext uri="{9D8B030D-6E8A-4147-A177-3AD203B41FA5}">
                      <a16:colId xmlns:a16="http://schemas.microsoft.com/office/drawing/2014/main" val="20001"/>
                    </a:ext>
                  </a:extLst>
                </a:gridCol>
                <a:gridCol w="3159983">
                  <a:extLst>
                    <a:ext uri="{9D8B030D-6E8A-4147-A177-3AD203B41FA5}">
                      <a16:colId xmlns:a16="http://schemas.microsoft.com/office/drawing/2014/main" val="20002"/>
                    </a:ext>
                  </a:extLst>
                </a:gridCol>
              </a:tblGrid>
              <a:tr h="370840">
                <a:tc>
                  <a:txBody>
                    <a:bodyPr/>
                    <a:lstStyle/>
                    <a:p>
                      <a:pPr algn="ctr"/>
                      <a:r>
                        <a:rPr lang="en-US" sz="2800" dirty="0"/>
                        <a:t>Header</a:t>
                      </a:r>
                    </a:p>
                  </a:txBody>
                  <a:tcPr>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solidFill>
                      <a:srgbClr val="1E41A0"/>
                    </a:solidFill>
                  </a:tcPr>
                </a:tc>
                <a:tc>
                  <a:txBody>
                    <a:bodyPr/>
                    <a:lstStyle/>
                    <a:p>
                      <a:pPr algn="ctr"/>
                      <a:r>
                        <a:rPr lang="en-US" sz="2800" dirty="0"/>
                        <a:t>Header</a:t>
                      </a:r>
                    </a:p>
                  </a:txBody>
                  <a:tcPr>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solidFill>
                      <a:srgbClr val="1E41A0"/>
                    </a:solidFill>
                  </a:tcPr>
                </a:tc>
                <a:tc>
                  <a:txBody>
                    <a:bodyPr/>
                    <a:lstStyle/>
                    <a:p>
                      <a:pPr algn="ctr"/>
                      <a:r>
                        <a:rPr lang="en-US" sz="2800" dirty="0"/>
                        <a:t>Header</a:t>
                      </a:r>
                    </a:p>
                  </a:txBody>
                  <a:tcPr>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solidFill>
                      <a:srgbClr val="1E41A0"/>
                    </a:solidFill>
                  </a:tcPr>
                </a:tc>
                <a:extLst>
                  <a:ext uri="{0D108BD9-81ED-4DB2-BD59-A6C34878D82A}">
                    <a16:rowId xmlns:a16="http://schemas.microsoft.com/office/drawing/2014/main" val="10000"/>
                  </a:ext>
                </a:extLst>
              </a:tr>
              <a:tr h="370840">
                <a:tc>
                  <a:txBody>
                    <a:bodyPr/>
                    <a:lstStyle/>
                    <a:p>
                      <a:pPr algn="ctr"/>
                      <a:r>
                        <a:rPr lang="en-US" sz="2800" dirty="0"/>
                        <a:t>1</a:t>
                      </a:r>
                    </a:p>
                  </a:txBody>
                  <a:tcPr>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Table value</a:t>
                      </a:r>
                    </a:p>
                  </a:txBody>
                  <a:tcPr>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Table value</a:t>
                      </a:r>
                    </a:p>
                  </a:txBody>
                  <a:tcPr>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sz="2800" dirty="0"/>
                        <a:t>2</a:t>
                      </a:r>
                    </a:p>
                  </a:txBody>
                  <a:tcPr>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Table value</a:t>
                      </a:r>
                    </a:p>
                  </a:txBody>
                  <a:tcPr>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Table value</a:t>
                      </a:r>
                    </a:p>
                  </a:txBody>
                  <a:tcPr>
                    <a:lnL w="12700" cap="flat" cmpd="sng" algn="ctr">
                      <a:solidFill>
                        <a:srgbClr val="1E41A0"/>
                      </a:solidFill>
                      <a:prstDash val="solid"/>
                      <a:round/>
                      <a:headEnd type="none" w="med" len="med"/>
                      <a:tailEnd type="none" w="med" len="med"/>
                    </a:lnL>
                    <a:lnR w="12700" cap="flat" cmpd="sng" algn="ctr">
                      <a:solidFill>
                        <a:srgbClr val="1E41A0"/>
                      </a:solidFill>
                      <a:prstDash val="solid"/>
                      <a:round/>
                      <a:headEnd type="none" w="med" len="med"/>
                      <a:tailEnd type="none" w="med" len="med"/>
                    </a:lnR>
                    <a:lnT w="12700" cap="flat" cmpd="sng" algn="ctr">
                      <a:solidFill>
                        <a:srgbClr val="1E41A0"/>
                      </a:solidFill>
                      <a:prstDash val="solid"/>
                      <a:round/>
                      <a:headEnd type="none" w="med" len="med"/>
                      <a:tailEnd type="none" w="med" len="med"/>
                    </a:lnT>
                    <a:lnB w="12700" cap="flat" cmpd="sng" algn="ctr">
                      <a:solidFill>
                        <a:srgbClr val="1E41A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9" name="TextBox 28"/>
          <p:cNvSpPr txBox="1"/>
          <p:nvPr/>
        </p:nvSpPr>
        <p:spPr>
          <a:xfrm>
            <a:off x="12407445" y="8577767"/>
            <a:ext cx="7235363" cy="615553"/>
          </a:xfrm>
          <a:prstGeom prst="rect">
            <a:avLst/>
          </a:prstGeom>
          <a:noFill/>
        </p:spPr>
        <p:txBody>
          <a:bodyPr wrap="square" lIns="182880" tIns="91440" rIns="182880" bIns="91440" rtlCol="0">
            <a:spAutoFit/>
          </a:bodyPr>
          <a:lstStyle/>
          <a:p>
            <a:pPr algn="ctr">
              <a:spcAft>
                <a:spcPts val="600"/>
              </a:spcAft>
            </a:pPr>
            <a:r>
              <a:rPr lang="en-US" sz="2800" i="1" dirty="0">
                <a:latin typeface="Arial" panose="020B0604020202020204" pitchFamily="34" charset="0"/>
                <a:cs typeface="Arial" panose="020B0604020202020204" pitchFamily="34" charset="0"/>
              </a:rPr>
              <a:t>Table 1. Table caption on top</a:t>
            </a:r>
          </a:p>
        </p:txBody>
      </p:sp>
      <p:sp>
        <p:nvSpPr>
          <p:cNvPr id="20" name="Rectangle 19"/>
          <p:cNvSpPr/>
          <p:nvPr/>
        </p:nvSpPr>
        <p:spPr>
          <a:xfrm>
            <a:off x="9594534" y="15528337"/>
            <a:ext cx="12896302" cy="646331"/>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600" b="1" dirty="0">
                <a:solidFill>
                  <a:schemeClr val="bg1"/>
                </a:solidFill>
              </a:rPr>
              <a:t>Detailed Design Phase</a:t>
            </a:r>
          </a:p>
        </p:txBody>
      </p:sp>
      <p:sp>
        <p:nvSpPr>
          <p:cNvPr id="30" name="Rectangle 29"/>
          <p:cNvSpPr/>
          <p:nvPr/>
        </p:nvSpPr>
        <p:spPr>
          <a:xfrm>
            <a:off x="23015066" y="4552343"/>
            <a:ext cx="12896302" cy="646331"/>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600" b="1" dirty="0">
                <a:solidFill>
                  <a:schemeClr val="bg1"/>
                </a:solidFill>
              </a:rPr>
              <a:t>Prototype &amp; Test</a:t>
            </a:r>
          </a:p>
        </p:txBody>
      </p:sp>
      <p:sp>
        <p:nvSpPr>
          <p:cNvPr id="32" name="Rectangle 31"/>
          <p:cNvSpPr/>
          <p:nvPr/>
        </p:nvSpPr>
        <p:spPr>
          <a:xfrm>
            <a:off x="23019184" y="22523202"/>
            <a:ext cx="12896302" cy="646331"/>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600" b="1" dirty="0">
                <a:solidFill>
                  <a:schemeClr val="bg1"/>
                </a:solidFill>
              </a:rPr>
              <a:t>References</a:t>
            </a:r>
          </a:p>
        </p:txBody>
      </p:sp>
      <p:sp>
        <p:nvSpPr>
          <p:cNvPr id="33" name="Rectangle 32"/>
          <p:cNvSpPr/>
          <p:nvPr/>
        </p:nvSpPr>
        <p:spPr>
          <a:xfrm>
            <a:off x="23039780" y="15492352"/>
            <a:ext cx="12896302" cy="646331"/>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3600" b="1" dirty="0">
                <a:solidFill>
                  <a:schemeClr val="bg1"/>
                </a:solidFill>
              </a:rPr>
              <a:t>Conclusions</a:t>
            </a:r>
          </a:p>
        </p:txBody>
      </p:sp>
      <p:sp>
        <p:nvSpPr>
          <p:cNvPr id="34" name="TextBox 33"/>
          <p:cNvSpPr txBox="1"/>
          <p:nvPr/>
        </p:nvSpPr>
        <p:spPr>
          <a:xfrm>
            <a:off x="9594534" y="16332526"/>
            <a:ext cx="12896302" cy="2092881"/>
          </a:xfrm>
          <a:prstGeom prst="rect">
            <a:avLst/>
          </a:prstGeom>
          <a:noFill/>
        </p:spPr>
        <p:txBody>
          <a:bodyPr wrap="square" lIns="182880" tIns="182880" rIns="182880" bIns="182880" rtlCol="0" anchor="t">
            <a:spAutoFit/>
          </a:bodyPr>
          <a:lstStyle/>
          <a:p>
            <a:pPr>
              <a:spcAft>
                <a:spcPts val="600"/>
              </a:spcAft>
            </a:pPr>
            <a:r>
              <a:rPr lang="en-US" sz="2800" dirty="0">
                <a:latin typeface="Arial" panose="020B0604020202020204" pitchFamily="34" charset="0"/>
                <a:cs typeface="Arial" panose="020B0604020202020204" pitchFamily="34" charset="0"/>
              </a:rPr>
              <a:t>Default placeholder to share detailed technical information on your chosen concept. Describe core technologies, what makes your solution unique, important tradeoffs, and supporting detailed analyses. Be generous with visuals to help draw attention to and better illustrate your work.</a:t>
            </a:r>
          </a:p>
        </p:txBody>
      </p:sp>
      <p:sp>
        <p:nvSpPr>
          <p:cNvPr id="35" name="TextBox 34"/>
          <p:cNvSpPr txBox="1"/>
          <p:nvPr/>
        </p:nvSpPr>
        <p:spPr>
          <a:xfrm>
            <a:off x="23015066" y="16301721"/>
            <a:ext cx="12822160" cy="2092881"/>
          </a:xfrm>
          <a:prstGeom prst="rect">
            <a:avLst/>
          </a:prstGeom>
          <a:noFill/>
        </p:spPr>
        <p:txBody>
          <a:bodyPr wrap="square" lIns="182880" tIns="182880" rIns="182880" bIns="182880" rtlCol="0" anchor="t">
            <a:spAutoFit/>
          </a:bodyPr>
          <a:lstStyle/>
          <a:p>
            <a:pPr>
              <a:spcAft>
                <a:spcPts val="600"/>
              </a:spcAft>
            </a:pPr>
            <a:r>
              <a:rPr lang="en-US" sz="2800" dirty="0">
                <a:latin typeface="Arial" panose="020B0604020202020204" pitchFamily="34" charset="0"/>
                <a:cs typeface="Arial" panose="020B0604020202020204" pitchFamily="34" charset="0"/>
              </a:rPr>
              <a:t>Assessment of how well your chosen design matched the client’s original goals, specifications and constraints. Highlight insights, lessons learned, future plans, etc. Acknowledge your client, sponsors, and other sources of support towards your work.</a:t>
            </a:r>
          </a:p>
        </p:txBody>
      </p:sp>
      <p:sp>
        <p:nvSpPr>
          <p:cNvPr id="36" name="TextBox 35"/>
          <p:cNvSpPr txBox="1"/>
          <p:nvPr/>
        </p:nvSpPr>
        <p:spPr>
          <a:xfrm>
            <a:off x="23015067" y="23184017"/>
            <a:ext cx="12888524" cy="861774"/>
          </a:xfrm>
          <a:prstGeom prst="rect">
            <a:avLst/>
          </a:prstGeom>
          <a:noFill/>
        </p:spPr>
        <p:txBody>
          <a:bodyPr wrap="square" lIns="182880" tIns="182880" rIns="182880" bIns="182880" rtlCol="0" anchor="t">
            <a:spAutoFit/>
          </a:bodyPr>
          <a:lstStyle/>
          <a:p>
            <a:pPr marL="342900" indent="-342900">
              <a:spcAft>
                <a:spcPts val="600"/>
              </a:spcAft>
              <a:buFont typeface="+mj-lt"/>
              <a:buAutoNum type="arabicPeriod"/>
            </a:pPr>
            <a:r>
              <a:rPr lang="en-US" sz="1600" dirty="0">
                <a:latin typeface="Arial" panose="020B0604020202020204" pitchFamily="34" charset="0"/>
                <a:ea typeface="Times New Roman" panose="02020603050405020304" pitchFamily="18" charset="0"/>
                <a:cs typeface="Arial" panose="020B0604020202020204" pitchFamily="34" charset="0"/>
              </a:rPr>
              <a:t>Liu, S., and </a:t>
            </a:r>
            <a:r>
              <a:rPr lang="en-US" sz="1600" dirty="0" err="1">
                <a:latin typeface="Arial" panose="020B0604020202020204" pitchFamily="34" charset="0"/>
                <a:ea typeface="Times New Roman" panose="02020603050405020304" pitchFamily="18" charset="0"/>
                <a:cs typeface="Arial" panose="020B0604020202020204" pitchFamily="34" charset="0"/>
              </a:rPr>
              <a:t>Bobrow</a:t>
            </a:r>
            <a:r>
              <a:rPr lang="en-US" sz="1600" dirty="0">
                <a:latin typeface="Arial" panose="020B0604020202020204" pitchFamily="34" charset="0"/>
                <a:ea typeface="Times New Roman" panose="02020603050405020304" pitchFamily="18" charset="0"/>
                <a:cs typeface="Arial" panose="020B0604020202020204" pitchFamily="34" charset="0"/>
              </a:rPr>
              <a:t>, J. E., “An Analysis of a Pneumatic Servo System and Its Application to a Computer-Controlled Robot,” </a:t>
            </a:r>
            <a:r>
              <a:rPr lang="en-US" sz="1600" i="1" dirty="0">
                <a:latin typeface="Arial" panose="020B0604020202020204" pitchFamily="34" charset="0"/>
                <a:ea typeface="Times New Roman" panose="02020603050405020304" pitchFamily="18" charset="0"/>
                <a:cs typeface="Arial" panose="020B0604020202020204" pitchFamily="34" charset="0"/>
              </a:rPr>
              <a:t>ASME Journal of Dynamic Systems, Measurement, and Control</a:t>
            </a:r>
            <a:r>
              <a:rPr lang="en-US" sz="1600" dirty="0">
                <a:latin typeface="Arial" panose="020B0604020202020204" pitchFamily="34" charset="0"/>
                <a:ea typeface="Times New Roman" panose="02020603050405020304" pitchFamily="18" charset="0"/>
                <a:cs typeface="Arial" panose="020B0604020202020204" pitchFamily="34" charset="0"/>
              </a:rPr>
              <a:t>, 1988, Vol 110 pp 228-235.</a:t>
            </a:r>
          </a:p>
        </p:txBody>
      </p:sp>
      <p:sp>
        <p:nvSpPr>
          <p:cNvPr id="25" name="Text Placeholder 16">
            <a:extLst>
              <a:ext uri="{FF2B5EF4-FFF2-40B4-BE49-F238E27FC236}">
                <a16:creationId xmlns:a16="http://schemas.microsoft.com/office/drawing/2014/main" id="{C829D760-A267-4E10-A3D3-C249C39E5A99}"/>
              </a:ext>
            </a:extLst>
          </p:cNvPr>
          <p:cNvSpPr txBox="1">
            <a:spLocks/>
          </p:cNvSpPr>
          <p:nvPr/>
        </p:nvSpPr>
        <p:spPr>
          <a:xfrm>
            <a:off x="5195253" y="3575066"/>
            <a:ext cx="12772733" cy="646331"/>
          </a:xfrm>
          <a:prstGeom prst="rect">
            <a:avLst/>
          </a:prstGeom>
        </p:spPr>
        <p:txBody>
          <a:bodyPr vert="horz" lIns="0" tIns="0" rIns="0" bIns="0" rtlCol="0" anchor="ctr">
            <a:noAutofit/>
          </a:bodyPr>
          <a:lstStyle>
            <a:lvl1pPr marL="0" indent="0" algn="ctr" defTabSz="3762024" rtl="0" eaLnBrk="1" latinLnBrk="0" hangingPunct="1">
              <a:spcBef>
                <a:spcPct val="20000"/>
              </a:spcBef>
              <a:buFont typeface="Arial" panose="020B0604020202020204" pitchFamily="34" charset="0"/>
              <a:buNone/>
              <a:defRPr sz="7200" b="1" kern="1200">
                <a:solidFill>
                  <a:schemeClr val="tx1"/>
                </a:solidFill>
                <a:latin typeface="+mn-lt"/>
                <a:ea typeface="+mn-ea"/>
                <a:cs typeface="+mn-cs"/>
              </a:defRPr>
            </a:lvl1pPr>
            <a:lvl2pPr marL="3056645" indent="-1175633" algn="l" defTabSz="376202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9pPr>
          </a:lstStyle>
          <a:p>
            <a:r>
              <a:rPr lang="en-US" sz="4000" dirty="0"/>
              <a:t> CS and </a:t>
            </a:r>
            <a:r>
              <a:rPr lang="en-US" sz="4000" dirty="0" err="1"/>
              <a:t>CpE</a:t>
            </a:r>
            <a:r>
              <a:rPr lang="en-US" sz="4000" dirty="0"/>
              <a:t> Senior Design</a:t>
            </a:r>
          </a:p>
        </p:txBody>
      </p:sp>
    </p:spTree>
    <p:extLst>
      <p:ext uri="{BB962C8B-B14F-4D97-AF65-F5344CB8AC3E}">
        <p14:creationId xmlns:p14="http://schemas.microsoft.com/office/powerpoint/2010/main" val="929244039"/>
      </p:ext>
    </p:extLst>
  </p:cSld>
  <p:clrMapOvr>
    <a:masterClrMapping/>
  </p:clrMapOvr>
</p:sld>
</file>

<file path=ppt/theme/theme1.xml><?xml version="1.0" encoding="utf-8"?>
<a:theme xmlns:a="http://schemas.openxmlformats.org/drawingml/2006/main" name="2016 HGWS Worksh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520</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Lato</vt:lpstr>
      <vt:lpstr>2016 HGWS Workshop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 Carreon</dc:creator>
  <cp:lastModifiedBy>hannahsternadel@yahoo.com</cp:lastModifiedBy>
  <cp:revision>36</cp:revision>
  <dcterms:created xsi:type="dcterms:W3CDTF">2016-05-26T17:05:13Z</dcterms:created>
  <dcterms:modified xsi:type="dcterms:W3CDTF">2023-04-16T20:26:28Z</dcterms:modified>
</cp:coreProperties>
</file>