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 id="2147483684" r:id="rId2"/>
  </p:sldMasterIdLst>
  <p:notesMasterIdLst>
    <p:notesMasterId r:id="rId28"/>
  </p:notesMasterIdLst>
  <p:sldIdLst>
    <p:sldId id="256" r:id="rId3"/>
    <p:sldId id="258" r:id="rId4"/>
    <p:sldId id="354" r:id="rId5"/>
    <p:sldId id="353" r:id="rId6"/>
    <p:sldId id="273" r:id="rId7"/>
    <p:sldId id="313" r:id="rId8"/>
    <p:sldId id="314" r:id="rId9"/>
    <p:sldId id="315" r:id="rId10"/>
    <p:sldId id="316" r:id="rId11"/>
    <p:sldId id="346" r:id="rId12"/>
    <p:sldId id="318" r:id="rId13"/>
    <p:sldId id="329" r:id="rId14"/>
    <p:sldId id="361" r:id="rId15"/>
    <p:sldId id="334" r:id="rId16"/>
    <p:sldId id="319" r:id="rId17"/>
    <p:sldId id="320" r:id="rId18"/>
    <p:sldId id="343" r:id="rId19"/>
    <p:sldId id="351" r:id="rId20"/>
    <p:sldId id="352" r:id="rId21"/>
    <p:sldId id="355" r:id="rId22"/>
    <p:sldId id="340" r:id="rId23"/>
    <p:sldId id="345" r:id="rId24"/>
    <p:sldId id="337" r:id="rId25"/>
    <p:sldId id="344" r:id="rId26"/>
    <p:sldId id="357" r:id="rId27"/>
  </p:sldIdLst>
  <p:sldSz cx="9144000" cy="5143500" type="screen16x9"/>
  <p:notesSz cx="6858000" cy="9144000"/>
  <p:embeddedFontLst>
    <p:embeddedFont>
      <p:font typeface="SimSun" panose="02010600030101010101" pitchFamily="2" charset="-122"/>
      <p:regular r:id="rId29"/>
    </p:embeddedFont>
    <p:embeddedFont>
      <p:font typeface="Arial Black" panose="020B0A04020102020204" pitchFamily="34" charset="0"/>
      <p:bold r:id="rId30"/>
    </p:embeddedFont>
    <p:embeddedFont>
      <p:font typeface="Calibri" panose="020F0502020204030204" pitchFamily="3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4220333-13E2-4C79-A2CE-6133137D801E}">
          <p14:sldIdLst>
            <p14:sldId id="256"/>
            <p14:sldId id="258"/>
            <p14:sldId id="354"/>
            <p14:sldId id="353"/>
            <p14:sldId id="273"/>
            <p14:sldId id="313"/>
            <p14:sldId id="314"/>
            <p14:sldId id="315"/>
            <p14:sldId id="316"/>
            <p14:sldId id="346"/>
            <p14:sldId id="318"/>
            <p14:sldId id="329"/>
            <p14:sldId id="361"/>
            <p14:sldId id="334"/>
            <p14:sldId id="319"/>
            <p14:sldId id="320"/>
            <p14:sldId id="343"/>
            <p14:sldId id="351"/>
            <p14:sldId id="352"/>
            <p14:sldId id="355"/>
            <p14:sldId id="340"/>
            <p14:sldId id="345"/>
          </p14:sldIdLst>
        </p14:section>
        <p14:section name="Appendix" id="{D27488B4-018F-4B09-9612-4B23EDB51709}">
          <p14:sldIdLst>
            <p14:sldId id="337"/>
            <p14:sldId id="344"/>
            <p14:sldId id="357"/>
          </p14:sldIdLst>
        </p14:section>
      </p14:sectionLst>
    </p:ext>
    <p:ext uri="{EFAFB233-063F-42B5-8137-9DF3F51BA10A}">
      <p15:sldGuideLst xmlns:p15="http://schemas.microsoft.com/office/powerpoint/2012/main">
        <p15:guide id="1" orient="horz" pos="396" userDrawn="1">
          <p15:clr>
            <a:srgbClr val="A4A3A4"/>
          </p15:clr>
        </p15:guide>
        <p15:guide id="2" pos="23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4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1501" autoAdjust="0"/>
  </p:normalViewPr>
  <p:slideViewPr>
    <p:cSldViewPr snapToGrid="0">
      <p:cViewPr varScale="1">
        <p:scale>
          <a:sx n="91" d="100"/>
          <a:sy n="91" d="100"/>
        </p:scale>
        <p:origin x="376" y="56"/>
      </p:cViewPr>
      <p:guideLst>
        <p:guide orient="horz" pos="396"/>
        <p:guide pos="23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2E251-B616-4DC5-AA86-D56492D8D4D6}" type="doc">
      <dgm:prSet loTypeId="urn:microsoft.com/office/officeart/2005/8/layout/hChevron3" loCatId="process" qsTypeId="urn:microsoft.com/office/officeart/2005/8/quickstyle/simple1" qsCatId="simple" csTypeId="urn:microsoft.com/office/officeart/2005/8/colors/accent1_1" csCatId="accent1" phldr="1"/>
      <dgm:spPr/>
      <dgm:t>
        <a:bodyPr/>
        <a:lstStyle/>
        <a:p>
          <a:endParaRPr lang="en-US"/>
        </a:p>
      </dgm:t>
    </dgm:pt>
    <dgm:pt modelId="{850FECC2-9D83-467E-AFE5-7A4C01D39EFC}">
      <dgm:prSet phldrT="[Text]"/>
      <dgm:spPr>
        <a:ln>
          <a:solidFill>
            <a:schemeClr val="tx1">
              <a:lumMod val="50000"/>
              <a:lumOff val="50000"/>
            </a:schemeClr>
          </a:solidFill>
        </a:ln>
      </dgm:spPr>
      <dgm:t>
        <a:bodyPr/>
        <a:lstStyle/>
        <a:p>
          <a:r>
            <a:rPr lang="en-US" dirty="0">
              <a:solidFill>
                <a:schemeClr val="tx1"/>
              </a:solidFill>
              <a:latin typeface="Calibri" panose="020F0502020204030204" pitchFamily="34" charset="0"/>
              <a:cs typeface="Calibri" panose="020F0502020204030204" pitchFamily="34" charset="0"/>
            </a:rPr>
            <a:t>Phase 1</a:t>
          </a:r>
        </a:p>
      </dgm:t>
    </dgm:pt>
    <dgm:pt modelId="{C5AA1F70-766D-41C7-853B-85CC083233AA}" type="parTrans" cxnId="{21B252D0-83A4-47A9-BC64-33E84FB3AA5E}">
      <dgm:prSet/>
      <dgm:spPr/>
      <dgm:t>
        <a:bodyPr/>
        <a:lstStyle/>
        <a:p>
          <a:endParaRPr lang="en-US">
            <a:solidFill>
              <a:schemeClr val="tx1"/>
            </a:solidFill>
          </a:endParaRPr>
        </a:p>
      </dgm:t>
    </dgm:pt>
    <dgm:pt modelId="{343D4B7B-218F-4727-9884-5009E3E1808D}" type="sibTrans" cxnId="{21B252D0-83A4-47A9-BC64-33E84FB3AA5E}">
      <dgm:prSet/>
      <dgm:spPr/>
      <dgm:t>
        <a:bodyPr/>
        <a:lstStyle/>
        <a:p>
          <a:endParaRPr lang="en-US">
            <a:solidFill>
              <a:schemeClr val="tx1"/>
            </a:solidFill>
          </a:endParaRPr>
        </a:p>
      </dgm:t>
    </dgm:pt>
    <dgm:pt modelId="{C9058492-51E1-4EB5-8482-F571BF02D36B}">
      <dgm:prSet phldrT="[Text]"/>
      <dgm:spPr>
        <a:ln>
          <a:solidFill>
            <a:schemeClr val="tx1">
              <a:lumMod val="50000"/>
              <a:lumOff val="50000"/>
            </a:schemeClr>
          </a:solidFill>
        </a:ln>
      </dgm:spPr>
      <dgm:t>
        <a:bodyPr/>
        <a:lstStyle/>
        <a:p>
          <a:r>
            <a:rPr lang="en-US" dirty="0">
              <a:solidFill>
                <a:schemeClr val="tx1"/>
              </a:solidFill>
              <a:latin typeface="Calibri" panose="020F0502020204030204" pitchFamily="34" charset="0"/>
              <a:cs typeface="Calibri" panose="020F0502020204030204" pitchFamily="34" charset="0"/>
            </a:rPr>
            <a:t>Phase 2</a:t>
          </a:r>
        </a:p>
      </dgm:t>
    </dgm:pt>
    <dgm:pt modelId="{ADEED560-3734-47BD-8F41-393FDB7DE0DC}" type="parTrans" cxnId="{C8499C8E-297D-4893-9C99-E38DCB0277B7}">
      <dgm:prSet/>
      <dgm:spPr/>
      <dgm:t>
        <a:bodyPr/>
        <a:lstStyle/>
        <a:p>
          <a:endParaRPr lang="en-US">
            <a:solidFill>
              <a:schemeClr val="tx1"/>
            </a:solidFill>
          </a:endParaRPr>
        </a:p>
      </dgm:t>
    </dgm:pt>
    <dgm:pt modelId="{D0009960-EDFC-4941-8E9F-776AF8D6BB03}" type="sibTrans" cxnId="{C8499C8E-297D-4893-9C99-E38DCB0277B7}">
      <dgm:prSet/>
      <dgm:spPr/>
      <dgm:t>
        <a:bodyPr/>
        <a:lstStyle/>
        <a:p>
          <a:endParaRPr lang="en-US">
            <a:solidFill>
              <a:schemeClr val="tx1"/>
            </a:solidFill>
          </a:endParaRPr>
        </a:p>
      </dgm:t>
    </dgm:pt>
    <dgm:pt modelId="{FE3C92DD-2115-429B-866C-012D9572DBF0}">
      <dgm:prSet phldrT="[Text]"/>
      <dgm:spPr>
        <a:ln>
          <a:solidFill>
            <a:schemeClr val="tx1">
              <a:lumMod val="50000"/>
              <a:lumOff val="50000"/>
            </a:schemeClr>
          </a:solidFill>
        </a:ln>
      </dgm:spPr>
      <dgm:t>
        <a:bodyPr/>
        <a:lstStyle/>
        <a:p>
          <a:r>
            <a:rPr lang="en-US" dirty="0">
              <a:solidFill>
                <a:schemeClr val="tx1"/>
              </a:solidFill>
              <a:latin typeface="Calibri" panose="020F0502020204030204" pitchFamily="34" charset="0"/>
              <a:cs typeface="Calibri" panose="020F0502020204030204" pitchFamily="34" charset="0"/>
            </a:rPr>
            <a:t>Phase 3</a:t>
          </a:r>
        </a:p>
      </dgm:t>
    </dgm:pt>
    <dgm:pt modelId="{78B3F01D-F60B-4707-A122-78267804A468}" type="parTrans" cxnId="{DB6ABDEA-BE3C-4011-8CD2-CC8FF7C6D238}">
      <dgm:prSet/>
      <dgm:spPr/>
      <dgm:t>
        <a:bodyPr/>
        <a:lstStyle/>
        <a:p>
          <a:endParaRPr lang="en-US">
            <a:solidFill>
              <a:schemeClr val="tx1"/>
            </a:solidFill>
          </a:endParaRPr>
        </a:p>
      </dgm:t>
    </dgm:pt>
    <dgm:pt modelId="{FC15265D-468F-4B53-9543-1F0C0BB0F5CA}" type="sibTrans" cxnId="{DB6ABDEA-BE3C-4011-8CD2-CC8FF7C6D238}">
      <dgm:prSet/>
      <dgm:spPr/>
      <dgm:t>
        <a:bodyPr/>
        <a:lstStyle/>
        <a:p>
          <a:endParaRPr lang="en-US">
            <a:solidFill>
              <a:schemeClr val="tx1"/>
            </a:solidFill>
          </a:endParaRPr>
        </a:p>
      </dgm:t>
    </dgm:pt>
    <dgm:pt modelId="{84B58400-FD2A-42DC-B727-0C1E477044FA}">
      <dgm:prSet phldrT="[Text]"/>
      <dgm:spPr>
        <a:ln>
          <a:solidFill>
            <a:schemeClr val="tx1">
              <a:lumMod val="50000"/>
              <a:lumOff val="50000"/>
            </a:schemeClr>
          </a:solidFill>
        </a:ln>
      </dgm:spPr>
      <dgm:t>
        <a:bodyPr/>
        <a:lstStyle/>
        <a:p>
          <a:r>
            <a:rPr lang="en-US" dirty="0">
              <a:solidFill>
                <a:schemeClr val="tx1"/>
              </a:solidFill>
              <a:latin typeface="Calibri" panose="020F0502020204030204" pitchFamily="34" charset="0"/>
              <a:cs typeface="Calibri" panose="020F0502020204030204" pitchFamily="34" charset="0"/>
            </a:rPr>
            <a:t>Evaluate the current effectiveness of CDO Services</a:t>
          </a:r>
        </a:p>
      </dgm:t>
    </dgm:pt>
    <dgm:pt modelId="{1657C28A-2444-4238-951A-031BBE7FAE05}" type="parTrans" cxnId="{411C1ABF-A428-43D2-BC0B-74ADFD1F6B53}">
      <dgm:prSet/>
      <dgm:spPr/>
      <dgm:t>
        <a:bodyPr/>
        <a:lstStyle/>
        <a:p>
          <a:endParaRPr lang="en-US">
            <a:solidFill>
              <a:schemeClr val="tx1"/>
            </a:solidFill>
          </a:endParaRPr>
        </a:p>
      </dgm:t>
    </dgm:pt>
    <dgm:pt modelId="{A47EEDFE-A5E0-476A-AF53-842877E7DDA4}" type="sibTrans" cxnId="{411C1ABF-A428-43D2-BC0B-74ADFD1F6B53}">
      <dgm:prSet/>
      <dgm:spPr/>
      <dgm:t>
        <a:bodyPr/>
        <a:lstStyle/>
        <a:p>
          <a:endParaRPr lang="en-US">
            <a:solidFill>
              <a:schemeClr val="tx1"/>
            </a:solidFill>
          </a:endParaRPr>
        </a:p>
      </dgm:t>
    </dgm:pt>
    <dgm:pt modelId="{C0BD797F-56ED-41BF-91F8-9F06B0832099}">
      <dgm:prSet phldrT="[Text]"/>
      <dgm:spPr>
        <a:ln>
          <a:solidFill>
            <a:schemeClr val="tx1">
              <a:lumMod val="50000"/>
              <a:lumOff val="50000"/>
            </a:schemeClr>
          </a:solidFill>
        </a:ln>
      </dgm:spPr>
      <dgm:t>
        <a:bodyPr/>
        <a:lstStyle/>
        <a:p>
          <a:r>
            <a:rPr lang="en-US" dirty="0">
              <a:solidFill>
                <a:schemeClr val="tx1"/>
              </a:solidFill>
              <a:latin typeface="Calibri" panose="020F0502020204030204" pitchFamily="34" charset="0"/>
              <a:cs typeface="Calibri" panose="020F0502020204030204" pitchFamily="34" charset="0"/>
            </a:rPr>
            <a:t>Prioritizing the problem areas</a:t>
          </a:r>
        </a:p>
      </dgm:t>
    </dgm:pt>
    <dgm:pt modelId="{37101CC9-7C05-4531-8FE8-28BA9C50D439}" type="parTrans" cxnId="{8D4E88C2-2C82-43A0-AEBF-41E9A6AFA6BC}">
      <dgm:prSet/>
      <dgm:spPr/>
      <dgm:t>
        <a:bodyPr/>
        <a:lstStyle/>
        <a:p>
          <a:endParaRPr lang="en-US">
            <a:solidFill>
              <a:schemeClr val="tx1"/>
            </a:solidFill>
          </a:endParaRPr>
        </a:p>
      </dgm:t>
    </dgm:pt>
    <dgm:pt modelId="{30345F04-E596-4543-9894-8E99C0F62570}" type="sibTrans" cxnId="{8D4E88C2-2C82-43A0-AEBF-41E9A6AFA6BC}">
      <dgm:prSet/>
      <dgm:spPr/>
      <dgm:t>
        <a:bodyPr/>
        <a:lstStyle/>
        <a:p>
          <a:endParaRPr lang="en-US">
            <a:solidFill>
              <a:schemeClr val="tx1"/>
            </a:solidFill>
          </a:endParaRPr>
        </a:p>
      </dgm:t>
    </dgm:pt>
    <dgm:pt modelId="{482A59EC-1F3A-41B0-A0F8-264DA7A81D64}">
      <dgm:prSet phldrT="[Text]"/>
      <dgm:spPr>
        <a:ln>
          <a:solidFill>
            <a:schemeClr val="tx1">
              <a:lumMod val="50000"/>
              <a:lumOff val="50000"/>
            </a:schemeClr>
          </a:solidFill>
        </a:ln>
      </dgm:spPr>
      <dgm:t>
        <a:bodyPr/>
        <a:lstStyle/>
        <a:p>
          <a:r>
            <a:rPr lang="en-US" dirty="0">
              <a:solidFill>
                <a:schemeClr val="tx1"/>
              </a:solidFill>
              <a:latin typeface="Calibri" panose="020F0502020204030204" pitchFamily="34" charset="0"/>
              <a:cs typeface="Calibri" panose="020F0502020204030204" pitchFamily="34" charset="0"/>
            </a:rPr>
            <a:t>Designing solutions</a:t>
          </a:r>
        </a:p>
      </dgm:t>
    </dgm:pt>
    <dgm:pt modelId="{E4797EED-A9FD-4862-9C68-F203AC0BFB1F}" type="parTrans" cxnId="{7C087420-E780-42DB-B1C5-0EA0366A94ED}">
      <dgm:prSet/>
      <dgm:spPr/>
      <dgm:t>
        <a:bodyPr/>
        <a:lstStyle/>
        <a:p>
          <a:endParaRPr lang="en-US">
            <a:solidFill>
              <a:schemeClr val="tx1"/>
            </a:solidFill>
          </a:endParaRPr>
        </a:p>
      </dgm:t>
    </dgm:pt>
    <dgm:pt modelId="{10C71A42-E40F-4CC4-A903-5F625E68D182}" type="sibTrans" cxnId="{7C087420-E780-42DB-B1C5-0EA0366A94ED}">
      <dgm:prSet/>
      <dgm:spPr/>
      <dgm:t>
        <a:bodyPr/>
        <a:lstStyle/>
        <a:p>
          <a:endParaRPr lang="en-US">
            <a:solidFill>
              <a:schemeClr val="tx1"/>
            </a:solidFill>
          </a:endParaRPr>
        </a:p>
      </dgm:t>
    </dgm:pt>
    <dgm:pt modelId="{F378C452-4388-43F5-BBCE-584F2D67F48F}">
      <dgm:prSet/>
      <dgm:spPr>
        <a:ln>
          <a:solidFill>
            <a:schemeClr val="tx1">
              <a:lumMod val="50000"/>
              <a:lumOff val="50000"/>
            </a:schemeClr>
          </a:solidFill>
        </a:ln>
      </dgm:spPr>
      <dgm:t>
        <a:bodyPr/>
        <a:lstStyle/>
        <a:p>
          <a:r>
            <a:rPr lang="en-US" dirty="0">
              <a:solidFill>
                <a:schemeClr val="tx1"/>
              </a:solidFill>
              <a:latin typeface="Calibri" panose="020F0502020204030204" pitchFamily="34" charset="0"/>
              <a:cs typeface="Calibri" panose="020F0502020204030204" pitchFamily="34" charset="0"/>
            </a:rPr>
            <a:t>Implementing the solutions</a:t>
          </a:r>
        </a:p>
      </dgm:t>
    </dgm:pt>
    <dgm:pt modelId="{35AB675C-B79F-4D38-B4AC-70CD4E826150}" type="sibTrans" cxnId="{B23DB0AA-DA6C-46D4-B0CA-391EA987FB98}">
      <dgm:prSet/>
      <dgm:spPr/>
      <dgm:t>
        <a:bodyPr/>
        <a:lstStyle/>
        <a:p>
          <a:endParaRPr lang="en-US">
            <a:solidFill>
              <a:schemeClr val="tx1"/>
            </a:solidFill>
          </a:endParaRPr>
        </a:p>
      </dgm:t>
    </dgm:pt>
    <dgm:pt modelId="{C19019EF-2F46-47EA-8DFD-09278215E9C7}" type="parTrans" cxnId="{B23DB0AA-DA6C-46D4-B0CA-391EA987FB98}">
      <dgm:prSet/>
      <dgm:spPr/>
      <dgm:t>
        <a:bodyPr/>
        <a:lstStyle/>
        <a:p>
          <a:endParaRPr lang="en-US">
            <a:solidFill>
              <a:schemeClr val="tx1"/>
            </a:solidFill>
          </a:endParaRPr>
        </a:p>
      </dgm:t>
    </dgm:pt>
    <dgm:pt modelId="{8404E51A-5ECB-46A2-B6BE-75EE7E2712FD}">
      <dgm:prSet phldrT="[Text]"/>
      <dgm:spPr>
        <a:ln>
          <a:solidFill>
            <a:schemeClr val="tx1">
              <a:lumMod val="50000"/>
              <a:lumOff val="50000"/>
            </a:schemeClr>
          </a:solidFill>
        </a:ln>
      </dgm:spPr>
      <dgm:t>
        <a:bodyPr/>
        <a:lstStyle/>
        <a:p>
          <a:r>
            <a:rPr lang="en-US" dirty="0">
              <a:solidFill>
                <a:schemeClr val="tx1"/>
              </a:solidFill>
              <a:latin typeface="Calibri" panose="020F0502020204030204" pitchFamily="34" charset="0"/>
              <a:cs typeface="Calibri" panose="020F0502020204030204" pitchFamily="34" charset="0"/>
            </a:rPr>
            <a:t>Identify Job Search Pain Points</a:t>
          </a:r>
        </a:p>
      </dgm:t>
    </dgm:pt>
    <dgm:pt modelId="{EC6ADADB-58AD-4DF6-BCD5-C8CB1CFB1983}" type="parTrans" cxnId="{F02FBECB-1DE6-492C-B2B0-713E39547568}">
      <dgm:prSet/>
      <dgm:spPr/>
      <dgm:t>
        <a:bodyPr/>
        <a:lstStyle/>
        <a:p>
          <a:endParaRPr lang="en-US"/>
        </a:p>
      </dgm:t>
    </dgm:pt>
    <dgm:pt modelId="{94D054C5-3DE3-42BF-B6B7-4C1BA3CDF033}" type="sibTrans" cxnId="{F02FBECB-1DE6-492C-B2B0-713E39547568}">
      <dgm:prSet/>
      <dgm:spPr/>
      <dgm:t>
        <a:bodyPr/>
        <a:lstStyle/>
        <a:p>
          <a:endParaRPr lang="en-US"/>
        </a:p>
      </dgm:t>
    </dgm:pt>
    <dgm:pt modelId="{6206E6C4-ED83-4658-9BBC-37EE16F00F65}" type="pres">
      <dgm:prSet presAssocID="{BE72E251-B616-4DC5-AA86-D56492D8D4D6}" presName="Name0" presStyleCnt="0">
        <dgm:presLayoutVars>
          <dgm:dir/>
          <dgm:resizeHandles val="exact"/>
        </dgm:presLayoutVars>
      </dgm:prSet>
      <dgm:spPr/>
    </dgm:pt>
    <dgm:pt modelId="{99677CF4-7A11-452E-AEBB-85DE5C598C65}" type="pres">
      <dgm:prSet presAssocID="{850FECC2-9D83-467E-AFE5-7A4C01D39EFC}" presName="parAndChTx" presStyleLbl="node1" presStyleIdx="0" presStyleCnt="3">
        <dgm:presLayoutVars>
          <dgm:bulletEnabled val="1"/>
        </dgm:presLayoutVars>
      </dgm:prSet>
      <dgm:spPr/>
    </dgm:pt>
    <dgm:pt modelId="{933217C7-BCEA-4B13-8FE8-AAC404ACC225}" type="pres">
      <dgm:prSet presAssocID="{343D4B7B-218F-4727-9884-5009E3E1808D}" presName="parAndChSpace" presStyleCnt="0"/>
      <dgm:spPr/>
    </dgm:pt>
    <dgm:pt modelId="{B57682AE-44D0-45EC-81B2-C3A84A5C465E}" type="pres">
      <dgm:prSet presAssocID="{C9058492-51E1-4EB5-8482-F571BF02D36B}" presName="parAndChTx" presStyleLbl="node1" presStyleIdx="1" presStyleCnt="3">
        <dgm:presLayoutVars>
          <dgm:bulletEnabled val="1"/>
        </dgm:presLayoutVars>
      </dgm:prSet>
      <dgm:spPr/>
    </dgm:pt>
    <dgm:pt modelId="{BC08F10D-7F42-489C-876C-DBB048DD62ED}" type="pres">
      <dgm:prSet presAssocID="{D0009960-EDFC-4941-8E9F-776AF8D6BB03}" presName="parAndChSpace" presStyleCnt="0"/>
      <dgm:spPr/>
    </dgm:pt>
    <dgm:pt modelId="{3946C5FB-93B5-415C-A2F1-853084405DC4}" type="pres">
      <dgm:prSet presAssocID="{FE3C92DD-2115-429B-866C-012D9572DBF0}" presName="parAndChTx" presStyleLbl="node1" presStyleIdx="2" presStyleCnt="3">
        <dgm:presLayoutVars>
          <dgm:bulletEnabled val="1"/>
        </dgm:presLayoutVars>
      </dgm:prSet>
      <dgm:spPr/>
    </dgm:pt>
  </dgm:ptLst>
  <dgm:cxnLst>
    <dgm:cxn modelId="{1F1AC50D-3B84-4B9C-84D6-5FECCA90D23D}" type="presOf" srcId="{BE72E251-B616-4DC5-AA86-D56492D8D4D6}" destId="{6206E6C4-ED83-4658-9BBC-37EE16F00F65}" srcOrd="0" destOrd="0" presId="urn:microsoft.com/office/officeart/2005/8/layout/hChevron3"/>
    <dgm:cxn modelId="{7C087420-E780-42DB-B1C5-0EA0366A94ED}" srcId="{C9058492-51E1-4EB5-8482-F571BF02D36B}" destId="{482A59EC-1F3A-41B0-A0F8-264DA7A81D64}" srcOrd="1" destOrd="0" parTransId="{E4797EED-A9FD-4862-9C68-F203AC0BFB1F}" sibTransId="{10C71A42-E40F-4CC4-A903-5F625E68D182}"/>
    <dgm:cxn modelId="{B0897D2B-13A4-42AB-BD56-ECB4C36E200C}" type="presOf" srcId="{C0BD797F-56ED-41BF-91F8-9F06B0832099}" destId="{B57682AE-44D0-45EC-81B2-C3A84A5C465E}" srcOrd="0" destOrd="1" presId="urn:microsoft.com/office/officeart/2005/8/layout/hChevron3"/>
    <dgm:cxn modelId="{6948DB3E-4955-43DE-8AE1-9F1A0CB4A94B}" type="presOf" srcId="{FE3C92DD-2115-429B-866C-012D9572DBF0}" destId="{3946C5FB-93B5-415C-A2F1-853084405DC4}" srcOrd="0" destOrd="0" presId="urn:microsoft.com/office/officeart/2005/8/layout/hChevron3"/>
    <dgm:cxn modelId="{9BB3B94B-0593-4CB5-99BB-3CA38874AF9E}" type="presOf" srcId="{482A59EC-1F3A-41B0-A0F8-264DA7A81D64}" destId="{B57682AE-44D0-45EC-81B2-C3A84A5C465E}" srcOrd="0" destOrd="2" presId="urn:microsoft.com/office/officeart/2005/8/layout/hChevron3"/>
    <dgm:cxn modelId="{ABA4756E-5BFC-4B0A-8F0A-5FB7994F11FF}" type="presOf" srcId="{84B58400-FD2A-42DC-B727-0C1E477044FA}" destId="{99677CF4-7A11-452E-AEBB-85DE5C598C65}" srcOrd="0" destOrd="1" presId="urn:microsoft.com/office/officeart/2005/8/layout/hChevron3"/>
    <dgm:cxn modelId="{B0E3E452-8556-453E-A6E3-609B268897BC}" type="presOf" srcId="{C9058492-51E1-4EB5-8482-F571BF02D36B}" destId="{B57682AE-44D0-45EC-81B2-C3A84A5C465E}" srcOrd="0" destOrd="0" presId="urn:microsoft.com/office/officeart/2005/8/layout/hChevron3"/>
    <dgm:cxn modelId="{C8499C8E-297D-4893-9C99-E38DCB0277B7}" srcId="{BE72E251-B616-4DC5-AA86-D56492D8D4D6}" destId="{C9058492-51E1-4EB5-8482-F571BF02D36B}" srcOrd="1" destOrd="0" parTransId="{ADEED560-3734-47BD-8F41-393FDB7DE0DC}" sibTransId="{D0009960-EDFC-4941-8E9F-776AF8D6BB03}"/>
    <dgm:cxn modelId="{B23DB0AA-DA6C-46D4-B0CA-391EA987FB98}" srcId="{FE3C92DD-2115-429B-866C-012D9572DBF0}" destId="{F378C452-4388-43F5-BBCE-584F2D67F48F}" srcOrd="0" destOrd="0" parTransId="{C19019EF-2F46-47EA-8DFD-09278215E9C7}" sibTransId="{35AB675C-B79F-4D38-B4AC-70CD4E826150}"/>
    <dgm:cxn modelId="{411C1ABF-A428-43D2-BC0B-74ADFD1F6B53}" srcId="{850FECC2-9D83-467E-AFE5-7A4C01D39EFC}" destId="{84B58400-FD2A-42DC-B727-0C1E477044FA}" srcOrd="0" destOrd="0" parTransId="{1657C28A-2444-4238-951A-031BBE7FAE05}" sibTransId="{A47EEDFE-A5E0-476A-AF53-842877E7DDA4}"/>
    <dgm:cxn modelId="{DC33D1C0-35C0-43A8-836A-414720535990}" type="presOf" srcId="{8404E51A-5ECB-46A2-B6BE-75EE7E2712FD}" destId="{99677CF4-7A11-452E-AEBB-85DE5C598C65}" srcOrd="0" destOrd="2" presId="urn:microsoft.com/office/officeart/2005/8/layout/hChevron3"/>
    <dgm:cxn modelId="{8D4E88C2-2C82-43A0-AEBF-41E9A6AFA6BC}" srcId="{C9058492-51E1-4EB5-8482-F571BF02D36B}" destId="{C0BD797F-56ED-41BF-91F8-9F06B0832099}" srcOrd="0" destOrd="0" parTransId="{37101CC9-7C05-4531-8FE8-28BA9C50D439}" sibTransId="{30345F04-E596-4543-9894-8E99C0F62570}"/>
    <dgm:cxn modelId="{F02FBECB-1DE6-492C-B2B0-713E39547568}" srcId="{850FECC2-9D83-467E-AFE5-7A4C01D39EFC}" destId="{8404E51A-5ECB-46A2-B6BE-75EE7E2712FD}" srcOrd="1" destOrd="0" parTransId="{EC6ADADB-58AD-4DF6-BCD5-C8CB1CFB1983}" sibTransId="{94D054C5-3DE3-42BF-B6B7-4C1BA3CDF033}"/>
    <dgm:cxn modelId="{21B252D0-83A4-47A9-BC64-33E84FB3AA5E}" srcId="{BE72E251-B616-4DC5-AA86-D56492D8D4D6}" destId="{850FECC2-9D83-467E-AFE5-7A4C01D39EFC}" srcOrd="0" destOrd="0" parTransId="{C5AA1F70-766D-41C7-853B-85CC083233AA}" sibTransId="{343D4B7B-218F-4727-9884-5009E3E1808D}"/>
    <dgm:cxn modelId="{DB6ABDEA-BE3C-4011-8CD2-CC8FF7C6D238}" srcId="{BE72E251-B616-4DC5-AA86-D56492D8D4D6}" destId="{FE3C92DD-2115-429B-866C-012D9572DBF0}" srcOrd="2" destOrd="0" parTransId="{78B3F01D-F60B-4707-A122-78267804A468}" sibTransId="{FC15265D-468F-4B53-9543-1F0C0BB0F5CA}"/>
    <dgm:cxn modelId="{F55A7FFA-315F-49C9-998C-0385CDE8AF0E}" type="presOf" srcId="{F378C452-4388-43F5-BBCE-584F2D67F48F}" destId="{3946C5FB-93B5-415C-A2F1-853084405DC4}" srcOrd="0" destOrd="1" presId="urn:microsoft.com/office/officeart/2005/8/layout/hChevron3"/>
    <dgm:cxn modelId="{79D8BDFF-BB3A-404D-87EE-9AE733CDD82C}" type="presOf" srcId="{850FECC2-9D83-467E-AFE5-7A4C01D39EFC}" destId="{99677CF4-7A11-452E-AEBB-85DE5C598C65}" srcOrd="0" destOrd="0" presId="urn:microsoft.com/office/officeart/2005/8/layout/hChevron3"/>
    <dgm:cxn modelId="{A92FAA9D-AC21-41D6-B2BC-2DA07AA32435}" type="presParOf" srcId="{6206E6C4-ED83-4658-9BBC-37EE16F00F65}" destId="{99677CF4-7A11-452E-AEBB-85DE5C598C65}" srcOrd="0" destOrd="0" presId="urn:microsoft.com/office/officeart/2005/8/layout/hChevron3"/>
    <dgm:cxn modelId="{7624220C-5FC5-46D8-9096-72478909FA3A}" type="presParOf" srcId="{6206E6C4-ED83-4658-9BBC-37EE16F00F65}" destId="{933217C7-BCEA-4B13-8FE8-AAC404ACC225}" srcOrd="1" destOrd="0" presId="urn:microsoft.com/office/officeart/2005/8/layout/hChevron3"/>
    <dgm:cxn modelId="{405DD03C-5B2C-4370-89E4-5FC50A0E6F3E}" type="presParOf" srcId="{6206E6C4-ED83-4658-9BBC-37EE16F00F65}" destId="{B57682AE-44D0-45EC-81B2-C3A84A5C465E}" srcOrd="2" destOrd="0" presId="urn:microsoft.com/office/officeart/2005/8/layout/hChevron3"/>
    <dgm:cxn modelId="{7B951305-A931-4CB2-883D-E88696F38155}" type="presParOf" srcId="{6206E6C4-ED83-4658-9BBC-37EE16F00F65}" destId="{BC08F10D-7F42-489C-876C-DBB048DD62ED}" srcOrd="3" destOrd="0" presId="urn:microsoft.com/office/officeart/2005/8/layout/hChevron3"/>
    <dgm:cxn modelId="{162DC210-233A-4951-8F68-5929A028D88C}" type="presParOf" srcId="{6206E6C4-ED83-4658-9BBC-37EE16F00F65}" destId="{3946C5FB-93B5-415C-A2F1-853084405DC4}"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F75BC4-EF7F-4FBD-9A16-4D6EE0E11E67}"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AA7B17CF-CA46-4044-8EF6-E6D42F57FB70}">
      <dgm:prSet phldrT="[Text]"/>
      <dgm:spPr>
        <a:solidFill>
          <a:schemeClr val="bg1">
            <a:lumMod val="75000"/>
            <a:alpha val="50000"/>
          </a:schemeClr>
        </a:solidFill>
      </dgm:spPr>
      <dgm:t>
        <a:bodyPr/>
        <a:lstStyle/>
        <a:p>
          <a:r>
            <a:rPr lang="en-US" b="1" dirty="0"/>
            <a:t>Networking</a:t>
          </a:r>
        </a:p>
      </dgm:t>
    </dgm:pt>
    <dgm:pt modelId="{175FF175-F030-4A2E-B4EF-83C262972CB6}" type="parTrans" cxnId="{A81A00F3-B70E-44FA-81CE-6639068C0FF6}">
      <dgm:prSet/>
      <dgm:spPr/>
      <dgm:t>
        <a:bodyPr/>
        <a:lstStyle/>
        <a:p>
          <a:endParaRPr lang="en-US" b="1"/>
        </a:p>
      </dgm:t>
    </dgm:pt>
    <dgm:pt modelId="{82837724-E926-44BD-AF94-64B7CCCFB6B4}" type="sibTrans" cxnId="{A81A00F3-B70E-44FA-81CE-6639068C0FF6}">
      <dgm:prSet/>
      <dgm:spPr/>
      <dgm:t>
        <a:bodyPr/>
        <a:lstStyle/>
        <a:p>
          <a:endParaRPr lang="en-US" b="1"/>
        </a:p>
      </dgm:t>
    </dgm:pt>
    <dgm:pt modelId="{1AB73179-7083-49FE-A4D0-0691F200196D}">
      <dgm:prSet phldrT="[Text]"/>
      <dgm:spPr>
        <a:solidFill>
          <a:schemeClr val="bg1">
            <a:lumMod val="75000"/>
            <a:alpha val="50000"/>
          </a:schemeClr>
        </a:solidFill>
      </dgm:spPr>
      <dgm:t>
        <a:bodyPr/>
        <a:lstStyle/>
        <a:p>
          <a:r>
            <a:rPr lang="en-US" b="1" dirty="0"/>
            <a:t>Resume/ Cover Letter Preparation</a:t>
          </a:r>
        </a:p>
      </dgm:t>
    </dgm:pt>
    <dgm:pt modelId="{FF7A18E4-6055-4CF8-9EFB-F658F2A45FA2}" type="parTrans" cxnId="{181271F5-EA3E-4369-BAFE-109532F864FF}">
      <dgm:prSet/>
      <dgm:spPr/>
      <dgm:t>
        <a:bodyPr/>
        <a:lstStyle/>
        <a:p>
          <a:endParaRPr lang="en-US" b="1"/>
        </a:p>
      </dgm:t>
    </dgm:pt>
    <dgm:pt modelId="{73F31E19-F103-463F-A73A-9E901083A122}" type="sibTrans" cxnId="{181271F5-EA3E-4369-BAFE-109532F864FF}">
      <dgm:prSet/>
      <dgm:spPr/>
      <dgm:t>
        <a:bodyPr/>
        <a:lstStyle/>
        <a:p>
          <a:endParaRPr lang="en-US" b="1"/>
        </a:p>
      </dgm:t>
    </dgm:pt>
    <dgm:pt modelId="{EDCF714F-3E40-428F-851E-92CEE39AFC49}">
      <dgm:prSet phldrT="[Text]"/>
      <dgm:spPr>
        <a:solidFill>
          <a:schemeClr val="bg1">
            <a:lumMod val="75000"/>
            <a:alpha val="50000"/>
          </a:schemeClr>
        </a:solidFill>
      </dgm:spPr>
      <dgm:t>
        <a:bodyPr/>
        <a:lstStyle/>
        <a:p>
          <a:r>
            <a:rPr lang="en-US" b="1" dirty="0"/>
            <a:t>Job Application</a:t>
          </a:r>
        </a:p>
      </dgm:t>
    </dgm:pt>
    <dgm:pt modelId="{1C8BBBAA-2AE0-4517-AC13-4DBDCE9C696D}" type="parTrans" cxnId="{0DFBFF87-57E2-41CD-8A52-1387C136D3FB}">
      <dgm:prSet/>
      <dgm:spPr/>
      <dgm:t>
        <a:bodyPr/>
        <a:lstStyle/>
        <a:p>
          <a:endParaRPr lang="en-US" b="1"/>
        </a:p>
      </dgm:t>
    </dgm:pt>
    <dgm:pt modelId="{B5915A45-946F-4787-9CEB-B389E4BB69F2}" type="sibTrans" cxnId="{0DFBFF87-57E2-41CD-8A52-1387C136D3FB}">
      <dgm:prSet/>
      <dgm:spPr/>
      <dgm:t>
        <a:bodyPr/>
        <a:lstStyle/>
        <a:p>
          <a:endParaRPr lang="en-US" b="1"/>
        </a:p>
      </dgm:t>
    </dgm:pt>
    <dgm:pt modelId="{BBF02B20-A8CF-4386-BA78-A3F8B863AB54}">
      <dgm:prSet phldrT="[Text]"/>
      <dgm:spPr>
        <a:solidFill>
          <a:schemeClr val="bg1">
            <a:lumMod val="75000"/>
            <a:alpha val="50000"/>
          </a:schemeClr>
        </a:solidFill>
      </dgm:spPr>
      <dgm:t>
        <a:bodyPr/>
        <a:lstStyle/>
        <a:p>
          <a:r>
            <a:rPr lang="en-US" b="1" dirty="0"/>
            <a:t>Interviewing</a:t>
          </a:r>
        </a:p>
      </dgm:t>
    </dgm:pt>
    <dgm:pt modelId="{424E853E-9D9C-4DF0-9E47-BD563002C6D6}" type="parTrans" cxnId="{A7870B6F-3406-4301-93EB-CF27805F6DDA}">
      <dgm:prSet/>
      <dgm:spPr/>
      <dgm:t>
        <a:bodyPr/>
        <a:lstStyle/>
        <a:p>
          <a:endParaRPr lang="en-US" b="1"/>
        </a:p>
      </dgm:t>
    </dgm:pt>
    <dgm:pt modelId="{EB70F2D6-E031-4C63-9D3D-FEE88DA65993}" type="sibTrans" cxnId="{A7870B6F-3406-4301-93EB-CF27805F6DDA}">
      <dgm:prSet/>
      <dgm:spPr/>
      <dgm:t>
        <a:bodyPr/>
        <a:lstStyle/>
        <a:p>
          <a:endParaRPr lang="en-US" b="1"/>
        </a:p>
      </dgm:t>
    </dgm:pt>
    <dgm:pt modelId="{3348AAEA-7059-4038-9C97-23AA66E3170C}">
      <dgm:prSet phldrT="[Text]"/>
      <dgm:spPr>
        <a:solidFill>
          <a:schemeClr val="bg1">
            <a:lumMod val="75000"/>
            <a:alpha val="50000"/>
          </a:schemeClr>
        </a:solidFill>
      </dgm:spPr>
      <dgm:t>
        <a:bodyPr/>
        <a:lstStyle/>
        <a:p>
          <a:r>
            <a:rPr lang="en-US" b="1" dirty="0"/>
            <a:t>Career Mapping</a:t>
          </a:r>
        </a:p>
      </dgm:t>
    </dgm:pt>
    <dgm:pt modelId="{6670838E-A098-42D3-8359-69FA1F4D37AF}" type="sibTrans" cxnId="{81598364-C3F7-48A5-B585-2C4D4E1B5408}">
      <dgm:prSet/>
      <dgm:spPr/>
      <dgm:t>
        <a:bodyPr/>
        <a:lstStyle/>
        <a:p>
          <a:endParaRPr lang="en-US" b="1"/>
        </a:p>
      </dgm:t>
    </dgm:pt>
    <dgm:pt modelId="{7517B58F-3348-4C49-8A33-4814EE3E4580}" type="parTrans" cxnId="{81598364-C3F7-48A5-B585-2C4D4E1B5408}">
      <dgm:prSet/>
      <dgm:spPr/>
      <dgm:t>
        <a:bodyPr/>
        <a:lstStyle/>
        <a:p>
          <a:endParaRPr lang="en-US" b="1"/>
        </a:p>
      </dgm:t>
    </dgm:pt>
    <dgm:pt modelId="{5AAB48CF-95D7-4080-BCDD-CEF39433F1D0}">
      <dgm:prSet phldrT="[Text]"/>
      <dgm:spPr>
        <a:solidFill>
          <a:schemeClr val="bg1">
            <a:lumMod val="75000"/>
            <a:alpha val="50000"/>
          </a:schemeClr>
        </a:solidFill>
      </dgm:spPr>
      <dgm:t>
        <a:bodyPr/>
        <a:lstStyle/>
        <a:p>
          <a:r>
            <a:rPr lang="en-US" b="1" dirty="0"/>
            <a:t>Follow-up</a:t>
          </a:r>
        </a:p>
      </dgm:t>
    </dgm:pt>
    <dgm:pt modelId="{82DFD85B-AEBC-4453-A70E-A47BF41ADBD1}" type="parTrans" cxnId="{43A4549B-521E-439F-B93F-ECA7416D3A37}">
      <dgm:prSet/>
      <dgm:spPr/>
      <dgm:t>
        <a:bodyPr/>
        <a:lstStyle/>
        <a:p>
          <a:endParaRPr lang="en-US" b="1"/>
        </a:p>
      </dgm:t>
    </dgm:pt>
    <dgm:pt modelId="{54D0307D-FAEE-4939-80C8-96B46D71D083}" type="sibTrans" cxnId="{43A4549B-521E-439F-B93F-ECA7416D3A37}">
      <dgm:prSet/>
      <dgm:spPr/>
      <dgm:t>
        <a:bodyPr/>
        <a:lstStyle/>
        <a:p>
          <a:endParaRPr lang="en-US" b="1"/>
        </a:p>
      </dgm:t>
    </dgm:pt>
    <dgm:pt modelId="{3C0B4C3F-CBDB-4AFD-AD1B-150EB5FEA01B}" type="pres">
      <dgm:prSet presAssocID="{B5F75BC4-EF7F-4FBD-9A16-4D6EE0E11E67}" presName="composite" presStyleCnt="0">
        <dgm:presLayoutVars>
          <dgm:chMax val="1"/>
          <dgm:dir/>
          <dgm:resizeHandles val="exact"/>
        </dgm:presLayoutVars>
      </dgm:prSet>
      <dgm:spPr/>
    </dgm:pt>
    <dgm:pt modelId="{8FFD422F-0465-4999-B78F-A5303272FDF1}" type="pres">
      <dgm:prSet presAssocID="{B5F75BC4-EF7F-4FBD-9A16-4D6EE0E11E67}" presName="radial" presStyleCnt="0">
        <dgm:presLayoutVars>
          <dgm:animLvl val="ctr"/>
        </dgm:presLayoutVars>
      </dgm:prSet>
      <dgm:spPr/>
    </dgm:pt>
    <dgm:pt modelId="{34E6F152-3C4E-4D8F-9A60-F78024E1404B}" type="pres">
      <dgm:prSet presAssocID="{AA7B17CF-CA46-4044-8EF6-E6D42F57FB70}" presName="centerShape" presStyleLbl="vennNode1" presStyleIdx="0" presStyleCnt="6"/>
      <dgm:spPr/>
    </dgm:pt>
    <dgm:pt modelId="{B828ECD2-6218-4833-8658-82CBBC07F69F}" type="pres">
      <dgm:prSet presAssocID="{3348AAEA-7059-4038-9C97-23AA66E3170C}" presName="node" presStyleLbl="vennNode1" presStyleIdx="1" presStyleCnt="6" custScaleX="121000" custScaleY="121000">
        <dgm:presLayoutVars>
          <dgm:bulletEnabled val="1"/>
        </dgm:presLayoutVars>
      </dgm:prSet>
      <dgm:spPr/>
    </dgm:pt>
    <dgm:pt modelId="{B1319FBD-1CE2-4690-BBEB-616680309CA2}" type="pres">
      <dgm:prSet presAssocID="{1AB73179-7083-49FE-A4D0-0691F200196D}" presName="node" presStyleLbl="vennNode1" presStyleIdx="2" presStyleCnt="6" custScaleX="121000" custScaleY="121000">
        <dgm:presLayoutVars>
          <dgm:bulletEnabled val="1"/>
        </dgm:presLayoutVars>
      </dgm:prSet>
      <dgm:spPr/>
    </dgm:pt>
    <dgm:pt modelId="{D00ACD87-1CE2-48F3-AC01-AD7F5E402582}" type="pres">
      <dgm:prSet presAssocID="{EDCF714F-3E40-428F-851E-92CEE39AFC49}" presName="node" presStyleLbl="vennNode1" presStyleIdx="3" presStyleCnt="6" custScaleX="121000" custScaleY="121000">
        <dgm:presLayoutVars>
          <dgm:bulletEnabled val="1"/>
        </dgm:presLayoutVars>
      </dgm:prSet>
      <dgm:spPr/>
    </dgm:pt>
    <dgm:pt modelId="{E7F7C672-9077-45EB-8DA6-12B1B44D7718}" type="pres">
      <dgm:prSet presAssocID="{BBF02B20-A8CF-4386-BA78-A3F8B863AB54}" presName="node" presStyleLbl="vennNode1" presStyleIdx="4" presStyleCnt="6" custScaleX="121000" custScaleY="121000">
        <dgm:presLayoutVars>
          <dgm:bulletEnabled val="1"/>
        </dgm:presLayoutVars>
      </dgm:prSet>
      <dgm:spPr/>
    </dgm:pt>
    <dgm:pt modelId="{38C11085-73C0-41DD-B202-4E56B75F6A34}" type="pres">
      <dgm:prSet presAssocID="{5AAB48CF-95D7-4080-BCDD-CEF39433F1D0}" presName="node" presStyleLbl="vennNode1" presStyleIdx="5" presStyleCnt="6" custScaleX="121000" custScaleY="121000">
        <dgm:presLayoutVars>
          <dgm:bulletEnabled val="1"/>
        </dgm:presLayoutVars>
      </dgm:prSet>
      <dgm:spPr/>
    </dgm:pt>
  </dgm:ptLst>
  <dgm:cxnLst>
    <dgm:cxn modelId="{6D22090B-850F-46CC-80B6-E3D72A0AB22D}" type="presOf" srcId="{1AB73179-7083-49FE-A4D0-0691F200196D}" destId="{B1319FBD-1CE2-4690-BBEB-616680309CA2}" srcOrd="0" destOrd="0" presId="urn:microsoft.com/office/officeart/2005/8/layout/radial3"/>
    <dgm:cxn modelId="{0A052E0B-8421-49B4-91B3-5CCB3356998D}" type="presOf" srcId="{3348AAEA-7059-4038-9C97-23AA66E3170C}" destId="{B828ECD2-6218-4833-8658-82CBBC07F69F}" srcOrd="0" destOrd="0" presId="urn:microsoft.com/office/officeart/2005/8/layout/radial3"/>
    <dgm:cxn modelId="{CDBCDC30-29A7-440B-8E9E-BE25B0AEF490}" type="presOf" srcId="{EDCF714F-3E40-428F-851E-92CEE39AFC49}" destId="{D00ACD87-1CE2-48F3-AC01-AD7F5E402582}" srcOrd="0" destOrd="0" presId="urn:microsoft.com/office/officeart/2005/8/layout/radial3"/>
    <dgm:cxn modelId="{D56CD53C-96CA-4607-9BE5-C7117BD35C97}" type="presOf" srcId="{B5F75BC4-EF7F-4FBD-9A16-4D6EE0E11E67}" destId="{3C0B4C3F-CBDB-4AFD-AD1B-150EB5FEA01B}" srcOrd="0" destOrd="0" presId="urn:microsoft.com/office/officeart/2005/8/layout/radial3"/>
    <dgm:cxn modelId="{81598364-C3F7-48A5-B585-2C4D4E1B5408}" srcId="{AA7B17CF-CA46-4044-8EF6-E6D42F57FB70}" destId="{3348AAEA-7059-4038-9C97-23AA66E3170C}" srcOrd="0" destOrd="0" parTransId="{7517B58F-3348-4C49-8A33-4814EE3E4580}" sibTransId="{6670838E-A098-42D3-8359-69FA1F4D37AF}"/>
    <dgm:cxn modelId="{A7870B6F-3406-4301-93EB-CF27805F6DDA}" srcId="{AA7B17CF-CA46-4044-8EF6-E6D42F57FB70}" destId="{BBF02B20-A8CF-4386-BA78-A3F8B863AB54}" srcOrd="3" destOrd="0" parTransId="{424E853E-9D9C-4DF0-9E47-BD563002C6D6}" sibTransId="{EB70F2D6-E031-4C63-9D3D-FEE88DA65993}"/>
    <dgm:cxn modelId="{98B7A17D-304B-4FB9-96B0-29A4676E475F}" type="presOf" srcId="{BBF02B20-A8CF-4386-BA78-A3F8B863AB54}" destId="{E7F7C672-9077-45EB-8DA6-12B1B44D7718}" srcOrd="0" destOrd="0" presId="urn:microsoft.com/office/officeart/2005/8/layout/radial3"/>
    <dgm:cxn modelId="{A2D8B480-A93B-45F6-A234-F29F4E33F64B}" type="presOf" srcId="{5AAB48CF-95D7-4080-BCDD-CEF39433F1D0}" destId="{38C11085-73C0-41DD-B202-4E56B75F6A34}" srcOrd="0" destOrd="0" presId="urn:microsoft.com/office/officeart/2005/8/layout/radial3"/>
    <dgm:cxn modelId="{0DFBFF87-57E2-41CD-8A52-1387C136D3FB}" srcId="{AA7B17CF-CA46-4044-8EF6-E6D42F57FB70}" destId="{EDCF714F-3E40-428F-851E-92CEE39AFC49}" srcOrd="2" destOrd="0" parTransId="{1C8BBBAA-2AE0-4517-AC13-4DBDCE9C696D}" sibTransId="{B5915A45-946F-4787-9CEB-B389E4BB69F2}"/>
    <dgm:cxn modelId="{F263F393-8519-4A71-B590-D4081B47D52C}" type="presOf" srcId="{AA7B17CF-CA46-4044-8EF6-E6D42F57FB70}" destId="{34E6F152-3C4E-4D8F-9A60-F78024E1404B}" srcOrd="0" destOrd="0" presId="urn:microsoft.com/office/officeart/2005/8/layout/radial3"/>
    <dgm:cxn modelId="{43A4549B-521E-439F-B93F-ECA7416D3A37}" srcId="{AA7B17CF-CA46-4044-8EF6-E6D42F57FB70}" destId="{5AAB48CF-95D7-4080-BCDD-CEF39433F1D0}" srcOrd="4" destOrd="0" parTransId="{82DFD85B-AEBC-4453-A70E-A47BF41ADBD1}" sibTransId="{54D0307D-FAEE-4939-80C8-96B46D71D083}"/>
    <dgm:cxn modelId="{A81A00F3-B70E-44FA-81CE-6639068C0FF6}" srcId="{B5F75BC4-EF7F-4FBD-9A16-4D6EE0E11E67}" destId="{AA7B17CF-CA46-4044-8EF6-E6D42F57FB70}" srcOrd="0" destOrd="0" parTransId="{175FF175-F030-4A2E-B4EF-83C262972CB6}" sibTransId="{82837724-E926-44BD-AF94-64B7CCCFB6B4}"/>
    <dgm:cxn modelId="{181271F5-EA3E-4369-BAFE-109532F864FF}" srcId="{AA7B17CF-CA46-4044-8EF6-E6D42F57FB70}" destId="{1AB73179-7083-49FE-A4D0-0691F200196D}" srcOrd="1" destOrd="0" parTransId="{FF7A18E4-6055-4CF8-9EFB-F658F2A45FA2}" sibTransId="{73F31E19-F103-463F-A73A-9E901083A122}"/>
    <dgm:cxn modelId="{145DDC7D-3D98-43F6-8F13-D83BDEB06F75}" type="presParOf" srcId="{3C0B4C3F-CBDB-4AFD-AD1B-150EB5FEA01B}" destId="{8FFD422F-0465-4999-B78F-A5303272FDF1}" srcOrd="0" destOrd="0" presId="urn:microsoft.com/office/officeart/2005/8/layout/radial3"/>
    <dgm:cxn modelId="{52147213-8906-4775-8B88-03E266C5409A}" type="presParOf" srcId="{8FFD422F-0465-4999-B78F-A5303272FDF1}" destId="{34E6F152-3C4E-4D8F-9A60-F78024E1404B}" srcOrd="0" destOrd="0" presId="urn:microsoft.com/office/officeart/2005/8/layout/radial3"/>
    <dgm:cxn modelId="{7C4EC861-F3C2-4C33-A42D-20A799EA0FA6}" type="presParOf" srcId="{8FFD422F-0465-4999-B78F-A5303272FDF1}" destId="{B828ECD2-6218-4833-8658-82CBBC07F69F}" srcOrd="1" destOrd="0" presId="urn:microsoft.com/office/officeart/2005/8/layout/radial3"/>
    <dgm:cxn modelId="{9E6EF45B-4E23-41EC-AA0A-B09CFF60A8AA}" type="presParOf" srcId="{8FFD422F-0465-4999-B78F-A5303272FDF1}" destId="{B1319FBD-1CE2-4690-BBEB-616680309CA2}" srcOrd="2" destOrd="0" presId="urn:microsoft.com/office/officeart/2005/8/layout/radial3"/>
    <dgm:cxn modelId="{C8B1B863-AC75-4FD6-89D3-D1FBEA356857}" type="presParOf" srcId="{8FFD422F-0465-4999-B78F-A5303272FDF1}" destId="{D00ACD87-1CE2-48F3-AC01-AD7F5E402582}" srcOrd="3" destOrd="0" presId="urn:microsoft.com/office/officeart/2005/8/layout/radial3"/>
    <dgm:cxn modelId="{513F4DA4-F6DB-459D-B6E1-C6A83CDBF936}" type="presParOf" srcId="{8FFD422F-0465-4999-B78F-A5303272FDF1}" destId="{E7F7C672-9077-45EB-8DA6-12B1B44D7718}" srcOrd="4" destOrd="0" presId="urn:microsoft.com/office/officeart/2005/8/layout/radial3"/>
    <dgm:cxn modelId="{1D0EF6AC-6C3C-400C-8C9C-18BFB6CF3CBD}" type="presParOf" srcId="{8FFD422F-0465-4999-B78F-A5303272FDF1}" destId="{38C11085-73C0-41DD-B202-4E56B75F6A34}" srcOrd="5" destOrd="0" presId="urn:microsoft.com/office/officeart/2005/8/layout/radial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FF9B9F-E299-46CE-A118-5567F2FB1AB0}" type="doc">
      <dgm:prSet loTypeId="urn:microsoft.com/office/officeart/2005/8/layout/radial4" loCatId="relationship" qsTypeId="urn:microsoft.com/office/officeart/2005/8/quickstyle/simple1" qsCatId="simple" csTypeId="urn:microsoft.com/office/officeart/2005/8/colors/accent0_2" csCatId="mainScheme" phldr="1"/>
      <dgm:spPr/>
      <dgm:t>
        <a:bodyPr/>
        <a:lstStyle/>
        <a:p>
          <a:endParaRPr lang="en-US"/>
        </a:p>
      </dgm:t>
    </dgm:pt>
    <dgm:pt modelId="{B0D8AB3E-4411-498C-AF6A-403B8CB52A50}">
      <dgm:prSet phldrT="[Text]" custT="1"/>
      <dgm:spPr/>
      <dgm:t>
        <a:bodyPr/>
        <a:lstStyle/>
        <a:p>
          <a:r>
            <a:rPr lang="en-US" sz="1400" dirty="0"/>
            <a:t>Comprehensive information guide</a:t>
          </a:r>
        </a:p>
      </dgm:t>
    </dgm:pt>
    <dgm:pt modelId="{CDE971C2-75EB-4E0D-93EC-1917BCDE749C}" type="parTrans" cxnId="{8209F717-4133-48C1-A9A8-B6E39F5C3F7E}">
      <dgm:prSet/>
      <dgm:spPr/>
      <dgm:t>
        <a:bodyPr/>
        <a:lstStyle/>
        <a:p>
          <a:endParaRPr lang="en-US"/>
        </a:p>
      </dgm:t>
    </dgm:pt>
    <dgm:pt modelId="{D63D196C-9612-46B4-9E9F-50E06583AEFA}" type="sibTrans" cxnId="{8209F717-4133-48C1-A9A8-B6E39F5C3F7E}">
      <dgm:prSet/>
      <dgm:spPr/>
      <dgm:t>
        <a:bodyPr/>
        <a:lstStyle/>
        <a:p>
          <a:endParaRPr lang="en-US"/>
        </a:p>
      </dgm:t>
    </dgm:pt>
    <dgm:pt modelId="{DA1CB03F-4C3E-4378-85EB-713CC31D093C}">
      <dgm:prSet phldrT="[Text]" custT="1"/>
      <dgm:spPr/>
      <dgm:t>
        <a:bodyPr/>
        <a:lstStyle/>
        <a:p>
          <a:r>
            <a:rPr lang="en-US" sz="2800" dirty="0"/>
            <a:t>Career tools</a:t>
          </a:r>
        </a:p>
      </dgm:t>
    </dgm:pt>
    <dgm:pt modelId="{60929A80-FD1A-4E53-9734-6C5EC08E3A4C}" type="parTrans" cxnId="{CBFB5836-9042-400A-8122-58E484763906}">
      <dgm:prSet/>
      <dgm:spPr/>
      <dgm:t>
        <a:bodyPr/>
        <a:lstStyle/>
        <a:p>
          <a:endParaRPr lang="en-US"/>
        </a:p>
      </dgm:t>
    </dgm:pt>
    <dgm:pt modelId="{F531CE60-210B-4BDC-B278-44E802F9A836}" type="sibTrans" cxnId="{CBFB5836-9042-400A-8122-58E484763906}">
      <dgm:prSet/>
      <dgm:spPr/>
      <dgm:t>
        <a:bodyPr/>
        <a:lstStyle/>
        <a:p>
          <a:endParaRPr lang="en-US"/>
        </a:p>
      </dgm:t>
    </dgm:pt>
    <dgm:pt modelId="{475B17C8-A3DB-42BB-961E-961B98CAB48E}">
      <dgm:prSet phldrT="[Text]" custT="1"/>
      <dgm:spPr/>
      <dgm:t>
        <a:bodyPr/>
        <a:lstStyle/>
        <a:p>
          <a:r>
            <a:rPr lang="en-US" sz="2800" dirty="0"/>
            <a:t>Career Paths</a:t>
          </a:r>
        </a:p>
      </dgm:t>
    </dgm:pt>
    <dgm:pt modelId="{85D890A1-4AB3-45A0-9C05-38E9526A37B5}" type="parTrans" cxnId="{7BC1024C-A4FD-46B7-82BB-D4BCDE380342}">
      <dgm:prSet/>
      <dgm:spPr/>
      <dgm:t>
        <a:bodyPr/>
        <a:lstStyle/>
        <a:p>
          <a:endParaRPr lang="en-US"/>
        </a:p>
      </dgm:t>
    </dgm:pt>
    <dgm:pt modelId="{E1C93EE9-3C65-47F1-81A8-7AAB4873413D}" type="sibTrans" cxnId="{7BC1024C-A4FD-46B7-82BB-D4BCDE380342}">
      <dgm:prSet/>
      <dgm:spPr/>
      <dgm:t>
        <a:bodyPr/>
        <a:lstStyle/>
        <a:p>
          <a:endParaRPr lang="en-US"/>
        </a:p>
      </dgm:t>
    </dgm:pt>
    <dgm:pt modelId="{AA3D575A-223B-4973-AC58-FB505C09DDB5}">
      <dgm:prSet phldrT="[Text]"/>
      <dgm:spPr/>
      <dgm:t>
        <a:bodyPr/>
        <a:lstStyle/>
        <a:p>
          <a:endParaRPr lang="en-US" dirty="0"/>
        </a:p>
      </dgm:t>
    </dgm:pt>
    <dgm:pt modelId="{E938C0EE-B199-4E78-86CD-7EB7E91DFA41}" type="parTrans" cxnId="{D5853B9B-576C-44EF-89B0-90ED82E83BDB}">
      <dgm:prSet/>
      <dgm:spPr/>
      <dgm:t>
        <a:bodyPr/>
        <a:lstStyle/>
        <a:p>
          <a:endParaRPr lang="en-US"/>
        </a:p>
      </dgm:t>
    </dgm:pt>
    <dgm:pt modelId="{2674591D-8963-4503-A368-EB0A8C2235DC}" type="sibTrans" cxnId="{D5853B9B-576C-44EF-89B0-90ED82E83BDB}">
      <dgm:prSet/>
      <dgm:spPr/>
      <dgm:t>
        <a:bodyPr/>
        <a:lstStyle/>
        <a:p>
          <a:endParaRPr lang="en-US"/>
        </a:p>
      </dgm:t>
    </dgm:pt>
    <dgm:pt modelId="{7CEC1ADB-6312-44B5-A88D-521E6D5B0E07}" type="pres">
      <dgm:prSet presAssocID="{B6FF9B9F-E299-46CE-A118-5567F2FB1AB0}" presName="cycle" presStyleCnt="0">
        <dgm:presLayoutVars>
          <dgm:chMax val="1"/>
          <dgm:dir/>
          <dgm:animLvl val="ctr"/>
          <dgm:resizeHandles val="exact"/>
        </dgm:presLayoutVars>
      </dgm:prSet>
      <dgm:spPr/>
    </dgm:pt>
    <dgm:pt modelId="{A13294C0-6EF7-49CC-BFE4-DF27571882C5}" type="pres">
      <dgm:prSet presAssocID="{B0D8AB3E-4411-498C-AF6A-403B8CB52A50}" presName="centerShape" presStyleLbl="node0" presStyleIdx="0" presStyleCnt="1"/>
      <dgm:spPr/>
    </dgm:pt>
    <dgm:pt modelId="{3177F955-E9F3-497A-BB71-8DF03F85780C}" type="pres">
      <dgm:prSet presAssocID="{60929A80-FD1A-4E53-9734-6C5EC08E3A4C}" presName="parTrans" presStyleLbl="bgSibTrans2D1" presStyleIdx="0" presStyleCnt="2"/>
      <dgm:spPr/>
    </dgm:pt>
    <dgm:pt modelId="{C60BB8BC-9B90-43E2-8191-BC5D3A0FC91E}" type="pres">
      <dgm:prSet presAssocID="{DA1CB03F-4C3E-4378-85EB-713CC31D093C}" presName="node" presStyleLbl="node1" presStyleIdx="0" presStyleCnt="2">
        <dgm:presLayoutVars>
          <dgm:bulletEnabled val="1"/>
        </dgm:presLayoutVars>
      </dgm:prSet>
      <dgm:spPr/>
    </dgm:pt>
    <dgm:pt modelId="{B3F6B9E4-2FFD-46B5-9344-4C2EC07209CC}" type="pres">
      <dgm:prSet presAssocID="{85D890A1-4AB3-45A0-9C05-38E9526A37B5}" presName="parTrans" presStyleLbl="bgSibTrans2D1" presStyleIdx="1" presStyleCnt="2"/>
      <dgm:spPr/>
    </dgm:pt>
    <dgm:pt modelId="{A183C779-EB91-43E8-8B13-C733335209E2}" type="pres">
      <dgm:prSet presAssocID="{475B17C8-A3DB-42BB-961E-961B98CAB48E}" presName="node" presStyleLbl="node1" presStyleIdx="1" presStyleCnt="2">
        <dgm:presLayoutVars>
          <dgm:bulletEnabled val="1"/>
        </dgm:presLayoutVars>
      </dgm:prSet>
      <dgm:spPr/>
    </dgm:pt>
  </dgm:ptLst>
  <dgm:cxnLst>
    <dgm:cxn modelId="{8209F717-4133-48C1-A9A8-B6E39F5C3F7E}" srcId="{B6FF9B9F-E299-46CE-A118-5567F2FB1AB0}" destId="{B0D8AB3E-4411-498C-AF6A-403B8CB52A50}" srcOrd="0" destOrd="0" parTransId="{CDE971C2-75EB-4E0D-93EC-1917BCDE749C}" sibTransId="{D63D196C-9612-46B4-9E9F-50E06583AEFA}"/>
    <dgm:cxn modelId="{037E2735-EA36-46D1-9611-C5A616128982}" type="presOf" srcId="{B6FF9B9F-E299-46CE-A118-5567F2FB1AB0}" destId="{7CEC1ADB-6312-44B5-A88D-521E6D5B0E07}" srcOrd="0" destOrd="0" presId="urn:microsoft.com/office/officeart/2005/8/layout/radial4"/>
    <dgm:cxn modelId="{CBFB5836-9042-400A-8122-58E484763906}" srcId="{B0D8AB3E-4411-498C-AF6A-403B8CB52A50}" destId="{DA1CB03F-4C3E-4378-85EB-713CC31D093C}" srcOrd="0" destOrd="0" parTransId="{60929A80-FD1A-4E53-9734-6C5EC08E3A4C}" sibTransId="{F531CE60-210B-4BDC-B278-44E802F9A836}"/>
    <dgm:cxn modelId="{52596661-6BEE-4D7C-AD32-1D9B4F1EA028}" type="presOf" srcId="{B0D8AB3E-4411-498C-AF6A-403B8CB52A50}" destId="{A13294C0-6EF7-49CC-BFE4-DF27571882C5}" srcOrd="0" destOrd="0" presId="urn:microsoft.com/office/officeart/2005/8/layout/radial4"/>
    <dgm:cxn modelId="{C23D8342-109D-4FBC-AE9D-1A6ED401D02E}" type="presOf" srcId="{60929A80-FD1A-4E53-9734-6C5EC08E3A4C}" destId="{3177F955-E9F3-497A-BB71-8DF03F85780C}" srcOrd="0" destOrd="0" presId="urn:microsoft.com/office/officeart/2005/8/layout/radial4"/>
    <dgm:cxn modelId="{7BC1024C-A4FD-46B7-82BB-D4BCDE380342}" srcId="{B0D8AB3E-4411-498C-AF6A-403B8CB52A50}" destId="{475B17C8-A3DB-42BB-961E-961B98CAB48E}" srcOrd="1" destOrd="0" parTransId="{85D890A1-4AB3-45A0-9C05-38E9526A37B5}" sibTransId="{E1C93EE9-3C65-47F1-81A8-7AAB4873413D}"/>
    <dgm:cxn modelId="{7A1E8C55-3240-48F7-8E88-AA9211738747}" type="presOf" srcId="{475B17C8-A3DB-42BB-961E-961B98CAB48E}" destId="{A183C779-EB91-43E8-8B13-C733335209E2}" srcOrd="0" destOrd="0" presId="urn:microsoft.com/office/officeart/2005/8/layout/radial4"/>
    <dgm:cxn modelId="{D4165C93-7EE8-4D0B-861A-4D65F8FE70C8}" type="presOf" srcId="{DA1CB03F-4C3E-4378-85EB-713CC31D093C}" destId="{C60BB8BC-9B90-43E2-8191-BC5D3A0FC91E}" srcOrd="0" destOrd="0" presId="urn:microsoft.com/office/officeart/2005/8/layout/radial4"/>
    <dgm:cxn modelId="{D5853B9B-576C-44EF-89B0-90ED82E83BDB}" srcId="{B6FF9B9F-E299-46CE-A118-5567F2FB1AB0}" destId="{AA3D575A-223B-4973-AC58-FB505C09DDB5}" srcOrd="1" destOrd="0" parTransId="{E938C0EE-B199-4E78-86CD-7EB7E91DFA41}" sibTransId="{2674591D-8963-4503-A368-EB0A8C2235DC}"/>
    <dgm:cxn modelId="{E5F8DCFA-99E5-47C3-8371-D5CCAE6806B9}" type="presOf" srcId="{85D890A1-4AB3-45A0-9C05-38E9526A37B5}" destId="{B3F6B9E4-2FFD-46B5-9344-4C2EC07209CC}" srcOrd="0" destOrd="0" presId="urn:microsoft.com/office/officeart/2005/8/layout/radial4"/>
    <dgm:cxn modelId="{5322EB4D-CAE2-4EB7-B285-0DE1AC9C4BD4}" type="presParOf" srcId="{7CEC1ADB-6312-44B5-A88D-521E6D5B0E07}" destId="{A13294C0-6EF7-49CC-BFE4-DF27571882C5}" srcOrd="0" destOrd="0" presId="urn:microsoft.com/office/officeart/2005/8/layout/radial4"/>
    <dgm:cxn modelId="{0DA50FC1-442A-4970-9B51-58065DCCFA98}" type="presParOf" srcId="{7CEC1ADB-6312-44B5-A88D-521E6D5B0E07}" destId="{3177F955-E9F3-497A-BB71-8DF03F85780C}" srcOrd="1" destOrd="0" presId="urn:microsoft.com/office/officeart/2005/8/layout/radial4"/>
    <dgm:cxn modelId="{F09814E2-40EF-4D27-B712-695CB6BB9556}" type="presParOf" srcId="{7CEC1ADB-6312-44B5-A88D-521E6D5B0E07}" destId="{C60BB8BC-9B90-43E2-8191-BC5D3A0FC91E}" srcOrd="2" destOrd="0" presId="urn:microsoft.com/office/officeart/2005/8/layout/radial4"/>
    <dgm:cxn modelId="{A24FDB33-ACE1-471C-A85A-987C04A30F8F}" type="presParOf" srcId="{7CEC1ADB-6312-44B5-A88D-521E6D5B0E07}" destId="{B3F6B9E4-2FFD-46B5-9344-4C2EC07209CC}" srcOrd="3" destOrd="0" presId="urn:microsoft.com/office/officeart/2005/8/layout/radial4"/>
    <dgm:cxn modelId="{00B0BC64-43D6-4237-9113-B16A5535067E}" type="presParOf" srcId="{7CEC1ADB-6312-44B5-A88D-521E6D5B0E07}" destId="{A183C779-EB91-43E8-8B13-C733335209E2}" srcOrd="4"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D1EE19-C173-4AAD-B2D7-E2101FF0A564}" type="doc">
      <dgm:prSet loTypeId="urn:microsoft.com/office/officeart/2005/8/layout/vList6" loCatId="list" qsTypeId="urn:microsoft.com/office/officeart/2005/8/quickstyle/simple2" qsCatId="simple" csTypeId="urn:microsoft.com/office/officeart/2005/8/colors/accent0_3" csCatId="mainScheme" phldr="1"/>
      <dgm:spPr/>
      <dgm:t>
        <a:bodyPr/>
        <a:lstStyle/>
        <a:p>
          <a:endParaRPr lang="en-US"/>
        </a:p>
      </dgm:t>
    </dgm:pt>
    <dgm:pt modelId="{526CB160-9A73-478F-803F-922F8A48C442}">
      <dgm:prSet phldrT="[Text]" custT="1"/>
      <dgm:spPr/>
      <dgm:t>
        <a:bodyPr/>
        <a:lstStyle/>
        <a:p>
          <a:r>
            <a:rPr lang="en-US" sz="1800" b="0" dirty="0">
              <a:latin typeface="Arial" panose="020B0604020202020204" pitchFamily="34" charset="0"/>
              <a:cs typeface="Arial" panose="020B0604020202020204" pitchFamily="34" charset="0"/>
            </a:rPr>
            <a:t>Mini Career Fairs (BAPM)</a:t>
          </a:r>
        </a:p>
      </dgm:t>
    </dgm:pt>
    <dgm:pt modelId="{40F8901D-BFDC-4828-9169-72D06B9C8FF1}" type="parTrans" cxnId="{5CF087D5-B120-4FC5-9EAE-DE49D9991578}">
      <dgm:prSet/>
      <dgm:spPr/>
      <dgm:t>
        <a:bodyPr/>
        <a:lstStyle/>
        <a:p>
          <a:endParaRPr lang="en-US"/>
        </a:p>
      </dgm:t>
    </dgm:pt>
    <dgm:pt modelId="{9FD63B5C-B846-47B3-A7F0-DE1B99B2C9A7}" type="sibTrans" cxnId="{5CF087D5-B120-4FC5-9EAE-DE49D9991578}">
      <dgm:prSet/>
      <dgm:spPr/>
      <dgm:t>
        <a:bodyPr/>
        <a:lstStyle/>
        <a:p>
          <a:endParaRPr lang="en-US"/>
        </a:p>
      </dgm:t>
    </dgm:pt>
    <dgm:pt modelId="{ABD62C08-FDCE-4DE7-B580-F2195634232E}">
      <dgm:prSet phldrT="[Text]" custT="1"/>
      <dgm:spPr/>
      <dgm:t>
        <a:bodyPr/>
        <a:lstStyle/>
        <a:p>
          <a:r>
            <a:rPr lang="en-US" sz="1400" dirty="0"/>
            <a:t>Harford campus</a:t>
          </a:r>
        </a:p>
      </dgm:t>
    </dgm:pt>
    <dgm:pt modelId="{3B17C5DD-E099-41BC-8E07-CC3CD520F9F5}" type="parTrans" cxnId="{2B36876C-7F56-4FEC-80ED-B13A2DF446E5}">
      <dgm:prSet/>
      <dgm:spPr/>
      <dgm:t>
        <a:bodyPr/>
        <a:lstStyle/>
        <a:p>
          <a:endParaRPr lang="en-US"/>
        </a:p>
      </dgm:t>
    </dgm:pt>
    <dgm:pt modelId="{3DB7D527-E0F2-48B4-9FE0-A8DD45BEF2E8}" type="sibTrans" cxnId="{2B36876C-7F56-4FEC-80ED-B13A2DF446E5}">
      <dgm:prSet/>
      <dgm:spPr/>
      <dgm:t>
        <a:bodyPr/>
        <a:lstStyle/>
        <a:p>
          <a:endParaRPr lang="en-US"/>
        </a:p>
      </dgm:t>
    </dgm:pt>
    <dgm:pt modelId="{DEF77323-7F82-4FCA-8686-1B08019738AF}">
      <dgm:prSet phldrT="[Text]" custT="1"/>
      <dgm:spPr/>
      <dgm:t>
        <a:bodyPr/>
        <a:lstStyle/>
        <a:p>
          <a:r>
            <a:rPr lang="en-US" sz="1800" b="0" kern="1200" dirty="0">
              <a:latin typeface="Arial"/>
              <a:ea typeface="+mn-ea"/>
              <a:cs typeface="+mn-cs"/>
            </a:rPr>
            <a:t>Competitions</a:t>
          </a:r>
        </a:p>
      </dgm:t>
    </dgm:pt>
    <dgm:pt modelId="{FBF55AB0-94CF-4CDB-9447-470C2CD06428}" type="parTrans" cxnId="{9A0DD736-8255-49D8-B7B3-23021E468FA6}">
      <dgm:prSet/>
      <dgm:spPr/>
      <dgm:t>
        <a:bodyPr/>
        <a:lstStyle/>
        <a:p>
          <a:endParaRPr lang="en-US"/>
        </a:p>
      </dgm:t>
    </dgm:pt>
    <dgm:pt modelId="{8069BCC7-9A4C-4E8F-A817-9493AA972D24}" type="sibTrans" cxnId="{9A0DD736-8255-49D8-B7B3-23021E468FA6}">
      <dgm:prSet/>
      <dgm:spPr/>
      <dgm:t>
        <a:bodyPr/>
        <a:lstStyle/>
        <a:p>
          <a:endParaRPr lang="en-US"/>
        </a:p>
      </dgm:t>
    </dgm:pt>
    <dgm:pt modelId="{380B590B-6832-4D47-B5CA-FF8A25990603}">
      <dgm:prSet phldrT="[Text]" custT="1"/>
      <dgm:spPr/>
      <dgm:t>
        <a:bodyPr/>
        <a:lstStyle/>
        <a:p>
          <a:pPr>
            <a:buNone/>
          </a:pPr>
          <a:endParaRPr lang="en-US" sz="1400" dirty="0"/>
        </a:p>
      </dgm:t>
    </dgm:pt>
    <dgm:pt modelId="{A1B41F6F-A018-4E85-B687-8DD896C7F50B}" type="parTrans" cxnId="{E271DCEA-A8DA-404D-9AB8-A52253753A7F}">
      <dgm:prSet/>
      <dgm:spPr/>
      <dgm:t>
        <a:bodyPr/>
        <a:lstStyle/>
        <a:p>
          <a:endParaRPr lang="en-US"/>
        </a:p>
      </dgm:t>
    </dgm:pt>
    <dgm:pt modelId="{DAB47D6F-0C50-410B-92EC-192B3698BA8C}" type="sibTrans" cxnId="{E271DCEA-A8DA-404D-9AB8-A52253753A7F}">
      <dgm:prSet/>
      <dgm:spPr/>
      <dgm:t>
        <a:bodyPr/>
        <a:lstStyle/>
        <a:p>
          <a:endParaRPr lang="en-US"/>
        </a:p>
      </dgm:t>
    </dgm:pt>
    <dgm:pt modelId="{0FEB0376-9E88-4711-AA94-C97D8CD4C226}">
      <dgm:prSet custT="1"/>
      <dgm:spPr/>
      <dgm:t>
        <a:bodyPr/>
        <a:lstStyle/>
        <a:p>
          <a:r>
            <a:rPr lang="en-US" sz="1400" kern="1200" dirty="0">
              <a:solidFill>
                <a:srgbClr val="000000">
                  <a:hueOff val="0"/>
                  <a:satOff val="0"/>
                  <a:lumOff val="0"/>
                  <a:alphaOff val="0"/>
                </a:srgbClr>
              </a:solidFill>
              <a:latin typeface="Arial"/>
              <a:ea typeface="+mn-ea"/>
              <a:cs typeface="+mn-cs"/>
            </a:rPr>
            <a:t>Student led</a:t>
          </a:r>
        </a:p>
      </dgm:t>
    </dgm:pt>
    <dgm:pt modelId="{67E62CAB-4FDB-486D-81F6-33C3601849CA}" type="parTrans" cxnId="{A6DDDED7-718D-4D26-A6F0-8FB69CB2A100}">
      <dgm:prSet/>
      <dgm:spPr/>
      <dgm:t>
        <a:bodyPr/>
        <a:lstStyle/>
        <a:p>
          <a:endParaRPr lang="en-US"/>
        </a:p>
      </dgm:t>
    </dgm:pt>
    <dgm:pt modelId="{EFC9DEF8-28A4-4537-8B49-69ED75D44461}" type="sibTrans" cxnId="{A6DDDED7-718D-4D26-A6F0-8FB69CB2A100}">
      <dgm:prSet/>
      <dgm:spPr/>
      <dgm:t>
        <a:bodyPr/>
        <a:lstStyle/>
        <a:p>
          <a:endParaRPr lang="en-US"/>
        </a:p>
      </dgm:t>
    </dgm:pt>
    <dgm:pt modelId="{019A6936-C038-4DC4-B4EA-CD6F7ED70432}">
      <dgm:prSet phldrT="[Text]" custT="1"/>
      <dgm:spPr/>
      <dgm:t>
        <a:bodyPr/>
        <a:lstStyle/>
        <a:p>
          <a:pPr>
            <a:buNone/>
          </a:pPr>
          <a:endParaRPr lang="en-US" sz="1400" kern="1200" dirty="0">
            <a:solidFill>
              <a:srgbClr val="000000">
                <a:hueOff val="0"/>
                <a:satOff val="0"/>
                <a:lumOff val="0"/>
                <a:alphaOff val="0"/>
              </a:srgbClr>
            </a:solidFill>
            <a:latin typeface="Arial"/>
            <a:ea typeface="+mn-ea"/>
            <a:cs typeface="+mn-cs"/>
          </a:endParaRPr>
        </a:p>
      </dgm:t>
    </dgm:pt>
    <dgm:pt modelId="{1B8812B1-9DEA-4B22-9E13-392B4A6A5EE6}" type="parTrans" cxnId="{BBA8DD94-87D6-4063-B311-E8F216D7FCA5}">
      <dgm:prSet/>
      <dgm:spPr/>
      <dgm:t>
        <a:bodyPr/>
        <a:lstStyle/>
        <a:p>
          <a:endParaRPr lang="en-US"/>
        </a:p>
      </dgm:t>
    </dgm:pt>
    <dgm:pt modelId="{7EF7ED20-5DB7-43DE-BA00-5325C84ADAD7}" type="sibTrans" cxnId="{BBA8DD94-87D6-4063-B311-E8F216D7FCA5}">
      <dgm:prSet/>
      <dgm:spPr/>
      <dgm:t>
        <a:bodyPr/>
        <a:lstStyle/>
        <a:p>
          <a:endParaRPr lang="en-US"/>
        </a:p>
      </dgm:t>
    </dgm:pt>
    <dgm:pt modelId="{78279FFE-2511-4137-B02C-61F2D4C0C007}">
      <dgm:prSet phldrT="[Text]" custT="1"/>
      <dgm:spPr/>
      <dgm:t>
        <a:bodyPr/>
        <a:lstStyle/>
        <a:p>
          <a:pPr>
            <a:buNone/>
          </a:pPr>
          <a:r>
            <a:rPr lang="en-US" sz="2000" kern="1200" dirty="0">
              <a:solidFill>
                <a:schemeClr val="bg1"/>
              </a:solidFill>
              <a:latin typeface="Arial"/>
              <a:ea typeface="+mn-ea"/>
              <a:cs typeface="+mn-cs"/>
            </a:rPr>
            <a:t>Meetups</a:t>
          </a:r>
          <a:endParaRPr lang="en-US" sz="1400" kern="1200" dirty="0">
            <a:solidFill>
              <a:schemeClr val="bg1"/>
            </a:solidFill>
            <a:latin typeface="Arial"/>
            <a:ea typeface="+mn-ea"/>
            <a:cs typeface="+mn-cs"/>
          </a:endParaRPr>
        </a:p>
      </dgm:t>
    </dgm:pt>
    <dgm:pt modelId="{A231FB3A-61D8-4B4B-B1A0-61F9FCB111A3}" type="sibTrans" cxnId="{F9D435A4-AA7F-45F3-B381-F3BAE168E85A}">
      <dgm:prSet/>
      <dgm:spPr/>
      <dgm:t>
        <a:bodyPr/>
        <a:lstStyle/>
        <a:p>
          <a:endParaRPr lang="en-US"/>
        </a:p>
      </dgm:t>
    </dgm:pt>
    <dgm:pt modelId="{FADEE876-F08D-4AE4-A2A5-17CEFC7B638E}" type="parTrans" cxnId="{F9D435A4-AA7F-45F3-B381-F3BAE168E85A}">
      <dgm:prSet/>
      <dgm:spPr/>
      <dgm:t>
        <a:bodyPr/>
        <a:lstStyle/>
        <a:p>
          <a:endParaRPr lang="en-US"/>
        </a:p>
      </dgm:t>
    </dgm:pt>
    <dgm:pt modelId="{17522716-6A09-45F2-9117-13773D92D6CC}">
      <dgm:prSet phldrT="[Text]" custT="1"/>
      <dgm:spPr/>
      <dgm:t>
        <a:bodyPr/>
        <a:lstStyle/>
        <a:p>
          <a:pPr>
            <a:buFont typeface="Arial" panose="020B0604020202020204" pitchFamily="34" charset="0"/>
            <a:buChar char="•"/>
          </a:pPr>
          <a:r>
            <a:rPr lang="en-US" sz="1400" kern="1200" dirty="0">
              <a:solidFill>
                <a:srgbClr val="000000">
                  <a:hueOff val="0"/>
                  <a:satOff val="0"/>
                  <a:lumOff val="0"/>
                  <a:alphaOff val="0"/>
                </a:srgbClr>
              </a:solidFill>
              <a:latin typeface="Arial"/>
              <a:ea typeface="+mn-ea"/>
              <a:cs typeface="+mn-cs"/>
            </a:rPr>
            <a:t>BAPM branding</a:t>
          </a:r>
        </a:p>
      </dgm:t>
    </dgm:pt>
    <dgm:pt modelId="{E2D75C0D-7B66-41CC-BD61-46057CAA3161}" type="sibTrans" cxnId="{4A26E58B-CACA-4840-989C-774ABF7CF771}">
      <dgm:prSet/>
      <dgm:spPr/>
      <dgm:t>
        <a:bodyPr/>
        <a:lstStyle/>
        <a:p>
          <a:endParaRPr lang="en-US"/>
        </a:p>
      </dgm:t>
    </dgm:pt>
    <dgm:pt modelId="{48109A5F-5ACD-4F47-AF47-6E742E5AFC34}" type="parTrans" cxnId="{4A26E58B-CACA-4840-989C-774ABF7CF771}">
      <dgm:prSet/>
      <dgm:spPr/>
      <dgm:t>
        <a:bodyPr/>
        <a:lstStyle/>
        <a:p>
          <a:endParaRPr lang="en-US"/>
        </a:p>
      </dgm:t>
    </dgm:pt>
    <dgm:pt modelId="{AE51C761-D39E-418C-86A7-591D017C6A54}">
      <dgm:prSet phldrT="[Text]" custT="1"/>
      <dgm:spPr/>
      <dgm:t>
        <a:bodyPr/>
        <a:lstStyle/>
        <a:p>
          <a:pPr>
            <a:buFont typeface="Arial" panose="020B0604020202020204" pitchFamily="34" charset="0"/>
            <a:buChar char="•"/>
          </a:pPr>
          <a:r>
            <a:rPr lang="en-US" sz="1400" kern="1200" dirty="0">
              <a:latin typeface="Arial"/>
              <a:ea typeface="+mn-ea"/>
              <a:cs typeface="+mn-cs"/>
            </a:rPr>
            <a:t>Gamification</a:t>
          </a:r>
        </a:p>
      </dgm:t>
    </dgm:pt>
    <dgm:pt modelId="{75625CE5-703E-4362-9B9F-F8551AD9E6AD}" type="parTrans" cxnId="{9ED1B833-FA1F-4B40-8A86-E1F850B7081A}">
      <dgm:prSet/>
      <dgm:spPr/>
      <dgm:t>
        <a:bodyPr/>
        <a:lstStyle/>
        <a:p>
          <a:endParaRPr lang="en-US"/>
        </a:p>
      </dgm:t>
    </dgm:pt>
    <dgm:pt modelId="{7F4D688B-2DD9-4D22-93F2-3EA87CE4B846}" type="sibTrans" cxnId="{9ED1B833-FA1F-4B40-8A86-E1F850B7081A}">
      <dgm:prSet/>
      <dgm:spPr/>
      <dgm:t>
        <a:bodyPr/>
        <a:lstStyle/>
        <a:p>
          <a:endParaRPr lang="en-US"/>
        </a:p>
      </dgm:t>
    </dgm:pt>
    <dgm:pt modelId="{49499A8D-1CDE-4DF7-8984-B6663CF04BBB}">
      <dgm:prSet custT="1"/>
      <dgm:spPr/>
      <dgm:t>
        <a:bodyPr/>
        <a:lstStyle/>
        <a:p>
          <a:r>
            <a:rPr lang="en-US" sz="1400" kern="1200" dirty="0">
              <a:solidFill>
                <a:srgbClr val="000000">
                  <a:hueOff val="0"/>
                  <a:satOff val="0"/>
                  <a:lumOff val="0"/>
                  <a:alphaOff val="0"/>
                </a:srgbClr>
              </a:solidFill>
              <a:latin typeface="Arial"/>
              <a:ea typeface="+mn-ea"/>
              <a:cs typeface="+mn-cs"/>
            </a:rPr>
            <a:t>Alumni engagement</a:t>
          </a:r>
        </a:p>
      </dgm:t>
    </dgm:pt>
    <dgm:pt modelId="{C77AAE7F-1D19-4150-8500-F814C4D268A4}" type="parTrans" cxnId="{2E127E7B-9830-4C64-A42D-D083F5FAFFDD}">
      <dgm:prSet/>
      <dgm:spPr/>
      <dgm:t>
        <a:bodyPr/>
        <a:lstStyle/>
        <a:p>
          <a:endParaRPr lang="en-US"/>
        </a:p>
      </dgm:t>
    </dgm:pt>
    <dgm:pt modelId="{17D6178C-B229-4E86-97CC-5769C31604D2}" type="sibTrans" cxnId="{2E127E7B-9830-4C64-A42D-D083F5FAFFDD}">
      <dgm:prSet/>
      <dgm:spPr/>
      <dgm:t>
        <a:bodyPr/>
        <a:lstStyle/>
        <a:p>
          <a:endParaRPr lang="en-US"/>
        </a:p>
      </dgm:t>
    </dgm:pt>
    <dgm:pt modelId="{76073D70-31D5-4B98-9AFA-E015C2A45CD4}">
      <dgm:prSet custT="1"/>
      <dgm:spPr/>
      <dgm:t>
        <a:bodyPr/>
        <a:lstStyle/>
        <a:p>
          <a:endParaRPr lang="en-US" sz="1400" kern="1200" dirty="0">
            <a:solidFill>
              <a:srgbClr val="000000">
                <a:hueOff val="0"/>
                <a:satOff val="0"/>
                <a:lumOff val="0"/>
                <a:alphaOff val="0"/>
              </a:srgbClr>
            </a:solidFill>
            <a:latin typeface="Arial"/>
            <a:ea typeface="+mn-ea"/>
            <a:cs typeface="+mn-cs"/>
          </a:endParaRPr>
        </a:p>
      </dgm:t>
    </dgm:pt>
    <dgm:pt modelId="{E0C69A9B-4526-45DE-A5E3-5DF89B72F9C2}" type="parTrans" cxnId="{DBA5BA7E-374E-49BE-B60D-FE60527AFC83}">
      <dgm:prSet/>
      <dgm:spPr/>
      <dgm:t>
        <a:bodyPr/>
        <a:lstStyle/>
        <a:p>
          <a:endParaRPr lang="en-US"/>
        </a:p>
      </dgm:t>
    </dgm:pt>
    <dgm:pt modelId="{ED16E055-044F-4096-9737-551DEFC16FDA}" type="sibTrans" cxnId="{DBA5BA7E-374E-49BE-B60D-FE60527AFC83}">
      <dgm:prSet/>
      <dgm:spPr/>
      <dgm:t>
        <a:bodyPr/>
        <a:lstStyle/>
        <a:p>
          <a:endParaRPr lang="en-US"/>
        </a:p>
      </dgm:t>
    </dgm:pt>
    <dgm:pt modelId="{32B78E73-EC27-438B-9FCC-818977E49F4D}">
      <dgm:prSet custT="1"/>
      <dgm:spPr/>
      <dgm:t>
        <a:bodyPr/>
        <a:lstStyle/>
        <a:p>
          <a:r>
            <a:rPr lang="en-US" sz="1400" kern="1200" dirty="0">
              <a:solidFill>
                <a:srgbClr val="000000">
                  <a:hueOff val="0"/>
                  <a:satOff val="0"/>
                  <a:lumOff val="0"/>
                  <a:alphaOff val="0"/>
                </a:srgbClr>
              </a:solidFill>
              <a:latin typeface="Arial"/>
              <a:ea typeface="+mn-ea"/>
              <a:cs typeface="+mn-cs"/>
            </a:rPr>
            <a:t>Data Science/Career</a:t>
          </a:r>
        </a:p>
      </dgm:t>
    </dgm:pt>
    <dgm:pt modelId="{A9E8CB65-A946-4838-9C73-1B0DBF801084}" type="parTrans" cxnId="{616D1413-AC3E-4DE5-A30B-AE99F9198F40}">
      <dgm:prSet/>
      <dgm:spPr/>
      <dgm:t>
        <a:bodyPr/>
        <a:lstStyle/>
        <a:p>
          <a:endParaRPr lang="en-US"/>
        </a:p>
      </dgm:t>
    </dgm:pt>
    <dgm:pt modelId="{6FA7F2C1-87C7-4C2D-A6E3-D4CE6CB9589A}" type="sibTrans" cxnId="{616D1413-AC3E-4DE5-A30B-AE99F9198F40}">
      <dgm:prSet/>
      <dgm:spPr/>
      <dgm:t>
        <a:bodyPr/>
        <a:lstStyle/>
        <a:p>
          <a:endParaRPr lang="en-US"/>
        </a:p>
      </dgm:t>
    </dgm:pt>
    <dgm:pt modelId="{9C7E20F2-AEED-430D-8785-8131D1CC7036}">
      <dgm:prSet custT="1"/>
      <dgm:spPr/>
      <dgm:t>
        <a:bodyPr/>
        <a:lstStyle/>
        <a:p>
          <a:r>
            <a:rPr lang="en-US" sz="1400" kern="1200" dirty="0">
              <a:solidFill>
                <a:srgbClr val="000000">
                  <a:hueOff val="0"/>
                  <a:satOff val="0"/>
                  <a:lumOff val="0"/>
                  <a:alphaOff val="0"/>
                </a:srgbClr>
              </a:solidFill>
              <a:latin typeface="Arial"/>
              <a:ea typeface="+mn-ea"/>
              <a:cs typeface="+mn-cs"/>
            </a:rPr>
            <a:t>Cohesive feedback</a:t>
          </a:r>
        </a:p>
      </dgm:t>
    </dgm:pt>
    <dgm:pt modelId="{22C67FA4-E3A5-4876-B2BC-888B3E018247}" type="parTrans" cxnId="{9EF46A00-B484-4904-A819-8767A4C31F20}">
      <dgm:prSet/>
      <dgm:spPr/>
      <dgm:t>
        <a:bodyPr/>
        <a:lstStyle/>
        <a:p>
          <a:endParaRPr lang="en-US"/>
        </a:p>
      </dgm:t>
    </dgm:pt>
    <dgm:pt modelId="{FA480D64-1069-495D-8083-C94C8202CC6B}" type="sibTrans" cxnId="{9EF46A00-B484-4904-A819-8767A4C31F20}">
      <dgm:prSet/>
      <dgm:spPr/>
      <dgm:t>
        <a:bodyPr/>
        <a:lstStyle/>
        <a:p>
          <a:endParaRPr lang="en-US"/>
        </a:p>
      </dgm:t>
    </dgm:pt>
    <dgm:pt modelId="{8257407F-780A-4B6F-B34F-00F256AF6B56}">
      <dgm:prSet phldrT="[Text]" custT="1"/>
      <dgm:spPr/>
      <dgm:t>
        <a:bodyPr/>
        <a:lstStyle/>
        <a:p>
          <a:pPr>
            <a:buFont typeface="Arial" panose="020B0604020202020204" pitchFamily="34" charset="0"/>
            <a:buChar char="•"/>
          </a:pPr>
          <a:r>
            <a:rPr lang="en-US" sz="1400" kern="1200" dirty="0">
              <a:latin typeface="Arial"/>
              <a:ea typeface="+mn-ea"/>
              <a:cs typeface="+mn-cs"/>
            </a:rPr>
            <a:t>Skill building</a:t>
          </a:r>
        </a:p>
      </dgm:t>
    </dgm:pt>
    <dgm:pt modelId="{C60158E9-07A4-4924-BCE5-71E66ED0A046}" type="sibTrans" cxnId="{46FDEB06-D989-407D-B0AB-252D6F28D334}">
      <dgm:prSet/>
      <dgm:spPr/>
      <dgm:t>
        <a:bodyPr/>
        <a:lstStyle/>
        <a:p>
          <a:endParaRPr lang="en-US"/>
        </a:p>
      </dgm:t>
    </dgm:pt>
    <dgm:pt modelId="{55B12BC3-B6D0-4FD2-B685-302D4A0BD672}" type="parTrans" cxnId="{46FDEB06-D989-407D-B0AB-252D6F28D334}">
      <dgm:prSet/>
      <dgm:spPr/>
      <dgm:t>
        <a:bodyPr/>
        <a:lstStyle/>
        <a:p>
          <a:endParaRPr lang="en-US"/>
        </a:p>
      </dgm:t>
    </dgm:pt>
    <dgm:pt modelId="{7AC2706D-5AFD-4A74-95DE-B4D9AABFBC73}" type="pres">
      <dgm:prSet presAssocID="{73D1EE19-C173-4AAD-B2D7-E2101FF0A564}" presName="Name0" presStyleCnt="0">
        <dgm:presLayoutVars>
          <dgm:dir/>
          <dgm:animLvl val="lvl"/>
          <dgm:resizeHandles/>
        </dgm:presLayoutVars>
      </dgm:prSet>
      <dgm:spPr/>
    </dgm:pt>
    <dgm:pt modelId="{66F76610-6AF3-4541-A8A0-59E6F07E0CB5}" type="pres">
      <dgm:prSet presAssocID="{526CB160-9A73-478F-803F-922F8A48C442}" presName="linNode" presStyleCnt="0"/>
      <dgm:spPr/>
    </dgm:pt>
    <dgm:pt modelId="{07268A24-0870-45F8-9A9E-597C6C939C37}" type="pres">
      <dgm:prSet presAssocID="{526CB160-9A73-478F-803F-922F8A48C442}" presName="parentShp" presStyleLbl="node1" presStyleIdx="0" presStyleCnt="3" custLinFactNeighborX="-3069" custLinFactNeighborY="909">
        <dgm:presLayoutVars>
          <dgm:bulletEnabled val="1"/>
        </dgm:presLayoutVars>
      </dgm:prSet>
      <dgm:spPr/>
    </dgm:pt>
    <dgm:pt modelId="{5AE8E8B3-E45D-4AF3-9F50-4FEC3538A95E}" type="pres">
      <dgm:prSet presAssocID="{526CB160-9A73-478F-803F-922F8A48C442}" presName="childShp" presStyleLbl="bgAccFollowNode1" presStyleIdx="0" presStyleCnt="3">
        <dgm:presLayoutVars>
          <dgm:bulletEnabled val="1"/>
        </dgm:presLayoutVars>
      </dgm:prSet>
      <dgm:spPr/>
    </dgm:pt>
    <dgm:pt modelId="{F04759D5-2AE2-49B0-AF2C-D82F9A0A8F07}" type="pres">
      <dgm:prSet presAssocID="{9FD63B5C-B846-47B3-A7F0-DE1B99B2C9A7}" presName="spacing" presStyleCnt="0"/>
      <dgm:spPr/>
    </dgm:pt>
    <dgm:pt modelId="{10EF8A18-8AD3-4015-9A02-A107616ADE22}" type="pres">
      <dgm:prSet presAssocID="{DEF77323-7F82-4FCA-8686-1B08019738AF}" presName="linNode" presStyleCnt="0"/>
      <dgm:spPr/>
    </dgm:pt>
    <dgm:pt modelId="{859303C4-2771-411D-94D0-3480FE57DE26}" type="pres">
      <dgm:prSet presAssocID="{DEF77323-7F82-4FCA-8686-1B08019738AF}" presName="parentShp" presStyleLbl="node1" presStyleIdx="1" presStyleCnt="3" custLinFactNeighborY="674">
        <dgm:presLayoutVars>
          <dgm:bulletEnabled val="1"/>
        </dgm:presLayoutVars>
      </dgm:prSet>
      <dgm:spPr/>
    </dgm:pt>
    <dgm:pt modelId="{ECF5E8B0-26B0-471B-8F83-093DA4947F04}" type="pres">
      <dgm:prSet presAssocID="{DEF77323-7F82-4FCA-8686-1B08019738AF}" presName="childShp" presStyleLbl="bgAccFollowNode1" presStyleIdx="1" presStyleCnt="3">
        <dgm:presLayoutVars>
          <dgm:bulletEnabled val="1"/>
        </dgm:presLayoutVars>
      </dgm:prSet>
      <dgm:spPr/>
    </dgm:pt>
    <dgm:pt modelId="{662DEABF-41EC-428A-9E41-B13D5E282692}" type="pres">
      <dgm:prSet presAssocID="{8069BCC7-9A4C-4E8F-A817-9493AA972D24}" presName="spacing" presStyleCnt="0"/>
      <dgm:spPr/>
    </dgm:pt>
    <dgm:pt modelId="{4F90F401-D4DA-4C02-AB9D-959DD18A9790}" type="pres">
      <dgm:prSet presAssocID="{78279FFE-2511-4137-B02C-61F2D4C0C007}" presName="linNode" presStyleCnt="0"/>
      <dgm:spPr/>
    </dgm:pt>
    <dgm:pt modelId="{5D230E70-D898-4522-8AD3-C3FC88534C09}" type="pres">
      <dgm:prSet presAssocID="{78279FFE-2511-4137-B02C-61F2D4C0C007}" presName="parentShp" presStyleLbl="node1" presStyleIdx="2" presStyleCnt="3">
        <dgm:presLayoutVars>
          <dgm:bulletEnabled val="1"/>
        </dgm:presLayoutVars>
      </dgm:prSet>
      <dgm:spPr/>
    </dgm:pt>
    <dgm:pt modelId="{A27B4DBE-3F52-4F06-8324-9E6ACB23E034}" type="pres">
      <dgm:prSet presAssocID="{78279FFE-2511-4137-B02C-61F2D4C0C007}" presName="childShp" presStyleLbl="bgAccFollowNode1" presStyleIdx="2" presStyleCnt="3">
        <dgm:presLayoutVars>
          <dgm:bulletEnabled val="1"/>
        </dgm:presLayoutVars>
      </dgm:prSet>
      <dgm:spPr/>
    </dgm:pt>
  </dgm:ptLst>
  <dgm:cxnLst>
    <dgm:cxn modelId="{9EF46A00-B484-4904-A819-8767A4C31F20}" srcId="{78279FFE-2511-4137-B02C-61F2D4C0C007}" destId="{9C7E20F2-AEED-430D-8785-8131D1CC7036}" srcOrd="3" destOrd="0" parTransId="{22C67FA4-E3A5-4876-B2BC-888B3E018247}" sibTransId="{FA480D64-1069-495D-8083-C94C8202CC6B}"/>
    <dgm:cxn modelId="{46FDEB06-D989-407D-B0AB-252D6F28D334}" srcId="{019A6936-C038-4DC4-B4EA-CD6F7ED70432}" destId="{8257407F-780A-4B6F-B34F-00F256AF6B56}" srcOrd="0" destOrd="0" parTransId="{55B12BC3-B6D0-4FD2-B685-302D4A0BD672}" sibTransId="{C60158E9-07A4-4924-BCE5-71E66ED0A046}"/>
    <dgm:cxn modelId="{616D1413-AC3E-4DE5-A30B-AE99F9198F40}" srcId="{78279FFE-2511-4137-B02C-61F2D4C0C007}" destId="{32B78E73-EC27-438B-9FCC-818977E49F4D}" srcOrd="0" destOrd="0" parTransId="{A9E8CB65-A946-4838-9C73-1B0DBF801084}" sibTransId="{6FA7F2C1-87C7-4C2D-A6E3-D4CE6CB9589A}"/>
    <dgm:cxn modelId="{4CAD3B14-F4B8-4A57-8556-247720EE2C53}" type="presOf" srcId="{49499A8D-1CDE-4DF7-8984-B6663CF04BBB}" destId="{A27B4DBE-3F52-4F06-8324-9E6ACB23E034}" srcOrd="0" destOrd="2" presId="urn:microsoft.com/office/officeart/2005/8/layout/vList6"/>
    <dgm:cxn modelId="{7C148C18-1319-4978-922C-550B6C8FC19E}" type="presOf" srcId="{019A6936-C038-4DC4-B4EA-CD6F7ED70432}" destId="{ECF5E8B0-26B0-471B-8F83-093DA4947F04}" srcOrd="0" destOrd="0" presId="urn:microsoft.com/office/officeart/2005/8/layout/vList6"/>
    <dgm:cxn modelId="{ABF2552B-96BA-427A-BE6D-0C8D88883E7A}" type="presOf" srcId="{9C7E20F2-AEED-430D-8785-8131D1CC7036}" destId="{A27B4DBE-3F52-4F06-8324-9E6ACB23E034}" srcOrd="0" destOrd="3" presId="urn:microsoft.com/office/officeart/2005/8/layout/vList6"/>
    <dgm:cxn modelId="{9ED1B833-FA1F-4B40-8A86-E1F850B7081A}" srcId="{019A6936-C038-4DC4-B4EA-CD6F7ED70432}" destId="{AE51C761-D39E-418C-86A7-591D017C6A54}" srcOrd="1" destOrd="0" parTransId="{75625CE5-703E-4362-9B9F-F8551AD9E6AD}" sibTransId="{7F4D688B-2DD9-4D22-93F2-3EA87CE4B846}"/>
    <dgm:cxn modelId="{9A0DD736-8255-49D8-B7B3-23021E468FA6}" srcId="{73D1EE19-C173-4AAD-B2D7-E2101FF0A564}" destId="{DEF77323-7F82-4FCA-8686-1B08019738AF}" srcOrd="1" destOrd="0" parTransId="{FBF55AB0-94CF-4CDB-9447-470C2CD06428}" sibTransId="{8069BCC7-9A4C-4E8F-A817-9493AA972D24}"/>
    <dgm:cxn modelId="{FDD0523B-F6BB-42AB-B4E2-A2211A9CACA6}" type="presOf" srcId="{526CB160-9A73-478F-803F-922F8A48C442}" destId="{07268A24-0870-45F8-9A9E-597C6C939C37}" srcOrd="0" destOrd="0" presId="urn:microsoft.com/office/officeart/2005/8/layout/vList6"/>
    <dgm:cxn modelId="{255ECB46-E0F1-4CC6-ACE8-71ECF0D74107}" type="presOf" srcId="{73D1EE19-C173-4AAD-B2D7-E2101FF0A564}" destId="{7AC2706D-5AFD-4A74-95DE-B4D9AABFBC73}" srcOrd="0" destOrd="0" presId="urn:microsoft.com/office/officeart/2005/8/layout/vList6"/>
    <dgm:cxn modelId="{2B36876C-7F56-4FEC-80ED-B13A2DF446E5}" srcId="{380B590B-6832-4D47-B5CA-FF8A25990603}" destId="{ABD62C08-FDCE-4DE7-B580-F2195634232E}" srcOrd="0" destOrd="0" parTransId="{3B17C5DD-E099-41BC-8E07-CC3CD520F9F5}" sibTransId="{3DB7D527-E0F2-48B4-9FE0-A8DD45BEF2E8}"/>
    <dgm:cxn modelId="{92BF384E-E0FE-4E45-ADCE-8960FB64848A}" type="presOf" srcId="{78279FFE-2511-4137-B02C-61F2D4C0C007}" destId="{5D230E70-D898-4522-8AD3-C3FC88534C09}" srcOrd="0" destOrd="0" presId="urn:microsoft.com/office/officeart/2005/8/layout/vList6"/>
    <dgm:cxn modelId="{A011507B-814B-4A52-B314-57ACEA1B7846}" type="presOf" srcId="{76073D70-31D5-4B98-9AFA-E015C2A45CD4}" destId="{A27B4DBE-3F52-4F06-8324-9E6ACB23E034}" srcOrd="0" destOrd="4" presId="urn:microsoft.com/office/officeart/2005/8/layout/vList6"/>
    <dgm:cxn modelId="{2E127E7B-9830-4C64-A42D-D083F5FAFFDD}" srcId="{78279FFE-2511-4137-B02C-61F2D4C0C007}" destId="{49499A8D-1CDE-4DF7-8984-B6663CF04BBB}" srcOrd="2" destOrd="0" parTransId="{C77AAE7F-1D19-4150-8500-F814C4D268A4}" sibTransId="{17D6178C-B229-4E86-97CC-5769C31604D2}"/>
    <dgm:cxn modelId="{DBA5BA7E-374E-49BE-B60D-FE60527AFC83}" srcId="{78279FFE-2511-4137-B02C-61F2D4C0C007}" destId="{76073D70-31D5-4B98-9AFA-E015C2A45CD4}" srcOrd="4" destOrd="0" parTransId="{E0C69A9B-4526-45DE-A5E3-5DF89B72F9C2}" sibTransId="{ED16E055-044F-4096-9737-551DEFC16FDA}"/>
    <dgm:cxn modelId="{11993781-D59A-4600-A6C1-0BA9ADF311BB}" type="presOf" srcId="{380B590B-6832-4D47-B5CA-FF8A25990603}" destId="{5AE8E8B3-E45D-4AF3-9F50-4FEC3538A95E}" srcOrd="0" destOrd="0" presId="urn:microsoft.com/office/officeart/2005/8/layout/vList6"/>
    <dgm:cxn modelId="{4A26E58B-CACA-4840-989C-774ABF7CF771}" srcId="{019A6936-C038-4DC4-B4EA-CD6F7ED70432}" destId="{17522716-6A09-45F2-9117-13773D92D6CC}" srcOrd="2" destOrd="0" parTransId="{48109A5F-5ACD-4F47-AF47-6E742E5AFC34}" sibTransId="{E2D75C0D-7B66-41CC-BD61-46057CAA3161}"/>
    <dgm:cxn modelId="{884A358F-4508-4254-85C5-F77F77EB9271}" type="presOf" srcId="{8257407F-780A-4B6F-B34F-00F256AF6B56}" destId="{ECF5E8B0-26B0-471B-8F83-093DA4947F04}" srcOrd="0" destOrd="1" presId="urn:microsoft.com/office/officeart/2005/8/layout/vList6"/>
    <dgm:cxn modelId="{6DDC2F94-0FB2-45FE-96E0-B29FB80ACE74}" type="presOf" srcId="{DEF77323-7F82-4FCA-8686-1B08019738AF}" destId="{859303C4-2771-411D-94D0-3480FE57DE26}" srcOrd="0" destOrd="0" presId="urn:microsoft.com/office/officeart/2005/8/layout/vList6"/>
    <dgm:cxn modelId="{BBA8DD94-87D6-4063-B311-E8F216D7FCA5}" srcId="{DEF77323-7F82-4FCA-8686-1B08019738AF}" destId="{019A6936-C038-4DC4-B4EA-CD6F7ED70432}" srcOrd="0" destOrd="0" parTransId="{1B8812B1-9DEA-4B22-9E13-392B4A6A5EE6}" sibTransId="{7EF7ED20-5DB7-43DE-BA00-5325C84ADAD7}"/>
    <dgm:cxn modelId="{F9D435A4-AA7F-45F3-B381-F3BAE168E85A}" srcId="{73D1EE19-C173-4AAD-B2D7-E2101FF0A564}" destId="{78279FFE-2511-4137-B02C-61F2D4C0C007}" srcOrd="2" destOrd="0" parTransId="{FADEE876-F08D-4AE4-A2A5-17CEFC7B638E}" sibTransId="{A231FB3A-61D8-4B4B-B1A0-61F9FCB111A3}"/>
    <dgm:cxn modelId="{CEB0DDAA-5A44-4951-ABDA-F6DD5AC13885}" type="presOf" srcId="{ABD62C08-FDCE-4DE7-B580-F2195634232E}" destId="{5AE8E8B3-E45D-4AF3-9F50-4FEC3538A95E}" srcOrd="0" destOrd="1" presId="urn:microsoft.com/office/officeart/2005/8/layout/vList6"/>
    <dgm:cxn modelId="{861656B1-2539-4C04-A474-977EAC2A7D7F}" type="presOf" srcId="{AE51C761-D39E-418C-86A7-591D017C6A54}" destId="{ECF5E8B0-26B0-471B-8F83-093DA4947F04}" srcOrd="0" destOrd="2" presId="urn:microsoft.com/office/officeart/2005/8/layout/vList6"/>
    <dgm:cxn modelId="{EF7D15BF-23B9-4079-958A-B8F939476657}" type="presOf" srcId="{0FEB0376-9E88-4711-AA94-C97D8CD4C226}" destId="{A27B4DBE-3F52-4F06-8324-9E6ACB23E034}" srcOrd="0" destOrd="1" presId="urn:microsoft.com/office/officeart/2005/8/layout/vList6"/>
    <dgm:cxn modelId="{5CF087D5-B120-4FC5-9EAE-DE49D9991578}" srcId="{73D1EE19-C173-4AAD-B2D7-E2101FF0A564}" destId="{526CB160-9A73-478F-803F-922F8A48C442}" srcOrd="0" destOrd="0" parTransId="{40F8901D-BFDC-4828-9169-72D06B9C8FF1}" sibTransId="{9FD63B5C-B846-47B3-A7F0-DE1B99B2C9A7}"/>
    <dgm:cxn modelId="{A6DDDED7-718D-4D26-A6F0-8FB69CB2A100}" srcId="{78279FFE-2511-4137-B02C-61F2D4C0C007}" destId="{0FEB0376-9E88-4711-AA94-C97D8CD4C226}" srcOrd="1" destOrd="0" parTransId="{67E62CAB-4FDB-486D-81F6-33C3601849CA}" sibTransId="{EFC9DEF8-28A4-4537-8B49-69ED75D44461}"/>
    <dgm:cxn modelId="{E271DCEA-A8DA-404D-9AB8-A52253753A7F}" srcId="{526CB160-9A73-478F-803F-922F8A48C442}" destId="{380B590B-6832-4D47-B5CA-FF8A25990603}" srcOrd="0" destOrd="0" parTransId="{A1B41F6F-A018-4E85-B687-8DD896C7F50B}" sibTransId="{DAB47D6F-0C50-410B-92EC-192B3698BA8C}"/>
    <dgm:cxn modelId="{D95321F7-D5B1-4779-BE20-0686793C17D1}" type="presOf" srcId="{17522716-6A09-45F2-9117-13773D92D6CC}" destId="{ECF5E8B0-26B0-471B-8F83-093DA4947F04}" srcOrd="0" destOrd="3" presId="urn:microsoft.com/office/officeart/2005/8/layout/vList6"/>
    <dgm:cxn modelId="{F5500CFA-7058-4955-9190-AF43B415F6DD}" type="presOf" srcId="{32B78E73-EC27-438B-9FCC-818977E49F4D}" destId="{A27B4DBE-3F52-4F06-8324-9E6ACB23E034}" srcOrd="0" destOrd="0" presId="urn:microsoft.com/office/officeart/2005/8/layout/vList6"/>
    <dgm:cxn modelId="{E0C22E5B-2C7B-4D94-90FC-5638EB2842F4}" type="presParOf" srcId="{7AC2706D-5AFD-4A74-95DE-B4D9AABFBC73}" destId="{66F76610-6AF3-4541-A8A0-59E6F07E0CB5}" srcOrd="0" destOrd="0" presId="urn:microsoft.com/office/officeart/2005/8/layout/vList6"/>
    <dgm:cxn modelId="{A13A9140-47DE-4248-BC23-29ED58EC2C69}" type="presParOf" srcId="{66F76610-6AF3-4541-A8A0-59E6F07E0CB5}" destId="{07268A24-0870-45F8-9A9E-597C6C939C37}" srcOrd="0" destOrd="0" presId="urn:microsoft.com/office/officeart/2005/8/layout/vList6"/>
    <dgm:cxn modelId="{56FDFA86-F703-49F1-847D-9A4F88DAA71C}" type="presParOf" srcId="{66F76610-6AF3-4541-A8A0-59E6F07E0CB5}" destId="{5AE8E8B3-E45D-4AF3-9F50-4FEC3538A95E}" srcOrd="1" destOrd="0" presId="urn:microsoft.com/office/officeart/2005/8/layout/vList6"/>
    <dgm:cxn modelId="{32807343-FDA3-4035-9B93-1A817C7AE917}" type="presParOf" srcId="{7AC2706D-5AFD-4A74-95DE-B4D9AABFBC73}" destId="{F04759D5-2AE2-49B0-AF2C-D82F9A0A8F07}" srcOrd="1" destOrd="0" presId="urn:microsoft.com/office/officeart/2005/8/layout/vList6"/>
    <dgm:cxn modelId="{C8958A0A-A493-4CBC-B087-AF8AE5AEAF51}" type="presParOf" srcId="{7AC2706D-5AFD-4A74-95DE-B4D9AABFBC73}" destId="{10EF8A18-8AD3-4015-9A02-A107616ADE22}" srcOrd="2" destOrd="0" presId="urn:microsoft.com/office/officeart/2005/8/layout/vList6"/>
    <dgm:cxn modelId="{E276DE0E-669B-4050-8BAD-8E4157DD48E9}" type="presParOf" srcId="{10EF8A18-8AD3-4015-9A02-A107616ADE22}" destId="{859303C4-2771-411D-94D0-3480FE57DE26}" srcOrd="0" destOrd="0" presId="urn:microsoft.com/office/officeart/2005/8/layout/vList6"/>
    <dgm:cxn modelId="{7F1EAB81-1728-49F6-81FA-DDD39EE53317}" type="presParOf" srcId="{10EF8A18-8AD3-4015-9A02-A107616ADE22}" destId="{ECF5E8B0-26B0-471B-8F83-093DA4947F04}" srcOrd="1" destOrd="0" presId="urn:microsoft.com/office/officeart/2005/8/layout/vList6"/>
    <dgm:cxn modelId="{4EB2A5AE-BCD4-4A43-BD01-A1E07F68F9DB}" type="presParOf" srcId="{7AC2706D-5AFD-4A74-95DE-B4D9AABFBC73}" destId="{662DEABF-41EC-428A-9E41-B13D5E282692}" srcOrd="3" destOrd="0" presId="urn:microsoft.com/office/officeart/2005/8/layout/vList6"/>
    <dgm:cxn modelId="{324D8DB3-E409-47EC-B32B-59E13C2CB0C0}" type="presParOf" srcId="{7AC2706D-5AFD-4A74-95DE-B4D9AABFBC73}" destId="{4F90F401-D4DA-4C02-AB9D-959DD18A9790}" srcOrd="4" destOrd="0" presId="urn:microsoft.com/office/officeart/2005/8/layout/vList6"/>
    <dgm:cxn modelId="{DE172F6E-6E07-4DDE-AE2E-0E929A01B8BA}" type="presParOf" srcId="{4F90F401-D4DA-4C02-AB9D-959DD18A9790}" destId="{5D230E70-D898-4522-8AD3-C3FC88534C09}" srcOrd="0" destOrd="0" presId="urn:microsoft.com/office/officeart/2005/8/layout/vList6"/>
    <dgm:cxn modelId="{ED3AB8D5-3E94-42C0-AADC-8A56F4930885}" type="presParOf" srcId="{4F90F401-D4DA-4C02-AB9D-959DD18A9790}" destId="{A27B4DBE-3F52-4F06-8324-9E6ACB23E03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C0E811-1137-44A8-9B46-BFA6F4B91897}" type="doc">
      <dgm:prSet loTypeId="urn:microsoft.com/office/officeart/2005/8/layout/hProcess11" loCatId="process" qsTypeId="urn:microsoft.com/office/officeart/2005/8/quickstyle/simple1" qsCatId="simple" csTypeId="urn:microsoft.com/office/officeart/2005/8/colors/accent2_2" csCatId="accent2"/>
      <dgm:spPr/>
      <dgm:t>
        <a:bodyPr/>
        <a:lstStyle/>
        <a:p>
          <a:endParaRPr lang="en-US"/>
        </a:p>
      </dgm:t>
    </dgm:pt>
    <dgm:pt modelId="{C7B56EC7-21FD-46F4-8682-5863D93DBE57}">
      <dgm:prSet custT="1"/>
      <dgm:spPr/>
      <dgm:t>
        <a:bodyPr/>
        <a:lstStyle/>
        <a:p>
          <a:r>
            <a:rPr lang="en-IN" sz="1600" b="0" i="0"/>
            <a:t>Location</a:t>
          </a:r>
          <a:endParaRPr lang="en-IN" sz="1600"/>
        </a:p>
      </dgm:t>
    </dgm:pt>
    <dgm:pt modelId="{8917DE8A-D9FD-4C66-85E2-2BB92C02BA2D}" type="parTrans" cxnId="{161C6C64-4B92-4DE4-9FC7-8FFCF881171A}">
      <dgm:prSet/>
      <dgm:spPr/>
      <dgm:t>
        <a:bodyPr/>
        <a:lstStyle/>
        <a:p>
          <a:endParaRPr lang="en-US" sz="1600"/>
        </a:p>
      </dgm:t>
    </dgm:pt>
    <dgm:pt modelId="{73D7D6DD-136B-4BBA-AE26-1FD432E51411}" type="sibTrans" cxnId="{161C6C64-4B92-4DE4-9FC7-8FFCF881171A}">
      <dgm:prSet/>
      <dgm:spPr/>
      <dgm:t>
        <a:bodyPr/>
        <a:lstStyle/>
        <a:p>
          <a:endParaRPr lang="en-US" sz="1600"/>
        </a:p>
      </dgm:t>
    </dgm:pt>
    <dgm:pt modelId="{6A72753F-1CD1-4DF8-A9C9-4626C650677E}">
      <dgm:prSet custT="1"/>
      <dgm:spPr/>
      <dgm:t>
        <a:bodyPr/>
        <a:lstStyle/>
        <a:p>
          <a:r>
            <a:rPr lang="en-IN" sz="1600" b="0" i="0" dirty="0"/>
            <a:t>Calendar</a:t>
          </a:r>
          <a:endParaRPr lang="en-IN" sz="1600" dirty="0"/>
        </a:p>
      </dgm:t>
    </dgm:pt>
    <dgm:pt modelId="{15A688A3-09D8-4626-A246-6D216A13C4BE}" type="parTrans" cxnId="{5540B24D-BF29-40B5-8827-FC11B7FF2792}">
      <dgm:prSet/>
      <dgm:spPr/>
      <dgm:t>
        <a:bodyPr/>
        <a:lstStyle/>
        <a:p>
          <a:endParaRPr lang="en-US" sz="1600"/>
        </a:p>
      </dgm:t>
    </dgm:pt>
    <dgm:pt modelId="{DDB986A1-8BFE-4DDD-A6C7-33FB4B6A921C}" type="sibTrans" cxnId="{5540B24D-BF29-40B5-8827-FC11B7FF2792}">
      <dgm:prSet/>
      <dgm:spPr/>
      <dgm:t>
        <a:bodyPr/>
        <a:lstStyle/>
        <a:p>
          <a:endParaRPr lang="en-US" sz="1600"/>
        </a:p>
      </dgm:t>
    </dgm:pt>
    <dgm:pt modelId="{D9068BB0-A5ED-43CE-8857-814D0D3727B4}">
      <dgm:prSet custT="1"/>
      <dgm:spPr/>
      <dgm:t>
        <a:bodyPr/>
        <a:lstStyle/>
        <a:p>
          <a:r>
            <a:rPr lang="en-IN" sz="1600" b="0" i="0"/>
            <a:t>Cost</a:t>
          </a:r>
          <a:endParaRPr lang="en-IN" sz="1600"/>
        </a:p>
      </dgm:t>
    </dgm:pt>
    <dgm:pt modelId="{F46E2DFD-A104-4D92-88D0-85332B16439B}" type="parTrans" cxnId="{FDE772FB-7A75-4435-8EBD-52F7D2756E86}">
      <dgm:prSet/>
      <dgm:spPr/>
      <dgm:t>
        <a:bodyPr/>
        <a:lstStyle/>
        <a:p>
          <a:endParaRPr lang="en-US" sz="1600"/>
        </a:p>
      </dgm:t>
    </dgm:pt>
    <dgm:pt modelId="{B27FDFF6-AC27-49F6-89C2-1F0C6828B2DE}" type="sibTrans" cxnId="{FDE772FB-7A75-4435-8EBD-52F7D2756E86}">
      <dgm:prSet/>
      <dgm:spPr/>
      <dgm:t>
        <a:bodyPr/>
        <a:lstStyle/>
        <a:p>
          <a:endParaRPr lang="en-US" sz="1600"/>
        </a:p>
      </dgm:t>
    </dgm:pt>
    <dgm:pt modelId="{E9E7E3C4-1B44-48F7-9A0E-F429910872D4}" type="pres">
      <dgm:prSet presAssocID="{A2C0E811-1137-44A8-9B46-BFA6F4B91897}" presName="Name0" presStyleCnt="0">
        <dgm:presLayoutVars>
          <dgm:dir/>
          <dgm:resizeHandles val="exact"/>
        </dgm:presLayoutVars>
      </dgm:prSet>
      <dgm:spPr/>
    </dgm:pt>
    <dgm:pt modelId="{34A25AC6-BCED-4470-97D9-487DC5B5EB0B}" type="pres">
      <dgm:prSet presAssocID="{A2C0E811-1137-44A8-9B46-BFA6F4B91897}" presName="arrow" presStyleLbl="bgShp" presStyleIdx="0" presStyleCnt="1"/>
      <dgm:spPr/>
    </dgm:pt>
    <dgm:pt modelId="{44165727-369E-48E4-8947-03A824773820}" type="pres">
      <dgm:prSet presAssocID="{A2C0E811-1137-44A8-9B46-BFA6F4B91897}" presName="points" presStyleCnt="0"/>
      <dgm:spPr/>
    </dgm:pt>
    <dgm:pt modelId="{31524091-10F9-42A2-91E8-DE97BDF0DAD6}" type="pres">
      <dgm:prSet presAssocID="{C7B56EC7-21FD-46F4-8682-5863D93DBE57}" presName="compositeA" presStyleCnt="0"/>
      <dgm:spPr/>
    </dgm:pt>
    <dgm:pt modelId="{4CB00404-B010-40A3-A79C-6D2E007F87CC}" type="pres">
      <dgm:prSet presAssocID="{C7B56EC7-21FD-46F4-8682-5863D93DBE57}" presName="textA" presStyleLbl="revTx" presStyleIdx="0" presStyleCnt="3">
        <dgm:presLayoutVars>
          <dgm:bulletEnabled val="1"/>
        </dgm:presLayoutVars>
      </dgm:prSet>
      <dgm:spPr/>
    </dgm:pt>
    <dgm:pt modelId="{56895180-C505-439A-B8A1-3639209B1B40}" type="pres">
      <dgm:prSet presAssocID="{C7B56EC7-21FD-46F4-8682-5863D93DBE57}" presName="circleA" presStyleLbl="node1" presStyleIdx="0" presStyleCnt="3"/>
      <dgm:spPr/>
    </dgm:pt>
    <dgm:pt modelId="{F990001B-AF49-49B7-AA1E-AA351AC4BD2A}" type="pres">
      <dgm:prSet presAssocID="{C7B56EC7-21FD-46F4-8682-5863D93DBE57}" presName="spaceA" presStyleCnt="0"/>
      <dgm:spPr/>
    </dgm:pt>
    <dgm:pt modelId="{44B45387-ED85-4715-B177-FEE296C85BAA}" type="pres">
      <dgm:prSet presAssocID="{73D7D6DD-136B-4BBA-AE26-1FD432E51411}" presName="space" presStyleCnt="0"/>
      <dgm:spPr/>
    </dgm:pt>
    <dgm:pt modelId="{7B8D97AB-6B8F-44FE-8074-2C45CB0C489B}" type="pres">
      <dgm:prSet presAssocID="{6A72753F-1CD1-4DF8-A9C9-4626C650677E}" presName="compositeB" presStyleCnt="0"/>
      <dgm:spPr/>
    </dgm:pt>
    <dgm:pt modelId="{7D10D7A0-AB76-4022-869C-B7D6DAF96D99}" type="pres">
      <dgm:prSet presAssocID="{6A72753F-1CD1-4DF8-A9C9-4626C650677E}" presName="textB" presStyleLbl="revTx" presStyleIdx="1" presStyleCnt="3">
        <dgm:presLayoutVars>
          <dgm:bulletEnabled val="1"/>
        </dgm:presLayoutVars>
      </dgm:prSet>
      <dgm:spPr/>
    </dgm:pt>
    <dgm:pt modelId="{7F2EC0C8-0148-4EC7-93D1-F0CB17A1CF51}" type="pres">
      <dgm:prSet presAssocID="{6A72753F-1CD1-4DF8-A9C9-4626C650677E}" presName="circleB" presStyleLbl="node1" presStyleIdx="1" presStyleCnt="3"/>
      <dgm:spPr/>
    </dgm:pt>
    <dgm:pt modelId="{21BF9762-9135-4460-9ADD-D9B2E37E6E05}" type="pres">
      <dgm:prSet presAssocID="{6A72753F-1CD1-4DF8-A9C9-4626C650677E}" presName="spaceB" presStyleCnt="0"/>
      <dgm:spPr/>
    </dgm:pt>
    <dgm:pt modelId="{148EEA30-4C92-4A6D-8A7F-FBBBD2201048}" type="pres">
      <dgm:prSet presAssocID="{DDB986A1-8BFE-4DDD-A6C7-33FB4B6A921C}" presName="space" presStyleCnt="0"/>
      <dgm:spPr/>
    </dgm:pt>
    <dgm:pt modelId="{69BC5DD4-606F-4010-A09D-B49FF932ED35}" type="pres">
      <dgm:prSet presAssocID="{D9068BB0-A5ED-43CE-8857-814D0D3727B4}" presName="compositeA" presStyleCnt="0"/>
      <dgm:spPr/>
    </dgm:pt>
    <dgm:pt modelId="{65999BF0-F6B4-4873-9E84-874E617B2985}" type="pres">
      <dgm:prSet presAssocID="{D9068BB0-A5ED-43CE-8857-814D0D3727B4}" presName="textA" presStyleLbl="revTx" presStyleIdx="2" presStyleCnt="3">
        <dgm:presLayoutVars>
          <dgm:bulletEnabled val="1"/>
        </dgm:presLayoutVars>
      </dgm:prSet>
      <dgm:spPr/>
    </dgm:pt>
    <dgm:pt modelId="{91EA81A9-4E9F-4134-B84C-67F1C708C80C}" type="pres">
      <dgm:prSet presAssocID="{D9068BB0-A5ED-43CE-8857-814D0D3727B4}" presName="circleA" presStyleLbl="node1" presStyleIdx="2" presStyleCnt="3"/>
      <dgm:spPr/>
    </dgm:pt>
    <dgm:pt modelId="{D072D86D-CCF4-4CAD-99E1-E75C475D0F0F}" type="pres">
      <dgm:prSet presAssocID="{D9068BB0-A5ED-43CE-8857-814D0D3727B4}" presName="spaceA" presStyleCnt="0"/>
      <dgm:spPr/>
    </dgm:pt>
  </dgm:ptLst>
  <dgm:cxnLst>
    <dgm:cxn modelId="{62380B2A-FA67-4D27-ADAE-E21135F303C0}" type="presOf" srcId="{D9068BB0-A5ED-43CE-8857-814D0D3727B4}" destId="{65999BF0-F6B4-4873-9E84-874E617B2985}" srcOrd="0" destOrd="0" presId="urn:microsoft.com/office/officeart/2005/8/layout/hProcess11"/>
    <dgm:cxn modelId="{161C6C64-4B92-4DE4-9FC7-8FFCF881171A}" srcId="{A2C0E811-1137-44A8-9B46-BFA6F4B91897}" destId="{C7B56EC7-21FD-46F4-8682-5863D93DBE57}" srcOrd="0" destOrd="0" parTransId="{8917DE8A-D9FD-4C66-85E2-2BB92C02BA2D}" sibTransId="{73D7D6DD-136B-4BBA-AE26-1FD432E51411}"/>
    <dgm:cxn modelId="{5540B24D-BF29-40B5-8827-FC11B7FF2792}" srcId="{A2C0E811-1137-44A8-9B46-BFA6F4B91897}" destId="{6A72753F-1CD1-4DF8-A9C9-4626C650677E}" srcOrd="1" destOrd="0" parTransId="{15A688A3-09D8-4626-A246-6D216A13C4BE}" sibTransId="{DDB986A1-8BFE-4DDD-A6C7-33FB4B6A921C}"/>
    <dgm:cxn modelId="{E7167B77-3DC1-48FB-A951-2B9F33464316}" type="presOf" srcId="{6A72753F-1CD1-4DF8-A9C9-4626C650677E}" destId="{7D10D7A0-AB76-4022-869C-B7D6DAF96D99}" srcOrd="0" destOrd="0" presId="urn:microsoft.com/office/officeart/2005/8/layout/hProcess11"/>
    <dgm:cxn modelId="{D27499BA-C7A3-4984-B151-EB1F7E8AB217}" type="presOf" srcId="{C7B56EC7-21FD-46F4-8682-5863D93DBE57}" destId="{4CB00404-B010-40A3-A79C-6D2E007F87CC}" srcOrd="0" destOrd="0" presId="urn:microsoft.com/office/officeart/2005/8/layout/hProcess11"/>
    <dgm:cxn modelId="{7128AFDE-202B-413F-BF6D-5280CF91D2B5}" type="presOf" srcId="{A2C0E811-1137-44A8-9B46-BFA6F4B91897}" destId="{E9E7E3C4-1B44-48F7-9A0E-F429910872D4}" srcOrd="0" destOrd="0" presId="urn:microsoft.com/office/officeart/2005/8/layout/hProcess11"/>
    <dgm:cxn modelId="{FDE772FB-7A75-4435-8EBD-52F7D2756E86}" srcId="{A2C0E811-1137-44A8-9B46-BFA6F4B91897}" destId="{D9068BB0-A5ED-43CE-8857-814D0D3727B4}" srcOrd="2" destOrd="0" parTransId="{F46E2DFD-A104-4D92-88D0-85332B16439B}" sibTransId="{B27FDFF6-AC27-49F6-89C2-1F0C6828B2DE}"/>
    <dgm:cxn modelId="{24816924-4870-4222-9BF2-99F9DC256B5A}" type="presParOf" srcId="{E9E7E3C4-1B44-48F7-9A0E-F429910872D4}" destId="{34A25AC6-BCED-4470-97D9-487DC5B5EB0B}" srcOrd="0" destOrd="0" presId="urn:microsoft.com/office/officeart/2005/8/layout/hProcess11"/>
    <dgm:cxn modelId="{20F058B5-709E-4C03-A391-9E9BBF4DD227}" type="presParOf" srcId="{E9E7E3C4-1B44-48F7-9A0E-F429910872D4}" destId="{44165727-369E-48E4-8947-03A824773820}" srcOrd="1" destOrd="0" presId="urn:microsoft.com/office/officeart/2005/8/layout/hProcess11"/>
    <dgm:cxn modelId="{11D71C9A-40D2-4C23-84C3-50AB8E50BBF2}" type="presParOf" srcId="{44165727-369E-48E4-8947-03A824773820}" destId="{31524091-10F9-42A2-91E8-DE97BDF0DAD6}" srcOrd="0" destOrd="0" presId="urn:microsoft.com/office/officeart/2005/8/layout/hProcess11"/>
    <dgm:cxn modelId="{359FA41E-9E1F-4B25-9FAD-785F8FF16FB4}" type="presParOf" srcId="{31524091-10F9-42A2-91E8-DE97BDF0DAD6}" destId="{4CB00404-B010-40A3-A79C-6D2E007F87CC}" srcOrd="0" destOrd="0" presId="urn:microsoft.com/office/officeart/2005/8/layout/hProcess11"/>
    <dgm:cxn modelId="{6BAA3CBE-31C2-4E10-8DBA-9675133DE182}" type="presParOf" srcId="{31524091-10F9-42A2-91E8-DE97BDF0DAD6}" destId="{56895180-C505-439A-B8A1-3639209B1B40}" srcOrd="1" destOrd="0" presId="urn:microsoft.com/office/officeart/2005/8/layout/hProcess11"/>
    <dgm:cxn modelId="{712315A6-DBF3-4E8A-908D-9DA04A70A9F9}" type="presParOf" srcId="{31524091-10F9-42A2-91E8-DE97BDF0DAD6}" destId="{F990001B-AF49-49B7-AA1E-AA351AC4BD2A}" srcOrd="2" destOrd="0" presId="urn:microsoft.com/office/officeart/2005/8/layout/hProcess11"/>
    <dgm:cxn modelId="{7152A002-538B-41A6-BB07-0F4AE2F3037B}" type="presParOf" srcId="{44165727-369E-48E4-8947-03A824773820}" destId="{44B45387-ED85-4715-B177-FEE296C85BAA}" srcOrd="1" destOrd="0" presId="urn:microsoft.com/office/officeart/2005/8/layout/hProcess11"/>
    <dgm:cxn modelId="{234BC9C7-EF13-4ECA-B2F1-3A90E2731A65}" type="presParOf" srcId="{44165727-369E-48E4-8947-03A824773820}" destId="{7B8D97AB-6B8F-44FE-8074-2C45CB0C489B}" srcOrd="2" destOrd="0" presId="urn:microsoft.com/office/officeart/2005/8/layout/hProcess11"/>
    <dgm:cxn modelId="{B5D41FBE-CBCA-42CD-B193-469E5D57512E}" type="presParOf" srcId="{7B8D97AB-6B8F-44FE-8074-2C45CB0C489B}" destId="{7D10D7A0-AB76-4022-869C-B7D6DAF96D99}" srcOrd="0" destOrd="0" presId="urn:microsoft.com/office/officeart/2005/8/layout/hProcess11"/>
    <dgm:cxn modelId="{6FB947DC-1E51-4A8D-BCEA-917FF081A7FA}" type="presParOf" srcId="{7B8D97AB-6B8F-44FE-8074-2C45CB0C489B}" destId="{7F2EC0C8-0148-4EC7-93D1-F0CB17A1CF51}" srcOrd="1" destOrd="0" presId="urn:microsoft.com/office/officeart/2005/8/layout/hProcess11"/>
    <dgm:cxn modelId="{25CFDC9B-1CE7-4CD8-AAA2-C0EF71AF9E7A}" type="presParOf" srcId="{7B8D97AB-6B8F-44FE-8074-2C45CB0C489B}" destId="{21BF9762-9135-4460-9ADD-D9B2E37E6E05}" srcOrd="2" destOrd="0" presId="urn:microsoft.com/office/officeart/2005/8/layout/hProcess11"/>
    <dgm:cxn modelId="{2254668D-07D1-465E-BEEF-D0D4A7D0364E}" type="presParOf" srcId="{44165727-369E-48E4-8947-03A824773820}" destId="{148EEA30-4C92-4A6D-8A7F-FBBBD2201048}" srcOrd="3" destOrd="0" presId="urn:microsoft.com/office/officeart/2005/8/layout/hProcess11"/>
    <dgm:cxn modelId="{0025515D-25F1-4584-8D23-41E4833A4D24}" type="presParOf" srcId="{44165727-369E-48E4-8947-03A824773820}" destId="{69BC5DD4-606F-4010-A09D-B49FF932ED35}" srcOrd="4" destOrd="0" presId="urn:microsoft.com/office/officeart/2005/8/layout/hProcess11"/>
    <dgm:cxn modelId="{B4185617-4404-42CE-B41B-1A8CAF9D43DF}" type="presParOf" srcId="{69BC5DD4-606F-4010-A09D-B49FF932ED35}" destId="{65999BF0-F6B4-4873-9E84-874E617B2985}" srcOrd="0" destOrd="0" presId="urn:microsoft.com/office/officeart/2005/8/layout/hProcess11"/>
    <dgm:cxn modelId="{EB66E9CF-AA45-4725-A19C-9F02D00AE2B4}" type="presParOf" srcId="{69BC5DD4-606F-4010-A09D-B49FF932ED35}" destId="{91EA81A9-4E9F-4134-B84C-67F1C708C80C}" srcOrd="1" destOrd="0" presId="urn:microsoft.com/office/officeart/2005/8/layout/hProcess11"/>
    <dgm:cxn modelId="{8D8DFA52-3EF2-4A68-8F81-37D7B9DB39DF}" type="presParOf" srcId="{69BC5DD4-606F-4010-A09D-B49FF932ED35}" destId="{D072D86D-CCF4-4CAD-99E1-E75C475D0F0F}" srcOrd="2" destOrd="0" presId="urn:microsoft.com/office/officeart/2005/8/layout/hProcess1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945F02-3DCF-4F4C-9863-9E9F7AD2A48A}"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US"/>
        </a:p>
      </dgm:t>
    </dgm:pt>
    <dgm:pt modelId="{4908268C-04B9-4D34-A889-B40BD63BED75}">
      <dgm:prSet custT="1"/>
      <dgm:spPr/>
      <dgm:t>
        <a:bodyPr/>
        <a:lstStyle/>
        <a:p>
          <a:r>
            <a:rPr lang="en-US" sz="2000" dirty="0"/>
            <a:t>Problems Identified</a:t>
          </a:r>
        </a:p>
        <a:p>
          <a:r>
            <a:rPr lang="en-US" sz="1400" dirty="0"/>
            <a:t>(from survey)</a:t>
          </a:r>
        </a:p>
      </dgm:t>
    </dgm:pt>
    <dgm:pt modelId="{279F5CE6-0F1E-4CD6-B413-2D6FFC938BC3}" type="parTrans" cxnId="{01B015F3-AB66-4995-8701-100575795EE3}">
      <dgm:prSet/>
      <dgm:spPr/>
      <dgm:t>
        <a:bodyPr/>
        <a:lstStyle/>
        <a:p>
          <a:endParaRPr lang="en-US"/>
        </a:p>
      </dgm:t>
    </dgm:pt>
    <dgm:pt modelId="{F35B4FA9-C281-46A4-A8D6-CBAC381B31A9}" type="sibTrans" cxnId="{01B015F3-AB66-4995-8701-100575795EE3}">
      <dgm:prSet/>
      <dgm:spPr/>
      <dgm:t>
        <a:bodyPr/>
        <a:lstStyle/>
        <a:p>
          <a:endParaRPr lang="en-US"/>
        </a:p>
      </dgm:t>
    </dgm:pt>
    <dgm:pt modelId="{CD8A77E5-25F8-4DAB-A53C-F6DA70D0570E}">
      <dgm:prSet custT="1"/>
      <dgm:spPr/>
      <dgm:t>
        <a:bodyPr/>
        <a:lstStyle/>
        <a:p>
          <a:pPr>
            <a:buNone/>
          </a:pPr>
          <a:endParaRPr lang="en-US" sz="1100" b="1" i="0" dirty="0">
            <a:latin typeface="Calibri" panose="020F0502020204030204" pitchFamily="34" charset="0"/>
            <a:cs typeface="Calibri" panose="020F0502020204030204" pitchFamily="34" charset="0"/>
          </a:endParaRPr>
        </a:p>
        <a:p>
          <a:pPr>
            <a:buNone/>
          </a:pPr>
          <a:r>
            <a:rPr lang="en-US" sz="1200" b="1" i="0" dirty="0">
              <a:latin typeface="Calibri" panose="020F0502020204030204" pitchFamily="34" charset="0"/>
              <a:cs typeface="Calibri" panose="020F0502020204030204" pitchFamily="34" charset="0"/>
            </a:rPr>
            <a:t>LinkedIn Behavior</a:t>
          </a:r>
        </a:p>
        <a:p>
          <a:pPr>
            <a:buFont typeface="Arial" panose="020B0604020202020204" pitchFamily="34" charset="0"/>
            <a:buNone/>
          </a:pPr>
          <a:r>
            <a:rPr lang="en-US" sz="1100" dirty="0">
              <a:latin typeface="Calibri" panose="020F0502020204030204" pitchFamily="34" charset="0"/>
              <a:cs typeface="Calibri" panose="020F0502020204030204" pitchFamily="34" charset="0"/>
            </a:rPr>
            <a:t>-Encourage continual Blogging  </a:t>
          </a:r>
        </a:p>
        <a:p>
          <a:pPr>
            <a:buFont typeface="Arial" panose="020B0604020202020204" pitchFamily="34" charset="0"/>
            <a:buNone/>
          </a:pPr>
          <a:r>
            <a:rPr lang="en-US" sz="1100" dirty="0">
              <a:latin typeface="Calibri" panose="020F0502020204030204" pitchFamily="34" charset="0"/>
              <a:cs typeface="Calibri" panose="020F0502020204030204" pitchFamily="34" charset="0"/>
            </a:rPr>
            <a:t>   -Active Community Participation</a:t>
          </a:r>
        </a:p>
        <a:p>
          <a:pPr>
            <a:buFont typeface="Arial" panose="020B0604020202020204" pitchFamily="34" charset="0"/>
            <a:buNone/>
          </a:pPr>
          <a:r>
            <a:rPr lang="en-US" sz="1100" dirty="0">
              <a:latin typeface="Calibri" panose="020F0502020204030204" pitchFamily="34" charset="0"/>
              <a:cs typeface="Calibri" panose="020F0502020204030204" pitchFamily="34" charset="0"/>
            </a:rPr>
            <a:t>-Alumni Groups</a:t>
          </a:r>
        </a:p>
        <a:p>
          <a:pPr>
            <a:buFont typeface="Arial" panose="020B0604020202020204" pitchFamily="34" charset="0"/>
            <a:buNone/>
          </a:pPr>
          <a:endParaRPr lang="en-US" sz="1100" dirty="0">
            <a:latin typeface="Calibri" panose="020F0502020204030204" pitchFamily="34" charset="0"/>
            <a:cs typeface="Calibri" panose="020F0502020204030204" pitchFamily="34" charset="0"/>
          </a:endParaRPr>
        </a:p>
      </dgm:t>
    </dgm:pt>
    <dgm:pt modelId="{94239D51-B31C-4EC3-91DA-EAC62CF8DFC4}" type="parTrans" cxnId="{04E19B41-AA5E-48F9-8D57-1567A1B98CA1}">
      <dgm:prSet/>
      <dgm:spPr/>
      <dgm:t>
        <a:bodyPr/>
        <a:lstStyle/>
        <a:p>
          <a:endParaRPr lang="en-US"/>
        </a:p>
      </dgm:t>
    </dgm:pt>
    <dgm:pt modelId="{10C0A7C6-BE73-473B-833E-9D6A08BE80C8}" type="sibTrans" cxnId="{04E19B41-AA5E-48F9-8D57-1567A1B98CA1}">
      <dgm:prSet/>
      <dgm:spPr/>
      <dgm:t>
        <a:bodyPr/>
        <a:lstStyle/>
        <a:p>
          <a:endParaRPr lang="en-US"/>
        </a:p>
      </dgm:t>
    </dgm:pt>
    <dgm:pt modelId="{0E38E16F-8AB7-4D0A-BB41-24E755D5E0B1}">
      <dgm:prSet custT="1"/>
      <dgm:spPr/>
      <dgm:t>
        <a:bodyPr/>
        <a:lstStyle/>
        <a:p>
          <a:endParaRPr lang="en-US" sz="1100" b="1" i="0" dirty="0">
            <a:latin typeface="Calibri" panose="020F0502020204030204" pitchFamily="34" charset="0"/>
            <a:cs typeface="Calibri" panose="020F0502020204030204" pitchFamily="34" charset="0"/>
          </a:endParaRPr>
        </a:p>
        <a:p>
          <a:r>
            <a:rPr lang="en-US" sz="1100" b="1" i="0" dirty="0">
              <a:latin typeface="Calibri" panose="020F0502020204030204" pitchFamily="34" charset="0"/>
              <a:cs typeface="Calibri" panose="020F0502020204030204" pitchFamily="34" charset="0"/>
            </a:rPr>
            <a:t>Career Mapping </a:t>
          </a:r>
        </a:p>
        <a:p>
          <a:r>
            <a:rPr lang="en-US" sz="1100" b="0" i="0" dirty="0">
              <a:latin typeface="Calibri" panose="020F0502020204030204" pitchFamily="34" charset="0"/>
              <a:cs typeface="Calibri" panose="020F0502020204030204" pitchFamily="34" charset="0"/>
            </a:rPr>
            <a:t>-Doesn’t narrow down job options</a:t>
          </a:r>
        </a:p>
        <a:p>
          <a:endParaRPr lang="en-US" sz="1100" dirty="0">
            <a:latin typeface="Calibri" panose="020F0502020204030204" pitchFamily="34" charset="0"/>
            <a:cs typeface="Calibri" panose="020F0502020204030204" pitchFamily="34" charset="0"/>
          </a:endParaRPr>
        </a:p>
      </dgm:t>
    </dgm:pt>
    <dgm:pt modelId="{6918A633-6CD2-48AA-9A14-A400FB5E02F9}" type="parTrans" cxnId="{4EF0054D-CA70-4217-8ED9-50F03E55FC01}">
      <dgm:prSet/>
      <dgm:spPr/>
      <dgm:t>
        <a:bodyPr/>
        <a:lstStyle/>
        <a:p>
          <a:endParaRPr lang="en-US"/>
        </a:p>
      </dgm:t>
    </dgm:pt>
    <dgm:pt modelId="{793F5C84-AEEC-4947-A4D4-42B3F6064D7A}" type="sibTrans" cxnId="{4EF0054D-CA70-4217-8ED9-50F03E55FC01}">
      <dgm:prSet/>
      <dgm:spPr/>
      <dgm:t>
        <a:bodyPr/>
        <a:lstStyle/>
        <a:p>
          <a:endParaRPr lang="en-US"/>
        </a:p>
      </dgm:t>
    </dgm:pt>
    <dgm:pt modelId="{943A13B9-75AC-4949-94B0-E1633DFB4E6E}">
      <dgm:prSet custT="1"/>
      <dgm:spPr/>
      <dgm:t>
        <a:bodyPr/>
        <a:lstStyle/>
        <a:p>
          <a:r>
            <a:rPr lang="en-US" sz="1050" b="1" i="0" dirty="0"/>
            <a:t>Follow up on Applications</a:t>
          </a:r>
        </a:p>
        <a:p>
          <a:r>
            <a:rPr lang="en-US" sz="1000" b="0" i="0" dirty="0"/>
            <a:t>-Very few students follow up with recruiters on applications and interviews</a:t>
          </a:r>
          <a:endParaRPr lang="en-US" sz="1000" dirty="0"/>
        </a:p>
      </dgm:t>
    </dgm:pt>
    <dgm:pt modelId="{96AE6B00-227C-4EA0-9B3E-3840E10ADDCE}" type="parTrans" cxnId="{F0B25775-1969-46D3-9904-EEE55AF37DFD}">
      <dgm:prSet/>
      <dgm:spPr/>
      <dgm:t>
        <a:bodyPr/>
        <a:lstStyle/>
        <a:p>
          <a:endParaRPr lang="en-US"/>
        </a:p>
      </dgm:t>
    </dgm:pt>
    <dgm:pt modelId="{449676E0-E92B-4B63-A13C-4D88E7583ED7}" type="sibTrans" cxnId="{F0B25775-1969-46D3-9904-EEE55AF37DFD}">
      <dgm:prSet/>
      <dgm:spPr/>
      <dgm:t>
        <a:bodyPr/>
        <a:lstStyle/>
        <a:p>
          <a:endParaRPr lang="en-US"/>
        </a:p>
      </dgm:t>
    </dgm:pt>
    <dgm:pt modelId="{B6501871-623B-4B89-952C-3848C8612D7E}">
      <dgm:prSet custT="1"/>
      <dgm:spPr/>
      <dgm:t>
        <a:bodyPr/>
        <a:lstStyle/>
        <a:p>
          <a:r>
            <a:rPr lang="en-US" sz="1200" b="1" i="0" dirty="0"/>
            <a:t>Mock Interviews</a:t>
          </a:r>
        </a:p>
        <a:p>
          <a:r>
            <a:rPr lang="en-US" sz="1100" b="1" i="0" dirty="0"/>
            <a:t>-</a:t>
          </a:r>
          <a:r>
            <a:rPr lang="en-US" sz="1100" b="0" i="0" dirty="0"/>
            <a:t>Work with CDO for more one on one interviews</a:t>
          </a:r>
          <a:endParaRPr lang="en-US" sz="1100" b="1" dirty="0"/>
        </a:p>
      </dgm:t>
    </dgm:pt>
    <dgm:pt modelId="{1A913BA0-725A-44A8-A261-65DCC00B20FC}" type="parTrans" cxnId="{6F7A72FD-F8EE-4DE4-847D-BDA64F00BC3E}">
      <dgm:prSet/>
      <dgm:spPr/>
      <dgm:t>
        <a:bodyPr/>
        <a:lstStyle/>
        <a:p>
          <a:endParaRPr lang="en-US"/>
        </a:p>
      </dgm:t>
    </dgm:pt>
    <dgm:pt modelId="{8356EBAC-92BB-438C-9745-A27E333A2E51}" type="sibTrans" cxnId="{6F7A72FD-F8EE-4DE4-847D-BDA64F00BC3E}">
      <dgm:prSet/>
      <dgm:spPr/>
      <dgm:t>
        <a:bodyPr/>
        <a:lstStyle/>
        <a:p>
          <a:endParaRPr lang="en-US"/>
        </a:p>
      </dgm:t>
    </dgm:pt>
    <dgm:pt modelId="{38AA15CF-E4EC-4F30-A863-3D744EAC7DEC}" type="pres">
      <dgm:prSet presAssocID="{9F945F02-3DCF-4F4C-9863-9E9F7AD2A48A}" presName="diagram" presStyleCnt="0">
        <dgm:presLayoutVars>
          <dgm:chPref val="1"/>
          <dgm:dir/>
          <dgm:animOne val="branch"/>
          <dgm:animLvl val="lvl"/>
          <dgm:resizeHandles/>
        </dgm:presLayoutVars>
      </dgm:prSet>
      <dgm:spPr/>
    </dgm:pt>
    <dgm:pt modelId="{418EC85A-9C8B-4792-AF7D-6B0254352923}" type="pres">
      <dgm:prSet presAssocID="{4908268C-04B9-4D34-A889-B40BD63BED75}" presName="root" presStyleCnt="0"/>
      <dgm:spPr/>
    </dgm:pt>
    <dgm:pt modelId="{96B61B61-2007-4939-85F4-3A6DB62EC92C}" type="pres">
      <dgm:prSet presAssocID="{4908268C-04B9-4D34-A889-B40BD63BED75}" presName="rootComposite" presStyleCnt="0"/>
      <dgm:spPr/>
    </dgm:pt>
    <dgm:pt modelId="{0D159A30-B07C-48CC-8FA5-D756EAD2D20F}" type="pres">
      <dgm:prSet presAssocID="{4908268C-04B9-4D34-A889-B40BD63BED75}" presName="rootText" presStyleLbl="node1" presStyleIdx="0" presStyleCnt="1" custScaleX="264353" custScaleY="187183"/>
      <dgm:spPr/>
    </dgm:pt>
    <dgm:pt modelId="{49FA60CA-2B93-43FE-B593-14E59A6C0D52}" type="pres">
      <dgm:prSet presAssocID="{4908268C-04B9-4D34-A889-B40BD63BED75}" presName="rootConnector" presStyleLbl="node1" presStyleIdx="0" presStyleCnt="1"/>
      <dgm:spPr/>
    </dgm:pt>
    <dgm:pt modelId="{ED65EF00-1DC0-4B3E-AB4B-3B868A78CF4F}" type="pres">
      <dgm:prSet presAssocID="{4908268C-04B9-4D34-A889-B40BD63BED75}" presName="childShape" presStyleCnt="0"/>
      <dgm:spPr/>
    </dgm:pt>
    <dgm:pt modelId="{30A73893-4234-409E-ABDB-B18C87DC654E}" type="pres">
      <dgm:prSet presAssocID="{94239D51-B31C-4EC3-91DA-EAC62CF8DFC4}" presName="Name13" presStyleLbl="parChTrans1D2" presStyleIdx="0" presStyleCnt="4"/>
      <dgm:spPr/>
    </dgm:pt>
    <dgm:pt modelId="{CD5B291E-C86A-4DD5-B4CC-D996DA1549A9}" type="pres">
      <dgm:prSet presAssocID="{CD8A77E5-25F8-4DAB-A53C-F6DA70D0570E}" presName="childText" presStyleLbl="bgAcc1" presStyleIdx="0" presStyleCnt="4" custScaleX="440014" custScaleY="217969">
        <dgm:presLayoutVars>
          <dgm:bulletEnabled val="1"/>
        </dgm:presLayoutVars>
      </dgm:prSet>
      <dgm:spPr/>
    </dgm:pt>
    <dgm:pt modelId="{38C180E5-CA72-4CEF-94E5-185FBADAEBC0}" type="pres">
      <dgm:prSet presAssocID="{6918A633-6CD2-48AA-9A14-A400FB5E02F9}" presName="Name13" presStyleLbl="parChTrans1D2" presStyleIdx="1" presStyleCnt="4"/>
      <dgm:spPr/>
    </dgm:pt>
    <dgm:pt modelId="{8376C22B-532C-4D9C-8A35-1FB33876CDFC}" type="pres">
      <dgm:prSet presAssocID="{0E38E16F-8AB7-4D0A-BB41-24E755D5E0B1}" presName="childText" presStyleLbl="bgAcc1" presStyleIdx="1" presStyleCnt="4" custScaleX="450826" custScaleY="145670">
        <dgm:presLayoutVars>
          <dgm:bulletEnabled val="1"/>
        </dgm:presLayoutVars>
      </dgm:prSet>
      <dgm:spPr/>
    </dgm:pt>
    <dgm:pt modelId="{0A8E10EE-D476-48B3-BE61-7353096EB9B1}" type="pres">
      <dgm:prSet presAssocID="{96AE6B00-227C-4EA0-9B3E-3840E10ADDCE}" presName="Name13" presStyleLbl="parChTrans1D2" presStyleIdx="2" presStyleCnt="4"/>
      <dgm:spPr/>
    </dgm:pt>
    <dgm:pt modelId="{042A505F-16FE-4602-8BCC-7D9C7E01714C}" type="pres">
      <dgm:prSet presAssocID="{943A13B9-75AC-4949-94B0-E1633DFB4E6E}" presName="childText" presStyleLbl="bgAcc1" presStyleIdx="2" presStyleCnt="4" custScaleX="447719" custScaleY="131877">
        <dgm:presLayoutVars>
          <dgm:bulletEnabled val="1"/>
        </dgm:presLayoutVars>
      </dgm:prSet>
      <dgm:spPr/>
    </dgm:pt>
    <dgm:pt modelId="{35C1C7BF-6765-4F1B-8975-E011E7A94E3C}" type="pres">
      <dgm:prSet presAssocID="{1A913BA0-725A-44A8-A261-65DCC00B20FC}" presName="Name13" presStyleLbl="parChTrans1D2" presStyleIdx="3" presStyleCnt="4"/>
      <dgm:spPr/>
    </dgm:pt>
    <dgm:pt modelId="{ACC46C4D-1F33-4237-B2AE-8128F32CD9C5}" type="pres">
      <dgm:prSet presAssocID="{B6501871-623B-4B89-952C-3848C8612D7E}" presName="childText" presStyleLbl="bgAcc1" presStyleIdx="3" presStyleCnt="4" custScaleX="458725">
        <dgm:presLayoutVars>
          <dgm:bulletEnabled val="1"/>
        </dgm:presLayoutVars>
      </dgm:prSet>
      <dgm:spPr/>
    </dgm:pt>
  </dgm:ptLst>
  <dgm:cxnLst>
    <dgm:cxn modelId="{93410C01-1579-41B9-A5FD-086270927A42}" type="presOf" srcId="{943A13B9-75AC-4949-94B0-E1633DFB4E6E}" destId="{042A505F-16FE-4602-8BCC-7D9C7E01714C}" srcOrd="0" destOrd="0" presId="urn:microsoft.com/office/officeart/2005/8/layout/hierarchy3"/>
    <dgm:cxn modelId="{658E0E01-F4F4-4AB0-99FF-55B15D554770}" type="presOf" srcId="{4908268C-04B9-4D34-A889-B40BD63BED75}" destId="{0D159A30-B07C-48CC-8FA5-D756EAD2D20F}" srcOrd="0" destOrd="0" presId="urn:microsoft.com/office/officeart/2005/8/layout/hierarchy3"/>
    <dgm:cxn modelId="{A991AB24-659A-4D63-B665-1B18162ACE04}" type="presOf" srcId="{9F945F02-3DCF-4F4C-9863-9E9F7AD2A48A}" destId="{38AA15CF-E4EC-4F30-A863-3D744EAC7DEC}" srcOrd="0" destOrd="0" presId="urn:microsoft.com/office/officeart/2005/8/layout/hierarchy3"/>
    <dgm:cxn modelId="{601B6132-55AC-42AD-8200-F226BC90C1AE}" type="presOf" srcId="{94239D51-B31C-4EC3-91DA-EAC62CF8DFC4}" destId="{30A73893-4234-409E-ABDB-B18C87DC654E}" srcOrd="0" destOrd="0" presId="urn:microsoft.com/office/officeart/2005/8/layout/hierarchy3"/>
    <dgm:cxn modelId="{04E19B41-AA5E-48F9-8D57-1567A1B98CA1}" srcId="{4908268C-04B9-4D34-A889-B40BD63BED75}" destId="{CD8A77E5-25F8-4DAB-A53C-F6DA70D0570E}" srcOrd="0" destOrd="0" parTransId="{94239D51-B31C-4EC3-91DA-EAC62CF8DFC4}" sibTransId="{10C0A7C6-BE73-473B-833E-9D6A08BE80C8}"/>
    <dgm:cxn modelId="{E7222043-E284-4743-9D3F-9FF9F7DFF1D8}" type="presOf" srcId="{CD8A77E5-25F8-4DAB-A53C-F6DA70D0570E}" destId="{CD5B291E-C86A-4DD5-B4CC-D996DA1549A9}" srcOrd="0" destOrd="0" presId="urn:microsoft.com/office/officeart/2005/8/layout/hierarchy3"/>
    <dgm:cxn modelId="{4EF0054D-CA70-4217-8ED9-50F03E55FC01}" srcId="{4908268C-04B9-4D34-A889-B40BD63BED75}" destId="{0E38E16F-8AB7-4D0A-BB41-24E755D5E0B1}" srcOrd="1" destOrd="0" parTransId="{6918A633-6CD2-48AA-9A14-A400FB5E02F9}" sibTransId="{793F5C84-AEEC-4947-A4D4-42B3F6064D7A}"/>
    <dgm:cxn modelId="{F0B25775-1969-46D3-9904-EEE55AF37DFD}" srcId="{4908268C-04B9-4D34-A889-B40BD63BED75}" destId="{943A13B9-75AC-4949-94B0-E1633DFB4E6E}" srcOrd="2" destOrd="0" parTransId="{96AE6B00-227C-4EA0-9B3E-3840E10ADDCE}" sibTransId="{449676E0-E92B-4B63-A13C-4D88E7583ED7}"/>
    <dgm:cxn modelId="{7F2F2580-BE6E-4844-ACFA-E85611C8DD39}" type="presOf" srcId="{0E38E16F-8AB7-4D0A-BB41-24E755D5E0B1}" destId="{8376C22B-532C-4D9C-8A35-1FB33876CDFC}" srcOrd="0" destOrd="0" presId="urn:microsoft.com/office/officeart/2005/8/layout/hierarchy3"/>
    <dgm:cxn modelId="{C49C5AB3-4C61-4BAE-BD06-93DF64BCB2EF}" type="presOf" srcId="{96AE6B00-227C-4EA0-9B3E-3840E10ADDCE}" destId="{0A8E10EE-D476-48B3-BE61-7353096EB9B1}" srcOrd="0" destOrd="0" presId="urn:microsoft.com/office/officeart/2005/8/layout/hierarchy3"/>
    <dgm:cxn modelId="{84178CB8-9E6A-43E9-AF7A-CD861D152CA1}" type="presOf" srcId="{B6501871-623B-4B89-952C-3848C8612D7E}" destId="{ACC46C4D-1F33-4237-B2AE-8128F32CD9C5}" srcOrd="0" destOrd="0" presId="urn:microsoft.com/office/officeart/2005/8/layout/hierarchy3"/>
    <dgm:cxn modelId="{523566D3-4039-433C-94FC-D3EE29F92761}" type="presOf" srcId="{1A913BA0-725A-44A8-A261-65DCC00B20FC}" destId="{35C1C7BF-6765-4F1B-8975-E011E7A94E3C}" srcOrd="0" destOrd="0" presId="urn:microsoft.com/office/officeart/2005/8/layout/hierarchy3"/>
    <dgm:cxn modelId="{19DB12D4-432C-4CB2-9817-8B4F99A6919E}" type="presOf" srcId="{4908268C-04B9-4D34-A889-B40BD63BED75}" destId="{49FA60CA-2B93-43FE-B593-14E59A6C0D52}" srcOrd="1" destOrd="0" presId="urn:microsoft.com/office/officeart/2005/8/layout/hierarchy3"/>
    <dgm:cxn modelId="{996942EA-5FF9-43E0-A338-28DAD650A123}" type="presOf" srcId="{6918A633-6CD2-48AA-9A14-A400FB5E02F9}" destId="{38C180E5-CA72-4CEF-94E5-185FBADAEBC0}" srcOrd="0" destOrd="0" presId="urn:microsoft.com/office/officeart/2005/8/layout/hierarchy3"/>
    <dgm:cxn modelId="{01B015F3-AB66-4995-8701-100575795EE3}" srcId="{9F945F02-3DCF-4F4C-9863-9E9F7AD2A48A}" destId="{4908268C-04B9-4D34-A889-B40BD63BED75}" srcOrd="0" destOrd="0" parTransId="{279F5CE6-0F1E-4CD6-B413-2D6FFC938BC3}" sibTransId="{F35B4FA9-C281-46A4-A8D6-CBAC381B31A9}"/>
    <dgm:cxn modelId="{6F7A72FD-F8EE-4DE4-847D-BDA64F00BC3E}" srcId="{4908268C-04B9-4D34-A889-B40BD63BED75}" destId="{B6501871-623B-4B89-952C-3848C8612D7E}" srcOrd="3" destOrd="0" parTransId="{1A913BA0-725A-44A8-A261-65DCC00B20FC}" sibTransId="{8356EBAC-92BB-438C-9745-A27E333A2E51}"/>
    <dgm:cxn modelId="{60CE38B4-AF3B-438C-ADCD-CFA09A79D184}" type="presParOf" srcId="{38AA15CF-E4EC-4F30-A863-3D744EAC7DEC}" destId="{418EC85A-9C8B-4792-AF7D-6B0254352923}" srcOrd="0" destOrd="0" presId="urn:microsoft.com/office/officeart/2005/8/layout/hierarchy3"/>
    <dgm:cxn modelId="{8522EC28-612D-4FE6-BE1C-699F095F0F34}" type="presParOf" srcId="{418EC85A-9C8B-4792-AF7D-6B0254352923}" destId="{96B61B61-2007-4939-85F4-3A6DB62EC92C}" srcOrd="0" destOrd="0" presId="urn:microsoft.com/office/officeart/2005/8/layout/hierarchy3"/>
    <dgm:cxn modelId="{A4C30FD1-A3A1-45DC-A28A-D9B44B16FFA7}" type="presParOf" srcId="{96B61B61-2007-4939-85F4-3A6DB62EC92C}" destId="{0D159A30-B07C-48CC-8FA5-D756EAD2D20F}" srcOrd="0" destOrd="0" presId="urn:microsoft.com/office/officeart/2005/8/layout/hierarchy3"/>
    <dgm:cxn modelId="{4070C4CE-DC25-44F1-825B-8F3954F93815}" type="presParOf" srcId="{96B61B61-2007-4939-85F4-3A6DB62EC92C}" destId="{49FA60CA-2B93-43FE-B593-14E59A6C0D52}" srcOrd="1" destOrd="0" presId="urn:microsoft.com/office/officeart/2005/8/layout/hierarchy3"/>
    <dgm:cxn modelId="{5C66202D-7EBE-48B3-8694-98C64301D0F8}" type="presParOf" srcId="{418EC85A-9C8B-4792-AF7D-6B0254352923}" destId="{ED65EF00-1DC0-4B3E-AB4B-3B868A78CF4F}" srcOrd="1" destOrd="0" presId="urn:microsoft.com/office/officeart/2005/8/layout/hierarchy3"/>
    <dgm:cxn modelId="{3F82070C-0F20-4C35-9CEE-ADDDAA994B5B}" type="presParOf" srcId="{ED65EF00-1DC0-4B3E-AB4B-3B868A78CF4F}" destId="{30A73893-4234-409E-ABDB-B18C87DC654E}" srcOrd="0" destOrd="0" presId="urn:microsoft.com/office/officeart/2005/8/layout/hierarchy3"/>
    <dgm:cxn modelId="{E5B5D85C-B01C-41F8-9037-153C017E1E88}" type="presParOf" srcId="{ED65EF00-1DC0-4B3E-AB4B-3B868A78CF4F}" destId="{CD5B291E-C86A-4DD5-B4CC-D996DA1549A9}" srcOrd="1" destOrd="0" presId="urn:microsoft.com/office/officeart/2005/8/layout/hierarchy3"/>
    <dgm:cxn modelId="{52475E9D-653A-4DE5-882D-04BCBD1734A6}" type="presParOf" srcId="{ED65EF00-1DC0-4B3E-AB4B-3B868A78CF4F}" destId="{38C180E5-CA72-4CEF-94E5-185FBADAEBC0}" srcOrd="2" destOrd="0" presId="urn:microsoft.com/office/officeart/2005/8/layout/hierarchy3"/>
    <dgm:cxn modelId="{2FC72923-B75F-4BB6-A58B-D0477AD3A189}" type="presParOf" srcId="{ED65EF00-1DC0-4B3E-AB4B-3B868A78CF4F}" destId="{8376C22B-532C-4D9C-8A35-1FB33876CDFC}" srcOrd="3" destOrd="0" presId="urn:microsoft.com/office/officeart/2005/8/layout/hierarchy3"/>
    <dgm:cxn modelId="{D316C35D-9E37-4E42-A47C-0E6A259D731E}" type="presParOf" srcId="{ED65EF00-1DC0-4B3E-AB4B-3B868A78CF4F}" destId="{0A8E10EE-D476-48B3-BE61-7353096EB9B1}" srcOrd="4" destOrd="0" presId="urn:microsoft.com/office/officeart/2005/8/layout/hierarchy3"/>
    <dgm:cxn modelId="{1FB9427D-EA96-4F05-875D-33CCA3AE70D3}" type="presParOf" srcId="{ED65EF00-1DC0-4B3E-AB4B-3B868A78CF4F}" destId="{042A505F-16FE-4602-8BCC-7D9C7E01714C}" srcOrd="5" destOrd="0" presId="urn:microsoft.com/office/officeart/2005/8/layout/hierarchy3"/>
    <dgm:cxn modelId="{D3578AD1-DA09-40F1-A2EF-4EC1A8B6B20C}" type="presParOf" srcId="{ED65EF00-1DC0-4B3E-AB4B-3B868A78CF4F}" destId="{35C1C7BF-6765-4F1B-8975-E011E7A94E3C}" srcOrd="6" destOrd="0" presId="urn:microsoft.com/office/officeart/2005/8/layout/hierarchy3"/>
    <dgm:cxn modelId="{231E265B-7CFF-4A10-ADD3-B9161A50F842}" type="presParOf" srcId="{ED65EF00-1DC0-4B3E-AB4B-3B868A78CF4F}" destId="{ACC46C4D-1F33-4237-B2AE-8128F32CD9C5}"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77CF4-7A11-452E-AEBB-85DE5C598C65}">
      <dsp:nvSpPr>
        <dsp:cNvPr id="0" name=""/>
        <dsp:cNvSpPr/>
      </dsp:nvSpPr>
      <dsp:spPr>
        <a:xfrm>
          <a:off x="3061" y="423129"/>
          <a:ext cx="2676676" cy="2141340"/>
        </a:xfrm>
        <a:prstGeom prst="homePlate">
          <a:avLst>
            <a:gd name="adj" fmla="val 25000"/>
          </a:avLst>
        </a:prstGeom>
        <a:solidFill>
          <a:schemeClr val="lt1">
            <a:hueOff val="0"/>
            <a:satOff val="0"/>
            <a:lumOff val="0"/>
            <a:alphaOff val="0"/>
          </a:schemeClr>
        </a:solidFill>
        <a:ln w="2540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427" tIns="55880" rIns="377709" bIns="55880"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Calibri" panose="020F0502020204030204" pitchFamily="34" charset="0"/>
              <a:cs typeface="Calibri" panose="020F0502020204030204" pitchFamily="34" charset="0"/>
            </a:rPr>
            <a:t>Phase 1</a:t>
          </a:r>
        </a:p>
        <a:p>
          <a:pPr marL="171450" lvl="1" indent="-171450" algn="l" defTabSz="755650">
            <a:lnSpc>
              <a:spcPct val="90000"/>
            </a:lnSpc>
            <a:spcBef>
              <a:spcPct val="0"/>
            </a:spcBef>
            <a:spcAft>
              <a:spcPct val="15000"/>
            </a:spcAft>
            <a:buChar char="•"/>
          </a:pPr>
          <a:r>
            <a:rPr lang="en-US" sz="1700" kern="1200" dirty="0">
              <a:solidFill>
                <a:schemeClr val="tx1"/>
              </a:solidFill>
              <a:latin typeface="Calibri" panose="020F0502020204030204" pitchFamily="34" charset="0"/>
              <a:cs typeface="Calibri" panose="020F0502020204030204" pitchFamily="34" charset="0"/>
            </a:rPr>
            <a:t>Evaluate the current effectiveness of CDO Services</a:t>
          </a:r>
        </a:p>
        <a:p>
          <a:pPr marL="171450" lvl="1" indent="-171450" algn="l" defTabSz="755650">
            <a:lnSpc>
              <a:spcPct val="90000"/>
            </a:lnSpc>
            <a:spcBef>
              <a:spcPct val="0"/>
            </a:spcBef>
            <a:spcAft>
              <a:spcPct val="15000"/>
            </a:spcAft>
            <a:buChar char="•"/>
          </a:pPr>
          <a:r>
            <a:rPr lang="en-US" sz="1700" kern="1200" dirty="0">
              <a:solidFill>
                <a:schemeClr val="tx1"/>
              </a:solidFill>
              <a:latin typeface="Calibri" panose="020F0502020204030204" pitchFamily="34" charset="0"/>
              <a:cs typeface="Calibri" panose="020F0502020204030204" pitchFamily="34" charset="0"/>
            </a:rPr>
            <a:t>Identify Job Search Pain Points</a:t>
          </a:r>
        </a:p>
      </dsp:txBody>
      <dsp:txXfrm>
        <a:off x="3061" y="423129"/>
        <a:ext cx="2409009" cy="2141340"/>
      </dsp:txXfrm>
    </dsp:sp>
    <dsp:sp modelId="{B57682AE-44D0-45EC-81B2-C3A84A5C465E}">
      <dsp:nvSpPr>
        <dsp:cNvPr id="0" name=""/>
        <dsp:cNvSpPr/>
      </dsp:nvSpPr>
      <dsp:spPr>
        <a:xfrm>
          <a:off x="2144401" y="423129"/>
          <a:ext cx="2676676" cy="2141340"/>
        </a:xfrm>
        <a:prstGeom prst="chevron">
          <a:avLst>
            <a:gd name="adj" fmla="val 25000"/>
          </a:avLst>
        </a:prstGeom>
        <a:solidFill>
          <a:schemeClr val="lt1">
            <a:hueOff val="0"/>
            <a:satOff val="0"/>
            <a:lumOff val="0"/>
            <a:alphaOff val="0"/>
          </a:schemeClr>
        </a:solidFill>
        <a:ln w="2540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427" tIns="55880" rIns="94427" bIns="55880"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Calibri" panose="020F0502020204030204" pitchFamily="34" charset="0"/>
              <a:cs typeface="Calibri" panose="020F0502020204030204" pitchFamily="34" charset="0"/>
            </a:rPr>
            <a:t>Phase 2</a:t>
          </a:r>
        </a:p>
        <a:p>
          <a:pPr marL="171450" lvl="1" indent="-171450" algn="l" defTabSz="755650">
            <a:lnSpc>
              <a:spcPct val="90000"/>
            </a:lnSpc>
            <a:spcBef>
              <a:spcPct val="0"/>
            </a:spcBef>
            <a:spcAft>
              <a:spcPct val="15000"/>
            </a:spcAft>
            <a:buChar char="•"/>
          </a:pPr>
          <a:r>
            <a:rPr lang="en-US" sz="1700" kern="1200" dirty="0">
              <a:solidFill>
                <a:schemeClr val="tx1"/>
              </a:solidFill>
              <a:latin typeface="Calibri" panose="020F0502020204030204" pitchFamily="34" charset="0"/>
              <a:cs typeface="Calibri" panose="020F0502020204030204" pitchFamily="34" charset="0"/>
            </a:rPr>
            <a:t>Prioritizing the problem areas</a:t>
          </a:r>
        </a:p>
        <a:p>
          <a:pPr marL="171450" lvl="1" indent="-171450" algn="l" defTabSz="755650">
            <a:lnSpc>
              <a:spcPct val="90000"/>
            </a:lnSpc>
            <a:spcBef>
              <a:spcPct val="0"/>
            </a:spcBef>
            <a:spcAft>
              <a:spcPct val="15000"/>
            </a:spcAft>
            <a:buChar char="•"/>
          </a:pPr>
          <a:r>
            <a:rPr lang="en-US" sz="1700" kern="1200" dirty="0">
              <a:solidFill>
                <a:schemeClr val="tx1"/>
              </a:solidFill>
              <a:latin typeface="Calibri" panose="020F0502020204030204" pitchFamily="34" charset="0"/>
              <a:cs typeface="Calibri" panose="020F0502020204030204" pitchFamily="34" charset="0"/>
            </a:rPr>
            <a:t>Designing solutions</a:t>
          </a:r>
        </a:p>
      </dsp:txBody>
      <dsp:txXfrm>
        <a:off x="2679736" y="423129"/>
        <a:ext cx="1606006" cy="2141340"/>
      </dsp:txXfrm>
    </dsp:sp>
    <dsp:sp modelId="{3946C5FB-93B5-415C-A2F1-853084405DC4}">
      <dsp:nvSpPr>
        <dsp:cNvPr id="0" name=""/>
        <dsp:cNvSpPr/>
      </dsp:nvSpPr>
      <dsp:spPr>
        <a:xfrm>
          <a:off x="4285742" y="423129"/>
          <a:ext cx="2676676" cy="2141340"/>
        </a:xfrm>
        <a:prstGeom prst="chevron">
          <a:avLst>
            <a:gd name="adj" fmla="val 25000"/>
          </a:avLst>
        </a:prstGeom>
        <a:solidFill>
          <a:schemeClr val="lt1">
            <a:hueOff val="0"/>
            <a:satOff val="0"/>
            <a:lumOff val="0"/>
            <a:alphaOff val="0"/>
          </a:schemeClr>
        </a:solidFill>
        <a:ln w="2540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427" tIns="55880" rIns="94427" bIns="55880"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Calibri" panose="020F0502020204030204" pitchFamily="34" charset="0"/>
              <a:cs typeface="Calibri" panose="020F0502020204030204" pitchFamily="34" charset="0"/>
            </a:rPr>
            <a:t>Phase 3</a:t>
          </a:r>
        </a:p>
        <a:p>
          <a:pPr marL="171450" lvl="1" indent="-171450" algn="l" defTabSz="755650">
            <a:lnSpc>
              <a:spcPct val="90000"/>
            </a:lnSpc>
            <a:spcBef>
              <a:spcPct val="0"/>
            </a:spcBef>
            <a:spcAft>
              <a:spcPct val="15000"/>
            </a:spcAft>
            <a:buChar char="•"/>
          </a:pPr>
          <a:r>
            <a:rPr lang="en-US" sz="1700" kern="1200" dirty="0">
              <a:solidFill>
                <a:schemeClr val="tx1"/>
              </a:solidFill>
              <a:latin typeface="Calibri" panose="020F0502020204030204" pitchFamily="34" charset="0"/>
              <a:cs typeface="Calibri" panose="020F0502020204030204" pitchFamily="34" charset="0"/>
            </a:rPr>
            <a:t>Implementing the solutions</a:t>
          </a:r>
        </a:p>
      </dsp:txBody>
      <dsp:txXfrm>
        <a:off x="4821077" y="423129"/>
        <a:ext cx="1606006" cy="2141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6F152-3C4E-4D8F-9A60-F78024E1404B}">
      <dsp:nvSpPr>
        <dsp:cNvPr id="0" name=""/>
        <dsp:cNvSpPr/>
      </dsp:nvSpPr>
      <dsp:spPr>
        <a:xfrm>
          <a:off x="2272370" y="861844"/>
          <a:ext cx="1997827" cy="1997827"/>
        </a:xfrm>
        <a:prstGeom prst="ellipse">
          <a:avLst/>
        </a:prstGeom>
        <a:solidFill>
          <a:schemeClr val="bg1">
            <a:lumMod val="7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Networking</a:t>
          </a:r>
        </a:p>
      </dsp:txBody>
      <dsp:txXfrm>
        <a:off x="2564945" y="1154419"/>
        <a:ext cx="1412677" cy="1412677"/>
      </dsp:txXfrm>
    </dsp:sp>
    <dsp:sp modelId="{B828ECD2-6218-4833-8658-82CBBC07F69F}">
      <dsp:nvSpPr>
        <dsp:cNvPr id="0" name=""/>
        <dsp:cNvSpPr/>
      </dsp:nvSpPr>
      <dsp:spPr>
        <a:xfrm>
          <a:off x="2666941" y="-43248"/>
          <a:ext cx="1208685" cy="1208685"/>
        </a:xfrm>
        <a:prstGeom prst="ellipse">
          <a:avLst/>
        </a:prstGeom>
        <a:solidFill>
          <a:schemeClr val="bg1">
            <a:lumMod val="7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Career Mapping</a:t>
          </a:r>
        </a:p>
      </dsp:txBody>
      <dsp:txXfrm>
        <a:off x="2843949" y="133760"/>
        <a:ext cx="854669" cy="854669"/>
      </dsp:txXfrm>
    </dsp:sp>
    <dsp:sp modelId="{B1319FBD-1CE2-4690-BBEB-616680309CA2}">
      <dsp:nvSpPr>
        <dsp:cNvPr id="0" name=""/>
        <dsp:cNvSpPr/>
      </dsp:nvSpPr>
      <dsp:spPr>
        <a:xfrm>
          <a:off x="3902994" y="854797"/>
          <a:ext cx="1208685" cy="1208685"/>
        </a:xfrm>
        <a:prstGeom prst="ellipse">
          <a:avLst/>
        </a:prstGeom>
        <a:solidFill>
          <a:schemeClr val="bg1">
            <a:lumMod val="7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Resume/ Cover Letter Preparation</a:t>
          </a:r>
        </a:p>
      </dsp:txBody>
      <dsp:txXfrm>
        <a:off x="4080002" y="1031805"/>
        <a:ext cx="854669" cy="854669"/>
      </dsp:txXfrm>
    </dsp:sp>
    <dsp:sp modelId="{D00ACD87-1CE2-48F3-AC01-AD7F5E402582}">
      <dsp:nvSpPr>
        <dsp:cNvPr id="0" name=""/>
        <dsp:cNvSpPr/>
      </dsp:nvSpPr>
      <dsp:spPr>
        <a:xfrm>
          <a:off x="3430864" y="2307864"/>
          <a:ext cx="1208685" cy="1208685"/>
        </a:xfrm>
        <a:prstGeom prst="ellipse">
          <a:avLst/>
        </a:prstGeom>
        <a:solidFill>
          <a:schemeClr val="bg1">
            <a:lumMod val="7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Job Application</a:t>
          </a:r>
        </a:p>
      </dsp:txBody>
      <dsp:txXfrm>
        <a:off x="3607872" y="2484872"/>
        <a:ext cx="854669" cy="854669"/>
      </dsp:txXfrm>
    </dsp:sp>
    <dsp:sp modelId="{E7F7C672-9077-45EB-8DA6-12B1B44D7718}">
      <dsp:nvSpPr>
        <dsp:cNvPr id="0" name=""/>
        <dsp:cNvSpPr/>
      </dsp:nvSpPr>
      <dsp:spPr>
        <a:xfrm>
          <a:off x="1903018" y="2307864"/>
          <a:ext cx="1208685" cy="1208685"/>
        </a:xfrm>
        <a:prstGeom prst="ellipse">
          <a:avLst/>
        </a:prstGeom>
        <a:solidFill>
          <a:schemeClr val="bg1">
            <a:lumMod val="7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Interviewing</a:t>
          </a:r>
        </a:p>
      </dsp:txBody>
      <dsp:txXfrm>
        <a:off x="2080026" y="2484872"/>
        <a:ext cx="854669" cy="854669"/>
      </dsp:txXfrm>
    </dsp:sp>
    <dsp:sp modelId="{38C11085-73C0-41DD-B202-4E56B75F6A34}">
      <dsp:nvSpPr>
        <dsp:cNvPr id="0" name=""/>
        <dsp:cNvSpPr/>
      </dsp:nvSpPr>
      <dsp:spPr>
        <a:xfrm>
          <a:off x="1430888" y="854797"/>
          <a:ext cx="1208685" cy="1208685"/>
        </a:xfrm>
        <a:prstGeom prst="ellipse">
          <a:avLst/>
        </a:prstGeom>
        <a:solidFill>
          <a:schemeClr val="bg1">
            <a:lumMod val="75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Follow-up</a:t>
          </a:r>
        </a:p>
      </dsp:txBody>
      <dsp:txXfrm>
        <a:off x="1607896" y="1031805"/>
        <a:ext cx="854669" cy="854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294C0-6EF7-49CC-BFE4-DF27571882C5}">
      <dsp:nvSpPr>
        <dsp:cNvPr id="0" name=""/>
        <dsp:cNvSpPr/>
      </dsp:nvSpPr>
      <dsp:spPr>
        <a:xfrm>
          <a:off x="2085974" y="1700046"/>
          <a:ext cx="1924050" cy="1924050"/>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Comprehensive information guide</a:t>
          </a:r>
        </a:p>
      </dsp:txBody>
      <dsp:txXfrm>
        <a:off x="2367745" y="1981817"/>
        <a:ext cx="1360508" cy="1360508"/>
      </dsp:txXfrm>
    </dsp:sp>
    <dsp:sp modelId="{3177F955-E9F3-497A-BB71-8DF03F85780C}">
      <dsp:nvSpPr>
        <dsp:cNvPr id="0" name=""/>
        <dsp:cNvSpPr/>
      </dsp:nvSpPr>
      <dsp:spPr>
        <a:xfrm rot="12900000">
          <a:off x="778662" y="1340653"/>
          <a:ext cx="1547443" cy="54835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0BB8BC-9B90-43E2-8191-BC5D3A0FC91E}">
      <dsp:nvSpPr>
        <dsp:cNvPr id="0" name=""/>
        <dsp:cNvSpPr/>
      </dsp:nvSpPr>
      <dsp:spPr>
        <a:xfrm>
          <a:off x="4664" y="439903"/>
          <a:ext cx="1827847" cy="146227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Career tools</a:t>
          </a:r>
        </a:p>
      </dsp:txBody>
      <dsp:txXfrm>
        <a:off x="47493" y="482732"/>
        <a:ext cx="1742189" cy="1376620"/>
      </dsp:txXfrm>
    </dsp:sp>
    <dsp:sp modelId="{B3F6B9E4-2FFD-46B5-9344-4C2EC07209CC}">
      <dsp:nvSpPr>
        <dsp:cNvPr id="0" name=""/>
        <dsp:cNvSpPr/>
      </dsp:nvSpPr>
      <dsp:spPr>
        <a:xfrm rot="19500000">
          <a:off x="3769893" y="1340653"/>
          <a:ext cx="1547443" cy="54835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83C779-EB91-43E8-8B13-C733335209E2}">
      <dsp:nvSpPr>
        <dsp:cNvPr id="0" name=""/>
        <dsp:cNvSpPr/>
      </dsp:nvSpPr>
      <dsp:spPr>
        <a:xfrm>
          <a:off x="4263487" y="439903"/>
          <a:ext cx="1827847" cy="146227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Career Paths</a:t>
          </a:r>
        </a:p>
      </dsp:txBody>
      <dsp:txXfrm>
        <a:off x="4306316" y="482732"/>
        <a:ext cx="1742189" cy="1376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8E8B3-E45D-4AF3-9F50-4FEC3538A95E}">
      <dsp:nvSpPr>
        <dsp:cNvPr id="0" name=""/>
        <dsp:cNvSpPr/>
      </dsp:nvSpPr>
      <dsp:spPr>
        <a:xfrm>
          <a:off x="1800168" y="0"/>
          <a:ext cx="2700252" cy="1093670"/>
        </a:xfrm>
        <a:prstGeom prst="rightArrow">
          <a:avLst>
            <a:gd name="adj1" fmla="val 75000"/>
            <a:gd name="adj2" fmla="val 5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None/>
          </a:pPr>
          <a:endParaRPr lang="en-US" sz="1400" kern="1200" dirty="0"/>
        </a:p>
        <a:p>
          <a:pPr marL="228600" lvl="2" indent="-114300" algn="l" defTabSz="622300">
            <a:lnSpc>
              <a:spcPct val="90000"/>
            </a:lnSpc>
            <a:spcBef>
              <a:spcPct val="0"/>
            </a:spcBef>
            <a:spcAft>
              <a:spcPct val="15000"/>
            </a:spcAft>
            <a:buChar char="•"/>
          </a:pPr>
          <a:r>
            <a:rPr lang="en-US" sz="1400" kern="1200" dirty="0"/>
            <a:t>Harford campus</a:t>
          </a:r>
        </a:p>
      </dsp:txBody>
      <dsp:txXfrm>
        <a:off x="1800168" y="136709"/>
        <a:ext cx="2290126" cy="820252"/>
      </dsp:txXfrm>
    </dsp:sp>
    <dsp:sp modelId="{07268A24-0870-45F8-9A9E-597C6C939C37}">
      <dsp:nvSpPr>
        <dsp:cNvPr id="0" name=""/>
        <dsp:cNvSpPr/>
      </dsp:nvSpPr>
      <dsp:spPr>
        <a:xfrm>
          <a:off x="0" y="9941"/>
          <a:ext cx="1800168" cy="109367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Arial" panose="020B0604020202020204" pitchFamily="34" charset="0"/>
              <a:cs typeface="Arial" panose="020B0604020202020204" pitchFamily="34" charset="0"/>
            </a:rPr>
            <a:t>Mini Career Fairs (BAPM)</a:t>
          </a:r>
        </a:p>
      </dsp:txBody>
      <dsp:txXfrm>
        <a:off x="53389" y="63330"/>
        <a:ext cx="1693390" cy="986892"/>
      </dsp:txXfrm>
    </dsp:sp>
    <dsp:sp modelId="{ECF5E8B0-26B0-471B-8F83-093DA4947F04}">
      <dsp:nvSpPr>
        <dsp:cNvPr id="0" name=""/>
        <dsp:cNvSpPr/>
      </dsp:nvSpPr>
      <dsp:spPr>
        <a:xfrm>
          <a:off x="1800168" y="1203038"/>
          <a:ext cx="2700252" cy="1093670"/>
        </a:xfrm>
        <a:prstGeom prst="rightArrow">
          <a:avLst>
            <a:gd name="adj1" fmla="val 75000"/>
            <a:gd name="adj2" fmla="val 5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None/>
          </a:pPr>
          <a:endParaRPr lang="en-US" sz="1400" kern="1200" dirty="0">
            <a:solidFill>
              <a:srgbClr val="000000">
                <a:hueOff val="0"/>
                <a:satOff val="0"/>
                <a:lumOff val="0"/>
                <a:alphaOff val="0"/>
              </a:srgbClr>
            </a:solidFill>
            <a:latin typeface="Arial"/>
            <a:ea typeface="+mn-ea"/>
            <a:cs typeface="+mn-cs"/>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n-ea"/>
              <a:cs typeface="+mn-cs"/>
            </a:rPr>
            <a:t>Skill building</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n-ea"/>
              <a:cs typeface="+mn-cs"/>
            </a:rPr>
            <a:t>Gamification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solidFill>
                <a:srgbClr val="000000">
                  <a:hueOff val="0"/>
                  <a:satOff val="0"/>
                  <a:lumOff val="0"/>
                  <a:alphaOff val="0"/>
                </a:srgbClr>
              </a:solidFill>
              <a:latin typeface="Arial"/>
              <a:ea typeface="+mn-ea"/>
              <a:cs typeface="+mn-cs"/>
            </a:rPr>
            <a:t>BAPM branding</a:t>
          </a:r>
        </a:p>
      </dsp:txBody>
      <dsp:txXfrm>
        <a:off x="1800168" y="1339747"/>
        <a:ext cx="2290126" cy="820252"/>
      </dsp:txXfrm>
    </dsp:sp>
    <dsp:sp modelId="{859303C4-2771-411D-94D0-3480FE57DE26}">
      <dsp:nvSpPr>
        <dsp:cNvPr id="0" name=""/>
        <dsp:cNvSpPr/>
      </dsp:nvSpPr>
      <dsp:spPr>
        <a:xfrm>
          <a:off x="0" y="1210409"/>
          <a:ext cx="1800168" cy="109367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Arial"/>
              <a:ea typeface="+mn-ea"/>
              <a:cs typeface="+mn-cs"/>
            </a:rPr>
            <a:t>Competitions</a:t>
          </a:r>
        </a:p>
      </dsp:txBody>
      <dsp:txXfrm>
        <a:off x="53389" y="1263798"/>
        <a:ext cx="1693390" cy="986892"/>
      </dsp:txXfrm>
    </dsp:sp>
    <dsp:sp modelId="{A27B4DBE-3F52-4F06-8324-9E6ACB23E034}">
      <dsp:nvSpPr>
        <dsp:cNvPr id="0" name=""/>
        <dsp:cNvSpPr/>
      </dsp:nvSpPr>
      <dsp:spPr>
        <a:xfrm>
          <a:off x="1800168" y="2406076"/>
          <a:ext cx="2700252" cy="1093670"/>
        </a:xfrm>
        <a:prstGeom prst="rightArrow">
          <a:avLst>
            <a:gd name="adj1" fmla="val 75000"/>
            <a:gd name="adj2" fmla="val 5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Arial"/>
              <a:ea typeface="+mn-ea"/>
              <a:cs typeface="+mn-cs"/>
            </a:rPr>
            <a:t>Data Science/Career</a:t>
          </a:r>
        </a:p>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Arial"/>
              <a:ea typeface="+mn-ea"/>
              <a:cs typeface="+mn-cs"/>
            </a:rPr>
            <a:t>Student led</a:t>
          </a:r>
        </a:p>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Arial"/>
              <a:ea typeface="+mn-ea"/>
              <a:cs typeface="+mn-cs"/>
            </a:rPr>
            <a:t>Alumni engagement</a:t>
          </a:r>
        </a:p>
        <a:p>
          <a:pPr marL="114300" lvl="1" indent="-114300" algn="l" defTabSz="622300">
            <a:lnSpc>
              <a:spcPct val="90000"/>
            </a:lnSpc>
            <a:spcBef>
              <a:spcPct val="0"/>
            </a:spcBef>
            <a:spcAft>
              <a:spcPct val="15000"/>
            </a:spcAft>
            <a:buChar char="•"/>
          </a:pPr>
          <a:r>
            <a:rPr lang="en-US" sz="1400" kern="1200" dirty="0">
              <a:solidFill>
                <a:srgbClr val="000000">
                  <a:hueOff val="0"/>
                  <a:satOff val="0"/>
                  <a:lumOff val="0"/>
                  <a:alphaOff val="0"/>
                </a:srgbClr>
              </a:solidFill>
              <a:latin typeface="Arial"/>
              <a:ea typeface="+mn-ea"/>
              <a:cs typeface="+mn-cs"/>
            </a:rPr>
            <a:t>Cohesive feedback</a:t>
          </a:r>
        </a:p>
        <a:p>
          <a:pPr marL="114300" lvl="1" indent="-114300" algn="l" defTabSz="622300">
            <a:lnSpc>
              <a:spcPct val="90000"/>
            </a:lnSpc>
            <a:spcBef>
              <a:spcPct val="0"/>
            </a:spcBef>
            <a:spcAft>
              <a:spcPct val="15000"/>
            </a:spcAft>
            <a:buChar char="•"/>
          </a:pPr>
          <a:endParaRPr lang="en-US" sz="1400" kern="1200" dirty="0">
            <a:solidFill>
              <a:srgbClr val="000000">
                <a:hueOff val="0"/>
                <a:satOff val="0"/>
                <a:lumOff val="0"/>
                <a:alphaOff val="0"/>
              </a:srgbClr>
            </a:solidFill>
            <a:latin typeface="Arial"/>
            <a:ea typeface="+mn-ea"/>
            <a:cs typeface="+mn-cs"/>
          </a:endParaRPr>
        </a:p>
      </dsp:txBody>
      <dsp:txXfrm>
        <a:off x="1800168" y="2542785"/>
        <a:ext cx="2290126" cy="820252"/>
      </dsp:txXfrm>
    </dsp:sp>
    <dsp:sp modelId="{5D230E70-D898-4522-8AD3-C3FC88534C09}">
      <dsp:nvSpPr>
        <dsp:cNvPr id="0" name=""/>
        <dsp:cNvSpPr/>
      </dsp:nvSpPr>
      <dsp:spPr>
        <a:xfrm>
          <a:off x="0" y="2406076"/>
          <a:ext cx="1800168" cy="109367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Arial"/>
              <a:ea typeface="+mn-ea"/>
              <a:cs typeface="+mn-cs"/>
            </a:rPr>
            <a:t>Meetups</a:t>
          </a:r>
          <a:endParaRPr lang="en-US" sz="1400" kern="1200" dirty="0">
            <a:solidFill>
              <a:schemeClr val="bg1"/>
            </a:solidFill>
            <a:latin typeface="Arial"/>
            <a:ea typeface="+mn-ea"/>
            <a:cs typeface="+mn-cs"/>
          </a:endParaRPr>
        </a:p>
      </dsp:txBody>
      <dsp:txXfrm>
        <a:off x="53389" y="2459465"/>
        <a:ext cx="1693390" cy="9868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25AC6-BCED-4470-97D9-487DC5B5EB0B}">
      <dsp:nvSpPr>
        <dsp:cNvPr id="0" name=""/>
        <dsp:cNvSpPr/>
      </dsp:nvSpPr>
      <dsp:spPr>
        <a:xfrm>
          <a:off x="0" y="296133"/>
          <a:ext cx="3876034" cy="394844"/>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B00404-B010-40A3-A79C-6D2E007F87CC}">
      <dsp:nvSpPr>
        <dsp:cNvPr id="0" name=""/>
        <dsp:cNvSpPr/>
      </dsp:nvSpPr>
      <dsp:spPr>
        <a:xfrm>
          <a:off x="1703" y="0"/>
          <a:ext cx="1124201" cy="39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IN" sz="1600" b="0" i="0" kern="1200"/>
            <a:t>Location</a:t>
          </a:r>
          <a:endParaRPr lang="en-IN" sz="1600" kern="1200"/>
        </a:p>
      </dsp:txBody>
      <dsp:txXfrm>
        <a:off x="1703" y="0"/>
        <a:ext cx="1124201" cy="394844"/>
      </dsp:txXfrm>
    </dsp:sp>
    <dsp:sp modelId="{56895180-C505-439A-B8A1-3639209B1B40}">
      <dsp:nvSpPr>
        <dsp:cNvPr id="0" name=""/>
        <dsp:cNvSpPr/>
      </dsp:nvSpPr>
      <dsp:spPr>
        <a:xfrm>
          <a:off x="514448" y="444199"/>
          <a:ext cx="98711" cy="9871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0D7A0-AB76-4022-869C-B7D6DAF96D99}">
      <dsp:nvSpPr>
        <dsp:cNvPr id="0" name=""/>
        <dsp:cNvSpPr/>
      </dsp:nvSpPr>
      <dsp:spPr>
        <a:xfrm>
          <a:off x="1182114" y="592266"/>
          <a:ext cx="1124201" cy="39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0" i="0" kern="1200" dirty="0"/>
            <a:t>Calendar</a:t>
          </a:r>
          <a:endParaRPr lang="en-IN" sz="1600" kern="1200" dirty="0"/>
        </a:p>
      </dsp:txBody>
      <dsp:txXfrm>
        <a:off x="1182114" y="592266"/>
        <a:ext cx="1124201" cy="394844"/>
      </dsp:txXfrm>
    </dsp:sp>
    <dsp:sp modelId="{7F2EC0C8-0148-4EC7-93D1-F0CB17A1CF51}">
      <dsp:nvSpPr>
        <dsp:cNvPr id="0" name=""/>
        <dsp:cNvSpPr/>
      </dsp:nvSpPr>
      <dsp:spPr>
        <a:xfrm>
          <a:off x="1694859" y="444199"/>
          <a:ext cx="98711" cy="9871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999BF0-F6B4-4873-9E84-874E617B2985}">
      <dsp:nvSpPr>
        <dsp:cNvPr id="0" name=""/>
        <dsp:cNvSpPr/>
      </dsp:nvSpPr>
      <dsp:spPr>
        <a:xfrm>
          <a:off x="2362525" y="0"/>
          <a:ext cx="1124201" cy="39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IN" sz="1600" b="0" i="0" kern="1200"/>
            <a:t>Cost</a:t>
          </a:r>
          <a:endParaRPr lang="en-IN" sz="1600" kern="1200"/>
        </a:p>
      </dsp:txBody>
      <dsp:txXfrm>
        <a:off x="2362525" y="0"/>
        <a:ext cx="1124201" cy="394844"/>
      </dsp:txXfrm>
    </dsp:sp>
    <dsp:sp modelId="{91EA81A9-4E9F-4134-B84C-67F1C708C80C}">
      <dsp:nvSpPr>
        <dsp:cNvPr id="0" name=""/>
        <dsp:cNvSpPr/>
      </dsp:nvSpPr>
      <dsp:spPr>
        <a:xfrm>
          <a:off x="2875271" y="444199"/>
          <a:ext cx="98711" cy="9871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59A30-B07C-48CC-8FA5-D756EAD2D20F}">
      <dsp:nvSpPr>
        <dsp:cNvPr id="0" name=""/>
        <dsp:cNvSpPr/>
      </dsp:nvSpPr>
      <dsp:spPr>
        <a:xfrm>
          <a:off x="416119" y="1284"/>
          <a:ext cx="2354688" cy="833653"/>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Problems Identified</a:t>
          </a:r>
        </a:p>
        <a:p>
          <a:pPr marL="0" lvl="0" indent="0" algn="ctr" defTabSz="889000">
            <a:lnSpc>
              <a:spcPct val="90000"/>
            </a:lnSpc>
            <a:spcBef>
              <a:spcPct val="0"/>
            </a:spcBef>
            <a:spcAft>
              <a:spcPct val="35000"/>
            </a:spcAft>
            <a:buNone/>
          </a:pPr>
          <a:r>
            <a:rPr lang="en-US" sz="1400" kern="1200" dirty="0"/>
            <a:t>(from survey)</a:t>
          </a:r>
        </a:p>
      </dsp:txBody>
      <dsp:txXfrm>
        <a:off x="440536" y="25701"/>
        <a:ext cx="2305854" cy="784819"/>
      </dsp:txXfrm>
    </dsp:sp>
    <dsp:sp modelId="{30A73893-4234-409E-ABDB-B18C87DC654E}">
      <dsp:nvSpPr>
        <dsp:cNvPr id="0" name=""/>
        <dsp:cNvSpPr/>
      </dsp:nvSpPr>
      <dsp:spPr>
        <a:xfrm>
          <a:off x="651587" y="834938"/>
          <a:ext cx="235468" cy="596724"/>
        </a:xfrm>
        <a:custGeom>
          <a:avLst/>
          <a:gdLst/>
          <a:ahLst/>
          <a:cxnLst/>
          <a:rect l="0" t="0" r="0" b="0"/>
          <a:pathLst>
            <a:path>
              <a:moveTo>
                <a:pt x="0" y="0"/>
              </a:moveTo>
              <a:lnTo>
                <a:pt x="0" y="596724"/>
              </a:lnTo>
              <a:lnTo>
                <a:pt x="235468" y="59672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B291E-C86A-4DD5-B4CC-D996DA1549A9}">
      <dsp:nvSpPr>
        <dsp:cNvPr id="0" name=""/>
        <dsp:cNvSpPr/>
      </dsp:nvSpPr>
      <dsp:spPr>
        <a:xfrm>
          <a:off x="887056" y="946280"/>
          <a:ext cx="3135491" cy="970764"/>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endParaRPr lang="en-US" sz="1100" b="1" i="0" kern="1200" dirty="0">
            <a:latin typeface="Calibri" panose="020F0502020204030204" pitchFamily="34" charset="0"/>
            <a:cs typeface="Calibri" panose="020F0502020204030204" pitchFamily="34" charset="0"/>
          </a:endParaRPr>
        </a:p>
        <a:p>
          <a:pPr marL="0" lvl="0" indent="0" algn="ctr" defTabSz="488950">
            <a:lnSpc>
              <a:spcPct val="90000"/>
            </a:lnSpc>
            <a:spcBef>
              <a:spcPct val="0"/>
            </a:spcBef>
            <a:spcAft>
              <a:spcPct val="35000"/>
            </a:spcAft>
            <a:buNone/>
          </a:pPr>
          <a:r>
            <a:rPr lang="en-US" sz="1200" b="1" i="0" kern="1200" dirty="0">
              <a:latin typeface="Calibri" panose="020F0502020204030204" pitchFamily="34" charset="0"/>
              <a:cs typeface="Calibri" panose="020F0502020204030204" pitchFamily="34" charset="0"/>
            </a:rPr>
            <a:t>LinkedIn Behavior</a:t>
          </a:r>
        </a:p>
        <a:p>
          <a:pPr marL="0" lvl="0" indent="0" algn="ctr" defTabSz="488950">
            <a:lnSpc>
              <a:spcPct val="90000"/>
            </a:lnSpc>
            <a:spcBef>
              <a:spcPct val="0"/>
            </a:spcBef>
            <a:spcAft>
              <a:spcPct val="35000"/>
            </a:spcAft>
            <a:buFont typeface="Arial" panose="020B0604020202020204" pitchFamily="34" charset="0"/>
            <a:buNone/>
          </a:pPr>
          <a:r>
            <a:rPr lang="en-US" sz="1100" kern="1200" dirty="0">
              <a:latin typeface="Calibri" panose="020F0502020204030204" pitchFamily="34" charset="0"/>
              <a:cs typeface="Calibri" panose="020F0502020204030204" pitchFamily="34" charset="0"/>
            </a:rPr>
            <a:t>-Encourage continual Blogging  </a:t>
          </a:r>
        </a:p>
        <a:p>
          <a:pPr marL="0" lvl="0" indent="0" algn="ctr" defTabSz="488950">
            <a:lnSpc>
              <a:spcPct val="90000"/>
            </a:lnSpc>
            <a:spcBef>
              <a:spcPct val="0"/>
            </a:spcBef>
            <a:spcAft>
              <a:spcPct val="35000"/>
            </a:spcAft>
            <a:buFont typeface="Arial" panose="020B0604020202020204" pitchFamily="34" charset="0"/>
            <a:buNone/>
          </a:pPr>
          <a:r>
            <a:rPr lang="en-US" sz="1100" kern="1200" dirty="0">
              <a:latin typeface="Calibri" panose="020F0502020204030204" pitchFamily="34" charset="0"/>
              <a:cs typeface="Calibri" panose="020F0502020204030204" pitchFamily="34" charset="0"/>
            </a:rPr>
            <a:t>   -Active Community Participation</a:t>
          </a:r>
        </a:p>
        <a:p>
          <a:pPr marL="0" lvl="0" indent="0" algn="ctr" defTabSz="488950">
            <a:lnSpc>
              <a:spcPct val="90000"/>
            </a:lnSpc>
            <a:spcBef>
              <a:spcPct val="0"/>
            </a:spcBef>
            <a:spcAft>
              <a:spcPct val="35000"/>
            </a:spcAft>
            <a:buFont typeface="Arial" panose="020B0604020202020204" pitchFamily="34" charset="0"/>
            <a:buNone/>
          </a:pPr>
          <a:r>
            <a:rPr lang="en-US" sz="1100" kern="1200" dirty="0">
              <a:latin typeface="Calibri" panose="020F0502020204030204" pitchFamily="34" charset="0"/>
              <a:cs typeface="Calibri" panose="020F0502020204030204" pitchFamily="34" charset="0"/>
            </a:rPr>
            <a:t>-Alumni Groups</a:t>
          </a:r>
        </a:p>
        <a:p>
          <a:pPr marL="0" lvl="0" indent="0" algn="ctr" defTabSz="488950">
            <a:lnSpc>
              <a:spcPct val="90000"/>
            </a:lnSpc>
            <a:spcBef>
              <a:spcPct val="0"/>
            </a:spcBef>
            <a:spcAft>
              <a:spcPct val="35000"/>
            </a:spcAft>
            <a:buFont typeface="Arial" panose="020B0604020202020204" pitchFamily="34" charset="0"/>
            <a:buNone/>
          </a:pPr>
          <a:endParaRPr lang="en-US" sz="1100" kern="1200" dirty="0">
            <a:latin typeface="Calibri" panose="020F0502020204030204" pitchFamily="34" charset="0"/>
            <a:cs typeface="Calibri" panose="020F0502020204030204" pitchFamily="34" charset="0"/>
          </a:endParaRPr>
        </a:p>
      </dsp:txBody>
      <dsp:txXfrm>
        <a:off x="915489" y="974713"/>
        <a:ext cx="3078625" cy="913898"/>
      </dsp:txXfrm>
    </dsp:sp>
    <dsp:sp modelId="{38C180E5-CA72-4CEF-94E5-185FBADAEBC0}">
      <dsp:nvSpPr>
        <dsp:cNvPr id="0" name=""/>
        <dsp:cNvSpPr/>
      </dsp:nvSpPr>
      <dsp:spPr>
        <a:xfrm>
          <a:off x="651587" y="834938"/>
          <a:ext cx="235468" cy="1517832"/>
        </a:xfrm>
        <a:custGeom>
          <a:avLst/>
          <a:gdLst/>
          <a:ahLst/>
          <a:cxnLst/>
          <a:rect l="0" t="0" r="0" b="0"/>
          <a:pathLst>
            <a:path>
              <a:moveTo>
                <a:pt x="0" y="0"/>
              </a:moveTo>
              <a:lnTo>
                <a:pt x="0" y="1517832"/>
              </a:lnTo>
              <a:lnTo>
                <a:pt x="235468" y="151783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76C22B-532C-4D9C-8A35-1FB33876CDFC}">
      <dsp:nvSpPr>
        <dsp:cNvPr id="0" name=""/>
        <dsp:cNvSpPr/>
      </dsp:nvSpPr>
      <dsp:spPr>
        <a:xfrm>
          <a:off x="887056" y="2028386"/>
          <a:ext cx="3212536" cy="64876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endParaRPr lang="en-US" sz="1100" b="1" i="0" kern="1200" dirty="0">
            <a:latin typeface="Calibri" panose="020F0502020204030204" pitchFamily="34" charset="0"/>
            <a:cs typeface="Calibri" panose="020F0502020204030204" pitchFamily="34" charset="0"/>
          </a:endParaRPr>
        </a:p>
        <a:p>
          <a:pPr marL="0" lvl="0" indent="0" algn="ctr" defTabSz="488950">
            <a:lnSpc>
              <a:spcPct val="90000"/>
            </a:lnSpc>
            <a:spcBef>
              <a:spcPct val="0"/>
            </a:spcBef>
            <a:spcAft>
              <a:spcPct val="35000"/>
            </a:spcAft>
            <a:buNone/>
          </a:pPr>
          <a:r>
            <a:rPr lang="en-US" sz="1100" b="1" i="0" kern="1200" dirty="0">
              <a:latin typeface="Calibri" panose="020F0502020204030204" pitchFamily="34" charset="0"/>
              <a:cs typeface="Calibri" panose="020F0502020204030204" pitchFamily="34" charset="0"/>
            </a:rPr>
            <a:t>Career Mapping </a:t>
          </a:r>
        </a:p>
        <a:p>
          <a:pPr marL="0" lvl="0" indent="0" algn="ctr" defTabSz="488950">
            <a:lnSpc>
              <a:spcPct val="90000"/>
            </a:lnSpc>
            <a:spcBef>
              <a:spcPct val="0"/>
            </a:spcBef>
            <a:spcAft>
              <a:spcPct val="35000"/>
            </a:spcAft>
            <a:buNone/>
          </a:pPr>
          <a:r>
            <a:rPr lang="en-US" sz="1100" b="0" i="0" kern="1200" dirty="0">
              <a:latin typeface="Calibri" panose="020F0502020204030204" pitchFamily="34" charset="0"/>
              <a:cs typeface="Calibri" panose="020F0502020204030204" pitchFamily="34" charset="0"/>
            </a:rPr>
            <a:t>-Doesn’t narrow down job options</a:t>
          </a:r>
        </a:p>
        <a:p>
          <a:pPr marL="0" lvl="0" indent="0" algn="ctr" defTabSz="488950">
            <a:lnSpc>
              <a:spcPct val="90000"/>
            </a:lnSpc>
            <a:spcBef>
              <a:spcPct val="0"/>
            </a:spcBef>
            <a:spcAft>
              <a:spcPct val="35000"/>
            </a:spcAft>
            <a:buNone/>
          </a:pPr>
          <a:endParaRPr lang="en-US" sz="1100" kern="1200" dirty="0">
            <a:latin typeface="Calibri" panose="020F0502020204030204" pitchFamily="34" charset="0"/>
            <a:cs typeface="Calibri" panose="020F0502020204030204" pitchFamily="34" charset="0"/>
          </a:endParaRPr>
        </a:p>
      </dsp:txBody>
      <dsp:txXfrm>
        <a:off x="906058" y="2047388"/>
        <a:ext cx="3174532" cy="610763"/>
      </dsp:txXfrm>
    </dsp:sp>
    <dsp:sp modelId="{0A8E10EE-D476-48B3-BE61-7353096EB9B1}">
      <dsp:nvSpPr>
        <dsp:cNvPr id="0" name=""/>
        <dsp:cNvSpPr/>
      </dsp:nvSpPr>
      <dsp:spPr>
        <a:xfrm>
          <a:off x="651587" y="834938"/>
          <a:ext cx="235468" cy="2247227"/>
        </a:xfrm>
        <a:custGeom>
          <a:avLst/>
          <a:gdLst/>
          <a:ahLst/>
          <a:cxnLst/>
          <a:rect l="0" t="0" r="0" b="0"/>
          <a:pathLst>
            <a:path>
              <a:moveTo>
                <a:pt x="0" y="0"/>
              </a:moveTo>
              <a:lnTo>
                <a:pt x="0" y="2247227"/>
              </a:lnTo>
              <a:lnTo>
                <a:pt x="235468" y="224722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2A505F-16FE-4602-8BCC-7D9C7E01714C}">
      <dsp:nvSpPr>
        <dsp:cNvPr id="0" name=""/>
        <dsp:cNvSpPr/>
      </dsp:nvSpPr>
      <dsp:spPr>
        <a:xfrm>
          <a:off x="887056" y="2788496"/>
          <a:ext cx="3190396" cy="58733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b="1" i="0" kern="1200" dirty="0"/>
            <a:t>Follow up on Applications</a:t>
          </a:r>
        </a:p>
        <a:p>
          <a:pPr marL="0" lvl="0" indent="0" algn="ctr" defTabSz="466725">
            <a:lnSpc>
              <a:spcPct val="90000"/>
            </a:lnSpc>
            <a:spcBef>
              <a:spcPct val="0"/>
            </a:spcBef>
            <a:spcAft>
              <a:spcPct val="35000"/>
            </a:spcAft>
            <a:buNone/>
          </a:pPr>
          <a:r>
            <a:rPr lang="en-US" sz="1000" b="0" i="0" kern="1200" dirty="0"/>
            <a:t>-Very few students follow up with recruiters on applications and interviews</a:t>
          </a:r>
          <a:endParaRPr lang="en-US" sz="1000" kern="1200" dirty="0"/>
        </a:p>
      </dsp:txBody>
      <dsp:txXfrm>
        <a:off x="904259" y="2805699"/>
        <a:ext cx="3155990" cy="552932"/>
      </dsp:txXfrm>
    </dsp:sp>
    <dsp:sp modelId="{35C1C7BF-6765-4F1B-8975-E011E7A94E3C}">
      <dsp:nvSpPr>
        <dsp:cNvPr id="0" name=""/>
        <dsp:cNvSpPr/>
      </dsp:nvSpPr>
      <dsp:spPr>
        <a:xfrm>
          <a:off x="651587" y="834938"/>
          <a:ext cx="235468" cy="2874922"/>
        </a:xfrm>
        <a:custGeom>
          <a:avLst/>
          <a:gdLst/>
          <a:ahLst/>
          <a:cxnLst/>
          <a:rect l="0" t="0" r="0" b="0"/>
          <a:pathLst>
            <a:path>
              <a:moveTo>
                <a:pt x="0" y="0"/>
              </a:moveTo>
              <a:lnTo>
                <a:pt x="0" y="2874922"/>
              </a:lnTo>
              <a:lnTo>
                <a:pt x="235468" y="287492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C46C4D-1F33-4237-B2AE-8128F32CD9C5}">
      <dsp:nvSpPr>
        <dsp:cNvPr id="0" name=""/>
        <dsp:cNvSpPr/>
      </dsp:nvSpPr>
      <dsp:spPr>
        <a:xfrm>
          <a:off x="887056" y="3487177"/>
          <a:ext cx="3268824" cy="44536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t>Mock Interviews</a:t>
          </a:r>
        </a:p>
        <a:p>
          <a:pPr marL="0" lvl="0" indent="0" algn="ctr" defTabSz="533400">
            <a:lnSpc>
              <a:spcPct val="90000"/>
            </a:lnSpc>
            <a:spcBef>
              <a:spcPct val="0"/>
            </a:spcBef>
            <a:spcAft>
              <a:spcPct val="35000"/>
            </a:spcAft>
            <a:buNone/>
          </a:pPr>
          <a:r>
            <a:rPr lang="en-US" sz="1100" b="1" i="0" kern="1200" dirty="0"/>
            <a:t>-</a:t>
          </a:r>
          <a:r>
            <a:rPr lang="en-US" sz="1100" b="0" i="0" kern="1200" dirty="0"/>
            <a:t>Work with CDO for more one on one interviews</a:t>
          </a:r>
          <a:endParaRPr lang="en-US" sz="1100" b="1" kern="1200" dirty="0"/>
        </a:p>
      </dsp:txBody>
      <dsp:txXfrm>
        <a:off x="900100" y="3500221"/>
        <a:ext cx="3242736" cy="41928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0" marR="0" lvl="0"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457200" marR="0" lvl="1"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14400" marR="0" lvl="2"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371600" marR="0" lvl="3"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828800" marR="0" lvl="4"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286000" marR="0" lvl="5"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743200" marR="0" lvl="6"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00400" marR="0" lvl="7"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657600" marR="0" lvl="8"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0347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54" name="Shape 1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82144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68" name="Shape 16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0192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52100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5444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IN" dirty="0"/>
              <a:t>From the survey results we identified that location and time are restricting students from attending various events like career fairs and competitions.</a:t>
            </a:r>
          </a:p>
          <a:p>
            <a:pPr marL="0" indent="0">
              <a:buNone/>
            </a:pPr>
            <a:r>
              <a:rPr lang="en-IN" dirty="0"/>
              <a:t>Almost all the career fairs happens in Storrs campus and BAPM students are not able to attend the career fairs because of schedule conflict or due to lack of transportation. </a:t>
            </a:r>
          </a:p>
          <a:p>
            <a:pPr marL="0" indent="0">
              <a:buNone/>
            </a:pPr>
            <a:r>
              <a:rPr lang="en-IN" dirty="0"/>
              <a:t>There were many case competitions and hackathons organised by various universities and companies in and around Hartford. But students are not able to participate in that because of the high cost involved. </a:t>
            </a:r>
          </a:p>
          <a:p>
            <a:pPr marL="0" indent="0">
              <a:buNone/>
            </a:pPr>
            <a:endParaRPr lang="en-IN" dirty="0"/>
          </a:p>
          <a:p>
            <a:pPr marL="0" indent="0">
              <a:buNone/>
            </a:pPr>
            <a:r>
              <a:rPr lang="en-IN" dirty="0"/>
              <a:t>Due to student’s Location, Calendar and Cost constraints, the following should be implemented:</a:t>
            </a:r>
          </a:p>
          <a:p>
            <a:pPr marL="0" indent="0">
              <a:buNone/>
            </a:pPr>
            <a:endParaRPr lang="en-IN" dirty="0"/>
          </a:p>
          <a:p>
            <a:pPr marL="0" indent="0">
              <a:buNone/>
            </a:pPr>
            <a:r>
              <a:rPr lang="en-IN" dirty="0"/>
              <a:t>Mini career fairs:</a:t>
            </a:r>
          </a:p>
          <a:p>
            <a:pPr marL="0" indent="0">
              <a:buNone/>
            </a:pPr>
            <a:r>
              <a:rPr lang="en-IN" dirty="0"/>
              <a:t>In UConn Hartford campus. </a:t>
            </a:r>
          </a:p>
          <a:p>
            <a:pPr marL="0" indent="0">
              <a:buNone/>
            </a:pPr>
            <a:endParaRPr lang="en-IN" dirty="0"/>
          </a:p>
          <a:p>
            <a:pPr marL="0" indent="0">
              <a:buNone/>
            </a:pPr>
            <a:r>
              <a:rPr lang="en-IN" dirty="0"/>
              <a:t>Competitions:</a:t>
            </a:r>
          </a:p>
          <a:p>
            <a:pPr marL="0" indent="0">
              <a:buNone/>
            </a:pPr>
            <a:r>
              <a:rPr lang="en-IN" dirty="0"/>
              <a:t>Students are more focused on building their skillset and hence it is necessary to organise various competitions like Hackathons and encourage students to participate in experiential learning, etc.</a:t>
            </a:r>
          </a:p>
          <a:p>
            <a:pPr marL="0" indent="0">
              <a:buNone/>
            </a:pPr>
            <a:endParaRPr lang="en-IN" dirty="0"/>
          </a:p>
          <a:p>
            <a:pPr marL="0" indent="0">
              <a:buNone/>
            </a:pPr>
            <a:r>
              <a:rPr lang="en-IN" dirty="0"/>
              <a:t>Incentives can be given to the students who participate in the competitions</a:t>
            </a:r>
          </a:p>
          <a:p>
            <a:pPr marL="0" indent="0">
              <a:buNone/>
            </a:pPr>
            <a:endParaRPr lang="en-IN" dirty="0"/>
          </a:p>
          <a:p>
            <a:pPr marL="0" indent="0">
              <a:buNone/>
            </a:pPr>
            <a:endParaRPr lang="en-IN" dirty="0"/>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ct val="25000"/>
                <a:buFont typeface="Calibri"/>
                <a:buNone/>
                <a:tabLst/>
                <a:defRPr/>
              </a:pPr>
              <a:t>14</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033720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Current workshop addresses most of the student pain points- career mapping, resume and cover letter, interviewing ,managing LinkedIn and job application.</a:t>
            </a:r>
          </a:p>
          <a:p>
            <a:r>
              <a:rPr lang="en-US" dirty="0"/>
              <a:t>We recommend BAPM specific workshop (talking about industries, possible career paths, skill sets required and about </a:t>
            </a:r>
            <a:r>
              <a:rPr lang="en-US" dirty="0" err="1"/>
              <a:t>certfications</a:t>
            </a:r>
            <a:r>
              <a:rPr lang="en-US" dirty="0"/>
              <a:t>  like PMP, SAS and CAPM.</a:t>
            </a:r>
          </a:p>
          <a:p>
            <a:r>
              <a:rPr lang="en-US" dirty="0"/>
              <a:t>Have a pre and post workshop of survey( pre survey when the sign up for the workshop, post survey immediately after the survey)</a:t>
            </a:r>
          </a:p>
          <a:p>
            <a:r>
              <a:rPr lang="en-US" dirty="0"/>
              <a:t>Have external workshops( conducted by BAPM alumni, OPIM and MBA professors, industry experts)</a:t>
            </a:r>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2892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dirty="0"/>
              <a:t>Part of internal strategy</a:t>
            </a:r>
          </a:p>
          <a:p>
            <a:pPr marL="0" indent="76200"/>
            <a:r>
              <a:rPr lang="en-US" dirty="0"/>
              <a:t>Informational interview to gain insights about the career path ,</a:t>
            </a:r>
            <a:r>
              <a:rPr lang="en-US" dirty="0">
                <a:effectLst/>
              </a:rPr>
              <a:t> Get tips about how to prepare for and enter a given career,</a:t>
            </a:r>
            <a:r>
              <a:rPr lang="en-US" dirty="0"/>
              <a:t> Gain insider knowledge that can help you in writing your resume, interviewing, and more. Meet people who may forward job leads to you in the future.</a:t>
            </a:r>
          </a:p>
          <a:p>
            <a:pPr marL="0" indent="76200"/>
            <a:r>
              <a:rPr lang="en-US" dirty="0"/>
              <a:t>Who is part of this- Employers/ </a:t>
            </a:r>
            <a:r>
              <a:rPr lang="en-US" dirty="0" err="1"/>
              <a:t>rectuiters</a:t>
            </a:r>
            <a:r>
              <a:rPr lang="en-US" dirty="0"/>
              <a:t>/BAPM Alumni/ Career Advisors</a:t>
            </a:r>
          </a:p>
          <a:p>
            <a:pPr marL="0" indent="76200"/>
            <a:endParaRPr lang="en-US" dirty="0"/>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Char char="●"/>
              <a:tabLst/>
              <a:defRPr/>
            </a:pPr>
            <a:r>
              <a:rPr lang="en-US" dirty="0"/>
              <a:t>Career Happy Hours-</a:t>
            </a:r>
            <a:r>
              <a:rPr lang="en-US" sz="1200" dirty="0"/>
              <a:t>are informational videos where career advisor shares his recommendation and insights on various career development topics</a:t>
            </a:r>
          </a:p>
          <a:p>
            <a:pPr marL="0" indent="76200"/>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865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lvl="0" rtl="0">
              <a:spcBef>
                <a:spcPts val="0"/>
              </a:spcBef>
              <a:buNone/>
            </a:pPr>
            <a:r>
              <a:rPr lang="en-US" dirty="0"/>
              <a:t>Career Path analysis</a:t>
            </a:r>
          </a:p>
          <a:p>
            <a:pPr marL="0" lvl="0" indent="76200" rtl="0">
              <a:spcBef>
                <a:spcPts val="0"/>
              </a:spcBef>
            </a:pPr>
            <a:r>
              <a:rPr lang="en-US" dirty="0"/>
              <a:t>Technical Contributors, Business Contributors,- lists </a:t>
            </a:r>
            <a:r>
              <a:rPr lang="en-US" sz="1200" dirty="0"/>
              <a:t>the job function, programming languages used and good to have skills</a:t>
            </a:r>
          </a:p>
          <a:p>
            <a:pPr marL="0" lvl="0" indent="76200" rtl="0">
              <a:spcBef>
                <a:spcPts val="0"/>
              </a:spcBef>
            </a:pPr>
            <a:r>
              <a:rPr lang="en-US" sz="1200" dirty="0"/>
              <a:t>Industries- Banking, Insurance, </a:t>
            </a:r>
            <a:r>
              <a:rPr lang="en-US" sz="1200" dirty="0" err="1"/>
              <a:t>Healthcare,Retail,Travel</a:t>
            </a:r>
            <a:r>
              <a:rPr lang="en-US" sz="1200" dirty="0"/>
              <a:t>- ( list common business cases solved in each of the industries and desirable skills)</a:t>
            </a:r>
          </a:p>
          <a:p>
            <a:pPr marL="0" lvl="0" indent="0" rtl="0">
              <a:spcBef>
                <a:spcPts val="0"/>
              </a:spcBef>
              <a:buNone/>
            </a:pPr>
            <a:r>
              <a:rPr lang="en-US" sz="1200" dirty="0"/>
              <a:t>Comprehensive list of insights, resources and websites for each phase of the job search process</a:t>
            </a:r>
            <a:endParaRPr lang="en-US" dirty="0"/>
          </a:p>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68" name="Shape 16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9366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lvl="0" rtl="0">
              <a:spcBef>
                <a:spcPts val="0"/>
              </a:spcBef>
              <a:buNone/>
            </a:pPr>
            <a:r>
              <a:rPr lang="en-US" dirty="0"/>
              <a:t>Career Path analysis</a:t>
            </a:r>
          </a:p>
          <a:p>
            <a:pPr marL="0" lvl="0" indent="76200" rtl="0">
              <a:spcBef>
                <a:spcPts val="0"/>
              </a:spcBef>
            </a:pPr>
            <a:r>
              <a:rPr lang="en-US" dirty="0"/>
              <a:t>Technical Contributors, Business Contributors,- lists </a:t>
            </a:r>
            <a:r>
              <a:rPr lang="en-US" sz="1200" dirty="0"/>
              <a:t>the job function, programming languages used and good to have skills</a:t>
            </a:r>
          </a:p>
          <a:p>
            <a:pPr marL="0" lvl="0" indent="76200" rtl="0">
              <a:spcBef>
                <a:spcPts val="0"/>
              </a:spcBef>
            </a:pPr>
            <a:r>
              <a:rPr lang="en-US" sz="1200" dirty="0"/>
              <a:t>Industries- Banking, Insurance, </a:t>
            </a:r>
            <a:r>
              <a:rPr lang="en-US" sz="1200" dirty="0" err="1"/>
              <a:t>Healthcare,Retail,Travel</a:t>
            </a:r>
            <a:r>
              <a:rPr lang="en-US" sz="1200" dirty="0"/>
              <a:t>- ( list common business cases solved in each of the industries and desirable skills)</a:t>
            </a:r>
          </a:p>
          <a:p>
            <a:pPr marL="0" lvl="0" indent="0" rtl="0">
              <a:spcBef>
                <a:spcPts val="0"/>
              </a:spcBef>
              <a:buNone/>
            </a:pPr>
            <a:r>
              <a:rPr lang="en-US" sz="1200" dirty="0"/>
              <a:t>Comprehensive list of insights, resources and websites for each phase of the job search process</a:t>
            </a:r>
            <a:endParaRPr lang="en-US" dirty="0"/>
          </a:p>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68" name="Shape 16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8360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lvl="0" rtl="0">
              <a:spcBef>
                <a:spcPts val="0"/>
              </a:spcBef>
              <a:buNone/>
            </a:pPr>
            <a:r>
              <a:rPr lang="en-US" dirty="0"/>
              <a:t>Career Path analysis</a:t>
            </a:r>
          </a:p>
          <a:p>
            <a:pPr marL="0" lvl="0" indent="76200" rtl="0">
              <a:spcBef>
                <a:spcPts val="0"/>
              </a:spcBef>
            </a:pPr>
            <a:r>
              <a:rPr lang="en-US" dirty="0"/>
              <a:t>Technical Contributors, Business Contributors,- lists </a:t>
            </a:r>
            <a:r>
              <a:rPr lang="en-US" sz="1200" dirty="0"/>
              <a:t>the job function, programming languages used and good to have skills</a:t>
            </a:r>
          </a:p>
          <a:p>
            <a:pPr marL="0" lvl="0" indent="76200" rtl="0">
              <a:spcBef>
                <a:spcPts val="0"/>
              </a:spcBef>
            </a:pPr>
            <a:r>
              <a:rPr lang="en-US" sz="1200" dirty="0"/>
              <a:t>Industries- Banking, Insurance, </a:t>
            </a:r>
            <a:r>
              <a:rPr lang="en-US" sz="1200" dirty="0" err="1"/>
              <a:t>Healthcare,Retail,Travel</a:t>
            </a:r>
            <a:r>
              <a:rPr lang="en-US" sz="1200" dirty="0"/>
              <a:t>- ( list common business cases solved in each of the industries and desirable skills)</a:t>
            </a:r>
          </a:p>
          <a:p>
            <a:pPr marL="0" lvl="0" indent="0" rtl="0">
              <a:spcBef>
                <a:spcPts val="0"/>
              </a:spcBef>
              <a:buNone/>
            </a:pPr>
            <a:r>
              <a:rPr lang="en-US" sz="1200" dirty="0"/>
              <a:t>Comprehensive list of insights, resources and websites for each phase of the job search process</a:t>
            </a:r>
            <a:endParaRPr lang="en-US" dirty="0"/>
          </a:p>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68" name="Shape 16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6782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r>
              <a:rPr lang="en-US" dirty="0"/>
              <a:t>Speaker Notes :</a:t>
            </a:r>
          </a:p>
          <a:p>
            <a:pPr lvl="0">
              <a:spcBef>
                <a:spcPts val="0"/>
              </a:spcBef>
              <a:buNone/>
            </a:pPr>
            <a:r>
              <a:rPr lang="en-US" dirty="0"/>
              <a:t>HCT wants to continually get feedback from BAPM students to address their career needs. This is done by</a:t>
            </a:r>
          </a:p>
          <a:p>
            <a:pPr lvl="0">
              <a:spcBef>
                <a:spcPts val="0"/>
              </a:spcBef>
              <a:buNone/>
            </a:pPr>
            <a:r>
              <a:rPr lang="en-US" dirty="0"/>
              <a:t>Surveys , Informational Interviews and Focus Group Discussions</a:t>
            </a:r>
          </a:p>
          <a:p>
            <a:pPr lvl="0">
              <a:spcBef>
                <a:spcPts val="0"/>
              </a:spcBef>
              <a:buNone/>
            </a:pPr>
            <a:endParaRPr lang="en-US" dirty="0"/>
          </a:p>
          <a:p>
            <a:pPr lvl="0">
              <a:spcBef>
                <a:spcPts val="0"/>
              </a:spcBef>
              <a:buNone/>
            </a:pPr>
            <a:r>
              <a:rPr lang="en-US" dirty="0"/>
              <a:t>The problems we have identified from existing survey Include : ( It will be great if we have supporting slides in appendix to prove things were identified in survey)</a:t>
            </a:r>
          </a:p>
          <a:p>
            <a:pPr marL="0" lvl="0" indent="76200">
              <a:spcBef>
                <a:spcPts val="0"/>
              </a:spcBef>
            </a:pPr>
            <a:r>
              <a:rPr lang="en-US" dirty="0" err="1"/>
              <a:t>Linkedin</a:t>
            </a:r>
            <a:r>
              <a:rPr lang="en-US" dirty="0"/>
              <a:t> </a:t>
            </a:r>
            <a:r>
              <a:rPr lang="en-US" dirty="0" err="1"/>
              <a:t>Behaviour</a:t>
            </a:r>
            <a:r>
              <a:rPr lang="en-US" dirty="0"/>
              <a:t>:</a:t>
            </a:r>
          </a:p>
          <a:p>
            <a:pPr marL="0" lvl="0" indent="76200">
              <a:spcBef>
                <a:spcPts val="0"/>
              </a:spcBef>
            </a:pPr>
            <a:r>
              <a:rPr lang="en-US" dirty="0"/>
              <a:t>Students view </a:t>
            </a:r>
            <a:r>
              <a:rPr lang="en-US" dirty="0" err="1"/>
              <a:t>linkedin</a:t>
            </a:r>
            <a:r>
              <a:rPr lang="en-US" dirty="0"/>
              <a:t> as a place to showcase projects and as a job portal. However </a:t>
            </a:r>
            <a:r>
              <a:rPr lang="en-US" dirty="0" err="1"/>
              <a:t>Linkedin</a:t>
            </a:r>
            <a:r>
              <a:rPr lang="en-US" dirty="0"/>
              <a:t> is more than that .Its a social network intended to improve Professional brand. </a:t>
            </a:r>
          </a:p>
          <a:p>
            <a:pPr marL="0" lvl="0" indent="76200">
              <a:spcBef>
                <a:spcPts val="0"/>
              </a:spcBef>
            </a:pPr>
            <a:r>
              <a:rPr lang="en-US" dirty="0"/>
              <a:t>This is done by writing professional blogs, sharing thoughts in communities and networking with people who share similar thoughts. HCT encourages students to improve their </a:t>
            </a:r>
            <a:r>
              <a:rPr lang="en-US" dirty="0" err="1"/>
              <a:t>linkedin</a:t>
            </a:r>
            <a:r>
              <a:rPr lang="en-US" dirty="0"/>
              <a:t> activities through blogging assignments etc.</a:t>
            </a:r>
          </a:p>
          <a:p>
            <a:pPr marL="0" lvl="0" indent="76200">
              <a:spcBef>
                <a:spcPts val="0"/>
              </a:spcBef>
            </a:pPr>
            <a:r>
              <a:rPr lang="en-US" dirty="0"/>
              <a:t>Career Mapping Perception Change-</a:t>
            </a:r>
          </a:p>
          <a:p>
            <a:pPr marL="0" lvl="0" indent="76200">
              <a:spcBef>
                <a:spcPts val="0"/>
              </a:spcBef>
            </a:pPr>
            <a:r>
              <a:rPr lang="en-US" dirty="0"/>
              <a:t>There is a misconception among students that choosing roles that match their skills and specifically apply to them narrows their choices. However </a:t>
            </a:r>
            <a:r>
              <a:rPr lang="en-US" dirty="0" err="1"/>
              <a:t>Applytng</a:t>
            </a:r>
            <a:r>
              <a:rPr lang="en-US" dirty="0"/>
              <a:t> to jobs that does not match skills/experience only reduces their hit rates.</a:t>
            </a:r>
          </a:p>
          <a:p>
            <a:pPr marL="0" lvl="0" indent="76200">
              <a:spcBef>
                <a:spcPts val="0"/>
              </a:spcBef>
            </a:pPr>
            <a:endParaRPr lang="en-US" dirty="0"/>
          </a:p>
          <a:p>
            <a:pPr marL="0" lvl="0" indent="76200">
              <a:spcBef>
                <a:spcPts val="0"/>
              </a:spcBef>
            </a:pPr>
            <a:r>
              <a:rPr lang="en-US" dirty="0"/>
              <a:t>Follow up on applications</a:t>
            </a:r>
          </a:p>
          <a:p>
            <a:pPr marL="0" lvl="0" indent="76200">
              <a:spcBef>
                <a:spcPts val="0"/>
              </a:spcBef>
            </a:pPr>
            <a:r>
              <a:rPr lang="en-US" dirty="0"/>
              <a:t> Mock interviews</a:t>
            </a:r>
          </a:p>
          <a:p>
            <a:pPr marL="0" lvl="0" indent="76200">
              <a:spcBef>
                <a:spcPts val="0"/>
              </a:spcBef>
            </a:pPr>
            <a:r>
              <a:rPr lang="en-US" dirty="0"/>
              <a:t>Both are identified as needs of BAPM students. HCT intends to work with CDO to actively work on solutions.</a:t>
            </a:r>
          </a:p>
          <a:p>
            <a:pPr marL="0" lvl="0" indent="76200">
              <a:spcBef>
                <a:spcPts val="0"/>
              </a:spcBef>
            </a:pPr>
            <a:endParaRPr lang="en-US" dirty="0"/>
          </a:p>
          <a:p>
            <a:pPr marL="0" lvl="0" indent="76200">
              <a:spcBef>
                <a:spcPts val="0"/>
              </a:spcBef>
            </a:pPr>
            <a:endParaRPr lang="en-US" dirty="0"/>
          </a:p>
          <a:p>
            <a:pPr marL="0" lvl="0" indent="0">
              <a:spcBef>
                <a:spcPts val="0"/>
              </a:spcBef>
              <a:buNone/>
            </a:pPr>
            <a:r>
              <a:rPr lang="en-US" dirty="0"/>
              <a:t> </a:t>
            </a:r>
          </a:p>
          <a:p>
            <a:pPr lvl="0">
              <a:spcBef>
                <a:spcPts val="0"/>
              </a:spcBef>
              <a:buNone/>
            </a:pPr>
            <a:endParaRPr lang="en-US"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089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68" name="Shape 16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0642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Student engagement is being partially fulfilled by career advisors</a:t>
            </a:r>
          </a:p>
          <a:p>
            <a:r>
              <a:rPr lang="en-US" dirty="0"/>
              <a:t>Nimble, agile teams that work together but are responsible for some set of goals</a:t>
            </a:r>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8994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189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4857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07146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8" name="Shape 16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543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8720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8" name="Shape 16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5576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8" name="Shape 16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572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8" name="Shape 16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285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07624" y="190737"/>
            <a:ext cx="8520600" cy="351958"/>
          </a:xfrm>
          <a:prstGeom prst="rect">
            <a:avLst/>
          </a:prstGeom>
        </p:spPr>
        <p:txBody>
          <a:bodyPr lIns="91425" tIns="91425" rIns="91425" bIns="91425" anchor="t" anchorCtr="0"/>
          <a:lstStyle>
            <a:lvl1pPr lvl="0" algn="l">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559483758"/>
      </p:ext>
    </p:extLst>
  </p:cSld>
  <p:clrMapOvr>
    <a:masterClrMapping/>
  </p:clrMapOvr>
  <p:extLst>
    <p:ext uri="{DCECCB84-F9BA-43D5-87BE-67443E8EF086}">
      <p15:sldGuideLst xmlns:p15="http://schemas.microsoft.com/office/powerpoint/2012/main">
        <p15:guide id="1" orient="horz" pos="228" userDrawn="1">
          <p15:clr>
            <a:srgbClr val="FBAE40"/>
          </p15:clr>
        </p15:guide>
        <p15:guide id="2" pos="1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22280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9656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90956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840623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34072708"/>
      </p:ext>
    </p:extLst>
  </p:cSld>
  <p:clrMap bg1="lt1" tx1="dk1" bg2="dk2" tx2="lt2" accent1="accent1" accent2="accent2" accent3="accent3" accent4="accent4" accent5="accent5" accent6="accent6" hlink="hlink" folHlink="folHlink"/>
  <p:sldLayoutIdLst>
    <p:sldLayoutId id="2147483675" r:id="rId1"/>
    <p:sldLayoutId id="2147483683" r:id="rId2"/>
    <p:sldLayoutId id="2147483687"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48337685"/>
      </p:ext>
    </p:extLst>
  </p:cSld>
  <p:clrMap bg1="lt1" tx1="dk1" bg2="dk2" tx2="lt2" accent1="accent1" accent2="accent2" accent3="accent3" accent4="accent4" accent5="accent5" accent6="accent6" hlink="hlink" folHlink="folHlink"/>
  <p:sldLayoutIdLst>
    <p:sldLayoutId id="2147483685" r:id="rId1"/>
    <p:sldLayoutId id="214748368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8" Type="http://schemas.openxmlformats.org/officeDocument/2006/relationships/hyperlink" Target="https://twitter.com/HuskyCareerTech" TargetMode="External"/><Relationship Id="rId3" Type="http://schemas.openxmlformats.org/officeDocument/2006/relationships/image" Target="../media/image1.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linkedin.com/groups/8619150" TargetMode="External"/><Relationship Id="rId11" Type="http://schemas.openxmlformats.org/officeDocument/2006/relationships/hyperlink" Target="https://www.youtube.com/channel/UCbm79JAIo3JaR8eNLq4Np8A" TargetMode="Externa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facebook.com/HuskyCareerTech/" TargetMode="Externa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2.wdp"/><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jpg"/><Relationship Id="rId13" Type="http://schemas.microsoft.com/office/2007/relationships/diagramDrawing" Target="../diagrams/drawing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ideo" Target="https://www.youtube.com/embed/cZM4cRrgtN8" TargetMode="External"/><Relationship Id="rId6" Type="http://schemas.openxmlformats.org/officeDocument/2006/relationships/image" Target="../media/image12.jpeg"/><Relationship Id="rId5" Type="http://schemas.openxmlformats.org/officeDocument/2006/relationships/hyperlink" Target="https://youtu.be/cZM4cRrgtN8?t=1m9s" TargetMode="Externa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p:nvPr/>
        </p:nvSpPr>
        <p:spPr>
          <a:xfrm>
            <a:off x="0" y="1699144"/>
            <a:ext cx="8229600" cy="8572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Black"/>
              <a:buNone/>
            </a:pPr>
            <a:r>
              <a:rPr lang="en-US" sz="4400" b="0" i="0" u="none" strike="noStrike" cap="none" dirty="0">
                <a:solidFill>
                  <a:schemeClr val="dk1"/>
                </a:solidFill>
                <a:latin typeface="+mj-lt"/>
                <a:ea typeface="Arial Black"/>
                <a:cs typeface="Arial Black"/>
                <a:sym typeface="Arial Black"/>
              </a:rPr>
              <a:t>Husky Career Tech </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Shape 170"/>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171" name="Shape 171"/>
          <p:cNvPicPr preferRelativeResize="0"/>
          <p:nvPr/>
        </p:nvPicPr>
        <p:blipFill rotWithShape="1">
          <a:blip r:embed="rId3">
            <a:alphaModFix/>
          </a:blip>
          <a:srcRect/>
          <a:stretch/>
        </p:blipFill>
        <p:spPr>
          <a:xfrm>
            <a:off x="7399020" y="0"/>
            <a:ext cx="1599246" cy="715948"/>
          </a:xfrm>
          <a:prstGeom prst="rect">
            <a:avLst/>
          </a:prstGeom>
          <a:noFill/>
          <a:ln>
            <a:noFill/>
          </a:ln>
        </p:spPr>
      </p:pic>
      <p:sp>
        <p:nvSpPr>
          <p:cNvPr id="172" name="Shape 172"/>
          <p:cNvSpPr txBox="1"/>
          <p:nvPr/>
        </p:nvSpPr>
        <p:spPr>
          <a:xfrm>
            <a:off x="194308" y="194060"/>
            <a:ext cx="4564380" cy="461664"/>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Black"/>
              <a:buNone/>
            </a:pPr>
            <a:r>
              <a:rPr lang="en-US" sz="2400" b="0" i="0" u="none" strike="noStrike" cap="none" dirty="0">
                <a:solidFill>
                  <a:schemeClr val="dk1"/>
                </a:solidFill>
                <a:latin typeface="Calibri" panose="020F0502020204030204" pitchFamily="34" charset="0"/>
                <a:ea typeface="Arial Black"/>
                <a:cs typeface="Calibri" panose="020F0502020204030204" pitchFamily="34" charset="0"/>
                <a:sym typeface="Arial Black"/>
              </a:rPr>
              <a:t>Market Research</a:t>
            </a:r>
          </a:p>
        </p:txBody>
      </p:sp>
      <p:graphicFrame>
        <p:nvGraphicFramePr>
          <p:cNvPr id="2" name="Diagram 1">
            <a:extLst>
              <a:ext uri="{FF2B5EF4-FFF2-40B4-BE49-F238E27FC236}">
                <a16:creationId xmlns:a16="http://schemas.microsoft.com/office/drawing/2014/main" id="{BB5C920C-835C-4EB4-B31D-618E01D7E15E}"/>
              </a:ext>
            </a:extLst>
          </p:cNvPr>
          <p:cNvGraphicFramePr/>
          <p:nvPr>
            <p:extLst>
              <p:ext uri="{D42A27DB-BD31-4B8C-83A1-F6EECF244321}">
                <p14:modId xmlns:p14="http://schemas.microsoft.com/office/powerpoint/2010/main" val="3711693099"/>
              </p:ext>
            </p:extLst>
          </p:nvPr>
        </p:nvGraphicFramePr>
        <p:xfrm>
          <a:off x="1524000" y="9821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tar: 7 Points 2">
            <a:extLst>
              <a:ext uri="{FF2B5EF4-FFF2-40B4-BE49-F238E27FC236}">
                <a16:creationId xmlns:a16="http://schemas.microsoft.com/office/drawing/2014/main" id="{09926CE6-45A8-4117-85BC-3B94BE366EC3}"/>
              </a:ext>
            </a:extLst>
          </p:cNvPr>
          <p:cNvSpPr/>
          <p:nvPr/>
        </p:nvSpPr>
        <p:spPr>
          <a:xfrm>
            <a:off x="527927" y="982185"/>
            <a:ext cx="1714502" cy="1051560"/>
          </a:xfrm>
          <a:prstGeom prst="star7">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Explore lesser known/ used tools</a:t>
            </a:r>
          </a:p>
        </p:txBody>
      </p:sp>
      <p:sp>
        <p:nvSpPr>
          <p:cNvPr id="9" name="Star: 7 Points 8">
            <a:extLst>
              <a:ext uri="{FF2B5EF4-FFF2-40B4-BE49-F238E27FC236}">
                <a16:creationId xmlns:a16="http://schemas.microsoft.com/office/drawing/2014/main" id="{27A5312A-0B41-4669-8AB2-A74026BA6968}"/>
              </a:ext>
            </a:extLst>
          </p:cNvPr>
          <p:cNvSpPr/>
          <p:nvPr/>
        </p:nvSpPr>
        <p:spPr>
          <a:xfrm>
            <a:off x="6962560" y="982185"/>
            <a:ext cx="1714502" cy="1051560"/>
          </a:xfrm>
          <a:prstGeom prst="star7">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Uncover findings from work experiences</a:t>
            </a:r>
          </a:p>
        </p:txBody>
      </p:sp>
      <p:sp>
        <p:nvSpPr>
          <p:cNvPr id="10" name="Star: 7 Points 9">
            <a:extLst>
              <a:ext uri="{FF2B5EF4-FFF2-40B4-BE49-F238E27FC236}">
                <a16:creationId xmlns:a16="http://schemas.microsoft.com/office/drawing/2014/main" id="{A3EBF099-A7D7-4F68-8EEF-F017CEEB5F33}"/>
              </a:ext>
            </a:extLst>
          </p:cNvPr>
          <p:cNvSpPr/>
          <p:nvPr/>
        </p:nvSpPr>
        <p:spPr>
          <a:xfrm>
            <a:off x="3714749" y="3940881"/>
            <a:ext cx="1714502" cy="1046203"/>
          </a:xfrm>
          <a:prstGeom prst="star7">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a:p>
            <a:pPr algn="ctr"/>
            <a:r>
              <a:rPr lang="en-US" sz="900" dirty="0">
                <a:solidFill>
                  <a:schemeClr val="tx1"/>
                </a:solidFill>
              </a:rPr>
              <a:t>Knowledge repository, shared with the student community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Tree>
    <p:extLst>
      <p:ext uri="{BB962C8B-B14F-4D97-AF65-F5344CB8AC3E}">
        <p14:creationId xmlns:p14="http://schemas.microsoft.com/office/powerpoint/2010/main" val="101635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Shape 170"/>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171" name="Shape 171"/>
          <p:cNvPicPr preferRelativeResize="0"/>
          <p:nvPr/>
        </p:nvPicPr>
        <p:blipFill rotWithShape="1">
          <a:blip r:embed="rId3">
            <a:alphaModFix/>
          </a:blip>
          <a:srcRect/>
          <a:stretch/>
        </p:blipFill>
        <p:spPr>
          <a:xfrm>
            <a:off x="7399020" y="0"/>
            <a:ext cx="1599246" cy="715948"/>
          </a:xfrm>
          <a:prstGeom prst="rect">
            <a:avLst/>
          </a:prstGeom>
          <a:noFill/>
          <a:ln>
            <a:noFill/>
          </a:ln>
        </p:spPr>
      </p:pic>
      <p:sp>
        <p:nvSpPr>
          <p:cNvPr id="5" name="Rectangle 4">
            <a:extLst>
              <a:ext uri="{FF2B5EF4-FFF2-40B4-BE49-F238E27FC236}">
                <a16:creationId xmlns:a16="http://schemas.microsoft.com/office/drawing/2014/main" id="{DAED337A-3EDE-4060-B605-0A9BB71C925C}"/>
              </a:ext>
            </a:extLst>
          </p:cNvPr>
          <p:cNvSpPr/>
          <p:nvPr/>
        </p:nvSpPr>
        <p:spPr>
          <a:xfrm>
            <a:off x="194308" y="954985"/>
            <a:ext cx="8659757" cy="396434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200000"/>
              </a:lnSpc>
              <a:buFont typeface="Arial" panose="020B0604020202020204" pitchFamily="34" charset="0"/>
              <a:buChar char="•"/>
            </a:pPr>
            <a:r>
              <a:rPr lang="en-US" dirty="0">
                <a:solidFill>
                  <a:schemeClr val="tx1"/>
                </a:solidFill>
              </a:rPr>
              <a:t>Showcase the work and learnings from the project to UConn community</a:t>
            </a:r>
          </a:p>
          <a:p>
            <a:pPr marL="285750" indent="-285750">
              <a:lnSpc>
                <a:spcPct val="200000"/>
              </a:lnSpc>
              <a:buFont typeface="Arial" panose="020B0604020202020204" pitchFamily="34" charset="0"/>
              <a:buChar char="•"/>
            </a:pPr>
            <a:r>
              <a:rPr lang="en-US" dirty="0">
                <a:solidFill>
                  <a:schemeClr val="tx1"/>
                </a:solidFill>
              </a:rPr>
              <a:t>Build the brand of UConn among larger audience outside of UConn</a:t>
            </a:r>
          </a:p>
          <a:p>
            <a:pPr>
              <a:lnSpc>
                <a:spcPct val="200000"/>
              </a:lnSpc>
            </a:pPr>
            <a:endParaRPr lang="en-US" dirty="0">
              <a:solidFill>
                <a:schemeClr val="tx1"/>
              </a:solidFill>
            </a:endParaRPr>
          </a:p>
          <a:p>
            <a:pPr marL="285750" indent="-285750">
              <a:lnSpc>
                <a:spcPct val="200000"/>
              </a:lnSpc>
              <a:buFont typeface="Arial" panose="020B0604020202020204" pitchFamily="34" charset="0"/>
              <a:buChar char="•"/>
            </a:pPr>
            <a:endParaRPr lang="en-US" dirty="0">
              <a:solidFill>
                <a:schemeClr val="tx1"/>
              </a:solidFill>
            </a:endParaRPr>
          </a:p>
          <a:p>
            <a:pPr marL="285750" indent="-285750">
              <a:lnSpc>
                <a:spcPct val="200000"/>
              </a:lnSpc>
              <a:buFont typeface="Arial" panose="020B0604020202020204" pitchFamily="34" charset="0"/>
              <a:buChar char="•"/>
            </a:pPr>
            <a:endParaRPr lang="en-US" dirty="0">
              <a:solidFill>
                <a:schemeClr val="tx1"/>
              </a:solidFill>
            </a:endParaRPr>
          </a:p>
          <a:p>
            <a:pPr marL="285750" indent="-285750">
              <a:lnSpc>
                <a:spcPct val="200000"/>
              </a:lnSpc>
              <a:buFont typeface="Arial" panose="020B0604020202020204" pitchFamily="34" charset="0"/>
              <a:buChar char="•"/>
            </a:pPr>
            <a:endParaRPr lang="en-US" dirty="0">
              <a:solidFill>
                <a:schemeClr val="tx1"/>
              </a:solidFill>
            </a:endParaRPr>
          </a:p>
          <a:p>
            <a:pPr>
              <a:lnSpc>
                <a:spcPct val="200000"/>
              </a:lnSpc>
            </a:pPr>
            <a:endParaRPr lang="en-US" dirty="0">
              <a:solidFill>
                <a:schemeClr val="tx1"/>
              </a:solidFill>
            </a:endParaRPr>
          </a:p>
          <a:p>
            <a:pPr>
              <a:lnSpc>
                <a:spcPct val="200000"/>
              </a:lnSpc>
            </a:pPr>
            <a:endParaRPr lang="en-US" dirty="0">
              <a:solidFill>
                <a:schemeClr val="tx1"/>
              </a:solidFill>
            </a:endParaRPr>
          </a:p>
        </p:txBody>
      </p:sp>
      <p:pic>
        <p:nvPicPr>
          <p:cNvPr id="3" name="Picture 2">
            <a:hlinkClick r:id="rId4"/>
            <a:extLst>
              <a:ext uri="{FF2B5EF4-FFF2-40B4-BE49-F238E27FC236}">
                <a16:creationId xmlns:a16="http://schemas.microsoft.com/office/drawing/2014/main" id="{5B01F5FC-204B-4298-A121-5EB74465D339}"/>
              </a:ext>
            </a:extLst>
          </p:cNvPr>
          <p:cNvPicPr>
            <a:picLocks noChangeAspect="1"/>
          </p:cNvPicPr>
          <p:nvPr/>
        </p:nvPicPr>
        <p:blipFill>
          <a:blip r:embed="rId5"/>
          <a:stretch>
            <a:fillRect/>
          </a:stretch>
        </p:blipFill>
        <p:spPr>
          <a:xfrm>
            <a:off x="2096040" y="3932842"/>
            <a:ext cx="732473" cy="732473"/>
          </a:xfrm>
          <a:prstGeom prst="rect">
            <a:avLst/>
          </a:prstGeom>
        </p:spPr>
      </p:pic>
      <p:pic>
        <p:nvPicPr>
          <p:cNvPr id="4" name="Picture 3">
            <a:hlinkClick r:id="rId6"/>
            <a:extLst>
              <a:ext uri="{FF2B5EF4-FFF2-40B4-BE49-F238E27FC236}">
                <a16:creationId xmlns:a16="http://schemas.microsoft.com/office/drawing/2014/main" id="{4D4EB243-F7C2-45D6-854A-8E3BC0EDD97D}"/>
              </a:ext>
            </a:extLst>
          </p:cNvPr>
          <p:cNvPicPr>
            <a:picLocks noChangeAspect="1"/>
          </p:cNvPicPr>
          <p:nvPr/>
        </p:nvPicPr>
        <p:blipFill>
          <a:blip r:embed="rId7"/>
          <a:stretch>
            <a:fillRect/>
          </a:stretch>
        </p:blipFill>
        <p:spPr>
          <a:xfrm>
            <a:off x="853896" y="2922358"/>
            <a:ext cx="732473" cy="732473"/>
          </a:xfrm>
          <a:prstGeom prst="rect">
            <a:avLst/>
          </a:prstGeom>
        </p:spPr>
      </p:pic>
      <p:pic>
        <p:nvPicPr>
          <p:cNvPr id="6" name="Picture 5">
            <a:hlinkClick r:id="rId8"/>
            <a:extLst>
              <a:ext uri="{FF2B5EF4-FFF2-40B4-BE49-F238E27FC236}">
                <a16:creationId xmlns:a16="http://schemas.microsoft.com/office/drawing/2014/main" id="{BE0B2D97-A24C-4773-8CCD-0F98B876291E}"/>
              </a:ext>
            </a:extLst>
          </p:cNvPr>
          <p:cNvPicPr>
            <a:picLocks noChangeAspect="1"/>
          </p:cNvPicPr>
          <p:nvPr/>
        </p:nvPicPr>
        <p:blipFill>
          <a:blip r:embed="rId9"/>
          <a:stretch>
            <a:fillRect/>
          </a:stretch>
        </p:blipFill>
        <p:spPr>
          <a:xfrm>
            <a:off x="6618856" y="2922358"/>
            <a:ext cx="812047" cy="732473"/>
          </a:xfrm>
          <a:prstGeom prst="rect">
            <a:avLst/>
          </a:prstGeom>
        </p:spPr>
      </p:pic>
      <p:pic>
        <p:nvPicPr>
          <p:cNvPr id="9" name="Picture 8">
            <a:extLst>
              <a:ext uri="{FF2B5EF4-FFF2-40B4-BE49-F238E27FC236}">
                <a16:creationId xmlns:a16="http://schemas.microsoft.com/office/drawing/2014/main" id="{49C642AA-5D3B-4071-BF7F-55977B581884}"/>
              </a:ext>
            </a:extLst>
          </p:cNvPr>
          <p:cNvPicPr>
            <a:picLocks noChangeAspect="1"/>
          </p:cNvPicPr>
          <p:nvPr/>
        </p:nvPicPr>
        <p:blipFill>
          <a:blip r:embed="rId10"/>
          <a:stretch>
            <a:fillRect/>
          </a:stretch>
        </p:blipFill>
        <p:spPr>
          <a:xfrm>
            <a:off x="3983096" y="3932842"/>
            <a:ext cx="732473" cy="732473"/>
          </a:xfrm>
          <a:prstGeom prst="rect">
            <a:avLst/>
          </a:prstGeom>
        </p:spPr>
      </p:pic>
      <p:pic>
        <p:nvPicPr>
          <p:cNvPr id="7" name="Picture 6">
            <a:hlinkClick r:id="rId11"/>
            <a:extLst>
              <a:ext uri="{FF2B5EF4-FFF2-40B4-BE49-F238E27FC236}">
                <a16:creationId xmlns:a16="http://schemas.microsoft.com/office/drawing/2014/main" id="{35E5BE01-48A8-4750-8308-3162AE9948CC}"/>
              </a:ext>
            </a:extLst>
          </p:cNvPr>
          <p:cNvPicPr>
            <a:picLocks noChangeAspect="1"/>
          </p:cNvPicPr>
          <p:nvPr/>
        </p:nvPicPr>
        <p:blipFill>
          <a:blip r:embed="rId12"/>
          <a:stretch>
            <a:fillRect/>
          </a:stretch>
        </p:blipFill>
        <p:spPr>
          <a:xfrm>
            <a:off x="5767175" y="3581925"/>
            <a:ext cx="1798595" cy="1434305"/>
          </a:xfrm>
          <a:prstGeom prst="rect">
            <a:avLst/>
          </a:prstGeom>
        </p:spPr>
      </p:pic>
      <p:sp>
        <p:nvSpPr>
          <p:cNvPr id="10" name="Oval 9">
            <a:extLst>
              <a:ext uri="{FF2B5EF4-FFF2-40B4-BE49-F238E27FC236}">
                <a16:creationId xmlns:a16="http://schemas.microsoft.com/office/drawing/2014/main" id="{FA02F9BF-73D1-4FD2-BEF0-DB5E3DB3890C}"/>
              </a:ext>
            </a:extLst>
          </p:cNvPr>
          <p:cNvSpPr/>
          <p:nvPr/>
        </p:nvSpPr>
        <p:spPr>
          <a:xfrm>
            <a:off x="3425863" y="2325494"/>
            <a:ext cx="1790700" cy="1352197"/>
          </a:xfrm>
          <a:prstGeom prst="ellipse">
            <a:avLst/>
          </a:prstGeom>
          <a:ln>
            <a:solidFill>
              <a:schemeClr val="tx1">
                <a:lumMod val="50000"/>
                <a:lumOff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solidFill>
                  <a:schemeClr val="tx1"/>
                </a:solidFill>
              </a:rPr>
              <a:t>Marketing Channels</a:t>
            </a:r>
          </a:p>
        </p:txBody>
      </p:sp>
      <p:sp>
        <p:nvSpPr>
          <p:cNvPr id="11" name="Title 10">
            <a:extLst>
              <a:ext uri="{FF2B5EF4-FFF2-40B4-BE49-F238E27FC236}">
                <a16:creationId xmlns:a16="http://schemas.microsoft.com/office/drawing/2014/main" id="{E0ACFFF7-1B23-4387-8EA4-AD12565A8913}"/>
              </a:ext>
            </a:extLst>
          </p:cNvPr>
          <p:cNvSpPr>
            <a:spLocks noGrp="1"/>
          </p:cNvSpPr>
          <p:nvPr>
            <p:ph type="title"/>
          </p:nvPr>
        </p:nvSpPr>
        <p:spPr/>
        <p:txBody>
          <a:bodyPr/>
          <a:lstStyle/>
          <a:p>
            <a:r>
              <a:rPr lang="en-US" dirty="0"/>
              <a:t>Social Media Outreach</a:t>
            </a:r>
          </a:p>
        </p:txBody>
      </p:sp>
    </p:spTree>
    <p:extLst>
      <p:ext uri="{BB962C8B-B14F-4D97-AF65-F5344CB8AC3E}">
        <p14:creationId xmlns:p14="http://schemas.microsoft.com/office/powerpoint/2010/main" val="17592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2545080" y="1539240"/>
            <a:ext cx="1684019" cy="155427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F1938"/>
              </a:buClr>
              <a:buSzPct val="25000"/>
              <a:buFont typeface="Century Gothic"/>
              <a:buNone/>
            </a:pPr>
            <a:r>
              <a:rPr lang="en-US" sz="9500" b="0" i="0" u="none" strike="noStrike" cap="none" dirty="0">
                <a:solidFill>
                  <a:srgbClr val="0F1938"/>
                </a:solidFill>
                <a:latin typeface="Century Gothic"/>
                <a:ea typeface="Century Gothic"/>
                <a:cs typeface="Century Gothic"/>
                <a:sym typeface="Century Gothic"/>
              </a:rPr>
              <a:t>03</a:t>
            </a:r>
          </a:p>
        </p:txBody>
      </p:sp>
      <p:cxnSp>
        <p:nvCxnSpPr>
          <p:cNvPr id="163" name="Shape 163"/>
          <p:cNvCxnSpPr/>
          <p:nvPr/>
        </p:nvCxnSpPr>
        <p:spPr>
          <a:xfrm>
            <a:off x="4229100" y="1722118"/>
            <a:ext cx="0" cy="1371392"/>
          </a:xfrm>
          <a:prstGeom prst="straightConnector1">
            <a:avLst/>
          </a:prstGeom>
          <a:noFill/>
          <a:ln w="25400" cap="flat" cmpd="sng">
            <a:solidFill>
              <a:srgbClr val="0F1938"/>
            </a:solidFill>
            <a:prstDash val="solid"/>
            <a:round/>
            <a:headEnd type="none" w="med" len="med"/>
            <a:tailEnd type="none" w="med" len="med"/>
          </a:ln>
          <a:effectLst>
            <a:outerShdw blurRad="39999" dist="20000" dir="5400000" rotWithShape="0">
              <a:srgbClr val="000000">
                <a:alpha val="37254"/>
              </a:srgbClr>
            </a:outerShdw>
          </a:effectLst>
        </p:spPr>
      </p:cxnSp>
      <p:sp>
        <p:nvSpPr>
          <p:cNvPr id="164" name="Shape 164"/>
          <p:cNvSpPr txBox="1"/>
          <p:nvPr/>
        </p:nvSpPr>
        <p:spPr>
          <a:xfrm>
            <a:off x="4617719" y="1866900"/>
            <a:ext cx="2979419" cy="769441"/>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entury Gothic"/>
              <a:buNone/>
            </a:pPr>
            <a:r>
              <a:rPr lang="en-US" sz="2200" b="0" i="0" u="none" strike="noStrike" cap="none" dirty="0">
                <a:solidFill>
                  <a:schemeClr val="dk1"/>
                </a:solidFill>
                <a:latin typeface="Century Gothic"/>
                <a:ea typeface="Century Gothic"/>
                <a:cs typeface="Century Gothic"/>
                <a:sym typeface="Century Gothic"/>
              </a:rPr>
              <a:t>Learnings &amp;</a:t>
            </a:r>
          </a:p>
          <a:p>
            <a:pPr marL="0" marR="0" lvl="0" indent="0" algn="l" rtl="0">
              <a:lnSpc>
                <a:spcPct val="100000"/>
              </a:lnSpc>
              <a:spcBef>
                <a:spcPts val="0"/>
              </a:spcBef>
              <a:spcAft>
                <a:spcPts val="0"/>
              </a:spcAft>
              <a:buClr>
                <a:schemeClr val="dk1"/>
              </a:buClr>
              <a:buSzPct val="25000"/>
              <a:buFont typeface="Century Gothic"/>
              <a:buNone/>
            </a:pPr>
            <a:r>
              <a:rPr lang="en-US" sz="2200" b="0" i="0" u="none" strike="noStrike" cap="none" dirty="0">
                <a:solidFill>
                  <a:schemeClr val="dk1"/>
                </a:solidFill>
                <a:latin typeface="Century Gothic"/>
                <a:ea typeface="Century Gothic"/>
                <a:cs typeface="Century Gothic"/>
                <a:sym typeface="Century Gothic"/>
              </a:rPr>
              <a:t>Recommendations</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extLst>
      <p:ext uri="{BB962C8B-B14F-4D97-AF65-F5344CB8AC3E}">
        <p14:creationId xmlns:p14="http://schemas.microsoft.com/office/powerpoint/2010/main" val="152851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Title 1">
            <a:extLst>
              <a:ext uri="{FF2B5EF4-FFF2-40B4-BE49-F238E27FC236}">
                <a16:creationId xmlns:a16="http://schemas.microsoft.com/office/drawing/2014/main" id="{B8DA6A21-7113-42DB-8649-9026782C3F6E}"/>
              </a:ext>
            </a:extLst>
          </p:cNvPr>
          <p:cNvSpPr>
            <a:spLocks noGrp="1"/>
          </p:cNvSpPr>
          <p:nvPr>
            <p:ph type="title"/>
          </p:nvPr>
        </p:nvSpPr>
        <p:spPr>
          <a:xfrm>
            <a:off x="207624" y="190737"/>
            <a:ext cx="8520600" cy="351958"/>
          </a:xfrm>
        </p:spPr>
        <p:txBody>
          <a:bodyPr/>
          <a:lstStyle/>
          <a:p>
            <a:r>
              <a:rPr lang="en-US" dirty="0"/>
              <a:t>Overall Insights and Goals</a:t>
            </a:r>
          </a:p>
        </p:txBody>
      </p:sp>
      <p:sp>
        <p:nvSpPr>
          <p:cNvPr id="4" name="TextBox 3">
            <a:extLst>
              <a:ext uri="{FF2B5EF4-FFF2-40B4-BE49-F238E27FC236}">
                <a16:creationId xmlns:a16="http://schemas.microsoft.com/office/drawing/2014/main" id="{4AFD4602-2E02-4995-B892-5F8A15DB3610}"/>
              </a:ext>
            </a:extLst>
          </p:cNvPr>
          <p:cNvSpPr txBox="1"/>
          <p:nvPr/>
        </p:nvSpPr>
        <p:spPr>
          <a:xfrm>
            <a:off x="681223" y="1151586"/>
            <a:ext cx="7417747" cy="1107996"/>
          </a:xfrm>
          <a:prstGeom prst="rect">
            <a:avLst/>
          </a:prstGeom>
          <a:noFill/>
        </p:spPr>
        <p:txBody>
          <a:bodyPr wrap="square" rtlCol="0">
            <a:spAutoFit/>
          </a:bodyPr>
          <a:lstStyle/>
          <a:p>
            <a:r>
              <a:rPr lang="en-US" sz="1600" dirty="0"/>
              <a:t>What’s currently going great?</a:t>
            </a:r>
          </a:p>
          <a:p>
            <a:endParaRPr lang="en-US" sz="1600" dirty="0"/>
          </a:p>
          <a:p>
            <a:pPr marL="91440" indent="-285750">
              <a:buFont typeface="Arial" panose="020B0604020202020204" pitchFamily="34" charset="0"/>
              <a:buChar char="•"/>
            </a:pPr>
            <a:r>
              <a:rPr lang="en-US" sz="1600" dirty="0"/>
              <a:t>Workshops, Company info sessions, 1:1 counselling, resume reviews</a:t>
            </a:r>
            <a:endParaRPr lang="en-US" sz="1600" dirty="0">
              <a:solidFill>
                <a:schemeClr val="dk1"/>
              </a:solidFill>
              <a:latin typeface="Calibri"/>
              <a:ea typeface="Calibri"/>
              <a:cs typeface="Calibri"/>
              <a:sym typeface="Calibri"/>
            </a:endParaRPr>
          </a:p>
          <a:p>
            <a:pPr marL="91440" indent="-285750">
              <a:buFont typeface="Arial" panose="020B0604020202020204" pitchFamily="34" charset="0"/>
              <a:buChar char="•"/>
            </a:pPr>
            <a:endParaRPr lang="en-US" sz="1600" dirty="0"/>
          </a:p>
        </p:txBody>
      </p:sp>
      <p:sp>
        <p:nvSpPr>
          <p:cNvPr id="3" name="Rectangle 2"/>
          <p:cNvSpPr/>
          <p:nvPr/>
        </p:nvSpPr>
        <p:spPr>
          <a:xfrm>
            <a:off x="3629302" y="2172383"/>
            <a:ext cx="2168302" cy="461665"/>
          </a:xfrm>
          <a:prstGeom prst="rect">
            <a:avLst/>
          </a:prstGeom>
        </p:spPr>
        <p:txBody>
          <a:bodyPr wrap="square">
            <a:spAutoFit/>
          </a:bodyPr>
          <a:lstStyle/>
          <a:p>
            <a:r>
              <a:rPr lang="en-US" sz="2400" b="1" dirty="0"/>
              <a:t>The gap?</a:t>
            </a:r>
          </a:p>
        </p:txBody>
      </p:sp>
      <p:cxnSp>
        <p:nvCxnSpPr>
          <p:cNvPr id="6" name="Shape 170">
            <a:extLst>
              <a:ext uri="{FF2B5EF4-FFF2-40B4-BE49-F238E27FC236}">
                <a16:creationId xmlns:a16="http://schemas.microsoft.com/office/drawing/2014/main" id="{EDFFF516-1ADE-4EDA-A98B-F48A70BA2A84}"/>
              </a:ext>
            </a:extLst>
          </p:cNvPr>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7" name="Shape 171">
            <a:extLst>
              <a:ext uri="{FF2B5EF4-FFF2-40B4-BE49-F238E27FC236}">
                <a16:creationId xmlns:a16="http://schemas.microsoft.com/office/drawing/2014/main" id="{07B5A9C5-717D-429C-918D-78FFF25F9953}"/>
              </a:ext>
            </a:extLst>
          </p:cNvPr>
          <p:cNvPicPr preferRelativeResize="0"/>
          <p:nvPr/>
        </p:nvPicPr>
        <p:blipFill rotWithShape="1">
          <a:blip r:embed="rId3">
            <a:alphaModFix/>
          </a:blip>
          <a:srcRect/>
          <a:stretch/>
        </p:blipFill>
        <p:spPr>
          <a:xfrm>
            <a:off x="7399020" y="0"/>
            <a:ext cx="1599246" cy="715948"/>
          </a:xfrm>
          <a:prstGeom prst="rect">
            <a:avLst/>
          </a:prstGeom>
          <a:noFill/>
          <a:ln>
            <a:noFill/>
          </a:ln>
        </p:spPr>
      </p:pic>
      <p:sp>
        <p:nvSpPr>
          <p:cNvPr id="21" name="Trapezoid 20">
            <a:extLst>
              <a:ext uri="{FF2B5EF4-FFF2-40B4-BE49-F238E27FC236}">
                <a16:creationId xmlns:a16="http://schemas.microsoft.com/office/drawing/2014/main" id="{7122ECAA-D45D-401B-B90F-80EB44D90852}"/>
              </a:ext>
            </a:extLst>
          </p:cNvPr>
          <p:cNvSpPr/>
          <p:nvPr/>
        </p:nvSpPr>
        <p:spPr>
          <a:xfrm rot="5400000">
            <a:off x="3872536" y="2830282"/>
            <a:ext cx="1681835" cy="1973110"/>
          </a:xfrm>
          <a:prstGeom prst="trapezoid">
            <a:avLst>
              <a:gd name="adj" fmla="val 45774"/>
            </a:avLst>
          </a:prstGeom>
          <a:solidFill>
            <a:schemeClr val="bg1">
              <a:lumMod val="8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hape 135">
            <a:extLst>
              <a:ext uri="{FF2B5EF4-FFF2-40B4-BE49-F238E27FC236}">
                <a16:creationId xmlns:a16="http://schemas.microsoft.com/office/drawing/2014/main" id="{FF168271-A96A-4A04-B7E8-9560A4CEDB98}"/>
              </a:ext>
            </a:extLst>
          </p:cNvPr>
          <p:cNvSpPr txBox="1">
            <a:spLocks/>
          </p:cNvSpPr>
          <p:nvPr/>
        </p:nvSpPr>
        <p:spPr>
          <a:xfrm>
            <a:off x="3696009" y="3530267"/>
            <a:ext cx="1110382" cy="862119"/>
          </a:xfrm>
          <a:prstGeom prst="rect">
            <a:avLst/>
          </a:prstGeom>
          <a:noFill/>
          <a:ln>
            <a:noFill/>
          </a:ln>
        </p:spPr>
        <p:txBody>
          <a:bodyPr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90000"/>
              </a:lnSpc>
              <a:buClr>
                <a:schemeClr val="dk1"/>
              </a:buClr>
              <a:buSzPct val="25000"/>
              <a:buFont typeface="Arial"/>
              <a:buNone/>
            </a:pPr>
            <a:endParaRPr lang="en-US" sz="1000" dirty="0">
              <a:solidFill>
                <a:schemeClr val="dk1"/>
              </a:solidFill>
              <a:latin typeface="Calibri"/>
              <a:ea typeface="Calibri"/>
              <a:cs typeface="Calibri"/>
              <a:sym typeface="Calibri"/>
            </a:endParaRPr>
          </a:p>
          <a:p>
            <a:pPr>
              <a:lnSpc>
                <a:spcPct val="90000"/>
              </a:lnSpc>
              <a:buClr>
                <a:schemeClr val="dk1"/>
              </a:buClr>
              <a:buSzPct val="25000"/>
              <a:buFont typeface="Arial"/>
              <a:buNone/>
            </a:pPr>
            <a:endParaRPr lang="en-US" sz="1000" dirty="0">
              <a:solidFill>
                <a:schemeClr val="dk1"/>
              </a:solidFill>
              <a:latin typeface="Calibri"/>
              <a:ea typeface="Calibri"/>
              <a:cs typeface="Calibri"/>
              <a:sym typeface="Calibri"/>
            </a:endParaRPr>
          </a:p>
          <a:p>
            <a:pPr>
              <a:lnSpc>
                <a:spcPct val="90000"/>
              </a:lnSpc>
              <a:buClr>
                <a:schemeClr val="dk1"/>
              </a:buClr>
              <a:buSzPct val="25000"/>
              <a:buFont typeface="Arial"/>
              <a:buNone/>
            </a:pPr>
            <a:r>
              <a:rPr lang="en-US" sz="1800" dirty="0">
                <a:solidFill>
                  <a:schemeClr val="dk1"/>
                </a:solidFill>
                <a:latin typeface="Calibri"/>
                <a:ea typeface="Calibri"/>
                <a:cs typeface="Calibri"/>
                <a:sym typeface="Calibri"/>
              </a:rPr>
              <a:t>Career Material</a:t>
            </a:r>
            <a:endParaRPr lang="en" sz="1800" dirty="0">
              <a:solidFill>
                <a:schemeClr val="dk1"/>
              </a:solidFill>
              <a:latin typeface="Calibri"/>
              <a:ea typeface="Calibri"/>
              <a:cs typeface="Calibri"/>
              <a:sym typeface="Calibri"/>
            </a:endParaRPr>
          </a:p>
        </p:txBody>
      </p:sp>
      <p:pic>
        <p:nvPicPr>
          <p:cNvPr id="23" name="Picture 22">
            <a:extLst>
              <a:ext uri="{FF2B5EF4-FFF2-40B4-BE49-F238E27FC236}">
                <a16:creationId xmlns:a16="http://schemas.microsoft.com/office/drawing/2014/main" id="{65BF4F74-3B6C-4BAC-BE10-89E11AE7AF7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96" b="89583" l="383" r="89655">
                        <a14:foregroundMark x1="19540" y1="42188" x2="19540" y2="42188"/>
                        <a14:foregroundMark x1="27203" y1="82292" x2="27203" y2="82292"/>
                        <a14:foregroundMark x1="77778" y1="75000" x2="77778" y2="75000"/>
                      </a14:backgroundRemoval>
                    </a14:imgEffect>
                    <a14:imgEffect>
                      <a14:brightnessContrast bright="40000" contrast="-20000"/>
                    </a14:imgEffect>
                  </a14:imgLayer>
                </a14:imgProps>
              </a:ext>
            </a:extLst>
          </a:blip>
          <a:stretch>
            <a:fillRect/>
          </a:stretch>
        </p:blipFill>
        <p:spPr>
          <a:xfrm>
            <a:off x="7110475" y="3148067"/>
            <a:ext cx="1529067" cy="1124831"/>
          </a:xfrm>
          <a:prstGeom prst="rect">
            <a:avLst/>
          </a:prstGeom>
        </p:spPr>
      </p:pic>
      <p:sp>
        <p:nvSpPr>
          <p:cNvPr id="24" name="TextBox 23">
            <a:extLst>
              <a:ext uri="{FF2B5EF4-FFF2-40B4-BE49-F238E27FC236}">
                <a16:creationId xmlns:a16="http://schemas.microsoft.com/office/drawing/2014/main" id="{462F0EFE-20EE-426B-8339-C5DC2FB0EFD6}"/>
              </a:ext>
            </a:extLst>
          </p:cNvPr>
          <p:cNvSpPr txBox="1"/>
          <p:nvPr/>
        </p:nvSpPr>
        <p:spPr>
          <a:xfrm>
            <a:off x="5319024" y="2973380"/>
            <a:ext cx="1706335" cy="338554"/>
          </a:xfrm>
          <a:prstGeom prst="rect">
            <a:avLst/>
          </a:prstGeom>
          <a:noFill/>
        </p:spPr>
        <p:txBody>
          <a:bodyPr wrap="square" rtlCol="0">
            <a:spAutoFit/>
          </a:bodyPr>
          <a:lstStyle/>
          <a:p>
            <a:pPr algn="ctr"/>
            <a:r>
              <a:rPr lang="en-US" sz="1600" b="1" dirty="0">
                <a:solidFill>
                  <a:schemeClr val="tx1"/>
                </a:solidFill>
              </a:rPr>
              <a:t>Marketing</a:t>
            </a:r>
          </a:p>
        </p:txBody>
      </p:sp>
      <p:pic>
        <p:nvPicPr>
          <p:cNvPr id="25" name="Picture 24">
            <a:extLst>
              <a:ext uri="{FF2B5EF4-FFF2-40B4-BE49-F238E27FC236}">
                <a16:creationId xmlns:a16="http://schemas.microsoft.com/office/drawing/2014/main" id="{CDFBDBF2-BA3D-444C-9AE5-8609BB125FF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857" b="89666" l="4348" r="98878">
                        <a14:foregroundMark x1="4628" y1="59936" x2="4628" y2="59936"/>
                        <a14:foregroundMark x1="15428" y1="48172" x2="15428" y2="48172"/>
                        <a14:foregroundMark x1="86396" y1="20986" x2="86396" y2="20986"/>
                        <a14:foregroundMark x1="88920" y1="34658" x2="88920" y2="34658"/>
                        <a14:foregroundMark x1="95091" y1="47854" x2="95091" y2="47854"/>
                        <a14:foregroundMark x1="98878" y1="46423" x2="98878" y2="46423"/>
                      </a14:backgroundRemoval>
                    </a14:imgEffect>
                  </a14:imgLayer>
                </a14:imgProps>
              </a:ext>
            </a:extLst>
          </a:blip>
          <a:stretch>
            <a:fillRect/>
          </a:stretch>
        </p:blipFill>
        <p:spPr>
          <a:xfrm rot="903614">
            <a:off x="5551546" y="3043189"/>
            <a:ext cx="1512817" cy="1334589"/>
          </a:xfrm>
          <a:prstGeom prst="rect">
            <a:avLst/>
          </a:prstGeom>
        </p:spPr>
      </p:pic>
      <p:grpSp>
        <p:nvGrpSpPr>
          <p:cNvPr id="26" name="Group 25">
            <a:extLst>
              <a:ext uri="{FF2B5EF4-FFF2-40B4-BE49-F238E27FC236}">
                <a16:creationId xmlns:a16="http://schemas.microsoft.com/office/drawing/2014/main" id="{6892E024-6EB2-43ED-9C9A-B45D65B48948}"/>
              </a:ext>
            </a:extLst>
          </p:cNvPr>
          <p:cNvGrpSpPr/>
          <p:nvPr/>
        </p:nvGrpSpPr>
        <p:grpSpPr>
          <a:xfrm>
            <a:off x="577122" y="3435837"/>
            <a:ext cx="3048000" cy="762000"/>
            <a:chOff x="1524000" y="3276600"/>
            <a:chExt cx="3048000" cy="762000"/>
          </a:xfrm>
        </p:grpSpPr>
        <p:sp>
          <p:nvSpPr>
            <p:cNvPr id="27" name="Rectangle 26">
              <a:extLst>
                <a:ext uri="{FF2B5EF4-FFF2-40B4-BE49-F238E27FC236}">
                  <a16:creationId xmlns:a16="http://schemas.microsoft.com/office/drawing/2014/main" id="{C3A0D30E-33D6-414C-94C2-790D75C2C8D4}"/>
                </a:ext>
              </a:extLst>
            </p:cNvPr>
            <p:cNvSpPr/>
            <p:nvPr/>
          </p:nvSpPr>
          <p:spPr>
            <a:xfrm>
              <a:off x="1524000" y="3276600"/>
              <a:ext cx="3048000" cy="762000"/>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28" name="TextBox 27">
              <a:extLst>
                <a:ext uri="{FF2B5EF4-FFF2-40B4-BE49-F238E27FC236}">
                  <a16:creationId xmlns:a16="http://schemas.microsoft.com/office/drawing/2014/main" id="{1EEEFC35-B0A3-4C81-82BD-46869B0B69A1}"/>
                </a:ext>
              </a:extLst>
            </p:cNvPr>
            <p:cNvSpPr txBox="1"/>
            <p:nvPr/>
          </p:nvSpPr>
          <p:spPr>
            <a:xfrm>
              <a:off x="1524000" y="3276600"/>
              <a:ext cx="3048000" cy="762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2400" kern="1200" dirty="0"/>
                <a:t>Make CDO services more BAPM-targeted</a:t>
              </a:r>
            </a:p>
          </p:txBody>
        </p:sp>
      </p:grpSp>
      <p:sp>
        <p:nvSpPr>
          <p:cNvPr id="5" name="Rectangle 4">
            <a:extLst>
              <a:ext uri="{FF2B5EF4-FFF2-40B4-BE49-F238E27FC236}">
                <a16:creationId xmlns:a16="http://schemas.microsoft.com/office/drawing/2014/main" id="{D801168B-AF09-48B1-ADF3-77EA06571613}"/>
              </a:ext>
            </a:extLst>
          </p:cNvPr>
          <p:cNvSpPr/>
          <p:nvPr/>
        </p:nvSpPr>
        <p:spPr>
          <a:xfrm>
            <a:off x="3689958" y="3248577"/>
            <a:ext cx="875561" cy="400110"/>
          </a:xfrm>
          <a:prstGeom prst="rect">
            <a:avLst/>
          </a:prstGeom>
        </p:spPr>
        <p:txBody>
          <a:bodyPr wrap="none">
            <a:spAutoFit/>
          </a:bodyPr>
          <a:lstStyle/>
          <a:p>
            <a:r>
              <a:rPr lang="en-US" sz="2000" dirty="0">
                <a:solidFill>
                  <a:schemeClr val="dk1"/>
                </a:solidFill>
                <a:latin typeface="Calibri"/>
                <a:ea typeface="Calibri"/>
                <a:cs typeface="Calibri"/>
                <a:sym typeface="Calibri"/>
              </a:rPr>
              <a:t>Events</a:t>
            </a:r>
            <a:endParaRPr lang="en-US" sz="2000" dirty="0"/>
          </a:p>
        </p:txBody>
      </p:sp>
    </p:spTree>
    <p:extLst>
      <p:ext uri="{BB962C8B-B14F-4D97-AF65-F5344CB8AC3E}">
        <p14:creationId xmlns:p14="http://schemas.microsoft.com/office/powerpoint/2010/main" val="6933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7898F7D-8F1F-4205-A9BF-FB321D40D62D}"/>
              </a:ext>
            </a:extLst>
          </p:cNvPr>
          <p:cNvGraphicFramePr/>
          <p:nvPr>
            <p:extLst>
              <p:ext uri="{D42A27DB-BD31-4B8C-83A1-F6EECF244321}">
                <p14:modId xmlns:p14="http://schemas.microsoft.com/office/powerpoint/2010/main" val="3964708648"/>
              </p:ext>
            </p:extLst>
          </p:nvPr>
        </p:nvGraphicFramePr>
        <p:xfrm>
          <a:off x="4393581" y="1125518"/>
          <a:ext cx="4500421" cy="3499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7" name="Shape 171">
            <a:extLst>
              <a:ext uri="{FF2B5EF4-FFF2-40B4-BE49-F238E27FC236}">
                <a16:creationId xmlns:a16="http://schemas.microsoft.com/office/drawing/2014/main" id="{3410D2DD-B641-49D4-9F5D-9AB9049E39C3}"/>
              </a:ext>
            </a:extLst>
          </p:cNvPr>
          <p:cNvCxnSpPr/>
          <p:nvPr/>
        </p:nvCxnSpPr>
        <p:spPr>
          <a:xfrm>
            <a:off x="0" y="805355"/>
            <a:ext cx="9144000" cy="0"/>
          </a:xfrm>
          <a:prstGeom prst="straightConnector1">
            <a:avLst/>
          </a:prstGeom>
          <a:noFill/>
          <a:ln w="9525" cap="flat" cmpd="sng">
            <a:solidFill>
              <a:srgbClr val="0F1938"/>
            </a:solidFill>
            <a:prstDash val="solid"/>
            <a:miter lim="800000"/>
            <a:headEnd type="none" w="med" len="med"/>
            <a:tailEnd type="none" w="med" len="med"/>
          </a:ln>
        </p:spPr>
      </p:cxnSp>
      <p:pic>
        <p:nvPicPr>
          <p:cNvPr id="18" name="Shape 172">
            <a:extLst>
              <a:ext uri="{FF2B5EF4-FFF2-40B4-BE49-F238E27FC236}">
                <a16:creationId xmlns:a16="http://schemas.microsoft.com/office/drawing/2014/main" id="{83836A8B-C9F8-431F-942E-9CDD2F821353}"/>
              </a:ext>
            </a:extLst>
          </p:cNvPr>
          <p:cNvPicPr preferRelativeResize="0"/>
          <p:nvPr/>
        </p:nvPicPr>
        <p:blipFill rotWithShape="1">
          <a:blip r:embed="rId8">
            <a:alphaModFix/>
          </a:blip>
          <a:srcRect/>
          <a:stretch/>
        </p:blipFill>
        <p:spPr>
          <a:xfrm>
            <a:off x="7399020" y="0"/>
            <a:ext cx="1599300" cy="715950"/>
          </a:xfrm>
          <a:prstGeom prst="rect">
            <a:avLst/>
          </a:prstGeom>
          <a:noFill/>
          <a:ln>
            <a:noFill/>
          </a:ln>
        </p:spPr>
      </p:pic>
      <p:graphicFrame>
        <p:nvGraphicFramePr>
          <p:cNvPr id="22" name="Diagram 21">
            <a:extLst>
              <a:ext uri="{FF2B5EF4-FFF2-40B4-BE49-F238E27FC236}">
                <a16:creationId xmlns:a16="http://schemas.microsoft.com/office/drawing/2014/main" id="{5684AC9B-34BF-47FA-B63C-2AFB11B97951}"/>
              </a:ext>
            </a:extLst>
          </p:cNvPr>
          <p:cNvGraphicFramePr/>
          <p:nvPr>
            <p:extLst>
              <p:ext uri="{D42A27DB-BD31-4B8C-83A1-F6EECF244321}">
                <p14:modId xmlns:p14="http://schemas.microsoft.com/office/powerpoint/2010/main" val="4249468635"/>
              </p:ext>
            </p:extLst>
          </p:nvPr>
        </p:nvGraphicFramePr>
        <p:xfrm>
          <a:off x="358832" y="2455338"/>
          <a:ext cx="3876034" cy="98711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Title 3">
            <a:extLst>
              <a:ext uri="{FF2B5EF4-FFF2-40B4-BE49-F238E27FC236}">
                <a16:creationId xmlns:a16="http://schemas.microsoft.com/office/drawing/2014/main" id="{03E8045B-703B-4DAC-BF35-4A9B52C4D63A}"/>
              </a:ext>
            </a:extLst>
          </p:cNvPr>
          <p:cNvSpPr>
            <a:spLocks noGrp="1"/>
          </p:cNvSpPr>
          <p:nvPr>
            <p:ph type="title"/>
          </p:nvPr>
        </p:nvSpPr>
        <p:spPr>
          <a:xfrm>
            <a:off x="207624" y="190737"/>
            <a:ext cx="8520600" cy="351958"/>
          </a:xfrm>
        </p:spPr>
        <p:txBody>
          <a:bodyPr/>
          <a:lstStyle/>
          <a:p>
            <a:r>
              <a:rPr lang="en-US" dirty="0"/>
              <a:t>Event Categories</a:t>
            </a:r>
          </a:p>
        </p:txBody>
      </p:sp>
    </p:spTree>
    <p:extLst>
      <p:ext uri="{BB962C8B-B14F-4D97-AF65-F5344CB8AC3E}">
        <p14:creationId xmlns:p14="http://schemas.microsoft.com/office/powerpoint/2010/main" val="31532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hape 188">
            <a:extLst>
              <a:ext uri="{FF2B5EF4-FFF2-40B4-BE49-F238E27FC236}">
                <a16:creationId xmlns:a16="http://schemas.microsoft.com/office/drawing/2014/main" id="{DDC057DC-F139-4D7C-B820-B4590F08A435}"/>
              </a:ext>
            </a:extLst>
          </p:cNvPr>
          <p:cNvCxnSpPr/>
          <p:nvPr/>
        </p:nvCxnSpPr>
        <p:spPr>
          <a:xfrm>
            <a:off x="0" y="805355"/>
            <a:ext cx="9144000" cy="0"/>
          </a:xfrm>
          <a:prstGeom prst="straightConnector1">
            <a:avLst/>
          </a:prstGeom>
          <a:noFill/>
          <a:ln w="9525" cap="flat" cmpd="sng">
            <a:solidFill>
              <a:srgbClr val="0F1938"/>
            </a:solidFill>
            <a:prstDash val="solid"/>
            <a:miter lim="800000"/>
            <a:headEnd type="none" w="med" len="med"/>
            <a:tailEnd type="none" w="med" len="med"/>
          </a:ln>
        </p:spPr>
      </p:cxnSp>
      <p:pic>
        <p:nvPicPr>
          <p:cNvPr id="6" name="Shape 189">
            <a:extLst>
              <a:ext uri="{FF2B5EF4-FFF2-40B4-BE49-F238E27FC236}">
                <a16:creationId xmlns:a16="http://schemas.microsoft.com/office/drawing/2014/main" id="{5F71792C-2C39-43CD-8693-C6CD34ECDA56}"/>
              </a:ext>
            </a:extLst>
          </p:cNvPr>
          <p:cNvPicPr preferRelativeResize="0"/>
          <p:nvPr/>
        </p:nvPicPr>
        <p:blipFill rotWithShape="1">
          <a:blip r:embed="rId3">
            <a:alphaModFix/>
          </a:blip>
          <a:srcRect/>
          <a:stretch/>
        </p:blipFill>
        <p:spPr>
          <a:xfrm>
            <a:off x="7354443" y="0"/>
            <a:ext cx="1599300" cy="715950"/>
          </a:xfrm>
          <a:prstGeom prst="rect">
            <a:avLst/>
          </a:prstGeom>
          <a:noFill/>
          <a:ln>
            <a:noFill/>
          </a:ln>
        </p:spPr>
      </p:pic>
      <p:pic>
        <p:nvPicPr>
          <p:cNvPr id="16" name="Picture 15">
            <a:extLst>
              <a:ext uri="{FF2B5EF4-FFF2-40B4-BE49-F238E27FC236}">
                <a16:creationId xmlns:a16="http://schemas.microsoft.com/office/drawing/2014/main" id="{6B0B11A3-AE59-4EE5-9F65-9154AF5B7F64}"/>
              </a:ext>
            </a:extLst>
          </p:cNvPr>
          <p:cNvPicPr>
            <a:picLocks noChangeAspect="1"/>
          </p:cNvPicPr>
          <p:nvPr/>
        </p:nvPicPr>
        <p:blipFill>
          <a:blip r:embed="rId4"/>
          <a:stretch>
            <a:fillRect/>
          </a:stretch>
        </p:blipFill>
        <p:spPr>
          <a:xfrm>
            <a:off x="746521" y="3589703"/>
            <a:ext cx="2362289" cy="1396067"/>
          </a:xfrm>
          <a:prstGeom prst="rect">
            <a:avLst/>
          </a:prstGeom>
        </p:spPr>
      </p:pic>
      <p:pic>
        <p:nvPicPr>
          <p:cNvPr id="22" name="Picture 21">
            <a:extLst>
              <a:ext uri="{FF2B5EF4-FFF2-40B4-BE49-F238E27FC236}">
                <a16:creationId xmlns:a16="http://schemas.microsoft.com/office/drawing/2014/main" id="{7F362C75-412E-4B60-92D6-B6AE7153969B}"/>
              </a:ext>
            </a:extLst>
          </p:cNvPr>
          <p:cNvPicPr>
            <a:picLocks noChangeAspect="1"/>
          </p:cNvPicPr>
          <p:nvPr/>
        </p:nvPicPr>
        <p:blipFill>
          <a:blip r:embed="rId5"/>
          <a:stretch>
            <a:fillRect/>
          </a:stretch>
        </p:blipFill>
        <p:spPr>
          <a:xfrm>
            <a:off x="684177" y="1008025"/>
            <a:ext cx="2628900" cy="1338936"/>
          </a:xfrm>
          <a:prstGeom prst="rect">
            <a:avLst/>
          </a:prstGeom>
        </p:spPr>
      </p:pic>
      <p:sp>
        <p:nvSpPr>
          <p:cNvPr id="26" name="TextBox 25">
            <a:extLst>
              <a:ext uri="{FF2B5EF4-FFF2-40B4-BE49-F238E27FC236}">
                <a16:creationId xmlns:a16="http://schemas.microsoft.com/office/drawing/2014/main" id="{CADF8157-A586-4F3D-AA32-D07101DEB964}"/>
              </a:ext>
            </a:extLst>
          </p:cNvPr>
          <p:cNvSpPr txBox="1"/>
          <p:nvPr/>
        </p:nvSpPr>
        <p:spPr>
          <a:xfrm>
            <a:off x="3518819" y="1146799"/>
            <a:ext cx="2376539" cy="523220"/>
          </a:xfrm>
          <a:prstGeom prst="rect">
            <a:avLst/>
          </a:prstGeom>
          <a:noFill/>
        </p:spPr>
        <p:txBody>
          <a:bodyPr wrap="square" rtlCol="0">
            <a:spAutoFit/>
          </a:bodyPr>
          <a:lstStyle/>
          <a:p>
            <a:r>
              <a:rPr lang="en-US" dirty="0"/>
              <a:t>BAPM specific workshop content</a:t>
            </a:r>
          </a:p>
        </p:txBody>
      </p:sp>
      <p:sp>
        <p:nvSpPr>
          <p:cNvPr id="27" name="TextBox 26">
            <a:extLst>
              <a:ext uri="{FF2B5EF4-FFF2-40B4-BE49-F238E27FC236}">
                <a16:creationId xmlns:a16="http://schemas.microsoft.com/office/drawing/2014/main" id="{57344624-F07A-4F37-91B4-24BF2113A521}"/>
              </a:ext>
            </a:extLst>
          </p:cNvPr>
          <p:cNvSpPr txBox="1"/>
          <p:nvPr/>
        </p:nvSpPr>
        <p:spPr>
          <a:xfrm>
            <a:off x="3518819" y="2425776"/>
            <a:ext cx="2034540" cy="738664"/>
          </a:xfrm>
          <a:prstGeom prst="rect">
            <a:avLst/>
          </a:prstGeom>
          <a:noFill/>
        </p:spPr>
        <p:txBody>
          <a:bodyPr wrap="square" rtlCol="0">
            <a:spAutoFit/>
          </a:bodyPr>
          <a:lstStyle/>
          <a:p>
            <a:r>
              <a:rPr lang="en-US" dirty="0"/>
              <a:t>Pre and post workshop surveying to get immediate feedback </a:t>
            </a:r>
          </a:p>
        </p:txBody>
      </p:sp>
      <p:sp>
        <p:nvSpPr>
          <p:cNvPr id="29" name="TextBox 28">
            <a:extLst>
              <a:ext uri="{FF2B5EF4-FFF2-40B4-BE49-F238E27FC236}">
                <a16:creationId xmlns:a16="http://schemas.microsoft.com/office/drawing/2014/main" id="{D3240777-A664-440D-A3E5-F4D96CB4AA75}"/>
              </a:ext>
            </a:extLst>
          </p:cNvPr>
          <p:cNvSpPr txBox="1"/>
          <p:nvPr/>
        </p:nvSpPr>
        <p:spPr>
          <a:xfrm>
            <a:off x="3518818" y="3693312"/>
            <a:ext cx="2043544" cy="954107"/>
          </a:xfrm>
          <a:prstGeom prst="rect">
            <a:avLst/>
          </a:prstGeom>
          <a:noFill/>
        </p:spPr>
        <p:txBody>
          <a:bodyPr wrap="square" rtlCol="0">
            <a:spAutoFit/>
          </a:bodyPr>
          <a:lstStyle/>
          <a:p>
            <a:r>
              <a:rPr lang="en-US" dirty="0"/>
              <a:t>External workshops by BAPM alumni, MBA professors, industry experts</a:t>
            </a:r>
          </a:p>
        </p:txBody>
      </p:sp>
      <p:sp>
        <p:nvSpPr>
          <p:cNvPr id="30" name="Speech Bubble: Rectangle with Corners Rounded 29">
            <a:extLst>
              <a:ext uri="{FF2B5EF4-FFF2-40B4-BE49-F238E27FC236}">
                <a16:creationId xmlns:a16="http://schemas.microsoft.com/office/drawing/2014/main" id="{97F00ABE-7AE9-4F3A-9315-1379F7D77996}"/>
              </a:ext>
            </a:extLst>
          </p:cNvPr>
          <p:cNvSpPr/>
          <p:nvPr/>
        </p:nvSpPr>
        <p:spPr>
          <a:xfrm>
            <a:off x="6148436" y="1408409"/>
            <a:ext cx="2412013" cy="1405756"/>
          </a:xfrm>
          <a:prstGeom prst="wedgeRoundRectCallout">
            <a:avLst>
              <a:gd name="adj1" fmla="val -64892"/>
              <a:gd name="adj2" fmla="val -45222"/>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Industries</a:t>
            </a:r>
          </a:p>
          <a:p>
            <a:pPr marL="285750" indent="-285750">
              <a:buFont typeface="Arial" panose="020B0604020202020204" pitchFamily="34" charset="0"/>
              <a:buChar char="•"/>
            </a:pPr>
            <a:r>
              <a:rPr lang="en-US" dirty="0">
                <a:solidFill>
                  <a:schemeClr val="tx1"/>
                </a:solidFill>
              </a:rPr>
              <a:t>Possible career paths</a:t>
            </a:r>
          </a:p>
          <a:p>
            <a:pPr marL="285750" indent="-285750">
              <a:buFont typeface="Arial" panose="020B0604020202020204" pitchFamily="34" charset="0"/>
              <a:buChar char="•"/>
            </a:pPr>
            <a:r>
              <a:rPr lang="en-US" dirty="0">
                <a:solidFill>
                  <a:schemeClr val="tx1"/>
                </a:solidFill>
              </a:rPr>
              <a:t>Required skillsets</a:t>
            </a:r>
          </a:p>
          <a:p>
            <a:pPr marL="285750" indent="-285750">
              <a:buFont typeface="Arial" panose="020B0604020202020204" pitchFamily="34" charset="0"/>
              <a:buChar char="•"/>
            </a:pPr>
            <a:r>
              <a:rPr lang="en-US" dirty="0">
                <a:solidFill>
                  <a:schemeClr val="tx1"/>
                </a:solidFill>
              </a:rPr>
              <a:t>Certifications</a:t>
            </a:r>
          </a:p>
          <a:p>
            <a:r>
              <a:rPr lang="en-US" dirty="0">
                <a:solidFill>
                  <a:schemeClr val="tx1"/>
                </a:solidFill>
              </a:rPr>
              <a:t>( PMP/CAPM/SAS)</a:t>
            </a:r>
          </a:p>
          <a:p>
            <a:pPr marL="285750" indent="-285750">
              <a:buFont typeface="Arial" panose="020B0604020202020204" pitchFamily="34" charset="0"/>
              <a:buChar char="•"/>
            </a:pPr>
            <a:endParaRPr lang="en-US" dirty="0">
              <a:solidFill>
                <a:schemeClr val="tx1"/>
              </a:solidFill>
            </a:endParaRPr>
          </a:p>
        </p:txBody>
      </p:sp>
      <p:pic>
        <p:nvPicPr>
          <p:cNvPr id="32" name="Picture 31">
            <a:extLst>
              <a:ext uri="{FF2B5EF4-FFF2-40B4-BE49-F238E27FC236}">
                <a16:creationId xmlns:a16="http://schemas.microsoft.com/office/drawing/2014/main" id="{BF28CA60-ED0F-4BCC-A9C3-CA86E63ADD55}"/>
              </a:ext>
            </a:extLst>
          </p:cNvPr>
          <p:cNvPicPr>
            <a:picLocks noChangeAspect="1"/>
          </p:cNvPicPr>
          <p:nvPr/>
        </p:nvPicPr>
        <p:blipFill>
          <a:blip r:embed="rId6"/>
          <a:stretch>
            <a:fillRect/>
          </a:stretch>
        </p:blipFill>
        <p:spPr>
          <a:xfrm>
            <a:off x="536122" y="2346960"/>
            <a:ext cx="2846424" cy="1143683"/>
          </a:xfrm>
          <a:prstGeom prst="rect">
            <a:avLst/>
          </a:prstGeom>
        </p:spPr>
      </p:pic>
      <p:sp>
        <p:nvSpPr>
          <p:cNvPr id="4" name="Title 3">
            <a:extLst>
              <a:ext uri="{FF2B5EF4-FFF2-40B4-BE49-F238E27FC236}">
                <a16:creationId xmlns:a16="http://schemas.microsoft.com/office/drawing/2014/main" id="{830545D2-7047-4C4F-8100-0F0742EA4403}"/>
              </a:ext>
            </a:extLst>
          </p:cNvPr>
          <p:cNvSpPr>
            <a:spLocks noGrp="1"/>
          </p:cNvSpPr>
          <p:nvPr>
            <p:ph type="title"/>
          </p:nvPr>
        </p:nvSpPr>
        <p:spPr/>
        <p:txBody>
          <a:bodyPr/>
          <a:lstStyle/>
          <a:p>
            <a:r>
              <a:rPr lang="en-US" dirty="0"/>
              <a:t>Career Material | Workshops</a:t>
            </a:r>
          </a:p>
        </p:txBody>
      </p:sp>
    </p:spTree>
    <p:extLst>
      <p:ext uri="{BB962C8B-B14F-4D97-AF65-F5344CB8AC3E}">
        <p14:creationId xmlns:p14="http://schemas.microsoft.com/office/powerpoint/2010/main" val="164688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2357A0-8128-4CB0-A21D-3FB152F07E0F}"/>
              </a:ext>
            </a:extLst>
          </p:cNvPr>
          <p:cNvSpPr>
            <a:spLocks noGrp="1"/>
          </p:cNvSpPr>
          <p:nvPr>
            <p:ph type="title"/>
          </p:nvPr>
        </p:nvSpPr>
        <p:spPr/>
        <p:txBody>
          <a:bodyPr/>
          <a:lstStyle/>
          <a:p>
            <a:r>
              <a:rPr lang="en-US" dirty="0"/>
              <a:t>Career Material | Interview series</a:t>
            </a:r>
          </a:p>
        </p:txBody>
      </p:sp>
      <p:sp>
        <p:nvSpPr>
          <p:cNvPr id="4" name="Shape 187">
            <a:extLst>
              <a:ext uri="{FF2B5EF4-FFF2-40B4-BE49-F238E27FC236}">
                <a16:creationId xmlns:a16="http://schemas.microsoft.com/office/drawing/2014/main" id="{4B2DF832-1714-4571-857D-BA2F9910CDA2}"/>
              </a:ext>
            </a:extLst>
          </p:cNvPr>
          <p:cNvSpPr txBox="1">
            <a:spLocks noGrp="1"/>
          </p:cNvSpPr>
          <p:nvPr>
            <p:ph type="body" idx="4294967295"/>
          </p:nvPr>
        </p:nvSpPr>
        <p:spPr>
          <a:xfrm>
            <a:off x="0" y="1152525"/>
            <a:ext cx="8521700" cy="3416300"/>
          </a:xfrm>
          <a:prstGeom prst="rect">
            <a:avLst/>
          </a:prstGeom>
          <a:noFill/>
          <a:ln>
            <a:noFill/>
          </a:ln>
        </p:spPr>
        <p:txBody>
          <a:bodyPr wrap="square" lIns="68569" tIns="34275" rIns="68569" bIns="34275" anchor="t" anchorCtr="0">
            <a:noAutofit/>
          </a:bodyPr>
          <a:lstStyle/>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r>
              <a:rPr lang="en-US" sz="1800" b="1" dirty="0"/>
              <a:t> </a:t>
            </a:r>
            <a:endParaRPr dirty="0"/>
          </a:p>
        </p:txBody>
      </p:sp>
      <p:cxnSp>
        <p:nvCxnSpPr>
          <p:cNvPr id="5" name="Shape 188">
            <a:extLst>
              <a:ext uri="{FF2B5EF4-FFF2-40B4-BE49-F238E27FC236}">
                <a16:creationId xmlns:a16="http://schemas.microsoft.com/office/drawing/2014/main" id="{F7451FF9-E770-4D7D-AD5D-585D913A923A}"/>
              </a:ext>
            </a:extLst>
          </p:cNvPr>
          <p:cNvCxnSpPr/>
          <p:nvPr/>
        </p:nvCxnSpPr>
        <p:spPr>
          <a:xfrm>
            <a:off x="0" y="805355"/>
            <a:ext cx="9144000" cy="0"/>
          </a:xfrm>
          <a:prstGeom prst="straightConnector1">
            <a:avLst/>
          </a:prstGeom>
          <a:noFill/>
          <a:ln w="9525" cap="flat" cmpd="sng">
            <a:solidFill>
              <a:srgbClr val="0F1938"/>
            </a:solidFill>
            <a:prstDash val="solid"/>
            <a:miter lim="800000"/>
            <a:headEnd type="none" w="med" len="med"/>
            <a:tailEnd type="none" w="med" len="med"/>
          </a:ln>
        </p:spPr>
      </p:cxnSp>
      <p:pic>
        <p:nvPicPr>
          <p:cNvPr id="6" name="Shape 189">
            <a:extLst>
              <a:ext uri="{FF2B5EF4-FFF2-40B4-BE49-F238E27FC236}">
                <a16:creationId xmlns:a16="http://schemas.microsoft.com/office/drawing/2014/main" id="{8D623E4F-CD20-4ABC-92CE-1DB932DC8DD9}"/>
              </a:ext>
            </a:extLst>
          </p:cNvPr>
          <p:cNvPicPr preferRelativeResize="0"/>
          <p:nvPr/>
        </p:nvPicPr>
        <p:blipFill rotWithShape="1">
          <a:blip r:embed="rId4">
            <a:alphaModFix/>
          </a:blip>
          <a:srcRect/>
          <a:stretch/>
        </p:blipFill>
        <p:spPr>
          <a:xfrm>
            <a:off x="7399020" y="0"/>
            <a:ext cx="1599300" cy="715950"/>
          </a:xfrm>
          <a:prstGeom prst="rect">
            <a:avLst/>
          </a:prstGeom>
          <a:noFill/>
          <a:ln>
            <a:noFill/>
          </a:ln>
        </p:spPr>
      </p:pic>
      <p:sp>
        <p:nvSpPr>
          <p:cNvPr id="2" name="TextBox 1">
            <a:extLst>
              <a:ext uri="{FF2B5EF4-FFF2-40B4-BE49-F238E27FC236}">
                <a16:creationId xmlns:a16="http://schemas.microsoft.com/office/drawing/2014/main" id="{2E360F03-7151-4843-8475-20282C3EF9E9}"/>
              </a:ext>
            </a:extLst>
          </p:cNvPr>
          <p:cNvSpPr txBox="1"/>
          <p:nvPr/>
        </p:nvSpPr>
        <p:spPr>
          <a:xfrm>
            <a:off x="618836" y="1366982"/>
            <a:ext cx="3103419" cy="3629891"/>
          </a:xfrm>
          <a:prstGeom prst="rect">
            <a:avLst/>
          </a:prstGeom>
          <a:noFill/>
        </p:spPr>
        <p:txBody>
          <a:bodyPr wrap="square" rtlCol="0">
            <a:spAutoFit/>
          </a:bodyPr>
          <a:lstStyle/>
          <a:p>
            <a:r>
              <a:rPr lang="en-US" sz="1800" dirty="0"/>
              <a:t>Informational Interviews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Why? </a:t>
            </a:r>
            <a:r>
              <a:rPr lang="en-US" dirty="0"/>
              <a:t>Information about the realities of working within a particular field, industry or position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How? </a:t>
            </a:r>
            <a:r>
              <a:rPr lang="en-US" dirty="0"/>
              <a:t>Conduct informational interviews with industry, alumni, recruiters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 students to conduct such interviews themselves in mock sessions</a:t>
            </a:r>
          </a:p>
          <a:p>
            <a:pPr marL="285750" indent="-285750">
              <a:buFont typeface="Arial" panose="020B0604020202020204" pitchFamily="34" charset="0"/>
              <a:buChar char="•"/>
            </a:pPr>
            <a:endParaRPr lang="en-US" dirty="0"/>
          </a:p>
          <a:p>
            <a:endParaRPr lang="en-US" dirty="0"/>
          </a:p>
        </p:txBody>
      </p:sp>
      <p:sp>
        <p:nvSpPr>
          <p:cNvPr id="9" name="TextBox 8">
            <a:extLst>
              <a:ext uri="{FF2B5EF4-FFF2-40B4-BE49-F238E27FC236}">
                <a16:creationId xmlns:a16="http://schemas.microsoft.com/office/drawing/2014/main" id="{3CF84332-4523-4F74-9A0E-A29C3EA33AC4}"/>
              </a:ext>
            </a:extLst>
          </p:cNvPr>
          <p:cNvSpPr txBox="1"/>
          <p:nvPr/>
        </p:nvSpPr>
        <p:spPr>
          <a:xfrm>
            <a:off x="4964545" y="1366982"/>
            <a:ext cx="3103419" cy="4001095"/>
          </a:xfrm>
          <a:prstGeom prst="rect">
            <a:avLst/>
          </a:prstGeom>
          <a:noFill/>
        </p:spPr>
        <p:txBody>
          <a:bodyPr wrap="square" rtlCol="0">
            <a:spAutoFit/>
          </a:bodyPr>
          <a:lstStyle/>
          <a:p>
            <a:r>
              <a:rPr lang="en-US" sz="1800" dirty="0"/>
              <a:t>Video Series – Career Happy Hour</a:t>
            </a:r>
          </a:p>
          <a:p>
            <a:endParaRPr lang="en-US" sz="1800" dirty="0"/>
          </a:p>
          <a:p>
            <a:endParaRPr lang="en-US" sz="1800"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r>
              <a:rPr lang="en-US" dirty="0"/>
              <a:t>Informational videos where the career advisor shares his recommendation and insights on various career development topics.</a:t>
            </a:r>
          </a:p>
          <a:p>
            <a:pPr marL="285750" indent="-285750">
              <a:buFont typeface="Arial" panose="020B0604020202020204" pitchFamily="34" charset="0"/>
              <a:buChar char="•"/>
            </a:pPr>
            <a:endParaRPr lang="en-US" dirty="0"/>
          </a:p>
          <a:p>
            <a:r>
              <a:rPr lang="en-US" dirty="0">
                <a:hlinkClick r:id="rId5"/>
              </a:rPr>
              <a:t>https://youtu.be/cZM4cRrgtN8?t=1m9s</a:t>
            </a:r>
            <a:endParaRPr lang="en-US" dirty="0"/>
          </a:p>
          <a:p>
            <a:pPr marL="285750" indent="-285750">
              <a:buFont typeface="Arial" panose="020B0604020202020204" pitchFamily="34" charset="0"/>
              <a:buChar char="•"/>
            </a:pPr>
            <a:endParaRPr lang="en-US" dirty="0"/>
          </a:p>
          <a:p>
            <a:endParaRPr lang="en-US" dirty="0"/>
          </a:p>
        </p:txBody>
      </p:sp>
      <p:pic>
        <p:nvPicPr>
          <p:cNvPr id="10" name="Online Media ^0 8">
            <a:hlinkClick r:id="" action="ppaction://media"/>
            <a:extLst>
              <a:ext uri="{FF2B5EF4-FFF2-40B4-BE49-F238E27FC236}">
                <a16:creationId xmlns:a16="http://schemas.microsoft.com/office/drawing/2014/main" id="{ACB018AB-847A-4D0A-BAF7-FCF3C49796F7}"/>
              </a:ext>
            </a:extLst>
          </p:cNvPr>
          <p:cNvPicPr>
            <a:picLocks noRot="1" noChangeAspect="1"/>
          </p:cNvPicPr>
          <p:nvPr>
            <a:videoFile r:link="rId1"/>
          </p:nvPr>
        </p:nvPicPr>
        <p:blipFill>
          <a:blip r:embed="rId6"/>
          <a:stretch>
            <a:fillRect/>
          </a:stretch>
        </p:blipFill>
        <p:spPr>
          <a:xfrm>
            <a:off x="5287541" y="2115841"/>
            <a:ext cx="1870641" cy="1044582"/>
          </a:xfrm>
          <a:prstGeom prst="rect">
            <a:avLst/>
          </a:prstGeom>
        </p:spPr>
      </p:pic>
    </p:spTree>
    <p:extLst>
      <p:ext uri="{BB962C8B-B14F-4D97-AF65-F5344CB8AC3E}">
        <p14:creationId xmlns:p14="http://schemas.microsoft.com/office/powerpoint/2010/main" val="63318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Shape 170"/>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171" name="Shape 171"/>
          <p:cNvPicPr preferRelativeResize="0"/>
          <p:nvPr/>
        </p:nvPicPr>
        <p:blipFill rotWithShape="1">
          <a:blip r:embed="rId3">
            <a:alphaModFix/>
          </a:blip>
          <a:srcRect/>
          <a:stretch/>
        </p:blipFill>
        <p:spPr>
          <a:xfrm>
            <a:off x="7399020" y="0"/>
            <a:ext cx="1599246" cy="715948"/>
          </a:xfrm>
          <a:prstGeom prst="rect">
            <a:avLst/>
          </a:prstGeom>
          <a:noFill/>
          <a:ln>
            <a:noFill/>
          </a:ln>
        </p:spPr>
      </p:pic>
      <p:cxnSp>
        <p:nvCxnSpPr>
          <p:cNvPr id="3" name="Straight Connector 2">
            <a:extLst>
              <a:ext uri="{FF2B5EF4-FFF2-40B4-BE49-F238E27FC236}">
                <a16:creationId xmlns:a16="http://schemas.microsoft.com/office/drawing/2014/main" id="{39399F24-6F40-4E53-AA6C-7858C4ADE9F8}"/>
              </a:ext>
            </a:extLst>
          </p:cNvPr>
          <p:cNvCxnSpPr>
            <a:cxnSpLocks/>
          </p:cNvCxnSpPr>
          <p:nvPr/>
        </p:nvCxnSpPr>
        <p:spPr>
          <a:xfrm>
            <a:off x="2910840" y="1028700"/>
            <a:ext cx="0" cy="383286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D9802882-1361-49BD-9F85-8538AA0DFBE2}"/>
              </a:ext>
            </a:extLst>
          </p:cNvPr>
          <p:cNvCxnSpPr>
            <a:cxnSpLocks/>
          </p:cNvCxnSpPr>
          <p:nvPr/>
        </p:nvCxnSpPr>
        <p:spPr>
          <a:xfrm>
            <a:off x="6050280" y="1028700"/>
            <a:ext cx="0" cy="383286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0789BEF-6FD8-4094-A62B-E2FF96521FD5}"/>
              </a:ext>
            </a:extLst>
          </p:cNvPr>
          <p:cNvSpPr txBox="1"/>
          <p:nvPr/>
        </p:nvSpPr>
        <p:spPr>
          <a:xfrm>
            <a:off x="194308" y="1028700"/>
            <a:ext cx="2632712" cy="1569660"/>
          </a:xfrm>
          <a:prstGeom prst="rect">
            <a:avLst/>
          </a:prstGeom>
          <a:noFill/>
        </p:spPr>
        <p:txBody>
          <a:bodyPr wrap="square" rtlCol="0">
            <a:spAutoFit/>
          </a:bodyPr>
          <a:lstStyle/>
          <a:p>
            <a:pPr algn="ctr"/>
            <a:r>
              <a:rPr lang="en-US" sz="1200" b="1" dirty="0">
                <a:solidFill>
                  <a:schemeClr val="tx1"/>
                </a:solidFill>
              </a:rPr>
              <a:t>Study of Existing Career Tools</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p:txBody>
      </p:sp>
      <p:sp>
        <p:nvSpPr>
          <p:cNvPr id="18" name="TextBox 17">
            <a:extLst>
              <a:ext uri="{FF2B5EF4-FFF2-40B4-BE49-F238E27FC236}">
                <a16:creationId xmlns:a16="http://schemas.microsoft.com/office/drawing/2014/main" id="{734FDD40-7D62-4DBF-B552-B28A88D55394}"/>
              </a:ext>
            </a:extLst>
          </p:cNvPr>
          <p:cNvSpPr txBox="1"/>
          <p:nvPr/>
        </p:nvSpPr>
        <p:spPr>
          <a:xfrm>
            <a:off x="3040380" y="1028700"/>
            <a:ext cx="2766060" cy="3447098"/>
          </a:xfrm>
          <a:prstGeom prst="rect">
            <a:avLst/>
          </a:prstGeom>
          <a:noFill/>
        </p:spPr>
        <p:txBody>
          <a:bodyPr wrap="square" rtlCol="0">
            <a:spAutoFit/>
          </a:bodyPr>
          <a:lstStyle/>
          <a:p>
            <a:pPr algn="ctr"/>
            <a:r>
              <a:rPr lang="en-US" sz="1200" b="1" dirty="0">
                <a:solidFill>
                  <a:schemeClr val="tx1"/>
                </a:solidFill>
              </a:rPr>
              <a:t>Tools for the Job Search Process</a:t>
            </a:r>
          </a:p>
          <a:p>
            <a:endParaRPr lang="en-US" dirty="0"/>
          </a:p>
          <a:p>
            <a:pPr marL="228600" indent="-228600">
              <a:buFont typeface="+mj-lt"/>
              <a:buAutoNum type="arabicPeriod"/>
            </a:pPr>
            <a:r>
              <a:rPr lang="en-US" sz="1200" b="1" dirty="0">
                <a:solidFill>
                  <a:schemeClr val="tx1"/>
                </a:solidFill>
              </a:rPr>
              <a:t>Career Mapping:</a:t>
            </a:r>
          </a:p>
          <a:p>
            <a:pPr marL="228600" indent="-228600">
              <a:buFont typeface="Wingdings" panose="05000000000000000000" pitchFamily="2" charset="2"/>
              <a:buChar char="§"/>
            </a:pPr>
            <a:r>
              <a:rPr lang="en-US" sz="1200" dirty="0" err="1">
                <a:solidFill>
                  <a:schemeClr val="tx1"/>
                </a:solidFill>
              </a:rPr>
              <a:t>TechRepublic</a:t>
            </a:r>
            <a:r>
              <a:rPr lang="en-US" sz="1200" dirty="0">
                <a:solidFill>
                  <a:schemeClr val="tx1"/>
                </a:solidFill>
              </a:rPr>
              <a:t>, TechCrunch, CB  Insights</a:t>
            </a:r>
          </a:p>
          <a:p>
            <a:pPr marL="228600" indent="-228600">
              <a:buFont typeface="+mj-lt"/>
              <a:buAutoNum type="arabicPeriod"/>
            </a:pPr>
            <a:endParaRPr lang="en-US" sz="1200" b="1" dirty="0">
              <a:solidFill>
                <a:schemeClr val="tx1"/>
              </a:solidFill>
            </a:endParaRPr>
          </a:p>
          <a:p>
            <a:r>
              <a:rPr lang="en-US" sz="1200" b="1" dirty="0">
                <a:solidFill>
                  <a:schemeClr val="tx1"/>
                </a:solidFill>
              </a:rPr>
              <a:t>2.  Resume/CL Preparation:</a:t>
            </a:r>
          </a:p>
          <a:p>
            <a:pPr marL="228600" indent="-228600">
              <a:buFont typeface="Wingdings" panose="05000000000000000000" pitchFamily="2" charset="2"/>
              <a:buChar char="§"/>
            </a:pPr>
            <a:r>
              <a:rPr lang="en-US" sz="1200" dirty="0">
                <a:solidFill>
                  <a:schemeClr val="tx1"/>
                </a:solidFill>
              </a:rPr>
              <a:t>Vault, Husky Career Prep</a:t>
            </a:r>
            <a:endParaRPr lang="en-US" sz="1200" b="1" dirty="0">
              <a:solidFill>
                <a:schemeClr val="tx1"/>
              </a:solidFill>
            </a:endParaRPr>
          </a:p>
          <a:p>
            <a:pPr marL="228600" indent="-228600">
              <a:buFont typeface="+mj-lt"/>
              <a:buAutoNum type="arabicPeriod"/>
            </a:pPr>
            <a:endParaRPr lang="en-US" sz="1200" b="1" dirty="0">
              <a:solidFill>
                <a:schemeClr val="tx1"/>
              </a:solidFill>
            </a:endParaRPr>
          </a:p>
          <a:p>
            <a:r>
              <a:rPr lang="en-US" sz="1200" b="1" dirty="0">
                <a:solidFill>
                  <a:schemeClr val="tx1"/>
                </a:solidFill>
              </a:rPr>
              <a:t>3.  Job Application:</a:t>
            </a:r>
          </a:p>
          <a:p>
            <a:pPr marL="228600" indent="-228600">
              <a:buFont typeface="Wingdings" panose="05000000000000000000" pitchFamily="2" charset="2"/>
              <a:buChar char="§"/>
            </a:pPr>
            <a:r>
              <a:rPr lang="en-US" sz="1200" dirty="0" err="1">
                <a:solidFill>
                  <a:schemeClr val="tx1"/>
                </a:solidFill>
              </a:rPr>
              <a:t>Linkedin</a:t>
            </a:r>
            <a:r>
              <a:rPr lang="en-US" sz="1200" dirty="0">
                <a:solidFill>
                  <a:schemeClr val="tx1"/>
                </a:solidFill>
              </a:rPr>
              <a:t>, Monster, </a:t>
            </a:r>
            <a:r>
              <a:rPr lang="en-US" sz="1200" dirty="0" err="1">
                <a:solidFill>
                  <a:schemeClr val="tx1"/>
                </a:solidFill>
              </a:rPr>
              <a:t>Angellist</a:t>
            </a:r>
            <a:endParaRPr lang="en-US" sz="1200" dirty="0">
              <a:solidFill>
                <a:schemeClr val="tx1"/>
              </a:solidFill>
            </a:endParaRPr>
          </a:p>
          <a:p>
            <a:endParaRPr lang="en-US" sz="1200" b="1" dirty="0">
              <a:solidFill>
                <a:schemeClr val="tx1"/>
              </a:solidFill>
            </a:endParaRPr>
          </a:p>
          <a:p>
            <a:r>
              <a:rPr lang="en-US" sz="1200" b="1" dirty="0">
                <a:solidFill>
                  <a:schemeClr val="tx1"/>
                </a:solidFill>
              </a:rPr>
              <a:t>4.  Interviewing:</a:t>
            </a:r>
          </a:p>
          <a:p>
            <a:pPr marL="228600" indent="-228600">
              <a:buFont typeface="Wingdings" panose="05000000000000000000" pitchFamily="2" charset="2"/>
              <a:buChar char="§"/>
            </a:pPr>
            <a:r>
              <a:rPr lang="en-US" sz="1200" dirty="0" err="1">
                <a:solidFill>
                  <a:schemeClr val="tx1"/>
                </a:solidFill>
              </a:rPr>
              <a:t>Leetcode</a:t>
            </a:r>
            <a:r>
              <a:rPr lang="en-US" sz="1200" dirty="0">
                <a:solidFill>
                  <a:schemeClr val="tx1"/>
                </a:solidFill>
              </a:rPr>
              <a:t>, </a:t>
            </a:r>
            <a:r>
              <a:rPr lang="en-US" sz="1200" dirty="0" err="1">
                <a:solidFill>
                  <a:schemeClr val="tx1"/>
                </a:solidFill>
              </a:rPr>
              <a:t>Gainlo</a:t>
            </a:r>
            <a:r>
              <a:rPr lang="en-US" sz="1200" dirty="0">
                <a:solidFill>
                  <a:schemeClr val="tx1"/>
                </a:solidFill>
              </a:rPr>
              <a:t>, Glassdoor</a:t>
            </a:r>
            <a:endParaRPr lang="en-US" sz="1200" b="1" dirty="0">
              <a:solidFill>
                <a:schemeClr val="tx1"/>
              </a:solidFill>
            </a:endParaRPr>
          </a:p>
          <a:p>
            <a:endParaRPr lang="en-US" sz="1200" b="1" dirty="0">
              <a:solidFill>
                <a:schemeClr val="tx1"/>
              </a:solidFill>
            </a:endParaRPr>
          </a:p>
          <a:p>
            <a:r>
              <a:rPr lang="en-US" sz="1200" b="1" dirty="0">
                <a:solidFill>
                  <a:schemeClr val="tx1"/>
                </a:solidFill>
              </a:rPr>
              <a:t>5.  Networking:</a:t>
            </a:r>
            <a:endParaRPr lang="en-US" sz="1200" dirty="0">
              <a:solidFill>
                <a:schemeClr val="tx1"/>
              </a:solidFill>
            </a:endParaRPr>
          </a:p>
          <a:p>
            <a:pPr marL="285750" indent="-285750">
              <a:buFont typeface="Wingdings" panose="05000000000000000000" pitchFamily="2" charset="2"/>
              <a:buChar char="§"/>
            </a:pPr>
            <a:r>
              <a:rPr lang="en-US" sz="1200" dirty="0" err="1">
                <a:solidFill>
                  <a:schemeClr val="tx1"/>
                </a:solidFill>
              </a:rPr>
              <a:t>Linkedin</a:t>
            </a:r>
            <a:r>
              <a:rPr lang="en-US" sz="1200" dirty="0">
                <a:solidFill>
                  <a:schemeClr val="tx1"/>
                </a:solidFill>
              </a:rPr>
              <a:t>, Meetup</a:t>
            </a:r>
          </a:p>
          <a:p>
            <a:pPr marL="285750" indent="-285750">
              <a:buFont typeface="Wingdings" panose="05000000000000000000" pitchFamily="2" charset="2"/>
              <a:buChar char="§"/>
            </a:pPr>
            <a:endParaRPr lang="en-US" sz="1200" dirty="0">
              <a:solidFill>
                <a:schemeClr val="tx1"/>
              </a:solidFill>
            </a:endParaRPr>
          </a:p>
        </p:txBody>
      </p:sp>
      <p:sp>
        <p:nvSpPr>
          <p:cNvPr id="20" name="TextBox 19">
            <a:extLst>
              <a:ext uri="{FF2B5EF4-FFF2-40B4-BE49-F238E27FC236}">
                <a16:creationId xmlns:a16="http://schemas.microsoft.com/office/drawing/2014/main" id="{B3B4E4C2-AAE4-4A03-B702-3BE122A2C777}"/>
              </a:ext>
            </a:extLst>
          </p:cNvPr>
          <p:cNvSpPr txBox="1"/>
          <p:nvPr/>
        </p:nvSpPr>
        <p:spPr>
          <a:xfrm>
            <a:off x="6294121" y="1028700"/>
            <a:ext cx="2529840" cy="3416320"/>
          </a:xfrm>
          <a:prstGeom prst="rect">
            <a:avLst/>
          </a:prstGeom>
          <a:noFill/>
        </p:spPr>
        <p:txBody>
          <a:bodyPr wrap="square" rtlCol="0">
            <a:spAutoFit/>
          </a:bodyPr>
          <a:lstStyle/>
          <a:p>
            <a:pPr algn="ctr"/>
            <a:r>
              <a:rPr lang="en-US" sz="1200" b="1" dirty="0">
                <a:solidFill>
                  <a:schemeClr val="tx1"/>
                </a:solidFill>
              </a:rPr>
              <a:t>BAPM Career Paths</a:t>
            </a:r>
          </a:p>
          <a:p>
            <a:endParaRPr lang="en-US" sz="1200" b="1" dirty="0">
              <a:solidFill>
                <a:schemeClr val="tx1"/>
              </a:solidFill>
            </a:endParaRPr>
          </a:p>
          <a:p>
            <a:pPr marL="228600" indent="-228600">
              <a:buFont typeface="+mj-lt"/>
              <a:buAutoNum type="arabicPeriod"/>
            </a:pPr>
            <a:endParaRPr lang="en-US" sz="1200" b="1" dirty="0">
              <a:solidFill>
                <a:schemeClr val="tx1"/>
              </a:solidFill>
            </a:endParaRPr>
          </a:p>
          <a:p>
            <a:pPr marL="228600" indent="-228600">
              <a:buFont typeface="+mj-lt"/>
              <a:buAutoNum type="arabicPeriod"/>
            </a:pPr>
            <a:r>
              <a:rPr lang="en-US" sz="1200" b="1" dirty="0">
                <a:solidFill>
                  <a:schemeClr val="tx1"/>
                </a:solidFill>
              </a:rPr>
              <a:t>Technical Contributor</a:t>
            </a:r>
          </a:p>
          <a:p>
            <a:pPr marL="285750" lvl="2" indent="-285750">
              <a:buFont typeface="Wingdings" panose="05000000000000000000" pitchFamily="2" charset="2"/>
              <a:buChar char="§"/>
            </a:pPr>
            <a:r>
              <a:rPr lang="en-US" sz="1200" dirty="0"/>
              <a:t>Data Scientist</a:t>
            </a:r>
          </a:p>
          <a:p>
            <a:pPr marL="285750" lvl="2" indent="-285750">
              <a:buFont typeface="Wingdings" panose="05000000000000000000" pitchFamily="2" charset="2"/>
              <a:buChar char="§"/>
            </a:pPr>
            <a:r>
              <a:rPr lang="en-US" sz="1200" dirty="0"/>
              <a:t>Data Engineer</a:t>
            </a:r>
          </a:p>
          <a:p>
            <a:pPr marL="285750" lvl="0" indent="-285750">
              <a:buFont typeface="Wingdings" panose="05000000000000000000" pitchFamily="2" charset="2"/>
              <a:buChar char="§"/>
            </a:pPr>
            <a:r>
              <a:rPr lang="en-US" sz="1200" dirty="0"/>
              <a:t>Data Management</a:t>
            </a:r>
          </a:p>
          <a:p>
            <a:pPr marL="285750" lvl="0" indent="-285750">
              <a:buFont typeface="Wingdings" panose="05000000000000000000" pitchFamily="2" charset="2"/>
              <a:buChar char="§"/>
            </a:pPr>
            <a:r>
              <a:rPr lang="en-US" sz="1200" dirty="0"/>
              <a:t>Data Analyst</a:t>
            </a:r>
            <a:endParaRPr lang="en-US" sz="1200" b="1" dirty="0">
              <a:solidFill>
                <a:schemeClr val="tx1"/>
              </a:solidFill>
            </a:endParaRPr>
          </a:p>
          <a:p>
            <a:pPr marL="228600" indent="-228600">
              <a:buFont typeface="+mj-lt"/>
              <a:buAutoNum type="arabicPeriod"/>
            </a:pPr>
            <a:endParaRPr lang="en-US" sz="1200" b="1" dirty="0">
              <a:solidFill>
                <a:schemeClr val="tx1"/>
              </a:solidFill>
            </a:endParaRPr>
          </a:p>
          <a:p>
            <a:r>
              <a:rPr lang="en-US" sz="1200" b="1" dirty="0">
                <a:solidFill>
                  <a:schemeClr val="tx1"/>
                </a:solidFill>
              </a:rPr>
              <a:t>2.  Business Contributor</a:t>
            </a:r>
          </a:p>
          <a:p>
            <a:pPr marL="285750" indent="-285750">
              <a:buFont typeface="Wingdings" panose="05000000000000000000" pitchFamily="2" charset="2"/>
              <a:buChar char="§"/>
            </a:pPr>
            <a:r>
              <a:rPr lang="en-US" sz="1200" dirty="0"/>
              <a:t>Business Analysts</a:t>
            </a:r>
          </a:p>
          <a:p>
            <a:pPr marL="285750" indent="-285750">
              <a:buFont typeface="Wingdings" panose="05000000000000000000" pitchFamily="2" charset="2"/>
              <a:buChar char="§"/>
            </a:pPr>
            <a:r>
              <a:rPr lang="en-US" sz="1200" dirty="0"/>
              <a:t>Business Intelligence</a:t>
            </a:r>
          </a:p>
          <a:p>
            <a:pPr marL="285750" indent="-285750">
              <a:buFont typeface="Wingdings" panose="05000000000000000000" pitchFamily="2" charset="2"/>
              <a:buChar char="§"/>
            </a:pPr>
            <a:r>
              <a:rPr lang="en-US" sz="1200" dirty="0"/>
              <a:t>Marketing Analysts</a:t>
            </a:r>
            <a:endParaRPr lang="en-US" sz="1200" b="1" dirty="0">
              <a:solidFill>
                <a:schemeClr val="tx1"/>
              </a:solidFill>
            </a:endParaRPr>
          </a:p>
          <a:p>
            <a:pPr marL="228600" indent="-228600">
              <a:buFont typeface="+mj-lt"/>
              <a:buAutoNum type="arabicPeriod"/>
            </a:pPr>
            <a:endParaRPr lang="en-US" sz="1200" b="1" dirty="0">
              <a:solidFill>
                <a:schemeClr val="tx1"/>
              </a:solidFill>
            </a:endParaRPr>
          </a:p>
          <a:p>
            <a:r>
              <a:rPr lang="en-US" sz="1200" b="1" dirty="0">
                <a:solidFill>
                  <a:schemeClr val="tx1"/>
                </a:solidFill>
              </a:rPr>
              <a:t>3.  Team Leader</a:t>
            </a:r>
          </a:p>
          <a:p>
            <a:pPr marL="171450" indent="-171450">
              <a:buFont typeface="Wingdings" panose="05000000000000000000" pitchFamily="2" charset="2"/>
              <a:buChar char="§"/>
            </a:pPr>
            <a:r>
              <a:rPr lang="en-US" sz="1200" dirty="0">
                <a:solidFill>
                  <a:schemeClr val="tx1"/>
                </a:solidFill>
              </a:rPr>
              <a:t>  Project Managers</a:t>
            </a:r>
          </a:p>
          <a:p>
            <a:endParaRPr lang="en-US" sz="1200" b="1" dirty="0">
              <a:solidFill>
                <a:schemeClr val="tx1"/>
              </a:solidFill>
            </a:endParaRPr>
          </a:p>
          <a:p>
            <a:endParaRPr lang="en-US" sz="1200" b="1" dirty="0">
              <a:solidFill>
                <a:schemeClr val="tx1"/>
              </a:solidFill>
            </a:endParaRPr>
          </a:p>
        </p:txBody>
      </p:sp>
      <p:pic>
        <p:nvPicPr>
          <p:cNvPr id="17" name="Picture 16">
            <a:extLst>
              <a:ext uri="{FF2B5EF4-FFF2-40B4-BE49-F238E27FC236}">
                <a16:creationId xmlns:a16="http://schemas.microsoft.com/office/drawing/2014/main" id="{F57A22BE-0370-4E5C-A5CB-3337CEFACD2F}"/>
              </a:ext>
            </a:extLst>
          </p:cNvPr>
          <p:cNvPicPr>
            <a:picLocks noChangeAspect="1"/>
          </p:cNvPicPr>
          <p:nvPr/>
        </p:nvPicPr>
        <p:blipFill>
          <a:blip r:embed="rId4"/>
          <a:stretch>
            <a:fillRect/>
          </a:stretch>
        </p:blipFill>
        <p:spPr>
          <a:xfrm>
            <a:off x="659369" y="1462618"/>
            <a:ext cx="1350168" cy="638040"/>
          </a:xfrm>
          <a:prstGeom prst="rect">
            <a:avLst/>
          </a:prstGeom>
        </p:spPr>
      </p:pic>
      <p:pic>
        <p:nvPicPr>
          <p:cNvPr id="21" name="Picture 20">
            <a:extLst>
              <a:ext uri="{FF2B5EF4-FFF2-40B4-BE49-F238E27FC236}">
                <a16:creationId xmlns:a16="http://schemas.microsoft.com/office/drawing/2014/main" id="{DB3CE4DD-02B8-49E7-8E3C-8B5874E98664}"/>
              </a:ext>
            </a:extLst>
          </p:cNvPr>
          <p:cNvPicPr>
            <a:picLocks noChangeAspect="1"/>
          </p:cNvPicPr>
          <p:nvPr/>
        </p:nvPicPr>
        <p:blipFill>
          <a:blip r:embed="rId5"/>
          <a:stretch>
            <a:fillRect/>
          </a:stretch>
        </p:blipFill>
        <p:spPr>
          <a:xfrm>
            <a:off x="569595" y="4053559"/>
            <a:ext cx="1712595" cy="405601"/>
          </a:xfrm>
          <a:prstGeom prst="rect">
            <a:avLst/>
          </a:prstGeom>
        </p:spPr>
      </p:pic>
      <p:pic>
        <p:nvPicPr>
          <p:cNvPr id="22" name="Picture 21">
            <a:extLst>
              <a:ext uri="{FF2B5EF4-FFF2-40B4-BE49-F238E27FC236}">
                <a16:creationId xmlns:a16="http://schemas.microsoft.com/office/drawing/2014/main" id="{372975EE-6B94-4922-8B9B-0116C874E8FE}"/>
              </a:ext>
            </a:extLst>
          </p:cNvPr>
          <p:cNvPicPr>
            <a:picLocks noChangeAspect="1"/>
          </p:cNvPicPr>
          <p:nvPr/>
        </p:nvPicPr>
        <p:blipFill>
          <a:blip r:embed="rId6"/>
          <a:stretch>
            <a:fillRect/>
          </a:stretch>
        </p:blipFill>
        <p:spPr>
          <a:xfrm>
            <a:off x="746591" y="3138456"/>
            <a:ext cx="1327903" cy="742195"/>
          </a:xfrm>
          <a:prstGeom prst="rect">
            <a:avLst/>
          </a:prstGeom>
        </p:spPr>
      </p:pic>
      <p:pic>
        <p:nvPicPr>
          <p:cNvPr id="23" name="Picture 22">
            <a:extLst>
              <a:ext uri="{FF2B5EF4-FFF2-40B4-BE49-F238E27FC236}">
                <a16:creationId xmlns:a16="http://schemas.microsoft.com/office/drawing/2014/main" id="{F2A3F770-2D9F-486F-B110-8084414F37A6}"/>
              </a:ext>
            </a:extLst>
          </p:cNvPr>
          <p:cNvPicPr>
            <a:picLocks noChangeAspect="1"/>
          </p:cNvPicPr>
          <p:nvPr/>
        </p:nvPicPr>
        <p:blipFill>
          <a:blip r:embed="rId7"/>
          <a:stretch>
            <a:fillRect/>
          </a:stretch>
        </p:blipFill>
        <p:spPr>
          <a:xfrm>
            <a:off x="486725" y="2143876"/>
            <a:ext cx="1878333" cy="1121713"/>
          </a:xfrm>
          <a:prstGeom prst="rect">
            <a:avLst/>
          </a:prstGeom>
        </p:spPr>
      </p:pic>
      <p:pic>
        <p:nvPicPr>
          <p:cNvPr id="26" name="Picture 25">
            <a:extLst>
              <a:ext uri="{FF2B5EF4-FFF2-40B4-BE49-F238E27FC236}">
                <a16:creationId xmlns:a16="http://schemas.microsoft.com/office/drawing/2014/main" id="{97A3316F-93E0-4B00-9DE8-2DDBB1E56FBC}"/>
              </a:ext>
            </a:extLst>
          </p:cNvPr>
          <p:cNvPicPr>
            <a:picLocks noChangeAspect="1"/>
          </p:cNvPicPr>
          <p:nvPr/>
        </p:nvPicPr>
        <p:blipFill>
          <a:blip r:embed="rId8"/>
          <a:stretch>
            <a:fillRect/>
          </a:stretch>
        </p:blipFill>
        <p:spPr>
          <a:xfrm>
            <a:off x="3040380" y="4511332"/>
            <a:ext cx="1493520" cy="563130"/>
          </a:xfrm>
          <a:prstGeom prst="rect">
            <a:avLst/>
          </a:prstGeom>
        </p:spPr>
      </p:pic>
      <p:pic>
        <p:nvPicPr>
          <p:cNvPr id="28" name="Picture 27">
            <a:extLst>
              <a:ext uri="{FF2B5EF4-FFF2-40B4-BE49-F238E27FC236}">
                <a16:creationId xmlns:a16="http://schemas.microsoft.com/office/drawing/2014/main" id="{2522FE26-E5C6-4456-85F7-04330A2200CA}"/>
              </a:ext>
            </a:extLst>
          </p:cNvPr>
          <p:cNvPicPr>
            <a:picLocks noChangeAspect="1"/>
          </p:cNvPicPr>
          <p:nvPr/>
        </p:nvPicPr>
        <p:blipFill>
          <a:blip r:embed="rId9"/>
          <a:stretch>
            <a:fillRect/>
          </a:stretch>
        </p:blipFill>
        <p:spPr>
          <a:xfrm>
            <a:off x="4487228" y="4511332"/>
            <a:ext cx="1396365" cy="470874"/>
          </a:xfrm>
          <a:prstGeom prst="rect">
            <a:avLst/>
          </a:prstGeom>
        </p:spPr>
      </p:pic>
      <p:pic>
        <p:nvPicPr>
          <p:cNvPr id="30" name="Picture 29">
            <a:extLst>
              <a:ext uri="{FF2B5EF4-FFF2-40B4-BE49-F238E27FC236}">
                <a16:creationId xmlns:a16="http://schemas.microsoft.com/office/drawing/2014/main" id="{DD45A396-EC6B-416F-9095-39B80A4258F1}"/>
              </a:ext>
            </a:extLst>
          </p:cNvPr>
          <p:cNvPicPr>
            <a:picLocks noChangeAspect="1"/>
          </p:cNvPicPr>
          <p:nvPr/>
        </p:nvPicPr>
        <p:blipFill>
          <a:blip r:embed="rId10"/>
          <a:stretch>
            <a:fillRect/>
          </a:stretch>
        </p:blipFill>
        <p:spPr>
          <a:xfrm>
            <a:off x="8275321" y="1781638"/>
            <a:ext cx="548640" cy="787298"/>
          </a:xfrm>
          <a:prstGeom prst="rect">
            <a:avLst/>
          </a:prstGeom>
        </p:spPr>
      </p:pic>
      <p:pic>
        <p:nvPicPr>
          <p:cNvPr id="31" name="Picture 30">
            <a:extLst>
              <a:ext uri="{FF2B5EF4-FFF2-40B4-BE49-F238E27FC236}">
                <a16:creationId xmlns:a16="http://schemas.microsoft.com/office/drawing/2014/main" id="{1F778DA8-2B36-465A-B642-908484E9AD0E}"/>
              </a:ext>
            </a:extLst>
          </p:cNvPr>
          <p:cNvPicPr>
            <a:picLocks noChangeAspect="1"/>
          </p:cNvPicPr>
          <p:nvPr/>
        </p:nvPicPr>
        <p:blipFill>
          <a:blip r:embed="rId11"/>
          <a:stretch>
            <a:fillRect/>
          </a:stretch>
        </p:blipFill>
        <p:spPr>
          <a:xfrm>
            <a:off x="6505464" y="4195254"/>
            <a:ext cx="1386839" cy="783165"/>
          </a:xfrm>
          <a:prstGeom prst="rect">
            <a:avLst/>
          </a:prstGeom>
        </p:spPr>
      </p:pic>
      <p:pic>
        <p:nvPicPr>
          <p:cNvPr id="1024" name="Picture 1023">
            <a:extLst>
              <a:ext uri="{FF2B5EF4-FFF2-40B4-BE49-F238E27FC236}">
                <a16:creationId xmlns:a16="http://schemas.microsoft.com/office/drawing/2014/main" id="{21032576-E1F9-41FC-886E-CC73A618F8E4}"/>
              </a:ext>
            </a:extLst>
          </p:cNvPr>
          <p:cNvPicPr>
            <a:picLocks noChangeAspect="1"/>
          </p:cNvPicPr>
          <p:nvPr/>
        </p:nvPicPr>
        <p:blipFill>
          <a:blip r:embed="rId12"/>
          <a:stretch>
            <a:fillRect/>
          </a:stretch>
        </p:blipFill>
        <p:spPr>
          <a:xfrm>
            <a:off x="7855157" y="3535459"/>
            <a:ext cx="1073466" cy="1441803"/>
          </a:xfrm>
          <a:prstGeom prst="rect">
            <a:avLst/>
          </a:prstGeom>
        </p:spPr>
      </p:pic>
      <p:sp>
        <p:nvSpPr>
          <p:cNvPr id="6" name="Title 5">
            <a:extLst>
              <a:ext uri="{FF2B5EF4-FFF2-40B4-BE49-F238E27FC236}">
                <a16:creationId xmlns:a16="http://schemas.microsoft.com/office/drawing/2014/main" id="{E9A82836-F224-4484-B5D5-04BF9DB4A4D6}"/>
              </a:ext>
            </a:extLst>
          </p:cNvPr>
          <p:cNvSpPr>
            <a:spLocks noGrp="1"/>
          </p:cNvSpPr>
          <p:nvPr>
            <p:ph type="title"/>
          </p:nvPr>
        </p:nvSpPr>
        <p:spPr/>
        <p:txBody>
          <a:bodyPr/>
          <a:lstStyle/>
          <a:p>
            <a:r>
              <a:rPr lang="en-US" dirty="0"/>
              <a:t>Career Material | Market Research Guide</a:t>
            </a:r>
          </a:p>
        </p:txBody>
      </p:sp>
    </p:spTree>
    <p:extLst>
      <p:ext uri="{BB962C8B-B14F-4D97-AF65-F5344CB8AC3E}">
        <p14:creationId xmlns:p14="http://schemas.microsoft.com/office/powerpoint/2010/main" val="3966412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Shape 170"/>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171" name="Shape 171"/>
          <p:cNvPicPr preferRelativeResize="0"/>
          <p:nvPr/>
        </p:nvPicPr>
        <p:blipFill rotWithShape="1">
          <a:blip r:embed="rId3">
            <a:alphaModFix/>
          </a:blip>
          <a:srcRect/>
          <a:stretch/>
        </p:blipFill>
        <p:spPr>
          <a:xfrm>
            <a:off x="7399020" y="0"/>
            <a:ext cx="1599246" cy="715948"/>
          </a:xfrm>
          <a:prstGeom prst="rect">
            <a:avLst/>
          </a:prstGeom>
          <a:noFill/>
          <a:ln>
            <a:noFill/>
          </a:ln>
        </p:spPr>
      </p:pic>
      <p:sp>
        <p:nvSpPr>
          <p:cNvPr id="6" name="Title 5">
            <a:extLst>
              <a:ext uri="{FF2B5EF4-FFF2-40B4-BE49-F238E27FC236}">
                <a16:creationId xmlns:a16="http://schemas.microsoft.com/office/drawing/2014/main" id="{E9A82836-F224-4484-B5D5-04BF9DB4A4D6}"/>
              </a:ext>
            </a:extLst>
          </p:cNvPr>
          <p:cNvSpPr>
            <a:spLocks noGrp="1"/>
          </p:cNvSpPr>
          <p:nvPr>
            <p:ph type="title"/>
          </p:nvPr>
        </p:nvSpPr>
        <p:spPr/>
        <p:txBody>
          <a:bodyPr/>
          <a:lstStyle/>
          <a:p>
            <a:r>
              <a:rPr lang="en-US" dirty="0"/>
              <a:t>Marketing and Communication</a:t>
            </a:r>
          </a:p>
        </p:txBody>
      </p:sp>
      <p:sp>
        <p:nvSpPr>
          <p:cNvPr id="24" name="Text Placeholder 2">
            <a:extLst>
              <a:ext uri="{FF2B5EF4-FFF2-40B4-BE49-F238E27FC236}">
                <a16:creationId xmlns:a16="http://schemas.microsoft.com/office/drawing/2014/main" id="{4AB352A9-A0CA-4B41-B27A-33FFC761EB3F}"/>
              </a:ext>
            </a:extLst>
          </p:cNvPr>
          <p:cNvSpPr txBox="1">
            <a:spLocks/>
          </p:cNvSpPr>
          <p:nvPr/>
        </p:nvSpPr>
        <p:spPr>
          <a:xfrm>
            <a:off x="304800" y="1096492"/>
            <a:ext cx="4891177" cy="341288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9pPr>
          </a:lstStyle>
          <a:p>
            <a:pPr>
              <a:lnSpc>
                <a:spcPct val="100000"/>
              </a:lnSpc>
              <a:buNone/>
            </a:pPr>
            <a:r>
              <a:rPr lang="en-US" sz="2000" dirty="0">
                <a:solidFill>
                  <a:schemeClr val="tx1"/>
                </a:solidFill>
              </a:rPr>
              <a:t>Edit &amp; publish existing content</a:t>
            </a:r>
          </a:p>
          <a:p>
            <a:pPr marL="342900" indent="-342900">
              <a:lnSpc>
                <a:spcPct val="100000"/>
              </a:lnSpc>
              <a:buFont typeface="Arial" panose="020B0604020202020204" pitchFamily="34" charset="0"/>
              <a:buChar char="•"/>
            </a:pPr>
            <a:r>
              <a:rPr lang="en-US" sz="1400" dirty="0">
                <a:solidFill>
                  <a:schemeClr val="tx1"/>
                </a:solidFill>
              </a:rPr>
              <a:t>Learning materials; recommended actions </a:t>
            </a:r>
          </a:p>
          <a:p>
            <a:pPr marL="342900" indent="-342900">
              <a:lnSpc>
                <a:spcPct val="100000"/>
              </a:lnSpc>
              <a:buFont typeface="Arial" panose="020B0604020202020204" pitchFamily="34" charset="0"/>
              <a:buChar char="•"/>
            </a:pPr>
            <a:r>
              <a:rPr lang="en-US" sz="1400" dirty="0">
                <a:solidFill>
                  <a:schemeClr val="tx1"/>
                </a:solidFill>
              </a:rPr>
              <a:t>Happy Hour videos, </a:t>
            </a:r>
            <a:r>
              <a:rPr lang="en-US" sz="1400" dirty="0" err="1">
                <a:solidFill>
                  <a:schemeClr val="tx1"/>
                </a:solidFill>
              </a:rPr>
              <a:t>etc</a:t>
            </a:r>
            <a:r>
              <a:rPr lang="en-US" sz="1200" dirty="0">
                <a:solidFill>
                  <a:schemeClr val="tx1"/>
                </a:solidFill>
              </a:rPr>
              <a:t> </a:t>
            </a:r>
          </a:p>
          <a:p>
            <a:pPr>
              <a:lnSpc>
                <a:spcPct val="100000"/>
              </a:lnSpc>
              <a:buNone/>
            </a:pPr>
            <a:r>
              <a:rPr lang="en-US" sz="2000" dirty="0">
                <a:solidFill>
                  <a:schemeClr val="tx1"/>
                </a:solidFill>
              </a:rPr>
              <a:t>Event marketing</a:t>
            </a:r>
          </a:p>
          <a:p>
            <a:pPr marL="342900" indent="-342900">
              <a:lnSpc>
                <a:spcPct val="100000"/>
              </a:lnSpc>
              <a:buFont typeface="Arial" panose="020B0604020202020204" pitchFamily="34" charset="0"/>
              <a:buChar char="•"/>
            </a:pPr>
            <a:r>
              <a:rPr lang="en-US" sz="1200" dirty="0">
                <a:solidFill>
                  <a:schemeClr val="tx1"/>
                </a:solidFill>
              </a:rPr>
              <a:t>Promoting videos pictures, infographics, </a:t>
            </a:r>
            <a:r>
              <a:rPr lang="en-US" sz="1200" dirty="0" err="1">
                <a:solidFill>
                  <a:schemeClr val="tx1"/>
                </a:solidFill>
              </a:rPr>
              <a:t>etc</a:t>
            </a:r>
            <a:endParaRPr lang="en-US" sz="1200" dirty="0">
              <a:solidFill>
                <a:schemeClr val="tx1"/>
              </a:solidFill>
            </a:endParaRPr>
          </a:p>
          <a:p>
            <a:pPr>
              <a:lnSpc>
                <a:spcPct val="100000"/>
              </a:lnSpc>
              <a:buNone/>
            </a:pPr>
            <a:r>
              <a:rPr lang="en-US" sz="2000" dirty="0">
                <a:solidFill>
                  <a:schemeClr val="tx1"/>
                </a:solidFill>
              </a:rPr>
              <a:t>MSBAPM program marketing</a:t>
            </a:r>
          </a:p>
        </p:txBody>
      </p:sp>
      <p:pic>
        <p:nvPicPr>
          <p:cNvPr id="25" name="Picture 24">
            <a:extLst>
              <a:ext uri="{FF2B5EF4-FFF2-40B4-BE49-F238E27FC236}">
                <a16:creationId xmlns:a16="http://schemas.microsoft.com/office/drawing/2014/main" id="{3908D64A-24B0-4509-B65B-381B403966F4}"/>
              </a:ext>
            </a:extLst>
          </p:cNvPr>
          <p:cNvPicPr>
            <a:picLocks noChangeAspect="1"/>
          </p:cNvPicPr>
          <p:nvPr/>
        </p:nvPicPr>
        <p:blipFill rotWithShape="1">
          <a:blip r:embed="rId4"/>
          <a:srcRect l="19192" t="12570" r="42828" b="5723"/>
          <a:stretch/>
        </p:blipFill>
        <p:spPr>
          <a:xfrm>
            <a:off x="5539740" y="1068014"/>
            <a:ext cx="3070860" cy="3716068"/>
          </a:xfrm>
          <a:prstGeom prst="rect">
            <a:avLst/>
          </a:prstGeom>
        </p:spPr>
      </p:pic>
    </p:spTree>
    <p:extLst>
      <p:ext uri="{BB962C8B-B14F-4D97-AF65-F5344CB8AC3E}">
        <p14:creationId xmlns:p14="http://schemas.microsoft.com/office/powerpoint/2010/main" val="1235612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Shape 170"/>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171" name="Shape 171"/>
          <p:cNvPicPr preferRelativeResize="0"/>
          <p:nvPr/>
        </p:nvPicPr>
        <p:blipFill rotWithShape="1">
          <a:blip r:embed="rId3">
            <a:alphaModFix/>
          </a:blip>
          <a:srcRect/>
          <a:stretch/>
        </p:blipFill>
        <p:spPr>
          <a:xfrm>
            <a:off x="7399020" y="0"/>
            <a:ext cx="1599246" cy="715948"/>
          </a:xfrm>
          <a:prstGeom prst="rect">
            <a:avLst/>
          </a:prstGeom>
          <a:noFill/>
          <a:ln>
            <a:noFill/>
          </a:ln>
        </p:spPr>
      </p:pic>
      <p:sp>
        <p:nvSpPr>
          <p:cNvPr id="6" name="Title 5">
            <a:extLst>
              <a:ext uri="{FF2B5EF4-FFF2-40B4-BE49-F238E27FC236}">
                <a16:creationId xmlns:a16="http://schemas.microsoft.com/office/drawing/2014/main" id="{E9A82836-F224-4484-B5D5-04BF9DB4A4D6}"/>
              </a:ext>
            </a:extLst>
          </p:cNvPr>
          <p:cNvSpPr>
            <a:spLocks noGrp="1"/>
          </p:cNvSpPr>
          <p:nvPr>
            <p:ph type="title"/>
          </p:nvPr>
        </p:nvSpPr>
        <p:spPr>
          <a:xfrm>
            <a:off x="207624" y="190736"/>
            <a:ext cx="8520600" cy="614617"/>
          </a:xfrm>
        </p:spPr>
        <p:txBody>
          <a:bodyPr/>
          <a:lstStyle/>
          <a:p>
            <a:r>
              <a:rPr lang="en-US" dirty="0"/>
              <a:t>Recommended Plan Overview</a:t>
            </a:r>
          </a:p>
        </p:txBody>
      </p:sp>
      <p:graphicFrame>
        <p:nvGraphicFramePr>
          <p:cNvPr id="7" name="Table 6">
            <a:extLst>
              <a:ext uri="{FF2B5EF4-FFF2-40B4-BE49-F238E27FC236}">
                <a16:creationId xmlns:a16="http://schemas.microsoft.com/office/drawing/2014/main" id="{5FCF3FA4-D0CA-4674-8876-99B5D9C98469}"/>
              </a:ext>
            </a:extLst>
          </p:cNvPr>
          <p:cNvGraphicFramePr>
            <a:graphicFrameLocks noGrp="1"/>
          </p:cNvGraphicFramePr>
          <p:nvPr>
            <p:extLst>
              <p:ext uri="{D42A27DB-BD31-4B8C-83A1-F6EECF244321}">
                <p14:modId xmlns:p14="http://schemas.microsoft.com/office/powerpoint/2010/main" val="2150195046"/>
              </p:ext>
            </p:extLst>
          </p:nvPr>
        </p:nvGraphicFramePr>
        <p:xfrm>
          <a:off x="365761" y="1188720"/>
          <a:ext cx="8427720" cy="3582830"/>
        </p:xfrm>
        <a:graphic>
          <a:graphicData uri="http://schemas.openxmlformats.org/drawingml/2006/table">
            <a:tbl>
              <a:tblPr firstRow="1" bandRow="1">
                <a:tableStyleId>{85BE263C-DBD7-4A20-BB59-AAB30ACAA65A}</a:tableStyleId>
              </a:tblPr>
              <a:tblGrid>
                <a:gridCol w="2809240">
                  <a:extLst>
                    <a:ext uri="{9D8B030D-6E8A-4147-A177-3AD203B41FA5}">
                      <a16:colId xmlns:a16="http://schemas.microsoft.com/office/drawing/2014/main" val="3947291281"/>
                    </a:ext>
                  </a:extLst>
                </a:gridCol>
                <a:gridCol w="2809240">
                  <a:extLst>
                    <a:ext uri="{9D8B030D-6E8A-4147-A177-3AD203B41FA5}">
                      <a16:colId xmlns:a16="http://schemas.microsoft.com/office/drawing/2014/main" val="1351585938"/>
                    </a:ext>
                  </a:extLst>
                </a:gridCol>
                <a:gridCol w="2809240">
                  <a:extLst>
                    <a:ext uri="{9D8B030D-6E8A-4147-A177-3AD203B41FA5}">
                      <a16:colId xmlns:a16="http://schemas.microsoft.com/office/drawing/2014/main" val="3897780558"/>
                    </a:ext>
                  </a:extLst>
                </a:gridCol>
              </a:tblGrid>
              <a:tr h="460534">
                <a:tc>
                  <a:txBody>
                    <a:bodyPr/>
                    <a:lstStyle/>
                    <a:p>
                      <a:pPr algn="ctr"/>
                      <a:r>
                        <a:rPr lang="en-US" sz="1800" dirty="0"/>
                        <a:t>Activity Types</a:t>
                      </a:r>
                    </a:p>
                  </a:txBody>
                  <a:tcPr anchor="ctr"/>
                </a:tc>
                <a:tc>
                  <a:txBody>
                    <a:bodyPr/>
                    <a:lstStyle/>
                    <a:p>
                      <a:pPr algn="ctr"/>
                      <a:r>
                        <a:rPr lang="en-US" sz="1800" dirty="0"/>
                        <a:t>Frequencies</a:t>
                      </a:r>
                    </a:p>
                  </a:txBody>
                  <a:tcPr anchor="ctr"/>
                </a:tc>
                <a:tc>
                  <a:txBody>
                    <a:bodyPr/>
                    <a:lstStyle/>
                    <a:p>
                      <a:pPr algn="ctr"/>
                      <a:r>
                        <a:rPr lang="en-US" sz="1800" dirty="0"/>
                        <a:t>Formats</a:t>
                      </a:r>
                    </a:p>
                  </a:txBody>
                  <a:tcPr anchor="ctr"/>
                </a:tc>
                <a:extLst>
                  <a:ext uri="{0D108BD9-81ED-4DB2-BD59-A6C34878D82A}">
                    <a16:rowId xmlns:a16="http://schemas.microsoft.com/office/drawing/2014/main" val="1515640849"/>
                  </a:ext>
                </a:extLst>
              </a:tr>
              <a:tr h="557189">
                <a:tc>
                  <a:txBody>
                    <a:bodyPr/>
                    <a:lstStyle/>
                    <a:p>
                      <a:pPr algn="ctr"/>
                      <a:r>
                        <a:rPr lang="en-US" sz="1800" dirty="0"/>
                        <a:t>MSBAPM Specific</a:t>
                      </a:r>
                    </a:p>
                    <a:p>
                      <a:pPr algn="ctr"/>
                      <a:r>
                        <a:rPr lang="en-US" sz="1800" dirty="0"/>
                        <a:t>Career Fair</a:t>
                      </a:r>
                    </a:p>
                  </a:txBody>
                  <a:tcPr anchor="ctr"/>
                </a:tc>
                <a:tc>
                  <a:txBody>
                    <a:bodyPr/>
                    <a:lstStyle/>
                    <a:p>
                      <a:pPr algn="ctr"/>
                      <a:r>
                        <a:rPr lang="en-US" sz="1800" dirty="0"/>
                        <a:t>Spring, Fall</a:t>
                      </a:r>
                    </a:p>
                  </a:txBody>
                  <a:tcPr anchor="ctr"/>
                </a:tc>
                <a:tc>
                  <a:txBody>
                    <a:bodyPr/>
                    <a:lstStyle/>
                    <a:p>
                      <a:pPr algn="ctr"/>
                      <a:r>
                        <a:rPr lang="en-US" sz="1800" dirty="0"/>
                        <a:t>In-person, Online</a:t>
                      </a:r>
                    </a:p>
                  </a:txBody>
                  <a:tcPr anchor="ctr"/>
                </a:tc>
                <a:extLst>
                  <a:ext uri="{0D108BD9-81ED-4DB2-BD59-A6C34878D82A}">
                    <a16:rowId xmlns:a16="http://schemas.microsoft.com/office/drawing/2014/main" val="857680207"/>
                  </a:ext>
                </a:extLst>
              </a:tr>
              <a:tr h="460534">
                <a:tc>
                  <a:txBody>
                    <a:bodyPr/>
                    <a:lstStyle/>
                    <a:p>
                      <a:pPr algn="ctr"/>
                      <a:r>
                        <a:rPr lang="en-US" sz="1800" dirty="0"/>
                        <a:t>Networking Events</a:t>
                      </a:r>
                    </a:p>
                  </a:txBody>
                  <a:tcPr anchor="ctr"/>
                </a:tc>
                <a:tc>
                  <a:txBody>
                    <a:bodyPr/>
                    <a:lstStyle/>
                    <a:p>
                      <a:pPr algn="ctr"/>
                      <a:r>
                        <a:rPr lang="en-US" sz="1800" dirty="0"/>
                        <a:t>Monthly</a:t>
                      </a:r>
                    </a:p>
                  </a:txBody>
                  <a:tcPr anchor="ctr"/>
                </a:tc>
                <a:tc>
                  <a:txBody>
                    <a:bodyPr/>
                    <a:lstStyle/>
                    <a:p>
                      <a:pPr algn="ctr"/>
                      <a:r>
                        <a:rPr lang="en-US" sz="1800" dirty="0"/>
                        <a:t>In-person, Online</a:t>
                      </a:r>
                    </a:p>
                  </a:txBody>
                  <a:tcPr anchor="ctr"/>
                </a:tc>
                <a:extLst>
                  <a:ext uri="{0D108BD9-81ED-4DB2-BD59-A6C34878D82A}">
                    <a16:rowId xmlns:a16="http://schemas.microsoft.com/office/drawing/2014/main" val="1149837325"/>
                  </a:ext>
                </a:extLst>
              </a:tr>
              <a:tr h="557189">
                <a:tc>
                  <a:txBody>
                    <a:bodyPr/>
                    <a:lstStyle/>
                    <a:p>
                      <a:pPr algn="ctr"/>
                      <a:r>
                        <a:rPr lang="en-US" sz="1800" dirty="0"/>
                        <a:t>Student-Led Meetups</a:t>
                      </a:r>
                    </a:p>
                  </a:txBody>
                  <a:tcPr anchor="ctr"/>
                </a:tc>
                <a:tc>
                  <a:txBody>
                    <a:bodyPr/>
                    <a:lstStyle/>
                    <a:p>
                      <a:pPr algn="ctr"/>
                      <a:r>
                        <a:rPr lang="en-US" sz="1800" dirty="0"/>
                        <a:t>Monthly from April to October</a:t>
                      </a:r>
                    </a:p>
                  </a:txBody>
                  <a:tcPr anchor="ctr"/>
                </a:tc>
                <a:tc>
                  <a:txBody>
                    <a:bodyPr/>
                    <a:lstStyle/>
                    <a:p>
                      <a:pPr algn="ctr"/>
                      <a:r>
                        <a:rPr lang="en-US" sz="1800" dirty="0"/>
                        <a:t>In-person</a:t>
                      </a:r>
                    </a:p>
                  </a:txBody>
                  <a:tcPr anchor="ctr"/>
                </a:tc>
                <a:extLst>
                  <a:ext uri="{0D108BD9-81ED-4DB2-BD59-A6C34878D82A}">
                    <a16:rowId xmlns:a16="http://schemas.microsoft.com/office/drawing/2014/main" val="3306076527"/>
                  </a:ext>
                </a:extLst>
              </a:tr>
              <a:tr h="460534">
                <a:tc>
                  <a:txBody>
                    <a:bodyPr/>
                    <a:lstStyle/>
                    <a:p>
                      <a:pPr algn="ctr"/>
                      <a:r>
                        <a:rPr lang="en-US" sz="1800" dirty="0"/>
                        <a:t>Competitions/Challenges</a:t>
                      </a:r>
                    </a:p>
                  </a:txBody>
                  <a:tcPr anchor="ctr"/>
                </a:tc>
                <a:tc>
                  <a:txBody>
                    <a:bodyPr/>
                    <a:lstStyle/>
                    <a:p>
                      <a:pPr algn="ctr"/>
                      <a:r>
                        <a:rPr lang="en-US" sz="1800" dirty="0"/>
                        <a:t>Bi-monthly</a:t>
                      </a:r>
                    </a:p>
                  </a:txBody>
                  <a:tcPr anchor="ctr"/>
                </a:tc>
                <a:tc>
                  <a:txBody>
                    <a:bodyPr/>
                    <a:lstStyle/>
                    <a:p>
                      <a:pPr algn="ctr"/>
                      <a:r>
                        <a:rPr lang="en-US" sz="1800" dirty="0"/>
                        <a:t>In-person, Online</a:t>
                      </a:r>
                    </a:p>
                  </a:txBody>
                  <a:tcPr anchor="ctr"/>
                </a:tc>
                <a:extLst>
                  <a:ext uri="{0D108BD9-81ED-4DB2-BD59-A6C34878D82A}">
                    <a16:rowId xmlns:a16="http://schemas.microsoft.com/office/drawing/2014/main" val="3203978584"/>
                  </a:ext>
                </a:extLst>
              </a:tr>
              <a:tr h="460534">
                <a:tc>
                  <a:txBody>
                    <a:bodyPr/>
                    <a:lstStyle/>
                    <a:p>
                      <a:pPr algn="ctr"/>
                      <a:r>
                        <a:rPr lang="en-US" sz="1800" dirty="0"/>
                        <a:t>Content Creation</a:t>
                      </a:r>
                    </a:p>
                  </a:txBody>
                  <a:tcPr anchor="ctr"/>
                </a:tc>
                <a:tc>
                  <a:txBody>
                    <a:bodyPr/>
                    <a:lstStyle/>
                    <a:p>
                      <a:pPr algn="ctr"/>
                      <a:r>
                        <a:rPr lang="en-US" sz="1800" dirty="0"/>
                        <a:t>Continuously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nchor="ctr"/>
                </a:tc>
                <a:extLst>
                  <a:ext uri="{0D108BD9-81ED-4DB2-BD59-A6C34878D82A}">
                    <a16:rowId xmlns:a16="http://schemas.microsoft.com/office/drawing/2014/main" val="1671564928"/>
                  </a:ext>
                </a:extLst>
              </a:tr>
              <a:tr h="460534">
                <a:tc>
                  <a:txBody>
                    <a:bodyPr/>
                    <a:lstStyle/>
                    <a:p>
                      <a:pPr algn="ctr"/>
                      <a:r>
                        <a:rPr lang="en-US" sz="1800" dirty="0"/>
                        <a:t>Student Engagement</a:t>
                      </a:r>
                    </a:p>
                  </a:txBody>
                  <a:tcPr anchor="ctr"/>
                </a:tc>
                <a:tc>
                  <a:txBody>
                    <a:bodyPr/>
                    <a:lstStyle/>
                    <a:p>
                      <a:pPr algn="ctr"/>
                      <a:r>
                        <a:rPr lang="en-US" sz="1800" dirty="0"/>
                        <a:t>Periodically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nchor="ctr"/>
                </a:tc>
                <a:extLst>
                  <a:ext uri="{0D108BD9-81ED-4DB2-BD59-A6C34878D82A}">
                    <a16:rowId xmlns:a16="http://schemas.microsoft.com/office/drawing/2014/main" val="336254588"/>
                  </a:ext>
                </a:extLst>
              </a:tr>
            </a:tbl>
          </a:graphicData>
        </a:graphic>
      </p:graphicFrame>
    </p:spTree>
    <p:extLst>
      <p:ext uri="{BB962C8B-B14F-4D97-AF65-F5344CB8AC3E}">
        <p14:creationId xmlns:p14="http://schemas.microsoft.com/office/powerpoint/2010/main" val="326874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Shape 170"/>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171" name="Shape 171"/>
          <p:cNvPicPr preferRelativeResize="0"/>
          <p:nvPr/>
        </p:nvPicPr>
        <p:blipFill rotWithShape="1">
          <a:blip r:embed="rId3">
            <a:alphaModFix/>
          </a:blip>
          <a:srcRect/>
          <a:stretch/>
        </p:blipFill>
        <p:spPr>
          <a:xfrm>
            <a:off x="7399020" y="0"/>
            <a:ext cx="1599246" cy="715948"/>
          </a:xfrm>
          <a:prstGeom prst="rect">
            <a:avLst/>
          </a:prstGeom>
          <a:noFill/>
          <a:ln>
            <a:noFill/>
          </a:ln>
        </p:spPr>
      </p:pic>
      <p:sp>
        <p:nvSpPr>
          <p:cNvPr id="3" name="TextBox 2">
            <a:extLst>
              <a:ext uri="{FF2B5EF4-FFF2-40B4-BE49-F238E27FC236}">
                <a16:creationId xmlns:a16="http://schemas.microsoft.com/office/drawing/2014/main" id="{8855049E-B480-4DCC-BB41-1B5C6EC477FA}"/>
              </a:ext>
            </a:extLst>
          </p:cNvPr>
          <p:cNvSpPr txBox="1"/>
          <p:nvPr/>
        </p:nvSpPr>
        <p:spPr>
          <a:xfrm>
            <a:off x="503274" y="1084521"/>
            <a:ext cx="5195777"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tx1"/>
                </a:solidFill>
                <a:cs typeface="Calibri" panose="020F0502020204030204" pitchFamily="34" charset="0"/>
              </a:rPr>
              <a:t>Executive summary</a:t>
            </a:r>
            <a:endParaRPr lang="en-US" dirty="0">
              <a:solidFill>
                <a:schemeClr val="tx1"/>
              </a:solidFill>
              <a:latin typeface="+mj-lt"/>
              <a:cs typeface="Calibri" panose="020F0502020204030204" pitchFamily="34" charset="0"/>
            </a:endParaRPr>
          </a:p>
          <a:p>
            <a:pPr marL="285750" indent="-285750">
              <a:lnSpc>
                <a:spcPct val="150000"/>
              </a:lnSpc>
              <a:buFont typeface="Arial" panose="020B0604020202020204" pitchFamily="34" charset="0"/>
              <a:buChar char="•"/>
            </a:pPr>
            <a:r>
              <a:rPr lang="en-US" dirty="0">
                <a:solidFill>
                  <a:schemeClr val="tx1"/>
                </a:solidFill>
                <a:latin typeface="+mj-lt"/>
                <a:cs typeface="Calibri" panose="020F0502020204030204" pitchFamily="34" charset="0"/>
              </a:rPr>
              <a:t>Objectives and Plan</a:t>
            </a:r>
          </a:p>
          <a:p>
            <a:pPr marL="285750" indent="-285750">
              <a:lnSpc>
                <a:spcPct val="150000"/>
              </a:lnSpc>
              <a:buFont typeface="Arial" panose="020B0604020202020204" pitchFamily="34" charset="0"/>
              <a:buChar char="•"/>
            </a:pPr>
            <a:r>
              <a:rPr lang="en-US" dirty="0">
                <a:solidFill>
                  <a:schemeClr val="tx1"/>
                </a:solidFill>
                <a:latin typeface="+mj-lt"/>
                <a:cs typeface="Calibri" panose="020F0502020204030204" pitchFamily="34" charset="0"/>
              </a:rPr>
              <a:t>Phase 1 Activities</a:t>
            </a:r>
          </a:p>
          <a:p>
            <a:pPr lvl="1">
              <a:lnSpc>
                <a:spcPct val="150000"/>
              </a:lnSpc>
            </a:pPr>
            <a:r>
              <a:rPr lang="en-US" dirty="0">
                <a:solidFill>
                  <a:schemeClr val="tx1"/>
                </a:solidFill>
                <a:latin typeface="+mj-lt"/>
                <a:cs typeface="Calibri" panose="020F0502020204030204" pitchFamily="34" charset="0"/>
              </a:rPr>
              <a:t>	Job Search Process Flow</a:t>
            </a:r>
          </a:p>
          <a:p>
            <a:pPr lvl="1">
              <a:lnSpc>
                <a:spcPct val="150000"/>
              </a:lnSpc>
            </a:pPr>
            <a:r>
              <a:rPr lang="en-US" dirty="0">
                <a:solidFill>
                  <a:schemeClr val="tx1"/>
                </a:solidFill>
                <a:latin typeface="+mj-lt"/>
                <a:cs typeface="Calibri" panose="020F0502020204030204" pitchFamily="34" charset="0"/>
              </a:rPr>
              <a:t>	Survey</a:t>
            </a:r>
          </a:p>
          <a:p>
            <a:pPr lvl="1">
              <a:lnSpc>
                <a:spcPct val="150000"/>
              </a:lnSpc>
            </a:pPr>
            <a:r>
              <a:rPr lang="en-US" dirty="0">
                <a:solidFill>
                  <a:schemeClr val="tx1"/>
                </a:solidFill>
                <a:latin typeface="+mj-lt"/>
                <a:cs typeface="Calibri" panose="020F0502020204030204" pitchFamily="34" charset="0"/>
              </a:rPr>
              <a:t>	Market Research</a:t>
            </a:r>
          </a:p>
          <a:p>
            <a:pPr lvl="1">
              <a:lnSpc>
                <a:spcPct val="150000"/>
              </a:lnSpc>
            </a:pPr>
            <a:r>
              <a:rPr lang="en-US" dirty="0">
                <a:solidFill>
                  <a:schemeClr val="tx1"/>
                </a:solidFill>
                <a:latin typeface="+mj-lt"/>
                <a:cs typeface="Calibri" panose="020F0502020204030204" pitchFamily="34" charset="0"/>
              </a:rPr>
              <a:t>	Social Media Outreach</a:t>
            </a:r>
          </a:p>
          <a:p>
            <a:pPr lvl="1">
              <a:lnSpc>
                <a:spcPct val="150000"/>
              </a:lnSpc>
            </a:pPr>
            <a:r>
              <a:rPr lang="en-US" dirty="0">
                <a:solidFill>
                  <a:schemeClr val="tx1"/>
                </a:solidFill>
                <a:latin typeface="+mj-lt"/>
                <a:cs typeface="Calibri" panose="020F0502020204030204" pitchFamily="34" charset="0"/>
              </a:rPr>
              <a:t>	Insights</a:t>
            </a:r>
          </a:p>
          <a:p>
            <a:pPr marL="285750" indent="-285750">
              <a:lnSpc>
                <a:spcPct val="150000"/>
              </a:lnSpc>
              <a:buFont typeface="Arial" panose="020B0604020202020204" pitchFamily="34" charset="0"/>
              <a:buChar char="•"/>
            </a:pPr>
            <a:r>
              <a:rPr lang="en-US" dirty="0">
                <a:solidFill>
                  <a:schemeClr val="tx1"/>
                </a:solidFill>
                <a:latin typeface="+mj-lt"/>
                <a:cs typeface="Calibri" panose="020F0502020204030204" pitchFamily="34" charset="0"/>
              </a:rPr>
              <a:t>Learnings and Recommendations</a:t>
            </a:r>
          </a:p>
          <a:p>
            <a:pPr lvl="1">
              <a:lnSpc>
                <a:spcPct val="150000"/>
              </a:lnSpc>
            </a:pPr>
            <a:r>
              <a:rPr lang="en-US" dirty="0">
                <a:solidFill>
                  <a:schemeClr val="tx1"/>
                </a:solidFill>
                <a:latin typeface="+mj-lt"/>
                <a:cs typeface="Calibri" panose="020F0502020204030204" pitchFamily="34" charset="0"/>
              </a:rPr>
              <a:t>	Summary</a:t>
            </a:r>
          </a:p>
          <a:p>
            <a:pPr lvl="1">
              <a:lnSpc>
                <a:spcPct val="150000"/>
              </a:lnSpc>
            </a:pPr>
            <a:r>
              <a:rPr lang="en-US" dirty="0">
                <a:solidFill>
                  <a:schemeClr val="tx1"/>
                </a:solidFill>
                <a:latin typeface="+mj-lt"/>
                <a:cs typeface="Calibri" panose="020F0502020204030204" pitchFamily="34" charset="0"/>
              </a:rPr>
              <a:t>	An inside look</a:t>
            </a:r>
          </a:p>
          <a:p>
            <a:pPr lvl="1">
              <a:lnSpc>
                <a:spcPct val="150000"/>
              </a:lnSpc>
            </a:pPr>
            <a:r>
              <a:rPr lang="en-US" dirty="0">
                <a:solidFill>
                  <a:schemeClr val="tx1"/>
                </a:solidFill>
                <a:latin typeface="+mj-lt"/>
                <a:cs typeface="Calibri" panose="020F0502020204030204" pitchFamily="34" charset="0"/>
              </a:rPr>
              <a:t>	Recommended plan overview</a:t>
            </a:r>
          </a:p>
        </p:txBody>
      </p:sp>
      <p:sp>
        <p:nvSpPr>
          <p:cNvPr id="12" name="Title 11">
            <a:extLst>
              <a:ext uri="{FF2B5EF4-FFF2-40B4-BE49-F238E27FC236}">
                <a16:creationId xmlns:a16="http://schemas.microsoft.com/office/drawing/2014/main" id="{673AA599-EE56-41EC-8EDE-CBCD8E595CE4}"/>
              </a:ext>
            </a:extLst>
          </p:cNvPr>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cxnSp>
        <p:nvCxnSpPr>
          <p:cNvPr id="116" name="Shape 116"/>
          <p:cNvCxnSpPr/>
          <p:nvPr/>
        </p:nvCxnSpPr>
        <p:spPr>
          <a:xfrm>
            <a:off x="0" y="805355"/>
            <a:ext cx="9144000" cy="0"/>
          </a:xfrm>
          <a:prstGeom prst="straightConnector1">
            <a:avLst/>
          </a:prstGeom>
          <a:noFill/>
          <a:ln w="9525" cap="flat" cmpd="sng">
            <a:solidFill>
              <a:srgbClr val="0F1938"/>
            </a:solidFill>
            <a:prstDash val="solid"/>
            <a:miter lim="800000"/>
            <a:headEnd type="none" w="med" len="med"/>
            <a:tailEnd type="none" w="med" len="med"/>
          </a:ln>
        </p:spPr>
      </p:cxnSp>
      <p:pic>
        <p:nvPicPr>
          <p:cNvPr id="117" name="Shape 117"/>
          <p:cNvPicPr preferRelativeResize="0"/>
          <p:nvPr/>
        </p:nvPicPr>
        <p:blipFill rotWithShape="1">
          <a:blip r:embed="rId3">
            <a:alphaModFix/>
          </a:blip>
          <a:srcRect/>
          <a:stretch/>
        </p:blipFill>
        <p:spPr>
          <a:xfrm>
            <a:off x="7399020" y="2"/>
            <a:ext cx="1599246" cy="715949"/>
          </a:xfrm>
          <a:prstGeom prst="rect">
            <a:avLst/>
          </a:prstGeom>
          <a:noFill/>
          <a:ln>
            <a:noFill/>
          </a:ln>
        </p:spPr>
      </p:pic>
      <p:sp>
        <p:nvSpPr>
          <p:cNvPr id="16" name="Shape 139">
            <a:extLst>
              <a:ext uri="{FF2B5EF4-FFF2-40B4-BE49-F238E27FC236}">
                <a16:creationId xmlns:a16="http://schemas.microsoft.com/office/drawing/2014/main" id="{C8E05B96-938F-409D-A4F2-058882E3652B}"/>
              </a:ext>
            </a:extLst>
          </p:cNvPr>
          <p:cNvSpPr txBox="1"/>
          <p:nvPr/>
        </p:nvSpPr>
        <p:spPr>
          <a:xfrm>
            <a:off x="96356" y="4728056"/>
            <a:ext cx="3866625" cy="180675"/>
          </a:xfrm>
          <a:prstGeom prst="rect">
            <a:avLst/>
          </a:prstGeom>
          <a:noFill/>
          <a:ln>
            <a:noFill/>
          </a:ln>
        </p:spPr>
        <p:txBody>
          <a:bodyPr wrap="square" lIns="68569" tIns="68569" rIns="68569" bIns="68569" anchor="t" anchorCtr="0">
            <a:noAutofit/>
          </a:bodyPr>
          <a:lstStyle/>
          <a:p>
            <a:r>
              <a:rPr lang="en-US" sz="1050" i="1" dirty="0"/>
              <a:t>Source: Survey results sent out by HCT team</a:t>
            </a:r>
          </a:p>
        </p:txBody>
      </p:sp>
      <p:sp>
        <p:nvSpPr>
          <p:cNvPr id="25" name="TextBox 24">
            <a:extLst>
              <a:ext uri="{FF2B5EF4-FFF2-40B4-BE49-F238E27FC236}">
                <a16:creationId xmlns:a16="http://schemas.microsoft.com/office/drawing/2014/main" id="{F6F97791-5DE0-4E1D-995B-C377FDD67AE0}"/>
              </a:ext>
            </a:extLst>
          </p:cNvPr>
          <p:cNvSpPr txBox="1"/>
          <p:nvPr/>
        </p:nvSpPr>
        <p:spPr>
          <a:xfrm>
            <a:off x="666889" y="894761"/>
            <a:ext cx="3211033" cy="4455066"/>
          </a:xfrm>
          <a:prstGeom prst="rect">
            <a:avLst/>
          </a:prstGeom>
          <a:noFill/>
        </p:spPr>
        <p:txBody>
          <a:bodyPr wrap="square" rtlCol="0">
            <a:spAutoFit/>
          </a:bodyPr>
          <a:lstStyle/>
          <a:p>
            <a:pPr>
              <a:lnSpc>
                <a:spcPct val="150000"/>
              </a:lnSpc>
            </a:pPr>
            <a:endParaRPr lang="en-US" sz="1500" dirty="0"/>
          </a:p>
          <a:p>
            <a:pPr>
              <a:lnSpc>
                <a:spcPct val="150000"/>
              </a:lnSpc>
            </a:pPr>
            <a:endParaRPr lang="en-US" sz="1500" dirty="0"/>
          </a:p>
          <a:p>
            <a:pPr>
              <a:lnSpc>
                <a:spcPct val="150000"/>
              </a:lnSpc>
            </a:pPr>
            <a:r>
              <a:rPr lang="en-US" sz="1500" dirty="0"/>
              <a:t>Continually engage with BAPM students to identify their needs and address them by</a:t>
            </a:r>
          </a:p>
          <a:p>
            <a:pPr>
              <a:lnSpc>
                <a:spcPct val="150000"/>
              </a:lnSpc>
            </a:pPr>
            <a:endParaRPr lang="en-US" sz="1500" dirty="0"/>
          </a:p>
          <a:p>
            <a:pPr marL="285743" indent="-285743">
              <a:lnSpc>
                <a:spcPct val="150000"/>
              </a:lnSpc>
              <a:buFont typeface="Arial" panose="020B0604020202020204" pitchFamily="34" charset="0"/>
              <a:buChar char="•"/>
            </a:pPr>
            <a:r>
              <a:rPr lang="en-US" sz="1500" dirty="0"/>
              <a:t>Surveys</a:t>
            </a:r>
          </a:p>
          <a:p>
            <a:pPr marL="285743" indent="-285743">
              <a:lnSpc>
                <a:spcPct val="150000"/>
              </a:lnSpc>
              <a:buFont typeface="Arial" panose="020B0604020202020204" pitchFamily="34" charset="0"/>
              <a:buChar char="•"/>
            </a:pPr>
            <a:r>
              <a:rPr lang="en-US" sz="1500" dirty="0"/>
              <a:t>Informational Interviews</a:t>
            </a:r>
          </a:p>
          <a:p>
            <a:pPr marL="285743" indent="-285743">
              <a:lnSpc>
                <a:spcPct val="150000"/>
              </a:lnSpc>
              <a:buFont typeface="Arial" panose="020B0604020202020204" pitchFamily="34" charset="0"/>
              <a:buChar char="•"/>
            </a:pPr>
            <a:r>
              <a:rPr lang="en-US" sz="1500" dirty="0"/>
              <a:t>Focus Group Discussions</a:t>
            </a:r>
          </a:p>
          <a:p>
            <a:pPr>
              <a:lnSpc>
                <a:spcPct val="150000"/>
              </a:lnSpc>
            </a:pPr>
            <a:endParaRPr lang="en-US" sz="1800" dirty="0"/>
          </a:p>
          <a:p>
            <a:pPr>
              <a:lnSpc>
                <a:spcPct val="150000"/>
              </a:lnSpc>
            </a:pPr>
            <a:endParaRPr lang="en-US" sz="1800" dirty="0"/>
          </a:p>
          <a:p>
            <a:pPr>
              <a:lnSpc>
                <a:spcPct val="150000"/>
              </a:lnSpc>
            </a:pPr>
            <a:endParaRPr lang="en-US" sz="1800" dirty="0"/>
          </a:p>
        </p:txBody>
      </p:sp>
      <p:graphicFrame>
        <p:nvGraphicFramePr>
          <p:cNvPr id="100" name="Diagram 99">
            <a:extLst>
              <a:ext uri="{FF2B5EF4-FFF2-40B4-BE49-F238E27FC236}">
                <a16:creationId xmlns:a16="http://schemas.microsoft.com/office/drawing/2014/main" id="{2072107F-1785-433B-9385-4F8EE8790DA3}"/>
              </a:ext>
            </a:extLst>
          </p:cNvPr>
          <p:cNvGraphicFramePr/>
          <p:nvPr>
            <p:extLst>
              <p:ext uri="{D42A27DB-BD31-4B8C-83A1-F6EECF244321}">
                <p14:modId xmlns:p14="http://schemas.microsoft.com/office/powerpoint/2010/main" val="1815395558"/>
              </p:ext>
            </p:extLst>
          </p:nvPr>
        </p:nvGraphicFramePr>
        <p:xfrm>
          <a:off x="4135642" y="894762"/>
          <a:ext cx="4572000" cy="39338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a:extLst>
              <a:ext uri="{FF2B5EF4-FFF2-40B4-BE49-F238E27FC236}">
                <a16:creationId xmlns:a16="http://schemas.microsoft.com/office/drawing/2014/main" id="{D0A51A8B-706F-4280-A7A1-31285672BE69}"/>
              </a:ext>
            </a:extLst>
          </p:cNvPr>
          <p:cNvSpPr>
            <a:spLocks noGrp="1"/>
          </p:cNvSpPr>
          <p:nvPr>
            <p:ph type="title"/>
          </p:nvPr>
        </p:nvSpPr>
        <p:spPr/>
        <p:txBody>
          <a:bodyPr/>
          <a:lstStyle/>
          <a:p>
            <a:r>
              <a:rPr lang="en-US" dirty="0"/>
              <a:t>Continued Engagement</a:t>
            </a:r>
          </a:p>
        </p:txBody>
      </p:sp>
    </p:spTree>
    <p:extLst>
      <p:ext uri="{BB962C8B-B14F-4D97-AF65-F5344CB8AC3E}">
        <p14:creationId xmlns:p14="http://schemas.microsoft.com/office/powerpoint/2010/main" val="1304955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F2F2-255D-4B47-9CF7-81B008B9E471}"/>
              </a:ext>
            </a:extLst>
          </p:cNvPr>
          <p:cNvSpPr>
            <a:spLocks noGrp="1"/>
          </p:cNvSpPr>
          <p:nvPr>
            <p:ph type="title"/>
          </p:nvPr>
        </p:nvSpPr>
        <p:spPr/>
        <p:txBody>
          <a:bodyPr/>
          <a:lstStyle/>
          <a:p>
            <a:r>
              <a:rPr lang="en-US" dirty="0"/>
              <a:t>Insights from Husky Career Tech Phase 1</a:t>
            </a:r>
          </a:p>
        </p:txBody>
      </p:sp>
      <p:sp>
        <p:nvSpPr>
          <p:cNvPr id="3" name="Text Placeholder 2">
            <a:extLst>
              <a:ext uri="{FF2B5EF4-FFF2-40B4-BE49-F238E27FC236}">
                <a16:creationId xmlns:a16="http://schemas.microsoft.com/office/drawing/2014/main" id="{B85D40E4-548E-4677-BC3D-089BDE193FFA}"/>
              </a:ext>
            </a:extLst>
          </p:cNvPr>
          <p:cNvSpPr>
            <a:spLocks noGrp="1"/>
          </p:cNvSpPr>
          <p:nvPr>
            <p:ph type="body" idx="4294967295"/>
          </p:nvPr>
        </p:nvSpPr>
        <p:spPr>
          <a:xfrm>
            <a:off x="273836" y="1141967"/>
            <a:ext cx="8247864" cy="3416300"/>
          </a:xfrm>
        </p:spPr>
        <p:txBody>
          <a:bodyPr/>
          <a:lstStyle/>
          <a:p>
            <a:pPr>
              <a:buNone/>
            </a:pPr>
            <a:r>
              <a:rPr lang="en-US" dirty="0"/>
              <a:t>Formation of specialized student teams (2) to assist in managing key goals</a:t>
            </a:r>
          </a:p>
          <a:p>
            <a:pPr>
              <a:buNone/>
            </a:pPr>
            <a:r>
              <a:rPr lang="en-US" dirty="0"/>
              <a:t>                                 Teams</a:t>
            </a:r>
          </a:p>
          <a:p>
            <a:pPr lvl="1">
              <a:buNone/>
            </a:pPr>
            <a:r>
              <a:rPr lang="en-US" dirty="0"/>
              <a:t>		BAPM workshops &amp; Events</a:t>
            </a:r>
          </a:p>
          <a:p>
            <a:pPr lvl="1">
              <a:buNone/>
            </a:pPr>
            <a:r>
              <a:rPr lang="en-US" dirty="0"/>
              <a:t>		Marketing and Communication</a:t>
            </a:r>
          </a:p>
          <a:p>
            <a:pPr lvl="1">
              <a:buNone/>
            </a:pPr>
            <a:r>
              <a:rPr lang="en-US" dirty="0"/>
              <a:t>		Strategy &amp; Operations</a:t>
            </a:r>
          </a:p>
          <a:p>
            <a:pPr lvl="1">
              <a:buNone/>
            </a:pPr>
            <a:r>
              <a:rPr lang="en-US" dirty="0"/>
              <a:t>		Career Advisors </a:t>
            </a:r>
          </a:p>
          <a:p>
            <a:pPr lvl="1">
              <a:buNone/>
            </a:pPr>
            <a:endParaRPr lang="en-US" dirty="0"/>
          </a:p>
          <a:p>
            <a:pPr lvl="1">
              <a:buNone/>
            </a:pPr>
            <a:r>
              <a:rPr lang="en-US" dirty="0"/>
              <a:t>	</a:t>
            </a:r>
          </a:p>
          <a:p>
            <a:endParaRPr lang="en-US" dirty="0"/>
          </a:p>
        </p:txBody>
      </p:sp>
      <p:sp>
        <p:nvSpPr>
          <p:cNvPr id="4" name="Left Brace 3">
            <a:extLst>
              <a:ext uri="{FF2B5EF4-FFF2-40B4-BE49-F238E27FC236}">
                <a16:creationId xmlns:a16="http://schemas.microsoft.com/office/drawing/2014/main" id="{C255C522-6980-4DEE-8090-0FA5AB49893C}"/>
              </a:ext>
            </a:extLst>
          </p:cNvPr>
          <p:cNvSpPr/>
          <p:nvPr/>
        </p:nvSpPr>
        <p:spPr>
          <a:xfrm>
            <a:off x="1805734" y="1967967"/>
            <a:ext cx="457200" cy="1920240"/>
          </a:xfrm>
          <a:prstGeom prst="leftBrace">
            <a:avLst>
              <a:gd name="adj1" fmla="val 8333"/>
              <a:gd name="adj2" fmla="val 50427"/>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FDDA8862-62E8-47B7-8F68-609B8AEB51A8}"/>
              </a:ext>
            </a:extLst>
          </p:cNvPr>
          <p:cNvSpPr txBox="1"/>
          <p:nvPr/>
        </p:nvSpPr>
        <p:spPr>
          <a:xfrm>
            <a:off x="338357" y="2850117"/>
            <a:ext cx="1036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CDO   + </a:t>
            </a:r>
          </a:p>
        </p:txBody>
      </p:sp>
      <p:sp>
        <p:nvSpPr>
          <p:cNvPr id="6" name="TextBox 5">
            <a:extLst>
              <a:ext uri="{FF2B5EF4-FFF2-40B4-BE49-F238E27FC236}">
                <a16:creationId xmlns:a16="http://schemas.microsoft.com/office/drawing/2014/main" id="{6595DA22-C538-4C52-97F1-182169D23C33}"/>
              </a:ext>
            </a:extLst>
          </p:cNvPr>
          <p:cNvSpPr txBox="1"/>
          <p:nvPr/>
        </p:nvSpPr>
        <p:spPr>
          <a:xfrm>
            <a:off x="1135951" y="2696229"/>
            <a:ext cx="10363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Husky Career Tech</a:t>
            </a:r>
          </a:p>
        </p:txBody>
      </p:sp>
      <p:sp>
        <p:nvSpPr>
          <p:cNvPr id="24" name="Left Brace 23">
            <a:extLst>
              <a:ext uri="{FF2B5EF4-FFF2-40B4-BE49-F238E27FC236}">
                <a16:creationId xmlns:a16="http://schemas.microsoft.com/office/drawing/2014/main" id="{939EF21B-52B9-415D-BC32-4B5D35B948A9}"/>
              </a:ext>
            </a:extLst>
          </p:cNvPr>
          <p:cNvSpPr/>
          <p:nvPr/>
        </p:nvSpPr>
        <p:spPr>
          <a:xfrm>
            <a:off x="5343197" y="2105441"/>
            <a:ext cx="457200" cy="1920240"/>
          </a:xfrm>
          <a:prstGeom prst="leftBrace">
            <a:avLst>
              <a:gd name="adj1" fmla="val 8333"/>
              <a:gd name="adj2" fmla="val 50427"/>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pic>
        <p:nvPicPr>
          <p:cNvPr id="7" name="Picture 6">
            <a:extLst>
              <a:ext uri="{FF2B5EF4-FFF2-40B4-BE49-F238E27FC236}">
                <a16:creationId xmlns:a16="http://schemas.microsoft.com/office/drawing/2014/main" id="{75D0FA2D-B169-4BC3-8AB1-DDDB3AB28B0A}"/>
              </a:ext>
            </a:extLst>
          </p:cNvPr>
          <p:cNvPicPr>
            <a:picLocks noChangeAspect="1"/>
          </p:cNvPicPr>
          <p:nvPr/>
        </p:nvPicPr>
        <p:blipFill>
          <a:blip r:embed="rId3"/>
          <a:stretch>
            <a:fillRect/>
          </a:stretch>
        </p:blipFill>
        <p:spPr>
          <a:xfrm>
            <a:off x="7127421" y="2105441"/>
            <a:ext cx="1709985" cy="1395412"/>
          </a:xfrm>
          <a:prstGeom prst="rect">
            <a:avLst/>
          </a:prstGeom>
        </p:spPr>
      </p:pic>
      <p:pic>
        <p:nvPicPr>
          <p:cNvPr id="22" name="Picture 21">
            <a:extLst>
              <a:ext uri="{FF2B5EF4-FFF2-40B4-BE49-F238E27FC236}">
                <a16:creationId xmlns:a16="http://schemas.microsoft.com/office/drawing/2014/main" id="{A9E6AA24-43E0-4E94-9950-65C427CF9B79}"/>
              </a:ext>
            </a:extLst>
          </p:cNvPr>
          <p:cNvPicPr>
            <a:picLocks noChangeAspect="1"/>
          </p:cNvPicPr>
          <p:nvPr/>
        </p:nvPicPr>
        <p:blipFill rotWithShape="1">
          <a:blip r:embed="rId4"/>
          <a:srcRect t="-1847" r="44541"/>
          <a:stretch/>
        </p:blipFill>
        <p:spPr>
          <a:xfrm>
            <a:off x="5722362" y="2212521"/>
            <a:ext cx="1405059" cy="1675686"/>
          </a:xfrm>
          <a:prstGeom prst="rect">
            <a:avLst/>
          </a:prstGeom>
        </p:spPr>
      </p:pic>
    </p:spTree>
    <p:extLst>
      <p:ext uri="{BB962C8B-B14F-4D97-AF65-F5344CB8AC3E}">
        <p14:creationId xmlns:p14="http://schemas.microsoft.com/office/powerpoint/2010/main" val="3428474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2545080" y="1539240"/>
            <a:ext cx="1684019" cy="155427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F1938"/>
              </a:buClr>
              <a:buSzPct val="25000"/>
              <a:buFont typeface="Century Gothic"/>
              <a:buNone/>
            </a:pPr>
            <a:r>
              <a:rPr lang="en-US" sz="9500" dirty="0">
                <a:solidFill>
                  <a:srgbClr val="0F1938"/>
                </a:solidFill>
                <a:latin typeface="Century Gothic"/>
                <a:ea typeface="Century Gothic"/>
                <a:cs typeface="Century Gothic"/>
                <a:sym typeface="Century Gothic"/>
              </a:rPr>
              <a:t>04</a:t>
            </a:r>
            <a:endParaRPr lang="en-US" sz="9500" b="0" i="0" u="none" strike="noStrike" cap="none" dirty="0">
              <a:solidFill>
                <a:srgbClr val="0F1938"/>
              </a:solidFill>
              <a:latin typeface="Century Gothic"/>
              <a:ea typeface="Century Gothic"/>
              <a:cs typeface="Century Gothic"/>
              <a:sym typeface="Century Gothic"/>
            </a:endParaRPr>
          </a:p>
        </p:txBody>
      </p:sp>
      <p:cxnSp>
        <p:nvCxnSpPr>
          <p:cNvPr id="163" name="Shape 163"/>
          <p:cNvCxnSpPr/>
          <p:nvPr/>
        </p:nvCxnSpPr>
        <p:spPr>
          <a:xfrm>
            <a:off x="4229100" y="1722118"/>
            <a:ext cx="0" cy="1371392"/>
          </a:xfrm>
          <a:prstGeom prst="straightConnector1">
            <a:avLst/>
          </a:prstGeom>
          <a:noFill/>
          <a:ln w="25400" cap="flat" cmpd="sng">
            <a:solidFill>
              <a:srgbClr val="0F1938"/>
            </a:solidFill>
            <a:prstDash val="solid"/>
            <a:round/>
            <a:headEnd type="none" w="med" len="med"/>
            <a:tailEnd type="none" w="med" len="med"/>
          </a:ln>
          <a:effectLst>
            <a:outerShdw blurRad="39999" dist="20000" dir="5400000" rotWithShape="0">
              <a:srgbClr val="000000">
                <a:alpha val="37254"/>
              </a:srgbClr>
            </a:outerShdw>
          </a:effectLst>
        </p:spPr>
      </p:cxnSp>
      <p:sp>
        <p:nvSpPr>
          <p:cNvPr id="164" name="Shape 164"/>
          <p:cNvSpPr txBox="1"/>
          <p:nvPr/>
        </p:nvSpPr>
        <p:spPr>
          <a:xfrm>
            <a:off x="4617719" y="1866900"/>
            <a:ext cx="2979419" cy="769441"/>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entury Gothic"/>
              <a:buNone/>
            </a:pPr>
            <a:r>
              <a:rPr lang="en-US" sz="2200" b="0" i="0" u="none" strike="noStrike" cap="none" dirty="0">
                <a:solidFill>
                  <a:schemeClr val="dk1"/>
                </a:solidFill>
                <a:latin typeface="Century Gothic"/>
                <a:ea typeface="Century Gothic"/>
                <a:cs typeface="Century Gothic"/>
                <a:sym typeface="Century Gothic"/>
              </a:rPr>
              <a:t>Appendix</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Tree>
    <p:extLst>
      <p:ext uri="{BB962C8B-B14F-4D97-AF65-F5344CB8AC3E}">
        <p14:creationId xmlns:p14="http://schemas.microsoft.com/office/powerpoint/2010/main" val="3698650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1D54E0-7CE1-47F9-81FC-A49F49842A5F}"/>
              </a:ext>
            </a:extLst>
          </p:cNvPr>
          <p:cNvSpPr>
            <a:spLocks noGrp="1"/>
          </p:cNvSpPr>
          <p:nvPr>
            <p:ph type="title"/>
          </p:nvPr>
        </p:nvSpPr>
        <p:spPr/>
        <p:txBody>
          <a:bodyPr/>
          <a:lstStyle/>
          <a:p>
            <a:r>
              <a:rPr lang="en-US" dirty="0"/>
              <a:t>Sample Job Descriptions</a:t>
            </a:r>
          </a:p>
        </p:txBody>
      </p:sp>
      <p:sp>
        <p:nvSpPr>
          <p:cNvPr id="3" name="Text Placeholder 2">
            <a:extLst>
              <a:ext uri="{FF2B5EF4-FFF2-40B4-BE49-F238E27FC236}">
                <a16:creationId xmlns:a16="http://schemas.microsoft.com/office/drawing/2014/main" id="{E8DD973A-C8E8-4DF6-A6A9-C6971BA63B30}"/>
              </a:ext>
            </a:extLst>
          </p:cNvPr>
          <p:cNvSpPr>
            <a:spLocks noGrp="1"/>
          </p:cNvSpPr>
          <p:nvPr>
            <p:ph type="body" idx="4294967295"/>
          </p:nvPr>
        </p:nvSpPr>
        <p:spPr>
          <a:xfrm>
            <a:off x="0" y="1152525"/>
            <a:ext cx="8521700" cy="3416300"/>
          </a:xfrm>
        </p:spPr>
        <p:txBody>
          <a:bodyPr/>
          <a:lstStyle/>
          <a:p>
            <a:r>
              <a:rPr lang="en-US" dirty="0"/>
              <a:t> </a:t>
            </a:r>
          </a:p>
        </p:txBody>
      </p:sp>
      <p:sp>
        <p:nvSpPr>
          <p:cNvPr id="4" name="TextBox 3">
            <a:extLst>
              <a:ext uri="{FF2B5EF4-FFF2-40B4-BE49-F238E27FC236}">
                <a16:creationId xmlns:a16="http://schemas.microsoft.com/office/drawing/2014/main" id="{D619B954-0CEA-440D-AC50-A8CEAB418CD1}"/>
              </a:ext>
            </a:extLst>
          </p:cNvPr>
          <p:cNvSpPr txBox="1"/>
          <p:nvPr/>
        </p:nvSpPr>
        <p:spPr>
          <a:xfrm>
            <a:off x="4655820" y="1017725"/>
            <a:ext cx="3459480"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Marketing and Communication – Team member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Job Description: </a:t>
            </a:r>
            <a:r>
              <a:rPr kumimoji="0" lang="en-US" sz="1400" b="0" i="0" u="none" strike="noStrike" kern="0" cap="none" spc="0" normalizeH="0" baseline="0" noProof="0" dirty="0">
                <a:ln>
                  <a:noFill/>
                </a:ln>
                <a:solidFill>
                  <a:srgbClr val="000000"/>
                </a:solidFill>
                <a:effectLst/>
                <a:uLnTx/>
                <a:uFillTx/>
                <a:latin typeface="Arial"/>
                <a:cs typeface="Arial"/>
                <a:sym typeface="Arial"/>
              </a:rPr>
              <a:t>Should be able to design creative and effective advertising material, flyers, posters (Photoshop, InDesign, MS Publisher)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Should be able to edit videos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Manage social media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Work with other teams in the creation of workshop content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Acts as a brand steward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Submit Pitch : </a:t>
            </a:r>
            <a:r>
              <a:rPr kumimoji="0" lang="en-US" sz="1400" b="0" i="0" u="none" strike="noStrike" kern="0" cap="none" spc="0" normalizeH="0" baseline="0" noProof="0" dirty="0">
                <a:ln>
                  <a:noFill/>
                </a:ln>
                <a:solidFill>
                  <a:srgbClr val="000000"/>
                </a:solidFill>
                <a:effectLst/>
                <a:uLnTx/>
                <a:uFillTx/>
                <a:latin typeface="Arial"/>
                <a:cs typeface="Arial"/>
                <a:sym typeface="Arial"/>
              </a:rPr>
              <a:t>Design a poster for a hackathon event at UCONN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DA9070AF-2809-4599-8DC4-16AF1DF7120C}"/>
              </a:ext>
            </a:extLst>
          </p:cNvPr>
          <p:cNvSpPr txBox="1"/>
          <p:nvPr/>
        </p:nvSpPr>
        <p:spPr>
          <a:xfrm>
            <a:off x="685800" y="1078130"/>
            <a:ext cx="3459480" cy="418576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BAPM Workshop Series – Team member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Job Description: </a:t>
            </a:r>
            <a:r>
              <a:rPr kumimoji="0" lang="en-US" sz="1400" b="0" i="0" u="none" strike="noStrike" kern="0" cap="none" spc="0" normalizeH="0" baseline="0" noProof="0" dirty="0">
                <a:ln>
                  <a:noFill/>
                </a:ln>
                <a:solidFill>
                  <a:srgbClr val="000000"/>
                </a:solidFill>
                <a:effectLst/>
                <a:uLnTx/>
                <a:uFillTx/>
                <a:latin typeface="Arial"/>
                <a:cs typeface="Arial"/>
                <a:sym typeface="Arial"/>
              </a:rPr>
              <a:t>Should be able to suggest ideas and create workshop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Example topics – Storyboarding ; Project Management in Analytics ; Coding in Analytics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Work with MBA and BAPM faculty to curate content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Work with other teams in the creation of workshop content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Acts as a brand steward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Submit Pitch : </a:t>
            </a:r>
            <a:r>
              <a:rPr kumimoji="0" lang="en-US" sz="1400" b="0" i="0" u="none" strike="noStrike" kern="0" cap="none" spc="0" normalizeH="0" baseline="0" noProof="0" dirty="0">
                <a:ln>
                  <a:noFill/>
                </a:ln>
                <a:solidFill>
                  <a:srgbClr val="000000"/>
                </a:solidFill>
                <a:effectLst/>
                <a:uLnTx/>
                <a:uFillTx/>
                <a:latin typeface="Arial"/>
                <a:cs typeface="Arial"/>
                <a:sym typeface="Arial"/>
              </a:rPr>
              <a:t>Sample workshop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0265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1D54E0-7CE1-47F9-81FC-A49F49842A5F}"/>
              </a:ext>
            </a:extLst>
          </p:cNvPr>
          <p:cNvSpPr>
            <a:spLocks noGrp="1"/>
          </p:cNvSpPr>
          <p:nvPr>
            <p:ph type="title"/>
          </p:nvPr>
        </p:nvSpPr>
        <p:spPr/>
        <p:txBody>
          <a:bodyPr/>
          <a:lstStyle/>
          <a:p>
            <a:r>
              <a:rPr lang="en-US" dirty="0"/>
              <a:t>Sample Job Descriptions</a:t>
            </a:r>
          </a:p>
        </p:txBody>
      </p:sp>
      <p:sp>
        <p:nvSpPr>
          <p:cNvPr id="3" name="Text Placeholder 2">
            <a:extLst>
              <a:ext uri="{FF2B5EF4-FFF2-40B4-BE49-F238E27FC236}">
                <a16:creationId xmlns:a16="http://schemas.microsoft.com/office/drawing/2014/main" id="{E8DD973A-C8E8-4DF6-A6A9-C6971BA63B30}"/>
              </a:ext>
            </a:extLst>
          </p:cNvPr>
          <p:cNvSpPr>
            <a:spLocks noGrp="1"/>
          </p:cNvSpPr>
          <p:nvPr>
            <p:ph type="body" idx="4294967295"/>
          </p:nvPr>
        </p:nvSpPr>
        <p:spPr>
          <a:xfrm>
            <a:off x="0" y="1152525"/>
            <a:ext cx="8521700" cy="3416300"/>
          </a:xfrm>
        </p:spPr>
        <p:txBody>
          <a:bodyPr/>
          <a:lstStyle/>
          <a:p>
            <a:r>
              <a:rPr lang="en-US" dirty="0"/>
              <a:t> </a:t>
            </a:r>
          </a:p>
        </p:txBody>
      </p:sp>
      <p:sp>
        <p:nvSpPr>
          <p:cNvPr id="5" name="TextBox 4">
            <a:extLst>
              <a:ext uri="{FF2B5EF4-FFF2-40B4-BE49-F238E27FC236}">
                <a16:creationId xmlns:a16="http://schemas.microsoft.com/office/drawing/2014/main" id="{DA9070AF-2809-4599-8DC4-16AF1DF7120C}"/>
              </a:ext>
            </a:extLst>
          </p:cNvPr>
          <p:cNvSpPr txBox="1"/>
          <p:nvPr/>
        </p:nvSpPr>
        <p:spPr>
          <a:xfrm>
            <a:off x="685800" y="1078130"/>
            <a:ext cx="5086350" cy="37548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Career Strategy and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 Team member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Job Description: </a:t>
            </a:r>
          </a:p>
          <a:p>
            <a:pPr marL="514350" lvl="0" indent="-285750">
              <a:buFont typeface="Arial" panose="020B0604020202020204" pitchFamily="34" charset="0"/>
              <a:buChar char="•"/>
            </a:pPr>
            <a:r>
              <a:rPr lang="en-US" dirty="0"/>
              <a:t>Strategizing with CDO and other sub teams</a:t>
            </a:r>
          </a:p>
          <a:p>
            <a:pPr marL="514350" lvl="0" indent="-285750">
              <a:buFont typeface="Arial" panose="020B0604020202020204" pitchFamily="34" charset="0"/>
              <a:buChar char="•"/>
            </a:pPr>
            <a:r>
              <a:rPr lang="en-US" dirty="0"/>
              <a:t>Process management</a:t>
            </a:r>
            <a:endParaRPr lang="en" dirty="0"/>
          </a:p>
          <a:p>
            <a:pPr marL="514350" lvl="0" indent="-285750">
              <a:buFont typeface="Arial" panose="020B0604020202020204" pitchFamily="34" charset="0"/>
              <a:buChar char="•"/>
            </a:pPr>
            <a:r>
              <a:rPr lang="en-US" dirty="0"/>
              <a:t>Data collection </a:t>
            </a:r>
          </a:p>
          <a:p>
            <a:pPr marL="514350" lvl="0" indent="-285750">
              <a:buFont typeface="Arial" panose="020B0604020202020204" pitchFamily="34" charset="0"/>
              <a:buChar char="•"/>
            </a:pPr>
            <a:r>
              <a:rPr lang="en" dirty="0"/>
              <a:t>Student segmentation</a:t>
            </a:r>
          </a:p>
          <a:p>
            <a:pPr marL="514350" lvl="0" indent="-285750">
              <a:buFont typeface="Arial" panose="020B0604020202020204" pitchFamily="34" charset="0"/>
              <a:buChar char="•"/>
            </a:pPr>
            <a:r>
              <a:rPr lang="en" dirty="0"/>
              <a:t>Survey evaluations</a:t>
            </a:r>
          </a:p>
          <a:p>
            <a:pPr marL="228600" lvl="0"/>
            <a:endParaRPr lang="en" dirty="0"/>
          </a:p>
          <a:p>
            <a:pPr marL="228600" lvl="0"/>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228600" lvl="0"/>
            <a:r>
              <a:rPr kumimoji="0" lang="en-US" sz="1400" b="0" i="0" u="none" strike="noStrike" kern="0" cap="none" spc="0" normalizeH="0" baseline="0" noProof="0" dirty="0">
                <a:ln>
                  <a:noFill/>
                </a:ln>
                <a:solidFill>
                  <a:srgbClr val="000000"/>
                </a:solidFill>
                <a:effectLst/>
                <a:uLnTx/>
                <a:uFillTx/>
                <a:latin typeface="Arial"/>
                <a:cs typeface="Arial"/>
                <a:sym typeface="Arial"/>
              </a:rPr>
              <a:t>Acts as a brand steward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Submit Pitch : </a:t>
            </a:r>
            <a:r>
              <a:rPr kumimoji="0" lang="en-US" sz="1400" b="0" i="0" u="none" strike="noStrike" kern="0" cap="none" spc="0" normalizeH="0" baseline="0" noProof="0" dirty="0">
                <a:ln>
                  <a:noFill/>
                </a:ln>
                <a:solidFill>
                  <a:srgbClr val="000000"/>
                </a:solidFill>
                <a:effectLst/>
                <a:uLnTx/>
                <a:uFillTx/>
                <a:latin typeface="Arial"/>
                <a:cs typeface="Arial"/>
                <a:sym typeface="Arial"/>
              </a:rPr>
              <a:t>With the provided work breakdown structure and case details, act as a consultant and submit ideas to improve career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26444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230CE0-7D07-45B0-80FA-A101611F3CE7}"/>
              </a:ext>
            </a:extLst>
          </p:cNvPr>
          <p:cNvSpPr>
            <a:spLocks noGrp="1"/>
          </p:cNvSpPr>
          <p:nvPr>
            <p:ph type="title"/>
          </p:nvPr>
        </p:nvSpPr>
        <p:spPr>
          <a:xfrm>
            <a:off x="311700" y="263951"/>
            <a:ext cx="8520600" cy="584461"/>
          </a:xfrm>
        </p:spPr>
        <p:txBody>
          <a:bodyPr/>
          <a:lstStyle/>
          <a:p>
            <a:r>
              <a:rPr lang="en-US" dirty="0"/>
              <a:t>Greatly Appreciate Our Wonderful Team</a:t>
            </a:r>
          </a:p>
        </p:txBody>
      </p:sp>
      <p:sp>
        <p:nvSpPr>
          <p:cNvPr id="4" name="Text Placeholder 3">
            <a:extLst>
              <a:ext uri="{FF2B5EF4-FFF2-40B4-BE49-F238E27FC236}">
                <a16:creationId xmlns:a16="http://schemas.microsoft.com/office/drawing/2014/main" id="{9A8B6B3A-D6B0-486B-98EA-FE5BE48E4229}"/>
              </a:ext>
            </a:extLst>
          </p:cNvPr>
          <p:cNvSpPr>
            <a:spLocks noGrp="1"/>
          </p:cNvSpPr>
          <p:nvPr>
            <p:ph type="body" idx="1"/>
          </p:nvPr>
        </p:nvSpPr>
        <p:spPr>
          <a:xfrm>
            <a:off x="726479" y="1063419"/>
            <a:ext cx="3063096" cy="3796597"/>
          </a:xfrm>
        </p:spPr>
        <p:txBody>
          <a:bodyPr/>
          <a:lstStyle/>
          <a:p>
            <a:r>
              <a:rPr lang="en-US" dirty="0">
                <a:solidFill>
                  <a:schemeClr val="tx1"/>
                </a:solidFill>
              </a:rPr>
              <a:t> </a:t>
            </a:r>
            <a:r>
              <a:rPr lang="en-US" dirty="0" err="1">
                <a:solidFill>
                  <a:schemeClr val="tx1"/>
                </a:solidFill>
              </a:rPr>
              <a:t>Varnika</a:t>
            </a:r>
            <a:r>
              <a:rPr lang="en-US" dirty="0">
                <a:solidFill>
                  <a:schemeClr val="tx1"/>
                </a:solidFill>
              </a:rPr>
              <a:t> </a:t>
            </a:r>
            <a:r>
              <a:rPr lang="en-US" dirty="0" err="1">
                <a:solidFill>
                  <a:schemeClr val="tx1"/>
                </a:solidFill>
              </a:rPr>
              <a:t>Yertha</a:t>
            </a:r>
            <a:endParaRPr lang="en-US" dirty="0">
              <a:solidFill>
                <a:schemeClr val="tx1"/>
              </a:solidFill>
            </a:endParaRPr>
          </a:p>
          <a:p>
            <a:r>
              <a:rPr lang="en-US" dirty="0">
                <a:solidFill>
                  <a:schemeClr val="tx1"/>
                </a:solidFill>
              </a:rPr>
              <a:t> </a:t>
            </a:r>
            <a:r>
              <a:rPr lang="en-US" dirty="0" err="1">
                <a:solidFill>
                  <a:schemeClr val="tx1"/>
                </a:solidFill>
              </a:rPr>
              <a:t>Sree</a:t>
            </a:r>
            <a:r>
              <a:rPr lang="en-US" dirty="0">
                <a:solidFill>
                  <a:schemeClr val="tx1"/>
                </a:solidFill>
              </a:rPr>
              <a:t> </a:t>
            </a:r>
            <a:r>
              <a:rPr lang="en-US" dirty="0" err="1">
                <a:solidFill>
                  <a:schemeClr val="tx1"/>
                </a:solidFill>
              </a:rPr>
              <a:t>Inturi</a:t>
            </a:r>
            <a:endParaRPr lang="en-US" dirty="0">
              <a:solidFill>
                <a:schemeClr val="tx1"/>
              </a:solidFill>
            </a:endParaRPr>
          </a:p>
          <a:p>
            <a:r>
              <a:rPr lang="en-US" dirty="0">
                <a:solidFill>
                  <a:schemeClr val="tx1"/>
                </a:solidFill>
              </a:rPr>
              <a:t> </a:t>
            </a:r>
            <a:r>
              <a:rPr lang="en-US" dirty="0" err="1">
                <a:solidFill>
                  <a:schemeClr val="tx1"/>
                </a:solidFill>
              </a:rPr>
              <a:t>Jinwei</a:t>
            </a:r>
            <a:r>
              <a:rPr lang="en-US" dirty="0">
                <a:solidFill>
                  <a:schemeClr val="tx1"/>
                </a:solidFill>
              </a:rPr>
              <a:t> Wang</a:t>
            </a:r>
          </a:p>
          <a:p>
            <a:r>
              <a:rPr lang="en-US" dirty="0">
                <a:solidFill>
                  <a:schemeClr val="tx1"/>
                </a:solidFill>
              </a:rPr>
              <a:t> </a:t>
            </a:r>
            <a:r>
              <a:rPr lang="en-US" dirty="0" err="1">
                <a:solidFill>
                  <a:schemeClr val="tx1"/>
                </a:solidFill>
              </a:rPr>
              <a:t>Xueling</a:t>
            </a:r>
            <a:r>
              <a:rPr lang="en-US" dirty="0">
                <a:solidFill>
                  <a:schemeClr val="tx1"/>
                </a:solidFill>
              </a:rPr>
              <a:t> Chen</a:t>
            </a:r>
          </a:p>
          <a:p>
            <a:r>
              <a:rPr lang="en-US" dirty="0">
                <a:solidFill>
                  <a:schemeClr val="tx1"/>
                </a:solidFill>
              </a:rPr>
              <a:t> </a:t>
            </a:r>
            <a:r>
              <a:rPr lang="en-US" dirty="0" err="1">
                <a:solidFill>
                  <a:schemeClr val="tx1"/>
                </a:solidFill>
              </a:rPr>
              <a:t>Deeksha</a:t>
            </a:r>
            <a:r>
              <a:rPr lang="en-US" dirty="0">
                <a:solidFill>
                  <a:schemeClr val="tx1"/>
                </a:solidFill>
              </a:rPr>
              <a:t> Ramesh</a:t>
            </a:r>
          </a:p>
          <a:p>
            <a:r>
              <a:rPr lang="en-US" dirty="0">
                <a:solidFill>
                  <a:schemeClr val="tx1"/>
                </a:solidFill>
              </a:rPr>
              <a:t> </a:t>
            </a:r>
            <a:r>
              <a:rPr lang="en-US" dirty="0" err="1">
                <a:solidFill>
                  <a:schemeClr val="tx1"/>
                </a:solidFill>
              </a:rPr>
              <a:t>Pruthvi</a:t>
            </a:r>
            <a:r>
              <a:rPr lang="en-US" dirty="0">
                <a:solidFill>
                  <a:schemeClr val="tx1"/>
                </a:solidFill>
              </a:rPr>
              <a:t> </a:t>
            </a:r>
            <a:r>
              <a:rPr lang="en-US" dirty="0" err="1">
                <a:solidFill>
                  <a:schemeClr val="tx1"/>
                </a:solidFill>
              </a:rPr>
              <a:t>Nagaraju</a:t>
            </a:r>
            <a:endParaRPr lang="en-US" dirty="0">
              <a:solidFill>
                <a:schemeClr val="tx1"/>
              </a:solidFill>
            </a:endParaRPr>
          </a:p>
          <a:p>
            <a:r>
              <a:rPr lang="en-US" dirty="0">
                <a:solidFill>
                  <a:schemeClr val="tx1"/>
                </a:solidFill>
              </a:rPr>
              <a:t> </a:t>
            </a:r>
            <a:r>
              <a:rPr lang="en-US" dirty="0" err="1">
                <a:solidFill>
                  <a:schemeClr val="tx1"/>
                </a:solidFill>
              </a:rPr>
              <a:t>Seemantini</a:t>
            </a:r>
            <a:r>
              <a:rPr lang="en-US" dirty="0">
                <a:solidFill>
                  <a:schemeClr val="tx1"/>
                </a:solidFill>
              </a:rPr>
              <a:t> </a:t>
            </a:r>
            <a:r>
              <a:rPr lang="en-US" dirty="0" err="1">
                <a:solidFill>
                  <a:schemeClr val="tx1"/>
                </a:solidFill>
              </a:rPr>
              <a:t>Chincholkar</a:t>
            </a:r>
            <a:endParaRPr lang="en-US" dirty="0">
              <a:solidFill>
                <a:schemeClr val="tx1"/>
              </a:solidFill>
            </a:endParaRPr>
          </a:p>
        </p:txBody>
      </p:sp>
      <p:sp>
        <p:nvSpPr>
          <p:cNvPr id="2" name="Slide Number Placeholder 1">
            <a:extLst>
              <a:ext uri="{FF2B5EF4-FFF2-40B4-BE49-F238E27FC236}">
                <a16:creationId xmlns:a16="http://schemas.microsoft.com/office/drawing/2014/main" id="{8DBE1C88-8AB7-4001-83BE-2435D79AAD08}"/>
              </a:ext>
            </a:extLst>
          </p:cNvPr>
          <p:cNvSpPr>
            <a:spLocks noGrp="1"/>
          </p:cNvSpPr>
          <p:nvPr>
            <p:ph type="sldNum" idx="12"/>
          </p:nvPr>
        </p:nvSpPr>
        <p:spPr/>
        <p:txBody>
          <a:bodyPr/>
          <a:lstStyle/>
          <a:p>
            <a:pPr lvl="0">
              <a:spcBef>
                <a:spcPts val="0"/>
              </a:spcBef>
              <a:buNone/>
            </a:pPr>
            <a:fld id="{00000000-1234-1234-1234-123412341234}" type="slidenum">
              <a:rPr lang="en" smtClean="0"/>
              <a:t>25</a:t>
            </a:fld>
            <a:endParaRPr lang="en"/>
          </a:p>
        </p:txBody>
      </p:sp>
      <p:sp>
        <p:nvSpPr>
          <p:cNvPr id="5" name="TextBox 4">
            <a:extLst>
              <a:ext uri="{FF2B5EF4-FFF2-40B4-BE49-F238E27FC236}">
                <a16:creationId xmlns:a16="http://schemas.microsoft.com/office/drawing/2014/main" id="{AB4E41AD-E67C-4AAF-A026-88FB23586315}"/>
              </a:ext>
            </a:extLst>
          </p:cNvPr>
          <p:cNvSpPr txBox="1"/>
          <p:nvPr/>
        </p:nvSpPr>
        <p:spPr>
          <a:xfrm>
            <a:off x="4411744" y="1063419"/>
            <a:ext cx="308256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err="1">
                <a:solidFill>
                  <a:schemeClr val="tx1"/>
                </a:solidFill>
              </a:rPr>
              <a:t>Sriraman</a:t>
            </a:r>
            <a:r>
              <a:rPr lang="en-US" sz="1800" dirty="0">
                <a:solidFill>
                  <a:schemeClr val="tx1"/>
                </a:solidFill>
              </a:rPr>
              <a:t> Krishnamurthy</a:t>
            </a:r>
          </a:p>
          <a:p>
            <a:pPr marL="285750" indent="-285750">
              <a:lnSpc>
                <a:spcPct val="150000"/>
              </a:lnSpc>
              <a:buFont typeface="Arial" panose="020B0604020202020204" pitchFamily="34" charset="0"/>
              <a:buChar char="•"/>
            </a:pPr>
            <a:r>
              <a:rPr lang="en-US" sz="1800" dirty="0">
                <a:solidFill>
                  <a:schemeClr val="tx1"/>
                </a:solidFill>
              </a:rPr>
              <a:t>Shu-Feng Tsao</a:t>
            </a:r>
          </a:p>
          <a:p>
            <a:pPr marL="285750" indent="-285750">
              <a:lnSpc>
                <a:spcPct val="150000"/>
              </a:lnSpc>
              <a:buFont typeface="Arial" panose="020B0604020202020204" pitchFamily="34" charset="0"/>
              <a:buChar char="•"/>
            </a:pPr>
            <a:r>
              <a:rPr lang="en-US" sz="1800" dirty="0">
                <a:solidFill>
                  <a:schemeClr val="tx1"/>
                </a:solidFill>
              </a:rPr>
              <a:t>Ian Matthew Harrington</a:t>
            </a:r>
          </a:p>
        </p:txBody>
      </p:sp>
    </p:spTree>
    <p:extLst>
      <p:ext uri="{BB962C8B-B14F-4D97-AF65-F5344CB8AC3E}">
        <p14:creationId xmlns:p14="http://schemas.microsoft.com/office/powerpoint/2010/main" val="1290181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2545080" y="1539240"/>
            <a:ext cx="1684019" cy="155427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F1938"/>
              </a:buClr>
              <a:buSzPct val="25000"/>
              <a:buFont typeface="Century Gothic"/>
              <a:buNone/>
            </a:pPr>
            <a:r>
              <a:rPr lang="en-US" sz="9500" b="0" i="0" u="none" strike="noStrike" cap="none">
                <a:solidFill>
                  <a:srgbClr val="0F1938"/>
                </a:solidFill>
                <a:latin typeface="Century Gothic"/>
                <a:ea typeface="Century Gothic"/>
                <a:cs typeface="Century Gothic"/>
                <a:sym typeface="Century Gothic"/>
              </a:rPr>
              <a:t>01</a:t>
            </a:r>
          </a:p>
        </p:txBody>
      </p:sp>
      <p:cxnSp>
        <p:nvCxnSpPr>
          <p:cNvPr id="163" name="Shape 163"/>
          <p:cNvCxnSpPr/>
          <p:nvPr/>
        </p:nvCxnSpPr>
        <p:spPr>
          <a:xfrm>
            <a:off x="4229100" y="1722118"/>
            <a:ext cx="0" cy="1371392"/>
          </a:xfrm>
          <a:prstGeom prst="straightConnector1">
            <a:avLst/>
          </a:prstGeom>
          <a:noFill/>
          <a:ln w="25400" cap="flat" cmpd="sng">
            <a:solidFill>
              <a:srgbClr val="0F1938"/>
            </a:solidFill>
            <a:prstDash val="solid"/>
            <a:round/>
            <a:headEnd type="none" w="med" len="med"/>
            <a:tailEnd type="none" w="med" len="med"/>
          </a:ln>
          <a:effectLst>
            <a:outerShdw blurRad="39999" dist="20000" dir="5400000" rotWithShape="0">
              <a:srgbClr val="000000">
                <a:alpha val="37254"/>
              </a:srgbClr>
            </a:outerShdw>
          </a:effectLst>
        </p:spPr>
      </p:cxnSp>
      <p:sp>
        <p:nvSpPr>
          <p:cNvPr id="164" name="Shape 164"/>
          <p:cNvSpPr txBox="1"/>
          <p:nvPr/>
        </p:nvSpPr>
        <p:spPr>
          <a:xfrm>
            <a:off x="4617719" y="1866900"/>
            <a:ext cx="2979419" cy="769441"/>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entury Gothic"/>
              <a:buNone/>
            </a:pPr>
            <a:r>
              <a:rPr lang="en-US" sz="2200" b="0" i="0" u="none" strike="noStrike" cap="none" dirty="0">
                <a:solidFill>
                  <a:schemeClr val="dk1"/>
                </a:solidFill>
                <a:latin typeface="Century Gothic"/>
                <a:ea typeface="Century Gothic"/>
                <a:cs typeface="Century Gothic"/>
                <a:sym typeface="Century Gothic"/>
              </a:rPr>
              <a:t>Executive Summary</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spTree>
    <p:extLst>
      <p:ext uri="{BB962C8B-B14F-4D97-AF65-F5344CB8AC3E}">
        <p14:creationId xmlns:p14="http://schemas.microsoft.com/office/powerpoint/2010/main" val="233720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 Continuous and intentional student engagement.</a:t>
            </a:r>
          </a:p>
          <a:p>
            <a:r>
              <a:rPr lang="en-US" dirty="0"/>
              <a:t> Target career materials &amp; events to BAPM students.</a:t>
            </a:r>
          </a:p>
          <a:p>
            <a:r>
              <a:rPr lang="en-US" dirty="0"/>
              <a:t> Hire specialties to Husky Career Tech team.</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cxnSp>
        <p:nvCxnSpPr>
          <p:cNvPr id="5" name="Shape 170">
            <a:extLst>
              <a:ext uri="{FF2B5EF4-FFF2-40B4-BE49-F238E27FC236}">
                <a16:creationId xmlns:a16="http://schemas.microsoft.com/office/drawing/2014/main" id="{D56B33DC-8929-4908-9F6F-04AE7E3AEA8A}"/>
              </a:ext>
            </a:extLst>
          </p:cNvPr>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6" name="Shape 171">
            <a:extLst>
              <a:ext uri="{FF2B5EF4-FFF2-40B4-BE49-F238E27FC236}">
                <a16:creationId xmlns:a16="http://schemas.microsoft.com/office/drawing/2014/main" id="{9175C0AB-972D-4E3C-A4D9-9EF6C64FA02E}"/>
              </a:ext>
            </a:extLst>
          </p:cNvPr>
          <p:cNvPicPr preferRelativeResize="0"/>
          <p:nvPr/>
        </p:nvPicPr>
        <p:blipFill rotWithShape="1">
          <a:blip r:embed="rId2">
            <a:alphaModFix/>
          </a:blip>
          <a:srcRect/>
          <a:stretch/>
        </p:blipFill>
        <p:spPr>
          <a:xfrm>
            <a:off x="7399020" y="0"/>
            <a:ext cx="1599246" cy="715948"/>
          </a:xfrm>
          <a:prstGeom prst="rect">
            <a:avLst/>
          </a:prstGeom>
          <a:noFill/>
          <a:ln>
            <a:noFill/>
          </a:ln>
        </p:spPr>
      </p:pic>
      <p:sp>
        <p:nvSpPr>
          <p:cNvPr id="9" name="Title 11">
            <a:extLst>
              <a:ext uri="{FF2B5EF4-FFF2-40B4-BE49-F238E27FC236}">
                <a16:creationId xmlns:a16="http://schemas.microsoft.com/office/drawing/2014/main" id="{555AF83C-CA61-4FE3-B512-5BC013DDD839}"/>
              </a:ext>
            </a:extLst>
          </p:cNvPr>
          <p:cNvSpPr txBox="1">
            <a:spLocks/>
          </p:cNvSpPr>
          <p:nvPr/>
        </p:nvSpPr>
        <p:spPr>
          <a:xfrm>
            <a:off x="207624" y="190737"/>
            <a:ext cx="8520600" cy="35195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en-US" dirty="0"/>
              <a:t>Executive Summary</a:t>
            </a:r>
          </a:p>
        </p:txBody>
      </p:sp>
    </p:spTree>
    <p:extLst>
      <p:ext uri="{BB962C8B-B14F-4D97-AF65-F5344CB8AC3E}">
        <p14:creationId xmlns:p14="http://schemas.microsoft.com/office/powerpoint/2010/main" val="371620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2545080" y="1539240"/>
            <a:ext cx="1684019" cy="155427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F1938"/>
              </a:buClr>
              <a:buSzPct val="25000"/>
              <a:buFont typeface="Century Gothic"/>
              <a:buNone/>
            </a:pPr>
            <a:r>
              <a:rPr lang="en-US" sz="9500" b="0" i="0" u="none" strike="noStrike" cap="none" dirty="0">
                <a:solidFill>
                  <a:srgbClr val="0F1938"/>
                </a:solidFill>
                <a:latin typeface="Century Gothic"/>
                <a:ea typeface="Century Gothic"/>
                <a:cs typeface="Century Gothic"/>
                <a:sym typeface="Century Gothic"/>
              </a:rPr>
              <a:t>02</a:t>
            </a:r>
          </a:p>
        </p:txBody>
      </p:sp>
      <p:cxnSp>
        <p:nvCxnSpPr>
          <p:cNvPr id="163" name="Shape 163"/>
          <p:cNvCxnSpPr/>
          <p:nvPr/>
        </p:nvCxnSpPr>
        <p:spPr>
          <a:xfrm>
            <a:off x="4229100" y="1722118"/>
            <a:ext cx="0" cy="1371392"/>
          </a:xfrm>
          <a:prstGeom prst="straightConnector1">
            <a:avLst/>
          </a:prstGeom>
          <a:noFill/>
          <a:ln w="25400" cap="flat" cmpd="sng">
            <a:solidFill>
              <a:srgbClr val="0F1938"/>
            </a:solidFill>
            <a:prstDash val="solid"/>
            <a:round/>
            <a:headEnd type="none" w="med" len="med"/>
            <a:tailEnd type="none" w="med" len="med"/>
          </a:ln>
          <a:effectLst>
            <a:outerShdw blurRad="39999" dist="20000" dir="5400000" rotWithShape="0">
              <a:srgbClr val="000000">
                <a:alpha val="37254"/>
              </a:srgbClr>
            </a:outerShdw>
          </a:effectLst>
        </p:spPr>
      </p:cxnSp>
      <p:sp>
        <p:nvSpPr>
          <p:cNvPr id="164" name="Shape 164"/>
          <p:cNvSpPr txBox="1"/>
          <p:nvPr/>
        </p:nvSpPr>
        <p:spPr>
          <a:xfrm>
            <a:off x="4617719" y="1866900"/>
            <a:ext cx="2979419" cy="769441"/>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entury Gothic"/>
              <a:buNone/>
            </a:pPr>
            <a:r>
              <a:rPr lang="en-US" sz="2200" b="0" i="0" u="none" strike="noStrike" cap="none" dirty="0">
                <a:solidFill>
                  <a:schemeClr val="dk1"/>
                </a:solidFill>
                <a:latin typeface="Century Gothic"/>
                <a:ea typeface="Century Gothic"/>
                <a:cs typeface="Century Gothic"/>
                <a:sym typeface="Century Gothic"/>
              </a:rPr>
              <a:t>Objectives and Plan</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Tree>
    <p:extLst>
      <p:ext uri="{BB962C8B-B14F-4D97-AF65-F5344CB8AC3E}">
        <p14:creationId xmlns:p14="http://schemas.microsoft.com/office/powerpoint/2010/main" val="202341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Shape 170"/>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171" name="Shape 171"/>
          <p:cNvPicPr preferRelativeResize="0"/>
          <p:nvPr/>
        </p:nvPicPr>
        <p:blipFill rotWithShape="1">
          <a:blip r:embed="rId3">
            <a:alphaModFix/>
          </a:blip>
          <a:srcRect/>
          <a:stretch/>
        </p:blipFill>
        <p:spPr>
          <a:xfrm>
            <a:off x="7399020" y="0"/>
            <a:ext cx="1599246" cy="715948"/>
          </a:xfrm>
          <a:prstGeom prst="rect">
            <a:avLst/>
          </a:prstGeom>
          <a:noFill/>
          <a:ln>
            <a:noFill/>
          </a:ln>
        </p:spPr>
      </p:pic>
      <p:graphicFrame>
        <p:nvGraphicFramePr>
          <p:cNvPr id="5" name="Diagram 4">
            <a:extLst>
              <a:ext uri="{FF2B5EF4-FFF2-40B4-BE49-F238E27FC236}">
                <a16:creationId xmlns:a16="http://schemas.microsoft.com/office/drawing/2014/main" id="{0C2B1ECB-5DBA-4230-88DA-8C6AA4DD3EA2}"/>
              </a:ext>
            </a:extLst>
          </p:cNvPr>
          <p:cNvGraphicFramePr/>
          <p:nvPr>
            <p:extLst>
              <p:ext uri="{D42A27DB-BD31-4B8C-83A1-F6EECF244321}">
                <p14:modId xmlns:p14="http://schemas.microsoft.com/office/powerpoint/2010/main" val="182246628"/>
              </p:ext>
            </p:extLst>
          </p:nvPr>
        </p:nvGraphicFramePr>
        <p:xfrm>
          <a:off x="1089260" y="1949302"/>
          <a:ext cx="6965480" cy="2987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Rounded Corners 5">
            <a:extLst>
              <a:ext uri="{FF2B5EF4-FFF2-40B4-BE49-F238E27FC236}">
                <a16:creationId xmlns:a16="http://schemas.microsoft.com/office/drawing/2014/main" id="{04B8F3F9-FBF6-4620-8641-C6CE2F9E27AD}"/>
              </a:ext>
            </a:extLst>
          </p:cNvPr>
          <p:cNvSpPr/>
          <p:nvPr/>
        </p:nvSpPr>
        <p:spPr>
          <a:xfrm>
            <a:off x="2395870" y="4379592"/>
            <a:ext cx="4352260" cy="447589"/>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libri" panose="020F0502020204030204" pitchFamily="34" charset="0"/>
                <a:cs typeface="Calibri" panose="020F0502020204030204" pitchFamily="34" charset="0"/>
              </a:rPr>
              <a:t>      Data Centric Approach    |      Customized Solutions</a:t>
            </a:r>
          </a:p>
        </p:txBody>
      </p:sp>
      <p:sp>
        <p:nvSpPr>
          <p:cNvPr id="10" name="Rectangle 9">
            <a:extLst>
              <a:ext uri="{FF2B5EF4-FFF2-40B4-BE49-F238E27FC236}">
                <a16:creationId xmlns:a16="http://schemas.microsoft.com/office/drawing/2014/main" id="{989DAC4C-D233-4124-AFEC-AA2179E270E8}"/>
              </a:ext>
            </a:extLst>
          </p:cNvPr>
          <p:cNvSpPr/>
          <p:nvPr/>
        </p:nvSpPr>
        <p:spPr>
          <a:xfrm>
            <a:off x="611950" y="935665"/>
            <a:ext cx="7442790" cy="1077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Improve career services </a:t>
            </a:r>
          </a:p>
          <a:p>
            <a:pPr marL="285750" indent="-285750">
              <a:lnSpc>
                <a:spcPct val="150000"/>
              </a:lnSpc>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Function as an extended arm to CDO</a:t>
            </a:r>
          </a:p>
          <a:p>
            <a:pPr marL="285750" indent="-285750">
              <a:lnSpc>
                <a:spcPct val="150000"/>
              </a:lnSpc>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Building brand by working</a:t>
            </a:r>
          </a:p>
        </p:txBody>
      </p:sp>
      <p:sp>
        <p:nvSpPr>
          <p:cNvPr id="4" name="Title 3">
            <a:extLst>
              <a:ext uri="{FF2B5EF4-FFF2-40B4-BE49-F238E27FC236}">
                <a16:creationId xmlns:a16="http://schemas.microsoft.com/office/drawing/2014/main" id="{ED3498D7-0C18-4AC1-9EE9-599001C8BED8}"/>
              </a:ext>
            </a:extLst>
          </p:cNvPr>
          <p:cNvSpPr>
            <a:spLocks noGrp="1"/>
          </p:cNvSpPr>
          <p:nvPr>
            <p:ph type="title"/>
          </p:nvPr>
        </p:nvSpPr>
        <p:spPr/>
        <p:txBody>
          <a:bodyPr/>
          <a:lstStyle/>
          <a:p>
            <a:r>
              <a:rPr lang="en-US" dirty="0"/>
              <a:t>Objectives and Plan</a:t>
            </a:r>
          </a:p>
        </p:txBody>
      </p:sp>
    </p:spTree>
    <p:extLst>
      <p:ext uri="{BB962C8B-B14F-4D97-AF65-F5344CB8AC3E}">
        <p14:creationId xmlns:p14="http://schemas.microsoft.com/office/powerpoint/2010/main" val="52662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2545080" y="1539240"/>
            <a:ext cx="1684019" cy="155427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F1938"/>
              </a:buClr>
              <a:buSzPct val="25000"/>
              <a:buFont typeface="Century Gothic"/>
              <a:buNone/>
            </a:pPr>
            <a:r>
              <a:rPr lang="en-US" sz="9500" b="0" i="0" u="none" strike="noStrike" cap="none" dirty="0">
                <a:solidFill>
                  <a:srgbClr val="0F1938"/>
                </a:solidFill>
                <a:latin typeface="Century Gothic"/>
                <a:ea typeface="Century Gothic"/>
                <a:cs typeface="Century Gothic"/>
                <a:sym typeface="Century Gothic"/>
              </a:rPr>
              <a:t>03</a:t>
            </a:r>
          </a:p>
        </p:txBody>
      </p:sp>
      <p:cxnSp>
        <p:nvCxnSpPr>
          <p:cNvPr id="163" name="Shape 163"/>
          <p:cNvCxnSpPr/>
          <p:nvPr/>
        </p:nvCxnSpPr>
        <p:spPr>
          <a:xfrm>
            <a:off x="4229100" y="1722118"/>
            <a:ext cx="0" cy="1371392"/>
          </a:xfrm>
          <a:prstGeom prst="straightConnector1">
            <a:avLst/>
          </a:prstGeom>
          <a:noFill/>
          <a:ln w="25400" cap="flat" cmpd="sng">
            <a:solidFill>
              <a:srgbClr val="0F1938"/>
            </a:solidFill>
            <a:prstDash val="solid"/>
            <a:round/>
            <a:headEnd type="none" w="med" len="med"/>
            <a:tailEnd type="none" w="med" len="med"/>
          </a:ln>
          <a:effectLst>
            <a:outerShdw blurRad="39999" dist="20000" dir="5400000" rotWithShape="0">
              <a:srgbClr val="000000">
                <a:alpha val="37254"/>
              </a:srgbClr>
            </a:outerShdw>
          </a:effectLst>
        </p:spPr>
      </p:cxnSp>
      <p:sp>
        <p:nvSpPr>
          <p:cNvPr id="164" name="Shape 164"/>
          <p:cNvSpPr txBox="1"/>
          <p:nvPr/>
        </p:nvSpPr>
        <p:spPr>
          <a:xfrm>
            <a:off x="4617719" y="1866900"/>
            <a:ext cx="2979419" cy="769441"/>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entury Gothic"/>
              <a:buNone/>
            </a:pPr>
            <a:r>
              <a:rPr lang="en-US" sz="2200" b="0" i="0" u="none" strike="noStrike" cap="none" dirty="0">
                <a:solidFill>
                  <a:schemeClr val="dk1"/>
                </a:solidFill>
                <a:latin typeface="Century Gothic"/>
                <a:ea typeface="Century Gothic"/>
                <a:cs typeface="Century Gothic"/>
                <a:sym typeface="Century Gothic"/>
              </a:rPr>
              <a:t>Phase 1</a:t>
            </a:r>
          </a:p>
          <a:p>
            <a:pPr marL="0" marR="0" lvl="0" indent="0" algn="l" rtl="0">
              <a:lnSpc>
                <a:spcPct val="100000"/>
              </a:lnSpc>
              <a:spcBef>
                <a:spcPts val="0"/>
              </a:spcBef>
              <a:spcAft>
                <a:spcPts val="0"/>
              </a:spcAft>
              <a:buClr>
                <a:schemeClr val="dk1"/>
              </a:buClr>
              <a:buSzPct val="25000"/>
              <a:buFont typeface="Century Gothic"/>
              <a:buNone/>
            </a:pPr>
            <a:r>
              <a:rPr lang="en-US" sz="2200" dirty="0">
                <a:solidFill>
                  <a:schemeClr val="dk1"/>
                </a:solidFill>
                <a:latin typeface="Century Gothic"/>
                <a:ea typeface="Century Gothic"/>
                <a:cs typeface="Century Gothic"/>
                <a:sym typeface="Century Gothic"/>
              </a:rPr>
              <a:t>Jun - Aug</a:t>
            </a:r>
            <a:endParaRPr lang="en-US" sz="2200" b="0" i="0" u="none" strike="noStrike" cap="none" dirty="0">
              <a:solidFill>
                <a:schemeClr val="dk1"/>
              </a:solidFill>
              <a:latin typeface="Century Gothic"/>
              <a:ea typeface="Century Gothic"/>
              <a:cs typeface="Century Gothic"/>
              <a:sym typeface="Century Gothic"/>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Tree>
    <p:extLst>
      <p:ext uri="{BB962C8B-B14F-4D97-AF65-F5344CB8AC3E}">
        <p14:creationId xmlns:p14="http://schemas.microsoft.com/office/powerpoint/2010/main" val="414146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Shape 170"/>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171" name="Shape 171"/>
          <p:cNvPicPr preferRelativeResize="0"/>
          <p:nvPr/>
        </p:nvPicPr>
        <p:blipFill rotWithShape="1">
          <a:blip r:embed="rId3">
            <a:alphaModFix/>
          </a:blip>
          <a:srcRect/>
          <a:stretch/>
        </p:blipFill>
        <p:spPr>
          <a:xfrm>
            <a:off x="7399020" y="0"/>
            <a:ext cx="1599246" cy="715948"/>
          </a:xfrm>
          <a:prstGeom prst="rect">
            <a:avLst/>
          </a:prstGeom>
          <a:noFill/>
          <a:ln>
            <a:noFill/>
          </a:ln>
        </p:spPr>
      </p:pic>
      <p:sp>
        <p:nvSpPr>
          <p:cNvPr id="2" name="Rectangle 1">
            <a:extLst>
              <a:ext uri="{FF2B5EF4-FFF2-40B4-BE49-F238E27FC236}">
                <a16:creationId xmlns:a16="http://schemas.microsoft.com/office/drawing/2014/main" id="{2739BEAA-436E-4543-963F-D2DA71A40BA6}"/>
              </a:ext>
            </a:extLst>
          </p:cNvPr>
          <p:cNvSpPr/>
          <p:nvPr/>
        </p:nvSpPr>
        <p:spPr>
          <a:xfrm>
            <a:off x="4999537" y="1879302"/>
            <a:ext cx="4080668" cy="174196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Arial" panose="020B0604020202020204" pitchFamily="34" charset="0"/>
              <a:buChar char="•"/>
            </a:pPr>
            <a:r>
              <a:rPr lang="en-US" dirty="0">
                <a:solidFill>
                  <a:schemeClr val="tx1"/>
                </a:solidFill>
              </a:rPr>
              <a:t>Map the job search journey</a:t>
            </a:r>
          </a:p>
          <a:p>
            <a:pPr marL="285750" indent="-285750">
              <a:lnSpc>
                <a:spcPct val="150000"/>
              </a:lnSpc>
              <a:buFont typeface="Arial" panose="020B0604020202020204" pitchFamily="34" charset="0"/>
              <a:buChar char="•"/>
            </a:pPr>
            <a:r>
              <a:rPr lang="en-US" dirty="0">
                <a:solidFill>
                  <a:schemeClr val="tx1"/>
                </a:solidFill>
              </a:rPr>
              <a:t>Understand the nuances/ pain points in each step</a:t>
            </a:r>
          </a:p>
          <a:p>
            <a:pPr marL="285750" indent="-285750">
              <a:lnSpc>
                <a:spcPct val="150000"/>
              </a:lnSpc>
              <a:buFont typeface="Arial" panose="020B0604020202020204" pitchFamily="34" charset="0"/>
              <a:buChar char="•"/>
            </a:pPr>
            <a:r>
              <a:rPr lang="en-US" dirty="0">
                <a:solidFill>
                  <a:schemeClr val="tx1"/>
                </a:solidFill>
              </a:rPr>
              <a:t>Instill a structure in the minds of the students</a:t>
            </a:r>
          </a:p>
          <a:p>
            <a:pPr>
              <a:lnSpc>
                <a:spcPct val="150000"/>
              </a:lnSpc>
            </a:pPr>
            <a:endParaRPr lang="en-US" dirty="0">
              <a:solidFill>
                <a:schemeClr val="tx1"/>
              </a:solidFill>
            </a:endParaRPr>
          </a:p>
        </p:txBody>
      </p:sp>
      <p:graphicFrame>
        <p:nvGraphicFramePr>
          <p:cNvPr id="3" name="Diagram 2">
            <a:extLst>
              <a:ext uri="{FF2B5EF4-FFF2-40B4-BE49-F238E27FC236}">
                <a16:creationId xmlns:a16="http://schemas.microsoft.com/office/drawing/2014/main" id="{F3694C9D-6FBC-4FD1-875C-89271FDBEF6B}"/>
              </a:ext>
            </a:extLst>
          </p:cNvPr>
          <p:cNvGraphicFramePr/>
          <p:nvPr>
            <p:extLst>
              <p:ext uri="{D42A27DB-BD31-4B8C-83A1-F6EECF244321}">
                <p14:modId xmlns:p14="http://schemas.microsoft.com/office/powerpoint/2010/main" val="3065014972"/>
              </p:ext>
            </p:extLst>
          </p:nvPr>
        </p:nvGraphicFramePr>
        <p:xfrm>
          <a:off x="-794786" y="1091607"/>
          <a:ext cx="6542568" cy="34733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Arrow: Pentagon 3">
            <a:extLst>
              <a:ext uri="{FF2B5EF4-FFF2-40B4-BE49-F238E27FC236}">
                <a16:creationId xmlns:a16="http://schemas.microsoft.com/office/drawing/2014/main" id="{EE344356-434B-4CD9-A2AD-1AA30B858AE2}"/>
              </a:ext>
            </a:extLst>
          </p:cNvPr>
          <p:cNvSpPr/>
          <p:nvPr/>
        </p:nvSpPr>
        <p:spPr>
          <a:xfrm>
            <a:off x="4518661" y="1683486"/>
            <a:ext cx="480876" cy="2289544"/>
          </a:xfrm>
          <a:prstGeom prst="homePlate">
            <a:avLst>
              <a:gd name="adj" fmla="val 88709"/>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009597A-5265-4056-A884-572D240111CA}"/>
              </a:ext>
            </a:extLst>
          </p:cNvPr>
          <p:cNvSpPr>
            <a:spLocks noGrp="1"/>
          </p:cNvSpPr>
          <p:nvPr>
            <p:ph type="title"/>
          </p:nvPr>
        </p:nvSpPr>
        <p:spPr/>
        <p:txBody>
          <a:bodyPr/>
          <a:lstStyle/>
          <a:p>
            <a:r>
              <a:rPr lang="en-US" dirty="0"/>
              <a:t>Job Search Process Flow</a:t>
            </a:r>
          </a:p>
        </p:txBody>
      </p:sp>
    </p:spTree>
    <p:extLst>
      <p:ext uri="{BB962C8B-B14F-4D97-AF65-F5344CB8AC3E}">
        <p14:creationId xmlns:p14="http://schemas.microsoft.com/office/powerpoint/2010/main" val="212582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Shape 170"/>
          <p:cNvCxnSpPr/>
          <p:nvPr/>
        </p:nvCxnSpPr>
        <p:spPr>
          <a:xfrm>
            <a:off x="0" y="805354"/>
            <a:ext cx="9144000" cy="0"/>
          </a:xfrm>
          <a:prstGeom prst="straightConnector1">
            <a:avLst/>
          </a:prstGeom>
          <a:noFill/>
          <a:ln w="9525" cap="flat" cmpd="sng">
            <a:solidFill>
              <a:srgbClr val="0F1938"/>
            </a:solidFill>
            <a:prstDash val="solid"/>
            <a:round/>
            <a:headEnd type="none" w="med" len="med"/>
            <a:tailEnd type="none" w="med" len="med"/>
          </a:ln>
        </p:spPr>
      </p:cxnSp>
      <p:pic>
        <p:nvPicPr>
          <p:cNvPr id="171" name="Shape 171"/>
          <p:cNvPicPr preferRelativeResize="0"/>
          <p:nvPr/>
        </p:nvPicPr>
        <p:blipFill rotWithShape="1">
          <a:blip r:embed="rId3">
            <a:alphaModFix/>
          </a:blip>
          <a:srcRect/>
          <a:stretch/>
        </p:blipFill>
        <p:spPr>
          <a:xfrm>
            <a:off x="7399020" y="0"/>
            <a:ext cx="1599246" cy="715948"/>
          </a:xfrm>
          <a:prstGeom prst="rect">
            <a:avLst/>
          </a:prstGeom>
          <a:noFill/>
          <a:ln>
            <a:noFill/>
          </a:ln>
        </p:spPr>
      </p:pic>
      <p:sp>
        <p:nvSpPr>
          <p:cNvPr id="8" name="Rectangle 7">
            <a:extLst>
              <a:ext uri="{FF2B5EF4-FFF2-40B4-BE49-F238E27FC236}">
                <a16:creationId xmlns:a16="http://schemas.microsoft.com/office/drawing/2014/main" id="{66CE7F18-32EB-4A53-8D5A-44DE0BBF14EB}"/>
              </a:ext>
            </a:extLst>
          </p:cNvPr>
          <p:cNvSpPr/>
          <p:nvPr/>
        </p:nvSpPr>
        <p:spPr>
          <a:xfrm>
            <a:off x="194308" y="865578"/>
            <a:ext cx="8591995" cy="396434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200000"/>
              </a:lnSpc>
              <a:buFont typeface="Arial" panose="020B0604020202020204" pitchFamily="34" charset="0"/>
              <a:buChar char="•"/>
            </a:pPr>
            <a:r>
              <a:rPr lang="en-US" dirty="0">
                <a:solidFill>
                  <a:schemeClr val="tx1"/>
                </a:solidFill>
              </a:rPr>
              <a:t>Gather qualitative and quantitative data about the career pain points</a:t>
            </a:r>
          </a:p>
          <a:p>
            <a:pPr marL="285750" indent="-285750">
              <a:lnSpc>
                <a:spcPct val="200000"/>
              </a:lnSpc>
              <a:buFont typeface="Arial" panose="020B0604020202020204" pitchFamily="34" charset="0"/>
              <a:buChar char="•"/>
            </a:pPr>
            <a:r>
              <a:rPr lang="en-US" dirty="0">
                <a:solidFill>
                  <a:schemeClr val="tx1"/>
                </a:solidFill>
              </a:rPr>
              <a:t>Criticality of problem areas</a:t>
            </a:r>
          </a:p>
          <a:p>
            <a:pPr marL="285750" indent="-285750">
              <a:lnSpc>
                <a:spcPct val="200000"/>
              </a:lnSpc>
              <a:buFont typeface="Arial" panose="020B0604020202020204" pitchFamily="34" charset="0"/>
              <a:buChar char="•"/>
            </a:pPr>
            <a:r>
              <a:rPr lang="en-US" dirty="0">
                <a:solidFill>
                  <a:schemeClr val="tx1"/>
                </a:solidFill>
              </a:rPr>
              <a:t>Customize solutions</a:t>
            </a:r>
          </a:p>
          <a:p>
            <a:pPr marL="285750" indent="-285750">
              <a:lnSpc>
                <a:spcPct val="200000"/>
              </a:lnSpc>
              <a:buFont typeface="Arial" panose="020B0604020202020204" pitchFamily="34" charset="0"/>
              <a:buChar char="•"/>
            </a:pPr>
            <a:endParaRPr lang="en-US" dirty="0">
              <a:solidFill>
                <a:schemeClr val="tx1"/>
              </a:solidFill>
            </a:endParaRPr>
          </a:p>
          <a:p>
            <a:pPr>
              <a:lnSpc>
                <a:spcPct val="200000"/>
              </a:lnSpc>
            </a:pPr>
            <a:endParaRPr lang="en-US" dirty="0">
              <a:solidFill>
                <a:schemeClr val="tx1"/>
              </a:solidFill>
            </a:endParaRPr>
          </a:p>
        </p:txBody>
      </p:sp>
      <p:sp>
        <p:nvSpPr>
          <p:cNvPr id="7" name="Rectangle: Rounded Corners 6">
            <a:extLst>
              <a:ext uri="{FF2B5EF4-FFF2-40B4-BE49-F238E27FC236}">
                <a16:creationId xmlns:a16="http://schemas.microsoft.com/office/drawing/2014/main" id="{186AF11D-1215-4CB8-B38C-DD1338B114BA}"/>
              </a:ext>
            </a:extLst>
          </p:cNvPr>
          <p:cNvSpPr/>
          <p:nvPr/>
        </p:nvSpPr>
        <p:spPr>
          <a:xfrm>
            <a:off x="408372" y="3080216"/>
            <a:ext cx="2475795" cy="1465173"/>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200000"/>
              </a:lnSpc>
            </a:pPr>
            <a:r>
              <a:rPr lang="en-US" b="1" dirty="0">
                <a:solidFill>
                  <a:schemeClr val="tx1"/>
                </a:solidFill>
              </a:rPr>
              <a:t>Audience</a:t>
            </a:r>
            <a:endParaRPr lang="en-US" dirty="0">
              <a:solidFill>
                <a:schemeClr val="tx1"/>
              </a:solidFill>
            </a:endParaRPr>
          </a:p>
          <a:p>
            <a:pPr algn="ctr">
              <a:lnSpc>
                <a:spcPct val="200000"/>
              </a:lnSpc>
            </a:pPr>
            <a:r>
              <a:rPr lang="en-US" sz="1200" dirty="0">
                <a:solidFill>
                  <a:schemeClr val="tx1"/>
                </a:solidFill>
              </a:rPr>
              <a:t>BAPM Students </a:t>
            </a:r>
          </a:p>
          <a:p>
            <a:pPr algn="ctr">
              <a:lnSpc>
                <a:spcPct val="200000"/>
              </a:lnSpc>
            </a:pPr>
            <a:r>
              <a:rPr lang="en-US" sz="1200" dirty="0">
                <a:solidFill>
                  <a:schemeClr val="tx1"/>
                </a:solidFill>
              </a:rPr>
              <a:t>(B</a:t>
            </a:r>
            <a:r>
              <a:rPr lang="en-US" altLang="zh-CN" sz="1200" dirty="0">
                <a:solidFill>
                  <a:schemeClr val="tx1"/>
                </a:solidFill>
              </a:rPr>
              <a:t>oth </a:t>
            </a:r>
            <a:r>
              <a:rPr lang="en-US" sz="1200" dirty="0">
                <a:solidFill>
                  <a:schemeClr val="tx1"/>
                </a:solidFill>
              </a:rPr>
              <a:t>Current and Alumni)</a:t>
            </a:r>
          </a:p>
        </p:txBody>
      </p:sp>
      <p:sp>
        <p:nvSpPr>
          <p:cNvPr id="12" name="Rectangle: Rounded Corners 11">
            <a:extLst>
              <a:ext uri="{FF2B5EF4-FFF2-40B4-BE49-F238E27FC236}">
                <a16:creationId xmlns:a16="http://schemas.microsoft.com/office/drawing/2014/main" id="{D15EBC37-10C5-49EA-AB29-F4C9435C56F4}"/>
              </a:ext>
            </a:extLst>
          </p:cNvPr>
          <p:cNvSpPr/>
          <p:nvPr/>
        </p:nvSpPr>
        <p:spPr>
          <a:xfrm>
            <a:off x="3145256" y="3080216"/>
            <a:ext cx="2963020" cy="1465173"/>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200000"/>
              </a:lnSpc>
            </a:pPr>
            <a:r>
              <a:rPr lang="en-US" b="1" dirty="0">
                <a:solidFill>
                  <a:schemeClr val="tx1"/>
                </a:solidFill>
              </a:rPr>
              <a:t>Question areas</a:t>
            </a:r>
            <a:endParaRPr lang="en-US" dirty="0">
              <a:solidFill>
                <a:schemeClr val="tx1"/>
              </a:solidFill>
            </a:endParaRPr>
          </a:p>
          <a:p>
            <a:pPr algn="ctr">
              <a:lnSpc>
                <a:spcPct val="200000"/>
              </a:lnSpc>
            </a:pPr>
            <a:r>
              <a:rPr lang="en-US" sz="1200" dirty="0">
                <a:solidFill>
                  <a:schemeClr val="tx1"/>
                </a:solidFill>
              </a:rPr>
              <a:t>Demographic information, </a:t>
            </a:r>
          </a:p>
          <a:p>
            <a:pPr algn="ctr">
              <a:lnSpc>
                <a:spcPct val="200000"/>
              </a:lnSpc>
            </a:pPr>
            <a:r>
              <a:rPr lang="en-US" sz="1200" dirty="0">
                <a:solidFill>
                  <a:schemeClr val="tx1"/>
                </a:solidFill>
              </a:rPr>
              <a:t>Pain points in job search process, Feedback on CDO Services</a:t>
            </a:r>
          </a:p>
        </p:txBody>
      </p:sp>
      <p:sp>
        <p:nvSpPr>
          <p:cNvPr id="13" name="Rectangle: Rounded Corners 12">
            <a:extLst>
              <a:ext uri="{FF2B5EF4-FFF2-40B4-BE49-F238E27FC236}">
                <a16:creationId xmlns:a16="http://schemas.microsoft.com/office/drawing/2014/main" id="{F6B662E3-097C-402C-A68D-F7EBA56C9493}"/>
              </a:ext>
            </a:extLst>
          </p:cNvPr>
          <p:cNvSpPr/>
          <p:nvPr/>
        </p:nvSpPr>
        <p:spPr>
          <a:xfrm>
            <a:off x="6369364" y="3080216"/>
            <a:ext cx="2259731" cy="1465173"/>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200000"/>
              </a:lnSpc>
            </a:pPr>
            <a:r>
              <a:rPr lang="en-US" b="1" dirty="0">
                <a:solidFill>
                  <a:schemeClr val="tx1"/>
                </a:solidFill>
              </a:rPr>
              <a:t>Survey Responses</a:t>
            </a:r>
            <a:endParaRPr lang="en-US" dirty="0">
              <a:solidFill>
                <a:schemeClr val="tx1"/>
              </a:solidFill>
            </a:endParaRPr>
          </a:p>
          <a:p>
            <a:pPr algn="ctr">
              <a:lnSpc>
                <a:spcPct val="200000"/>
              </a:lnSpc>
            </a:pPr>
            <a:r>
              <a:rPr lang="en-US" sz="1200" dirty="0">
                <a:solidFill>
                  <a:schemeClr val="tx1"/>
                </a:solidFill>
              </a:rPr>
              <a:t>102 </a:t>
            </a:r>
          </a:p>
          <a:p>
            <a:pPr algn="ctr">
              <a:lnSpc>
                <a:spcPct val="200000"/>
              </a:lnSpc>
            </a:pPr>
            <a:r>
              <a:rPr lang="en-US" sz="1200" dirty="0">
                <a:solidFill>
                  <a:schemeClr val="tx1"/>
                </a:solidFill>
              </a:rPr>
              <a:t>Current Students : 78 Alumni: 24</a:t>
            </a:r>
          </a:p>
        </p:txBody>
      </p:sp>
      <p:sp>
        <p:nvSpPr>
          <p:cNvPr id="10" name="Oval 9">
            <a:extLst>
              <a:ext uri="{FF2B5EF4-FFF2-40B4-BE49-F238E27FC236}">
                <a16:creationId xmlns:a16="http://schemas.microsoft.com/office/drawing/2014/main" id="{70932501-7668-4561-B9D7-20E818E7E662}"/>
              </a:ext>
            </a:extLst>
          </p:cNvPr>
          <p:cNvSpPr/>
          <p:nvPr/>
        </p:nvSpPr>
        <p:spPr>
          <a:xfrm>
            <a:off x="3695700" y="1743186"/>
            <a:ext cx="1752600" cy="993478"/>
          </a:xfrm>
          <a:prstGeom prst="ellipse">
            <a:avLst/>
          </a:prstGeom>
          <a:ln>
            <a:solidFill>
              <a:schemeClr val="tx1">
                <a:lumMod val="50000"/>
                <a:lumOff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Survey Snapshot</a:t>
            </a:r>
          </a:p>
        </p:txBody>
      </p:sp>
      <p:sp>
        <p:nvSpPr>
          <p:cNvPr id="2" name="Isosceles Triangle 1">
            <a:extLst>
              <a:ext uri="{FF2B5EF4-FFF2-40B4-BE49-F238E27FC236}">
                <a16:creationId xmlns:a16="http://schemas.microsoft.com/office/drawing/2014/main" id="{51670058-1FF4-4739-8AC4-99F5E36AB291}"/>
              </a:ext>
            </a:extLst>
          </p:cNvPr>
          <p:cNvSpPr/>
          <p:nvPr/>
        </p:nvSpPr>
        <p:spPr>
          <a:xfrm>
            <a:off x="1716004" y="2795683"/>
            <a:ext cx="5929424" cy="232465"/>
          </a:xfrm>
          <a:prstGeom prst="triangle">
            <a:avLst>
              <a:gd name="adj" fmla="val 48778"/>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70306D4-13DB-423B-A8BF-DDBD93B51452}"/>
              </a:ext>
            </a:extLst>
          </p:cNvPr>
          <p:cNvSpPr>
            <a:spLocks noGrp="1"/>
          </p:cNvSpPr>
          <p:nvPr>
            <p:ph type="title"/>
          </p:nvPr>
        </p:nvSpPr>
        <p:spPr/>
        <p:txBody>
          <a:bodyPr/>
          <a:lstStyle/>
          <a:p>
            <a:r>
              <a:rPr lang="en-US" dirty="0"/>
              <a:t>Survey</a:t>
            </a:r>
          </a:p>
        </p:txBody>
      </p:sp>
    </p:spTree>
    <p:extLst>
      <p:ext uri="{BB962C8B-B14F-4D97-AF65-F5344CB8AC3E}">
        <p14:creationId xmlns:p14="http://schemas.microsoft.com/office/powerpoint/2010/main" val="33128740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1529</TotalTime>
  <Words>1729</Words>
  <Application>Microsoft Office PowerPoint</Application>
  <PresentationFormat>On-screen Show (16:9)</PresentationFormat>
  <Paragraphs>375</Paragraphs>
  <Slides>25</Slides>
  <Notes>21</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Wingdings</vt:lpstr>
      <vt:lpstr>SimSun</vt:lpstr>
      <vt:lpstr>Arial Black</vt:lpstr>
      <vt:lpstr>Arial</vt:lpstr>
      <vt:lpstr>Calibri</vt:lpstr>
      <vt:lpstr>Century Gothic</vt:lpstr>
      <vt:lpstr>Simple Light</vt:lpstr>
      <vt:lpstr>1_Simple Light</vt:lpstr>
      <vt:lpstr>PowerPoint Presentation</vt:lpstr>
      <vt:lpstr>Agenda</vt:lpstr>
      <vt:lpstr>PowerPoint Presentation</vt:lpstr>
      <vt:lpstr>PowerPoint Presentation</vt:lpstr>
      <vt:lpstr>PowerPoint Presentation</vt:lpstr>
      <vt:lpstr>Objectives and Plan</vt:lpstr>
      <vt:lpstr>PowerPoint Presentation</vt:lpstr>
      <vt:lpstr>Job Search Process Flow</vt:lpstr>
      <vt:lpstr>Survey</vt:lpstr>
      <vt:lpstr>PowerPoint Presentation</vt:lpstr>
      <vt:lpstr>Social Media Outreach</vt:lpstr>
      <vt:lpstr>PowerPoint Presentation</vt:lpstr>
      <vt:lpstr>Overall Insights and Goals</vt:lpstr>
      <vt:lpstr>Event Categories</vt:lpstr>
      <vt:lpstr>Career Material | Workshops</vt:lpstr>
      <vt:lpstr>Career Material | Interview series</vt:lpstr>
      <vt:lpstr>Career Material | Market Research Guide</vt:lpstr>
      <vt:lpstr>Marketing and Communication</vt:lpstr>
      <vt:lpstr>Recommended Plan Overview</vt:lpstr>
      <vt:lpstr>Continued Engagement</vt:lpstr>
      <vt:lpstr>Insights from Husky Career Tech Phase 1</vt:lpstr>
      <vt:lpstr>PowerPoint Presentation</vt:lpstr>
      <vt:lpstr>Sample Job Descriptions</vt:lpstr>
      <vt:lpstr>Sample Job Descriptions</vt:lpstr>
      <vt:lpstr>Greatly Appreciate Our Wonderful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Varnika Yertha</dc:creator>
  <cp:lastModifiedBy>Varnika Yertha</cp:lastModifiedBy>
  <cp:revision>110</cp:revision>
  <dcterms:modified xsi:type="dcterms:W3CDTF">2018-04-02T01:03:53Z</dcterms:modified>
</cp:coreProperties>
</file>