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7"/>
  </p:notesMasterIdLst>
  <p:sldIdLst>
    <p:sldId id="258" r:id="rId2"/>
    <p:sldId id="257" r:id="rId3"/>
    <p:sldId id="280" r:id="rId4"/>
    <p:sldId id="276" r:id="rId5"/>
    <p:sldId id="277" r:id="rId6"/>
    <p:sldId id="284" r:id="rId7"/>
    <p:sldId id="285" r:id="rId8"/>
    <p:sldId id="287" r:id="rId9"/>
    <p:sldId id="288" r:id="rId10"/>
    <p:sldId id="289" r:id="rId11"/>
    <p:sldId id="281" r:id="rId12"/>
    <p:sldId id="282" r:id="rId13"/>
    <p:sldId id="283" r:id="rId14"/>
    <p:sldId id="26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DB2-488F-8AA9-F94DAFE08B5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DB2-488F-8AA9-F94DAFE08B5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B2-488F-8AA9-F94DAFE08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217-4742-BC86-9FFB31DD66D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217-4742-BC86-9FFB31DD66D7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17-4742-BC86-9FFB31DD6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551-44BA-A8D2-94F114A4D9E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551-44BA-A8D2-94F114A4D9E7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51-44BA-A8D2-94F114A4D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8AA-4996-B499-B8B03FA83AD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8AA-4996-B499-B8B03FA83AD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996-B499-B8B03FA83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0.32953</cdr:x>
      <cdr:y>0.34295</cdr:y>
    </cdr:from>
    <cdr:to>
      <cdr:x>0.67047</cdr:x>
      <cdr:y>0.67823</cdr:y>
    </cdr:to>
    <cdr:pic>
      <cdr:nvPicPr>
        <cdr:cNvPr id="3" name="Graphic 2" descr="Pie chart">
          <a:extLst xmlns:a="http://schemas.openxmlformats.org/drawingml/2006/main">
            <a:ext uri="{FF2B5EF4-FFF2-40B4-BE49-F238E27FC236}">
              <a16:creationId xmlns:a16="http://schemas.microsoft.com/office/drawing/2014/main" id="{2033065F-371E-4D9C-8714-51C2863457C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8492" y="1744534"/>
          <a:ext cx="1705509" cy="170550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7ABC-226F-432E-AE60-6B4BD0ED59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1C91A-6C96-47B4-A7F5-2F66B1F7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prices below 500k have less </a:t>
            </a:r>
            <a:r>
              <a:rPr lang="en-US" dirty="0" err="1"/>
              <a:t>thann</a:t>
            </a:r>
            <a:r>
              <a:rPr lang="en-US" dirty="0"/>
              <a:t> 2.5k </a:t>
            </a:r>
            <a:r>
              <a:rPr lang="en-US" dirty="0" err="1"/>
              <a:t>sqft</a:t>
            </a:r>
            <a:r>
              <a:rPr lang="en-US" dirty="0"/>
              <a:t> living area and less than 3 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1C91A-6C96-47B4-A7F5-2F66B1F703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1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1C91A-6C96-47B4-A7F5-2F66B1F703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1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6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07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8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0191CC-4A4D-40B7-90D1-0EDC02E9EBE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29C24B-5AE1-49B2-BAB8-B71F10A62E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431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.xml"/><Relationship Id="rId7" Type="http://schemas.openxmlformats.org/officeDocument/2006/relationships/image" Target="../media/image5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chart" Target="../charts/chart4.xml"/><Relationship Id="rId10" Type="http://schemas.openxmlformats.org/officeDocument/2006/relationships/image" Target="../media/image8.png"/><Relationship Id="rId4" Type="http://schemas.openxmlformats.org/officeDocument/2006/relationships/chart" Target="../charts/chart3.xml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65044"/>
            <a:ext cx="11029615" cy="42974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Predict if a customer will enroll for a Term Deposit in a marketing campaign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is it important to predict potential cross-sell customers for a bank?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Huge customer base, limited cross-sell opportunities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marketing budget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Critical in providing quality customer experience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Who will it benefit?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Bank majorly, but also customers.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Selecting a subset of customers who are highly likely to respond to a call and sign up will reduce operational costs.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Lift analysis – Managers can choose the number of customers they wish to contact based on costs and diminishing returns in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Helps customer get the right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342586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Data EXPLORATION </a:t>
            </a:r>
            <a:r>
              <a:rPr lang="mr-IN" dirty="0"/>
              <a:t>–</a:t>
            </a:r>
            <a:r>
              <a:rPr lang="en-US" dirty="0"/>
              <a:t> Relationship with X Variables</a:t>
            </a:r>
          </a:p>
        </p:txBody>
      </p:sp>
      <p:pic>
        <p:nvPicPr>
          <p:cNvPr id="3" name="Picture 2" descr="Screen Shot 2017-11-30 at 17.0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5" y="1926887"/>
            <a:ext cx="5298221" cy="4671307"/>
          </a:xfrm>
          <a:prstGeom prst="rect">
            <a:avLst/>
          </a:prstGeom>
        </p:spPr>
      </p:pic>
      <p:pic>
        <p:nvPicPr>
          <p:cNvPr id="4" name="Picture 3" descr="Screen Shot 2017-11-30 at 17.00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10" y="2078085"/>
            <a:ext cx="6362700" cy="44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Results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F105106-4E67-4AC2-AF76-F5D7FB487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190914"/>
              </p:ext>
            </p:extLst>
          </p:nvPr>
        </p:nvGraphicFramePr>
        <p:xfrm>
          <a:off x="466166" y="2018039"/>
          <a:ext cx="11259192" cy="285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99">
                  <a:extLst>
                    <a:ext uri="{9D8B030D-6E8A-4147-A177-3AD203B41FA5}">
                      <a16:colId xmlns:a16="http://schemas.microsoft.com/office/drawing/2014/main" val="1547411864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090913632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12488493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093131582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721268385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71799266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949566308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246313952"/>
                    </a:ext>
                  </a:extLst>
                </a:gridCol>
              </a:tblGrid>
              <a:tr h="1017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– Precision of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Test- Recall  of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- F-1 Score of 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74345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75615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704105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32882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71765" y="5143900"/>
            <a:ext cx="11029615" cy="1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High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Poor Recall, F1 and AUC</a:t>
            </a:r>
          </a:p>
        </p:txBody>
      </p:sp>
    </p:spTree>
    <p:extLst>
      <p:ext uri="{BB962C8B-B14F-4D97-AF65-F5344CB8AC3E}">
        <p14:creationId xmlns:p14="http://schemas.microsoft.com/office/powerpoint/2010/main" val="256459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Results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F105106-4E67-4AC2-AF76-F5D7FB487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774154"/>
              </p:ext>
            </p:extLst>
          </p:nvPr>
        </p:nvGraphicFramePr>
        <p:xfrm>
          <a:off x="466166" y="2018039"/>
          <a:ext cx="11259192" cy="285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99">
                  <a:extLst>
                    <a:ext uri="{9D8B030D-6E8A-4147-A177-3AD203B41FA5}">
                      <a16:colId xmlns:a16="http://schemas.microsoft.com/office/drawing/2014/main" val="1547411864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090913632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12488493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093131582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721268385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71799266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949566308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246313952"/>
                    </a:ext>
                  </a:extLst>
                </a:gridCol>
              </a:tblGrid>
              <a:tr h="1017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– Precision of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Test- Recall  of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- F-1 Score of 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74345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75615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704105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32882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71765" y="5143900"/>
            <a:ext cx="11029615" cy="1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High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Poor Recall, F1 and AUC</a:t>
            </a:r>
          </a:p>
        </p:txBody>
      </p:sp>
    </p:spTree>
    <p:extLst>
      <p:ext uri="{BB962C8B-B14F-4D97-AF65-F5344CB8AC3E}">
        <p14:creationId xmlns:p14="http://schemas.microsoft.com/office/powerpoint/2010/main" val="161537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Results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F105106-4E67-4AC2-AF76-F5D7FB487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39789"/>
              </p:ext>
            </p:extLst>
          </p:nvPr>
        </p:nvGraphicFramePr>
        <p:xfrm>
          <a:off x="466166" y="2018039"/>
          <a:ext cx="11259192" cy="285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99">
                  <a:extLst>
                    <a:ext uri="{9D8B030D-6E8A-4147-A177-3AD203B41FA5}">
                      <a16:colId xmlns:a16="http://schemas.microsoft.com/office/drawing/2014/main" val="1547411864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090913632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12488493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093131582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721268385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71799266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1949566308"/>
                    </a:ext>
                  </a:extLst>
                </a:gridCol>
                <a:gridCol w="1407399">
                  <a:extLst>
                    <a:ext uri="{9D8B030D-6E8A-4147-A177-3AD203B41FA5}">
                      <a16:colId xmlns:a16="http://schemas.microsoft.com/office/drawing/2014/main" val="3246313952"/>
                    </a:ext>
                  </a:extLst>
                </a:gridCol>
              </a:tblGrid>
              <a:tr h="1017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– Precision of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Test- Recall  of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- F-1 Score of 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74345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75615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704105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32882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71765" y="5143900"/>
            <a:ext cx="11029615" cy="1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High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High Recall and AUC, Precision can still be improved</a:t>
            </a:r>
          </a:p>
        </p:txBody>
      </p:sp>
    </p:spTree>
    <p:extLst>
      <p:ext uri="{BB962C8B-B14F-4D97-AF65-F5344CB8AC3E}">
        <p14:creationId xmlns:p14="http://schemas.microsoft.com/office/powerpoint/2010/main" val="132655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1765" y="2026774"/>
            <a:ext cx="11029615" cy="4464034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While method 1 and method 2 give good accuracy estimates, the AUC, Precision, and Recall for both methods is not satisfactory.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Method 3 is the best method for this problem. Doing feature selection and addressing class imbalance improves Recall significantly for class 1 and overall AUC Score.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While the Moro paper emphasizes on the importance of a data mining approach to solve telemarketing problem, we recommend data mining with appropriate feature engineering, feature selection and sampling to account for the imbalance in the dataset.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Previous contact data is as important as some client features and social and economic parameters</a:t>
            </a:r>
          </a:p>
        </p:txBody>
      </p:sp>
    </p:spTree>
    <p:extLst>
      <p:ext uri="{BB962C8B-B14F-4D97-AF65-F5344CB8AC3E}">
        <p14:creationId xmlns:p14="http://schemas.microsoft.com/office/powerpoint/2010/main" val="386398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79" y="3296715"/>
            <a:ext cx="11029615" cy="310429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The following features are important in prediction:</a:t>
            </a:r>
          </a:p>
          <a:p>
            <a:pPr lvl="1"/>
            <a:r>
              <a:rPr lang="en-US" dirty="0"/>
              <a:t>Age: Higher Age, Higher chances of cross-sell</a:t>
            </a:r>
          </a:p>
          <a:p>
            <a:pPr lvl="1"/>
            <a:r>
              <a:rPr lang="en-US" dirty="0"/>
              <a:t>No Loan and No Default: Higher chances of cross-sell</a:t>
            </a:r>
          </a:p>
          <a:p>
            <a:pPr lvl="1"/>
            <a:r>
              <a:rPr lang="en-US" dirty="0"/>
              <a:t>Lower </a:t>
            </a:r>
            <a:r>
              <a:rPr lang="en-US" dirty="0" err="1"/>
              <a:t>Euribor</a:t>
            </a:r>
            <a:r>
              <a:rPr lang="en-US" dirty="0"/>
              <a:t> Rate: Higher chances of cross-sell, Intuitively doesn’t makes sense. Financial crises in 2008 explains the anomaly</a:t>
            </a:r>
          </a:p>
          <a:p>
            <a:pPr lvl="1"/>
            <a:r>
              <a:rPr lang="en-US" dirty="0"/>
              <a:t>Contact of Mid Week Days: Higher chances of cross-sell</a:t>
            </a:r>
          </a:p>
          <a:p>
            <a:pPr lvl="1"/>
            <a:r>
              <a:rPr lang="en-US" dirty="0"/>
              <a:t>Previous contact data: Duration, Previous Outcome affect chances of cross-sell</a:t>
            </a:r>
          </a:p>
          <a:p>
            <a:pPr lvl="1"/>
            <a:r>
              <a:rPr lang="en-US" dirty="0"/>
              <a:t>Employment Rate Variation: Lower variation, Higher chances of cross-sell 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Business Value: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Focus on older Age group with no personal or housing loan and no default history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Focus on customers who have been contacted previously and show evidence of success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65" y="2026774"/>
            <a:ext cx="11029615" cy="44640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About the dataset: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Contains direct marketing campaigns data of a Portuguese Bank Institution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Client Data:  </a:t>
            </a:r>
            <a:r>
              <a:rPr lang="en-US" dirty="0"/>
              <a:t>Age, Employment Status, Loans and Default history, Marital Status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Campaign Data:  </a:t>
            </a:r>
            <a:r>
              <a:rPr lang="en-US" dirty="0"/>
              <a:t>Times Contacted, Contacted in previous campaigns, Previous campaign outcome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Last Contact Data:  </a:t>
            </a:r>
            <a:r>
              <a:rPr lang="en-US" dirty="0"/>
              <a:t>Duration, Number of days prior, Contact month and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Social and Economic Attributes: </a:t>
            </a:r>
            <a:r>
              <a:rPr lang="en-US" dirty="0"/>
              <a:t>Euro Interbank offer rate, Consumer confidence index, Employment variation rate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be predicted: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Whether a customer will enroll for a Term Deposit or Not</a:t>
            </a:r>
          </a:p>
        </p:txBody>
      </p:sp>
    </p:spTree>
    <p:extLst>
      <p:ext uri="{BB962C8B-B14F-4D97-AF65-F5344CB8AC3E}">
        <p14:creationId xmlns:p14="http://schemas.microsoft.com/office/powerpoint/2010/main" val="22742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088" y="2218712"/>
            <a:ext cx="10622097" cy="44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A Data-Driven Approach to Predict the Success of Bank Telemarketing - Sergio Moro, Paulo Cortez, Paulo Rita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*Dataset used has more columns than our project dataset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Feature Engineering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Feature selection 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Business Knowledge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Forward Selection</a:t>
            </a:r>
          </a:p>
          <a:p>
            <a:endParaRPr lang="en-US" dirty="0"/>
          </a:p>
          <a:p>
            <a:r>
              <a:rPr lang="en-US" dirty="0"/>
              <a:t>Combined use of a black box and white-box approach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dirty="0"/>
              <a:t>Models – Logistic Regression, Decision Trees, Neural Networks, Support Vector Machines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dirty="0"/>
              <a:t>Knowledge extraction – Decision tree, Sensitivity Analysis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dirty="0"/>
              <a:t>Model Comparison – Rolling window evaluation,  AUC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1550" y="2425263"/>
            <a:ext cx="11394517" cy="3372850"/>
            <a:chOff x="519836" y="2130226"/>
            <a:chExt cx="11394517" cy="2727684"/>
          </a:xfrm>
        </p:grpSpPr>
        <p:grpSp>
          <p:nvGrpSpPr>
            <p:cNvPr id="26" name="Group 25"/>
            <p:cNvGrpSpPr/>
            <p:nvPr/>
          </p:nvGrpSpPr>
          <p:grpSpPr>
            <a:xfrm>
              <a:off x="2767688" y="3780515"/>
              <a:ext cx="7251864" cy="300111"/>
              <a:chOff x="1935903" y="2194634"/>
              <a:chExt cx="5613652" cy="26791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935903" y="2194634"/>
                <a:ext cx="244402" cy="267918"/>
                <a:chOff x="3256325" y="4826937"/>
                <a:chExt cx="261227" cy="212709"/>
              </a:xfrm>
              <a:solidFill>
                <a:schemeClr val="accent1">
                  <a:alpha val="68000"/>
                </a:schemeClr>
              </a:solidFill>
            </p:grpSpPr>
            <p:sp>
              <p:nvSpPr>
                <p:cNvPr id="72" name="Isosceles Triangle 71"/>
                <p:cNvSpPr/>
                <p:nvPr/>
              </p:nvSpPr>
              <p:spPr bwMode="auto">
                <a:xfrm rot="5400000">
                  <a:off x="3326024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3" name="Isosceles Triangle 72"/>
                <p:cNvSpPr/>
                <p:nvPr/>
              </p:nvSpPr>
              <p:spPr bwMode="auto">
                <a:xfrm rot="5400000">
                  <a:off x="3235143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532661" y="2194634"/>
                <a:ext cx="231020" cy="233905"/>
                <a:chOff x="3256325" y="4826937"/>
                <a:chExt cx="261227" cy="212709"/>
              </a:xfrm>
              <a:solidFill>
                <a:schemeClr val="accent1">
                  <a:alpha val="68000"/>
                </a:schemeClr>
              </a:solidFill>
            </p:grpSpPr>
            <p:sp>
              <p:nvSpPr>
                <p:cNvPr id="70" name="Isosceles Triangle 69"/>
                <p:cNvSpPr/>
                <p:nvPr/>
              </p:nvSpPr>
              <p:spPr bwMode="auto">
                <a:xfrm rot="5400000">
                  <a:off x="3326024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 bwMode="auto">
                <a:xfrm rot="5400000">
                  <a:off x="3235143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3750070" y="2207383"/>
                <a:ext cx="224691" cy="242420"/>
                <a:chOff x="3256325" y="4826937"/>
                <a:chExt cx="261227" cy="212709"/>
              </a:xfrm>
              <a:solidFill>
                <a:schemeClr val="accent1">
                  <a:alpha val="68000"/>
                </a:schemeClr>
              </a:solidFill>
            </p:grpSpPr>
            <p:sp>
              <p:nvSpPr>
                <p:cNvPr id="68" name="Isosceles Triangle 67"/>
                <p:cNvSpPr/>
                <p:nvPr/>
              </p:nvSpPr>
              <p:spPr bwMode="auto">
                <a:xfrm rot="5400000">
                  <a:off x="3326024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 bwMode="auto">
                <a:xfrm rot="5400000">
                  <a:off x="3235143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318535" y="2194634"/>
                <a:ext cx="231020" cy="233905"/>
                <a:chOff x="3256325" y="4826937"/>
                <a:chExt cx="261227" cy="212709"/>
              </a:xfrm>
              <a:solidFill>
                <a:schemeClr val="accent1">
                  <a:alpha val="68000"/>
                </a:schemeClr>
              </a:solidFill>
            </p:grpSpPr>
            <p:sp>
              <p:nvSpPr>
                <p:cNvPr id="66" name="Isosceles Triangle 65"/>
                <p:cNvSpPr/>
                <p:nvPr/>
              </p:nvSpPr>
              <p:spPr bwMode="auto">
                <a:xfrm rot="5400000">
                  <a:off x="3326024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 bwMode="auto">
                <a:xfrm rot="5400000">
                  <a:off x="3235143" y="4848119"/>
                  <a:ext cx="212709" cy="170346"/>
                </a:xfrm>
                <a:prstGeom prst="triangle">
                  <a:avLst/>
                </a:prstGeom>
                <a:grp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22860" rIns="45720" bIns="228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7" name="Rectangle 26"/>
            <p:cNvSpPr/>
            <p:nvPr/>
          </p:nvSpPr>
          <p:spPr>
            <a:xfrm>
              <a:off x="519836" y="2145397"/>
              <a:ext cx="2110140" cy="27125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923222"/>
                  </a:solidFill>
                </a:rPr>
                <a:t>Explore Data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34033" y="2130226"/>
              <a:ext cx="1878759" cy="27125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923222"/>
                  </a:solidFill>
                </a:rPr>
                <a:t>Apply Methods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91042" y="2130226"/>
              <a:ext cx="1911554" cy="2727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923222"/>
                  </a:solidFill>
                </a:rPr>
                <a:t>Evaluate performance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871759" y="3564467"/>
              <a:ext cx="993602" cy="932925"/>
              <a:chOff x="1763077" y="2594284"/>
              <a:chExt cx="719985" cy="742954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 bwMode="auto">
              <a:xfrm>
                <a:off x="1763077" y="2594284"/>
                <a:ext cx="719985" cy="742954"/>
              </a:xfrm>
              <a:prstGeom prst="ellipse">
                <a:avLst/>
              </a:prstGeom>
              <a:solidFill>
                <a:schemeClr val="accent1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 sz="900" dirty="0"/>
              </a:p>
            </p:txBody>
          </p:sp>
          <p:sp>
            <p:nvSpPr>
              <p:cNvPr id="60" name="Circular Arrow 149"/>
              <p:cNvSpPr>
                <a:spLocks noChangeAspect="1"/>
              </p:cNvSpPr>
              <p:nvPr/>
            </p:nvSpPr>
            <p:spPr>
              <a:xfrm>
                <a:off x="1835115" y="2668617"/>
                <a:ext cx="575924" cy="594289"/>
              </a:xfrm>
              <a:prstGeom prst="circularArrow">
                <a:avLst>
                  <a:gd name="adj1" fmla="val 12500"/>
                  <a:gd name="adj2" fmla="val 980737"/>
                  <a:gd name="adj3" fmla="val 20457681"/>
                  <a:gd name="adj4" fmla="val 12923080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ircular Arrow 150"/>
              <p:cNvSpPr>
                <a:spLocks noChangeAspect="1"/>
              </p:cNvSpPr>
              <p:nvPr/>
            </p:nvSpPr>
            <p:spPr>
              <a:xfrm flipH="1" flipV="1">
                <a:off x="1827607" y="2668618"/>
                <a:ext cx="575922" cy="594289"/>
              </a:xfrm>
              <a:prstGeom prst="circularArrow">
                <a:avLst>
                  <a:gd name="adj1" fmla="val 12500"/>
                  <a:gd name="adj2" fmla="val 980737"/>
                  <a:gd name="adj3" fmla="val 20457681"/>
                  <a:gd name="adj4" fmla="val 12923080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755364" y="2130226"/>
              <a:ext cx="1853111" cy="27276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923222"/>
                  </a:solidFill>
                </a:rPr>
                <a:t>Revise Models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061242" y="2130226"/>
              <a:ext cx="1853111" cy="27276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923222"/>
                  </a:solidFill>
                </a:rPr>
                <a:t>Choose the best method /model</a:t>
              </a:r>
            </a:p>
          </p:txBody>
        </p:sp>
        <p:pic>
          <p:nvPicPr>
            <p:cNvPr id="33" name="Picture 2" descr="Image result for database icon"/>
            <p:cNvPicPr>
              <a:picLocks noChangeAspect="1" noChangeArrowheads="1"/>
            </p:cNvPicPr>
            <p:nvPr/>
          </p:nvPicPr>
          <p:blipFill>
            <a:blip r:embed="rId2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939" y="3635806"/>
              <a:ext cx="980270" cy="85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10555495" y="3350354"/>
              <a:ext cx="956604" cy="1124188"/>
              <a:chOff x="8069003" y="1973383"/>
              <a:chExt cx="740505" cy="1003596"/>
            </a:xfrm>
          </p:grpSpPr>
          <p:sp>
            <p:nvSpPr>
              <p:cNvPr id="49" name="Rounded Rectangle 10"/>
              <p:cNvSpPr/>
              <p:nvPr/>
            </p:nvSpPr>
            <p:spPr bwMode="auto">
              <a:xfrm>
                <a:off x="8069003" y="2110598"/>
                <a:ext cx="740505" cy="86638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900" dirty="0"/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8127972" y="2163895"/>
                <a:ext cx="618033" cy="740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 sz="900" dirty="0"/>
              </a:p>
            </p:txBody>
          </p:sp>
          <p:sp>
            <p:nvSpPr>
              <p:cNvPr id="51" name="Oval 16"/>
              <p:cNvSpPr>
                <a:spLocks/>
              </p:cNvSpPr>
              <p:nvPr/>
            </p:nvSpPr>
            <p:spPr bwMode="auto">
              <a:xfrm>
                <a:off x="8229798" y="1973383"/>
                <a:ext cx="418914" cy="226618"/>
              </a:xfrm>
              <a:custGeom>
                <a:avLst/>
                <a:gdLst>
                  <a:gd name="T0" fmla="*/ 155575 w 314325"/>
                  <a:gd name="T1" fmla="*/ 0 h 177800"/>
                  <a:gd name="T2" fmla="*/ 228712 w 314325"/>
                  <a:gd name="T3" fmla="*/ 48479 h 177800"/>
                  <a:gd name="T4" fmla="*/ 233668 w 314325"/>
                  <a:gd name="T5" fmla="*/ 73025 h 177800"/>
                  <a:gd name="T6" fmla="*/ 296862 w 314325"/>
                  <a:gd name="T7" fmla="*/ 73025 h 177800"/>
                  <a:gd name="T8" fmla="*/ 314325 w 314325"/>
                  <a:gd name="T9" fmla="*/ 90488 h 177800"/>
                  <a:gd name="T10" fmla="*/ 314325 w 314325"/>
                  <a:gd name="T11" fmla="*/ 177800 h 177800"/>
                  <a:gd name="T12" fmla="*/ 0 w 314325"/>
                  <a:gd name="T13" fmla="*/ 177800 h 177800"/>
                  <a:gd name="T14" fmla="*/ 0 w 314325"/>
                  <a:gd name="T15" fmla="*/ 90488 h 177800"/>
                  <a:gd name="T16" fmla="*/ 17463 w 314325"/>
                  <a:gd name="T17" fmla="*/ 73025 h 177800"/>
                  <a:gd name="T18" fmla="*/ 77482 w 314325"/>
                  <a:gd name="T19" fmla="*/ 73025 h 177800"/>
                  <a:gd name="T20" fmla="*/ 82438 w 314325"/>
                  <a:gd name="T21" fmla="*/ 48479 h 177800"/>
                  <a:gd name="T22" fmla="*/ 155575 w 314325"/>
                  <a:gd name="T23" fmla="*/ 0 h 1778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14325" h="177800">
                    <a:moveTo>
                      <a:pt x="155575" y="0"/>
                    </a:moveTo>
                    <a:cubicBezTo>
                      <a:pt x="188454" y="0"/>
                      <a:pt x="216663" y="19990"/>
                      <a:pt x="228712" y="48479"/>
                    </a:cubicBezTo>
                    <a:lnTo>
                      <a:pt x="233668" y="73025"/>
                    </a:lnTo>
                    <a:lnTo>
                      <a:pt x="296862" y="73025"/>
                    </a:lnTo>
                    <a:cubicBezTo>
                      <a:pt x="306507" y="73025"/>
                      <a:pt x="314325" y="80843"/>
                      <a:pt x="314325" y="90488"/>
                    </a:cubicBezTo>
                    <a:lnTo>
                      <a:pt x="314325" y="177800"/>
                    </a:lnTo>
                    <a:lnTo>
                      <a:pt x="0" y="177800"/>
                    </a:lnTo>
                    <a:lnTo>
                      <a:pt x="0" y="90488"/>
                    </a:lnTo>
                    <a:cubicBezTo>
                      <a:pt x="0" y="80843"/>
                      <a:pt x="7818" y="73025"/>
                      <a:pt x="17463" y="73025"/>
                    </a:cubicBezTo>
                    <a:lnTo>
                      <a:pt x="77482" y="73025"/>
                    </a:lnTo>
                    <a:lnTo>
                      <a:pt x="82438" y="48479"/>
                    </a:lnTo>
                    <a:cubicBezTo>
                      <a:pt x="94487" y="19990"/>
                      <a:pt x="122697" y="0"/>
                      <a:pt x="1555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900" dirty="0"/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8234030" y="2341638"/>
                <a:ext cx="97324" cy="930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900" dirty="0"/>
              </a:p>
            </p:txBody>
          </p:sp>
          <p:sp>
            <p:nvSpPr>
              <p:cNvPr id="53" name="Rectangle 18"/>
              <p:cNvSpPr>
                <a:spLocks noChangeArrowheads="1"/>
              </p:cNvSpPr>
              <p:nvPr/>
            </p:nvSpPr>
            <p:spPr bwMode="auto">
              <a:xfrm>
                <a:off x="8234030" y="2515649"/>
                <a:ext cx="97324" cy="930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900" dirty="0"/>
              </a:p>
            </p:txBody>
          </p:sp>
          <p:sp>
            <p:nvSpPr>
              <p:cNvPr id="54" name="Rectangle 19"/>
              <p:cNvSpPr>
                <a:spLocks noChangeArrowheads="1"/>
              </p:cNvSpPr>
              <p:nvPr/>
            </p:nvSpPr>
            <p:spPr bwMode="auto">
              <a:xfrm>
                <a:off x="8234030" y="2685612"/>
                <a:ext cx="97324" cy="930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900" dirty="0"/>
              </a:p>
            </p:txBody>
          </p:sp>
          <p:cxnSp>
            <p:nvCxnSpPr>
              <p:cNvPr id="55" name="Straight Connector 20"/>
              <p:cNvCxnSpPr>
                <a:cxnSpLocks noChangeShapeType="1"/>
              </p:cNvCxnSpPr>
              <p:nvPr/>
            </p:nvCxnSpPr>
            <p:spPr bwMode="auto">
              <a:xfrm flipV="1">
                <a:off x="8377899" y="2386152"/>
                <a:ext cx="270813" cy="4047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21"/>
              <p:cNvCxnSpPr>
                <a:cxnSpLocks noChangeShapeType="1"/>
              </p:cNvCxnSpPr>
              <p:nvPr/>
            </p:nvCxnSpPr>
            <p:spPr bwMode="auto">
              <a:xfrm flipV="1">
                <a:off x="8377899" y="2560163"/>
                <a:ext cx="270813" cy="4047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22"/>
              <p:cNvCxnSpPr>
                <a:cxnSpLocks noChangeShapeType="1"/>
              </p:cNvCxnSpPr>
              <p:nvPr/>
            </p:nvCxnSpPr>
            <p:spPr bwMode="auto">
              <a:xfrm flipV="1">
                <a:off x="8377899" y="2726080"/>
                <a:ext cx="270813" cy="4047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8" name="Oval 16"/>
              <p:cNvSpPr>
                <a:spLocks noChangeArrowheads="1"/>
              </p:cNvSpPr>
              <p:nvPr/>
            </p:nvSpPr>
            <p:spPr bwMode="auto">
              <a:xfrm>
                <a:off x="8373668" y="2009804"/>
                <a:ext cx="126944" cy="1214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900" dirty="0"/>
              </a:p>
            </p:txBody>
          </p:sp>
        </p:grpSp>
        <p:sp>
          <p:nvSpPr>
            <p:cNvPr id="35" name="Round Same Side Corner Rectangle 85"/>
            <p:cNvSpPr/>
            <p:nvPr/>
          </p:nvSpPr>
          <p:spPr bwMode="auto">
            <a:xfrm>
              <a:off x="8973199" y="3713267"/>
              <a:ext cx="392010" cy="921335"/>
            </a:xfrm>
            <a:prstGeom prst="round2SameRect">
              <a:avLst/>
            </a:prstGeom>
            <a:solidFill>
              <a:srgbClr val="EC802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22860" rIns="45720" bIns="2286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Round Same Side Corner Rectangle 86"/>
            <p:cNvSpPr/>
            <p:nvPr/>
          </p:nvSpPr>
          <p:spPr bwMode="auto">
            <a:xfrm>
              <a:off x="8495400" y="3319715"/>
              <a:ext cx="392010" cy="1314891"/>
            </a:xfrm>
            <a:prstGeom prst="round2SameRect">
              <a:avLst/>
            </a:prstGeom>
            <a:solidFill>
              <a:srgbClr val="EC802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22860" rIns="45720" bIns="2286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Round Same Side Corner Rectangle 87"/>
            <p:cNvSpPr/>
            <p:nvPr/>
          </p:nvSpPr>
          <p:spPr bwMode="auto">
            <a:xfrm>
              <a:off x="8017600" y="3874425"/>
              <a:ext cx="392010" cy="760177"/>
            </a:xfrm>
            <a:prstGeom prst="round2SameRect">
              <a:avLst/>
            </a:prstGeom>
            <a:solidFill>
              <a:srgbClr val="EC802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22860" rIns="45720" bIns="2286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81354" y="3460769"/>
              <a:ext cx="956604" cy="1124188"/>
              <a:chOff x="8069003" y="1973383"/>
              <a:chExt cx="740505" cy="1003596"/>
            </a:xfrm>
          </p:grpSpPr>
          <p:sp>
            <p:nvSpPr>
              <p:cNvPr id="39" name="Rounded Rectangle 10"/>
              <p:cNvSpPr/>
              <p:nvPr/>
            </p:nvSpPr>
            <p:spPr bwMode="auto">
              <a:xfrm>
                <a:off x="8069003" y="2110598"/>
                <a:ext cx="740505" cy="86638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900" dirty="0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8127972" y="2163895"/>
                <a:ext cx="618033" cy="740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 sz="900" dirty="0"/>
              </a:p>
            </p:txBody>
          </p:sp>
          <p:sp>
            <p:nvSpPr>
              <p:cNvPr id="41" name="Oval 16"/>
              <p:cNvSpPr>
                <a:spLocks/>
              </p:cNvSpPr>
              <p:nvPr/>
            </p:nvSpPr>
            <p:spPr bwMode="auto">
              <a:xfrm>
                <a:off x="8229798" y="1973383"/>
                <a:ext cx="418914" cy="226618"/>
              </a:xfrm>
              <a:custGeom>
                <a:avLst/>
                <a:gdLst>
                  <a:gd name="T0" fmla="*/ 155575 w 314325"/>
                  <a:gd name="T1" fmla="*/ 0 h 177800"/>
                  <a:gd name="T2" fmla="*/ 228712 w 314325"/>
                  <a:gd name="T3" fmla="*/ 48479 h 177800"/>
                  <a:gd name="T4" fmla="*/ 233668 w 314325"/>
                  <a:gd name="T5" fmla="*/ 73025 h 177800"/>
                  <a:gd name="T6" fmla="*/ 296862 w 314325"/>
                  <a:gd name="T7" fmla="*/ 73025 h 177800"/>
                  <a:gd name="T8" fmla="*/ 314325 w 314325"/>
                  <a:gd name="T9" fmla="*/ 90488 h 177800"/>
                  <a:gd name="T10" fmla="*/ 314325 w 314325"/>
                  <a:gd name="T11" fmla="*/ 177800 h 177800"/>
                  <a:gd name="T12" fmla="*/ 0 w 314325"/>
                  <a:gd name="T13" fmla="*/ 177800 h 177800"/>
                  <a:gd name="T14" fmla="*/ 0 w 314325"/>
                  <a:gd name="T15" fmla="*/ 90488 h 177800"/>
                  <a:gd name="T16" fmla="*/ 17463 w 314325"/>
                  <a:gd name="T17" fmla="*/ 73025 h 177800"/>
                  <a:gd name="T18" fmla="*/ 77482 w 314325"/>
                  <a:gd name="T19" fmla="*/ 73025 h 177800"/>
                  <a:gd name="T20" fmla="*/ 82438 w 314325"/>
                  <a:gd name="T21" fmla="*/ 48479 h 177800"/>
                  <a:gd name="T22" fmla="*/ 155575 w 314325"/>
                  <a:gd name="T23" fmla="*/ 0 h 1778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14325" h="177800">
                    <a:moveTo>
                      <a:pt x="155575" y="0"/>
                    </a:moveTo>
                    <a:cubicBezTo>
                      <a:pt x="188454" y="0"/>
                      <a:pt x="216663" y="19990"/>
                      <a:pt x="228712" y="48479"/>
                    </a:cubicBezTo>
                    <a:lnTo>
                      <a:pt x="233668" y="73025"/>
                    </a:lnTo>
                    <a:lnTo>
                      <a:pt x="296862" y="73025"/>
                    </a:lnTo>
                    <a:cubicBezTo>
                      <a:pt x="306507" y="73025"/>
                      <a:pt x="314325" y="80843"/>
                      <a:pt x="314325" y="90488"/>
                    </a:cubicBezTo>
                    <a:lnTo>
                      <a:pt x="314325" y="177800"/>
                    </a:lnTo>
                    <a:lnTo>
                      <a:pt x="0" y="177800"/>
                    </a:lnTo>
                    <a:lnTo>
                      <a:pt x="0" y="90488"/>
                    </a:lnTo>
                    <a:cubicBezTo>
                      <a:pt x="0" y="80843"/>
                      <a:pt x="7818" y="73025"/>
                      <a:pt x="17463" y="73025"/>
                    </a:cubicBezTo>
                    <a:lnTo>
                      <a:pt x="77482" y="73025"/>
                    </a:lnTo>
                    <a:lnTo>
                      <a:pt x="82438" y="48479"/>
                    </a:lnTo>
                    <a:cubicBezTo>
                      <a:pt x="94487" y="19990"/>
                      <a:pt x="122697" y="0"/>
                      <a:pt x="1555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900" dirty="0"/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8234030" y="2341638"/>
                <a:ext cx="97324" cy="930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900" dirty="0"/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8234030" y="2515649"/>
                <a:ext cx="97324" cy="930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900" dirty="0"/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8234030" y="2685612"/>
                <a:ext cx="97324" cy="930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900" dirty="0"/>
              </a:p>
            </p:txBody>
          </p:sp>
          <p:cxnSp>
            <p:nvCxnSpPr>
              <p:cNvPr id="45" name="Straight Connector 20"/>
              <p:cNvCxnSpPr>
                <a:cxnSpLocks noChangeShapeType="1"/>
              </p:cNvCxnSpPr>
              <p:nvPr/>
            </p:nvCxnSpPr>
            <p:spPr bwMode="auto">
              <a:xfrm flipV="1">
                <a:off x="8377899" y="2386152"/>
                <a:ext cx="270813" cy="4047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21"/>
              <p:cNvCxnSpPr>
                <a:cxnSpLocks noChangeShapeType="1"/>
              </p:cNvCxnSpPr>
              <p:nvPr/>
            </p:nvCxnSpPr>
            <p:spPr bwMode="auto">
              <a:xfrm flipV="1">
                <a:off x="8377899" y="2560163"/>
                <a:ext cx="270813" cy="4047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22"/>
              <p:cNvCxnSpPr>
                <a:cxnSpLocks noChangeShapeType="1"/>
              </p:cNvCxnSpPr>
              <p:nvPr/>
            </p:nvCxnSpPr>
            <p:spPr bwMode="auto">
              <a:xfrm flipV="1">
                <a:off x="8377899" y="2726080"/>
                <a:ext cx="270813" cy="4047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Oval 16"/>
              <p:cNvSpPr>
                <a:spLocks noChangeArrowheads="1"/>
              </p:cNvSpPr>
              <p:nvPr/>
            </p:nvSpPr>
            <p:spPr bwMode="auto">
              <a:xfrm>
                <a:off x="8373668" y="2009804"/>
                <a:ext cx="126944" cy="1214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19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Models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E47D9F02-604C-4F8C-A813-EE9FED7E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59" y="1975463"/>
            <a:ext cx="5884007" cy="44127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For all Methods</a:t>
            </a:r>
          </a:p>
          <a:p>
            <a:pPr lvl="1"/>
            <a:r>
              <a:rPr lang="en-US" dirty="0"/>
              <a:t>Variable Transformation, Basic Feature Engineering</a:t>
            </a:r>
          </a:p>
          <a:p>
            <a:pPr marL="324000" lvl="1" indent="0">
              <a:buNone/>
            </a:pPr>
            <a:endParaRPr lang="en-US" sz="800" dirty="0"/>
          </a:p>
          <a:p>
            <a:r>
              <a:rPr lang="en-US" dirty="0"/>
              <a:t>Method 1</a:t>
            </a:r>
          </a:p>
          <a:p>
            <a:pPr lvl="1"/>
            <a:r>
              <a:rPr lang="en-US" dirty="0"/>
              <a:t>No Feature Selection,  No Class Balancing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Method 2</a:t>
            </a:r>
          </a:p>
          <a:p>
            <a:pPr lvl="1"/>
            <a:r>
              <a:rPr lang="en-US" dirty="0"/>
              <a:t>Feature Selection only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Method 3 </a:t>
            </a:r>
          </a:p>
          <a:p>
            <a:pPr lvl="1"/>
            <a:r>
              <a:rPr lang="en-US" dirty="0"/>
              <a:t>Feature Selection + Class Balancing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2865C8AB-BE52-49F6-80EC-DC7E9CA8ACF6}"/>
              </a:ext>
            </a:extLst>
          </p:cNvPr>
          <p:cNvSpPr txBox="1">
            <a:spLocks/>
          </p:cNvSpPr>
          <p:nvPr/>
        </p:nvSpPr>
        <p:spPr>
          <a:xfrm>
            <a:off x="8092301" y="2886015"/>
            <a:ext cx="3530429" cy="2091125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 Models Under Each Method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sz="2000" dirty="0"/>
              <a:t>Logistic Regression</a:t>
            </a:r>
          </a:p>
          <a:p>
            <a:r>
              <a:rPr lang="en-US" sz="2000" dirty="0"/>
              <a:t>Random Forest </a:t>
            </a:r>
          </a:p>
          <a:p>
            <a:r>
              <a:rPr lang="en-US" sz="2000" dirty="0"/>
              <a:t>SVM</a:t>
            </a:r>
          </a:p>
        </p:txBody>
      </p:sp>
      <p:sp>
        <p:nvSpPr>
          <p:cNvPr id="76" name="Multiplication Sign 5">
            <a:extLst>
              <a:ext uri="{FF2B5EF4-FFF2-40B4-BE49-F238E27FC236}">
                <a16:creationId xmlns:a16="http://schemas.microsoft.com/office/drawing/2014/main" id="{5CEC425D-82C2-4C88-87A7-28789A5217EF}"/>
              </a:ext>
            </a:extLst>
          </p:cNvPr>
          <p:cNvSpPr/>
          <p:nvPr/>
        </p:nvSpPr>
        <p:spPr>
          <a:xfrm>
            <a:off x="6392773" y="3094241"/>
            <a:ext cx="1484673" cy="17409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85182" y="2155051"/>
            <a:ext cx="10486483" cy="4305792"/>
            <a:chOff x="885182" y="1898497"/>
            <a:chExt cx="10486483" cy="4562346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3183488060"/>
                </p:ext>
              </p:extLst>
            </p:nvPr>
          </p:nvGraphicFramePr>
          <p:xfrm>
            <a:off x="1078046" y="2124980"/>
            <a:ext cx="2315465" cy="30363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3802869982"/>
                </p:ext>
              </p:extLst>
            </p:nvPr>
          </p:nvGraphicFramePr>
          <p:xfrm>
            <a:off x="3554928" y="2124980"/>
            <a:ext cx="2315465" cy="30363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3248889624"/>
                </p:ext>
              </p:extLst>
            </p:nvPr>
          </p:nvGraphicFramePr>
          <p:xfrm>
            <a:off x="6031811" y="2124980"/>
            <a:ext cx="2315465" cy="30363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1766166856"/>
                </p:ext>
              </p:extLst>
            </p:nvPr>
          </p:nvGraphicFramePr>
          <p:xfrm>
            <a:off x="8508692" y="2124980"/>
            <a:ext cx="2315465" cy="30363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550151" y="5322259"/>
              <a:ext cx="1449039" cy="667464"/>
            </a:xfrm>
            <a:prstGeom prst="rect">
              <a:avLst/>
            </a:prstGeom>
            <a:noFill/>
          </p:spPr>
          <p:txBody>
            <a:bodyPr wrap="square" lIns="0" tIns="60950" rIns="0" bIns="60950" rtlCol="0">
              <a:spAutoFit/>
            </a:bodyPr>
            <a:lstStyle/>
            <a:p>
              <a:pPr algn="ctr">
                <a:lnSpc>
                  <a:spcPts val="1733"/>
                </a:lnSpc>
              </a:pPr>
              <a:r>
                <a:rPr lang="en-US" sz="1200" dirty="0">
                  <a:latin typeface="Lato Light"/>
                </a:rPr>
                <a:t>45211</a:t>
              </a:r>
              <a:r>
                <a:rPr lang="en-US" sz="1200" dirty="0">
                  <a:latin typeface="Lato Light"/>
                  <a:ea typeface="Open Sans" panose="020B0606030504020204" pitchFamily="34" charset="0"/>
                  <a:cs typeface="Lato Light"/>
                </a:rPr>
                <a:t> rows</a:t>
              </a:r>
            </a:p>
            <a:p>
              <a:pPr algn="ctr">
                <a:lnSpc>
                  <a:spcPts val="1733"/>
                </a:lnSpc>
              </a:pPr>
              <a:r>
                <a:rPr lang="en-US" sz="1200" dirty="0">
                  <a:latin typeface="Lato Light"/>
                  <a:ea typeface="Open Sans" panose="020B0606030504020204" pitchFamily="34" charset="0"/>
                  <a:cs typeface="Lato Light"/>
                </a:rPr>
                <a:t>21 columns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66253" y="4935638"/>
              <a:ext cx="944637" cy="394958"/>
            </a:xfrm>
            <a:prstGeom prst="rect">
              <a:avLst/>
            </a:prstGeom>
          </p:spPr>
          <p:txBody>
            <a:bodyPr wrap="none" lIns="121899" tIns="60950" rIns="121899" bIns="60950">
              <a:spAutoFit/>
            </a:bodyPr>
            <a:lstStyle/>
            <a:p>
              <a:pPr algn="ctr"/>
              <a:r>
                <a:rPr lang="en-US" sz="1350" b="1" dirty="0">
                  <a:latin typeface="Lato Regular"/>
                  <a:cs typeface="Lato Regular"/>
                </a:rPr>
                <a:t>Raw Data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17898" y="5323057"/>
              <a:ext cx="1602736" cy="911189"/>
            </a:xfrm>
            <a:prstGeom prst="rect">
              <a:avLst/>
            </a:prstGeom>
            <a:noFill/>
          </p:spPr>
          <p:txBody>
            <a:bodyPr wrap="square" lIns="0" tIns="60950" rIns="0" bIns="60950" rtlCol="0">
              <a:spAutoFit/>
            </a:bodyPr>
            <a:lstStyle/>
            <a:p>
              <a:pPr algn="ctr">
                <a:lnSpc>
                  <a:spcPts val="1733"/>
                </a:lnSpc>
              </a:pPr>
              <a:r>
                <a:rPr lang="en-US" sz="1200" dirty="0">
                  <a:ea typeface="Open Sans" panose="020B0606030504020204" pitchFamily="34" charset="0"/>
                  <a:cs typeface="Lato Light"/>
                </a:rPr>
                <a:t>Missing values – 0</a:t>
              </a:r>
            </a:p>
            <a:p>
              <a:pPr algn="ctr">
                <a:lnSpc>
                  <a:spcPts val="1733"/>
                </a:lnSpc>
              </a:pPr>
              <a:r>
                <a:rPr lang="en-US" sz="1200" dirty="0">
                  <a:ea typeface="Open Sans" panose="020B0606030504020204" pitchFamily="34" charset="0"/>
                  <a:cs typeface="Lato Light"/>
                </a:rPr>
                <a:t>Outliers - 0</a:t>
              </a:r>
            </a:p>
            <a:p>
              <a:pPr algn="ctr">
                <a:lnSpc>
                  <a:spcPts val="1733"/>
                </a:lnSpc>
              </a:pPr>
              <a:r>
                <a:rPr lang="en-US" sz="1200" dirty="0">
                  <a:ea typeface="Open Sans" panose="020B0606030504020204" pitchFamily="34" charset="0"/>
                  <a:cs typeface="Lato Light"/>
                </a:rPr>
                <a:t>Variables with only 1 value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73556" y="4936435"/>
              <a:ext cx="883795" cy="394958"/>
            </a:xfrm>
            <a:prstGeom prst="rect">
              <a:avLst/>
            </a:prstGeom>
          </p:spPr>
          <p:txBody>
            <a:bodyPr wrap="none" lIns="121899" tIns="60950" rIns="121899" bIns="60950">
              <a:spAutoFit/>
            </a:bodyPr>
            <a:lstStyle/>
            <a:p>
              <a:pPr algn="ctr"/>
              <a:r>
                <a:rPr lang="en-US" sz="1350" b="1" dirty="0">
                  <a:latin typeface="Lato Regular"/>
                  <a:cs typeface="Lato Regular"/>
                </a:rPr>
                <a:t>Cleaning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6824" y="5344579"/>
              <a:ext cx="2257836" cy="830236"/>
            </a:xfrm>
            <a:prstGeom prst="rect">
              <a:avLst/>
            </a:prstGeom>
            <a:noFill/>
          </p:spPr>
          <p:txBody>
            <a:bodyPr wrap="square" lIns="0" tIns="60950" rIns="0" bIns="60950" rtlCol="0">
              <a:spAutoFit/>
            </a:bodyPr>
            <a:lstStyle/>
            <a:p>
              <a:pPr algn="ctr">
                <a:lnSpc>
                  <a:spcPts val="1733"/>
                </a:lnSpc>
              </a:pPr>
              <a:r>
                <a:rPr lang="en-US" sz="1200" dirty="0">
                  <a:ea typeface="Open Sans" panose="020B0606030504020204" pitchFamily="34" charset="0"/>
                  <a:cs typeface="Lato Light"/>
                </a:rPr>
                <a:t>Resampling with 50-50 split in target</a:t>
              </a:r>
            </a:p>
            <a:p>
              <a:pPr algn="ctr">
                <a:lnSpc>
                  <a:spcPts val="1733"/>
                </a:lnSpc>
              </a:pPr>
              <a:r>
                <a:rPr lang="en-US" sz="1200" dirty="0">
                  <a:ea typeface="Open Sans" panose="020B0606030504020204" pitchFamily="34" charset="0"/>
                  <a:cs typeface="Lato Light"/>
                </a:rPr>
                <a:t>Tracking Recall, Precision and AUC for performance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9900" y="4936528"/>
              <a:ext cx="2084895" cy="394958"/>
            </a:xfrm>
            <a:prstGeom prst="rect">
              <a:avLst/>
            </a:prstGeom>
          </p:spPr>
          <p:txBody>
            <a:bodyPr wrap="none" lIns="121899" tIns="60950" rIns="121899" bIns="60950">
              <a:spAutoFit/>
            </a:bodyPr>
            <a:lstStyle/>
            <a:p>
              <a:pPr algn="ctr"/>
              <a:r>
                <a:rPr lang="en-US" sz="1350" b="1" dirty="0">
                  <a:latin typeface="Lato Regular"/>
                  <a:cs typeface="Lato Regular"/>
                </a:rPr>
                <a:t>Treating Class Imbalance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50523" y="5296135"/>
              <a:ext cx="1882251" cy="927724"/>
            </a:xfrm>
            <a:prstGeom prst="rect">
              <a:avLst/>
            </a:prstGeom>
            <a:noFill/>
          </p:spPr>
          <p:txBody>
            <a:bodyPr wrap="square" lIns="0" tIns="60950" rIns="0" bIns="60950" rtlCol="0">
              <a:spAutoFit/>
            </a:bodyPr>
            <a:lstStyle/>
            <a:p>
              <a:pPr algn="ctr">
                <a:lnSpc>
                  <a:spcPts val="1733"/>
                </a:lnSpc>
              </a:pPr>
              <a:r>
                <a:rPr lang="en-US" sz="1200" dirty="0">
                  <a:ea typeface="Open Sans" panose="020B0606030504020204" pitchFamily="34" charset="0"/>
                  <a:cs typeface="Lato Light"/>
                </a:rPr>
                <a:t>Applied log transformation</a:t>
              </a:r>
            </a:p>
            <a:p>
              <a:pPr algn="ctr">
                <a:lnSpc>
                  <a:spcPts val="1733"/>
                </a:lnSpc>
              </a:pPr>
              <a:r>
                <a:rPr lang="en-US" sz="1200" dirty="0">
                  <a:ea typeface="Open Sans" panose="020B0606030504020204" pitchFamily="34" charset="0"/>
                  <a:cs typeface="Lato Light"/>
                </a:rPr>
                <a:t>Created buckets to reduce the levels 	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976391" y="4935638"/>
              <a:ext cx="1385663" cy="394958"/>
            </a:xfrm>
            <a:prstGeom prst="rect">
              <a:avLst/>
            </a:prstGeom>
          </p:spPr>
          <p:txBody>
            <a:bodyPr wrap="none" lIns="121899" tIns="60950" rIns="121899" bIns="60950">
              <a:spAutoFit/>
            </a:bodyPr>
            <a:lstStyle/>
            <a:p>
              <a:pPr algn="ctr"/>
              <a:r>
                <a:rPr lang="en-US" sz="1350" b="1" dirty="0">
                  <a:latin typeface="Lato Regular"/>
                  <a:cs typeface="Lato Regular"/>
                </a:rPr>
                <a:t>Transformation</a:t>
              </a:r>
            </a:p>
          </p:txBody>
        </p:sp>
        <p:pic>
          <p:nvPicPr>
            <p:cNvPr id="21" name="Graphic 2" descr="Fax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13174" y="3106944"/>
              <a:ext cx="791390" cy="1020568"/>
            </a:xfrm>
            <a:prstGeom prst="rect">
              <a:avLst/>
            </a:prstGeom>
          </p:spPr>
        </p:pic>
        <p:pic>
          <p:nvPicPr>
            <p:cNvPr id="22" name="Graphic 4" descr="Contract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28181" y="3154548"/>
              <a:ext cx="768959" cy="991641"/>
            </a:xfrm>
            <a:prstGeom prst="rect">
              <a:avLst/>
            </a:prstGeom>
          </p:spPr>
        </p:pic>
        <p:pic>
          <p:nvPicPr>
            <p:cNvPr id="23" name="Graphic 6" descr="Database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5227" y="3166295"/>
              <a:ext cx="745367" cy="961217"/>
            </a:xfrm>
            <a:prstGeom prst="rect">
              <a:avLst/>
            </a:prstGeom>
          </p:spPr>
        </p:pic>
        <p:sp>
          <p:nvSpPr>
            <p:cNvPr id="8" name="Rectangle: Rounded Corners 21"/>
            <p:cNvSpPr/>
            <p:nvPr/>
          </p:nvSpPr>
          <p:spPr>
            <a:xfrm>
              <a:off x="885182" y="1898497"/>
              <a:ext cx="10486483" cy="4562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05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r>
              <a:rPr lang="mr-IN" dirty="0"/>
              <a:t>–</a:t>
            </a:r>
            <a:r>
              <a:rPr lang="en-US" dirty="0"/>
              <a:t> Distribution of Continuous variables</a:t>
            </a:r>
          </a:p>
        </p:txBody>
      </p:sp>
      <p:pic>
        <p:nvPicPr>
          <p:cNvPr id="4" name="Picture 3" descr="Screen Shot 2017-11-30 at 16.5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0" y="1941687"/>
            <a:ext cx="10416840" cy="45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Data EXPLORATION </a:t>
            </a:r>
            <a:r>
              <a:rPr lang="mr-IN" dirty="0"/>
              <a:t>–</a:t>
            </a:r>
            <a:r>
              <a:rPr lang="en-US" dirty="0"/>
              <a:t> Relationship with X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FE508-88C0-4840-BC40-F7DBA80D2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3" y="2050805"/>
            <a:ext cx="5397576" cy="4670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41151-B28C-476F-94D3-B12DB94935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2150012"/>
            <a:ext cx="5397576" cy="47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2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Data EXPLORATION </a:t>
            </a:r>
            <a:r>
              <a:rPr lang="mr-IN" dirty="0"/>
              <a:t>–</a:t>
            </a:r>
            <a:r>
              <a:rPr lang="en-US" dirty="0"/>
              <a:t> Relationship with X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652E9-1F86-44A0-88BD-75B59E460B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944" y="2052423"/>
            <a:ext cx="5221925" cy="4561845"/>
          </a:xfrm>
          <a:prstGeom prst="rect">
            <a:avLst/>
          </a:prstGeom>
        </p:spPr>
      </p:pic>
      <p:pic>
        <p:nvPicPr>
          <p:cNvPr id="6" name="Picture 5" descr="Screen Shot 2017-11-30 at 16.5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3" y="2116568"/>
            <a:ext cx="5333514" cy="44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036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477</TotalTime>
  <Words>844</Words>
  <Application>Microsoft Office PowerPoint</Application>
  <PresentationFormat>Widescreen</PresentationFormat>
  <Paragraphs>203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Gill Sans MT</vt:lpstr>
      <vt:lpstr>Lato Light</vt:lpstr>
      <vt:lpstr>Lato Regular</vt:lpstr>
      <vt:lpstr>Mangal</vt:lpstr>
      <vt:lpstr>Open Sans</vt:lpstr>
      <vt:lpstr>Wingdings</vt:lpstr>
      <vt:lpstr>Wingdings 2</vt:lpstr>
      <vt:lpstr>Dividend</vt:lpstr>
      <vt:lpstr>Problem Statement</vt:lpstr>
      <vt:lpstr>Data Overview</vt:lpstr>
      <vt:lpstr>Literature</vt:lpstr>
      <vt:lpstr>Project Overview</vt:lpstr>
      <vt:lpstr>Methods and Models</vt:lpstr>
      <vt:lpstr>Data Pre-processing</vt:lpstr>
      <vt:lpstr>Data Exploration – Distribution of Continuous variables</vt:lpstr>
      <vt:lpstr>Data EXPLORATION – Relationship with X Variables</vt:lpstr>
      <vt:lpstr>Data EXPLORATION – Relationship with X Variables</vt:lpstr>
      <vt:lpstr>Data EXPLORATION – Relationship with X Variables</vt:lpstr>
      <vt:lpstr>Method 1 Results</vt:lpstr>
      <vt:lpstr>Method 2 Results</vt:lpstr>
      <vt:lpstr>Method 3 Results</vt:lpstr>
      <vt:lpstr>findings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subject/>
  <dc:creator>Varnika Yertha</dc:creator>
  <cp:keywords/>
  <dc:description/>
  <cp:lastModifiedBy>Varnika Yertha</cp:lastModifiedBy>
  <cp:revision>97</cp:revision>
  <dcterms:created xsi:type="dcterms:W3CDTF">2017-04-21T05:49:49Z</dcterms:created>
  <dcterms:modified xsi:type="dcterms:W3CDTF">2018-03-21T13:04:43Z</dcterms:modified>
  <cp:category/>
</cp:coreProperties>
</file>