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4" r:id="rId2"/>
    <p:sldId id="258" r:id="rId3"/>
    <p:sldId id="269" r:id="rId4"/>
    <p:sldId id="266" r:id="rId5"/>
    <p:sldId id="261" r:id="rId6"/>
    <p:sldId id="279" r:id="rId7"/>
    <p:sldId id="260" r:id="rId8"/>
    <p:sldId id="270" r:id="rId9"/>
    <p:sldId id="275" r:id="rId10"/>
    <p:sldId id="271" r:id="rId11"/>
    <p:sldId id="272" r:id="rId12"/>
    <p:sldId id="259" r:id="rId13"/>
    <p:sldId id="273" r:id="rId14"/>
    <p:sldId id="262" r:id="rId15"/>
    <p:sldId id="263" r:id="rId16"/>
    <p:sldId id="276" r:id="rId17"/>
    <p:sldId id="277" r:id="rId18"/>
    <p:sldId id="278"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514" autoAdjust="0"/>
  </p:normalViewPr>
  <p:slideViewPr>
    <p:cSldViewPr snapToGrid="0">
      <p:cViewPr varScale="1">
        <p:scale>
          <a:sx n="65" d="100"/>
          <a:sy n="65" d="100"/>
        </p:scale>
        <p:origin x="6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A2C68-9C08-4D6E-BC4E-197BA061D9DC}" type="datetimeFigureOut">
              <a:rPr lang="en-US" smtClean="0"/>
              <a:t>3/21/2018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9B326-83C9-49E5-8A4D-EDFB279EBAE2}" type="slidenum">
              <a:rPr lang="en-US" smtClean="0"/>
              <a:t>‹#›</a:t>
            </a:fld>
            <a:endParaRPr lang="en-US"/>
          </a:p>
        </p:txBody>
      </p:sp>
    </p:spTree>
    <p:extLst>
      <p:ext uri="{BB962C8B-B14F-4D97-AF65-F5344CB8AC3E}">
        <p14:creationId xmlns:p14="http://schemas.microsoft.com/office/powerpoint/2010/main" val="394734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Euribor rate</a:t>
            </a:r>
          </a:p>
          <a:p>
            <a:endParaRPr lang="en-US" dirty="0"/>
          </a:p>
        </p:txBody>
      </p:sp>
      <p:sp>
        <p:nvSpPr>
          <p:cNvPr id="4" name="Slide Number Placeholder 3"/>
          <p:cNvSpPr>
            <a:spLocks noGrp="1"/>
          </p:cNvSpPr>
          <p:nvPr>
            <p:ph type="sldNum" sz="quarter" idx="10"/>
          </p:nvPr>
        </p:nvSpPr>
        <p:spPr/>
        <p:txBody>
          <a:bodyPr/>
          <a:lstStyle/>
          <a:p>
            <a:fld id="{9FB9B326-83C9-49E5-8A4D-EDFB279EBAE2}" type="slidenum">
              <a:rPr lang="en-US" smtClean="0"/>
              <a:t>7</a:t>
            </a:fld>
            <a:endParaRPr lang="en-US"/>
          </a:p>
        </p:txBody>
      </p:sp>
    </p:spTree>
    <p:extLst>
      <p:ext uri="{BB962C8B-B14F-4D97-AF65-F5344CB8AC3E}">
        <p14:creationId xmlns:p14="http://schemas.microsoft.com/office/powerpoint/2010/main" val="93597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Euribor rate</a:t>
            </a:r>
          </a:p>
          <a:p>
            <a:endParaRPr lang="en-US" dirty="0"/>
          </a:p>
        </p:txBody>
      </p:sp>
      <p:sp>
        <p:nvSpPr>
          <p:cNvPr id="4" name="Slide Number Placeholder 3"/>
          <p:cNvSpPr>
            <a:spLocks noGrp="1"/>
          </p:cNvSpPr>
          <p:nvPr>
            <p:ph type="sldNum" sz="quarter" idx="10"/>
          </p:nvPr>
        </p:nvSpPr>
        <p:spPr/>
        <p:txBody>
          <a:bodyPr/>
          <a:lstStyle/>
          <a:p>
            <a:fld id="{9FB9B326-83C9-49E5-8A4D-EDFB279EBAE2}" type="slidenum">
              <a:rPr lang="en-US" smtClean="0"/>
              <a:t>8</a:t>
            </a:fld>
            <a:endParaRPr lang="en-US"/>
          </a:p>
        </p:txBody>
      </p:sp>
    </p:spTree>
    <p:extLst>
      <p:ext uri="{BB962C8B-B14F-4D97-AF65-F5344CB8AC3E}">
        <p14:creationId xmlns:p14="http://schemas.microsoft.com/office/powerpoint/2010/main" val="210206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using these models?</a:t>
            </a:r>
          </a:p>
          <a:p>
            <a:endParaRPr lang="en-US" dirty="0"/>
          </a:p>
        </p:txBody>
      </p:sp>
      <p:sp>
        <p:nvSpPr>
          <p:cNvPr id="4" name="Slide Number Placeholder 3"/>
          <p:cNvSpPr>
            <a:spLocks noGrp="1"/>
          </p:cNvSpPr>
          <p:nvPr>
            <p:ph type="sldNum" sz="quarter" idx="10"/>
          </p:nvPr>
        </p:nvSpPr>
        <p:spPr/>
        <p:txBody>
          <a:bodyPr/>
          <a:lstStyle/>
          <a:p>
            <a:fld id="{9FB9B326-83C9-49E5-8A4D-EDFB279EBAE2}" type="slidenum">
              <a:rPr lang="en-US" smtClean="0"/>
              <a:t>14</a:t>
            </a:fld>
            <a:endParaRPr lang="en-US"/>
          </a:p>
        </p:txBody>
      </p:sp>
    </p:spTree>
    <p:extLst>
      <p:ext uri="{BB962C8B-B14F-4D97-AF65-F5344CB8AC3E}">
        <p14:creationId xmlns:p14="http://schemas.microsoft.com/office/powerpoint/2010/main" val="3603540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OR </a:t>
            </a:r>
          </a:p>
        </p:txBody>
      </p:sp>
      <p:sp>
        <p:nvSpPr>
          <p:cNvPr id="4" name="Slide Number Placeholder 3"/>
          <p:cNvSpPr>
            <a:spLocks noGrp="1"/>
          </p:cNvSpPr>
          <p:nvPr>
            <p:ph type="sldNum" sz="quarter" idx="10"/>
          </p:nvPr>
        </p:nvSpPr>
        <p:spPr/>
        <p:txBody>
          <a:bodyPr/>
          <a:lstStyle/>
          <a:p>
            <a:fld id="{9FB9B326-83C9-49E5-8A4D-EDFB279EBAE2}" type="slidenum">
              <a:rPr lang="en-US" smtClean="0"/>
              <a:t>15</a:t>
            </a:fld>
            <a:endParaRPr lang="en-US"/>
          </a:p>
        </p:txBody>
      </p:sp>
    </p:spTree>
    <p:extLst>
      <p:ext uri="{BB962C8B-B14F-4D97-AF65-F5344CB8AC3E}">
        <p14:creationId xmlns:p14="http://schemas.microsoft.com/office/powerpoint/2010/main" val="2162044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features identified by the model include last contact duration, age of customer, Euribor 3-month rate, outcome of previous marketing campaign, number of employees, whether customer has housing loan or personal loan, whether customer was contacted previously, day of week, quarterly employment variation rate and credit default of customers.</a:t>
            </a:r>
          </a:p>
          <a:p>
            <a:endParaRPr lang="en-US" dirty="0"/>
          </a:p>
          <a:p>
            <a:endParaRPr lang="en-US" dirty="0"/>
          </a:p>
        </p:txBody>
      </p:sp>
      <p:sp>
        <p:nvSpPr>
          <p:cNvPr id="4" name="Slide Number Placeholder 3"/>
          <p:cNvSpPr>
            <a:spLocks noGrp="1"/>
          </p:cNvSpPr>
          <p:nvPr>
            <p:ph type="sldNum" sz="quarter" idx="10"/>
          </p:nvPr>
        </p:nvSpPr>
        <p:spPr/>
        <p:txBody>
          <a:bodyPr/>
          <a:lstStyle/>
          <a:p>
            <a:fld id="{9FB9B326-83C9-49E5-8A4D-EDFB279EBAE2}" type="slidenum">
              <a:rPr lang="en-US" smtClean="0"/>
              <a:t>19</a:t>
            </a:fld>
            <a:endParaRPr lang="en-US"/>
          </a:p>
        </p:txBody>
      </p:sp>
    </p:spTree>
    <p:extLst>
      <p:ext uri="{BB962C8B-B14F-4D97-AF65-F5344CB8AC3E}">
        <p14:creationId xmlns:p14="http://schemas.microsoft.com/office/powerpoint/2010/main" val="20344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7F4C-BD4E-455F-A292-15C2ECD866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2F58BF-5F10-411A-856B-998B34DF0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AFA2D-330E-4F3C-A58C-92BA721C3FBC}"/>
              </a:ext>
            </a:extLst>
          </p:cNvPr>
          <p:cNvSpPr>
            <a:spLocks noGrp="1"/>
          </p:cNvSpPr>
          <p:nvPr>
            <p:ph type="dt" sz="half" idx="10"/>
          </p:nvPr>
        </p:nvSpPr>
        <p:spPr/>
        <p:txBody>
          <a:bodyPr/>
          <a:lstStyle/>
          <a:p>
            <a:fld id="{949CFC4A-0B0F-4338-94B3-293DE3459A88}" type="datetimeFigureOut">
              <a:rPr lang="en-US" smtClean="0"/>
              <a:t>3/21/2018</a:t>
            </a:fld>
            <a:endParaRPr lang="en-US"/>
          </a:p>
        </p:txBody>
      </p:sp>
      <p:sp>
        <p:nvSpPr>
          <p:cNvPr id="5" name="Footer Placeholder 4">
            <a:extLst>
              <a:ext uri="{FF2B5EF4-FFF2-40B4-BE49-F238E27FC236}">
                <a16:creationId xmlns:a16="http://schemas.microsoft.com/office/drawing/2014/main" id="{E3A7FBB5-85F4-46EA-A2AF-E907C5209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E1A2E-5C59-4212-8671-E7D0EFA58F27}"/>
              </a:ext>
            </a:extLst>
          </p:cNvPr>
          <p:cNvSpPr>
            <a:spLocks noGrp="1"/>
          </p:cNvSpPr>
          <p:nvPr>
            <p:ph type="sldNum" sz="quarter" idx="12"/>
          </p:nvPr>
        </p:nvSpPr>
        <p:spPr/>
        <p:txBody>
          <a:bodyPr/>
          <a:lstStyle/>
          <a:p>
            <a:fld id="{BAE31484-9BD1-4559-B06E-F43E440F0FFB}" type="slidenum">
              <a:rPr lang="en-US" smtClean="0"/>
              <a:t>‹#›</a:t>
            </a:fld>
            <a:endParaRPr lang="en-US"/>
          </a:p>
        </p:txBody>
      </p:sp>
    </p:spTree>
    <p:extLst>
      <p:ext uri="{BB962C8B-B14F-4D97-AF65-F5344CB8AC3E}">
        <p14:creationId xmlns:p14="http://schemas.microsoft.com/office/powerpoint/2010/main" val="370634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3E1-6301-407E-A9E0-1645B622C8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9F35DA-F14C-4CC8-BC1E-8E77ED7ABE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054FE-D27F-4265-8ED9-C2A189C33135}"/>
              </a:ext>
            </a:extLst>
          </p:cNvPr>
          <p:cNvSpPr>
            <a:spLocks noGrp="1"/>
          </p:cNvSpPr>
          <p:nvPr>
            <p:ph type="dt" sz="half" idx="10"/>
          </p:nvPr>
        </p:nvSpPr>
        <p:spPr/>
        <p:txBody>
          <a:bodyPr/>
          <a:lstStyle/>
          <a:p>
            <a:fld id="{949CFC4A-0B0F-4338-94B3-293DE3459A88}" type="datetimeFigureOut">
              <a:rPr lang="en-US" smtClean="0"/>
              <a:t>3/21/2018</a:t>
            </a:fld>
            <a:endParaRPr lang="en-US"/>
          </a:p>
        </p:txBody>
      </p:sp>
      <p:sp>
        <p:nvSpPr>
          <p:cNvPr id="5" name="Footer Placeholder 4">
            <a:extLst>
              <a:ext uri="{FF2B5EF4-FFF2-40B4-BE49-F238E27FC236}">
                <a16:creationId xmlns:a16="http://schemas.microsoft.com/office/drawing/2014/main" id="{4D919C8F-DB24-4ED4-A614-0A83251F5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C3BFC-8067-4344-BB35-E94920C8AF48}"/>
              </a:ext>
            </a:extLst>
          </p:cNvPr>
          <p:cNvSpPr>
            <a:spLocks noGrp="1"/>
          </p:cNvSpPr>
          <p:nvPr>
            <p:ph type="sldNum" sz="quarter" idx="12"/>
          </p:nvPr>
        </p:nvSpPr>
        <p:spPr/>
        <p:txBody>
          <a:bodyPr/>
          <a:lstStyle/>
          <a:p>
            <a:fld id="{BAE31484-9BD1-4559-B06E-F43E440F0FFB}" type="slidenum">
              <a:rPr lang="en-US" smtClean="0"/>
              <a:t>‹#›</a:t>
            </a:fld>
            <a:endParaRPr lang="en-US"/>
          </a:p>
        </p:txBody>
      </p:sp>
    </p:spTree>
    <p:extLst>
      <p:ext uri="{BB962C8B-B14F-4D97-AF65-F5344CB8AC3E}">
        <p14:creationId xmlns:p14="http://schemas.microsoft.com/office/powerpoint/2010/main" val="3941609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29FFC7-DD3D-4FBA-8980-23B331ABB1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82335C-DC49-4D36-BE09-75F7E6D5F7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998660-9885-491E-B3A6-ED1F41F11E1F}"/>
              </a:ext>
            </a:extLst>
          </p:cNvPr>
          <p:cNvSpPr>
            <a:spLocks noGrp="1"/>
          </p:cNvSpPr>
          <p:nvPr>
            <p:ph type="dt" sz="half" idx="10"/>
          </p:nvPr>
        </p:nvSpPr>
        <p:spPr/>
        <p:txBody>
          <a:bodyPr/>
          <a:lstStyle/>
          <a:p>
            <a:fld id="{949CFC4A-0B0F-4338-94B3-293DE3459A88}" type="datetimeFigureOut">
              <a:rPr lang="en-US" smtClean="0"/>
              <a:t>3/21/2018</a:t>
            </a:fld>
            <a:endParaRPr lang="en-US"/>
          </a:p>
        </p:txBody>
      </p:sp>
      <p:sp>
        <p:nvSpPr>
          <p:cNvPr id="5" name="Footer Placeholder 4">
            <a:extLst>
              <a:ext uri="{FF2B5EF4-FFF2-40B4-BE49-F238E27FC236}">
                <a16:creationId xmlns:a16="http://schemas.microsoft.com/office/drawing/2014/main" id="{48C76065-EC82-430F-A14B-0219DBA2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D189A-47D3-4FAD-992C-CB9AF75875F6}"/>
              </a:ext>
            </a:extLst>
          </p:cNvPr>
          <p:cNvSpPr>
            <a:spLocks noGrp="1"/>
          </p:cNvSpPr>
          <p:nvPr>
            <p:ph type="sldNum" sz="quarter" idx="12"/>
          </p:nvPr>
        </p:nvSpPr>
        <p:spPr/>
        <p:txBody>
          <a:bodyPr/>
          <a:lstStyle/>
          <a:p>
            <a:fld id="{BAE31484-9BD1-4559-B06E-F43E440F0FFB}" type="slidenum">
              <a:rPr lang="en-US" smtClean="0"/>
              <a:t>‹#›</a:t>
            </a:fld>
            <a:endParaRPr lang="en-US"/>
          </a:p>
        </p:txBody>
      </p:sp>
    </p:spTree>
    <p:extLst>
      <p:ext uri="{BB962C8B-B14F-4D97-AF65-F5344CB8AC3E}">
        <p14:creationId xmlns:p14="http://schemas.microsoft.com/office/powerpoint/2010/main" val="230856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B297-790C-41E9-AC4E-662CE8636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9C9FEF-AF11-4CC5-90B9-A865AABCC5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53E62-2DDB-477B-B80E-F32764BDF26D}"/>
              </a:ext>
            </a:extLst>
          </p:cNvPr>
          <p:cNvSpPr>
            <a:spLocks noGrp="1"/>
          </p:cNvSpPr>
          <p:nvPr>
            <p:ph type="dt" sz="half" idx="10"/>
          </p:nvPr>
        </p:nvSpPr>
        <p:spPr/>
        <p:txBody>
          <a:bodyPr/>
          <a:lstStyle/>
          <a:p>
            <a:fld id="{949CFC4A-0B0F-4338-94B3-293DE3459A88}" type="datetimeFigureOut">
              <a:rPr lang="en-US" smtClean="0"/>
              <a:t>3/21/2018</a:t>
            </a:fld>
            <a:endParaRPr lang="en-US"/>
          </a:p>
        </p:txBody>
      </p:sp>
      <p:sp>
        <p:nvSpPr>
          <p:cNvPr id="5" name="Footer Placeholder 4">
            <a:extLst>
              <a:ext uri="{FF2B5EF4-FFF2-40B4-BE49-F238E27FC236}">
                <a16:creationId xmlns:a16="http://schemas.microsoft.com/office/drawing/2014/main" id="{6E02234C-B138-4F0E-AD88-841DF6CB2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52D4D-3E34-49A3-BAEF-D4FF0F043E45}"/>
              </a:ext>
            </a:extLst>
          </p:cNvPr>
          <p:cNvSpPr>
            <a:spLocks noGrp="1"/>
          </p:cNvSpPr>
          <p:nvPr>
            <p:ph type="sldNum" sz="quarter" idx="12"/>
          </p:nvPr>
        </p:nvSpPr>
        <p:spPr/>
        <p:txBody>
          <a:bodyPr/>
          <a:lstStyle/>
          <a:p>
            <a:fld id="{BAE31484-9BD1-4559-B06E-F43E440F0FFB}" type="slidenum">
              <a:rPr lang="en-US" smtClean="0"/>
              <a:t>‹#›</a:t>
            </a:fld>
            <a:endParaRPr lang="en-US"/>
          </a:p>
        </p:txBody>
      </p:sp>
    </p:spTree>
    <p:extLst>
      <p:ext uri="{BB962C8B-B14F-4D97-AF65-F5344CB8AC3E}">
        <p14:creationId xmlns:p14="http://schemas.microsoft.com/office/powerpoint/2010/main" val="192279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BCEE-9F8E-4FC2-AFFC-CA66C2212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5EF6B1-F52C-4A68-933D-A157C8B675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F4E4A7-5611-4EB5-9D8E-F20B00F62E54}"/>
              </a:ext>
            </a:extLst>
          </p:cNvPr>
          <p:cNvSpPr>
            <a:spLocks noGrp="1"/>
          </p:cNvSpPr>
          <p:nvPr>
            <p:ph type="dt" sz="half" idx="10"/>
          </p:nvPr>
        </p:nvSpPr>
        <p:spPr/>
        <p:txBody>
          <a:bodyPr/>
          <a:lstStyle/>
          <a:p>
            <a:fld id="{949CFC4A-0B0F-4338-94B3-293DE3459A88}" type="datetimeFigureOut">
              <a:rPr lang="en-US" smtClean="0"/>
              <a:t>3/21/2018</a:t>
            </a:fld>
            <a:endParaRPr lang="en-US"/>
          </a:p>
        </p:txBody>
      </p:sp>
      <p:sp>
        <p:nvSpPr>
          <p:cNvPr id="5" name="Footer Placeholder 4">
            <a:extLst>
              <a:ext uri="{FF2B5EF4-FFF2-40B4-BE49-F238E27FC236}">
                <a16:creationId xmlns:a16="http://schemas.microsoft.com/office/drawing/2014/main" id="{2F34FBC8-2A18-4C0E-9D34-CCFE05C7A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B5937-12A6-4D1E-A0CA-3D8AB05ACD10}"/>
              </a:ext>
            </a:extLst>
          </p:cNvPr>
          <p:cNvSpPr>
            <a:spLocks noGrp="1"/>
          </p:cNvSpPr>
          <p:nvPr>
            <p:ph type="sldNum" sz="quarter" idx="12"/>
          </p:nvPr>
        </p:nvSpPr>
        <p:spPr/>
        <p:txBody>
          <a:bodyPr/>
          <a:lstStyle/>
          <a:p>
            <a:fld id="{BAE31484-9BD1-4559-B06E-F43E440F0FFB}" type="slidenum">
              <a:rPr lang="en-US" smtClean="0"/>
              <a:t>‹#›</a:t>
            </a:fld>
            <a:endParaRPr lang="en-US"/>
          </a:p>
        </p:txBody>
      </p:sp>
    </p:spTree>
    <p:extLst>
      <p:ext uri="{BB962C8B-B14F-4D97-AF65-F5344CB8AC3E}">
        <p14:creationId xmlns:p14="http://schemas.microsoft.com/office/powerpoint/2010/main" val="1786547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612B-E41E-44AB-8C77-AB4F3B09C4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70CF56-8F5B-4AAF-999A-D9888CD69A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FD7CB-91A0-4E80-ADFE-18A1CD0338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240CCA-70A9-4A0F-886E-1438736C6057}"/>
              </a:ext>
            </a:extLst>
          </p:cNvPr>
          <p:cNvSpPr>
            <a:spLocks noGrp="1"/>
          </p:cNvSpPr>
          <p:nvPr>
            <p:ph type="dt" sz="half" idx="10"/>
          </p:nvPr>
        </p:nvSpPr>
        <p:spPr/>
        <p:txBody>
          <a:bodyPr/>
          <a:lstStyle/>
          <a:p>
            <a:fld id="{949CFC4A-0B0F-4338-94B3-293DE3459A88}" type="datetimeFigureOut">
              <a:rPr lang="en-US" smtClean="0"/>
              <a:t>3/21/2018</a:t>
            </a:fld>
            <a:endParaRPr lang="en-US"/>
          </a:p>
        </p:txBody>
      </p:sp>
      <p:sp>
        <p:nvSpPr>
          <p:cNvPr id="6" name="Footer Placeholder 5">
            <a:extLst>
              <a:ext uri="{FF2B5EF4-FFF2-40B4-BE49-F238E27FC236}">
                <a16:creationId xmlns:a16="http://schemas.microsoft.com/office/drawing/2014/main" id="{324D97CB-39BD-472C-B787-B9BF29A36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EB1FC-93BF-4380-8E42-AB8C386CA4FD}"/>
              </a:ext>
            </a:extLst>
          </p:cNvPr>
          <p:cNvSpPr>
            <a:spLocks noGrp="1"/>
          </p:cNvSpPr>
          <p:nvPr>
            <p:ph type="sldNum" sz="quarter" idx="12"/>
          </p:nvPr>
        </p:nvSpPr>
        <p:spPr/>
        <p:txBody>
          <a:bodyPr/>
          <a:lstStyle/>
          <a:p>
            <a:fld id="{BAE31484-9BD1-4559-B06E-F43E440F0FFB}" type="slidenum">
              <a:rPr lang="en-US" smtClean="0"/>
              <a:t>‹#›</a:t>
            </a:fld>
            <a:endParaRPr lang="en-US"/>
          </a:p>
        </p:txBody>
      </p:sp>
    </p:spTree>
    <p:extLst>
      <p:ext uri="{BB962C8B-B14F-4D97-AF65-F5344CB8AC3E}">
        <p14:creationId xmlns:p14="http://schemas.microsoft.com/office/powerpoint/2010/main" val="3833222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A718-4F43-4BF1-AC8E-6A8A5BF91F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59B76F-65C0-4089-85A5-C7509DE76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7F4888-B547-4151-8E72-EEFCB3CBF9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D3A9AA-C718-4AAB-8154-F171EEC14C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A29ACF3-F190-425D-ABF0-CA0E4E4F440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24AE9F-8CEB-45BB-8BD8-1AF422E44A3B}"/>
              </a:ext>
            </a:extLst>
          </p:cNvPr>
          <p:cNvSpPr>
            <a:spLocks noGrp="1"/>
          </p:cNvSpPr>
          <p:nvPr>
            <p:ph type="dt" sz="half" idx="10"/>
          </p:nvPr>
        </p:nvSpPr>
        <p:spPr/>
        <p:txBody>
          <a:bodyPr/>
          <a:lstStyle/>
          <a:p>
            <a:fld id="{949CFC4A-0B0F-4338-94B3-293DE3459A88}" type="datetimeFigureOut">
              <a:rPr lang="en-US" smtClean="0"/>
              <a:t>3/21/2018</a:t>
            </a:fld>
            <a:endParaRPr lang="en-US"/>
          </a:p>
        </p:txBody>
      </p:sp>
      <p:sp>
        <p:nvSpPr>
          <p:cNvPr id="8" name="Footer Placeholder 7">
            <a:extLst>
              <a:ext uri="{FF2B5EF4-FFF2-40B4-BE49-F238E27FC236}">
                <a16:creationId xmlns:a16="http://schemas.microsoft.com/office/drawing/2014/main" id="{83FC1579-7161-4350-9A89-E53E32D0A5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8592EF-EED6-45D8-960F-C4E76F4C58D8}"/>
              </a:ext>
            </a:extLst>
          </p:cNvPr>
          <p:cNvSpPr>
            <a:spLocks noGrp="1"/>
          </p:cNvSpPr>
          <p:nvPr>
            <p:ph type="sldNum" sz="quarter" idx="12"/>
          </p:nvPr>
        </p:nvSpPr>
        <p:spPr/>
        <p:txBody>
          <a:bodyPr/>
          <a:lstStyle/>
          <a:p>
            <a:fld id="{BAE31484-9BD1-4559-B06E-F43E440F0FFB}" type="slidenum">
              <a:rPr lang="en-US" smtClean="0"/>
              <a:t>‹#›</a:t>
            </a:fld>
            <a:endParaRPr lang="en-US"/>
          </a:p>
        </p:txBody>
      </p:sp>
    </p:spTree>
    <p:extLst>
      <p:ext uri="{BB962C8B-B14F-4D97-AF65-F5344CB8AC3E}">
        <p14:creationId xmlns:p14="http://schemas.microsoft.com/office/powerpoint/2010/main" val="344109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FE71-813C-47EC-B861-12C14FBD5C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41A882-A713-4393-A77C-3F72A5DCA673}"/>
              </a:ext>
            </a:extLst>
          </p:cNvPr>
          <p:cNvSpPr>
            <a:spLocks noGrp="1"/>
          </p:cNvSpPr>
          <p:nvPr>
            <p:ph type="dt" sz="half" idx="10"/>
          </p:nvPr>
        </p:nvSpPr>
        <p:spPr/>
        <p:txBody>
          <a:bodyPr/>
          <a:lstStyle/>
          <a:p>
            <a:fld id="{949CFC4A-0B0F-4338-94B3-293DE3459A88}" type="datetimeFigureOut">
              <a:rPr lang="en-US" smtClean="0"/>
              <a:t>3/21/2018</a:t>
            </a:fld>
            <a:endParaRPr lang="en-US"/>
          </a:p>
        </p:txBody>
      </p:sp>
      <p:sp>
        <p:nvSpPr>
          <p:cNvPr id="4" name="Footer Placeholder 3">
            <a:extLst>
              <a:ext uri="{FF2B5EF4-FFF2-40B4-BE49-F238E27FC236}">
                <a16:creationId xmlns:a16="http://schemas.microsoft.com/office/drawing/2014/main" id="{023564D8-6929-4A9C-85A7-CD305721D3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6EADE0-20A9-4AEF-BF24-EEC15CA9A360}"/>
              </a:ext>
            </a:extLst>
          </p:cNvPr>
          <p:cNvSpPr>
            <a:spLocks noGrp="1"/>
          </p:cNvSpPr>
          <p:nvPr>
            <p:ph type="sldNum" sz="quarter" idx="12"/>
          </p:nvPr>
        </p:nvSpPr>
        <p:spPr/>
        <p:txBody>
          <a:bodyPr/>
          <a:lstStyle/>
          <a:p>
            <a:fld id="{BAE31484-9BD1-4559-B06E-F43E440F0FFB}" type="slidenum">
              <a:rPr lang="en-US" smtClean="0"/>
              <a:t>‹#›</a:t>
            </a:fld>
            <a:endParaRPr lang="en-US"/>
          </a:p>
        </p:txBody>
      </p:sp>
    </p:spTree>
    <p:extLst>
      <p:ext uri="{BB962C8B-B14F-4D97-AF65-F5344CB8AC3E}">
        <p14:creationId xmlns:p14="http://schemas.microsoft.com/office/powerpoint/2010/main" val="385075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47B8ED-549F-474F-99CB-A542E501DE18}"/>
              </a:ext>
            </a:extLst>
          </p:cNvPr>
          <p:cNvSpPr>
            <a:spLocks noGrp="1"/>
          </p:cNvSpPr>
          <p:nvPr>
            <p:ph type="dt" sz="half" idx="10"/>
          </p:nvPr>
        </p:nvSpPr>
        <p:spPr/>
        <p:txBody>
          <a:bodyPr/>
          <a:lstStyle/>
          <a:p>
            <a:fld id="{949CFC4A-0B0F-4338-94B3-293DE3459A88}" type="datetimeFigureOut">
              <a:rPr lang="en-US" smtClean="0"/>
              <a:t>3/21/2018</a:t>
            </a:fld>
            <a:endParaRPr lang="en-US"/>
          </a:p>
        </p:txBody>
      </p:sp>
      <p:sp>
        <p:nvSpPr>
          <p:cNvPr id="3" name="Footer Placeholder 2">
            <a:extLst>
              <a:ext uri="{FF2B5EF4-FFF2-40B4-BE49-F238E27FC236}">
                <a16:creationId xmlns:a16="http://schemas.microsoft.com/office/drawing/2014/main" id="{EF88A0FD-38FD-4EAE-9514-DF2AAF6C2F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791CD4-4696-4117-9CC8-0D2A0D5BE2F2}"/>
              </a:ext>
            </a:extLst>
          </p:cNvPr>
          <p:cNvSpPr>
            <a:spLocks noGrp="1"/>
          </p:cNvSpPr>
          <p:nvPr>
            <p:ph type="sldNum" sz="quarter" idx="12"/>
          </p:nvPr>
        </p:nvSpPr>
        <p:spPr/>
        <p:txBody>
          <a:bodyPr/>
          <a:lstStyle/>
          <a:p>
            <a:fld id="{BAE31484-9BD1-4559-B06E-F43E440F0FFB}" type="slidenum">
              <a:rPr lang="en-US" smtClean="0"/>
              <a:t>‹#›</a:t>
            </a:fld>
            <a:endParaRPr lang="en-US"/>
          </a:p>
        </p:txBody>
      </p:sp>
    </p:spTree>
    <p:extLst>
      <p:ext uri="{BB962C8B-B14F-4D97-AF65-F5344CB8AC3E}">
        <p14:creationId xmlns:p14="http://schemas.microsoft.com/office/powerpoint/2010/main" val="298573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310D-EFF2-4520-AF58-DE483536A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EF236F-44AD-46D9-ABBB-C639D994C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A9F862-78DC-49E4-9BF0-73FB9857B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8BFB55-B752-42B4-8B83-29F69877220C}"/>
              </a:ext>
            </a:extLst>
          </p:cNvPr>
          <p:cNvSpPr>
            <a:spLocks noGrp="1"/>
          </p:cNvSpPr>
          <p:nvPr>
            <p:ph type="dt" sz="half" idx="10"/>
          </p:nvPr>
        </p:nvSpPr>
        <p:spPr/>
        <p:txBody>
          <a:bodyPr/>
          <a:lstStyle/>
          <a:p>
            <a:fld id="{949CFC4A-0B0F-4338-94B3-293DE3459A88}" type="datetimeFigureOut">
              <a:rPr lang="en-US" smtClean="0"/>
              <a:t>3/21/2018</a:t>
            </a:fld>
            <a:endParaRPr lang="en-US"/>
          </a:p>
        </p:txBody>
      </p:sp>
      <p:sp>
        <p:nvSpPr>
          <p:cNvPr id="6" name="Footer Placeholder 5">
            <a:extLst>
              <a:ext uri="{FF2B5EF4-FFF2-40B4-BE49-F238E27FC236}">
                <a16:creationId xmlns:a16="http://schemas.microsoft.com/office/drawing/2014/main" id="{D5F4F5E8-5682-42F7-BBE7-E34A19C89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C27B73-F6A7-4BF9-8202-1D91C1732D5E}"/>
              </a:ext>
            </a:extLst>
          </p:cNvPr>
          <p:cNvSpPr>
            <a:spLocks noGrp="1"/>
          </p:cNvSpPr>
          <p:nvPr>
            <p:ph type="sldNum" sz="quarter" idx="12"/>
          </p:nvPr>
        </p:nvSpPr>
        <p:spPr/>
        <p:txBody>
          <a:bodyPr/>
          <a:lstStyle/>
          <a:p>
            <a:fld id="{BAE31484-9BD1-4559-B06E-F43E440F0FFB}" type="slidenum">
              <a:rPr lang="en-US" smtClean="0"/>
              <a:t>‹#›</a:t>
            </a:fld>
            <a:endParaRPr lang="en-US"/>
          </a:p>
        </p:txBody>
      </p:sp>
    </p:spTree>
    <p:extLst>
      <p:ext uri="{BB962C8B-B14F-4D97-AF65-F5344CB8AC3E}">
        <p14:creationId xmlns:p14="http://schemas.microsoft.com/office/powerpoint/2010/main" val="3644189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DCC6-DA8B-46ED-BEEB-9D1B843175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E8EE73-6A17-45A0-9054-A2C1A9288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781635-3F25-4B20-960C-CF7189436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D16055-6CA8-49B4-9A5E-4ABDBED575E8}"/>
              </a:ext>
            </a:extLst>
          </p:cNvPr>
          <p:cNvSpPr>
            <a:spLocks noGrp="1"/>
          </p:cNvSpPr>
          <p:nvPr>
            <p:ph type="dt" sz="half" idx="10"/>
          </p:nvPr>
        </p:nvSpPr>
        <p:spPr/>
        <p:txBody>
          <a:bodyPr/>
          <a:lstStyle/>
          <a:p>
            <a:fld id="{949CFC4A-0B0F-4338-94B3-293DE3459A88}" type="datetimeFigureOut">
              <a:rPr lang="en-US" smtClean="0"/>
              <a:t>3/21/2018</a:t>
            </a:fld>
            <a:endParaRPr lang="en-US"/>
          </a:p>
        </p:txBody>
      </p:sp>
      <p:sp>
        <p:nvSpPr>
          <p:cNvPr id="6" name="Footer Placeholder 5">
            <a:extLst>
              <a:ext uri="{FF2B5EF4-FFF2-40B4-BE49-F238E27FC236}">
                <a16:creationId xmlns:a16="http://schemas.microsoft.com/office/drawing/2014/main" id="{528B290F-F629-46E2-80F9-B584EA5392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9B5A63-746D-4C1E-85F3-1D460678E606}"/>
              </a:ext>
            </a:extLst>
          </p:cNvPr>
          <p:cNvSpPr>
            <a:spLocks noGrp="1"/>
          </p:cNvSpPr>
          <p:nvPr>
            <p:ph type="sldNum" sz="quarter" idx="12"/>
          </p:nvPr>
        </p:nvSpPr>
        <p:spPr/>
        <p:txBody>
          <a:bodyPr/>
          <a:lstStyle/>
          <a:p>
            <a:fld id="{BAE31484-9BD1-4559-B06E-F43E440F0FFB}" type="slidenum">
              <a:rPr lang="en-US" smtClean="0"/>
              <a:t>‹#›</a:t>
            </a:fld>
            <a:endParaRPr lang="en-US"/>
          </a:p>
        </p:txBody>
      </p:sp>
    </p:spTree>
    <p:extLst>
      <p:ext uri="{BB962C8B-B14F-4D97-AF65-F5344CB8AC3E}">
        <p14:creationId xmlns:p14="http://schemas.microsoft.com/office/powerpoint/2010/main" val="204399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DFAB7E-A8CC-458A-822A-3EA6E13E70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6FFE41-8FD8-4645-9A2A-ECA22BA23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292C8-652B-45BA-8769-A94A09D10D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9CFC4A-0B0F-4338-94B3-293DE3459A88}" type="datetimeFigureOut">
              <a:rPr lang="en-US" smtClean="0"/>
              <a:t>3/21/2018</a:t>
            </a:fld>
            <a:endParaRPr lang="en-US"/>
          </a:p>
        </p:txBody>
      </p:sp>
      <p:sp>
        <p:nvSpPr>
          <p:cNvPr id="5" name="Footer Placeholder 4">
            <a:extLst>
              <a:ext uri="{FF2B5EF4-FFF2-40B4-BE49-F238E27FC236}">
                <a16:creationId xmlns:a16="http://schemas.microsoft.com/office/drawing/2014/main" id="{37FA722D-466A-42A6-9070-98887D42A1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294E40-5283-4D4B-AEC8-597EDB071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31484-9BD1-4559-B06E-F43E440F0FFB}" type="slidenum">
              <a:rPr lang="en-US" smtClean="0"/>
              <a:t>‹#›</a:t>
            </a:fld>
            <a:endParaRPr lang="en-US"/>
          </a:p>
        </p:txBody>
      </p:sp>
    </p:spTree>
    <p:extLst>
      <p:ext uri="{BB962C8B-B14F-4D97-AF65-F5344CB8AC3E}">
        <p14:creationId xmlns:p14="http://schemas.microsoft.com/office/powerpoint/2010/main" val="356200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58F8-0072-44ED-9FD4-F40A7CBEE8D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5FE92F4-AAD8-4F7F-83E8-8805EB9E5FE1}"/>
              </a:ext>
            </a:extLst>
          </p:cNvPr>
          <p:cNvSpPr>
            <a:spLocks noGrp="1"/>
          </p:cNvSpPr>
          <p:nvPr>
            <p:ph idx="1"/>
          </p:nvPr>
        </p:nvSpPr>
        <p:spPr/>
        <p:txBody>
          <a:bodyPr>
            <a:normAutofit/>
          </a:bodyPr>
          <a:lstStyle/>
          <a:p>
            <a:r>
              <a:rPr lang="en-US" dirty="0"/>
              <a:t>Business context</a:t>
            </a:r>
          </a:p>
          <a:p>
            <a:r>
              <a:rPr lang="en-US" dirty="0"/>
              <a:t>Literature</a:t>
            </a:r>
          </a:p>
          <a:p>
            <a:r>
              <a:rPr lang="en-US" dirty="0"/>
              <a:t>Data Description</a:t>
            </a:r>
          </a:p>
          <a:p>
            <a:r>
              <a:rPr lang="en-US" dirty="0"/>
              <a:t>Data Exploration</a:t>
            </a:r>
          </a:p>
          <a:p>
            <a:r>
              <a:rPr lang="en-US" dirty="0"/>
              <a:t>Model Comparison</a:t>
            </a:r>
          </a:p>
          <a:p>
            <a:r>
              <a:rPr lang="en-US" dirty="0"/>
              <a:t>Findings</a:t>
            </a:r>
          </a:p>
          <a:p>
            <a:r>
              <a:rPr lang="en-US" dirty="0"/>
              <a:t>Conclusion</a:t>
            </a:r>
          </a:p>
          <a:p>
            <a:pPr lvl="1"/>
            <a:endParaRPr lang="en-US" dirty="0"/>
          </a:p>
          <a:p>
            <a:pPr lvl="1"/>
            <a:endParaRPr lang="en-US" dirty="0"/>
          </a:p>
          <a:p>
            <a:endParaRPr lang="en-US" dirty="0"/>
          </a:p>
        </p:txBody>
      </p:sp>
    </p:spTree>
    <p:extLst>
      <p:ext uri="{BB962C8B-B14F-4D97-AF65-F5344CB8AC3E}">
        <p14:creationId xmlns:p14="http://schemas.microsoft.com/office/powerpoint/2010/main" val="267714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34FD00-9B9B-4063-B946-590CBB565582}"/>
              </a:ext>
            </a:extLst>
          </p:cNvPr>
          <p:cNvPicPr>
            <a:picLocks noChangeAspect="1"/>
          </p:cNvPicPr>
          <p:nvPr/>
        </p:nvPicPr>
        <p:blipFill>
          <a:blip r:embed="rId2"/>
          <a:stretch>
            <a:fillRect/>
          </a:stretch>
        </p:blipFill>
        <p:spPr>
          <a:xfrm>
            <a:off x="364254" y="2035175"/>
            <a:ext cx="6429375" cy="4457700"/>
          </a:xfrm>
          <a:prstGeom prst="rect">
            <a:avLst/>
          </a:prstGeom>
        </p:spPr>
      </p:pic>
    </p:spTree>
    <p:extLst>
      <p:ext uri="{BB962C8B-B14F-4D97-AF65-F5344CB8AC3E}">
        <p14:creationId xmlns:p14="http://schemas.microsoft.com/office/powerpoint/2010/main" val="244537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0884-0F28-495E-95E2-73A865B23EB3}"/>
              </a:ext>
            </a:extLst>
          </p:cNvPr>
          <p:cNvSpPr>
            <a:spLocks noGrp="1"/>
          </p:cNvSpPr>
          <p:nvPr>
            <p:ph type="title"/>
          </p:nvPr>
        </p:nvSpPr>
        <p:spPr/>
        <p:txBody>
          <a:bodyPr/>
          <a:lstStyle/>
          <a:p>
            <a:r>
              <a:rPr lang="en-US" dirty="0"/>
              <a:t>Socio economic variables</a:t>
            </a:r>
          </a:p>
        </p:txBody>
      </p:sp>
      <p:pic>
        <p:nvPicPr>
          <p:cNvPr id="5" name="Picture 4">
            <a:extLst>
              <a:ext uri="{FF2B5EF4-FFF2-40B4-BE49-F238E27FC236}">
                <a16:creationId xmlns:a16="http://schemas.microsoft.com/office/drawing/2014/main" id="{6EDBE559-77A0-4192-8547-4940DEFD4E95}"/>
              </a:ext>
            </a:extLst>
          </p:cNvPr>
          <p:cNvPicPr>
            <a:picLocks noChangeAspect="1"/>
          </p:cNvPicPr>
          <p:nvPr/>
        </p:nvPicPr>
        <p:blipFill>
          <a:blip r:embed="rId2"/>
          <a:stretch>
            <a:fillRect/>
          </a:stretch>
        </p:blipFill>
        <p:spPr>
          <a:xfrm>
            <a:off x="5416896" y="1645674"/>
            <a:ext cx="6467475" cy="4410075"/>
          </a:xfrm>
          <a:prstGeom prst="rect">
            <a:avLst/>
          </a:prstGeom>
        </p:spPr>
      </p:pic>
      <p:pic>
        <p:nvPicPr>
          <p:cNvPr id="6" name="Picture 5">
            <a:extLst>
              <a:ext uri="{FF2B5EF4-FFF2-40B4-BE49-F238E27FC236}">
                <a16:creationId xmlns:a16="http://schemas.microsoft.com/office/drawing/2014/main" id="{0C815BB1-F5CD-47F1-B749-5DCBECDEBA9D}"/>
              </a:ext>
            </a:extLst>
          </p:cNvPr>
          <p:cNvPicPr>
            <a:picLocks noChangeAspect="1"/>
          </p:cNvPicPr>
          <p:nvPr/>
        </p:nvPicPr>
        <p:blipFill>
          <a:blip r:embed="rId3"/>
          <a:stretch>
            <a:fillRect/>
          </a:stretch>
        </p:blipFill>
        <p:spPr>
          <a:xfrm>
            <a:off x="393290" y="1902634"/>
            <a:ext cx="5173764" cy="3941168"/>
          </a:xfrm>
          <a:prstGeom prst="rect">
            <a:avLst/>
          </a:prstGeom>
        </p:spPr>
      </p:pic>
    </p:spTree>
    <p:extLst>
      <p:ext uri="{BB962C8B-B14F-4D97-AF65-F5344CB8AC3E}">
        <p14:creationId xmlns:p14="http://schemas.microsoft.com/office/powerpoint/2010/main" val="104845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6DF7-C163-4387-B514-04439F32EC59}"/>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8FEC2F43-98A0-4EA7-B2FF-7CC28FFD3A03}"/>
              </a:ext>
            </a:extLst>
          </p:cNvPr>
          <p:cNvSpPr>
            <a:spLocks noGrp="1"/>
          </p:cNvSpPr>
          <p:nvPr>
            <p:ph idx="1"/>
          </p:nvPr>
        </p:nvSpPr>
        <p:spPr/>
        <p:txBody>
          <a:bodyPr>
            <a:normAutofit/>
          </a:bodyPr>
          <a:lstStyle/>
          <a:p>
            <a:r>
              <a:rPr lang="en-US" dirty="0"/>
              <a:t>Variable Transformation</a:t>
            </a:r>
          </a:p>
          <a:p>
            <a:pPr lvl="1"/>
            <a:r>
              <a:rPr lang="en-US" dirty="0"/>
              <a:t>Log-transform call duration, campaign duration </a:t>
            </a:r>
          </a:p>
          <a:p>
            <a:pPr lvl="1"/>
            <a:r>
              <a:rPr lang="en-US" dirty="0"/>
              <a:t>Standardize distributions</a:t>
            </a:r>
          </a:p>
          <a:p>
            <a:r>
              <a:rPr lang="en-US" dirty="0"/>
              <a:t>Feature Engineering</a:t>
            </a:r>
          </a:p>
          <a:p>
            <a:pPr lvl="1"/>
            <a:r>
              <a:rPr lang="en-US" dirty="0" err="1"/>
              <a:t>Pdays</a:t>
            </a:r>
            <a:endParaRPr lang="en-US" dirty="0"/>
          </a:p>
          <a:p>
            <a:pPr lvl="1"/>
            <a:r>
              <a:rPr lang="en-US" dirty="0"/>
              <a:t>Job – Unemployed vs Student, retired</a:t>
            </a:r>
          </a:p>
          <a:p>
            <a:pPr lvl="1"/>
            <a:r>
              <a:rPr lang="en-US" dirty="0"/>
              <a:t>Marital status – Married once vs others</a:t>
            </a:r>
          </a:p>
          <a:p>
            <a:pPr lvl="1"/>
            <a:r>
              <a:rPr lang="en-US" dirty="0"/>
              <a:t>Education – Illiterate vs some education</a:t>
            </a:r>
          </a:p>
          <a:p>
            <a:endParaRPr lang="en-US" dirty="0"/>
          </a:p>
        </p:txBody>
      </p:sp>
    </p:spTree>
    <p:extLst>
      <p:ext uri="{BB962C8B-B14F-4D97-AF65-F5344CB8AC3E}">
        <p14:creationId xmlns:p14="http://schemas.microsoft.com/office/powerpoint/2010/main" val="982586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6B05-57FA-4FEB-84CF-47C64B5A6AC6}"/>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FAE5464A-8B01-4F3F-A77E-20A72148B8E9}"/>
              </a:ext>
            </a:extLst>
          </p:cNvPr>
          <p:cNvSpPr>
            <a:spLocks noGrp="1"/>
          </p:cNvSpPr>
          <p:nvPr>
            <p:ph idx="1"/>
          </p:nvPr>
        </p:nvSpPr>
        <p:spPr/>
        <p:txBody>
          <a:bodyPr>
            <a:normAutofit/>
          </a:bodyPr>
          <a:lstStyle/>
          <a:p>
            <a:r>
              <a:rPr lang="en-US" dirty="0"/>
              <a:t>Dataset Balancing</a:t>
            </a:r>
          </a:p>
          <a:p>
            <a:pPr marL="0" indent="0">
              <a:buNone/>
            </a:pPr>
            <a:r>
              <a:rPr lang="en-US" dirty="0"/>
              <a:t>	Specify Ratio of 1’s to 0’s</a:t>
            </a:r>
          </a:p>
          <a:p>
            <a:endParaRPr lang="en-US" dirty="0"/>
          </a:p>
          <a:p>
            <a:endParaRPr lang="en-US" dirty="0"/>
          </a:p>
          <a:p>
            <a:r>
              <a:rPr lang="en-US" dirty="0"/>
              <a:t>Feature Selection</a:t>
            </a:r>
          </a:p>
          <a:p>
            <a:pPr lvl="1"/>
            <a:r>
              <a:rPr lang="en-US" dirty="0"/>
              <a:t>Selected using </a:t>
            </a:r>
            <a:r>
              <a:rPr lang="en-US" dirty="0" err="1"/>
              <a:t>ExtraTrees</a:t>
            </a:r>
            <a:r>
              <a:rPr lang="en-US" dirty="0"/>
              <a:t> Classifier</a:t>
            </a:r>
          </a:p>
          <a:p>
            <a:pPr lvl="1"/>
            <a:r>
              <a:rPr lang="en-US" dirty="0"/>
              <a:t>Variables with importance &gt;0.005</a:t>
            </a:r>
          </a:p>
          <a:p>
            <a:pPr marL="457200" lvl="1" indent="0">
              <a:buNone/>
            </a:pPr>
            <a:r>
              <a:rPr lang="en-US" dirty="0"/>
              <a:t> Campaign Duration, Age, Euribor Rate, Campaign contacts </a:t>
            </a:r>
            <a:r>
              <a:rPr lang="en-US" dirty="0" err="1"/>
              <a:t>etc</a:t>
            </a:r>
            <a:r>
              <a:rPr lang="en-US" dirty="0"/>
              <a:t> </a:t>
            </a:r>
            <a:r>
              <a:rPr lang="en-US" dirty="0">
                <a:solidFill>
                  <a:srgbClr val="FF0000"/>
                </a:solidFill>
              </a:rPr>
              <a:t>(Update by highest importance - )</a:t>
            </a:r>
          </a:p>
          <a:p>
            <a:endParaRPr lang="en-US" dirty="0"/>
          </a:p>
        </p:txBody>
      </p:sp>
    </p:spTree>
    <p:extLst>
      <p:ext uri="{BB962C8B-B14F-4D97-AF65-F5344CB8AC3E}">
        <p14:creationId xmlns:p14="http://schemas.microsoft.com/office/powerpoint/2010/main" val="407258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9A96-5BC8-4258-9A4D-D323000948C9}"/>
              </a:ext>
            </a:extLst>
          </p:cNvPr>
          <p:cNvSpPr>
            <a:spLocks noGrp="1"/>
          </p:cNvSpPr>
          <p:nvPr>
            <p:ph type="title"/>
          </p:nvPr>
        </p:nvSpPr>
        <p:spPr/>
        <p:txBody>
          <a:bodyPr/>
          <a:lstStyle/>
          <a:p>
            <a:r>
              <a:rPr lang="en-US" dirty="0"/>
              <a:t>Methods and Models</a:t>
            </a:r>
          </a:p>
        </p:txBody>
      </p:sp>
      <p:sp>
        <p:nvSpPr>
          <p:cNvPr id="3" name="Content Placeholder 2">
            <a:extLst>
              <a:ext uri="{FF2B5EF4-FFF2-40B4-BE49-F238E27FC236}">
                <a16:creationId xmlns:a16="http://schemas.microsoft.com/office/drawing/2014/main" id="{E47D9F02-604C-4F8C-A813-EE9FED7E353F}"/>
              </a:ext>
            </a:extLst>
          </p:cNvPr>
          <p:cNvSpPr>
            <a:spLocks noGrp="1"/>
          </p:cNvSpPr>
          <p:nvPr>
            <p:ph idx="1"/>
          </p:nvPr>
        </p:nvSpPr>
        <p:spPr>
          <a:xfrm>
            <a:off x="838201" y="1825626"/>
            <a:ext cx="4353232" cy="3945910"/>
          </a:xfrm>
          <a:prstGeom prst="roundRect">
            <a:avLst/>
          </a:prstGeom>
          <a:ln>
            <a:solidFill>
              <a:schemeClr val="accent1">
                <a:lumMod val="50000"/>
              </a:schemeClr>
            </a:solidFill>
          </a:ln>
        </p:spPr>
        <p:txBody>
          <a:bodyPr>
            <a:normAutofit lnSpcReduction="10000"/>
          </a:bodyPr>
          <a:lstStyle/>
          <a:p>
            <a:r>
              <a:rPr lang="en-US" dirty="0"/>
              <a:t>Method 1</a:t>
            </a:r>
          </a:p>
          <a:p>
            <a:pPr lvl="1"/>
            <a:r>
              <a:rPr lang="en-US" dirty="0"/>
              <a:t>Dataset Balancing only</a:t>
            </a:r>
          </a:p>
          <a:p>
            <a:pPr marL="457200" lvl="1" indent="0">
              <a:buNone/>
            </a:pPr>
            <a:endParaRPr lang="en-US" dirty="0"/>
          </a:p>
          <a:p>
            <a:r>
              <a:rPr lang="en-US" dirty="0"/>
              <a:t>Method 2</a:t>
            </a:r>
          </a:p>
          <a:p>
            <a:pPr lvl="1"/>
            <a:r>
              <a:rPr lang="en-US" dirty="0"/>
              <a:t> Feature Selection only</a:t>
            </a:r>
          </a:p>
          <a:p>
            <a:pPr marL="457200" lvl="1" indent="0">
              <a:buNone/>
            </a:pPr>
            <a:endParaRPr lang="en-US" dirty="0"/>
          </a:p>
          <a:p>
            <a:pPr marL="0" indent="0">
              <a:buNone/>
            </a:pPr>
            <a:r>
              <a:rPr lang="en-US" dirty="0"/>
              <a:t>Method 3 </a:t>
            </a:r>
          </a:p>
          <a:p>
            <a:pPr lvl="1"/>
            <a:r>
              <a:rPr lang="en-US" dirty="0"/>
              <a:t>	Dataset Balancing + Feature Selection</a:t>
            </a:r>
          </a:p>
          <a:p>
            <a:pPr marL="457200" lvl="1" indent="0">
              <a:buNone/>
            </a:pPr>
            <a:endParaRPr lang="en-US" dirty="0"/>
          </a:p>
          <a:p>
            <a:pPr marL="457200" lvl="1" indent="0">
              <a:buNone/>
            </a:pPr>
            <a:endParaRPr lang="en-US" dirty="0"/>
          </a:p>
        </p:txBody>
      </p:sp>
      <p:sp>
        <p:nvSpPr>
          <p:cNvPr id="4" name="Content Placeholder 2">
            <a:extLst>
              <a:ext uri="{FF2B5EF4-FFF2-40B4-BE49-F238E27FC236}">
                <a16:creationId xmlns:a16="http://schemas.microsoft.com/office/drawing/2014/main" id="{2865C8AB-BE52-49F6-80EC-DC7E9CA8ACF6}"/>
              </a:ext>
            </a:extLst>
          </p:cNvPr>
          <p:cNvSpPr txBox="1">
            <a:spLocks/>
          </p:cNvSpPr>
          <p:nvPr/>
        </p:nvSpPr>
        <p:spPr>
          <a:xfrm>
            <a:off x="6912079" y="2372902"/>
            <a:ext cx="4923503" cy="3165988"/>
          </a:xfrm>
          <a:prstGeom prst="round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3 Models under each method</a:t>
            </a:r>
          </a:p>
          <a:p>
            <a:endParaRPr lang="en-US" dirty="0"/>
          </a:p>
          <a:p>
            <a:r>
              <a:rPr lang="en-US" dirty="0"/>
              <a:t>Logistic Regression</a:t>
            </a:r>
          </a:p>
          <a:p>
            <a:r>
              <a:rPr lang="en-US" dirty="0"/>
              <a:t>Random Forest </a:t>
            </a:r>
          </a:p>
          <a:p>
            <a:r>
              <a:rPr lang="en-US" dirty="0"/>
              <a:t>SVM</a:t>
            </a:r>
          </a:p>
        </p:txBody>
      </p:sp>
      <p:sp>
        <p:nvSpPr>
          <p:cNvPr id="6" name="Multiplication Sign 5">
            <a:extLst>
              <a:ext uri="{FF2B5EF4-FFF2-40B4-BE49-F238E27FC236}">
                <a16:creationId xmlns:a16="http://schemas.microsoft.com/office/drawing/2014/main" id="{5CEC425D-82C2-4C88-87A7-28789A5217EF}"/>
              </a:ext>
            </a:extLst>
          </p:cNvPr>
          <p:cNvSpPr/>
          <p:nvPr/>
        </p:nvSpPr>
        <p:spPr>
          <a:xfrm>
            <a:off x="5353663" y="2812026"/>
            <a:ext cx="1484673" cy="17409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804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9A96-5BC8-4258-9A4D-D323000948C9}"/>
              </a:ext>
            </a:extLst>
          </p:cNvPr>
          <p:cNvSpPr>
            <a:spLocks noGrp="1"/>
          </p:cNvSpPr>
          <p:nvPr>
            <p:ph type="title"/>
          </p:nvPr>
        </p:nvSpPr>
        <p:spPr/>
        <p:txBody>
          <a:bodyPr/>
          <a:lstStyle/>
          <a:p>
            <a:r>
              <a:rPr lang="en-US" dirty="0"/>
              <a:t>Method 1 Results</a:t>
            </a:r>
          </a:p>
        </p:txBody>
      </p:sp>
      <p:graphicFrame>
        <p:nvGraphicFramePr>
          <p:cNvPr id="5" name="Content Placeholder 4">
            <a:extLst>
              <a:ext uri="{FF2B5EF4-FFF2-40B4-BE49-F238E27FC236}">
                <a16:creationId xmlns:a16="http://schemas.microsoft.com/office/drawing/2014/main" id="{FF105106-4E67-4AC2-AF76-F5D7FB487BB4}"/>
              </a:ext>
            </a:extLst>
          </p:cNvPr>
          <p:cNvGraphicFramePr>
            <a:graphicFrameLocks noGrp="1"/>
          </p:cNvGraphicFramePr>
          <p:nvPr>
            <p:ph idx="1"/>
            <p:extLst>
              <p:ext uri="{D42A27DB-BD31-4B8C-83A1-F6EECF244321}">
                <p14:modId xmlns:p14="http://schemas.microsoft.com/office/powerpoint/2010/main" val="1174661702"/>
              </p:ext>
            </p:extLst>
          </p:nvPr>
        </p:nvGraphicFramePr>
        <p:xfrm>
          <a:off x="838200" y="1825625"/>
          <a:ext cx="10515603" cy="202184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1547411864"/>
                    </a:ext>
                  </a:extLst>
                </a:gridCol>
                <a:gridCol w="1502229">
                  <a:extLst>
                    <a:ext uri="{9D8B030D-6E8A-4147-A177-3AD203B41FA5}">
                      <a16:colId xmlns:a16="http://schemas.microsoft.com/office/drawing/2014/main" val="1090913632"/>
                    </a:ext>
                  </a:extLst>
                </a:gridCol>
                <a:gridCol w="1502229">
                  <a:extLst>
                    <a:ext uri="{9D8B030D-6E8A-4147-A177-3AD203B41FA5}">
                      <a16:colId xmlns:a16="http://schemas.microsoft.com/office/drawing/2014/main" val="112488493"/>
                    </a:ext>
                  </a:extLst>
                </a:gridCol>
                <a:gridCol w="1502229">
                  <a:extLst>
                    <a:ext uri="{9D8B030D-6E8A-4147-A177-3AD203B41FA5}">
                      <a16:colId xmlns:a16="http://schemas.microsoft.com/office/drawing/2014/main" val="3721268385"/>
                    </a:ext>
                  </a:extLst>
                </a:gridCol>
                <a:gridCol w="1502229">
                  <a:extLst>
                    <a:ext uri="{9D8B030D-6E8A-4147-A177-3AD203B41FA5}">
                      <a16:colId xmlns:a16="http://schemas.microsoft.com/office/drawing/2014/main" val="371799266"/>
                    </a:ext>
                  </a:extLst>
                </a:gridCol>
                <a:gridCol w="1502229">
                  <a:extLst>
                    <a:ext uri="{9D8B030D-6E8A-4147-A177-3AD203B41FA5}">
                      <a16:colId xmlns:a16="http://schemas.microsoft.com/office/drawing/2014/main" val="1949566308"/>
                    </a:ext>
                  </a:extLst>
                </a:gridCol>
                <a:gridCol w="1502229">
                  <a:extLst>
                    <a:ext uri="{9D8B030D-6E8A-4147-A177-3AD203B41FA5}">
                      <a16:colId xmlns:a16="http://schemas.microsoft.com/office/drawing/2014/main" val="3246313952"/>
                    </a:ext>
                  </a:extLst>
                </a:gridCol>
              </a:tblGrid>
              <a:tr h="370840">
                <a:tc>
                  <a:txBody>
                    <a:bodyPr/>
                    <a:lstStyle/>
                    <a:p>
                      <a:r>
                        <a:rPr lang="en-US" dirty="0"/>
                        <a:t>Model</a:t>
                      </a:r>
                    </a:p>
                  </a:txBody>
                  <a:tcPr/>
                </a:tc>
                <a:tc>
                  <a:txBody>
                    <a:bodyPr/>
                    <a:lstStyle/>
                    <a:p>
                      <a:r>
                        <a:rPr lang="en-US" dirty="0"/>
                        <a:t>Train </a:t>
                      </a:r>
                      <a:r>
                        <a:rPr lang="en-US" dirty="0" err="1"/>
                        <a:t>Auc</a:t>
                      </a:r>
                      <a:endParaRPr lang="en-US" dirty="0"/>
                    </a:p>
                  </a:txBody>
                  <a:tcPr/>
                </a:tc>
                <a:tc>
                  <a:txBody>
                    <a:bodyPr/>
                    <a:lstStyle/>
                    <a:p>
                      <a:r>
                        <a:rPr lang="en-US" dirty="0"/>
                        <a:t>Test AUC</a:t>
                      </a:r>
                    </a:p>
                  </a:txBody>
                  <a:tcPr/>
                </a:tc>
                <a:tc>
                  <a:txBody>
                    <a:bodyPr/>
                    <a:lstStyle/>
                    <a:p>
                      <a:r>
                        <a:rPr lang="en-US" dirty="0"/>
                        <a:t>Test Accuracy</a:t>
                      </a:r>
                    </a:p>
                  </a:txBody>
                  <a:tcPr/>
                </a:tc>
                <a:tc>
                  <a:txBody>
                    <a:bodyPr/>
                    <a:lstStyle/>
                    <a:p>
                      <a:r>
                        <a:rPr lang="en-US" dirty="0"/>
                        <a:t>Precision</a:t>
                      </a:r>
                    </a:p>
                  </a:txBody>
                  <a:tcPr/>
                </a:tc>
                <a:tc>
                  <a:txBody>
                    <a:bodyPr/>
                    <a:lstStyle/>
                    <a:p>
                      <a:r>
                        <a:rPr lang="en-US" dirty="0"/>
                        <a:t>Recall </a:t>
                      </a:r>
                    </a:p>
                  </a:txBody>
                  <a:tcPr/>
                </a:tc>
                <a:tc>
                  <a:txBody>
                    <a:bodyPr/>
                    <a:lstStyle/>
                    <a:p>
                      <a:r>
                        <a:rPr lang="en-US" dirty="0"/>
                        <a:t>F-1 Score</a:t>
                      </a:r>
                    </a:p>
                  </a:txBody>
                  <a:tcPr/>
                </a:tc>
                <a:extLst>
                  <a:ext uri="{0D108BD9-81ED-4DB2-BD59-A6C34878D82A}">
                    <a16:rowId xmlns:a16="http://schemas.microsoft.com/office/drawing/2014/main" val="4255674345"/>
                  </a:ext>
                </a:extLst>
              </a:tr>
              <a:tr h="370840">
                <a:tc>
                  <a:txBody>
                    <a:bodyPr/>
                    <a:lstStyle/>
                    <a:p>
                      <a:r>
                        <a:rPr lang="en-US" dirty="0"/>
                        <a:t>Logistic Regression</a:t>
                      </a:r>
                    </a:p>
                  </a:txBody>
                  <a:tcPr/>
                </a:tc>
                <a:tc>
                  <a:txBody>
                    <a:bodyPr/>
                    <a:lstStyle/>
                    <a:p>
                      <a:r>
                        <a:rPr lang="en-US" dirty="0"/>
                        <a:t>0.67</a:t>
                      </a:r>
                    </a:p>
                  </a:txBody>
                  <a:tcPr/>
                </a:tc>
                <a:tc>
                  <a:txBody>
                    <a:bodyPr/>
                    <a:lstStyle/>
                    <a:p>
                      <a:r>
                        <a:rPr lang="en-US" dirty="0"/>
                        <a:t>0.68</a:t>
                      </a:r>
                    </a:p>
                  </a:txBody>
                  <a:tcPr/>
                </a:tc>
                <a:tc>
                  <a:txBody>
                    <a:bodyPr/>
                    <a:lstStyle/>
                    <a:p>
                      <a:r>
                        <a:rPr lang="en-US" dirty="0"/>
                        <a:t>0.91</a:t>
                      </a:r>
                    </a:p>
                  </a:txBody>
                  <a:tcPr/>
                </a:tc>
                <a:tc>
                  <a:txBody>
                    <a:bodyPr/>
                    <a:lstStyle/>
                    <a:p>
                      <a:r>
                        <a:rPr lang="en-US" dirty="0"/>
                        <a:t>0.9</a:t>
                      </a:r>
                    </a:p>
                  </a:txBody>
                  <a:tcPr/>
                </a:tc>
                <a:tc>
                  <a:txBody>
                    <a:bodyPr/>
                    <a:lstStyle/>
                    <a:p>
                      <a:r>
                        <a:rPr lang="en-US" dirty="0"/>
                        <a:t>0.91</a:t>
                      </a:r>
                    </a:p>
                  </a:txBody>
                  <a:tcPr/>
                </a:tc>
                <a:tc>
                  <a:txBody>
                    <a:bodyPr/>
                    <a:lstStyle/>
                    <a:p>
                      <a:r>
                        <a:rPr lang="en-US" dirty="0"/>
                        <a:t>0.9</a:t>
                      </a:r>
                    </a:p>
                  </a:txBody>
                  <a:tcPr/>
                </a:tc>
                <a:extLst>
                  <a:ext uri="{0D108BD9-81ED-4DB2-BD59-A6C34878D82A}">
                    <a16:rowId xmlns:a16="http://schemas.microsoft.com/office/drawing/2014/main" val="3368075615"/>
                  </a:ext>
                </a:extLst>
              </a:tr>
              <a:tr h="370840">
                <a:tc>
                  <a:txBody>
                    <a:bodyPr/>
                    <a:lstStyle/>
                    <a:p>
                      <a:r>
                        <a:rPr lang="en-US" dirty="0"/>
                        <a:t>Random Forest</a:t>
                      </a:r>
                    </a:p>
                  </a:txBody>
                  <a:tcPr/>
                </a:tc>
                <a:tc>
                  <a:txBody>
                    <a:bodyPr/>
                    <a:lstStyle/>
                    <a:p>
                      <a:r>
                        <a:rPr lang="en-US" dirty="0"/>
                        <a:t>0.78</a:t>
                      </a:r>
                    </a:p>
                  </a:txBody>
                  <a:tcPr/>
                </a:tc>
                <a:tc>
                  <a:txBody>
                    <a:bodyPr/>
                    <a:lstStyle/>
                    <a:p>
                      <a:r>
                        <a:rPr lang="en-US" dirty="0"/>
                        <a:t>0.72</a:t>
                      </a:r>
                    </a:p>
                  </a:txBody>
                  <a:tcPr/>
                </a:tc>
                <a:tc>
                  <a:txBody>
                    <a:bodyPr/>
                    <a:lstStyle/>
                    <a:p>
                      <a:r>
                        <a:rPr lang="en-US" dirty="0"/>
                        <a:t>0.91</a:t>
                      </a:r>
                    </a:p>
                  </a:txBody>
                  <a:tcPr/>
                </a:tc>
                <a:tc>
                  <a:txBody>
                    <a:bodyPr/>
                    <a:lstStyle/>
                    <a:p>
                      <a:r>
                        <a:rPr lang="en-US" dirty="0"/>
                        <a:t>0.9</a:t>
                      </a:r>
                    </a:p>
                  </a:txBody>
                  <a:tcPr/>
                </a:tc>
                <a:tc>
                  <a:txBody>
                    <a:bodyPr/>
                    <a:lstStyle/>
                    <a:p>
                      <a:r>
                        <a:rPr lang="en-US" dirty="0"/>
                        <a:t>0.91</a:t>
                      </a:r>
                    </a:p>
                  </a:txBody>
                  <a:tcPr/>
                </a:tc>
                <a:tc>
                  <a:txBody>
                    <a:bodyPr/>
                    <a:lstStyle/>
                    <a:p>
                      <a:r>
                        <a:rPr lang="en-US" dirty="0"/>
                        <a:t>0.9</a:t>
                      </a:r>
                    </a:p>
                  </a:txBody>
                  <a:tcPr/>
                </a:tc>
                <a:extLst>
                  <a:ext uri="{0D108BD9-81ED-4DB2-BD59-A6C34878D82A}">
                    <a16:rowId xmlns:a16="http://schemas.microsoft.com/office/drawing/2014/main" val="2792704105"/>
                  </a:ext>
                </a:extLst>
              </a:tr>
              <a:tr h="370840">
                <a:tc>
                  <a:txBody>
                    <a:bodyPr/>
                    <a:lstStyle/>
                    <a:p>
                      <a:r>
                        <a:rPr lang="en-US" dirty="0"/>
                        <a:t>SVM</a:t>
                      </a:r>
                    </a:p>
                  </a:txBody>
                  <a:tcPr/>
                </a:tc>
                <a:tc>
                  <a:txBody>
                    <a:bodyPr/>
                    <a:lstStyle/>
                    <a:p>
                      <a:r>
                        <a:rPr lang="en-US" dirty="0"/>
                        <a:t>0.71</a:t>
                      </a:r>
                    </a:p>
                  </a:txBody>
                  <a:tcPr/>
                </a:tc>
                <a:tc>
                  <a:txBody>
                    <a:bodyPr/>
                    <a:lstStyle/>
                    <a:p>
                      <a:r>
                        <a:rPr lang="en-US" dirty="0"/>
                        <a:t>0.7</a:t>
                      </a:r>
                    </a:p>
                  </a:txBody>
                  <a:tcPr/>
                </a:tc>
                <a:tc>
                  <a:txBody>
                    <a:bodyPr/>
                    <a:lstStyle/>
                    <a:p>
                      <a:r>
                        <a:rPr lang="en-US" dirty="0"/>
                        <a:t>0.91</a:t>
                      </a:r>
                    </a:p>
                  </a:txBody>
                  <a:tcPr/>
                </a:tc>
                <a:tc>
                  <a:txBody>
                    <a:bodyPr/>
                    <a:lstStyle/>
                    <a:p>
                      <a:r>
                        <a:rPr lang="en-US" dirty="0"/>
                        <a:t>0.9</a:t>
                      </a:r>
                    </a:p>
                  </a:txBody>
                  <a:tcPr/>
                </a:tc>
                <a:tc>
                  <a:txBody>
                    <a:bodyPr/>
                    <a:lstStyle/>
                    <a:p>
                      <a:r>
                        <a:rPr lang="en-US" dirty="0"/>
                        <a:t>0.91</a:t>
                      </a:r>
                    </a:p>
                  </a:txBody>
                  <a:tcPr/>
                </a:tc>
                <a:tc>
                  <a:txBody>
                    <a:bodyPr/>
                    <a:lstStyle/>
                    <a:p>
                      <a:r>
                        <a:rPr lang="en-US" dirty="0"/>
                        <a:t>0.9</a:t>
                      </a:r>
                    </a:p>
                  </a:txBody>
                  <a:tcPr/>
                </a:tc>
                <a:extLst>
                  <a:ext uri="{0D108BD9-81ED-4DB2-BD59-A6C34878D82A}">
                    <a16:rowId xmlns:a16="http://schemas.microsoft.com/office/drawing/2014/main" val="2852732882"/>
                  </a:ext>
                </a:extLst>
              </a:tr>
            </a:tbl>
          </a:graphicData>
        </a:graphic>
      </p:graphicFrame>
      <p:sp>
        <p:nvSpPr>
          <p:cNvPr id="6" name="Content Placeholder 2">
            <a:extLst>
              <a:ext uri="{FF2B5EF4-FFF2-40B4-BE49-F238E27FC236}">
                <a16:creationId xmlns:a16="http://schemas.microsoft.com/office/drawing/2014/main" id="{A00A0187-BA4E-43A4-AB1E-29225F2B5CDA}"/>
              </a:ext>
            </a:extLst>
          </p:cNvPr>
          <p:cNvSpPr txBox="1">
            <a:spLocks/>
          </p:cNvSpPr>
          <p:nvPr/>
        </p:nvSpPr>
        <p:spPr>
          <a:xfrm>
            <a:off x="975852" y="4100051"/>
            <a:ext cx="10515600" cy="21555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Overfitting in the case of Random Forest here</a:t>
            </a:r>
          </a:p>
          <a:p>
            <a:endParaRPr lang="en-US" dirty="0"/>
          </a:p>
          <a:p>
            <a:r>
              <a:rPr lang="en-US" dirty="0"/>
              <a:t>Why SVM so low?</a:t>
            </a:r>
          </a:p>
          <a:p>
            <a:r>
              <a:rPr lang="en-US" dirty="0"/>
              <a:t>Should we have or keep test accuracy??</a:t>
            </a:r>
          </a:p>
        </p:txBody>
      </p:sp>
    </p:spTree>
    <p:extLst>
      <p:ext uri="{BB962C8B-B14F-4D97-AF65-F5344CB8AC3E}">
        <p14:creationId xmlns:p14="http://schemas.microsoft.com/office/powerpoint/2010/main" val="66343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C019-4BA4-4014-A1A2-8199902BECE5}"/>
              </a:ext>
            </a:extLst>
          </p:cNvPr>
          <p:cNvSpPr>
            <a:spLocks noGrp="1"/>
          </p:cNvSpPr>
          <p:nvPr>
            <p:ph type="title"/>
          </p:nvPr>
        </p:nvSpPr>
        <p:spPr/>
        <p:txBody>
          <a:bodyPr/>
          <a:lstStyle/>
          <a:p>
            <a:r>
              <a:rPr lang="en-US" dirty="0"/>
              <a:t>Method 2 Results</a:t>
            </a:r>
          </a:p>
        </p:txBody>
      </p:sp>
      <p:sp>
        <p:nvSpPr>
          <p:cNvPr id="3" name="Content Placeholder 2">
            <a:extLst>
              <a:ext uri="{FF2B5EF4-FFF2-40B4-BE49-F238E27FC236}">
                <a16:creationId xmlns:a16="http://schemas.microsoft.com/office/drawing/2014/main" id="{7F4AF9A5-F211-4D17-8710-96D6E3D465E3}"/>
              </a:ext>
            </a:extLst>
          </p:cNvPr>
          <p:cNvSpPr>
            <a:spLocks noGrp="1"/>
          </p:cNvSpPr>
          <p:nvPr>
            <p:ph idx="1"/>
          </p:nvPr>
        </p:nvSpPr>
        <p:spPr>
          <a:xfrm>
            <a:off x="975852" y="4100051"/>
            <a:ext cx="10515600" cy="2155570"/>
          </a:xfrm>
        </p:spPr>
        <p:txBody>
          <a:bodyPr/>
          <a:lstStyle/>
          <a:p>
            <a:r>
              <a:rPr lang="en-US" dirty="0"/>
              <a:t>Random Forest model fits decently. AUC on train and test is best so far. Overall, feature selection helped.</a:t>
            </a:r>
          </a:p>
          <a:p>
            <a:endParaRPr lang="en-US" dirty="0"/>
          </a:p>
          <a:p>
            <a:r>
              <a:rPr lang="en-US" dirty="0"/>
              <a:t>Why SVM so low and decreased from previous method?</a:t>
            </a:r>
          </a:p>
          <a:p>
            <a:endParaRPr lang="en-US" dirty="0"/>
          </a:p>
        </p:txBody>
      </p:sp>
      <p:graphicFrame>
        <p:nvGraphicFramePr>
          <p:cNvPr id="4" name="Content Placeholder 4">
            <a:extLst>
              <a:ext uri="{FF2B5EF4-FFF2-40B4-BE49-F238E27FC236}">
                <a16:creationId xmlns:a16="http://schemas.microsoft.com/office/drawing/2014/main" id="{E9CBFC9C-1F53-4DDE-B7A6-FF16251BD84E}"/>
              </a:ext>
            </a:extLst>
          </p:cNvPr>
          <p:cNvGraphicFramePr>
            <a:graphicFrameLocks/>
          </p:cNvGraphicFramePr>
          <p:nvPr>
            <p:extLst>
              <p:ext uri="{D42A27DB-BD31-4B8C-83A1-F6EECF244321}">
                <p14:modId xmlns:p14="http://schemas.microsoft.com/office/powerpoint/2010/main" val="1901306922"/>
              </p:ext>
            </p:extLst>
          </p:nvPr>
        </p:nvGraphicFramePr>
        <p:xfrm>
          <a:off x="838200" y="1825625"/>
          <a:ext cx="10515600" cy="17526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547411864"/>
                    </a:ext>
                  </a:extLst>
                </a:gridCol>
                <a:gridCol w="1752600">
                  <a:extLst>
                    <a:ext uri="{9D8B030D-6E8A-4147-A177-3AD203B41FA5}">
                      <a16:colId xmlns:a16="http://schemas.microsoft.com/office/drawing/2014/main" val="1090913632"/>
                    </a:ext>
                  </a:extLst>
                </a:gridCol>
                <a:gridCol w="1752600">
                  <a:extLst>
                    <a:ext uri="{9D8B030D-6E8A-4147-A177-3AD203B41FA5}">
                      <a16:colId xmlns:a16="http://schemas.microsoft.com/office/drawing/2014/main" val="112488493"/>
                    </a:ext>
                  </a:extLst>
                </a:gridCol>
                <a:gridCol w="1752600">
                  <a:extLst>
                    <a:ext uri="{9D8B030D-6E8A-4147-A177-3AD203B41FA5}">
                      <a16:colId xmlns:a16="http://schemas.microsoft.com/office/drawing/2014/main" val="371799266"/>
                    </a:ext>
                  </a:extLst>
                </a:gridCol>
                <a:gridCol w="1752600">
                  <a:extLst>
                    <a:ext uri="{9D8B030D-6E8A-4147-A177-3AD203B41FA5}">
                      <a16:colId xmlns:a16="http://schemas.microsoft.com/office/drawing/2014/main" val="1949566308"/>
                    </a:ext>
                  </a:extLst>
                </a:gridCol>
                <a:gridCol w="1752600">
                  <a:extLst>
                    <a:ext uri="{9D8B030D-6E8A-4147-A177-3AD203B41FA5}">
                      <a16:colId xmlns:a16="http://schemas.microsoft.com/office/drawing/2014/main" val="3246313952"/>
                    </a:ext>
                  </a:extLst>
                </a:gridCol>
              </a:tblGrid>
              <a:tr h="370840">
                <a:tc>
                  <a:txBody>
                    <a:bodyPr/>
                    <a:lstStyle/>
                    <a:p>
                      <a:r>
                        <a:rPr lang="en-US" dirty="0"/>
                        <a:t>Model</a:t>
                      </a:r>
                    </a:p>
                  </a:txBody>
                  <a:tcPr/>
                </a:tc>
                <a:tc>
                  <a:txBody>
                    <a:bodyPr/>
                    <a:lstStyle/>
                    <a:p>
                      <a:r>
                        <a:rPr lang="en-US" dirty="0"/>
                        <a:t>Train </a:t>
                      </a:r>
                      <a:r>
                        <a:rPr lang="en-US" dirty="0" err="1"/>
                        <a:t>Auc</a:t>
                      </a:r>
                      <a:endParaRPr lang="en-US" dirty="0"/>
                    </a:p>
                  </a:txBody>
                  <a:tcPr/>
                </a:tc>
                <a:tc>
                  <a:txBody>
                    <a:bodyPr/>
                    <a:lstStyle/>
                    <a:p>
                      <a:r>
                        <a:rPr lang="en-US" dirty="0"/>
                        <a:t>Test AUC</a:t>
                      </a:r>
                    </a:p>
                  </a:txBody>
                  <a:tcPr/>
                </a:tc>
                <a:tc>
                  <a:txBody>
                    <a:bodyPr/>
                    <a:lstStyle/>
                    <a:p>
                      <a:r>
                        <a:rPr lang="en-US" dirty="0"/>
                        <a:t>Precision</a:t>
                      </a:r>
                    </a:p>
                  </a:txBody>
                  <a:tcPr/>
                </a:tc>
                <a:tc>
                  <a:txBody>
                    <a:bodyPr/>
                    <a:lstStyle/>
                    <a:p>
                      <a:r>
                        <a:rPr lang="en-US" dirty="0"/>
                        <a:t>Recall </a:t>
                      </a:r>
                    </a:p>
                  </a:txBody>
                  <a:tcPr/>
                </a:tc>
                <a:tc>
                  <a:txBody>
                    <a:bodyPr/>
                    <a:lstStyle/>
                    <a:p>
                      <a:r>
                        <a:rPr lang="en-US" dirty="0"/>
                        <a:t>F-1 Score</a:t>
                      </a:r>
                    </a:p>
                  </a:txBody>
                  <a:tcPr/>
                </a:tc>
                <a:extLst>
                  <a:ext uri="{0D108BD9-81ED-4DB2-BD59-A6C34878D82A}">
                    <a16:rowId xmlns:a16="http://schemas.microsoft.com/office/drawing/2014/main" val="4255674345"/>
                  </a:ext>
                </a:extLst>
              </a:tr>
              <a:tr h="370840">
                <a:tc>
                  <a:txBody>
                    <a:bodyPr/>
                    <a:lstStyle/>
                    <a:p>
                      <a:r>
                        <a:rPr lang="en-US" dirty="0"/>
                        <a:t>Logistic Regression</a:t>
                      </a:r>
                    </a:p>
                  </a:txBody>
                  <a:tcPr/>
                </a:tc>
                <a:tc>
                  <a:txBody>
                    <a:bodyPr/>
                    <a:lstStyle/>
                    <a:p>
                      <a:r>
                        <a:rPr lang="en-US" dirty="0"/>
                        <a:t>0.66</a:t>
                      </a:r>
                    </a:p>
                  </a:txBody>
                  <a:tcPr/>
                </a:tc>
                <a:tc>
                  <a:txBody>
                    <a:bodyPr/>
                    <a:lstStyle/>
                    <a:p>
                      <a:r>
                        <a:rPr lang="en-US" dirty="0"/>
                        <a:t>0.67</a:t>
                      </a:r>
                    </a:p>
                  </a:txBody>
                  <a:tcPr/>
                </a:tc>
                <a:tc>
                  <a:txBody>
                    <a:bodyPr/>
                    <a:lstStyle/>
                    <a:p>
                      <a:r>
                        <a:rPr lang="en-US" dirty="0"/>
                        <a:t>0.89</a:t>
                      </a:r>
                    </a:p>
                  </a:txBody>
                  <a:tcPr/>
                </a:tc>
                <a:tc>
                  <a:txBody>
                    <a:bodyPr/>
                    <a:lstStyle/>
                    <a:p>
                      <a:r>
                        <a:rPr lang="en-US" dirty="0"/>
                        <a:t>0.91</a:t>
                      </a:r>
                    </a:p>
                  </a:txBody>
                  <a:tcPr/>
                </a:tc>
                <a:tc>
                  <a:txBody>
                    <a:bodyPr/>
                    <a:lstStyle/>
                    <a:p>
                      <a:r>
                        <a:rPr lang="en-US" dirty="0"/>
                        <a:t>0.9</a:t>
                      </a:r>
                    </a:p>
                  </a:txBody>
                  <a:tcPr/>
                </a:tc>
                <a:extLst>
                  <a:ext uri="{0D108BD9-81ED-4DB2-BD59-A6C34878D82A}">
                    <a16:rowId xmlns:a16="http://schemas.microsoft.com/office/drawing/2014/main" val="3368075615"/>
                  </a:ext>
                </a:extLst>
              </a:tr>
              <a:tr h="370840">
                <a:tc>
                  <a:txBody>
                    <a:bodyPr/>
                    <a:lstStyle/>
                    <a:p>
                      <a:r>
                        <a:rPr lang="en-US" dirty="0"/>
                        <a:t>Random Forest</a:t>
                      </a:r>
                    </a:p>
                  </a:txBody>
                  <a:tcPr/>
                </a:tc>
                <a:tc>
                  <a:txBody>
                    <a:bodyPr/>
                    <a:lstStyle/>
                    <a:p>
                      <a:r>
                        <a:rPr lang="en-US" dirty="0"/>
                        <a:t>0.74</a:t>
                      </a:r>
                    </a:p>
                  </a:txBody>
                  <a:tcPr/>
                </a:tc>
                <a:tc>
                  <a:txBody>
                    <a:bodyPr/>
                    <a:lstStyle/>
                    <a:p>
                      <a:r>
                        <a:rPr lang="en-US" dirty="0"/>
                        <a:t>0.74</a:t>
                      </a:r>
                    </a:p>
                  </a:txBody>
                  <a:tcPr/>
                </a:tc>
                <a:tc>
                  <a:txBody>
                    <a:bodyPr/>
                    <a:lstStyle/>
                    <a:p>
                      <a:r>
                        <a:rPr lang="en-US" dirty="0"/>
                        <a:t>0.9</a:t>
                      </a:r>
                    </a:p>
                  </a:txBody>
                  <a:tcPr/>
                </a:tc>
                <a:tc>
                  <a:txBody>
                    <a:bodyPr/>
                    <a:lstStyle/>
                    <a:p>
                      <a:r>
                        <a:rPr lang="en-US" dirty="0"/>
                        <a:t>0.91</a:t>
                      </a:r>
                    </a:p>
                  </a:txBody>
                  <a:tcPr/>
                </a:tc>
                <a:tc>
                  <a:txBody>
                    <a:bodyPr/>
                    <a:lstStyle/>
                    <a:p>
                      <a:r>
                        <a:rPr lang="en-US" dirty="0"/>
                        <a:t>0.9</a:t>
                      </a:r>
                    </a:p>
                  </a:txBody>
                  <a:tcPr/>
                </a:tc>
                <a:extLst>
                  <a:ext uri="{0D108BD9-81ED-4DB2-BD59-A6C34878D82A}">
                    <a16:rowId xmlns:a16="http://schemas.microsoft.com/office/drawing/2014/main" val="2792704105"/>
                  </a:ext>
                </a:extLst>
              </a:tr>
              <a:tr h="370840">
                <a:tc>
                  <a:txBody>
                    <a:bodyPr/>
                    <a:lstStyle/>
                    <a:p>
                      <a:r>
                        <a:rPr lang="en-US" dirty="0"/>
                        <a:t>SVM</a:t>
                      </a:r>
                    </a:p>
                  </a:txBody>
                  <a:tcPr/>
                </a:tc>
                <a:tc>
                  <a:txBody>
                    <a:bodyPr/>
                    <a:lstStyle/>
                    <a:p>
                      <a:r>
                        <a:rPr lang="en-US" dirty="0"/>
                        <a:t>0.5</a:t>
                      </a:r>
                    </a:p>
                  </a:txBody>
                  <a:tcPr/>
                </a:tc>
                <a:tc>
                  <a:txBody>
                    <a:bodyPr/>
                    <a:lstStyle/>
                    <a:p>
                      <a:r>
                        <a:rPr lang="en-US" dirty="0"/>
                        <a:t>0.5</a:t>
                      </a:r>
                    </a:p>
                  </a:txBody>
                  <a:tcPr/>
                </a:tc>
                <a:tc>
                  <a:txBody>
                    <a:bodyPr/>
                    <a:lstStyle/>
                    <a:p>
                      <a:r>
                        <a:rPr lang="en-US" dirty="0"/>
                        <a:t>0.79</a:t>
                      </a:r>
                    </a:p>
                  </a:txBody>
                  <a:tcPr/>
                </a:tc>
                <a:tc>
                  <a:txBody>
                    <a:bodyPr/>
                    <a:lstStyle/>
                    <a:p>
                      <a:r>
                        <a:rPr lang="en-US" dirty="0"/>
                        <a:t>0.89</a:t>
                      </a:r>
                    </a:p>
                  </a:txBody>
                  <a:tcPr/>
                </a:tc>
                <a:tc>
                  <a:txBody>
                    <a:bodyPr/>
                    <a:lstStyle/>
                    <a:p>
                      <a:r>
                        <a:rPr lang="en-US" dirty="0"/>
                        <a:t>0.93</a:t>
                      </a:r>
                    </a:p>
                  </a:txBody>
                  <a:tcPr/>
                </a:tc>
                <a:extLst>
                  <a:ext uri="{0D108BD9-81ED-4DB2-BD59-A6C34878D82A}">
                    <a16:rowId xmlns:a16="http://schemas.microsoft.com/office/drawing/2014/main" val="2852732882"/>
                  </a:ext>
                </a:extLst>
              </a:tr>
            </a:tbl>
          </a:graphicData>
        </a:graphic>
      </p:graphicFrame>
    </p:spTree>
    <p:extLst>
      <p:ext uri="{BB962C8B-B14F-4D97-AF65-F5344CB8AC3E}">
        <p14:creationId xmlns:p14="http://schemas.microsoft.com/office/powerpoint/2010/main" val="1429404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C019-4BA4-4014-A1A2-8199902BECE5}"/>
              </a:ext>
            </a:extLst>
          </p:cNvPr>
          <p:cNvSpPr>
            <a:spLocks noGrp="1"/>
          </p:cNvSpPr>
          <p:nvPr>
            <p:ph type="title"/>
          </p:nvPr>
        </p:nvSpPr>
        <p:spPr/>
        <p:txBody>
          <a:bodyPr/>
          <a:lstStyle/>
          <a:p>
            <a:r>
              <a:rPr lang="en-US" dirty="0"/>
              <a:t>Method 3 Results</a:t>
            </a:r>
          </a:p>
        </p:txBody>
      </p:sp>
      <p:graphicFrame>
        <p:nvGraphicFramePr>
          <p:cNvPr id="4" name="Content Placeholder 4">
            <a:extLst>
              <a:ext uri="{FF2B5EF4-FFF2-40B4-BE49-F238E27FC236}">
                <a16:creationId xmlns:a16="http://schemas.microsoft.com/office/drawing/2014/main" id="{70C9527C-BE92-4511-832B-6787439982DC}"/>
              </a:ext>
            </a:extLst>
          </p:cNvPr>
          <p:cNvGraphicFramePr>
            <a:graphicFrameLocks/>
          </p:cNvGraphicFramePr>
          <p:nvPr>
            <p:extLst>
              <p:ext uri="{D42A27DB-BD31-4B8C-83A1-F6EECF244321}">
                <p14:modId xmlns:p14="http://schemas.microsoft.com/office/powerpoint/2010/main" val="1587833601"/>
              </p:ext>
            </p:extLst>
          </p:nvPr>
        </p:nvGraphicFramePr>
        <p:xfrm>
          <a:off x="838200" y="1825625"/>
          <a:ext cx="10515600" cy="17526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547411864"/>
                    </a:ext>
                  </a:extLst>
                </a:gridCol>
                <a:gridCol w="1752600">
                  <a:extLst>
                    <a:ext uri="{9D8B030D-6E8A-4147-A177-3AD203B41FA5}">
                      <a16:colId xmlns:a16="http://schemas.microsoft.com/office/drawing/2014/main" val="1090913632"/>
                    </a:ext>
                  </a:extLst>
                </a:gridCol>
                <a:gridCol w="1752600">
                  <a:extLst>
                    <a:ext uri="{9D8B030D-6E8A-4147-A177-3AD203B41FA5}">
                      <a16:colId xmlns:a16="http://schemas.microsoft.com/office/drawing/2014/main" val="112488493"/>
                    </a:ext>
                  </a:extLst>
                </a:gridCol>
                <a:gridCol w="1752600">
                  <a:extLst>
                    <a:ext uri="{9D8B030D-6E8A-4147-A177-3AD203B41FA5}">
                      <a16:colId xmlns:a16="http://schemas.microsoft.com/office/drawing/2014/main" val="371799266"/>
                    </a:ext>
                  </a:extLst>
                </a:gridCol>
                <a:gridCol w="1752600">
                  <a:extLst>
                    <a:ext uri="{9D8B030D-6E8A-4147-A177-3AD203B41FA5}">
                      <a16:colId xmlns:a16="http://schemas.microsoft.com/office/drawing/2014/main" val="1949566308"/>
                    </a:ext>
                  </a:extLst>
                </a:gridCol>
                <a:gridCol w="1752600">
                  <a:extLst>
                    <a:ext uri="{9D8B030D-6E8A-4147-A177-3AD203B41FA5}">
                      <a16:colId xmlns:a16="http://schemas.microsoft.com/office/drawing/2014/main" val="3246313952"/>
                    </a:ext>
                  </a:extLst>
                </a:gridCol>
              </a:tblGrid>
              <a:tr h="370840">
                <a:tc>
                  <a:txBody>
                    <a:bodyPr/>
                    <a:lstStyle/>
                    <a:p>
                      <a:r>
                        <a:rPr lang="en-US" dirty="0"/>
                        <a:t>Model</a:t>
                      </a:r>
                    </a:p>
                  </a:txBody>
                  <a:tcPr/>
                </a:tc>
                <a:tc>
                  <a:txBody>
                    <a:bodyPr/>
                    <a:lstStyle/>
                    <a:p>
                      <a:r>
                        <a:rPr lang="en-US" dirty="0"/>
                        <a:t>Train </a:t>
                      </a:r>
                      <a:r>
                        <a:rPr lang="en-US" dirty="0" err="1"/>
                        <a:t>Auc</a:t>
                      </a:r>
                      <a:endParaRPr lang="en-US" dirty="0"/>
                    </a:p>
                  </a:txBody>
                  <a:tcPr/>
                </a:tc>
                <a:tc>
                  <a:txBody>
                    <a:bodyPr/>
                    <a:lstStyle/>
                    <a:p>
                      <a:r>
                        <a:rPr lang="en-US" dirty="0"/>
                        <a:t>Test AUC</a:t>
                      </a:r>
                    </a:p>
                  </a:txBody>
                  <a:tcPr/>
                </a:tc>
                <a:tc>
                  <a:txBody>
                    <a:bodyPr/>
                    <a:lstStyle/>
                    <a:p>
                      <a:r>
                        <a:rPr lang="en-US" dirty="0"/>
                        <a:t>Precision</a:t>
                      </a:r>
                    </a:p>
                  </a:txBody>
                  <a:tcPr/>
                </a:tc>
                <a:tc>
                  <a:txBody>
                    <a:bodyPr/>
                    <a:lstStyle/>
                    <a:p>
                      <a:r>
                        <a:rPr lang="en-US" dirty="0"/>
                        <a:t>Recall </a:t>
                      </a:r>
                    </a:p>
                  </a:txBody>
                  <a:tcPr/>
                </a:tc>
                <a:tc>
                  <a:txBody>
                    <a:bodyPr/>
                    <a:lstStyle/>
                    <a:p>
                      <a:r>
                        <a:rPr lang="en-US" dirty="0"/>
                        <a:t>F-1 Score</a:t>
                      </a:r>
                    </a:p>
                  </a:txBody>
                  <a:tcPr/>
                </a:tc>
                <a:extLst>
                  <a:ext uri="{0D108BD9-81ED-4DB2-BD59-A6C34878D82A}">
                    <a16:rowId xmlns:a16="http://schemas.microsoft.com/office/drawing/2014/main" val="4255674345"/>
                  </a:ext>
                </a:extLst>
              </a:tr>
              <a:tr h="370840">
                <a:tc>
                  <a:txBody>
                    <a:bodyPr/>
                    <a:lstStyle/>
                    <a:p>
                      <a:r>
                        <a:rPr lang="en-US" dirty="0"/>
                        <a:t>Logistic Regression</a:t>
                      </a:r>
                    </a:p>
                  </a:txBody>
                  <a:tcPr/>
                </a:tc>
                <a:tc>
                  <a:txBody>
                    <a:bodyPr/>
                    <a:lstStyle/>
                    <a:p>
                      <a:r>
                        <a:rPr lang="en-US" dirty="0"/>
                        <a:t>0.85</a:t>
                      </a:r>
                    </a:p>
                  </a:txBody>
                  <a:tcPr/>
                </a:tc>
                <a:tc>
                  <a:txBody>
                    <a:bodyPr/>
                    <a:lstStyle/>
                    <a:p>
                      <a:r>
                        <a:rPr lang="en-US" dirty="0"/>
                        <a:t>0.85</a:t>
                      </a:r>
                    </a:p>
                  </a:txBody>
                  <a:tcPr/>
                </a:tc>
                <a:tc>
                  <a:txBody>
                    <a:bodyPr/>
                    <a:lstStyle/>
                    <a:p>
                      <a:r>
                        <a:rPr lang="en-US" dirty="0"/>
                        <a:t>0.92</a:t>
                      </a:r>
                    </a:p>
                  </a:txBody>
                  <a:tcPr/>
                </a:tc>
                <a:tc>
                  <a:txBody>
                    <a:bodyPr/>
                    <a:lstStyle/>
                    <a:p>
                      <a:r>
                        <a:rPr lang="en-US" dirty="0"/>
                        <a:t>0.83</a:t>
                      </a:r>
                    </a:p>
                  </a:txBody>
                  <a:tcPr/>
                </a:tc>
                <a:tc>
                  <a:txBody>
                    <a:bodyPr/>
                    <a:lstStyle/>
                    <a:p>
                      <a:r>
                        <a:rPr lang="en-US" dirty="0"/>
                        <a:t>0.86</a:t>
                      </a:r>
                    </a:p>
                  </a:txBody>
                  <a:tcPr/>
                </a:tc>
                <a:extLst>
                  <a:ext uri="{0D108BD9-81ED-4DB2-BD59-A6C34878D82A}">
                    <a16:rowId xmlns:a16="http://schemas.microsoft.com/office/drawing/2014/main" val="3368075615"/>
                  </a:ext>
                </a:extLst>
              </a:tr>
              <a:tr h="370840">
                <a:tc>
                  <a:txBody>
                    <a:bodyPr/>
                    <a:lstStyle/>
                    <a:p>
                      <a:r>
                        <a:rPr lang="en-US" dirty="0"/>
                        <a:t>Random Forest</a:t>
                      </a:r>
                    </a:p>
                  </a:txBody>
                  <a:tcPr/>
                </a:tc>
                <a:tc>
                  <a:txBody>
                    <a:bodyPr/>
                    <a:lstStyle/>
                    <a:p>
                      <a:r>
                        <a:rPr lang="en-US" dirty="0"/>
                        <a:t>0.87</a:t>
                      </a:r>
                    </a:p>
                  </a:txBody>
                  <a:tcPr/>
                </a:tc>
                <a:tc>
                  <a:txBody>
                    <a:bodyPr/>
                    <a:lstStyle/>
                    <a:p>
                      <a:r>
                        <a:rPr lang="en-US" dirty="0"/>
                        <a:t>0.87</a:t>
                      </a:r>
                    </a:p>
                  </a:txBody>
                  <a:tcPr/>
                </a:tc>
                <a:tc>
                  <a:txBody>
                    <a:bodyPr/>
                    <a:lstStyle/>
                    <a:p>
                      <a:r>
                        <a:rPr lang="en-US" dirty="0"/>
                        <a:t>0.92</a:t>
                      </a:r>
                    </a:p>
                  </a:txBody>
                  <a:tcPr/>
                </a:tc>
                <a:tc>
                  <a:txBody>
                    <a:bodyPr/>
                    <a:lstStyle/>
                    <a:p>
                      <a:r>
                        <a:rPr lang="en-US" dirty="0"/>
                        <a:t>0.84</a:t>
                      </a:r>
                    </a:p>
                  </a:txBody>
                  <a:tcPr/>
                </a:tc>
                <a:tc>
                  <a:txBody>
                    <a:bodyPr/>
                    <a:lstStyle/>
                    <a:p>
                      <a:r>
                        <a:rPr lang="en-US" dirty="0"/>
                        <a:t>0.86</a:t>
                      </a:r>
                    </a:p>
                  </a:txBody>
                  <a:tcPr/>
                </a:tc>
                <a:extLst>
                  <a:ext uri="{0D108BD9-81ED-4DB2-BD59-A6C34878D82A}">
                    <a16:rowId xmlns:a16="http://schemas.microsoft.com/office/drawing/2014/main" val="2792704105"/>
                  </a:ext>
                </a:extLst>
              </a:tr>
              <a:tr h="370840">
                <a:tc>
                  <a:txBody>
                    <a:bodyPr/>
                    <a:lstStyle/>
                    <a:p>
                      <a:r>
                        <a:rPr lang="en-US" dirty="0"/>
                        <a:t>SVM</a:t>
                      </a:r>
                    </a:p>
                  </a:txBody>
                  <a:tcPr/>
                </a:tc>
                <a:tc>
                  <a:txBody>
                    <a:bodyPr/>
                    <a:lstStyle/>
                    <a:p>
                      <a:r>
                        <a:rPr lang="en-US" dirty="0"/>
                        <a:t>0.87</a:t>
                      </a:r>
                    </a:p>
                  </a:txBody>
                  <a:tcPr/>
                </a:tc>
                <a:tc>
                  <a:txBody>
                    <a:bodyPr/>
                    <a:lstStyle/>
                    <a:p>
                      <a:r>
                        <a:rPr lang="en-US" dirty="0"/>
                        <a:t>0.87</a:t>
                      </a:r>
                    </a:p>
                  </a:txBody>
                  <a:tcPr/>
                </a:tc>
                <a:tc>
                  <a:txBody>
                    <a:bodyPr/>
                    <a:lstStyle/>
                    <a:p>
                      <a:r>
                        <a:rPr lang="en-US" dirty="0"/>
                        <a:t>0.92</a:t>
                      </a:r>
                    </a:p>
                  </a:txBody>
                  <a:tcPr/>
                </a:tc>
                <a:tc>
                  <a:txBody>
                    <a:bodyPr/>
                    <a:lstStyle/>
                    <a:p>
                      <a:r>
                        <a:rPr lang="en-US" dirty="0"/>
                        <a:t>0.83</a:t>
                      </a:r>
                    </a:p>
                  </a:txBody>
                  <a:tcPr/>
                </a:tc>
                <a:tc>
                  <a:txBody>
                    <a:bodyPr/>
                    <a:lstStyle/>
                    <a:p>
                      <a:r>
                        <a:rPr lang="en-US" dirty="0"/>
                        <a:t>0.86</a:t>
                      </a:r>
                    </a:p>
                  </a:txBody>
                  <a:tcPr/>
                </a:tc>
                <a:extLst>
                  <a:ext uri="{0D108BD9-81ED-4DB2-BD59-A6C34878D82A}">
                    <a16:rowId xmlns:a16="http://schemas.microsoft.com/office/drawing/2014/main" val="2852732882"/>
                  </a:ext>
                </a:extLst>
              </a:tr>
            </a:tbl>
          </a:graphicData>
        </a:graphic>
      </p:graphicFrame>
      <p:sp>
        <p:nvSpPr>
          <p:cNvPr id="5" name="Content Placeholder 2">
            <a:extLst>
              <a:ext uri="{FF2B5EF4-FFF2-40B4-BE49-F238E27FC236}">
                <a16:creationId xmlns:a16="http://schemas.microsoft.com/office/drawing/2014/main" id="{6ABA5397-7E86-482E-8820-287D5B7D916F}"/>
              </a:ext>
            </a:extLst>
          </p:cNvPr>
          <p:cNvSpPr>
            <a:spLocks noGrp="1"/>
          </p:cNvSpPr>
          <p:nvPr>
            <p:ph idx="1"/>
          </p:nvPr>
        </p:nvSpPr>
        <p:spPr>
          <a:xfrm>
            <a:off x="975852" y="4100051"/>
            <a:ext cx="10515600" cy="2155570"/>
          </a:xfrm>
        </p:spPr>
        <p:txBody>
          <a:bodyPr/>
          <a:lstStyle/>
          <a:p>
            <a:r>
              <a:rPr lang="en-US" dirty="0"/>
              <a:t>The logistic model performs much better after feature selection and addressing class imbalance – however we see a drop in recall.</a:t>
            </a:r>
          </a:p>
          <a:p>
            <a:endParaRPr lang="en-US" dirty="0"/>
          </a:p>
          <a:p>
            <a:r>
              <a:rPr lang="en-US" dirty="0"/>
              <a:t>Drop due to balanced sampling of the dataset?</a:t>
            </a:r>
          </a:p>
          <a:p>
            <a:endParaRPr lang="en-US" dirty="0"/>
          </a:p>
        </p:txBody>
      </p:sp>
    </p:spTree>
    <p:extLst>
      <p:ext uri="{BB962C8B-B14F-4D97-AF65-F5344CB8AC3E}">
        <p14:creationId xmlns:p14="http://schemas.microsoft.com/office/powerpoint/2010/main" val="744032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2649-6E63-4CF7-83CB-FDAF2930A8DC}"/>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9FF87165-BE7F-4C0F-AE02-7A7227CB2F68}"/>
              </a:ext>
            </a:extLst>
          </p:cNvPr>
          <p:cNvSpPr>
            <a:spLocks noGrp="1"/>
          </p:cNvSpPr>
          <p:nvPr>
            <p:ph idx="1"/>
          </p:nvPr>
        </p:nvSpPr>
        <p:spPr/>
        <p:txBody>
          <a:bodyPr>
            <a:normAutofit lnSpcReduction="10000"/>
          </a:bodyPr>
          <a:lstStyle/>
          <a:p>
            <a:pPr lvl="0"/>
            <a:r>
              <a:rPr lang="en-US" dirty="0"/>
              <a:t>While method 1 and method 2 gives good accuracy estimates, the AUC for both methods is not satisfactory.</a:t>
            </a:r>
          </a:p>
          <a:p>
            <a:pPr lvl="0"/>
            <a:r>
              <a:rPr lang="en-US" dirty="0"/>
              <a:t>Method 3 is the best method for this problem. Doing feature selection and addressing class imbalance improves model predictions significantly.</a:t>
            </a:r>
          </a:p>
          <a:p>
            <a:pPr lvl="0"/>
            <a:r>
              <a:rPr lang="en-US" dirty="0"/>
              <a:t>While the paper emphasizes on the importance of a data mining approach to solve telemarketing problem, we recommend data mining with appropriate feature engineering, feature selection and sampling to account for the imbalance in the dataset.</a:t>
            </a:r>
          </a:p>
          <a:p>
            <a:pPr lvl="0"/>
            <a:r>
              <a:rPr lang="en-US" dirty="0"/>
              <a:t>Accuracy is much better than what is reported in the paper after performing feature selection and sampling.</a:t>
            </a:r>
          </a:p>
          <a:p>
            <a:endParaRPr lang="en-US" dirty="0"/>
          </a:p>
        </p:txBody>
      </p:sp>
    </p:spTree>
    <p:extLst>
      <p:ext uri="{BB962C8B-B14F-4D97-AF65-F5344CB8AC3E}">
        <p14:creationId xmlns:p14="http://schemas.microsoft.com/office/powerpoint/2010/main" val="1668968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9A96-5BC8-4258-9A4D-D323000948C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47D9F02-604C-4F8C-A813-EE9FED7E353F}"/>
              </a:ext>
            </a:extLst>
          </p:cNvPr>
          <p:cNvSpPr>
            <a:spLocks noGrp="1"/>
          </p:cNvSpPr>
          <p:nvPr>
            <p:ph idx="1"/>
          </p:nvPr>
        </p:nvSpPr>
        <p:spPr/>
        <p:txBody>
          <a:bodyPr/>
          <a:lstStyle/>
          <a:p>
            <a:r>
              <a:rPr lang="en-US" dirty="0"/>
              <a:t>Address drop in recall and how to choose a model (looking at precision, recall tradeoff ) with business context</a:t>
            </a:r>
          </a:p>
          <a:p>
            <a:endParaRPr lang="en-US" dirty="0"/>
          </a:p>
          <a:p>
            <a:r>
              <a:rPr lang="en-US" dirty="0"/>
              <a:t>By evaluating such campaign information and customer metrics, we can aim to use data analytics to maximize customer lifetime value</a:t>
            </a:r>
          </a:p>
        </p:txBody>
      </p:sp>
    </p:spTree>
    <p:extLst>
      <p:ext uri="{BB962C8B-B14F-4D97-AF65-F5344CB8AC3E}">
        <p14:creationId xmlns:p14="http://schemas.microsoft.com/office/powerpoint/2010/main" val="3073635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58F8-0072-44ED-9FD4-F40A7CBEE8DF}"/>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B5FE92F4-AAD8-4F7F-83E8-8805EB9E5FE1}"/>
              </a:ext>
            </a:extLst>
          </p:cNvPr>
          <p:cNvSpPr>
            <a:spLocks noGrp="1"/>
          </p:cNvSpPr>
          <p:nvPr>
            <p:ph idx="1"/>
          </p:nvPr>
        </p:nvSpPr>
        <p:spPr/>
        <p:txBody>
          <a:bodyPr>
            <a:normAutofit/>
          </a:bodyPr>
          <a:lstStyle/>
          <a:p>
            <a:r>
              <a:rPr lang="en-US" dirty="0"/>
              <a:t>Can we predict if a customer signs up for a long-term deposit depending on his contact with the call center?</a:t>
            </a:r>
          </a:p>
          <a:p>
            <a:endParaRPr lang="en-US" dirty="0"/>
          </a:p>
          <a:p>
            <a:r>
              <a:rPr lang="en-US" dirty="0"/>
              <a:t>How can analytics help the business?</a:t>
            </a:r>
          </a:p>
          <a:p>
            <a:r>
              <a:rPr lang="en-US" dirty="0"/>
              <a:t> Selecting a subset of customers who are highly likely to respond to a call and sign up will reduce operational costs.</a:t>
            </a:r>
          </a:p>
          <a:p>
            <a:r>
              <a:rPr lang="en-US" dirty="0"/>
              <a:t>Lift analysis – Managers can choose the number of customers they wish to contact based on costs and diminishing returns in conversion</a:t>
            </a:r>
          </a:p>
        </p:txBody>
      </p:sp>
    </p:spTree>
    <p:extLst>
      <p:ext uri="{BB962C8B-B14F-4D97-AF65-F5344CB8AC3E}">
        <p14:creationId xmlns:p14="http://schemas.microsoft.com/office/powerpoint/2010/main" val="320729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58F8-0072-44ED-9FD4-F40A7CBEE8DF}"/>
              </a:ext>
            </a:extLst>
          </p:cNvPr>
          <p:cNvSpPr>
            <a:spLocks noGrp="1"/>
          </p:cNvSpPr>
          <p:nvPr>
            <p:ph type="title"/>
          </p:nvPr>
        </p:nvSpPr>
        <p:spPr/>
        <p:txBody>
          <a:bodyPr/>
          <a:lstStyle/>
          <a:p>
            <a:r>
              <a:rPr lang="en-US" dirty="0"/>
              <a:t>Literature</a:t>
            </a:r>
          </a:p>
        </p:txBody>
      </p:sp>
      <p:sp>
        <p:nvSpPr>
          <p:cNvPr id="3" name="Content Placeholder 2">
            <a:extLst>
              <a:ext uri="{FF2B5EF4-FFF2-40B4-BE49-F238E27FC236}">
                <a16:creationId xmlns:a16="http://schemas.microsoft.com/office/drawing/2014/main" id="{B5FE92F4-AAD8-4F7F-83E8-8805EB9E5FE1}"/>
              </a:ext>
            </a:extLst>
          </p:cNvPr>
          <p:cNvSpPr>
            <a:spLocks noGrp="1"/>
          </p:cNvSpPr>
          <p:nvPr>
            <p:ph idx="1"/>
          </p:nvPr>
        </p:nvSpPr>
        <p:spPr/>
        <p:txBody>
          <a:bodyPr>
            <a:normAutofit/>
          </a:bodyPr>
          <a:lstStyle/>
          <a:p>
            <a:r>
              <a:rPr lang="en-US" dirty="0"/>
              <a:t>A Data-Driven Approach to Predict the Success of Bank Telemarketing</a:t>
            </a:r>
          </a:p>
          <a:p>
            <a:pPr marL="0" indent="0">
              <a:buNone/>
            </a:pPr>
            <a:r>
              <a:rPr lang="en-US" sz="1600" dirty="0"/>
              <a:t>Sergio Moro, Paulo Cortez, Paulo Rita </a:t>
            </a:r>
          </a:p>
          <a:p>
            <a:pPr marL="0" indent="0">
              <a:buNone/>
            </a:pPr>
            <a:endParaRPr lang="en-US" sz="1600" dirty="0"/>
          </a:p>
          <a:p>
            <a:pPr marL="0" indent="0">
              <a:buNone/>
            </a:pPr>
            <a:r>
              <a:rPr lang="en-US" sz="2000" dirty="0"/>
              <a:t>Combined use of a black box and white-box approach</a:t>
            </a:r>
          </a:p>
          <a:p>
            <a:pPr marL="0" indent="0">
              <a:buNone/>
            </a:pPr>
            <a:r>
              <a:rPr lang="en-US" sz="2000" dirty="0"/>
              <a:t>Feature Engineering</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400" dirty="0"/>
              <a:t>Models – Logistic Regression, Decision Trees, Neural Networks and Support Vector Machines</a:t>
            </a:r>
          </a:p>
          <a:p>
            <a:pPr lvl="1"/>
            <a:r>
              <a:rPr lang="en-US" sz="1800" dirty="0"/>
              <a:t>Rule extraction and Sensitivity Analysis</a:t>
            </a:r>
          </a:p>
          <a:p>
            <a:endParaRPr lang="en-US" sz="2000" dirty="0"/>
          </a:p>
        </p:txBody>
      </p:sp>
    </p:spTree>
    <p:extLst>
      <p:ext uri="{BB962C8B-B14F-4D97-AF65-F5344CB8AC3E}">
        <p14:creationId xmlns:p14="http://schemas.microsoft.com/office/powerpoint/2010/main" val="211177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58F8-0072-44ED-9FD4-F40A7CBEE8DF}"/>
              </a:ext>
            </a:extLst>
          </p:cNvPr>
          <p:cNvSpPr>
            <a:spLocks noGrp="1"/>
          </p:cNvSpPr>
          <p:nvPr>
            <p:ph type="title"/>
          </p:nvPr>
        </p:nvSpPr>
        <p:spPr/>
        <p:txBody>
          <a:bodyPr/>
          <a:lstStyle/>
          <a:p>
            <a:r>
              <a:rPr lang="en-US" dirty="0"/>
              <a:t>Literature</a:t>
            </a:r>
          </a:p>
        </p:txBody>
      </p:sp>
      <p:sp>
        <p:nvSpPr>
          <p:cNvPr id="3" name="Content Placeholder 2">
            <a:extLst>
              <a:ext uri="{FF2B5EF4-FFF2-40B4-BE49-F238E27FC236}">
                <a16:creationId xmlns:a16="http://schemas.microsoft.com/office/drawing/2014/main" id="{B5FE92F4-AAD8-4F7F-83E8-8805EB9E5FE1}"/>
              </a:ext>
            </a:extLst>
          </p:cNvPr>
          <p:cNvSpPr>
            <a:spLocks noGrp="1"/>
          </p:cNvSpPr>
          <p:nvPr>
            <p:ph idx="1"/>
          </p:nvPr>
        </p:nvSpPr>
        <p:spPr/>
        <p:txBody>
          <a:bodyPr>
            <a:normAutofit/>
          </a:bodyPr>
          <a:lstStyle/>
          <a:p>
            <a:r>
              <a:rPr lang="en-US" dirty="0"/>
              <a:t>Feature selection (larger dataset)</a:t>
            </a:r>
          </a:p>
          <a:p>
            <a:pPr lvl="1"/>
            <a:r>
              <a:rPr lang="en-US" dirty="0"/>
              <a:t>Business Knowledge</a:t>
            </a:r>
          </a:p>
          <a:p>
            <a:pPr lvl="1"/>
            <a:r>
              <a:rPr lang="en-US" dirty="0"/>
              <a:t>Forward Selection</a:t>
            </a:r>
          </a:p>
          <a:p>
            <a:r>
              <a:rPr lang="en-US" dirty="0"/>
              <a:t>Model comparison </a:t>
            </a:r>
          </a:p>
          <a:p>
            <a:pPr lvl="1"/>
            <a:r>
              <a:rPr lang="en-US" dirty="0"/>
              <a:t>Rolling windows evaluation and classification metrics</a:t>
            </a:r>
          </a:p>
          <a:p>
            <a:pPr lvl="1"/>
            <a:r>
              <a:rPr lang="en-US" dirty="0"/>
              <a:t>ROC Tradeoff – based on domain knowledge</a:t>
            </a:r>
          </a:p>
          <a:p>
            <a:pPr marL="457200" lvl="1"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13047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D407-F277-4DFA-92CD-371719C7E0B3}"/>
              </a:ext>
            </a:extLst>
          </p:cNvPr>
          <p:cNvSpPr>
            <a:spLocks noGrp="1"/>
          </p:cNvSpPr>
          <p:nvPr>
            <p:ph type="title"/>
          </p:nvPr>
        </p:nvSpPr>
        <p:spPr/>
        <p:txBody>
          <a:bodyPr/>
          <a:lstStyle/>
          <a:p>
            <a:r>
              <a:rPr lang="en-US" dirty="0"/>
              <a:t>Data description</a:t>
            </a:r>
          </a:p>
        </p:txBody>
      </p:sp>
      <p:graphicFrame>
        <p:nvGraphicFramePr>
          <p:cNvPr id="4" name="Content Placeholder 3">
            <a:extLst>
              <a:ext uri="{FF2B5EF4-FFF2-40B4-BE49-F238E27FC236}">
                <a16:creationId xmlns:a16="http://schemas.microsoft.com/office/drawing/2014/main" id="{F314B0A4-A117-44A7-9243-74CE07C2151C}"/>
              </a:ext>
            </a:extLst>
          </p:cNvPr>
          <p:cNvGraphicFramePr>
            <a:graphicFrameLocks noGrp="1"/>
          </p:cNvGraphicFramePr>
          <p:nvPr>
            <p:ph idx="1"/>
            <p:extLst>
              <p:ext uri="{D42A27DB-BD31-4B8C-83A1-F6EECF244321}">
                <p14:modId xmlns:p14="http://schemas.microsoft.com/office/powerpoint/2010/main" val="1816223567"/>
              </p:ext>
            </p:extLst>
          </p:nvPr>
        </p:nvGraphicFramePr>
        <p:xfrm>
          <a:off x="1019597" y="1618407"/>
          <a:ext cx="8237691" cy="3547907"/>
        </p:xfrm>
        <a:graphic>
          <a:graphicData uri="http://schemas.openxmlformats.org/drawingml/2006/table">
            <a:tbl>
              <a:tblPr firstRow="1" bandRow="1">
                <a:tableStyleId>{073A0DAA-6AF3-43AB-8588-CEC1D06C72B9}</a:tableStyleId>
              </a:tblPr>
              <a:tblGrid>
                <a:gridCol w="1745473">
                  <a:extLst>
                    <a:ext uri="{9D8B030D-6E8A-4147-A177-3AD203B41FA5}">
                      <a16:colId xmlns:a16="http://schemas.microsoft.com/office/drawing/2014/main" val="1635263548"/>
                    </a:ext>
                  </a:extLst>
                </a:gridCol>
                <a:gridCol w="3494109">
                  <a:extLst>
                    <a:ext uri="{9D8B030D-6E8A-4147-A177-3AD203B41FA5}">
                      <a16:colId xmlns:a16="http://schemas.microsoft.com/office/drawing/2014/main" val="1874087701"/>
                    </a:ext>
                  </a:extLst>
                </a:gridCol>
                <a:gridCol w="2998109">
                  <a:extLst>
                    <a:ext uri="{9D8B030D-6E8A-4147-A177-3AD203B41FA5}">
                      <a16:colId xmlns:a16="http://schemas.microsoft.com/office/drawing/2014/main" val="2526441584"/>
                    </a:ext>
                  </a:extLst>
                </a:gridCol>
              </a:tblGrid>
              <a:tr h="439305">
                <a:tc>
                  <a:txBody>
                    <a:bodyPr/>
                    <a:lstStyle/>
                    <a:p>
                      <a:pPr marL="0" marR="0" algn="ctr">
                        <a:lnSpc>
                          <a:spcPct val="150000"/>
                        </a:lnSpc>
                        <a:spcBef>
                          <a:spcPts val="0"/>
                        </a:spcBef>
                        <a:spcAft>
                          <a:spcPts val="800"/>
                        </a:spcAft>
                      </a:pPr>
                      <a:r>
                        <a:rPr lang="en-US" sz="1600" dirty="0">
                          <a:effectLst/>
                        </a:rPr>
                        <a:t>Customer  Variables</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51597" marR="51597" marT="0" marB="0"/>
                </a:tc>
                <a:tc>
                  <a:txBody>
                    <a:bodyPr/>
                    <a:lstStyle/>
                    <a:p>
                      <a:pPr marL="0" marR="0" algn="ctr">
                        <a:lnSpc>
                          <a:spcPct val="150000"/>
                        </a:lnSpc>
                        <a:spcBef>
                          <a:spcPts val="0"/>
                        </a:spcBef>
                        <a:spcAft>
                          <a:spcPts val="800"/>
                        </a:spcAft>
                      </a:pPr>
                      <a:r>
                        <a:rPr lang="en-US" sz="1600" dirty="0">
                          <a:effectLst/>
                        </a:rPr>
                        <a:t>Campaign Variables</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51597" marR="51597" marT="0" marB="0"/>
                </a:tc>
                <a:tc>
                  <a:txBody>
                    <a:bodyPr/>
                    <a:lstStyle/>
                    <a:p>
                      <a:pPr marL="0" marR="0" algn="ctr">
                        <a:lnSpc>
                          <a:spcPct val="150000"/>
                        </a:lnSpc>
                        <a:spcBef>
                          <a:spcPts val="0"/>
                        </a:spcBef>
                        <a:spcAft>
                          <a:spcPts val="800"/>
                        </a:spcAft>
                      </a:pPr>
                      <a:r>
                        <a:rPr lang="en-US" sz="1600" dirty="0">
                          <a:effectLst/>
                        </a:rPr>
                        <a:t>Socio-Economic Variables</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51597" marR="51597" marT="0" marB="0"/>
                </a:tc>
                <a:extLst>
                  <a:ext uri="{0D108BD9-81ED-4DB2-BD59-A6C34878D82A}">
                    <a16:rowId xmlns:a16="http://schemas.microsoft.com/office/drawing/2014/main" val="4232486842"/>
                  </a:ext>
                </a:extLst>
              </a:tr>
              <a:tr h="280724">
                <a:tc>
                  <a:txBody>
                    <a:bodyPr/>
                    <a:lstStyle/>
                    <a:p>
                      <a:pPr marL="0" marR="0" algn="ctr">
                        <a:lnSpc>
                          <a:spcPct val="150000"/>
                        </a:lnSpc>
                        <a:spcBef>
                          <a:spcPts val="0"/>
                        </a:spcBef>
                        <a:spcAft>
                          <a:spcPts val="800"/>
                        </a:spcAft>
                      </a:pPr>
                      <a:r>
                        <a:rPr lang="en-US" sz="1600" dirty="0">
                          <a:effectLst/>
                        </a:rPr>
                        <a:t>age</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51597" marR="51597" marT="0" marB="0"/>
                </a:tc>
                <a:tc>
                  <a:txBody>
                    <a:bodyPr/>
                    <a:lstStyle/>
                    <a:p>
                      <a:pPr marL="0" marR="0" algn="ctr">
                        <a:lnSpc>
                          <a:spcPct val="150000"/>
                        </a:lnSpc>
                        <a:spcBef>
                          <a:spcPts val="0"/>
                        </a:spcBef>
                        <a:spcAft>
                          <a:spcPts val="800"/>
                        </a:spcAft>
                      </a:pPr>
                      <a:r>
                        <a:rPr lang="en-US" sz="1600" dirty="0">
                          <a:effectLst/>
                        </a:rPr>
                        <a:t>Contact – Inbound or Outbound</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600" dirty="0" err="1">
                          <a:effectLst/>
                        </a:rPr>
                        <a:t>emp.var.rate</a:t>
                      </a:r>
                      <a:r>
                        <a:rPr lang="en-US" sz="1600" dirty="0">
                          <a:effectLst/>
                        </a:rPr>
                        <a:t> – Quarterly</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47984893"/>
                  </a:ext>
                </a:extLst>
              </a:tr>
              <a:tr h="352004">
                <a:tc>
                  <a:txBody>
                    <a:bodyPr/>
                    <a:lstStyle/>
                    <a:p>
                      <a:pPr marL="0" marR="0" algn="ctr">
                        <a:lnSpc>
                          <a:spcPct val="150000"/>
                        </a:lnSpc>
                        <a:spcBef>
                          <a:spcPts val="0"/>
                        </a:spcBef>
                        <a:spcAft>
                          <a:spcPts val="800"/>
                        </a:spcAft>
                      </a:pPr>
                      <a:r>
                        <a:rPr lang="en-US" sz="1600" dirty="0">
                          <a:effectLst/>
                        </a:rPr>
                        <a:t>job</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51597" marR="51597" marT="0" marB="0"/>
                </a:tc>
                <a:tc>
                  <a:txBody>
                    <a:bodyPr/>
                    <a:lstStyle/>
                    <a:p>
                      <a:pPr marL="0" marR="0" algn="ctr">
                        <a:lnSpc>
                          <a:spcPct val="150000"/>
                        </a:lnSpc>
                        <a:spcBef>
                          <a:spcPts val="0"/>
                        </a:spcBef>
                        <a:spcAft>
                          <a:spcPts val="800"/>
                        </a:spcAft>
                      </a:pPr>
                      <a:r>
                        <a:rPr lang="en-US" sz="1600" dirty="0">
                          <a:effectLst/>
                        </a:rPr>
                        <a:t>month</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600" dirty="0" err="1">
                          <a:effectLst/>
                        </a:rPr>
                        <a:t>cons.price.idx</a:t>
                      </a:r>
                      <a:r>
                        <a:rPr lang="en-US" sz="1600" dirty="0">
                          <a:effectLst/>
                        </a:rPr>
                        <a:t> – Monthly</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90809872"/>
                  </a:ext>
                </a:extLst>
              </a:tr>
              <a:tr h="343008">
                <a:tc>
                  <a:txBody>
                    <a:bodyPr/>
                    <a:lstStyle/>
                    <a:p>
                      <a:pPr marL="0" marR="0" algn="ctr">
                        <a:lnSpc>
                          <a:spcPct val="150000"/>
                        </a:lnSpc>
                        <a:spcBef>
                          <a:spcPts val="0"/>
                        </a:spcBef>
                        <a:spcAft>
                          <a:spcPts val="800"/>
                        </a:spcAft>
                      </a:pPr>
                      <a:r>
                        <a:rPr lang="en-US" sz="1600" dirty="0">
                          <a:effectLst/>
                        </a:rPr>
                        <a:t>marital </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51597" marR="51597" marT="0" marB="0"/>
                </a:tc>
                <a:tc>
                  <a:txBody>
                    <a:bodyPr/>
                    <a:lstStyle/>
                    <a:p>
                      <a:pPr marL="0" marR="0" algn="ctr">
                        <a:lnSpc>
                          <a:spcPct val="150000"/>
                        </a:lnSpc>
                        <a:spcBef>
                          <a:spcPts val="0"/>
                        </a:spcBef>
                        <a:spcAft>
                          <a:spcPts val="800"/>
                        </a:spcAft>
                      </a:pPr>
                      <a:r>
                        <a:rPr lang="en-US" sz="1600" dirty="0" err="1">
                          <a:effectLst/>
                        </a:rPr>
                        <a:t>day_of_week</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600" dirty="0" err="1">
                          <a:effectLst/>
                        </a:rPr>
                        <a:t>cons.conf.idx</a:t>
                      </a:r>
                      <a:r>
                        <a:rPr lang="en-US" sz="1600" dirty="0">
                          <a:effectLst/>
                        </a:rPr>
                        <a:t> – Monthly </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03359838"/>
                  </a:ext>
                </a:extLst>
              </a:tr>
              <a:tr h="480240">
                <a:tc>
                  <a:txBody>
                    <a:bodyPr/>
                    <a:lstStyle/>
                    <a:p>
                      <a:pPr marL="0" marR="0" algn="ctr">
                        <a:lnSpc>
                          <a:spcPct val="150000"/>
                        </a:lnSpc>
                        <a:spcBef>
                          <a:spcPts val="0"/>
                        </a:spcBef>
                        <a:spcAft>
                          <a:spcPts val="800"/>
                        </a:spcAft>
                      </a:pPr>
                      <a:r>
                        <a:rPr lang="en-US" sz="1600" dirty="0">
                          <a:effectLst/>
                        </a:rPr>
                        <a:t>education</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51597" marR="51597" marT="0" marB="0"/>
                </a:tc>
                <a:tc>
                  <a:txBody>
                    <a:bodyPr/>
                    <a:lstStyle/>
                    <a:p>
                      <a:pPr marL="0" marR="0" algn="ctr">
                        <a:lnSpc>
                          <a:spcPct val="150000"/>
                        </a:lnSpc>
                        <a:spcBef>
                          <a:spcPts val="0"/>
                        </a:spcBef>
                        <a:spcAft>
                          <a:spcPts val="800"/>
                        </a:spcAft>
                      </a:pPr>
                      <a:r>
                        <a:rPr lang="en-US" sz="1600" dirty="0">
                          <a:effectLst/>
                        </a:rPr>
                        <a:t>duration</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600" dirty="0">
                          <a:effectLst/>
                        </a:rPr>
                        <a:t>Euribor3m – Daily </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82495329"/>
                  </a:ext>
                </a:extLst>
              </a:tr>
              <a:tr h="329479">
                <a:tc>
                  <a:txBody>
                    <a:bodyPr/>
                    <a:lstStyle/>
                    <a:p>
                      <a:pPr marL="0" marR="0" algn="ctr">
                        <a:lnSpc>
                          <a:spcPct val="150000"/>
                        </a:lnSpc>
                        <a:spcBef>
                          <a:spcPts val="0"/>
                        </a:spcBef>
                        <a:spcAft>
                          <a:spcPts val="800"/>
                        </a:spcAft>
                      </a:pPr>
                      <a:r>
                        <a:rPr lang="en-US" sz="1600">
                          <a:effectLst/>
                        </a:rPr>
                        <a:t>default</a:t>
                      </a:r>
                      <a:endParaRPr lang="en-US" sz="160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51597" marR="51597" marT="0" marB="0"/>
                </a:tc>
                <a:tc>
                  <a:txBody>
                    <a:bodyPr/>
                    <a:lstStyle/>
                    <a:p>
                      <a:pPr marL="0" marR="0" algn="ctr">
                        <a:lnSpc>
                          <a:spcPct val="150000"/>
                        </a:lnSpc>
                        <a:spcBef>
                          <a:spcPts val="0"/>
                        </a:spcBef>
                        <a:spcAft>
                          <a:spcPts val="800"/>
                        </a:spcAft>
                      </a:pPr>
                      <a:r>
                        <a:rPr lang="en-US" sz="1600" dirty="0">
                          <a:effectLst/>
                        </a:rPr>
                        <a:t>campaign</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600" kern="1200" dirty="0" err="1">
                          <a:effectLst/>
                        </a:rPr>
                        <a:t>nr.employed</a:t>
                      </a:r>
                      <a:r>
                        <a:rPr lang="en-US" sz="1600" kern="1200" dirty="0">
                          <a:effectLst/>
                        </a:rPr>
                        <a:t> - Quarterly</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51597" marR="51597" marT="0" marB="0"/>
                </a:tc>
                <a:extLst>
                  <a:ext uri="{0D108BD9-81ED-4DB2-BD59-A6C34878D82A}">
                    <a16:rowId xmlns:a16="http://schemas.microsoft.com/office/drawing/2014/main" val="3747797423"/>
                  </a:ext>
                </a:extLst>
              </a:tr>
              <a:tr h="280724">
                <a:tc>
                  <a:txBody>
                    <a:bodyPr/>
                    <a:lstStyle/>
                    <a:p>
                      <a:pPr marL="0" marR="0" algn="ctr">
                        <a:lnSpc>
                          <a:spcPct val="150000"/>
                        </a:lnSpc>
                        <a:spcBef>
                          <a:spcPts val="0"/>
                        </a:spcBef>
                        <a:spcAft>
                          <a:spcPts val="800"/>
                        </a:spcAft>
                      </a:pPr>
                      <a:r>
                        <a:rPr lang="en-US" sz="1600" dirty="0">
                          <a:effectLst/>
                        </a:rPr>
                        <a:t>housing</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51597" marR="51597" marT="0" marB="0"/>
                </a:tc>
                <a:tc>
                  <a:txBody>
                    <a:bodyPr/>
                    <a:lstStyle/>
                    <a:p>
                      <a:pPr marL="0" marR="0" algn="ctr">
                        <a:lnSpc>
                          <a:spcPct val="150000"/>
                        </a:lnSpc>
                        <a:spcBef>
                          <a:spcPts val="0"/>
                        </a:spcBef>
                        <a:spcAft>
                          <a:spcPts val="800"/>
                        </a:spcAft>
                      </a:pPr>
                      <a:r>
                        <a:rPr lang="en-US" sz="1600" dirty="0" err="1">
                          <a:effectLst/>
                        </a:rPr>
                        <a:t>pdays</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51597" marR="51597" marT="0" marB="0"/>
                </a:tc>
                <a:extLst>
                  <a:ext uri="{0D108BD9-81ED-4DB2-BD59-A6C34878D82A}">
                    <a16:rowId xmlns:a16="http://schemas.microsoft.com/office/drawing/2014/main" val="2116995105"/>
                  </a:ext>
                </a:extLst>
              </a:tr>
              <a:tr h="280724">
                <a:tc>
                  <a:txBody>
                    <a:bodyPr/>
                    <a:lstStyle/>
                    <a:p>
                      <a:pPr marL="0" marR="0" algn="ctr">
                        <a:lnSpc>
                          <a:spcPct val="150000"/>
                        </a:lnSpc>
                        <a:spcBef>
                          <a:spcPts val="0"/>
                        </a:spcBef>
                        <a:spcAft>
                          <a:spcPts val="800"/>
                        </a:spcAft>
                      </a:pPr>
                      <a:r>
                        <a:rPr lang="en-US" sz="1600" dirty="0">
                          <a:effectLst/>
                        </a:rPr>
                        <a:t>loan</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51597" marR="51597" marT="0" marB="0"/>
                </a:tc>
                <a:tc>
                  <a:txBody>
                    <a:bodyPr/>
                    <a:lstStyle/>
                    <a:p>
                      <a:pPr marL="0" marR="0" algn="ctr">
                        <a:lnSpc>
                          <a:spcPct val="150000"/>
                        </a:lnSpc>
                        <a:spcBef>
                          <a:spcPts val="0"/>
                        </a:spcBef>
                        <a:spcAft>
                          <a:spcPts val="800"/>
                        </a:spcAft>
                      </a:pPr>
                      <a:r>
                        <a:rPr lang="en-US" sz="1600" dirty="0">
                          <a:effectLst/>
                        </a:rPr>
                        <a:t>previous</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51597" marR="51597" marT="0" marB="0"/>
                </a:tc>
                <a:extLst>
                  <a:ext uri="{0D108BD9-81ED-4DB2-BD59-A6C34878D82A}">
                    <a16:rowId xmlns:a16="http://schemas.microsoft.com/office/drawing/2014/main" val="4263542852"/>
                  </a:ext>
                </a:extLst>
              </a:tr>
              <a:tr h="313043">
                <a:tc>
                  <a:txBody>
                    <a:bodyPr/>
                    <a:lstStyle/>
                    <a:p>
                      <a:pPr algn="ctr"/>
                      <a:endParaRPr lang="en-US" sz="2400" dirty="0"/>
                    </a:p>
                  </a:txBody>
                  <a:tcPr marL="51597" marR="51597" marT="0" marB="0"/>
                </a:tc>
                <a:tc>
                  <a:txBody>
                    <a:bodyPr/>
                    <a:lstStyle/>
                    <a:p>
                      <a:pPr marL="0" marR="0" algn="ctr">
                        <a:lnSpc>
                          <a:spcPct val="150000"/>
                        </a:lnSpc>
                        <a:spcBef>
                          <a:spcPts val="0"/>
                        </a:spcBef>
                        <a:spcAft>
                          <a:spcPts val="800"/>
                        </a:spcAft>
                      </a:pPr>
                      <a:r>
                        <a:rPr lang="en-US" sz="1600" dirty="0" err="1">
                          <a:effectLst/>
                        </a:rPr>
                        <a:t>poutcome</a:t>
                      </a: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endParaRPr lang="en-US" sz="16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51597" marR="51597" marT="0" marB="0"/>
                </a:tc>
                <a:extLst>
                  <a:ext uri="{0D108BD9-81ED-4DB2-BD59-A6C34878D82A}">
                    <a16:rowId xmlns:a16="http://schemas.microsoft.com/office/drawing/2014/main" val="453058450"/>
                  </a:ext>
                </a:extLst>
              </a:tr>
            </a:tbl>
          </a:graphicData>
        </a:graphic>
      </p:graphicFrame>
    </p:spTree>
    <p:extLst>
      <p:ext uri="{BB962C8B-B14F-4D97-AF65-F5344CB8AC3E}">
        <p14:creationId xmlns:p14="http://schemas.microsoft.com/office/powerpoint/2010/main" val="254683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F86E-9EA3-42F8-8436-84AA724BA3A1}"/>
              </a:ext>
            </a:extLst>
          </p:cNvPr>
          <p:cNvSpPr>
            <a:spLocks noGrp="1"/>
          </p:cNvSpPr>
          <p:nvPr>
            <p:ph type="title"/>
          </p:nvPr>
        </p:nvSpPr>
        <p:spPr/>
        <p:txBody>
          <a:bodyPr/>
          <a:lstStyle/>
          <a:p>
            <a:r>
              <a:rPr lang="en-US" dirty="0"/>
              <a:t>Basic Statistics</a:t>
            </a:r>
          </a:p>
        </p:txBody>
      </p:sp>
      <p:pic>
        <p:nvPicPr>
          <p:cNvPr id="4" name="Picture 3">
            <a:extLst>
              <a:ext uri="{FF2B5EF4-FFF2-40B4-BE49-F238E27FC236}">
                <a16:creationId xmlns:a16="http://schemas.microsoft.com/office/drawing/2014/main" id="{4F99CEA9-93C6-4741-9C4D-4A8169B126D1}"/>
              </a:ext>
            </a:extLst>
          </p:cNvPr>
          <p:cNvPicPr>
            <a:picLocks noChangeAspect="1"/>
          </p:cNvPicPr>
          <p:nvPr/>
        </p:nvPicPr>
        <p:blipFill>
          <a:blip r:embed="rId2"/>
          <a:stretch>
            <a:fillRect/>
          </a:stretch>
        </p:blipFill>
        <p:spPr>
          <a:xfrm>
            <a:off x="1107429" y="1548448"/>
            <a:ext cx="9610725" cy="3057525"/>
          </a:xfrm>
          <a:prstGeom prst="rect">
            <a:avLst/>
          </a:prstGeom>
        </p:spPr>
      </p:pic>
      <p:sp>
        <p:nvSpPr>
          <p:cNvPr id="5" name="Content Placeholder 2">
            <a:extLst>
              <a:ext uri="{FF2B5EF4-FFF2-40B4-BE49-F238E27FC236}">
                <a16:creationId xmlns:a16="http://schemas.microsoft.com/office/drawing/2014/main" id="{008D4986-AA8E-4B50-98EE-97F77CDEE7E4}"/>
              </a:ext>
            </a:extLst>
          </p:cNvPr>
          <p:cNvSpPr>
            <a:spLocks noGrp="1"/>
          </p:cNvSpPr>
          <p:nvPr>
            <p:ph idx="1"/>
          </p:nvPr>
        </p:nvSpPr>
        <p:spPr>
          <a:xfrm>
            <a:off x="975852" y="4930057"/>
            <a:ext cx="10515600" cy="1325563"/>
          </a:xfrm>
        </p:spPr>
        <p:txBody>
          <a:bodyPr/>
          <a:lstStyle/>
          <a:p>
            <a:r>
              <a:rPr lang="en-US" dirty="0"/>
              <a:t>Highlights</a:t>
            </a:r>
          </a:p>
        </p:txBody>
      </p:sp>
    </p:spTree>
    <p:extLst>
      <p:ext uri="{BB962C8B-B14F-4D97-AF65-F5344CB8AC3E}">
        <p14:creationId xmlns:p14="http://schemas.microsoft.com/office/powerpoint/2010/main" val="3304037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92FE-4716-4161-967C-298EE64214EE}"/>
              </a:ext>
            </a:extLst>
          </p:cNvPr>
          <p:cNvSpPr>
            <a:spLocks noGrp="1"/>
          </p:cNvSpPr>
          <p:nvPr>
            <p:ph type="title"/>
          </p:nvPr>
        </p:nvSpPr>
        <p:spPr/>
        <p:txBody>
          <a:bodyPr/>
          <a:lstStyle/>
          <a:p>
            <a:r>
              <a:rPr lang="en-US" dirty="0"/>
              <a:t>Visualization Customer Infor</a:t>
            </a:r>
          </a:p>
        </p:txBody>
      </p:sp>
      <p:pic>
        <p:nvPicPr>
          <p:cNvPr id="3" name="Picture 2">
            <a:extLst>
              <a:ext uri="{FF2B5EF4-FFF2-40B4-BE49-F238E27FC236}">
                <a16:creationId xmlns:a16="http://schemas.microsoft.com/office/drawing/2014/main" id="{91D28EBF-A093-4DAD-B507-92DA20CA3F84}"/>
              </a:ext>
            </a:extLst>
          </p:cNvPr>
          <p:cNvPicPr>
            <a:picLocks noChangeAspect="1"/>
          </p:cNvPicPr>
          <p:nvPr/>
        </p:nvPicPr>
        <p:blipFill>
          <a:blip r:embed="rId3"/>
          <a:stretch>
            <a:fillRect/>
          </a:stretch>
        </p:blipFill>
        <p:spPr>
          <a:xfrm>
            <a:off x="492996" y="1809135"/>
            <a:ext cx="5385772" cy="3898951"/>
          </a:xfrm>
          <a:prstGeom prst="rect">
            <a:avLst/>
          </a:prstGeom>
        </p:spPr>
      </p:pic>
      <p:pic>
        <p:nvPicPr>
          <p:cNvPr id="6" name="Picture 5">
            <a:extLst>
              <a:ext uri="{FF2B5EF4-FFF2-40B4-BE49-F238E27FC236}">
                <a16:creationId xmlns:a16="http://schemas.microsoft.com/office/drawing/2014/main" id="{EF0134EC-7A64-437D-97B9-8E9075122ECE}"/>
              </a:ext>
            </a:extLst>
          </p:cNvPr>
          <p:cNvPicPr>
            <a:picLocks noChangeAspect="1"/>
          </p:cNvPicPr>
          <p:nvPr/>
        </p:nvPicPr>
        <p:blipFill>
          <a:blip r:embed="rId4"/>
          <a:stretch>
            <a:fillRect/>
          </a:stretch>
        </p:blipFill>
        <p:spPr>
          <a:xfrm>
            <a:off x="5878768" y="1149914"/>
            <a:ext cx="5663465" cy="4690447"/>
          </a:xfrm>
          <a:prstGeom prst="rect">
            <a:avLst/>
          </a:prstGeom>
        </p:spPr>
      </p:pic>
    </p:spTree>
    <p:extLst>
      <p:ext uri="{BB962C8B-B14F-4D97-AF65-F5344CB8AC3E}">
        <p14:creationId xmlns:p14="http://schemas.microsoft.com/office/powerpoint/2010/main" val="94603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92FE-4716-4161-967C-298EE64214EE}"/>
              </a:ext>
            </a:extLst>
          </p:cNvPr>
          <p:cNvSpPr>
            <a:spLocks noGrp="1"/>
          </p:cNvSpPr>
          <p:nvPr>
            <p:ph type="title"/>
          </p:nvPr>
        </p:nvSpPr>
        <p:spPr>
          <a:xfrm>
            <a:off x="838200" y="365125"/>
            <a:ext cx="10515600" cy="1325563"/>
          </a:xfrm>
        </p:spPr>
        <p:txBody>
          <a:bodyPr/>
          <a:lstStyle/>
          <a:p>
            <a:r>
              <a:rPr lang="en-US"/>
              <a:t>Visualization</a:t>
            </a:r>
            <a:endParaRPr lang="en-US" dirty="0"/>
          </a:p>
        </p:txBody>
      </p:sp>
      <p:pic>
        <p:nvPicPr>
          <p:cNvPr id="6" name="Picture 5">
            <a:extLst>
              <a:ext uri="{FF2B5EF4-FFF2-40B4-BE49-F238E27FC236}">
                <a16:creationId xmlns:a16="http://schemas.microsoft.com/office/drawing/2014/main" id="{BC25AE20-EA83-4DD4-AB7B-13FB7D9BD2FF}"/>
              </a:ext>
            </a:extLst>
          </p:cNvPr>
          <p:cNvPicPr>
            <a:picLocks noChangeAspect="1"/>
          </p:cNvPicPr>
          <p:nvPr/>
        </p:nvPicPr>
        <p:blipFill rotWithShape="1">
          <a:blip r:embed="rId3"/>
          <a:srcRect r="5001"/>
          <a:stretch/>
        </p:blipFill>
        <p:spPr>
          <a:xfrm>
            <a:off x="6388511" y="1720184"/>
            <a:ext cx="4823031" cy="3785551"/>
          </a:xfrm>
          <a:prstGeom prst="rect">
            <a:avLst/>
          </a:prstGeom>
        </p:spPr>
      </p:pic>
      <p:pic>
        <p:nvPicPr>
          <p:cNvPr id="7" name="Picture 6">
            <a:extLst>
              <a:ext uri="{FF2B5EF4-FFF2-40B4-BE49-F238E27FC236}">
                <a16:creationId xmlns:a16="http://schemas.microsoft.com/office/drawing/2014/main" id="{57F1523D-ECB9-4396-9A38-32391FE13C00}"/>
              </a:ext>
            </a:extLst>
          </p:cNvPr>
          <p:cNvPicPr>
            <a:picLocks noChangeAspect="1"/>
          </p:cNvPicPr>
          <p:nvPr/>
        </p:nvPicPr>
        <p:blipFill>
          <a:blip r:embed="rId4"/>
          <a:stretch>
            <a:fillRect/>
          </a:stretch>
        </p:blipFill>
        <p:spPr>
          <a:xfrm>
            <a:off x="838200" y="1572701"/>
            <a:ext cx="5347222" cy="4916626"/>
          </a:xfrm>
          <a:prstGeom prst="rect">
            <a:avLst/>
          </a:prstGeom>
        </p:spPr>
      </p:pic>
    </p:spTree>
    <p:extLst>
      <p:ext uri="{BB962C8B-B14F-4D97-AF65-F5344CB8AC3E}">
        <p14:creationId xmlns:p14="http://schemas.microsoft.com/office/powerpoint/2010/main" val="3456985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70B0-A5B5-4CD3-B839-B37CB3EAAD5B}"/>
              </a:ext>
            </a:extLst>
          </p:cNvPr>
          <p:cNvSpPr>
            <a:spLocks noGrp="1"/>
          </p:cNvSpPr>
          <p:nvPr>
            <p:ph type="title"/>
          </p:nvPr>
        </p:nvSpPr>
        <p:spPr/>
        <p:txBody>
          <a:bodyPr/>
          <a:lstStyle/>
          <a:p>
            <a:r>
              <a:rPr lang="en-US" dirty="0"/>
              <a:t>Campaign Information</a:t>
            </a:r>
          </a:p>
        </p:txBody>
      </p:sp>
      <p:pic>
        <p:nvPicPr>
          <p:cNvPr id="4" name="Picture 3">
            <a:extLst>
              <a:ext uri="{FF2B5EF4-FFF2-40B4-BE49-F238E27FC236}">
                <a16:creationId xmlns:a16="http://schemas.microsoft.com/office/drawing/2014/main" id="{5088E5BB-514F-4815-A6F6-4F77921F35BF}"/>
              </a:ext>
            </a:extLst>
          </p:cNvPr>
          <p:cNvPicPr>
            <a:picLocks noChangeAspect="1"/>
          </p:cNvPicPr>
          <p:nvPr/>
        </p:nvPicPr>
        <p:blipFill>
          <a:blip r:embed="rId2"/>
          <a:stretch>
            <a:fillRect/>
          </a:stretch>
        </p:blipFill>
        <p:spPr>
          <a:xfrm>
            <a:off x="31571" y="2035277"/>
            <a:ext cx="6155233" cy="4876698"/>
          </a:xfrm>
          <a:prstGeom prst="rect">
            <a:avLst/>
          </a:prstGeom>
        </p:spPr>
      </p:pic>
      <p:pic>
        <p:nvPicPr>
          <p:cNvPr id="6" name="Picture 5">
            <a:extLst>
              <a:ext uri="{FF2B5EF4-FFF2-40B4-BE49-F238E27FC236}">
                <a16:creationId xmlns:a16="http://schemas.microsoft.com/office/drawing/2014/main" id="{E82449FF-1FBF-4ABF-9D99-B0FD6FD5FEE3}"/>
              </a:ext>
            </a:extLst>
          </p:cNvPr>
          <p:cNvPicPr>
            <a:picLocks noChangeAspect="1"/>
          </p:cNvPicPr>
          <p:nvPr/>
        </p:nvPicPr>
        <p:blipFill>
          <a:blip r:embed="rId3"/>
          <a:stretch>
            <a:fillRect/>
          </a:stretch>
        </p:blipFill>
        <p:spPr>
          <a:xfrm>
            <a:off x="5594248" y="1639069"/>
            <a:ext cx="6686550" cy="4686300"/>
          </a:xfrm>
          <a:prstGeom prst="rect">
            <a:avLst/>
          </a:prstGeom>
        </p:spPr>
      </p:pic>
    </p:spTree>
    <p:extLst>
      <p:ext uri="{BB962C8B-B14F-4D97-AF65-F5344CB8AC3E}">
        <p14:creationId xmlns:p14="http://schemas.microsoft.com/office/powerpoint/2010/main" val="2363169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1752</TotalTime>
  <Words>701</Words>
  <Application>Microsoft Office PowerPoint</Application>
  <PresentationFormat>Widescreen</PresentationFormat>
  <Paragraphs>204</Paragraphs>
  <Slides>19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SimSun</vt:lpstr>
      <vt:lpstr>Arial</vt:lpstr>
      <vt:lpstr>Calibri</vt:lpstr>
      <vt:lpstr>Calibri Light</vt:lpstr>
      <vt:lpstr>Times New Roman</vt:lpstr>
      <vt:lpstr>Office Theme</vt:lpstr>
      <vt:lpstr>Agenda</vt:lpstr>
      <vt:lpstr>Business Problem</vt:lpstr>
      <vt:lpstr>Literature</vt:lpstr>
      <vt:lpstr>Literature</vt:lpstr>
      <vt:lpstr>Data description</vt:lpstr>
      <vt:lpstr>Basic Statistics</vt:lpstr>
      <vt:lpstr>Visualization Customer Infor</vt:lpstr>
      <vt:lpstr>Visualization</vt:lpstr>
      <vt:lpstr>Campaign Information</vt:lpstr>
      <vt:lpstr>PowerPoint Presentation</vt:lpstr>
      <vt:lpstr>Socio economic variables</vt:lpstr>
      <vt:lpstr>Approach</vt:lpstr>
      <vt:lpstr>Approach</vt:lpstr>
      <vt:lpstr>Methods and Models</vt:lpstr>
      <vt:lpstr>Method 1 Results</vt:lpstr>
      <vt:lpstr>Method 2 Results</vt:lpstr>
      <vt:lpstr>Method 3 Results</vt:lpstr>
      <vt:lpstr>Findings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Success of Bank Telemarketing Campaign</dc:title>
  <dc:creator>Varnika Yertha</dc:creator>
  <cp:lastModifiedBy>Varnika Yertha</cp:lastModifiedBy>
  <cp:revision>61</cp:revision>
  <dcterms:created xsi:type="dcterms:W3CDTF">2017-11-28T20:48:15Z</dcterms:created>
  <dcterms:modified xsi:type="dcterms:W3CDTF">2018-03-21T13:00:39Z</dcterms:modified>
</cp:coreProperties>
</file>