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8" r:id="rId7"/>
    <p:sldId id="269" r:id="rId8"/>
    <p:sldId id="259" r:id="rId9"/>
    <p:sldId id="260" r:id="rId10"/>
    <p:sldId id="261" r:id="rId11"/>
    <p:sldId id="262" r:id="rId12"/>
    <p:sldId id="263" r:id="rId13"/>
    <p:sldId id="264" r:id="rId14"/>
    <p:sldId id="270" r:id="rId15"/>
    <p:sldId id="265" r:id="rId16"/>
  </p:sldIdLst>
  <p:sldSz cx="12192000" cy="6858000"/>
  <p:notesSz cx="6858000" cy="9144000"/>
  <p:defaultTextStyle>
    <a:defPPr>
      <a:defRPr lang="am-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B2E5-29B0-455E-85F5-39946B37B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m-ET"/>
          </a:p>
        </p:txBody>
      </p:sp>
      <p:sp>
        <p:nvSpPr>
          <p:cNvPr id="3" name="Subtitle 2">
            <a:extLst>
              <a:ext uri="{FF2B5EF4-FFF2-40B4-BE49-F238E27FC236}">
                <a16:creationId xmlns:a16="http://schemas.microsoft.com/office/drawing/2014/main" id="{4B57A2A6-F250-44C4-8828-973E8303F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m-ET"/>
          </a:p>
        </p:txBody>
      </p:sp>
      <p:sp>
        <p:nvSpPr>
          <p:cNvPr id="4" name="Date Placeholder 3">
            <a:extLst>
              <a:ext uri="{FF2B5EF4-FFF2-40B4-BE49-F238E27FC236}">
                <a16:creationId xmlns:a16="http://schemas.microsoft.com/office/drawing/2014/main" id="{30ECAE01-F568-43FC-8CC8-B87E80C06F38}"/>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5" name="Footer Placeholder 4">
            <a:extLst>
              <a:ext uri="{FF2B5EF4-FFF2-40B4-BE49-F238E27FC236}">
                <a16:creationId xmlns:a16="http://schemas.microsoft.com/office/drawing/2014/main" id="{7D13A424-AC10-4C7A-9D8F-6D82EBB5C786}"/>
              </a:ext>
            </a:extLst>
          </p:cNvPr>
          <p:cNvSpPr>
            <a:spLocks noGrp="1"/>
          </p:cNvSpPr>
          <p:nvPr>
            <p:ph type="ftr" sz="quarter" idx="11"/>
          </p:nvPr>
        </p:nvSpPr>
        <p:spPr/>
        <p:txBody>
          <a:bodyPr/>
          <a:lstStyle/>
          <a:p>
            <a:endParaRPr lang="am-ET"/>
          </a:p>
        </p:txBody>
      </p:sp>
      <p:sp>
        <p:nvSpPr>
          <p:cNvPr id="6" name="Slide Number Placeholder 5">
            <a:extLst>
              <a:ext uri="{FF2B5EF4-FFF2-40B4-BE49-F238E27FC236}">
                <a16:creationId xmlns:a16="http://schemas.microsoft.com/office/drawing/2014/main" id="{E2FD41FE-8BE4-4929-89F6-1E0C6DBD1DC5}"/>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326493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D3FA-C3F3-43A6-950B-9FF4688CAEDA}"/>
              </a:ext>
            </a:extLst>
          </p:cNvPr>
          <p:cNvSpPr>
            <a:spLocks noGrp="1"/>
          </p:cNvSpPr>
          <p:nvPr>
            <p:ph type="title"/>
          </p:nvPr>
        </p:nvSpPr>
        <p:spPr/>
        <p:txBody>
          <a:bodyPr/>
          <a:lstStyle/>
          <a:p>
            <a:r>
              <a:rPr lang="en-US"/>
              <a:t>Click to edit Master title style</a:t>
            </a:r>
            <a:endParaRPr lang="am-ET"/>
          </a:p>
        </p:txBody>
      </p:sp>
      <p:sp>
        <p:nvSpPr>
          <p:cNvPr id="3" name="Vertical Text Placeholder 2">
            <a:extLst>
              <a:ext uri="{FF2B5EF4-FFF2-40B4-BE49-F238E27FC236}">
                <a16:creationId xmlns:a16="http://schemas.microsoft.com/office/drawing/2014/main" id="{1B93BC1B-7D97-4428-B1BB-82E520708D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4" name="Date Placeholder 3">
            <a:extLst>
              <a:ext uri="{FF2B5EF4-FFF2-40B4-BE49-F238E27FC236}">
                <a16:creationId xmlns:a16="http://schemas.microsoft.com/office/drawing/2014/main" id="{4BEC679D-72CC-4A91-9FDD-AE0FE79255DE}"/>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5" name="Footer Placeholder 4">
            <a:extLst>
              <a:ext uri="{FF2B5EF4-FFF2-40B4-BE49-F238E27FC236}">
                <a16:creationId xmlns:a16="http://schemas.microsoft.com/office/drawing/2014/main" id="{5C6753DB-58D9-4924-8D5E-585B58F31072}"/>
              </a:ext>
            </a:extLst>
          </p:cNvPr>
          <p:cNvSpPr>
            <a:spLocks noGrp="1"/>
          </p:cNvSpPr>
          <p:nvPr>
            <p:ph type="ftr" sz="quarter" idx="11"/>
          </p:nvPr>
        </p:nvSpPr>
        <p:spPr/>
        <p:txBody>
          <a:bodyPr/>
          <a:lstStyle/>
          <a:p>
            <a:endParaRPr lang="am-ET"/>
          </a:p>
        </p:txBody>
      </p:sp>
      <p:sp>
        <p:nvSpPr>
          <p:cNvPr id="6" name="Slide Number Placeholder 5">
            <a:extLst>
              <a:ext uri="{FF2B5EF4-FFF2-40B4-BE49-F238E27FC236}">
                <a16:creationId xmlns:a16="http://schemas.microsoft.com/office/drawing/2014/main" id="{E93E51B2-924B-4956-9DA3-97FF96523DEE}"/>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58009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D5BD8B-0E58-4582-8748-53D25488F5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m-ET"/>
          </a:p>
        </p:txBody>
      </p:sp>
      <p:sp>
        <p:nvSpPr>
          <p:cNvPr id="3" name="Vertical Text Placeholder 2">
            <a:extLst>
              <a:ext uri="{FF2B5EF4-FFF2-40B4-BE49-F238E27FC236}">
                <a16:creationId xmlns:a16="http://schemas.microsoft.com/office/drawing/2014/main" id="{29B7B692-F0F9-451C-98C7-3090AA03B3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4" name="Date Placeholder 3">
            <a:extLst>
              <a:ext uri="{FF2B5EF4-FFF2-40B4-BE49-F238E27FC236}">
                <a16:creationId xmlns:a16="http://schemas.microsoft.com/office/drawing/2014/main" id="{8AD38478-C09E-4942-A867-CC12E66FAF62}"/>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5" name="Footer Placeholder 4">
            <a:extLst>
              <a:ext uri="{FF2B5EF4-FFF2-40B4-BE49-F238E27FC236}">
                <a16:creationId xmlns:a16="http://schemas.microsoft.com/office/drawing/2014/main" id="{11709665-9DFD-4FA6-8F3A-7DBD210D9A22}"/>
              </a:ext>
            </a:extLst>
          </p:cNvPr>
          <p:cNvSpPr>
            <a:spLocks noGrp="1"/>
          </p:cNvSpPr>
          <p:nvPr>
            <p:ph type="ftr" sz="quarter" idx="11"/>
          </p:nvPr>
        </p:nvSpPr>
        <p:spPr/>
        <p:txBody>
          <a:bodyPr/>
          <a:lstStyle/>
          <a:p>
            <a:endParaRPr lang="am-ET"/>
          </a:p>
        </p:txBody>
      </p:sp>
      <p:sp>
        <p:nvSpPr>
          <p:cNvPr id="6" name="Slide Number Placeholder 5">
            <a:extLst>
              <a:ext uri="{FF2B5EF4-FFF2-40B4-BE49-F238E27FC236}">
                <a16:creationId xmlns:a16="http://schemas.microsoft.com/office/drawing/2014/main" id="{28B6480C-86D1-48DA-BFFF-196DE41F47CB}"/>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408752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6242-0501-4794-80CF-C8D2AD150AD9}"/>
              </a:ext>
            </a:extLst>
          </p:cNvPr>
          <p:cNvSpPr>
            <a:spLocks noGrp="1"/>
          </p:cNvSpPr>
          <p:nvPr>
            <p:ph type="title"/>
          </p:nvPr>
        </p:nvSpPr>
        <p:spPr/>
        <p:txBody>
          <a:bodyPr/>
          <a:lstStyle/>
          <a:p>
            <a:r>
              <a:rPr lang="en-US"/>
              <a:t>Click to edit Master title style</a:t>
            </a:r>
            <a:endParaRPr lang="am-ET"/>
          </a:p>
        </p:txBody>
      </p:sp>
      <p:sp>
        <p:nvSpPr>
          <p:cNvPr id="3" name="Content Placeholder 2">
            <a:extLst>
              <a:ext uri="{FF2B5EF4-FFF2-40B4-BE49-F238E27FC236}">
                <a16:creationId xmlns:a16="http://schemas.microsoft.com/office/drawing/2014/main" id="{1A540812-A101-40E3-B939-7054DF7660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4" name="Date Placeholder 3">
            <a:extLst>
              <a:ext uri="{FF2B5EF4-FFF2-40B4-BE49-F238E27FC236}">
                <a16:creationId xmlns:a16="http://schemas.microsoft.com/office/drawing/2014/main" id="{B761F78A-CABA-4405-904C-32BD6DFE8A51}"/>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5" name="Footer Placeholder 4">
            <a:extLst>
              <a:ext uri="{FF2B5EF4-FFF2-40B4-BE49-F238E27FC236}">
                <a16:creationId xmlns:a16="http://schemas.microsoft.com/office/drawing/2014/main" id="{A6FB0B2F-757C-4D03-B20B-A31057DA78E7}"/>
              </a:ext>
            </a:extLst>
          </p:cNvPr>
          <p:cNvSpPr>
            <a:spLocks noGrp="1"/>
          </p:cNvSpPr>
          <p:nvPr>
            <p:ph type="ftr" sz="quarter" idx="11"/>
          </p:nvPr>
        </p:nvSpPr>
        <p:spPr/>
        <p:txBody>
          <a:bodyPr/>
          <a:lstStyle/>
          <a:p>
            <a:endParaRPr lang="am-ET"/>
          </a:p>
        </p:txBody>
      </p:sp>
      <p:sp>
        <p:nvSpPr>
          <p:cNvPr id="6" name="Slide Number Placeholder 5">
            <a:extLst>
              <a:ext uri="{FF2B5EF4-FFF2-40B4-BE49-F238E27FC236}">
                <a16:creationId xmlns:a16="http://schemas.microsoft.com/office/drawing/2014/main" id="{93164CC3-5E9D-42AF-AFC7-E855C1970586}"/>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412554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377C-EB69-484A-B98E-86E7C3B66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m-ET"/>
          </a:p>
        </p:txBody>
      </p:sp>
      <p:sp>
        <p:nvSpPr>
          <p:cNvPr id="3" name="Text Placeholder 2">
            <a:extLst>
              <a:ext uri="{FF2B5EF4-FFF2-40B4-BE49-F238E27FC236}">
                <a16:creationId xmlns:a16="http://schemas.microsoft.com/office/drawing/2014/main" id="{CB501F34-9D95-4277-9FA0-2E2F3D2F0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B493EB-F573-4D06-85F4-C5B40AB853A4}"/>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5" name="Footer Placeholder 4">
            <a:extLst>
              <a:ext uri="{FF2B5EF4-FFF2-40B4-BE49-F238E27FC236}">
                <a16:creationId xmlns:a16="http://schemas.microsoft.com/office/drawing/2014/main" id="{FC5D52A7-1EB8-4D2F-860E-3B6964E84CB7}"/>
              </a:ext>
            </a:extLst>
          </p:cNvPr>
          <p:cNvSpPr>
            <a:spLocks noGrp="1"/>
          </p:cNvSpPr>
          <p:nvPr>
            <p:ph type="ftr" sz="quarter" idx="11"/>
          </p:nvPr>
        </p:nvSpPr>
        <p:spPr/>
        <p:txBody>
          <a:bodyPr/>
          <a:lstStyle/>
          <a:p>
            <a:endParaRPr lang="am-ET"/>
          </a:p>
        </p:txBody>
      </p:sp>
      <p:sp>
        <p:nvSpPr>
          <p:cNvPr id="6" name="Slide Number Placeholder 5">
            <a:extLst>
              <a:ext uri="{FF2B5EF4-FFF2-40B4-BE49-F238E27FC236}">
                <a16:creationId xmlns:a16="http://schemas.microsoft.com/office/drawing/2014/main" id="{D15922DD-99A4-4684-9F01-376FB469ED8A}"/>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3016250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E0C9-2A45-4E62-9133-3AD93C878FB4}"/>
              </a:ext>
            </a:extLst>
          </p:cNvPr>
          <p:cNvSpPr>
            <a:spLocks noGrp="1"/>
          </p:cNvSpPr>
          <p:nvPr>
            <p:ph type="title"/>
          </p:nvPr>
        </p:nvSpPr>
        <p:spPr/>
        <p:txBody>
          <a:bodyPr/>
          <a:lstStyle/>
          <a:p>
            <a:r>
              <a:rPr lang="en-US"/>
              <a:t>Click to edit Master title style</a:t>
            </a:r>
            <a:endParaRPr lang="am-ET"/>
          </a:p>
        </p:txBody>
      </p:sp>
      <p:sp>
        <p:nvSpPr>
          <p:cNvPr id="3" name="Content Placeholder 2">
            <a:extLst>
              <a:ext uri="{FF2B5EF4-FFF2-40B4-BE49-F238E27FC236}">
                <a16:creationId xmlns:a16="http://schemas.microsoft.com/office/drawing/2014/main" id="{873F8755-6856-4FB5-911B-E6FBDB9B115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4" name="Content Placeholder 3">
            <a:extLst>
              <a:ext uri="{FF2B5EF4-FFF2-40B4-BE49-F238E27FC236}">
                <a16:creationId xmlns:a16="http://schemas.microsoft.com/office/drawing/2014/main" id="{627E5E02-38A4-433C-ACD8-2C10B31F91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5" name="Date Placeholder 4">
            <a:extLst>
              <a:ext uri="{FF2B5EF4-FFF2-40B4-BE49-F238E27FC236}">
                <a16:creationId xmlns:a16="http://schemas.microsoft.com/office/drawing/2014/main" id="{9F89CE31-A802-446D-9B14-FD3152FD7018}"/>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6" name="Footer Placeholder 5">
            <a:extLst>
              <a:ext uri="{FF2B5EF4-FFF2-40B4-BE49-F238E27FC236}">
                <a16:creationId xmlns:a16="http://schemas.microsoft.com/office/drawing/2014/main" id="{701DEAA5-D63C-4618-92DF-D3B880ADFD57}"/>
              </a:ext>
            </a:extLst>
          </p:cNvPr>
          <p:cNvSpPr>
            <a:spLocks noGrp="1"/>
          </p:cNvSpPr>
          <p:nvPr>
            <p:ph type="ftr" sz="quarter" idx="11"/>
          </p:nvPr>
        </p:nvSpPr>
        <p:spPr/>
        <p:txBody>
          <a:bodyPr/>
          <a:lstStyle/>
          <a:p>
            <a:endParaRPr lang="am-ET"/>
          </a:p>
        </p:txBody>
      </p:sp>
      <p:sp>
        <p:nvSpPr>
          <p:cNvPr id="7" name="Slide Number Placeholder 6">
            <a:extLst>
              <a:ext uri="{FF2B5EF4-FFF2-40B4-BE49-F238E27FC236}">
                <a16:creationId xmlns:a16="http://schemas.microsoft.com/office/drawing/2014/main" id="{C2447A8B-A182-4A75-9934-3265F951C796}"/>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357223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256A8-3EC8-48ED-AEF1-BFC821688DB1}"/>
              </a:ext>
            </a:extLst>
          </p:cNvPr>
          <p:cNvSpPr>
            <a:spLocks noGrp="1"/>
          </p:cNvSpPr>
          <p:nvPr>
            <p:ph type="title"/>
          </p:nvPr>
        </p:nvSpPr>
        <p:spPr>
          <a:xfrm>
            <a:off x="839788" y="365125"/>
            <a:ext cx="10515600" cy="1325563"/>
          </a:xfrm>
        </p:spPr>
        <p:txBody>
          <a:bodyPr/>
          <a:lstStyle/>
          <a:p>
            <a:r>
              <a:rPr lang="en-US"/>
              <a:t>Click to edit Master title style</a:t>
            </a:r>
            <a:endParaRPr lang="am-ET"/>
          </a:p>
        </p:txBody>
      </p:sp>
      <p:sp>
        <p:nvSpPr>
          <p:cNvPr id="3" name="Text Placeholder 2">
            <a:extLst>
              <a:ext uri="{FF2B5EF4-FFF2-40B4-BE49-F238E27FC236}">
                <a16:creationId xmlns:a16="http://schemas.microsoft.com/office/drawing/2014/main" id="{C984BF1C-E3C9-4BC5-9AEB-CD478D55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E2EBBF-2ADA-4212-AA98-E329AA5A96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5" name="Text Placeholder 4">
            <a:extLst>
              <a:ext uri="{FF2B5EF4-FFF2-40B4-BE49-F238E27FC236}">
                <a16:creationId xmlns:a16="http://schemas.microsoft.com/office/drawing/2014/main" id="{8D1596CF-F919-4CA4-8586-156020EFD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D3D4F5-EB37-458C-BC79-E17C228D088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7" name="Date Placeholder 6">
            <a:extLst>
              <a:ext uri="{FF2B5EF4-FFF2-40B4-BE49-F238E27FC236}">
                <a16:creationId xmlns:a16="http://schemas.microsoft.com/office/drawing/2014/main" id="{E4CF2850-3782-47A8-9F33-27D16DCF3FFE}"/>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8" name="Footer Placeholder 7">
            <a:extLst>
              <a:ext uri="{FF2B5EF4-FFF2-40B4-BE49-F238E27FC236}">
                <a16:creationId xmlns:a16="http://schemas.microsoft.com/office/drawing/2014/main" id="{7583EC64-0F10-45C2-A5EA-4B459C62A98A}"/>
              </a:ext>
            </a:extLst>
          </p:cNvPr>
          <p:cNvSpPr>
            <a:spLocks noGrp="1"/>
          </p:cNvSpPr>
          <p:nvPr>
            <p:ph type="ftr" sz="quarter" idx="11"/>
          </p:nvPr>
        </p:nvSpPr>
        <p:spPr/>
        <p:txBody>
          <a:bodyPr/>
          <a:lstStyle/>
          <a:p>
            <a:endParaRPr lang="am-ET"/>
          </a:p>
        </p:txBody>
      </p:sp>
      <p:sp>
        <p:nvSpPr>
          <p:cNvPr id="9" name="Slide Number Placeholder 8">
            <a:extLst>
              <a:ext uri="{FF2B5EF4-FFF2-40B4-BE49-F238E27FC236}">
                <a16:creationId xmlns:a16="http://schemas.microsoft.com/office/drawing/2014/main" id="{AD01D684-8FA3-45D4-9C7F-5CFB4B1836FC}"/>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131118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A6E0-3951-4CFC-8A19-3BC01DB76B71}"/>
              </a:ext>
            </a:extLst>
          </p:cNvPr>
          <p:cNvSpPr>
            <a:spLocks noGrp="1"/>
          </p:cNvSpPr>
          <p:nvPr>
            <p:ph type="title"/>
          </p:nvPr>
        </p:nvSpPr>
        <p:spPr/>
        <p:txBody>
          <a:bodyPr/>
          <a:lstStyle/>
          <a:p>
            <a:r>
              <a:rPr lang="en-US"/>
              <a:t>Click to edit Master title style</a:t>
            </a:r>
            <a:endParaRPr lang="am-ET"/>
          </a:p>
        </p:txBody>
      </p:sp>
      <p:sp>
        <p:nvSpPr>
          <p:cNvPr id="3" name="Date Placeholder 2">
            <a:extLst>
              <a:ext uri="{FF2B5EF4-FFF2-40B4-BE49-F238E27FC236}">
                <a16:creationId xmlns:a16="http://schemas.microsoft.com/office/drawing/2014/main" id="{5D04E629-4657-4BF3-8FDA-D2DAB58A961F}"/>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4" name="Footer Placeholder 3">
            <a:extLst>
              <a:ext uri="{FF2B5EF4-FFF2-40B4-BE49-F238E27FC236}">
                <a16:creationId xmlns:a16="http://schemas.microsoft.com/office/drawing/2014/main" id="{94770834-3301-4E01-AA57-3CA41FE2017D}"/>
              </a:ext>
            </a:extLst>
          </p:cNvPr>
          <p:cNvSpPr>
            <a:spLocks noGrp="1"/>
          </p:cNvSpPr>
          <p:nvPr>
            <p:ph type="ftr" sz="quarter" idx="11"/>
          </p:nvPr>
        </p:nvSpPr>
        <p:spPr/>
        <p:txBody>
          <a:bodyPr/>
          <a:lstStyle/>
          <a:p>
            <a:endParaRPr lang="am-ET"/>
          </a:p>
        </p:txBody>
      </p:sp>
      <p:sp>
        <p:nvSpPr>
          <p:cNvPr id="5" name="Slide Number Placeholder 4">
            <a:extLst>
              <a:ext uri="{FF2B5EF4-FFF2-40B4-BE49-F238E27FC236}">
                <a16:creationId xmlns:a16="http://schemas.microsoft.com/office/drawing/2014/main" id="{0E13EBB7-D36E-42CB-9617-6052E8E6BB07}"/>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45038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705BD-FF62-44BD-A187-30D08E983531}"/>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3" name="Footer Placeholder 2">
            <a:extLst>
              <a:ext uri="{FF2B5EF4-FFF2-40B4-BE49-F238E27FC236}">
                <a16:creationId xmlns:a16="http://schemas.microsoft.com/office/drawing/2014/main" id="{387C1E0E-C524-46C7-B6FC-3C1D1170C1DB}"/>
              </a:ext>
            </a:extLst>
          </p:cNvPr>
          <p:cNvSpPr>
            <a:spLocks noGrp="1"/>
          </p:cNvSpPr>
          <p:nvPr>
            <p:ph type="ftr" sz="quarter" idx="11"/>
          </p:nvPr>
        </p:nvSpPr>
        <p:spPr/>
        <p:txBody>
          <a:bodyPr/>
          <a:lstStyle/>
          <a:p>
            <a:endParaRPr lang="am-ET"/>
          </a:p>
        </p:txBody>
      </p:sp>
      <p:sp>
        <p:nvSpPr>
          <p:cNvPr id="4" name="Slide Number Placeholder 3">
            <a:extLst>
              <a:ext uri="{FF2B5EF4-FFF2-40B4-BE49-F238E27FC236}">
                <a16:creationId xmlns:a16="http://schemas.microsoft.com/office/drawing/2014/main" id="{DCCE6CD1-0705-4A10-813C-B47C6689BDD4}"/>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942213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BF39-C591-4DC4-BC7A-F968D8087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m-ET"/>
          </a:p>
        </p:txBody>
      </p:sp>
      <p:sp>
        <p:nvSpPr>
          <p:cNvPr id="3" name="Content Placeholder 2">
            <a:extLst>
              <a:ext uri="{FF2B5EF4-FFF2-40B4-BE49-F238E27FC236}">
                <a16:creationId xmlns:a16="http://schemas.microsoft.com/office/drawing/2014/main" id="{88BD0D77-C1B5-4C9B-BD8D-16B19933E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4" name="Text Placeholder 3">
            <a:extLst>
              <a:ext uri="{FF2B5EF4-FFF2-40B4-BE49-F238E27FC236}">
                <a16:creationId xmlns:a16="http://schemas.microsoft.com/office/drawing/2014/main" id="{B020E33E-5333-4EA1-8EC5-541120801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B01BE8-1181-4514-A5EE-7D791B52AA0A}"/>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6" name="Footer Placeholder 5">
            <a:extLst>
              <a:ext uri="{FF2B5EF4-FFF2-40B4-BE49-F238E27FC236}">
                <a16:creationId xmlns:a16="http://schemas.microsoft.com/office/drawing/2014/main" id="{E35F4FB4-A27E-414D-A77E-6995AD9FD75F}"/>
              </a:ext>
            </a:extLst>
          </p:cNvPr>
          <p:cNvSpPr>
            <a:spLocks noGrp="1"/>
          </p:cNvSpPr>
          <p:nvPr>
            <p:ph type="ftr" sz="quarter" idx="11"/>
          </p:nvPr>
        </p:nvSpPr>
        <p:spPr/>
        <p:txBody>
          <a:bodyPr/>
          <a:lstStyle/>
          <a:p>
            <a:endParaRPr lang="am-ET"/>
          </a:p>
        </p:txBody>
      </p:sp>
      <p:sp>
        <p:nvSpPr>
          <p:cNvPr id="7" name="Slide Number Placeholder 6">
            <a:extLst>
              <a:ext uri="{FF2B5EF4-FFF2-40B4-BE49-F238E27FC236}">
                <a16:creationId xmlns:a16="http://schemas.microsoft.com/office/drawing/2014/main" id="{ECA6EC7E-80B4-4171-9B87-AA03EE2E339C}"/>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15496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8B60-88DD-41C9-89DB-831B8AC9E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m-ET"/>
          </a:p>
        </p:txBody>
      </p:sp>
      <p:sp>
        <p:nvSpPr>
          <p:cNvPr id="3" name="Picture Placeholder 2">
            <a:extLst>
              <a:ext uri="{FF2B5EF4-FFF2-40B4-BE49-F238E27FC236}">
                <a16:creationId xmlns:a16="http://schemas.microsoft.com/office/drawing/2014/main" id="{725AC7D6-7132-4DA9-AB55-03903DB12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m-ET"/>
          </a:p>
        </p:txBody>
      </p:sp>
      <p:sp>
        <p:nvSpPr>
          <p:cNvPr id="4" name="Text Placeholder 3">
            <a:extLst>
              <a:ext uri="{FF2B5EF4-FFF2-40B4-BE49-F238E27FC236}">
                <a16:creationId xmlns:a16="http://schemas.microsoft.com/office/drawing/2014/main" id="{23E614ED-9435-4166-B6C6-CF5D9EEE6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E57C0E-4608-45E9-A0AE-DA3362B2E03D}"/>
              </a:ext>
            </a:extLst>
          </p:cNvPr>
          <p:cNvSpPr>
            <a:spLocks noGrp="1"/>
          </p:cNvSpPr>
          <p:nvPr>
            <p:ph type="dt" sz="half" idx="10"/>
          </p:nvPr>
        </p:nvSpPr>
        <p:spPr/>
        <p:txBody>
          <a:bodyPr/>
          <a:lstStyle/>
          <a:p>
            <a:fld id="{F43B1058-FFF9-4265-8358-73023621DBEF}" type="datetimeFigureOut">
              <a:rPr lang="am-ET" smtClean="0"/>
              <a:t>21/11/2018</a:t>
            </a:fld>
            <a:endParaRPr lang="am-ET"/>
          </a:p>
        </p:txBody>
      </p:sp>
      <p:sp>
        <p:nvSpPr>
          <p:cNvPr id="6" name="Footer Placeholder 5">
            <a:extLst>
              <a:ext uri="{FF2B5EF4-FFF2-40B4-BE49-F238E27FC236}">
                <a16:creationId xmlns:a16="http://schemas.microsoft.com/office/drawing/2014/main" id="{BCEDD689-5C68-424F-831C-1517416F8135}"/>
              </a:ext>
            </a:extLst>
          </p:cNvPr>
          <p:cNvSpPr>
            <a:spLocks noGrp="1"/>
          </p:cNvSpPr>
          <p:nvPr>
            <p:ph type="ftr" sz="quarter" idx="11"/>
          </p:nvPr>
        </p:nvSpPr>
        <p:spPr/>
        <p:txBody>
          <a:bodyPr/>
          <a:lstStyle/>
          <a:p>
            <a:endParaRPr lang="am-ET"/>
          </a:p>
        </p:txBody>
      </p:sp>
      <p:sp>
        <p:nvSpPr>
          <p:cNvPr id="7" name="Slide Number Placeholder 6">
            <a:extLst>
              <a:ext uri="{FF2B5EF4-FFF2-40B4-BE49-F238E27FC236}">
                <a16:creationId xmlns:a16="http://schemas.microsoft.com/office/drawing/2014/main" id="{42397D81-9B79-40BF-9062-31C0284C1036}"/>
              </a:ext>
            </a:extLst>
          </p:cNvPr>
          <p:cNvSpPr>
            <a:spLocks noGrp="1"/>
          </p:cNvSpPr>
          <p:nvPr>
            <p:ph type="sldNum" sz="quarter" idx="12"/>
          </p:nvPr>
        </p:nvSpPr>
        <p:spPr/>
        <p:txBody>
          <a:bodyPr/>
          <a:lstStyle/>
          <a:p>
            <a:fld id="{D5C54C6C-B3D3-47DD-8B1B-36DB09AD40AE}" type="slidenum">
              <a:rPr lang="am-ET" smtClean="0"/>
              <a:t>‹#›</a:t>
            </a:fld>
            <a:endParaRPr lang="am-ET"/>
          </a:p>
        </p:txBody>
      </p:sp>
    </p:spTree>
    <p:extLst>
      <p:ext uri="{BB962C8B-B14F-4D97-AF65-F5344CB8AC3E}">
        <p14:creationId xmlns:p14="http://schemas.microsoft.com/office/powerpoint/2010/main" val="15302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5F05D-6A70-45DA-BFCC-7F3393034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m-ET"/>
          </a:p>
        </p:txBody>
      </p:sp>
      <p:sp>
        <p:nvSpPr>
          <p:cNvPr id="3" name="Text Placeholder 2">
            <a:extLst>
              <a:ext uri="{FF2B5EF4-FFF2-40B4-BE49-F238E27FC236}">
                <a16:creationId xmlns:a16="http://schemas.microsoft.com/office/drawing/2014/main" id="{C63ED991-8BE4-4B5C-8CF7-E7B41DE23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4" name="Date Placeholder 3">
            <a:extLst>
              <a:ext uri="{FF2B5EF4-FFF2-40B4-BE49-F238E27FC236}">
                <a16:creationId xmlns:a16="http://schemas.microsoft.com/office/drawing/2014/main" id="{1348F5C5-0678-4D6A-B45C-1A491EE7D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3B1058-FFF9-4265-8358-73023621DBEF}" type="datetimeFigureOut">
              <a:rPr lang="am-ET" smtClean="0"/>
              <a:t>21/11/2018</a:t>
            </a:fld>
            <a:endParaRPr lang="am-ET"/>
          </a:p>
        </p:txBody>
      </p:sp>
      <p:sp>
        <p:nvSpPr>
          <p:cNvPr id="5" name="Footer Placeholder 4">
            <a:extLst>
              <a:ext uri="{FF2B5EF4-FFF2-40B4-BE49-F238E27FC236}">
                <a16:creationId xmlns:a16="http://schemas.microsoft.com/office/drawing/2014/main" id="{4AC6BE1F-45D7-4155-95D2-DAEC170A9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m-ET"/>
          </a:p>
        </p:txBody>
      </p:sp>
      <p:sp>
        <p:nvSpPr>
          <p:cNvPr id="6" name="Slide Number Placeholder 5">
            <a:extLst>
              <a:ext uri="{FF2B5EF4-FFF2-40B4-BE49-F238E27FC236}">
                <a16:creationId xmlns:a16="http://schemas.microsoft.com/office/drawing/2014/main" id="{3B166B93-514B-4BA7-B6EB-3BD565639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54C6C-B3D3-47DD-8B1B-36DB09AD40AE}" type="slidenum">
              <a:rPr lang="am-ET" smtClean="0"/>
              <a:t>‹#›</a:t>
            </a:fld>
            <a:endParaRPr lang="am-ET"/>
          </a:p>
        </p:txBody>
      </p:sp>
    </p:spTree>
    <p:extLst>
      <p:ext uri="{BB962C8B-B14F-4D97-AF65-F5344CB8AC3E}">
        <p14:creationId xmlns:p14="http://schemas.microsoft.com/office/powerpoint/2010/main" val="3084665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m-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7B57B1-2ADD-47D4-9D5A-8A005FC602D7}"/>
              </a:ext>
            </a:extLst>
          </p:cNvPr>
          <p:cNvSpPr>
            <a:spLocks noGrp="1"/>
          </p:cNvSpPr>
          <p:nvPr>
            <p:ph type="ctrTitle"/>
          </p:nvPr>
        </p:nvSpPr>
        <p:spPr>
          <a:xfrm>
            <a:off x="6585882" y="4267832"/>
            <a:ext cx="4805996" cy="1401448"/>
          </a:xfrm>
        </p:spPr>
        <p:txBody>
          <a:bodyPr anchor="t">
            <a:normAutofit/>
          </a:bodyPr>
          <a:lstStyle/>
          <a:p>
            <a:pPr algn="l"/>
            <a:r>
              <a:rPr lang="en-US" sz="4400">
                <a:solidFill>
                  <a:srgbClr val="000000"/>
                </a:solidFill>
              </a:rPr>
              <a:t>Car Rental</a:t>
            </a:r>
            <a:endParaRPr lang="am-ET" sz="4400">
              <a:solidFill>
                <a:srgbClr val="000000"/>
              </a:solidFill>
            </a:endParaRPr>
          </a:p>
        </p:txBody>
      </p:sp>
      <p:sp>
        <p:nvSpPr>
          <p:cNvPr id="3" name="Subtitle 2">
            <a:extLst>
              <a:ext uri="{FF2B5EF4-FFF2-40B4-BE49-F238E27FC236}">
                <a16:creationId xmlns:a16="http://schemas.microsoft.com/office/drawing/2014/main" id="{1691480F-F3F9-4565-9654-F480D9D05AE1}"/>
              </a:ext>
            </a:extLst>
          </p:cNvPr>
          <p:cNvSpPr>
            <a:spLocks noGrp="1"/>
          </p:cNvSpPr>
          <p:nvPr>
            <p:ph type="subTitle" idx="1"/>
          </p:nvPr>
        </p:nvSpPr>
        <p:spPr>
          <a:xfrm>
            <a:off x="6586186" y="3428999"/>
            <a:ext cx="4805691" cy="838831"/>
          </a:xfrm>
        </p:spPr>
        <p:txBody>
          <a:bodyPr anchor="b">
            <a:normAutofit/>
          </a:bodyPr>
          <a:lstStyle/>
          <a:p>
            <a:pPr algn="l"/>
            <a:r>
              <a:rPr lang="en-US" sz="1800">
                <a:solidFill>
                  <a:srgbClr val="000000"/>
                </a:solidFill>
              </a:rPr>
              <a:t>By Abel Nedi</a:t>
            </a:r>
            <a:endParaRPr lang="am-ET" sz="1800">
              <a:solidFill>
                <a:srgbClr val="000000"/>
              </a:solidFill>
            </a:endParaRPr>
          </a:p>
        </p:txBody>
      </p:sp>
      <p:sp>
        <p:nvSpPr>
          <p:cNvPr id="14"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car&#10;&#10;Description generated with very high confidence">
            <a:extLst>
              <a:ext uri="{FF2B5EF4-FFF2-40B4-BE49-F238E27FC236}">
                <a16:creationId xmlns:a16="http://schemas.microsoft.com/office/drawing/2014/main" id="{142F2CB0-AFAB-4432-937F-B5F20921BDAC}"/>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3309" r="9791"/>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413606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C9368044-753A-4EE7-B52A-4D0D7E53F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075" y="980661"/>
            <a:ext cx="7062995" cy="5671931"/>
          </a:xfrm>
          <a:prstGeom prst="rect">
            <a:avLst/>
          </a:prstGeom>
        </p:spPr>
      </p:pic>
      <p:sp>
        <p:nvSpPr>
          <p:cNvPr id="4" name="Rectangle 3">
            <a:extLst>
              <a:ext uri="{FF2B5EF4-FFF2-40B4-BE49-F238E27FC236}">
                <a16:creationId xmlns:a16="http://schemas.microsoft.com/office/drawing/2014/main" id="{2B339CBC-047F-4305-AAAA-8827B648DF98}"/>
              </a:ext>
            </a:extLst>
          </p:cNvPr>
          <p:cNvSpPr/>
          <p:nvPr/>
        </p:nvSpPr>
        <p:spPr>
          <a:xfrm>
            <a:off x="596347" y="205408"/>
            <a:ext cx="7885044" cy="646331"/>
          </a:xfrm>
          <a:prstGeom prst="rect">
            <a:avLst/>
          </a:prstGeom>
        </p:spPr>
        <p:txBody>
          <a:bodyPr wrap="square">
            <a:spAutoFit/>
          </a:bodyPr>
          <a:lstStyle/>
          <a:p>
            <a:r>
              <a:rPr lang="en-US" sz="3600" b="1" dirty="0">
                <a:solidFill>
                  <a:srgbClr val="000000"/>
                </a:solidFill>
              </a:rPr>
              <a:t>Car Rental System Architecture </a:t>
            </a:r>
            <a:endParaRPr lang="am-ET" sz="3600" dirty="0"/>
          </a:p>
        </p:txBody>
      </p:sp>
    </p:spTree>
    <p:extLst>
      <p:ext uri="{BB962C8B-B14F-4D97-AF65-F5344CB8AC3E}">
        <p14:creationId xmlns:p14="http://schemas.microsoft.com/office/powerpoint/2010/main" val="714464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FBCAA6-B07C-45AA-9637-E92EF198E5F9}"/>
              </a:ext>
            </a:extLst>
          </p:cNvPr>
          <p:cNvSpPr/>
          <p:nvPr/>
        </p:nvSpPr>
        <p:spPr>
          <a:xfrm>
            <a:off x="675860" y="381864"/>
            <a:ext cx="8136835" cy="461665"/>
          </a:xfrm>
          <a:prstGeom prst="rect">
            <a:avLst/>
          </a:prstGeom>
        </p:spPr>
        <p:txBody>
          <a:bodyPr wrap="square">
            <a:spAutoFit/>
          </a:bodyPr>
          <a:lstStyle/>
          <a:p>
            <a:r>
              <a:rPr lang="en-US" sz="2400" b="1" dirty="0">
                <a:solidFill>
                  <a:schemeClr val="accent1"/>
                </a:solidFill>
              </a:rPr>
              <a:t>Class Diagram</a:t>
            </a:r>
            <a:endParaRPr lang="am-ET" sz="2400" dirty="0">
              <a:solidFill>
                <a:schemeClr val="accent1"/>
              </a:solidFill>
            </a:endParaRPr>
          </a:p>
        </p:txBody>
      </p:sp>
      <p:pic>
        <p:nvPicPr>
          <p:cNvPr id="5" name="Picture 4">
            <a:extLst>
              <a:ext uri="{FF2B5EF4-FFF2-40B4-BE49-F238E27FC236}">
                <a16:creationId xmlns:a16="http://schemas.microsoft.com/office/drawing/2014/main" id="{99E2FEAF-C205-4AB5-B610-22C1DED26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1" y="843529"/>
            <a:ext cx="11383617" cy="5915080"/>
          </a:xfrm>
          <a:prstGeom prst="rect">
            <a:avLst/>
          </a:prstGeom>
        </p:spPr>
      </p:pic>
    </p:spTree>
    <p:extLst>
      <p:ext uri="{BB962C8B-B14F-4D97-AF65-F5344CB8AC3E}">
        <p14:creationId xmlns:p14="http://schemas.microsoft.com/office/powerpoint/2010/main" val="72281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E93BD-EBDA-46D5-BBBF-336E90AB8F99}"/>
              </a:ext>
            </a:extLst>
          </p:cNvPr>
          <p:cNvSpPr/>
          <p:nvPr/>
        </p:nvSpPr>
        <p:spPr>
          <a:xfrm>
            <a:off x="331305" y="209586"/>
            <a:ext cx="9846365" cy="523220"/>
          </a:xfrm>
          <a:prstGeom prst="rect">
            <a:avLst/>
          </a:prstGeom>
        </p:spPr>
        <p:txBody>
          <a:bodyPr wrap="square">
            <a:spAutoFit/>
          </a:bodyPr>
          <a:lstStyle/>
          <a:p>
            <a:r>
              <a:rPr lang="en-US" sz="2800" b="1" dirty="0">
                <a:solidFill>
                  <a:schemeClr val="accent1"/>
                </a:solidFill>
              </a:rPr>
              <a:t>Sequence Diagram</a:t>
            </a:r>
            <a:endParaRPr lang="am-ET" sz="2800" dirty="0">
              <a:solidFill>
                <a:schemeClr val="accent1"/>
              </a:solidFill>
            </a:endParaRPr>
          </a:p>
        </p:txBody>
      </p:sp>
      <p:pic>
        <p:nvPicPr>
          <p:cNvPr id="5" name="Picture 4">
            <a:extLst>
              <a:ext uri="{FF2B5EF4-FFF2-40B4-BE49-F238E27FC236}">
                <a16:creationId xmlns:a16="http://schemas.microsoft.com/office/drawing/2014/main" id="{CCDB2260-A2FD-4ECF-8530-6E3ECD14B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 y="732806"/>
            <a:ext cx="12032974" cy="8490707"/>
          </a:xfrm>
          <a:prstGeom prst="rect">
            <a:avLst/>
          </a:prstGeom>
        </p:spPr>
      </p:pic>
    </p:spTree>
    <p:extLst>
      <p:ext uri="{BB962C8B-B14F-4D97-AF65-F5344CB8AC3E}">
        <p14:creationId xmlns:p14="http://schemas.microsoft.com/office/powerpoint/2010/main" val="430671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F19936-2A9E-4DB2-B4D4-D630C0BE3068}"/>
              </a:ext>
            </a:extLst>
          </p:cNvPr>
          <p:cNvSpPr/>
          <p:nvPr/>
        </p:nvSpPr>
        <p:spPr>
          <a:xfrm>
            <a:off x="503584" y="222838"/>
            <a:ext cx="8428382" cy="523220"/>
          </a:xfrm>
          <a:prstGeom prst="rect">
            <a:avLst/>
          </a:prstGeom>
        </p:spPr>
        <p:txBody>
          <a:bodyPr wrap="square">
            <a:spAutoFit/>
          </a:bodyPr>
          <a:lstStyle/>
          <a:p>
            <a:r>
              <a:rPr lang="en-US" sz="2800" dirty="0">
                <a:solidFill>
                  <a:schemeClr val="accent1"/>
                </a:solidFill>
                <a:latin typeface="Times New Roman" panose="02020603050405020304" pitchFamily="18" charset="0"/>
                <a:ea typeface="Calibri" panose="020F0502020204030204" pitchFamily="34" charset="0"/>
              </a:rPr>
              <a:t>Collaboration Diagram</a:t>
            </a:r>
            <a:endParaRPr lang="am-ET" sz="2800" dirty="0">
              <a:solidFill>
                <a:schemeClr val="accent1"/>
              </a:solidFill>
            </a:endParaRPr>
          </a:p>
        </p:txBody>
      </p:sp>
      <p:pic>
        <p:nvPicPr>
          <p:cNvPr id="5" name="Picture 4">
            <a:extLst>
              <a:ext uri="{FF2B5EF4-FFF2-40B4-BE49-F238E27FC236}">
                <a16:creationId xmlns:a16="http://schemas.microsoft.com/office/drawing/2014/main" id="{32A17EA2-7C9A-47D1-88F3-3934A1EB3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965" y="1232452"/>
            <a:ext cx="11092070" cy="4810539"/>
          </a:xfrm>
          <a:prstGeom prst="rect">
            <a:avLst/>
          </a:prstGeom>
        </p:spPr>
      </p:pic>
    </p:spTree>
    <p:extLst>
      <p:ext uri="{BB962C8B-B14F-4D97-AF65-F5344CB8AC3E}">
        <p14:creationId xmlns:p14="http://schemas.microsoft.com/office/powerpoint/2010/main" val="368682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545613-B1D0-4914-91C9-769C8C96F921}"/>
              </a:ext>
            </a:extLst>
          </p:cNvPr>
          <p:cNvSpPr/>
          <p:nvPr/>
        </p:nvSpPr>
        <p:spPr>
          <a:xfrm>
            <a:off x="762000" y="885447"/>
            <a:ext cx="10667999" cy="4862870"/>
          </a:xfrm>
          <a:prstGeom prst="rect">
            <a:avLst/>
          </a:prstGeom>
        </p:spPr>
        <p:txBody>
          <a:bodyPr wrap="square">
            <a:spAutoFit/>
          </a:bodyPr>
          <a:lstStyle/>
          <a:p>
            <a:r>
              <a:rPr lang="en-US" sz="3600" dirty="0" err="1">
                <a:solidFill>
                  <a:srgbClr val="FF0000"/>
                </a:solidFill>
                <a:latin typeface="Times New Roman" panose="02020603050405020304" pitchFamily="18" charset="0"/>
                <a:ea typeface="Calibri" panose="020F0502020204030204" pitchFamily="34" charset="0"/>
              </a:rPr>
              <a:t>Conclution</a:t>
            </a:r>
            <a:r>
              <a:rPr lang="en-US" sz="2800" dirty="0">
                <a:solidFill>
                  <a:srgbClr val="FF0000"/>
                </a:solidFill>
                <a:latin typeface="Times New Roman" panose="02020603050405020304" pitchFamily="18" charset="0"/>
                <a:ea typeface="Calibri" panose="020F0502020204030204" pitchFamily="34" charset="0"/>
              </a:rPr>
              <a:t> </a:t>
            </a:r>
          </a:p>
          <a:p>
            <a:endParaRPr lang="en-US" dirty="0">
              <a:solidFill>
                <a:schemeClr val="accent1"/>
              </a:solidFill>
              <a:latin typeface="Times New Roman" panose="02020603050405020304" pitchFamily="18" charset="0"/>
              <a:ea typeface="Calibri" panose="020F0502020204030204" pitchFamily="34" charset="0"/>
            </a:endParaRPr>
          </a:p>
          <a:p>
            <a:r>
              <a:rPr lang="en-US" sz="2800" dirty="0">
                <a:solidFill>
                  <a:schemeClr val="accent1"/>
                </a:solidFill>
                <a:latin typeface="Times New Roman" panose="02020603050405020304" pitchFamily="18" charset="0"/>
                <a:ea typeface="Calibri" panose="020F0502020204030204" pitchFamily="34" charset="0"/>
              </a:rPr>
              <a:t>Future explanation </a:t>
            </a:r>
          </a:p>
          <a:p>
            <a:endParaRPr lang="en-US" dirty="0">
              <a:solidFill>
                <a:schemeClr val="accent1"/>
              </a:solidFill>
              <a:latin typeface="Times New Roman" panose="02020603050405020304" pitchFamily="18" charset="0"/>
              <a:ea typeface="Calibri" panose="020F0502020204030204" pitchFamily="34" charset="0"/>
            </a:endParaRPr>
          </a:p>
          <a:p>
            <a:r>
              <a:rPr lang="en-US" sz="2400" dirty="0">
                <a:latin typeface="Times New Roman" panose="02020603050405020304" pitchFamily="18" charset="0"/>
                <a:ea typeface="Calibri" panose="020F0502020204030204" pitchFamily="34" charset="0"/>
              </a:rPr>
              <a:t>As the starting project the car rental system fulfils the basic structure of the client admin connection. But for the future this web app can be expand to give more convenient service for the client. The following are the basic system to be added in the current app</a:t>
            </a:r>
          </a:p>
          <a:p>
            <a:r>
              <a:rPr lang="en-US" sz="2400" dirty="0">
                <a:latin typeface="Times New Roman" panose="02020603050405020304" pitchFamily="18" charset="0"/>
                <a:ea typeface="Calibri" panose="020F0502020204030204" pitchFamily="34" charset="0"/>
              </a:rPr>
              <a:t>   1. payment </a:t>
            </a:r>
          </a:p>
          <a:p>
            <a:r>
              <a:rPr lang="en-US" sz="2400" dirty="0">
                <a:latin typeface="Times New Roman" panose="02020603050405020304" pitchFamily="18" charset="0"/>
                <a:ea typeface="Calibri" panose="020F0502020204030204" pitchFamily="34" charset="0"/>
              </a:rPr>
              <a:t>   2. add reviews of the client experience </a:t>
            </a:r>
          </a:p>
          <a:p>
            <a:r>
              <a:rPr lang="en-US" sz="2400" dirty="0">
                <a:latin typeface="Times New Roman" panose="02020603050405020304" pitchFamily="18" charset="0"/>
                <a:ea typeface="Calibri" panose="020F0502020204030204" pitchFamily="34" charset="0"/>
              </a:rPr>
              <a:t>   3. Authentication system </a:t>
            </a:r>
          </a:p>
          <a:p>
            <a:r>
              <a:rPr lang="en-US" sz="2400" dirty="0">
                <a:latin typeface="Times New Roman" panose="02020603050405020304" pitchFamily="18" charset="0"/>
                <a:ea typeface="Calibri" panose="020F0502020204030204" pitchFamily="34" charset="0"/>
              </a:rPr>
              <a:t>   4. more front end development …</a:t>
            </a:r>
            <a:r>
              <a:rPr lang="en-US" sz="2400" dirty="0" err="1">
                <a:latin typeface="Times New Roman" panose="02020603050405020304" pitchFamily="18" charset="0"/>
                <a:ea typeface="Calibri" panose="020F0502020204030204" pitchFamily="34" charset="0"/>
              </a:rPr>
              <a:t>etc</a:t>
            </a:r>
            <a:endParaRPr lang="en-US" sz="2400" dirty="0">
              <a:latin typeface="Times New Roman" panose="02020603050405020304" pitchFamily="18" charset="0"/>
              <a:ea typeface="Calibri" panose="020F0502020204030204" pitchFamily="34" charset="0"/>
            </a:endParaRPr>
          </a:p>
          <a:p>
            <a:endParaRPr lang="am-ET" dirty="0"/>
          </a:p>
        </p:txBody>
      </p:sp>
    </p:spTree>
    <p:extLst>
      <p:ext uri="{BB962C8B-B14F-4D97-AF65-F5344CB8AC3E}">
        <p14:creationId xmlns:p14="http://schemas.microsoft.com/office/powerpoint/2010/main" val="230731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773BAC-CDCB-42A1-83EA-3D1FD583BB0B}"/>
              </a:ext>
            </a:extLst>
          </p:cNvPr>
          <p:cNvSpPr/>
          <p:nvPr/>
        </p:nvSpPr>
        <p:spPr>
          <a:xfrm>
            <a:off x="822960" y="874455"/>
            <a:ext cx="11064240" cy="5139869"/>
          </a:xfrm>
          <a:prstGeom prst="rect">
            <a:avLst/>
          </a:prstGeom>
        </p:spPr>
        <p:txBody>
          <a:bodyPr wrap="square">
            <a:spAutoFit/>
          </a:bodyPr>
          <a:lstStyle/>
          <a:p>
            <a:r>
              <a:rPr lang="en-US" sz="4800" b="1" dirty="0">
                <a:solidFill>
                  <a:srgbClr val="000000"/>
                </a:solidFill>
              </a:rPr>
              <a:t>Main Point</a:t>
            </a:r>
          </a:p>
          <a:p>
            <a:r>
              <a:rPr lang="en-US" sz="3600" b="1" dirty="0">
                <a:solidFill>
                  <a:srgbClr val="000000"/>
                </a:solidFill>
              </a:rPr>
              <a:t>Sequence diagram document the sequence of calls different object make to accomplish a specific task.</a:t>
            </a:r>
          </a:p>
          <a:p>
            <a:endParaRPr lang="en-US" sz="3600" b="1" dirty="0">
              <a:solidFill>
                <a:srgbClr val="000000"/>
              </a:solidFill>
            </a:endParaRPr>
          </a:p>
          <a:p>
            <a:r>
              <a:rPr lang="en-US" sz="3600" b="1" dirty="0">
                <a:solidFill>
                  <a:srgbClr val="000000"/>
                </a:solidFill>
              </a:rPr>
              <a:t>Likewise, harmony exists in diversity: even though each object is specialized to only perform tasks related to itself, object harmoniously collaborate to create functionality far beyond each object’s individual scope.</a:t>
            </a:r>
          </a:p>
          <a:p>
            <a:r>
              <a:rPr lang="en-US" sz="2800" b="1" dirty="0">
                <a:solidFill>
                  <a:srgbClr val="000000"/>
                </a:solidFill>
              </a:rPr>
              <a:t> </a:t>
            </a:r>
            <a:endParaRPr lang="am-ET" sz="2800" dirty="0"/>
          </a:p>
        </p:txBody>
      </p:sp>
    </p:spTree>
    <p:extLst>
      <p:ext uri="{BB962C8B-B14F-4D97-AF65-F5344CB8AC3E}">
        <p14:creationId xmlns:p14="http://schemas.microsoft.com/office/powerpoint/2010/main" val="374975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5DD6EE7-8A11-461E-AF4B-0A5D6E405806}"/>
              </a:ext>
            </a:extLst>
          </p:cNvPr>
          <p:cNvSpPr>
            <a:spLocks noGrp="1"/>
          </p:cNvSpPr>
          <p:nvPr>
            <p:ph type="title"/>
          </p:nvPr>
        </p:nvSpPr>
        <p:spPr>
          <a:xfrm>
            <a:off x="640079" y="2053641"/>
            <a:ext cx="3669161" cy="2760098"/>
          </a:xfrm>
        </p:spPr>
        <p:txBody>
          <a:bodyPr>
            <a:normAutofit/>
          </a:bodyPr>
          <a:lstStyle/>
          <a:p>
            <a:r>
              <a:rPr lang="en-US">
                <a:solidFill>
                  <a:srgbClr val="FFFFFF"/>
                </a:solidFill>
              </a:rPr>
              <a:t>containts</a:t>
            </a:r>
            <a:endParaRPr lang="am-ET">
              <a:solidFill>
                <a:srgbClr val="FFFFFF"/>
              </a:solidFill>
            </a:endParaRPr>
          </a:p>
        </p:txBody>
      </p:sp>
      <p:sp>
        <p:nvSpPr>
          <p:cNvPr id="3" name="Content Placeholder 2">
            <a:extLst>
              <a:ext uri="{FF2B5EF4-FFF2-40B4-BE49-F238E27FC236}">
                <a16:creationId xmlns:a16="http://schemas.microsoft.com/office/drawing/2014/main" id="{3F9A98CD-DD88-4DE0-B5D0-9E7194FA5DC1}"/>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Introduction</a:t>
            </a:r>
          </a:p>
          <a:p>
            <a:r>
              <a:rPr lang="en-US" sz="2400" dirty="0" err="1">
                <a:solidFill>
                  <a:srgbClr val="000000"/>
                </a:solidFill>
              </a:rPr>
              <a:t>useCase</a:t>
            </a:r>
            <a:r>
              <a:rPr lang="en-US" sz="2400" dirty="0">
                <a:solidFill>
                  <a:srgbClr val="000000"/>
                </a:solidFill>
              </a:rPr>
              <a:t> Diagram</a:t>
            </a:r>
          </a:p>
          <a:p>
            <a:r>
              <a:rPr lang="en-US" sz="2400" dirty="0">
                <a:solidFill>
                  <a:srgbClr val="000000"/>
                </a:solidFill>
              </a:rPr>
              <a:t>Some </a:t>
            </a:r>
            <a:r>
              <a:rPr lang="en-US" sz="2400" dirty="0" err="1">
                <a:solidFill>
                  <a:srgbClr val="000000"/>
                </a:solidFill>
              </a:rPr>
              <a:t>useCase</a:t>
            </a:r>
            <a:r>
              <a:rPr lang="en-US" sz="2400" dirty="0">
                <a:solidFill>
                  <a:srgbClr val="000000"/>
                </a:solidFill>
              </a:rPr>
              <a:t> </a:t>
            </a:r>
            <a:r>
              <a:rPr lang="en-US" sz="2400" dirty="0" err="1">
                <a:solidFill>
                  <a:srgbClr val="000000"/>
                </a:solidFill>
              </a:rPr>
              <a:t>Discription</a:t>
            </a:r>
            <a:endParaRPr lang="en-US" sz="2400" dirty="0">
              <a:solidFill>
                <a:srgbClr val="000000"/>
              </a:solidFill>
            </a:endParaRPr>
          </a:p>
          <a:p>
            <a:r>
              <a:rPr lang="en-US" sz="2400" dirty="0">
                <a:solidFill>
                  <a:srgbClr val="000000"/>
                </a:solidFill>
              </a:rPr>
              <a:t>System Architecture</a:t>
            </a:r>
          </a:p>
          <a:p>
            <a:r>
              <a:rPr lang="en-US" sz="2400" dirty="0">
                <a:solidFill>
                  <a:srgbClr val="000000"/>
                </a:solidFill>
              </a:rPr>
              <a:t>Class Diagram</a:t>
            </a:r>
          </a:p>
          <a:p>
            <a:r>
              <a:rPr lang="en-US" sz="2400" dirty="0">
                <a:solidFill>
                  <a:srgbClr val="000000"/>
                </a:solidFill>
              </a:rPr>
              <a:t>Sequence Diagram</a:t>
            </a:r>
          </a:p>
          <a:p>
            <a:r>
              <a:rPr lang="en-US" sz="2400" dirty="0">
                <a:solidFill>
                  <a:srgbClr val="000000"/>
                </a:solidFill>
              </a:rPr>
              <a:t>Collaboration Diagram</a:t>
            </a:r>
          </a:p>
          <a:p>
            <a:r>
              <a:rPr lang="en-US" sz="2400" dirty="0" err="1">
                <a:solidFill>
                  <a:srgbClr val="000000"/>
                </a:solidFill>
              </a:rPr>
              <a:t>conclution</a:t>
            </a:r>
            <a:endParaRPr lang="en-US" sz="2400" dirty="0">
              <a:solidFill>
                <a:srgbClr val="000000"/>
              </a:solidFill>
            </a:endParaRPr>
          </a:p>
          <a:p>
            <a:r>
              <a:rPr lang="en-US" sz="2400" dirty="0">
                <a:solidFill>
                  <a:srgbClr val="000000"/>
                </a:solidFill>
              </a:rPr>
              <a:t>Demo code</a:t>
            </a:r>
          </a:p>
        </p:txBody>
      </p:sp>
    </p:spTree>
    <p:extLst>
      <p:ext uri="{BB962C8B-B14F-4D97-AF65-F5344CB8AC3E}">
        <p14:creationId xmlns:p14="http://schemas.microsoft.com/office/powerpoint/2010/main" val="203678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478486-D6BB-4307-8E9A-44551D8703EA}"/>
              </a:ext>
            </a:extLst>
          </p:cNvPr>
          <p:cNvSpPr/>
          <p:nvPr/>
        </p:nvSpPr>
        <p:spPr>
          <a:xfrm>
            <a:off x="675862" y="363915"/>
            <a:ext cx="10986052" cy="4462760"/>
          </a:xfrm>
          <a:prstGeom prst="rect">
            <a:avLst/>
          </a:prstGeom>
        </p:spPr>
        <p:txBody>
          <a:bodyPr wrap="square">
            <a:spAutoFit/>
          </a:bodyPr>
          <a:lstStyle/>
          <a:p>
            <a:endParaRPr lang="am-ET" sz="2000" b="0" i="0" u="none" strike="noStrike" baseline="0" dirty="0">
              <a:solidFill>
                <a:srgbClr val="000000"/>
              </a:solidFill>
            </a:endParaRPr>
          </a:p>
          <a:p>
            <a:r>
              <a:rPr lang="en-US" sz="4400" b="0" i="0" u="none" strike="noStrike" baseline="0" dirty="0">
                <a:solidFill>
                  <a:srgbClr val="000000"/>
                </a:solidFill>
              </a:rPr>
              <a:t> </a:t>
            </a:r>
            <a:r>
              <a:rPr lang="en-US" sz="4400" b="1" dirty="0">
                <a:solidFill>
                  <a:srgbClr val="000000"/>
                </a:solidFill>
              </a:rPr>
              <a:t>Introduction </a:t>
            </a:r>
            <a:endParaRPr lang="en-US" sz="4400" dirty="0">
              <a:solidFill>
                <a:srgbClr val="000000"/>
              </a:solidFill>
            </a:endParaRPr>
          </a:p>
          <a:p>
            <a:r>
              <a:rPr lang="en-US" sz="4400" dirty="0">
                <a:solidFill>
                  <a:srgbClr val="000000"/>
                </a:solidFill>
              </a:rPr>
              <a:t>This project is designed so as to be used by Car Rental Company specializing in renting cars to customers. It is an online system through which customers can view available cars, detail of car and book car. </a:t>
            </a:r>
            <a:endParaRPr lang="am-ET" sz="4400" dirty="0"/>
          </a:p>
        </p:txBody>
      </p:sp>
    </p:spTree>
    <p:extLst>
      <p:ext uri="{BB962C8B-B14F-4D97-AF65-F5344CB8AC3E}">
        <p14:creationId xmlns:p14="http://schemas.microsoft.com/office/powerpoint/2010/main" val="373690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1FE2B-2465-4915-8389-5F05679DEE23}"/>
              </a:ext>
            </a:extLst>
          </p:cNvPr>
          <p:cNvSpPr/>
          <p:nvPr/>
        </p:nvSpPr>
        <p:spPr>
          <a:xfrm>
            <a:off x="848139" y="540890"/>
            <a:ext cx="6970643" cy="769441"/>
          </a:xfrm>
          <a:prstGeom prst="rect">
            <a:avLst/>
          </a:prstGeom>
        </p:spPr>
        <p:txBody>
          <a:bodyPr wrap="square">
            <a:spAutoFit/>
          </a:bodyPr>
          <a:lstStyle/>
          <a:p>
            <a:r>
              <a:rPr lang="en-US" sz="4400" dirty="0">
                <a:latin typeface="Times New Roman" panose="02020603050405020304" pitchFamily="18" charset="0"/>
                <a:ea typeface="Times New Roman" panose="02020603050405020304" pitchFamily="18" charset="0"/>
              </a:rPr>
              <a:t>problem statement table</a:t>
            </a:r>
            <a:endParaRPr lang="am-ET" sz="4400" dirty="0"/>
          </a:p>
        </p:txBody>
      </p:sp>
      <p:graphicFrame>
        <p:nvGraphicFramePr>
          <p:cNvPr id="3" name="Table 2">
            <a:extLst>
              <a:ext uri="{FF2B5EF4-FFF2-40B4-BE49-F238E27FC236}">
                <a16:creationId xmlns:a16="http://schemas.microsoft.com/office/drawing/2014/main" id="{B3BB1F91-83AF-4649-A2DF-D5F5C0DCFD35}"/>
              </a:ext>
            </a:extLst>
          </p:cNvPr>
          <p:cNvGraphicFramePr>
            <a:graphicFrameLocks noGrp="1"/>
          </p:cNvGraphicFramePr>
          <p:nvPr>
            <p:extLst>
              <p:ext uri="{D42A27DB-BD31-4B8C-83A1-F6EECF244321}">
                <p14:modId xmlns:p14="http://schemas.microsoft.com/office/powerpoint/2010/main" val="1001854626"/>
              </p:ext>
            </p:extLst>
          </p:nvPr>
        </p:nvGraphicFramePr>
        <p:xfrm>
          <a:off x="1139687" y="1510748"/>
          <a:ext cx="9912626" cy="4806363"/>
        </p:xfrm>
        <a:graphic>
          <a:graphicData uri="http://schemas.openxmlformats.org/drawingml/2006/table">
            <a:tbl>
              <a:tblPr firstRow="1" firstCol="1" bandRow="1">
                <a:tableStyleId>{5C22544A-7EE6-4342-B048-85BDC9FD1C3A}</a:tableStyleId>
              </a:tblPr>
              <a:tblGrid>
                <a:gridCol w="2479534">
                  <a:extLst>
                    <a:ext uri="{9D8B030D-6E8A-4147-A177-3AD203B41FA5}">
                      <a16:colId xmlns:a16="http://schemas.microsoft.com/office/drawing/2014/main" val="2344308040"/>
                    </a:ext>
                  </a:extLst>
                </a:gridCol>
                <a:gridCol w="7433092">
                  <a:extLst>
                    <a:ext uri="{9D8B030D-6E8A-4147-A177-3AD203B41FA5}">
                      <a16:colId xmlns:a16="http://schemas.microsoft.com/office/drawing/2014/main" val="2915109810"/>
                    </a:ext>
                  </a:extLst>
                </a:gridCol>
              </a:tblGrid>
              <a:tr h="1362278">
                <a:tc>
                  <a:txBody>
                    <a:bodyPr/>
                    <a:lstStyle/>
                    <a:p>
                      <a:pPr marL="0" marR="0" algn="just">
                        <a:lnSpc>
                          <a:spcPct val="150000"/>
                        </a:lnSpc>
                        <a:spcBef>
                          <a:spcPts val="600"/>
                        </a:spcBef>
                        <a:spcAft>
                          <a:spcPts val="600"/>
                        </a:spcAft>
                      </a:pPr>
                      <a:r>
                        <a:rPr lang="en-US" sz="2000" dirty="0">
                          <a:effectLst/>
                        </a:rPr>
                        <a:t>The problem of </a:t>
                      </a:r>
                      <a:endParaRPr lang="am-E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2000" dirty="0">
                          <a:effectLst/>
                        </a:rPr>
                        <a:t>Rent car from this company, where ever you are you can rent whatever available cars.</a:t>
                      </a:r>
                      <a:endParaRPr lang="am-E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1655972"/>
                  </a:ext>
                </a:extLst>
              </a:tr>
              <a:tr h="2081807">
                <a:tc>
                  <a:txBody>
                    <a:bodyPr/>
                    <a:lstStyle/>
                    <a:p>
                      <a:pPr marL="0" marR="0" algn="just">
                        <a:lnSpc>
                          <a:spcPct val="150000"/>
                        </a:lnSpc>
                        <a:spcBef>
                          <a:spcPts val="600"/>
                        </a:spcBef>
                        <a:spcAft>
                          <a:spcPts val="600"/>
                        </a:spcAft>
                      </a:pPr>
                      <a:r>
                        <a:rPr lang="en-US" sz="2000">
                          <a:effectLst/>
                        </a:rPr>
                        <a:t>Affects</a:t>
                      </a:r>
                      <a:endParaRPr lang="am-ET"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tabLst>
                          <a:tab pos="1892300" algn="l"/>
                        </a:tabLst>
                      </a:pPr>
                      <a:r>
                        <a:rPr lang="en-US" sz="2000" dirty="0">
                          <a:effectLst/>
                        </a:rPr>
                        <a:t>Getting a rental car helps people get around despite the fact they do not have access to their own personal vehicle or don't own a vehicle at all.</a:t>
                      </a:r>
                      <a:endParaRPr lang="am-E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038880"/>
                  </a:ext>
                </a:extLst>
              </a:tr>
              <a:tr h="1362278">
                <a:tc>
                  <a:txBody>
                    <a:bodyPr/>
                    <a:lstStyle/>
                    <a:p>
                      <a:pPr marL="0" marR="0" algn="just">
                        <a:lnSpc>
                          <a:spcPct val="150000"/>
                        </a:lnSpc>
                        <a:spcBef>
                          <a:spcPts val="600"/>
                        </a:spcBef>
                        <a:spcAft>
                          <a:spcPts val="600"/>
                        </a:spcAft>
                        <a:tabLst>
                          <a:tab pos="1945640" algn="l"/>
                        </a:tabLst>
                      </a:pPr>
                      <a:r>
                        <a:rPr lang="en-US" sz="2000">
                          <a:effectLst/>
                        </a:rPr>
                        <a:t>a successful solution would be</a:t>
                      </a:r>
                      <a:endParaRPr lang="am-ET"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tabLst>
                          <a:tab pos="1945640" algn="l"/>
                        </a:tabLst>
                      </a:pPr>
                      <a:r>
                        <a:rPr lang="en-US" sz="2000" dirty="0">
                          <a:effectLst/>
                        </a:rPr>
                        <a:t>This system increases customer retention and simplify vehicle and staff management.</a:t>
                      </a:r>
                      <a:endParaRPr lang="am-E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0660045"/>
                  </a:ext>
                </a:extLst>
              </a:tr>
            </a:tbl>
          </a:graphicData>
        </a:graphic>
      </p:graphicFrame>
    </p:spTree>
    <p:extLst>
      <p:ext uri="{BB962C8B-B14F-4D97-AF65-F5344CB8AC3E}">
        <p14:creationId xmlns:p14="http://schemas.microsoft.com/office/powerpoint/2010/main" val="272247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5CD9E4-B0AF-49DA-B3F0-DA3A8DD989D9}"/>
              </a:ext>
            </a:extLst>
          </p:cNvPr>
          <p:cNvSpPr/>
          <p:nvPr/>
        </p:nvSpPr>
        <p:spPr>
          <a:xfrm>
            <a:off x="397565" y="189954"/>
            <a:ext cx="9024731" cy="1003031"/>
          </a:xfrm>
          <a:prstGeom prst="rect">
            <a:avLst/>
          </a:prstGeom>
        </p:spPr>
        <p:txBody>
          <a:bodyPr wrap="square">
            <a:spAutoFit/>
          </a:bodyPr>
          <a:lstStyle/>
          <a:p>
            <a:pPr marR="0" lvl="1" algn="just">
              <a:lnSpc>
                <a:spcPct val="150000"/>
              </a:lnSpc>
              <a:spcBef>
                <a:spcPts val="200"/>
              </a:spcBef>
              <a:spcAft>
                <a:spcPts val="600"/>
              </a:spcAft>
            </a:pPr>
            <a:r>
              <a:rPr lang="en-US" sz="4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Goals of the Project </a:t>
            </a:r>
            <a:endParaRPr lang="am-ET"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C88EC45-08EB-4863-9158-053B2672A31D}"/>
              </a:ext>
            </a:extLst>
          </p:cNvPr>
          <p:cNvSpPr/>
          <p:nvPr/>
        </p:nvSpPr>
        <p:spPr>
          <a:xfrm>
            <a:off x="397565" y="1295918"/>
            <a:ext cx="10641496" cy="4570482"/>
          </a:xfrm>
          <a:prstGeom prst="rect">
            <a:avLst/>
          </a:prstGeom>
        </p:spPr>
        <p:txBody>
          <a:bodyPr wrap="square">
            <a:spAutoFit/>
          </a:bodyPr>
          <a:lstStyle/>
          <a:p>
            <a:pPr algn="just">
              <a:lnSpc>
                <a:spcPct val="150000"/>
              </a:lnSpc>
              <a:spcBef>
                <a:spcPts val="600"/>
              </a:spcBef>
              <a:spcAft>
                <a:spcPts val="6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The main objective of this web app is to provide convenience to the user/client by developing a </a:t>
            </a:r>
            <a:r>
              <a:rPr lang="en-US" sz="2800" dirty="0" err="1">
                <a:latin typeface="Times New Roman" panose="02020603050405020304" pitchFamily="18" charset="0"/>
                <a:ea typeface="Calibri" panose="020F0502020204030204" pitchFamily="34" charset="0"/>
                <a:cs typeface="Times New Roman" panose="02020603050405020304" pitchFamily="18" charset="0"/>
              </a:rPr>
              <a:t>wep</a:t>
            </a:r>
            <a:r>
              <a:rPr lang="en-US" sz="2800" dirty="0">
                <a:latin typeface="Times New Roman" panose="02020603050405020304" pitchFamily="18" charset="0"/>
                <a:ea typeface="Calibri" panose="020F0502020204030204" pitchFamily="34" charset="0"/>
                <a:cs typeface="Times New Roman" panose="02020603050405020304" pitchFamily="18" charset="0"/>
              </a:rPr>
              <a:t> app to make car rental process easier, faster and data driven. </a:t>
            </a:r>
            <a:endParaRPr lang="am-ET" sz="2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600"/>
              </a:spcBef>
              <a:spcAft>
                <a:spcPts val="6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In distinctive, the goals of Car rental system are:  </a:t>
            </a:r>
            <a:endParaRPr lang="am-ET" sz="28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600"/>
              </a:spcBef>
              <a:spcAft>
                <a:spcPts val="6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*To create conveniences, availability  and quality service the clients. </a:t>
            </a:r>
            <a:endParaRPr lang="am-ET" sz="2800" dirty="0">
              <a:latin typeface="Times New Roman" panose="02020603050405020304" pitchFamily="18" charset="0"/>
              <a:ea typeface="Calibri" panose="020F0502020204030204" pitchFamily="34" charset="0"/>
              <a:cs typeface="Times New Roman" panose="02020603050405020304" pitchFamily="18" charset="0"/>
            </a:endParaRPr>
          </a:p>
          <a:p>
            <a:r>
              <a:rPr lang="en-US" sz="2800" dirty="0">
                <a:latin typeface="Times New Roman" panose="02020603050405020304" pitchFamily="18" charset="0"/>
                <a:ea typeface="Calibri" panose="020F0502020204030204" pitchFamily="34" charset="0"/>
              </a:rPr>
              <a:t>*To build data driven web app that has direct access to admin through web application system. </a:t>
            </a:r>
            <a:endParaRPr lang="am-ET" sz="2800" dirty="0"/>
          </a:p>
        </p:txBody>
      </p:sp>
    </p:spTree>
    <p:extLst>
      <p:ext uri="{BB962C8B-B14F-4D97-AF65-F5344CB8AC3E}">
        <p14:creationId xmlns:p14="http://schemas.microsoft.com/office/powerpoint/2010/main" val="322780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6B7B29-A498-47EB-B868-B97C3FAEA058}"/>
              </a:ext>
            </a:extLst>
          </p:cNvPr>
          <p:cNvSpPr/>
          <p:nvPr/>
        </p:nvSpPr>
        <p:spPr>
          <a:xfrm>
            <a:off x="384313" y="284485"/>
            <a:ext cx="10084903" cy="661207"/>
          </a:xfrm>
          <a:prstGeom prst="rect">
            <a:avLst/>
          </a:prstGeom>
        </p:spPr>
        <p:txBody>
          <a:bodyPr wrap="square">
            <a:spAutoFit/>
          </a:bodyPr>
          <a:lstStyle/>
          <a:p>
            <a:pPr algn="just">
              <a:lnSpc>
                <a:spcPct val="150000"/>
              </a:lnSpc>
              <a:spcBef>
                <a:spcPts val="600"/>
              </a:spcBef>
              <a:spcAft>
                <a:spcPts val="600"/>
              </a:spcAft>
            </a:pPr>
            <a:r>
              <a:rPr lang="en-US" sz="2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There are six modules in the car rental web. The modules are: </a:t>
            </a:r>
            <a:endParaRPr lang="am-ET" sz="2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06EA8069-8F38-42C0-BAFB-FE10ECA1FED4}"/>
              </a:ext>
            </a:extLst>
          </p:cNvPr>
          <p:cNvSpPr/>
          <p:nvPr/>
        </p:nvSpPr>
        <p:spPr>
          <a:xfrm>
            <a:off x="278293" y="1041464"/>
            <a:ext cx="11423375" cy="1461939"/>
          </a:xfrm>
          <a:prstGeom prst="rect">
            <a:avLst/>
          </a:prstGeom>
        </p:spPr>
        <p:txBody>
          <a:bodyPr wrap="square">
            <a:spAutoFit/>
          </a:bodyPr>
          <a:lstStyle/>
          <a:p>
            <a:pPr marL="342900" marR="0" lvl="0" indent="-342900" algn="just">
              <a:lnSpc>
                <a:spcPct val="150000"/>
              </a:lnSpc>
              <a:spcBef>
                <a:spcPts val="600"/>
              </a:spcBef>
              <a:spcAft>
                <a:spcPts val="600"/>
              </a:spcAft>
              <a:buFont typeface="+mj-lt"/>
              <a:buAutoNum type="arabicPeriod"/>
            </a:pPr>
            <a:r>
              <a:rPr lang="en-US" sz="2400" dirty="0">
                <a:latin typeface="Times New Roman" panose="02020603050405020304" pitchFamily="18" charset="0"/>
                <a:ea typeface="Calibri" panose="020F0502020204030204" pitchFamily="34" charset="0"/>
                <a:cs typeface="Times New Roman" panose="02020603050405020304" pitchFamily="18" charset="0"/>
              </a:rPr>
              <a:t>Client Information User can register, login, view and update client information. </a:t>
            </a:r>
            <a:endParaRPr lang="am-ET" sz="2400" dirty="0">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latin typeface="Times New Roman" panose="02020603050405020304" pitchFamily="18" charset="0"/>
                <a:ea typeface="Calibri" panose="020F0502020204030204" pitchFamily="34" charset="0"/>
              </a:rPr>
              <a:t>2.  Staff Information There are two users that are admin and client. Admin can add, view, update and delete client information, </a:t>
            </a:r>
            <a:endParaRPr lang="am-ET" sz="2400" dirty="0"/>
          </a:p>
        </p:txBody>
      </p:sp>
      <p:sp>
        <p:nvSpPr>
          <p:cNvPr id="4" name="Rectangle 3">
            <a:extLst>
              <a:ext uri="{FF2B5EF4-FFF2-40B4-BE49-F238E27FC236}">
                <a16:creationId xmlns:a16="http://schemas.microsoft.com/office/drawing/2014/main" id="{60C14AA4-F813-4A6A-BFD2-4354A2FEE475}"/>
              </a:ext>
            </a:extLst>
          </p:cNvPr>
          <p:cNvSpPr/>
          <p:nvPr/>
        </p:nvSpPr>
        <p:spPr>
          <a:xfrm>
            <a:off x="331304" y="2599175"/>
            <a:ext cx="11529391" cy="1133965"/>
          </a:xfrm>
          <a:prstGeom prst="rect">
            <a:avLst/>
          </a:prstGeom>
        </p:spPr>
        <p:txBody>
          <a:bodyPr wrap="square">
            <a:spAutoFit/>
          </a:bodyPr>
          <a:lstStyle/>
          <a:p>
            <a:pPr marR="0" lvl="0" algn="just">
              <a:lnSpc>
                <a:spcPct val="150000"/>
              </a:lnSpc>
              <a:spcBef>
                <a:spcPts val="60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Car Information can add, view, update and delete car information. </a:t>
            </a:r>
            <a:endParaRPr lang="am-ET"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4. admin will update booking information. </a:t>
            </a:r>
            <a:endParaRPr lang="am-ET"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3E24689-893C-4A59-B517-41C7C291DF54}"/>
              </a:ext>
            </a:extLst>
          </p:cNvPr>
          <p:cNvSpPr/>
          <p:nvPr/>
        </p:nvSpPr>
        <p:spPr>
          <a:xfrm>
            <a:off x="331304" y="3637099"/>
            <a:ext cx="11211339" cy="2795958"/>
          </a:xfrm>
          <a:prstGeom prst="rect">
            <a:avLst/>
          </a:prstGeom>
        </p:spPr>
        <p:txBody>
          <a:bodyPr wrap="square">
            <a:spAutoFit/>
          </a:bodyPr>
          <a:lstStyle/>
          <a:p>
            <a:pPr marR="0" lvl="0" algn="just">
              <a:lnSpc>
                <a:spcPct val="150000"/>
              </a:lnSpc>
              <a:spcBef>
                <a:spcPts val="60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5. Returning User can update rental information status to return and system will record the time and record the car is being returned. </a:t>
            </a:r>
            <a:endParaRPr lang="am-ET" sz="2400"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6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6.Report Producing the reports associated with the renting car. The system is a multi-user system since it is used by different groups of users. It is developed to be used on any operating system platform.</a:t>
            </a:r>
            <a:endParaRPr lang="am-ET"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232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FDF36C-98C7-4ED4-860D-AADC6B7C3433}"/>
              </a:ext>
            </a:extLst>
          </p:cNvPr>
          <p:cNvSpPr/>
          <p:nvPr/>
        </p:nvSpPr>
        <p:spPr>
          <a:xfrm>
            <a:off x="424069" y="0"/>
            <a:ext cx="8574157" cy="506292"/>
          </a:xfrm>
          <a:prstGeom prst="rect">
            <a:avLst/>
          </a:prstGeom>
        </p:spPr>
        <p:txBody>
          <a:bodyPr wrap="square">
            <a:spAutoFit/>
          </a:bodyPr>
          <a:lstStyle/>
          <a:p>
            <a:pPr marR="0" lvl="1" algn="just">
              <a:lnSpc>
                <a:spcPct val="150000"/>
              </a:lnSpc>
              <a:spcBef>
                <a:spcPts val="200"/>
              </a:spcBef>
              <a:spcAft>
                <a:spcPts val="600"/>
              </a:spcAft>
            </a:pPr>
            <a:r>
              <a:rPr lang="en-US" sz="20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Stake Holders </a:t>
            </a:r>
            <a:endParaRPr lang="am-ET"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27A1573-E8E5-4A25-A349-D96797D08747}"/>
              </a:ext>
            </a:extLst>
          </p:cNvPr>
          <p:cNvGraphicFramePr>
            <a:graphicFrameLocks noGrp="1"/>
          </p:cNvGraphicFramePr>
          <p:nvPr>
            <p:extLst>
              <p:ext uri="{D42A27DB-BD31-4B8C-83A1-F6EECF244321}">
                <p14:modId xmlns:p14="http://schemas.microsoft.com/office/powerpoint/2010/main" val="3648269381"/>
              </p:ext>
            </p:extLst>
          </p:nvPr>
        </p:nvGraphicFramePr>
        <p:xfrm>
          <a:off x="424070" y="662609"/>
          <a:ext cx="11158330" cy="5714060"/>
        </p:xfrm>
        <a:graphic>
          <a:graphicData uri="http://schemas.openxmlformats.org/drawingml/2006/table">
            <a:tbl>
              <a:tblPr firstRow="1" firstCol="1" bandRow="1">
                <a:tableStyleId>{5C22544A-7EE6-4342-B048-85BDC9FD1C3A}</a:tableStyleId>
              </a:tblPr>
              <a:tblGrid>
                <a:gridCol w="1704201">
                  <a:extLst>
                    <a:ext uri="{9D8B030D-6E8A-4147-A177-3AD203B41FA5}">
                      <a16:colId xmlns:a16="http://schemas.microsoft.com/office/drawing/2014/main" val="811614759"/>
                    </a:ext>
                  </a:extLst>
                </a:gridCol>
                <a:gridCol w="5261234">
                  <a:extLst>
                    <a:ext uri="{9D8B030D-6E8A-4147-A177-3AD203B41FA5}">
                      <a16:colId xmlns:a16="http://schemas.microsoft.com/office/drawing/2014/main" val="1085076959"/>
                    </a:ext>
                  </a:extLst>
                </a:gridCol>
                <a:gridCol w="4192895">
                  <a:extLst>
                    <a:ext uri="{9D8B030D-6E8A-4147-A177-3AD203B41FA5}">
                      <a16:colId xmlns:a16="http://schemas.microsoft.com/office/drawing/2014/main" val="3815320154"/>
                    </a:ext>
                  </a:extLst>
                </a:gridCol>
              </a:tblGrid>
              <a:tr h="325346">
                <a:tc>
                  <a:txBody>
                    <a:bodyPr/>
                    <a:lstStyle/>
                    <a:p>
                      <a:pPr marL="0" marR="0" algn="just">
                        <a:lnSpc>
                          <a:spcPct val="150000"/>
                        </a:lnSpc>
                        <a:spcBef>
                          <a:spcPts val="600"/>
                        </a:spcBef>
                        <a:spcAft>
                          <a:spcPts val="600"/>
                        </a:spcAft>
                      </a:pPr>
                      <a:r>
                        <a:rPr lang="en-US" sz="1800">
                          <a:effectLst/>
                        </a:rPr>
                        <a:t>Name </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600"/>
                        </a:spcBef>
                        <a:spcAft>
                          <a:spcPts val="600"/>
                        </a:spcAft>
                      </a:pPr>
                      <a:r>
                        <a:rPr lang="en-US" sz="1800">
                          <a:effectLst/>
                        </a:rPr>
                        <a:t>Description</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1800">
                          <a:effectLst/>
                        </a:rPr>
                        <a:t>Responsibility</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945127"/>
                  </a:ext>
                </a:extLst>
              </a:tr>
              <a:tr h="2146407">
                <a:tc>
                  <a:txBody>
                    <a:bodyPr/>
                    <a:lstStyle/>
                    <a:p>
                      <a:pPr marL="0" marR="0" algn="just">
                        <a:lnSpc>
                          <a:spcPct val="150000"/>
                        </a:lnSpc>
                        <a:spcBef>
                          <a:spcPts val="600"/>
                        </a:spcBef>
                        <a:spcAft>
                          <a:spcPts val="600"/>
                        </a:spcAft>
                      </a:pPr>
                      <a:r>
                        <a:rPr lang="en-US" sz="1800">
                          <a:effectLst/>
                        </a:rPr>
                        <a:t>Admin</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1800" dirty="0">
                          <a:effectLst/>
                        </a:rPr>
                        <a:t>Add car, view list of car, edit</a:t>
                      </a:r>
                      <a:endParaRPr lang="am-ET" sz="1800" dirty="0">
                        <a:effectLst/>
                      </a:endParaRPr>
                    </a:p>
                    <a:p>
                      <a:pPr marL="0" marR="0" algn="just">
                        <a:lnSpc>
                          <a:spcPct val="150000"/>
                        </a:lnSpc>
                        <a:spcBef>
                          <a:spcPts val="600"/>
                        </a:spcBef>
                        <a:spcAft>
                          <a:spcPts val="600"/>
                        </a:spcAft>
                      </a:pPr>
                      <a:r>
                        <a:rPr lang="en-US" sz="1800" dirty="0">
                          <a:effectLst/>
                        </a:rPr>
                        <a:t>car, delete car, login , view</a:t>
                      </a:r>
                      <a:endParaRPr lang="am-ET" sz="1800" dirty="0">
                        <a:effectLst/>
                      </a:endParaRPr>
                    </a:p>
                    <a:p>
                      <a:pPr marL="0" marR="0" algn="just">
                        <a:lnSpc>
                          <a:spcPct val="150000"/>
                        </a:lnSpc>
                        <a:spcBef>
                          <a:spcPts val="600"/>
                        </a:spcBef>
                        <a:spcAft>
                          <a:spcPts val="600"/>
                        </a:spcAft>
                      </a:pPr>
                      <a:r>
                        <a:rPr lang="en-US" sz="1800" dirty="0">
                          <a:effectLst/>
                        </a:rPr>
                        <a:t>detail of the car and return the</a:t>
                      </a:r>
                      <a:endParaRPr lang="am-ET" sz="1800" dirty="0">
                        <a:effectLst/>
                      </a:endParaRPr>
                    </a:p>
                    <a:p>
                      <a:pPr marL="0" marR="0" algn="just">
                        <a:lnSpc>
                          <a:spcPct val="150000"/>
                        </a:lnSpc>
                        <a:spcBef>
                          <a:spcPts val="600"/>
                        </a:spcBef>
                        <a:spcAft>
                          <a:spcPts val="600"/>
                        </a:spcAft>
                      </a:pPr>
                      <a:r>
                        <a:rPr lang="en-US" sz="1800" dirty="0">
                          <a:effectLst/>
                        </a:rPr>
                        <a:t>car on the system</a:t>
                      </a:r>
                      <a:endParaRPr lang="am-ET"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1800">
                          <a:effectLst/>
                        </a:rPr>
                        <a:t>Admins are responsible for check out the car and check in the car, if there is new car add that car to database, if the company want to trash the old car the admin will be delete that car.</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119228"/>
                  </a:ext>
                </a:extLst>
              </a:tr>
              <a:tr h="1782195">
                <a:tc>
                  <a:txBody>
                    <a:bodyPr/>
                    <a:lstStyle/>
                    <a:p>
                      <a:pPr marL="0" marR="0" algn="just">
                        <a:lnSpc>
                          <a:spcPct val="150000"/>
                        </a:lnSpc>
                        <a:spcBef>
                          <a:spcPts val="600"/>
                        </a:spcBef>
                        <a:spcAft>
                          <a:spcPts val="600"/>
                        </a:spcAft>
                      </a:pPr>
                      <a:r>
                        <a:rPr lang="en-US" sz="1800">
                          <a:effectLst/>
                        </a:rPr>
                        <a:t>User</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1800">
                          <a:effectLst/>
                        </a:rPr>
                        <a:t>List of car view, view car detail and to the system the user have to give information of specific time and if the user do not have account they have to be sign up Account else log in on the system</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1800">
                          <a:effectLst/>
                        </a:rPr>
                        <a:t>The user responsibility is first sign up, specify time or how long take that car,</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192385"/>
                  </a:ext>
                </a:extLst>
              </a:tr>
              <a:tr h="1417983">
                <a:tc>
                  <a:txBody>
                    <a:bodyPr/>
                    <a:lstStyle/>
                    <a:p>
                      <a:pPr marL="0" marR="0" algn="just">
                        <a:lnSpc>
                          <a:spcPct val="150000"/>
                        </a:lnSpc>
                        <a:spcBef>
                          <a:spcPts val="600"/>
                        </a:spcBef>
                        <a:spcAft>
                          <a:spcPts val="600"/>
                        </a:spcAft>
                      </a:pPr>
                      <a:r>
                        <a:rPr lang="en-US" sz="1800">
                          <a:effectLst/>
                        </a:rPr>
                        <a:t>Developer</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tabLst>
                          <a:tab pos="1882140" algn="l"/>
                        </a:tabLst>
                      </a:pPr>
                      <a:r>
                        <a:rPr lang="en-US" sz="1800">
                          <a:effectLst/>
                        </a:rPr>
                        <a:t>Developers develop system on the basis of given document.</a:t>
                      </a:r>
                      <a:endParaRPr lang="am-ET"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600"/>
                        </a:spcBef>
                        <a:spcAft>
                          <a:spcPts val="600"/>
                        </a:spcAft>
                      </a:pPr>
                      <a:r>
                        <a:rPr lang="en-US" sz="1800" dirty="0">
                          <a:effectLst/>
                        </a:rPr>
                        <a:t>Developers are responsible for developing system feature, fixing bug, and maintain the system’s availability.</a:t>
                      </a:r>
                      <a:endParaRPr lang="am-ET"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950013"/>
                  </a:ext>
                </a:extLst>
              </a:tr>
            </a:tbl>
          </a:graphicData>
        </a:graphic>
      </p:graphicFrame>
    </p:spTree>
    <p:extLst>
      <p:ext uri="{BB962C8B-B14F-4D97-AF65-F5344CB8AC3E}">
        <p14:creationId xmlns:p14="http://schemas.microsoft.com/office/powerpoint/2010/main" val="385280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7EFD96-BD9E-4DFF-ACD3-F3A9E781A937}"/>
              </a:ext>
            </a:extLst>
          </p:cNvPr>
          <p:cNvSpPr/>
          <p:nvPr/>
        </p:nvSpPr>
        <p:spPr>
          <a:xfrm>
            <a:off x="636104" y="540891"/>
            <a:ext cx="6705600" cy="707886"/>
          </a:xfrm>
          <a:prstGeom prst="rect">
            <a:avLst/>
          </a:prstGeom>
        </p:spPr>
        <p:txBody>
          <a:bodyPr wrap="square">
            <a:spAutoFit/>
          </a:bodyPr>
          <a:lstStyle/>
          <a:p>
            <a:r>
              <a:rPr lang="en-US" sz="4000" b="1" dirty="0">
                <a:solidFill>
                  <a:srgbClr val="000000"/>
                </a:solidFill>
              </a:rPr>
              <a:t>Use Case Diagram</a:t>
            </a:r>
            <a:endParaRPr lang="am-ET" sz="4000" dirty="0"/>
          </a:p>
        </p:txBody>
      </p:sp>
      <p:pic>
        <p:nvPicPr>
          <p:cNvPr id="5" name="Picture 4">
            <a:extLst>
              <a:ext uri="{FF2B5EF4-FFF2-40B4-BE49-F238E27FC236}">
                <a16:creationId xmlns:a16="http://schemas.microsoft.com/office/drawing/2014/main" id="{4569DBD7-52B2-439D-8445-64ADF2D6F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3" y="1373806"/>
            <a:ext cx="8892209" cy="4900233"/>
          </a:xfrm>
          <a:prstGeom prst="rect">
            <a:avLst/>
          </a:prstGeom>
        </p:spPr>
      </p:pic>
    </p:spTree>
    <p:extLst>
      <p:ext uri="{BB962C8B-B14F-4D97-AF65-F5344CB8AC3E}">
        <p14:creationId xmlns:p14="http://schemas.microsoft.com/office/powerpoint/2010/main" val="77561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726CB5-2134-4262-BBEB-A3421FA240B0}"/>
              </a:ext>
            </a:extLst>
          </p:cNvPr>
          <p:cNvSpPr/>
          <p:nvPr/>
        </p:nvSpPr>
        <p:spPr>
          <a:xfrm>
            <a:off x="675860" y="0"/>
            <a:ext cx="10601739" cy="584775"/>
          </a:xfrm>
          <a:prstGeom prst="rect">
            <a:avLst/>
          </a:prstGeom>
        </p:spPr>
        <p:txBody>
          <a:bodyPr wrap="square">
            <a:spAutoFit/>
          </a:bodyPr>
          <a:lstStyle/>
          <a:p>
            <a:r>
              <a:rPr lang="en-US" sz="3200" dirty="0" err="1">
                <a:solidFill>
                  <a:schemeClr val="accent1"/>
                </a:solidFill>
              </a:rPr>
              <a:t>U</a:t>
            </a:r>
            <a:r>
              <a:rPr lang="en-US" sz="3200" b="0" i="0" u="none" strike="noStrike" baseline="0" dirty="0" err="1">
                <a:solidFill>
                  <a:schemeClr val="accent1"/>
                </a:solidFill>
              </a:rPr>
              <a:t>seCase</a:t>
            </a:r>
            <a:r>
              <a:rPr lang="en-US" sz="3200" b="0" i="0" u="none" strike="noStrike" baseline="0" dirty="0">
                <a:solidFill>
                  <a:schemeClr val="accent1"/>
                </a:solidFill>
              </a:rPr>
              <a:t> </a:t>
            </a:r>
            <a:r>
              <a:rPr lang="en-US" sz="3200" b="0" i="0" u="none" strike="noStrike" baseline="0" dirty="0" err="1">
                <a:solidFill>
                  <a:schemeClr val="accent1"/>
                </a:solidFill>
              </a:rPr>
              <a:t>Discription</a:t>
            </a:r>
            <a:r>
              <a:rPr lang="en-US" dirty="0">
                <a:solidFill>
                  <a:srgbClr val="000000"/>
                </a:solidFill>
              </a:rPr>
              <a:t>	</a:t>
            </a:r>
          </a:p>
        </p:txBody>
      </p:sp>
      <p:graphicFrame>
        <p:nvGraphicFramePr>
          <p:cNvPr id="3" name="Table 2">
            <a:extLst>
              <a:ext uri="{FF2B5EF4-FFF2-40B4-BE49-F238E27FC236}">
                <a16:creationId xmlns:a16="http://schemas.microsoft.com/office/drawing/2014/main" id="{4AB581A4-2A74-4B49-BD91-C80F8F2DE33B}"/>
              </a:ext>
            </a:extLst>
          </p:cNvPr>
          <p:cNvGraphicFramePr>
            <a:graphicFrameLocks noGrp="1"/>
          </p:cNvGraphicFramePr>
          <p:nvPr>
            <p:extLst>
              <p:ext uri="{D42A27DB-BD31-4B8C-83A1-F6EECF244321}">
                <p14:modId xmlns:p14="http://schemas.microsoft.com/office/powerpoint/2010/main" val="498585070"/>
              </p:ext>
            </p:extLst>
          </p:nvPr>
        </p:nvGraphicFramePr>
        <p:xfrm>
          <a:off x="477078" y="473335"/>
          <a:ext cx="11237843" cy="6190803"/>
        </p:xfrm>
        <a:graphic>
          <a:graphicData uri="http://schemas.openxmlformats.org/drawingml/2006/table">
            <a:tbl>
              <a:tblPr firstRow="1" firstCol="1" bandRow="1">
                <a:tableStyleId>{5C22544A-7EE6-4342-B048-85BDC9FD1C3A}</a:tableStyleId>
              </a:tblPr>
              <a:tblGrid>
                <a:gridCol w="1182930">
                  <a:extLst>
                    <a:ext uri="{9D8B030D-6E8A-4147-A177-3AD203B41FA5}">
                      <a16:colId xmlns:a16="http://schemas.microsoft.com/office/drawing/2014/main" val="1506626857"/>
                    </a:ext>
                  </a:extLst>
                </a:gridCol>
                <a:gridCol w="5386561">
                  <a:extLst>
                    <a:ext uri="{9D8B030D-6E8A-4147-A177-3AD203B41FA5}">
                      <a16:colId xmlns:a16="http://schemas.microsoft.com/office/drawing/2014/main" val="3416700425"/>
                    </a:ext>
                  </a:extLst>
                </a:gridCol>
                <a:gridCol w="4668352">
                  <a:extLst>
                    <a:ext uri="{9D8B030D-6E8A-4147-A177-3AD203B41FA5}">
                      <a16:colId xmlns:a16="http://schemas.microsoft.com/office/drawing/2014/main" val="1932221395"/>
                    </a:ext>
                  </a:extLst>
                </a:gridCol>
              </a:tblGrid>
              <a:tr h="274128">
                <a:tc gridSpan="3">
                  <a:txBody>
                    <a:bodyPr/>
                    <a:lstStyle/>
                    <a:p>
                      <a:pPr marL="0" marR="0">
                        <a:lnSpc>
                          <a:spcPct val="115000"/>
                        </a:lnSpc>
                        <a:spcBef>
                          <a:spcPts val="0"/>
                        </a:spcBef>
                        <a:spcAft>
                          <a:spcPts val="0"/>
                        </a:spcAft>
                      </a:pPr>
                      <a:r>
                        <a:rPr lang="am-ET" sz="1800" dirty="0">
                          <a:solidFill>
                            <a:srgbClr val="FF0000"/>
                          </a:solidFill>
                          <a:effectLst/>
                        </a:rPr>
                        <a:t>Use Case Number: 1</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1875727440"/>
                  </a:ext>
                </a:extLst>
              </a:tr>
              <a:tr h="274128">
                <a:tc gridSpan="3">
                  <a:txBody>
                    <a:bodyPr/>
                    <a:lstStyle/>
                    <a:p>
                      <a:pPr marL="0" marR="0">
                        <a:lnSpc>
                          <a:spcPct val="115000"/>
                        </a:lnSpc>
                        <a:spcBef>
                          <a:spcPts val="0"/>
                        </a:spcBef>
                        <a:spcAft>
                          <a:spcPts val="0"/>
                        </a:spcAft>
                      </a:pPr>
                      <a:r>
                        <a:rPr lang="am-ET" sz="1800" dirty="0">
                          <a:solidFill>
                            <a:srgbClr val="FF0000"/>
                          </a:solidFill>
                          <a:effectLst/>
                        </a:rPr>
                        <a:t>Brief description</a:t>
                      </a:r>
                      <a:r>
                        <a:rPr lang="en-US" sz="1800" dirty="0">
                          <a:solidFill>
                            <a:srgbClr val="FF0000"/>
                          </a:solidFill>
                          <a:effectLst/>
                        </a:rPr>
                        <a:t>          </a:t>
                      </a:r>
                      <a:r>
                        <a:rPr lang="am-ET" sz="1800" dirty="0">
                          <a:effectLst/>
                        </a:rPr>
                        <a:t>This use case allows the admin to</a:t>
                      </a:r>
                      <a:r>
                        <a:rPr lang="en-US" sz="1800" dirty="0">
                          <a:effectLst/>
                        </a:rPr>
                        <a:t> add car, view car, delete ,and edit car</a:t>
                      </a:r>
                      <a:endParaRPr lang="am-E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1052931631"/>
                  </a:ext>
                </a:extLst>
              </a:tr>
              <a:tr h="274128">
                <a:tc gridSpan="3">
                  <a:txBody>
                    <a:bodyPr/>
                    <a:lstStyle/>
                    <a:p>
                      <a:pPr marL="0" marR="0">
                        <a:lnSpc>
                          <a:spcPct val="115000"/>
                        </a:lnSpc>
                        <a:spcBef>
                          <a:spcPts val="0"/>
                        </a:spcBef>
                        <a:spcAft>
                          <a:spcPts val="0"/>
                        </a:spcAft>
                      </a:pPr>
                      <a:r>
                        <a:rPr lang="am-ET" sz="1800" dirty="0">
                          <a:solidFill>
                            <a:srgbClr val="FF0000"/>
                          </a:solidFill>
                          <a:effectLst/>
                        </a:rPr>
                        <a:t>Actors </a:t>
                      </a:r>
                      <a:r>
                        <a:rPr lang="en-US" sz="1800" dirty="0">
                          <a:solidFill>
                            <a:srgbClr val="FF0000"/>
                          </a:solidFill>
                          <a:effectLst/>
                        </a:rPr>
                        <a:t> </a:t>
                      </a:r>
                      <a:r>
                        <a:rPr lang="en-US" sz="1800" dirty="0">
                          <a:effectLst/>
                        </a:rPr>
                        <a:t>                           </a:t>
                      </a:r>
                      <a:r>
                        <a:rPr lang="am-ET" sz="1800" dirty="0">
                          <a:effectLst/>
                        </a:rPr>
                        <a:t>Admin</a:t>
                      </a:r>
                      <a:endParaRPr lang="am-E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2898176184"/>
                  </a:ext>
                </a:extLst>
              </a:tr>
              <a:tr h="274128">
                <a:tc gridSpan="3">
                  <a:txBody>
                    <a:bodyPr/>
                    <a:lstStyle/>
                    <a:p>
                      <a:pPr marL="0" marR="0">
                        <a:lnSpc>
                          <a:spcPct val="115000"/>
                        </a:lnSpc>
                        <a:spcBef>
                          <a:spcPts val="0"/>
                        </a:spcBef>
                        <a:spcAft>
                          <a:spcPts val="0"/>
                        </a:spcAft>
                      </a:pPr>
                      <a:r>
                        <a:rPr lang="am-ET" sz="1800" dirty="0">
                          <a:solidFill>
                            <a:srgbClr val="FF0000"/>
                          </a:solidFill>
                          <a:effectLst/>
                        </a:rPr>
                        <a:t>Preconditions</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517742209"/>
                  </a:ext>
                </a:extLst>
              </a:tr>
              <a:tr h="274128">
                <a:tc gridSpan="3">
                  <a:txBody>
                    <a:bodyPr/>
                    <a:lstStyle/>
                    <a:p>
                      <a:pPr marL="0" marR="0">
                        <a:lnSpc>
                          <a:spcPct val="115000"/>
                        </a:lnSpc>
                        <a:spcBef>
                          <a:spcPts val="0"/>
                        </a:spcBef>
                        <a:spcAft>
                          <a:spcPts val="0"/>
                        </a:spcAft>
                      </a:pPr>
                      <a:r>
                        <a:rPr lang="am-ET" sz="1800" dirty="0">
                          <a:effectLst/>
                        </a:rPr>
                        <a:t>The admin must logged in to the system</a:t>
                      </a:r>
                      <a:endParaRPr lang="am-E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18381253"/>
                  </a:ext>
                </a:extLst>
              </a:tr>
              <a:tr h="274128">
                <a:tc gridSpan="3">
                  <a:txBody>
                    <a:bodyPr/>
                    <a:lstStyle/>
                    <a:p>
                      <a:pPr marL="0" marR="0">
                        <a:lnSpc>
                          <a:spcPct val="115000"/>
                        </a:lnSpc>
                        <a:spcBef>
                          <a:spcPts val="0"/>
                        </a:spcBef>
                        <a:spcAft>
                          <a:spcPts val="0"/>
                        </a:spcAft>
                      </a:pPr>
                      <a:r>
                        <a:rPr lang="am-ET" sz="1800" dirty="0">
                          <a:solidFill>
                            <a:srgbClr val="FF0000"/>
                          </a:solidFill>
                          <a:effectLst/>
                        </a:rPr>
                        <a:t>Flows of Events:</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2142126664"/>
                  </a:ext>
                </a:extLst>
              </a:tr>
              <a:tr h="274128">
                <a:tc gridSpan="3">
                  <a:txBody>
                    <a:bodyPr/>
                    <a:lstStyle/>
                    <a:p>
                      <a:pPr marL="0" marR="0">
                        <a:lnSpc>
                          <a:spcPct val="115000"/>
                        </a:lnSpc>
                        <a:spcBef>
                          <a:spcPts val="0"/>
                        </a:spcBef>
                        <a:spcAft>
                          <a:spcPts val="0"/>
                        </a:spcAft>
                      </a:pPr>
                      <a:r>
                        <a:rPr lang="am-ET" sz="1800" dirty="0">
                          <a:solidFill>
                            <a:srgbClr val="FF0000"/>
                          </a:solidFill>
                          <a:effectLst/>
                        </a:rPr>
                        <a:t>1. Basic Flows</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3003094203"/>
                  </a:ext>
                </a:extLst>
              </a:tr>
              <a:tr h="274128">
                <a:tc gridSpan="3">
                  <a:txBody>
                    <a:bodyPr/>
                    <a:lstStyle/>
                    <a:p>
                      <a:pPr marL="0" marR="0">
                        <a:lnSpc>
                          <a:spcPct val="115000"/>
                        </a:lnSpc>
                        <a:spcBef>
                          <a:spcPts val="0"/>
                        </a:spcBef>
                        <a:spcAft>
                          <a:spcPts val="0"/>
                        </a:spcAft>
                      </a:pPr>
                      <a:r>
                        <a:rPr lang="am-ET" sz="1800" dirty="0">
                          <a:solidFill>
                            <a:srgbClr val="FF0000"/>
                          </a:solidFill>
                          <a:effectLst/>
                        </a:rPr>
                        <a:t>1.1.0 </a:t>
                      </a:r>
                      <a:r>
                        <a:rPr lang="en-US" sz="1800" dirty="0">
                          <a:solidFill>
                            <a:srgbClr val="FF0000"/>
                          </a:solidFill>
                          <a:effectLst/>
                        </a:rPr>
                        <a:t>Add Car</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3099278442"/>
                  </a:ext>
                </a:extLst>
              </a:tr>
              <a:tr h="274128">
                <a:tc>
                  <a:txBody>
                    <a:bodyPr/>
                    <a:lstStyle/>
                    <a:p>
                      <a:pPr marL="0" marR="0">
                        <a:lnSpc>
                          <a:spcPct val="115000"/>
                        </a:lnSpc>
                        <a:spcBef>
                          <a:spcPts val="0"/>
                        </a:spcBef>
                        <a:spcAft>
                          <a:spcPts val="0"/>
                        </a:spcAft>
                      </a:pPr>
                      <a:r>
                        <a:rPr lang="am-ET" sz="1800" dirty="0">
                          <a:solidFill>
                            <a:srgbClr val="7030A0"/>
                          </a:solidFill>
                          <a:effectLst/>
                        </a:rPr>
                        <a:t>Step</a:t>
                      </a:r>
                      <a:endParaRPr lang="am-ET"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a:t>
                      </a:r>
                      <a:r>
                        <a:rPr lang="am-ET" sz="1800" dirty="0">
                          <a:solidFill>
                            <a:srgbClr val="7030A0"/>
                          </a:solidFill>
                          <a:effectLst/>
                        </a:rPr>
                        <a:t>User Actions</a:t>
                      </a:r>
                      <a:endParaRPr lang="am-ET"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               </a:t>
                      </a:r>
                      <a:r>
                        <a:rPr lang="am-ET" sz="1800" dirty="0">
                          <a:solidFill>
                            <a:srgbClr val="7030A0"/>
                          </a:solidFill>
                          <a:effectLst/>
                        </a:rPr>
                        <a:t>System Actions</a:t>
                      </a:r>
                      <a:endParaRPr lang="am-ET"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5087971"/>
                  </a:ext>
                </a:extLst>
              </a:tr>
              <a:tr h="273253">
                <a:tc>
                  <a:txBody>
                    <a:bodyPr/>
                    <a:lstStyle/>
                    <a:p>
                      <a:pPr marL="0" marR="0">
                        <a:lnSpc>
                          <a:spcPct val="115000"/>
                        </a:lnSpc>
                        <a:spcBef>
                          <a:spcPts val="0"/>
                        </a:spcBef>
                        <a:spcAft>
                          <a:spcPts val="0"/>
                        </a:spcAft>
                      </a:pPr>
                      <a:r>
                        <a:rPr lang="en-US" sz="1800">
                          <a:effectLst/>
                        </a:rPr>
                        <a:t>1</a:t>
                      </a:r>
                      <a:endParaRPr lang="am-E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Click addCar button</a:t>
                      </a:r>
                      <a:endParaRPr lang="am-E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effectLst/>
                        </a:rPr>
                        <a:t>The system display add car form </a:t>
                      </a:r>
                      <a:endParaRPr lang="am-E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7954788"/>
                  </a:ext>
                </a:extLst>
              </a:tr>
              <a:tr h="1724524">
                <a:tc>
                  <a:txBody>
                    <a:bodyPr/>
                    <a:lstStyle/>
                    <a:p>
                      <a:pPr marL="0" marR="0">
                        <a:lnSpc>
                          <a:spcPct val="115000"/>
                        </a:lnSpc>
                        <a:spcBef>
                          <a:spcPts val="0"/>
                        </a:spcBef>
                        <a:spcAft>
                          <a:spcPts val="0"/>
                        </a:spcAft>
                      </a:pPr>
                      <a:r>
                        <a:rPr lang="en-US" sz="1800" dirty="0">
                          <a:effectLst/>
                        </a:rPr>
                        <a:t>2</a:t>
                      </a:r>
                      <a:endParaRPr lang="am-E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am-ET" sz="1800" dirty="0">
                          <a:effectLst/>
                        </a:rPr>
                        <a:t>The Admin fills out the form and requests the system to save the details</a:t>
                      </a:r>
                      <a:endParaRPr lang="am-E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am-ET" sz="1800" dirty="0">
                          <a:effectLst/>
                        </a:rPr>
                        <a:t>The system verifies that there’s no other </a:t>
                      </a:r>
                      <a:r>
                        <a:rPr lang="en-US" sz="1800" dirty="0">
                          <a:effectLst/>
                        </a:rPr>
                        <a:t>car</a:t>
                      </a:r>
                      <a:r>
                        <a:rPr lang="am-ET" sz="1800" dirty="0">
                          <a:effectLst/>
                        </a:rPr>
                        <a:t> in the database with the same </a:t>
                      </a:r>
                      <a:r>
                        <a:rPr lang="en-US" sz="1800" dirty="0">
                          <a:effectLst/>
                        </a:rPr>
                        <a:t>vin number</a:t>
                      </a:r>
                      <a:r>
                        <a:rPr lang="am-ET" sz="1800" dirty="0">
                          <a:effectLst/>
                        </a:rPr>
                        <a:t> and saves the car and returns the success message on success or a fail message in case of failure. </a:t>
                      </a:r>
                    </a:p>
                  </a:txBody>
                  <a:tcPr marL="68580" marR="68580" marT="0" marB="0"/>
                </a:tc>
                <a:extLst>
                  <a:ext uri="{0D108BD9-81ED-4DB2-BD59-A6C34878D82A}">
                    <a16:rowId xmlns:a16="http://schemas.microsoft.com/office/drawing/2014/main" val="1212257209"/>
                  </a:ext>
                </a:extLst>
              </a:tr>
              <a:tr h="274128">
                <a:tc gridSpan="3">
                  <a:txBody>
                    <a:bodyPr/>
                    <a:lstStyle/>
                    <a:p>
                      <a:pPr marL="0" marR="0">
                        <a:lnSpc>
                          <a:spcPct val="115000"/>
                        </a:lnSpc>
                        <a:spcBef>
                          <a:spcPts val="0"/>
                        </a:spcBef>
                        <a:spcAft>
                          <a:spcPts val="0"/>
                        </a:spcAft>
                      </a:pPr>
                      <a:r>
                        <a:rPr lang="am-ET" sz="1800" dirty="0">
                          <a:solidFill>
                            <a:srgbClr val="FF0000"/>
                          </a:solidFill>
                          <a:effectLst/>
                        </a:rPr>
                        <a:t>Postconditions</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1950032054"/>
                  </a:ext>
                </a:extLst>
              </a:tr>
              <a:tr h="274128">
                <a:tc gridSpan="3">
                  <a:txBody>
                    <a:bodyPr/>
                    <a:lstStyle/>
                    <a:p>
                      <a:pPr marL="0" marR="0">
                        <a:lnSpc>
                          <a:spcPct val="115000"/>
                        </a:lnSpc>
                        <a:spcBef>
                          <a:spcPts val="0"/>
                        </a:spcBef>
                        <a:spcAft>
                          <a:spcPts val="0"/>
                        </a:spcAft>
                      </a:pPr>
                      <a:r>
                        <a:rPr lang="am-ET" sz="1800">
                          <a:effectLst/>
                        </a:rPr>
                        <a:t>The </a:t>
                      </a:r>
                      <a:r>
                        <a:rPr lang="en-US" sz="1800">
                          <a:effectLst/>
                        </a:rPr>
                        <a:t>Car</a:t>
                      </a:r>
                      <a:r>
                        <a:rPr lang="am-ET" sz="1800">
                          <a:effectLst/>
                        </a:rPr>
                        <a:t> is persisted in the system</a:t>
                      </a:r>
                      <a:endParaRPr lang="am-E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1103500948"/>
                  </a:ext>
                </a:extLst>
              </a:tr>
              <a:tr h="273253">
                <a:tc gridSpan="3">
                  <a:txBody>
                    <a:bodyPr/>
                    <a:lstStyle/>
                    <a:p>
                      <a:pPr marL="0" marR="0">
                        <a:lnSpc>
                          <a:spcPct val="115000"/>
                        </a:lnSpc>
                        <a:spcBef>
                          <a:spcPts val="0"/>
                        </a:spcBef>
                        <a:spcAft>
                          <a:spcPts val="0"/>
                        </a:spcAft>
                      </a:pPr>
                      <a:r>
                        <a:rPr lang="en-US" sz="1800">
                          <a:effectLst/>
                        </a:rPr>
                        <a:t> </a:t>
                      </a:r>
                      <a:endParaRPr lang="am-ET"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3262496743"/>
                  </a:ext>
                </a:extLst>
              </a:tr>
              <a:tr h="274128">
                <a:tc gridSpan="3">
                  <a:txBody>
                    <a:bodyPr/>
                    <a:lstStyle/>
                    <a:p>
                      <a:pPr marL="0" marR="0">
                        <a:lnSpc>
                          <a:spcPct val="115000"/>
                        </a:lnSpc>
                        <a:spcBef>
                          <a:spcPts val="0"/>
                        </a:spcBef>
                        <a:spcAft>
                          <a:spcPts val="0"/>
                        </a:spcAft>
                      </a:pPr>
                      <a:r>
                        <a:rPr lang="am-ET" sz="1800" dirty="0">
                          <a:solidFill>
                            <a:srgbClr val="FF0000"/>
                          </a:solidFill>
                          <a:effectLst/>
                        </a:rPr>
                        <a:t>Business Rules</a:t>
                      </a:r>
                      <a:endParaRPr lang="am-ET"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1178972377"/>
                  </a:ext>
                </a:extLst>
              </a:tr>
              <a:tr h="274128">
                <a:tc gridSpan="3">
                  <a:txBody>
                    <a:bodyPr/>
                    <a:lstStyle/>
                    <a:p>
                      <a:pPr marL="0" marR="0">
                        <a:lnSpc>
                          <a:spcPct val="115000"/>
                        </a:lnSpc>
                        <a:spcBef>
                          <a:spcPts val="0"/>
                        </a:spcBef>
                        <a:spcAft>
                          <a:spcPts val="0"/>
                        </a:spcAft>
                      </a:pPr>
                      <a:r>
                        <a:rPr lang="am-ET" sz="1800" dirty="0">
                          <a:effectLst/>
                        </a:rPr>
                        <a:t>No </a:t>
                      </a:r>
                      <a:r>
                        <a:rPr lang="en-US" sz="1800" dirty="0">
                          <a:effectLst/>
                        </a:rPr>
                        <a:t>the same Cars</a:t>
                      </a:r>
                      <a:r>
                        <a:rPr lang="am-ET" sz="1800" dirty="0">
                          <a:effectLst/>
                        </a:rPr>
                        <a:t>. A unique profile is identified by </a:t>
                      </a:r>
                      <a:r>
                        <a:rPr lang="en-US" sz="1800" dirty="0">
                          <a:effectLst/>
                        </a:rPr>
                        <a:t>vin number</a:t>
                      </a:r>
                      <a:r>
                        <a:rPr lang="am-ET" sz="1800" dirty="0">
                          <a:effectLst/>
                        </a:rPr>
                        <a:t>.</a:t>
                      </a:r>
                      <a:endParaRPr lang="am-ET"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am-ET"/>
                    </a:p>
                  </a:txBody>
                  <a:tcPr/>
                </a:tc>
                <a:tc hMerge="1">
                  <a:txBody>
                    <a:bodyPr/>
                    <a:lstStyle/>
                    <a:p>
                      <a:endParaRPr lang="am-ET"/>
                    </a:p>
                  </a:txBody>
                  <a:tcPr/>
                </a:tc>
                <a:extLst>
                  <a:ext uri="{0D108BD9-81ED-4DB2-BD59-A6C34878D82A}">
                    <a16:rowId xmlns:a16="http://schemas.microsoft.com/office/drawing/2014/main" val="2527953245"/>
                  </a:ext>
                </a:extLst>
              </a:tr>
            </a:tbl>
          </a:graphicData>
        </a:graphic>
      </p:graphicFrame>
    </p:spTree>
    <p:extLst>
      <p:ext uri="{BB962C8B-B14F-4D97-AF65-F5344CB8AC3E}">
        <p14:creationId xmlns:p14="http://schemas.microsoft.com/office/powerpoint/2010/main" val="952389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7F7F7"/>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806</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Nyala</vt:lpstr>
      <vt:lpstr>Times New Roman</vt:lpstr>
      <vt:lpstr>Office Theme</vt:lpstr>
      <vt:lpstr>Car Rental</vt:lpstr>
      <vt:lpstr>containts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dc:title>
  <dc:creator>ABEL NEDI (anedi)</dc:creator>
  <cp:lastModifiedBy>ABEL NEDI (anedi)</cp:lastModifiedBy>
  <cp:revision>22</cp:revision>
  <dcterms:created xsi:type="dcterms:W3CDTF">2018-11-02T06:05:08Z</dcterms:created>
  <dcterms:modified xsi:type="dcterms:W3CDTF">2018-11-21T07:17:39Z</dcterms:modified>
</cp:coreProperties>
</file>