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434" r:id="rId4"/>
    <p:sldId id="431" r:id="rId5"/>
    <p:sldId id="432" r:id="rId6"/>
    <p:sldId id="425" r:id="rId7"/>
    <p:sldId id="416" r:id="rId8"/>
    <p:sldId id="433" r:id="rId9"/>
    <p:sldId id="451" r:id="rId10"/>
    <p:sldId id="417" r:id="rId11"/>
    <p:sldId id="429" r:id="rId12"/>
    <p:sldId id="436" r:id="rId13"/>
    <p:sldId id="435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52" r:id="rId23"/>
    <p:sldId id="453" r:id="rId24"/>
    <p:sldId id="454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lfb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5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10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Level</a:t>
            </a:r>
            <a:r>
              <a:rPr lang="en-US" sz="1400" baseline="0"/>
              <a:t> Treatment B</a:t>
            </a:r>
            <a:endParaRPr lang="en-US" sz="1400"/>
          </a:p>
        </c:rich>
      </c:tx>
      <c:layout>
        <c:manualLayout>
          <c:xMode val="edge"/>
          <c:yMode val="edge"/>
          <c:x val="0.4298581560283688"/>
          <c:y val="0.87025948103792417"/>
        </c:manualLayout>
      </c:layout>
    </c:title>
    <c:plotArea>
      <c:layout>
        <c:manualLayout>
          <c:layoutTarget val="inner"/>
          <c:xMode val="edge"/>
          <c:yMode val="edge"/>
          <c:x val="0.10472883476774705"/>
          <c:y val="6.309289228293706E-2"/>
          <c:w val="0.86633848960369364"/>
          <c:h val="0.6892166083406237"/>
        </c:manualLayout>
      </c:layout>
      <c:lineChart>
        <c:grouping val="standard"/>
        <c:ser>
          <c:idx val="1"/>
          <c:order val="0"/>
          <c:tx>
            <c:v>Level 1, Trt A</c:v>
          </c:tx>
          <c:marker>
            <c:symbol val="none"/>
          </c:marker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</c:ser>
        <c:ser>
          <c:idx val="0"/>
          <c:order val="1"/>
          <c:tx>
            <c:v>Level 2, Trt A</c:v>
          </c:tx>
          <c:marker>
            <c:symbol val="none"/>
          </c:marker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4.5</c:v>
                </c:pt>
                <c:pt idx="2">
                  <c:v>2.8</c:v>
                </c:pt>
                <c:pt idx="3">
                  <c:v>4.7</c:v>
                </c:pt>
              </c:numCache>
            </c:numRef>
          </c:val>
        </c:ser>
        <c:ser>
          <c:idx val="2"/>
          <c:order val="2"/>
          <c:tx>
            <c:v>Level 3, Trt A</c:v>
          </c:tx>
          <c:marker>
            <c:symbol val="none"/>
          </c:marker>
          <c:val>
            <c:numRef>
              <c:f>Sheet1!$D$2:$D$5</c:f>
              <c:numCache>
                <c:formatCode>General</c:formatCode>
                <c:ptCount val="4"/>
                <c:pt idx="0">
                  <c:v>2.9</c:v>
                </c:pt>
                <c:pt idx="1">
                  <c:v>3.5</c:v>
                </c:pt>
                <c:pt idx="2">
                  <c:v>3</c:v>
                </c:pt>
                <c:pt idx="3">
                  <c:v>3.1</c:v>
                </c:pt>
              </c:numCache>
            </c:numRef>
          </c:val>
        </c:ser>
        <c:marker val="1"/>
        <c:axId val="126450304"/>
        <c:axId val="77628544"/>
      </c:lineChart>
      <c:catAx>
        <c:axId val="126450304"/>
        <c:scaling>
          <c:orientation val="minMax"/>
        </c:scaling>
        <c:axPos val="b"/>
        <c:majorTickMark val="none"/>
        <c:tickLblPos val="nextTo"/>
        <c:crossAx val="77628544"/>
        <c:crosses val="autoZero"/>
        <c:auto val="1"/>
        <c:lblAlgn val="ctr"/>
        <c:lblOffset val="100"/>
      </c:catAx>
      <c:valAx>
        <c:axId val="77628544"/>
        <c:scaling>
          <c:orientation val="minMax"/>
          <c:max val="5"/>
          <c:min val="0"/>
        </c:scaling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Expected Response</a:t>
                </a:r>
              </a:p>
            </c:rich>
          </c:tx>
          <c:layout>
            <c:manualLayout>
              <c:xMode val="edge"/>
              <c:yMode val="edge"/>
              <c:x val="1.6557956851138287E-2"/>
              <c:y val="0.20902918572304224"/>
            </c:manualLayout>
          </c:layout>
        </c:title>
        <c:numFmt formatCode="General" sourceLinked="1"/>
        <c:majorTickMark val="none"/>
        <c:tickLblPos val="nextTo"/>
        <c:crossAx val="126450304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1606373671376189"/>
          <c:y val="0.55334590661197391"/>
          <c:w val="0.22719867463375565"/>
          <c:h val="0.180633693243434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97B68D-AD5E-4774-886E-62607B8D27EF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CC5D77-20C0-4B3D-9F38-E4EABE9801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C72EF6-01BE-49D6-B6D7-532B74F34D3A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EA5333-81AC-4084-9126-EC2521511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68F7A-1A9F-4E43-9075-BB1CC8407222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2324-5952-4AA0-A276-C3725DD0BF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7111-2292-49ED-B98F-B84F709F0618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3B320-D447-4DEB-AE89-C51376EDFE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B574-9181-4043-B351-8A27EC3C2D61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F4B-3F97-4DC9-BE72-FB0F8A694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D441-486D-4D5E-B242-847B852135DA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140DA-7647-443D-9887-93507F6AA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58DF7-15C3-4AD0-A830-CF7E3BB40A46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45F68-8B40-4EA7-849F-C3DBBDB26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4AC-5591-484B-95E4-C8F01A7434F2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DA0E-6A28-4DEA-A05F-43B6F3F82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4CE7B-CE22-411F-AB7E-856DDB6175C4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21A6-27BA-4CAA-A231-ABBFC614BC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4F33-41A0-4B96-8EC7-4ECCA08E462F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35A1-EC1B-47FE-AF30-18030C1F70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5DB40-E42A-4F38-8124-B303271D92CD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FD2FE-E3E6-43E7-A681-DDDCACB9C5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776A-0B71-4EB9-B27E-C112B86ABD73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0B8D-8488-459A-8E94-65BEE7AAE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5CDEC-3575-4EB1-8E16-EB226888406D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7F25-1F8F-43B3-877B-5C50A37D2F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1FA75-558F-4FB0-A601-FA7C04D3889E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D6DD-EC5D-4506-BFE6-28C7E42E5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1B2B8-FCC7-4BFF-81A3-CAF775F5ED2C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0B8B-70DF-4B95-B40E-922DAB498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039003-2C30-4891-9B74-F9533603A05C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23BF6F-4F21-4769-ACE2-8B41DD4C8B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chart" Target="../charts/chart1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Multivariate Analysis of Variance,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BMTRY 726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Confidence Intervals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As with the one-way MANOVA case, we can estimate </a:t>
            </a:r>
            <a:r>
              <a:rPr lang="en-US" sz="2800" dirty="0" err="1" smtClean="0"/>
              <a:t>Bonferroni</a:t>
            </a:r>
            <a:r>
              <a:rPr lang="en-US" sz="2800" dirty="0" smtClean="0"/>
              <a:t> confidence intervals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981200"/>
          <a:ext cx="7031038" cy="2498725"/>
        </p:xfrm>
        <a:graphic>
          <a:graphicData uri="http://schemas.openxmlformats.org/presentationml/2006/ole">
            <p:oleObj spid="_x0000_s377858" name="Equation" r:id="rId4" imgW="3619440" imgH="140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Cognitive impairment in Parkinson’s Disease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355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It is known that lesions in the pre-frontal cortex are responsible for much of the motor dysfunction subject’s with Parkinson’s disease experience.</a:t>
            </a:r>
          </a:p>
          <a:p>
            <a:pPr eaLnBrk="1" hangingPunct="1">
              <a:buNone/>
            </a:pPr>
            <a:r>
              <a:rPr lang="en-US" sz="2800" dirty="0" smtClean="0"/>
              <a:t>Cognitive impairment is a less well studied adverse outcome in Parkinson’s disease.</a:t>
            </a:r>
          </a:p>
          <a:p>
            <a:pPr eaLnBrk="1" hangingPunct="1">
              <a:buNone/>
            </a:pPr>
            <a:r>
              <a:rPr lang="en-US" sz="2800" dirty="0" smtClean="0"/>
              <a:t>An investigator hypothesizes that lesions in the locus coeruleus region of the brain are in part responsible for this cognitive deficit.</a:t>
            </a:r>
          </a:p>
          <a:p>
            <a:pPr eaLnBrk="1" hangingPunct="1">
              <a:buNone/>
            </a:pPr>
            <a:r>
              <a:rPr lang="en-US" sz="2800" dirty="0" smtClean="0"/>
              <a:t>The PI also hypothesizes that this is partly due to decreased expression of BDNF.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Experimental Design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3641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The PI wants to investigate the effect of lesion location on cognitive behavior in Parkinson’s model rats.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She also wants to investigate a therapeutic application of BDNF on cognitive performance.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     -Outcomes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-Novel Object Recognition (NOR)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-Water Radial Arm Maze (WRAM)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Two experimental factors for six groups: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      -Lesion type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-6-OHDA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-DSP-4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-Double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     -Therapy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-BDNF microspheres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	-No treatment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685800"/>
            <a:ext cx="53625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ultiply 7"/>
          <p:cNvSpPr/>
          <p:nvPr/>
        </p:nvSpPr>
        <p:spPr>
          <a:xfrm>
            <a:off x="6248400" y="30480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209800"/>
            <a:ext cx="2890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DSP-4 Lesions effect </a:t>
            </a:r>
          </a:p>
          <a:p>
            <a:r>
              <a:rPr lang="en-US" dirty="0" smtClean="0"/>
              <a:t>noradrenergic pathways</a:t>
            </a:r>
          </a:p>
          <a:p>
            <a:r>
              <a:rPr lang="en-US" dirty="0" smtClean="0"/>
              <a:t>in the LC</a:t>
            </a:r>
          </a:p>
          <a:p>
            <a:endParaRPr lang="en-US" dirty="0" smtClean="0"/>
          </a:p>
          <a:p>
            <a:r>
              <a:rPr lang="en-US" dirty="0" smtClean="0"/>
              <a:t>Two groups of rats receive</a:t>
            </a:r>
          </a:p>
          <a:p>
            <a:r>
              <a:rPr lang="en-US" dirty="0" smtClean="0"/>
              <a:t>these single lesions</a:t>
            </a:r>
          </a:p>
          <a:p>
            <a:r>
              <a:rPr lang="en-US" dirty="0" smtClean="0"/>
              <a:t>    -No treatment</a:t>
            </a:r>
          </a:p>
          <a:p>
            <a:r>
              <a:rPr lang="en-US" dirty="0" smtClean="0"/>
              <a:t>    -BDNF Treated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685800"/>
            <a:ext cx="53625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ultiply 7"/>
          <p:cNvSpPr/>
          <p:nvPr/>
        </p:nvSpPr>
        <p:spPr>
          <a:xfrm>
            <a:off x="8001000" y="1752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33600"/>
            <a:ext cx="2890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6-OHDA Lesions effect </a:t>
            </a:r>
          </a:p>
          <a:p>
            <a:r>
              <a:rPr lang="en-US" dirty="0" err="1" smtClean="0"/>
              <a:t>dopaminergic</a:t>
            </a:r>
            <a:r>
              <a:rPr lang="en-US" dirty="0" smtClean="0"/>
              <a:t> pathways</a:t>
            </a:r>
          </a:p>
          <a:p>
            <a:r>
              <a:rPr lang="en-US" dirty="0" smtClean="0"/>
              <a:t>in the PFC</a:t>
            </a:r>
          </a:p>
          <a:p>
            <a:endParaRPr lang="en-US" dirty="0" smtClean="0"/>
          </a:p>
          <a:p>
            <a:r>
              <a:rPr lang="en-US" dirty="0" smtClean="0"/>
              <a:t>Two groups of rats receive</a:t>
            </a:r>
          </a:p>
          <a:p>
            <a:r>
              <a:rPr lang="en-US" dirty="0" smtClean="0"/>
              <a:t>these single lesions</a:t>
            </a:r>
          </a:p>
          <a:p>
            <a:r>
              <a:rPr lang="en-US" dirty="0" smtClean="0"/>
              <a:t>    -No treatment</a:t>
            </a:r>
          </a:p>
          <a:p>
            <a:r>
              <a:rPr lang="en-US" dirty="0" smtClean="0"/>
              <a:t>    -BDNF Treated</a:t>
            </a:r>
          </a:p>
        </p:txBody>
      </p:sp>
      <p:sp>
        <p:nvSpPr>
          <p:cNvPr id="6" name="Multiply 5"/>
          <p:cNvSpPr/>
          <p:nvPr/>
        </p:nvSpPr>
        <p:spPr>
          <a:xfrm>
            <a:off x="8153400" y="20574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8382000" y="1752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153400" y="1371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685800"/>
            <a:ext cx="536257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ultiply 7"/>
          <p:cNvSpPr/>
          <p:nvPr/>
        </p:nvSpPr>
        <p:spPr>
          <a:xfrm>
            <a:off x="8001000" y="1752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133600"/>
            <a:ext cx="29034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lesion animals </a:t>
            </a:r>
          </a:p>
          <a:p>
            <a:r>
              <a:rPr lang="en-US" dirty="0" smtClean="0"/>
              <a:t>receive both 6-OHDA and</a:t>
            </a:r>
          </a:p>
          <a:p>
            <a:r>
              <a:rPr lang="en-US" dirty="0" smtClean="0"/>
              <a:t>DSP-4 lesions affecting </a:t>
            </a:r>
          </a:p>
          <a:p>
            <a:r>
              <a:rPr lang="en-US" dirty="0" smtClean="0"/>
              <a:t>the LC and PFC</a:t>
            </a:r>
          </a:p>
          <a:p>
            <a:endParaRPr lang="en-US" dirty="0" smtClean="0"/>
          </a:p>
          <a:p>
            <a:r>
              <a:rPr lang="en-US" dirty="0" smtClean="0"/>
              <a:t>Two groups of rats receive</a:t>
            </a:r>
          </a:p>
          <a:p>
            <a:r>
              <a:rPr lang="en-US" dirty="0" smtClean="0"/>
              <a:t>these single lesions</a:t>
            </a:r>
          </a:p>
          <a:p>
            <a:r>
              <a:rPr lang="en-US" dirty="0" smtClean="0"/>
              <a:t>    -No treatment</a:t>
            </a:r>
          </a:p>
          <a:p>
            <a:r>
              <a:rPr lang="en-US" dirty="0" smtClean="0"/>
              <a:t>    -BDNF Treated</a:t>
            </a:r>
          </a:p>
        </p:txBody>
      </p:sp>
      <p:sp>
        <p:nvSpPr>
          <p:cNvPr id="6" name="Multiply 5"/>
          <p:cNvSpPr/>
          <p:nvPr/>
        </p:nvSpPr>
        <p:spPr>
          <a:xfrm>
            <a:off x="8153400" y="20574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8382000" y="1752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153400" y="13716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172200" y="3048000"/>
            <a:ext cx="3048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data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86200" y="838200"/>
          <a:ext cx="4800600" cy="5735782"/>
        </p:xfrm>
        <a:graphic>
          <a:graphicData uri="http://schemas.openxmlformats.org/presentationml/2006/ole">
            <p:oleObj spid="_x0000_s448514" name="Equation" r:id="rId4" imgW="2831760" imgH="370836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676400"/>
            <a:ext cx="30828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are arranged in an</a:t>
            </a:r>
          </a:p>
          <a:p>
            <a:r>
              <a:rPr lang="en-US" dirty="0" smtClean="0"/>
              <a:t>array.  </a:t>
            </a:r>
          </a:p>
          <a:p>
            <a:endParaRPr lang="en-US" dirty="0" smtClean="0"/>
          </a:p>
          <a:p>
            <a:r>
              <a:rPr lang="en-US" dirty="0" smtClean="0"/>
              <a:t>The six matrices represent </a:t>
            </a:r>
          </a:p>
          <a:p>
            <a:r>
              <a:rPr lang="en-US" dirty="0" smtClean="0"/>
              <a:t>the six possible combos</a:t>
            </a:r>
          </a:p>
          <a:p>
            <a:r>
              <a:rPr lang="en-US" dirty="0" smtClean="0"/>
              <a:t>of treatment and lesion type</a:t>
            </a:r>
          </a:p>
          <a:p>
            <a:endParaRPr lang="en-US" dirty="0" smtClean="0"/>
          </a:p>
          <a:p>
            <a:r>
              <a:rPr lang="en-US" dirty="0" smtClean="0"/>
              <a:t>Column 1 in each matrix are</a:t>
            </a:r>
          </a:p>
          <a:p>
            <a:r>
              <a:rPr lang="en-US" dirty="0" smtClean="0"/>
              <a:t>the NOR task results</a:t>
            </a:r>
          </a:p>
          <a:p>
            <a:endParaRPr lang="en-US" dirty="0" smtClean="0"/>
          </a:p>
          <a:p>
            <a:r>
              <a:rPr lang="en-US" dirty="0" smtClean="0"/>
              <a:t>Column 2 in each matrix are</a:t>
            </a:r>
          </a:p>
          <a:p>
            <a:r>
              <a:rPr lang="en-US" dirty="0" smtClean="0"/>
              <a:t>the WARM task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Means for Sums of Squares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914400"/>
          <a:ext cx="3552825" cy="3670300"/>
        </p:xfrm>
        <a:graphic>
          <a:graphicData uri="http://schemas.openxmlformats.org/presentationml/2006/ole">
            <p:oleObj spid="_x0000_s449538" name="Equation" r:id="rId4" imgW="1828800" imgH="207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Sums of Squares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1066800"/>
          <a:ext cx="4022725" cy="3692525"/>
        </p:xfrm>
        <a:graphic>
          <a:graphicData uri="http://schemas.openxmlformats.org/presentationml/2006/ole">
            <p:oleObj spid="_x0000_s450562" name="Equation" r:id="rId4" imgW="2070000" imgH="20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Hypothesis testing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90600"/>
          <a:ext cx="7543799" cy="5335588"/>
        </p:xfrm>
        <a:graphic>
          <a:graphicData uri="http://schemas.openxmlformats.org/presentationml/2006/ole">
            <p:oleObj spid="_x0000_s451586" name="Equation" r:id="rId4" imgW="3987720" imgH="300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What happens if we have more than two independent populations we want to compare?</a:t>
            </a:r>
          </a:p>
          <a:p>
            <a:pPr eaLnBrk="1" hangingPunct="1">
              <a:buNone/>
            </a:pPr>
            <a:r>
              <a:rPr lang="en-US" sz="2800" dirty="0" smtClean="0"/>
              <a:t>Consider the univariate case with treatments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The expected response for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/>
              <a:t> levels is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2362200"/>
          <a:ext cx="6500619" cy="1284288"/>
        </p:xfrm>
        <a:graphic>
          <a:graphicData uri="http://schemas.openxmlformats.org/presentationml/2006/ole">
            <p:oleObj spid="_x0000_s322562" name="Equation" r:id="rId4" imgW="2831760" imgH="749160" progId="">
              <p:embed/>
            </p:oleObj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/>
        </p:nvGraphicFramePr>
        <p:xfrm>
          <a:off x="1295400" y="4419600"/>
          <a:ext cx="3903663" cy="580812"/>
        </p:xfrm>
        <a:graphic>
          <a:graphicData uri="http://schemas.openxmlformats.org/presentationml/2006/ole">
            <p:oleObj spid="_x0000_s322563" name="Equation" r:id="rId5" imgW="1638000" imgH="2538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2578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Mean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257800"/>
            <a:ext cx="9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</a:t>
            </a:r>
          </a:p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52578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Factor 1</a:t>
            </a:r>
          </a:p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2578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Factor 2</a:t>
            </a:r>
          </a:p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52578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Factor </a:t>
            </a:r>
          </a:p>
          <a:p>
            <a:pPr algn="ctr"/>
            <a:r>
              <a:rPr lang="en-US" dirty="0" smtClean="0"/>
              <a:t>Interaction</a:t>
            </a:r>
          </a:p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95400" y="4876800"/>
            <a:ext cx="609600" cy="381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38400" y="4876800"/>
            <a:ext cx="533400" cy="4572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05200" y="4953000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67200" y="4953000"/>
            <a:ext cx="533400" cy="381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29200" y="5029200"/>
            <a:ext cx="1066800" cy="228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Hypothesis testing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68375"/>
          <a:ext cx="7543800" cy="5381625"/>
        </p:xfrm>
        <a:graphic>
          <a:graphicData uri="http://schemas.openxmlformats.org/presentationml/2006/ole">
            <p:oleObj spid="_x0000_s452610" name="Equation" r:id="rId4" imgW="3987720" imgH="3035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A Graphical View of Our Results</a:t>
            </a:r>
            <a:endParaRPr lang="en-US" sz="36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0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Bonferroni</a:t>
            </a:r>
            <a:r>
              <a:rPr lang="en-US" sz="3600" dirty="0" smtClean="0"/>
              <a:t> Simultaneous CIs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762000"/>
          <a:ext cx="7735888" cy="4232275"/>
        </p:xfrm>
        <a:graphic>
          <a:graphicData uri="http://schemas.openxmlformats.org/presentationml/2006/ole">
            <p:oleObj spid="_x0000_s512002" name="Equation" r:id="rId4" imgW="4089240" imgH="2387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Bonferroni</a:t>
            </a:r>
            <a:r>
              <a:rPr lang="en-US" sz="3600" dirty="0" smtClean="0"/>
              <a:t> Simultaneous CIs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i="1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" y="838200"/>
          <a:ext cx="8505825" cy="4232275"/>
        </p:xfrm>
        <a:graphic>
          <a:graphicData uri="http://schemas.openxmlformats.org/presentationml/2006/ole">
            <p:oleObj spid="_x0000_s513026" name="Equation" r:id="rId4" imgW="4902120" imgH="2387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Conclusions from the Parkinson’s Study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35563"/>
          </a:xfrm>
        </p:spPr>
        <p:txBody>
          <a:bodyPr/>
          <a:lstStyle/>
          <a:p>
            <a:pPr eaLnBrk="1" hangingPunct="1">
              <a:buNone/>
            </a:pPr>
            <a:r>
              <a:rPr lang="en-US" sz="2600" dirty="0" smtClean="0"/>
              <a:t>There is not a significant interaction between lesion type and BDNF therapy.</a:t>
            </a:r>
          </a:p>
          <a:p>
            <a:pPr eaLnBrk="1" hangingPunct="1">
              <a:buNone/>
            </a:pPr>
            <a:r>
              <a:rPr lang="en-US" sz="2600" dirty="0" smtClean="0"/>
              <a:t>Treatment with BDNF in a Parkinson’s rat model significantly increased the mean time rats spent in the NOR task.</a:t>
            </a:r>
          </a:p>
          <a:p>
            <a:pPr eaLnBrk="1" hangingPunct="1">
              <a:buNone/>
            </a:pPr>
            <a:r>
              <a:rPr lang="en-US" sz="2600" dirty="0" smtClean="0"/>
              <a:t>Treatment with BDNF in a Parkinson’s rat model significantly decreased the time rats needed to complete the WRAM task.</a:t>
            </a:r>
          </a:p>
          <a:p>
            <a:pPr eaLnBrk="1" hangingPunct="1">
              <a:buNone/>
            </a:pPr>
            <a:r>
              <a:rPr lang="en-US" sz="2600" dirty="0" smtClean="0"/>
              <a:t>Rats with double lesions spent significantly short time with novel objects relative to 6OHDA </a:t>
            </a:r>
            <a:r>
              <a:rPr lang="en-US" sz="2600" dirty="0" err="1" smtClean="0"/>
              <a:t>lesioned</a:t>
            </a:r>
            <a:r>
              <a:rPr lang="en-US" sz="2600" dirty="0" smtClean="0"/>
              <a:t> rats.</a:t>
            </a:r>
          </a:p>
          <a:p>
            <a:pPr eaLnBrk="1" hangingPunct="1">
              <a:buNone/>
            </a:pPr>
            <a:r>
              <a:rPr lang="en-US" sz="2600" dirty="0" smtClean="0"/>
              <a:t>Double </a:t>
            </a:r>
            <a:r>
              <a:rPr lang="en-US" sz="2600" dirty="0" err="1" smtClean="0"/>
              <a:t>lesioned</a:t>
            </a:r>
            <a:r>
              <a:rPr lang="en-US" sz="2600" dirty="0" smtClean="0"/>
              <a:t> rats took a significantly longer amount of time to complete the WRAM task relative to 6OHDA rats.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Visualize the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Suppose we have data with two factors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-treatment A has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1,2,3 </a:t>
            </a:r>
            <a:r>
              <a:rPr lang="en-US" sz="2400" dirty="0" smtClean="0"/>
              <a:t>levels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-treatment B has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1,2,3,4 </a:t>
            </a:r>
            <a:r>
              <a:rPr lang="en-US" sz="2400" dirty="0" smtClean="0"/>
              <a:t>levels</a:t>
            </a:r>
            <a:endParaRPr lang="en-US" sz="24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2590800"/>
          <a:ext cx="655320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1600200" y="4495800"/>
          <a:ext cx="673100" cy="228600"/>
        </p:xfrm>
        <a:graphic>
          <a:graphicData uri="http://schemas.openxmlformats.org/presentationml/2006/ole">
            <p:oleObj spid="_x0000_s446470" name="Equation" r:id="rId4" imgW="672840" imgH="228600" progId="">
              <p:embed/>
            </p:oleObj>
          </a:graphicData>
        </a:graphic>
      </p:graphicFrame>
      <p:graphicFrame>
        <p:nvGraphicFramePr>
          <p:cNvPr id="446471" name="Object 7"/>
          <p:cNvGraphicFramePr>
            <a:graphicFrameLocks noChangeAspect="1"/>
          </p:cNvGraphicFramePr>
          <p:nvPr/>
        </p:nvGraphicFramePr>
        <p:xfrm>
          <a:off x="4800600" y="3276600"/>
          <a:ext cx="673100" cy="228600"/>
        </p:xfrm>
        <a:graphic>
          <a:graphicData uri="http://schemas.openxmlformats.org/presentationml/2006/ole">
            <p:oleObj spid="_x0000_s446471" name="Equation" r:id="rId5" imgW="672840" imgH="228600" progId="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981200" y="4419600"/>
            <a:ext cx="228600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3581400"/>
            <a:ext cx="0" cy="2286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5029200"/>
            <a:ext cx="0" cy="228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57600" y="4038600"/>
            <a:ext cx="0" cy="304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05400" y="4495800"/>
            <a:ext cx="0" cy="228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1905000" y="5181600"/>
          <a:ext cx="660400" cy="228600"/>
        </p:xfrm>
        <a:graphic>
          <a:graphicData uri="http://schemas.openxmlformats.org/presentationml/2006/ole">
            <p:oleObj spid="_x0000_s446472" name="Equation" r:id="rId6" imgW="660240" imgH="228600" progId="">
              <p:embed/>
            </p:oleObj>
          </a:graphicData>
        </a:graphic>
      </p:graphicFrame>
      <p:graphicFrame>
        <p:nvGraphicFramePr>
          <p:cNvPr id="446473" name="Object 9"/>
          <p:cNvGraphicFramePr>
            <a:graphicFrameLocks noChangeAspect="1"/>
          </p:cNvGraphicFramePr>
          <p:nvPr/>
        </p:nvGraphicFramePr>
        <p:xfrm>
          <a:off x="3346450" y="4419600"/>
          <a:ext cx="673100" cy="228600"/>
        </p:xfrm>
        <a:graphic>
          <a:graphicData uri="http://schemas.openxmlformats.org/presentationml/2006/ole">
            <p:oleObj spid="_x0000_s446473" name="Equation" r:id="rId7" imgW="672840" imgH="228600" progId="">
              <p:embed/>
            </p:oleObj>
          </a:graphicData>
        </a:graphic>
      </p:graphicFrame>
      <p:graphicFrame>
        <p:nvGraphicFramePr>
          <p:cNvPr id="446474" name="Object 10"/>
          <p:cNvGraphicFramePr>
            <a:graphicFrameLocks noChangeAspect="1"/>
          </p:cNvGraphicFramePr>
          <p:nvPr/>
        </p:nvGraphicFramePr>
        <p:xfrm>
          <a:off x="4800600" y="4724400"/>
          <a:ext cx="660400" cy="228600"/>
        </p:xfrm>
        <a:graphic>
          <a:graphicData uri="http://schemas.openxmlformats.org/presentationml/2006/ole">
            <p:oleObj spid="_x0000_s446474" name="Equation" r:id="rId8" imgW="660240" imgH="228600" progId="">
              <p:embed/>
            </p:oleObj>
          </a:graphicData>
        </a:graphic>
      </p:graphicFrame>
      <p:graphicFrame>
        <p:nvGraphicFramePr>
          <p:cNvPr id="446475" name="Object 11"/>
          <p:cNvGraphicFramePr>
            <a:graphicFrameLocks noChangeAspect="1"/>
          </p:cNvGraphicFramePr>
          <p:nvPr/>
        </p:nvGraphicFramePr>
        <p:xfrm>
          <a:off x="6851650" y="3505200"/>
          <a:ext cx="673100" cy="228600"/>
        </p:xfrm>
        <a:graphic>
          <a:graphicData uri="http://schemas.openxmlformats.org/presentationml/2006/ole">
            <p:oleObj spid="_x0000_s446475" name="Equation" r:id="rId9" imgW="672840" imgH="228600" progId="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>
            <a:off x="6553200" y="3657600"/>
            <a:ext cx="2286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6476" name="Object 12"/>
          <p:cNvGraphicFramePr>
            <a:graphicFrameLocks noChangeAspect="1"/>
          </p:cNvGraphicFramePr>
          <p:nvPr/>
        </p:nvGraphicFramePr>
        <p:xfrm>
          <a:off x="1676400" y="3581400"/>
          <a:ext cx="660400" cy="228600"/>
        </p:xfrm>
        <a:graphic>
          <a:graphicData uri="http://schemas.openxmlformats.org/presentationml/2006/ole">
            <p:oleObj spid="_x0000_s446476" name="Equation" r:id="rId10" imgW="660240" imgH="228600" progId="">
              <p:embed/>
            </p:oleObj>
          </a:graphicData>
        </a:graphic>
      </p:graphicFrame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2819400" y="3810000"/>
          <a:ext cx="685800" cy="228600"/>
        </p:xfrm>
        <a:graphic>
          <a:graphicData uri="http://schemas.openxmlformats.org/presentationml/2006/ole">
            <p:oleObj spid="_x0000_s446477" name="Equation" r:id="rId11" imgW="685800" imgH="228600" progId="">
              <p:embed/>
            </p:oleObj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6623050" y="4114800"/>
          <a:ext cx="685800" cy="228600"/>
        </p:xfrm>
        <a:graphic>
          <a:graphicData uri="http://schemas.openxmlformats.org/presentationml/2006/ole">
            <p:oleObj spid="_x0000_s446478" name="Equation" r:id="rId12" imgW="685800" imgH="228600" progId="">
              <p:embed/>
            </p:oleObj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V="1">
            <a:off x="3276600" y="3657600"/>
            <a:ext cx="381000" cy="1524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553200" y="3886200"/>
            <a:ext cx="228600" cy="2286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7600" y="2819400"/>
            <a:ext cx="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05400" y="39624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553200" y="2971800"/>
            <a:ext cx="228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6479" name="Object 15"/>
          <p:cNvGraphicFramePr>
            <a:graphicFrameLocks noChangeAspect="1"/>
          </p:cNvGraphicFramePr>
          <p:nvPr/>
        </p:nvGraphicFramePr>
        <p:xfrm>
          <a:off x="3352800" y="2514600"/>
          <a:ext cx="685800" cy="228600"/>
        </p:xfrm>
        <a:graphic>
          <a:graphicData uri="http://schemas.openxmlformats.org/presentationml/2006/ole">
            <p:oleObj spid="_x0000_s446479" name="Equation" r:id="rId13" imgW="685800" imgH="228600" progId="">
              <p:embed/>
            </p:oleObj>
          </a:graphicData>
        </a:graphic>
      </p:graphicFrame>
      <p:graphicFrame>
        <p:nvGraphicFramePr>
          <p:cNvPr id="446480" name="Object 16"/>
          <p:cNvGraphicFramePr>
            <a:graphicFrameLocks noChangeAspect="1"/>
          </p:cNvGraphicFramePr>
          <p:nvPr/>
        </p:nvGraphicFramePr>
        <p:xfrm>
          <a:off x="4794250" y="4114800"/>
          <a:ext cx="685800" cy="228600"/>
        </p:xfrm>
        <a:graphic>
          <a:graphicData uri="http://schemas.openxmlformats.org/presentationml/2006/ole">
            <p:oleObj spid="_x0000_s446480" name="Equation" r:id="rId14" imgW="685800" imgH="228600" progId="">
              <p:embed/>
            </p:oleObj>
          </a:graphicData>
        </a:graphic>
      </p:graphicFrame>
      <p:graphicFrame>
        <p:nvGraphicFramePr>
          <p:cNvPr id="446481" name="Object 17"/>
          <p:cNvGraphicFramePr>
            <a:graphicFrameLocks noChangeAspect="1"/>
          </p:cNvGraphicFramePr>
          <p:nvPr/>
        </p:nvGraphicFramePr>
        <p:xfrm>
          <a:off x="6775450" y="2819400"/>
          <a:ext cx="685800" cy="228600"/>
        </p:xfrm>
        <a:graphic>
          <a:graphicData uri="http://schemas.openxmlformats.org/presentationml/2006/ole">
            <p:oleObj spid="_x0000_s446481" name="Equation" r:id="rId15" imgW="685800" imgH="228600" progId="">
              <p:embed/>
            </p:oleObj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1981200" y="3810000"/>
            <a:ext cx="228600" cy="1524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can easily extend this to the multivariate case: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Assumptions:</a:t>
            </a:r>
          </a:p>
          <a:p>
            <a:pPr eaLnBrk="1" hangingPunct="1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-These are all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vectors and all </a:t>
            </a:r>
            <a:r>
              <a:rPr lang="en-US" sz="2400" b="1" i="1" dirty="0" err="1" smtClean="0">
                <a:latin typeface="Symbol" pitchFamily="18" charset="2"/>
              </a:rPr>
              <a:t>e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lkr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~</a:t>
            </a:r>
            <a:r>
              <a:rPr lang="en-US" sz="2400" i="1" dirty="0" smtClean="0">
                <a:latin typeface="Symbol" pitchFamily="18" charset="2"/>
              </a:rPr>
              <a:t>N </a:t>
            </a:r>
            <a:r>
              <a:rPr lang="en-US" sz="2400" dirty="0" smtClean="0">
                <a:latin typeface="Symbol" pitchFamily="18" charset="2"/>
              </a:rPr>
              <a:t>(</a:t>
            </a:r>
            <a:r>
              <a:rPr lang="en-US" sz="2400" b="1" dirty="0" smtClean="0">
                <a:latin typeface="Symbol" pitchFamily="18" charset="2"/>
              </a:rPr>
              <a:t>0,S</a:t>
            </a:r>
            <a:r>
              <a:rPr lang="en-US" sz="2400" dirty="0" smtClean="0">
                <a:latin typeface="Symbol" pitchFamily="18" charset="2"/>
              </a:rPr>
              <a:t>)</a:t>
            </a:r>
            <a:r>
              <a:rPr lang="en-US" sz="2400" dirty="0" smtClean="0"/>
              <a:t> are independent random vectors.</a:t>
            </a:r>
          </a:p>
          <a:p>
            <a:pPr eaLnBrk="1" hangingPunct="1">
              <a:buNone/>
            </a:pPr>
            <a:r>
              <a:rPr lang="en-US" sz="2400" dirty="0" smtClean="0"/>
              <a:t>	-We also constrain the model such that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The response includes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 measures replicated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 times at each possible combination of treatments 1 and 2.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1447800"/>
          <a:ext cx="3255963" cy="404813"/>
        </p:xfrm>
        <a:graphic>
          <a:graphicData uri="http://schemas.openxmlformats.org/presentationml/2006/ole">
            <p:oleObj spid="_x0000_s437250" name="Equation" r:id="rId4" imgW="1676160" imgH="228600" progId="">
              <p:embed/>
            </p:oleObj>
          </a:graphicData>
        </a:graphic>
      </p:graphicFrame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1600200" y="3886200"/>
          <a:ext cx="5083175" cy="519113"/>
        </p:xfrm>
        <a:graphic>
          <a:graphicData uri="http://schemas.openxmlformats.org/presentationml/2006/ole">
            <p:oleObj spid="_x0000_s437251" name="Equation" r:id="rId5" imgW="261612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can decompose this as follows: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From this we can derive the MANOVA table: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15"/>
                <a:gridCol w="5275385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</a:p>
                    <a:p>
                      <a:r>
                        <a:rPr lang="en-US" dirty="0" err="1" smtClean="0"/>
                        <a:t>VariationI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 Sum of 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Degrees of Freedom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1981200"/>
          <a:ext cx="3120887" cy="457200"/>
        </p:xfrm>
        <a:graphic>
          <a:graphicData uri="http://schemas.openxmlformats.org/presentationml/2006/ole">
            <p:oleObj spid="_x0000_s404483" name="Equation" r:id="rId4" imgW="1993680" imgH="291960" progId="">
              <p:embed/>
            </p:oleObj>
          </a:graphicData>
        </a:graphic>
      </p:graphicFrame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2286000" y="3200400"/>
          <a:ext cx="4779962" cy="457200"/>
        </p:xfrm>
        <a:graphic>
          <a:graphicData uri="http://schemas.openxmlformats.org/presentationml/2006/ole">
            <p:oleObj spid="_x0000_s404484" name="Equation" r:id="rId5" imgW="3720960" imgH="291960" progId="">
              <p:embed/>
            </p:oleObj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2303463" y="2590800"/>
          <a:ext cx="3240087" cy="457200"/>
        </p:xfrm>
        <a:graphic>
          <a:graphicData uri="http://schemas.openxmlformats.org/presentationml/2006/ole">
            <p:oleObj spid="_x0000_s404485" name="Equation" r:id="rId6" imgW="2070000" imgH="291960" progId="">
              <p:embed/>
            </p:oleObj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2286000" y="3810000"/>
          <a:ext cx="4373563" cy="457200"/>
        </p:xfrm>
        <a:graphic>
          <a:graphicData uri="http://schemas.openxmlformats.org/presentationml/2006/ole">
            <p:oleObj spid="_x0000_s404486" name="Equation" r:id="rId7" imgW="2793960" imgH="291960" progId="">
              <p:embed/>
            </p:oleObj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2286000" y="4495800"/>
          <a:ext cx="4133850" cy="457200"/>
        </p:xfrm>
        <a:graphic>
          <a:graphicData uri="http://schemas.openxmlformats.org/presentationml/2006/ole">
            <p:oleObj spid="_x0000_s404487" name="Equation" r:id="rId8" imgW="2641320" imgH="291960" progId="">
              <p:embed/>
            </p:oleObj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7467600" y="2057400"/>
          <a:ext cx="496887" cy="317500"/>
        </p:xfrm>
        <a:graphic>
          <a:graphicData uri="http://schemas.openxmlformats.org/presentationml/2006/ole">
            <p:oleObj spid="_x0000_s404488" name="Equation" r:id="rId9" imgW="317160" imgH="203040" progId="">
              <p:embed/>
            </p:oleObj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/>
        </p:nvGraphicFramePr>
        <p:xfrm>
          <a:off x="7467600" y="2667000"/>
          <a:ext cx="477837" cy="277813"/>
        </p:xfrm>
        <a:graphic>
          <a:graphicData uri="http://schemas.openxmlformats.org/presentationml/2006/ole">
            <p:oleObj spid="_x0000_s404489" name="Equation" r:id="rId10" imgW="304560" imgH="177480" progId="">
              <p:embed/>
            </p:oleObj>
          </a:graphicData>
        </a:graphic>
      </p:graphicFrame>
      <p:graphicFrame>
        <p:nvGraphicFramePr>
          <p:cNvPr id="404490" name="Object 10"/>
          <p:cNvGraphicFramePr>
            <a:graphicFrameLocks noChangeAspect="1"/>
          </p:cNvGraphicFramePr>
          <p:nvPr/>
        </p:nvGraphicFramePr>
        <p:xfrm>
          <a:off x="7391400" y="3276600"/>
          <a:ext cx="1292225" cy="396875"/>
        </p:xfrm>
        <a:graphic>
          <a:graphicData uri="http://schemas.openxmlformats.org/presentationml/2006/ole">
            <p:oleObj spid="_x0000_s404490" name="Equation" r:id="rId11" imgW="825480" imgH="253800" progId="">
              <p:embed/>
            </p:oleObj>
          </a:graphicData>
        </a:graphic>
      </p:graphicFrame>
      <p:graphicFrame>
        <p:nvGraphicFramePr>
          <p:cNvPr id="404491" name="Object 11"/>
          <p:cNvGraphicFramePr>
            <a:graphicFrameLocks noChangeAspect="1"/>
          </p:cNvGraphicFramePr>
          <p:nvPr/>
        </p:nvGraphicFramePr>
        <p:xfrm>
          <a:off x="7467600" y="3886200"/>
          <a:ext cx="954087" cy="396875"/>
        </p:xfrm>
        <a:graphic>
          <a:graphicData uri="http://schemas.openxmlformats.org/presentationml/2006/ole">
            <p:oleObj spid="_x0000_s404491" name="Equation" r:id="rId12" imgW="609480" imgH="253800" progId="">
              <p:embed/>
            </p:oleObj>
          </a:graphicData>
        </a:graphic>
      </p:graphicFrame>
      <p:graphicFrame>
        <p:nvGraphicFramePr>
          <p:cNvPr id="404492" name="Object 12"/>
          <p:cNvGraphicFramePr>
            <a:graphicFrameLocks noChangeAspect="1"/>
          </p:cNvGraphicFramePr>
          <p:nvPr/>
        </p:nvGraphicFramePr>
        <p:xfrm>
          <a:off x="7467600" y="4572000"/>
          <a:ext cx="735013" cy="317500"/>
        </p:xfrm>
        <a:graphic>
          <a:graphicData uri="http://schemas.openxmlformats.org/presentationml/2006/ole">
            <p:oleObj spid="_x0000_s404492" name="Equation" r:id="rId13" imgW="4698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Hypothesis Tests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Generally start by testing for interactions…</a:t>
            </a:r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r>
              <a:rPr lang="en-US" sz="2800" dirty="0" smtClean="0"/>
              <a:t>We can test this hypothesis using </a:t>
            </a:r>
            <a:r>
              <a:rPr lang="en-US" sz="2800" dirty="0" err="1" smtClean="0"/>
              <a:t>Wilk’s</a:t>
            </a:r>
            <a:r>
              <a:rPr lang="en-US" sz="2800" dirty="0" smtClean="0"/>
              <a:t> lambda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NOTE: The LRT requires 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sz="2800" dirty="0" smtClean="0">
                <a:solidFill>
                  <a:srgbClr val="C00000"/>
                </a:solidFill>
              </a:rPr>
              <a:t> so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SSP</a:t>
            </a:r>
            <a:r>
              <a:rPr lang="en-US" sz="2800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en-US" sz="2800" dirty="0" smtClean="0">
                <a:solidFill>
                  <a:srgbClr val="C00000"/>
                </a:solidFill>
              </a:rPr>
              <a:t> will be positive definite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524000"/>
          <a:ext cx="8172450" cy="533400"/>
        </p:xfrm>
        <a:graphic>
          <a:graphicData uri="http://schemas.openxmlformats.org/presentationml/2006/ole">
            <p:oleObj spid="_x0000_s376834" name="Equation" r:id="rId4" imgW="3657600" imgH="24120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685800" y="2971800"/>
          <a:ext cx="4989513" cy="1860550"/>
        </p:xfrm>
        <a:graphic>
          <a:graphicData uri="http://schemas.openxmlformats.org/presentationml/2006/ole">
            <p:oleObj spid="_x0000_s376835" name="Equation" r:id="rId5" imgW="2908080" imgH="104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Hypothesis Tests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If we fail to reject the null of an interaction effect, we should then test for our factor effects:</a:t>
            </a:r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r>
              <a:rPr lang="en-US" sz="2800" dirty="0" smtClean="0"/>
              <a:t>We can test this hypothesis using </a:t>
            </a:r>
            <a:r>
              <a:rPr lang="en-US" sz="2800" dirty="0" err="1" smtClean="0"/>
              <a:t>Wilk’s</a:t>
            </a:r>
            <a:r>
              <a:rPr lang="en-US" sz="2800" dirty="0" smtClean="0"/>
              <a:t> lambda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752600"/>
          <a:ext cx="7162800" cy="915737"/>
        </p:xfrm>
        <a:graphic>
          <a:graphicData uri="http://schemas.openxmlformats.org/presentationml/2006/ole">
            <p:oleObj spid="_x0000_s439298" name="Equation" r:id="rId4" imgW="3644640" imgH="48240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1143000" y="3429000"/>
          <a:ext cx="5643563" cy="2903538"/>
        </p:xfrm>
        <a:graphic>
          <a:graphicData uri="http://schemas.openxmlformats.org/presentationml/2006/ole">
            <p:oleObj spid="_x0000_s439299" name="Equation" r:id="rId5" imgW="3288960" imgH="1625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Hypothesis Tests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Note a critical value based on a </a:t>
            </a:r>
            <a:r>
              <a:rPr lang="en-US" sz="2400" i="1" dirty="0" smtClean="0">
                <a:latin typeface="Symbol" pitchFamily="18" charset="2"/>
              </a:rPr>
              <a:t>c</a:t>
            </a:r>
            <a:r>
              <a:rPr lang="en-US" sz="2400" baseline="30000" dirty="0" smtClean="0">
                <a:latin typeface="Times" pitchFamily="18" charset="0"/>
              </a:rPr>
              <a:t>2</a:t>
            </a:r>
            <a:r>
              <a:rPr lang="en-US" sz="2400" dirty="0" smtClean="0"/>
              <a:t> distribution better for large </a:t>
            </a:r>
            <a:r>
              <a:rPr lang="en-US" sz="2400" i="1" dirty="0" smtClean="0">
                <a:latin typeface="Times" pitchFamily="18" charset="0"/>
              </a:rPr>
              <a:t>n</a:t>
            </a:r>
            <a:endParaRPr lang="en-US" sz="2400" dirty="0" smtClean="0">
              <a:latin typeface="Times" pitchFamily="18" charset="0"/>
            </a:endParaRPr>
          </a:p>
          <a:p>
            <a:pPr eaLnBrk="1" hangingPunct="1">
              <a:buNone/>
            </a:pPr>
            <a:r>
              <a:rPr lang="en-US" sz="2400" dirty="0" smtClean="0"/>
              <a:t>For small samples we can compute an F-statistic since this is (sometimes) an exact distribution</a:t>
            </a:r>
          </a:p>
          <a:p>
            <a:pPr eaLnBrk="1" hangingPunct="1">
              <a:buNone/>
            </a:pPr>
            <a:r>
              <a:rPr lang="en-US" sz="2400" dirty="0" smtClean="0"/>
              <a:t>However, the </a:t>
            </a:r>
            <a:r>
              <a:rPr lang="en-US" sz="2400" dirty="0" err="1" smtClean="0"/>
              <a:t>d.f</a:t>
            </a:r>
            <a:r>
              <a:rPr lang="en-US" sz="2400" dirty="0" smtClean="0"/>
              <a:t>. are complicated to estimate-  the book example works for </a:t>
            </a:r>
            <a:r>
              <a:rPr lang="en-US" sz="2400" i="1" dirty="0" smtClean="0">
                <a:latin typeface="Times" pitchFamily="18" charset="0"/>
              </a:rPr>
              <a:t>g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Times" pitchFamily="18" charset="0"/>
              </a:rPr>
              <a:t>= </a:t>
            </a:r>
            <a:r>
              <a:rPr lang="en-US" sz="2400" i="1" dirty="0" smtClean="0">
                <a:latin typeface="Times" pitchFamily="18" charset="0"/>
              </a:rPr>
              <a:t>b </a:t>
            </a:r>
            <a:r>
              <a:rPr lang="en-US" sz="2400" dirty="0" smtClean="0">
                <a:latin typeface="Times" pitchFamily="18" charset="0"/>
              </a:rPr>
              <a:t>= 2</a:t>
            </a:r>
            <a:r>
              <a:rPr lang="en-US" sz="2400" dirty="0" smtClean="0"/>
              <a:t>:</a:t>
            </a:r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endParaRPr lang="en-US" sz="2800" u="sng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1143000" y="3048000"/>
          <a:ext cx="5747528" cy="3354388"/>
        </p:xfrm>
        <a:graphic>
          <a:graphicData uri="http://schemas.openxmlformats.org/presentationml/2006/ole">
            <p:oleObj spid="_x0000_s491523" name="Equation" r:id="rId4" imgW="3288960" imgH="2133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626</Words>
  <Application>Microsoft Office PowerPoint</Application>
  <PresentationFormat>On-screen Show (4:3)</PresentationFormat>
  <Paragraphs>190</Paragraphs>
  <Slides>24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Multivariate Analysis of Variance, Part 2</vt:lpstr>
      <vt:lpstr>Two-way MANOVA</vt:lpstr>
      <vt:lpstr>Visualize the Data</vt:lpstr>
      <vt:lpstr>Two-way MANOVA</vt:lpstr>
      <vt:lpstr>Two-way MANOVA</vt:lpstr>
      <vt:lpstr>Slide 6</vt:lpstr>
      <vt:lpstr>Hypothesis Tests</vt:lpstr>
      <vt:lpstr>Hypothesis Tests</vt:lpstr>
      <vt:lpstr>Hypothesis Tests</vt:lpstr>
      <vt:lpstr>Confidence Intervals</vt:lpstr>
      <vt:lpstr>Example: Cognitive impairment in Parkinson’s Disease</vt:lpstr>
      <vt:lpstr>Experimental Design</vt:lpstr>
      <vt:lpstr>Slide 13</vt:lpstr>
      <vt:lpstr>Slide 14</vt:lpstr>
      <vt:lpstr>Slide 15</vt:lpstr>
      <vt:lpstr>The data</vt:lpstr>
      <vt:lpstr>Means for Sums of Squares</vt:lpstr>
      <vt:lpstr>Sums of Squares</vt:lpstr>
      <vt:lpstr>Hypothesis testing</vt:lpstr>
      <vt:lpstr>Hypothesis testing</vt:lpstr>
      <vt:lpstr>A Graphical View of Our Results</vt:lpstr>
      <vt:lpstr>Bonferroni Simultaneous CIs</vt:lpstr>
      <vt:lpstr>Bonferroni Simultaneous CIs</vt:lpstr>
      <vt:lpstr>Conclusions from the Parkinson’s Study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Multivariate Data and Matrix Algebra Review</dc:title>
  <dc:creator>wolfb</dc:creator>
  <cp:lastModifiedBy>Ian</cp:lastModifiedBy>
  <cp:revision>425</cp:revision>
  <dcterms:created xsi:type="dcterms:W3CDTF">2012-01-04T14:10:03Z</dcterms:created>
  <dcterms:modified xsi:type="dcterms:W3CDTF">2012-11-09T16:07:06Z</dcterms:modified>
</cp:coreProperties>
</file>