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97" r:id="rId3"/>
    <p:sldId id="424" r:id="rId4"/>
    <p:sldId id="425" r:id="rId5"/>
    <p:sldId id="416" r:id="rId6"/>
    <p:sldId id="417" r:id="rId7"/>
    <p:sldId id="398" r:id="rId8"/>
    <p:sldId id="426" r:id="rId9"/>
    <p:sldId id="435" r:id="rId10"/>
    <p:sldId id="427" r:id="rId11"/>
    <p:sldId id="428" r:id="rId12"/>
    <p:sldId id="429" r:id="rId13"/>
    <p:sldId id="430" r:id="rId14"/>
    <p:sldId id="443" r:id="rId15"/>
    <p:sldId id="437" r:id="rId16"/>
    <p:sldId id="431" r:id="rId17"/>
    <p:sldId id="432" r:id="rId18"/>
    <p:sldId id="401" r:id="rId19"/>
    <p:sldId id="418" r:id="rId20"/>
    <p:sldId id="419" r:id="rId21"/>
    <p:sldId id="400" r:id="rId22"/>
    <p:sldId id="420" r:id="rId23"/>
    <p:sldId id="421" r:id="rId24"/>
    <p:sldId id="405" r:id="rId25"/>
    <p:sldId id="422" r:id="rId26"/>
    <p:sldId id="406" r:id="rId27"/>
    <p:sldId id="423" r:id="rId28"/>
    <p:sldId id="434" r:id="rId29"/>
    <p:sldId id="438" r:id="rId30"/>
    <p:sldId id="441" r:id="rId31"/>
    <p:sldId id="439" r:id="rId32"/>
    <p:sldId id="442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lfb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638" autoAdjust="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102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97B68D-AD5E-4774-886E-62607B8D27EF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CC5D77-20C0-4B3D-9F38-E4EABE9801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C72EF6-01BE-49D6-B6D7-532B74F34D3A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EA5333-81AC-4084-9126-EC2521511D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 this can be rearranged</a:t>
            </a:r>
            <a:r>
              <a:rPr lang="en-US" baseline="0" dirty="0" smtClean="0"/>
              <a:t> so we can reject if (n1+n2-p-1)/p(n1+n2-2)*T2&gt;F(p,n1+n2-p-1)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68F7A-1A9F-4E43-9075-BB1CC8407222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2324-5952-4AA0-A276-C3725DD0BF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7111-2292-49ED-B98F-B84F709F0618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3B320-D447-4DEB-AE89-C51376EDFE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B574-9181-4043-B351-8A27EC3C2D61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CF4B-3F97-4DC9-BE72-FB0F8A694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D441-486D-4D5E-B242-847B852135DA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140DA-7647-443D-9887-93507F6AA4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58DF7-15C3-4AD0-A830-CF7E3BB40A46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45F68-8B40-4EA7-849F-C3DBBDB26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04AC-5591-484B-95E4-C8F01A7434F2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DA0E-6A28-4DEA-A05F-43B6F3F82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4CE7B-CE22-411F-AB7E-856DDB6175C4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21A6-27BA-4CAA-A231-ABBFC614BC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4F33-41A0-4B96-8EC7-4ECCA08E462F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35A1-EC1B-47FE-AF30-18030C1F70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5DB40-E42A-4F38-8124-B303271D92CD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FD2FE-E3E6-43E7-A681-DDDCACB9C5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776A-0B71-4EB9-B27E-C112B86ABD73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0B8D-8488-459A-8E94-65BEE7AAE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5CDEC-3575-4EB1-8E16-EB226888406D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7F25-1F8F-43B3-877B-5C50A37D2F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1FA75-558F-4FB0-A601-FA7C04D3889E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D6DD-EC5D-4506-BFE6-28C7E42E5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1B2B8-FCC7-4BFF-81A3-CAF775F5ED2C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0B8B-70DF-4B95-B40E-922DAB498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039003-2C30-4891-9B74-F9533603A05C}" type="datetimeFigureOut">
              <a:rPr lang="en-US"/>
              <a:pPr>
                <a:defRPr/>
              </a:pPr>
              <a:t>11/9/2012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23BF6F-4F21-4769-ACE2-8B41DD4C8B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Multivariate Analysis of Variance,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BMTRY 726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An investigator examines the at the effect of giving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S to rabbits with banded right ventricles on heart tissue “floppiness” and number of oxidized cystine residues in mitochondria collected from heart tissue.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There are three groups of animals</a:t>
            </a:r>
          </a:p>
          <a:p>
            <a:pPr eaLnBrk="1" hangingPunct="1">
              <a:buNone/>
            </a:pPr>
            <a:r>
              <a:rPr lang="en-US" sz="2400" dirty="0" smtClean="0"/>
              <a:t>	(1) Banded and untreated</a:t>
            </a:r>
          </a:p>
          <a:p>
            <a:pPr eaLnBrk="1" hangingPunct="1">
              <a:buNone/>
            </a:pPr>
            <a:r>
              <a:rPr lang="en-US" sz="2400" dirty="0" smtClean="0"/>
              <a:t>	(2) Banded but dosed with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</a:t>
            </a:r>
          </a:p>
          <a:p>
            <a:pPr eaLnBrk="1" hangingPunct="1">
              <a:buNone/>
            </a:pPr>
            <a:r>
              <a:rPr lang="en-US" sz="2400" dirty="0" smtClean="0"/>
              <a:t>	(3) Banded and over-express CES to produce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800" dirty="0" smtClean="0"/>
              <a:t>There are 3 rabbits in each group.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381000" y="914400"/>
          <a:ext cx="8054975" cy="3971925"/>
        </p:xfrm>
        <a:graphic>
          <a:graphicData uri="http://schemas.openxmlformats.org/presentationml/2006/ole">
            <p:oleObj spid="_x0000_s407554" name="Equation" r:id="rId4" imgW="4292280" imgH="222228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381000" y="914400"/>
          <a:ext cx="7289800" cy="3200400"/>
        </p:xfrm>
        <a:graphic>
          <a:graphicData uri="http://schemas.openxmlformats.org/presentationml/2006/ole">
            <p:oleObj spid="_x0000_s433154" name="Equation" r:id="rId4" imgW="3886200" imgH="179064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381000" y="914400"/>
          <a:ext cx="5976938" cy="3313113"/>
        </p:xfrm>
        <a:graphic>
          <a:graphicData uri="http://schemas.openxmlformats.org/presentationml/2006/ole">
            <p:oleObj spid="_x0000_s434178" name="Equation" r:id="rId4" imgW="3187440" imgH="185400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Confidence Intervals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If we reject the null hypothesis, we want to determine which treatments are different.</a:t>
            </a:r>
          </a:p>
          <a:p>
            <a:pPr eaLnBrk="1" hangingPunct="1">
              <a:buNone/>
            </a:pPr>
            <a:r>
              <a:rPr lang="en-US" sz="2800" dirty="0" smtClean="0"/>
              <a:t>In this case, the Bonferroni approach applies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We use this to develop an expression for the CI difference between treatment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/>
              <a:t> 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400" dirty="0" smtClean="0"/>
          </a:p>
        </p:txBody>
      </p:sp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1600200" y="5257800"/>
          <a:ext cx="4048125" cy="627062"/>
        </p:xfrm>
        <a:graphic>
          <a:graphicData uri="http://schemas.openxmlformats.org/presentationml/2006/ole">
            <p:oleObj spid="_x0000_s508930" name="Equation" r:id="rId4" imgW="2108160" imgH="342720" progId="">
              <p:embed/>
            </p:oleObj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1524000" y="2438400"/>
          <a:ext cx="5092700" cy="1990725"/>
        </p:xfrm>
        <a:graphic>
          <a:graphicData uri="http://schemas.openxmlformats.org/presentationml/2006/ole">
            <p:oleObj spid="_x0000_s508931" name="Equation" r:id="rId5" imgW="2654280" imgH="1091880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Estimate the 95% CIs for each treatment difference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547688" y="1511300"/>
          <a:ext cx="7210425" cy="4221163"/>
        </p:xfrm>
        <a:graphic>
          <a:graphicData uri="http://schemas.openxmlformats.org/presentationml/2006/ole">
            <p:oleObj spid="_x0000_s471042" name="Equation" r:id="rId4" imgW="5155920" imgH="276840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sz="3200" dirty="0" smtClean="0"/>
              <a:t>MANOVA as Linear Model</a:t>
            </a:r>
            <a:endParaRPr lang="en-US" sz="32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If we think about is as a linear model…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371600"/>
          <a:ext cx="7543800" cy="5218088"/>
        </p:xfrm>
        <a:graphic>
          <a:graphicData uri="http://schemas.openxmlformats.org/presentationml/2006/ole">
            <p:oleObj spid="_x0000_s449538" name="Equation" r:id="rId4" imgW="4863960" imgH="365760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Model Features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endParaRPr lang="en-US" sz="2800" dirty="0" smtClean="0"/>
          </a:p>
          <a:p>
            <a:pPr marL="514350" indent="-514350" eaLnBrk="1" hangingPunct="1">
              <a:buAutoNum type="arabicParenBoth"/>
            </a:pPr>
            <a:r>
              <a:rPr lang="en-US" sz="2800" dirty="0" smtClean="0"/>
              <a:t>Each row of the error matrix (or each row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)</a:t>
            </a:r>
          </a:p>
          <a:p>
            <a:pPr marL="914400" lvl="1" indent="-514350" eaLnBrk="1" hangingPunct="1">
              <a:buNone/>
            </a:pPr>
            <a:r>
              <a:rPr lang="en-US" sz="2400" dirty="0" smtClean="0"/>
              <a:t>   -is independent of any other row</a:t>
            </a:r>
          </a:p>
          <a:p>
            <a:pPr marL="914400" lvl="1" indent="-514350" eaLnBrk="1" hangingPunct="1">
              <a:buNone/>
            </a:pPr>
            <a:r>
              <a:rPr lang="en-US" sz="2400" dirty="0" smtClean="0"/>
              <a:t>   -has covariance matrix </a:t>
            </a:r>
            <a:r>
              <a:rPr lang="en-US" sz="2400" b="1" dirty="0" smtClean="0">
                <a:latin typeface="Symbol" pitchFamily="18" charset="2"/>
              </a:rPr>
              <a:t>S</a:t>
            </a:r>
            <a:endParaRPr lang="en-US" sz="2800" dirty="0" smtClean="0">
              <a:latin typeface="Symbol" pitchFamily="18" charset="2"/>
            </a:endParaRPr>
          </a:p>
          <a:p>
            <a:pPr marL="514350" indent="-514350" eaLnBrk="1" hangingPunct="1">
              <a:buAutoNum type="arabicParenBoth"/>
            </a:pPr>
            <a:endParaRPr lang="en-US" sz="2800" dirty="0" smtClean="0"/>
          </a:p>
          <a:p>
            <a:pPr marL="514350" indent="-514350" eaLnBrk="1" hangingPunct="1">
              <a:buAutoNum type="arabicParenBoth"/>
            </a:pPr>
            <a:r>
              <a:rPr lang="en-US" sz="2800" dirty="0" smtClean="0"/>
              <a:t>Each column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 eaLnBrk="1" hangingPunct="1">
              <a:buNone/>
            </a:pPr>
            <a:r>
              <a:rPr lang="en-US" sz="2400" dirty="0" smtClean="0"/>
              <a:t>   -corresponds to a different trait</a:t>
            </a:r>
          </a:p>
          <a:p>
            <a:pPr marL="914400" lvl="1" indent="-514350" eaLnBrk="1" hangingPunct="1">
              <a:buNone/>
            </a:pPr>
            <a:r>
              <a:rPr lang="en-US" sz="2400" dirty="0" smtClean="0"/>
              <a:t>   -has a model for the mean of the same form</a:t>
            </a:r>
          </a:p>
          <a:p>
            <a:pPr marL="914400" lvl="1" indent="-514350" eaLnBrk="1" hangingPunct="1">
              <a:buNone/>
            </a:pPr>
            <a:r>
              <a:rPr lang="en-US" sz="2400" dirty="0" smtClean="0"/>
              <a:t>   -has a corresponding column of parameters in the design matrix</a:t>
            </a:r>
            <a:endParaRPr lang="en-US" sz="2400" b="1" dirty="0" smtClean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MANOVA MLE’s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Maximum likelihood estimates of parameters in </a:t>
            </a:r>
            <a:r>
              <a:rPr lang="en-US" sz="2800" b="1" dirty="0" smtClean="0"/>
              <a:t>b</a:t>
            </a:r>
            <a:r>
              <a:rPr lang="en-US" sz="2800" dirty="0" smtClean="0"/>
              <a:t>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For the PROC GLM version of the one-way MANOVA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447800" y="1524000"/>
          <a:ext cx="3171825" cy="1230313"/>
        </p:xfrm>
        <a:graphic>
          <a:graphicData uri="http://schemas.openxmlformats.org/presentationml/2006/ole">
            <p:oleObj spid="_x0000_s347139" name="Equation" r:id="rId4" imgW="1523880" imgH="634680" progId="">
              <p:embed/>
            </p:oleObj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1447800" y="3581400"/>
          <a:ext cx="3878263" cy="2451100"/>
        </p:xfrm>
        <a:graphic>
          <a:graphicData uri="http://schemas.openxmlformats.org/presentationml/2006/ole">
            <p:oleObj spid="_x0000_s347140" name="Equation" r:id="rId5" imgW="1701720" imgH="116820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/>
              <a:t> column of      contains parameter estimates for the model fit to the data for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/>
              <a:t> trait: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295400" y="1752600"/>
          <a:ext cx="4122737" cy="4625976"/>
        </p:xfrm>
        <a:graphic>
          <a:graphicData uri="http://schemas.openxmlformats.org/presentationml/2006/ole">
            <p:oleObj spid="_x0000_s378882" name="Equation" r:id="rId4" imgW="1981080" imgH="2387520" progId="">
              <p:embed/>
            </p:oleObj>
          </a:graphicData>
        </a:graphic>
      </p:graphicFrame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3124200" y="609600"/>
          <a:ext cx="304800" cy="577850"/>
        </p:xfrm>
        <a:graphic>
          <a:graphicData uri="http://schemas.openxmlformats.org/presentationml/2006/ole">
            <p:oleObj spid="_x0000_s378884" name="Equation" r:id="rId5" imgW="126720" imgH="24120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&gt;2 Independent Samples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What happens if we have more than two independent populations we want to compare?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828800"/>
          <a:ext cx="7548562" cy="4649787"/>
        </p:xfrm>
        <a:graphic>
          <a:graphicData uri="http://schemas.openxmlformats.org/presentationml/2006/ole">
            <p:oleObj spid="_x0000_s322562" name="Equation" r:id="rId4" imgW="4000320" imgH="3301920" progId="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Kronecker product: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740150"/>
        </p:xfrm>
        <a:graphic>
          <a:graphicData uri="http://schemas.openxmlformats.org/presentationml/2006/ole">
            <p:oleObj spid="_x0000_s379906" name="Equation" r:id="rId4" imgW="3771720" imgH="193032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Inference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We can make certain inferences about the elements of our parameter matrix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Generalized LRT procedure (Wilks, 1932)</a:t>
            </a:r>
          </a:p>
        </p:txBody>
      </p:sp>
      <p:graphicFrame>
        <p:nvGraphicFramePr>
          <p:cNvPr id="324617" name="Object 9"/>
          <p:cNvGraphicFramePr>
            <a:graphicFrameLocks noChangeAspect="1"/>
          </p:cNvGraphicFramePr>
          <p:nvPr/>
        </p:nvGraphicFramePr>
        <p:xfrm>
          <a:off x="2895600" y="1981200"/>
          <a:ext cx="3449637" cy="996950"/>
        </p:xfrm>
        <a:graphic>
          <a:graphicData uri="http://schemas.openxmlformats.org/presentationml/2006/ole">
            <p:oleObj spid="_x0000_s325639" name="Equation" r:id="rId4" imgW="1536480" imgH="48240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3733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comparison across groups (rows of </a:t>
            </a:r>
            <a:r>
              <a:rPr lang="en-US" b="1" i="1" dirty="0" smtClean="0">
                <a:latin typeface="Symbol" pitchFamily="18" charset="2"/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733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comparisons across traits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of zeros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1800" y="2895600"/>
            <a:ext cx="6858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76800" y="2895600"/>
            <a:ext cx="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3600" y="2971800"/>
            <a:ext cx="12954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Compute the corrected sums of squares and cross-products matrix for the model: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r>
              <a:rPr lang="en-US" sz="2400" dirty="0" smtClean="0"/>
              <a:t>This reduces to:</a:t>
            </a:r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r>
              <a:rPr lang="en-US" sz="2400" dirty="0" smtClean="0"/>
              <a:t>The diagonal elements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/>
              <a:t> are model sums of squares when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/>
              <a:t>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719138" y="1676400"/>
          <a:ext cx="7215187" cy="763588"/>
        </p:xfrm>
        <a:graphic>
          <a:graphicData uri="http://schemas.openxmlformats.org/presentationml/2006/ole">
            <p:oleObj spid="_x0000_s380930" name="Equation" r:id="rId4" imgW="3466800" imgH="393480" progId="">
              <p:embed/>
            </p:oleObj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1752600" y="2971800"/>
          <a:ext cx="3330575" cy="1527175"/>
        </p:xfrm>
        <a:graphic>
          <a:graphicData uri="http://schemas.openxmlformats.org/presentationml/2006/ole">
            <p:oleObj spid="_x0000_s380932" name="Equation" r:id="rId5" imgW="1600200" imgH="787320" progId="">
              <p:embed/>
            </p:oleObj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1828801" y="5410200"/>
          <a:ext cx="4191000" cy="1147654"/>
        </p:xfrm>
        <a:graphic>
          <a:graphicData uri="http://schemas.openxmlformats.org/presentationml/2006/ole">
            <p:oleObj spid="_x0000_s380933" name="Equation" r:id="rId6" imgW="2247840" imgH="66024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Compute a matrix of residual sums of squares and cross-products: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514350" indent="-514350" eaLnBrk="1" hangingPunct="1">
              <a:spcBef>
                <a:spcPts val="0"/>
              </a:spcBef>
              <a:buNone/>
            </a:pPr>
            <a:r>
              <a:rPr lang="en-US" sz="2400" dirty="0" smtClean="0"/>
              <a:t>When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/>
              <a:t>:</a:t>
            </a:r>
          </a:p>
          <a:p>
            <a:pPr marL="514350" indent="-514350" eaLnBrk="1" hangingPunct="1">
              <a:spcBef>
                <a:spcPts val="0"/>
              </a:spcBef>
              <a:buNone/>
            </a:pPr>
            <a:r>
              <a:rPr lang="en-US" sz="2400" dirty="0" smtClean="0"/>
              <a:t>	Diagonal elements of </a:t>
            </a:r>
            <a:r>
              <a:rPr lang="en-US" sz="2400" b="1" dirty="0" smtClean="0"/>
              <a:t>E</a:t>
            </a:r>
            <a:r>
              <a:rPr lang="en-US" sz="2400" dirty="0" smtClean="0"/>
              <a:t> are sums of the squared residuals</a:t>
            </a:r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	   Off-diagonal elements are sums of cross-products of </a:t>
            </a:r>
          </a:p>
          <a:p>
            <a:pPr eaLnBrk="1" hangingPunct="1">
              <a:buNone/>
            </a:pPr>
            <a:r>
              <a:rPr lang="en-US" sz="2400" dirty="0" smtClean="0"/>
              <a:t>        residuals</a:t>
            </a: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2211388" y="1712913"/>
          <a:ext cx="4229100" cy="688975"/>
        </p:xfrm>
        <a:graphic>
          <a:graphicData uri="http://schemas.openxmlformats.org/presentationml/2006/ole">
            <p:oleObj spid="_x0000_s381954" name="Equation" r:id="rId4" imgW="2031840" imgH="355320" progId="">
              <p:embed/>
            </p:oleObj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1765300" y="3414713"/>
          <a:ext cx="3305175" cy="639762"/>
        </p:xfrm>
        <a:graphic>
          <a:graphicData uri="http://schemas.openxmlformats.org/presentationml/2006/ole">
            <p:oleObj spid="_x0000_s381955" name="Equation" r:id="rId5" imgW="1587240" imgH="330120" progId="">
              <p:embed/>
            </p:oleObj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1447800" y="5257800"/>
          <a:ext cx="6900863" cy="1181100"/>
        </p:xfrm>
        <a:graphic>
          <a:graphicData uri="http://schemas.openxmlformats.org/presentationml/2006/ole">
            <p:oleObj spid="_x0000_s381957" name="Equation" r:id="rId6" imgW="3314520" imgH="60948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Likelihood Ratio Test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Reject the null hypothesis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	if Wilk’s criterion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     </a:t>
            </a:r>
          </a:p>
          <a:p>
            <a:pPr eaLnBrk="1" hangingPunct="1">
              <a:buNone/>
            </a:pPr>
            <a:r>
              <a:rPr lang="en-US" sz="2800" dirty="0" smtClean="0"/>
              <a:t>     is too small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Large sample chi-square approximation, reject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/>
              <a:t> if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524000" y="1447800"/>
          <a:ext cx="3146425" cy="466725"/>
        </p:xfrm>
        <a:graphic>
          <a:graphicData uri="http://schemas.openxmlformats.org/presentationml/2006/ole">
            <p:oleObj spid="_x0000_s351235" name="Equation" r:id="rId4" imgW="1511280" imgH="241200" progId="">
              <p:embed/>
            </p:oleObj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1676400" y="5029200"/>
          <a:ext cx="4918075" cy="541338"/>
        </p:xfrm>
        <a:graphic>
          <a:graphicData uri="http://schemas.openxmlformats.org/presentationml/2006/ole">
            <p:oleObj spid="_x0000_s351236" name="Equation" r:id="rId5" imgW="2361960" imgH="279360" progId="">
              <p:embed/>
            </p:oleObj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1524000" y="2438400"/>
          <a:ext cx="1533525" cy="908050"/>
        </p:xfrm>
        <a:graphic>
          <a:graphicData uri="http://schemas.openxmlformats.org/presentationml/2006/ole">
            <p:oleObj spid="_x0000_s351237" name="Equation" r:id="rId6" imgW="736560" imgH="46980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A more accurate approximation given by Rao </a:t>
            </a:r>
          </a:p>
          <a:p>
            <a:pPr eaLnBrk="1" hangingPunct="1">
              <a:buNone/>
            </a:pPr>
            <a:r>
              <a:rPr lang="en-US" sz="2000" dirty="0" smtClean="0"/>
              <a:t>(C.R. Rao (1951) </a:t>
            </a:r>
            <a:r>
              <a:rPr lang="en-US" sz="2000" i="1" dirty="0" smtClean="0"/>
              <a:t>Bull Int Stat Inst</a:t>
            </a:r>
            <a:r>
              <a:rPr lang="en-US" sz="2000" dirty="0" smtClean="0"/>
              <a:t>. 33(2), 177-180.)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When                                         is true: 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where</a:t>
            </a: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447800" y="2362200"/>
          <a:ext cx="3146425" cy="466725"/>
        </p:xfrm>
        <a:graphic>
          <a:graphicData uri="http://schemas.openxmlformats.org/presentationml/2006/ole">
            <p:oleObj spid="_x0000_s382978" name="Equation" r:id="rId4" imgW="1511280" imgH="241200" progId="">
              <p:embed/>
            </p:oleObj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1752600" y="4419600"/>
          <a:ext cx="2246312" cy="1550988"/>
        </p:xfrm>
        <a:graphic>
          <a:graphicData uri="http://schemas.openxmlformats.org/presentationml/2006/ole">
            <p:oleObj spid="_x0000_s382979" name="Equation" r:id="rId5" imgW="1079280" imgH="799920" progId="">
              <p:embed/>
            </p:oleObj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1546225" y="3048000"/>
          <a:ext cx="3014663" cy="908050"/>
        </p:xfrm>
        <a:graphic>
          <a:graphicData uri="http://schemas.openxmlformats.org/presentationml/2006/ole">
            <p:oleObj spid="_x0000_s382980" name="Equation" r:id="rId6" imgW="1447560" imgH="46980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Exact distribution of Wilk’s criterion:</a:t>
            </a:r>
          </a:p>
          <a:p>
            <a:pPr eaLnBrk="1" hangingPunct="1">
              <a:buNone/>
            </a:pPr>
            <a:r>
              <a:rPr lang="en-US" sz="2400" dirty="0" smtClean="0"/>
              <a:t>	(1) Independence</a:t>
            </a:r>
          </a:p>
          <a:p>
            <a:pPr eaLnBrk="1" hangingPunct="1">
              <a:buNone/>
            </a:pPr>
            <a:r>
              <a:rPr lang="en-US" sz="2400" dirty="0" smtClean="0"/>
              <a:t>	(2) Homogeneity of covariance matrices</a:t>
            </a:r>
          </a:p>
          <a:p>
            <a:pPr eaLnBrk="1" hangingPunct="1">
              <a:buNone/>
            </a:pPr>
            <a:r>
              <a:rPr lang="en-US" sz="2400" dirty="0" smtClean="0"/>
              <a:t>	(3) Multivariate normality</a:t>
            </a:r>
          </a:p>
          <a:p>
            <a:pPr eaLnBrk="1" hangingPunct="1">
              <a:buNone/>
            </a:pPr>
            <a:r>
              <a:rPr lang="en-US" sz="2800" dirty="0" smtClean="0"/>
              <a:t>When </a:t>
            </a:r>
            <a:r>
              <a:rPr lang="en-US" sz="2800" i="1" dirty="0" smtClean="0"/>
              <a:t>                                   </a:t>
            </a:r>
            <a:r>
              <a:rPr lang="en-US" sz="2800" dirty="0" smtClean="0"/>
              <a:t>is true: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000" dirty="0" smtClean="0"/>
              <a:t>When either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None/>
            </a:pPr>
            <a:r>
              <a:rPr lang="en-US" sz="2000" dirty="0" smtClean="0"/>
              <a:t>These are the cases in Table 6.3 on page 303 In J &amp; W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					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47800" y="2743200"/>
          <a:ext cx="2870200" cy="474663"/>
        </p:xfrm>
        <a:graphic>
          <a:graphicData uri="http://schemas.openxmlformats.org/presentationml/2006/ole">
            <p:oleObj spid="_x0000_s352258" name="Equation" r:id="rId4" imgW="1511280" imgH="241200" progId="">
              <p:embed/>
            </p:oleObj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1524000" y="3276600"/>
          <a:ext cx="3851275" cy="1296988"/>
        </p:xfrm>
        <a:graphic>
          <a:graphicData uri="http://schemas.openxmlformats.org/presentationml/2006/ole">
            <p:oleObj spid="_x0000_s352261" name="Equation" r:id="rId5" imgW="2006280" imgH="711000" progId="">
              <p:embed/>
            </p:oleObj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2057400" y="4724400"/>
          <a:ext cx="2876550" cy="927100"/>
        </p:xfrm>
        <a:graphic>
          <a:graphicData uri="http://schemas.openxmlformats.org/presentationml/2006/ole">
            <p:oleObj spid="_x0000_s352262" name="Equation" r:id="rId6" imgW="1498320" imgH="50796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Other Criteria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685800"/>
            <a:ext cx="8229600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err="1" smtClean="0"/>
              <a:t>Wilk’s</a:t>
            </a:r>
            <a:r>
              <a:rPr lang="en-US" sz="2400" dirty="0" smtClean="0"/>
              <a:t> Lambda: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Lawely-Hotelling Trace</a:t>
            </a:r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err="1" smtClean="0"/>
              <a:t>Pillai</a:t>
            </a:r>
            <a:r>
              <a:rPr lang="en-US" sz="2400" dirty="0" smtClean="0"/>
              <a:t> Trace                    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Roy’s Maximum Root: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5943600"/>
          <a:ext cx="3305175" cy="449263"/>
        </p:xfrm>
        <a:graphic>
          <a:graphicData uri="http://schemas.openxmlformats.org/presentationml/2006/ole">
            <p:oleObj spid="_x0000_s401410" name="Equation" r:id="rId4" imgW="1739880" imgH="228600" progId="">
              <p:embed/>
            </p:oleObj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1219200" y="1143000"/>
          <a:ext cx="2997200" cy="857250"/>
        </p:xfrm>
        <a:graphic>
          <a:graphicData uri="http://schemas.openxmlformats.org/presentationml/2006/ole">
            <p:oleObj spid="_x0000_s401411" name="Equation" r:id="rId5" imgW="1562040" imgH="469800" progId="">
              <p:embed/>
            </p:oleObj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1219200" y="4800600"/>
          <a:ext cx="2438400" cy="603250"/>
        </p:xfrm>
        <a:graphic>
          <a:graphicData uri="http://schemas.openxmlformats.org/presentationml/2006/ole">
            <p:oleObj spid="_x0000_s401412" name="Equation" r:id="rId6" imgW="1269720" imgH="330120" progId="">
              <p:embed/>
            </p:oleObj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1219200" y="2590800"/>
          <a:ext cx="3922713" cy="1528762"/>
        </p:xfrm>
        <a:graphic>
          <a:graphicData uri="http://schemas.openxmlformats.org/presentationml/2006/ole">
            <p:oleObj spid="_x0000_s401413" name="Equation" r:id="rId7" imgW="2044440" imgH="83808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Recall our example right ventricular failure example…</a:t>
            </a:r>
          </a:p>
        </p:txBody>
      </p:sp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1219200" y="1600200"/>
          <a:ext cx="4824413" cy="4443413"/>
        </p:xfrm>
        <a:graphic>
          <a:graphicData uri="http://schemas.openxmlformats.org/presentationml/2006/ole">
            <p:oleObj spid="_x0000_s465923" name="Equation" r:id="rId4" imgW="2514600" imgH="243828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Our estimate of </a:t>
            </a:r>
            <a:r>
              <a:rPr lang="en-US" sz="2800" b="1" i="1" dirty="0" smtClean="0">
                <a:latin typeface="Symbol" pitchFamily="18" charset="2"/>
              </a:rPr>
              <a:t>b</a:t>
            </a:r>
            <a:r>
              <a:rPr lang="en-US" sz="2800" dirty="0" smtClean="0"/>
              <a:t> …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Say we want to test the hypothesis of equal treatment effects:</a:t>
            </a:r>
          </a:p>
        </p:txBody>
      </p:sp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1219200" y="1371600"/>
          <a:ext cx="3725863" cy="1249362"/>
        </p:xfrm>
        <a:graphic>
          <a:graphicData uri="http://schemas.openxmlformats.org/presentationml/2006/ole">
            <p:oleObj spid="_x0000_s472066" name="Equation" r:id="rId4" imgW="1942920" imgH="685800" progId="">
              <p:embed/>
            </p:oleObj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1371600" y="3962400"/>
          <a:ext cx="3871913" cy="1711325"/>
        </p:xfrm>
        <a:graphic>
          <a:graphicData uri="http://schemas.openxmlformats.org/presentationml/2006/ole">
            <p:oleObj spid="_x0000_s472067" name="Equation" r:id="rId5" imgW="2019240" imgH="93960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Review 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Given a random sample                                  </a:t>
            </a:r>
          </a:p>
          <a:p>
            <a:pPr eaLnBrk="1" hangingPunct="1">
              <a:buNone/>
            </a:pPr>
            <a:r>
              <a:rPr lang="en-US" sz="2800" dirty="0" smtClean="0"/>
              <a:t>We rewrite </a:t>
            </a:r>
            <a:r>
              <a:rPr lang="en-US" sz="2800" i="1" dirty="0" smtClean="0">
                <a:latin typeface="Symbol" pitchFamily="18" charset="2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/>
              <a:t> as the overall mean plus the treatment effect of treatment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Thus we end up testing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Using the model</a:t>
            </a:r>
            <a:endParaRPr lang="en-US" sz="2400" dirty="0" smtClean="0"/>
          </a:p>
          <a:p>
            <a:pPr eaLnBrk="1" hangingPunct="1">
              <a:buNone/>
            </a:pPr>
            <a:endParaRPr lang="en-US" sz="2400" u="sng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38600" y="914400"/>
          <a:ext cx="4267200" cy="481981"/>
        </p:xfrm>
        <a:graphic>
          <a:graphicData uri="http://schemas.openxmlformats.org/presentationml/2006/ole">
            <p:oleObj spid="_x0000_s403458" name="Equation" r:id="rId4" imgW="2577960" imgH="279360" progId="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1524000" y="2362200"/>
          <a:ext cx="1443038" cy="407988"/>
        </p:xfrm>
        <a:graphic>
          <a:graphicData uri="http://schemas.openxmlformats.org/presentationml/2006/ole">
            <p:oleObj spid="_x0000_s403459" name="Equation" r:id="rId5" imgW="672840" imgH="228600" progId="">
              <p:embed/>
            </p:oleObj>
          </a:graphicData>
        </a:graphic>
      </p:graphicFrame>
      <p:graphicFrame>
        <p:nvGraphicFramePr>
          <p:cNvPr id="403460" name="Object 4"/>
          <p:cNvGraphicFramePr>
            <a:graphicFrameLocks noChangeAspect="1"/>
          </p:cNvGraphicFramePr>
          <p:nvPr/>
        </p:nvGraphicFramePr>
        <p:xfrm>
          <a:off x="1447800" y="3429000"/>
          <a:ext cx="3157538" cy="430212"/>
        </p:xfrm>
        <a:graphic>
          <a:graphicData uri="http://schemas.openxmlformats.org/presentationml/2006/ole">
            <p:oleObj spid="_x0000_s403460" name="Equation" r:id="rId6" imgW="1473120" imgH="241200" progId="">
              <p:embed/>
            </p:oleObj>
          </a:graphicData>
        </a:graphic>
      </p:graphicFrame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1371600" y="4343400"/>
          <a:ext cx="3976687" cy="1766887"/>
        </p:xfrm>
        <a:graphic>
          <a:graphicData uri="http://schemas.openxmlformats.org/presentationml/2006/ole">
            <p:oleObj spid="_x0000_s403461" name="Equation" r:id="rId7" imgW="1854000" imgH="99036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487680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Grand </a:t>
            </a:r>
          </a:p>
          <a:p>
            <a:pPr algn="ctr"/>
            <a:r>
              <a:rPr lang="en-US" sz="1400" dirty="0" smtClean="0"/>
              <a:t>mean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487680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Random </a:t>
            </a:r>
          </a:p>
          <a:p>
            <a:pPr algn="ctr"/>
            <a:r>
              <a:rPr lang="en-US" sz="1400" dirty="0" smtClean="0"/>
              <a:t>Error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876800"/>
            <a:ext cx="99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Treatment</a:t>
            </a:r>
          </a:p>
          <a:p>
            <a:pPr algn="ctr"/>
            <a:r>
              <a:rPr lang="en-US" sz="1400" dirty="0" smtClean="0"/>
              <a:t>effect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6248400"/>
            <a:ext cx="84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Sample </a:t>
            </a:r>
          </a:p>
          <a:p>
            <a:pPr algn="ctr"/>
            <a:r>
              <a:rPr lang="en-US" sz="1400" dirty="0" smtClean="0"/>
              <a:t>mean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6248400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Est. treatment</a:t>
            </a:r>
          </a:p>
          <a:p>
            <a:pPr algn="ctr"/>
            <a:r>
              <a:rPr lang="en-US" sz="1400" dirty="0" smtClean="0"/>
              <a:t>effect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632460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Residual 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52600" y="4648200"/>
            <a:ext cx="3810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6019800"/>
            <a:ext cx="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81200" y="6019800"/>
            <a:ext cx="3810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19400" y="4724400"/>
            <a:ext cx="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429000" y="4724400"/>
            <a:ext cx="4572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648200" y="6096000"/>
            <a:ext cx="4572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have to find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/>
              <a:t> …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304800" y="1524000"/>
          <a:ext cx="8478838" cy="4546600"/>
        </p:xfrm>
        <a:graphic>
          <a:graphicData uri="http://schemas.openxmlformats.org/presentationml/2006/ole">
            <p:oleObj spid="_x0000_s502786" name="Equation" r:id="rId4" imgW="4419360" imgH="2501640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have to find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/>
              <a:t> …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685800" y="1447800"/>
          <a:ext cx="7332662" cy="4988744"/>
        </p:xfrm>
        <a:graphic>
          <a:graphicData uri="http://schemas.openxmlformats.org/presentationml/2006/ole">
            <p:oleObj spid="_x0000_s473091" name="Equation" r:id="rId4" imgW="4597200" imgH="3301920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645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can use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/>
              <a:t> to find lambda…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Does this match what we calculated using our MANOVA table?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NOTE: If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and </a:t>
            </a:r>
            <a:r>
              <a:rPr lang="en-US" sz="2400" i="1" dirty="0" smtClean="0">
                <a:solidFill>
                  <a:srgbClr val="7030A0"/>
                </a:solidFill>
              </a:rPr>
              <a:t>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match conditions in table 6.2, we can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            compare this to the F distribution.  Otherwise we can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            use the </a:t>
            </a:r>
            <a:r>
              <a:rPr lang="en-US" sz="2400" i="1" dirty="0" smtClean="0">
                <a:solidFill>
                  <a:srgbClr val="7030A0"/>
                </a:solidFill>
                <a:latin typeface="Symbol" pitchFamily="18" charset="2"/>
              </a:rPr>
              <a:t>c</a:t>
            </a:r>
            <a:r>
              <a:rPr lang="en-US" sz="2400" baseline="30000" dirty="0" smtClean="0">
                <a:solidFill>
                  <a:srgbClr val="7030A0"/>
                </a:solidFill>
              </a:rPr>
              <a:t>2</a:t>
            </a:r>
            <a:r>
              <a:rPr lang="en-US" sz="2400" dirty="0" smtClean="0">
                <a:solidFill>
                  <a:srgbClr val="7030A0"/>
                </a:solidFill>
              </a:rPr>
              <a:t> approximation if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is large.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1344613" y="1438275"/>
          <a:ext cx="4373562" cy="2371725"/>
        </p:xfrm>
        <a:graphic>
          <a:graphicData uri="http://schemas.openxmlformats.org/presentationml/2006/ole">
            <p:oleObj spid="_x0000_s503810" name="Equation" r:id="rId4" imgW="2743200" imgH="166356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What we want to answer… is the contribution of the treatment large relative to our residuals?</a:t>
            </a:r>
          </a:p>
          <a:p>
            <a:pPr eaLnBrk="1" hangingPunct="1">
              <a:buNone/>
            </a:pPr>
            <a:r>
              <a:rPr lang="en-US" sz="2400" dirty="0" smtClean="0"/>
              <a:t>In ANOVA we do this using the sums of squares:</a:t>
            </a:r>
          </a:p>
          <a:p>
            <a:pPr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&gt;2 Samples for MVN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can use one-way MANOVA to compare mean vectors for our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 populations.</a:t>
            </a:r>
          </a:p>
          <a:p>
            <a:pPr eaLnBrk="1" hangingPunct="1">
              <a:buNone/>
            </a:pPr>
            <a:r>
              <a:rPr lang="en-US" sz="2400" u="sng" dirty="0" smtClean="0"/>
              <a:t>Assumptions</a:t>
            </a:r>
            <a:r>
              <a:rPr lang="en-US" sz="2400" dirty="0" smtClean="0"/>
              <a:t>:</a:t>
            </a:r>
          </a:p>
          <a:p>
            <a:pPr eaLnBrk="1" hangingPunct="1">
              <a:buNone/>
            </a:pPr>
            <a:r>
              <a:rPr lang="en-US" sz="2400" dirty="0" smtClean="0"/>
              <a:t>	(1) Independent random samples from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/>
              <a:t> groups</a:t>
            </a:r>
          </a:p>
          <a:p>
            <a:pPr eaLnBrk="1" hangingPunct="1">
              <a:buNone/>
            </a:pPr>
            <a:r>
              <a:rPr lang="en-US" sz="2400" dirty="0" smtClean="0"/>
              <a:t>	(2) Homogeneity of covariance matrices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	(3) Normality</a:t>
            </a:r>
          </a:p>
          <a:p>
            <a:pPr eaLnBrk="1" hangingPunct="1">
              <a:buNone/>
            </a:pPr>
            <a:r>
              <a:rPr lang="en-US" sz="2800" u="sng" dirty="0" smtClean="0"/>
              <a:t>Summary Statistics</a:t>
            </a:r>
            <a:r>
              <a:rPr lang="en-US" sz="2800" dirty="0" smtClean="0"/>
              <a:t>:</a:t>
            </a:r>
            <a:endParaRPr lang="en-US" sz="2800" u="sng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24000" y="3124200"/>
          <a:ext cx="2895601" cy="533400"/>
        </p:xfrm>
        <a:graphic>
          <a:graphicData uri="http://schemas.openxmlformats.org/presentationml/2006/ole">
            <p:oleObj spid="_x0000_s376834" name="Equation" r:id="rId4" imgW="1091880" imgH="241200" progId="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1143000" y="4572000"/>
          <a:ext cx="3616325" cy="1951038"/>
        </p:xfrm>
        <a:graphic>
          <a:graphicData uri="http://schemas.openxmlformats.org/presentationml/2006/ole">
            <p:oleObj spid="_x0000_s376835" name="Equation" r:id="rId5" imgW="2108160" imgH="109188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One-way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Pooled estimate of the common covariance matrix: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One-way MANOVA model: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1600200"/>
          <a:ext cx="5822950" cy="990599"/>
        </p:xfrm>
        <a:graphic>
          <a:graphicData uri="http://schemas.openxmlformats.org/presentationml/2006/ole">
            <p:oleObj spid="_x0000_s377858" name="Equation" r:id="rId4" imgW="2997000" imgH="558720" progId="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533400" y="3581400"/>
          <a:ext cx="6369051" cy="1905000"/>
        </p:xfrm>
        <a:graphic>
          <a:graphicData uri="http://schemas.openxmlformats.org/presentationml/2006/ole">
            <p:oleObj spid="_x0000_s377859" name="Equation" r:id="rId5" imgW="2971800" imgH="106668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One-way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Compute summary statistics for each sample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800" dirty="0" smtClean="0"/>
              <a:t>SAS constraint: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36788" y="1371600"/>
          <a:ext cx="3578225" cy="1508125"/>
        </p:xfrm>
        <a:graphic>
          <a:graphicData uri="http://schemas.openxmlformats.org/presentationml/2006/ole">
            <p:oleObj spid="_x0000_s323586" name="Equation" r:id="rId4" imgW="1663560" imgH="939600" progId="">
              <p:embed/>
            </p:oleObj>
          </a:graphicData>
        </a:graphic>
      </p:graphicFrame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2971800" y="4191000"/>
          <a:ext cx="4302579" cy="2362200"/>
        </p:xfrm>
        <a:graphic>
          <a:graphicData uri="http://schemas.openxmlformats.org/presentationml/2006/ole">
            <p:oleObj spid="_x0000_s323587" name="Equation" r:id="rId5" imgW="2044440" imgH="128268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3124200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of obs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/>
              <a:t> unit</a:t>
            </a:r>
          </a:p>
          <a:p>
            <a:r>
              <a:rPr lang="en-US" dirty="0" smtClean="0"/>
              <a:t>Selected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/>
              <a:t> population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048000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vector for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/>
              <a:t> population</a:t>
            </a:r>
          </a:p>
          <a:p>
            <a:r>
              <a:rPr lang="en-US" b="1" dirty="0" smtClean="0">
                <a:latin typeface="Symbol" pitchFamily="18" charset="2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= </a:t>
            </a:r>
            <a:r>
              <a:rPr lang="en-US" b="1" dirty="0" smtClean="0">
                <a:latin typeface="Symbol" pitchFamily="18" charset="2"/>
              </a:rPr>
              <a:t>m</a:t>
            </a:r>
            <a:r>
              <a:rPr lang="en-US" dirty="0" smtClean="0"/>
              <a:t> + </a:t>
            </a:r>
            <a:r>
              <a:rPr lang="en-US" b="1" dirty="0" smtClean="0">
                <a:latin typeface="Symbol" pitchFamily="18" charset="2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1600200"/>
            <a:ext cx="194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of random</a:t>
            </a:r>
          </a:p>
          <a:p>
            <a:r>
              <a:rPr lang="en-US" dirty="0" smtClean="0"/>
              <a:t>errors that are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NID</a:t>
            </a:r>
            <a:r>
              <a:rPr lang="en-US" dirty="0" smtClean="0"/>
              <a:t>(</a:t>
            </a:r>
            <a:r>
              <a:rPr lang="en-US" b="1" dirty="0" smtClean="0"/>
              <a:t>0,</a:t>
            </a:r>
            <a:r>
              <a:rPr lang="en-US" b="1" dirty="0" smtClean="0">
                <a:latin typeface="Symbol" pitchFamily="18" charset="2"/>
              </a:rPr>
              <a:t>S</a:t>
            </a:r>
            <a:r>
              <a:rPr lang="en-US" dirty="0" smtClean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76400" y="2514600"/>
            <a:ext cx="533400" cy="609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4038600" y="2895600"/>
            <a:ext cx="457200" cy="4755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91200" y="2057400"/>
            <a:ext cx="533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One-way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can write the multivariate version of the sums of squares now…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r>
              <a:rPr lang="en-US" sz="2800" dirty="0" smtClean="0"/>
              <a:t>So if we want to test if all treatment effect are equal: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981200"/>
          <a:ext cx="8001000" cy="563562"/>
        </p:xfrm>
        <a:graphic>
          <a:graphicData uri="http://schemas.openxmlformats.org/presentationml/2006/ole">
            <p:oleObj spid="_x0000_s405506" name="Equation" r:id="rId4" imgW="5003640" imgH="317160" progId="">
              <p:embed/>
            </p:oleObj>
          </a:graphicData>
        </a:graphic>
      </p:graphicFrame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533400" y="4114800"/>
          <a:ext cx="7673975" cy="1882775"/>
        </p:xfrm>
        <a:graphic>
          <a:graphicData uri="http://schemas.openxmlformats.org/presentationml/2006/ole">
            <p:oleObj spid="_x0000_s405507" name="Equation" r:id="rId5" imgW="4089240" imgH="105408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2514600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Total SS and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cross products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251460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Within (resid) SS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and cross products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251460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Between (trt) SS 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and cross products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One-way MANOVA</a:t>
            </a: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We reject out null hypothesis of Wilk’s lambda is too small.</a:t>
            </a:r>
          </a:p>
          <a:p>
            <a:pPr eaLnBrk="1" hangingPunct="1">
              <a:buNone/>
            </a:pPr>
            <a:r>
              <a:rPr lang="en-US" sz="2800" dirty="0" smtClean="0"/>
              <a:t>Under certain conditions we know the exact distribution of lambda: </a:t>
            </a:r>
          </a:p>
          <a:p>
            <a:pPr eaLnBrk="1" hangingPunct="1">
              <a:buNone/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-see table 6.3 on page 303</a:t>
            </a:r>
          </a:p>
          <a:p>
            <a:pPr eaLnBrk="1" hangingPunct="1">
              <a:buNone/>
            </a:pPr>
            <a:r>
              <a:rPr lang="en-US" sz="2800" dirty="0" smtClean="0"/>
              <a:t>For other cases and when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 is large, we can use the Bartlett modification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838200" y="4419600"/>
          <a:ext cx="7391400" cy="839787"/>
        </p:xfrm>
        <a:graphic>
          <a:graphicData uri="http://schemas.openxmlformats.org/presentationml/2006/ole">
            <p:oleObj spid="_x0000_s468995" name="Equation" r:id="rId4" imgW="3555720" imgH="46980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723</Words>
  <Application>Microsoft Office PowerPoint</Application>
  <PresentationFormat>On-screen Show (4:3)</PresentationFormat>
  <Paragraphs>286</Paragraphs>
  <Slides>32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Multivariate Analysis of Variance, Part 1</vt:lpstr>
      <vt:lpstr>&gt;2 Independent Samples</vt:lpstr>
      <vt:lpstr>Review ANOVA</vt:lpstr>
      <vt:lpstr>Slide 4</vt:lpstr>
      <vt:lpstr>&gt;2 Samples for MVN</vt:lpstr>
      <vt:lpstr>One-way MANOVA</vt:lpstr>
      <vt:lpstr>One-way MANOVA</vt:lpstr>
      <vt:lpstr>One-way MANOVA</vt:lpstr>
      <vt:lpstr>One-way MANOVA</vt:lpstr>
      <vt:lpstr>Example</vt:lpstr>
      <vt:lpstr>Example</vt:lpstr>
      <vt:lpstr>Example</vt:lpstr>
      <vt:lpstr>Example</vt:lpstr>
      <vt:lpstr>Confidence Intervals</vt:lpstr>
      <vt:lpstr>Example</vt:lpstr>
      <vt:lpstr>MANOVA as Linear Model</vt:lpstr>
      <vt:lpstr>Model Features</vt:lpstr>
      <vt:lpstr>MANOVA MLE’s</vt:lpstr>
      <vt:lpstr>Slide 19</vt:lpstr>
      <vt:lpstr>Slide 20</vt:lpstr>
      <vt:lpstr>Inference</vt:lpstr>
      <vt:lpstr>Slide 22</vt:lpstr>
      <vt:lpstr>Slide 23</vt:lpstr>
      <vt:lpstr>Likelihood Ratio Test</vt:lpstr>
      <vt:lpstr>Slide 25</vt:lpstr>
      <vt:lpstr>Slide 26</vt:lpstr>
      <vt:lpstr>Other Criteria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Multivariate Data and Matrix Algebra Review</dc:title>
  <dc:creator>wolfb</dc:creator>
  <cp:lastModifiedBy>Ian</cp:lastModifiedBy>
  <cp:revision>360</cp:revision>
  <dcterms:created xsi:type="dcterms:W3CDTF">2012-01-04T14:10:03Z</dcterms:created>
  <dcterms:modified xsi:type="dcterms:W3CDTF">2012-11-09T17:43:48Z</dcterms:modified>
</cp:coreProperties>
</file>