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81.wmf"/><Relationship Id="rId7" Type="http://schemas.openxmlformats.org/officeDocument/2006/relationships/image" Target="../media/image5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96.wmf"/><Relationship Id="rId18" Type="http://schemas.openxmlformats.org/officeDocument/2006/relationships/image" Target="../media/image17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18.wmf"/><Relationship Id="rId17" Type="http://schemas.openxmlformats.org/officeDocument/2006/relationships/image" Target="../media/image100.wmf"/><Relationship Id="rId2" Type="http://schemas.openxmlformats.org/officeDocument/2006/relationships/image" Target="../media/image87.wmf"/><Relationship Id="rId16" Type="http://schemas.openxmlformats.org/officeDocument/2006/relationships/image" Target="../media/image99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5.wmf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10" Type="http://schemas.openxmlformats.org/officeDocument/2006/relationships/image" Target="../media/image94.wmf"/><Relationship Id="rId4" Type="http://schemas.openxmlformats.org/officeDocument/2006/relationships/image" Target="../media/image89.wmf"/><Relationship Id="rId9" Type="http://schemas.openxmlformats.org/officeDocument/2006/relationships/image" Target="../media/image93.wmf"/><Relationship Id="rId14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4.wmf"/><Relationship Id="rId7" Type="http://schemas.openxmlformats.org/officeDocument/2006/relationships/image" Target="../media/image7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2.wmf"/><Relationship Id="rId5" Type="http://schemas.openxmlformats.org/officeDocument/2006/relationships/image" Target="../media/image56.wmf"/><Relationship Id="rId10" Type="http://schemas.openxmlformats.org/officeDocument/2006/relationships/image" Target="../media/image106.wmf"/><Relationship Id="rId4" Type="http://schemas.openxmlformats.org/officeDocument/2006/relationships/image" Target="../media/image14.wmf"/><Relationship Id="rId9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10.wmf"/><Relationship Id="rId7" Type="http://schemas.openxmlformats.org/officeDocument/2006/relationships/image" Target="../media/image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24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5" Type="http://schemas.openxmlformats.org/officeDocument/2006/relationships/image" Target="../media/image115.wmf"/><Relationship Id="rId4" Type="http://schemas.openxmlformats.org/officeDocument/2006/relationships/image" Target="../media/image12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4.wmf"/><Relationship Id="rId7" Type="http://schemas.openxmlformats.org/officeDocument/2006/relationships/image" Target="../media/image24.wmf"/><Relationship Id="rId12" Type="http://schemas.openxmlformats.org/officeDocument/2006/relationships/image" Target="../media/image152.wmf"/><Relationship Id="rId2" Type="http://schemas.openxmlformats.org/officeDocument/2006/relationships/image" Target="../media/image143.wmf"/><Relationship Id="rId1" Type="http://schemas.openxmlformats.org/officeDocument/2006/relationships/image" Target="../media/image2.wmf"/><Relationship Id="rId6" Type="http://schemas.openxmlformats.org/officeDocument/2006/relationships/image" Target="../media/image147.wmf"/><Relationship Id="rId11" Type="http://schemas.openxmlformats.org/officeDocument/2006/relationships/image" Target="../media/image151.wmf"/><Relationship Id="rId5" Type="http://schemas.openxmlformats.org/officeDocument/2006/relationships/image" Target="../media/image146.wmf"/><Relationship Id="rId10" Type="http://schemas.openxmlformats.org/officeDocument/2006/relationships/image" Target="../media/image150.wmf"/><Relationship Id="rId4" Type="http://schemas.openxmlformats.org/officeDocument/2006/relationships/image" Target="../media/image145.wmf"/><Relationship Id="rId9" Type="http://schemas.openxmlformats.org/officeDocument/2006/relationships/image" Target="../media/image14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48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24.wmf"/><Relationship Id="rId7" Type="http://schemas.openxmlformats.org/officeDocument/2006/relationships/image" Target="../media/image167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6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1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0.wmf"/><Relationship Id="rId5" Type="http://schemas.openxmlformats.org/officeDocument/2006/relationships/image" Target="../media/image213.wmf"/><Relationship Id="rId4" Type="http://schemas.openxmlformats.org/officeDocument/2006/relationships/image" Target="../media/image2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4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14.wmf"/><Relationship Id="rId1" Type="http://schemas.openxmlformats.org/officeDocument/2006/relationships/image" Target="../media/image1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6.wmf"/><Relationship Id="rId7" Type="http://schemas.openxmlformats.org/officeDocument/2006/relationships/image" Target="../media/image4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72.wmf"/><Relationship Id="rId18" Type="http://schemas.openxmlformats.org/officeDocument/2006/relationships/image" Target="../media/image2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" Type="http://schemas.openxmlformats.org/officeDocument/2006/relationships/image" Target="../media/image56.wmf"/><Relationship Id="rId16" Type="http://schemas.openxmlformats.org/officeDocument/2006/relationships/image" Target="../media/image75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11" Type="http://schemas.openxmlformats.org/officeDocument/2006/relationships/image" Target="../media/image40.wmf"/><Relationship Id="rId5" Type="http://schemas.openxmlformats.org/officeDocument/2006/relationships/image" Target="../media/image66.wmf"/><Relationship Id="rId15" Type="http://schemas.openxmlformats.org/officeDocument/2006/relationships/image" Target="../media/image74.wmf"/><Relationship Id="rId10" Type="http://schemas.openxmlformats.org/officeDocument/2006/relationships/image" Target="../media/image70.wmf"/><Relationship Id="rId19" Type="http://schemas.openxmlformats.org/officeDocument/2006/relationships/image" Target="../media/image77.wmf"/><Relationship Id="rId4" Type="http://schemas.openxmlformats.org/officeDocument/2006/relationships/image" Target="../media/image58.wmf"/><Relationship Id="rId9" Type="http://schemas.openxmlformats.org/officeDocument/2006/relationships/image" Target="../media/image69.wmf"/><Relationship Id="rId14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3020-26BC-4B1A-B608-E4641B2B7E1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7FEE-D742-42BA-A06E-237F335D8E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851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195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77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7533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37000"/>
            <a:ext cx="403701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3150F-38B9-4B1E-BCEF-DFBF128E13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0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163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084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9862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908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548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2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0081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0638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3674-4D38-4923-A087-AA79F9CC7E5F}" type="datetimeFigureOut">
              <a:rPr lang="tr-TR" smtClean="0"/>
              <a:pPr/>
              <a:t>30.01.2013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BDBE-E7BC-469B-A4C7-AD9853C59CF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3130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jpeg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4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01.png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9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42.png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07.jpeg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oleObject" Target="../embeddings/oleObject13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14.jpeg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oleObject168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62.bin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0.bin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0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82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8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84.bin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oleObject" Target="../embeddings/oleObject195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89.bin"/><Relationship Id="rId12" Type="http://schemas.openxmlformats.org/officeDocument/2006/relationships/oleObject" Target="../embeddings/oleObject194.bin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9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8.bin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7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Relationship Id="rId14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2.bin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1.bin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4" Type="http://schemas.openxmlformats.org/officeDocument/2006/relationships/oleObject" Target="../embeddings/oleObject2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49.bin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48.bin"/><Relationship Id="rId10" Type="http://schemas.openxmlformats.org/officeDocument/2006/relationships/oleObject" Target="../embeddings/oleObject253.bin"/><Relationship Id="rId4" Type="http://schemas.openxmlformats.org/officeDocument/2006/relationships/oleObject" Target="../embeddings/oleObject247.bin"/><Relationship Id="rId9" Type="http://schemas.openxmlformats.org/officeDocument/2006/relationships/oleObject" Target="../embeddings/oleObject2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8.bin"/><Relationship Id="rId5" Type="http://schemas.openxmlformats.org/officeDocument/2006/relationships/oleObject" Target="../embeddings/oleObject257.bin"/><Relationship Id="rId4" Type="http://schemas.openxmlformats.org/officeDocument/2006/relationships/oleObject" Target="../embeddings/oleObject256.bin"/><Relationship Id="rId9" Type="http://schemas.openxmlformats.org/officeDocument/2006/relationships/oleObject" Target="../embeddings/oleObject26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26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7.bin"/><Relationship Id="rId5" Type="http://schemas.openxmlformats.org/officeDocument/2006/relationships/oleObject" Target="../embeddings/oleObject266.bin"/><Relationship Id="rId4" Type="http://schemas.openxmlformats.org/officeDocument/2006/relationships/oleObject" Target="../embeddings/oleObject26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500063" y="3571875"/>
            <a:ext cx="8226425" cy="192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dirty="0" smtClean="0">
                <a:solidFill>
                  <a:schemeClr val="accent2"/>
                </a:solidFill>
              </a:rPr>
              <a:t>PART 2: </a:t>
            </a:r>
            <a:r>
              <a:rPr lang="tr-TR" dirty="0" err="1" smtClean="0">
                <a:solidFill>
                  <a:schemeClr val="accent2"/>
                </a:solidFill>
              </a:rPr>
              <a:t>Statistical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Pattern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Classification</a:t>
            </a:r>
            <a:r>
              <a:rPr lang="tr-TR" dirty="0" smtClean="0">
                <a:solidFill>
                  <a:schemeClr val="accent2"/>
                </a:solidFill>
              </a:rPr>
              <a:t>: Optimal </a:t>
            </a:r>
            <a:r>
              <a:rPr lang="tr-TR" dirty="0" err="1" smtClean="0">
                <a:solidFill>
                  <a:schemeClr val="accent2"/>
                </a:solidFill>
              </a:rPr>
              <a:t>Classification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with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Bayes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Rule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6425" cy="4522788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US" sz="1800" dirty="0" smtClean="0">
                <a:solidFill>
                  <a:srgbClr val="333399"/>
                </a:solidFill>
              </a:rPr>
              <a:t>METU Informatics Institute</a:t>
            </a:r>
            <a:r>
              <a:rPr lang="tr-TR" sz="1800" dirty="0" smtClean="0">
                <a:solidFill>
                  <a:srgbClr val="333399"/>
                </a:solidFill>
              </a:rPr>
              <a:t>     </a:t>
            </a:r>
            <a:r>
              <a:rPr lang="tr-TR" sz="1800" dirty="0" err="1" smtClean="0">
                <a:solidFill>
                  <a:srgbClr val="333399"/>
                </a:solidFill>
              </a:rPr>
              <a:t>Min</a:t>
            </a:r>
            <a:r>
              <a:rPr lang="tr-TR" sz="1800" dirty="0" smtClean="0">
                <a:solidFill>
                  <a:srgbClr val="333399"/>
                </a:solidFill>
              </a:rPr>
              <a:t> 720 </a:t>
            </a:r>
            <a:r>
              <a:rPr lang="en-US" sz="1200" dirty="0" smtClean="0">
                <a:solidFill>
                  <a:srgbClr val="333399"/>
                </a:solidFill>
              </a:rPr>
              <a:t> </a:t>
            </a:r>
            <a:r>
              <a:rPr lang="en-US" sz="1200" dirty="0" smtClean="0">
                <a:solidFill>
                  <a:srgbClr val="333399"/>
                </a:solidFill>
                <a:latin typeface="Comic Sans MS" pitchFamily="64" charset="0"/>
              </a:rPr>
              <a:t>Pattern Classification  with Bio-Medical Applications</a:t>
            </a:r>
            <a:endParaRPr lang="tr-T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7881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325" y="2819400"/>
            <a:ext cx="5510213" cy="163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63" name="Rectangle 2"/>
          <p:cNvSpPr>
            <a:spLocks noChangeArrowheads="1"/>
          </p:cNvSpPr>
          <p:nvPr/>
        </p:nvSpPr>
        <p:spPr bwMode="auto">
          <a:xfrm>
            <a:off x="441325" y="1752600"/>
            <a:ext cx="8534400" cy="1066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/>
          </p:nvPr>
        </p:nvSpPr>
        <p:spPr>
          <a:xfrm>
            <a:off x="136525" y="0"/>
            <a:ext cx="8915400" cy="68580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Example:</a:t>
            </a:r>
            <a:r>
              <a:rPr lang="en-GB" sz="1800" dirty="0" smtClean="0">
                <a:solidFill>
                  <a:srgbClr val="333399"/>
                </a:solidFill>
              </a:rPr>
              <a:t> </a:t>
            </a:r>
            <a:r>
              <a:rPr lang="tr-TR" sz="1800" dirty="0" smtClean="0">
                <a:solidFill>
                  <a:schemeClr val="tx1"/>
                </a:solidFill>
              </a:rPr>
              <a:t>a</a:t>
            </a:r>
            <a:r>
              <a:rPr lang="en-GB" sz="2000" dirty="0" smtClean="0">
                <a:solidFill>
                  <a:srgbClr val="333399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single feature, 2 category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problem with gaussian density</a:t>
            </a: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: Diagnosis of diabetes using sugar count X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      state of being healthy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      state of being sick (diabetes)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The decision rule:</a:t>
            </a:r>
            <a:r>
              <a:rPr lang="en-GB" sz="1800" dirty="0" smtClean="0">
                <a:solidFill>
                  <a:srgbClr val="333399"/>
                </a:solidFill>
              </a:rPr>
              <a:t>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                          </a:t>
            </a:r>
            <a:r>
              <a:rPr lang="en-GB" sz="2000" dirty="0" err="1" smtClean="0">
                <a:solidFill>
                  <a:srgbClr val="333399"/>
                </a:solidFill>
                <a:latin typeface="Comic Sans MS" pitchFamily="66" charset="0"/>
              </a:rPr>
              <a:t>i</a:t>
            </a:r>
            <a:r>
              <a:rPr lang="tr-TR" sz="2000" dirty="0" smtClean="0">
                <a:solidFill>
                  <a:srgbClr val="333399"/>
                </a:solidFill>
                <a:latin typeface="Comic Sans MS" pitchFamily="66" charset="0"/>
              </a:rPr>
              <a:t>f</a:t>
            </a:r>
            <a:r>
              <a:rPr lang="tr-TR" sz="1800" dirty="0" smtClean="0">
                <a:solidFill>
                  <a:srgbClr val="333399"/>
                </a:solidFill>
              </a:rPr>
              <a:t>                                                                </a:t>
            </a: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or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200" dirty="0" smtClean="0">
                <a:solidFill>
                  <a:srgbClr val="333399"/>
                </a:solidFill>
              </a:rPr>
              <a:t>             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200" dirty="0" smtClean="0">
              <a:solidFill>
                <a:srgbClr val="333399"/>
              </a:solidFill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27325" y="5367338"/>
          <a:ext cx="3597275" cy="481012"/>
        </p:xfrm>
        <a:graphic>
          <a:graphicData uri="http://schemas.openxmlformats.org/presentationml/2006/ole">
            <p:oleObj spid="_x0000_s9218" r:id="rId5" imgW="1892300" imgH="25400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2041525" y="838200"/>
          <a:ext cx="341313" cy="457200"/>
        </p:xfrm>
        <a:graphic>
          <a:graphicData uri="http://schemas.openxmlformats.org/presentationml/2006/ole">
            <p:oleObj spid="_x0000_s9219" r:id="rId6" imgW="139579" imgH="215713" progId="Equation.3">
              <p:embed/>
            </p:oleObj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6660232" y="836712"/>
          <a:ext cx="1370013" cy="414338"/>
        </p:xfrm>
        <a:graphic>
          <a:graphicData uri="http://schemas.openxmlformats.org/presentationml/2006/ole">
            <p:oleObj spid="_x0000_s9220" r:id="rId7" imgW="710891" imgH="215806" progId="Equation.3">
              <p:embed/>
            </p:oleObj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2041525" y="1219200"/>
          <a:ext cx="403225" cy="457200"/>
        </p:xfrm>
        <a:graphic>
          <a:graphicData uri="http://schemas.openxmlformats.org/presentationml/2006/ole">
            <p:oleObj spid="_x0000_s9221" r:id="rId8" imgW="164885" imgH="215619" progId="Equation.3">
              <p:embed/>
            </p:oleObj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4860925" y="1828800"/>
          <a:ext cx="4114800" cy="933450"/>
        </p:xfrm>
        <a:graphic>
          <a:graphicData uri="http://schemas.openxmlformats.org/presentationml/2006/ole">
            <p:oleObj spid="_x0000_s9222" r:id="rId9" imgW="1943100" imgH="482600" progId="Equation.3">
              <p:embed/>
            </p:oleObj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5868144" y="5877272"/>
          <a:ext cx="3063875" cy="501650"/>
        </p:xfrm>
        <a:graphic>
          <a:graphicData uri="http://schemas.openxmlformats.org/presentationml/2006/ole">
            <p:oleObj spid="_x0000_s9223" r:id="rId10" imgW="1548728" imgH="253890" progId="Equation.3">
              <p:embed/>
            </p:oleObj>
          </a:graphicData>
        </a:graphic>
      </p:graphicFrame>
      <p:graphicFrame>
        <p:nvGraphicFramePr>
          <p:cNvPr id="10248" name="Object 10"/>
          <p:cNvGraphicFramePr>
            <a:graphicFrameLocks noChangeAspect="1"/>
          </p:cNvGraphicFramePr>
          <p:nvPr/>
        </p:nvGraphicFramePr>
        <p:xfrm>
          <a:off x="441325" y="1752600"/>
          <a:ext cx="4191000" cy="981075"/>
        </p:xfrm>
        <a:graphic>
          <a:graphicData uri="http://schemas.openxmlformats.org/presentationml/2006/ole">
            <p:oleObj spid="_x0000_s9224" r:id="rId11" imgW="1892300" imgH="482600" progId="Equation.3">
              <p:embed/>
            </p:oleObj>
          </a:graphicData>
        </a:graphic>
      </p:graphicFrame>
      <p:graphicFrame>
        <p:nvGraphicFramePr>
          <p:cNvPr id="10249" name="Object 11"/>
          <p:cNvGraphicFramePr>
            <a:graphicFrameLocks noChangeAspect="1"/>
          </p:cNvGraphicFramePr>
          <p:nvPr/>
        </p:nvGraphicFramePr>
        <p:xfrm>
          <a:off x="7223125" y="4362450"/>
          <a:ext cx="228600" cy="209550"/>
        </p:xfrm>
        <a:graphic>
          <a:graphicData uri="http://schemas.openxmlformats.org/presentationml/2006/ole">
            <p:oleObj spid="_x0000_s9225" r:id="rId12" imgW="177492" imgH="164814" progId="Equation.3">
              <p:embed/>
            </p:oleObj>
          </a:graphicData>
        </a:graphic>
      </p:graphicFrame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6660232" y="1268760"/>
          <a:ext cx="1371600" cy="409575"/>
        </p:xfrm>
        <a:graphic>
          <a:graphicData uri="http://schemas.openxmlformats.org/presentationml/2006/ole">
            <p:oleObj spid="_x0000_s9226" r:id="rId13" imgW="723586" imgH="215806" progId="Equation.3">
              <p:embed/>
            </p:oleObj>
          </a:graphicData>
        </a:graphic>
      </p:graphicFrame>
      <p:graphicFrame>
        <p:nvGraphicFramePr>
          <p:cNvPr id="10251" name="Object 13"/>
          <p:cNvGraphicFramePr>
            <a:graphicFrameLocks noChangeAspect="1"/>
          </p:cNvGraphicFramePr>
          <p:nvPr/>
        </p:nvGraphicFramePr>
        <p:xfrm>
          <a:off x="1619672" y="5373216"/>
          <a:ext cx="292100" cy="373824"/>
        </p:xfrm>
        <a:graphic>
          <a:graphicData uri="http://schemas.openxmlformats.org/presentationml/2006/ole">
            <p:oleObj spid="_x0000_s9227" r:id="rId14" imgW="139579" imgH="215713" progId="Equation.3">
              <p:embed/>
            </p:oleObj>
          </a:graphicData>
        </a:graphic>
      </p:graphicFrame>
      <p:graphicFrame>
        <p:nvGraphicFramePr>
          <p:cNvPr id="10252" name="Object 14"/>
          <p:cNvGraphicFramePr>
            <a:graphicFrameLocks noChangeAspect="1"/>
          </p:cNvGraphicFramePr>
          <p:nvPr/>
        </p:nvGraphicFramePr>
        <p:xfrm>
          <a:off x="3489325" y="4275138"/>
          <a:ext cx="330200" cy="373062"/>
        </p:xfrm>
        <a:graphic>
          <a:graphicData uri="http://schemas.openxmlformats.org/presentationml/2006/ole">
            <p:oleObj spid="_x0000_s9228" r:id="rId15" imgW="190335" imgH="215713" progId="Equation.3">
              <p:embed/>
            </p:oleObj>
          </a:graphicData>
        </a:graphic>
      </p:graphicFrame>
      <p:graphicFrame>
        <p:nvGraphicFramePr>
          <p:cNvPr id="10253" name="Object 15"/>
          <p:cNvGraphicFramePr>
            <a:graphicFrameLocks noChangeAspect="1"/>
          </p:cNvGraphicFramePr>
          <p:nvPr/>
        </p:nvGraphicFramePr>
        <p:xfrm>
          <a:off x="1508125" y="2895600"/>
          <a:ext cx="609600" cy="311150"/>
        </p:xfrm>
        <a:graphic>
          <a:graphicData uri="http://schemas.openxmlformats.org/presentationml/2006/ole">
            <p:oleObj spid="_x0000_s9229" r:id="rId16" imgW="393529" imgH="203112" progId="Equation.3">
              <p:embed/>
            </p:oleObj>
          </a:graphicData>
        </a:graphic>
      </p:graphicFrame>
      <p:graphicFrame>
        <p:nvGraphicFramePr>
          <p:cNvPr id="10254" name="Object 16"/>
          <p:cNvGraphicFramePr>
            <a:graphicFrameLocks noChangeAspect="1"/>
          </p:cNvGraphicFramePr>
          <p:nvPr/>
        </p:nvGraphicFramePr>
        <p:xfrm>
          <a:off x="5546725" y="4648200"/>
          <a:ext cx="249238" cy="303213"/>
        </p:xfrm>
        <a:graphic>
          <a:graphicData uri="http://schemas.openxmlformats.org/presentationml/2006/ole">
            <p:oleObj spid="_x0000_s9230" r:id="rId17" imgW="177569" imgH="215619" progId="Equation.3">
              <p:embed/>
            </p:oleObj>
          </a:graphicData>
        </a:graphic>
      </p:graphicFrame>
      <p:graphicFrame>
        <p:nvGraphicFramePr>
          <p:cNvPr id="10255" name="Object 17"/>
          <p:cNvGraphicFramePr>
            <a:graphicFrameLocks noChangeAspect="1"/>
          </p:cNvGraphicFramePr>
          <p:nvPr/>
        </p:nvGraphicFramePr>
        <p:xfrm>
          <a:off x="3489325" y="4648200"/>
          <a:ext cx="231775" cy="303213"/>
        </p:xfrm>
        <a:graphic>
          <a:graphicData uri="http://schemas.openxmlformats.org/presentationml/2006/ole">
            <p:oleObj spid="_x0000_s9231" r:id="rId18" imgW="164885" imgH="215619" progId="Equation.3">
              <p:embed/>
            </p:oleObj>
          </a:graphicData>
        </a:graphic>
      </p:graphicFrame>
      <p:graphicFrame>
        <p:nvGraphicFramePr>
          <p:cNvPr id="10256" name="Object 18"/>
          <p:cNvGraphicFramePr>
            <a:graphicFrameLocks noChangeAspect="1"/>
          </p:cNvGraphicFramePr>
          <p:nvPr/>
        </p:nvGraphicFramePr>
        <p:xfrm>
          <a:off x="6099175" y="2971800"/>
          <a:ext cx="742950" cy="354013"/>
        </p:xfrm>
        <a:graphic>
          <a:graphicData uri="http://schemas.openxmlformats.org/presentationml/2006/ole">
            <p:oleObj spid="_x0000_s9232" r:id="rId19" imgW="533169" imgH="253890" progId="Equation.3">
              <p:embed/>
            </p:oleObj>
          </a:graphicData>
        </a:graphic>
      </p:graphicFrame>
      <p:graphicFrame>
        <p:nvGraphicFramePr>
          <p:cNvPr id="10257" name="Object 19"/>
          <p:cNvGraphicFramePr>
            <a:graphicFrameLocks noChangeAspect="1"/>
          </p:cNvGraphicFramePr>
          <p:nvPr/>
        </p:nvGraphicFramePr>
        <p:xfrm>
          <a:off x="6461125" y="3581400"/>
          <a:ext cx="1338263" cy="376238"/>
        </p:xfrm>
        <a:graphic>
          <a:graphicData uri="http://schemas.openxmlformats.org/presentationml/2006/ole">
            <p:oleObj spid="_x0000_s9233" r:id="rId20" imgW="901309" imgH="253890" progId="Equation.3">
              <p:embed/>
            </p:oleObj>
          </a:graphicData>
        </a:graphic>
      </p:graphicFrame>
      <p:graphicFrame>
        <p:nvGraphicFramePr>
          <p:cNvPr id="10258" name="Object 20"/>
          <p:cNvGraphicFramePr>
            <a:graphicFrameLocks noChangeAspect="1"/>
          </p:cNvGraphicFramePr>
          <p:nvPr/>
        </p:nvGraphicFramePr>
        <p:xfrm>
          <a:off x="3411538" y="3113088"/>
          <a:ext cx="1590675" cy="392112"/>
        </p:xfrm>
        <a:graphic>
          <a:graphicData uri="http://schemas.openxmlformats.org/presentationml/2006/ole">
            <p:oleObj spid="_x0000_s9234" r:id="rId21" imgW="1028254" imgH="253890" progId="Equation.3">
              <p:embed/>
            </p:oleObj>
          </a:graphicData>
        </a:graphic>
      </p:graphicFrame>
      <p:graphicFrame>
        <p:nvGraphicFramePr>
          <p:cNvPr id="10259" name="Object 21"/>
          <p:cNvGraphicFramePr>
            <a:graphicFrameLocks noChangeAspect="1"/>
          </p:cNvGraphicFramePr>
          <p:nvPr/>
        </p:nvGraphicFramePr>
        <p:xfrm>
          <a:off x="2382838" y="3571875"/>
          <a:ext cx="801687" cy="390525"/>
        </p:xfrm>
        <a:graphic>
          <a:graphicData uri="http://schemas.openxmlformats.org/presentationml/2006/ole">
            <p:oleObj spid="_x0000_s9235" r:id="rId22" imgW="520474" imgH="253890" progId="Equation.3">
              <p:embed/>
            </p:oleObj>
          </a:graphicData>
        </a:graphic>
      </p:graphicFrame>
      <p:graphicFrame>
        <p:nvGraphicFramePr>
          <p:cNvPr id="10260" name="Object 22"/>
          <p:cNvGraphicFramePr>
            <a:graphicFrameLocks noChangeAspect="1"/>
          </p:cNvGraphicFramePr>
          <p:nvPr/>
        </p:nvGraphicFramePr>
        <p:xfrm>
          <a:off x="4300538" y="4343400"/>
          <a:ext cx="255587" cy="325438"/>
        </p:xfrm>
        <a:graphic>
          <a:graphicData uri="http://schemas.openxmlformats.org/presentationml/2006/ole">
            <p:oleObj spid="_x0000_s9236" r:id="rId23" imgW="139397" imgH="177415" progId="Equation.3">
              <p:embed/>
            </p:oleObj>
          </a:graphicData>
        </a:graphic>
      </p:graphicFrame>
      <p:graphicFrame>
        <p:nvGraphicFramePr>
          <p:cNvPr id="10261" name="Object 23"/>
          <p:cNvGraphicFramePr>
            <a:graphicFrameLocks noChangeAspect="1"/>
          </p:cNvGraphicFramePr>
          <p:nvPr/>
        </p:nvGraphicFramePr>
        <p:xfrm>
          <a:off x="5494338" y="4268788"/>
          <a:ext cx="357187" cy="379412"/>
        </p:xfrm>
        <a:graphic>
          <a:graphicData uri="http://schemas.openxmlformats.org/presentationml/2006/ole">
            <p:oleObj spid="_x0000_s9237" r:id="rId24" imgW="203024" imgH="215713" progId="Equation.3">
              <p:embed/>
            </p:oleObj>
          </a:graphicData>
        </a:graphic>
      </p:graphicFrame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4632325" y="1752600"/>
            <a:ext cx="1588" cy="1066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3565525" y="4648200"/>
            <a:ext cx="533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3105150" y="4648200"/>
            <a:ext cx="463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622925" y="4648200"/>
            <a:ext cx="381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 flipH="1">
            <a:off x="5314950" y="4648200"/>
            <a:ext cx="311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 flipH="1">
            <a:off x="3943350" y="3429000"/>
            <a:ext cx="38735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6076950" y="3733800"/>
            <a:ext cx="38735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81299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228600"/>
            <a:ext cx="8305800" cy="6324600"/>
          </a:xfrm>
        </p:spPr>
        <p:txBody>
          <a:bodyPr anchor="t"/>
          <a:lstStyle/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Assume now:                    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                   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And we measured:</a:t>
            </a:r>
            <a:r>
              <a:rPr lang="en-GB" sz="2000" dirty="0" smtClean="0">
                <a:solidFill>
                  <a:schemeClr val="tx1"/>
                </a:solidFill>
              </a:rPr>
              <a:t>                      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Assign the unknown sample:        to the correct category.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Find likelihood ratio</a:t>
            </a:r>
            <a:r>
              <a:rPr lang="en-GB" sz="2000" dirty="0" smtClean="0">
                <a:solidFill>
                  <a:srgbClr val="333399"/>
                </a:solidFill>
              </a:rPr>
              <a:t>:                                     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for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Compare with: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So assign:             to       .</a:t>
            </a:r>
          </a:p>
          <a:p>
            <a:pPr marL="342900" indent="-342900" algn="l" eaLnBrk="1" hangingPunct="1"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dirty="0" smtClean="0">
                <a:solidFill>
                  <a:srgbClr val="333399"/>
                </a:solidFill>
              </a:rPr>
              <a:t>                                      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477000" y="2882900"/>
          <a:ext cx="838200" cy="317500"/>
        </p:xfrm>
        <a:graphic>
          <a:graphicData uri="http://schemas.openxmlformats.org/presentationml/2006/ole">
            <p:oleObj spid="_x0000_s10242" r:id="rId4" imgW="469696" imgH="177723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514600" y="609600"/>
          <a:ext cx="914400" cy="398463"/>
        </p:xfrm>
        <a:graphic>
          <a:graphicData uri="http://schemas.openxmlformats.org/presentationml/2006/ole">
            <p:oleObj spid="_x0000_s10243" r:id="rId5" imgW="494870" imgH="215713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62400" y="609600"/>
          <a:ext cx="1066800" cy="441325"/>
        </p:xfrm>
        <a:graphic>
          <a:graphicData uri="http://schemas.openxmlformats.org/presentationml/2006/ole">
            <p:oleObj spid="_x0000_s10244" r:id="rId6" imgW="520474" imgH="215806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14600" y="4459288"/>
          <a:ext cx="3429000" cy="874712"/>
        </p:xfrm>
        <a:graphic>
          <a:graphicData uri="http://schemas.openxmlformats.org/presentationml/2006/ole">
            <p:oleObj spid="_x0000_s10245" r:id="rId7" imgW="1688367" imgH="431613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322638" y="3733800"/>
          <a:ext cx="1782762" cy="393700"/>
        </p:xfrm>
        <a:graphic>
          <a:graphicData uri="http://schemas.openxmlformats.org/presentationml/2006/ole">
            <p:oleObj spid="_x0000_s10246" r:id="rId8" imgW="914400" imgH="2032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294063" y="2514600"/>
          <a:ext cx="1811337" cy="1052513"/>
        </p:xfrm>
        <a:graphic>
          <a:graphicData uri="http://schemas.openxmlformats.org/presentationml/2006/ole">
            <p:oleObj spid="_x0000_s10247" r:id="rId9" imgW="761669" imgH="444307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981088" y="5301207"/>
          <a:ext cx="378631" cy="489993"/>
        </p:xfrm>
        <a:graphic>
          <a:graphicData uri="http://schemas.openxmlformats.org/presentationml/2006/ole">
            <p:oleObj spid="_x0000_s10248" r:id="rId10" imgW="164885" imgH="215619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051720" y="5373216"/>
          <a:ext cx="447343" cy="413792"/>
        </p:xfrm>
        <a:graphic>
          <a:graphicData uri="http://schemas.openxmlformats.org/presentationml/2006/ole">
            <p:oleObj spid="_x0000_s10249" r:id="rId11" imgW="177492" imgH="164814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638800" y="622300"/>
          <a:ext cx="1447800" cy="444500"/>
        </p:xfrm>
        <a:graphic>
          <a:graphicData uri="http://schemas.openxmlformats.org/presentationml/2006/ole">
            <p:oleObj spid="_x0000_s10250" r:id="rId12" imgW="698197" imgH="215806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819400" y="1371600"/>
          <a:ext cx="914400" cy="342900"/>
        </p:xfrm>
        <a:graphic>
          <a:graphicData uri="http://schemas.openxmlformats.org/presentationml/2006/ole">
            <p:oleObj spid="_x0000_s10251" r:id="rId13" imgW="469696" imgH="177723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886200" y="2087563"/>
          <a:ext cx="381000" cy="350837"/>
        </p:xfrm>
        <a:graphic>
          <a:graphicData uri="http://schemas.openxmlformats.org/presentationml/2006/ole">
            <p:oleObj spid="_x0000_s10252" r:id="rId14" imgW="177492" imgH="16481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0409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1"/>
          <p:cNvSpPr>
            <a:spLocks noChangeArrowheads="1"/>
          </p:cNvSpPr>
          <p:nvPr/>
        </p:nvSpPr>
        <p:spPr bwMode="auto">
          <a:xfrm>
            <a:off x="2438400" y="3886200"/>
            <a:ext cx="1752600" cy="1752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10" name="Rectangle 2"/>
          <p:cNvSpPr>
            <a:spLocks noChangeArrowheads="1"/>
          </p:cNvSpPr>
          <p:nvPr/>
        </p:nvSpPr>
        <p:spPr bwMode="auto">
          <a:xfrm>
            <a:off x="1828800" y="5334000"/>
            <a:ext cx="838200" cy="838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/>
          </p:nvPr>
        </p:nvSpPr>
        <p:spPr>
          <a:xfrm>
            <a:off x="381000" y="0"/>
            <a:ext cx="8915400" cy="67056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Example: </a:t>
            </a:r>
            <a:r>
              <a:rPr lang="en-GB" sz="2000" dirty="0" smtClean="0">
                <a:solidFill>
                  <a:srgbClr val="333399"/>
                </a:solidFill>
              </a:rPr>
              <a:t>A discrete problem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Consider a 2-feature, 3 category case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where: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And     </a:t>
            </a:r>
            <a:r>
              <a:rPr lang="en-GB" sz="2000" dirty="0" smtClean="0">
                <a:solidFill>
                  <a:srgbClr val="333399"/>
                </a:solidFill>
              </a:rPr>
              <a:t>                         ,                                         ,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tr-TR" sz="2000" dirty="0" smtClean="0">
                <a:solidFill>
                  <a:srgbClr val="FF0000"/>
                </a:solidFill>
              </a:rPr>
              <a:t>Find t</a:t>
            </a:r>
            <a:r>
              <a:rPr lang="en-GB" sz="2000" dirty="0" smtClean="0">
                <a:solidFill>
                  <a:srgbClr val="FF0000"/>
                </a:solidFill>
              </a:rPr>
              <a:t>he decision boundaries and regions: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Solution: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200" dirty="0" smtClean="0">
                <a:solidFill>
                  <a:srgbClr val="333399"/>
                </a:solidFill>
              </a:rPr>
              <a:t>           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200" dirty="0" smtClean="0">
              <a:solidFill>
                <a:srgbClr val="333399"/>
              </a:solidFill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90600" y="5005388"/>
          <a:ext cx="1085850" cy="481012"/>
        </p:xfrm>
        <a:graphic>
          <a:graphicData uri="http://schemas.openxmlformats.org/presentationml/2006/ole">
            <p:oleObj spid="_x0000_s11266" r:id="rId5" imgW="888614" imgH="393529" progId="Equation.3">
              <p:embed/>
            </p:oleObj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400800" y="2133600"/>
          <a:ext cx="1163638" cy="290513"/>
        </p:xfrm>
        <a:graphic>
          <a:graphicData uri="http://schemas.openxmlformats.org/presentationml/2006/ole">
            <p:oleObj spid="_x0000_s11267" r:id="rId6" imgW="723586" imgH="228501" progId="Equation.3">
              <p:embed/>
            </p:oleObj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5410200" y="990600"/>
          <a:ext cx="1371600" cy="368300"/>
        </p:xfrm>
        <a:graphic>
          <a:graphicData uri="http://schemas.openxmlformats.org/presentationml/2006/ole">
            <p:oleObj spid="_x0000_s11268" r:id="rId7" imgW="736600" imgH="228600" progId="Equation.3">
              <p:embed/>
            </p:oleObj>
          </a:graphicData>
        </a:graphic>
      </p:graphicFrame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1524000" y="2133600"/>
          <a:ext cx="1219200" cy="292100"/>
        </p:xfrm>
        <a:graphic>
          <a:graphicData uri="http://schemas.openxmlformats.org/presentationml/2006/ole">
            <p:oleObj spid="_x0000_s11269" r:id="rId8" imgW="710891" imgH="215806" progId="Equation.3">
              <p:embed/>
            </p:oleObj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5410200" y="1219200"/>
          <a:ext cx="1371600" cy="363538"/>
        </p:xfrm>
        <a:graphic>
          <a:graphicData uri="http://schemas.openxmlformats.org/presentationml/2006/ole">
            <p:oleObj spid="_x0000_s11270" r:id="rId9" imgW="749300" imgH="228600" progId="Equation.3">
              <p:embed/>
            </p:oleObj>
          </a:graphicData>
        </a:graphic>
      </p:graphicFrame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1676400" y="854075"/>
          <a:ext cx="3124200" cy="1050925"/>
        </p:xfrm>
        <a:graphic>
          <a:graphicData uri="http://schemas.openxmlformats.org/presentationml/2006/ole">
            <p:oleObj spid="_x0000_s11271" r:id="rId10" imgW="1701800" imgH="685800" progId="Equation.3">
              <p:embed/>
            </p:oleObj>
          </a:graphicData>
        </a:graphic>
      </p:graphicFrame>
      <p:graphicFrame>
        <p:nvGraphicFramePr>
          <p:cNvPr id="12296" name="Object 10"/>
          <p:cNvGraphicFramePr>
            <a:graphicFrameLocks noChangeAspect="1"/>
          </p:cNvGraphicFramePr>
          <p:nvPr/>
        </p:nvGraphicFramePr>
        <p:xfrm>
          <a:off x="1970088" y="4038600"/>
          <a:ext cx="163512" cy="252413"/>
        </p:xfrm>
        <a:graphic>
          <a:graphicData uri="http://schemas.openxmlformats.org/presentationml/2006/ole">
            <p:oleObj spid="_x0000_s11272" r:id="rId11" imgW="114102" imgH="177492" progId="Equation.3">
              <p:embed/>
            </p:oleObj>
          </a:graphicData>
        </a:graphic>
      </p:graphicFrame>
      <p:graphicFrame>
        <p:nvGraphicFramePr>
          <p:cNvPr id="12297" name="Object 11"/>
          <p:cNvGraphicFramePr>
            <a:graphicFrameLocks noChangeAspect="1"/>
          </p:cNvGraphicFramePr>
          <p:nvPr/>
        </p:nvGraphicFramePr>
        <p:xfrm>
          <a:off x="1524000" y="5410200"/>
          <a:ext cx="254000" cy="304800"/>
        </p:xfrm>
        <a:graphic>
          <a:graphicData uri="http://schemas.openxmlformats.org/presentationml/2006/ole">
            <p:oleObj spid="_x0000_s11273" r:id="rId12" imgW="177569" imgH="215619" progId="Equation.3">
              <p:embed/>
            </p:oleObj>
          </a:graphicData>
        </a:graphic>
      </p:graphicFrame>
      <p:graphicFrame>
        <p:nvGraphicFramePr>
          <p:cNvPr id="12298" name="Object 12"/>
          <p:cNvGraphicFramePr>
            <a:graphicFrameLocks noChangeAspect="1"/>
          </p:cNvGraphicFramePr>
          <p:nvPr/>
        </p:nvGraphicFramePr>
        <p:xfrm>
          <a:off x="3962400" y="2133600"/>
          <a:ext cx="1143000" cy="265113"/>
        </p:xfrm>
        <a:graphic>
          <a:graphicData uri="http://schemas.openxmlformats.org/presentationml/2006/ole">
            <p:oleObj spid="_x0000_s11274" r:id="rId13" imgW="723586" imgH="215806" progId="Equation.3">
              <p:embed/>
            </p:oleObj>
          </a:graphicData>
        </a:graphic>
      </p:graphicFrame>
      <p:graphicFrame>
        <p:nvGraphicFramePr>
          <p:cNvPr id="12299" name="Object 13"/>
          <p:cNvGraphicFramePr>
            <a:graphicFrameLocks noChangeAspect="1"/>
          </p:cNvGraphicFramePr>
          <p:nvPr/>
        </p:nvGraphicFramePr>
        <p:xfrm>
          <a:off x="3797300" y="5867400"/>
          <a:ext cx="165100" cy="255588"/>
        </p:xfrm>
        <a:graphic>
          <a:graphicData uri="http://schemas.openxmlformats.org/presentationml/2006/ole">
            <p:oleObj spid="_x0000_s11275" r:id="rId14" imgW="114102" imgH="177492" progId="Equation.3">
              <p:embed/>
            </p:oleObj>
          </a:graphicData>
        </a:graphic>
      </p:graphicFrame>
      <p:graphicFrame>
        <p:nvGraphicFramePr>
          <p:cNvPr id="12300" name="Object 14"/>
          <p:cNvGraphicFramePr>
            <a:graphicFrameLocks noChangeAspect="1"/>
          </p:cNvGraphicFramePr>
          <p:nvPr/>
        </p:nvGraphicFramePr>
        <p:xfrm>
          <a:off x="6699250" y="2701925"/>
          <a:ext cx="768350" cy="1031875"/>
        </p:xfrm>
        <a:graphic>
          <a:graphicData uri="http://schemas.openxmlformats.org/presentationml/2006/ole">
            <p:oleObj spid="_x0000_s11276" r:id="rId15" imgW="508000" imgH="685800" progId="Equation.3">
              <p:embed/>
            </p:oleObj>
          </a:graphicData>
        </a:graphic>
      </p:graphicFrame>
      <p:graphicFrame>
        <p:nvGraphicFramePr>
          <p:cNvPr id="12301" name="Object 15"/>
          <p:cNvGraphicFramePr>
            <a:graphicFrameLocks noChangeAspect="1"/>
          </p:cNvGraphicFramePr>
          <p:nvPr/>
        </p:nvGraphicFramePr>
        <p:xfrm>
          <a:off x="5518150" y="2684463"/>
          <a:ext cx="806450" cy="1049337"/>
        </p:xfrm>
        <a:graphic>
          <a:graphicData uri="http://schemas.openxmlformats.org/presentationml/2006/ole">
            <p:oleObj spid="_x0000_s11277" r:id="rId16" imgW="520700" imgH="685800" progId="Equation.3">
              <p:embed/>
            </p:oleObj>
          </a:graphicData>
        </a:graphic>
      </p:graphicFrame>
      <p:graphicFrame>
        <p:nvGraphicFramePr>
          <p:cNvPr id="12302" name="Object 16"/>
          <p:cNvGraphicFramePr>
            <a:graphicFrameLocks noChangeAspect="1"/>
          </p:cNvGraphicFramePr>
          <p:nvPr/>
        </p:nvGraphicFramePr>
        <p:xfrm>
          <a:off x="4159250" y="3040063"/>
          <a:ext cx="260350" cy="312737"/>
        </p:xfrm>
        <a:graphic>
          <a:graphicData uri="http://schemas.openxmlformats.org/presentationml/2006/ole">
            <p:oleObj spid="_x0000_s11278" r:id="rId17" imgW="190500" imgH="228600" progId="Equation.3">
              <p:embed/>
            </p:oleObj>
          </a:graphicData>
        </a:graphic>
      </p:graphicFrame>
      <p:graphicFrame>
        <p:nvGraphicFramePr>
          <p:cNvPr id="12303" name="Object 17"/>
          <p:cNvGraphicFramePr>
            <a:graphicFrameLocks noChangeAspect="1"/>
          </p:cNvGraphicFramePr>
          <p:nvPr/>
        </p:nvGraphicFramePr>
        <p:xfrm>
          <a:off x="2832100" y="4572000"/>
          <a:ext cx="977900" cy="473075"/>
        </p:xfrm>
        <a:graphic>
          <a:graphicData uri="http://schemas.openxmlformats.org/presentationml/2006/ole">
            <p:oleObj spid="_x0000_s11279" r:id="rId18" imgW="812447" imgH="393529" progId="Equation.3">
              <p:embed/>
            </p:oleObj>
          </a:graphicData>
        </a:graphic>
      </p:graphicFrame>
      <p:graphicFrame>
        <p:nvGraphicFramePr>
          <p:cNvPr id="12304" name="Object 18"/>
          <p:cNvGraphicFramePr>
            <a:graphicFrameLocks noChangeAspect="1"/>
          </p:cNvGraphicFramePr>
          <p:nvPr/>
        </p:nvGraphicFramePr>
        <p:xfrm>
          <a:off x="4876800" y="1066800"/>
          <a:ext cx="371475" cy="282575"/>
        </p:xfrm>
        <a:graphic>
          <a:graphicData uri="http://schemas.openxmlformats.org/presentationml/2006/ole">
            <p:oleObj spid="_x0000_s11280" r:id="rId19" imgW="266469" imgH="203024" progId="Equation.3">
              <p:embed/>
            </p:oleObj>
          </a:graphicData>
        </a:graphic>
      </p:graphicFrame>
      <p:graphicFrame>
        <p:nvGraphicFramePr>
          <p:cNvPr id="12305" name="Object 19"/>
          <p:cNvGraphicFramePr>
            <a:graphicFrameLocks noChangeAspect="1"/>
          </p:cNvGraphicFramePr>
          <p:nvPr/>
        </p:nvGraphicFramePr>
        <p:xfrm>
          <a:off x="1527175" y="6080125"/>
          <a:ext cx="301625" cy="244475"/>
        </p:xfrm>
        <a:graphic>
          <a:graphicData uri="http://schemas.openxmlformats.org/presentationml/2006/ole">
            <p:oleObj spid="_x0000_s11281" r:id="rId20" imgW="203024" imgH="164957" progId="Equation.3">
              <p:embed/>
            </p:oleObj>
          </a:graphicData>
        </a:graphic>
      </p:graphicFrame>
      <p:graphicFrame>
        <p:nvGraphicFramePr>
          <p:cNvPr id="12306" name="Object 20"/>
          <p:cNvGraphicFramePr>
            <a:graphicFrameLocks noChangeAspect="1"/>
          </p:cNvGraphicFramePr>
          <p:nvPr/>
        </p:nvGraphicFramePr>
        <p:xfrm>
          <a:off x="4191000" y="1524000"/>
          <a:ext cx="1093788" cy="312738"/>
        </p:xfrm>
        <a:graphic>
          <a:graphicData uri="http://schemas.openxmlformats.org/presentationml/2006/ole">
            <p:oleObj spid="_x0000_s11282" r:id="rId21" imgW="710891" imgH="203112" progId="Equation.3">
              <p:embed/>
            </p:oleObj>
          </a:graphicData>
        </a:graphic>
      </p:graphicFrame>
      <p:graphicFrame>
        <p:nvGraphicFramePr>
          <p:cNvPr id="12307" name="Object 21"/>
          <p:cNvGraphicFramePr>
            <a:graphicFrameLocks noChangeAspect="1"/>
          </p:cNvGraphicFramePr>
          <p:nvPr/>
        </p:nvGraphicFramePr>
        <p:xfrm>
          <a:off x="2895600" y="3381375"/>
          <a:ext cx="990600" cy="238125"/>
        </p:xfrm>
        <a:graphic>
          <a:graphicData uri="http://schemas.openxmlformats.org/presentationml/2006/ole">
            <p:oleObj spid="_x0000_s11283" r:id="rId22" imgW="736280" imgH="177723" progId="Equation.3">
              <p:embed/>
            </p:oleObj>
          </a:graphicData>
        </a:graphic>
      </p:graphicFrame>
      <p:graphicFrame>
        <p:nvGraphicFramePr>
          <p:cNvPr id="12308" name="Object 22"/>
          <p:cNvGraphicFramePr>
            <a:graphicFrameLocks noChangeAspect="1"/>
          </p:cNvGraphicFramePr>
          <p:nvPr/>
        </p:nvGraphicFramePr>
        <p:xfrm>
          <a:off x="3160713" y="4191000"/>
          <a:ext cx="268287" cy="303213"/>
        </p:xfrm>
        <a:graphic>
          <a:graphicData uri="http://schemas.openxmlformats.org/presentationml/2006/ole">
            <p:oleObj spid="_x0000_s11284" r:id="rId23" imgW="190335" imgH="215713" progId="Equation.3">
              <p:embed/>
            </p:oleObj>
          </a:graphicData>
        </a:graphic>
      </p:graphicFrame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3200400" y="57150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3886200" y="57150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4572000" y="5715000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H="1">
            <a:off x="2054225" y="6172200"/>
            <a:ext cx="311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H="1">
            <a:off x="2054225" y="5410200"/>
            <a:ext cx="311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2130425" y="4876800"/>
            <a:ext cx="158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 flipH="1">
            <a:off x="2130425" y="4191000"/>
            <a:ext cx="158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3886200" y="3352800"/>
            <a:ext cx="838200" cy="838200"/>
          </a:xfrm>
          <a:prstGeom prst="rect">
            <a:avLst/>
          </a:prstGeom>
          <a:blipFill dpi="0" rotWithShape="0">
            <a:blip r:embed="rId24" cstate="print"/>
            <a:srcRect/>
            <a:tile tx="0" ty="0" sx="100000" sy="100000" flip="none" algn="tl"/>
          </a:blip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1371600" y="5791200"/>
            <a:ext cx="3810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 flipV="1">
            <a:off x="2209800" y="3044825"/>
            <a:ext cx="1588" cy="3435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21637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505200"/>
            <a:ext cx="6276975" cy="145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26" name="Oval 2"/>
          <p:cNvSpPr>
            <a:spLocks noChangeArrowheads="1"/>
          </p:cNvSpPr>
          <p:nvPr/>
        </p:nvSpPr>
        <p:spPr bwMode="auto">
          <a:xfrm>
            <a:off x="3657600" y="1219200"/>
            <a:ext cx="1447800" cy="1447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8915400" cy="68580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Remember now that f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or the 2-class case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          if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         or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dirty="0" smtClean="0">
                <a:solidFill>
                  <a:srgbClr val="FF0000"/>
                </a:solidFill>
                <a:latin typeface="Comic Sans MS" pitchFamily="66" charset="0"/>
              </a:rPr>
              <a:t>                               </a:t>
            </a:r>
            <a:r>
              <a:rPr lang="tr-TR" sz="1400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sz="14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tr-TR" sz="1400" dirty="0" smtClean="0">
                <a:solidFill>
                  <a:srgbClr val="FF0000"/>
                </a:solidFill>
                <a:latin typeface="Comic Sans MS" pitchFamily="66" charset="0"/>
              </a:rPr>
              <a:t>                         </a:t>
            </a:r>
            <a:r>
              <a:rPr lang="en-GB" sz="1400" dirty="0" smtClean="0">
                <a:solidFill>
                  <a:srgbClr val="FF0000"/>
                </a:solidFill>
                <a:latin typeface="Comic Sans MS" pitchFamily="66" charset="0"/>
              </a:rPr>
              <a:t> Likelihood ratio</a:t>
            </a:r>
            <a:r>
              <a:rPr lang="en-GB" sz="1400" dirty="0" smtClean="0">
                <a:solidFill>
                  <a:srgbClr val="333399"/>
                </a:solidFill>
                <a:latin typeface="Comic Sans MS" pitchFamily="66" charset="0"/>
              </a:rPr>
              <a:t>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      </a:t>
            </a:r>
            <a:r>
              <a:rPr lang="en-GB" sz="2000" u="sng" dirty="0" smtClean="0">
                <a:solidFill>
                  <a:srgbClr val="FF0000"/>
                </a:solidFill>
                <a:latin typeface="Comic Sans MS" pitchFamily="66" charset="0"/>
              </a:rPr>
              <a:t>Error probabilities</a:t>
            </a:r>
            <a:r>
              <a:rPr lang="tr-TR" sz="2000" u="sng" dirty="0" smtClean="0">
                <a:solidFill>
                  <a:srgbClr val="FF0000"/>
                </a:solidFill>
                <a:latin typeface="Comic Sans MS" pitchFamily="66" charset="0"/>
              </a:rPr>
              <a:t> and a simple proof of minimum error</a:t>
            </a: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Consider again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2-class 1-d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problem:</a:t>
            </a: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Let’s show that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if the decision boundary is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    (intersection point)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rather than any arbitrary point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   .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Comic Sans MS" pitchFamily="66" charset="0"/>
              </a:rPr>
              <a:t>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200" dirty="0" smtClean="0">
                <a:solidFill>
                  <a:srgbClr val="333399"/>
                </a:solidFill>
              </a:rPr>
              <a:t>              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200" dirty="0" smtClean="0">
              <a:solidFill>
                <a:srgbClr val="333399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657600" y="3424238"/>
          <a:ext cx="1600200" cy="461962"/>
        </p:xfrm>
        <a:graphic>
          <a:graphicData uri="http://schemas.openxmlformats.org/presentationml/2006/ole">
            <p:oleObj spid="_x0000_s12290" r:id="rId5" imgW="875920" imgH="253890" progId="Equation.3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800600" y="4876800"/>
          <a:ext cx="304800" cy="263525"/>
        </p:xfrm>
        <a:graphic>
          <a:graphicData uri="http://schemas.openxmlformats.org/presentationml/2006/ole">
            <p:oleObj spid="_x0000_s12291" r:id="rId6" imgW="177492" imgH="177492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3851920" y="764704"/>
          <a:ext cx="3098422" cy="505743"/>
        </p:xfrm>
        <a:graphic>
          <a:graphicData uri="http://schemas.openxmlformats.org/presentationml/2006/ole">
            <p:oleObj spid="_x0000_s12292" name="Equation" r:id="rId7" imgW="1244600" imgH="203200" progId="Equation.3">
              <p:embed/>
            </p:oleObj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3048000" y="4953000"/>
          <a:ext cx="292100" cy="350838"/>
        </p:xfrm>
        <a:graphic>
          <a:graphicData uri="http://schemas.openxmlformats.org/presentationml/2006/ole">
            <p:oleObj spid="_x0000_s12293" r:id="rId8" imgW="177569" imgH="215619" progId="Equation.3">
              <p:embed/>
            </p:oleObj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2514600" y="762000"/>
          <a:ext cx="344488" cy="533400"/>
        </p:xfrm>
        <a:graphic>
          <a:graphicData uri="http://schemas.openxmlformats.org/presentationml/2006/ole">
            <p:oleObj spid="_x0000_s12294" r:id="rId9" imgW="139579" imgH="215713" progId="Equation.3">
              <p:embed/>
            </p:oleObj>
          </a:graphicData>
        </a:graphic>
      </p:graphicFrame>
      <p:graphicFrame>
        <p:nvGraphicFramePr>
          <p:cNvPr id="13319" name="Object 9"/>
          <p:cNvGraphicFramePr>
            <a:graphicFrameLocks noChangeAspect="1"/>
          </p:cNvGraphicFramePr>
          <p:nvPr/>
        </p:nvGraphicFramePr>
        <p:xfrm>
          <a:off x="4267200" y="5006975"/>
          <a:ext cx="195263" cy="250825"/>
        </p:xfrm>
        <a:graphic>
          <a:graphicData uri="http://schemas.openxmlformats.org/presentationml/2006/ole">
            <p:oleObj spid="_x0000_s12295" r:id="rId10" imgW="139397" imgH="177415" progId="Equation.3">
              <p:embed/>
            </p:oleObj>
          </a:graphicData>
        </a:graphic>
      </p:graphicFrame>
      <p:graphicFrame>
        <p:nvGraphicFramePr>
          <p:cNvPr id="13320" name="Object 10"/>
          <p:cNvGraphicFramePr>
            <a:graphicFrameLocks noChangeAspect="1"/>
          </p:cNvGraphicFramePr>
          <p:nvPr/>
        </p:nvGraphicFramePr>
        <p:xfrm>
          <a:off x="4283968" y="5763699"/>
          <a:ext cx="354012" cy="355600"/>
        </p:xfrm>
        <a:graphic>
          <a:graphicData uri="http://schemas.openxmlformats.org/presentationml/2006/ole">
            <p:oleObj spid="_x0000_s12296" r:id="rId11" imgW="177492" imgH="177492" progId="Equation.3">
              <p:embed/>
            </p:oleObj>
          </a:graphicData>
        </a:graphic>
      </p:graphicFrame>
      <p:graphicFrame>
        <p:nvGraphicFramePr>
          <p:cNvPr id="13321" name="Object 11"/>
          <p:cNvGraphicFramePr>
            <a:graphicFrameLocks noChangeAspect="1"/>
          </p:cNvGraphicFramePr>
          <p:nvPr/>
        </p:nvGraphicFramePr>
        <p:xfrm>
          <a:off x="6248400" y="3490913"/>
          <a:ext cx="1676400" cy="471487"/>
        </p:xfrm>
        <a:graphic>
          <a:graphicData uri="http://schemas.openxmlformats.org/presentationml/2006/ole">
            <p:oleObj spid="_x0000_s12297" r:id="rId12" imgW="901309" imgH="253890" progId="Equation.3">
              <p:embed/>
            </p:oleObj>
          </a:graphicData>
        </a:graphic>
      </p:graphicFrame>
      <p:graphicFrame>
        <p:nvGraphicFramePr>
          <p:cNvPr id="13322" name="Object 12"/>
          <p:cNvGraphicFramePr>
            <a:graphicFrameLocks noChangeAspect="1"/>
          </p:cNvGraphicFramePr>
          <p:nvPr/>
        </p:nvGraphicFramePr>
        <p:xfrm>
          <a:off x="5696418" y="5412048"/>
          <a:ext cx="315913" cy="401637"/>
        </p:xfrm>
        <a:graphic>
          <a:graphicData uri="http://schemas.openxmlformats.org/presentationml/2006/ole">
            <p:oleObj spid="_x0000_s12298" name="Equation" r:id="rId13" imgW="139579" imgH="177646" progId="Equation.3">
              <p:embed/>
            </p:oleObj>
          </a:graphicData>
        </a:graphic>
      </p:graphicFrame>
      <p:graphicFrame>
        <p:nvGraphicFramePr>
          <p:cNvPr id="13323" name="Object 13"/>
          <p:cNvGraphicFramePr>
            <a:graphicFrameLocks noChangeAspect="1"/>
          </p:cNvGraphicFramePr>
          <p:nvPr/>
        </p:nvGraphicFramePr>
        <p:xfrm>
          <a:off x="5761038" y="4954588"/>
          <a:ext cx="334962" cy="379412"/>
        </p:xfrm>
        <a:graphic>
          <a:graphicData uri="http://schemas.openxmlformats.org/presentationml/2006/ole">
            <p:oleObj spid="_x0000_s12299" r:id="rId14" imgW="190335" imgH="215713" progId="Equation.3">
              <p:embed/>
            </p:oleObj>
          </a:graphicData>
        </a:graphic>
      </p:graphicFrame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3429000" y="5181600"/>
            <a:ext cx="76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H="1">
            <a:off x="1825625" y="5181600"/>
            <a:ext cx="1073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>
            <a:off x="6248400" y="51816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 flipH="1">
            <a:off x="4416425" y="5181600"/>
            <a:ext cx="1073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H="1">
            <a:off x="6931025" y="3886200"/>
            <a:ext cx="46355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3333" name="Line 19"/>
          <p:cNvSpPr>
            <a:spLocks noChangeShapeType="1"/>
          </p:cNvSpPr>
          <p:nvPr/>
        </p:nvSpPr>
        <p:spPr bwMode="auto">
          <a:xfrm flipH="1">
            <a:off x="4035425" y="3886200"/>
            <a:ext cx="46355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13324" name="Object 20"/>
          <p:cNvGraphicFramePr>
            <a:graphicFrameLocks noChangeAspect="1"/>
          </p:cNvGraphicFramePr>
          <p:nvPr/>
        </p:nvGraphicFramePr>
        <p:xfrm>
          <a:off x="3806825" y="1371600"/>
          <a:ext cx="3433763" cy="1092200"/>
        </p:xfrm>
        <a:graphic>
          <a:graphicData uri="http://schemas.openxmlformats.org/presentationml/2006/ole">
            <p:oleObj spid="_x0000_s12300" r:id="rId15" imgW="1473200" imgH="469900" progId="Equation.3">
              <p:embed/>
            </p:oleObj>
          </a:graphicData>
        </a:graphic>
      </p:graphicFrame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2743200" y="2209800"/>
            <a:ext cx="381000" cy="3048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 flipV="1">
            <a:off x="3124200" y="2282825"/>
            <a:ext cx="609600" cy="23495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7826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228600"/>
            <a:ext cx="8305800" cy="6523038"/>
          </a:xfrm>
        </p:spPr>
        <p:txBody>
          <a:bodyPr anchor="t"/>
          <a:lstStyle/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Then          (probability of error) is minimum.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It can very easily be seen that the          is minimum if               .                    </a:t>
            </a:r>
          </a:p>
          <a:p>
            <a:pPr marL="342900" indent="-342900" algn="l" eaLnBrk="1" hangingPunct="1">
              <a:spcBef>
                <a:spcPts val="9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3600" dirty="0" smtClean="0">
                <a:solidFill>
                  <a:schemeClr val="tx1"/>
                </a:solidFill>
              </a:rPr>
              <a:t>                         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362200" y="2743200"/>
          <a:ext cx="4724400" cy="552450"/>
        </p:xfrm>
        <a:graphic>
          <a:graphicData uri="http://schemas.openxmlformats.org/presentationml/2006/ole">
            <p:oleObj spid="_x0000_s13314" r:id="rId4" imgW="2717800" imgH="317500" progId="Equation.3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59632" y="620688"/>
          <a:ext cx="603250" cy="333375"/>
        </p:xfrm>
        <a:graphic>
          <a:graphicData uri="http://schemas.openxmlformats.org/presentationml/2006/ole">
            <p:oleObj spid="_x0000_s13315" r:id="rId5" imgW="368140" imgH="203112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362200" y="1593850"/>
          <a:ext cx="4724400" cy="463550"/>
        </p:xfrm>
        <a:graphic>
          <a:graphicData uri="http://schemas.openxmlformats.org/presentationml/2006/ole">
            <p:oleObj spid="_x0000_s13316" r:id="rId6" imgW="2578100" imgH="25400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752600" y="1143000"/>
          <a:ext cx="4114800" cy="393700"/>
        </p:xfrm>
        <a:graphic>
          <a:graphicData uri="http://schemas.openxmlformats.org/presentationml/2006/ole">
            <p:oleObj spid="_x0000_s13317" r:id="rId7" imgW="2247900" imgH="215900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362200" y="2133600"/>
          <a:ext cx="5105400" cy="550863"/>
        </p:xfrm>
        <a:graphic>
          <a:graphicData uri="http://schemas.openxmlformats.org/presentationml/2006/ole">
            <p:oleObj spid="_x0000_s13318" r:id="rId8" imgW="2908300" imgH="317500" progId="Equation.3">
              <p:embed/>
            </p:oleObj>
          </a:graphicData>
        </a:graphic>
      </p:graphicFrame>
      <p:sp>
        <p:nvSpPr>
          <p:cNvPr id="14348" name="Line 7"/>
          <p:cNvSpPr>
            <a:spLocks noChangeShapeType="1"/>
          </p:cNvSpPr>
          <p:nvPr/>
        </p:nvSpPr>
        <p:spPr bwMode="auto">
          <a:xfrm flipH="1" flipV="1">
            <a:off x="3883025" y="2511425"/>
            <a:ext cx="539750" cy="15875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349" name="Line 8"/>
          <p:cNvSpPr>
            <a:spLocks noChangeShapeType="1"/>
          </p:cNvSpPr>
          <p:nvPr/>
        </p:nvSpPr>
        <p:spPr bwMode="auto">
          <a:xfrm flipH="1">
            <a:off x="4416425" y="2514600"/>
            <a:ext cx="158750" cy="15240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0" name="Line 9"/>
          <p:cNvSpPr>
            <a:spLocks noChangeShapeType="1"/>
          </p:cNvSpPr>
          <p:nvPr/>
        </p:nvSpPr>
        <p:spPr bwMode="auto">
          <a:xfrm flipH="1" flipV="1">
            <a:off x="6321425" y="2511425"/>
            <a:ext cx="615950" cy="23495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351" name="Line 10"/>
          <p:cNvSpPr>
            <a:spLocks noChangeShapeType="1"/>
          </p:cNvSpPr>
          <p:nvPr/>
        </p:nvSpPr>
        <p:spPr bwMode="auto">
          <a:xfrm flipH="1">
            <a:off x="6931025" y="2590800"/>
            <a:ext cx="158750" cy="15240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7092280" y="5445224"/>
          <a:ext cx="685800" cy="292100"/>
        </p:xfrm>
        <a:graphic>
          <a:graphicData uri="http://schemas.openxmlformats.org/presentationml/2006/ole">
            <p:oleObj spid="_x0000_s13319" r:id="rId9" imgW="418918" imgH="177723" progId="Equation.3">
              <p:embed/>
            </p:oleObj>
          </a:graphicData>
        </a:graphic>
      </p:graphicFrame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4716016" y="5445224"/>
          <a:ext cx="603250" cy="333375"/>
        </p:xfrm>
        <a:graphic>
          <a:graphicData uri="http://schemas.openxmlformats.org/presentationml/2006/ole">
            <p:oleObj spid="_x0000_s13320" r:id="rId10" imgW="368140" imgH="203112" progId="Equation.3">
              <p:embed/>
            </p:oleObj>
          </a:graphicData>
        </a:graphic>
      </p:graphicFrame>
      <p:pic>
        <p:nvPicPr>
          <p:cNvPr id="14352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3619500"/>
            <a:ext cx="5067300" cy="95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2971800" y="4572000"/>
          <a:ext cx="228600" cy="292100"/>
        </p:xfrm>
        <a:graphic>
          <a:graphicData uri="http://schemas.openxmlformats.org/presentationml/2006/ole">
            <p:oleObj spid="_x0000_s13321" r:id="rId12" imgW="139397" imgH="177415" progId="Equation.3">
              <p:embed/>
            </p:oleObj>
          </a:graphicData>
        </a:graphic>
      </p:graphicFrame>
      <p:graphicFrame>
        <p:nvGraphicFramePr>
          <p:cNvPr id="14346" name="Object 15"/>
          <p:cNvGraphicFramePr>
            <a:graphicFrameLocks noChangeAspect="1"/>
          </p:cNvGraphicFramePr>
          <p:nvPr/>
        </p:nvGraphicFramePr>
        <p:xfrm>
          <a:off x="5870575" y="4584700"/>
          <a:ext cx="290513" cy="292100"/>
        </p:xfrm>
        <a:graphic>
          <a:graphicData uri="http://schemas.openxmlformats.org/presentationml/2006/ole">
            <p:oleObj spid="_x0000_s13322" r:id="rId13" imgW="177492" imgH="17749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3553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Minimum Risk Classification</a:t>
            </a:r>
          </a:p>
        </p:txBody>
      </p:sp>
      <p:sp>
        <p:nvSpPr>
          <p:cNvPr id="153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Risk associated with incorrect decision might be more important than the probability of error.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So our </a:t>
            </a: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decision criterion might be modified to minimize the </a:t>
            </a:r>
            <a:r>
              <a:rPr lang="en-US" sz="2000" i="1" u="sng" dirty="0" smtClean="0">
                <a:solidFill>
                  <a:schemeClr val="tx1"/>
                </a:solidFill>
                <a:latin typeface="Comic Sans MS" pitchFamily="66" charset="0"/>
              </a:rPr>
              <a:t>average risk </a:t>
            </a: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in making an incorrect decision.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e define a conditional risk (expected loss) for decision        when            occurs as: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Where                   is defined as the conditional loss associated with decision          when the true class is         . It is assumed that      is known.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 decision rule: decide on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if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                               for all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</a:rPr>
              <a:t>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discriminant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function here can be defined as:                                         </a:t>
            </a:r>
            <a:r>
              <a:rPr lang="en-US" sz="2000" u="sng" dirty="0" smtClean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7324892" y="2548316"/>
          <a:ext cx="298450" cy="381000"/>
        </p:xfrm>
        <a:graphic>
          <a:graphicData uri="http://schemas.openxmlformats.org/presentationml/2006/ole">
            <p:oleObj spid="_x0000_s14338" r:id="rId4" imgW="177646" imgH="228402" progId="Equation.3">
              <p:embed/>
            </p:oleObj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8452043" y="2609202"/>
          <a:ext cx="293688" cy="273050"/>
        </p:xfrm>
        <a:graphic>
          <a:graphicData uri="http://schemas.openxmlformats.org/presentationml/2006/ole">
            <p:oleObj spid="_x0000_s14339" r:id="rId5" imgW="177492" imgH="164814" progId="Equation.3">
              <p:embed/>
            </p:oleObj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444208" y="6021288"/>
          <a:ext cx="2146300" cy="519113"/>
        </p:xfrm>
        <a:graphic>
          <a:graphicData uri="http://schemas.openxmlformats.org/presentationml/2006/ole">
            <p:oleObj spid="_x0000_s14340" r:id="rId6" imgW="1054100" imgH="241300" progId="Equation.3">
              <p:embed/>
            </p:oleObj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6372200" y="5445224"/>
          <a:ext cx="609600" cy="317500"/>
        </p:xfrm>
        <a:graphic>
          <a:graphicData uri="http://schemas.openxmlformats.org/presentationml/2006/ole">
            <p:oleObj spid="_x0000_s14341" r:id="rId7" imgW="317225" imgH="190335" progId="Equation.3">
              <p:embed/>
            </p:oleObj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5292080" y="5445224"/>
          <a:ext cx="914400" cy="358775"/>
        </p:xfrm>
        <a:graphic>
          <a:graphicData uri="http://schemas.openxmlformats.org/presentationml/2006/ole">
            <p:oleObj spid="_x0000_s14342" r:id="rId8" imgW="545626" imgH="203024" progId="Equation.3">
              <p:embed/>
            </p:oleObj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4427984" y="5013176"/>
          <a:ext cx="1837184" cy="434271"/>
        </p:xfrm>
        <a:graphic>
          <a:graphicData uri="http://schemas.openxmlformats.org/presentationml/2006/ole">
            <p:oleObj spid="_x0000_s14343" r:id="rId9" imgW="990600" imgH="228600" progId="Equation.3">
              <p:embed/>
            </p:oleObj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3768790" y="5013176"/>
          <a:ext cx="311150" cy="414338"/>
        </p:xfrm>
        <a:graphic>
          <a:graphicData uri="http://schemas.openxmlformats.org/presentationml/2006/ole">
            <p:oleObj spid="_x0000_s14344" r:id="rId10" imgW="139700" imgH="228600" progId="Equation.3">
              <p:embed/>
            </p:oleObj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7812360" y="4137958"/>
          <a:ext cx="323850" cy="317500"/>
        </p:xfrm>
        <a:graphic>
          <a:graphicData uri="http://schemas.openxmlformats.org/presentationml/2006/ole">
            <p:oleObj spid="_x0000_s14345" r:id="rId11" imgW="139579" imgH="177646" progId="Equation.3">
              <p:embed/>
            </p:oleObj>
          </a:graphicData>
        </a:graphic>
      </p:graphicFrame>
      <p:graphicFrame>
        <p:nvGraphicFramePr>
          <p:cNvPr id="15370" name="Object 11"/>
          <p:cNvGraphicFramePr>
            <a:graphicFrameLocks noChangeAspect="1"/>
          </p:cNvGraphicFramePr>
          <p:nvPr/>
        </p:nvGraphicFramePr>
        <p:xfrm>
          <a:off x="4788024" y="4149080"/>
          <a:ext cx="344488" cy="431800"/>
        </p:xfrm>
        <a:graphic>
          <a:graphicData uri="http://schemas.openxmlformats.org/presentationml/2006/ole">
            <p:oleObj spid="_x0000_s14346" r:id="rId12" imgW="190417" imgH="241195" progId="Equation.3">
              <p:embed/>
            </p:oleObj>
          </a:graphicData>
        </a:graphic>
      </p:graphicFrame>
      <p:graphicFrame>
        <p:nvGraphicFramePr>
          <p:cNvPr id="15371" name="Object 12"/>
          <p:cNvGraphicFramePr>
            <a:graphicFrameLocks noChangeAspect="1"/>
          </p:cNvGraphicFramePr>
          <p:nvPr/>
        </p:nvGraphicFramePr>
        <p:xfrm>
          <a:off x="1524000" y="4114800"/>
          <a:ext cx="381000" cy="414338"/>
        </p:xfrm>
        <a:graphic>
          <a:graphicData uri="http://schemas.openxmlformats.org/presentationml/2006/ole">
            <p:oleObj spid="_x0000_s14347" r:id="rId13" imgW="177646" imgH="228402" progId="Equation.3">
              <p:embed/>
            </p:oleObj>
          </a:graphicData>
        </a:graphic>
      </p:graphicFrame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1524000" y="3806825"/>
          <a:ext cx="1143000" cy="460375"/>
        </p:xfrm>
        <a:graphic>
          <a:graphicData uri="http://schemas.openxmlformats.org/presentationml/2006/ole">
            <p:oleObj spid="_x0000_s14348" r:id="rId14" imgW="571252" imgH="279279" progId="Equation.3">
              <p:embed/>
            </p:oleObj>
          </a:graphicData>
        </a:graphic>
      </p:graphicFrame>
      <p:graphicFrame>
        <p:nvGraphicFramePr>
          <p:cNvPr id="15373" name="Object 14"/>
          <p:cNvGraphicFramePr>
            <a:graphicFrameLocks noChangeAspect="1"/>
          </p:cNvGraphicFramePr>
          <p:nvPr/>
        </p:nvGraphicFramePr>
        <p:xfrm>
          <a:off x="1907704" y="2924944"/>
          <a:ext cx="3810000" cy="825500"/>
        </p:xfrm>
        <a:graphic>
          <a:graphicData uri="http://schemas.openxmlformats.org/presentationml/2006/ole">
            <p:oleObj spid="_x0000_s14349" r:id="rId15" imgW="18542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1377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body"/>
          </p:nvPr>
        </p:nvSpPr>
        <p:spPr>
          <a:xfrm>
            <a:off x="609600" y="914400"/>
            <a:ext cx="7924800" cy="52578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We can show that minimum – error decision is a special case of above rule where: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               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then</a:t>
            </a:r>
            <a:r>
              <a:rPr lang="en-GB" sz="2400" dirty="0" smtClean="0">
                <a:solidFill>
                  <a:srgbClr val="333399"/>
                </a:solidFill>
              </a:rPr>
              <a:t>,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so the rule is       if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400" dirty="0" smtClean="0">
                <a:solidFill>
                  <a:srgbClr val="333399"/>
                </a:solidFill>
              </a:rPr>
              <a:t>    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257800" y="1782763"/>
          <a:ext cx="1295400" cy="427037"/>
        </p:xfrm>
        <a:graphic>
          <a:graphicData uri="http://schemas.openxmlformats.org/presentationml/2006/ole">
            <p:oleObj spid="_x0000_s15362" r:id="rId4" imgW="774364" imgH="25389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57800" y="2355850"/>
          <a:ext cx="1284288" cy="463550"/>
        </p:xfrm>
        <a:graphic>
          <a:graphicData uri="http://schemas.openxmlformats.org/presentationml/2006/ole">
            <p:oleObj spid="_x0000_s15363" r:id="rId5" imgW="774364" imgH="279279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131840" y="5733256"/>
          <a:ext cx="2735263" cy="501650"/>
        </p:xfrm>
        <a:graphic>
          <a:graphicData uri="http://schemas.openxmlformats.org/presentationml/2006/ole">
            <p:oleObj spid="_x0000_s15364" r:id="rId6" imgW="1345616" imgH="253890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724400" y="4211638"/>
          <a:ext cx="1739900" cy="512762"/>
        </p:xfrm>
        <a:graphic>
          <a:graphicData uri="http://schemas.openxmlformats.org/presentationml/2006/ole">
            <p:oleObj spid="_x0000_s15365" r:id="rId7" imgW="850531" imgH="253890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339752" y="5085184"/>
          <a:ext cx="381000" cy="414337"/>
        </p:xfrm>
        <a:graphic>
          <a:graphicData uri="http://schemas.openxmlformats.org/presentationml/2006/ole">
            <p:oleObj spid="_x0000_s15366" r:id="rId8" imgW="177646" imgH="228402" progId="Equation.3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131840" y="5068596"/>
          <a:ext cx="3556000" cy="468312"/>
        </p:xfrm>
        <a:graphic>
          <a:graphicData uri="http://schemas.openxmlformats.org/presentationml/2006/ole">
            <p:oleObj spid="_x0000_s15367" r:id="rId9" imgW="1586811" imgH="25389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890963" y="3189288"/>
          <a:ext cx="2662237" cy="849312"/>
        </p:xfrm>
        <a:graphic>
          <a:graphicData uri="http://schemas.openxmlformats.org/presentationml/2006/ole">
            <p:oleObj spid="_x0000_s15368" r:id="rId10" imgW="1295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0876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body"/>
          </p:nvPr>
        </p:nvSpPr>
        <p:spPr>
          <a:xfrm>
            <a:off x="609600" y="381000"/>
            <a:ext cx="7924800" cy="63246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For the 2 – category case, minimum – risk classifier becomes: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if </a:t>
            </a:r>
            <a:r>
              <a:rPr lang="en-US" sz="2000" dirty="0" smtClean="0">
                <a:solidFill>
                  <a:srgbClr val="333399"/>
                </a:solidFill>
              </a:rPr>
              <a:t>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333399"/>
                </a:solidFill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if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Otherwise,</a:t>
            </a:r>
            <a:r>
              <a:rPr lang="en-US" sz="2000" dirty="0" smtClean="0">
                <a:solidFill>
                  <a:srgbClr val="333399"/>
                </a:solidFill>
              </a:rPr>
              <a:t>        .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This is the same as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lik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e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lihood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rule if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05000" y="914400"/>
          <a:ext cx="3886200" cy="461963"/>
        </p:xfrm>
        <a:graphic>
          <a:graphicData uri="http://schemas.openxmlformats.org/presentationml/2006/ole">
            <p:oleObj spid="_x0000_s16386" r:id="rId4" imgW="2145369" imgH="25389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827584" y="2316808"/>
          <a:ext cx="381000" cy="392112"/>
        </p:xfrm>
        <a:graphic>
          <a:graphicData uri="http://schemas.openxmlformats.org/presentationml/2006/ole">
            <p:oleObj spid="_x0000_s16387" r:id="rId5" imgW="177569" imgH="215619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55788" y="2286000"/>
          <a:ext cx="6602412" cy="471488"/>
        </p:xfrm>
        <a:graphic>
          <a:graphicData uri="http://schemas.openxmlformats.org/presentationml/2006/ole">
            <p:oleObj spid="_x0000_s16388" r:id="rId6" imgW="3213100" imgH="2540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05000" y="1600200"/>
          <a:ext cx="3954463" cy="461963"/>
        </p:xfrm>
        <a:graphic>
          <a:graphicData uri="http://schemas.openxmlformats.org/presentationml/2006/ole">
            <p:oleObj spid="_x0000_s16389" r:id="rId7" imgW="2184400" imgH="254000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47800" y="2895600"/>
          <a:ext cx="5481638" cy="471488"/>
        </p:xfrm>
        <a:graphic>
          <a:graphicData uri="http://schemas.openxmlformats.org/presentationml/2006/ole">
            <p:oleObj spid="_x0000_s16390" r:id="rId8" imgW="2667000" imgH="254000" progId="Equation.3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487488" y="3429000"/>
          <a:ext cx="7046912" cy="471488"/>
        </p:xfrm>
        <a:graphic>
          <a:graphicData uri="http://schemas.openxmlformats.org/presentationml/2006/ole">
            <p:oleObj spid="_x0000_s16391" r:id="rId9" imgW="3429000" imgH="254000" progId="Equation.3">
              <p:embed/>
            </p:oleObj>
          </a:graphicData>
        </a:graphic>
      </p:graphicFrame>
      <p:sp>
        <p:nvSpPr>
          <p:cNvPr id="17422" name="Line 8"/>
          <p:cNvSpPr>
            <a:spLocks noChangeShapeType="1"/>
          </p:cNvSpPr>
          <p:nvPr/>
        </p:nvSpPr>
        <p:spPr bwMode="auto">
          <a:xfrm flipH="1">
            <a:off x="3121025" y="3810000"/>
            <a:ext cx="175895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423" name="Line 9"/>
          <p:cNvSpPr>
            <a:spLocks noChangeShapeType="1"/>
          </p:cNvSpPr>
          <p:nvPr/>
        </p:nvSpPr>
        <p:spPr bwMode="auto">
          <a:xfrm>
            <a:off x="6477000" y="3886200"/>
            <a:ext cx="182880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424" name="Line 10"/>
          <p:cNvSpPr>
            <a:spLocks noChangeShapeType="1"/>
          </p:cNvSpPr>
          <p:nvPr/>
        </p:nvSpPr>
        <p:spPr bwMode="auto">
          <a:xfrm>
            <a:off x="3124200" y="3429000"/>
            <a:ext cx="106680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7425" name="Line 11"/>
          <p:cNvSpPr>
            <a:spLocks noChangeShapeType="1"/>
          </p:cNvSpPr>
          <p:nvPr/>
        </p:nvSpPr>
        <p:spPr bwMode="auto">
          <a:xfrm>
            <a:off x="5791200" y="3429000"/>
            <a:ext cx="106680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17416" name="Object 12"/>
          <p:cNvGraphicFramePr>
            <a:graphicFrameLocks noChangeAspect="1"/>
          </p:cNvGraphicFramePr>
          <p:nvPr/>
        </p:nvGraphicFramePr>
        <p:xfrm>
          <a:off x="914400" y="4027488"/>
          <a:ext cx="381000" cy="392112"/>
        </p:xfrm>
        <a:graphic>
          <a:graphicData uri="http://schemas.openxmlformats.org/presentationml/2006/ole">
            <p:oleObj spid="_x0000_s16392" r:id="rId10" imgW="177569" imgH="215619" progId="Equation.3">
              <p:embed/>
            </p:oleObj>
          </a:graphicData>
        </a:graphic>
      </p:graphicFrame>
      <p:graphicFrame>
        <p:nvGraphicFramePr>
          <p:cNvPr id="17417" name="Object 13"/>
          <p:cNvGraphicFramePr>
            <a:graphicFrameLocks noChangeAspect="1"/>
          </p:cNvGraphicFramePr>
          <p:nvPr/>
        </p:nvGraphicFramePr>
        <p:xfrm>
          <a:off x="1855788" y="3962400"/>
          <a:ext cx="3783012" cy="896938"/>
        </p:xfrm>
        <a:graphic>
          <a:graphicData uri="http://schemas.openxmlformats.org/presentationml/2006/ole">
            <p:oleObj spid="_x0000_s16393" r:id="rId11" imgW="1841500" imgH="482600" progId="Equation.3">
              <p:embed/>
            </p:oleObj>
          </a:graphicData>
        </a:graphic>
      </p:graphicFrame>
      <p:graphicFrame>
        <p:nvGraphicFramePr>
          <p:cNvPr id="17418" name="Object 14"/>
          <p:cNvGraphicFramePr>
            <a:graphicFrameLocks noChangeAspect="1"/>
          </p:cNvGraphicFramePr>
          <p:nvPr/>
        </p:nvGraphicFramePr>
        <p:xfrm>
          <a:off x="2164058" y="5029200"/>
          <a:ext cx="384175" cy="434975"/>
        </p:xfrm>
        <a:graphic>
          <a:graphicData uri="http://schemas.openxmlformats.org/presentationml/2006/ole">
            <p:oleObj spid="_x0000_s16394" r:id="rId12" imgW="190335" imgH="215713" progId="Equation.3">
              <p:embed/>
            </p:oleObj>
          </a:graphicData>
        </a:graphic>
      </p:graphicFrame>
      <p:graphicFrame>
        <p:nvGraphicFramePr>
          <p:cNvPr id="17419" name="Object 15"/>
          <p:cNvGraphicFramePr>
            <a:graphicFrameLocks noChangeAspect="1"/>
          </p:cNvGraphicFramePr>
          <p:nvPr/>
        </p:nvGraphicFramePr>
        <p:xfrm>
          <a:off x="5098480" y="5695950"/>
          <a:ext cx="1617663" cy="400050"/>
        </p:xfrm>
        <a:graphic>
          <a:graphicData uri="http://schemas.openxmlformats.org/presentationml/2006/ole">
            <p:oleObj spid="_x0000_s16395" r:id="rId13" imgW="787058" imgH="215806" progId="Equation.3">
              <p:embed/>
            </p:oleObj>
          </a:graphicData>
        </a:graphic>
      </p:graphicFrame>
      <p:graphicFrame>
        <p:nvGraphicFramePr>
          <p:cNvPr id="17420" name="Object 16"/>
          <p:cNvGraphicFramePr>
            <a:graphicFrameLocks noChangeAspect="1"/>
          </p:cNvGraphicFramePr>
          <p:nvPr/>
        </p:nvGraphicFramePr>
        <p:xfrm>
          <a:off x="1295400" y="6076950"/>
          <a:ext cx="1565275" cy="400050"/>
        </p:xfrm>
        <a:graphic>
          <a:graphicData uri="http://schemas.openxmlformats.org/presentationml/2006/ole">
            <p:oleObj spid="_x0000_s16396" r:id="rId14" imgW="761669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96108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err="1" smtClean="0">
                <a:solidFill>
                  <a:srgbClr val="333399"/>
                </a:solidFill>
              </a:rPr>
              <a:t>Discriminant</a:t>
            </a:r>
            <a:r>
              <a:rPr lang="en-GB" sz="2800" dirty="0" smtClean="0">
                <a:solidFill>
                  <a:srgbClr val="333399"/>
                </a:solidFill>
              </a:rPr>
              <a:t> Functions so far 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162800" cy="54102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For Minimum Error: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For Minimum Risk: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Where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333399"/>
                </a:solidFill>
              </a:rPr>
              <a:t>                          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491880" y="1556792"/>
          <a:ext cx="3200400" cy="1547813"/>
        </p:xfrm>
        <a:graphic>
          <a:graphicData uri="http://schemas.openxmlformats.org/presentationml/2006/ole">
            <p:oleObj spid="_x0000_s17410" r:id="rId4" imgW="1574800" imgH="762000" progId="Equation.3">
              <p:embed/>
            </p:oleObj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3352800" y="3722688"/>
          <a:ext cx="1092200" cy="468312"/>
        </p:xfrm>
        <a:graphic>
          <a:graphicData uri="http://schemas.openxmlformats.org/presentationml/2006/ole">
            <p:oleObj spid="_x0000_s17411" r:id="rId5" imgW="545863" imgH="228501" progId="Equation.3">
              <p:embed/>
            </p:oleObj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3429000" y="4419600"/>
          <a:ext cx="3810000" cy="825500"/>
        </p:xfrm>
        <a:graphic>
          <a:graphicData uri="http://schemas.openxmlformats.org/presentationml/2006/ole">
            <p:oleObj spid="_x0000_s17412" r:id="rId6" imgW="18542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2475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6425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2800" dirty="0" err="1" smtClean="0">
                <a:solidFill>
                  <a:schemeClr val="accent2"/>
                </a:solidFill>
              </a:rPr>
              <a:t>Bayes</a:t>
            </a:r>
            <a:r>
              <a:rPr lang="tr-TR" sz="2800" dirty="0" smtClean="0">
                <a:solidFill>
                  <a:schemeClr val="accent2"/>
                </a:solidFill>
              </a:rPr>
              <a:t> (</a:t>
            </a:r>
            <a:r>
              <a:rPr lang="tr-TR" sz="2800" dirty="0" err="1" smtClean="0">
                <a:solidFill>
                  <a:schemeClr val="accent2"/>
                </a:solidFill>
              </a:rPr>
              <a:t>Maximum</a:t>
            </a:r>
            <a:r>
              <a:rPr lang="tr-TR" sz="2800" dirty="0" smtClean="0">
                <a:solidFill>
                  <a:schemeClr val="accent2"/>
                </a:solidFill>
              </a:rPr>
              <a:t> </a:t>
            </a:r>
            <a:r>
              <a:rPr lang="tr-TR" sz="2800" dirty="0" err="1" smtClean="0">
                <a:solidFill>
                  <a:schemeClr val="accent2"/>
                </a:solidFill>
              </a:rPr>
              <a:t>Likelihood</a:t>
            </a:r>
            <a:r>
              <a:rPr lang="tr-TR" sz="2800" dirty="0" smtClean="0">
                <a:solidFill>
                  <a:schemeClr val="accent2"/>
                </a:solidFill>
              </a:rPr>
              <a:t>)</a:t>
            </a:r>
            <a:r>
              <a:rPr lang="tr-TR" sz="2800" dirty="0" err="1" smtClean="0">
                <a:solidFill>
                  <a:schemeClr val="accent2"/>
                </a:solidFill>
              </a:rPr>
              <a:t>Decision</a:t>
            </a:r>
            <a:r>
              <a:rPr lang="tr-TR" sz="2800" dirty="0" smtClean="0">
                <a:solidFill>
                  <a:schemeClr val="accent2"/>
                </a:solidFill>
              </a:rPr>
              <a:t>: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4522788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endParaRPr lang="tr-TR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Most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general optimal solution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Provides an upper limit(you cannot do better with other rule)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Useful in comparing with other classifiers</a:t>
            </a:r>
          </a:p>
        </p:txBody>
      </p:sp>
      <p:sp>
        <p:nvSpPr>
          <p:cNvPr id="77828" name="Content Placeholder 3"/>
          <p:cNvSpPr>
            <a:spLocks noGrp="1"/>
          </p:cNvSpPr>
          <p:nvPr>
            <p:ph sz="quarter" idx="2"/>
          </p:nvPr>
        </p:nvSpPr>
        <p:spPr>
          <a:xfrm>
            <a:off x="8637588" y="1600200"/>
            <a:ext cx="46037" cy="2184400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endParaRPr lang="tr-TR" smtClean="0"/>
          </a:p>
        </p:txBody>
      </p:sp>
      <p:sp>
        <p:nvSpPr>
          <p:cNvPr id="77829" name="Content Placeholder 4"/>
          <p:cNvSpPr>
            <a:spLocks noGrp="1"/>
          </p:cNvSpPr>
          <p:nvPr>
            <p:ph sz="quarter" idx="3"/>
          </p:nvPr>
        </p:nvSpPr>
        <p:spPr>
          <a:xfrm>
            <a:off x="8637588" y="3937000"/>
            <a:ext cx="46037" cy="2185988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7936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Statistical Approach to P.R</a:t>
            </a:r>
          </a:p>
        </p:txBody>
      </p:sp>
      <p:sp>
        <p:nvSpPr>
          <p:cNvPr id="20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Dimension of the  feature space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Set of different state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of nature: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Categories: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find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set of possible actions (decisions):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Here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,  a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decision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might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include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a ‘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reject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option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’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tr-TR" sz="2000" i="1" u="sng" dirty="0" smtClean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sz="2000" i="1" u="sng" dirty="0" err="1" smtClean="0">
                <a:solidFill>
                  <a:srgbClr val="FF0000"/>
                </a:solidFill>
                <a:latin typeface="Comic Sans MS" pitchFamily="66" charset="0"/>
              </a:rPr>
              <a:t>Discriminant</a:t>
            </a:r>
            <a:r>
              <a:rPr lang="en-US" sz="2000" i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i="1" u="sng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2000" i="1" u="sng" dirty="0" smtClean="0">
                <a:solidFill>
                  <a:srgbClr val="FF0000"/>
                </a:solidFill>
                <a:latin typeface="Comic Sans MS" pitchFamily="66" charset="0"/>
              </a:rPr>
              <a:t>unction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regi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on</a:t>
            </a:r>
            <a:r>
              <a:rPr lang="en-US" sz="2000" dirty="0" smtClean="0">
                <a:solidFill>
                  <a:schemeClr val="tx1"/>
                </a:solidFill>
              </a:rPr>
              <a:t>       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decision rule </a:t>
            </a:r>
            <a:r>
              <a:rPr lang="tr-TR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smtClean="0">
                <a:solidFill>
                  <a:schemeClr val="tx1"/>
                </a:solidFill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85800" y="1404938"/>
          <a:ext cx="2286000" cy="423862"/>
        </p:xfrm>
        <a:graphic>
          <a:graphicData uri="http://schemas.openxmlformats.org/presentationml/2006/ole">
            <p:oleObj spid="_x0000_s1026" r:id="rId4" imgW="1231366" imgH="228501" progId="Equation.3">
              <p:embed/>
            </p:oleObj>
          </a:graphicData>
        </a:graphic>
      </p:graphicFrame>
      <p:sp>
        <p:nvSpPr>
          <p:cNvPr id="2072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73" name="Rectangle 5"/>
          <p:cNvSpPr>
            <a:spLocks noChangeArrowheads="1"/>
          </p:cNvSpPr>
          <p:nvPr/>
        </p:nvSpPr>
        <p:spPr bwMode="auto">
          <a:xfrm>
            <a:off x="6499225" y="40163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427984" y="2032272"/>
          <a:ext cx="203200" cy="257175"/>
        </p:xfrm>
        <a:graphic>
          <a:graphicData uri="http://schemas.openxmlformats.org/presentationml/2006/ole">
            <p:oleObj spid="_x0000_s1027" r:id="rId5" imgW="139397" imgH="177415" progId="Equation.3">
              <p:embed/>
            </p:oleObj>
          </a:graphicData>
        </a:graphic>
      </p:graphicFrame>
      <p:sp>
        <p:nvSpPr>
          <p:cNvPr id="2074" name="Rectangle 7"/>
          <p:cNvSpPr>
            <a:spLocks noChangeArrowheads="1"/>
          </p:cNvSpPr>
          <p:nvPr/>
        </p:nvSpPr>
        <p:spPr bwMode="auto">
          <a:xfrm>
            <a:off x="6596063" y="18288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4644008" y="2348880"/>
          <a:ext cx="1371600" cy="358775"/>
        </p:xfrm>
        <a:graphic>
          <a:graphicData uri="http://schemas.openxmlformats.org/presentationml/2006/ole">
            <p:oleObj spid="_x0000_s1028" r:id="rId6" imgW="876300" imgH="228600" progId="Equation.3">
              <p:embed/>
            </p:oleObj>
          </a:graphicData>
        </a:graphic>
      </p:graphicFrame>
      <p:sp>
        <p:nvSpPr>
          <p:cNvPr id="2075" name="Rectangle 9"/>
          <p:cNvSpPr>
            <a:spLocks noChangeArrowheads="1"/>
          </p:cNvSpPr>
          <p:nvPr/>
        </p:nvSpPr>
        <p:spPr bwMode="auto">
          <a:xfrm>
            <a:off x="5748338" y="21558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1949450" y="2819400"/>
          <a:ext cx="184150" cy="228600"/>
        </p:xfrm>
        <a:graphic>
          <a:graphicData uri="http://schemas.openxmlformats.org/presentationml/2006/ole">
            <p:oleObj spid="_x0000_s1029" r:id="rId7" imgW="114052" imgH="139397" progId="Equation.3">
              <p:embed/>
            </p:oleObj>
          </a:graphicData>
        </a:graphic>
      </p:graphicFrame>
      <p:graphicFrame>
        <p:nvGraphicFramePr>
          <p:cNvPr id="2054" name="Object 11"/>
          <p:cNvGraphicFramePr>
            <a:graphicFrameLocks noChangeAspect="1"/>
          </p:cNvGraphicFramePr>
          <p:nvPr/>
        </p:nvGraphicFramePr>
        <p:xfrm>
          <a:off x="1069975" y="3124200"/>
          <a:ext cx="301625" cy="381000"/>
        </p:xfrm>
        <a:graphic>
          <a:graphicData uri="http://schemas.openxmlformats.org/presentationml/2006/ole">
            <p:oleObj spid="_x0000_s1030" r:id="rId8" imgW="177492" imgH="228204" progId="Equation.3">
              <p:embed/>
            </p:oleObj>
          </a:graphicData>
        </a:graphic>
      </p:graphicFrame>
      <p:sp>
        <p:nvSpPr>
          <p:cNvPr id="2076" name="Rectangle 12"/>
          <p:cNvSpPr>
            <a:spLocks noChangeArrowheads="1"/>
          </p:cNvSpPr>
          <p:nvPr/>
        </p:nvSpPr>
        <p:spPr bwMode="auto">
          <a:xfrm>
            <a:off x="7281863" y="35591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5" name="Object 13"/>
          <p:cNvGraphicFramePr>
            <a:graphicFrameLocks noChangeAspect="1"/>
          </p:cNvGraphicFramePr>
          <p:nvPr/>
        </p:nvGraphicFramePr>
        <p:xfrm>
          <a:off x="1524000" y="3124200"/>
          <a:ext cx="1295400" cy="388938"/>
        </p:xfrm>
        <a:graphic>
          <a:graphicData uri="http://schemas.openxmlformats.org/presentationml/2006/ole">
            <p:oleObj spid="_x0000_s1031" r:id="rId9" imgW="787400" imgH="241300" progId="Equation.3">
              <p:embed/>
            </p:oleObj>
          </a:graphicData>
        </a:graphic>
      </p:graphicFrame>
      <p:graphicFrame>
        <p:nvGraphicFramePr>
          <p:cNvPr id="2056" name="Object 14"/>
          <p:cNvGraphicFramePr>
            <a:graphicFrameLocks noChangeAspect="1"/>
          </p:cNvGraphicFramePr>
          <p:nvPr/>
        </p:nvGraphicFramePr>
        <p:xfrm>
          <a:off x="3048000" y="3097213"/>
          <a:ext cx="990600" cy="392112"/>
        </p:xfrm>
        <a:graphic>
          <a:graphicData uri="http://schemas.openxmlformats.org/presentationml/2006/ole">
            <p:oleObj spid="_x0000_s1032" r:id="rId10" imgW="596900" imgH="241300" progId="Equation.3">
              <p:embed/>
            </p:oleObj>
          </a:graphicData>
        </a:graphic>
      </p:graphicFrame>
      <p:sp>
        <p:nvSpPr>
          <p:cNvPr id="2077" name="Rectangle 15"/>
          <p:cNvSpPr>
            <a:spLocks noChangeArrowheads="1"/>
          </p:cNvSpPr>
          <p:nvPr/>
        </p:nvSpPr>
        <p:spPr bwMode="auto">
          <a:xfrm>
            <a:off x="7967663" y="26130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7" name="Object 16"/>
          <p:cNvGraphicFramePr>
            <a:graphicFrameLocks noChangeAspect="1"/>
          </p:cNvGraphicFramePr>
          <p:nvPr/>
        </p:nvGraphicFramePr>
        <p:xfrm>
          <a:off x="4648200" y="3832225"/>
          <a:ext cx="1371600" cy="358775"/>
        </p:xfrm>
        <a:graphic>
          <a:graphicData uri="http://schemas.openxmlformats.org/presentationml/2006/ole">
            <p:oleObj spid="_x0000_s1033" r:id="rId11" imgW="876300" imgH="228600" progId="Equation.3">
              <p:embed/>
            </p:oleObj>
          </a:graphicData>
        </a:graphic>
      </p:graphicFrame>
      <p:sp>
        <p:nvSpPr>
          <p:cNvPr id="2078" name="Rectangle 17"/>
          <p:cNvSpPr>
            <a:spLocks noChangeArrowheads="1"/>
          </p:cNvSpPr>
          <p:nvPr/>
        </p:nvSpPr>
        <p:spPr bwMode="auto">
          <a:xfrm>
            <a:off x="7478713" y="45069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58" name="Object 18"/>
          <p:cNvGraphicFramePr>
            <a:graphicFrameLocks noChangeAspect="1"/>
          </p:cNvGraphicFramePr>
          <p:nvPr/>
        </p:nvGraphicFramePr>
        <p:xfrm>
          <a:off x="3500440" y="4600576"/>
          <a:ext cx="1447800" cy="349250"/>
        </p:xfrm>
        <a:graphic>
          <a:graphicData uri="http://schemas.openxmlformats.org/presentationml/2006/ole">
            <p:oleObj spid="_x0000_s1034" r:id="rId12" imgW="989741" imgH="241091" progId="Equation.3">
              <p:embed/>
            </p:oleObj>
          </a:graphicData>
        </a:graphic>
      </p:graphicFrame>
      <p:graphicFrame>
        <p:nvGraphicFramePr>
          <p:cNvPr id="2059" name="Object 19"/>
          <p:cNvGraphicFramePr>
            <a:graphicFrameLocks noChangeAspect="1"/>
          </p:cNvGraphicFramePr>
          <p:nvPr/>
        </p:nvGraphicFramePr>
        <p:xfrm>
          <a:off x="1714500" y="5072063"/>
          <a:ext cx="301625" cy="381000"/>
        </p:xfrm>
        <a:graphic>
          <a:graphicData uri="http://schemas.openxmlformats.org/presentationml/2006/ole">
            <p:oleObj spid="_x0000_s1035" r:id="rId13" imgW="177492" imgH="228204" progId="Equation.3">
              <p:embed/>
            </p:oleObj>
          </a:graphicData>
        </a:graphic>
      </p:graphicFrame>
      <p:graphicFrame>
        <p:nvGraphicFramePr>
          <p:cNvPr id="2060" name="Object 20"/>
          <p:cNvGraphicFramePr>
            <a:graphicFrameLocks noChangeAspect="1"/>
          </p:cNvGraphicFramePr>
          <p:nvPr/>
        </p:nvGraphicFramePr>
        <p:xfrm>
          <a:off x="5181600" y="4572000"/>
          <a:ext cx="609600" cy="325438"/>
        </p:xfrm>
        <a:graphic>
          <a:graphicData uri="http://schemas.openxmlformats.org/presentationml/2006/ole">
            <p:oleObj spid="_x0000_s1036" r:id="rId14" imgW="431238" imgH="228303" progId="Equation.3">
              <p:embed/>
            </p:oleObj>
          </a:graphicData>
        </a:graphic>
      </p:graphicFrame>
      <p:graphicFrame>
        <p:nvGraphicFramePr>
          <p:cNvPr id="2061" name="Object 21"/>
          <p:cNvGraphicFramePr>
            <a:graphicFrameLocks noChangeAspect="1"/>
          </p:cNvGraphicFramePr>
          <p:nvPr/>
        </p:nvGraphicFramePr>
        <p:xfrm>
          <a:off x="5943600" y="4572000"/>
          <a:ext cx="762000" cy="263525"/>
        </p:xfrm>
        <a:graphic>
          <a:graphicData uri="http://schemas.openxmlformats.org/presentationml/2006/ole">
            <p:oleObj spid="_x0000_s1037" r:id="rId15" imgW="520023" imgH="177569" progId="Equation.3">
              <p:embed/>
            </p:oleObj>
          </a:graphicData>
        </a:graphic>
      </p:graphicFrame>
      <p:graphicFrame>
        <p:nvGraphicFramePr>
          <p:cNvPr id="2062" name="Object 22"/>
          <p:cNvGraphicFramePr>
            <a:graphicFrameLocks noChangeAspect="1"/>
          </p:cNvGraphicFramePr>
          <p:nvPr/>
        </p:nvGraphicFramePr>
        <p:xfrm>
          <a:off x="3900492" y="5013176"/>
          <a:ext cx="333375" cy="381000"/>
        </p:xfrm>
        <a:graphic>
          <a:graphicData uri="http://schemas.openxmlformats.org/presentationml/2006/ole">
            <p:oleObj spid="_x0000_s1038" r:id="rId16" imgW="202936" imgH="228303" progId="Equation.3">
              <p:embed/>
            </p:oleObj>
          </a:graphicData>
        </a:graphic>
      </p:graphicFrame>
      <p:sp>
        <p:nvSpPr>
          <p:cNvPr id="2079" name="Rectangle 23"/>
          <p:cNvSpPr>
            <a:spLocks noChangeArrowheads="1"/>
          </p:cNvSpPr>
          <p:nvPr/>
        </p:nvSpPr>
        <p:spPr bwMode="auto">
          <a:xfrm>
            <a:off x="6824663" y="51593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63" name="Object 24"/>
          <p:cNvGraphicFramePr>
            <a:graphicFrameLocks noChangeAspect="1"/>
          </p:cNvGraphicFramePr>
          <p:nvPr/>
        </p:nvGraphicFramePr>
        <p:xfrm>
          <a:off x="4572000" y="5059363"/>
          <a:ext cx="1463675" cy="350837"/>
        </p:xfrm>
        <a:graphic>
          <a:graphicData uri="http://schemas.openxmlformats.org/presentationml/2006/ole">
            <p:oleObj spid="_x0000_s1039" r:id="rId17" imgW="990170" imgH="241195" progId="Equation.3">
              <p:embed/>
            </p:oleObj>
          </a:graphicData>
        </a:graphic>
      </p:graphicFrame>
      <p:sp>
        <p:nvSpPr>
          <p:cNvPr id="2080" name="Line 25"/>
          <p:cNvSpPr>
            <a:spLocks noChangeShapeType="1"/>
          </p:cNvSpPr>
          <p:nvPr/>
        </p:nvSpPr>
        <p:spPr bwMode="auto">
          <a:xfrm flipV="1">
            <a:off x="7467600" y="2435225"/>
            <a:ext cx="685800" cy="234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1" name="Line 26"/>
          <p:cNvSpPr>
            <a:spLocks noChangeShapeType="1"/>
          </p:cNvSpPr>
          <p:nvPr/>
        </p:nvSpPr>
        <p:spPr bwMode="auto">
          <a:xfrm flipV="1">
            <a:off x="8153400" y="1901825"/>
            <a:ext cx="228600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2" name="Line 27"/>
          <p:cNvSpPr>
            <a:spLocks noChangeShapeType="1"/>
          </p:cNvSpPr>
          <p:nvPr/>
        </p:nvSpPr>
        <p:spPr bwMode="auto">
          <a:xfrm flipH="1">
            <a:off x="6778625" y="2667000"/>
            <a:ext cx="69215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3" name="Line 28"/>
          <p:cNvSpPr>
            <a:spLocks noChangeShapeType="1"/>
          </p:cNvSpPr>
          <p:nvPr/>
        </p:nvSpPr>
        <p:spPr bwMode="auto">
          <a:xfrm flipH="1">
            <a:off x="6550025" y="2819400"/>
            <a:ext cx="23495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4" name="Line 29"/>
          <p:cNvSpPr>
            <a:spLocks noChangeShapeType="1"/>
          </p:cNvSpPr>
          <p:nvPr/>
        </p:nvSpPr>
        <p:spPr bwMode="auto">
          <a:xfrm flipH="1" flipV="1">
            <a:off x="7159625" y="1901825"/>
            <a:ext cx="311150" cy="768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5" name="Oval 30"/>
          <p:cNvSpPr>
            <a:spLocks noChangeArrowheads="1"/>
          </p:cNvSpPr>
          <p:nvPr/>
        </p:nvSpPr>
        <p:spPr bwMode="auto">
          <a:xfrm rot="-3060000">
            <a:off x="6057900" y="1790700"/>
            <a:ext cx="1143000" cy="914400"/>
          </a:xfrm>
          <a:prstGeom prst="ellipse">
            <a:avLst/>
          </a:prstGeom>
          <a:blipFill dpi="0" rotWithShape="0">
            <a:blip r:embed="rId18" cstate="print"/>
            <a:srcRect/>
            <a:tile tx="0" ty="0" sx="100000" sy="100000" flip="none" algn="tl"/>
          </a:blip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86" name="Oval 31"/>
          <p:cNvSpPr>
            <a:spLocks noChangeArrowheads="1"/>
          </p:cNvSpPr>
          <p:nvPr/>
        </p:nvSpPr>
        <p:spPr bwMode="auto">
          <a:xfrm rot="4020000">
            <a:off x="7086600" y="1447800"/>
            <a:ext cx="1219200" cy="914400"/>
          </a:xfrm>
          <a:prstGeom prst="ellipse">
            <a:avLst/>
          </a:prstGeom>
          <a:blipFill dpi="0" rotWithShape="0">
            <a:blip r:embed="rId19" cstate="print"/>
            <a:srcRect/>
            <a:tile tx="0" ty="0" sx="100000" sy="100000" flip="none" algn="tl"/>
          </a:blip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64" name="Object 32"/>
          <p:cNvGraphicFramePr>
            <a:graphicFrameLocks noChangeAspect="1"/>
          </p:cNvGraphicFramePr>
          <p:nvPr/>
        </p:nvGraphicFramePr>
        <p:xfrm>
          <a:off x="6065838" y="1420813"/>
          <a:ext cx="258762" cy="312737"/>
        </p:xfrm>
        <a:graphic>
          <a:graphicData uri="http://schemas.openxmlformats.org/presentationml/2006/ole">
            <p:oleObj spid="_x0000_s1040" r:id="rId20" imgW="177569" imgH="215619" progId="Equation.3">
              <p:embed/>
            </p:oleObj>
          </a:graphicData>
        </a:graphic>
      </p:graphicFrame>
      <p:graphicFrame>
        <p:nvGraphicFramePr>
          <p:cNvPr id="2065" name="Object 33"/>
          <p:cNvGraphicFramePr>
            <a:graphicFrameLocks noChangeAspect="1"/>
          </p:cNvGraphicFramePr>
          <p:nvPr/>
        </p:nvGraphicFramePr>
        <p:xfrm>
          <a:off x="5856288" y="1649413"/>
          <a:ext cx="239712" cy="312737"/>
        </p:xfrm>
        <a:graphic>
          <a:graphicData uri="http://schemas.openxmlformats.org/presentationml/2006/ole">
            <p:oleObj spid="_x0000_s1041" r:id="rId21" imgW="164885" imgH="215619" progId="Equation.3">
              <p:embed/>
            </p:oleObj>
          </a:graphicData>
        </a:graphic>
      </p:graphicFrame>
      <p:graphicFrame>
        <p:nvGraphicFramePr>
          <p:cNvPr id="2066" name="Object 34"/>
          <p:cNvGraphicFramePr>
            <a:graphicFrameLocks noChangeAspect="1"/>
          </p:cNvGraphicFramePr>
          <p:nvPr/>
        </p:nvGraphicFramePr>
        <p:xfrm>
          <a:off x="7115175" y="3725863"/>
          <a:ext cx="276225" cy="312737"/>
        </p:xfrm>
        <a:graphic>
          <a:graphicData uri="http://schemas.openxmlformats.org/presentationml/2006/ole">
            <p:oleObj spid="_x0000_s1042" r:id="rId22" imgW="190335" imgH="215713" progId="Equation.3">
              <p:embed/>
            </p:oleObj>
          </a:graphicData>
        </a:graphic>
      </p:graphicFrame>
      <p:graphicFrame>
        <p:nvGraphicFramePr>
          <p:cNvPr id="2067" name="Object 35"/>
          <p:cNvGraphicFramePr>
            <a:graphicFrameLocks noChangeAspect="1"/>
          </p:cNvGraphicFramePr>
          <p:nvPr/>
        </p:nvGraphicFramePr>
        <p:xfrm>
          <a:off x="6781800" y="3581400"/>
          <a:ext cx="277813" cy="312738"/>
        </p:xfrm>
        <a:graphic>
          <a:graphicData uri="http://schemas.openxmlformats.org/presentationml/2006/ole">
            <p:oleObj spid="_x0000_s1043" r:id="rId23" imgW="190335" imgH="215713" progId="Equation.3">
              <p:embed/>
            </p:oleObj>
          </a:graphicData>
        </a:graphic>
      </p:graphicFrame>
      <p:graphicFrame>
        <p:nvGraphicFramePr>
          <p:cNvPr id="2068" name="Object 36"/>
          <p:cNvGraphicFramePr>
            <a:graphicFrameLocks noChangeAspect="1"/>
          </p:cNvGraphicFramePr>
          <p:nvPr/>
        </p:nvGraphicFramePr>
        <p:xfrm>
          <a:off x="8077200" y="1060450"/>
          <a:ext cx="322263" cy="387350"/>
        </p:xfrm>
        <a:graphic>
          <a:graphicData uri="http://schemas.openxmlformats.org/presentationml/2006/ole">
            <p:oleObj spid="_x0000_s1044" r:id="rId24" imgW="190500" imgH="228600" progId="Equation.3">
              <p:embed/>
            </p:oleObj>
          </a:graphicData>
        </a:graphic>
      </p:graphicFrame>
      <p:graphicFrame>
        <p:nvGraphicFramePr>
          <p:cNvPr id="2069" name="Object 37"/>
          <p:cNvGraphicFramePr>
            <a:graphicFrameLocks noChangeAspect="1"/>
          </p:cNvGraphicFramePr>
          <p:nvPr/>
        </p:nvGraphicFramePr>
        <p:xfrm>
          <a:off x="8305800" y="1306513"/>
          <a:ext cx="290513" cy="369887"/>
        </p:xfrm>
        <a:graphic>
          <a:graphicData uri="http://schemas.openxmlformats.org/presentationml/2006/ole">
            <p:oleObj spid="_x0000_s1045" r:id="rId25" imgW="177646" imgH="228402" progId="Equation.3">
              <p:embed/>
            </p:oleObj>
          </a:graphicData>
        </a:graphic>
      </p:graphicFrame>
      <p:sp>
        <p:nvSpPr>
          <p:cNvPr id="2087" name="Oval 38"/>
          <p:cNvSpPr>
            <a:spLocks noChangeArrowheads="1"/>
          </p:cNvSpPr>
          <p:nvPr/>
        </p:nvSpPr>
        <p:spPr bwMode="auto">
          <a:xfrm rot="-1500000">
            <a:off x="6932613" y="2670175"/>
            <a:ext cx="1371600" cy="914400"/>
          </a:xfrm>
          <a:prstGeom prst="ellipse">
            <a:avLst/>
          </a:prstGeom>
          <a:blipFill dpi="0" rotWithShape="0">
            <a:blip r:embed="rId26" cstate="print"/>
            <a:srcRect/>
            <a:tile tx="0" ty="0" sx="100000" sy="100000" flip="none" algn="tl"/>
          </a:blip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3728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Special Cases of </a:t>
            </a:r>
            <a:r>
              <a:rPr lang="en-GB" sz="2800" dirty="0" err="1" smtClean="0">
                <a:solidFill>
                  <a:srgbClr val="333399"/>
                </a:solidFill>
              </a:rPr>
              <a:t>Discriminant</a:t>
            </a:r>
            <a:r>
              <a:rPr lang="en-GB" sz="2800" dirty="0" smtClean="0">
                <a:solidFill>
                  <a:srgbClr val="333399"/>
                </a:solidFill>
              </a:rPr>
              <a:t> Functions</a:t>
            </a:r>
          </a:p>
        </p:txBody>
      </p:sp>
      <p:sp>
        <p:nvSpPr>
          <p:cNvPr id="194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172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     </a:t>
            </a:r>
            <a:r>
              <a:rPr lang="en-GB" sz="2000" u="sng" dirty="0" smtClean="0">
                <a:solidFill>
                  <a:srgbClr val="FF0000"/>
                </a:solidFill>
                <a:latin typeface="Comic Sans MS" pitchFamily="66" charset="0"/>
              </a:rPr>
              <a:t>Multivariate Gaussian (Normal) Density                    </a:t>
            </a:r>
            <a:r>
              <a:rPr lang="en-GB" sz="2000" u="sng" dirty="0" smtClean="0">
                <a:solidFill>
                  <a:srgbClr val="333399"/>
                </a:solidFill>
              </a:rPr>
              <a:t>: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The general density for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Here       in the feature vector of size 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333399"/>
                </a:solidFill>
                <a:latin typeface="Comic Sans MS" pitchFamily="66" charset="0"/>
              </a:rPr>
              <a:t>:</a:t>
            </a: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d  element mean vector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           </a:t>
            </a:r>
            <a:r>
              <a:rPr lang="tr-TR" sz="2000" dirty="0" smtClean="0">
                <a:solidFill>
                  <a:srgbClr val="333399"/>
                </a:solidFill>
              </a:rPr>
              <a:t>: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covariance matrix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                           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                                           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(variance of feature     )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- symmetric                                                   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when       and         are statistically independent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5004048" y="2348880"/>
          <a:ext cx="298450" cy="379413"/>
        </p:xfrm>
        <a:graphic>
          <a:graphicData uri="http://schemas.openxmlformats.org/presentationml/2006/ole">
            <p:oleObj spid="_x0000_s18434" r:id="rId4" imgW="139397" imgH="177415" progId="Equation.3">
              <p:embed/>
            </p:oleObj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374650" y="3357563"/>
          <a:ext cx="801688" cy="655637"/>
        </p:xfrm>
        <a:graphic>
          <a:graphicData uri="http://schemas.openxmlformats.org/presentationml/2006/ole">
            <p:oleObj spid="_x0000_s18435" name="Equation" r:id="rId5" imgW="279400" imgH="228600" progId="Equation.3">
              <p:embed/>
            </p:oleObj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3707904" y="5990845"/>
          <a:ext cx="406400" cy="481012"/>
        </p:xfrm>
        <a:graphic>
          <a:graphicData uri="http://schemas.openxmlformats.org/presentationml/2006/ole">
            <p:oleObj spid="_x0000_s18436" r:id="rId6" imgW="215713" imgH="241091" progId="Equation.3">
              <p:embed/>
            </p:oleObj>
          </a:graphicData>
        </a:graphic>
      </p:graphicFrame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5364088" y="876647"/>
          <a:ext cx="1295400" cy="392113"/>
        </p:xfrm>
        <a:graphic>
          <a:graphicData uri="http://schemas.openxmlformats.org/presentationml/2006/ole">
            <p:oleObj spid="_x0000_s18437" r:id="rId7" imgW="583947" imgH="203112" progId="Equation.3">
              <p:embed/>
            </p:oleObj>
          </a:graphicData>
        </a:graphic>
      </p:graphicFrame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7884368" y="4941168"/>
          <a:ext cx="385763" cy="457200"/>
        </p:xfrm>
        <a:graphic>
          <a:graphicData uri="http://schemas.openxmlformats.org/presentationml/2006/ole">
            <p:oleObj spid="_x0000_s18438" r:id="rId8" imgW="203112" imgH="228501" progId="Equation.3">
              <p:embed/>
            </p:oleObj>
          </a:graphicData>
        </a:graphic>
      </p:graphicFrame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3779912" y="2692332"/>
          <a:ext cx="3403600" cy="482600"/>
        </p:xfrm>
        <a:graphic>
          <a:graphicData uri="http://schemas.openxmlformats.org/presentationml/2006/ole">
            <p:oleObj spid="_x0000_s18439" r:id="rId9" imgW="1739900" imgH="241300" progId="Equation.3">
              <p:embed/>
            </p:oleObj>
          </a:graphicData>
        </a:graphic>
      </p:graphicFrame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1132204" y="2348880"/>
          <a:ext cx="381000" cy="338137"/>
        </p:xfrm>
        <a:graphic>
          <a:graphicData uri="http://schemas.openxmlformats.org/presentationml/2006/ole">
            <p:oleObj spid="_x0000_s18440" r:id="rId10" imgW="177492" imgH="164814" progId="Equation.3">
              <p:embed/>
            </p:oleObj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990600" y="5605030"/>
          <a:ext cx="325438" cy="352425"/>
        </p:xfrm>
        <a:graphic>
          <a:graphicData uri="http://schemas.openxmlformats.org/presentationml/2006/ole">
            <p:oleObj spid="_x0000_s18441" r:id="rId11" imgW="139639" imgH="152334" progId="Equation.3">
              <p:embed/>
            </p:oleObj>
          </a:graphicData>
        </a:graphic>
      </p:graphicFrame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4495800" y="4856163"/>
          <a:ext cx="762000" cy="477837"/>
        </p:xfrm>
        <a:graphic>
          <a:graphicData uri="http://schemas.openxmlformats.org/presentationml/2006/ole">
            <p:oleObj spid="_x0000_s18442" r:id="rId12" imgW="342751" imgH="253890" progId="Equation.3">
              <p:embed/>
            </p:oleObj>
          </a:graphicData>
        </a:graphic>
      </p:graphicFrame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4038600" y="3810000"/>
          <a:ext cx="3987800" cy="938213"/>
        </p:xfrm>
        <a:graphic>
          <a:graphicData uri="http://schemas.openxmlformats.org/presentationml/2006/ole">
            <p:oleObj spid="_x0000_s18443" r:id="rId13" imgW="1688367" imgH="482391" progId="Equation.3">
              <p:embed/>
            </p:oleObj>
          </a:graphicData>
        </a:graphic>
      </p:graphicFrame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3754438" y="1447800"/>
          <a:ext cx="4932362" cy="895350"/>
        </p:xfrm>
        <a:graphic>
          <a:graphicData uri="http://schemas.openxmlformats.org/presentationml/2006/ole">
            <p:oleObj spid="_x0000_s18444" r:id="rId14" imgW="2400300" imgH="482600" progId="Equation.3">
              <p:embed/>
            </p:oleObj>
          </a:graphicData>
        </a:graphic>
      </p:graphicFrame>
      <p:graphicFrame>
        <p:nvGraphicFramePr>
          <p:cNvPr id="19469" name="Object 14"/>
          <p:cNvGraphicFramePr>
            <a:graphicFrameLocks noChangeAspect="1"/>
          </p:cNvGraphicFramePr>
          <p:nvPr/>
        </p:nvGraphicFramePr>
        <p:xfrm>
          <a:off x="2699792" y="5949280"/>
          <a:ext cx="409575" cy="504825"/>
        </p:xfrm>
        <a:graphic>
          <a:graphicData uri="http://schemas.openxmlformats.org/presentationml/2006/ole">
            <p:oleObj spid="_x0000_s18445" r:id="rId15" imgW="203112" imgH="228501" progId="Equation.3">
              <p:embed/>
            </p:oleObj>
          </a:graphicData>
        </a:graphic>
      </p:graphicFrame>
      <p:graphicFrame>
        <p:nvGraphicFramePr>
          <p:cNvPr id="19470" name="Object 15"/>
          <p:cNvGraphicFramePr>
            <a:graphicFrameLocks noChangeAspect="1"/>
          </p:cNvGraphicFramePr>
          <p:nvPr/>
        </p:nvGraphicFramePr>
        <p:xfrm>
          <a:off x="990600" y="5957888"/>
          <a:ext cx="904875" cy="519112"/>
        </p:xfrm>
        <a:graphic>
          <a:graphicData uri="http://schemas.openxmlformats.org/presentationml/2006/ole">
            <p:oleObj spid="_x0000_s18446" r:id="rId16" imgW="444307" imgH="24119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3075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457200"/>
            <a:ext cx="8305800" cy="6532563"/>
          </a:xfrm>
        </p:spPr>
        <p:txBody>
          <a:bodyPr anchor="t"/>
          <a:lstStyle/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               </a:t>
            </a:r>
            <a:r>
              <a:rPr lang="en-GB" sz="2000" dirty="0" smtClean="0">
                <a:solidFill>
                  <a:srgbClr val="333399"/>
                </a:solidFill>
              </a:rPr>
              <a:t>- 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determinant of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rtl="1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General shape:</a:t>
            </a:r>
            <a:r>
              <a:rPr lang="en-GB" sz="2000" dirty="0" smtClean="0">
                <a:solidFill>
                  <a:srgbClr val="333399"/>
                </a:solidFill>
              </a:rPr>
              <a:t>                                                              </a:t>
            </a:r>
            <a:r>
              <a:rPr lang="en-GB" sz="2000" dirty="0" smtClean="0">
                <a:solidFill>
                  <a:schemeClr val="tx1"/>
                </a:solidFill>
              </a:rPr>
              <a:t>Hyper ellipsoids                                                                                                 where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rtl="1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                                                                                       is constant</a:t>
            </a:r>
            <a:r>
              <a:rPr lang="tr-TR" sz="2000" dirty="0" smtClean="0">
                <a:solidFill>
                  <a:srgbClr val="333399"/>
                </a:solidFill>
              </a:rPr>
              <a:t>:</a:t>
            </a:r>
          </a:p>
          <a:p>
            <a:pPr marL="342900" indent="-342900" algn="l" rtl="1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tr-TR" sz="2000" dirty="0" smtClean="0">
                <a:solidFill>
                  <a:srgbClr val="FF0000"/>
                </a:solidFill>
              </a:rPr>
              <a:t>                                                                                      Mahalanobis                                                                                               Distance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                              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2 – d problem:                                             </a:t>
            </a:r>
            <a:r>
              <a:rPr lang="en-GB" sz="2000" dirty="0" smtClean="0">
                <a:solidFill>
                  <a:srgbClr val="333399"/>
                </a:solidFill>
              </a:rPr>
              <a:t>,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If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smtClean="0">
                <a:solidFill>
                  <a:srgbClr val="333399"/>
                </a:solidFill>
              </a:rPr>
              <a:t>                       ,</a:t>
            </a: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(statistically independent feature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s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) then,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major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mic Sans MS" pitchFamily="66" charset="0"/>
              </a:rPr>
              <a:t>axes</a:t>
            </a:r>
            <a:r>
              <a:rPr lang="tr-TR" sz="1600" dirty="0" smtClean="0">
                <a:solidFill>
                  <a:schemeClr val="tx1"/>
                </a:solidFill>
                <a:latin typeface="Comic Sans MS" pitchFamily="66" charset="0"/>
              </a:rPr>
              <a:t> are</a:t>
            </a:r>
            <a:r>
              <a:rPr lang="en-GB" sz="1600" dirty="0" smtClean="0">
                <a:solidFill>
                  <a:schemeClr val="tx1"/>
                </a:solidFill>
                <a:latin typeface="Comic Sans MS" pitchFamily="66" charset="0"/>
              </a:rPr>
              <a:t> parallel to major ellipsoid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axes</a:t>
            </a: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333399"/>
                </a:solidFill>
              </a:rPr>
              <a:t>       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491880" y="476672"/>
          <a:ext cx="349250" cy="381000"/>
        </p:xfrm>
        <a:graphic>
          <a:graphicData uri="http://schemas.openxmlformats.org/presentationml/2006/ole">
            <p:oleObj spid="_x0000_s19458" r:id="rId4" imgW="139639" imgH="152334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020763" y="381000"/>
          <a:ext cx="427037" cy="609600"/>
        </p:xfrm>
        <a:graphic>
          <a:graphicData uri="http://schemas.openxmlformats.org/presentationml/2006/ole">
            <p:oleObj spid="_x0000_s19459" r:id="rId5" imgW="177569" imgH="25367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57250" y="4786313"/>
          <a:ext cx="685800" cy="290512"/>
        </p:xfrm>
        <a:graphic>
          <a:graphicData uri="http://schemas.openxmlformats.org/presentationml/2006/ole">
            <p:oleObj spid="_x0000_s19460" r:id="rId6" imgW="583693" imgH="215713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219700" y="4876800"/>
          <a:ext cx="349250" cy="347663"/>
        </p:xfrm>
        <a:graphic>
          <a:graphicData uri="http://schemas.openxmlformats.org/presentationml/2006/ole">
            <p:oleObj spid="_x0000_s19461" r:id="rId7" imgW="215619" imgH="215619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267700" y="5851525"/>
          <a:ext cx="342900" cy="363538"/>
        </p:xfrm>
        <a:graphic>
          <a:graphicData uri="http://schemas.openxmlformats.org/presentationml/2006/ole">
            <p:oleObj spid="_x0000_s19462" r:id="rId8" imgW="203024" imgH="215713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714625" y="5072063"/>
          <a:ext cx="1119188" cy="514350"/>
        </p:xfrm>
        <a:graphic>
          <a:graphicData uri="http://schemas.openxmlformats.org/presentationml/2006/ole">
            <p:oleObj spid="_x0000_s19463" r:id="rId9" imgW="469696" imgH="215806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000125" y="5072063"/>
          <a:ext cx="1096963" cy="503237"/>
        </p:xfrm>
        <a:graphic>
          <a:graphicData uri="http://schemas.openxmlformats.org/presentationml/2006/ole">
            <p:oleObj spid="_x0000_s19464" name="Equation" r:id="rId10" imgW="469696" imgH="215806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570538" y="3435350"/>
          <a:ext cx="1897062" cy="984250"/>
        </p:xfrm>
        <a:graphic>
          <a:graphicData uri="http://schemas.openxmlformats.org/presentationml/2006/ole">
            <p:oleObj spid="_x0000_s19465" r:id="rId11" imgW="977900" imgH="50800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733800" y="3454400"/>
          <a:ext cx="1295400" cy="965200"/>
        </p:xfrm>
        <a:graphic>
          <a:graphicData uri="http://schemas.openxmlformats.org/presentationml/2006/ole">
            <p:oleObj spid="_x0000_s19466" r:id="rId12" imgW="647419" imgH="482391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172200" y="1789113"/>
          <a:ext cx="2649538" cy="557212"/>
        </p:xfrm>
        <a:graphic>
          <a:graphicData uri="http://schemas.openxmlformats.org/presentationml/2006/ole">
            <p:oleObj spid="_x0000_s19467" r:id="rId13" imgW="1447172" imgH="304668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276600" y="2971800"/>
          <a:ext cx="381000" cy="381000"/>
        </p:xfrm>
        <a:graphic>
          <a:graphicData uri="http://schemas.openxmlformats.org/presentationml/2006/ole">
            <p:oleObj spid="_x0000_s19468" r:id="rId14" imgW="215619" imgH="215619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943600" y="2590800"/>
          <a:ext cx="366713" cy="390525"/>
        </p:xfrm>
        <a:graphic>
          <a:graphicData uri="http://schemas.openxmlformats.org/presentationml/2006/ole">
            <p:oleObj spid="_x0000_s19469" r:id="rId15" imgW="203024" imgH="215713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922588" y="1600200"/>
          <a:ext cx="277812" cy="314325"/>
        </p:xfrm>
        <a:graphic>
          <a:graphicData uri="http://schemas.openxmlformats.org/presentationml/2006/ole">
            <p:oleObj spid="_x0000_s19470" r:id="rId16" imgW="190335" imgH="215713" progId="Equation.3">
              <p:embed/>
            </p:oleObj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4038600" y="2590800"/>
          <a:ext cx="314325" cy="381000"/>
        </p:xfrm>
        <a:graphic>
          <a:graphicData uri="http://schemas.openxmlformats.org/presentationml/2006/ole">
            <p:oleObj spid="_x0000_s19471" r:id="rId17" imgW="177569" imgH="215619" progId="Equation.3">
              <p:embed/>
            </p:oleObj>
          </a:graphicData>
        </a:graphic>
      </p:graphicFrame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2286000" y="2590800"/>
            <a:ext cx="3886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3276600" y="1292225"/>
            <a:ext cx="1588" cy="1911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 rot="-2100000">
            <a:off x="3198813" y="1143000"/>
            <a:ext cx="2057400" cy="12954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 rot="-2100000">
            <a:off x="3349625" y="1373188"/>
            <a:ext cx="1676400" cy="838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 rot="-1980000">
            <a:off x="3656013" y="1525588"/>
            <a:ext cx="1143000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3810000" y="1295400"/>
            <a:ext cx="7620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 flipH="1">
            <a:off x="3349625" y="1143000"/>
            <a:ext cx="1682750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4191000" y="1752600"/>
            <a:ext cx="1588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 flipH="1">
            <a:off x="3273425" y="1752600"/>
            <a:ext cx="920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5067300" y="5910263"/>
            <a:ext cx="3276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 flipV="1">
            <a:off x="5600700" y="4916488"/>
            <a:ext cx="1588" cy="1454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6057900" y="4995863"/>
            <a:ext cx="1600200" cy="7620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 flipH="1">
            <a:off x="5597525" y="5376863"/>
            <a:ext cx="2063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6896100" y="4995863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 flipH="1">
            <a:off x="5330825" y="1371600"/>
            <a:ext cx="1149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57405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body"/>
          </p:nvPr>
        </p:nvSpPr>
        <p:spPr>
          <a:xfrm>
            <a:off x="609600" y="457200"/>
            <a:ext cx="8305800" cy="6400800"/>
          </a:xfrm>
        </p:spPr>
        <p:txBody>
          <a:bodyPr anchor="t"/>
          <a:lstStyle/>
          <a:p>
            <a:pPr marL="342900" indent="-342900" algn="l" eaLnBrk="1" hangingPunct="1"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333399"/>
                </a:solidFill>
              </a:rPr>
              <a:t>             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if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in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addition</a:t>
            </a:r>
            <a:endParaRPr lang="tr-TR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</a:rPr>
              <a:t>                                                                                 circular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in general, the equal density curves are hyper ellipsoids.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Now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is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used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for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since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its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ease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in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manipulation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333399"/>
                </a:solidFill>
              </a:rPr>
              <a:t> </a:t>
            </a: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      is a quadratic function of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as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will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be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shown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483768" y="764704"/>
          <a:ext cx="1066800" cy="430212"/>
        </p:xfrm>
        <a:graphic>
          <a:graphicData uri="http://schemas.openxmlformats.org/presentationml/2006/ole">
            <p:oleObj spid="_x0000_s20482" r:id="rId4" imgW="596900" imgH="2413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000250" y="3357563"/>
          <a:ext cx="1295400" cy="447675"/>
        </p:xfrm>
        <a:graphic>
          <a:graphicData uri="http://schemas.openxmlformats.org/presentationml/2006/ole">
            <p:oleObj spid="_x0000_s20483" r:id="rId5" imgW="660400" imgH="2286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932040" y="5949280"/>
          <a:ext cx="323850" cy="346075"/>
        </p:xfrm>
        <a:graphic>
          <a:graphicData uri="http://schemas.openxmlformats.org/presentationml/2006/ole">
            <p:oleObj spid="_x0000_s20484" r:id="rId6" imgW="177492" imgH="164814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35438" y="795338"/>
          <a:ext cx="307975" cy="347662"/>
        </p:xfrm>
        <a:graphic>
          <a:graphicData uri="http://schemas.openxmlformats.org/presentationml/2006/ole">
            <p:oleObj spid="_x0000_s20485" r:id="rId7" imgW="190335" imgH="215713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338763" y="1770063"/>
          <a:ext cx="300037" cy="363537"/>
        </p:xfrm>
        <a:graphic>
          <a:graphicData uri="http://schemas.openxmlformats.org/presentationml/2006/ole">
            <p:oleObj spid="_x0000_s20486" r:id="rId8" imgW="177569" imgH="215619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266825" y="3810000"/>
          <a:ext cx="5802313" cy="1836738"/>
        </p:xfrm>
        <a:graphic>
          <a:graphicData uri="http://schemas.openxmlformats.org/presentationml/2006/ole">
            <p:oleObj spid="_x0000_s20487" name="Equation" r:id="rId9" imgW="2489200" imgH="7874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899592" y="5877272"/>
          <a:ext cx="812800" cy="442912"/>
        </p:xfrm>
        <a:graphic>
          <a:graphicData uri="http://schemas.openxmlformats.org/presentationml/2006/ole">
            <p:oleObj spid="_x0000_s20488" r:id="rId10" imgW="419100" imgH="22860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643063" y="2786063"/>
          <a:ext cx="4495800" cy="539750"/>
        </p:xfrm>
        <a:graphic>
          <a:graphicData uri="http://schemas.openxmlformats.org/presentationml/2006/ole">
            <p:oleObj spid="_x0000_s20489" r:id="rId11" imgW="2120900" imgH="254000" progId="Equation.3">
              <p:embed/>
            </p:oleObj>
          </a:graphicData>
        </a:graphic>
      </p:graphicFrame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343400" y="1828800"/>
            <a:ext cx="2895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V="1">
            <a:off x="4495800" y="454025"/>
            <a:ext cx="1588" cy="1454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4800600" y="457200"/>
            <a:ext cx="1371600" cy="12954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5029200" y="685800"/>
            <a:ext cx="914400" cy="8382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5486400" y="457200"/>
            <a:ext cx="1588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4492625" y="1066800"/>
            <a:ext cx="1682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cxnSp>
        <p:nvCxnSpPr>
          <p:cNvPr id="21522" name="Straight Connector 20"/>
          <p:cNvCxnSpPr>
            <a:cxnSpLocks noChangeShapeType="1"/>
          </p:cNvCxnSpPr>
          <p:nvPr/>
        </p:nvCxnSpPr>
        <p:spPr bwMode="auto">
          <a:xfrm>
            <a:off x="714375" y="3857625"/>
            <a:ext cx="75723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3" name="Straight Connector 22"/>
          <p:cNvCxnSpPr>
            <a:cxnSpLocks noChangeShapeType="1"/>
          </p:cNvCxnSpPr>
          <p:nvPr/>
        </p:nvCxnSpPr>
        <p:spPr bwMode="auto">
          <a:xfrm>
            <a:off x="642938" y="5143500"/>
            <a:ext cx="76438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614453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62023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 scalar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Then,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On the decision boundary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19200" y="457200"/>
          <a:ext cx="4953000" cy="3006725"/>
        </p:xfrm>
        <a:graphic>
          <a:graphicData uri="http://schemas.openxmlformats.org/presentationml/2006/ole">
            <p:oleObj spid="_x0000_s21506" name="Equation" r:id="rId3" imgW="2616200" imgH="15875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76400" y="2209800"/>
          <a:ext cx="5359400" cy="1641475"/>
        </p:xfrm>
        <a:graphic>
          <a:graphicData uri="http://schemas.openxmlformats.org/presentationml/2006/ole">
            <p:oleObj spid="_x0000_s21507" name="Equation" r:id="rId4" imgW="2819400" imgH="8636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31640" y="4149080"/>
          <a:ext cx="3403600" cy="488950"/>
        </p:xfrm>
        <a:graphic>
          <a:graphicData uri="http://schemas.openxmlformats.org/presentationml/2006/ole">
            <p:oleObj spid="_x0000_s21508" name="Equation" r:id="rId5" imgW="1739900" imgH="2413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320800" y="5340350"/>
          <a:ext cx="5461000" cy="984250"/>
        </p:xfrm>
        <a:graphic>
          <a:graphicData uri="http://schemas.openxmlformats.org/presentationml/2006/ole">
            <p:oleObj spid="_x0000_s21509" name="Equation" r:id="rId6" imgW="2819400" imgH="508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70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62023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Decision boundary function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is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hyperquadratic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in general.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Example in 2d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Then, above boundary becomes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19200" y="990600"/>
          <a:ext cx="5638800" cy="1049338"/>
        </p:xfrm>
        <a:graphic>
          <a:graphicData uri="http://schemas.openxmlformats.org/presentationml/2006/ole">
            <p:oleObj spid="_x0000_s22530" name="Equation" r:id="rId3" imgW="2730500" imgH="5080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86063" y="2428875"/>
          <a:ext cx="2625725" cy="2428875"/>
        </p:xfrm>
        <a:graphic>
          <a:graphicData uri="http://schemas.openxmlformats.org/presentationml/2006/ole">
            <p:oleObj spid="_x0000_s22531" name="Equation" r:id="rId4" imgW="10160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9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382000" cy="5745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General form of hyper quadratic boundary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IN 2-d.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The special cases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sz="2000" dirty="0" err="1" smtClean="0">
                <a:solidFill>
                  <a:srgbClr val="FF0000"/>
                </a:solidFill>
                <a:latin typeface="Comic Sans MS" pitchFamily="66" charset="0"/>
              </a:rPr>
              <a:t>Gaussian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eaLnBrk="1" hangingPunct="1">
              <a:buFont typeface="Times New Roman" pitchFamily="16" charset="0"/>
              <a:buNone/>
            </a:pPr>
            <a:r>
              <a:rPr lang="tr-TR" sz="2000" dirty="0" smtClean="0">
                <a:solidFill>
                  <a:schemeClr val="tx1"/>
                </a:solidFill>
              </a:rPr>
              <a:t>            </a:t>
            </a:r>
            <a:r>
              <a:rPr lang="tr-TR" sz="2000" dirty="0" err="1" smtClean="0">
                <a:solidFill>
                  <a:schemeClr val="tx1"/>
                </a:solidFill>
              </a:rPr>
              <a:t>Assume</a:t>
            </a: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Where        is the unit matrix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 typeface="Times New Roman" pitchFamily="16" charset="0"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457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8938" y="3357563"/>
          <a:ext cx="1203325" cy="508000"/>
        </p:xfrm>
        <a:graphic>
          <a:graphicData uri="http://schemas.openxmlformats.org/presentationml/2006/ole">
            <p:oleObj spid="_x0000_s23554" name="Equation" r:id="rId3" imgW="571252" imgH="241195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43000" y="1905000"/>
          <a:ext cx="6477000" cy="525463"/>
        </p:xfrm>
        <a:graphic>
          <a:graphicData uri="http://schemas.openxmlformats.org/presentationml/2006/ole">
            <p:oleObj spid="_x0000_s23555" name="Equation" r:id="rId4" imgW="2844800" imgH="2540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20725" y="457200"/>
          <a:ext cx="6913563" cy="1168400"/>
        </p:xfrm>
        <a:graphic>
          <a:graphicData uri="http://schemas.openxmlformats.org/presentationml/2006/ole">
            <p:oleObj spid="_x0000_s23556" name="Equation" r:id="rId5" imgW="2857500" imgH="4826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810000"/>
          <a:ext cx="331788" cy="431800"/>
        </p:xfrm>
        <a:graphic>
          <a:graphicData uri="http://schemas.openxmlformats.org/presentationml/2006/ole">
            <p:oleObj spid="_x0000_s23557" name="Equation" r:id="rId6" imgW="126780" imgH="164814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929188" y="3714750"/>
          <a:ext cx="2895600" cy="2373313"/>
        </p:xfrm>
        <a:graphic>
          <a:graphicData uri="http://schemas.openxmlformats.org/presentationml/2006/ole">
            <p:oleObj spid="_x0000_s23558" name="Equation" r:id="rId7" imgW="1485900" imgH="1219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8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Oval 25"/>
          <p:cNvSpPr>
            <a:spLocks noChangeArrowheads="1"/>
          </p:cNvSpPr>
          <p:nvPr/>
        </p:nvSpPr>
        <p:spPr bwMode="auto">
          <a:xfrm>
            <a:off x="2514600" y="1905000"/>
            <a:ext cx="13716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382000" cy="5745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                                     </a:t>
            </a: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                                             </a:t>
            </a:r>
            <a:endParaRPr lang="tr-TR" sz="16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tr-TR" sz="16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              </a:t>
            </a:r>
            <a:r>
              <a:rPr lang="tr-TR" sz="1600" dirty="0" smtClean="0">
                <a:solidFill>
                  <a:schemeClr val="accent2"/>
                </a:solidFill>
              </a:rPr>
              <a:t>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(not a function of   </a:t>
            </a:r>
            <a:r>
              <a:rPr lang="tr-TR" sz="1600" dirty="0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   so can be removed)</a:t>
            </a:r>
          </a:p>
          <a:p>
            <a:pPr eaLnBrk="1" hangingPunct="1">
              <a:buFontTx/>
              <a:buNone/>
            </a:pP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Now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assume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tr-TR" sz="20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euclidian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distance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between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X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Mi</a:t>
            </a:r>
          </a:p>
          <a:p>
            <a:pPr eaLnBrk="1" hangingPunct="1">
              <a:buFontTx/>
              <a:buNone/>
            </a:pPr>
            <a:endParaRPr lang="tr-TR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Then,</a:t>
            </a:r>
            <a:r>
              <a:rPr lang="tr-TR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he decision boundary is linear !</a:t>
            </a: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2213" y="2563813"/>
          <a:ext cx="331787" cy="331787"/>
        </p:xfrm>
        <a:graphic>
          <a:graphicData uri="http://schemas.openxmlformats.org/presentationml/2006/ole">
            <p:oleObj spid="_x0000_s24578" name="Equation" r:id="rId3" imgW="228600" imgH="2286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348038" y="304800"/>
          <a:ext cx="1658937" cy="952500"/>
        </p:xfrm>
        <a:graphic>
          <a:graphicData uri="http://schemas.openxmlformats.org/presentationml/2006/ole">
            <p:oleObj spid="_x0000_s24579" name="Equation" r:id="rId4" imgW="685800" imgH="3937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76400" y="3814763"/>
          <a:ext cx="5175250" cy="604837"/>
        </p:xfrm>
        <a:graphic>
          <a:graphicData uri="http://schemas.openxmlformats.org/presentationml/2006/ole">
            <p:oleObj spid="_x0000_s24580" name="Equation" r:id="rId5" imgW="2273300" imgH="2921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286000" y="3143250"/>
          <a:ext cx="2111375" cy="500063"/>
        </p:xfrm>
        <a:graphic>
          <a:graphicData uri="http://schemas.openxmlformats.org/presentationml/2006/ole">
            <p:oleObj spid="_x0000_s24581" name="Equation" r:id="rId6" imgW="927100" imgH="241300" progId="Equation.3">
              <p:embed/>
            </p:oleObj>
          </a:graphicData>
        </a:graphic>
      </p:graphicFrame>
      <p:grpSp>
        <p:nvGrpSpPr>
          <p:cNvPr id="25609" name="Group 21"/>
          <p:cNvGrpSpPr>
            <a:grpSpLocks/>
          </p:cNvGrpSpPr>
          <p:nvPr/>
        </p:nvGrpSpPr>
        <p:grpSpPr bwMode="auto">
          <a:xfrm>
            <a:off x="714375" y="1357313"/>
            <a:ext cx="7951788" cy="1231900"/>
            <a:chOff x="432" y="912"/>
            <a:chExt cx="5009" cy="776"/>
          </a:xfrm>
        </p:grpSpPr>
        <p:sp>
          <p:nvSpPr>
            <p:cNvPr id="25612" name="Oval 20"/>
            <p:cNvSpPr>
              <a:spLocks noChangeArrowheads="1"/>
            </p:cNvSpPr>
            <p:nvPr/>
          </p:nvSpPr>
          <p:spPr bwMode="auto">
            <a:xfrm>
              <a:off x="3504" y="912"/>
              <a:ext cx="864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25606" name="Object 8"/>
            <p:cNvGraphicFramePr>
              <a:graphicFrameLocks noChangeAspect="1"/>
            </p:cNvGraphicFramePr>
            <p:nvPr/>
          </p:nvGraphicFramePr>
          <p:xfrm>
            <a:off x="432" y="960"/>
            <a:ext cx="5009" cy="728"/>
          </p:xfrm>
          <a:graphic>
            <a:graphicData uri="http://schemas.openxmlformats.org/presentationml/2006/ole">
              <p:oleObj spid="_x0000_s24582" name="Equation" r:id="rId7" imgW="3492500" imgH="558800" progId="Equation.3">
                <p:embed/>
              </p:oleObj>
            </a:graphicData>
          </a:graphic>
        </p:graphicFrame>
      </p:grpSp>
      <p:cxnSp>
        <p:nvCxnSpPr>
          <p:cNvPr id="25610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6357938" y="2214562"/>
            <a:ext cx="85725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1" name="Content Placeholder 14"/>
          <p:cNvSpPr>
            <a:spLocks noGrp="1"/>
          </p:cNvSpPr>
          <p:nvPr>
            <p:ph sz="quarter" idx="2"/>
          </p:nvPr>
        </p:nvSpPr>
        <p:spPr>
          <a:xfrm>
            <a:off x="9001125" y="1600200"/>
            <a:ext cx="642938" cy="2184400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xmlns="" val="39526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458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800" u="sng" dirty="0" smtClean="0">
                <a:solidFill>
                  <a:schemeClr val="accent2"/>
                </a:solidFill>
              </a:rPr>
              <a:t>Decision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000" u="sng" dirty="0" smtClean="0">
                <a:solidFill>
                  <a:schemeClr val="tx1"/>
                </a:solidFill>
                <a:latin typeface="Comic Sans MS" pitchFamily="66" charset="0"/>
              </a:rPr>
              <a:t>Rule: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Assign the unknown sample to the closest mean’s category</a:t>
            </a:r>
            <a:endParaRPr lang="en-US" sz="2000" u="sng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000" u="sng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u="sng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mic Sans MS" pitchFamily="66" charset="0"/>
              </a:rPr>
              <a:t>                 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unknown sample</a:t>
            </a:r>
          </a:p>
          <a:p>
            <a:pPr eaLnBrk="1" hangingPunct="1">
              <a:buFontTx/>
              <a:buNone/>
            </a:pPr>
            <a:endParaRPr lang="en-US" sz="1800" u="sng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u="sng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d= Perpendicular bisector that will move to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wards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the less probable category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52120" y="2132856"/>
          <a:ext cx="250825" cy="304800"/>
        </p:xfrm>
        <a:graphic>
          <a:graphicData uri="http://schemas.openxmlformats.org/presentationml/2006/ole">
            <p:oleObj spid="_x0000_s25602" name="Denklem" r:id="rId3" imgW="177569" imgH="215619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495800" y="4387850"/>
          <a:ext cx="263525" cy="336550"/>
        </p:xfrm>
        <a:graphic>
          <a:graphicData uri="http://schemas.openxmlformats.org/presentationml/2006/ole">
            <p:oleObj spid="_x0000_s25603" name="Equation" r:id="rId4" imgW="139579" imgH="177646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14600" y="2560638"/>
          <a:ext cx="433388" cy="411162"/>
        </p:xfrm>
        <a:graphic>
          <a:graphicData uri="http://schemas.openxmlformats.org/presentationml/2006/ole">
            <p:oleObj spid="_x0000_s25604" name="Equation" r:id="rId5" imgW="228501" imgH="215806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308725" y="2838450"/>
          <a:ext cx="473075" cy="438150"/>
        </p:xfrm>
        <a:graphic>
          <a:graphicData uri="http://schemas.openxmlformats.org/presentationml/2006/ole">
            <p:oleObj spid="_x0000_s25605" name="Equation" r:id="rId6" imgW="241091" imgH="215713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929188" y="4643438"/>
          <a:ext cx="1795462" cy="466725"/>
        </p:xfrm>
        <a:graphic>
          <a:graphicData uri="http://schemas.openxmlformats.org/presentationml/2006/ole">
            <p:oleObj spid="_x0000_s25606" name="Equation" r:id="rId7" imgW="927100" imgH="241300" progId="Equation.3">
              <p:embed/>
            </p:oleObj>
          </a:graphicData>
        </a:graphic>
      </p:graphicFrame>
      <p:sp>
        <p:nvSpPr>
          <p:cNvPr id="26633" name="Line 7"/>
          <p:cNvSpPr>
            <a:spLocks noChangeShapeType="1"/>
          </p:cNvSpPr>
          <p:nvPr/>
        </p:nvSpPr>
        <p:spPr bwMode="auto">
          <a:xfrm flipH="1">
            <a:off x="3048000" y="2819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4648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2663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7638" y="1981200"/>
          <a:ext cx="233362" cy="304800"/>
        </p:xfrm>
        <a:graphic>
          <a:graphicData uri="http://schemas.openxmlformats.org/presentationml/2006/ole">
            <p:oleObj spid="_x0000_s25607" name="Equation" r:id="rId8" imgW="164885" imgH="215619" progId="Equation.3">
              <p:embed/>
            </p:oleObj>
          </a:graphicData>
        </a:graphic>
      </p:graphicFrame>
      <p:sp>
        <p:nvSpPr>
          <p:cNvPr id="26635" name="Line 19"/>
          <p:cNvSpPr>
            <a:spLocks noChangeShapeType="1"/>
          </p:cNvSpPr>
          <p:nvPr/>
        </p:nvSpPr>
        <p:spPr bwMode="auto">
          <a:xfrm flipH="1">
            <a:off x="3048000" y="1905000"/>
            <a:ext cx="2057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636" name="Line 20"/>
          <p:cNvSpPr>
            <a:spLocks noChangeShapeType="1"/>
          </p:cNvSpPr>
          <p:nvPr/>
        </p:nvSpPr>
        <p:spPr bwMode="auto">
          <a:xfrm>
            <a:off x="5105400" y="19050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637" name="Line 21"/>
          <p:cNvSpPr>
            <a:spLocks noChangeShapeType="1"/>
          </p:cNvSpPr>
          <p:nvPr/>
        </p:nvSpPr>
        <p:spPr bwMode="auto">
          <a:xfrm>
            <a:off x="4800600" y="1524000"/>
            <a:ext cx="0" cy="2743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638" name="Line 22"/>
          <p:cNvSpPr>
            <a:spLocks noChangeShapeType="1"/>
          </p:cNvSpPr>
          <p:nvPr/>
        </p:nvSpPr>
        <p:spPr bwMode="auto">
          <a:xfrm>
            <a:off x="4648200" y="4343400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cxnSp>
        <p:nvCxnSpPr>
          <p:cNvPr id="26639" name="Straight Arrow Connector 15"/>
          <p:cNvCxnSpPr>
            <a:cxnSpLocks noChangeShapeType="1"/>
          </p:cNvCxnSpPr>
          <p:nvPr/>
        </p:nvCxnSpPr>
        <p:spPr bwMode="auto">
          <a:xfrm rot="10800000">
            <a:off x="4929188" y="3929063"/>
            <a:ext cx="785812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39394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u="sng" smtClean="0">
                <a:solidFill>
                  <a:schemeClr val="accent2"/>
                </a:solidFill>
              </a:rPr>
              <a:t/>
            </a:r>
            <a:br>
              <a:rPr lang="tr-TR" sz="2800" u="sng" smtClean="0">
                <a:solidFill>
                  <a:schemeClr val="accent2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Minimum Distance Classifier</a:t>
            </a:r>
          </a:p>
        </p:txBody>
      </p:sp>
      <p:sp>
        <p:nvSpPr>
          <p:cNvPr id="27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tr-TR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Classify an unknown sample X to the category with closest mean !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Optimum when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gaussian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densities with equal variance and equal a-priori probability. 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Piecewise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linear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boundary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in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case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of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more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than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2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categories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27650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3438" y="2286000"/>
          <a:ext cx="385762" cy="365125"/>
        </p:xfrm>
        <a:graphic>
          <a:graphicData uri="http://schemas.openxmlformats.org/presentationml/2006/ole">
            <p:oleObj spid="_x0000_s26626" name="Equation" r:id="rId3" imgW="228501" imgH="215806" progId="Equation.3">
              <p:embed/>
            </p:oleObj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2928938" y="3810000"/>
          <a:ext cx="336550" cy="381000"/>
        </p:xfrm>
        <a:graphic>
          <a:graphicData uri="http://schemas.openxmlformats.org/presentationml/2006/ole">
            <p:oleObj spid="_x0000_s26627" name="Equation" r:id="rId4" imgW="190335" imgH="215713" progId="Equation.3">
              <p:embed/>
            </p:oleObj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6673850" y="2667000"/>
          <a:ext cx="336550" cy="381000"/>
        </p:xfrm>
        <a:graphic>
          <a:graphicData uri="http://schemas.openxmlformats.org/presentationml/2006/ole">
            <p:oleObj spid="_x0000_s26628" name="Equation" r:id="rId5" imgW="190335" imgH="215713" progId="Equation.3">
              <p:embed/>
            </p:oleObj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5257800" y="4038600"/>
          <a:ext cx="317500" cy="381000"/>
        </p:xfrm>
        <a:graphic>
          <a:graphicData uri="http://schemas.openxmlformats.org/presentationml/2006/ole">
            <p:oleObj spid="_x0000_s26629" name="Equation" r:id="rId6" imgW="190500" imgH="228600" progId="Equation.3">
              <p:embed/>
            </p:oleObj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2819400" y="3082925"/>
          <a:ext cx="457200" cy="409575"/>
        </p:xfrm>
        <a:graphic>
          <a:graphicData uri="http://schemas.openxmlformats.org/presentationml/2006/ole">
            <p:oleObj spid="_x0000_s26630" name="Equation" r:id="rId7" imgW="241091" imgH="215713" progId="Equation.3">
              <p:embed/>
            </p:oleObj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5702300" y="3817938"/>
          <a:ext cx="393700" cy="373062"/>
        </p:xfrm>
        <a:graphic>
          <a:graphicData uri="http://schemas.openxmlformats.org/presentationml/2006/ole">
            <p:oleObj spid="_x0000_s26631" name="Equation" r:id="rId8" imgW="241300" imgH="228600" progId="Equation.3">
              <p:embed/>
            </p:oleObj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6400800" y="2362200"/>
          <a:ext cx="425450" cy="381000"/>
        </p:xfrm>
        <a:graphic>
          <a:graphicData uri="http://schemas.openxmlformats.org/presentationml/2006/ole">
            <p:oleObj spid="_x0000_s26632" name="Equation" r:id="rId9" imgW="241091" imgH="215713" progId="Equation.3">
              <p:embed/>
            </p:oleObj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4257675" y="2286000"/>
          <a:ext cx="314325" cy="381000"/>
        </p:xfrm>
        <a:graphic>
          <a:graphicData uri="http://schemas.openxmlformats.org/presentationml/2006/ole">
            <p:oleObj spid="_x0000_s26633" name="Equation" r:id="rId10" imgW="177569" imgH="215619" progId="Equation.3">
              <p:embed/>
            </p:oleObj>
          </a:graphicData>
        </a:graphic>
      </p:graphicFrame>
      <p:sp>
        <p:nvSpPr>
          <p:cNvPr id="27660" name="Line 16"/>
          <p:cNvSpPr>
            <a:spLocks noChangeShapeType="1"/>
          </p:cNvSpPr>
          <p:nvPr/>
        </p:nvSpPr>
        <p:spPr bwMode="auto">
          <a:xfrm flipH="1" flipV="1">
            <a:off x="3200400" y="3657600"/>
            <a:ext cx="2286000" cy="304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3200400" y="2667000"/>
            <a:ext cx="1524000" cy="990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4724400" y="2667000"/>
            <a:ext cx="1752600" cy="76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 flipH="1">
            <a:off x="5486400" y="2743200"/>
            <a:ext cx="990600" cy="1219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 flipH="1">
            <a:off x="5562600" y="1981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5" name="Line 21"/>
          <p:cNvSpPr>
            <a:spLocks noChangeShapeType="1"/>
          </p:cNvSpPr>
          <p:nvPr/>
        </p:nvSpPr>
        <p:spPr bwMode="auto">
          <a:xfrm flipH="1" flipV="1">
            <a:off x="5562600" y="3048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6" name="Line 22"/>
          <p:cNvSpPr>
            <a:spLocks noChangeShapeType="1"/>
          </p:cNvSpPr>
          <p:nvPr/>
        </p:nvSpPr>
        <p:spPr bwMode="auto">
          <a:xfrm flipV="1">
            <a:off x="4267200" y="33528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7" name="Line 23"/>
          <p:cNvSpPr>
            <a:spLocks noChangeShapeType="1"/>
          </p:cNvSpPr>
          <p:nvPr/>
        </p:nvSpPr>
        <p:spPr bwMode="auto">
          <a:xfrm>
            <a:off x="35814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68" name="Line 24"/>
          <p:cNvSpPr>
            <a:spLocks noChangeShapeType="1"/>
          </p:cNvSpPr>
          <p:nvPr/>
        </p:nvSpPr>
        <p:spPr bwMode="auto">
          <a:xfrm flipV="1">
            <a:off x="4572000" y="3071813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855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Oval 22"/>
          <p:cNvSpPr>
            <a:spLocks noChangeArrowheads="1"/>
          </p:cNvSpPr>
          <p:nvPr/>
        </p:nvSpPr>
        <p:spPr bwMode="auto">
          <a:xfrm rot="-2017802">
            <a:off x="4114800" y="3352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8678" name="Oval 23"/>
          <p:cNvSpPr>
            <a:spLocks noChangeArrowheads="1"/>
          </p:cNvSpPr>
          <p:nvPr/>
        </p:nvSpPr>
        <p:spPr bwMode="auto">
          <a:xfrm rot="-2069696">
            <a:off x="2514600" y="2133600"/>
            <a:ext cx="2133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382000" cy="6324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Another special case: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It can be shown that when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(Covariance matrices are the same)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Samples fall in clusters of equal size and shape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                                                                         </a:t>
            </a: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           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                                                                             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unknown sample</a:t>
            </a: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</a:t>
            </a: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</a:t>
            </a:r>
            <a:r>
              <a:rPr lang="en-US" sz="1600" dirty="0" smtClean="0">
                <a:solidFill>
                  <a:schemeClr val="accent2"/>
                </a:solidFill>
              </a:rPr>
              <a:t>  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tr-TR" sz="2000" dirty="0" smtClean="0">
                <a:solidFill>
                  <a:schemeClr val="accent2"/>
                </a:solidFill>
              </a:rPr>
              <a:t>                                             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is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called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Mahalonobis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Distance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is called </a:t>
            </a:r>
            <a:r>
              <a:rPr lang="en-US" sz="2000" dirty="0" err="1" smtClean="0">
                <a:solidFill>
                  <a:schemeClr val="accent2"/>
                </a:solidFill>
              </a:rPr>
              <a:t>Mahalonobis</a:t>
            </a:r>
            <a:r>
              <a:rPr lang="en-US" sz="2000" dirty="0" smtClean="0">
                <a:solidFill>
                  <a:schemeClr val="accent2"/>
                </a:solidFill>
              </a:rPr>
              <a:t> Distance</a:t>
            </a:r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4398963"/>
          <a:ext cx="958850" cy="249237"/>
        </p:xfrm>
        <a:graphic>
          <a:graphicData uri="http://schemas.openxmlformats.org/presentationml/2006/ole">
            <p:oleObj spid="_x0000_s27650" name="Equation" r:id="rId3" imgW="927100" imgH="2413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4375" y="5286375"/>
          <a:ext cx="5070475" cy="1277938"/>
        </p:xfrm>
        <a:graphic>
          <a:graphicData uri="http://schemas.openxmlformats.org/presentationml/2006/ole">
            <p:oleObj spid="_x0000_s27651" name="Equation" r:id="rId4" imgW="2870200" imgH="723900" progId="Equation.3">
              <p:embed/>
            </p:oleObj>
          </a:graphicData>
        </a:graphic>
      </p:graphicFrame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3581400" y="2438400"/>
            <a:ext cx="2438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581400" y="2438400"/>
            <a:ext cx="1524000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 flipH="1">
            <a:off x="5105400" y="2438400"/>
            <a:ext cx="914400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 flipH="1">
            <a:off x="3124200" y="2057400"/>
            <a:ext cx="2895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 flipH="1" flipV="1">
            <a:off x="3048000" y="3200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5" name="Line 21"/>
          <p:cNvSpPr>
            <a:spLocks noChangeShapeType="1"/>
          </p:cNvSpPr>
          <p:nvPr/>
        </p:nvSpPr>
        <p:spPr bwMode="auto">
          <a:xfrm flipV="1">
            <a:off x="47244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51920" y="1052736"/>
          <a:ext cx="958850" cy="508000"/>
        </p:xfrm>
        <a:graphic>
          <a:graphicData uri="http://schemas.openxmlformats.org/presentationml/2006/ole">
            <p:oleObj spid="_x0000_s27652" name="Equation" r:id="rId5" imgW="431613" imgH="228501" progId="Equation.3">
              <p:embed/>
            </p:oleObj>
          </a:graphicData>
        </a:graphic>
      </p:graphicFrame>
      <p:cxnSp>
        <p:nvCxnSpPr>
          <p:cNvPr id="28686" name="Elbow Connector 14"/>
          <p:cNvCxnSpPr>
            <a:cxnSpLocks noChangeShapeType="1"/>
          </p:cNvCxnSpPr>
          <p:nvPr/>
        </p:nvCxnSpPr>
        <p:spPr bwMode="auto">
          <a:xfrm rot="5400000" flipH="1" flipV="1">
            <a:off x="3178969" y="4036219"/>
            <a:ext cx="500063" cy="142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6321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"/>
          <p:cNvSpPr>
            <a:spLocks noChangeArrowheads="1"/>
          </p:cNvSpPr>
          <p:nvPr/>
        </p:nvSpPr>
        <p:spPr bwMode="auto">
          <a:xfrm>
            <a:off x="5867400" y="2165350"/>
            <a:ext cx="914400" cy="609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3657600" y="3308350"/>
            <a:ext cx="914400" cy="609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83" name="Rectangle 3"/>
          <p:cNvSpPr>
            <a:spLocks noChangeArrowheads="1"/>
          </p:cNvSpPr>
          <p:nvPr/>
        </p:nvSpPr>
        <p:spPr bwMode="auto">
          <a:xfrm>
            <a:off x="3657600" y="2165350"/>
            <a:ext cx="914400" cy="609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84" name="Rectangle 4"/>
          <p:cNvSpPr>
            <a:spLocks noChangeArrowheads="1"/>
          </p:cNvSpPr>
          <p:nvPr/>
        </p:nvSpPr>
        <p:spPr bwMode="auto">
          <a:xfrm>
            <a:off x="3657600" y="1479550"/>
            <a:ext cx="914400" cy="609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8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A </a:t>
            </a:r>
            <a:r>
              <a:rPr lang="tr-TR" sz="2800" dirty="0" smtClean="0">
                <a:solidFill>
                  <a:srgbClr val="333399"/>
                </a:solidFill>
              </a:rPr>
              <a:t>P</a:t>
            </a:r>
            <a:r>
              <a:rPr lang="en-GB" sz="2800" dirty="0" err="1" smtClean="0">
                <a:solidFill>
                  <a:srgbClr val="333399"/>
                </a:solidFill>
              </a:rPr>
              <a:t>attern</a:t>
            </a:r>
            <a:r>
              <a:rPr lang="en-GB" sz="2800" dirty="0" smtClean="0">
                <a:solidFill>
                  <a:srgbClr val="333399"/>
                </a:solidFill>
              </a:rPr>
              <a:t> Classifier</a:t>
            </a:r>
          </a:p>
        </p:txBody>
      </p:sp>
      <p:sp>
        <p:nvSpPr>
          <p:cNvPr id="30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180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So our aim now will be to define these functions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to </a:t>
            </a:r>
            <a:r>
              <a:rPr lang="en-GB" sz="2000" i="1" dirty="0" smtClean="0">
                <a:solidFill>
                  <a:schemeClr val="tx1"/>
                </a:solidFill>
                <a:latin typeface="Comic Sans MS" pitchFamily="66" charset="0"/>
              </a:rPr>
              <a:t>minimize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or </a:t>
            </a:r>
            <a:r>
              <a:rPr lang="en-GB" sz="2000" i="1" dirty="0" smtClean="0">
                <a:solidFill>
                  <a:schemeClr val="tx1"/>
                </a:solidFill>
                <a:latin typeface="Comic Sans MS" pitchFamily="66" charset="0"/>
              </a:rPr>
              <a:t>optimize</a:t>
            </a: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a criterion.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733800" y="1555750"/>
          <a:ext cx="819150" cy="420688"/>
        </p:xfrm>
        <a:graphic>
          <a:graphicData uri="http://schemas.openxmlformats.org/presentationml/2006/ole">
            <p:oleObj spid="_x0000_s2050" r:id="rId4" imgW="418918" imgH="215806" progId="Equation.3">
              <p:embed/>
            </p:oleObj>
          </a:graphicData>
        </a:graphic>
      </p:graphicFrame>
      <p:sp>
        <p:nvSpPr>
          <p:cNvPr id="3087" name="Line 8"/>
          <p:cNvSpPr>
            <a:spLocks noChangeShapeType="1"/>
          </p:cNvSpPr>
          <p:nvPr/>
        </p:nvSpPr>
        <p:spPr bwMode="auto">
          <a:xfrm flipH="1">
            <a:off x="2816225" y="1784350"/>
            <a:ext cx="844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88" name="Line 9"/>
          <p:cNvSpPr>
            <a:spLocks noChangeShapeType="1"/>
          </p:cNvSpPr>
          <p:nvPr/>
        </p:nvSpPr>
        <p:spPr bwMode="auto">
          <a:xfrm flipH="1">
            <a:off x="2816225" y="2470150"/>
            <a:ext cx="844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89" name="Line 10"/>
          <p:cNvSpPr>
            <a:spLocks noChangeShapeType="1"/>
          </p:cNvSpPr>
          <p:nvPr/>
        </p:nvSpPr>
        <p:spPr bwMode="auto">
          <a:xfrm flipH="1">
            <a:off x="2816225" y="3613150"/>
            <a:ext cx="844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90" name="Line 11"/>
          <p:cNvSpPr>
            <a:spLocks noChangeShapeType="1"/>
          </p:cNvSpPr>
          <p:nvPr/>
        </p:nvSpPr>
        <p:spPr bwMode="auto">
          <a:xfrm>
            <a:off x="2819400" y="1784350"/>
            <a:ext cx="1588" cy="1828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1539590" y="2304582"/>
          <a:ext cx="365125" cy="339725"/>
        </p:xfrm>
        <a:graphic>
          <a:graphicData uri="http://schemas.openxmlformats.org/presentationml/2006/ole">
            <p:oleObj spid="_x0000_s2051" r:id="rId5" imgW="177492" imgH="164814" progId="Equation.3">
              <p:embed/>
            </p:oleObj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3767138" y="3416300"/>
          <a:ext cx="804862" cy="425450"/>
        </p:xfrm>
        <a:graphic>
          <a:graphicData uri="http://schemas.openxmlformats.org/presentationml/2006/ole">
            <p:oleObj spid="_x0000_s2052" r:id="rId6" imgW="431613" imgH="228501" progId="Equation.3">
              <p:embed/>
            </p:oleObj>
          </a:graphicData>
        </a:graphic>
      </p:graphicFrame>
      <p:graphicFrame>
        <p:nvGraphicFramePr>
          <p:cNvPr id="3077" name="Object 15"/>
          <p:cNvGraphicFramePr>
            <a:graphicFrameLocks noChangeAspect="1"/>
          </p:cNvGraphicFramePr>
          <p:nvPr/>
        </p:nvGraphicFramePr>
        <p:xfrm>
          <a:off x="3733800" y="2241550"/>
          <a:ext cx="828675" cy="401638"/>
        </p:xfrm>
        <a:graphic>
          <a:graphicData uri="http://schemas.openxmlformats.org/presentationml/2006/ole">
            <p:oleObj spid="_x0000_s2053" r:id="rId7" imgW="444114" imgH="215713" progId="Equation.3">
              <p:embed/>
            </p:oleObj>
          </a:graphicData>
        </a:graphic>
      </p:graphicFrame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6019800" y="2317750"/>
          <a:ext cx="590550" cy="331788"/>
        </p:xfrm>
        <a:graphic>
          <a:graphicData uri="http://schemas.openxmlformats.org/presentationml/2006/ole">
            <p:oleObj spid="_x0000_s2054" r:id="rId8" imgW="317087" imgH="177569" progId="Equation.3">
              <p:embed/>
            </p:oleObj>
          </a:graphicData>
        </a:graphic>
      </p:graphicFrame>
      <p:graphicFrame>
        <p:nvGraphicFramePr>
          <p:cNvPr id="3079" name="Object 17"/>
          <p:cNvGraphicFramePr>
            <a:graphicFrameLocks noChangeAspect="1"/>
          </p:cNvGraphicFramePr>
          <p:nvPr/>
        </p:nvGraphicFramePr>
        <p:xfrm>
          <a:off x="6248400" y="4572000"/>
          <a:ext cx="1371600" cy="425450"/>
        </p:xfrm>
        <a:graphic>
          <a:graphicData uri="http://schemas.openxmlformats.org/presentationml/2006/ole">
            <p:oleObj spid="_x0000_s2055" r:id="rId9" imgW="736600" imgH="228600" progId="Equation.3">
              <p:embed/>
            </p:oleObj>
          </a:graphicData>
        </a:graphic>
      </p:graphicFrame>
      <p:graphicFrame>
        <p:nvGraphicFramePr>
          <p:cNvPr id="3080" name="Object 18"/>
          <p:cNvGraphicFramePr>
            <a:graphicFrameLocks noChangeAspect="1"/>
          </p:cNvGraphicFramePr>
          <p:nvPr/>
        </p:nvGraphicFramePr>
        <p:xfrm>
          <a:off x="6172200" y="3613150"/>
          <a:ext cx="355600" cy="425450"/>
        </p:xfrm>
        <a:graphic>
          <a:graphicData uri="http://schemas.openxmlformats.org/presentationml/2006/ole">
            <p:oleObj spid="_x0000_s2056" r:id="rId10" imgW="190500" imgH="228600" progId="Equation.3">
              <p:embed/>
            </p:oleObj>
          </a:graphicData>
        </a:graphic>
      </p:graphicFrame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4572000" y="1784350"/>
            <a:ext cx="12192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4572000" y="247015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4572000" y="2771775"/>
            <a:ext cx="1219200" cy="920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324600" y="277495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cxnSp>
        <p:nvCxnSpPr>
          <p:cNvPr id="3095" name="Straight Arrow Connector 26"/>
          <p:cNvCxnSpPr>
            <a:cxnSpLocks noChangeShapeType="1"/>
          </p:cNvCxnSpPr>
          <p:nvPr/>
        </p:nvCxnSpPr>
        <p:spPr bwMode="auto">
          <a:xfrm>
            <a:off x="1928813" y="2500313"/>
            <a:ext cx="857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418933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8392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Then, if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decision rule</a:t>
            </a:r>
            <a:r>
              <a:rPr lang="tr-TR" sz="2000" u="sng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chemeClr val="accent2"/>
                </a:solidFill>
                <a:latin typeface="Comic Sans MS" pitchFamily="66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if (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Mahal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nobis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Distance of unknown sample to       ) &gt;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(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Mahal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nobis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Distance of unknown sample to      )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 boundary moves toward the less probable one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02878" y="1972540"/>
          <a:ext cx="312738" cy="403225"/>
        </p:xfrm>
        <a:graphic>
          <a:graphicData uri="http://schemas.openxmlformats.org/presentationml/2006/ole">
            <p:oleObj spid="_x0000_s28674" name="Equation" r:id="rId3" imgW="177646" imgH="228402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524000" y="793750"/>
          <a:ext cx="1638300" cy="425450"/>
        </p:xfrm>
        <a:graphic>
          <a:graphicData uri="http://schemas.openxmlformats.org/presentationml/2006/ole">
            <p:oleObj spid="_x0000_s28675" name="Equation" r:id="rId4" imgW="927100" imgH="24130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043608" y="3140968"/>
          <a:ext cx="1546225" cy="403225"/>
        </p:xfrm>
        <a:graphic>
          <a:graphicData uri="http://schemas.openxmlformats.org/presentationml/2006/ole">
            <p:oleObj spid="_x0000_s28676" name="Equation" r:id="rId5" imgW="927100" imgH="2413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133845" y="2420888"/>
          <a:ext cx="393700" cy="393700"/>
        </p:xfrm>
        <a:graphic>
          <a:graphicData uri="http://schemas.openxmlformats.org/presentationml/2006/ole">
            <p:oleObj spid="_x0000_s28677" name="Equation" r:id="rId6" imgW="241195" imgH="241195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732240" y="1972252"/>
          <a:ext cx="403225" cy="403225"/>
        </p:xfrm>
        <a:graphic>
          <a:graphicData uri="http://schemas.openxmlformats.org/presentationml/2006/ole">
            <p:oleObj spid="_x0000_s28678" name="Equation" r:id="rId7" imgW="2286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735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8229600" cy="731837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Binary Random Variables</a:t>
            </a:r>
          </a:p>
        </p:txBody>
      </p:sp>
      <p:sp>
        <p:nvSpPr>
          <p:cNvPr id="30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sz="2000" u="sng" dirty="0" smtClean="0">
                <a:solidFill>
                  <a:schemeClr val="tx1"/>
                </a:solidFill>
                <a:latin typeface="Comic Sans MS" pitchFamily="66" charset="0"/>
              </a:rPr>
              <a:t>Discrete features: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Features can take only discrete values. Integrals are replaced by summations.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u="sng" dirty="0" smtClean="0">
                <a:solidFill>
                  <a:schemeClr val="tx1"/>
                </a:solidFill>
                <a:latin typeface="Comic Sans MS" pitchFamily="66" charset="0"/>
              </a:rPr>
              <a:t>Binary Features: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0  or  1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Assume binary feature</a:t>
            </a:r>
            <a:r>
              <a:rPr lang="tr-TR" sz="2000" dirty="0" smtClean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 are statistically independent.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Where           is binary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u="sng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8325" y="2057400"/>
          <a:ext cx="1870075" cy="969963"/>
        </p:xfrm>
        <a:graphic>
          <a:graphicData uri="http://schemas.openxmlformats.org/presentationml/2006/ole">
            <p:oleObj spid="_x0000_s29698" name="Equation" r:id="rId3" imgW="977900" imgH="50800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3657600"/>
          <a:ext cx="969963" cy="420688"/>
        </p:xfrm>
        <a:graphic>
          <a:graphicData uri="http://schemas.openxmlformats.org/presentationml/2006/ole">
            <p:oleObj spid="_x0000_s29699" name="Equation" r:id="rId4" imgW="583947" imgH="25389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835696" y="5373216"/>
          <a:ext cx="327025" cy="366712"/>
        </p:xfrm>
        <a:graphic>
          <a:graphicData uri="http://schemas.openxmlformats.org/presentationml/2006/ole">
            <p:oleObj spid="_x0000_s29700" name="Equation" r:id="rId5" imgW="203112" imgH="228501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827584" y="5805264"/>
          <a:ext cx="2514600" cy="498475"/>
        </p:xfrm>
        <a:graphic>
          <a:graphicData uri="http://schemas.openxmlformats.org/presentationml/2006/ole">
            <p:oleObj spid="_x0000_s29701" name="Equation" r:id="rId6" imgW="1282700" imgH="2540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787775" y="3414713"/>
          <a:ext cx="307975" cy="395287"/>
        </p:xfrm>
        <a:graphic>
          <a:graphicData uri="http://schemas.openxmlformats.org/presentationml/2006/ole">
            <p:oleObj spid="_x0000_s29702" name="Equation" r:id="rId7" imgW="177646" imgH="228402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881188" y="3524250"/>
          <a:ext cx="684212" cy="438150"/>
        </p:xfrm>
        <a:graphic>
          <a:graphicData uri="http://schemas.openxmlformats.org/presentationml/2006/ole">
            <p:oleObj spid="_x0000_s29703" name="Equation" r:id="rId8" imgW="355446" imgH="228501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590800" y="4267200"/>
          <a:ext cx="244475" cy="341313"/>
        </p:xfrm>
        <a:graphic>
          <a:graphicData uri="http://schemas.openxmlformats.org/presentationml/2006/ole">
            <p:oleObj spid="_x0000_s29704" name="Equation" r:id="rId9" imgW="126725" imgH="177415" progId="Equation.3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810000" y="4267200"/>
          <a:ext cx="381000" cy="304800"/>
        </p:xfrm>
        <a:graphic>
          <a:graphicData uri="http://schemas.openxmlformats.org/presentationml/2006/ole">
            <p:oleObj spid="_x0000_s29705" name="Equation" r:id="rId10" imgW="88707" imgH="164742" progId="Equation.3">
              <p:embed/>
            </p:oleObj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5562600" y="4267200"/>
          <a:ext cx="325438" cy="366713"/>
        </p:xfrm>
        <a:graphic>
          <a:graphicData uri="http://schemas.openxmlformats.org/presentationml/2006/ole">
            <p:oleObj spid="_x0000_s29706" name="Equation" r:id="rId11" imgW="203112" imgH="228501" progId="Equation.3">
              <p:embed/>
            </p:oleObj>
          </a:graphicData>
        </a:graphic>
      </p:graphicFrame>
      <p:sp>
        <p:nvSpPr>
          <p:cNvPr id="30733" name="Line 21"/>
          <p:cNvSpPr>
            <a:spLocks noChangeShapeType="1"/>
          </p:cNvSpPr>
          <p:nvPr/>
        </p:nvSpPr>
        <p:spPr bwMode="auto">
          <a:xfrm flipH="1">
            <a:off x="2057400" y="4267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734" name="Line 22"/>
          <p:cNvSpPr>
            <a:spLocks noChangeShapeType="1"/>
          </p:cNvSpPr>
          <p:nvPr/>
        </p:nvSpPr>
        <p:spPr bwMode="auto">
          <a:xfrm>
            <a:off x="2590800" y="3505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735" name="Line 23"/>
          <p:cNvSpPr>
            <a:spLocks noChangeShapeType="1"/>
          </p:cNvSpPr>
          <p:nvPr/>
        </p:nvSpPr>
        <p:spPr bwMode="auto">
          <a:xfrm>
            <a:off x="38100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736" name="Line 24"/>
          <p:cNvSpPr>
            <a:spLocks noChangeShapeType="1"/>
          </p:cNvSpPr>
          <p:nvPr/>
        </p:nvSpPr>
        <p:spPr bwMode="auto">
          <a:xfrm flipH="1">
            <a:off x="2514600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0737" name="Line 25"/>
          <p:cNvSpPr>
            <a:spLocks noChangeShapeType="1"/>
          </p:cNvSpPr>
          <p:nvPr/>
        </p:nvSpPr>
        <p:spPr bwMode="auto">
          <a:xfrm flipH="1">
            <a:off x="37338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455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8229600" cy="731837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Binary Random Variables</a:t>
            </a:r>
          </a:p>
        </p:txBody>
      </p:sp>
      <p:sp>
        <p:nvSpPr>
          <p:cNvPr id="317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chemeClr val="tx1"/>
                </a:solidFill>
                <a:latin typeface="Comic Sans MS" pitchFamily="66" charset="0"/>
              </a:rPr>
              <a:t>Example: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Bit – matrix for machine – printed characters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                                                    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 pixel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Here, each pixel may be taken as a feature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For above problem, we have </a:t>
            </a:r>
          </a:p>
          <a:p>
            <a:pPr eaLnBrk="1" hangingPunct="1">
              <a:buFontTx/>
              <a:buNone/>
            </a:pPr>
            <a:endParaRPr lang="en-US" sz="2000" u="sng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is the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probabil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ty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that              for letter A,B,…</a:t>
            </a:r>
          </a:p>
        </p:txBody>
      </p:sp>
      <p:graphicFrame>
        <p:nvGraphicFramePr>
          <p:cNvPr id="3174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1988" y="2514600"/>
          <a:ext cx="455612" cy="512763"/>
        </p:xfrm>
        <a:graphic>
          <a:graphicData uri="http://schemas.openxmlformats.org/presentationml/2006/ole">
            <p:oleObj spid="_x0000_s30722" name="Equation" r:id="rId3" imgW="203112" imgH="228501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957104" y="6276144"/>
          <a:ext cx="838200" cy="455612"/>
        </p:xfrm>
        <a:graphic>
          <a:graphicData uri="http://schemas.openxmlformats.org/presentationml/2006/ole">
            <p:oleObj spid="_x0000_s30723" name="Equation" r:id="rId4" imgW="419100" imgH="2286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715000" y="5072063"/>
          <a:ext cx="2041525" cy="349250"/>
        </p:xfrm>
        <a:graphic>
          <a:graphicData uri="http://schemas.openxmlformats.org/presentationml/2006/ole">
            <p:oleObj spid="_x0000_s30724" name="Equation" r:id="rId5" imgW="1040948" imgH="177723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52600" y="3200400"/>
          <a:ext cx="173038" cy="315913"/>
        </p:xfrm>
        <a:graphic>
          <a:graphicData uri="http://schemas.openxmlformats.org/presentationml/2006/ole">
            <p:oleObj spid="_x0000_s30725" name="Equation" r:id="rId6" imgW="88707" imgH="164742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676400" y="4114800"/>
          <a:ext cx="244475" cy="341313"/>
        </p:xfrm>
        <a:graphic>
          <a:graphicData uri="http://schemas.openxmlformats.org/presentationml/2006/ole">
            <p:oleObj spid="_x0000_s30726" name="Equation" r:id="rId7" imgW="126725" imgH="177415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47688" y="6215063"/>
          <a:ext cx="533400" cy="498475"/>
        </p:xfrm>
        <a:graphic>
          <a:graphicData uri="http://schemas.openxmlformats.org/presentationml/2006/ole">
            <p:oleObj spid="_x0000_s30727" name="Equation" r:id="rId8" imgW="177646" imgH="228402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541963" y="4648200"/>
          <a:ext cx="406400" cy="457200"/>
        </p:xfrm>
        <a:graphic>
          <a:graphicData uri="http://schemas.openxmlformats.org/presentationml/2006/ole">
            <p:oleObj spid="_x0000_s30728" name="Equation" r:id="rId9" imgW="203112" imgH="228501" progId="Equation.3">
              <p:embed/>
            </p:oleObj>
          </a:graphicData>
        </a:graphic>
      </p:graphicFrame>
      <p:sp>
        <p:nvSpPr>
          <p:cNvPr id="31755" name="Rectangle 18" descr="Large checker board"/>
          <p:cNvSpPr>
            <a:spLocks noChangeArrowheads="1"/>
          </p:cNvSpPr>
          <p:nvPr/>
        </p:nvSpPr>
        <p:spPr bwMode="auto">
          <a:xfrm>
            <a:off x="2895600" y="1447800"/>
            <a:ext cx="3886200" cy="2971800"/>
          </a:xfrm>
          <a:prstGeom prst="rect">
            <a:avLst/>
          </a:prstGeom>
          <a:pattFill prst="lgCheck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756" name="Rectangle 19"/>
          <p:cNvSpPr>
            <a:spLocks noChangeArrowheads="1"/>
          </p:cNvSpPr>
          <p:nvPr/>
        </p:nvSpPr>
        <p:spPr bwMode="auto">
          <a:xfrm>
            <a:off x="3962400" y="1981200"/>
            <a:ext cx="1828800" cy="1981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0">
                <a:latin typeface="Eras Light ITC" pitchFamily="34" charset="0"/>
              </a:rPr>
              <a:t>A</a:t>
            </a:r>
          </a:p>
        </p:txBody>
      </p:sp>
      <p:sp>
        <p:nvSpPr>
          <p:cNvPr id="31757" name="Rectangle 21"/>
          <p:cNvSpPr>
            <a:spLocks noChangeArrowheads="1"/>
          </p:cNvSpPr>
          <p:nvPr/>
        </p:nvSpPr>
        <p:spPr bwMode="auto">
          <a:xfrm>
            <a:off x="3657600" y="1981200"/>
            <a:ext cx="1828800" cy="1981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0">
                <a:solidFill>
                  <a:srgbClr val="333333"/>
                </a:solidFill>
                <a:latin typeface="Eras Light ITC" pitchFamily="34" charset="0"/>
              </a:rPr>
              <a:t>B</a:t>
            </a:r>
          </a:p>
        </p:txBody>
      </p:sp>
      <p:sp>
        <p:nvSpPr>
          <p:cNvPr id="31758" name="Line 22"/>
          <p:cNvSpPr>
            <a:spLocks noChangeShapeType="1"/>
          </p:cNvSpPr>
          <p:nvPr/>
        </p:nvSpPr>
        <p:spPr bwMode="auto">
          <a:xfrm>
            <a:off x="1981200" y="3505200"/>
            <a:ext cx="2057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31759" name="Line 23"/>
          <p:cNvSpPr>
            <a:spLocks noChangeShapeType="1"/>
          </p:cNvSpPr>
          <p:nvPr/>
        </p:nvSpPr>
        <p:spPr bwMode="auto">
          <a:xfrm flipV="1">
            <a:off x="1905000" y="4191000"/>
            <a:ext cx="2133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31760" name="Line 24"/>
          <p:cNvSpPr>
            <a:spLocks noChangeShapeType="1"/>
          </p:cNvSpPr>
          <p:nvPr/>
        </p:nvSpPr>
        <p:spPr bwMode="auto">
          <a:xfrm flipH="1">
            <a:off x="5486400" y="2819400"/>
            <a:ext cx="1447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31761" name="Line 26"/>
          <p:cNvSpPr>
            <a:spLocks noChangeShapeType="1"/>
          </p:cNvSpPr>
          <p:nvPr/>
        </p:nvSpPr>
        <p:spPr bwMode="auto">
          <a:xfrm flipH="1" flipV="1">
            <a:off x="6072188" y="1857375"/>
            <a:ext cx="938212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10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8763000" cy="62023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tr-TR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defined for                        undefined elsewhere: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If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statistical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independence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of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features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is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assumed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Consider the 2 category problem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assume: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66687" y="620688"/>
          <a:ext cx="8977313" cy="2693987"/>
        </p:xfrm>
        <a:graphic>
          <a:graphicData uri="http://schemas.openxmlformats.org/presentationml/2006/ole">
            <p:oleObj spid="_x0000_s31746" name="Denklem" r:id="rId3" imgW="5118100" imgH="134620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505200" y="4749800"/>
          <a:ext cx="1689100" cy="965200"/>
        </p:xfrm>
        <a:graphic>
          <a:graphicData uri="http://schemas.openxmlformats.org/presentationml/2006/ole">
            <p:oleObj spid="_x0000_s31747" name="Equation" r:id="rId4" imgW="889000" imgH="508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429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8600"/>
            <a:ext cx="8915400" cy="6705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then, the decision boundary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So if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The decision boundary is linear in 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 weighted sum of the inputs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where: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         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3379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1563" y="3786188"/>
          <a:ext cx="2025650" cy="376237"/>
        </p:xfrm>
        <a:graphic>
          <a:graphicData uri="http://schemas.openxmlformats.org/presentationml/2006/ole">
            <p:oleObj spid="_x0000_s32770" name="Equation" r:id="rId3" imgW="1231366" imgH="228501" progId="Equation.3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54125" y="928688"/>
          <a:ext cx="7150100" cy="2782887"/>
        </p:xfrm>
        <a:graphic>
          <a:graphicData uri="http://schemas.openxmlformats.org/presentationml/2006/ole">
            <p:oleObj spid="_x0000_s32771" name="Equation" r:id="rId4" imgW="4318000" imgH="1473200" progId="Equation.3">
              <p:embed/>
            </p:oleObj>
          </a:graphicData>
        </a:graphic>
      </p:graphicFrame>
      <p:graphicFrame>
        <p:nvGraphicFramePr>
          <p:cNvPr id="3379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4875" y="5857875"/>
          <a:ext cx="3111500" cy="608013"/>
        </p:xfrm>
        <a:graphic>
          <a:graphicData uri="http://schemas.openxmlformats.org/presentationml/2006/ole">
            <p:oleObj spid="_x0000_s32772" name="Equation" r:id="rId5" imgW="1435100" imgH="279400" progId="Equation.3">
              <p:embed/>
            </p:oleObj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1428750" y="5786438"/>
          <a:ext cx="1905000" cy="627062"/>
        </p:xfrm>
        <a:graphic>
          <a:graphicData uri="http://schemas.openxmlformats.org/presentationml/2006/ole">
            <p:oleObj spid="_x0000_s32773" name="Equation" r:id="rId6" imgW="850531" imgH="27927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22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Parametric Approach to Classification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Bayes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DecisionTheory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'  is used for minimum-error/minimum risk pattern classifier design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eaLnBrk="1" hangingPunct="1"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Here, it is assumed that if a sample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is drawn from a class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it is a random variable represented with a multivariate probability density function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  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‘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Class- conditional density function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’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236660" y="2794783"/>
          <a:ext cx="338138" cy="314325"/>
        </p:xfrm>
        <a:graphic>
          <a:graphicData uri="http://schemas.openxmlformats.org/presentationml/2006/ole">
            <p:oleObj spid="_x0000_s3074" r:id="rId4" imgW="177492" imgH="164814" progId="Equation.3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8244408" y="2780928"/>
          <a:ext cx="338137" cy="431800"/>
        </p:xfrm>
        <a:graphic>
          <a:graphicData uri="http://schemas.openxmlformats.org/presentationml/2006/ole">
            <p:oleObj spid="_x0000_s3075" r:id="rId5" imgW="177646" imgH="228402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2915816" y="4868863"/>
          <a:ext cx="1198984" cy="543595"/>
        </p:xfrm>
        <a:graphic>
          <a:graphicData uri="http://schemas.openxmlformats.org/presentationml/2006/ole">
            <p:oleObj spid="_x0000_s3076" r:id="rId6" imgW="558558" imgH="25389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9104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609600"/>
            <a:ext cx="8382000" cy="54102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We also know </a:t>
            </a: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a-priori probability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dirty="0" smtClean="0">
                <a:solidFill>
                  <a:srgbClr val="333399"/>
                </a:solidFill>
                <a:latin typeface="Comic Sans MS" pitchFamily="66" charset="0"/>
              </a:rPr>
              <a:t>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(c is no. of classes)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tr-TR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Then, we can talk about a decision rule that minimizes the probability of error.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Suppose we have the observation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This observation is going to change a-priori assumption to </a:t>
            </a: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a-posteriori probability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which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can be found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by the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Bayes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Rule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470555" y="4142073"/>
          <a:ext cx="1371600" cy="623887"/>
        </p:xfrm>
        <a:graphic>
          <a:graphicData uri="http://schemas.openxmlformats.org/presentationml/2006/ole">
            <p:oleObj spid="_x0000_s4098" r:id="rId4" imgW="558558" imgH="25389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771800" y="1008438"/>
          <a:ext cx="1082675" cy="377825"/>
        </p:xfrm>
        <a:graphic>
          <a:graphicData uri="http://schemas.openxmlformats.org/presentationml/2006/ole">
            <p:oleObj spid="_x0000_s4099" r:id="rId5" imgW="507780" imgH="177723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934773" y="606833"/>
          <a:ext cx="762000" cy="450304"/>
        </p:xfrm>
        <a:graphic>
          <a:graphicData uri="http://schemas.openxmlformats.org/presentationml/2006/ole">
            <p:oleObj spid="_x0000_s4100" r:id="rId6" imgW="393529" imgH="228501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248400" y="2921000"/>
          <a:ext cx="381000" cy="355600"/>
        </p:xfrm>
        <a:graphic>
          <a:graphicData uri="http://schemas.openxmlformats.org/presentationml/2006/ole">
            <p:oleObj spid="_x0000_s4101" r:id="rId7" imgW="177492" imgH="16481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9210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382000" cy="4525963"/>
          </a:xfrm>
        </p:spPr>
        <p:txBody>
          <a:bodyPr anchor="t"/>
          <a:lstStyle/>
          <a:p>
            <a:pPr marL="342900" indent="-342900" algn="l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400" dirty="0" smtClean="0">
                <a:solidFill>
                  <a:srgbClr val="333399"/>
                </a:solidFill>
              </a:rPr>
              <a:t>       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can be found by Total Probability Rule:</a:t>
            </a: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When      ‘s  are disjoint,</a:t>
            </a: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Decision Rule: Choose the category with highest a-posteriori </a:t>
            </a:r>
            <a:r>
              <a:rPr lang="en-US" sz="2000" i="1" dirty="0" err="1" smtClean="0">
                <a:solidFill>
                  <a:srgbClr val="FF0000"/>
                </a:solidFill>
                <a:latin typeface="Comic Sans MS" pitchFamily="66" charset="0"/>
              </a:rPr>
              <a:t>probabilit</a:t>
            </a:r>
            <a:r>
              <a:rPr lang="tr-TR" sz="2000" i="1" dirty="0" smtClean="0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, calculated as above, using </a:t>
            </a:r>
            <a:r>
              <a:rPr lang="en-US" sz="2000" i="1" dirty="0" err="1" smtClean="0">
                <a:solidFill>
                  <a:srgbClr val="FF0000"/>
                </a:solidFill>
                <a:latin typeface="Comic Sans MS" pitchFamily="66" charset="0"/>
              </a:rPr>
              <a:t>Bayes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 Rule.</a:t>
            </a:r>
          </a:p>
        </p:txBody>
      </p:sp>
      <p:sp>
        <p:nvSpPr>
          <p:cNvPr id="6156" name="Rectangle 2"/>
          <p:cNvSpPr>
            <a:spLocks noChangeArrowheads="1"/>
          </p:cNvSpPr>
          <p:nvPr/>
        </p:nvSpPr>
        <p:spPr bwMode="auto">
          <a:xfrm>
            <a:off x="5181600" y="2590800"/>
            <a:ext cx="2362200" cy="11430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38200" y="381000"/>
          <a:ext cx="2895600" cy="441325"/>
        </p:xfrm>
        <a:graphic>
          <a:graphicData uri="http://schemas.openxmlformats.org/presentationml/2006/ole">
            <p:oleObj spid="_x0000_s5122" r:id="rId4" imgW="1675673" imgH="253890" progId="Equation.3">
              <p:embed/>
            </p:oleObj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863600" y="3651250"/>
          <a:ext cx="2870200" cy="768350"/>
        </p:xfrm>
        <a:graphic>
          <a:graphicData uri="http://schemas.openxmlformats.org/presentationml/2006/ole">
            <p:oleObj spid="_x0000_s5123" name="Equation" r:id="rId5" imgW="1612900" imgH="431800" progId="Equation.3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105400" y="2209800"/>
          <a:ext cx="355600" cy="330200"/>
        </p:xfrm>
        <a:graphic>
          <a:graphicData uri="http://schemas.openxmlformats.org/presentationml/2006/ole">
            <p:oleObj spid="_x0000_s5124" r:id="rId6" imgW="177492" imgH="164814" progId="Equation.3">
              <p:embed/>
            </p:oleObj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6248400" y="3352800"/>
          <a:ext cx="330200" cy="374650"/>
        </p:xfrm>
        <a:graphic>
          <a:graphicData uri="http://schemas.openxmlformats.org/presentationml/2006/ole">
            <p:oleObj spid="_x0000_s5125" r:id="rId7" imgW="190335" imgH="215713" progId="Equation.3">
              <p:embed/>
            </p:oleObj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5486400" y="3352800"/>
          <a:ext cx="314325" cy="381000"/>
        </p:xfrm>
        <a:graphic>
          <a:graphicData uri="http://schemas.openxmlformats.org/presentationml/2006/ole">
            <p:oleObj spid="_x0000_s5126" r:id="rId8" imgW="177569" imgH="215619" progId="Equation.3">
              <p:embed/>
            </p:oleObj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1793875" y="838200"/>
          <a:ext cx="1863725" cy="773113"/>
        </p:xfrm>
        <a:graphic>
          <a:graphicData uri="http://schemas.openxmlformats.org/presentationml/2006/ole">
            <p:oleObj spid="_x0000_s5127" name="Equation" r:id="rId9" imgW="1079032" imgH="444307" progId="Equation.3">
              <p:embed/>
            </p:oleObj>
          </a:graphicData>
        </a:graphic>
      </p:graphicFrame>
      <p:graphicFrame>
        <p:nvGraphicFramePr>
          <p:cNvPr id="6152" name="Object 9"/>
          <p:cNvGraphicFramePr>
            <a:graphicFrameLocks noChangeAspect="1"/>
          </p:cNvGraphicFramePr>
          <p:nvPr/>
        </p:nvGraphicFramePr>
        <p:xfrm>
          <a:off x="838200" y="1706563"/>
          <a:ext cx="679450" cy="350837"/>
        </p:xfrm>
        <a:graphic>
          <a:graphicData uri="http://schemas.openxmlformats.org/presentationml/2006/ole">
            <p:oleObj spid="_x0000_s5128" r:id="rId10" imgW="393529" imgH="203112" progId="Equation.3">
              <p:embed/>
            </p:oleObj>
          </a:graphicData>
        </a:graphic>
      </p:graphicFrame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1309250" y="1988125"/>
          <a:ext cx="447675" cy="457200"/>
        </p:xfrm>
        <a:graphic>
          <a:graphicData uri="http://schemas.openxmlformats.org/presentationml/2006/ole">
            <p:oleObj spid="_x0000_s5129" r:id="rId11" imgW="177646" imgH="228402" progId="Equation.3">
              <p:embed/>
            </p:oleObj>
          </a:graphicData>
        </a:graphic>
      </p:graphicFrame>
      <p:graphicFrame>
        <p:nvGraphicFramePr>
          <p:cNvPr id="6154" name="Object 11"/>
          <p:cNvGraphicFramePr>
            <a:graphicFrameLocks noChangeAspect="1"/>
          </p:cNvGraphicFramePr>
          <p:nvPr/>
        </p:nvGraphicFramePr>
        <p:xfrm>
          <a:off x="869950" y="2682875"/>
          <a:ext cx="2254250" cy="771525"/>
        </p:xfrm>
        <a:graphic>
          <a:graphicData uri="http://schemas.openxmlformats.org/presentationml/2006/ole">
            <p:oleObj spid="_x0000_s5130" r:id="rId12" imgW="1257300" imgH="431800" progId="Equation.3">
              <p:embed/>
            </p:oleObj>
          </a:graphicData>
        </a:graphic>
      </p:graphicFrame>
      <p:sp>
        <p:nvSpPr>
          <p:cNvPr id="6157" name="Oval 12"/>
          <p:cNvSpPr>
            <a:spLocks noChangeArrowheads="1"/>
          </p:cNvSpPr>
          <p:nvPr/>
        </p:nvSpPr>
        <p:spPr bwMode="auto">
          <a:xfrm>
            <a:off x="5410200" y="2895600"/>
            <a:ext cx="1981200" cy="457200"/>
          </a:xfrm>
          <a:prstGeom prst="ellipse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6096000" y="2590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6781800" y="2590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5410200" y="2514600"/>
            <a:ext cx="2286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6929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533400"/>
            <a:ext cx="8305800" cy="5592763"/>
          </a:xfrm>
        </p:spPr>
        <p:txBody>
          <a:bodyPr anchor="t"/>
          <a:lstStyle/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then</a:t>
            </a:r>
            <a:r>
              <a:rPr lang="en-GB" sz="2000" dirty="0" smtClean="0">
                <a:solidFill>
                  <a:srgbClr val="333399"/>
                </a:solidFill>
                <a:latin typeface="Comic Sans MS" pitchFamily="66" charset="0"/>
              </a:rPr>
              <a:t>,</a:t>
            </a:r>
            <a:r>
              <a:rPr lang="en-GB" sz="2000" dirty="0" smtClean="0">
                <a:latin typeface="Comic Sans MS" pitchFamily="66" charset="0"/>
              </a:rPr>
              <a:t>                                     </a:t>
            </a:r>
            <a:r>
              <a:rPr lang="en-GB" sz="1800" dirty="0" smtClean="0">
                <a:latin typeface="Comic Sans MS" pitchFamily="66" charset="0"/>
              </a:rPr>
              <a:t> </a:t>
            </a:r>
            <a:r>
              <a:rPr lang="en-GB" sz="1800" u="sng" dirty="0" smtClean="0">
                <a:solidFill>
                  <a:srgbClr val="FF0000"/>
                </a:solidFill>
              </a:rPr>
              <a:t>1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Decision boundary</a:t>
            </a:r>
            <a:r>
              <a:rPr lang="en-GB" sz="2000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or in general, decision boundaries are where:</a:t>
            </a:r>
            <a:r>
              <a:rPr lang="en-GB" sz="2000" u="sng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u="sng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2800" u="sng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between regions        and     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659563" y="2895600"/>
          <a:ext cx="381000" cy="431800"/>
        </p:xfrm>
        <a:graphic>
          <a:graphicData uri="http://schemas.openxmlformats.org/presentationml/2006/ole">
            <p:oleObj spid="_x0000_s6146" r:id="rId4" imgW="190335" imgH="215713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684713" y="2819400"/>
          <a:ext cx="355600" cy="431800"/>
        </p:xfrm>
        <a:graphic>
          <a:graphicData uri="http://schemas.openxmlformats.org/presentationml/2006/ole">
            <p:oleObj spid="_x0000_s6147" r:id="rId5" imgW="177569" imgH="215619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714875" y="1857375"/>
          <a:ext cx="990600" cy="444500"/>
        </p:xfrm>
        <a:graphic>
          <a:graphicData uri="http://schemas.openxmlformats.org/presentationml/2006/ole">
            <p:oleObj spid="_x0000_s6148" r:id="rId6" imgW="482181" imgH="215713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331640" y="476672"/>
          <a:ext cx="2417192" cy="568842"/>
        </p:xfrm>
        <a:graphic>
          <a:graphicData uri="http://schemas.openxmlformats.org/presentationml/2006/ole">
            <p:oleObj spid="_x0000_s6149" r:id="rId7" imgW="1079032" imgH="25389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97550" y="1295400"/>
          <a:ext cx="984250" cy="441325"/>
        </p:xfrm>
        <a:graphic>
          <a:graphicData uri="http://schemas.openxmlformats.org/presentationml/2006/ole">
            <p:oleObj spid="_x0000_s6150" r:id="rId8" imgW="482181" imgH="215713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6324600" y="1941513"/>
          <a:ext cx="1066800" cy="477837"/>
        </p:xfrm>
        <a:graphic>
          <a:graphicData uri="http://schemas.openxmlformats.org/presentationml/2006/ole">
            <p:oleObj spid="_x0000_s6151" r:id="rId9" imgW="482181" imgH="215713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241675" y="4495800"/>
          <a:ext cx="1939925" cy="484188"/>
        </p:xfrm>
        <a:graphic>
          <a:graphicData uri="http://schemas.openxmlformats.org/presentationml/2006/ole">
            <p:oleObj spid="_x0000_s6152" r:id="rId10" imgW="965200" imgH="24130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627784" y="4869160"/>
          <a:ext cx="322263" cy="449263"/>
        </p:xfrm>
        <a:graphic>
          <a:graphicData uri="http://schemas.openxmlformats.org/presentationml/2006/ole">
            <p:oleObj spid="_x0000_s6153" r:id="rId11" imgW="165028" imgH="228501" progId="Equation.3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635896" y="4869160"/>
          <a:ext cx="420688" cy="533400"/>
        </p:xfrm>
        <a:graphic>
          <a:graphicData uri="http://schemas.openxmlformats.org/presentationml/2006/ole">
            <p:oleObj spid="_x0000_s6154" r:id="rId12" imgW="190417" imgH="241195" progId="Equation.3">
              <p:embed/>
            </p:oleObj>
          </a:graphicData>
        </a:graphic>
      </p:graphicFrame>
      <p:sp>
        <p:nvSpPr>
          <p:cNvPr id="7180" name="Line 11"/>
          <p:cNvSpPr>
            <a:spLocks noChangeShapeType="1"/>
          </p:cNvSpPr>
          <p:nvPr/>
        </p:nvSpPr>
        <p:spPr bwMode="auto">
          <a:xfrm flipH="1">
            <a:off x="5330825" y="1752600"/>
            <a:ext cx="844550" cy="1828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cxnSp>
        <p:nvCxnSpPr>
          <p:cNvPr id="7181" name="Elbow Connector 15"/>
          <p:cNvCxnSpPr>
            <a:cxnSpLocks noChangeShapeType="1"/>
          </p:cNvCxnSpPr>
          <p:nvPr/>
        </p:nvCxnSpPr>
        <p:spPr bwMode="auto">
          <a:xfrm>
            <a:off x="3429000" y="1928813"/>
            <a:ext cx="1857375" cy="785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2274124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457200"/>
            <a:ext cx="8382000" cy="6019800"/>
          </a:xfrm>
        </p:spPr>
        <p:txBody>
          <a:bodyPr anchor="t"/>
          <a:lstStyle/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Single feature – decision boundary – point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2 features –                         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curve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 3 features –                       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  surface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More than 3 –                               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hypersurface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400" dirty="0" smtClean="0">
                <a:solidFill>
                  <a:srgbClr val="333399"/>
                </a:solidFill>
              </a:rPr>
              <a:t>                                                        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                                                              </a:t>
            </a:r>
            <a:endParaRPr lang="tr-TR" sz="2400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tr-TR" sz="20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Sometimes, it is easier to work with logarithms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dirty="0" smtClean="0">
              <a:solidFill>
                <a:srgbClr val="333399"/>
              </a:solidFill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Since logarithmic function is a monotonically increasing function,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log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Comic Sans MS" pitchFamily="66" charset="0"/>
              </a:rPr>
              <a:t>fn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will give the same result.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71750" y="2286000"/>
          <a:ext cx="2978150" cy="517525"/>
        </p:xfrm>
        <a:graphic>
          <a:graphicData uri="http://schemas.openxmlformats.org/presentationml/2006/ole">
            <p:oleObj spid="_x0000_s7170" name="Equation" r:id="rId4" imgW="1459866" imgH="25389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05025" y="4129088"/>
          <a:ext cx="4371975" cy="519112"/>
        </p:xfrm>
        <a:graphic>
          <a:graphicData uri="http://schemas.openxmlformats.org/presentationml/2006/ole">
            <p:oleObj spid="_x0000_s7171" r:id="rId5" imgW="1752600" imgH="2540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209800" y="4646613"/>
          <a:ext cx="4495800" cy="534987"/>
        </p:xfrm>
        <a:graphic>
          <a:graphicData uri="http://schemas.openxmlformats.org/presentationml/2006/ole">
            <p:oleObj spid="_x0000_s7172" r:id="rId6" imgW="1993900" imgH="254000" progId="Equation.3">
              <p:embed/>
            </p:oleObj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2578100" y="2857500"/>
          <a:ext cx="2565400" cy="773113"/>
        </p:xfrm>
        <a:graphic>
          <a:graphicData uri="http://schemas.openxmlformats.org/presentationml/2006/ole">
            <p:oleObj spid="_x0000_s7173" name="Equation" r:id="rId7" imgW="1485255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31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Oval 1"/>
          <p:cNvSpPr>
            <a:spLocks noChangeArrowheads="1"/>
          </p:cNvSpPr>
          <p:nvPr/>
        </p:nvSpPr>
        <p:spPr bwMode="auto">
          <a:xfrm>
            <a:off x="4114800" y="5257800"/>
            <a:ext cx="1524000" cy="1524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520700"/>
          </a:xfrm>
        </p:spPr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333399"/>
                </a:solidFill>
              </a:rPr>
              <a:t>                </a:t>
            </a:r>
            <a:r>
              <a:rPr lang="en-GB" sz="2800" u="sng" dirty="0" smtClean="0">
                <a:solidFill>
                  <a:srgbClr val="333399"/>
                </a:solidFill>
              </a:rPr>
              <a:t>2 Category Case: </a:t>
            </a:r>
          </a:p>
        </p:txBody>
      </p:sp>
      <p:sp>
        <p:nvSpPr>
          <p:cNvPr id="92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9436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Assign to           if            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if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But this is the same as: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if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By throwing away                   ‘s, we end up with: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if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Which the same as:</a:t>
            </a:r>
          </a:p>
          <a:p>
            <a:pPr eaLnBrk="1" hangingPunct="1">
              <a:spcBef>
                <a:spcPts val="3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  Likelihood ratio</a:t>
            </a:r>
          </a:p>
          <a:p>
            <a:pPr eaLnBrk="1" hangingPunct="1">
              <a:spcBef>
                <a:spcPts val="350"/>
              </a:spcBef>
              <a:buFont typeface="Times New Roman" pitchFamily="16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67200" y="5461000"/>
          <a:ext cx="3581400" cy="1092200"/>
        </p:xfrm>
        <a:graphic>
          <a:graphicData uri="http://schemas.openxmlformats.org/presentationml/2006/ole">
            <p:oleObj spid="_x0000_s8194" r:id="rId4" imgW="1536700" imgH="4699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5241925" y="153988"/>
          <a:ext cx="930275" cy="608012"/>
        </p:xfrm>
        <a:graphic>
          <a:graphicData uri="http://schemas.openxmlformats.org/presentationml/2006/ole">
            <p:oleObj spid="_x0000_s8195" r:id="rId5" imgW="330057" imgH="215806" progId="Equation.3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1828800" y="838200"/>
          <a:ext cx="341313" cy="525463"/>
        </p:xfrm>
        <a:graphic>
          <a:graphicData uri="http://schemas.openxmlformats.org/presentationml/2006/ole">
            <p:oleObj spid="_x0000_s8196" r:id="rId6" imgW="139579" imgH="215713" progId="Equation.3">
              <p:embed/>
            </p:oleObj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4419600" y="928688"/>
          <a:ext cx="2895600" cy="595312"/>
        </p:xfrm>
        <a:graphic>
          <a:graphicData uri="http://schemas.openxmlformats.org/presentationml/2006/ole">
            <p:oleObj spid="_x0000_s8197" r:id="rId7" imgW="1231366" imgH="253890" progId="Equation.3">
              <p:embed/>
            </p:oleObj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1828800" y="1524000"/>
          <a:ext cx="403225" cy="523875"/>
        </p:xfrm>
        <a:graphic>
          <a:graphicData uri="http://schemas.openxmlformats.org/presentationml/2006/ole">
            <p:oleObj spid="_x0000_s8198" r:id="rId8" imgW="164885" imgH="215619" progId="Equation.3">
              <p:embed/>
            </p:oleObj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3352800" y="4806950"/>
          <a:ext cx="4876800" cy="611188"/>
        </p:xfrm>
        <a:graphic>
          <a:graphicData uri="http://schemas.openxmlformats.org/presentationml/2006/ole">
            <p:oleObj spid="_x0000_s8199" r:id="rId9" imgW="2019300" imgH="254000" progId="Equation.3">
              <p:embed/>
            </p:oleObj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2971800" y="4191000"/>
          <a:ext cx="838200" cy="431800"/>
        </p:xfrm>
        <a:graphic>
          <a:graphicData uri="http://schemas.openxmlformats.org/presentationml/2006/ole">
            <p:oleObj spid="_x0000_s8200" r:id="rId10" imgW="393529" imgH="203112" progId="Equation.3">
              <p:embed/>
            </p:oleObj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3429000" y="2855913"/>
          <a:ext cx="4876800" cy="1044575"/>
        </p:xfrm>
        <a:graphic>
          <a:graphicData uri="http://schemas.openxmlformats.org/presentationml/2006/ole">
            <p:oleObj spid="_x0000_s8201" r:id="rId11" imgW="2070100" imgH="444500" progId="Equation.3">
              <p:embed/>
            </p:oleObj>
          </a:graphicData>
        </a:graphic>
      </p:graphicFrame>
      <p:graphicFrame>
        <p:nvGraphicFramePr>
          <p:cNvPr id="9226" name="Object 12"/>
          <p:cNvGraphicFramePr>
            <a:graphicFrameLocks noChangeAspect="1"/>
          </p:cNvGraphicFramePr>
          <p:nvPr/>
        </p:nvGraphicFramePr>
        <p:xfrm>
          <a:off x="1828800" y="2971800"/>
          <a:ext cx="341313" cy="523875"/>
        </p:xfrm>
        <a:graphic>
          <a:graphicData uri="http://schemas.openxmlformats.org/presentationml/2006/ole">
            <p:oleObj spid="_x0000_s8202" r:id="rId12" imgW="139579" imgH="215713" progId="Equation.3">
              <p:embed/>
            </p:oleObj>
          </a:graphicData>
        </a:graphic>
      </p:graphicFrame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4387850" y="1463675"/>
          <a:ext cx="2927350" cy="601663"/>
        </p:xfrm>
        <a:graphic>
          <a:graphicData uri="http://schemas.openxmlformats.org/presentationml/2006/ole">
            <p:oleObj spid="_x0000_s8203" r:id="rId13" imgW="1231366" imgH="253890" progId="Equation.3">
              <p:embed/>
            </p:oleObj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1828800" y="4876800"/>
          <a:ext cx="341313" cy="523875"/>
        </p:xfrm>
        <a:graphic>
          <a:graphicData uri="http://schemas.openxmlformats.org/presentationml/2006/ole">
            <p:oleObj spid="_x0000_s8204" r:id="rId14" imgW="139579" imgH="215713" progId="Equation.3">
              <p:embed/>
            </p:oleObj>
          </a:graphicData>
        </a:graphic>
      </p:graphicFrame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3048000" y="1493838"/>
          <a:ext cx="742950" cy="525462"/>
        </p:xfrm>
        <a:graphic>
          <a:graphicData uri="http://schemas.openxmlformats.org/presentationml/2006/ole">
            <p:oleObj spid="_x0000_s8205" r:id="rId15" imgW="304536" imgH="215713" progId="Equation.3">
              <p:embed/>
            </p:oleObj>
          </a:graphicData>
        </a:graphic>
      </p:graphicFrame>
      <p:graphicFrame>
        <p:nvGraphicFramePr>
          <p:cNvPr id="9230" name="Object 16"/>
          <p:cNvGraphicFramePr>
            <a:graphicFrameLocks noChangeAspect="1"/>
          </p:cNvGraphicFramePr>
          <p:nvPr/>
        </p:nvGraphicFramePr>
        <p:xfrm>
          <a:off x="3048000" y="884238"/>
          <a:ext cx="712788" cy="523875"/>
        </p:xfrm>
        <a:graphic>
          <a:graphicData uri="http://schemas.openxmlformats.org/presentationml/2006/ole">
            <p:oleObj spid="_x0000_s8206" r:id="rId16" imgW="291847" imgH="215713" progId="Equation.3">
              <p:embed/>
            </p:oleObj>
          </a:graphicData>
        </a:graphic>
      </p:graphicFrame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3124200" y="6324600"/>
            <a:ext cx="381000" cy="3048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V="1">
            <a:off x="3491880" y="6381328"/>
            <a:ext cx="609600" cy="23495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74293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1218</Words>
  <Application>Microsoft Office PowerPoint</Application>
  <PresentationFormat>On-screen Show (4:3)</PresentationFormat>
  <Paragraphs>452</Paragraphs>
  <Slides>34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Microsoft Equation 3.0</vt:lpstr>
      <vt:lpstr>Equation</vt:lpstr>
      <vt:lpstr>Denklem</vt:lpstr>
      <vt:lpstr>PART 2: Statistical Pattern Classification: Optimal Classification with Bayes Rule </vt:lpstr>
      <vt:lpstr>Statistical Approach to P.R</vt:lpstr>
      <vt:lpstr>A Pattern Classifier</vt:lpstr>
      <vt:lpstr>Parametric Approach to Classification</vt:lpstr>
      <vt:lpstr>Slide 5</vt:lpstr>
      <vt:lpstr>Slide 6</vt:lpstr>
      <vt:lpstr>Slide 7</vt:lpstr>
      <vt:lpstr>Slide 8</vt:lpstr>
      <vt:lpstr>                2 Category Case: </vt:lpstr>
      <vt:lpstr>Slide 10</vt:lpstr>
      <vt:lpstr>Slide 11</vt:lpstr>
      <vt:lpstr>Slide 12</vt:lpstr>
      <vt:lpstr>Slide 13</vt:lpstr>
      <vt:lpstr>Slide 14</vt:lpstr>
      <vt:lpstr>Minimum Risk Classification</vt:lpstr>
      <vt:lpstr>Slide 16</vt:lpstr>
      <vt:lpstr>Slide 17</vt:lpstr>
      <vt:lpstr>Discriminant Functions so far </vt:lpstr>
      <vt:lpstr>Bayes (Maximum Likelihood)Decision: </vt:lpstr>
      <vt:lpstr>Special Cases of Discriminant Functions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 Minimum Distance Classifier</vt:lpstr>
      <vt:lpstr>Slide 29</vt:lpstr>
      <vt:lpstr>Slide 30</vt:lpstr>
      <vt:lpstr>Binary Random Variables</vt:lpstr>
      <vt:lpstr>Binary Random Variables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Statistical Pattern Classification: Optimal Classification with Bayes Rule</dc:title>
  <dc:creator>Nergis</dc:creator>
  <cp:lastModifiedBy>Ian</cp:lastModifiedBy>
  <cp:revision>1</cp:revision>
  <dcterms:created xsi:type="dcterms:W3CDTF">2011-08-26T11:16:44Z</dcterms:created>
  <dcterms:modified xsi:type="dcterms:W3CDTF">2013-01-30T16:37:34Z</dcterms:modified>
</cp:coreProperties>
</file>