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9" r:id="rId4"/>
    <p:sldId id="257" r:id="rId5"/>
    <p:sldId id="260" r:id="rId6"/>
    <p:sldId id="261" r:id="rId7"/>
    <p:sldId id="262" r:id="rId8"/>
    <p:sldId id="274" r:id="rId9"/>
    <p:sldId id="264" r:id="rId10"/>
    <p:sldId id="275" r:id="rId11"/>
    <p:sldId id="266" r:id="rId12"/>
    <p:sldId id="276" r:id="rId13"/>
    <p:sldId id="267" r:id="rId14"/>
    <p:sldId id="277" r:id="rId15"/>
    <p:sldId id="272" r:id="rId16"/>
    <p:sldId id="278" r:id="rId17"/>
    <p:sldId id="279" r:id="rId18"/>
    <p:sldId id="270" r:id="rId19"/>
    <p:sldId id="271" r:id="rId20"/>
    <p:sldId id="280" r:id="rId21"/>
    <p:sldId id="273" r:id="rId22"/>
  </p:sldIdLst>
  <p:sldSz cx="12192000" cy="6858000"/>
  <p:notesSz cx="6858000" cy="9144000"/>
  <p:defaultText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p:cViewPr varScale="1">
        <p:scale>
          <a:sx n="121" d="100"/>
          <a:sy n="121"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8D9D8-F034-9841-9BC8-4B38C218CB27}" type="datetimeFigureOut">
              <a:rPr lang="en-LK" smtClean="0"/>
              <a:t>2024-03-09</a:t>
            </a:fld>
            <a:endParaRPr lang="en-L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C901A7-16AC-A44C-8981-B1D731D46B59}" type="slidenum">
              <a:rPr lang="en-LK" smtClean="0"/>
              <a:t>‹#›</a:t>
            </a:fld>
            <a:endParaRPr lang="en-LK"/>
          </a:p>
        </p:txBody>
      </p:sp>
    </p:spTree>
    <p:extLst>
      <p:ext uri="{BB962C8B-B14F-4D97-AF65-F5344CB8AC3E}">
        <p14:creationId xmlns:p14="http://schemas.microsoft.com/office/powerpoint/2010/main" val="1258697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05DD6910-0F82-6DC0-4B45-118A4D84F00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C553D777-AC12-F54B-BE8D-9D96031F9C44}" type="slidenum">
              <a:t>5</a:t>
            </a:fld>
            <a:endParaRPr lang="en-US"/>
          </a:p>
        </p:txBody>
      </p:sp>
      <p:sp>
        <p:nvSpPr>
          <p:cNvPr id="2" name="Slide Image Placeholder 1">
            <a:extLst>
              <a:ext uri="{FF2B5EF4-FFF2-40B4-BE49-F238E27FC236}">
                <a16:creationId xmlns:a16="http://schemas.microsoft.com/office/drawing/2014/main" id="{27A26CD8-E691-0AD5-3027-BD181C3EB8E5}"/>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5E5F7C71-1429-132E-9615-943380612C00}"/>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C3DC2B82-6EFF-115C-83E7-725C8547AD20}"/>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BFDEBCFC-3026-8D46-B8E4-24BD30EC628E}" type="slidenum">
              <a:t>6</a:t>
            </a:fld>
            <a:endParaRPr lang="en-US"/>
          </a:p>
        </p:txBody>
      </p:sp>
      <p:sp>
        <p:nvSpPr>
          <p:cNvPr id="2" name="Slide Image Placeholder 1">
            <a:extLst>
              <a:ext uri="{FF2B5EF4-FFF2-40B4-BE49-F238E27FC236}">
                <a16:creationId xmlns:a16="http://schemas.microsoft.com/office/drawing/2014/main" id="{D88D28E2-76F9-F13D-693F-2F3F49EB3803}"/>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F360F7D1-6827-BFAE-9108-7377234CE3E1}"/>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1">
            <a:extLst>
              <a:ext uri="{FF2B5EF4-FFF2-40B4-BE49-F238E27FC236}">
                <a16:creationId xmlns:a16="http://schemas.microsoft.com/office/drawing/2014/main" id="{41BBE775-F967-0D02-4C6D-F1C729152412}"/>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D159E6AE-1238-ED45-9ACD-30760DB81D5A}" type="slidenum">
              <a:t>7</a:t>
            </a:fld>
            <a:endParaRPr lang="en-US"/>
          </a:p>
        </p:txBody>
      </p:sp>
      <p:sp>
        <p:nvSpPr>
          <p:cNvPr id="2" name="Freeform 1">
            <a:extLst>
              <a:ext uri="{FF2B5EF4-FFF2-40B4-BE49-F238E27FC236}">
                <a16:creationId xmlns:a16="http://schemas.microsoft.com/office/drawing/2014/main" id="{E0476F0B-3A2A-F226-43A7-17A1996AACE2}"/>
              </a:ext>
            </a:extLst>
          </p:cNvPr>
          <p:cNvSpPr/>
          <p:nvPr/>
        </p:nvSpPr>
        <p:spPr>
          <a:xfrm>
            <a:off x="3884760"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7DFE3703-C94C-0A49-8319-7404A5213F69}" type="slidenum">
              <a:t>7</a:t>
            </a:fld>
            <a:endParaRPr lang="en-US" sz="1200" b="0" i="0" u="none" strike="noStrike" baseline="0">
              <a:ln>
                <a:noFill/>
              </a:ln>
              <a:solidFill>
                <a:srgbClr val="000000"/>
              </a:solidFill>
              <a:latin typeface="Arial" pitchFamily="34"/>
              <a:ea typeface="MS Gothic" pitchFamily="2"/>
              <a:cs typeface="MS Gothic" pitchFamily="2"/>
            </a:endParaRPr>
          </a:p>
        </p:txBody>
      </p:sp>
      <p:sp>
        <p:nvSpPr>
          <p:cNvPr id="3" name="Freeform 2">
            <a:extLst>
              <a:ext uri="{FF2B5EF4-FFF2-40B4-BE49-F238E27FC236}">
                <a16:creationId xmlns:a16="http://schemas.microsoft.com/office/drawing/2014/main" id="{CAF7914A-F69B-6C12-1DDD-08CA76604F4F}"/>
              </a:ext>
            </a:extLst>
          </p:cNvPr>
          <p:cNvSpPr/>
          <p:nvPr/>
        </p:nvSpPr>
        <p:spPr>
          <a:xfrm>
            <a:off x="1143000" y="685800"/>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GB" sz="1800" b="0" i="0" u="none" strike="noStrike" baseline="0">
              <a:ln>
                <a:noFill/>
              </a:ln>
              <a:solidFill>
                <a:srgbClr val="000000"/>
              </a:solidFill>
              <a:latin typeface="Arial" pitchFamily="34"/>
              <a:ea typeface="MS Gothic" pitchFamily="2"/>
              <a:cs typeface="MS Gothic" pitchFamily="2"/>
            </a:endParaRPr>
          </a:p>
        </p:txBody>
      </p:sp>
      <p:sp>
        <p:nvSpPr>
          <p:cNvPr id="4" name="Notes Placeholder 3">
            <a:extLst>
              <a:ext uri="{FF2B5EF4-FFF2-40B4-BE49-F238E27FC236}">
                <a16:creationId xmlns:a16="http://schemas.microsoft.com/office/drawing/2014/main" id="{923720CE-F8BC-DABF-6F19-1B8D43687FA7}"/>
              </a:ext>
            </a:extLst>
          </p:cNvPr>
          <p:cNvSpPr txBox="1">
            <a:spLocks noGrp="1"/>
          </p:cNvSpPr>
          <p:nvPr>
            <p:ph type="body" sz="quarter" idx="1"/>
          </p:nvPr>
        </p:nvSpPr>
        <p:spPr>
          <a:xfrm>
            <a:off x="685800" y="4343400"/>
            <a:ext cx="5486400" cy="4115159"/>
          </a:xfrm>
        </p:spPr>
        <p:txBody>
          <a:bodyPr wrap="square" lIns="91440" tIns="45720" rIns="91440" bIns="45720" anchor="t" anchorCtr="0">
            <a:spAutoFit/>
          </a:bodyPr>
          <a:lstStyle/>
          <a:p>
            <a:pPr lvl="0" hangingPunct="1"/>
            <a:r>
              <a:rPr lang="en-US" i="1">
                <a:latin typeface="Arial" pitchFamily="34"/>
                <a:ea typeface="MS Gothic" pitchFamily="2"/>
              </a:rPr>
              <a:t>Cloud Software as a Service (SaaS).</a:t>
            </a:r>
            <a:r>
              <a:rPr lang="en-US">
                <a:latin typeface="Arial" pitchFamily="34"/>
                <a:ea typeface="MS Gothic" pitchFamily="2"/>
              </a:rPr>
              <a:t> The capability provided to the consumer is to use the provider’s applications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p>
          <a:p>
            <a:pPr lvl="0" hangingPunct="1"/>
            <a:r>
              <a:rPr lang="en-US" i="1">
                <a:latin typeface="Arial" pitchFamily="34"/>
                <a:ea typeface="MS Gothic" pitchFamily="2"/>
              </a:rPr>
              <a:t>Cloud Platform as a Service (PaaS). </a:t>
            </a:r>
            <a:r>
              <a:rPr lang="en-US">
                <a:latin typeface="Arial" pitchFamily="34"/>
                <a:ea typeface="MS Gothic" pitchFamily="2"/>
              </a:rPr>
              <a:t>The capability provided to the consumer is to deploy onto the cloud infrastructure consumer-created applications using programming languages and tools supported by the provider (e.g., java, python, .Net). The consumer does not manage or control the underlying cloud infrastructure, network, servers, operating systems, or storage, but the consumer has control over the deployed applications and possibly application hosting environment configurations.</a:t>
            </a:r>
          </a:p>
          <a:p>
            <a:pPr lvl="0" hangingPunct="1"/>
            <a:r>
              <a:rPr lang="en-US" i="1">
                <a:latin typeface="Arial" pitchFamily="34"/>
                <a:ea typeface="MS Gothic" pitchFamily="2"/>
              </a:rPr>
              <a:t>Cloud Infrastructure as a Service (IaaS). </a:t>
            </a:r>
            <a:r>
              <a:rPr lang="en-US">
                <a:latin typeface="Arial" pitchFamily="34"/>
                <a:ea typeface="MS Gothic" pitchFamily="2"/>
              </a:rPr>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A2E1A6EB-C0CB-1D7C-B5FA-629BAD72E288}"/>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F8527BF0-EA77-424B-984B-E956DCD78E1C}" type="slidenum">
              <a:t>9</a:t>
            </a:fld>
            <a:endParaRPr lang="en-US"/>
          </a:p>
        </p:txBody>
      </p:sp>
      <p:sp>
        <p:nvSpPr>
          <p:cNvPr id="2" name="Slide Image Placeholder 1">
            <a:extLst>
              <a:ext uri="{FF2B5EF4-FFF2-40B4-BE49-F238E27FC236}">
                <a16:creationId xmlns:a16="http://schemas.microsoft.com/office/drawing/2014/main" id="{6DE881FC-EBC0-64BC-25F3-9B610A322C83}"/>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1EC7D2B-5F23-62FA-13AC-D2CD203D732A}"/>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96F65F7B-64EC-CEEC-5361-F54B78FC2E01}"/>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7CC0DE5A-C03E-EF49-91D7-CF5A0B15F701}" type="slidenum">
              <a:t>10</a:t>
            </a:fld>
            <a:endParaRPr lang="en-US"/>
          </a:p>
        </p:txBody>
      </p:sp>
      <p:sp>
        <p:nvSpPr>
          <p:cNvPr id="2" name="Slide Image Placeholder 1">
            <a:extLst>
              <a:ext uri="{FF2B5EF4-FFF2-40B4-BE49-F238E27FC236}">
                <a16:creationId xmlns:a16="http://schemas.microsoft.com/office/drawing/2014/main" id="{441EFF10-E0A0-0F3A-B627-FB4618E65E1E}"/>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7718E1C-5979-3699-2D6D-DA6A3959967A}"/>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extLst>
      <p:ext uri="{BB962C8B-B14F-4D97-AF65-F5344CB8AC3E}">
        <p14:creationId xmlns:p14="http://schemas.microsoft.com/office/powerpoint/2010/main" val="3592254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0E141B3E-20AC-37E5-5B90-CB27C77408B9}"/>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78B55325-FA2D-9C46-A67D-69A16AD02BFD}" type="slidenum">
              <a:t>11</a:t>
            </a:fld>
            <a:endParaRPr lang="en-US"/>
          </a:p>
        </p:txBody>
      </p:sp>
      <p:sp>
        <p:nvSpPr>
          <p:cNvPr id="2" name="Slide Image Placeholder 1">
            <a:extLst>
              <a:ext uri="{FF2B5EF4-FFF2-40B4-BE49-F238E27FC236}">
                <a16:creationId xmlns:a16="http://schemas.microsoft.com/office/drawing/2014/main" id="{47F1D367-3F44-D462-74CB-4E8B6F632272}"/>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2A9C8C93-3E0B-818A-F96F-AB90DDB2031E}"/>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1">
            <a:extLst>
              <a:ext uri="{FF2B5EF4-FFF2-40B4-BE49-F238E27FC236}">
                <a16:creationId xmlns:a16="http://schemas.microsoft.com/office/drawing/2014/main" id="{CC164763-4D64-3C8E-DE97-CA0F92723CF4}"/>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6A2932B6-AC85-344C-87E4-7E574EE7F891}" type="slidenum">
              <a:t>13</a:t>
            </a:fld>
            <a:endParaRPr lang="en-US"/>
          </a:p>
        </p:txBody>
      </p:sp>
      <p:sp>
        <p:nvSpPr>
          <p:cNvPr id="2" name="Slide Image Placeholder 1">
            <a:extLst>
              <a:ext uri="{FF2B5EF4-FFF2-40B4-BE49-F238E27FC236}">
                <a16:creationId xmlns:a16="http://schemas.microsoft.com/office/drawing/2014/main" id="{77C6200C-7DF8-EE45-F132-14433355A5AC}"/>
              </a:ext>
            </a:extLst>
          </p:cNvPr>
          <p:cNvSpPr>
            <a:spLocks noGrp="1" noRot="1" noChangeAspect="1" noResize="1"/>
          </p:cNvSpPr>
          <p:nvPr>
            <p:ph type="sldImg"/>
          </p:nvPr>
        </p:nvSpPr>
        <p:spPr>
          <a:xfrm>
            <a:off x="381000" y="695325"/>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F17549C-43AC-F081-7ABD-7E7E981902BB}"/>
              </a:ext>
            </a:extLst>
          </p:cNvPr>
          <p:cNvSpPr txBox="1">
            <a:spLocks noGrp="1"/>
          </p:cNvSpPr>
          <p:nvPr>
            <p:ph type="body" sz="quarter" idx="1"/>
          </p:nvPr>
        </p:nvSpPr>
        <p:spPr>
          <a:xfrm>
            <a:off x="685800" y="4343400"/>
            <a:ext cx="5479920" cy="4109040"/>
          </a:xfrm>
        </p:spPr>
        <p:txBody>
          <a:bodyPr>
            <a:spAutoFit/>
          </a:bodyPr>
          <a:lstStyle/>
          <a:p>
            <a:endParaRPr lang="en-GB" kern="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1">
            <a:extLst>
              <a:ext uri="{FF2B5EF4-FFF2-40B4-BE49-F238E27FC236}">
                <a16:creationId xmlns:a16="http://schemas.microsoft.com/office/drawing/2014/main" id="{411F40D2-7F00-EE95-E8F2-F8B056100F14}"/>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92345A17-741B-5E4A-A32C-D6F51C37FC54}" type="slidenum">
              <a:t>18</a:t>
            </a:fld>
            <a:endParaRPr lang="en-US"/>
          </a:p>
        </p:txBody>
      </p:sp>
      <p:sp>
        <p:nvSpPr>
          <p:cNvPr id="2" name="Freeform 1">
            <a:extLst>
              <a:ext uri="{FF2B5EF4-FFF2-40B4-BE49-F238E27FC236}">
                <a16:creationId xmlns:a16="http://schemas.microsoft.com/office/drawing/2014/main" id="{F36E8DD6-CC32-0B14-739D-803C7CF58762}"/>
              </a:ext>
            </a:extLst>
          </p:cNvPr>
          <p:cNvSpPr/>
          <p:nvPr/>
        </p:nvSpPr>
        <p:spPr>
          <a:xfrm>
            <a:off x="3884760"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B190E017-9981-B440-B1C8-B861405B47A5}" type="slidenum">
              <a:t>18</a:t>
            </a:fld>
            <a:endParaRPr lang="en-US" sz="1200" b="0" i="0" u="none" strike="noStrike" baseline="0">
              <a:ln>
                <a:noFill/>
              </a:ln>
              <a:solidFill>
                <a:srgbClr val="000000"/>
              </a:solidFill>
              <a:latin typeface="Arial" pitchFamily="34"/>
              <a:ea typeface="MS Gothic" pitchFamily="2"/>
              <a:cs typeface="MS Gothic" pitchFamily="2"/>
            </a:endParaRPr>
          </a:p>
        </p:txBody>
      </p:sp>
      <p:sp>
        <p:nvSpPr>
          <p:cNvPr id="3" name="Freeform 2">
            <a:extLst>
              <a:ext uri="{FF2B5EF4-FFF2-40B4-BE49-F238E27FC236}">
                <a16:creationId xmlns:a16="http://schemas.microsoft.com/office/drawing/2014/main" id="{CA89FA7A-D689-B3E6-9AD9-A8587C7EF6C2}"/>
              </a:ext>
            </a:extLst>
          </p:cNvPr>
          <p:cNvSpPr/>
          <p:nvPr/>
        </p:nvSpPr>
        <p:spPr>
          <a:xfrm>
            <a:off x="1143000" y="685800"/>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GB" sz="1800" b="0" i="0" u="none" strike="noStrike" baseline="0">
              <a:ln>
                <a:noFill/>
              </a:ln>
              <a:solidFill>
                <a:srgbClr val="000000"/>
              </a:solidFill>
              <a:latin typeface="Arial" pitchFamily="34"/>
              <a:ea typeface="MS Gothic" pitchFamily="2"/>
              <a:cs typeface="MS Gothic" pitchFamily="2"/>
            </a:endParaRPr>
          </a:p>
        </p:txBody>
      </p:sp>
      <p:sp>
        <p:nvSpPr>
          <p:cNvPr id="4" name="Notes Placeholder 3">
            <a:extLst>
              <a:ext uri="{FF2B5EF4-FFF2-40B4-BE49-F238E27FC236}">
                <a16:creationId xmlns:a16="http://schemas.microsoft.com/office/drawing/2014/main" id="{1E70FBE0-7420-89F8-D18F-13056E9CF125}"/>
              </a:ext>
            </a:extLst>
          </p:cNvPr>
          <p:cNvSpPr txBox="1">
            <a:spLocks noGrp="1"/>
          </p:cNvSpPr>
          <p:nvPr>
            <p:ph type="body" sz="quarter" idx="1"/>
          </p:nvPr>
        </p:nvSpPr>
        <p:spPr>
          <a:xfrm>
            <a:off x="685800" y="4343400"/>
            <a:ext cx="5486400" cy="4115159"/>
          </a:xfrm>
        </p:spPr>
        <p:txBody>
          <a:bodyPr wrap="square" lIns="91440" tIns="45720" rIns="91440" bIns="45720" anchor="t" anchorCtr="0">
            <a:spAutoFit/>
          </a:bodyPr>
          <a:lstStyle/>
          <a:p>
            <a:pPr lvl="0" hangingPunct="1"/>
            <a:r>
              <a:rPr lang="en-US" i="1">
                <a:latin typeface="Arial" pitchFamily="34"/>
                <a:ea typeface="MS Gothic" pitchFamily="2"/>
              </a:rPr>
              <a:t>Private cloud. </a:t>
            </a:r>
            <a:r>
              <a:rPr lang="en-US">
                <a:latin typeface="Arial" pitchFamily="34"/>
                <a:ea typeface="MS Gothic" pitchFamily="2"/>
              </a:rPr>
              <a:t>The cloud infrastructure is operated solely for an organization. It may be managed by the organization or a third party and may exist on premise or off premise.</a:t>
            </a:r>
          </a:p>
          <a:p>
            <a:pPr lvl="0" hangingPunct="1"/>
            <a:r>
              <a:rPr lang="en-US" i="1">
                <a:latin typeface="Arial" pitchFamily="34"/>
                <a:ea typeface="MS Gothic" pitchFamily="2"/>
              </a:rPr>
              <a:t>Community cloud.</a:t>
            </a:r>
            <a:r>
              <a:rPr lang="en-US">
                <a:latin typeface="Arial" pitchFamily="34"/>
                <a:ea typeface="MS Gothic" pitchFamily="2"/>
              </a:rPr>
              <a:t> The cloud infrastructure is shared by several organizations and supports a specific community that has shared concerns (e.g., mission, security requirements, policy, and compliance considerations). It may be managed by the organizations or a third party and may exist on premise or off premise.</a:t>
            </a:r>
          </a:p>
          <a:p>
            <a:pPr lvl="0" hangingPunct="1"/>
            <a:r>
              <a:rPr lang="en-US" i="1">
                <a:latin typeface="Arial" pitchFamily="34"/>
                <a:ea typeface="MS Gothic" pitchFamily="2"/>
              </a:rPr>
              <a:t>Public cloud. </a:t>
            </a:r>
            <a:r>
              <a:rPr lang="en-US">
                <a:latin typeface="Arial" pitchFamily="34"/>
                <a:ea typeface="MS Gothic" pitchFamily="2"/>
              </a:rPr>
              <a:t>The cloud infrastructure is made available to the general public or a large industry group and is owned by an organization selling cloud services.</a:t>
            </a:r>
          </a:p>
          <a:p>
            <a:pPr lvl="0" hangingPunct="1"/>
            <a:r>
              <a:rPr lang="en-US" i="1">
                <a:latin typeface="Arial" pitchFamily="34"/>
                <a:ea typeface="MS Gothic" pitchFamily="2"/>
              </a:rPr>
              <a:t>Hybrid cloud</a:t>
            </a:r>
            <a:r>
              <a:rPr lang="en-US">
                <a:latin typeface="Arial" pitchFamily="34"/>
                <a:ea typeface="MS Gothic" pitchFamily="2"/>
              </a:rPr>
              <a:t>. The cloud infrastructure is a composition of two or more clouds (private, community, or public) that remain unique entities but are bound together by standardized or proprietary technology that enables data and application portability (e.g., cloud bursting).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1">
            <a:extLst>
              <a:ext uri="{FF2B5EF4-FFF2-40B4-BE49-F238E27FC236}">
                <a16:creationId xmlns:a16="http://schemas.microsoft.com/office/drawing/2014/main" id="{8B15D958-FC55-1B77-594E-4CDCC0DAAECE}"/>
              </a:ext>
            </a:extLst>
          </p:cNvPr>
          <p:cNvSpPr txBox="1">
            <a:spLocks noGrp="1"/>
          </p:cNvSpPr>
          <p:nvPr>
            <p:ph type="sldNum" sz="quarter" idx="5"/>
          </p:nvPr>
        </p:nvSpPr>
        <p:spPr>
          <a:ln/>
        </p:spPr>
        <p:txBody>
          <a:bodyPr vert="horz" wrap="square" lIns="90000" tIns="46800" rIns="90000" bIns="46800" anchor="b" anchorCtr="0" compatLnSpc="1">
            <a:noAutofit/>
          </a:bodyPr>
          <a:lstStyle/>
          <a:p>
            <a:pPr lvl="0"/>
            <a:fld id="{1C52DC8A-A40D-5D43-8763-FE87E2D906DE}" type="slidenum">
              <a:t>19</a:t>
            </a:fld>
            <a:endParaRPr lang="en-US"/>
          </a:p>
        </p:txBody>
      </p:sp>
      <p:sp>
        <p:nvSpPr>
          <p:cNvPr id="2" name="Freeform 1">
            <a:extLst>
              <a:ext uri="{FF2B5EF4-FFF2-40B4-BE49-F238E27FC236}">
                <a16:creationId xmlns:a16="http://schemas.microsoft.com/office/drawing/2014/main" id="{C1BAFDF1-AC69-38F4-D738-036C068D37D1}"/>
              </a:ext>
            </a:extLst>
          </p:cNvPr>
          <p:cNvSpPr/>
          <p:nvPr/>
        </p:nvSpPr>
        <p:spPr>
          <a:xfrm>
            <a:off x="3884760" y="8685360"/>
            <a:ext cx="29718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b" anchorCtr="0" compatLnSpc="1">
            <a:noAutofit/>
          </a:bodyPr>
          <a:lstStyle/>
          <a:p>
            <a:pPr marL="0" marR="0" lvl="0" indent="0" algn="r"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DB78F430-F131-6240-8B5E-E976EACC26A0}" type="slidenum">
              <a:t>19</a:t>
            </a:fld>
            <a:endParaRPr lang="en-US" sz="1200" b="0" i="0" u="none" strike="noStrike" baseline="0">
              <a:ln>
                <a:noFill/>
              </a:ln>
              <a:solidFill>
                <a:srgbClr val="000000"/>
              </a:solidFill>
              <a:latin typeface="Arial" pitchFamily="34"/>
              <a:ea typeface="MS Gothic" pitchFamily="2"/>
              <a:cs typeface="MS Gothic" pitchFamily="2"/>
            </a:endParaRPr>
          </a:p>
        </p:txBody>
      </p:sp>
      <p:sp>
        <p:nvSpPr>
          <p:cNvPr id="3" name="Freeform 2">
            <a:extLst>
              <a:ext uri="{FF2B5EF4-FFF2-40B4-BE49-F238E27FC236}">
                <a16:creationId xmlns:a16="http://schemas.microsoft.com/office/drawing/2014/main" id="{8A88AAEC-68E1-C52E-5900-FFC266745C34}"/>
              </a:ext>
            </a:extLst>
          </p:cNvPr>
          <p:cNvSpPr/>
          <p:nvPr/>
        </p:nvSpPr>
        <p:spPr>
          <a:xfrm>
            <a:off x="1143000" y="685800"/>
            <a:ext cx="4572000" cy="3429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1">
              <a:lnSpc>
                <a:spcPct val="100000"/>
              </a:lnSpc>
              <a:spcBef>
                <a:spcPts val="0"/>
              </a:spcBef>
              <a:spcAft>
                <a:spcPts val="0"/>
              </a:spcAft>
              <a:buNone/>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GB" sz="1800" b="0" i="0" u="none" strike="noStrike" baseline="0">
              <a:ln>
                <a:noFill/>
              </a:ln>
              <a:solidFill>
                <a:srgbClr val="000000"/>
              </a:solidFill>
              <a:latin typeface="Arial" pitchFamily="34"/>
              <a:ea typeface="MS Gothic" pitchFamily="2"/>
              <a:cs typeface="MS Gothic" pitchFamily="2"/>
            </a:endParaRPr>
          </a:p>
        </p:txBody>
      </p:sp>
      <p:sp>
        <p:nvSpPr>
          <p:cNvPr id="4" name="Notes Placeholder 3">
            <a:extLst>
              <a:ext uri="{FF2B5EF4-FFF2-40B4-BE49-F238E27FC236}">
                <a16:creationId xmlns:a16="http://schemas.microsoft.com/office/drawing/2014/main" id="{B8F86A89-7C38-25FB-B07A-3EAABED5BF3A}"/>
              </a:ext>
            </a:extLst>
          </p:cNvPr>
          <p:cNvSpPr txBox="1">
            <a:spLocks noGrp="1"/>
          </p:cNvSpPr>
          <p:nvPr>
            <p:ph type="body" sz="quarter" idx="1"/>
          </p:nvPr>
        </p:nvSpPr>
        <p:spPr>
          <a:xfrm>
            <a:off x="685800" y="4343400"/>
            <a:ext cx="5479920" cy="4109040"/>
          </a:xfrm>
        </p:spPr>
        <p:txBody>
          <a:bodyPr>
            <a:spAutoFit/>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9370-470F-7F7F-FB74-51646B5F8C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LK"/>
          </a:p>
        </p:txBody>
      </p:sp>
      <p:sp>
        <p:nvSpPr>
          <p:cNvPr id="3" name="Subtitle 2">
            <a:extLst>
              <a:ext uri="{FF2B5EF4-FFF2-40B4-BE49-F238E27FC236}">
                <a16:creationId xmlns:a16="http://schemas.microsoft.com/office/drawing/2014/main" id="{5D0D5B51-FF3D-70C0-5CFB-8AD4BC035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LK"/>
          </a:p>
        </p:txBody>
      </p:sp>
      <p:sp>
        <p:nvSpPr>
          <p:cNvPr id="4" name="Date Placeholder 3">
            <a:extLst>
              <a:ext uri="{FF2B5EF4-FFF2-40B4-BE49-F238E27FC236}">
                <a16:creationId xmlns:a16="http://schemas.microsoft.com/office/drawing/2014/main" id="{D81160EE-A683-FDAE-6ABE-3013F0A7CF2B}"/>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58CAB7FC-AB7E-A88B-4C6C-33C9D1182696}"/>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61C7CD8F-A601-E804-A4E6-F131D3A97FCE}"/>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72538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E6A02-18BA-1DC5-4693-BB1DFF9980CD}"/>
              </a:ext>
            </a:extLst>
          </p:cNvPr>
          <p:cNvSpPr>
            <a:spLocks noGrp="1"/>
          </p:cNvSpPr>
          <p:nvPr>
            <p:ph type="title"/>
          </p:nvPr>
        </p:nvSpPr>
        <p:spPr/>
        <p:txBody>
          <a:bodyPr/>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013C16A3-802D-C06D-4418-C27A9289A6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E5B008D6-8838-B4B8-35B2-2A99570525CD}"/>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FA7A2388-2833-BA1B-C559-53F3516C8813}"/>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842B5876-FFFA-30EC-1871-DE3E75A44CD0}"/>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246064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08F99-5307-AEF9-465F-EF1C08F2C8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LK"/>
          </a:p>
        </p:txBody>
      </p:sp>
      <p:sp>
        <p:nvSpPr>
          <p:cNvPr id="3" name="Vertical Text Placeholder 2">
            <a:extLst>
              <a:ext uri="{FF2B5EF4-FFF2-40B4-BE49-F238E27FC236}">
                <a16:creationId xmlns:a16="http://schemas.microsoft.com/office/drawing/2014/main" id="{17120984-89AA-BC69-2766-A7171AEDE0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0C5EDF75-1821-EA52-2AC1-11CED1CDE6E3}"/>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27CFE2BD-7C37-6D79-FE03-43A57AD3B7C0}"/>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638FCC72-03E2-53D2-966C-0A6EE6A1041B}"/>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685513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C71C5-63B1-D2A6-C36F-BEA25D693772}"/>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CA117FB9-C3D5-55DF-A05D-FD22E3A4C6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7783E83E-D2BB-D196-8710-75F8A740BBA9}"/>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232F64AE-061D-3389-CBBB-DF1F7B91544D}"/>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68FB4917-4CC5-0FFC-A2F3-8C85C9B4D3A8}"/>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3562873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46A3-F1A4-4D91-C588-5E079C72BF3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LK"/>
          </a:p>
        </p:txBody>
      </p:sp>
      <p:sp>
        <p:nvSpPr>
          <p:cNvPr id="3" name="Text Placeholder 2">
            <a:extLst>
              <a:ext uri="{FF2B5EF4-FFF2-40B4-BE49-F238E27FC236}">
                <a16:creationId xmlns:a16="http://schemas.microsoft.com/office/drawing/2014/main" id="{6DDE585A-C999-E971-4237-10F6F99B7F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07E846-DAEE-BEC5-568C-400B22610423}"/>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4873FF44-ED08-F60D-AEC3-E82794809B8E}"/>
              </a:ext>
            </a:extLst>
          </p:cNvPr>
          <p:cNvSpPr>
            <a:spLocks noGrp="1"/>
          </p:cNvSpPr>
          <p:nvPr>
            <p:ph type="ftr" sz="quarter" idx="11"/>
          </p:nvPr>
        </p:nvSpPr>
        <p:spPr/>
        <p:txBody>
          <a:bodyPr/>
          <a:lstStyle/>
          <a:p>
            <a:endParaRPr lang="en-LK"/>
          </a:p>
        </p:txBody>
      </p:sp>
      <p:sp>
        <p:nvSpPr>
          <p:cNvPr id="6" name="Slide Number Placeholder 5">
            <a:extLst>
              <a:ext uri="{FF2B5EF4-FFF2-40B4-BE49-F238E27FC236}">
                <a16:creationId xmlns:a16="http://schemas.microsoft.com/office/drawing/2014/main" id="{6BC152DD-32D2-C033-E3AA-FD6876FC50A6}"/>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327499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C345-E75A-060E-BC14-510F2796C1F5}"/>
              </a:ext>
            </a:extLst>
          </p:cNvPr>
          <p:cNvSpPr>
            <a:spLocks noGrp="1"/>
          </p:cNvSpPr>
          <p:nvPr>
            <p:ph type="title"/>
          </p:nvPr>
        </p:nvSpPr>
        <p:spPr/>
        <p:txBody>
          <a:bodyPr/>
          <a:lstStyle/>
          <a:p>
            <a:r>
              <a:rPr lang="en-GB"/>
              <a:t>Click to edit Master title style</a:t>
            </a:r>
            <a:endParaRPr lang="en-LK"/>
          </a:p>
        </p:txBody>
      </p:sp>
      <p:sp>
        <p:nvSpPr>
          <p:cNvPr id="3" name="Content Placeholder 2">
            <a:extLst>
              <a:ext uri="{FF2B5EF4-FFF2-40B4-BE49-F238E27FC236}">
                <a16:creationId xmlns:a16="http://schemas.microsoft.com/office/drawing/2014/main" id="{288E8849-21DE-43DF-24DB-4708F86481D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Content Placeholder 3">
            <a:extLst>
              <a:ext uri="{FF2B5EF4-FFF2-40B4-BE49-F238E27FC236}">
                <a16:creationId xmlns:a16="http://schemas.microsoft.com/office/drawing/2014/main" id="{7001A528-4BA8-8449-B30C-BB5FDFE9F06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Date Placeholder 4">
            <a:extLst>
              <a:ext uri="{FF2B5EF4-FFF2-40B4-BE49-F238E27FC236}">
                <a16:creationId xmlns:a16="http://schemas.microsoft.com/office/drawing/2014/main" id="{804AC68C-4895-0D67-BCD6-4712FD516D5F}"/>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6" name="Footer Placeholder 5">
            <a:extLst>
              <a:ext uri="{FF2B5EF4-FFF2-40B4-BE49-F238E27FC236}">
                <a16:creationId xmlns:a16="http://schemas.microsoft.com/office/drawing/2014/main" id="{32BC305A-370A-AC53-8A55-6B81C716E3BA}"/>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51E23E65-9013-49E5-0F5B-E48EC87719FC}"/>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14126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10C9-3C4F-FFE4-9A55-072A1CE78BCE}"/>
              </a:ext>
            </a:extLst>
          </p:cNvPr>
          <p:cNvSpPr>
            <a:spLocks noGrp="1"/>
          </p:cNvSpPr>
          <p:nvPr>
            <p:ph type="title"/>
          </p:nvPr>
        </p:nvSpPr>
        <p:spPr>
          <a:xfrm>
            <a:off x="839788" y="365125"/>
            <a:ext cx="10515600" cy="1325563"/>
          </a:xfrm>
        </p:spPr>
        <p:txBody>
          <a:bodyPr/>
          <a:lstStyle/>
          <a:p>
            <a:r>
              <a:rPr lang="en-GB"/>
              <a:t>Click to edit Master title style</a:t>
            </a:r>
            <a:endParaRPr lang="en-LK"/>
          </a:p>
        </p:txBody>
      </p:sp>
      <p:sp>
        <p:nvSpPr>
          <p:cNvPr id="3" name="Text Placeholder 2">
            <a:extLst>
              <a:ext uri="{FF2B5EF4-FFF2-40B4-BE49-F238E27FC236}">
                <a16:creationId xmlns:a16="http://schemas.microsoft.com/office/drawing/2014/main" id="{91748548-1CAB-652B-4BE1-80297D73F9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91BCD63-DD40-CF35-F17E-0A0F29603E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5" name="Text Placeholder 4">
            <a:extLst>
              <a:ext uri="{FF2B5EF4-FFF2-40B4-BE49-F238E27FC236}">
                <a16:creationId xmlns:a16="http://schemas.microsoft.com/office/drawing/2014/main" id="{09E0C0F0-A154-BA6F-B771-5033ECA5B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743CEF-573F-3AC1-1DFD-63D0F8B0FA2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7" name="Date Placeholder 6">
            <a:extLst>
              <a:ext uri="{FF2B5EF4-FFF2-40B4-BE49-F238E27FC236}">
                <a16:creationId xmlns:a16="http://schemas.microsoft.com/office/drawing/2014/main" id="{54A5B591-16F6-CC9E-6470-5070BB040DA2}"/>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8" name="Footer Placeholder 7">
            <a:extLst>
              <a:ext uri="{FF2B5EF4-FFF2-40B4-BE49-F238E27FC236}">
                <a16:creationId xmlns:a16="http://schemas.microsoft.com/office/drawing/2014/main" id="{CC54B8C7-CFBF-70FA-E10E-6DE9F3BFE09D}"/>
              </a:ext>
            </a:extLst>
          </p:cNvPr>
          <p:cNvSpPr>
            <a:spLocks noGrp="1"/>
          </p:cNvSpPr>
          <p:nvPr>
            <p:ph type="ftr" sz="quarter" idx="11"/>
          </p:nvPr>
        </p:nvSpPr>
        <p:spPr/>
        <p:txBody>
          <a:bodyPr/>
          <a:lstStyle/>
          <a:p>
            <a:endParaRPr lang="en-LK"/>
          </a:p>
        </p:txBody>
      </p:sp>
      <p:sp>
        <p:nvSpPr>
          <p:cNvPr id="9" name="Slide Number Placeholder 8">
            <a:extLst>
              <a:ext uri="{FF2B5EF4-FFF2-40B4-BE49-F238E27FC236}">
                <a16:creationId xmlns:a16="http://schemas.microsoft.com/office/drawing/2014/main" id="{0095652B-D694-D833-8AFD-46A74F7B91C1}"/>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59104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4BC5-DF58-0C19-E30E-6BC2C5D6EA38}"/>
              </a:ext>
            </a:extLst>
          </p:cNvPr>
          <p:cNvSpPr>
            <a:spLocks noGrp="1"/>
          </p:cNvSpPr>
          <p:nvPr>
            <p:ph type="title"/>
          </p:nvPr>
        </p:nvSpPr>
        <p:spPr/>
        <p:txBody>
          <a:bodyPr/>
          <a:lstStyle/>
          <a:p>
            <a:r>
              <a:rPr lang="en-GB"/>
              <a:t>Click to edit Master title style</a:t>
            </a:r>
            <a:endParaRPr lang="en-LK"/>
          </a:p>
        </p:txBody>
      </p:sp>
      <p:sp>
        <p:nvSpPr>
          <p:cNvPr id="3" name="Date Placeholder 2">
            <a:extLst>
              <a:ext uri="{FF2B5EF4-FFF2-40B4-BE49-F238E27FC236}">
                <a16:creationId xmlns:a16="http://schemas.microsoft.com/office/drawing/2014/main" id="{74FD7D19-F1C9-7A5C-442A-B12DB6FD6751}"/>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4" name="Footer Placeholder 3">
            <a:extLst>
              <a:ext uri="{FF2B5EF4-FFF2-40B4-BE49-F238E27FC236}">
                <a16:creationId xmlns:a16="http://schemas.microsoft.com/office/drawing/2014/main" id="{053208DA-BCC6-0655-5A1A-C2588F358E3D}"/>
              </a:ext>
            </a:extLst>
          </p:cNvPr>
          <p:cNvSpPr>
            <a:spLocks noGrp="1"/>
          </p:cNvSpPr>
          <p:nvPr>
            <p:ph type="ftr" sz="quarter" idx="11"/>
          </p:nvPr>
        </p:nvSpPr>
        <p:spPr/>
        <p:txBody>
          <a:bodyPr/>
          <a:lstStyle/>
          <a:p>
            <a:endParaRPr lang="en-LK"/>
          </a:p>
        </p:txBody>
      </p:sp>
      <p:sp>
        <p:nvSpPr>
          <p:cNvPr id="5" name="Slide Number Placeholder 4">
            <a:extLst>
              <a:ext uri="{FF2B5EF4-FFF2-40B4-BE49-F238E27FC236}">
                <a16:creationId xmlns:a16="http://schemas.microsoft.com/office/drawing/2014/main" id="{3689744E-25A5-3E80-F5BC-D6021175B45F}"/>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6145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5F71C-F08A-0E39-542C-63B0C201084F}"/>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3" name="Footer Placeholder 2">
            <a:extLst>
              <a:ext uri="{FF2B5EF4-FFF2-40B4-BE49-F238E27FC236}">
                <a16:creationId xmlns:a16="http://schemas.microsoft.com/office/drawing/2014/main" id="{56E7F6D9-FE04-E3B0-EE35-62E51C05E5D3}"/>
              </a:ext>
            </a:extLst>
          </p:cNvPr>
          <p:cNvSpPr>
            <a:spLocks noGrp="1"/>
          </p:cNvSpPr>
          <p:nvPr>
            <p:ph type="ftr" sz="quarter" idx="11"/>
          </p:nvPr>
        </p:nvSpPr>
        <p:spPr/>
        <p:txBody>
          <a:bodyPr/>
          <a:lstStyle/>
          <a:p>
            <a:endParaRPr lang="en-LK"/>
          </a:p>
        </p:txBody>
      </p:sp>
      <p:sp>
        <p:nvSpPr>
          <p:cNvPr id="4" name="Slide Number Placeholder 3">
            <a:extLst>
              <a:ext uri="{FF2B5EF4-FFF2-40B4-BE49-F238E27FC236}">
                <a16:creationId xmlns:a16="http://schemas.microsoft.com/office/drawing/2014/main" id="{A83ADAE8-FAF5-6D1E-8468-B9A6DAF5FE1F}"/>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230854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EC50-64A3-86D0-140C-35358E8876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Content Placeholder 2">
            <a:extLst>
              <a:ext uri="{FF2B5EF4-FFF2-40B4-BE49-F238E27FC236}">
                <a16:creationId xmlns:a16="http://schemas.microsoft.com/office/drawing/2014/main" id="{E5B69B10-B094-93E3-2939-92E236204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Text Placeholder 3">
            <a:extLst>
              <a:ext uri="{FF2B5EF4-FFF2-40B4-BE49-F238E27FC236}">
                <a16:creationId xmlns:a16="http://schemas.microsoft.com/office/drawing/2014/main" id="{ADC3C1A2-BDB8-EF8D-11CA-7A1B9402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FE1CA9-EF1A-6EEA-7B6E-ACACA16E6825}"/>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6" name="Footer Placeholder 5">
            <a:extLst>
              <a:ext uri="{FF2B5EF4-FFF2-40B4-BE49-F238E27FC236}">
                <a16:creationId xmlns:a16="http://schemas.microsoft.com/office/drawing/2014/main" id="{BCC5A117-6673-264E-F053-B7ADCAE20BC9}"/>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C9E1B6ED-C2AF-3224-59DB-D8DFDEB0AE0F}"/>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191844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7CFE-9770-614A-0A2D-7C9A6207E3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LK"/>
          </a:p>
        </p:txBody>
      </p:sp>
      <p:sp>
        <p:nvSpPr>
          <p:cNvPr id="3" name="Picture Placeholder 2">
            <a:extLst>
              <a:ext uri="{FF2B5EF4-FFF2-40B4-BE49-F238E27FC236}">
                <a16:creationId xmlns:a16="http://schemas.microsoft.com/office/drawing/2014/main" id="{64199D89-2B58-CDDC-EFF0-F88CD236E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K"/>
          </a:p>
        </p:txBody>
      </p:sp>
      <p:sp>
        <p:nvSpPr>
          <p:cNvPr id="4" name="Text Placeholder 3">
            <a:extLst>
              <a:ext uri="{FF2B5EF4-FFF2-40B4-BE49-F238E27FC236}">
                <a16:creationId xmlns:a16="http://schemas.microsoft.com/office/drawing/2014/main" id="{F6EB3898-45DD-2A73-D814-F59D72C48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411ACB-004B-12F0-F9F2-5705A9E153FF}"/>
              </a:ext>
            </a:extLst>
          </p:cNvPr>
          <p:cNvSpPr>
            <a:spLocks noGrp="1"/>
          </p:cNvSpPr>
          <p:nvPr>
            <p:ph type="dt" sz="half" idx="10"/>
          </p:nvPr>
        </p:nvSpPr>
        <p:spPr/>
        <p:txBody>
          <a:bodyPr/>
          <a:lstStyle/>
          <a:p>
            <a:fld id="{FC1738A7-B5E0-4B4A-B661-8FBB64FACA01}" type="datetimeFigureOut">
              <a:rPr lang="en-LK" smtClean="0"/>
              <a:t>2024-03-09</a:t>
            </a:fld>
            <a:endParaRPr lang="en-LK"/>
          </a:p>
        </p:txBody>
      </p:sp>
      <p:sp>
        <p:nvSpPr>
          <p:cNvPr id="6" name="Footer Placeholder 5">
            <a:extLst>
              <a:ext uri="{FF2B5EF4-FFF2-40B4-BE49-F238E27FC236}">
                <a16:creationId xmlns:a16="http://schemas.microsoft.com/office/drawing/2014/main" id="{6AF25CE4-E3BB-276F-94A3-3A03235AC8B3}"/>
              </a:ext>
            </a:extLst>
          </p:cNvPr>
          <p:cNvSpPr>
            <a:spLocks noGrp="1"/>
          </p:cNvSpPr>
          <p:nvPr>
            <p:ph type="ftr" sz="quarter" idx="11"/>
          </p:nvPr>
        </p:nvSpPr>
        <p:spPr/>
        <p:txBody>
          <a:bodyPr/>
          <a:lstStyle/>
          <a:p>
            <a:endParaRPr lang="en-LK"/>
          </a:p>
        </p:txBody>
      </p:sp>
      <p:sp>
        <p:nvSpPr>
          <p:cNvPr id="7" name="Slide Number Placeholder 6">
            <a:extLst>
              <a:ext uri="{FF2B5EF4-FFF2-40B4-BE49-F238E27FC236}">
                <a16:creationId xmlns:a16="http://schemas.microsoft.com/office/drawing/2014/main" id="{69F912C1-E396-1CEE-ADDE-4D1C64788F91}"/>
              </a:ext>
            </a:extLst>
          </p:cNvPr>
          <p:cNvSpPr>
            <a:spLocks noGrp="1"/>
          </p:cNvSpPr>
          <p:nvPr>
            <p:ph type="sldNum" sz="quarter" idx="12"/>
          </p:nvPr>
        </p:nvSpPr>
        <p:spPr/>
        <p:txBody>
          <a:bodyPr/>
          <a:lstStyle/>
          <a:p>
            <a:fld id="{8BAD2130-1131-0246-8FE0-BD1BAA0C1D26}" type="slidenum">
              <a:rPr lang="en-LK" smtClean="0"/>
              <a:t>‹#›</a:t>
            </a:fld>
            <a:endParaRPr lang="en-LK"/>
          </a:p>
        </p:txBody>
      </p:sp>
    </p:spTree>
    <p:extLst>
      <p:ext uri="{BB962C8B-B14F-4D97-AF65-F5344CB8AC3E}">
        <p14:creationId xmlns:p14="http://schemas.microsoft.com/office/powerpoint/2010/main" val="79192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56F8E-7285-1AEB-DAF6-C57C82772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LK"/>
          </a:p>
        </p:txBody>
      </p:sp>
      <p:sp>
        <p:nvSpPr>
          <p:cNvPr id="3" name="Text Placeholder 2">
            <a:extLst>
              <a:ext uri="{FF2B5EF4-FFF2-40B4-BE49-F238E27FC236}">
                <a16:creationId xmlns:a16="http://schemas.microsoft.com/office/drawing/2014/main" id="{0881A8DA-D644-9ABC-25DA-F4F30D500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4" name="Date Placeholder 3">
            <a:extLst>
              <a:ext uri="{FF2B5EF4-FFF2-40B4-BE49-F238E27FC236}">
                <a16:creationId xmlns:a16="http://schemas.microsoft.com/office/drawing/2014/main" id="{25AB4D31-CE3C-F9C1-7AE9-9BCEB3BDF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738A7-B5E0-4B4A-B661-8FBB64FACA01}" type="datetimeFigureOut">
              <a:rPr lang="en-LK" smtClean="0"/>
              <a:t>2024-03-09</a:t>
            </a:fld>
            <a:endParaRPr lang="en-LK"/>
          </a:p>
        </p:txBody>
      </p:sp>
      <p:sp>
        <p:nvSpPr>
          <p:cNvPr id="5" name="Footer Placeholder 4">
            <a:extLst>
              <a:ext uri="{FF2B5EF4-FFF2-40B4-BE49-F238E27FC236}">
                <a16:creationId xmlns:a16="http://schemas.microsoft.com/office/drawing/2014/main" id="{6E13DAB3-0261-8646-B7AE-A5B88F900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K"/>
          </a:p>
        </p:txBody>
      </p:sp>
      <p:sp>
        <p:nvSpPr>
          <p:cNvPr id="6" name="Slide Number Placeholder 5">
            <a:extLst>
              <a:ext uri="{FF2B5EF4-FFF2-40B4-BE49-F238E27FC236}">
                <a16:creationId xmlns:a16="http://schemas.microsoft.com/office/drawing/2014/main" id="{20B23F51-E713-671E-5013-E86E9CDEB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D2130-1131-0246-8FE0-BD1BAA0C1D26}" type="slidenum">
              <a:rPr lang="en-LK" smtClean="0"/>
              <a:t>‹#›</a:t>
            </a:fld>
            <a:endParaRPr lang="en-LK"/>
          </a:p>
        </p:txBody>
      </p:sp>
    </p:spTree>
    <p:extLst>
      <p:ext uri="{BB962C8B-B14F-4D97-AF65-F5344CB8AC3E}">
        <p14:creationId xmlns:p14="http://schemas.microsoft.com/office/powerpoint/2010/main" val="146812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avindunfernand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dhat.com/en/topics/cloud-computing/what-is-iaas" TargetMode="External"/><Relationship Id="rId2" Type="http://schemas.openxmlformats.org/officeDocument/2006/relationships/hyperlink" Target="https://www.cloudflare.com/learning/cloud/what-is-the-cloud/" TargetMode="External"/><Relationship Id="rId1" Type="http://schemas.openxmlformats.org/officeDocument/2006/relationships/slideLayout" Target="../slideLayouts/slideLayout7.xml"/><Relationship Id="rId5" Type="http://schemas.openxmlformats.org/officeDocument/2006/relationships/hyperlink" Target="https://www.redhat.com/en/topics/cloud-computing/what-is-saas" TargetMode="External"/><Relationship Id="rId4" Type="http://schemas.openxmlformats.org/officeDocument/2006/relationships/hyperlink" Target="https://www.redhat.com/en/topics/cloud-computing/what-is-paa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C16D02-6CFB-989E-E787-D7DC443CD3D0}"/>
              </a:ext>
            </a:extLst>
          </p:cNvPr>
          <p:cNvSpPr txBox="1">
            <a:spLocks/>
          </p:cNvSpPr>
          <p:nvPr/>
        </p:nvSpPr>
        <p:spPr>
          <a:xfrm>
            <a:off x="831850" y="1736726"/>
            <a:ext cx="10515600" cy="28527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LK" dirty="0"/>
              <a:t>Cloud Computing 101</a:t>
            </a:r>
          </a:p>
        </p:txBody>
      </p:sp>
      <p:sp>
        <p:nvSpPr>
          <p:cNvPr id="5" name="Text Placeholder 4">
            <a:extLst>
              <a:ext uri="{FF2B5EF4-FFF2-40B4-BE49-F238E27FC236}">
                <a16:creationId xmlns:a16="http://schemas.microsoft.com/office/drawing/2014/main" id="{AC5A0A70-4190-A44A-D6F8-38B6E7A6E35B}"/>
              </a:ext>
            </a:extLst>
          </p:cNvPr>
          <p:cNvSpPr txBox="1">
            <a:spLocks/>
          </p:cNvSpPr>
          <p:nvPr/>
        </p:nvSpPr>
        <p:spPr>
          <a:xfrm>
            <a:off x="838200" y="4589463"/>
            <a:ext cx="10515600" cy="150018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LK" dirty="0"/>
              <a:t>Ravindu Nirmal Fernando | SLIIT | March 2024</a:t>
            </a:r>
          </a:p>
        </p:txBody>
      </p:sp>
      <p:sp>
        <p:nvSpPr>
          <p:cNvPr id="7" name="TextBox 6">
            <a:extLst>
              <a:ext uri="{FF2B5EF4-FFF2-40B4-BE49-F238E27FC236}">
                <a16:creationId xmlns:a16="http://schemas.microsoft.com/office/drawing/2014/main" id="{82791B3F-2B2E-7CFE-6DEB-DB54E8A3C9F7}"/>
              </a:ext>
            </a:extLst>
          </p:cNvPr>
          <p:cNvSpPr txBox="1"/>
          <p:nvPr/>
        </p:nvSpPr>
        <p:spPr>
          <a:xfrm>
            <a:off x="5627571" y="6550223"/>
            <a:ext cx="6564429" cy="307777"/>
          </a:xfrm>
          <a:prstGeom prst="rect">
            <a:avLst/>
          </a:prstGeom>
          <a:noFill/>
        </p:spPr>
        <p:txBody>
          <a:bodyPr wrap="square" rtlCol="0">
            <a:spAutoFit/>
          </a:bodyPr>
          <a:lstStyle/>
          <a:p>
            <a:pPr algn="r"/>
            <a:r>
              <a:rPr lang="en-LK" sz="1400" dirty="0"/>
              <a:t> </a:t>
            </a:r>
            <a:r>
              <a:rPr lang="en-LK" sz="1400" dirty="0">
                <a:hlinkClick r:id="rId2"/>
              </a:rPr>
              <a:t>https://ravindunfernando.com</a:t>
            </a:r>
            <a:r>
              <a:rPr lang="en-LK" sz="1400" dirty="0"/>
              <a:t> </a:t>
            </a:r>
          </a:p>
        </p:txBody>
      </p:sp>
      <p:pic>
        <p:nvPicPr>
          <p:cNvPr id="9" name="Picture 8">
            <a:extLst>
              <a:ext uri="{FF2B5EF4-FFF2-40B4-BE49-F238E27FC236}">
                <a16:creationId xmlns:a16="http://schemas.microsoft.com/office/drawing/2014/main" id="{89CC7529-6EE8-88DC-6BAB-EE0743D245DD}"/>
              </a:ext>
            </a:extLst>
          </p:cNvPr>
          <p:cNvPicPr>
            <a:picLocks noChangeAspect="1"/>
          </p:cNvPicPr>
          <p:nvPr/>
        </p:nvPicPr>
        <p:blipFill>
          <a:blip r:embed="rId3"/>
          <a:stretch>
            <a:fillRect/>
          </a:stretch>
        </p:blipFill>
        <p:spPr>
          <a:xfrm>
            <a:off x="7349376" y="235846"/>
            <a:ext cx="4357396" cy="3193154"/>
          </a:xfrm>
          <a:prstGeom prst="rect">
            <a:avLst/>
          </a:prstGeom>
        </p:spPr>
      </p:pic>
    </p:spTree>
    <p:extLst>
      <p:ext uri="{BB962C8B-B14F-4D97-AF65-F5344CB8AC3E}">
        <p14:creationId xmlns:p14="http://schemas.microsoft.com/office/powerpoint/2010/main" val="176697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9A6716-F82D-B0F7-4309-34D589B68770}"/>
              </a:ext>
            </a:extLst>
          </p:cNvPr>
          <p:cNvPicPr>
            <a:picLocks noChangeAspect="1"/>
          </p:cNvPicPr>
          <p:nvPr/>
        </p:nvPicPr>
        <p:blipFill>
          <a:blip r:embed="rId3"/>
          <a:stretch>
            <a:fillRect/>
          </a:stretch>
        </p:blipFill>
        <p:spPr>
          <a:xfrm>
            <a:off x="6096000" y="1376855"/>
            <a:ext cx="5108651" cy="4380231"/>
          </a:xfrm>
          <a:prstGeom prst="rect">
            <a:avLst/>
          </a:prstGeom>
        </p:spPr>
      </p:pic>
      <p:pic>
        <p:nvPicPr>
          <p:cNvPr id="4" name="Picture 3">
            <a:extLst>
              <a:ext uri="{FF2B5EF4-FFF2-40B4-BE49-F238E27FC236}">
                <a16:creationId xmlns:a16="http://schemas.microsoft.com/office/drawing/2014/main" id="{568276C6-2EA7-F44E-853B-5753696BDCF5}"/>
              </a:ext>
            </a:extLst>
          </p:cNvPr>
          <p:cNvPicPr>
            <a:picLocks noChangeAspect="1"/>
          </p:cNvPicPr>
          <p:nvPr/>
        </p:nvPicPr>
        <p:blipFill>
          <a:blip r:embed="rId4"/>
          <a:stretch>
            <a:fillRect/>
          </a:stretch>
        </p:blipFill>
        <p:spPr>
          <a:xfrm>
            <a:off x="745611" y="2082343"/>
            <a:ext cx="5193210" cy="3314212"/>
          </a:xfrm>
          <a:prstGeom prst="rect">
            <a:avLst/>
          </a:prstGeom>
        </p:spPr>
      </p:pic>
    </p:spTree>
    <p:extLst>
      <p:ext uri="{BB962C8B-B14F-4D97-AF65-F5344CB8AC3E}">
        <p14:creationId xmlns:p14="http://schemas.microsoft.com/office/powerpoint/2010/main" val="302651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F4D6-6BA9-987A-DDBB-CD140DE94DB6}"/>
              </a:ext>
            </a:extLst>
          </p:cNvPr>
          <p:cNvSpPr txBox="1">
            <a:spLocks noGrp="1"/>
          </p:cNvSpPr>
          <p:nvPr>
            <p:ph type="title" idx="4294967295"/>
          </p:nvPr>
        </p:nvSpPr>
        <p:spPr>
          <a:xfrm>
            <a:off x="919655" y="551320"/>
            <a:ext cx="8229600" cy="694824"/>
          </a:xfrm>
        </p:spPr>
        <p:txBody>
          <a:bodyPr vert="horz" wrap="square" lIns="91440" tIns="38880" rIns="91440" bIns="45720" rtlCol="0" anchor="ctr">
            <a:spAutoFit/>
          </a:bodyPr>
          <a:lstStyle/>
          <a:p>
            <a:pPr lvl="0"/>
            <a:r>
              <a:rPr lang="en-US" dirty="0"/>
              <a:t>Platform as a Service (PaaS)</a:t>
            </a:r>
          </a:p>
        </p:txBody>
      </p:sp>
      <p:sp>
        <p:nvSpPr>
          <p:cNvPr id="3" name="Text Placeholder 2">
            <a:extLst>
              <a:ext uri="{FF2B5EF4-FFF2-40B4-BE49-F238E27FC236}">
                <a16:creationId xmlns:a16="http://schemas.microsoft.com/office/drawing/2014/main" id="{875B8725-95FA-6044-3BA0-F32383575CF8}"/>
              </a:ext>
            </a:extLst>
          </p:cNvPr>
          <p:cNvSpPr txBox="1">
            <a:spLocks noGrp="1"/>
          </p:cNvSpPr>
          <p:nvPr>
            <p:ph type="body" idx="4294967295"/>
          </p:nvPr>
        </p:nvSpPr>
        <p:spPr>
          <a:xfrm>
            <a:off x="1003738" y="1499777"/>
            <a:ext cx="9906000" cy="4525920"/>
          </a:xfrm>
        </p:spPr>
        <p:txBody>
          <a:bodyPr wrap="square">
            <a:normAutofit lnSpcReduction="10000"/>
          </a:bodyPr>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Delivers a solution stack (ready-made) for both</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software development and</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a runtime environment</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Easy to develop applications</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May be constrained</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Danger of lock-in</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GB" b="0" i="0" dirty="0">
                <a:solidFill>
                  <a:srgbClr val="333333"/>
                </a:solidFill>
                <a:effectLst/>
              </a:rPr>
              <a:t>allow you to focus on the deployment and management of your applications.</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Cloud consumer is spared the administrative burden of setting up and maintaining the bare infrastructure IT resources</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C17FA-93C0-417C-2CF9-D6556968360D}"/>
              </a:ext>
            </a:extLst>
          </p:cNvPr>
          <p:cNvPicPr>
            <a:picLocks noChangeAspect="1"/>
          </p:cNvPicPr>
          <p:nvPr/>
        </p:nvPicPr>
        <p:blipFill>
          <a:blip r:embed="rId2"/>
          <a:stretch>
            <a:fillRect/>
          </a:stretch>
        </p:blipFill>
        <p:spPr>
          <a:xfrm>
            <a:off x="580827" y="1129421"/>
            <a:ext cx="11030346" cy="4599158"/>
          </a:xfrm>
          <a:prstGeom prst="rect">
            <a:avLst/>
          </a:prstGeom>
        </p:spPr>
      </p:pic>
    </p:spTree>
    <p:extLst>
      <p:ext uri="{BB962C8B-B14F-4D97-AF65-F5344CB8AC3E}">
        <p14:creationId xmlns:p14="http://schemas.microsoft.com/office/powerpoint/2010/main" val="97556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20DF-1A98-F32A-ACF9-85EB7A2897AD}"/>
              </a:ext>
            </a:extLst>
          </p:cNvPr>
          <p:cNvSpPr txBox="1">
            <a:spLocks noGrp="1"/>
          </p:cNvSpPr>
          <p:nvPr>
            <p:ph type="title" idx="4294967295"/>
          </p:nvPr>
        </p:nvSpPr>
        <p:spPr>
          <a:xfrm>
            <a:off x="940676" y="519789"/>
            <a:ext cx="8229600" cy="694824"/>
          </a:xfrm>
        </p:spPr>
        <p:txBody>
          <a:bodyPr vert="horz" wrap="square" lIns="91440" tIns="38880" rIns="91440" bIns="45720" rtlCol="0" anchor="ctr">
            <a:spAutoFit/>
          </a:bodyPr>
          <a:lstStyle/>
          <a:p>
            <a:pPr lvl="0"/>
            <a:r>
              <a:rPr lang="en-US" dirty="0"/>
              <a:t>Software as a Service (SaaS)</a:t>
            </a:r>
          </a:p>
        </p:txBody>
      </p:sp>
      <p:sp>
        <p:nvSpPr>
          <p:cNvPr id="3" name="Text Placeholder 2">
            <a:extLst>
              <a:ext uri="{FF2B5EF4-FFF2-40B4-BE49-F238E27FC236}">
                <a16:creationId xmlns:a16="http://schemas.microsoft.com/office/drawing/2014/main" id="{3C0B1A4A-F89A-1C80-B433-C7A78FFC61CA}"/>
              </a:ext>
            </a:extLst>
          </p:cNvPr>
          <p:cNvSpPr txBox="1">
            <a:spLocks noGrp="1"/>
          </p:cNvSpPr>
          <p:nvPr>
            <p:ph type="body" idx="4294967295"/>
          </p:nvPr>
        </p:nvSpPr>
        <p:spPr>
          <a:xfrm>
            <a:off x="1014249" y="1478756"/>
            <a:ext cx="10231820" cy="4525920"/>
          </a:xfrm>
        </p:spPr>
        <p:txBody>
          <a:bodyPr wrap="square">
            <a:normAutofit fontScale="92500" lnSpcReduction="10000"/>
          </a:bodyPr>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Service provider offers specific applications offered as a “product”</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hosted by the provider</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Consumed by the customer</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May be </a:t>
            </a:r>
            <a:r>
              <a:rPr lang="en-US" dirty="0" err="1"/>
              <a:t>customised</a:t>
            </a:r>
            <a:r>
              <a:rPr lang="en-US" dirty="0"/>
              <a:t> by the customer</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Information stored by the provider</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No necessity to purchase any hardware</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The SaaS vendor</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Operates</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Maintains and</a:t>
            </a:r>
          </a:p>
          <a:p>
            <a:pPr marL="457200" lvl="1">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Supports </a:t>
            </a:r>
            <a:r>
              <a:rPr lang="en-US" dirty="0"/>
              <a:t>all the software, hardware, and communications technology</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The price is on a per-use basis and involves no upfront capital costs.</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FB62FB-731D-23D1-1AE1-769B4F25F2F5}"/>
              </a:ext>
            </a:extLst>
          </p:cNvPr>
          <p:cNvPicPr>
            <a:picLocks noChangeAspect="1"/>
          </p:cNvPicPr>
          <p:nvPr/>
        </p:nvPicPr>
        <p:blipFill>
          <a:blip r:embed="rId2"/>
          <a:stretch>
            <a:fillRect/>
          </a:stretch>
        </p:blipFill>
        <p:spPr>
          <a:xfrm>
            <a:off x="449251" y="943392"/>
            <a:ext cx="11293498" cy="4721683"/>
          </a:xfrm>
          <a:prstGeom prst="rect">
            <a:avLst/>
          </a:prstGeom>
        </p:spPr>
      </p:pic>
    </p:spTree>
    <p:extLst>
      <p:ext uri="{BB962C8B-B14F-4D97-AF65-F5344CB8AC3E}">
        <p14:creationId xmlns:p14="http://schemas.microsoft.com/office/powerpoint/2010/main" val="242887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556A94-4C3D-4C69-35DF-A724D761F02A}"/>
              </a:ext>
            </a:extLst>
          </p:cNvPr>
          <p:cNvPicPr>
            <a:picLocks noChangeAspect="1"/>
          </p:cNvPicPr>
          <p:nvPr/>
        </p:nvPicPr>
        <p:blipFill>
          <a:blip r:embed="rId2"/>
          <a:stretch>
            <a:fillRect/>
          </a:stretch>
        </p:blipFill>
        <p:spPr>
          <a:xfrm>
            <a:off x="995198" y="683392"/>
            <a:ext cx="10201603" cy="5786180"/>
          </a:xfrm>
          <a:prstGeom prst="rect">
            <a:avLst/>
          </a:prstGeom>
        </p:spPr>
      </p:pic>
    </p:spTree>
    <p:extLst>
      <p:ext uri="{BB962C8B-B14F-4D97-AF65-F5344CB8AC3E}">
        <p14:creationId xmlns:p14="http://schemas.microsoft.com/office/powerpoint/2010/main" val="1487851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82A3F-3BB7-D50F-1C96-8ED9CBD397F3}"/>
              </a:ext>
            </a:extLst>
          </p:cNvPr>
          <p:cNvSpPr txBox="1"/>
          <p:nvPr/>
        </p:nvSpPr>
        <p:spPr>
          <a:xfrm>
            <a:off x="1114096" y="1355836"/>
            <a:ext cx="10142483" cy="4893647"/>
          </a:xfrm>
          <a:prstGeom prst="rect">
            <a:avLst/>
          </a:prstGeom>
          <a:noFill/>
        </p:spPr>
        <p:txBody>
          <a:bodyPr wrap="square">
            <a:spAutoFit/>
          </a:bodyPr>
          <a:lstStyle/>
          <a:p>
            <a:r>
              <a:rPr lang="en-GB" sz="2400" b="1" dirty="0"/>
              <a:t>IaaS</a:t>
            </a:r>
          </a:p>
          <a:p>
            <a:pPr marL="285750" indent="-285750">
              <a:buFont typeface="Arial" panose="020B0604020202020204" pitchFamily="34" charset="0"/>
              <a:buChar char="•"/>
            </a:pPr>
            <a:r>
              <a:rPr lang="en-GB" sz="2400" dirty="0"/>
              <a:t>Flexibility, finer control, &amp; performance</a:t>
            </a:r>
          </a:p>
          <a:p>
            <a:pPr marL="285750" indent="-285750">
              <a:buFont typeface="Arial" panose="020B0604020202020204" pitchFamily="34" charset="0"/>
              <a:buChar char="•"/>
            </a:pPr>
            <a:r>
              <a:rPr lang="en-GB" sz="2400" dirty="0"/>
              <a:t>Still need some level of infrastructure maintenance</a:t>
            </a:r>
          </a:p>
          <a:p>
            <a:pPr marL="285750" indent="-285750">
              <a:buFont typeface="Arial" panose="020B0604020202020204" pitchFamily="34" charset="0"/>
              <a:buChar char="•"/>
            </a:pPr>
            <a:r>
              <a:rPr lang="en-GB" sz="2400" dirty="0"/>
              <a:t>Scaling, configuration, security</a:t>
            </a:r>
          </a:p>
          <a:p>
            <a:endParaRPr lang="en-GB" sz="2400" dirty="0"/>
          </a:p>
          <a:p>
            <a:r>
              <a:rPr lang="en-GB" sz="2400" b="1" dirty="0"/>
              <a:t>PaaS</a:t>
            </a:r>
          </a:p>
          <a:p>
            <a:pPr marL="285750" indent="-285750">
              <a:buFont typeface="Arial" panose="020B0604020202020204" pitchFamily="34" charset="0"/>
              <a:buChar char="•"/>
            </a:pPr>
            <a:r>
              <a:rPr lang="en-GB" sz="2400" dirty="0"/>
              <a:t>Speedy development, better integration, automated scaling, no maintenance needs</a:t>
            </a:r>
          </a:p>
          <a:p>
            <a:pPr marL="285750" indent="-285750">
              <a:buFont typeface="Arial" panose="020B0604020202020204" pitchFamily="34" charset="0"/>
              <a:buChar char="•"/>
            </a:pPr>
            <a:r>
              <a:rPr lang="en-GB" sz="2400" dirty="0"/>
              <a:t>Relatively low-customization, Vendor lock-in</a:t>
            </a:r>
          </a:p>
          <a:p>
            <a:endParaRPr lang="en-GB" sz="2400" dirty="0"/>
          </a:p>
          <a:p>
            <a:r>
              <a:rPr lang="en-GB" sz="2400" b="1" dirty="0"/>
              <a:t>SaaS</a:t>
            </a:r>
          </a:p>
          <a:p>
            <a:pPr marL="285750" indent="-285750">
              <a:buFont typeface="Arial" panose="020B0604020202020204" pitchFamily="34" charset="0"/>
              <a:buChar char="•"/>
            </a:pPr>
            <a:r>
              <a:rPr lang="en-GB" sz="2400" dirty="0"/>
              <a:t>Fastest for common applications</a:t>
            </a:r>
          </a:p>
          <a:p>
            <a:pPr marL="285750" indent="-285750">
              <a:buFont typeface="Arial" panose="020B0604020202020204" pitchFamily="34" charset="0"/>
              <a:buChar char="•"/>
            </a:pPr>
            <a:r>
              <a:rPr lang="en-GB" sz="2400" dirty="0"/>
              <a:t>Little customization</a:t>
            </a:r>
          </a:p>
        </p:txBody>
      </p:sp>
      <p:sp>
        <p:nvSpPr>
          <p:cNvPr id="4" name="Title 1">
            <a:extLst>
              <a:ext uri="{FF2B5EF4-FFF2-40B4-BE49-F238E27FC236}">
                <a16:creationId xmlns:a16="http://schemas.microsoft.com/office/drawing/2014/main" id="{E229EC18-8E00-4F5A-A7BF-D3DEA5BB6464}"/>
              </a:ext>
            </a:extLst>
          </p:cNvPr>
          <p:cNvSpPr txBox="1">
            <a:spLocks/>
          </p:cNvSpPr>
          <p:nvPr/>
        </p:nvSpPr>
        <p:spPr>
          <a:xfrm>
            <a:off x="751490" y="467237"/>
            <a:ext cx="822960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Choosing between IaaS, PaaS, SaaS</a:t>
            </a:r>
          </a:p>
        </p:txBody>
      </p:sp>
    </p:spTree>
    <p:extLst>
      <p:ext uri="{BB962C8B-B14F-4D97-AF65-F5344CB8AC3E}">
        <p14:creationId xmlns:p14="http://schemas.microsoft.com/office/powerpoint/2010/main" val="39122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82A3F-3BB7-D50F-1C96-8ED9CBD397F3}"/>
              </a:ext>
            </a:extLst>
          </p:cNvPr>
          <p:cNvSpPr txBox="1"/>
          <p:nvPr/>
        </p:nvSpPr>
        <p:spPr>
          <a:xfrm>
            <a:off x="1024758" y="1849822"/>
            <a:ext cx="10142483" cy="3785652"/>
          </a:xfrm>
          <a:prstGeom prst="rect">
            <a:avLst/>
          </a:prstGeom>
          <a:noFill/>
        </p:spPr>
        <p:txBody>
          <a:bodyPr wrap="square">
            <a:spAutoFit/>
          </a:bodyPr>
          <a:lstStyle/>
          <a:p>
            <a:r>
              <a:rPr lang="en-GB" sz="2400" dirty="0">
                <a:solidFill>
                  <a:srgbClr val="000000"/>
                </a:solidFill>
                <a:effectLst/>
              </a:rPr>
              <a:t>Many specialized variations of the three base cloud delivery models have emerged</a:t>
            </a:r>
          </a:p>
          <a:p>
            <a:endParaRPr lang="en-GB" sz="2400" dirty="0">
              <a:solidFill>
                <a:srgbClr val="000000"/>
              </a:solidFill>
              <a:effectLst/>
            </a:endParaRPr>
          </a:p>
          <a:p>
            <a:pPr marL="342900" indent="-342900">
              <a:buFont typeface="Arial" panose="020B0604020202020204" pitchFamily="34" charset="0"/>
              <a:buChar char="•"/>
            </a:pPr>
            <a:r>
              <a:rPr lang="en-GB" sz="2400" dirty="0">
                <a:solidFill>
                  <a:srgbClr val="363641"/>
                </a:solidFill>
                <a:effectLst/>
              </a:rPr>
              <a:t>Storage as a Service</a:t>
            </a:r>
          </a:p>
          <a:p>
            <a:pPr marL="342900" indent="-342900">
              <a:buFont typeface="Arial" panose="020B0604020202020204" pitchFamily="34" charset="0"/>
              <a:buChar char="•"/>
            </a:pPr>
            <a:r>
              <a:rPr lang="en-GB" sz="2400" dirty="0">
                <a:solidFill>
                  <a:srgbClr val="363641"/>
                </a:solidFill>
                <a:effectLst/>
              </a:rPr>
              <a:t>Database as a Service</a:t>
            </a:r>
          </a:p>
          <a:p>
            <a:pPr marL="342900" indent="-342900">
              <a:buFont typeface="Arial" panose="020B0604020202020204" pitchFamily="34" charset="0"/>
              <a:buChar char="•"/>
            </a:pPr>
            <a:r>
              <a:rPr lang="en-GB" sz="2400" dirty="0">
                <a:solidFill>
                  <a:srgbClr val="363641"/>
                </a:solidFill>
                <a:effectLst/>
              </a:rPr>
              <a:t>Security as a Service</a:t>
            </a:r>
          </a:p>
          <a:p>
            <a:pPr marL="342900" indent="-342900">
              <a:buFont typeface="Arial" panose="020B0604020202020204" pitchFamily="34" charset="0"/>
              <a:buChar char="•"/>
            </a:pPr>
            <a:r>
              <a:rPr lang="en-GB" sz="2400" dirty="0">
                <a:solidFill>
                  <a:srgbClr val="363641"/>
                </a:solidFill>
                <a:effectLst/>
              </a:rPr>
              <a:t>Communication as a Service</a:t>
            </a:r>
          </a:p>
          <a:p>
            <a:pPr marL="342900" indent="-342900">
              <a:buFont typeface="Arial" panose="020B0604020202020204" pitchFamily="34" charset="0"/>
              <a:buChar char="•"/>
            </a:pPr>
            <a:r>
              <a:rPr lang="en-GB" sz="2400" dirty="0">
                <a:solidFill>
                  <a:srgbClr val="363641"/>
                </a:solidFill>
                <a:effectLst/>
              </a:rPr>
              <a:t>Integration as a Service</a:t>
            </a:r>
          </a:p>
          <a:p>
            <a:pPr marL="342900" indent="-342900">
              <a:buFont typeface="Arial" panose="020B0604020202020204" pitchFamily="34" charset="0"/>
              <a:buChar char="•"/>
            </a:pPr>
            <a:r>
              <a:rPr lang="en-GB" sz="2400" dirty="0">
                <a:solidFill>
                  <a:srgbClr val="363641"/>
                </a:solidFill>
                <a:effectLst/>
              </a:rPr>
              <a:t>Testing as a Service</a:t>
            </a:r>
          </a:p>
          <a:p>
            <a:pPr marL="342900" indent="-342900">
              <a:buFont typeface="Arial" panose="020B0604020202020204" pitchFamily="34" charset="0"/>
              <a:buChar char="•"/>
            </a:pPr>
            <a:r>
              <a:rPr lang="en-GB" sz="2400" dirty="0">
                <a:solidFill>
                  <a:srgbClr val="363641"/>
                </a:solidFill>
                <a:effectLst/>
              </a:rPr>
              <a:t>Process as a Service</a:t>
            </a:r>
          </a:p>
        </p:txBody>
      </p:sp>
      <p:sp>
        <p:nvSpPr>
          <p:cNvPr id="4" name="Title 1">
            <a:extLst>
              <a:ext uri="{FF2B5EF4-FFF2-40B4-BE49-F238E27FC236}">
                <a16:creationId xmlns:a16="http://schemas.microsoft.com/office/drawing/2014/main" id="{E229EC18-8E00-4F5A-A7BF-D3DEA5BB6464}"/>
              </a:ext>
            </a:extLst>
          </p:cNvPr>
          <p:cNvSpPr txBox="1">
            <a:spLocks/>
          </p:cNvSpPr>
          <p:nvPr/>
        </p:nvSpPr>
        <p:spPr>
          <a:xfrm>
            <a:off x="751490" y="467237"/>
            <a:ext cx="961171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service/ delivery models variations</a:t>
            </a:r>
          </a:p>
        </p:txBody>
      </p:sp>
    </p:spTree>
    <p:extLst>
      <p:ext uri="{BB962C8B-B14F-4D97-AF65-F5344CB8AC3E}">
        <p14:creationId xmlns:p14="http://schemas.microsoft.com/office/powerpoint/2010/main" val="176538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E1B1A510-222D-5845-A189-CFE434105463}"/>
              </a:ext>
            </a:extLst>
          </p:cNvPr>
          <p:cNvSpPr/>
          <p:nvPr/>
        </p:nvSpPr>
        <p:spPr>
          <a:xfrm>
            <a:off x="10134480" y="6629400"/>
            <a:ext cx="381240" cy="228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81449392-5E00-A24E-9B4A-74B76E9CD329}" type="slidenum">
              <a:rPr lang="en-US" sz="1400">
                <a:solidFill>
                  <a:srgbClr val="000000"/>
                </a:solidFill>
                <a:latin typeface="Arial" pitchFamily="34"/>
                <a:ea typeface="MS Gothic" pitchFamily="2"/>
                <a:cs typeface="MS Gothic" pitchFamily="2"/>
              </a:rPr>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t>18</a:t>
            </a:fld>
            <a:endParaRPr lang="en-US" sz="1400">
              <a:solidFill>
                <a:srgbClr val="000000"/>
              </a:solidFill>
              <a:latin typeface="Arial" pitchFamily="34"/>
              <a:ea typeface="MS Gothic" pitchFamily="2"/>
              <a:cs typeface="MS Gothic" pitchFamily="2"/>
            </a:endParaRPr>
          </a:p>
        </p:txBody>
      </p:sp>
      <p:sp>
        <p:nvSpPr>
          <p:cNvPr id="4" name="Freeform 3">
            <a:extLst>
              <a:ext uri="{FF2B5EF4-FFF2-40B4-BE49-F238E27FC236}">
                <a16:creationId xmlns:a16="http://schemas.microsoft.com/office/drawing/2014/main" id="{FEF59B17-A9B0-0BC5-21D7-AB003A76325E}"/>
              </a:ext>
            </a:extLst>
          </p:cNvPr>
          <p:cNvSpPr/>
          <p:nvPr/>
        </p:nvSpPr>
        <p:spPr>
          <a:xfrm>
            <a:off x="751490" y="1334121"/>
            <a:ext cx="10179269" cy="52171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latin typeface="Arial" pitchFamily="34"/>
                <a:ea typeface="MS Gothic" pitchFamily="2"/>
                <a:cs typeface="MS Gothic" pitchFamily="2"/>
              </a:rPr>
              <a:t> </a:t>
            </a:r>
            <a:r>
              <a:rPr lang="en-US" sz="2800" b="1" dirty="0">
                <a:solidFill>
                  <a:srgbClr val="000000"/>
                </a:solidFill>
                <a:ea typeface="MS Gothic" pitchFamily="2"/>
                <a:cs typeface="MS Gothic" pitchFamily="2"/>
              </a:rPr>
              <a:t>Private cloud</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ea typeface="MS Gothic" pitchFamily="2"/>
                <a:cs typeface="MS Gothic" pitchFamily="2"/>
              </a:rPr>
              <a:t> enterprise owned or leased. Resources are dedicated to enterprise</a:t>
            </a:r>
          </a:p>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b="1" dirty="0">
                <a:solidFill>
                  <a:srgbClr val="000000"/>
                </a:solidFill>
                <a:ea typeface="MS Gothic" pitchFamily="2"/>
                <a:cs typeface="MS Gothic" pitchFamily="2"/>
              </a:rPr>
              <a:t> Public cloud</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ea typeface="MS Gothic" pitchFamily="2"/>
                <a:cs typeface="MS Gothic" pitchFamily="2"/>
              </a:rPr>
              <a:t> Sold to the public, mega-scale infrastructure</a:t>
            </a:r>
          </a:p>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MS Gothic" pitchFamily="2"/>
                <a:cs typeface="MS Gothic" pitchFamily="2"/>
              </a:rPr>
              <a:t> </a:t>
            </a:r>
            <a:r>
              <a:rPr lang="en-US" sz="2800" b="1" dirty="0">
                <a:solidFill>
                  <a:srgbClr val="000000"/>
                </a:solidFill>
                <a:ea typeface="MS Gothic" pitchFamily="2"/>
                <a:cs typeface="MS Gothic" pitchFamily="2"/>
              </a:rPr>
              <a:t>Hybrid cloud</a:t>
            </a:r>
          </a:p>
          <a:p>
            <a:pPr marL="457200" lvl="2">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ea typeface="MS Gothic" pitchFamily="2"/>
                <a:cs typeface="MS Gothic" pitchFamily="2"/>
              </a:rPr>
              <a:t> composition of two or more clouds. Mostly deployment between public and private</a:t>
            </a:r>
          </a:p>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MS Gothic" pitchFamily="2"/>
                <a:cs typeface="MS Gothic" pitchFamily="2"/>
              </a:rPr>
              <a:t> Community cloud</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ea typeface="MS Gothic" pitchFamily="2"/>
                <a:cs typeface="MS Gothic" pitchFamily="2"/>
              </a:rPr>
              <a:t> shared infrastructure for specific community</a:t>
            </a:r>
          </a:p>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MS Gothic" pitchFamily="2"/>
                <a:cs typeface="MS Gothic" pitchFamily="2"/>
              </a:rPr>
              <a:t> Personal cloud</a:t>
            </a:r>
          </a:p>
          <a:p>
            <a:pPr marL="457200" lvl="2">
              <a:spcBef>
                <a:spcPts val="799"/>
              </a:spcBef>
              <a:buClr>
                <a:srgbClr val="000000"/>
              </a:buClr>
              <a:buSzPct val="100000"/>
              <a:buFont typeface="Times New Roman" pitchFamily="18"/>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ea typeface="MS Gothic" pitchFamily="2"/>
                <a:cs typeface="MS Gothic" pitchFamily="2"/>
              </a:rPr>
              <a:t> your own cloud – belongs to you</a:t>
            </a:r>
          </a:p>
          <a:p>
            <a:pPr>
              <a:spcBef>
                <a:spcPts val="799"/>
              </a:spcBef>
              <a:buClr>
                <a:srgbClr val="000000"/>
              </a:buClr>
              <a:buSzPct val="100000"/>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US" sz="2800" dirty="0">
              <a:solidFill>
                <a:srgbClr val="000000"/>
              </a:solidFill>
              <a:latin typeface="Arial" pitchFamily="34"/>
              <a:ea typeface="MS Gothic" pitchFamily="2"/>
              <a:cs typeface="MS Gothic" pitchFamily="2"/>
            </a:endParaRPr>
          </a:p>
        </p:txBody>
      </p:sp>
      <p:sp>
        <p:nvSpPr>
          <p:cNvPr id="5" name="Title 1">
            <a:extLst>
              <a:ext uri="{FF2B5EF4-FFF2-40B4-BE49-F238E27FC236}">
                <a16:creationId xmlns:a16="http://schemas.microsoft.com/office/drawing/2014/main" id="{5DA66A90-83B2-BE64-7D65-4C28E9EF22EE}"/>
              </a:ext>
            </a:extLst>
          </p:cNvPr>
          <p:cNvSpPr txBox="1">
            <a:spLocks/>
          </p:cNvSpPr>
          <p:nvPr/>
        </p:nvSpPr>
        <p:spPr>
          <a:xfrm>
            <a:off x="751490" y="467237"/>
            <a:ext cx="822960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Deployment Models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B794B125-DDD9-A72A-990F-FA5DA744DCC2}"/>
              </a:ext>
            </a:extLst>
          </p:cNvPr>
          <p:cNvSpPr/>
          <p:nvPr/>
        </p:nvSpPr>
        <p:spPr>
          <a:xfrm>
            <a:off x="10134480" y="6629400"/>
            <a:ext cx="381240" cy="228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366CE7D4-5F93-B349-AD0A-889A0082ACF8}" type="slidenum">
              <a:rPr lang="en-US" sz="1400">
                <a:solidFill>
                  <a:srgbClr val="000000"/>
                </a:solidFill>
                <a:latin typeface="Arial" pitchFamily="34"/>
                <a:ea typeface="MS Gothic" pitchFamily="2"/>
                <a:cs typeface="MS Gothic" pitchFamily="2"/>
              </a:rPr>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t>19</a:t>
            </a:fld>
            <a:endParaRPr lang="en-US" sz="1400">
              <a:solidFill>
                <a:srgbClr val="000000"/>
              </a:solidFill>
              <a:latin typeface="Arial" pitchFamily="34"/>
              <a:ea typeface="MS Gothic" pitchFamily="2"/>
              <a:cs typeface="MS Gothic" pitchFamily="2"/>
            </a:endParaRPr>
          </a:p>
        </p:txBody>
      </p:sp>
      <p:sp>
        <p:nvSpPr>
          <p:cNvPr id="3" name="Freeform 2">
            <a:extLst>
              <a:ext uri="{FF2B5EF4-FFF2-40B4-BE49-F238E27FC236}">
                <a16:creationId xmlns:a16="http://schemas.microsoft.com/office/drawing/2014/main" id="{ED8D26F6-A2DF-CB0C-81C9-D825249AAD32}"/>
              </a:ext>
            </a:extLst>
          </p:cNvPr>
          <p:cNvSpPr/>
          <p:nvPr/>
        </p:nvSpPr>
        <p:spPr>
          <a:xfrm>
            <a:off x="1981200" y="274680"/>
            <a:ext cx="8229600" cy="114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1">
            <a:noAutofit/>
          </a:bodyPr>
          <a:lstStyle/>
          <a:p>
            <a:pPr algn="ct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4400">
                <a:solidFill>
                  <a:srgbClr val="FFFFFF"/>
                </a:solidFill>
                <a:latin typeface="Arial" pitchFamily="34"/>
                <a:ea typeface="MS Gothic" pitchFamily="2"/>
                <a:cs typeface="MS Gothic" pitchFamily="2"/>
              </a:rPr>
              <a:t>Common Cloud Characteristics</a:t>
            </a:r>
          </a:p>
        </p:txBody>
      </p:sp>
      <p:sp>
        <p:nvSpPr>
          <p:cNvPr id="4" name="Freeform 3">
            <a:extLst>
              <a:ext uri="{FF2B5EF4-FFF2-40B4-BE49-F238E27FC236}">
                <a16:creationId xmlns:a16="http://schemas.microsoft.com/office/drawing/2014/main" id="{9627731C-45D1-6C7E-CD8D-8B16CAB06F1F}"/>
              </a:ext>
            </a:extLst>
          </p:cNvPr>
          <p:cNvSpPr/>
          <p:nvPr/>
        </p:nvSpPr>
        <p:spPr>
          <a:xfrm>
            <a:off x="1174531" y="846180"/>
            <a:ext cx="9651124" cy="487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a:spcBef>
                <a:spcPts val="799"/>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3200" dirty="0">
                <a:solidFill>
                  <a:srgbClr val="000000"/>
                </a:solidFill>
                <a:latin typeface="Arial" pitchFamily="34"/>
                <a:ea typeface="ＭＳ Ｐゴシック" pitchFamily="2"/>
                <a:cs typeface="ＭＳ Ｐゴシック" pitchFamily="2"/>
              </a:rPr>
              <a:t> </a:t>
            </a:r>
            <a:r>
              <a:rPr lang="en-US" sz="3200" dirty="0">
                <a:solidFill>
                  <a:srgbClr val="000000"/>
                </a:solidFill>
                <a:ea typeface="ＭＳ Ｐゴシック" pitchFamily="2"/>
                <a:cs typeface="ＭＳ Ｐゴシック" pitchFamily="2"/>
              </a:rPr>
              <a:t>Cloud computing often leverages:</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Massive scale</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Virtualization</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Resilient computing</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Low cost software</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Geographic distribution</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Service orientation</a:t>
            </a:r>
          </a:p>
          <a:p>
            <a:pPr marL="457200" lvl="2">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ea typeface="ＭＳ Ｐゴシック" pitchFamily="2"/>
                <a:cs typeface="ＭＳ Ｐゴシック" pitchFamily="2"/>
              </a:rPr>
              <a:t> Advanced security technologies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4833-DD5F-C330-370E-D76624CB6243}"/>
              </a:ext>
            </a:extLst>
          </p:cNvPr>
          <p:cNvSpPr>
            <a:spLocks noGrp="1"/>
          </p:cNvSpPr>
          <p:nvPr>
            <p:ph type="title"/>
          </p:nvPr>
        </p:nvSpPr>
        <p:spPr/>
        <p:txBody>
          <a:bodyPr/>
          <a:lstStyle/>
          <a:p>
            <a:r>
              <a:rPr lang="en-LK" dirty="0"/>
              <a:t>Cloud Computing Principles</a:t>
            </a:r>
          </a:p>
        </p:txBody>
      </p:sp>
      <p:sp>
        <p:nvSpPr>
          <p:cNvPr id="3" name="Content Placeholder 2">
            <a:extLst>
              <a:ext uri="{FF2B5EF4-FFF2-40B4-BE49-F238E27FC236}">
                <a16:creationId xmlns:a16="http://schemas.microsoft.com/office/drawing/2014/main" id="{966CD8D9-2391-0565-8550-D27B8D7B0C11}"/>
              </a:ext>
            </a:extLst>
          </p:cNvPr>
          <p:cNvSpPr>
            <a:spLocks noGrp="1"/>
          </p:cNvSpPr>
          <p:nvPr>
            <p:ph idx="1"/>
          </p:nvPr>
        </p:nvSpPr>
        <p:spPr/>
        <p:txBody>
          <a:bodyPr>
            <a:normAutofit/>
          </a:bodyPr>
          <a:lstStyle/>
          <a:p>
            <a:r>
              <a:rPr lang="en-GB" dirty="0"/>
              <a:t>Technology is abstracted away from the user.</a:t>
            </a:r>
          </a:p>
          <a:p>
            <a:pPr lvl="1"/>
            <a:r>
              <a:rPr lang="en-GB" dirty="0"/>
              <a:t>e.g. hardware and software management is the responsibility of the cloud provider</a:t>
            </a:r>
          </a:p>
          <a:p>
            <a:r>
              <a:rPr lang="en-GB" dirty="0"/>
              <a:t>Location-independent (if you have enough bandwidth)</a:t>
            </a:r>
          </a:p>
          <a:p>
            <a:r>
              <a:rPr lang="en-GB" dirty="0"/>
              <a:t>Cloud Services have a scalable architecture</a:t>
            </a:r>
          </a:p>
          <a:p>
            <a:r>
              <a:rPr lang="en-GB" dirty="0"/>
              <a:t>Dynamic</a:t>
            </a:r>
          </a:p>
          <a:p>
            <a:r>
              <a:rPr lang="en-GB" dirty="0"/>
              <a:t>Request-driven</a:t>
            </a:r>
          </a:p>
          <a:p>
            <a:r>
              <a:rPr lang="en-GB" dirty="0"/>
              <a:t>Clouds have multi-tenancy</a:t>
            </a:r>
          </a:p>
          <a:p>
            <a:r>
              <a:rPr lang="en-GB" dirty="0"/>
              <a:t>Several clients using the same resources</a:t>
            </a:r>
          </a:p>
          <a:p>
            <a:endParaRPr lang="en-LK" dirty="0"/>
          </a:p>
        </p:txBody>
      </p:sp>
    </p:spTree>
    <p:extLst>
      <p:ext uri="{BB962C8B-B14F-4D97-AF65-F5344CB8AC3E}">
        <p14:creationId xmlns:p14="http://schemas.microsoft.com/office/powerpoint/2010/main" val="1562181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782A3F-3BB7-D50F-1C96-8ED9CBD397F3}"/>
              </a:ext>
            </a:extLst>
          </p:cNvPr>
          <p:cNvSpPr txBox="1"/>
          <p:nvPr/>
        </p:nvSpPr>
        <p:spPr>
          <a:xfrm>
            <a:off x="1024758" y="1849822"/>
            <a:ext cx="10142483" cy="3785652"/>
          </a:xfrm>
          <a:prstGeom prst="rect">
            <a:avLst/>
          </a:prstGeom>
          <a:noFill/>
        </p:spPr>
        <p:txBody>
          <a:bodyPr wrap="square">
            <a:spAutoFit/>
          </a:bodyPr>
          <a:lstStyle/>
          <a:p>
            <a:r>
              <a:rPr lang="en-GB" sz="2400" b="1" dirty="0">
                <a:solidFill>
                  <a:srgbClr val="000000"/>
                </a:solidFill>
                <a:effectLst/>
              </a:rPr>
              <a:t>Know what you want first</a:t>
            </a:r>
          </a:p>
          <a:p>
            <a:endParaRPr lang="en-GB" sz="2400" b="1" dirty="0">
              <a:solidFill>
                <a:srgbClr val="000000"/>
              </a:solidFill>
              <a:effectLst/>
            </a:endParaRPr>
          </a:p>
          <a:p>
            <a:pPr marL="342900" indent="-342900">
              <a:buFont typeface="Arial" panose="020B0604020202020204" pitchFamily="34" charset="0"/>
              <a:buChar char="•"/>
            </a:pPr>
            <a:r>
              <a:rPr lang="en-GB" sz="2400" dirty="0">
                <a:solidFill>
                  <a:srgbClr val="000000"/>
                </a:solidFill>
                <a:effectLst/>
              </a:rPr>
              <a:t>What services are available?</a:t>
            </a:r>
          </a:p>
          <a:p>
            <a:pPr marL="342900" indent="-342900">
              <a:buFont typeface="Arial" panose="020B0604020202020204" pitchFamily="34" charset="0"/>
              <a:buChar char="•"/>
            </a:pPr>
            <a:r>
              <a:rPr lang="en-GB" sz="2400" dirty="0">
                <a:solidFill>
                  <a:srgbClr val="000000"/>
                </a:solidFill>
                <a:effectLst/>
              </a:rPr>
              <a:t>What is your pricing model?</a:t>
            </a:r>
          </a:p>
          <a:p>
            <a:pPr marL="342900" indent="-342900">
              <a:buFont typeface="Arial" panose="020B0604020202020204" pitchFamily="34" charset="0"/>
              <a:buChar char="•"/>
            </a:pPr>
            <a:r>
              <a:rPr lang="en-GB" sz="2400" dirty="0">
                <a:solidFill>
                  <a:srgbClr val="000000"/>
                </a:solidFill>
                <a:effectLst/>
              </a:rPr>
              <a:t>What are your scaling options?</a:t>
            </a:r>
          </a:p>
          <a:p>
            <a:pPr marL="342900" indent="-342900">
              <a:buFont typeface="Arial" panose="020B0604020202020204" pitchFamily="34" charset="0"/>
              <a:buChar char="•"/>
            </a:pPr>
            <a:r>
              <a:rPr lang="en-GB" sz="2400" dirty="0">
                <a:solidFill>
                  <a:srgbClr val="000000"/>
                </a:solidFill>
                <a:effectLst/>
              </a:rPr>
              <a:t>What are your security measures?</a:t>
            </a:r>
          </a:p>
          <a:p>
            <a:pPr marL="342900" indent="-342900">
              <a:buFont typeface="Arial" panose="020B0604020202020204" pitchFamily="34" charset="0"/>
              <a:buChar char="•"/>
            </a:pPr>
            <a:r>
              <a:rPr lang="en-GB" sz="2400" dirty="0">
                <a:solidFill>
                  <a:srgbClr val="000000"/>
                </a:solidFill>
                <a:effectLst/>
              </a:rPr>
              <a:t>Where are your </a:t>
            </a:r>
            <a:r>
              <a:rPr lang="en-GB" sz="2400" dirty="0" err="1">
                <a:solidFill>
                  <a:srgbClr val="000000"/>
                </a:solidFill>
                <a:effectLst/>
              </a:rPr>
              <a:t>datacenters</a:t>
            </a:r>
            <a:r>
              <a:rPr lang="en-GB" sz="2400" dirty="0">
                <a:solidFill>
                  <a:srgbClr val="000000"/>
                </a:solidFill>
                <a:effectLst/>
              </a:rPr>
              <a:t> located?</a:t>
            </a:r>
          </a:p>
          <a:p>
            <a:pPr marL="342900" indent="-342900">
              <a:buFont typeface="Arial" panose="020B0604020202020204" pitchFamily="34" charset="0"/>
              <a:buChar char="•"/>
            </a:pPr>
            <a:r>
              <a:rPr lang="en-GB" sz="2400" dirty="0">
                <a:solidFill>
                  <a:srgbClr val="000000"/>
                </a:solidFill>
                <a:effectLst/>
              </a:rPr>
              <a:t>What are SLA terms?</a:t>
            </a:r>
          </a:p>
          <a:p>
            <a:pPr marL="342900" indent="-342900">
              <a:buFont typeface="Arial" panose="020B0604020202020204" pitchFamily="34" charset="0"/>
              <a:buChar char="•"/>
            </a:pPr>
            <a:r>
              <a:rPr lang="en-GB" sz="2400" dirty="0">
                <a:solidFill>
                  <a:srgbClr val="000000"/>
                </a:solidFill>
                <a:effectLst/>
              </a:rPr>
              <a:t>Customer support</a:t>
            </a:r>
          </a:p>
          <a:p>
            <a:pPr marL="342900" indent="-342900">
              <a:buFont typeface="Arial" panose="020B0604020202020204" pitchFamily="34" charset="0"/>
              <a:buChar char="•"/>
            </a:pPr>
            <a:r>
              <a:rPr lang="en-GB" sz="2400" dirty="0">
                <a:solidFill>
                  <a:srgbClr val="000000"/>
                </a:solidFill>
                <a:effectLst/>
              </a:rPr>
              <a:t>Reputation</a:t>
            </a:r>
          </a:p>
        </p:txBody>
      </p:sp>
      <p:sp>
        <p:nvSpPr>
          <p:cNvPr id="4" name="Title 1">
            <a:extLst>
              <a:ext uri="{FF2B5EF4-FFF2-40B4-BE49-F238E27FC236}">
                <a16:creationId xmlns:a16="http://schemas.microsoft.com/office/drawing/2014/main" id="{E229EC18-8E00-4F5A-A7BF-D3DEA5BB6464}"/>
              </a:ext>
            </a:extLst>
          </p:cNvPr>
          <p:cNvSpPr txBox="1">
            <a:spLocks/>
          </p:cNvSpPr>
          <p:nvPr/>
        </p:nvSpPr>
        <p:spPr>
          <a:xfrm>
            <a:off x="751490" y="467237"/>
            <a:ext cx="822960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Selection of a Cloud Service</a:t>
            </a:r>
          </a:p>
        </p:txBody>
      </p:sp>
    </p:spTree>
    <p:extLst>
      <p:ext uri="{BB962C8B-B14F-4D97-AF65-F5344CB8AC3E}">
        <p14:creationId xmlns:p14="http://schemas.microsoft.com/office/powerpoint/2010/main" val="31818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921D-1440-7EE0-7291-B5A549D68F47}"/>
              </a:ext>
            </a:extLst>
          </p:cNvPr>
          <p:cNvSpPr txBox="1">
            <a:spLocks/>
          </p:cNvSpPr>
          <p:nvPr/>
        </p:nvSpPr>
        <p:spPr>
          <a:xfrm>
            <a:off x="940676" y="519789"/>
            <a:ext cx="822960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p>
        </p:txBody>
      </p:sp>
      <p:sp>
        <p:nvSpPr>
          <p:cNvPr id="3" name="Text Placeholder 2">
            <a:extLst>
              <a:ext uri="{FF2B5EF4-FFF2-40B4-BE49-F238E27FC236}">
                <a16:creationId xmlns:a16="http://schemas.microsoft.com/office/drawing/2014/main" id="{AC8C51BB-7F7E-2C17-C30D-3FF542C9503C}"/>
              </a:ext>
            </a:extLst>
          </p:cNvPr>
          <p:cNvSpPr txBox="1">
            <a:spLocks/>
          </p:cNvSpPr>
          <p:nvPr/>
        </p:nvSpPr>
        <p:spPr>
          <a:xfrm>
            <a:off x="1014249" y="1478756"/>
            <a:ext cx="10231820" cy="452592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endParaRPr lang="en-US" dirty="0"/>
          </a:p>
        </p:txBody>
      </p:sp>
      <p:sp>
        <p:nvSpPr>
          <p:cNvPr id="6" name="TextBox 5">
            <a:extLst>
              <a:ext uri="{FF2B5EF4-FFF2-40B4-BE49-F238E27FC236}">
                <a16:creationId xmlns:a16="http://schemas.microsoft.com/office/drawing/2014/main" id="{43823941-E752-DD54-8D34-066FA9277A69}"/>
              </a:ext>
            </a:extLst>
          </p:cNvPr>
          <p:cNvSpPr txBox="1"/>
          <p:nvPr/>
        </p:nvSpPr>
        <p:spPr>
          <a:xfrm>
            <a:off x="1014249" y="1828800"/>
            <a:ext cx="10163502" cy="258532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0000"/>
                </a:solidFill>
                <a:effectLst/>
                <a:latin typeface="Helvetica" pitchFamily="2" charset="0"/>
                <a:hlinkClick r:id="rId2"/>
              </a:rPr>
              <a:t>https://www.cloudflare.com/learning/cloud/what-is-the-cloud/</a:t>
            </a:r>
            <a:r>
              <a:rPr lang="en-GB" dirty="0">
                <a:solidFill>
                  <a:srgbClr val="000000"/>
                </a:solidFill>
                <a:effectLst/>
                <a:latin typeface="Helvetica" pitchFamily="2" charset="0"/>
              </a:rPr>
              <a:t> </a:t>
            </a:r>
          </a:p>
          <a:p>
            <a:pPr marL="285750" indent="-285750">
              <a:buFont typeface="Arial" panose="020B0604020202020204" pitchFamily="34" charset="0"/>
              <a:buChar char="•"/>
            </a:pPr>
            <a:r>
              <a:rPr lang="en-GB" dirty="0">
                <a:solidFill>
                  <a:srgbClr val="000000"/>
                </a:solidFill>
                <a:effectLst/>
                <a:latin typeface="Helvetica" pitchFamily="2" charset="0"/>
                <a:hlinkClick r:id="rId3"/>
              </a:rPr>
              <a:t>https://www.redhat.com/en/topics/cloud-computing/what-is-iaas</a:t>
            </a:r>
            <a:r>
              <a:rPr lang="en-GB" dirty="0">
                <a:solidFill>
                  <a:srgbClr val="000000"/>
                </a:solidFill>
                <a:effectLst/>
                <a:latin typeface="Helvetica" pitchFamily="2" charset="0"/>
              </a:rPr>
              <a:t> </a:t>
            </a:r>
          </a:p>
          <a:p>
            <a:pPr marL="285750" indent="-285750">
              <a:buFont typeface="Arial" panose="020B0604020202020204" pitchFamily="34" charset="0"/>
              <a:buChar char="•"/>
            </a:pPr>
            <a:r>
              <a:rPr lang="en-GB" dirty="0">
                <a:solidFill>
                  <a:srgbClr val="000000"/>
                </a:solidFill>
                <a:effectLst/>
                <a:latin typeface="Helvetica" pitchFamily="2" charset="0"/>
                <a:hlinkClick r:id="rId4"/>
              </a:rPr>
              <a:t>https://www.redhat.com/en/topics/cloud-computing/what-is-paas</a:t>
            </a:r>
            <a:r>
              <a:rPr lang="en-GB" dirty="0">
                <a:solidFill>
                  <a:srgbClr val="000000"/>
                </a:solidFill>
                <a:effectLst/>
                <a:latin typeface="Helvetica" pitchFamily="2" charset="0"/>
              </a:rPr>
              <a:t> </a:t>
            </a:r>
          </a:p>
          <a:p>
            <a:pPr marL="285750" indent="-285750">
              <a:buFont typeface="Arial" panose="020B0604020202020204" pitchFamily="34" charset="0"/>
              <a:buChar char="•"/>
            </a:pPr>
            <a:r>
              <a:rPr lang="en-GB" dirty="0">
                <a:solidFill>
                  <a:srgbClr val="000000"/>
                </a:solidFill>
                <a:effectLst/>
                <a:latin typeface="Helvetica" pitchFamily="2" charset="0"/>
                <a:hlinkClick r:id="rId5"/>
              </a:rPr>
              <a:t>https://www.redhat.com/en/topics/cloud-computing/what-is-saas</a:t>
            </a:r>
            <a:endParaRPr lang="en-GB" dirty="0">
              <a:solidFill>
                <a:srgbClr val="000000"/>
              </a:solidFill>
              <a:latin typeface="Helvetica" pitchFamily="2" charset="0"/>
            </a:endParaRPr>
          </a:p>
          <a:p>
            <a:pPr marL="285750" indent="-285750">
              <a:buFont typeface="Arial" panose="020B0604020202020204" pitchFamily="34" charset="0"/>
              <a:buChar char="•"/>
            </a:pPr>
            <a:r>
              <a:rPr lang="en-GB" dirty="0">
                <a:solidFill>
                  <a:srgbClr val="000000"/>
                </a:solidFill>
                <a:effectLst/>
              </a:rPr>
              <a:t>Cloud Computing: Concepts, Technology &amp; Architecture, Thomas </a:t>
            </a:r>
            <a:r>
              <a:rPr lang="en-GB" dirty="0" err="1">
                <a:solidFill>
                  <a:srgbClr val="000000"/>
                </a:solidFill>
                <a:effectLst/>
              </a:rPr>
              <a:t>Erl</a:t>
            </a:r>
            <a:r>
              <a:rPr lang="en-GB" dirty="0">
                <a:solidFill>
                  <a:srgbClr val="000000"/>
                </a:solidFill>
                <a:effectLst/>
              </a:rPr>
              <a:t>, et al., Prentice‐Hall, 2013,</a:t>
            </a:r>
          </a:p>
          <a:p>
            <a:pPr marL="285750" indent="-285750">
              <a:buFont typeface="Arial" panose="020B0604020202020204" pitchFamily="34" charset="0"/>
              <a:buChar char="•"/>
            </a:pPr>
            <a:r>
              <a:rPr lang="en-GB" dirty="0">
                <a:solidFill>
                  <a:srgbClr val="000000"/>
                </a:solidFill>
                <a:effectLst/>
              </a:rPr>
              <a:t>The </a:t>
            </a:r>
            <a:r>
              <a:rPr lang="en-GB" dirty="0" err="1">
                <a:solidFill>
                  <a:srgbClr val="000000"/>
                </a:solidFill>
                <a:effectLst/>
              </a:rPr>
              <a:t>Datacenter</a:t>
            </a:r>
            <a:r>
              <a:rPr lang="en-GB" dirty="0">
                <a:solidFill>
                  <a:srgbClr val="000000"/>
                </a:solidFill>
                <a:effectLst/>
              </a:rPr>
              <a:t> as a Computer – Designing Warehouse‐Scale Machines, 3rd Edition, Morgan &amp; Claypool Publishers, 2019</a:t>
            </a:r>
          </a:p>
          <a:p>
            <a:pPr marL="285750" indent="-285750">
              <a:buFont typeface="Arial" panose="020B0604020202020204" pitchFamily="34" charset="0"/>
              <a:buChar char="•"/>
            </a:pPr>
            <a:r>
              <a:rPr lang="en-GB" dirty="0">
                <a:solidFill>
                  <a:srgbClr val="000000"/>
                </a:solidFill>
                <a:effectLst/>
              </a:rPr>
              <a:t>Cloud design patterns: Prescriptive architecture guidance for cloud applications, Homer, Alex, et al. , 2014.</a:t>
            </a:r>
            <a:r>
              <a:rPr lang="en-GB" dirty="0">
                <a:solidFill>
                  <a:srgbClr val="000000"/>
                </a:solidFill>
                <a:effectLst/>
                <a:latin typeface="Helvetica" pitchFamily="2" charset="0"/>
              </a:rPr>
              <a:t> </a:t>
            </a:r>
          </a:p>
        </p:txBody>
      </p:sp>
    </p:spTree>
    <p:extLst>
      <p:ext uri="{BB962C8B-B14F-4D97-AF65-F5344CB8AC3E}">
        <p14:creationId xmlns:p14="http://schemas.microsoft.com/office/powerpoint/2010/main" val="40268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3C03-E437-F11A-105D-4ECE4B3B9B62}"/>
              </a:ext>
            </a:extLst>
          </p:cNvPr>
          <p:cNvSpPr>
            <a:spLocks noGrp="1"/>
          </p:cNvSpPr>
          <p:nvPr>
            <p:ph type="title"/>
          </p:nvPr>
        </p:nvSpPr>
        <p:spPr/>
        <p:txBody>
          <a:bodyPr/>
          <a:lstStyle/>
          <a:p>
            <a:r>
              <a:rPr lang="en-LK" dirty="0"/>
              <a:t>Features of Cloud</a:t>
            </a:r>
          </a:p>
        </p:txBody>
      </p:sp>
      <p:sp>
        <p:nvSpPr>
          <p:cNvPr id="3" name="Content Placeholder 2">
            <a:extLst>
              <a:ext uri="{FF2B5EF4-FFF2-40B4-BE49-F238E27FC236}">
                <a16:creationId xmlns:a16="http://schemas.microsoft.com/office/drawing/2014/main" id="{ECAF0A62-43B9-2699-F981-7FEDF7000937}"/>
              </a:ext>
            </a:extLst>
          </p:cNvPr>
          <p:cNvSpPr>
            <a:spLocks noGrp="1"/>
          </p:cNvSpPr>
          <p:nvPr>
            <p:ph idx="1"/>
          </p:nvPr>
        </p:nvSpPr>
        <p:spPr/>
        <p:txBody>
          <a:bodyPr>
            <a:normAutofit/>
          </a:bodyPr>
          <a:lstStyle/>
          <a:p>
            <a:r>
              <a:rPr lang="en-GB" dirty="0"/>
              <a:t>Scale and Elasticity</a:t>
            </a:r>
          </a:p>
          <a:p>
            <a:r>
              <a:rPr lang="en-GB" dirty="0"/>
              <a:t>Resource pooling</a:t>
            </a:r>
          </a:p>
          <a:p>
            <a:r>
              <a:rPr lang="en-GB" dirty="0"/>
              <a:t>Location independence</a:t>
            </a:r>
          </a:p>
          <a:p>
            <a:r>
              <a:rPr lang="en-GB" dirty="0"/>
              <a:t>On-demand self-service provisioning</a:t>
            </a:r>
          </a:p>
          <a:p>
            <a:r>
              <a:rPr lang="en-GB" dirty="0"/>
              <a:t>Web services interfaces</a:t>
            </a:r>
          </a:p>
          <a:p>
            <a:r>
              <a:rPr lang="en-GB" dirty="0"/>
              <a:t>Billing and metering services</a:t>
            </a:r>
          </a:p>
          <a:p>
            <a:r>
              <a:rPr lang="en-GB" dirty="0"/>
              <a:t>Monitoring and measuring performance</a:t>
            </a:r>
          </a:p>
          <a:p>
            <a:r>
              <a:rPr lang="en-GB" dirty="0"/>
              <a:t>Providing security to customers</a:t>
            </a:r>
          </a:p>
          <a:p>
            <a:endParaRPr lang="en-LK" dirty="0"/>
          </a:p>
        </p:txBody>
      </p:sp>
    </p:spTree>
    <p:extLst>
      <p:ext uri="{BB962C8B-B14F-4D97-AF65-F5344CB8AC3E}">
        <p14:creationId xmlns:p14="http://schemas.microsoft.com/office/powerpoint/2010/main" val="231403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FD61-F9B8-59BA-F733-35EFB5C3747D}"/>
              </a:ext>
            </a:extLst>
          </p:cNvPr>
          <p:cNvSpPr>
            <a:spLocks noGrp="1"/>
          </p:cNvSpPr>
          <p:nvPr>
            <p:ph type="title"/>
          </p:nvPr>
        </p:nvSpPr>
        <p:spPr/>
        <p:txBody>
          <a:bodyPr/>
          <a:lstStyle/>
          <a:p>
            <a:r>
              <a:rPr lang="en-LK" dirty="0"/>
              <a:t>What is Cloud Computing?</a:t>
            </a:r>
          </a:p>
        </p:txBody>
      </p:sp>
      <p:sp>
        <p:nvSpPr>
          <p:cNvPr id="3" name="Content Placeholder 2">
            <a:extLst>
              <a:ext uri="{FF2B5EF4-FFF2-40B4-BE49-F238E27FC236}">
                <a16:creationId xmlns:a16="http://schemas.microsoft.com/office/drawing/2014/main" id="{6A4A5B54-192D-193A-FB96-B8A2E43CCDF2}"/>
              </a:ext>
            </a:extLst>
          </p:cNvPr>
          <p:cNvSpPr>
            <a:spLocks noGrp="1"/>
          </p:cNvSpPr>
          <p:nvPr>
            <p:ph idx="1"/>
          </p:nvPr>
        </p:nvSpPr>
        <p:spPr>
          <a:xfrm>
            <a:off x="838200" y="1804604"/>
            <a:ext cx="10515600" cy="4351338"/>
          </a:xfrm>
        </p:spPr>
        <p:txBody>
          <a:bodyPr>
            <a:normAutofit fontScale="77500" lnSpcReduction="20000"/>
          </a:bodyPr>
          <a:lstStyle/>
          <a:p>
            <a:pPr marL="0" indent="0" algn="just">
              <a:buNone/>
            </a:pPr>
            <a:r>
              <a:rPr lang="en-US" b="1" dirty="0"/>
              <a:t>Gartner</a:t>
            </a:r>
          </a:p>
          <a:p>
            <a:pPr algn="just"/>
            <a:r>
              <a:rPr lang="en-US" dirty="0"/>
              <a:t>Cloud computing is a style of computing in which scalable and elastic IT - enabled capabilities are delivered as a service using internet technologies.</a:t>
            </a:r>
          </a:p>
          <a:p>
            <a:pPr marL="0" indent="0" algn="just">
              <a:buNone/>
            </a:pPr>
            <a:endParaRPr lang="en-US" dirty="0"/>
          </a:p>
          <a:p>
            <a:pPr marL="0" indent="0" algn="just">
              <a:buNone/>
            </a:pPr>
            <a:r>
              <a:rPr lang="en-US" b="1" dirty="0"/>
              <a:t>Forrester Research</a:t>
            </a:r>
          </a:p>
          <a:p>
            <a:pPr algn="just"/>
            <a:r>
              <a:rPr lang="en-US" dirty="0"/>
              <a:t>A standardized IT capability (services, software, or infrastructure)delivered in a pay-per-use, self-service way.</a:t>
            </a:r>
          </a:p>
          <a:p>
            <a:pPr marL="0" indent="0" algn="just">
              <a:buNone/>
            </a:pPr>
            <a:endParaRPr lang="en-US" dirty="0"/>
          </a:p>
          <a:p>
            <a:pPr marL="0" indent="0" algn="just">
              <a:buNone/>
            </a:pPr>
            <a:r>
              <a:rPr lang="en-US" b="1" dirty="0"/>
              <a:t>NIST</a:t>
            </a:r>
          </a:p>
          <a:p>
            <a:pPr algn="just"/>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p>
          <a:p>
            <a:pPr marL="0" indent="0">
              <a:buNone/>
            </a:pPr>
            <a:endParaRPr lang="en-LK" dirty="0"/>
          </a:p>
        </p:txBody>
      </p:sp>
    </p:spTree>
    <p:extLst>
      <p:ext uri="{BB962C8B-B14F-4D97-AF65-F5344CB8AC3E}">
        <p14:creationId xmlns:p14="http://schemas.microsoft.com/office/powerpoint/2010/main" val="547040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69CA-27EE-2CCA-A825-B0452255CFBF}"/>
              </a:ext>
            </a:extLst>
          </p:cNvPr>
          <p:cNvSpPr txBox="1">
            <a:spLocks noGrp="1"/>
          </p:cNvSpPr>
          <p:nvPr>
            <p:ph type="title" idx="4294967295"/>
          </p:nvPr>
        </p:nvSpPr>
        <p:spPr>
          <a:xfrm>
            <a:off x="572814" y="477747"/>
            <a:ext cx="8229600" cy="694824"/>
          </a:xfrm>
        </p:spPr>
        <p:txBody>
          <a:bodyPr vert="horz" wrap="square" lIns="91440" tIns="38880" rIns="91440" bIns="45720" rtlCol="0" anchor="ctr">
            <a:spAutoFit/>
          </a:bodyPr>
          <a:lstStyle/>
          <a:p>
            <a:pPr lvl="0"/>
            <a:r>
              <a:rPr lang="en-US" dirty="0"/>
              <a:t>Everything as a Service</a:t>
            </a:r>
          </a:p>
        </p:txBody>
      </p:sp>
      <p:sp>
        <p:nvSpPr>
          <p:cNvPr id="3" name="Text Placeholder 2">
            <a:extLst>
              <a:ext uri="{FF2B5EF4-FFF2-40B4-BE49-F238E27FC236}">
                <a16:creationId xmlns:a16="http://schemas.microsoft.com/office/drawing/2014/main" id="{223D4817-E970-03F3-ED66-7577E40ACA62}"/>
              </a:ext>
            </a:extLst>
          </p:cNvPr>
          <p:cNvSpPr txBox="1">
            <a:spLocks noGrp="1"/>
          </p:cNvSpPr>
          <p:nvPr>
            <p:ph type="body" idx="4294967295"/>
          </p:nvPr>
        </p:nvSpPr>
        <p:spPr>
          <a:xfrm>
            <a:off x="667407" y="1583859"/>
            <a:ext cx="10641724" cy="4525920"/>
          </a:xfrm>
        </p:spPr>
        <p:txBody>
          <a:bodyPr wrap="square"/>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Traditionally applications ran on dedicated hardware</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Clouds provide everything (hardware, software, applications, etc.) as a service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AE2BF-9C01-5AF9-52B4-0CB5A47DE5BE}"/>
              </a:ext>
            </a:extLst>
          </p:cNvPr>
          <p:cNvSpPr txBox="1">
            <a:spLocks noGrp="1"/>
          </p:cNvSpPr>
          <p:nvPr>
            <p:ph type="title" idx="4294967295"/>
          </p:nvPr>
        </p:nvSpPr>
        <p:spPr>
          <a:xfrm>
            <a:off x="751490" y="467237"/>
            <a:ext cx="8229600" cy="694824"/>
          </a:xfrm>
        </p:spPr>
        <p:txBody>
          <a:bodyPr vert="horz" wrap="square" lIns="91440" tIns="38880" rIns="91440" bIns="45720" rtlCol="0" anchor="ctr">
            <a:spAutoFit/>
          </a:bodyPr>
          <a:lstStyle/>
          <a:p>
            <a:pPr lvl="0"/>
            <a:r>
              <a:rPr lang="en-US" dirty="0"/>
              <a:t>The Business Case for the Cloud</a:t>
            </a:r>
          </a:p>
        </p:txBody>
      </p:sp>
      <p:sp>
        <p:nvSpPr>
          <p:cNvPr id="3" name="Text Placeholder 2">
            <a:extLst>
              <a:ext uri="{FF2B5EF4-FFF2-40B4-BE49-F238E27FC236}">
                <a16:creationId xmlns:a16="http://schemas.microsoft.com/office/drawing/2014/main" id="{7EC6B762-D939-8283-5615-495BCF936A9C}"/>
              </a:ext>
            </a:extLst>
          </p:cNvPr>
          <p:cNvSpPr txBox="1">
            <a:spLocks noGrp="1"/>
          </p:cNvSpPr>
          <p:nvPr>
            <p:ph type="body" idx="4294967295"/>
          </p:nvPr>
        </p:nvSpPr>
        <p:spPr>
          <a:xfrm>
            <a:off x="867104" y="1562838"/>
            <a:ext cx="8229600" cy="4525920"/>
          </a:xfrm>
        </p:spPr>
        <p:txBody>
          <a:bodyPr wrap="square"/>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a:t>Supporting business agility</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a:t>Reducing capital expenditure</a:t>
            </a:r>
          </a:p>
          <a:p>
            <a:pPr marL="428400" indent="-323640">
              <a:tabLst>
                <a:tab pos="428400" algn="l"/>
                <a:tab pos="534600" algn="l"/>
                <a:tab pos="983880" algn="l"/>
                <a:tab pos="1433160" algn="l"/>
                <a:tab pos="1882440" algn="l"/>
                <a:tab pos="2331720" algn="l"/>
                <a:tab pos="2781000" algn="l"/>
                <a:tab pos="3230280" algn="l"/>
                <a:tab pos="3679560" algn="l"/>
                <a:tab pos="4128840" algn="l"/>
                <a:tab pos="4578119" algn="l"/>
                <a:tab pos="5027040" algn="l"/>
                <a:tab pos="5476320" algn="l"/>
                <a:tab pos="5925600" algn="l"/>
                <a:tab pos="6374880" algn="l"/>
                <a:tab pos="6824159" algn="l"/>
                <a:tab pos="7273440" algn="l"/>
                <a:tab pos="7722720" algn="l"/>
                <a:tab pos="8172000" algn="l"/>
                <a:tab pos="8621280" algn="l"/>
                <a:tab pos="9070560" algn="l"/>
              </a:tabLst>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689D74A8-DBC1-51A4-D5EC-55A13F6C55E3}"/>
              </a:ext>
            </a:extLst>
          </p:cNvPr>
          <p:cNvSpPr/>
          <p:nvPr/>
        </p:nvSpPr>
        <p:spPr>
          <a:xfrm>
            <a:off x="10134480" y="6629400"/>
            <a:ext cx="381240" cy="228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fld id="{6CD3334D-3DF8-C44D-B9C0-B4F6B8AAFC4C}" type="slidenum">
              <a:rPr lang="en-US" sz="1400">
                <a:solidFill>
                  <a:srgbClr val="000000"/>
                </a:solidFill>
                <a:latin typeface="Arial" pitchFamily="34"/>
                <a:ea typeface="MS Gothic" pitchFamily="2"/>
                <a:cs typeface="MS Gothic" pitchFamily="2"/>
              </a:rPr>
              <a:pPr algn="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t>7</a:t>
            </a:fld>
            <a:endParaRPr lang="en-US" sz="1400">
              <a:solidFill>
                <a:srgbClr val="000000"/>
              </a:solidFill>
              <a:latin typeface="Arial" pitchFamily="34"/>
              <a:ea typeface="MS Gothic" pitchFamily="2"/>
              <a:cs typeface="MS Gothic" pitchFamily="2"/>
            </a:endParaRPr>
          </a:p>
        </p:txBody>
      </p:sp>
      <p:sp>
        <p:nvSpPr>
          <p:cNvPr id="4" name="Freeform 3">
            <a:extLst>
              <a:ext uri="{FF2B5EF4-FFF2-40B4-BE49-F238E27FC236}">
                <a16:creationId xmlns:a16="http://schemas.microsoft.com/office/drawing/2014/main" id="{C62562CD-2CF4-E6FB-1519-7CD67682FF0D}"/>
              </a:ext>
            </a:extLst>
          </p:cNvPr>
          <p:cNvSpPr/>
          <p:nvPr/>
        </p:nvSpPr>
        <p:spPr>
          <a:xfrm>
            <a:off x="751489" y="1629103"/>
            <a:ext cx="10788869" cy="4343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1">
            <a:noAutofit/>
          </a:bodyPr>
          <a:lstStyle/>
          <a:p>
            <a:pPr>
              <a:lnSpc>
                <a:spcPct val="80000"/>
              </a:lnSpc>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latin typeface="Arial" pitchFamily="34"/>
                <a:ea typeface="ＭＳ Ｐゴシック" pitchFamily="2"/>
                <a:cs typeface="ＭＳ Ｐゴシック" pitchFamily="2"/>
              </a:rPr>
              <a:t> Cloud Software as a Service (SaaS)</a:t>
            </a:r>
          </a:p>
          <a:p>
            <a:pPr marL="457200" lvl="2">
              <a:lnSpc>
                <a:spcPct val="80000"/>
              </a:lnSpc>
              <a:spcBef>
                <a:spcPts val="598"/>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latin typeface="Arial" pitchFamily="34"/>
                <a:ea typeface="ＭＳ Ｐゴシック" pitchFamily="2"/>
                <a:cs typeface="ＭＳ Ｐゴシック" pitchFamily="2"/>
              </a:rPr>
              <a:t> Use provider’s applications over a network</a:t>
            </a:r>
          </a:p>
          <a:p>
            <a:pPr marL="457200" lvl="2">
              <a:lnSpc>
                <a:spcPct val="80000"/>
              </a:lnSpc>
              <a:spcBef>
                <a:spcPts val="598"/>
              </a:spcBef>
              <a:buClr>
                <a:srgbClr val="000000"/>
              </a:buClr>
              <a:buSzPct val="100000"/>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US" sz="2400" dirty="0">
              <a:solidFill>
                <a:srgbClr val="000000"/>
              </a:solidFill>
              <a:latin typeface="Arial" pitchFamily="34"/>
              <a:ea typeface="ＭＳ Ｐゴシック" pitchFamily="2"/>
              <a:cs typeface="ＭＳ Ｐゴシック" pitchFamily="2"/>
            </a:endParaRPr>
          </a:p>
          <a:p>
            <a:pPr>
              <a:lnSpc>
                <a:spcPct val="80000"/>
              </a:lnSpc>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latin typeface="Arial" pitchFamily="34"/>
                <a:ea typeface="ＭＳ Ｐゴシック" pitchFamily="2"/>
                <a:cs typeface="ＭＳ Ｐゴシック" pitchFamily="2"/>
              </a:rPr>
              <a:t> Cloud Platform as a Service (PaaS)</a:t>
            </a:r>
          </a:p>
          <a:p>
            <a:pPr marL="457200" lvl="2">
              <a:lnSpc>
                <a:spcPct val="80000"/>
              </a:lnSpc>
              <a:spcBef>
                <a:spcPts val="598"/>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latin typeface="Arial" pitchFamily="34"/>
                <a:ea typeface="ＭＳ Ｐゴシック" pitchFamily="2"/>
                <a:cs typeface="ＭＳ Ｐゴシック" pitchFamily="2"/>
              </a:rPr>
              <a:t> Deploy </a:t>
            </a:r>
            <a:r>
              <a:rPr lang="en-US" sz="2400" dirty="0">
                <a:solidFill>
                  <a:srgbClr val="000000"/>
                </a:solidFill>
                <a:latin typeface="Arial" pitchFamily="34"/>
                <a:ea typeface="MS Gothic" pitchFamily="2"/>
                <a:cs typeface="MS Gothic" pitchFamily="2"/>
              </a:rPr>
              <a:t>customer-created applications to a cloud</a:t>
            </a:r>
          </a:p>
          <a:p>
            <a:pPr marL="457200" lvl="2">
              <a:lnSpc>
                <a:spcPct val="80000"/>
              </a:lnSpc>
              <a:spcBef>
                <a:spcPts val="598"/>
              </a:spcBef>
              <a:buClr>
                <a:srgbClr val="000000"/>
              </a:buClr>
              <a:buSzPct val="100000"/>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endParaRPr lang="en-US" sz="2400" dirty="0">
              <a:solidFill>
                <a:srgbClr val="000000"/>
              </a:solidFill>
              <a:latin typeface="Arial" pitchFamily="34"/>
              <a:ea typeface="MS Gothic" pitchFamily="2"/>
              <a:cs typeface="MS Gothic" pitchFamily="2"/>
            </a:endParaRPr>
          </a:p>
          <a:p>
            <a:pPr>
              <a:lnSpc>
                <a:spcPct val="80000"/>
              </a:lnSpc>
              <a:spcBef>
                <a:spcPts val="697"/>
              </a:spcBef>
              <a:buClr>
                <a:srgbClr val="000000"/>
              </a:buClr>
              <a:buSzPct val="100000"/>
              <a:buFont typeface="Arial" pitchFamily="34"/>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800" dirty="0">
                <a:solidFill>
                  <a:srgbClr val="000000"/>
                </a:solidFill>
                <a:latin typeface="Arial" pitchFamily="34"/>
                <a:ea typeface="ＭＳ Ｐゴシック" pitchFamily="2"/>
                <a:cs typeface="ＭＳ Ｐゴシック" pitchFamily="2"/>
              </a:rPr>
              <a:t> Cloud Infrastructure as a Service (IaaS)</a:t>
            </a:r>
          </a:p>
          <a:p>
            <a:pPr marL="457200" lvl="2">
              <a:lnSpc>
                <a:spcPct val="80000"/>
              </a:lnSpc>
              <a:spcBef>
                <a:spcPts val="697"/>
              </a:spcBef>
              <a:buClr>
                <a:srgbClr val="000000"/>
              </a:buClr>
              <a:buSzPct val="100000"/>
              <a:buFont typeface="Times New Roman" pitchFamily="18"/>
              <a:buChar char="–"/>
              <a:tabLst>
                <a:tab pos="0" algn="l"/>
                <a:tab pos="448920" algn="l"/>
                <a:tab pos="898200" algn="l"/>
                <a:tab pos="1347480" algn="l"/>
                <a:tab pos="1796759" algn="l"/>
                <a:tab pos="2246040" algn="l"/>
                <a:tab pos="2695320" algn="l"/>
                <a:tab pos="3144600" algn="l"/>
                <a:tab pos="3593880" algn="l"/>
                <a:tab pos="4043160" algn="l"/>
                <a:tab pos="4492440" algn="l"/>
                <a:tab pos="4941720" algn="l"/>
                <a:tab pos="5391000" algn="l"/>
                <a:tab pos="5840280" algn="l"/>
                <a:tab pos="6289560" algn="l"/>
                <a:tab pos="6738840" algn="l"/>
                <a:tab pos="7188120" algn="l"/>
                <a:tab pos="7637400" algn="l"/>
                <a:tab pos="8086680" algn="l"/>
                <a:tab pos="8535960" algn="l"/>
                <a:tab pos="8985240" algn="l"/>
              </a:tabLst>
            </a:pPr>
            <a:r>
              <a:rPr lang="en-US" sz="2400" dirty="0">
                <a:solidFill>
                  <a:srgbClr val="000000"/>
                </a:solidFill>
                <a:latin typeface="Arial" pitchFamily="34"/>
                <a:ea typeface="MS Gothic" pitchFamily="2"/>
                <a:cs typeface="MS Gothic" pitchFamily="2"/>
              </a:rPr>
              <a:t> Rent processing, storage, network capacity, and other fundamental computing resources</a:t>
            </a:r>
          </a:p>
        </p:txBody>
      </p:sp>
      <p:sp>
        <p:nvSpPr>
          <p:cNvPr id="5" name="Title 1">
            <a:extLst>
              <a:ext uri="{FF2B5EF4-FFF2-40B4-BE49-F238E27FC236}">
                <a16:creationId xmlns:a16="http://schemas.microsoft.com/office/drawing/2014/main" id="{4A0AD8A1-F228-88A5-0D2F-0FAF8F59BCED}"/>
              </a:ext>
            </a:extLst>
          </p:cNvPr>
          <p:cNvSpPr txBox="1">
            <a:spLocks/>
          </p:cNvSpPr>
          <p:nvPr/>
        </p:nvSpPr>
        <p:spPr>
          <a:xfrm>
            <a:off x="751490" y="467237"/>
            <a:ext cx="8229600" cy="694824"/>
          </a:xfrm>
          <a:prstGeom prst="rect">
            <a:avLst/>
          </a:prstGeom>
        </p:spPr>
        <p:txBody>
          <a:bodyPr vert="horz" wrap="square" lIns="91440" tIns="3888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Service/ Delivery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D0D08A-8374-D339-1D71-93D1FBA97F3F}"/>
              </a:ext>
            </a:extLst>
          </p:cNvPr>
          <p:cNvPicPr>
            <a:picLocks noChangeAspect="1"/>
          </p:cNvPicPr>
          <p:nvPr/>
        </p:nvPicPr>
        <p:blipFill>
          <a:blip r:embed="rId2"/>
          <a:stretch>
            <a:fillRect/>
          </a:stretch>
        </p:blipFill>
        <p:spPr>
          <a:xfrm>
            <a:off x="1071429" y="1375054"/>
            <a:ext cx="10049141" cy="4107892"/>
          </a:xfrm>
          <a:prstGeom prst="rect">
            <a:avLst/>
          </a:prstGeom>
        </p:spPr>
      </p:pic>
    </p:spTree>
    <p:extLst>
      <p:ext uri="{BB962C8B-B14F-4D97-AF65-F5344CB8AC3E}">
        <p14:creationId xmlns:p14="http://schemas.microsoft.com/office/powerpoint/2010/main" val="296360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775F-07D0-4119-18B6-A6000368F905}"/>
              </a:ext>
            </a:extLst>
          </p:cNvPr>
          <p:cNvSpPr txBox="1">
            <a:spLocks noGrp="1"/>
          </p:cNvSpPr>
          <p:nvPr>
            <p:ph type="title" idx="4294967295"/>
          </p:nvPr>
        </p:nvSpPr>
        <p:spPr>
          <a:xfrm>
            <a:off x="804040" y="729995"/>
            <a:ext cx="10221311" cy="694824"/>
          </a:xfrm>
        </p:spPr>
        <p:txBody>
          <a:bodyPr vert="horz" wrap="square" lIns="91440" tIns="38880" rIns="91440" bIns="45720" rtlCol="0" anchor="ctr">
            <a:spAutoFit/>
          </a:bodyPr>
          <a:lstStyle/>
          <a:p>
            <a:pPr lvl="0"/>
            <a:r>
              <a:rPr lang="en-US" dirty="0"/>
              <a:t>Infrastructure as a Service (IaaS)</a:t>
            </a:r>
          </a:p>
        </p:txBody>
      </p:sp>
      <p:sp>
        <p:nvSpPr>
          <p:cNvPr id="3" name="Text Placeholder 2">
            <a:extLst>
              <a:ext uri="{FF2B5EF4-FFF2-40B4-BE49-F238E27FC236}">
                <a16:creationId xmlns:a16="http://schemas.microsoft.com/office/drawing/2014/main" id="{FCBBE245-1A60-80FD-E62A-15ABD41084D5}"/>
              </a:ext>
            </a:extLst>
          </p:cNvPr>
          <p:cNvSpPr txBox="1">
            <a:spLocks noGrp="1"/>
          </p:cNvSpPr>
          <p:nvPr>
            <p:ph type="body" idx="4294967295"/>
          </p:nvPr>
        </p:nvSpPr>
        <p:spPr>
          <a:xfrm>
            <a:off x="804039" y="1699474"/>
            <a:ext cx="10221311" cy="4525920"/>
          </a:xfrm>
        </p:spPr>
        <p:txBody>
          <a:bodyPr wrap="square">
            <a:normAutofit fontScale="85000" lnSpcReduction="20000"/>
          </a:bodyPr>
          <a:lstStyle/>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Delivery of a compute foundation as a service.</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 servers</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 networking technology</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 storage</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 data center space</a:t>
            </a:r>
          </a:p>
          <a:p>
            <a:pPr marL="0">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t>Includes the delivery of</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sz="2800" dirty="0">
                <a:solidFill>
                  <a:srgbClr val="000000"/>
                </a:solidFill>
                <a:latin typeface="Arial" pitchFamily="34"/>
              </a:rPr>
              <a:t> </a:t>
            </a:r>
            <a:r>
              <a:rPr lang="en-US" dirty="0">
                <a:solidFill>
                  <a:srgbClr val="000000"/>
                </a:solidFill>
                <a:latin typeface="Arial" pitchFamily="34"/>
              </a:rPr>
              <a:t>operating systems and</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US" dirty="0">
                <a:solidFill>
                  <a:srgbClr val="000000"/>
                </a:solidFill>
                <a:latin typeface="Arial" pitchFamily="34"/>
              </a:rPr>
              <a:t>  virtualization technology </a:t>
            </a:r>
            <a:r>
              <a:rPr lang="en-US" dirty="0"/>
              <a:t>to manage the resources.</a:t>
            </a:r>
          </a:p>
          <a:p>
            <a:pPr>
              <a:buClr>
                <a:srgbClr val="000000"/>
              </a:buClr>
              <a:buSzPct val="100000"/>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GB" dirty="0"/>
              <a:t>Customer rents computing resources rather than buying and installing them</a:t>
            </a:r>
          </a:p>
          <a:p>
            <a:pPr>
              <a:buClr>
                <a:srgbClr val="000000"/>
              </a:buClr>
              <a:buSzPct val="100000"/>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GB" dirty="0"/>
              <a:t>Paid on a usage basis</a:t>
            </a:r>
          </a:p>
          <a:p>
            <a:pPr>
              <a:buClr>
                <a:srgbClr val="000000"/>
              </a:buClr>
              <a:buSzPct val="100000"/>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GB" dirty="0"/>
              <a:t>May include dynamic scaling</a:t>
            </a:r>
          </a:p>
          <a:p>
            <a:pPr>
              <a:buClr>
                <a:srgbClr val="000000"/>
              </a:buClr>
              <a:buSzPct val="100000"/>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r>
              <a:rPr lang="en-GB" dirty="0"/>
              <a:t>Agreed on service level</a:t>
            </a:r>
          </a:p>
          <a:p>
            <a:pPr marL="457200" lvl="2" indent="0" hangingPunct="0">
              <a:lnSpc>
                <a:spcPct val="93000"/>
              </a:lnSpc>
              <a:spcBef>
                <a:spcPts val="0"/>
              </a:spcBef>
              <a:spcAft>
                <a:spcPts val="1137"/>
              </a:spcAft>
              <a:buClr>
                <a:srgbClr val="000000"/>
              </a:buClr>
              <a:buSzPct val="45000"/>
              <a:buFont typeface="Wingdings" pitchFamily="2"/>
              <a:buChar char=""/>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endParaRPr lang="en-US" dirty="0"/>
          </a:p>
          <a:p>
            <a:pPr marL="457200" lvl="2" indent="0" hangingPunct="0">
              <a:lnSpc>
                <a:spcPct val="93000"/>
              </a:lnSpc>
              <a:spcBef>
                <a:spcPts val="0"/>
              </a:spcBef>
              <a:spcAft>
                <a:spcPts val="1137"/>
              </a:spcAft>
              <a:buClr>
                <a:srgbClr val="000000"/>
              </a:buClr>
              <a:buSzPct val="45000"/>
              <a:buNone/>
              <a:tabLst>
                <a:tab pos="0" algn="l"/>
                <a:tab pos="106200" algn="l"/>
                <a:tab pos="555480" algn="l"/>
                <a:tab pos="1004760" algn="l"/>
                <a:tab pos="1454040" algn="l"/>
                <a:tab pos="1903320" algn="l"/>
                <a:tab pos="2352600" algn="l"/>
                <a:tab pos="2801880" algn="l"/>
                <a:tab pos="3251160" algn="l"/>
                <a:tab pos="3700440" algn="l"/>
                <a:tab pos="4149719" algn="l"/>
                <a:tab pos="4598640" algn="l"/>
                <a:tab pos="5047920" algn="l"/>
                <a:tab pos="5497200" algn="l"/>
                <a:tab pos="5946480" algn="l"/>
                <a:tab pos="6395759" algn="l"/>
                <a:tab pos="6845040" algn="l"/>
                <a:tab pos="7294320" algn="l"/>
                <a:tab pos="7743600" algn="l"/>
                <a:tab pos="8192880" algn="l"/>
                <a:tab pos="8642160" algn="l"/>
              </a:tabLst>
            </a:pPr>
            <a:endParaRPr lang="en-US" sz="2800" dirty="0">
              <a:solidFill>
                <a:srgbClr val="000000"/>
              </a:solidFill>
              <a:latin typeface="Arial" pitchFamily="3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1302</Words>
  <Application>Microsoft Macintosh PowerPoint</Application>
  <PresentationFormat>Widescreen</PresentationFormat>
  <Paragraphs>163</Paragraphs>
  <Slides>21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Helvetica</vt:lpstr>
      <vt:lpstr>Times New Roman</vt:lpstr>
      <vt:lpstr>Wingdings</vt:lpstr>
      <vt:lpstr>Office Theme</vt:lpstr>
      <vt:lpstr>PowerPoint Presentation</vt:lpstr>
      <vt:lpstr>Cloud Computing Principles</vt:lpstr>
      <vt:lpstr>Features of Cloud</vt:lpstr>
      <vt:lpstr>What is Cloud Computing?</vt:lpstr>
      <vt:lpstr>Everything as a Service</vt:lpstr>
      <vt:lpstr>The Business Case for the Cloud</vt:lpstr>
      <vt:lpstr>PowerPoint Presentation</vt:lpstr>
      <vt:lpstr>PowerPoint Presentation</vt:lpstr>
      <vt:lpstr>Infrastructure as a Service (IaaS)</vt:lpstr>
      <vt:lpstr>PowerPoint Presentation</vt:lpstr>
      <vt:lpstr>Platform as a Service (PaaS)</vt:lpstr>
      <vt:lpstr>PowerPoint Presentation</vt:lpstr>
      <vt:lpstr>Software as a Service (SaaS)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2024-03-09T03:04:32Z</dcterms:created>
  <dcterms:modified xsi:type="dcterms:W3CDTF">2024-03-09T06:20:47Z</dcterms:modified>
</cp:coreProperties>
</file>