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Arial" panose="020B0604020202020204" pitchFamily="34" charset="0"/>
      <p:regular r:id="rId23"/>
    </p:embeddedFont>
    <p:embeddedFont>
      <p:font typeface="Arial Bold" panose="020B0802020202020204" pitchFamily="34" charset="77"/>
      <p:regular r:id="rId24"/>
      <p:bold r:id="rId25"/>
    </p:embeddedFont>
    <p:embeddedFont>
      <p:font typeface="Arimo" panose="020B0604020202020204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loud" panose="02000000000000000000" pitchFamily="2" charset="0"/>
      <p:regular r:id="rId31"/>
    </p:embeddedFont>
    <p:embeddedFont>
      <p:font typeface="IBM Plex Sans" panose="020B0503050203000203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97" autoAdjust="0"/>
  </p:normalViewPr>
  <p:slideViewPr>
    <p:cSldViewPr>
      <p:cViewPr varScale="1">
        <p:scale>
          <a:sx n="119" d="100"/>
          <a:sy n="119" d="100"/>
        </p:scale>
        <p:origin x="15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3097768"/>
            <a:ext cx="7655915" cy="2128593"/>
          </a:xfrm>
          <a:custGeom>
            <a:avLst/>
            <a:gdLst/>
            <a:ahLst/>
            <a:cxnLst/>
            <a:rect l="l" t="t" r="r" b="b"/>
            <a:pathLst>
              <a:path w="7655915" h="2128593">
                <a:moveTo>
                  <a:pt x="0" y="0"/>
                </a:moveTo>
                <a:lnTo>
                  <a:pt x="7655915" y="0"/>
                </a:lnTo>
                <a:lnTo>
                  <a:pt x="7655915" y="2128594"/>
                </a:lnTo>
                <a:lnTo>
                  <a:pt x="0" y="2128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8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04087" y="504148"/>
            <a:ext cx="2854113" cy="2081823"/>
          </a:xfrm>
          <a:custGeom>
            <a:avLst/>
            <a:gdLst/>
            <a:ahLst/>
            <a:cxnLst/>
            <a:rect l="l" t="t" r="r" b="b"/>
            <a:pathLst>
              <a:path w="2854113" h="2081823">
                <a:moveTo>
                  <a:pt x="0" y="0"/>
                </a:moveTo>
                <a:lnTo>
                  <a:pt x="2854113" y="0"/>
                </a:lnTo>
                <a:lnTo>
                  <a:pt x="2854113" y="2081823"/>
                </a:lnTo>
                <a:lnTo>
                  <a:pt x="0" y="2081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7459270" cy="126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-13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Cache-Aside Pattern (Cont.) </a:t>
            </a:r>
          </a:p>
          <a:p>
            <a:pPr algn="l">
              <a:lnSpc>
                <a:spcPts val="4012"/>
              </a:lnSpc>
            </a:pPr>
            <a:r>
              <a:rPr lang="en-US" sz="2795" spc="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3009186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5840" y="195353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2898934"/>
            <a:ext cx="1977104" cy="53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840" y="3400577"/>
            <a:ext cx="174184" cy="216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 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2352" y="3400958"/>
            <a:ext cx="3301098" cy="2219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to cache </a:t>
            </a:r>
          </a:p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Lifetime of cached data Cache size </a:t>
            </a:r>
          </a:p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Evicting data In Memory Caching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2352" y="2020595"/>
            <a:ext cx="3405245" cy="45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Read/write performance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1540" y="1577264"/>
            <a:ext cx="1977104" cy="53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8640" y="1699065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57200" y="1585627"/>
            <a:ext cx="8153400" cy="3238500"/>
          </a:xfrm>
          <a:custGeom>
            <a:avLst/>
            <a:gdLst/>
            <a:ahLst/>
            <a:cxnLst/>
            <a:rect l="l" t="t" r="r" b="b"/>
            <a:pathLst>
              <a:path w="8153400" h="3238500">
                <a:moveTo>
                  <a:pt x="0" y="0"/>
                </a:moveTo>
                <a:lnTo>
                  <a:pt x="8153400" y="0"/>
                </a:lnTo>
                <a:lnTo>
                  <a:pt x="81534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79857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-13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Competing Consumers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4977355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8640" y="5782027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1540" y="4949161"/>
            <a:ext cx="7345880" cy="1211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concurrent consumers to process messages received on same channel </a:t>
            </a:r>
          </a:p>
          <a:p>
            <a:pPr algn="l">
              <a:lnSpc>
                <a:spcPts val="425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5840" y="6155893"/>
            <a:ext cx="145151" cy="31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5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2352" y="6171667"/>
            <a:ext cx="6811470" cy="652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throughput, improve scalability &amp; availability, load balancing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722938"/>
            <a:ext cx="8105232" cy="54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96" spc="-7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Competing Consumers Pattern (Cont.)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1313964"/>
            <a:ext cx="242383" cy="58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1540" y="1422778"/>
            <a:ext cx="1048988" cy="53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" y="1924431"/>
            <a:ext cx="174184" cy="1289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2352" y="1924812"/>
            <a:ext cx="6860857" cy="134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tasks that can be processed parallel Volume of work is highly variable </a:t>
            </a:r>
          </a:p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availability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637213"/>
            <a:ext cx="8105232" cy="6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696" spc="-7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Competing Consumers Pattern (Cont.)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157616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1540" y="1465907"/>
            <a:ext cx="1977104" cy="53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" y="1967560"/>
            <a:ext cx="174184" cy="3045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   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2352" y="1967941"/>
            <a:ext cx="4148347" cy="309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 size </a:t>
            </a:r>
          </a:p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</a:t>
            </a:r>
          </a:p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loosing messages Preserving message ordering Resiliency </a:t>
            </a:r>
          </a:p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Poison/malformed messages </a:t>
            </a:r>
          </a:p>
          <a:p>
            <a:pPr algn="l">
              <a:lnSpc>
                <a:spcPts val="345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Returning results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19926" y="1783975"/>
            <a:ext cx="8722481" cy="3077975"/>
          </a:xfrm>
          <a:custGeom>
            <a:avLst/>
            <a:gdLst/>
            <a:ahLst/>
            <a:cxnLst/>
            <a:rect l="l" t="t" r="r" b="b"/>
            <a:pathLst>
              <a:path w="8722481" h="3077975">
                <a:moveTo>
                  <a:pt x="0" y="0"/>
                </a:moveTo>
                <a:lnTo>
                  <a:pt x="8722480" y="0"/>
                </a:lnTo>
                <a:lnTo>
                  <a:pt x="8722480" y="3077976"/>
                </a:lnTo>
                <a:lnTo>
                  <a:pt x="0" y="3077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627688"/>
            <a:ext cx="8214360" cy="674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4"/>
              </a:lnSpc>
            </a:pPr>
            <a:r>
              <a:rPr lang="en-US" sz="3995" spc="-11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Queue-Based Load Leveling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5334829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5306635"/>
            <a:ext cx="7619476" cy="77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smooth intermittent heavy loads that may otherwise cause the service to fail or the task to time out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07870" y="1820180"/>
            <a:ext cx="2809132" cy="4259018"/>
          </a:xfrm>
          <a:custGeom>
            <a:avLst/>
            <a:gdLst/>
            <a:ahLst/>
            <a:cxnLst/>
            <a:rect l="l" t="t" r="r" b="b"/>
            <a:pathLst>
              <a:path w="2809132" h="4259018">
                <a:moveTo>
                  <a:pt x="0" y="0"/>
                </a:moveTo>
                <a:lnTo>
                  <a:pt x="2809132" y="0"/>
                </a:lnTo>
                <a:lnTo>
                  <a:pt x="2809132" y="4259018"/>
                </a:lnTo>
                <a:lnTo>
                  <a:pt x="0" y="4259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30117" y="2364419"/>
            <a:ext cx="5098218" cy="3170530"/>
          </a:xfrm>
          <a:custGeom>
            <a:avLst/>
            <a:gdLst/>
            <a:ahLst/>
            <a:cxnLst/>
            <a:rect l="l" t="t" r="r" b="b"/>
            <a:pathLst>
              <a:path w="5098218" h="3170530">
                <a:moveTo>
                  <a:pt x="0" y="0"/>
                </a:moveTo>
                <a:lnTo>
                  <a:pt x="5098218" y="0"/>
                </a:lnTo>
                <a:lnTo>
                  <a:pt x="5098218" y="3170530"/>
                </a:lnTo>
                <a:lnTo>
                  <a:pt x="0" y="3170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8640" y="627688"/>
            <a:ext cx="8077200" cy="1386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4"/>
              </a:lnSpc>
            </a:pPr>
            <a:r>
              <a:rPr lang="en-US" sz="3995" spc="-11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Queue-Based Load Leveling Pattern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69886" y="1596276"/>
            <a:ext cx="6851609" cy="3056392"/>
          </a:xfrm>
          <a:custGeom>
            <a:avLst/>
            <a:gdLst/>
            <a:ahLst/>
            <a:cxnLst/>
            <a:rect l="l" t="t" r="r" b="b"/>
            <a:pathLst>
              <a:path w="6851609" h="3056392">
                <a:moveTo>
                  <a:pt x="0" y="0"/>
                </a:moveTo>
                <a:lnTo>
                  <a:pt x="6851609" y="0"/>
                </a:lnTo>
                <a:lnTo>
                  <a:pt x="6851609" y="3056391"/>
                </a:lnTo>
                <a:lnTo>
                  <a:pt x="0" y="3056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61569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-13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Priority Queue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5460330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5432136"/>
            <a:ext cx="7757912" cy="77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requests sent to services so that requests with a higher priority are received &amp; processed quickly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368381" y="1514551"/>
            <a:ext cx="6407239" cy="5262763"/>
          </a:xfrm>
          <a:custGeom>
            <a:avLst/>
            <a:gdLst/>
            <a:ahLst/>
            <a:cxnLst/>
            <a:rect l="l" t="t" r="r" b="b"/>
            <a:pathLst>
              <a:path w="6407239" h="5262763">
                <a:moveTo>
                  <a:pt x="0" y="0"/>
                </a:moveTo>
                <a:lnTo>
                  <a:pt x="6407238" y="0"/>
                </a:lnTo>
                <a:lnTo>
                  <a:pt x="6407238" y="5262763"/>
                </a:lnTo>
                <a:lnTo>
                  <a:pt x="0" y="5262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7047881" cy="735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-13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Priority Queue Pattern (Cont.)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819560"/>
            <a:ext cx="7833360" cy="488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76"/>
              </a:lnSpc>
            </a:pPr>
            <a:r>
              <a:rPr lang="en-US" sz="4404" spc="-13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Priority Queue Pattern (Cont.)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019" y="1385849"/>
            <a:ext cx="242383" cy="58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919" y="1485138"/>
            <a:ext cx="1149963" cy="542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When,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6219" y="1939166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2731" y="2053847"/>
            <a:ext cx="7409583" cy="77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handles multiple tasks that have different priorities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2731" y="2740952"/>
            <a:ext cx="6694522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users should be served with different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2731" y="3329054"/>
            <a:ext cx="1260062" cy="302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8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priorities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6219" y="2702852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40257" y="1431988"/>
            <a:ext cx="7572451" cy="5116792"/>
          </a:xfrm>
          <a:custGeom>
            <a:avLst/>
            <a:gdLst/>
            <a:ahLst/>
            <a:cxnLst/>
            <a:rect l="l" t="t" r="r" b="b"/>
            <a:pathLst>
              <a:path w="7572451" h="5116792">
                <a:moveTo>
                  <a:pt x="0" y="0"/>
                </a:moveTo>
                <a:lnTo>
                  <a:pt x="7572452" y="0"/>
                </a:lnTo>
                <a:lnTo>
                  <a:pt x="7572452" y="5116792"/>
                </a:lnTo>
                <a:lnTo>
                  <a:pt x="0" y="511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66141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-13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Pipes &amp; Filters Pattern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618163"/>
            <a:ext cx="4332093" cy="689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4"/>
              </a:lnSpc>
            </a:pPr>
            <a:r>
              <a:rPr lang="en-US" sz="3995" spc="-7">
                <a:solidFill>
                  <a:srgbClr val="666699"/>
                </a:solidFill>
                <a:latin typeface="Cloud"/>
                <a:ea typeface="Cloud"/>
                <a:cs typeface="Cloud"/>
                <a:sym typeface="Cloud"/>
              </a:rPr>
              <a:t>Design Patterns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1613821"/>
            <a:ext cx="7353919" cy="84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5" spc="5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A generally reusable solution to a recurring problem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5840" y="2446934"/>
            <a:ext cx="174184" cy="1283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Cloud"/>
                <a:ea typeface="Cloud"/>
                <a:cs typeface="Cloud"/>
                <a:sym typeface="Cloud"/>
              </a:rPr>
              <a:t>  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2352" y="2475890"/>
            <a:ext cx="5895518" cy="1307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A template to solve the problem </a:t>
            </a:r>
          </a:p>
          <a:p>
            <a:pPr algn="l">
              <a:lnSpc>
                <a:spcPts val="3456"/>
              </a:lnSpc>
            </a:pPr>
            <a:r>
              <a:rPr lang="en-US" sz="24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Best practices in approaching the problem Improve developer communication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55405" y="1664665"/>
            <a:ext cx="6700304" cy="3364535"/>
          </a:xfrm>
          <a:custGeom>
            <a:avLst/>
            <a:gdLst/>
            <a:ahLst/>
            <a:cxnLst/>
            <a:rect l="l" t="t" r="r" b="b"/>
            <a:pathLst>
              <a:path w="6700304" h="3364535">
                <a:moveTo>
                  <a:pt x="0" y="0"/>
                </a:moveTo>
                <a:lnTo>
                  <a:pt x="6700304" y="0"/>
                </a:lnTo>
                <a:lnTo>
                  <a:pt x="6700304" y="3364535"/>
                </a:lnTo>
                <a:lnTo>
                  <a:pt x="0" y="3364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76047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-13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Pipes &amp; Filters Pattern (Cont.)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1864" y="5258476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4764" y="5230282"/>
            <a:ext cx="7412755" cy="77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Decompose a task that performs complex processing into a series of discrete elements that can be reused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04133" y="1582455"/>
            <a:ext cx="8733301" cy="2187997"/>
          </a:xfrm>
          <a:custGeom>
            <a:avLst/>
            <a:gdLst/>
            <a:ahLst/>
            <a:cxnLst/>
            <a:rect l="l" t="t" r="r" b="b"/>
            <a:pathLst>
              <a:path w="8733301" h="2187997">
                <a:moveTo>
                  <a:pt x="0" y="0"/>
                </a:moveTo>
                <a:lnTo>
                  <a:pt x="8733301" y="0"/>
                </a:lnTo>
                <a:lnTo>
                  <a:pt x="8733301" y="2187997"/>
                </a:lnTo>
                <a:lnTo>
                  <a:pt x="0" y="2187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94288"/>
            <a:ext cx="7589196" cy="1208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5" spc="-7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Pipes &amp; Filters Pattern – With Load Balancing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3707" y="3757517"/>
            <a:ext cx="1499721" cy="529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2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</a:t>
            </a: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When,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0907" y="4253341"/>
            <a:ext cx="174184" cy="164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7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7419" y="4253722"/>
            <a:ext cx="6187764" cy="1694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can be decomposed to steps Steps have different scalability requirements Flexibility of processing </a:t>
            </a:r>
          </a:p>
          <a:p>
            <a:pPr algn="l">
              <a:lnSpc>
                <a:spcPts val="3276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distributed processing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54794" y="3794303"/>
            <a:ext cx="6238570" cy="2370496"/>
          </a:xfrm>
          <a:custGeom>
            <a:avLst/>
            <a:gdLst/>
            <a:ahLst/>
            <a:cxnLst/>
            <a:rect l="l" t="t" r="r" b="b"/>
            <a:pathLst>
              <a:path w="6238570" h="2370496">
                <a:moveTo>
                  <a:pt x="0" y="0"/>
                </a:moveTo>
                <a:lnTo>
                  <a:pt x="6238571" y="0"/>
                </a:lnTo>
                <a:lnTo>
                  <a:pt x="6238571" y="2370496"/>
                </a:lnTo>
                <a:lnTo>
                  <a:pt x="0" y="237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LK"/>
          </a:p>
        </p:txBody>
      </p:sp>
      <p:sp>
        <p:nvSpPr>
          <p:cNvPr id="5" name="TextBox 5"/>
          <p:cNvSpPr txBox="1"/>
          <p:nvPr/>
        </p:nvSpPr>
        <p:spPr>
          <a:xfrm>
            <a:off x="548640" y="637213"/>
            <a:ext cx="8289360" cy="6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696" spc="-1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Application Development Issues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1514475"/>
            <a:ext cx="1816760" cy="542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800" y="2009432"/>
            <a:ext cx="729306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guaranteed proportion of time that the system is functional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3548" y="2908549"/>
            <a:ext cx="4785627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 – Service Level Agreement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65400" y="3879336"/>
            <a:ext cx="1712652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Availability (%)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1264" y="3888084"/>
            <a:ext cx="2146344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Downtime per year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8B1AE-406E-E021-06A4-4965943EB2D8}"/>
              </a:ext>
            </a:extLst>
          </p:cNvPr>
          <p:cNvSpPr txBox="1"/>
          <p:nvPr/>
        </p:nvSpPr>
        <p:spPr>
          <a:xfrm>
            <a:off x="2815361" y="574879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99.999</a:t>
            </a:r>
            <a:endParaRPr lang="en-LK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B4CC5-696A-0DF0-EE4C-8646396863A6}"/>
              </a:ext>
            </a:extLst>
          </p:cNvPr>
          <p:cNvSpPr txBox="1"/>
          <p:nvPr/>
        </p:nvSpPr>
        <p:spPr>
          <a:xfrm>
            <a:off x="2815361" y="504449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99.95</a:t>
            </a:r>
            <a:endParaRPr lang="en-LK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1411D-9E36-198E-DDA4-7FFE12651026}"/>
              </a:ext>
            </a:extLst>
          </p:cNvPr>
          <p:cNvSpPr txBox="1"/>
          <p:nvPr/>
        </p:nvSpPr>
        <p:spPr>
          <a:xfrm>
            <a:off x="5678472" y="5748797"/>
            <a:ext cx="114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minutes</a:t>
            </a:r>
            <a:endParaRPr lang="en-LK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4E6F7-55CC-299A-0EBE-3797893F6AF5}"/>
              </a:ext>
            </a:extLst>
          </p:cNvPr>
          <p:cNvSpPr txBox="1"/>
          <p:nvPr/>
        </p:nvSpPr>
        <p:spPr>
          <a:xfrm>
            <a:off x="5868448" y="535501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hour</a:t>
            </a:r>
            <a:endParaRPr lang="en-LK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799A2-7E99-F6E8-459E-D20A05B5606F}"/>
              </a:ext>
            </a:extLst>
          </p:cNvPr>
          <p:cNvSpPr txBox="1"/>
          <p:nvPr/>
        </p:nvSpPr>
        <p:spPr>
          <a:xfrm>
            <a:off x="2815361" y="54410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99.99</a:t>
            </a:r>
            <a:endParaRPr lang="en-LK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218E-1ECD-1B77-46B5-7FB968B94027}"/>
              </a:ext>
            </a:extLst>
          </p:cNvPr>
          <p:cNvSpPr txBox="1"/>
          <p:nvPr/>
        </p:nvSpPr>
        <p:spPr>
          <a:xfrm>
            <a:off x="2794035" y="467177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99.9</a:t>
            </a:r>
            <a:endParaRPr lang="en-LK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39FD9-E89F-5A22-E8A7-C5A689FCD8D1}"/>
              </a:ext>
            </a:extLst>
          </p:cNvPr>
          <p:cNvSpPr txBox="1"/>
          <p:nvPr/>
        </p:nvSpPr>
        <p:spPr>
          <a:xfrm>
            <a:off x="2803321" y="4274069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 lang="en-LK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2D4EF8-059F-B648-1064-49FC11A8FD43}"/>
              </a:ext>
            </a:extLst>
          </p:cNvPr>
          <p:cNvSpPr txBox="1"/>
          <p:nvPr/>
        </p:nvSpPr>
        <p:spPr>
          <a:xfrm>
            <a:off x="5773460" y="5018471"/>
            <a:ext cx="9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4.4 hours</a:t>
            </a:r>
            <a:endParaRPr lang="en-LK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7025C-B90D-01E6-4A63-41B4FE759753}"/>
              </a:ext>
            </a:extLst>
          </p:cNvPr>
          <p:cNvSpPr txBox="1"/>
          <p:nvPr/>
        </p:nvSpPr>
        <p:spPr>
          <a:xfrm>
            <a:off x="5830872" y="4665513"/>
            <a:ext cx="83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hours</a:t>
            </a:r>
            <a:endParaRPr lang="en-LK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14CBD-0B8C-5C51-F038-9CB10A3F9239}"/>
              </a:ext>
            </a:extLst>
          </p:cNvPr>
          <p:cNvSpPr txBox="1"/>
          <p:nvPr/>
        </p:nvSpPr>
        <p:spPr>
          <a:xfrm>
            <a:off x="5773460" y="4283791"/>
            <a:ext cx="9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3.7 days</a:t>
            </a:r>
            <a:endParaRPr lang="en-LK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637213"/>
            <a:ext cx="8290550" cy="1077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696" spc="-1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Application Development Issues </a:t>
            </a:r>
          </a:p>
          <a:p>
            <a:pPr algn="l">
              <a:lnSpc>
                <a:spcPts val="3581"/>
              </a:lnSpc>
            </a:pPr>
            <a:r>
              <a:rPr lang="en-US" sz="2496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4071376"/>
            <a:ext cx="4872980" cy="53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Implementation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5840" y="4571009"/>
            <a:ext cx="174184" cy="1289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2352" y="4571390"/>
            <a:ext cx="6637068" cy="134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and coherent component design Improves ease of deployment and maintenance Reusability of components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2352" y="2073283"/>
            <a:ext cx="6778495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hosted in different locations and across multiple servers for performance, scalability and availability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2352" y="3130558"/>
            <a:ext cx="6273289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consistency and synchronizing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640" y="1501064"/>
            <a:ext cx="4872980" cy="53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Management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8748" y="2139129"/>
            <a:ext cx="174184" cy="416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8748" y="3149341"/>
            <a:ext cx="174184" cy="416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637213"/>
            <a:ext cx="8290550" cy="6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696" spc="-1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Application Development Issues </a:t>
            </a:r>
            <a:r>
              <a:rPr lang="en-US" sz="369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5840" y="195353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2555" y="3632989"/>
            <a:ext cx="4872980" cy="53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Implementation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" y="4205249"/>
            <a:ext cx="174184" cy="1289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2352" y="2068220"/>
            <a:ext cx="653286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infrastructure to connect distributed components and services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2352" y="2792120"/>
            <a:ext cx="3938435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messaging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2352" y="4205630"/>
            <a:ext cx="6637068" cy="134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and coherent component design Improves ease of deployment and maintenance Reusability of components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2555" y="1462964"/>
            <a:ext cx="4872980" cy="53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4609" y="155407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5840" y="2754020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4609" y="3699664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627688"/>
            <a:ext cx="8290550" cy="62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spc="-1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Application Development Issues </a:t>
            </a:r>
            <a:r>
              <a:rPr lang="en-US" sz="3596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344809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1540" y="2816257"/>
            <a:ext cx="4624130" cy="105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4031"/>
              </a:lnSpc>
            </a:pPr>
            <a:r>
              <a:rPr lang="en-US" sz="2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and Scalability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" y="378233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840" y="195353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2352" y="2068220"/>
            <a:ext cx="6882651" cy="77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applications run in in a remote servers with limited control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2352" y="3897020"/>
            <a:ext cx="7067664" cy="77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Responsiveness of a system to execute any action within a given time interval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2352" y="4584135"/>
            <a:ext cx="6293558" cy="1025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increases in load without impact on 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2352" y="5409381"/>
            <a:ext cx="5202222" cy="63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handle variable workloads?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5840" y="4565856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5840" y="5476056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1540" y="1477878"/>
            <a:ext cx="4624130" cy="542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and Monitoring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4609" y="155407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637213"/>
            <a:ext cx="8290550" cy="6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696" spc="-1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Application Development Issues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161929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3740706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3620929"/>
            <a:ext cx="1412700" cy="542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840" y="4074947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540" y="1499521"/>
            <a:ext cx="1756096" cy="542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2795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Resiliency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5840" y="195353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2352" y="2068220"/>
            <a:ext cx="6744300" cy="77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of the application to gracefully handle and recover from failures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840" y="2760335"/>
            <a:ext cx="670704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Applications are more prone to failure in cloud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2352" y="3343427"/>
            <a:ext cx="1951806" cy="302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8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2352" y="4189628"/>
            <a:ext cx="7418946" cy="77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malicious or accidental actions outside of the designed usage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2352" y="4881743"/>
            <a:ext cx="5623027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disclosure or loss of information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5840" y="281158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5840" y="481083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352550" y="1857375"/>
            <a:ext cx="6438900" cy="4619625"/>
          </a:xfrm>
          <a:custGeom>
            <a:avLst/>
            <a:gdLst/>
            <a:ahLst/>
            <a:cxnLst/>
            <a:rect l="l" t="t" r="r" b="b"/>
            <a:pathLst>
              <a:path w="6438900" h="4619625">
                <a:moveTo>
                  <a:pt x="0" y="0"/>
                </a:moveTo>
                <a:lnTo>
                  <a:pt x="6438900" y="0"/>
                </a:lnTo>
                <a:lnTo>
                  <a:pt x="6438900" y="4619625"/>
                </a:lnTo>
                <a:lnTo>
                  <a:pt x="0" y="4619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694144"/>
            <a:ext cx="4401760" cy="735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-13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High-Level Model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7628" y="5856970"/>
            <a:ext cx="2793987" cy="52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STS – Security Token Service IDP – Identity Provider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57200" y="1781175"/>
            <a:ext cx="3657600" cy="4133850"/>
          </a:xfrm>
          <a:custGeom>
            <a:avLst/>
            <a:gdLst/>
            <a:ahLst/>
            <a:cxnLst/>
            <a:rect l="l" t="t" r="r" b="b"/>
            <a:pathLst>
              <a:path w="3657600" h="4133850">
                <a:moveTo>
                  <a:pt x="0" y="0"/>
                </a:moveTo>
                <a:lnTo>
                  <a:pt x="3657600" y="0"/>
                </a:lnTo>
                <a:lnTo>
                  <a:pt x="3657600" y="4133850"/>
                </a:lnTo>
                <a:lnTo>
                  <a:pt x="0" y="4133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943385"/>
            <a:ext cx="5928360" cy="364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02"/>
              </a:lnSpc>
            </a:pPr>
            <a:r>
              <a:rPr lang="en-US" sz="4404" spc="-13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Cache-Aside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76566" y="1367942"/>
            <a:ext cx="207759" cy="51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76566" y="2363114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76566" y="3167786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76566" y="4582058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19466" y="4506239"/>
            <a:ext cx="1362656" cy="45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19466" y="1530248"/>
            <a:ext cx="3960190" cy="121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on demand data into a cache from a data store </a:t>
            </a:r>
          </a:p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33766" y="2773270"/>
            <a:ext cx="3028664" cy="325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92"/>
              </a:lnSpc>
            </a:pPr>
            <a:r>
              <a:rPr lang="en-US" sz="2004">
                <a:solidFill>
                  <a:srgbClr val="666699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20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performance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9466" y="3006242"/>
            <a:ext cx="810816" cy="54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33766" y="3541652"/>
            <a:ext cx="145151" cy="31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3"/>
              </a:lnSpc>
            </a:pPr>
            <a:r>
              <a:rPr lang="en-US" sz="15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33766" y="4936874"/>
            <a:ext cx="145151" cy="143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5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20278" y="4933598"/>
            <a:ext cx="3661372" cy="1483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Cache AWS ElastiCache Google App Engine memcache Redis Cache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20278" y="3557426"/>
            <a:ext cx="3756650" cy="957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consistency between data in cache &amp; data in underlying data store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582</Words>
  <Application>Microsoft Macintosh PowerPoint</Application>
  <PresentationFormat>On-screen Show 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Cloud</vt:lpstr>
      <vt:lpstr>IBM Plex Sans</vt:lpstr>
      <vt:lpstr>Arial</vt:lpstr>
      <vt:lpstr>Calibri</vt:lpstr>
      <vt:lpstr>Arimo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Design Patterns - 1</dc:title>
  <cp:lastModifiedBy>Ravindu Fernando</cp:lastModifiedBy>
  <cp:revision>3</cp:revision>
  <dcterms:created xsi:type="dcterms:W3CDTF">2006-08-16T00:00:00Z</dcterms:created>
  <dcterms:modified xsi:type="dcterms:W3CDTF">2025-03-28T02:29:49Z</dcterms:modified>
  <dc:identifier>DAGiaNjhpps</dc:identifier>
</cp:coreProperties>
</file>