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Arimo" panose="020B060402020202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IBM Plex Sans" panose="020B050305020300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7" autoAdjust="0"/>
    <p:restoredTop sz="94697" autoAdjust="0"/>
  </p:normalViewPr>
  <p:slideViewPr>
    <p:cSldViewPr>
      <p:cViewPr varScale="1">
        <p:scale>
          <a:sx n="119" d="100"/>
          <a:sy n="119" d="100"/>
        </p:scale>
        <p:origin x="1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3097768"/>
            <a:ext cx="7655915" cy="2128593"/>
          </a:xfrm>
          <a:custGeom>
            <a:avLst/>
            <a:gdLst/>
            <a:ahLst/>
            <a:cxnLst/>
            <a:rect l="l" t="t" r="r" b="b"/>
            <a:pathLst>
              <a:path w="7655915" h="2128593">
                <a:moveTo>
                  <a:pt x="0" y="0"/>
                </a:moveTo>
                <a:lnTo>
                  <a:pt x="7655915" y="0"/>
                </a:lnTo>
                <a:lnTo>
                  <a:pt x="7655915" y="2128594"/>
                </a:lnTo>
                <a:lnTo>
                  <a:pt x="0" y="2128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38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04087" y="504148"/>
            <a:ext cx="2854113" cy="2081823"/>
          </a:xfrm>
          <a:custGeom>
            <a:avLst/>
            <a:gdLst/>
            <a:ahLst/>
            <a:cxnLst/>
            <a:rect l="l" t="t" r="r" b="b"/>
            <a:pathLst>
              <a:path w="2854113" h="2081823">
                <a:moveTo>
                  <a:pt x="0" y="0"/>
                </a:moveTo>
                <a:lnTo>
                  <a:pt x="2854113" y="0"/>
                </a:lnTo>
                <a:lnTo>
                  <a:pt x="2854113" y="2081823"/>
                </a:lnTo>
                <a:lnTo>
                  <a:pt x="0" y="2081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72999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Gatekeeper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514523"/>
            <a:ext cx="242383" cy="97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 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3904155"/>
            <a:ext cx="242383" cy="97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 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1556671"/>
            <a:ext cx="7509367" cy="142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function is to validate &amp; sanitize requests Should use secure communication between </a:t>
            </a:r>
          </a:p>
          <a:p>
            <a:pPr algn="l">
              <a:lnSpc>
                <a:spcPts val="2689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gatekeeper &amp; trusted hosts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8640" y="2885704"/>
            <a:ext cx="6692065" cy="610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3"/>
              </a:lnSpc>
            </a:pPr>
            <a:r>
              <a:rPr lang="en-US" sz="2795" spc="-22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  </a:t>
            </a: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Internal end point must connect only to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540" y="3691509"/>
            <a:ext cx="7513063" cy="125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"/>
              </a:lnSpc>
            </a:pP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gatekeeper </a:t>
            </a:r>
          </a:p>
          <a:p>
            <a:pPr algn="l">
              <a:lnSpc>
                <a:spcPts val="6665"/>
              </a:lnSpc>
            </a:pP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Gatekeeper must run in limited privilege mode </a:t>
            </a:r>
          </a:p>
          <a:p>
            <a:pPr algn="l">
              <a:lnSpc>
                <a:spcPts val="1400"/>
              </a:lnSpc>
            </a:pP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May use multiple gatekeepers for availability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90662" y="1524000"/>
            <a:ext cx="6162665" cy="5105400"/>
          </a:xfrm>
          <a:custGeom>
            <a:avLst/>
            <a:gdLst/>
            <a:ahLst/>
            <a:cxnLst/>
            <a:rect l="l" t="t" r="r" b="b"/>
            <a:pathLst>
              <a:path w="6162665" h="5105400">
                <a:moveTo>
                  <a:pt x="0" y="0"/>
                </a:moveTo>
                <a:lnTo>
                  <a:pt x="6162666" y="0"/>
                </a:lnTo>
                <a:lnTo>
                  <a:pt x="6162666" y="5105400"/>
                </a:lnTo>
                <a:lnTo>
                  <a:pt x="0" y="510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63093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Circuit Breaker Pattern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7757160" cy="12707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Circuit Breaker Pattern (Cont.) </a:t>
            </a:r>
          </a:p>
          <a:p>
            <a:pPr algn="l">
              <a:lnSpc>
                <a:spcPts val="4012"/>
              </a:lnSpc>
            </a:pPr>
            <a:r>
              <a:rPr lang="en-US" sz="2795" spc="-19" dirty="0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</a:t>
            </a: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5840" y="195353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4119001"/>
            <a:ext cx="3054258" cy="481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-22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</a:t>
            </a: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Half-Open State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4513859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3181121"/>
            <a:ext cx="174184" cy="8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4676165"/>
            <a:ext cx="6762988" cy="72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 checking whether service is responding by issuing a limited set of requests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5840" y="5368280"/>
            <a:ext cx="6652622" cy="470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 spc="-2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</a:t>
            </a: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Prevent repeated system failures due to rapid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2352" y="5951372"/>
            <a:ext cx="1760601" cy="254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load/volume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352" y="2115845"/>
            <a:ext cx="7432996" cy="1968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Handle faults that may take a variable amount of time to rectify when connecting to a remote service/resource </a:t>
            </a:r>
          </a:p>
          <a:p>
            <a:pPr algn="l">
              <a:lnSpc>
                <a:spcPts val="4032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a simple retry will not work </a:t>
            </a:r>
          </a:p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Prevent application from getting tied-up due to retry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76047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Circuit Breaker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6192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540" y="1566196"/>
            <a:ext cx="1977104" cy="47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Parameters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2010689"/>
            <a:ext cx="174184" cy="216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 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2058695"/>
            <a:ext cx="3473644" cy="2210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Types of exceptions Handling exceptions Logging &amp; replay </a:t>
            </a:r>
          </a:p>
          <a:p>
            <a:pPr algn="l">
              <a:lnSpc>
                <a:spcPts val="3456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failed operations Manual reset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7200" y="1612525"/>
            <a:ext cx="8143875" cy="4762500"/>
          </a:xfrm>
          <a:custGeom>
            <a:avLst/>
            <a:gdLst/>
            <a:ahLst/>
            <a:cxnLst/>
            <a:rect l="l" t="t" r="r" b="b"/>
            <a:pathLst>
              <a:path w="8143875" h="4762500">
                <a:moveTo>
                  <a:pt x="0" y="0"/>
                </a:moveTo>
                <a:lnTo>
                  <a:pt x="8143875" y="0"/>
                </a:lnTo>
                <a:lnTo>
                  <a:pt x="8143875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694144"/>
            <a:ext cx="8143875" cy="726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000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Compensating Transaction Pattern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94288"/>
            <a:ext cx="8304114" cy="1649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000" spc="1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Compensating Transaction Pattern (Cont.) </a:t>
            </a:r>
          </a:p>
          <a:p>
            <a:pPr algn="l">
              <a:lnSpc>
                <a:spcPts val="3360"/>
              </a:lnSpc>
            </a:pPr>
            <a:r>
              <a:rPr lang="en-US" sz="2795" spc="-22" dirty="0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 </a:t>
            </a:r>
            <a:r>
              <a:rPr lang="en-US" sz="2795" spc="-22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Undo work performed by a series of steps, which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1540" y="2050161"/>
            <a:ext cx="6507032" cy="84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5" spc="-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together define an eventually consistent operation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2857510"/>
            <a:ext cx="3961914" cy="55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0"/>
              </a:lnSpc>
            </a:pPr>
            <a:r>
              <a:rPr lang="en-US" sz="2795" spc="-22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 </a:t>
            </a: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 a workflow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840" y="3376193"/>
            <a:ext cx="174184" cy="412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2352" y="3481349"/>
            <a:ext cx="7223112" cy="1090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 operation proceeds, system records information about each step &amp; how the work by that step can be undone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5840" y="4539224"/>
            <a:ext cx="6806441" cy="470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2"/>
              </a:lnSpc>
            </a:pPr>
            <a:r>
              <a:rPr lang="en-US" sz="2400" spc="-2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</a:t>
            </a: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If operation fails at any point, workflow rewinds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2352" y="5122316"/>
            <a:ext cx="7434520" cy="620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 through steps it has completed while performing </a:t>
            </a:r>
          </a:p>
          <a:p>
            <a:pPr algn="l">
              <a:lnSpc>
                <a:spcPts val="4032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work that reverses each step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38138" y="1485900"/>
            <a:ext cx="8467725" cy="5372100"/>
          </a:xfrm>
          <a:custGeom>
            <a:avLst/>
            <a:gdLst/>
            <a:ahLst/>
            <a:cxnLst/>
            <a:rect l="l" t="t" r="r" b="b"/>
            <a:pathLst>
              <a:path w="8467725" h="5372100">
                <a:moveTo>
                  <a:pt x="0" y="0"/>
                </a:moveTo>
                <a:lnTo>
                  <a:pt x="8467724" y="0"/>
                </a:lnTo>
                <a:lnTo>
                  <a:pt x="8467724" y="5372100"/>
                </a:lnTo>
                <a:lnTo>
                  <a:pt x="0" y="537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70713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Event Sourcing Pattern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807720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Event Sourcing Pattern (Cont.)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640" y="1514523"/>
            <a:ext cx="242383" cy="97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 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5874306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5811679"/>
            <a:ext cx="947861" cy="485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2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6208547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1540" y="1556671"/>
            <a:ext cx="7412155" cy="997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 full series of events than current state Pros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5840" y="2465603"/>
            <a:ext cx="174184" cy="469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840" y="3997985"/>
            <a:ext cx="174184" cy="1728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2352" y="6323228"/>
            <a:ext cx="2884494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Consistency relaxed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92352" y="2627909"/>
            <a:ext cx="5395046" cy="359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8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Avoid requirement to synchronize data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3040" y="2920784"/>
            <a:ext cx="149581" cy="374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296">
                <a:solidFill>
                  <a:srgbClr val="FF99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3040" y="3715169"/>
            <a:ext cx="149581" cy="250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97"/>
              </a:lnSpc>
            </a:pPr>
            <a:r>
              <a:rPr lang="en-US" sz="1296">
                <a:solidFill>
                  <a:srgbClr val="FF99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92352" y="4026941"/>
            <a:ext cx="5844283" cy="175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Scalability </a:t>
            </a:r>
          </a:p>
          <a:p>
            <a:pPr algn="l">
              <a:lnSpc>
                <a:spcPts val="3415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Responsiveness </a:t>
            </a:r>
          </a:p>
          <a:p>
            <a:pPr algn="l">
              <a:lnSpc>
                <a:spcPts val="3415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Provide consistency for transactional data Full audit trails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91640" y="3045743"/>
            <a:ext cx="6781819" cy="97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4" spc="-1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Traditional Create, Read, Update, &amp; Delete (CRUD) model too slow </a:t>
            </a:r>
          </a:p>
          <a:p>
            <a:pPr algn="l">
              <a:lnSpc>
                <a:spcPts val="3356"/>
              </a:lnSpc>
            </a:pPr>
            <a:r>
              <a:rPr lang="en-US" sz="2004" spc="-1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 performance with eventual consistency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71525" y="1728788"/>
            <a:ext cx="7600950" cy="3400425"/>
          </a:xfrm>
          <a:custGeom>
            <a:avLst/>
            <a:gdLst/>
            <a:ahLst/>
            <a:cxnLst/>
            <a:rect l="l" t="t" r="r" b="b"/>
            <a:pathLst>
              <a:path w="7600950" h="3400425">
                <a:moveTo>
                  <a:pt x="0" y="0"/>
                </a:moveTo>
                <a:lnTo>
                  <a:pt x="7600950" y="0"/>
                </a:lnTo>
                <a:lnTo>
                  <a:pt x="7600950" y="3400424"/>
                </a:lnTo>
                <a:lnTo>
                  <a:pt x="0" y="340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627688"/>
            <a:ext cx="8214360" cy="655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sz="3600" spc="1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External Configuration Store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5574182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5593613"/>
            <a:ext cx="6773837" cy="72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Move configuration information out of application deployment package to a central location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024062" y="1521476"/>
            <a:ext cx="5095875" cy="4352925"/>
          </a:xfrm>
          <a:custGeom>
            <a:avLst/>
            <a:gdLst/>
            <a:ahLst/>
            <a:cxnLst/>
            <a:rect l="l" t="t" r="r" b="b"/>
            <a:pathLst>
              <a:path w="5095875" h="4352925">
                <a:moveTo>
                  <a:pt x="0" y="0"/>
                </a:moveTo>
                <a:lnTo>
                  <a:pt x="5095876" y="0"/>
                </a:lnTo>
                <a:lnTo>
                  <a:pt x="5095876" y="4352925"/>
                </a:lnTo>
                <a:lnTo>
                  <a:pt x="0" y="4352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6918960" cy="73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Federated Identity </a:t>
            </a:r>
            <a:r>
              <a:rPr lang="en-US" sz="4000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Pattern</a:t>
            </a: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677" y="6069930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2577" y="6041736"/>
            <a:ext cx="7608560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Delegate authentication to an external identity provider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5915082" cy="739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 Balancing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6284" y="335665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9184" y="3303556"/>
            <a:ext cx="1310021" cy="475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4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Aims to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6284" y="1625356"/>
            <a:ext cx="8160795" cy="854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5" spc="-19" dirty="0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 </a:t>
            </a: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Improves the distribution of workloads across multiple computing resources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03484" y="2328824"/>
            <a:ext cx="174184" cy="497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77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484" y="3744239"/>
            <a:ext cx="174184" cy="164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7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9996" y="3525545"/>
            <a:ext cx="5273726" cy="1913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Optimize resource use </a:t>
            </a:r>
          </a:p>
          <a:p>
            <a:pPr algn="l">
              <a:lnSpc>
                <a:spcPts val="1200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Maximize throughput </a:t>
            </a:r>
          </a:p>
          <a:p>
            <a:pPr algn="l">
              <a:lnSpc>
                <a:spcPts val="5376"/>
              </a:lnSpc>
            </a:pPr>
            <a:r>
              <a:rPr lang="en-US" sz="2400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Minimize response time </a:t>
            </a:r>
          </a:p>
          <a:p>
            <a:pPr algn="l">
              <a:lnSpc>
                <a:spcPts val="1200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Avoid overload of any single resource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9996" y="2444127"/>
            <a:ext cx="6970514" cy="389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sz="2496" spc="-17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resources will be busy while others are idle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578644" y="1523200"/>
            <a:ext cx="7986712" cy="4260713"/>
          </a:xfrm>
          <a:custGeom>
            <a:avLst/>
            <a:gdLst/>
            <a:ahLst/>
            <a:cxnLst/>
            <a:rect l="l" t="t" r="r" b="b"/>
            <a:pathLst>
              <a:path w="7986712" h="4260713">
                <a:moveTo>
                  <a:pt x="0" y="0"/>
                </a:moveTo>
                <a:lnTo>
                  <a:pt x="7986712" y="0"/>
                </a:lnTo>
                <a:lnTo>
                  <a:pt x="7986712" y="4260713"/>
                </a:lnTo>
                <a:lnTo>
                  <a:pt x="0" y="4260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627688"/>
            <a:ext cx="8243754" cy="674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4"/>
              </a:lnSpc>
            </a:pPr>
            <a:r>
              <a:rPr lang="en-US" sz="3995" spc="1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Health Endpoint Monitoring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689" y="5939942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2589" y="5959373"/>
            <a:ext cx="8039805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Functional checks within an application that external tools can access through exposed endpoints at regular intervals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63503" y="-63503"/>
            <a:ext cx="355597" cy="6984997"/>
            <a:chOff x="0" y="0"/>
            <a:chExt cx="355600" cy="6985000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63500" y="23495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63500" y="4635500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0" y="2286000"/>
                  </a:moveTo>
                  <a:lnTo>
                    <a:pt x="228600" y="2286000"/>
                  </a:lnTo>
                  <a:lnTo>
                    <a:pt x="228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968664" y="1531029"/>
            <a:ext cx="6794773" cy="4188457"/>
          </a:xfrm>
          <a:custGeom>
            <a:avLst/>
            <a:gdLst/>
            <a:ahLst/>
            <a:cxnLst/>
            <a:rect l="l" t="t" r="r" b="b"/>
            <a:pathLst>
              <a:path w="6794773" h="4188457">
                <a:moveTo>
                  <a:pt x="0" y="0"/>
                </a:moveTo>
                <a:lnTo>
                  <a:pt x="6794773" y="0"/>
                </a:lnTo>
                <a:lnTo>
                  <a:pt x="6794773" y="4188457"/>
                </a:lnTo>
                <a:lnTo>
                  <a:pt x="0" y="4188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48640" y="571910"/>
            <a:ext cx="57759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Throttling Pattern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8640" y="5720115"/>
            <a:ext cx="173126" cy="70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5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 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1540" y="5764463"/>
            <a:ext cx="7703058" cy="100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Control consumption of resources used by an instance </a:t>
            </a:r>
          </a:p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Allow system to continue to function &amp; meet SLA even </a:t>
            </a:r>
          </a:p>
          <a:p>
            <a:pPr algn="l">
              <a:lnSpc>
                <a:spcPts val="1921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an increase in demand places an extreme load on resources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53628" y="6456302"/>
            <a:ext cx="178822" cy="158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4"/>
              </a:lnSpc>
            </a:pPr>
            <a:r>
              <a:rPr lang="en-US" sz="996" spc="-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21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52425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Load Balancing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6284" y="16192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6284" y="32956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6284" y="5388150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9184" y="1575721"/>
            <a:ext cx="5778008" cy="46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6"/>
              </a:lnSpc>
            </a:pP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Counter by distributing load equally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3484" y="1949729"/>
            <a:ext cx="174184" cy="45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9184" y="5344573"/>
            <a:ext cx="6221006" cy="46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6"/>
              </a:lnSpc>
            </a:pPr>
            <a:r>
              <a:rPr lang="en-US" sz="2795" spc="-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2 methods for dynamic load balancing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3484" y="5718581"/>
            <a:ext cx="174184" cy="45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3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89184" y="3252121"/>
            <a:ext cx="6664262" cy="466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6"/>
              </a:lnSpc>
            </a:pPr>
            <a:r>
              <a:rPr lang="en-US" sz="2795" spc="-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Some other problems are not that simple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9996" y="2092985"/>
            <a:ext cx="7414346" cy="72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cost of problem is well understood (e.g., matrix multiplication, known tree walk) this is possible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9996" y="3432077"/>
            <a:ext cx="6982101" cy="1270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Hard to predict how workload will be distributed </a:t>
            </a:r>
          </a:p>
          <a:p>
            <a:pPr algn="l">
              <a:lnSpc>
                <a:spcPts val="1200"/>
              </a:lnSpc>
            </a:pPr>
            <a:r>
              <a:rPr lang="en-US" sz="2400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- dynamic load balancing used </a:t>
            </a:r>
          </a:p>
          <a:p>
            <a:pPr algn="l">
              <a:lnSpc>
                <a:spcPts val="1200"/>
              </a:lnSpc>
            </a:pPr>
            <a:r>
              <a:rPr lang="en-US" sz="2400" spc="-2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algn="l">
              <a:lnSpc>
                <a:spcPts val="1200"/>
              </a:lnSpc>
            </a:pPr>
            <a:r>
              <a:rPr lang="en-US" sz="2400" spc="-21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- </a:t>
            </a: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But require communication between tasks </a:t>
            </a:r>
            <a:endParaRPr lang="en-US" sz="2400" spc="-19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9996" y="5557037"/>
            <a:ext cx="4249331" cy="664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Task queues vs. work stealing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 descr="Work queues"/>
          <p:cNvSpPr/>
          <p:nvPr/>
        </p:nvSpPr>
        <p:spPr>
          <a:xfrm>
            <a:off x="2459507" y="4736630"/>
            <a:ext cx="3924300" cy="1524000"/>
          </a:xfrm>
          <a:custGeom>
            <a:avLst/>
            <a:gdLst/>
            <a:ahLst/>
            <a:cxnLst/>
            <a:rect l="l" t="t" r="r" b="b"/>
            <a:pathLst>
              <a:path w="3924300" h="1524000">
                <a:moveTo>
                  <a:pt x="0" y="0"/>
                </a:moveTo>
                <a:lnTo>
                  <a:pt x="3924300" y="0"/>
                </a:lnTo>
                <a:lnTo>
                  <a:pt x="39243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7277843" cy="147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Task Queues </a:t>
            </a:r>
          </a:p>
          <a:p>
            <a:pPr algn="l">
              <a:lnSpc>
                <a:spcPts val="3360"/>
              </a:lnSpc>
            </a:pPr>
            <a:r>
              <a:rPr lang="en-US" sz="2795" spc="-19" dirty="0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</a:t>
            </a:r>
            <a:r>
              <a:rPr lang="en-US" sz="2795" spc="-19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Multiple instance of task queues (producer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91540" y="2050161"/>
            <a:ext cx="1816979" cy="418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5" spc="-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consumer)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48640" y="2430790"/>
            <a:ext cx="8408251" cy="54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2"/>
              </a:lnSpc>
            </a:pPr>
            <a:r>
              <a:rPr lang="en-US" sz="2795" spc="-22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</a:t>
            </a: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Threads comes to the task queue after finishing 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1540" y="3112770"/>
            <a:ext cx="3491370" cy="294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18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task &amp; grab next task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8640" y="3245749"/>
            <a:ext cx="6104439" cy="671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2"/>
              </a:lnSpc>
            </a:pPr>
            <a:r>
              <a:rPr lang="en-US" sz="2795" spc="-22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</a:t>
            </a: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Typically run with a pool of workers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717" y="6357766"/>
            <a:ext cx="2488035" cy="23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http://blog.zenika.com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 descr="http://2.bp.blogspot.com/-ug3xjDAHj7c/TWYJesQO-hI/AAAAAAAAAB0/uzN-jjm6T1Y/s1600/worksteal_jjoommnn.jpg"/>
          <p:cNvSpPr/>
          <p:nvPr/>
        </p:nvSpPr>
        <p:spPr>
          <a:xfrm>
            <a:off x="2432609" y="3192837"/>
            <a:ext cx="4629150" cy="2981325"/>
          </a:xfrm>
          <a:custGeom>
            <a:avLst/>
            <a:gdLst/>
            <a:ahLst/>
            <a:cxnLst/>
            <a:rect l="l" t="t" r="r" b="b"/>
            <a:pathLst>
              <a:path w="4629150" h="2981325">
                <a:moveTo>
                  <a:pt x="0" y="0"/>
                </a:moveTo>
                <a:lnTo>
                  <a:pt x="4629150" y="0"/>
                </a:lnTo>
                <a:lnTo>
                  <a:pt x="4629150" y="2981325"/>
                </a:lnTo>
                <a:lnTo>
                  <a:pt x="0" y="2981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56235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Work Stealing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1514523"/>
            <a:ext cx="242383" cy="97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2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 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1556671"/>
            <a:ext cx="7833417" cy="142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1"/>
              </a:lnSpc>
            </a:pPr>
            <a:r>
              <a:rPr lang="en-US" sz="2795" spc="-22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Every worker has a task queue </a:t>
            </a:r>
          </a:p>
          <a:p>
            <a:pPr algn="l">
              <a:lnSpc>
                <a:spcPts val="4031"/>
              </a:lnSpc>
            </a:pPr>
            <a:r>
              <a:rPr lang="en-US" sz="2795" spc="-22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1 worker runs out of work, it goes to other </a:t>
            </a:r>
          </a:p>
          <a:p>
            <a:pPr algn="l">
              <a:lnSpc>
                <a:spcPts val="2689"/>
              </a:lnSpc>
            </a:pPr>
            <a:r>
              <a:rPr lang="en-US" sz="2795" spc="-22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worker’s queue &amp; “steal” the work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7603" y="6115717"/>
            <a:ext cx="3220079" cy="23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3" spc="-1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Source: http://karlsenchoi.blogspot.com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42629" y="1570939"/>
            <a:ext cx="6578003" cy="3928529"/>
          </a:xfrm>
          <a:custGeom>
            <a:avLst/>
            <a:gdLst/>
            <a:ahLst/>
            <a:cxnLst/>
            <a:rect l="l" t="t" r="r" b="b"/>
            <a:pathLst>
              <a:path w="6578003" h="3928529">
                <a:moveTo>
                  <a:pt x="0" y="0"/>
                </a:moveTo>
                <a:lnTo>
                  <a:pt x="6578003" y="0"/>
                </a:lnTo>
                <a:lnTo>
                  <a:pt x="6578003" y="3928529"/>
                </a:lnTo>
                <a:lnTo>
                  <a:pt x="0" y="3928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48615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 err="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Sharding</a:t>
            </a: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8280" y="5757691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1180" y="5777122"/>
            <a:ext cx="7520016" cy="72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Divide a data store into a set of horizontal partitions or shards to improve scalability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48640" y="571910"/>
            <a:ext cx="72237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 err="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Sharding</a:t>
            </a: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 Pattern (</a:t>
            </a:r>
            <a:r>
              <a:rPr lang="en-US" sz="4404" spc="8" dirty="0" err="1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</a:t>
            </a: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8280" y="4117296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8280" y="1823133"/>
            <a:ext cx="1247623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21">
                <a:solidFill>
                  <a:srgbClr val="FFCC00"/>
                </a:solidFill>
                <a:latin typeface="IBM Plex Sans"/>
                <a:ea typeface="IBM Plex Sans"/>
                <a:cs typeface="IBM Plex Sans"/>
                <a:sym typeface="IBM Plex Sans"/>
              </a:rPr>
              <a:t> </a:t>
            </a: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When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1180" y="4089102"/>
            <a:ext cx="2817686" cy="407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Sharding Strategies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5480" y="2204399"/>
            <a:ext cx="145151" cy="1435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  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5480" y="4472111"/>
            <a:ext cx="145151" cy="70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5480" y="5575106"/>
            <a:ext cx="145151" cy="271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1992" y="2248748"/>
            <a:ext cx="3673831" cy="1459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Limited storage space </a:t>
            </a:r>
          </a:p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Large computation requirement Network bandwidth Geographical constraints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1992" y="4516460"/>
            <a:ext cx="7458180" cy="14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Lookup Strategy – map request using a shard key </a:t>
            </a:r>
          </a:p>
          <a:p>
            <a:pPr algn="l">
              <a:lnSpc>
                <a:spcPts val="2879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Range Strategy – groups related items together in the same </a:t>
            </a:r>
          </a:p>
          <a:p>
            <a:pPr algn="l">
              <a:lnSpc>
                <a:spcPts val="1921"/>
              </a:lnSpc>
            </a:pPr>
            <a:r>
              <a:rPr lang="en-US" sz="2004" spc="-14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shard </a:t>
            </a:r>
          </a:p>
          <a:p>
            <a:pPr algn="l">
              <a:lnSpc>
                <a:spcPts val="3837"/>
              </a:lnSpc>
            </a:pPr>
            <a:r>
              <a:rPr lang="en-US" sz="2004" spc="-18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Hash Strategy – shard decided based on hashing data attributes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766762" y="1546412"/>
            <a:ext cx="7610475" cy="4000500"/>
          </a:xfrm>
          <a:custGeom>
            <a:avLst/>
            <a:gdLst/>
            <a:ahLst/>
            <a:cxnLst/>
            <a:rect l="l" t="t" r="r" b="b"/>
            <a:pathLst>
              <a:path w="7610475" h="4000500">
                <a:moveTo>
                  <a:pt x="0" y="0"/>
                </a:moveTo>
                <a:lnTo>
                  <a:pt x="7610476" y="0"/>
                </a:lnTo>
                <a:lnTo>
                  <a:pt x="7610476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64617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Valet Key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5904081"/>
            <a:ext cx="207759" cy="326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5923521"/>
            <a:ext cx="7362987" cy="725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spc="-21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a token or key that provides client with restricted direct access to a specific resource or service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8275"/>
            <a:ext cx="8077200" cy="19050"/>
            <a:chOff x="0" y="0"/>
            <a:chExt cx="8077200" cy="19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077200" cy="19050"/>
            </a:xfrm>
            <a:custGeom>
              <a:avLst/>
              <a:gdLst/>
              <a:ahLst/>
              <a:cxnLst/>
              <a:rect l="l" t="t" r="r" b="b"/>
              <a:pathLst>
                <a:path w="8077200" h="19050">
                  <a:moveTo>
                    <a:pt x="0" y="0"/>
                  </a:moveTo>
                  <a:lnTo>
                    <a:pt x="8077200" y="0"/>
                  </a:lnTo>
                  <a:lnTo>
                    <a:pt x="80772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666699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83788" y="1524000"/>
            <a:ext cx="8791565" cy="2819400"/>
          </a:xfrm>
          <a:custGeom>
            <a:avLst/>
            <a:gdLst/>
            <a:ahLst/>
            <a:cxnLst/>
            <a:rect l="l" t="t" r="r" b="b"/>
            <a:pathLst>
              <a:path w="8791565" h="2819400">
                <a:moveTo>
                  <a:pt x="0" y="0"/>
                </a:moveTo>
                <a:lnTo>
                  <a:pt x="8791565" y="0"/>
                </a:lnTo>
                <a:lnTo>
                  <a:pt x="8791565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8640" y="571910"/>
            <a:ext cx="5928360" cy="735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4404" spc="8" dirty="0">
                <a:solidFill>
                  <a:srgbClr val="666699"/>
                </a:solidFill>
                <a:latin typeface="IBM Plex Sans"/>
                <a:ea typeface="IBM Plex Sans"/>
                <a:cs typeface="IBM Plex Sans"/>
                <a:sym typeface="IBM Plex Sans"/>
              </a:rPr>
              <a:t>Gatekeeper Pattern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640" y="4438698"/>
            <a:ext cx="242383" cy="36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CC00"/>
                </a:solidFill>
                <a:latin typeface="Arimo"/>
                <a:ea typeface="Arimo"/>
                <a:cs typeface="Arimo"/>
                <a:sym typeface="Arimo"/>
              </a:rPr>
              <a:t>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1540" y="4442746"/>
            <a:ext cx="7309542" cy="845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795" spc="-2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Protect applications &amp; services using a dedicated host instance that acts as a broker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5840" y="5256809"/>
            <a:ext cx="174184" cy="850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6"/>
              </a:lnSpc>
            </a:pPr>
            <a:r>
              <a:rPr lang="en-US" sz="1800">
                <a:solidFill>
                  <a:srgbClr val="666699"/>
                </a:solidFill>
                <a:latin typeface="Arimo"/>
                <a:ea typeface="Arimo"/>
                <a:cs typeface="Arimo"/>
                <a:sym typeface="Arimo"/>
              </a:rPr>
              <a:t> 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2352" y="5304815"/>
            <a:ext cx="5410524" cy="855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Validates &amp; sanitizes requests </a:t>
            </a:r>
          </a:p>
          <a:p>
            <a:pPr algn="l">
              <a:lnSpc>
                <a:spcPts val="3456"/>
              </a:lnSpc>
            </a:pPr>
            <a:r>
              <a:rPr lang="en-US" sz="2400" spc="-21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Passes requests &amp; data between them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701</Words>
  <Application>Microsoft Macintosh PowerPoint</Application>
  <PresentationFormat>On-screen Show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IBM Plex Sans</vt:lpstr>
      <vt:lpstr>Arial</vt:lpstr>
      <vt:lpstr>Arimo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Design Patterns - 2</dc:title>
  <cp:lastModifiedBy>Ravindu Fernando</cp:lastModifiedBy>
  <cp:revision>4</cp:revision>
  <dcterms:created xsi:type="dcterms:W3CDTF">2006-08-16T00:00:00Z</dcterms:created>
  <dcterms:modified xsi:type="dcterms:W3CDTF">2025-03-28T02:32:32Z</dcterms:modified>
  <dc:identifier>DAGiaD2F0U0</dc:identifier>
</cp:coreProperties>
</file>