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9" r:id="rId2"/>
    <p:sldId id="259" r:id="rId3"/>
    <p:sldId id="260" r:id="rId4"/>
    <p:sldId id="257" r:id="rId5"/>
    <p:sldId id="258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2"/>
  </p:normalViewPr>
  <p:slideViewPr>
    <p:cSldViewPr snapToGrid="0">
      <p:cViewPr varScale="1">
        <p:scale>
          <a:sx n="151" d="100"/>
          <a:sy n="15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AEF7-FD19-4DA9-FB6A-7F52D9493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C19C0-087B-7501-E585-594938DBB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235F-99C1-A9F8-30F0-33DD2285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F31B-01C8-9E41-90EB-2B9952940716}" type="datetimeFigureOut">
              <a:rPr lang="en-LK" smtClean="0"/>
              <a:t>2025-03-08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006B0-8BF8-AC50-A102-6D25B19A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DA694-09D8-5F73-53E8-0035C8CB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FC21-77F0-8E41-AE0B-720C60927DDE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99214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BB2B-4791-A9CD-2D00-DBFBF4AEE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53F63-D37D-796F-CC23-935A48237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F91A1-7553-D7DA-B5D7-55655A3A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F31B-01C8-9E41-90EB-2B9952940716}" type="datetimeFigureOut">
              <a:rPr lang="en-LK" smtClean="0"/>
              <a:t>2025-03-08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082A-832C-DEAC-6ED1-71F5B8A3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D4DD-0AAF-8740-DAFE-91D2B700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FC21-77F0-8E41-AE0B-720C60927DDE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13391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49F28-B330-B18C-FBB2-54E030533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CD536-71A0-2159-3E16-DC295C009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AEC31-C6FE-A878-9B82-5536F81B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F31B-01C8-9E41-90EB-2B9952940716}" type="datetimeFigureOut">
              <a:rPr lang="en-LK" smtClean="0"/>
              <a:t>2025-03-08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01CBC-949D-5105-37C0-7465C23C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ADFE-EFD1-DBB1-23D2-77D23371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FC21-77F0-8E41-AE0B-720C60927DDE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8440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9EDB-6E9D-6313-F25D-D6750626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0F8F-295B-CC39-E938-ED3B20FF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CBA3-E7E7-0329-98EA-07D87015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F31B-01C8-9E41-90EB-2B9952940716}" type="datetimeFigureOut">
              <a:rPr lang="en-LK" smtClean="0"/>
              <a:t>2025-03-08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5010-039A-8CC2-A805-5A44831A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2E1C-1788-7AD7-D5C0-530E6B55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FC21-77F0-8E41-AE0B-720C60927DDE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1650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929E-37A6-193D-BD60-846956A2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B699C-CBE0-E842-B14F-7773DEC6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815C4-65AC-64B6-6A4D-4E83C777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F31B-01C8-9E41-90EB-2B9952940716}" type="datetimeFigureOut">
              <a:rPr lang="en-LK" smtClean="0"/>
              <a:t>2025-03-08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B7E0-C818-EB3E-AE5C-CCDFD207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4359-6CDD-6AFC-7736-16BADA18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FC21-77F0-8E41-AE0B-720C60927DDE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89704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8636-73D7-30D2-E2E9-A159BB3B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AEB8-7FEB-8F3E-089D-347561D8A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65674-25F6-53EB-B626-FB2E57EC9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97ED6-4D93-9297-85B8-4FD00CC9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F31B-01C8-9E41-90EB-2B9952940716}" type="datetimeFigureOut">
              <a:rPr lang="en-LK" smtClean="0"/>
              <a:t>2025-03-08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FEE86-F875-24A6-B8BE-47D31CFE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AFC48-D201-68C3-2DAC-364E3F2A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FC21-77F0-8E41-AE0B-720C60927DDE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79307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C00C-69F4-CE8E-7A0D-77DBD1C9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68500-4B57-642D-EF61-E39509489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5492-86D8-F22D-E514-06DC518D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73E79B-93B5-B7D2-3F50-D24D64BAF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C1568-B015-3974-6C82-D3057E81F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F214F-5FE3-BC03-BFD7-72A6264A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F31B-01C8-9E41-90EB-2B9952940716}" type="datetimeFigureOut">
              <a:rPr lang="en-LK" smtClean="0"/>
              <a:t>2025-03-08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46329-B0C9-FE21-7389-D1F39CC7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EDB2D-6401-9291-13B7-FC8EA925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FC21-77F0-8E41-AE0B-720C60927DDE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81264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41C6-5092-09EC-E71B-E5F5AE45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D2EC6-5B10-9A67-DE0A-38C901EF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F31B-01C8-9E41-90EB-2B9952940716}" type="datetimeFigureOut">
              <a:rPr lang="en-LK" smtClean="0"/>
              <a:t>2025-03-08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9D296-7F86-52A8-1182-16401797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5B83B-6F74-078B-F4AF-016A9E6C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FC21-77F0-8E41-AE0B-720C60927DDE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44901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E809F-6C00-EB33-6982-A1B7BD44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F31B-01C8-9E41-90EB-2B9952940716}" type="datetimeFigureOut">
              <a:rPr lang="en-LK" smtClean="0"/>
              <a:t>2025-03-08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A2B6A0-E358-522A-75E9-EB3B6E02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3C12B-D29E-EC45-5CF5-8146719B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FC21-77F0-8E41-AE0B-720C60927DDE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95635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3000-AA72-7333-1B60-CC012F76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E4FE-8A42-4341-0043-FDF9E5EE6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11109-A9E5-B325-6235-C5510DBE8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1B1FF-309A-F7B5-8DEE-FE234099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F31B-01C8-9E41-90EB-2B9952940716}" type="datetimeFigureOut">
              <a:rPr lang="en-LK" smtClean="0"/>
              <a:t>2025-03-08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A35AC-C464-1E8C-0CDD-B13BC3C0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3F4DC-5F72-81BF-0CBB-865BECC1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FC21-77F0-8E41-AE0B-720C60927DDE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92410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1C16-C043-711F-71EA-5435A0FB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D8767-EED3-1AAB-3EBB-F4485B884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DD28F-1B57-AA00-BCC1-CF5919D9C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2C3A3-DEE4-CC7F-86A8-4804EB3A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5F31B-01C8-9E41-90EB-2B9952940716}" type="datetimeFigureOut">
              <a:rPr lang="en-LK" smtClean="0"/>
              <a:t>2025-03-08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4496F-0522-4AA6-96D4-5D212A6B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B3D9D-2229-3932-ACAA-B21B85BD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FFC21-77F0-8E41-AE0B-720C60927DDE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18664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6985B-D701-3EEA-11D3-0BC37296F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9F22C-7072-41C2-27A1-0409969C5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9EAF-2F95-D753-397E-8B3A6F9F3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5F31B-01C8-9E41-90EB-2B9952940716}" type="datetimeFigureOut">
              <a:rPr lang="en-LK" smtClean="0"/>
              <a:t>2025-03-08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6EF6B-6809-41AB-88F6-7292A5837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90EE2-2A50-56A6-D8EA-E6C8CA361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FFC21-77F0-8E41-AE0B-720C60927DDE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31719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avindunfernando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architecture/microservices-architecture-intro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chitecture/microservices-architecture-introdu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chitecture/microservices-architecture-introduc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C16D02-6CFB-989E-E787-D7DC443CD3D0}"/>
              </a:ext>
            </a:extLst>
          </p:cNvPr>
          <p:cNvSpPr txBox="1">
            <a:spLocks/>
          </p:cNvSpPr>
          <p:nvPr/>
        </p:nvSpPr>
        <p:spPr>
          <a:xfrm>
            <a:off x="831850" y="1736726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LK" dirty="0"/>
              <a:t>Introduction to Microservices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5A0A70-4190-A44A-D6F8-38B6E7A6E35B}"/>
              </a:ext>
            </a:extLst>
          </p:cNvPr>
          <p:cNvSpPr txBox="1">
            <a:spLocks/>
          </p:cNvSpPr>
          <p:nvPr/>
        </p:nvSpPr>
        <p:spPr>
          <a:xfrm>
            <a:off x="83820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LK" dirty="0"/>
              <a:t>Ravindu Nirmal Fernando  </a:t>
            </a:r>
          </a:p>
          <a:p>
            <a:pPr algn="l"/>
            <a:r>
              <a:rPr lang="en-LK" dirty="0"/>
              <a:t>SLIIT | March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91B3F-2B2E-7CFE-6DEB-DB54E8A3C9F7}"/>
              </a:ext>
            </a:extLst>
          </p:cNvPr>
          <p:cNvSpPr txBox="1"/>
          <p:nvPr/>
        </p:nvSpPr>
        <p:spPr>
          <a:xfrm>
            <a:off x="5627571" y="6550223"/>
            <a:ext cx="6564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LK" sz="1400" dirty="0"/>
              <a:t> </a:t>
            </a:r>
            <a:r>
              <a:rPr lang="en-LK" sz="1400" dirty="0">
                <a:hlinkClick r:id="rId2"/>
              </a:rPr>
              <a:t>https://ravindunfernando.com</a:t>
            </a:r>
            <a:r>
              <a:rPr lang="en-LK" sz="1400" dirty="0"/>
              <a:t> </a:t>
            </a:r>
          </a:p>
        </p:txBody>
      </p:sp>
      <p:pic>
        <p:nvPicPr>
          <p:cNvPr id="7170" name="Picture 2" descr="Microservice Generic gradient fill icon">
            <a:extLst>
              <a:ext uri="{FF2B5EF4-FFF2-40B4-BE49-F238E27FC236}">
                <a16:creationId xmlns:a16="http://schemas.microsoft.com/office/drawing/2014/main" id="{5F4B99CE-12DF-ABB5-E56E-C683BA3C8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785" y="310357"/>
            <a:ext cx="2852737" cy="285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976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7D0E-ACB8-7508-A422-84F6C9F2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131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Database Relationship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Service-Specific Databases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Each microservice has its own database tailored to its requirements.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Loose Coupling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This approach ensures loose coupling by routing data requests through service APIs instead of a shared database.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Independent Data Management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Each service manages its data independently, enhancing autonomy and reducing interdependencies.</a:t>
            </a:r>
          </a:p>
          <a:p>
            <a:endParaRPr lang="en-L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192BA-2896-F530-6A6C-CF66BC82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91095"/>
            <a:ext cx="7772400" cy="24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08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908D-23BB-D6CC-E3F3-7F630E68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Microservices Architecture</a:t>
            </a:r>
            <a:endParaRPr lang="en-L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CFCA3E-A96C-DF8E-E1C2-FC8DDC030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94033"/>
              </p:ext>
            </p:extLst>
          </p:nvPr>
        </p:nvGraphicFramePr>
        <p:xfrm>
          <a:off x="1083527" y="1949270"/>
          <a:ext cx="10024946" cy="3178462"/>
        </p:xfrm>
        <a:graphic>
          <a:graphicData uri="http://schemas.openxmlformats.org/drawingml/2006/table">
            <a:tbl>
              <a:tblPr/>
              <a:tblGrid>
                <a:gridCol w="3211551">
                  <a:extLst>
                    <a:ext uri="{9D8B030D-6E8A-4147-A177-3AD203B41FA5}">
                      <a16:colId xmlns:a16="http://schemas.microsoft.com/office/drawing/2014/main" val="2435117627"/>
                    </a:ext>
                  </a:extLst>
                </a:gridCol>
                <a:gridCol w="6813395">
                  <a:extLst>
                    <a:ext uri="{9D8B030D-6E8A-4147-A177-3AD203B41FA5}">
                      <a16:colId xmlns:a16="http://schemas.microsoft.com/office/drawing/2014/main" val="4130021361"/>
                    </a:ext>
                  </a:extLst>
                </a:gridCol>
              </a:tblGrid>
              <a:tr h="202388">
                <a:tc>
                  <a:txBody>
                    <a:bodyPr/>
                    <a:lstStyle/>
                    <a:p>
                      <a:pPr fontAlgn="b"/>
                      <a:r>
                        <a:rPr lang="en-GB" sz="1600" b="1">
                          <a:effectLst/>
                        </a:rPr>
                        <a:t>Aspect</a:t>
                      </a:r>
                    </a:p>
                  </a:txBody>
                  <a:tcPr marL="50597" marR="50597" marT="25298" marB="2529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 dirty="0">
                          <a:effectLst/>
                        </a:rPr>
                        <a:t>Benefit Details</a:t>
                      </a:r>
                    </a:p>
                  </a:txBody>
                  <a:tcPr marL="50597" marR="50597" marT="25298" marB="2529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614736"/>
                  </a:ext>
                </a:extLst>
              </a:tr>
              <a:tr h="961342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Enhanced Development and Maintenance</a:t>
                      </a:r>
                      <a:endParaRPr lang="en-GB" sz="1400" dirty="0">
                        <a:effectLst/>
                      </a:endParaRPr>
                    </a:p>
                  </a:txBody>
                  <a:tcPr marL="50597" marR="50597" marT="25298" marB="2529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- Breaks application into smaller, manageable chunks.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- Clear boundaries with defined APIs.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- Quicker development, easier understanding and maintenance.</a:t>
                      </a:r>
                    </a:p>
                  </a:txBody>
                  <a:tcPr marL="50597" marR="50597" marT="25298" marB="2529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871585"/>
                  </a:ext>
                </a:extLst>
              </a:tr>
              <a:tr h="961342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Team Autonomy and Efficiency</a:t>
                      </a:r>
                      <a:endParaRPr lang="en-GB" sz="1400" dirty="0">
                        <a:effectLst/>
                      </a:endParaRPr>
                    </a:p>
                  </a:txBody>
                  <a:tcPr marL="50597" marR="50597" marT="25298" marB="2529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- Independent development of services by teams.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- Full lifecycle ownership of services.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- Flexibility to use different programming languages (Polyglot Development).</a:t>
                      </a:r>
                    </a:p>
                  </a:txBody>
                  <a:tcPr marL="50597" marR="50597" marT="25298" marB="2529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039292"/>
                  </a:ext>
                </a:extLst>
              </a:tr>
              <a:tr h="961342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Improved Scalability and Market Responsiveness</a:t>
                      </a:r>
                      <a:endParaRPr lang="en-GB" sz="1400">
                        <a:effectLst/>
                      </a:endParaRPr>
                    </a:p>
                  </a:txBody>
                  <a:tcPr marL="50597" marR="50597" marT="25298" marB="2529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- Independent scaling based on service needs.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- Hardware optimization for resource requirements.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- Faster product delivery and improved time to market.</a:t>
                      </a:r>
                    </a:p>
                  </a:txBody>
                  <a:tcPr marL="50597" marR="50597" marT="25298" marB="2529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69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81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4887-B89C-59A0-D351-6BE8164D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of Microservices Architecture</a:t>
            </a:r>
            <a:endParaRPr lang="en-L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759799-D1A5-663E-FC86-AED0848F5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88859"/>
              </p:ext>
            </p:extLst>
          </p:nvPr>
        </p:nvGraphicFramePr>
        <p:xfrm>
          <a:off x="1190162" y="1690688"/>
          <a:ext cx="9811676" cy="4235980"/>
        </p:xfrm>
        <a:graphic>
          <a:graphicData uri="http://schemas.openxmlformats.org/drawingml/2006/table">
            <a:tbl>
              <a:tblPr/>
              <a:tblGrid>
                <a:gridCol w="2660179">
                  <a:extLst>
                    <a:ext uri="{9D8B030D-6E8A-4147-A177-3AD203B41FA5}">
                      <a16:colId xmlns:a16="http://schemas.microsoft.com/office/drawing/2014/main" val="3685341992"/>
                    </a:ext>
                  </a:extLst>
                </a:gridCol>
                <a:gridCol w="7151497">
                  <a:extLst>
                    <a:ext uri="{9D8B030D-6E8A-4147-A177-3AD203B41FA5}">
                      <a16:colId xmlns:a16="http://schemas.microsoft.com/office/drawing/2014/main" val="1825666342"/>
                    </a:ext>
                  </a:extLst>
                </a:gridCol>
              </a:tblGrid>
              <a:tr h="252347">
                <a:tc>
                  <a:txBody>
                    <a:bodyPr/>
                    <a:lstStyle/>
                    <a:p>
                      <a:pPr fontAlgn="b"/>
                      <a:r>
                        <a:rPr lang="en-GB" sz="1200" b="1">
                          <a:effectLst/>
                        </a:rPr>
                        <a:t>Challenge Category</a:t>
                      </a:r>
                    </a:p>
                  </a:txBody>
                  <a:tcPr marL="30643" marR="30643" marT="15322" marB="15322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200" b="1" dirty="0">
                          <a:effectLst/>
                        </a:rPr>
                        <a:t>Challenge Details</a:t>
                      </a:r>
                    </a:p>
                  </a:txBody>
                  <a:tcPr marL="30643" marR="30643" marT="15322" marB="15322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82784"/>
                  </a:ext>
                </a:extLst>
              </a:tr>
              <a:tr h="688082"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>
                          <a:effectLst/>
                        </a:rPr>
                        <a:t>Complexity in Distributed Systems</a:t>
                      </a:r>
                      <a:endParaRPr lang="en-GB" sz="1200">
                        <a:effectLst/>
                      </a:endParaRP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- Necessity of choosing and implementing inter-service communication mechanisms.</a:t>
                      </a:r>
                    </a:p>
                    <a:p>
                      <a:pPr fontAlgn="base"/>
                      <a:r>
                        <a:rPr lang="en-GB" sz="1200" dirty="0">
                          <a:effectLst/>
                        </a:rPr>
                        <a:t>- Managing partial failures and service unavailability.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77976"/>
                  </a:ext>
                </a:extLst>
              </a:tr>
              <a:tr h="688082"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>
                          <a:effectLst/>
                        </a:rPr>
                        <a:t>Transaction Management Across Services</a:t>
                      </a:r>
                      <a:endParaRPr lang="en-GB" sz="1200">
                        <a:effectLst/>
                      </a:endParaRP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- Handling atomic operations across multiple microservices (Distributed Transactions).</a:t>
                      </a:r>
                    </a:p>
                    <a:p>
                      <a:pPr fontAlgn="base"/>
                      <a:r>
                        <a:rPr lang="en-GB" sz="1200" dirty="0">
                          <a:effectLst/>
                        </a:rPr>
                        <a:t>- Maintaining data consistency during failures (Consistency Issues).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849745"/>
                  </a:ext>
                </a:extLst>
              </a:tr>
              <a:tr h="688082"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>
                          <a:effectLst/>
                        </a:rPr>
                        <a:t>Testing and Deployment Complexities</a:t>
                      </a:r>
                      <a:endParaRPr lang="en-GB" sz="1200">
                        <a:effectLst/>
                      </a:endParaRP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- Requirement for comprehensive testing across multiple services.</a:t>
                      </a:r>
                    </a:p>
                    <a:p>
                      <a:pPr fontAlgn="base"/>
                      <a:r>
                        <a:rPr lang="en-GB" sz="1200" dirty="0">
                          <a:effectLst/>
                        </a:rPr>
                        <a:t>- Complexities in managing multiple service deployments and service discovery.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22047"/>
                  </a:ext>
                </a:extLst>
              </a:tr>
              <a:tr h="1014015"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>
                          <a:effectLst/>
                        </a:rPr>
                        <a:t>Operational Overhead</a:t>
                      </a:r>
                      <a:endParaRPr lang="en-GB" sz="1200">
                        <a:effectLst/>
                      </a:endParaRP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- Increased need for monitoring and alerting across more services.</a:t>
                      </a:r>
                    </a:p>
                    <a:p>
                      <a:pPr fontAlgn="base"/>
                      <a:r>
                        <a:rPr lang="en-GB" sz="1200" dirty="0">
                          <a:effectLst/>
                        </a:rPr>
                        <a:t>- Higher risk of failure due to more points of service-to-service communication.</a:t>
                      </a:r>
                    </a:p>
                    <a:p>
                      <a:pPr fontAlgn="base"/>
                      <a:r>
                        <a:rPr lang="en-GB" sz="1200" dirty="0">
                          <a:effectLst/>
                        </a:rPr>
                        <a:t>- Challenges in productionizing and maintaining robust operations infrastructure.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483663"/>
                  </a:ext>
                </a:extLst>
              </a:tr>
              <a:tr h="905372">
                <a:tc>
                  <a:txBody>
                    <a:bodyPr/>
                    <a:lstStyle/>
                    <a:p>
                      <a:pPr fontAlgn="base"/>
                      <a:r>
                        <a:rPr lang="en-GB" sz="1200" b="1">
                          <a:effectLst/>
                        </a:rPr>
                        <a:t>Performance and Suitability Considerations</a:t>
                      </a:r>
                      <a:endParaRPr lang="en-GB" sz="1200">
                        <a:effectLst/>
                      </a:endParaRP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200" dirty="0">
                          <a:effectLst/>
                        </a:rPr>
                        <a:t>- Potential latency issues due to network calls between services.</a:t>
                      </a:r>
                    </a:p>
                    <a:p>
                      <a:pPr fontAlgn="base"/>
                      <a:r>
                        <a:rPr lang="en-GB" sz="1200" dirty="0">
                          <a:effectLst/>
                        </a:rPr>
                        <a:t>- Not suitable for all types of applications, especially those requiring real-time data processing.</a:t>
                      </a:r>
                    </a:p>
                    <a:p>
                      <a:pPr fontAlgn="base"/>
                      <a:r>
                        <a:rPr lang="en-GB" sz="1200" dirty="0">
                          <a:effectLst/>
                        </a:rPr>
                        <a:t>- Importance of clear communication and service boundary planning.</a:t>
                      </a:r>
                    </a:p>
                  </a:txBody>
                  <a:tcPr marL="30643" marR="30643" marT="15322" marB="15322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9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4887-B89C-59A0-D351-6BE8164D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Migrating from Monolithic to Microservices: Key Considerations</a:t>
            </a:r>
            <a:endParaRPr lang="en-LK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267121-0138-211F-31F1-367812DBC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15619"/>
              </p:ext>
            </p:extLst>
          </p:nvPr>
        </p:nvGraphicFramePr>
        <p:xfrm>
          <a:off x="838200" y="1793846"/>
          <a:ext cx="10515600" cy="4098954"/>
        </p:xfrm>
        <a:graphic>
          <a:graphicData uri="http://schemas.openxmlformats.org/drawingml/2006/table">
            <a:tbl>
              <a:tblPr/>
              <a:tblGrid>
                <a:gridCol w="2618678">
                  <a:extLst>
                    <a:ext uri="{9D8B030D-6E8A-4147-A177-3AD203B41FA5}">
                      <a16:colId xmlns:a16="http://schemas.microsoft.com/office/drawing/2014/main" val="2661855654"/>
                    </a:ext>
                  </a:extLst>
                </a:gridCol>
                <a:gridCol w="7896922">
                  <a:extLst>
                    <a:ext uri="{9D8B030D-6E8A-4147-A177-3AD203B41FA5}">
                      <a16:colId xmlns:a16="http://schemas.microsoft.com/office/drawing/2014/main" val="2613195724"/>
                    </a:ext>
                  </a:extLst>
                </a:gridCol>
              </a:tblGrid>
              <a:tr h="330464">
                <a:tc>
                  <a:txBody>
                    <a:bodyPr/>
                    <a:lstStyle/>
                    <a:p>
                      <a:pPr fontAlgn="b"/>
                      <a:r>
                        <a:rPr lang="en-GB" sz="1600" b="1" dirty="0">
                          <a:effectLst/>
                        </a:rPr>
                        <a:t>Consideration Category</a:t>
                      </a:r>
                    </a:p>
                  </a:txBody>
                  <a:tcPr marL="50015" marR="50015" marT="25008" marB="2500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GB" sz="1600" b="1" dirty="0">
                          <a:effectLst/>
                        </a:rPr>
                        <a:t>Details</a:t>
                      </a:r>
                    </a:p>
                  </a:txBody>
                  <a:tcPr marL="50015" marR="50015" marT="25008" marB="2500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483258"/>
                  </a:ext>
                </a:extLst>
              </a:tr>
              <a:tr h="899938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Assessing the Need for Migration</a:t>
                      </a:r>
                      <a:endParaRPr lang="en-GB" sz="1400" dirty="0">
                        <a:effectLst/>
                      </a:endParaRP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- Evaluate if microservices align with business goals and pain points.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- Consider simpler alternatives like autoscaling or enhanced testing.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411405"/>
                  </a:ext>
                </a:extLst>
              </a:tr>
              <a:tr h="1068676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 dirty="0">
                          <a:effectLst/>
                        </a:rPr>
                        <a:t>Starting the Migration Process</a:t>
                      </a:r>
                      <a:endParaRPr lang="en-GB" sz="1400" dirty="0">
                        <a:effectLst/>
                      </a:endParaRP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- Begin with extracting and deploying one service independently.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- Adopt an iterative approach, learning and adapting with each service migration.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3467"/>
                  </a:ext>
                </a:extLst>
              </a:tr>
              <a:tr h="899938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Strategic Implementation</a:t>
                      </a:r>
                      <a:endParaRPr lang="en-GB" sz="1400">
                        <a:effectLst/>
                      </a:endParaRP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- Recognize varying approaches to microservice size and quantity among teams.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- Emphasize continuous learning and strategy refinement.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440451"/>
                  </a:ext>
                </a:extLst>
              </a:tr>
              <a:tr h="899938">
                <a:tc>
                  <a:txBody>
                    <a:bodyPr/>
                    <a:lstStyle/>
                    <a:p>
                      <a:pPr fontAlgn="base"/>
                      <a:r>
                        <a:rPr lang="en-GB" sz="1400" b="1">
                          <a:effectLst/>
                        </a:rPr>
                        <a:t>Future Learning and Strategies</a:t>
                      </a:r>
                      <a:endParaRPr lang="en-GB" sz="1400">
                        <a:effectLst/>
                      </a:endParaRP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GB" sz="1400" dirty="0">
                          <a:effectLst/>
                        </a:rPr>
                        <a:t>- Explore strategies for detailed refactoring from monolithic to microservices.</a:t>
                      </a:r>
                    </a:p>
                    <a:p>
                      <a:pPr fontAlgn="base"/>
                      <a:r>
                        <a:rPr lang="en-GB" sz="1400" dirty="0">
                          <a:effectLst/>
                        </a:rPr>
                        <a:t>- Plan for ongoing education and adaptation of methods.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71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3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F191-35D4-B266-14D2-51EFB2EC5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E846-FD10-E315-3C51-6661D174D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https://cloud.google.com/architecture/microservices-architecture-introduction</a:t>
            </a:r>
            <a:r>
              <a:rPr lang="en-GB" dirty="0"/>
              <a:t> </a:t>
            </a:r>
          </a:p>
          <a:p>
            <a:r>
              <a:rPr lang="en-GB" dirty="0"/>
              <a:t>Building Microservices, Sam Newman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12505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4BD9-70AF-BF14-AAF8-50EE29FA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Foundations of Modern Software Architecture: Paving the Way for Microservices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681F9-7757-15AF-907D-0B471583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200" dirty="0"/>
              <a:t>Influential Concepts and Technologies</a:t>
            </a:r>
          </a:p>
          <a:p>
            <a:pPr lvl="1"/>
            <a:r>
              <a:rPr lang="en-GB" sz="2600" b="1" dirty="0"/>
              <a:t>Domain-Driven Design: </a:t>
            </a:r>
            <a:r>
              <a:rPr lang="en-GB" sz="2600" dirty="0"/>
              <a:t>Emphasizing the importance of reflecting real-world complexities in our code for better system </a:t>
            </a:r>
            <a:r>
              <a:rPr lang="en-GB" sz="2600" dirty="0" err="1"/>
              <a:t>modeling</a:t>
            </a:r>
            <a:r>
              <a:rPr lang="en-GB" sz="2600" dirty="0"/>
              <a:t>.</a:t>
            </a:r>
          </a:p>
          <a:p>
            <a:pPr lvl="1"/>
            <a:r>
              <a:rPr lang="en-GB" sz="2600" b="1" dirty="0"/>
              <a:t>Continuous Delivery: </a:t>
            </a:r>
            <a:r>
              <a:rPr lang="en-GB" sz="2600" dirty="0"/>
              <a:t>Revolutionizing software deployment, making every code check-in a potential release candidate.</a:t>
            </a:r>
          </a:p>
          <a:p>
            <a:pPr lvl="1"/>
            <a:r>
              <a:rPr lang="en-GB" sz="2600" b="1" dirty="0"/>
              <a:t>Web Communication Advancements: </a:t>
            </a:r>
            <a:r>
              <a:rPr lang="en-GB" sz="2600" dirty="0"/>
              <a:t>Enhancing how machines interact, leading to more efficient and robust systems.</a:t>
            </a:r>
          </a:p>
          <a:p>
            <a:r>
              <a:rPr lang="en-GB" sz="3200" dirty="0"/>
              <a:t>Architectural Shifts</a:t>
            </a:r>
          </a:p>
          <a:p>
            <a:pPr lvl="1"/>
            <a:r>
              <a:rPr lang="en-GB" sz="2600" b="1" dirty="0"/>
              <a:t>From Layered to Hexagonal:</a:t>
            </a:r>
            <a:r>
              <a:rPr lang="en-GB" sz="2600" dirty="0"/>
              <a:t> Moving away from traditional layered architectures to avoid hidden complexities in business logic.</a:t>
            </a:r>
          </a:p>
          <a:p>
            <a:pPr lvl="1"/>
            <a:r>
              <a:rPr lang="en-GB" sz="2600" b="1" dirty="0"/>
              <a:t>Embracing Virtualization:</a:t>
            </a:r>
            <a:r>
              <a:rPr lang="en-GB" sz="2600" dirty="0"/>
              <a:t> Utilizing on-demand provisioning and resizing of resources for greater flexibility with cloud computing.</a:t>
            </a:r>
          </a:p>
          <a:p>
            <a:r>
              <a:rPr lang="en-GB" sz="3200" dirty="0"/>
              <a:t>Organizational Practices</a:t>
            </a:r>
          </a:p>
          <a:p>
            <a:pPr lvl="1"/>
            <a:r>
              <a:rPr lang="en-GB" sz="2600" b="1" dirty="0"/>
              <a:t>Small Autonomous Teams: </a:t>
            </a:r>
            <a:r>
              <a:rPr lang="en-GB" sz="2600" dirty="0"/>
              <a:t>Inspired by tech giants like Amazon and Google, promoting ownership and lifecycle management of services.</a:t>
            </a:r>
          </a:p>
          <a:p>
            <a:pPr lvl="1"/>
            <a:r>
              <a:rPr lang="en-GB" sz="2600" b="1" dirty="0"/>
              <a:t>Learning from Netflix: </a:t>
            </a:r>
            <a:r>
              <a:rPr lang="en-GB" sz="2600" dirty="0"/>
              <a:t>Building resilient, scalable systems that can withstand and adapt to change.</a:t>
            </a:r>
            <a:br>
              <a:rPr lang="en-GB" dirty="0"/>
            </a:b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791308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AC9E-D32B-FF42-7F2E-433E96E7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Microservices: A Natural Progression</a:t>
            </a:r>
            <a:endParaRPr lang="en-L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6515-4355-CF60-F0B2-22F112DA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Emergence from Real-World Use: Microservices weren’t pre-planned but evolved as a response to practical needs in software development.</a:t>
            </a:r>
          </a:p>
          <a:p>
            <a:r>
              <a:rPr lang="en-GB" dirty="0"/>
              <a:t>Responding to Change: Offering the agility and flexibility to adapt to new technologies and market demands.</a:t>
            </a:r>
            <a:br>
              <a:rPr lang="en-GB" dirty="0"/>
            </a:b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89657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908D-23BB-D6CC-E3F3-7F630E68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Monolithic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A977-73E2-3229-470A-AC8CF2BD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Basic Structure</a:t>
            </a:r>
          </a:p>
          <a:p>
            <a:pPr lvl="1"/>
            <a:r>
              <a:rPr lang="en-GB" dirty="0"/>
              <a:t>Single-Tiered Structure: Built as a single, unified unit.</a:t>
            </a:r>
          </a:p>
          <a:p>
            <a:pPr lvl="1"/>
            <a:r>
              <a:rPr lang="en-GB" dirty="0"/>
              <a:t>Combined Modules: Functional modules like UI, server logic, and database interactions are combined.</a:t>
            </a:r>
          </a:p>
          <a:p>
            <a:r>
              <a:rPr lang="en-GB" b="1" dirty="0"/>
              <a:t>Design and Construction</a:t>
            </a:r>
          </a:p>
          <a:p>
            <a:pPr lvl="1"/>
            <a:r>
              <a:rPr lang="en-GB" dirty="0"/>
              <a:t>Modular Architecture: Follows a modular structure within a single unit, aligning with object-oriented principles.</a:t>
            </a:r>
          </a:p>
          <a:p>
            <a:pPr lvl="1"/>
            <a:r>
              <a:rPr lang="en-GB" dirty="0"/>
              <a:t>Programming Constructs: Defined using language-specific constructs (e.g., Java packages).</a:t>
            </a:r>
          </a:p>
          <a:p>
            <a:pPr lvl="1"/>
            <a:r>
              <a:rPr lang="en-GB" dirty="0"/>
              <a:t>Build Artifacts: Built as a single artifact, such as a Java JAR file.</a:t>
            </a:r>
          </a:p>
          <a:p>
            <a:r>
              <a:rPr lang="en-GB" b="1" dirty="0"/>
              <a:t>Characteristics</a:t>
            </a:r>
          </a:p>
          <a:p>
            <a:pPr lvl="1"/>
            <a:r>
              <a:rPr lang="en-GB" dirty="0"/>
              <a:t>Inter-module Dependencies: Modules are tightly coupled and interdependent.</a:t>
            </a:r>
          </a:p>
          <a:p>
            <a:pPr lvl="1"/>
            <a:r>
              <a:rPr lang="en-GB" dirty="0"/>
              <a:t>Unified Deployment: Deployed as a single entity.</a:t>
            </a:r>
          </a:p>
          <a:p>
            <a:r>
              <a:rPr lang="en-GB" b="1" dirty="0"/>
              <a:t>Scalability</a:t>
            </a:r>
          </a:p>
          <a:p>
            <a:pPr lvl="1"/>
            <a:r>
              <a:rPr lang="en-GB" dirty="0"/>
              <a:t>Scalability Approach: Scaling involves replicating the entire application, not individual components.</a:t>
            </a:r>
          </a:p>
          <a:p>
            <a:endParaRPr lang="en-GB" dirty="0"/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8776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3C490-C049-761A-A360-8B1B6802A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474" y="1253331"/>
            <a:ext cx="914305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39B549-80E1-E6C7-C9A8-E1FB24BFA6C6}"/>
              </a:ext>
            </a:extLst>
          </p:cNvPr>
          <p:cNvSpPr/>
          <p:nvPr/>
        </p:nvSpPr>
        <p:spPr>
          <a:xfrm>
            <a:off x="5319132" y="1940313"/>
            <a:ext cx="3546088" cy="121548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AB7DD-6CC7-BD51-D94C-D8FC3E07A4F3}"/>
              </a:ext>
            </a:extLst>
          </p:cNvPr>
          <p:cNvSpPr txBox="1"/>
          <p:nvPr/>
        </p:nvSpPr>
        <p:spPr>
          <a:xfrm>
            <a:off x="1315463" y="5542543"/>
            <a:ext cx="9997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Diagram of a monolithic ecommerce application with several modules using a combination of programming language constructs. (</a:t>
            </a:r>
            <a:r>
              <a:rPr lang="en-GB" dirty="0">
                <a:hlinkClick r:id="rId3"/>
              </a:rPr>
              <a:t>https://cloud.google.com/architecture/microservices-architecture-introduction</a:t>
            </a:r>
            <a:r>
              <a:rPr lang="en-GB" dirty="0"/>
              <a:t>)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86760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A977-73E2-3229-470A-AC8CF2BD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654"/>
            <a:ext cx="10515600" cy="558993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sz="2600" b="1" i="0" dirty="0">
                <a:effectLst/>
                <a:latin typeface="Söhne"/>
              </a:rPr>
              <a:t>Benefits of Monolithic Architecture</a:t>
            </a:r>
          </a:p>
          <a:p>
            <a:pPr lvl="1"/>
            <a:r>
              <a:rPr lang="en-GB" sz="2200" b="1" i="0" dirty="0">
                <a:effectLst/>
                <a:latin typeface="Söhne"/>
              </a:rPr>
              <a:t>Simplified Testing</a:t>
            </a:r>
            <a:r>
              <a:rPr lang="en-GB" sz="2200" b="0" i="0" dirty="0">
                <a:effectLst/>
                <a:latin typeface="Söhne"/>
              </a:rPr>
              <a:t>: Tools like Selenium enable end-to-end testing of the entire application.</a:t>
            </a:r>
          </a:p>
          <a:p>
            <a:pPr lvl="1"/>
            <a:r>
              <a:rPr lang="en-GB" sz="2200" b="1" i="0" dirty="0">
                <a:effectLst/>
                <a:latin typeface="Söhne"/>
              </a:rPr>
              <a:t>Ease of Deployment</a:t>
            </a:r>
            <a:r>
              <a:rPr lang="en-GB" sz="2200" b="0" i="0" dirty="0">
                <a:effectLst/>
                <a:latin typeface="Söhne"/>
              </a:rPr>
              <a:t>: Deployment involves simply copying the packaged application to a server.</a:t>
            </a:r>
          </a:p>
          <a:p>
            <a:pPr lvl="1"/>
            <a:r>
              <a:rPr lang="en-GB" sz="2200" b="1" i="0" dirty="0">
                <a:effectLst/>
                <a:latin typeface="Söhne"/>
              </a:rPr>
              <a:t>Resource Sharing</a:t>
            </a:r>
            <a:r>
              <a:rPr lang="en-GB" sz="2200" b="0" i="0" dirty="0">
                <a:effectLst/>
                <a:latin typeface="Söhne"/>
              </a:rPr>
              <a:t>: All modules share memory, space, and resources, streamlining cross-cutting concerns like logging, caching, and security.</a:t>
            </a:r>
          </a:p>
          <a:p>
            <a:pPr lvl="1"/>
            <a:r>
              <a:rPr lang="en-GB" sz="2200" b="1" i="0" dirty="0">
                <a:effectLst/>
                <a:latin typeface="Söhne"/>
              </a:rPr>
              <a:t>Intra-Process Communication</a:t>
            </a:r>
            <a:r>
              <a:rPr lang="en-GB" sz="2200" b="0" i="0" dirty="0">
                <a:effectLst/>
                <a:latin typeface="Söhne"/>
              </a:rPr>
              <a:t>: Direct module-to-module calls can offer performance advantages over network-dependent microservices.</a:t>
            </a:r>
          </a:p>
          <a:p>
            <a:pPr marL="457200" lvl="1" indent="0">
              <a:buNone/>
            </a:pPr>
            <a:endParaRPr lang="en-GB" sz="2200" b="0" i="0" dirty="0">
              <a:effectLst/>
              <a:latin typeface="Söhne"/>
            </a:endParaRPr>
          </a:p>
          <a:p>
            <a:pPr algn="l"/>
            <a:r>
              <a:rPr lang="en-GB" sz="2600" b="1" i="0" dirty="0">
                <a:effectLst/>
                <a:latin typeface="Söhne"/>
              </a:rPr>
              <a:t>Challenges of Monolithic Architecture</a:t>
            </a:r>
          </a:p>
          <a:p>
            <a:pPr lvl="1"/>
            <a:r>
              <a:rPr lang="en-GB" sz="2200" b="1" i="0" dirty="0">
                <a:effectLst/>
                <a:latin typeface="Söhne"/>
              </a:rPr>
              <a:t>Scalability Issues</a:t>
            </a:r>
            <a:r>
              <a:rPr lang="en-GB" sz="2200" b="0" i="0" dirty="0">
                <a:effectLst/>
                <a:latin typeface="Söhne"/>
              </a:rPr>
              <a:t>: Difficulty in scaling when different modules have conflicting resource requirements.</a:t>
            </a:r>
          </a:p>
          <a:p>
            <a:pPr lvl="1"/>
            <a:r>
              <a:rPr lang="en-GB" sz="2200" b="1" i="0" dirty="0">
                <a:effectLst/>
                <a:latin typeface="Söhne"/>
              </a:rPr>
              <a:t>Complexity in Maintenance and Updates</a:t>
            </a:r>
            <a:r>
              <a:rPr lang="en-GB" sz="2200" b="0" i="0" dirty="0">
                <a:effectLst/>
                <a:latin typeface="Söhne"/>
              </a:rPr>
              <a:t>: As the application grows, implementing changes becomes more complicated due to tightly coupled modules.</a:t>
            </a:r>
          </a:p>
          <a:p>
            <a:pPr lvl="1"/>
            <a:r>
              <a:rPr lang="en-GB" sz="2200" b="1" i="0" dirty="0">
                <a:effectLst/>
                <a:latin typeface="Söhne"/>
              </a:rPr>
              <a:t>CI/CD Complications</a:t>
            </a:r>
            <a:r>
              <a:rPr lang="en-GB" sz="2200" b="0" i="0" dirty="0">
                <a:effectLst/>
                <a:latin typeface="Söhne"/>
              </a:rPr>
              <a:t>: Continuous integration and deployment become challenging as any update requires redeploying the entire application.</a:t>
            </a:r>
          </a:p>
          <a:p>
            <a:pPr lvl="1"/>
            <a:r>
              <a:rPr lang="en-GB" sz="2200" b="1" i="0" dirty="0">
                <a:effectLst/>
                <a:latin typeface="Söhne"/>
              </a:rPr>
              <a:t>Vulnerability to System Failures</a:t>
            </a:r>
            <a:r>
              <a:rPr lang="en-GB" sz="2200" b="0" i="0" dirty="0">
                <a:effectLst/>
                <a:latin typeface="Söhne"/>
              </a:rPr>
              <a:t>: A bug in any module, like a memory leak, can crash the entire system.</a:t>
            </a:r>
          </a:p>
          <a:p>
            <a:pPr lvl="1"/>
            <a:r>
              <a:rPr lang="en-GB" sz="2200" b="1" i="0" dirty="0">
                <a:effectLst/>
                <a:latin typeface="Söhne"/>
              </a:rPr>
              <a:t>Technological Rigidity</a:t>
            </a:r>
            <a:r>
              <a:rPr lang="en-GB" sz="2200" b="0" i="0" dirty="0">
                <a:effectLst/>
                <a:latin typeface="Söhne"/>
              </a:rPr>
              <a:t>: Adopting new frameworks or languages is costly and time-consuming, as it often requires rewriting the entire application.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45349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908D-23BB-D6CC-E3F3-7F630E68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Understanding Microservices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A977-73E2-3229-470A-AC8CF2BDA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Core Characteristics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Small and Focused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Aimed at doing one thing well, avoiding sprawling codebases.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Cohesion and Single Responsibility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Adhering to the principle of grouping related code and separating unrelated functionalities.</a:t>
            </a:r>
          </a:p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Size and Scope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No Fixed Size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Size varies based on language expressiveness and domain complexity.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Team Alignment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Ideally sized to be managed by a small team.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Balance in Size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Smaller services maximize benefits but increase complexity.</a:t>
            </a:r>
          </a:p>
          <a:p>
            <a:endParaRPr lang="en-GB" dirty="0"/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28051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7D0E-ACB8-7508-A422-84F6C9F2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Autonomy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Independent Entities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Deployed separately, can be different technologies, possibly as isolated services on a PAAS or as individual operating system processes.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Network Communication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Services communicate via network calls, ensuring separation and reducing tight coupling.</a:t>
            </a:r>
          </a:p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Deployment and Change Management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Independent Deployment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Services can be deployed independently without impacting others.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API-Centric Interaction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Services expose APIs for interaction, emphasizing decoupled, technology-agnostic interfaces.</a:t>
            </a:r>
          </a:p>
          <a:p>
            <a:pPr algn="l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Decoupling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Key to Microservices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Essential for maintaining independence and achieving the benefits of microservices architecture.</a:t>
            </a:r>
          </a:p>
          <a:p>
            <a:pPr lvl="1"/>
            <a:r>
              <a:rPr lang="en-GB" b="1" i="0" dirty="0">
                <a:solidFill>
                  <a:srgbClr val="0D0D0D"/>
                </a:solidFill>
                <a:effectLst/>
                <a:latin typeface="Söhne"/>
              </a:rPr>
              <a:t>Change and Deployment</a:t>
            </a:r>
            <a:r>
              <a:rPr lang="en-GB" b="0" i="0" dirty="0">
                <a:solidFill>
                  <a:srgbClr val="0D0D0D"/>
                </a:solidFill>
                <a:effectLst/>
                <a:latin typeface="Söhne"/>
              </a:rPr>
              <a:t>: Ability to change and deploy a service independently is crucial.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13625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3F0D17-2668-32EA-0620-C9540675B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69" y="1315456"/>
            <a:ext cx="10433062" cy="42270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5E5033-749B-8282-AA26-AF9E6ED4F035}"/>
              </a:ext>
            </a:extLst>
          </p:cNvPr>
          <p:cNvSpPr txBox="1"/>
          <p:nvPr/>
        </p:nvSpPr>
        <p:spPr>
          <a:xfrm>
            <a:off x="1315463" y="5542543"/>
            <a:ext cx="9997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Diagram of an ecommerce application with functional areas implemented by microservices. (</a:t>
            </a:r>
            <a:r>
              <a:rPr lang="en-GB" dirty="0">
                <a:hlinkClick r:id="rId3"/>
              </a:rPr>
              <a:t>https://cloud.google.com/architecture/microservices-architecture-introduction</a:t>
            </a:r>
            <a:r>
              <a:rPr lang="en-GB" dirty="0"/>
              <a:t>)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01270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1173</Words>
  <Application>Microsoft Macintosh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PowerPoint Presentation</vt:lpstr>
      <vt:lpstr>Foundations of Modern Software Architecture: Paving the Way for Microservices</vt:lpstr>
      <vt:lpstr>Microservices: A Natural Progression</vt:lpstr>
      <vt:lpstr>Monolithic Applications</vt:lpstr>
      <vt:lpstr>PowerPoint Presentation</vt:lpstr>
      <vt:lpstr>PowerPoint Presentation</vt:lpstr>
      <vt:lpstr>Understanding Microservices </vt:lpstr>
      <vt:lpstr>PowerPoint Presentation</vt:lpstr>
      <vt:lpstr>PowerPoint Presentation</vt:lpstr>
      <vt:lpstr>PowerPoint Presentation</vt:lpstr>
      <vt:lpstr>Benefits of Microservices Architecture</vt:lpstr>
      <vt:lpstr>Challenges of Microservices Architecture</vt:lpstr>
      <vt:lpstr>Migrating from Monolithic to Microservices: Key Considerations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Ravindu Fernando</cp:lastModifiedBy>
  <cp:revision>4</cp:revision>
  <dcterms:created xsi:type="dcterms:W3CDTF">2024-03-22T18:07:30Z</dcterms:created>
  <dcterms:modified xsi:type="dcterms:W3CDTF">2025-03-08T04:12:20Z</dcterms:modified>
</cp:coreProperties>
</file>