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98" r:id="rId2"/>
    <p:sldId id="297" r:id="rId3"/>
    <p:sldId id="299" r:id="rId4"/>
    <p:sldId id="306" r:id="rId5"/>
    <p:sldId id="377" r:id="rId6"/>
    <p:sldId id="378" r:id="rId7"/>
    <p:sldId id="383" r:id="rId8"/>
    <p:sldId id="382" r:id="rId9"/>
    <p:sldId id="380" r:id="rId10"/>
    <p:sldId id="384" r:id="rId11"/>
    <p:sldId id="309" r:id="rId12"/>
    <p:sldId id="312" r:id="rId13"/>
    <p:sldId id="313" r:id="rId14"/>
    <p:sldId id="314" r:id="rId15"/>
    <p:sldId id="316" r:id="rId16"/>
    <p:sldId id="317" r:id="rId17"/>
    <p:sldId id="385" r:id="rId18"/>
    <p:sldId id="315" r:id="rId19"/>
    <p:sldId id="386" r:id="rId20"/>
    <p:sldId id="405" r:id="rId21"/>
    <p:sldId id="406" r:id="rId22"/>
    <p:sldId id="414" r:id="rId23"/>
    <p:sldId id="353" r:id="rId24"/>
    <p:sldId id="420" r:id="rId25"/>
    <p:sldId id="1923" r:id="rId26"/>
    <p:sldId id="408" r:id="rId27"/>
    <p:sldId id="409" r:id="rId28"/>
    <p:sldId id="1921" r:id="rId29"/>
    <p:sldId id="1922" r:id="rId30"/>
    <p:sldId id="192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3"/>
    <p:restoredTop sz="86226"/>
  </p:normalViewPr>
  <p:slideViewPr>
    <p:cSldViewPr snapToGrid="0">
      <p:cViewPr varScale="1">
        <p:scale>
          <a:sx n="108" d="100"/>
          <a:sy n="108"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25295-131C-FA4B-B0C8-BB70BDC34B2A}" type="datetimeFigureOut">
              <a:rPr lang="en-LK" smtClean="0"/>
              <a:t>2025-02-16</a:t>
            </a:fld>
            <a:endParaRPr lang="en-L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0121B-0203-934D-883B-C907EA939460}" type="slidenum">
              <a:rPr lang="en-LK" smtClean="0"/>
              <a:t>‹#›</a:t>
            </a:fld>
            <a:endParaRPr lang="en-LK"/>
          </a:p>
        </p:txBody>
      </p:sp>
    </p:spTree>
    <p:extLst>
      <p:ext uri="{BB962C8B-B14F-4D97-AF65-F5344CB8AC3E}">
        <p14:creationId xmlns:p14="http://schemas.microsoft.com/office/powerpoint/2010/main" val="2786304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Karla" pitchFamily="2" charset="0"/>
              </a:rPr>
              <a:t>The master server consists of various components including a</a:t>
            </a:r>
          </a:p>
          <a:p>
            <a:pPr marL="0" indent="0">
              <a:buNone/>
            </a:pPr>
            <a:endParaRPr lang="en-US" sz="2400" b="1" dirty="0">
              <a:latin typeface="Karla" pitchFamily="2" charset="0"/>
            </a:endParaRPr>
          </a:p>
          <a:p>
            <a:pPr marL="457200" indent="-457200">
              <a:buAutoNum type="arabicParenR"/>
            </a:pPr>
            <a:r>
              <a:rPr lang="en-US" sz="2400" b="1" dirty="0">
                <a:latin typeface="Karla" pitchFamily="2" charset="0"/>
              </a:rPr>
              <a:t>API server </a:t>
            </a:r>
            <a:r>
              <a:rPr lang="en-US" sz="2400" dirty="0">
                <a:latin typeface="Karla" pitchFamily="2" charset="0"/>
              </a:rPr>
              <a:t>contains various methods to directly access the Kubernetes</a:t>
            </a:r>
          </a:p>
          <a:p>
            <a:pPr marL="457200" indent="-457200">
              <a:buAutoNum type="arabicParenR" startAt="2"/>
            </a:pPr>
            <a:r>
              <a:rPr lang="en-US" sz="2400" b="1" dirty="0">
                <a:latin typeface="Karla" pitchFamily="2" charset="0"/>
              </a:rPr>
              <a:t>Scheduler </a:t>
            </a:r>
            <a:r>
              <a:rPr lang="en-US" sz="2400" dirty="0">
                <a:latin typeface="Karla" pitchFamily="2" charset="0"/>
              </a:rPr>
              <a:t>assigns to each worker node an application</a:t>
            </a:r>
          </a:p>
          <a:p>
            <a:pPr marL="457200" indent="-457200">
              <a:buAutoNum type="arabicParenR" startAt="2"/>
            </a:pPr>
            <a:r>
              <a:rPr lang="en-US" sz="2400" b="1" dirty="0">
                <a:latin typeface="Karla" pitchFamily="2" charset="0"/>
              </a:rPr>
              <a:t>Controller manager</a:t>
            </a:r>
          </a:p>
          <a:p>
            <a:pPr lvl="1"/>
            <a:r>
              <a:rPr lang="en-US" sz="2400" dirty="0">
                <a:latin typeface="Karla" pitchFamily="2" charset="0"/>
              </a:rPr>
              <a:t>3a) Keeps track of worker nodes</a:t>
            </a:r>
          </a:p>
          <a:p>
            <a:pPr lvl="1"/>
            <a:r>
              <a:rPr lang="en-US" sz="2400" dirty="0">
                <a:latin typeface="Karla" pitchFamily="2" charset="0"/>
              </a:rPr>
              <a:t>3b) Handles node failures and replicates if needed</a:t>
            </a:r>
          </a:p>
          <a:p>
            <a:pPr lvl="1"/>
            <a:r>
              <a:rPr lang="en-US" sz="2400" dirty="0">
                <a:latin typeface="Karla" pitchFamily="2" charset="0"/>
              </a:rPr>
              <a:t>3c) Provide endpoints to access the application from the outside world</a:t>
            </a:r>
          </a:p>
          <a:p>
            <a:r>
              <a:rPr lang="en-US" sz="2400" b="1" dirty="0">
                <a:latin typeface="Karla" pitchFamily="2" charset="0"/>
              </a:rPr>
              <a:t>4) Cloud controller </a:t>
            </a:r>
            <a:r>
              <a:rPr lang="en-US" sz="2400" dirty="0">
                <a:latin typeface="Karla" pitchFamily="2" charset="0"/>
              </a:rPr>
              <a:t>communicates with cloud provide regarding resources such as nodes and IP addresses</a:t>
            </a:r>
          </a:p>
          <a:p>
            <a:r>
              <a:rPr lang="en-US" sz="2400" b="1" dirty="0">
                <a:latin typeface="Karla" pitchFamily="2" charset="0"/>
              </a:rPr>
              <a:t>5) </a:t>
            </a:r>
            <a:r>
              <a:rPr lang="en-US" sz="2400" b="1" dirty="0" err="1">
                <a:latin typeface="Karla" pitchFamily="2" charset="0"/>
              </a:rPr>
              <a:t>Etcd</a:t>
            </a:r>
            <a:r>
              <a:rPr lang="en-US" sz="2400" b="1" dirty="0">
                <a:latin typeface="Karla" pitchFamily="2" charset="0"/>
              </a:rPr>
              <a:t> </a:t>
            </a:r>
            <a:r>
              <a:rPr lang="en-US" sz="2400" dirty="0">
                <a:latin typeface="Karla" pitchFamily="2" charset="0"/>
              </a:rPr>
              <a:t>works as backend for service discovery that stores the cluster’s state and its configuration</a:t>
            </a:r>
          </a:p>
          <a:p>
            <a:endParaRPr lang="en-US" sz="2400" dirty="0">
              <a:latin typeface="Karla" pitchFamily="2" charset="0"/>
            </a:endParaRPr>
          </a:p>
          <a:p>
            <a:r>
              <a:rPr lang="en-US" sz="2400" dirty="0">
                <a:latin typeface="Karla" pitchFamily="2" charset="0"/>
              </a:rPr>
              <a:t>A worker node consists of:</a:t>
            </a:r>
          </a:p>
          <a:p>
            <a:r>
              <a:rPr lang="en-US" sz="2400" b="1" dirty="0">
                <a:latin typeface="Karla" pitchFamily="2" charset="0"/>
              </a:rPr>
              <a:t>1) Container runtime </a:t>
            </a:r>
            <a:r>
              <a:rPr lang="en-US" sz="2400" dirty="0">
                <a:latin typeface="Karla" pitchFamily="2" charset="0"/>
              </a:rPr>
              <a:t>that pulls a specified Docker image and deploys it on a worker node</a:t>
            </a:r>
          </a:p>
          <a:p>
            <a:r>
              <a:rPr lang="en-US" sz="2400" b="1" dirty="0">
                <a:latin typeface="Karla" pitchFamily="2" charset="0"/>
              </a:rPr>
              <a:t>2) </a:t>
            </a:r>
            <a:r>
              <a:rPr lang="en-US" sz="2400" b="1" dirty="0" err="1">
                <a:latin typeface="Karla" pitchFamily="2" charset="0"/>
              </a:rPr>
              <a:t>Kubelet</a:t>
            </a:r>
            <a:r>
              <a:rPr lang="en-US" sz="2400" b="1" dirty="0">
                <a:latin typeface="Karla" pitchFamily="2" charset="0"/>
              </a:rPr>
              <a:t> </a:t>
            </a:r>
            <a:r>
              <a:rPr lang="en-US" sz="2400" dirty="0">
                <a:latin typeface="Karla" pitchFamily="2" charset="0"/>
              </a:rPr>
              <a:t>talks to the API server and manages containers on its node</a:t>
            </a:r>
          </a:p>
          <a:p>
            <a:r>
              <a:rPr lang="en-US" sz="2400" b="1" dirty="0">
                <a:latin typeface="Karla" pitchFamily="2" charset="0"/>
              </a:rPr>
              <a:t>3) </a:t>
            </a:r>
            <a:r>
              <a:rPr lang="en-US" sz="2400" b="1" dirty="0" err="1">
                <a:latin typeface="Karla" pitchFamily="2" charset="0"/>
              </a:rPr>
              <a:t>Kube</a:t>
            </a:r>
            <a:r>
              <a:rPr lang="en-US" sz="2400" b="1" dirty="0">
                <a:latin typeface="Karla" pitchFamily="2" charset="0"/>
              </a:rPr>
              <a:t>-proxy </a:t>
            </a:r>
            <a:r>
              <a:rPr lang="en-US" sz="2400" dirty="0">
                <a:latin typeface="Karla" pitchFamily="2" charset="0"/>
              </a:rPr>
              <a:t>load-balances network traffic between application components and the outside world</a:t>
            </a:r>
          </a:p>
          <a:p>
            <a:endParaRPr lang="en-US" sz="2400" dirty="0">
              <a:latin typeface="Karla" pitchFamily="2" charset="0"/>
            </a:endParaRPr>
          </a:p>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5</a:t>
            </a:fld>
            <a:endParaRPr lang="en-US"/>
          </a:p>
        </p:txBody>
      </p:sp>
    </p:spTree>
    <p:extLst>
      <p:ext uri="{BB962C8B-B14F-4D97-AF65-F5344CB8AC3E}">
        <p14:creationId xmlns:p14="http://schemas.microsoft.com/office/powerpoint/2010/main" val="272639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822706E6-D493-1A40-B914-F06D21E0FDE7}" type="slidenum">
              <a:rPr lang="en-LK" smtClean="0"/>
              <a:t>14</a:t>
            </a:fld>
            <a:endParaRPr lang="en-LK"/>
          </a:p>
        </p:txBody>
      </p:sp>
    </p:spTree>
    <p:extLst>
      <p:ext uri="{BB962C8B-B14F-4D97-AF65-F5344CB8AC3E}">
        <p14:creationId xmlns:p14="http://schemas.microsoft.com/office/powerpoint/2010/main" val="3326017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K" dirty="0"/>
              <a:t>Cluster IP - </a:t>
            </a:r>
            <a:r>
              <a:rPr lang="en-GB" b="0" i="0" dirty="0" err="1">
                <a:solidFill>
                  <a:srgbClr val="D9DAE5"/>
                </a:solidFill>
                <a:effectLst/>
                <a:latin typeface="Inter"/>
              </a:rPr>
              <a:t>ClusterIP</a:t>
            </a:r>
            <a:r>
              <a:rPr lang="en-GB" b="0" i="0" dirty="0">
                <a:solidFill>
                  <a:srgbClr val="D9DAE5"/>
                </a:solidFill>
                <a:effectLst/>
                <a:latin typeface="Inter"/>
              </a:rPr>
              <a:t> is the default service that enables the communication of multiple pods within the cluster. By default, your service will be exposed on a </a:t>
            </a:r>
            <a:r>
              <a:rPr lang="en-GB" b="0" i="0" dirty="0" err="1">
                <a:solidFill>
                  <a:srgbClr val="D9DAE5"/>
                </a:solidFill>
                <a:effectLst/>
                <a:latin typeface="Inter"/>
              </a:rPr>
              <a:t>ClusterIP</a:t>
            </a:r>
            <a:r>
              <a:rPr lang="en-GB" b="0" i="0" dirty="0">
                <a:solidFill>
                  <a:srgbClr val="D9DAE5"/>
                </a:solidFill>
                <a:effectLst/>
                <a:latin typeface="Inter"/>
              </a:rPr>
              <a:t> if you don't manually define it. </a:t>
            </a:r>
            <a:r>
              <a:rPr lang="en-GB" b="0" i="0" dirty="0" err="1">
                <a:solidFill>
                  <a:srgbClr val="D9DAE5"/>
                </a:solidFill>
                <a:effectLst/>
                <a:latin typeface="Inter"/>
              </a:rPr>
              <a:t>ClusterIP</a:t>
            </a:r>
            <a:r>
              <a:rPr lang="en-GB" b="0" i="0" dirty="0">
                <a:solidFill>
                  <a:srgbClr val="D9DAE5"/>
                </a:solidFill>
                <a:effectLst/>
                <a:latin typeface="Inter"/>
              </a:rPr>
              <a:t> can’t be accessed from the outside world. But, a Kubernetes proxy can be used to access your services.</a:t>
            </a:r>
          </a:p>
          <a:p>
            <a:endParaRPr lang="en-GB" b="0" i="0" dirty="0">
              <a:solidFill>
                <a:srgbClr val="D9DAE5"/>
              </a:solidFill>
              <a:effectLst/>
              <a:latin typeface="Inter"/>
            </a:endParaRPr>
          </a:p>
          <a:p>
            <a:r>
              <a:rPr lang="en-GB" b="0" i="0" dirty="0" err="1">
                <a:solidFill>
                  <a:srgbClr val="D9DAE5"/>
                </a:solidFill>
                <a:effectLst/>
                <a:latin typeface="Inter"/>
              </a:rPr>
              <a:t>NodePort</a:t>
            </a:r>
            <a:r>
              <a:rPr lang="en-GB" b="0" i="0" dirty="0">
                <a:solidFill>
                  <a:srgbClr val="D9DAE5"/>
                </a:solidFill>
                <a:effectLst/>
                <a:latin typeface="Inter"/>
              </a:rPr>
              <a:t> - simply routes traffic on a random port on the host to a random port on the container. </a:t>
            </a:r>
          </a:p>
          <a:p>
            <a:endParaRPr lang="en-GB" b="0" i="0" dirty="0">
              <a:solidFill>
                <a:srgbClr val="D9DAE5"/>
              </a:solidFill>
              <a:effectLst/>
              <a:latin typeface="Inter"/>
            </a:endParaRPr>
          </a:p>
          <a:p>
            <a:pPr algn="l"/>
            <a:r>
              <a:rPr lang="en-GB" b="0" i="0" dirty="0" err="1">
                <a:solidFill>
                  <a:srgbClr val="D9DAE5"/>
                </a:solidFill>
                <a:effectLst/>
                <a:latin typeface="Inter"/>
              </a:rPr>
              <a:t>LoadBalancer</a:t>
            </a:r>
            <a:r>
              <a:rPr lang="en-GB" b="0" i="0" dirty="0">
                <a:solidFill>
                  <a:srgbClr val="D9DAE5"/>
                </a:solidFill>
                <a:effectLst/>
                <a:latin typeface="Inter"/>
              </a:rPr>
              <a:t> - It is a standard load balancer service that runs on each pod and establishes a connection to the outside world, either to networks like the Internet, or within your </a:t>
            </a:r>
            <a:r>
              <a:rPr lang="en-GB" b="0" i="0" dirty="0" err="1">
                <a:solidFill>
                  <a:srgbClr val="D9DAE5"/>
                </a:solidFill>
                <a:effectLst/>
                <a:latin typeface="Inter"/>
              </a:rPr>
              <a:t>datacenter</a:t>
            </a:r>
            <a:r>
              <a:rPr lang="en-GB" b="0" i="0" dirty="0">
                <a:solidFill>
                  <a:srgbClr val="D9DAE5"/>
                </a:solidFill>
                <a:effectLst/>
                <a:latin typeface="Inter"/>
              </a:rPr>
              <a:t>.  The </a:t>
            </a:r>
            <a:r>
              <a:rPr lang="en-GB" b="0" i="0" dirty="0" err="1">
                <a:solidFill>
                  <a:srgbClr val="D9DAE5"/>
                </a:solidFill>
                <a:effectLst/>
                <a:latin typeface="Inter"/>
              </a:rPr>
              <a:t>LoadBalancer</a:t>
            </a:r>
            <a:r>
              <a:rPr lang="en-GB" b="0" i="0" dirty="0">
                <a:solidFill>
                  <a:srgbClr val="D9DAE5"/>
                </a:solidFill>
                <a:effectLst/>
                <a:latin typeface="Inter"/>
              </a:rPr>
              <a:t> will keep connections open to pods that are up, and close connections to those that are down. This is similar to what you have on AWS with ELBs, or Azure with Application Gateway. </a:t>
            </a:r>
            <a:r>
              <a:rPr lang="en-GB" b="0" i="0" dirty="0" err="1">
                <a:solidFill>
                  <a:srgbClr val="D9DAE5"/>
                </a:solidFill>
                <a:effectLst/>
                <a:latin typeface="Inter"/>
              </a:rPr>
              <a:t>Upstreams</a:t>
            </a:r>
            <a:r>
              <a:rPr lang="en-GB" b="0" i="0" dirty="0">
                <a:solidFill>
                  <a:srgbClr val="D9DAE5"/>
                </a:solidFill>
                <a:effectLst/>
                <a:latin typeface="Inter"/>
              </a:rPr>
              <a:t> provide Layer 4 routing for HTTP(S) traffic, whereas </a:t>
            </a:r>
            <a:r>
              <a:rPr lang="en-GB" b="0" i="0" dirty="0" err="1">
                <a:solidFill>
                  <a:srgbClr val="D9DAE5"/>
                </a:solidFill>
                <a:effectLst/>
                <a:latin typeface="Inter"/>
              </a:rPr>
              <a:t>Downstreams</a:t>
            </a:r>
            <a:r>
              <a:rPr lang="en-GB" b="0" i="0" dirty="0">
                <a:solidFill>
                  <a:srgbClr val="D9DAE5"/>
                </a:solidFill>
                <a:effectLst/>
                <a:latin typeface="Inter"/>
              </a:rPr>
              <a:t> provide Layer 7 routing for HTTP(S) traffic. </a:t>
            </a:r>
          </a:p>
        </p:txBody>
      </p:sp>
      <p:sp>
        <p:nvSpPr>
          <p:cNvPr id="4" name="Slide Number Placeholder 3"/>
          <p:cNvSpPr>
            <a:spLocks noGrp="1"/>
          </p:cNvSpPr>
          <p:nvPr>
            <p:ph type="sldNum" sz="quarter" idx="5"/>
          </p:nvPr>
        </p:nvSpPr>
        <p:spPr/>
        <p:txBody>
          <a:bodyPr/>
          <a:lstStyle/>
          <a:p>
            <a:fld id="{822706E6-D493-1A40-B914-F06D21E0FDE7}" type="slidenum">
              <a:rPr lang="en-LK" smtClean="0"/>
              <a:t>15</a:t>
            </a:fld>
            <a:endParaRPr lang="en-LK"/>
          </a:p>
        </p:txBody>
      </p:sp>
    </p:spTree>
    <p:extLst>
      <p:ext uri="{BB962C8B-B14F-4D97-AF65-F5344CB8AC3E}">
        <p14:creationId xmlns:p14="http://schemas.microsoft.com/office/powerpoint/2010/main" val="190771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K" dirty="0"/>
              <a:t>Cluster IP - </a:t>
            </a:r>
            <a:r>
              <a:rPr lang="en-GB" b="0" i="0" dirty="0" err="1">
                <a:solidFill>
                  <a:srgbClr val="D9DAE5"/>
                </a:solidFill>
                <a:effectLst/>
                <a:latin typeface="Inter"/>
              </a:rPr>
              <a:t>ClusterIP</a:t>
            </a:r>
            <a:r>
              <a:rPr lang="en-GB" b="0" i="0" dirty="0">
                <a:solidFill>
                  <a:srgbClr val="D9DAE5"/>
                </a:solidFill>
                <a:effectLst/>
                <a:latin typeface="Inter"/>
              </a:rPr>
              <a:t> is the default service that enables the communication of multiple pods within the cluster. By default, your service will be exposed on a </a:t>
            </a:r>
            <a:r>
              <a:rPr lang="en-GB" b="0" i="0" dirty="0" err="1">
                <a:solidFill>
                  <a:srgbClr val="D9DAE5"/>
                </a:solidFill>
                <a:effectLst/>
                <a:latin typeface="Inter"/>
              </a:rPr>
              <a:t>ClusterIP</a:t>
            </a:r>
            <a:r>
              <a:rPr lang="en-GB" b="0" i="0" dirty="0">
                <a:solidFill>
                  <a:srgbClr val="D9DAE5"/>
                </a:solidFill>
                <a:effectLst/>
                <a:latin typeface="Inter"/>
              </a:rPr>
              <a:t> if you don't manually define it. </a:t>
            </a:r>
            <a:r>
              <a:rPr lang="en-GB" b="0" i="0" dirty="0" err="1">
                <a:solidFill>
                  <a:srgbClr val="D9DAE5"/>
                </a:solidFill>
                <a:effectLst/>
                <a:latin typeface="Inter"/>
              </a:rPr>
              <a:t>ClusterIP</a:t>
            </a:r>
            <a:r>
              <a:rPr lang="en-GB" b="0" i="0" dirty="0">
                <a:solidFill>
                  <a:srgbClr val="D9DAE5"/>
                </a:solidFill>
                <a:effectLst/>
                <a:latin typeface="Inter"/>
              </a:rPr>
              <a:t> can’t be accessed from the outside world. But, a Kubernetes proxy can be used to access your services.</a:t>
            </a:r>
          </a:p>
          <a:p>
            <a:endParaRPr lang="en-GB" b="0" i="0" dirty="0">
              <a:solidFill>
                <a:srgbClr val="D9DAE5"/>
              </a:solidFill>
              <a:effectLst/>
              <a:latin typeface="Inter"/>
            </a:endParaRPr>
          </a:p>
          <a:p>
            <a:r>
              <a:rPr lang="en-GB" b="0" i="0" dirty="0" err="1">
                <a:solidFill>
                  <a:srgbClr val="D9DAE5"/>
                </a:solidFill>
                <a:effectLst/>
                <a:latin typeface="Inter"/>
              </a:rPr>
              <a:t>NodePort</a:t>
            </a:r>
            <a:r>
              <a:rPr lang="en-GB" b="0" i="0" dirty="0">
                <a:solidFill>
                  <a:srgbClr val="D9DAE5"/>
                </a:solidFill>
                <a:effectLst/>
                <a:latin typeface="Inter"/>
              </a:rPr>
              <a:t> - simply routes traffic on a random port on the host to a random port on the container. </a:t>
            </a:r>
          </a:p>
          <a:p>
            <a:endParaRPr lang="en-GB" b="0" i="0" dirty="0">
              <a:solidFill>
                <a:srgbClr val="D9DAE5"/>
              </a:solidFill>
              <a:effectLst/>
              <a:latin typeface="Inter"/>
            </a:endParaRPr>
          </a:p>
          <a:p>
            <a:pPr algn="l"/>
            <a:r>
              <a:rPr lang="en-GB" b="0" i="0" dirty="0" err="1">
                <a:solidFill>
                  <a:srgbClr val="D9DAE5"/>
                </a:solidFill>
                <a:effectLst/>
                <a:latin typeface="Inter"/>
              </a:rPr>
              <a:t>LoadBalancer</a:t>
            </a:r>
            <a:r>
              <a:rPr lang="en-GB" b="0" i="0" dirty="0">
                <a:solidFill>
                  <a:srgbClr val="D9DAE5"/>
                </a:solidFill>
                <a:effectLst/>
                <a:latin typeface="Inter"/>
              </a:rPr>
              <a:t> - It is a standard load balancer service that runs on each pod and establishes a connection to the outside world, either to networks like the Internet, or within your </a:t>
            </a:r>
            <a:r>
              <a:rPr lang="en-GB" b="0" i="0" dirty="0" err="1">
                <a:solidFill>
                  <a:srgbClr val="D9DAE5"/>
                </a:solidFill>
                <a:effectLst/>
                <a:latin typeface="Inter"/>
              </a:rPr>
              <a:t>datacenter</a:t>
            </a:r>
            <a:r>
              <a:rPr lang="en-GB" b="0" i="0" dirty="0">
                <a:solidFill>
                  <a:srgbClr val="D9DAE5"/>
                </a:solidFill>
                <a:effectLst/>
                <a:latin typeface="Inter"/>
              </a:rPr>
              <a:t>.  The </a:t>
            </a:r>
            <a:r>
              <a:rPr lang="en-GB" b="0" i="0" dirty="0" err="1">
                <a:solidFill>
                  <a:srgbClr val="D9DAE5"/>
                </a:solidFill>
                <a:effectLst/>
                <a:latin typeface="Inter"/>
              </a:rPr>
              <a:t>LoadBalancer</a:t>
            </a:r>
            <a:r>
              <a:rPr lang="en-GB" b="0" i="0" dirty="0">
                <a:solidFill>
                  <a:srgbClr val="D9DAE5"/>
                </a:solidFill>
                <a:effectLst/>
                <a:latin typeface="Inter"/>
              </a:rPr>
              <a:t> will keep connections open to pods that are up, and close connections to those that are down. This is similar to what you have on AWS with ELBs, or Azure with Application Gateway. </a:t>
            </a:r>
            <a:r>
              <a:rPr lang="en-GB" b="0" i="0" dirty="0" err="1">
                <a:solidFill>
                  <a:srgbClr val="D9DAE5"/>
                </a:solidFill>
                <a:effectLst/>
                <a:latin typeface="Inter"/>
              </a:rPr>
              <a:t>Upstreams</a:t>
            </a:r>
            <a:r>
              <a:rPr lang="en-GB" b="0" i="0" dirty="0">
                <a:solidFill>
                  <a:srgbClr val="D9DAE5"/>
                </a:solidFill>
                <a:effectLst/>
                <a:latin typeface="Inter"/>
              </a:rPr>
              <a:t> provide Layer 4 routing for HTTP(S) traffic, whereas </a:t>
            </a:r>
            <a:r>
              <a:rPr lang="en-GB" b="0" i="0" dirty="0" err="1">
                <a:solidFill>
                  <a:srgbClr val="D9DAE5"/>
                </a:solidFill>
                <a:effectLst/>
                <a:latin typeface="Inter"/>
              </a:rPr>
              <a:t>Downstreams</a:t>
            </a:r>
            <a:r>
              <a:rPr lang="en-GB" b="0" i="0" dirty="0">
                <a:solidFill>
                  <a:srgbClr val="D9DAE5"/>
                </a:solidFill>
                <a:effectLst/>
                <a:latin typeface="Inter"/>
              </a:rPr>
              <a:t> provide Layer 7 routing for HTTP(S) traffic. </a:t>
            </a:r>
          </a:p>
        </p:txBody>
      </p:sp>
      <p:sp>
        <p:nvSpPr>
          <p:cNvPr id="4" name="Slide Number Placeholder 3"/>
          <p:cNvSpPr>
            <a:spLocks noGrp="1"/>
          </p:cNvSpPr>
          <p:nvPr>
            <p:ph type="sldNum" sz="quarter" idx="5"/>
          </p:nvPr>
        </p:nvSpPr>
        <p:spPr/>
        <p:txBody>
          <a:bodyPr/>
          <a:lstStyle/>
          <a:p>
            <a:fld id="{822706E6-D493-1A40-B914-F06D21E0FDE7}" type="slidenum">
              <a:rPr lang="en-LK" smtClean="0"/>
              <a:t>16</a:t>
            </a:fld>
            <a:endParaRPr lang="en-LK"/>
          </a:p>
        </p:txBody>
      </p:sp>
    </p:spTree>
    <p:extLst>
      <p:ext uri="{BB962C8B-B14F-4D97-AF65-F5344CB8AC3E}">
        <p14:creationId xmlns:p14="http://schemas.microsoft.com/office/powerpoint/2010/main" val="310728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K" dirty="0"/>
              <a:t>Cluster IP - </a:t>
            </a:r>
            <a:r>
              <a:rPr lang="en-GB" b="0" i="0" dirty="0" err="1">
                <a:solidFill>
                  <a:srgbClr val="D9DAE5"/>
                </a:solidFill>
                <a:effectLst/>
                <a:latin typeface="Inter"/>
              </a:rPr>
              <a:t>ClusterIP</a:t>
            </a:r>
            <a:r>
              <a:rPr lang="en-GB" b="0" i="0" dirty="0">
                <a:solidFill>
                  <a:srgbClr val="D9DAE5"/>
                </a:solidFill>
                <a:effectLst/>
                <a:latin typeface="Inter"/>
              </a:rPr>
              <a:t> is the default service that enables the communication of multiple pods within the cluster. By default, your service will be exposed on a </a:t>
            </a:r>
            <a:r>
              <a:rPr lang="en-GB" b="0" i="0" dirty="0" err="1">
                <a:solidFill>
                  <a:srgbClr val="D9DAE5"/>
                </a:solidFill>
                <a:effectLst/>
                <a:latin typeface="Inter"/>
              </a:rPr>
              <a:t>ClusterIP</a:t>
            </a:r>
            <a:r>
              <a:rPr lang="en-GB" b="0" i="0" dirty="0">
                <a:solidFill>
                  <a:srgbClr val="D9DAE5"/>
                </a:solidFill>
                <a:effectLst/>
                <a:latin typeface="Inter"/>
              </a:rPr>
              <a:t> if you don't manually define it. </a:t>
            </a:r>
            <a:r>
              <a:rPr lang="en-GB" b="0" i="0" dirty="0" err="1">
                <a:solidFill>
                  <a:srgbClr val="D9DAE5"/>
                </a:solidFill>
                <a:effectLst/>
                <a:latin typeface="Inter"/>
              </a:rPr>
              <a:t>ClusterIP</a:t>
            </a:r>
            <a:r>
              <a:rPr lang="en-GB" b="0" i="0" dirty="0">
                <a:solidFill>
                  <a:srgbClr val="D9DAE5"/>
                </a:solidFill>
                <a:effectLst/>
                <a:latin typeface="Inter"/>
              </a:rPr>
              <a:t> can’t be accessed from the outside world. But, a Kubernetes proxy can be used to access your services.</a:t>
            </a:r>
          </a:p>
          <a:p>
            <a:endParaRPr lang="en-GB" b="0" i="0" dirty="0">
              <a:solidFill>
                <a:srgbClr val="D9DAE5"/>
              </a:solidFill>
              <a:effectLst/>
              <a:latin typeface="Inter"/>
            </a:endParaRPr>
          </a:p>
          <a:p>
            <a:r>
              <a:rPr lang="en-GB" b="0" i="0" dirty="0" err="1">
                <a:solidFill>
                  <a:srgbClr val="D9DAE5"/>
                </a:solidFill>
                <a:effectLst/>
                <a:latin typeface="Inter"/>
              </a:rPr>
              <a:t>NodePort</a:t>
            </a:r>
            <a:r>
              <a:rPr lang="en-GB" b="0" i="0" dirty="0">
                <a:solidFill>
                  <a:srgbClr val="D9DAE5"/>
                </a:solidFill>
                <a:effectLst/>
                <a:latin typeface="Inter"/>
              </a:rPr>
              <a:t> - simply routes traffic on a random port on the host to a random port on the container. </a:t>
            </a:r>
          </a:p>
          <a:p>
            <a:endParaRPr lang="en-GB" b="0" i="0" dirty="0">
              <a:solidFill>
                <a:srgbClr val="D9DAE5"/>
              </a:solidFill>
              <a:effectLst/>
              <a:latin typeface="Inter"/>
            </a:endParaRPr>
          </a:p>
          <a:p>
            <a:pPr algn="l"/>
            <a:r>
              <a:rPr lang="en-GB" b="0" i="0" dirty="0" err="1">
                <a:solidFill>
                  <a:srgbClr val="D9DAE5"/>
                </a:solidFill>
                <a:effectLst/>
                <a:latin typeface="Inter"/>
              </a:rPr>
              <a:t>LoadBalancer</a:t>
            </a:r>
            <a:r>
              <a:rPr lang="en-GB" b="0" i="0" dirty="0">
                <a:solidFill>
                  <a:srgbClr val="D9DAE5"/>
                </a:solidFill>
                <a:effectLst/>
                <a:latin typeface="Inter"/>
              </a:rPr>
              <a:t> - It is a standard load balancer service that runs on each pod and establishes a connection to the outside world, either to networks like the Internet, or within your </a:t>
            </a:r>
            <a:r>
              <a:rPr lang="en-GB" b="0" i="0" dirty="0" err="1">
                <a:solidFill>
                  <a:srgbClr val="D9DAE5"/>
                </a:solidFill>
                <a:effectLst/>
                <a:latin typeface="Inter"/>
              </a:rPr>
              <a:t>datacenter</a:t>
            </a:r>
            <a:r>
              <a:rPr lang="en-GB" b="0" i="0" dirty="0">
                <a:solidFill>
                  <a:srgbClr val="D9DAE5"/>
                </a:solidFill>
                <a:effectLst/>
                <a:latin typeface="Inter"/>
              </a:rPr>
              <a:t>.  The </a:t>
            </a:r>
            <a:r>
              <a:rPr lang="en-GB" b="0" i="0" dirty="0" err="1">
                <a:solidFill>
                  <a:srgbClr val="D9DAE5"/>
                </a:solidFill>
                <a:effectLst/>
                <a:latin typeface="Inter"/>
              </a:rPr>
              <a:t>LoadBalancer</a:t>
            </a:r>
            <a:r>
              <a:rPr lang="en-GB" b="0" i="0" dirty="0">
                <a:solidFill>
                  <a:srgbClr val="D9DAE5"/>
                </a:solidFill>
                <a:effectLst/>
                <a:latin typeface="Inter"/>
              </a:rPr>
              <a:t> will keep connections open to pods that are up, and close connections to those that are down. This is similar to what you have on AWS with ELBs, or Azure with Application Gateway. </a:t>
            </a:r>
            <a:r>
              <a:rPr lang="en-GB" b="0" i="0" dirty="0" err="1">
                <a:solidFill>
                  <a:srgbClr val="D9DAE5"/>
                </a:solidFill>
                <a:effectLst/>
                <a:latin typeface="Inter"/>
              </a:rPr>
              <a:t>Upstreams</a:t>
            </a:r>
            <a:r>
              <a:rPr lang="en-GB" b="0" i="0" dirty="0">
                <a:solidFill>
                  <a:srgbClr val="D9DAE5"/>
                </a:solidFill>
                <a:effectLst/>
                <a:latin typeface="Inter"/>
              </a:rPr>
              <a:t> provide Layer 4 routing for HTTP(S) traffic, whereas </a:t>
            </a:r>
            <a:r>
              <a:rPr lang="en-GB" b="0" i="0" dirty="0" err="1">
                <a:solidFill>
                  <a:srgbClr val="D9DAE5"/>
                </a:solidFill>
                <a:effectLst/>
                <a:latin typeface="Inter"/>
              </a:rPr>
              <a:t>Downstreams</a:t>
            </a:r>
            <a:r>
              <a:rPr lang="en-GB" b="0" i="0" dirty="0">
                <a:solidFill>
                  <a:srgbClr val="D9DAE5"/>
                </a:solidFill>
                <a:effectLst/>
                <a:latin typeface="Inter"/>
              </a:rPr>
              <a:t> provide Layer 7 routing for HTTP(S) traffic. </a:t>
            </a:r>
          </a:p>
        </p:txBody>
      </p:sp>
      <p:sp>
        <p:nvSpPr>
          <p:cNvPr id="4" name="Slide Number Placeholder 3"/>
          <p:cNvSpPr>
            <a:spLocks noGrp="1"/>
          </p:cNvSpPr>
          <p:nvPr>
            <p:ph type="sldNum" sz="quarter" idx="5"/>
          </p:nvPr>
        </p:nvSpPr>
        <p:spPr/>
        <p:txBody>
          <a:bodyPr/>
          <a:lstStyle/>
          <a:p>
            <a:fld id="{822706E6-D493-1A40-B914-F06D21E0FDE7}" type="slidenum">
              <a:rPr lang="en-LK" smtClean="0"/>
              <a:t>17</a:t>
            </a:fld>
            <a:endParaRPr lang="en-LK"/>
          </a:p>
        </p:txBody>
      </p:sp>
    </p:spTree>
    <p:extLst>
      <p:ext uri="{BB962C8B-B14F-4D97-AF65-F5344CB8AC3E}">
        <p14:creationId xmlns:p14="http://schemas.microsoft.com/office/powerpoint/2010/main" val="148535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822706E6-D493-1A40-B914-F06D21E0FDE7}" type="slidenum">
              <a:rPr lang="en-LK" smtClean="0"/>
              <a:t>18</a:t>
            </a:fld>
            <a:endParaRPr lang="en-LK"/>
          </a:p>
        </p:txBody>
      </p:sp>
    </p:spTree>
    <p:extLst>
      <p:ext uri="{BB962C8B-B14F-4D97-AF65-F5344CB8AC3E}">
        <p14:creationId xmlns:p14="http://schemas.microsoft.com/office/powerpoint/2010/main" val="138714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3F00121B-0203-934D-883B-C907EA939460}" type="slidenum">
              <a:rPr lang="en-LK" smtClean="0"/>
              <a:t>19</a:t>
            </a:fld>
            <a:endParaRPr lang="en-LK"/>
          </a:p>
        </p:txBody>
      </p:sp>
    </p:spTree>
    <p:extLst>
      <p:ext uri="{BB962C8B-B14F-4D97-AF65-F5344CB8AC3E}">
        <p14:creationId xmlns:p14="http://schemas.microsoft.com/office/powerpoint/2010/main" val="1915097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20</a:t>
            </a:fld>
            <a:endParaRPr lang="en-US" dirty="0"/>
          </a:p>
        </p:txBody>
      </p:sp>
    </p:spTree>
    <p:extLst>
      <p:ext uri="{BB962C8B-B14F-4D97-AF65-F5344CB8AC3E}">
        <p14:creationId xmlns:p14="http://schemas.microsoft.com/office/powerpoint/2010/main" val="90271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21</a:t>
            </a:fld>
            <a:endParaRPr lang="en-US" dirty="0"/>
          </a:p>
        </p:txBody>
      </p:sp>
    </p:spTree>
    <p:extLst>
      <p:ext uri="{BB962C8B-B14F-4D97-AF65-F5344CB8AC3E}">
        <p14:creationId xmlns:p14="http://schemas.microsoft.com/office/powerpoint/2010/main" val="4045495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 shows how Helm addresses the pain points of deploying via Kubectl discussed in the previously.</a:t>
            </a:r>
          </a:p>
        </p:txBody>
      </p:sp>
      <p:sp>
        <p:nvSpPr>
          <p:cNvPr id="4" name="Slide Number Placeholder 3"/>
          <p:cNvSpPr>
            <a:spLocks noGrp="1"/>
          </p:cNvSpPr>
          <p:nvPr>
            <p:ph type="sldNum" sz="quarter" idx="10"/>
          </p:nvPr>
        </p:nvSpPr>
        <p:spPr/>
        <p:txBody>
          <a:bodyPr/>
          <a:lstStyle/>
          <a:p>
            <a:fld id="{3D445AEF-66F2-8F4E-AF73-E138B1B3DC90}" type="slidenum">
              <a:rPr lang="en-US" smtClean="0"/>
              <a:t>22</a:t>
            </a:fld>
            <a:endParaRPr lang="en-US" dirty="0"/>
          </a:p>
        </p:txBody>
      </p:sp>
    </p:spTree>
    <p:extLst>
      <p:ext uri="{BB962C8B-B14F-4D97-AF65-F5344CB8AC3E}">
        <p14:creationId xmlns:p14="http://schemas.microsoft.com/office/powerpoint/2010/main" val="1477625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Let’s talk about what is helm.</a:t>
            </a:r>
            <a:r>
              <a:rPr lang="en-US" baseline="0" dirty="0"/>
              <a:t> You can call Helm a tool or package manager for the Kubernetes, for deployment and management of applications into a Kubernetes cluster. The Helm is a all about charts - a chart is a collection of Kubernetes resource definitions along with any dependencies, files containing pre-defined values and definition of Chart itself. </a:t>
            </a: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23</a:t>
            </a:fld>
            <a:endParaRPr lang="en-US" dirty="0"/>
          </a:p>
        </p:txBody>
      </p:sp>
    </p:spTree>
    <p:extLst>
      <p:ext uri="{BB962C8B-B14F-4D97-AF65-F5344CB8AC3E}">
        <p14:creationId xmlns:p14="http://schemas.microsoft.com/office/powerpoint/2010/main" val="398043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6</a:t>
            </a:fld>
            <a:endParaRPr lang="en-US"/>
          </a:p>
        </p:txBody>
      </p:sp>
    </p:spTree>
    <p:extLst>
      <p:ext uri="{BB962C8B-B14F-4D97-AF65-F5344CB8AC3E}">
        <p14:creationId xmlns:p14="http://schemas.microsoft.com/office/powerpoint/2010/main" val="144782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It is important to not overzealously compare Helm to programming language library package managers, as such systems have a fundamentally different goal. Helm fits into such a paradigm,  by providing some but not all capabilities of package managers. Helm doesn’t adhere strictly to:</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A defined security model (signing, verification, etc)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Management logic??</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dirty="0"/>
              <a:t>implement (or make it easy to implement) environment-specific (os, processor, distro) optimizations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Helm is not a configuration management tool (such as Chef or Puppet). Helm does provide certain features of such systems, though. Helm's templating and configuration model is a common feature of configuration managers (and also of package managers).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does not respond real-time to Kuberenetes resources.  Helm does something only when someone invokes it essentially.</a:t>
            </a:r>
          </a:p>
        </p:txBody>
      </p:sp>
      <p:sp>
        <p:nvSpPr>
          <p:cNvPr id="4" name="Slide Number Placeholder 3"/>
          <p:cNvSpPr>
            <a:spLocks noGrp="1"/>
          </p:cNvSpPr>
          <p:nvPr>
            <p:ph type="sldNum" sz="quarter" idx="10"/>
          </p:nvPr>
        </p:nvSpPr>
        <p:spPr/>
        <p:txBody>
          <a:bodyPr/>
          <a:lstStyle/>
          <a:p>
            <a:fld id="{3D445AEF-66F2-8F4E-AF73-E138B1B3DC90}" type="slidenum">
              <a:rPr lang="en-US" smtClean="0"/>
              <a:t>24</a:t>
            </a:fld>
            <a:endParaRPr lang="en-US" dirty="0"/>
          </a:p>
        </p:txBody>
      </p:sp>
    </p:spTree>
    <p:extLst>
      <p:ext uri="{BB962C8B-B14F-4D97-AF65-F5344CB8AC3E}">
        <p14:creationId xmlns:p14="http://schemas.microsoft.com/office/powerpoint/2010/main" val="1303438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445AEF-66F2-8F4E-AF73-E138B1B3DC90}" type="slidenum">
              <a:rPr lang="en-US" smtClean="0"/>
              <a:t>25</a:t>
            </a:fld>
            <a:endParaRPr lang="en-US" dirty="0"/>
          </a:p>
        </p:txBody>
      </p:sp>
    </p:spTree>
    <p:extLst>
      <p:ext uri="{BB962C8B-B14F-4D97-AF65-F5344CB8AC3E}">
        <p14:creationId xmlns:p14="http://schemas.microsoft.com/office/powerpoint/2010/main" val="1577408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these commands to deploy guestbook and verify many things as described in the slide. </a:t>
            </a:r>
          </a:p>
        </p:txBody>
      </p:sp>
      <p:sp>
        <p:nvSpPr>
          <p:cNvPr id="4" name="Slide Number Placeholder 3"/>
          <p:cNvSpPr>
            <a:spLocks noGrp="1"/>
          </p:cNvSpPr>
          <p:nvPr>
            <p:ph type="sldNum" sz="quarter" idx="10"/>
          </p:nvPr>
        </p:nvSpPr>
        <p:spPr/>
        <p:txBody>
          <a:bodyPr/>
          <a:lstStyle/>
          <a:p>
            <a:fld id="{3D445AEF-66F2-8F4E-AF73-E138B1B3DC90}" type="slidenum">
              <a:rPr lang="en-US" smtClean="0"/>
              <a:t>26</a:t>
            </a:fld>
            <a:endParaRPr lang="en-US" dirty="0"/>
          </a:p>
        </p:txBody>
      </p:sp>
    </p:spTree>
    <p:extLst>
      <p:ext uri="{BB962C8B-B14F-4D97-AF65-F5344CB8AC3E}">
        <p14:creationId xmlns:p14="http://schemas.microsoft.com/office/powerpoint/2010/main" val="3327201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contains commands to upgrade and rollback guestbook deployment, and verification of it. </a:t>
            </a:r>
          </a:p>
        </p:txBody>
      </p:sp>
      <p:sp>
        <p:nvSpPr>
          <p:cNvPr id="4" name="Slide Number Placeholder 3"/>
          <p:cNvSpPr>
            <a:spLocks noGrp="1"/>
          </p:cNvSpPr>
          <p:nvPr>
            <p:ph type="sldNum" sz="quarter" idx="5"/>
          </p:nvPr>
        </p:nvSpPr>
        <p:spPr/>
        <p:txBody>
          <a:bodyPr/>
          <a:lstStyle/>
          <a:p>
            <a:fld id="{3D445AEF-66F2-8F4E-AF73-E138B1B3DC90}" type="slidenum">
              <a:rPr lang="en-US" smtClean="0"/>
              <a:t>27</a:t>
            </a:fld>
            <a:endParaRPr lang="en-US" dirty="0"/>
          </a:p>
        </p:txBody>
      </p:sp>
    </p:spTree>
    <p:extLst>
      <p:ext uri="{BB962C8B-B14F-4D97-AF65-F5344CB8AC3E}">
        <p14:creationId xmlns:p14="http://schemas.microsoft.com/office/powerpoint/2010/main" val="3533576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commands to clean up the files and deployment created previously as part of the demo.</a:t>
            </a:r>
          </a:p>
        </p:txBody>
      </p:sp>
      <p:sp>
        <p:nvSpPr>
          <p:cNvPr id="4" name="Slide Number Placeholder 3"/>
          <p:cNvSpPr>
            <a:spLocks noGrp="1"/>
          </p:cNvSpPr>
          <p:nvPr>
            <p:ph type="sldNum" sz="quarter" idx="5"/>
          </p:nvPr>
        </p:nvSpPr>
        <p:spPr/>
        <p:txBody>
          <a:bodyPr/>
          <a:lstStyle/>
          <a:p>
            <a:fld id="{3D445AEF-66F2-8F4E-AF73-E138B1B3DC90}" type="slidenum">
              <a:rPr lang="en-US" smtClean="0"/>
              <a:t>28</a:t>
            </a:fld>
            <a:endParaRPr lang="en-US" dirty="0"/>
          </a:p>
        </p:txBody>
      </p:sp>
    </p:spTree>
    <p:extLst>
      <p:ext uri="{BB962C8B-B14F-4D97-AF65-F5344CB8AC3E}">
        <p14:creationId xmlns:p14="http://schemas.microsoft.com/office/powerpoint/2010/main" val="1543208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7</a:t>
            </a:fld>
            <a:endParaRPr lang="en-US"/>
          </a:p>
        </p:txBody>
      </p:sp>
    </p:spTree>
    <p:extLst>
      <p:ext uri="{BB962C8B-B14F-4D97-AF65-F5344CB8AC3E}">
        <p14:creationId xmlns:p14="http://schemas.microsoft.com/office/powerpoint/2010/main" val="359480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8</a:t>
            </a:fld>
            <a:endParaRPr lang="en-US"/>
          </a:p>
        </p:txBody>
      </p:sp>
    </p:spTree>
    <p:extLst>
      <p:ext uri="{BB962C8B-B14F-4D97-AF65-F5344CB8AC3E}">
        <p14:creationId xmlns:p14="http://schemas.microsoft.com/office/powerpoint/2010/main" val="317729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9</a:t>
            </a:fld>
            <a:endParaRPr lang="en-US"/>
          </a:p>
        </p:txBody>
      </p:sp>
    </p:spTree>
    <p:extLst>
      <p:ext uri="{BB962C8B-B14F-4D97-AF65-F5344CB8AC3E}">
        <p14:creationId xmlns:p14="http://schemas.microsoft.com/office/powerpoint/2010/main" val="4666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20EF01-42B1-6243-84B4-3AEE3B87B250}" type="slidenum">
              <a:rPr lang="en-US" smtClean="0"/>
              <a:t>10</a:t>
            </a:fld>
            <a:endParaRPr lang="en-US"/>
          </a:p>
        </p:txBody>
      </p:sp>
    </p:spTree>
    <p:extLst>
      <p:ext uri="{BB962C8B-B14F-4D97-AF65-F5344CB8AC3E}">
        <p14:creationId xmlns:p14="http://schemas.microsoft.com/office/powerpoint/2010/main" val="1863338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822706E6-D493-1A40-B914-F06D21E0FDE7}" type="slidenum">
              <a:rPr lang="en-LK" smtClean="0"/>
              <a:t>11</a:t>
            </a:fld>
            <a:endParaRPr lang="en-LK"/>
          </a:p>
        </p:txBody>
      </p:sp>
    </p:spTree>
    <p:extLst>
      <p:ext uri="{BB962C8B-B14F-4D97-AF65-F5344CB8AC3E}">
        <p14:creationId xmlns:p14="http://schemas.microsoft.com/office/powerpoint/2010/main" val="3292768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822706E6-D493-1A40-B914-F06D21E0FDE7}" type="slidenum">
              <a:rPr lang="en-LK" smtClean="0"/>
              <a:t>12</a:t>
            </a:fld>
            <a:endParaRPr lang="en-LK"/>
          </a:p>
        </p:txBody>
      </p:sp>
    </p:spTree>
    <p:extLst>
      <p:ext uri="{BB962C8B-B14F-4D97-AF65-F5344CB8AC3E}">
        <p14:creationId xmlns:p14="http://schemas.microsoft.com/office/powerpoint/2010/main" val="2247310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822706E6-D493-1A40-B914-F06D21E0FDE7}" type="slidenum">
              <a:rPr lang="en-LK" smtClean="0"/>
              <a:t>13</a:t>
            </a:fld>
            <a:endParaRPr lang="en-LK"/>
          </a:p>
        </p:txBody>
      </p:sp>
    </p:spTree>
    <p:extLst>
      <p:ext uri="{BB962C8B-B14F-4D97-AF65-F5344CB8AC3E}">
        <p14:creationId xmlns:p14="http://schemas.microsoft.com/office/powerpoint/2010/main" val="88511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7E013F-15CC-3E4F-8A5D-E5DAE407BDB1}" type="datetimeFigureOut">
              <a:rPr lang="en-LK" smtClean="0"/>
              <a:t>2025-02-16</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269096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7E013F-15CC-3E4F-8A5D-E5DAE407BDB1}" type="datetimeFigureOut">
              <a:rPr lang="en-LK" smtClean="0"/>
              <a:t>2025-02-16</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14357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7E013F-15CC-3E4F-8A5D-E5DAE407BDB1}" type="datetimeFigureOut">
              <a:rPr lang="en-LK" smtClean="0"/>
              <a:t>2025-02-16</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54566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7E013F-15CC-3E4F-8A5D-E5DAE407BDB1}" type="datetimeFigureOut">
              <a:rPr lang="en-LK" smtClean="0"/>
              <a:t>2025-02-16</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276386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7E013F-15CC-3E4F-8A5D-E5DAE407BDB1}" type="datetimeFigureOut">
              <a:rPr lang="en-LK" smtClean="0"/>
              <a:t>2025-02-16</a:t>
            </a:fld>
            <a:endParaRPr lang="en-LK"/>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99514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7E013F-15CC-3E4F-8A5D-E5DAE407BDB1}" type="datetimeFigureOut">
              <a:rPr lang="en-LK" smtClean="0"/>
              <a:t>2025-02-16</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5782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7E013F-15CC-3E4F-8A5D-E5DAE407BDB1}" type="datetimeFigureOut">
              <a:rPr lang="en-LK" smtClean="0"/>
              <a:t>2025-02-16</a:t>
            </a:fld>
            <a:endParaRPr lang="en-LK"/>
          </a:p>
        </p:txBody>
      </p:sp>
      <p:sp>
        <p:nvSpPr>
          <p:cNvPr id="8" name="Footer Placeholder 7"/>
          <p:cNvSpPr>
            <a:spLocks noGrp="1"/>
          </p:cNvSpPr>
          <p:nvPr>
            <p:ph type="ftr" sz="quarter" idx="11"/>
          </p:nvPr>
        </p:nvSpPr>
        <p:spPr/>
        <p:txBody>
          <a:bodyPr/>
          <a:lstStyle/>
          <a:p>
            <a:endParaRPr lang="en-LK"/>
          </a:p>
        </p:txBody>
      </p:sp>
      <p:sp>
        <p:nvSpPr>
          <p:cNvPr id="9" name="Slide Number Placeholder 8"/>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15996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7E013F-15CC-3E4F-8A5D-E5DAE407BDB1}" type="datetimeFigureOut">
              <a:rPr lang="en-LK" smtClean="0"/>
              <a:t>2025-02-16</a:t>
            </a:fld>
            <a:endParaRPr lang="en-LK"/>
          </a:p>
        </p:txBody>
      </p:sp>
      <p:sp>
        <p:nvSpPr>
          <p:cNvPr id="4" name="Footer Placeholder 3"/>
          <p:cNvSpPr>
            <a:spLocks noGrp="1"/>
          </p:cNvSpPr>
          <p:nvPr>
            <p:ph type="ftr" sz="quarter" idx="11"/>
          </p:nvPr>
        </p:nvSpPr>
        <p:spPr/>
        <p:txBody>
          <a:bodyPr/>
          <a:lstStyle/>
          <a:p>
            <a:endParaRPr lang="en-LK"/>
          </a:p>
        </p:txBody>
      </p:sp>
      <p:sp>
        <p:nvSpPr>
          <p:cNvPr id="5" name="Slide Number Placeholder 4"/>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19177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E013F-15CC-3E4F-8A5D-E5DAE407BDB1}" type="datetimeFigureOut">
              <a:rPr lang="en-LK" smtClean="0"/>
              <a:t>2025-02-16</a:t>
            </a:fld>
            <a:endParaRPr lang="en-LK"/>
          </a:p>
        </p:txBody>
      </p:sp>
      <p:sp>
        <p:nvSpPr>
          <p:cNvPr id="3" name="Footer Placeholder 2"/>
          <p:cNvSpPr>
            <a:spLocks noGrp="1"/>
          </p:cNvSpPr>
          <p:nvPr>
            <p:ph type="ftr" sz="quarter" idx="11"/>
          </p:nvPr>
        </p:nvSpPr>
        <p:spPr/>
        <p:txBody>
          <a:bodyPr/>
          <a:lstStyle/>
          <a:p>
            <a:endParaRPr lang="en-LK"/>
          </a:p>
        </p:txBody>
      </p:sp>
      <p:sp>
        <p:nvSpPr>
          <p:cNvPr id="4" name="Slide Number Placeholder 3"/>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261592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7E013F-15CC-3E4F-8A5D-E5DAE407BDB1}" type="datetimeFigureOut">
              <a:rPr lang="en-LK" smtClean="0"/>
              <a:t>2025-02-16</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361487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67E013F-15CC-3E4F-8A5D-E5DAE407BDB1}" type="datetimeFigureOut">
              <a:rPr lang="en-LK" smtClean="0"/>
              <a:t>2025-02-16</a:t>
            </a:fld>
            <a:endParaRPr lang="en-LK"/>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25E31808-003C-6D49-BBA3-C9FD3E2E077B}" type="slidenum">
              <a:rPr lang="en-LK" smtClean="0"/>
              <a:t>‹#›</a:t>
            </a:fld>
            <a:endParaRPr lang="en-LK"/>
          </a:p>
        </p:txBody>
      </p:sp>
    </p:spTree>
    <p:extLst>
      <p:ext uri="{BB962C8B-B14F-4D97-AF65-F5344CB8AC3E}">
        <p14:creationId xmlns:p14="http://schemas.microsoft.com/office/powerpoint/2010/main" val="47617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7E013F-15CC-3E4F-8A5D-E5DAE407BDB1}" type="datetimeFigureOut">
              <a:rPr lang="en-LK" smtClean="0"/>
              <a:t>2025-02-16</a:t>
            </a:fld>
            <a:endParaRPr lang="en-L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31808-003C-6D49-BBA3-C9FD3E2E077B}" type="slidenum">
              <a:rPr lang="en-LK" smtClean="0"/>
              <a:t>‹#›</a:t>
            </a:fld>
            <a:endParaRPr lang="en-LK"/>
          </a:p>
        </p:txBody>
      </p:sp>
    </p:spTree>
    <p:extLst>
      <p:ext uri="{BB962C8B-B14F-4D97-AF65-F5344CB8AC3E}">
        <p14:creationId xmlns:p14="http://schemas.microsoft.com/office/powerpoint/2010/main" val="3518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vindunfernando.com/"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hyperlink" Target="https://kubernetes.io/docs/tasks/tool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ubernetes.io/docs/concepts/workloads/pod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kubernetes.io/docs/concepts/architecture/controller/" TargetMode="External"/><Relationship Id="rId4" Type="http://schemas.openxmlformats.org/officeDocument/2006/relationships/hyperlink" Target="https://kubernetes.io/docs/concepts/workloads/controllers/replicase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BM/helm101/tree/mast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BM/guestbook/tree/master/v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github.com/IBM/helm101/tree/maste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BM/helm101/tree/maste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IBM/helm101/tree/mast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IBM/helm101/tree/master"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IBM/helm101/tree/maste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helm.sh/docs/topics/chart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bm.github.io/helm10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IBM/helm101/tree/maste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IBM/helm101/tree/master"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IBM/helm101/tree/master"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rav94/devops-in-practi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elm.sh/docs/intro/quickstart/" TargetMode="External"/><Relationship Id="rId2" Type="http://schemas.openxmlformats.org/officeDocument/2006/relationships/hyperlink" Target="https://kubernetes.io/docs/concepts/overview/compon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FDD218-321E-75D2-CBAE-36FDD9A16E33}"/>
              </a:ext>
            </a:extLst>
          </p:cNvPr>
          <p:cNvSpPr>
            <a:spLocks noGrp="1"/>
          </p:cNvSpPr>
          <p:nvPr>
            <p:ph type="title"/>
          </p:nvPr>
        </p:nvSpPr>
        <p:spPr/>
        <p:txBody>
          <a:bodyPr/>
          <a:lstStyle/>
          <a:p>
            <a:r>
              <a:rPr lang="en-LK" dirty="0"/>
              <a:t>Kubernetes (K8s)</a:t>
            </a:r>
          </a:p>
        </p:txBody>
      </p:sp>
      <p:sp>
        <p:nvSpPr>
          <p:cNvPr id="5" name="Text Placeholder 4">
            <a:extLst>
              <a:ext uri="{FF2B5EF4-FFF2-40B4-BE49-F238E27FC236}">
                <a16:creationId xmlns:a16="http://schemas.microsoft.com/office/drawing/2014/main" id="{C723B69B-D212-4B74-D938-F1215B853200}"/>
              </a:ext>
            </a:extLst>
          </p:cNvPr>
          <p:cNvSpPr>
            <a:spLocks noGrp="1"/>
          </p:cNvSpPr>
          <p:nvPr>
            <p:ph type="body" idx="1"/>
          </p:nvPr>
        </p:nvSpPr>
        <p:spPr/>
        <p:txBody>
          <a:bodyPr/>
          <a:lstStyle/>
          <a:p>
            <a:r>
              <a:rPr lang="en-LK" dirty="0"/>
              <a:t>Introduction ➡️ Deep Dive</a:t>
            </a:r>
          </a:p>
          <a:p>
            <a:r>
              <a:rPr lang="en-LK" dirty="0"/>
              <a:t>Ravindu Nirmal Fernando | SLIIT | February 2025</a:t>
            </a:r>
          </a:p>
        </p:txBody>
      </p:sp>
      <p:pic>
        <p:nvPicPr>
          <p:cNvPr id="6" name="Picture 5" descr="A close up of a logo&#10;&#10;Description automatically generated">
            <a:extLst>
              <a:ext uri="{FF2B5EF4-FFF2-40B4-BE49-F238E27FC236}">
                <a16:creationId xmlns:a16="http://schemas.microsoft.com/office/drawing/2014/main" id="{A4038641-4920-7060-4AD6-14E689BE0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3385" y="474170"/>
            <a:ext cx="3854765" cy="3188510"/>
          </a:xfrm>
          <a:prstGeom prst="rect">
            <a:avLst/>
          </a:prstGeom>
        </p:spPr>
      </p:pic>
      <p:sp>
        <p:nvSpPr>
          <p:cNvPr id="12" name="TextBox 11">
            <a:extLst>
              <a:ext uri="{FF2B5EF4-FFF2-40B4-BE49-F238E27FC236}">
                <a16:creationId xmlns:a16="http://schemas.microsoft.com/office/drawing/2014/main" id="{F1AE1AF3-BDC1-522B-7530-DC92582456C1}"/>
              </a:ext>
            </a:extLst>
          </p:cNvPr>
          <p:cNvSpPr txBox="1"/>
          <p:nvPr/>
        </p:nvSpPr>
        <p:spPr>
          <a:xfrm>
            <a:off x="5627571" y="6550223"/>
            <a:ext cx="6564429" cy="307777"/>
          </a:xfrm>
          <a:prstGeom prst="rect">
            <a:avLst/>
          </a:prstGeom>
          <a:noFill/>
        </p:spPr>
        <p:txBody>
          <a:bodyPr wrap="square" rtlCol="0">
            <a:spAutoFit/>
          </a:bodyPr>
          <a:lstStyle/>
          <a:p>
            <a:pPr algn="r"/>
            <a:r>
              <a:rPr lang="en-LK" sz="1400" dirty="0"/>
              <a:t> </a:t>
            </a:r>
            <a:r>
              <a:rPr lang="en-LK" sz="1400" dirty="0">
                <a:hlinkClick r:id="rId3"/>
              </a:rPr>
              <a:t>https://ravindunfernando.com</a:t>
            </a:r>
            <a:r>
              <a:rPr lang="en-LK" sz="1400" dirty="0"/>
              <a:t> </a:t>
            </a:r>
          </a:p>
        </p:txBody>
      </p:sp>
    </p:spTree>
    <p:extLst>
      <p:ext uri="{BB962C8B-B14F-4D97-AF65-F5344CB8AC3E}">
        <p14:creationId xmlns:p14="http://schemas.microsoft.com/office/powerpoint/2010/main" val="904175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a:xfrm>
            <a:off x="522966" y="10008"/>
            <a:ext cx="10515600" cy="1325563"/>
          </a:xfrm>
        </p:spPr>
        <p:txBody>
          <a:bodyPr>
            <a:normAutofit/>
          </a:bodyPr>
          <a:lstStyle/>
          <a:p>
            <a:pPr>
              <a:spcBef>
                <a:spcPct val="20000"/>
              </a:spcBef>
              <a:spcAft>
                <a:spcPts val="1800"/>
              </a:spcAft>
            </a:pPr>
            <a:r>
              <a:rPr lang="en-US" sz="3600" dirty="0">
                <a:solidFill>
                  <a:schemeClr val="tx1"/>
                </a:solidFill>
                <a:ea typeface="+mn-ea"/>
                <a:cs typeface="+mn-cs"/>
              </a:rPr>
              <a:t>K8s Components &amp; Architecture &lt;</a:t>
            </a:r>
            <a:r>
              <a:rPr lang="en-US" sz="3600" dirty="0" err="1">
                <a:solidFill>
                  <a:schemeClr val="tx1"/>
                </a:solidFill>
                <a:ea typeface="+mn-ea"/>
                <a:cs typeface="+mn-cs"/>
              </a:rPr>
              <a:t>cont</a:t>
            </a:r>
            <a:r>
              <a:rPr lang="en-US" sz="3600" dirty="0">
                <a:solidFill>
                  <a:schemeClr val="tx1"/>
                </a:solidFill>
                <a:ea typeface="+mn-ea"/>
                <a:cs typeface="+mn-cs"/>
              </a:rPr>
              <a:t>&gt;</a:t>
            </a:r>
          </a:p>
        </p:txBody>
      </p:sp>
      <p:sp>
        <p:nvSpPr>
          <p:cNvPr id="107" name="TextBox 106">
            <a:extLst>
              <a:ext uri="{FF2B5EF4-FFF2-40B4-BE49-F238E27FC236}">
                <a16:creationId xmlns:a16="http://schemas.microsoft.com/office/drawing/2014/main" id="{3DD428DD-3A09-4F16-A6D7-47A94B8F79EA}"/>
              </a:ext>
            </a:extLst>
          </p:cNvPr>
          <p:cNvSpPr txBox="1"/>
          <p:nvPr/>
        </p:nvSpPr>
        <p:spPr>
          <a:xfrm>
            <a:off x="8220073" y="2500593"/>
            <a:ext cx="2622924" cy="369332"/>
          </a:xfrm>
          <a:prstGeom prst="rect">
            <a:avLst/>
          </a:prstGeom>
          <a:noFill/>
        </p:spPr>
        <p:txBody>
          <a:bodyPr wrap="square">
            <a:spAutoFit/>
          </a:bodyPr>
          <a:lstStyle/>
          <a:p>
            <a:r>
              <a:rPr lang="en-US" b="1" dirty="0"/>
              <a:t>&lt;Worker Node x&gt;</a:t>
            </a:r>
          </a:p>
        </p:txBody>
      </p:sp>
      <p:grpSp>
        <p:nvGrpSpPr>
          <p:cNvPr id="203" name="Group 202">
            <a:extLst>
              <a:ext uri="{FF2B5EF4-FFF2-40B4-BE49-F238E27FC236}">
                <a16:creationId xmlns:a16="http://schemas.microsoft.com/office/drawing/2014/main" id="{099E6373-F0FE-4A4F-9BC5-4369353A7C2A}"/>
              </a:ext>
            </a:extLst>
          </p:cNvPr>
          <p:cNvGrpSpPr/>
          <p:nvPr/>
        </p:nvGrpSpPr>
        <p:grpSpPr>
          <a:xfrm>
            <a:off x="6562122" y="2955639"/>
            <a:ext cx="5468557" cy="2390971"/>
            <a:chOff x="6863143" y="1788985"/>
            <a:chExt cx="5468557" cy="2770316"/>
          </a:xfrm>
        </p:grpSpPr>
        <p:sp>
          <p:nvSpPr>
            <p:cNvPr id="113" name="Rectangle 112">
              <a:extLst>
                <a:ext uri="{FF2B5EF4-FFF2-40B4-BE49-F238E27FC236}">
                  <a16:creationId xmlns:a16="http://schemas.microsoft.com/office/drawing/2014/main" id="{291C2634-300C-4789-ACAF-BDAF675F4933}"/>
                </a:ext>
              </a:extLst>
            </p:cNvPr>
            <p:cNvSpPr/>
            <p:nvPr/>
          </p:nvSpPr>
          <p:spPr>
            <a:xfrm>
              <a:off x="8981871" y="2101192"/>
              <a:ext cx="3169404" cy="2242095"/>
            </a:xfrm>
            <a:custGeom>
              <a:avLst/>
              <a:gdLst>
                <a:gd name="connsiteX0" fmla="*/ 0 w 3169404"/>
                <a:gd name="connsiteY0" fmla="*/ 0 h 2242095"/>
                <a:gd name="connsiteX1" fmla="*/ 528234 w 3169404"/>
                <a:gd name="connsiteY1" fmla="*/ 0 h 2242095"/>
                <a:gd name="connsiteX2" fmla="*/ 961386 w 3169404"/>
                <a:gd name="connsiteY2" fmla="*/ 0 h 2242095"/>
                <a:gd name="connsiteX3" fmla="*/ 1489620 w 3169404"/>
                <a:gd name="connsiteY3" fmla="*/ 0 h 2242095"/>
                <a:gd name="connsiteX4" fmla="*/ 2081242 w 3169404"/>
                <a:gd name="connsiteY4" fmla="*/ 0 h 2242095"/>
                <a:gd name="connsiteX5" fmla="*/ 2641170 w 3169404"/>
                <a:gd name="connsiteY5" fmla="*/ 0 h 2242095"/>
                <a:gd name="connsiteX6" fmla="*/ 3169404 w 3169404"/>
                <a:gd name="connsiteY6" fmla="*/ 0 h 2242095"/>
                <a:gd name="connsiteX7" fmla="*/ 3169404 w 3169404"/>
                <a:gd name="connsiteY7" fmla="*/ 560524 h 2242095"/>
                <a:gd name="connsiteX8" fmla="*/ 3169404 w 3169404"/>
                <a:gd name="connsiteY8" fmla="*/ 1143468 h 2242095"/>
                <a:gd name="connsiteX9" fmla="*/ 3169404 w 3169404"/>
                <a:gd name="connsiteY9" fmla="*/ 1681571 h 2242095"/>
                <a:gd name="connsiteX10" fmla="*/ 3169404 w 3169404"/>
                <a:gd name="connsiteY10" fmla="*/ 2242095 h 2242095"/>
                <a:gd name="connsiteX11" fmla="*/ 2577782 w 3169404"/>
                <a:gd name="connsiteY11" fmla="*/ 2242095 h 2242095"/>
                <a:gd name="connsiteX12" fmla="*/ 2017854 w 3169404"/>
                <a:gd name="connsiteY12" fmla="*/ 2242095 h 2242095"/>
                <a:gd name="connsiteX13" fmla="*/ 1489620 w 3169404"/>
                <a:gd name="connsiteY13" fmla="*/ 2242095 h 2242095"/>
                <a:gd name="connsiteX14" fmla="*/ 1056468 w 3169404"/>
                <a:gd name="connsiteY14" fmla="*/ 2242095 h 2242095"/>
                <a:gd name="connsiteX15" fmla="*/ 623316 w 3169404"/>
                <a:gd name="connsiteY15" fmla="*/ 2242095 h 2242095"/>
                <a:gd name="connsiteX16" fmla="*/ 0 w 3169404"/>
                <a:gd name="connsiteY16" fmla="*/ 2242095 h 2242095"/>
                <a:gd name="connsiteX17" fmla="*/ 0 w 3169404"/>
                <a:gd name="connsiteY17" fmla="*/ 1636729 h 2242095"/>
                <a:gd name="connsiteX18" fmla="*/ 0 w 3169404"/>
                <a:gd name="connsiteY18" fmla="*/ 1098627 h 2242095"/>
                <a:gd name="connsiteX19" fmla="*/ 0 w 3169404"/>
                <a:gd name="connsiteY19" fmla="*/ 538103 h 2242095"/>
                <a:gd name="connsiteX20" fmla="*/ 0 w 3169404"/>
                <a:gd name="connsiteY20" fmla="*/ 0 h 224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69404" h="2242095" fill="none" extrusionOk="0">
                  <a:moveTo>
                    <a:pt x="0" y="0"/>
                  </a:moveTo>
                  <a:cubicBezTo>
                    <a:pt x="165682" y="-26799"/>
                    <a:pt x="387287" y="31014"/>
                    <a:pt x="528234" y="0"/>
                  </a:cubicBezTo>
                  <a:cubicBezTo>
                    <a:pt x="669181" y="-31014"/>
                    <a:pt x="854265" y="24348"/>
                    <a:pt x="961386" y="0"/>
                  </a:cubicBezTo>
                  <a:cubicBezTo>
                    <a:pt x="1068507" y="-24348"/>
                    <a:pt x="1298770" y="50922"/>
                    <a:pt x="1489620" y="0"/>
                  </a:cubicBezTo>
                  <a:cubicBezTo>
                    <a:pt x="1680470" y="-50922"/>
                    <a:pt x="1911500" y="51996"/>
                    <a:pt x="2081242" y="0"/>
                  </a:cubicBezTo>
                  <a:cubicBezTo>
                    <a:pt x="2250984" y="-51996"/>
                    <a:pt x="2480078" y="4329"/>
                    <a:pt x="2641170" y="0"/>
                  </a:cubicBezTo>
                  <a:cubicBezTo>
                    <a:pt x="2802262" y="-4329"/>
                    <a:pt x="2941640" y="56398"/>
                    <a:pt x="3169404" y="0"/>
                  </a:cubicBezTo>
                  <a:cubicBezTo>
                    <a:pt x="3171183" y="175956"/>
                    <a:pt x="3138165" y="403392"/>
                    <a:pt x="3169404" y="560524"/>
                  </a:cubicBezTo>
                  <a:cubicBezTo>
                    <a:pt x="3200643" y="717656"/>
                    <a:pt x="3137659" y="951420"/>
                    <a:pt x="3169404" y="1143468"/>
                  </a:cubicBezTo>
                  <a:cubicBezTo>
                    <a:pt x="3201149" y="1335516"/>
                    <a:pt x="3132194" y="1533196"/>
                    <a:pt x="3169404" y="1681571"/>
                  </a:cubicBezTo>
                  <a:cubicBezTo>
                    <a:pt x="3206614" y="1829946"/>
                    <a:pt x="3139650" y="2002155"/>
                    <a:pt x="3169404" y="2242095"/>
                  </a:cubicBezTo>
                  <a:cubicBezTo>
                    <a:pt x="2986479" y="2254410"/>
                    <a:pt x="2803988" y="2179584"/>
                    <a:pt x="2577782" y="2242095"/>
                  </a:cubicBezTo>
                  <a:cubicBezTo>
                    <a:pt x="2351576" y="2304606"/>
                    <a:pt x="2179987" y="2192811"/>
                    <a:pt x="2017854" y="2242095"/>
                  </a:cubicBezTo>
                  <a:cubicBezTo>
                    <a:pt x="1855721" y="2291379"/>
                    <a:pt x="1643616" y="2212275"/>
                    <a:pt x="1489620" y="2242095"/>
                  </a:cubicBezTo>
                  <a:cubicBezTo>
                    <a:pt x="1335624" y="2271915"/>
                    <a:pt x="1212434" y="2237752"/>
                    <a:pt x="1056468" y="2242095"/>
                  </a:cubicBezTo>
                  <a:cubicBezTo>
                    <a:pt x="900502" y="2246438"/>
                    <a:pt x="806904" y="2219759"/>
                    <a:pt x="623316" y="2242095"/>
                  </a:cubicBezTo>
                  <a:cubicBezTo>
                    <a:pt x="439728" y="2264431"/>
                    <a:pt x="144366" y="2179510"/>
                    <a:pt x="0" y="2242095"/>
                  </a:cubicBezTo>
                  <a:cubicBezTo>
                    <a:pt x="-25402" y="1941306"/>
                    <a:pt x="34883" y="1757814"/>
                    <a:pt x="0" y="1636729"/>
                  </a:cubicBezTo>
                  <a:cubicBezTo>
                    <a:pt x="-34883" y="1515644"/>
                    <a:pt x="63860" y="1293569"/>
                    <a:pt x="0" y="1098627"/>
                  </a:cubicBezTo>
                  <a:cubicBezTo>
                    <a:pt x="-63860" y="903685"/>
                    <a:pt x="10663" y="741955"/>
                    <a:pt x="0" y="538103"/>
                  </a:cubicBezTo>
                  <a:cubicBezTo>
                    <a:pt x="-10663" y="334251"/>
                    <a:pt x="43297" y="268800"/>
                    <a:pt x="0" y="0"/>
                  </a:cubicBezTo>
                  <a:close/>
                </a:path>
                <a:path w="3169404" h="2242095" stroke="0" extrusionOk="0">
                  <a:moveTo>
                    <a:pt x="0" y="0"/>
                  </a:moveTo>
                  <a:cubicBezTo>
                    <a:pt x="185808" y="-35546"/>
                    <a:pt x="365802" y="25261"/>
                    <a:pt x="496540" y="0"/>
                  </a:cubicBezTo>
                  <a:cubicBezTo>
                    <a:pt x="627278" y="-25261"/>
                    <a:pt x="838807" y="2341"/>
                    <a:pt x="961386" y="0"/>
                  </a:cubicBezTo>
                  <a:cubicBezTo>
                    <a:pt x="1083965" y="-2341"/>
                    <a:pt x="1262658" y="30085"/>
                    <a:pt x="1394538" y="0"/>
                  </a:cubicBezTo>
                  <a:cubicBezTo>
                    <a:pt x="1526418" y="-30085"/>
                    <a:pt x="1840254" y="34777"/>
                    <a:pt x="1954466" y="0"/>
                  </a:cubicBezTo>
                  <a:cubicBezTo>
                    <a:pt x="2068678" y="-34777"/>
                    <a:pt x="2246570" y="47875"/>
                    <a:pt x="2482700" y="0"/>
                  </a:cubicBezTo>
                  <a:cubicBezTo>
                    <a:pt x="2718830" y="-47875"/>
                    <a:pt x="2933134" y="23774"/>
                    <a:pt x="3169404" y="0"/>
                  </a:cubicBezTo>
                  <a:cubicBezTo>
                    <a:pt x="3228386" y="157200"/>
                    <a:pt x="3144949" y="405426"/>
                    <a:pt x="3169404" y="515682"/>
                  </a:cubicBezTo>
                  <a:cubicBezTo>
                    <a:pt x="3193859" y="625938"/>
                    <a:pt x="3141431" y="834706"/>
                    <a:pt x="3169404" y="1053785"/>
                  </a:cubicBezTo>
                  <a:cubicBezTo>
                    <a:pt x="3197377" y="1272864"/>
                    <a:pt x="3106316" y="1381850"/>
                    <a:pt x="3169404" y="1591887"/>
                  </a:cubicBezTo>
                  <a:cubicBezTo>
                    <a:pt x="3232492" y="1801924"/>
                    <a:pt x="3141854" y="1962503"/>
                    <a:pt x="3169404" y="2242095"/>
                  </a:cubicBezTo>
                  <a:cubicBezTo>
                    <a:pt x="2904017" y="2259071"/>
                    <a:pt x="2828217" y="2210835"/>
                    <a:pt x="2609476" y="2242095"/>
                  </a:cubicBezTo>
                  <a:cubicBezTo>
                    <a:pt x="2390735" y="2273355"/>
                    <a:pt x="2328073" y="2221852"/>
                    <a:pt x="2081242" y="2242095"/>
                  </a:cubicBezTo>
                  <a:cubicBezTo>
                    <a:pt x="1834411" y="2262338"/>
                    <a:pt x="1681878" y="2217570"/>
                    <a:pt x="1521314" y="2242095"/>
                  </a:cubicBezTo>
                  <a:cubicBezTo>
                    <a:pt x="1360750" y="2266620"/>
                    <a:pt x="1253079" y="2205911"/>
                    <a:pt x="1056468" y="2242095"/>
                  </a:cubicBezTo>
                  <a:cubicBezTo>
                    <a:pt x="859857" y="2278279"/>
                    <a:pt x="677991" y="2205606"/>
                    <a:pt x="464846" y="2242095"/>
                  </a:cubicBezTo>
                  <a:cubicBezTo>
                    <a:pt x="251701" y="2278584"/>
                    <a:pt x="141276" y="2207233"/>
                    <a:pt x="0" y="2242095"/>
                  </a:cubicBezTo>
                  <a:cubicBezTo>
                    <a:pt x="-30858" y="2097151"/>
                    <a:pt x="60419" y="1852135"/>
                    <a:pt x="0" y="1636729"/>
                  </a:cubicBezTo>
                  <a:cubicBezTo>
                    <a:pt x="-60419" y="1421323"/>
                    <a:pt x="9867" y="1278035"/>
                    <a:pt x="0" y="1031364"/>
                  </a:cubicBezTo>
                  <a:cubicBezTo>
                    <a:pt x="-9867" y="784693"/>
                    <a:pt x="37389" y="739202"/>
                    <a:pt x="0" y="538103"/>
                  </a:cubicBezTo>
                  <a:cubicBezTo>
                    <a:pt x="-37389" y="337004"/>
                    <a:pt x="27053" y="225096"/>
                    <a:pt x="0" y="0"/>
                  </a:cubicBezTo>
                  <a:close/>
                </a:path>
              </a:pathLst>
            </a:custGeom>
            <a:solidFill>
              <a:schemeClr val="bg1"/>
            </a:solidFill>
            <a:ln w="19050">
              <a:solidFill>
                <a:srgbClr val="A6A6A6"/>
              </a:solidFill>
              <a:prstDash val="lgDash"/>
              <a:extLst>
                <a:ext uri="{C807C97D-BFC1-408E-A445-0C87EB9F89A2}">
                  <ask:lineSketchStyleProps xmlns:ask="http://schemas.microsoft.com/office/drawing/2018/sketchyshapes" sd="31717409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19" name="Rectangle 118">
              <a:extLst>
                <a:ext uri="{FF2B5EF4-FFF2-40B4-BE49-F238E27FC236}">
                  <a16:creationId xmlns:a16="http://schemas.microsoft.com/office/drawing/2014/main" id="{B2F0D750-C925-4625-B20D-BDFB67C6EE50}"/>
                </a:ext>
              </a:extLst>
            </p:cNvPr>
            <p:cNvSpPr/>
            <p:nvPr/>
          </p:nvSpPr>
          <p:spPr>
            <a:xfrm>
              <a:off x="6863143" y="1788985"/>
              <a:ext cx="5468557" cy="2770316"/>
            </a:xfrm>
            <a:custGeom>
              <a:avLst/>
              <a:gdLst>
                <a:gd name="connsiteX0" fmla="*/ 0 w 5468557"/>
                <a:gd name="connsiteY0" fmla="*/ 0 h 2770316"/>
                <a:gd name="connsiteX1" fmla="*/ 382799 w 5468557"/>
                <a:gd name="connsiteY1" fmla="*/ 0 h 2770316"/>
                <a:gd name="connsiteX2" fmla="*/ 874969 w 5468557"/>
                <a:gd name="connsiteY2" fmla="*/ 0 h 2770316"/>
                <a:gd name="connsiteX3" fmla="*/ 1312454 w 5468557"/>
                <a:gd name="connsiteY3" fmla="*/ 0 h 2770316"/>
                <a:gd name="connsiteX4" fmla="*/ 1859309 w 5468557"/>
                <a:gd name="connsiteY4" fmla="*/ 0 h 2770316"/>
                <a:gd name="connsiteX5" fmla="*/ 2406165 w 5468557"/>
                <a:gd name="connsiteY5" fmla="*/ 0 h 2770316"/>
                <a:gd name="connsiteX6" fmla="*/ 3062392 w 5468557"/>
                <a:gd name="connsiteY6" fmla="*/ 0 h 2770316"/>
                <a:gd name="connsiteX7" fmla="*/ 3554562 w 5468557"/>
                <a:gd name="connsiteY7" fmla="*/ 0 h 2770316"/>
                <a:gd name="connsiteX8" fmla="*/ 4101418 w 5468557"/>
                <a:gd name="connsiteY8" fmla="*/ 0 h 2770316"/>
                <a:gd name="connsiteX9" fmla="*/ 4702959 w 5468557"/>
                <a:gd name="connsiteY9" fmla="*/ 0 h 2770316"/>
                <a:gd name="connsiteX10" fmla="*/ 5468557 w 5468557"/>
                <a:gd name="connsiteY10" fmla="*/ 0 h 2770316"/>
                <a:gd name="connsiteX11" fmla="*/ 5468557 w 5468557"/>
                <a:gd name="connsiteY11" fmla="*/ 498657 h 2770316"/>
                <a:gd name="connsiteX12" fmla="*/ 5468557 w 5468557"/>
                <a:gd name="connsiteY12" fmla="*/ 997314 h 2770316"/>
                <a:gd name="connsiteX13" fmla="*/ 5468557 w 5468557"/>
                <a:gd name="connsiteY13" fmla="*/ 1495971 h 2770316"/>
                <a:gd name="connsiteX14" fmla="*/ 5468557 w 5468557"/>
                <a:gd name="connsiteY14" fmla="*/ 2105440 h 2770316"/>
                <a:gd name="connsiteX15" fmla="*/ 5468557 w 5468557"/>
                <a:gd name="connsiteY15" fmla="*/ 2770316 h 2770316"/>
                <a:gd name="connsiteX16" fmla="*/ 5031072 w 5468557"/>
                <a:gd name="connsiteY16" fmla="*/ 2770316 h 2770316"/>
                <a:gd name="connsiteX17" fmla="*/ 4593588 w 5468557"/>
                <a:gd name="connsiteY17" fmla="*/ 2770316 h 2770316"/>
                <a:gd name="connsiteX18" fmla="*/ 4046732 w 5468557"/>
                <a:gd name="connsiteY18" fmla="*/ 2770316 h 2770316"/>
                <a:gd name="connsiteX19" fmla="*/ 3390505 w 5468557"/>
                <a:gd name="connsiteY19" fmla="*/ 2770316 h 2770316"/>
                <a:gd name="connsiteX20" fmla="*/ 2843650 w 5468557"/>
                <a:gd name="connsiteY20" fmla="*/ 2770316 h 2770316"/>
                <a:gd name="connsiteX21" fmla="*/ 2460851 w 5468557"/>
                <a:gd name="connsiteY21" fmla="*/ 2770316 h 2770316"/>
                <a:gd name="connsiteX22" fmla="*/ 2078052 w 5468557"/>
                <a:gd name="connsiteY22" fmla="*/ 2770316 h 2770316"/>
                <a:gd name="connsiteX23" fmla="*/ 1640567 w 5468557"/>
                <a:gd name="connsiteY23" fmla="*/ 2770316 h 2770316"/>
                <a:gd name="connsiteX24" fmla="*/ 1203083 w 5468557"/>
                <a:gd name="connsiteY24" fmla="*/ 2770316 h 2770316"/>
                <a:gd name="connsiteX25" fmla="*/ 820284 w 5468557"/>
                <a:gd name="connsiteY25" fmla="*/ 2770316 h 2770316"/>
                <a:gd name="connsiteX26" fmla="*/ 0 w 5468557"/>
                <a:gd name="connsiteY26" fmla="*/ 2770316 h 2770316"/>
                <a:gd name="connsiteX27" fmla="*/ 0 w 5468557"/>
                <a:gd name="connsiteY27" fmla="*/ 2271659 h 2770316"/>
                <a:gd name="connsiteX28" fmla="*/ 0 w 5468557"/>
                <a:gd name="connsiteY28" fmla="*/ 1773002 h 2770316"/>
                <a:gd name="connsiteX29" fmla="*/ 0 w 5468557"/>
                <a:gd name="connsiteY29" fmla="*/ 1246642 h 2770316"/>
                <a:gd name="connsiteX30" fmla="*/ 0 w 5468557"/>
                <a:gd name="connsiteY30" fmla="*/ 664876 h 2770316"/>
                <a:gd name="connsiteX31" fmla="*/ 0 w 5468557"/>
                <a:gd name="connsiteY31" fmla="*/ 0 h 27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68557" h="2770316" extrusionOk="0">
                  <a:moveTo>
                    <a:pt x="0" y="0"/>
                  </a:moveTo>
                  <a:cubicBezTo>
                    <a:pt x="111538" y="-10871"/>
                    <a:pt x="289988" y="44865"/>
                    <a:pt x="382799" y="0"/>
                  </a:cubicBezTo>
                  <a:cubicBezTo>
                    <a:pt x="475610" y="-44865"/>
                    <a:pt x="702489" y="27239"/>
                    <a:pt x="874969" y="0"/>
                  </a:cubicBezTo>
                  <a:cubicBezTo>
                    <a:pt x="1047449" y="-27239"/>
                    <a:pt x="1152097" y="12229"/>
                    <a:pt x="1312454" y="0"/>
                  </a:cubicBezTo>
                  <a:cubicBezTo>
                    <a:pt x="1472812" y="-12229"/>
                    <a:pt x="1685928" y="56535"/>
                    <a:pt x="1859309" y="0"/>
                  </a:cubicBezTo>
                  <a:cubicBezTo>
                    <a:pt x="2032691" y="-56535"/>
                    <a:pt x="2134493" y="52266"/>
                    <a:pt x="2406165" y="0"/>
                  </a:cubicBezTo>
                  <a:cubicBezTo>
                    <a:pt x="2677837" y="-52266"/>
                    <a:pt x="2766751" y="17141"/>
                    <a:pt x="3062392" y="0"/>
                  </a:cubicBezTo>
                  <a:cubicBezTo>
                    <a:pt x="3358033" y="-17141"/>
                    <a:pt x="3308541" y="20210"/>
                    <a:pt x="3554562" y="0"/>
                  </a:cubicBezTo>
                  <a:cubicBezTo>
                    <a:pt x="3800583" y="-20210"/>
                    <a:pt x="3982744" y="41612"/>
                    <a:pt x="4101418" y="0"/>
                  </a:cubicBezTo>
                  <a:cubicBezTo>
                    <a:pt x="4220092" y="-41612"/>
                    <a:pt x="4512078" y="54813"/>
                    <a:pt x="4702959" y="0"/>
                  </a:cubicBezTo>
                  <a:cubicBezTo>
                    <a:pt x="4893840" y="-54813"/>
                    <a:pt x="5225299" y="58103"/>
                    <a:pt x="5468557" y="0"/>
                  </a:cubicBezTo>
                  <a:cubicBezTo>
                    <a:pt x="5477031" y="121871"/>
                    <a:pt x="5434972" y="372181"/>
                    <a:pt x="5468557" y="498657"/>
                  </a:cubicBezTo>
                  <a:cubicBezTo>
                    <a:pt x="5502142" y="625133"/>
                    <a:pt x="5459533" y="854722"/>
                    <a:pt x="5468557" y="997314"/>
                  </a:cubicBezTo>
                  <a:cubicBezTo>
                    <a:pt x="5477581" y="1139906"/>
                    <a:pt x="5457220" y="1314782"/>
                    <a:pt x="5468557" y="1495971"/>
                  </a:cubicBezTo>
                  <a:cubicBezTo>
                    <a:pt x="5479894" y="1677160"/>
                    <a:pt x="5403378" y="1913949"/>
                    <a:pt x="5468557" y="2105440"/>
                  </a:cubicBezTo>
                  <a:cubicBezTo>
                    <a:pt x="5533736" y="2296931"/>
                    <a:pt x="5426472" y="2440308"/>
                    <a:pt x="5468557" y="2770316"/>
                  </a:cubicBezTo>
                  <a:cubicBezTo>
                    <a:pt x="5327880" y="2778236"/>
                    <a:pt x="5200019" y="2747896"/>
                    <a:pt x="5031072" y="2770316"/>
                  </a:cubicBezTo>
                  <a:cubicBezTo>
                    <a:pt x="4862126" y="2792736"/>
                    <a:pt x="4787325" y="2746255"/>
                    <a:pt x="4593588" y="2770316"/>
                  </a:cubicBezTo>
                  <a:cubicBezTo>
                    <a:pt x="4399851" y="2794377"/>
                    <a:pt x="4277480" y="2743026"/>
                    <a:pt x="4046732" y="2770316"/>
                  </a:cubicBezTo>
                  <a:cubicBezTo>
                    <a:pt x="3815984" y="2797606"/>
                    <a:pt x="3617009" y="2737651"/>
                    <a:pt x="3390505" y="2770316"/>
                  </a:cubicBezTo>
                  <a:cubicBezTo>
                    <a:pt x="3164001" y="2802981"/>
                    <a:pt x="3105785" y="2746141"/>
                    <a:pt x="2843650" y="2770316"/>
                  </a:cubicBezTo>
                  <a:cubicBezTo>
                    <a:pt x="2581515" y="2794491"/>
                    <a:pt x="2559970" y="2764936"/>
                    <a:pt x="2460851" y="2770316"/>
                  </a:cubicBezTo>
                  <a:cubicBezTo>
                    <a:pt x="2361732" y="2775696"/>
                    <a:pt x="2171787" y="2743585"/>
                    <a:pt x="2078052" y="2770316"/>
                  </a:cubicBezTo>
                  <a:cubicBezTo>
                    <a:pt x="1984317" y="2797047"/>
                    <a:pt x="1812912" y="2754134"/>
                    <a:pt x="1640567" y="2770316"/>
                  </a:cubicBezTo>
                  <a:cubicBezTo>
                    <a:pt x="1468222" y="2786498"/>
                    <a:pt x="1354202" y="2725301"/>
                    <a:pt x="1203083" y="2770316"/>
                  </a:cubicBezTo>
                  <a:cubicBezTo>
                    <a:pt x="1051964" y="2815331"/>
                    <a:pt x="942666" y="2757628"/>
                    <a:pt x="820284" y="2770316"/>
                  </a:cubicBezTo>
                  <a:cubicBezTo>
                    <a:pt x="697902" y="2783004"/>
                    <a:pt x="264224" y="2675871"/>
                    <a:pt x="0" y="2770316"/>
                  </a:cubicBezTo>
                  <a:cubicBezTo>
                    <a:pt x="-6694" y="2583208"/>
                    <a:pt x="54674" y="2448057"/>
                    <a:pt x="0" y="2271659"/>
                  </a:cubicBezTo>
                  <a:cubicBezTo>
                    <a:pt x="-54674" y="2095261"/>
                    <a:pt x="32152" y="1906810"/>
                    <a:pt x="0" y="1773002"/>
                  </a:cubicBezTo>
                  <a:cubicBezTo>
                    <a:pt x="-32152" y="1639194"/>
                    <a:pt x="11964" y="1490749"/>
                    <a:pt x="0" y="1246642"/>
                  </a:cubicBezTo>
                  <a:cubicBezTo>
                    <a:pt x="-11964" y="1002535"/>
                    <a:pt x="20353" y="847252"/>
                    <a:pt x="0" y="664876"/>
                  </a:cubicBezTo>
                  <a:cubicBezTo>
                    <a:pt x="-20353" y="482500"/>
                    <a:pt x="5897" y="191224"/>
                    <a:pt x="0" y="0"/>
                  </a:cubicBezTo>
                  <a:close/>
                </a:path>
              </a:pathLst>
            </a:custGeom>
            <a:noFill/>
            <a:ln w="28575">
              <a:solidFill>
                <a:srgbClr val="4E88C7"/>
              </a:solidFill>
              <a:prstDash val="lgDash"/>
              <a:extLst>
                <a:ext uri="{C807C97D-BFC1-408E-A445-0C87EB9F89A2}">
                  <ask:lineSketchStyleProps xmlns:ask="http://schemas.microsoft.com/office/drawing/2018/sketchyshapes" sd="429018281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30" name="Rectangle 129">
              <a:extLst>
                <a:ext uri="{FF2B5EF4-FFF2-40B4-BE49-F238E27FC236}">
                  <a16:creationId xmlns:a16="http://schemas.microsoft.com/office/drawing/2014/main" id="{931BA7A9-9F69-4606-A211-640141DBE8E2}"/>
                </a:ext>
              </a:extLst>
            </p:cNvPr>
            <p:cNvSpPr/>
            <p:nvPr/>
          </p:nvSpPr>
          <p:spPr>
            <a:xfrm>
              <a:off x="7264513" y="3423952"/>
              <a:ext cx="1345233" cy="721802"/>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kubelet</a:t>
              </a:r>
              <a:endParaRPr lang="en-US" sz="1600" b="1" dirty="0">
                <a:solidFill>
                  <a:schemeClr val="tx1">
                    <a:lumMod val="65000"/>
                    <a:lumOff val="35000"/>
                  </a:schemeClr>
                </a:solidFill>
              </a:endParaRPr>
            </a:p>
          </p:txBody>
        </p:sp>
        <p:sp>
          <p:nvSpPr>
            <p:cNvPr id="132" name="Rectangle 131">
              <a:extLst>
                <a:ext uri="{FF2B5EF4-FFF2-40B4-BE49-F238E27FC236}">
                  <a16:creationId xmlns:a16="http://schemas.microsoft.com/office/drawing/2014/main" id="{05797FD7-7526-4495-BC3D-4D6C8109BF5C}"/>
                </a:ext>
              </a:extLst>
            </p:cNvPr>
            <p:cNvSpPr/>
            <p:nvPr/>
          </p:nvSpPr>
          <p:spPr>
            <a:xfrm>
              <a:off x="7249890" y="2564780"/>
              <a:ext cx="1345234" cy="721802"/>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kube</a:t>
              </a:r>
              <a:r>
                <a:rPr lang="en-US" sz="1600" b="1" dirty="0">
                  <a:solidFill>
                    <a:schemeClr val="tx1">
                      <a:lumMod val="65000"/>
                      <a:lumOff val="35000"/>
                    </a:schemeClr>
                  </a:solidFill>
                </a:rPr>
                <a:t>-proxy</a:t>
              </a:r>
            </a:p>
          </p:txBody>
        </p:sp>
        <p:sp>
          <p:nvSpPr>
            <p:cNvPr id="127" name="TextBox 126">
              <a:extLst>
                <a:ext uri="{FF2B5EF4-FFF2-40B4-BE49-F238E27FC236}">
                  <a16:creationId xmlns:a16="http://schemas.microsoft.com/office/drawing/2014/main" id="{096ED131-583C-4D37-B3A0-29AA59A2EA08}"/>
                </a:ext>
              </a:extLst>
            </p:cNvPr>
            <p:cNvSpPr txBox="1"/>
            <p:nvPr/>
          </p:nvSpPr>
          <p:spPr>
            <a:xfrm>
              <a:off x="9245035" y="2108092"/>
              <a:ext cx="2622924" cy="427929"/>
            </a:xfrm>
            <a:prstGeom prst="rect">
              <a:avLst/>
            </a:prstGeom>
            <a:noFill/>
          </p:spPr>
          <p:txBody>
            <a:bodyPr wrap="square">
              <a:spAutoFit/>
            </a:bodyPr>
            <a:lstStyle/>
            <a:p>
              <a:r>
                <a:rPr lang="en-US" b="1" dirty="0">
                  <a:solidFill>
                    <a:schemeClr val="bg1">
                      <a:lumMod val="50000"/>
                    </a:schemeClr>
                  </a:solidFill>
                </a:rPr>
                <a:t>&lt;docker&gt;</a:t>
              </a:r>
            </a:p>
          </p:txBody>
        </p:sp>
        <p:grpSp>
          <p:nvGrpSpPr>
            <p:cNvPr id="182" name="Group 181">
              <a:extLst>
                <a:ext uri="{FF2B5EF4-FFF2-40B4-BE49-F238E27FC236}">
                  <a16:creationId xmlns:a16="http://schemas.microsoft.com/office/drawing/2014/main" id="{6B6DF1CF-2895-4B6E-ACA7-453DDC93180B}"/>
                </a:ext>
              </a:extLst>
            </p:cNvPr>
            <p:cNvGrpSpPr/>
            <p:nvPr/>
          </p:nvGrpSpPr>
          <p:grpSpPr>
            <a:xfrm>
              <a:off x="8681163" y="3642543"/>
              <a:ext cx="597625" cy="270435"/>
              <a:chOff x="9024657" y="3655395"/>
              <a:chExt cx="597625" cy="270435"/>
            </a:xfrm>
          </p:grpSpPr>
          <p:grpSp>
            <p:nvGrpSpPr>
              <p:cNvPr id="175" name="Group 174">
                <a:extLst>
                  <a:ext uri="{FF2B5EF4-FFF2-40B4-BE49-F238E27FC236}">
                    <a16:creationId xmlns:a16="http://schemas.microsoft.com/office/drawing/2014/main" id="{1538B6CD-D30A-47B2-8765-744D49F57863}"/>
                  </a:ext>
                </a:extLst>
              </p:cNvPr>
              <p:cNvGrpSpPr/>
              <p:nvPr/>
            </p:nvGrpSpPr>
            <p:grpSpPr>
              <a:xfrm>
                <a:off x="9137221" y="3655396"/>
                <a:ext cx="485061" cy="270434"/>
                <a:chOff x="6726539" y="3639293"/>
                <a:chExt cx="485061" cy="270434"/>
              </a:xfrm>
            </p:grpSpPr>
            <p:sp>
              <p:nvSpPr>
                <p:cNvPr id="176" name="Isosceles Triangle 175">
                  <a:extLst>
                    <a:ext uri="{FF2B5EF4-FFF2-40B4-BE49-F238E27FC236}">
                      <a16:creationId xmlns:a16="http://schemas.microsoft.com/office/drawing/2014/main" id="{8CA6C70B-5922-4704-B384-BF58738409E2}"/>
                    </a:ext>
                  </a:extLst>
                </p:cNvPr>
                <p:cNvSpPr/>
                <p:nvPr/>
              </p:nvSpPr>
              <p:spPr>
                <a:xfrm rot="5114528">
                  <a:off x="7031568" y="3729694"/>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77" name="Straight Connector 176">
                  <a:extLst>
                    <a:ext uri="{FF2B5EF4-FFF2-40B4-BE49-F238E27FC236}">
                      <a16:creationId xmlns:a16="http://schemas.microsoft.com/office/drawing/2014/main" id="{CE9CDB6D-000F-4B4F-B300-6AB13DD7CE26}"/>
                    </a:ext>
                  </a:extLst>
                </p:cNvPr>
                <p:cNvCxnSpPr>
                  <a:cxnSpLocks/>
                </p:cNvCxnSpPr>
                <p:nvPr/>
              </p:nvCxnSpPr>
              <p:spPr>
                <a:xfrm>
                  <a:off x="6726539" y="3766817"/>
                  <a:ext cx="374038" cy="16174"/>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81" name="Isosceles Triangle 180">
                <a:extLst>
                  <a:ext uri="{FF2B5EF4-FFF2-40B4-BE49-F238E27FC236}">
                    <a16:creationId xmlns:a16="http://schemas.microsoft.com/office/drawing/2014/main" id="{D35E68E0-C7A5-46A7-93D5-F9D9A7DCBEB0}"/>
                  </a:ext>
                </a:extLst>
              </p:cNvPr>
              <p:cNvSpPr/>
              <p:nvPr/>
            </p:nvSpPr>
            <p:spPr>
              <a:xfrm rot="15849171">
                <a:off x="8934256" y="3745796"/>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grpSp>
        <p:grpSp>
          <p:nvGrpSpPr>
            <p:cNvPr id="188" name="Group 187">
              <a:extLst>
                <a:ext uri="{FF2B5EF4-FFF2-40B4-BE49-F238E27FC236}">
                  <a16:creationId xmlns:a16="http://schemas.microsoft.com/office/drawing/2014/main" id="{085DD621-537F-4753-955C-BF400C358A62}"/>
                </a:ext>
              </a:extLst>
            </p:cNvPr>
            <p:cNvGrpSpPr/>
            <p:nvPr/>
          </p:nvGrpSpPr>
          <p:grpSpPr>
            <a:xfrm>
              <a:off x="9350899" y="2727749"/>
              <a:ext cx="1311040" cy="1372447"/>
              <a:chOff x="9106671" y="3096767"/>
              <a:chExt cx="1311040" cy="1372447"/>
            </a:xfrm>
          </p:grpSpPr>
          <p:grpSp>
            <p:nvGrpSpPr>
              <p:cNvPr id="151" name="Group 150">
                <a:extLst>
                  <a:ext uri="{FF2B5EF4-FFF2-40B4-BE49-F238E27FC236}">
                    <a16:creationId xmlns:a16="http://schemas.microsoft.com/office/drawing/2014/main" id="{EFE21AAC-F6F0-45E1-9303-1F3372718554}"/>
                  </a:ext>
                </a:extLst>
              </p:cNvPr>
              <p:cNvGrpSpPr/>
              <p:nvPr/>
            </p:nvGrpSpPr>
            <p:grpSpPr>
              <a:xfrm>
                <a:off x="9106671" y="3096767"/>
                <a:ext cx="1311040" cy="1372447"/>
                <a:chOff x="9182871" y="3096767"/>
                <a:chExt cx="1311040" cy="1372447"/>
              </a:xfrm>
            </p:grpSpPr>
            <p:grpSp>
              <p:nvGrpSpPr>
                <p:cNvPr id="150" name="Group 149">
                  <a:extLst>
                    <a:ext uri="{FF2B5EF4-FFF2-40B4-BE49-F238E27FC236}">
                      <a16:creationId xmlns:a16="http://schemas.microsoft.com/office/drawing/2014/main" id="{8BABFA6F-500A-416E-AC97-C77C0DFC8E70}"/>
                    </a:ext>
                  </a:extLst>
                </p:cNvPr>
                <p:cNvGrpSpPr/>
                <p:nvPr/>
              </p:nvGrpSpPr>
              <p:grpSpPr>
                <a:xfrm>
                  <a:off x="9232662" y="3096767"/>
                  <a:ext cx="1261249" cy="1372447"/>
                  <a:chOff x="9232662" y="3096767"/>
                  <a:chExt cx="1261249" cy="1372447"/>
                </a:xfrm>
              </p:grpSpPr>
              <p:sp>
                <p:nvSpPr>
                  <p:cNvPr id="139" name="Rectangle 138">
                    <a:extLst>
                      <a:ext uri="{FF2B5EF4-FFF2-40B4-BE49-F238E27FC236}">
                        <a16:creationId xmlns:a16="http://schemas.microsoft.com/office/drawing/2014/main" id="{1F27FF88-DF20-43EF-A0AA-11A8F17DA6BD}"/>
                      </a:ext>
                    </a:extLst>
                  </p:cNvPr>
                  <p:cNvSpPr/>
                  <p:nvPr/>
                </p:nvSpPr>
                <p:spPr>
                  <a:xfrm>
                    <a:off x="9232662" y="3096767"/>
                    <a:ext cx="1261249" cy="1372447"/>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endParaRPr>
                  </a:p>
                </p:txBody>
              </p:sp>
              <p:sp>
                <p:nvSpPr>
                  <p:cNvPr id="149" name="Rectangle 148">
                    <a:extLst>
                      <a:ext uri="{FF2B5EF4-FFF2-40B4-BE49-F238E27FC236}">
                        <a16:creationId xmlns:a16="http://schemas.microsoft.com/office/drawing/2014/main" id="{C2D158E5-7E88-4D4B-9542-4C586D99D67D}"/>
                      </a:ext>
                    </a:extLst>
                  </p:cNvPr>
                  <p:cNvSpPr/>
                  <p:nvPr/>
                </p:nvSpPr>
                <p:spPr>
                  <a:xfrm>
                    <a:off x="9337287" y="35301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1 </a:t>
                    </a:r>
                  </a:p>
                </p:txBody>
              </p:sp>
            </p:grpSp>
            <p:sp>
              <p:nvSpPr>
                <p:cNvPr id="143" name="TextBox 142">
                  <a:extLst>
                    <a:ext uri="{FF2B5EF4-FFF2-40B4-BE49-F238E27FC236}">
                      <a16:creationId xmlns:a16="http://schemas.microsoft.com/office/drawing/2014/main" id="{D80B7FD4-84EE-49EE-917B-B8BE6CA05098}"/>
                    </a:ext>
                  </a:extLst>
                </p:cNvPr>
                <p:cNvSpPr txBox="1"/>
                <p:nvPr/>
              </p:nvSpPr>
              <p:spPr>
                <a:xfrm>
                  <a:off x="9182871" y="3130347"/>
                  <a:ext cx="776178" cy="392268"/>
                </a:xfrm>
                <a:prstGeom prst="rect">
                  <a:avLst/>
                </a:prstGeom>
                <a:noFill/>
              </p:spPr>
              <p:txBody>
                <a:bodyPr wrap="square">
                  <a:spAutoFit/>
                </a:bodyPr>
                <a:lstStyle/>
                <a:p>
                  <a:pPr algn="ctr"/>
                  <a:r>
                    <a:rPr lang="en-US" sz="1600" b="1" dirty="0">
                      <a:solidFill>
                        <a:schemeClr val="tx1">
                          <a:lumMod val="65000"/>
                          <a:lumOff val="35000"/>
                        </a:schemeClr>
                      </a:solidFill>
                    </a:rPr>
                    <a:t>pod 1</a:t>
                  </a:r>
                </a:p>
              </p:txBody>
            </p:sp>
          </p:grpSp>
          <p:sp>
            <p:nvSpPr>
              <p:cNvPr id="184" name="Rectangle 183">
                <a:extLst>
                  <a:ext uri="{FF2B5EF4-FFF2-40B4-BE49-F238E27FC236}">
                    <a16:creationId xmlns:a16="http://schemas.microsoft.com/office/drawing/2014/main" id="{350BA1F2-AC42-45A2-89DF-2CC785284483}"/>
                  </a:ext>
                </a:extLst>
              </p:cNvPr>
              <p:cNvSpPr/>
              <p:nvPr/>
            </p:nvSpPr>
            <p:spPr>
              <a:xfrm>
                <a:off x="9261087" y="38349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2 </a:t>
                </a:r>
              </a:p>
            </p:txBody>
          </p:sp>
          <p:sp>
            <p:nvSpPr>
              <p:cNvPr id="186" name="Rectangle 185">
                <a:extLst>
                  <a:ext uri="{FF2B5EF4-FFF2-40B4-BE49-F238E27FC236}">
                    <a16:creationId xmlns:a16="http://schemas.microsoft.com/office/drawing/2014/main" id="{6CDF5C1D-004C-4F1A-8621-B2A74BF43845}"/>
                  </a:ext>
                </a:extLst>
              </p:cNvPr>
              <p:cNvSpPr/>
              <p:nvPr/>
            </p:nvSpPr>
            <p:spPr>
              <a:xfrm>
                <a:off x="9249316" y="4129092"/>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n </a:t>
                </a:r>
              </a:p>
            </p:txBody>
          </p:sp>
        </p:grpSp>
        <p:grpSp>
          <p:nvGrpSpPr>
            <p:cNvPr id="189" name="Group 188">
              <a:extLst>
                <a:ext uri="{FF2B5EF4-FFF2-40B4-BE49-F238E27FC236}">
                  <a16:creationId xmlns:a16="http://schemas.microsoft.com/office/drawing/2014/main" id="{424DB51A-5DA4-464A-99A2-CDC5B00CC72B}"/>
                </a:ext>
              </a:extLst>
            </p:cNvPr>
            <p:cNvGrpSpPr/>
            <p:nvPr/>
          </p:nvGrpSpPr>
          <p:grpSpPr>
            <a:xfrm>
              <a:off x="10714573" y="2727749"/>
              <a:ext cx="1311040" cy="1372447"/>
              <a:chOff x="9106671" y="3096767"/>
              <a:chExt cx="1311040" cy="1372447"/>
            </a:xfrm>
          </p:grpSpPr>
          <p:grpSp>
            <p:nvGrpSpPr>
              <p:cNvPr id="190" name="Group 189">
                <a:extLst>
                  <a:ext uri="{FF2B5EF4-FFF2-40B4-BE49-F238E27FC236}">
                    <a16:creationId xmlns:a16="http://schemas.microsoft.com/office/drawing/2014/main" id="{7D6921A2-18B9-4A97-BC56-F777C8D034F1}"/>
                  </a:ext>
                </a:extLst>
              </p:cNvPr>
              <p:cNvGrpSpPr/>
              <p:nvPr/>
            </p:nvGrpSpPr>
            <p:grpSpPr>
              <a:xfrm>
                <a:off x="9106671" y="3096767"/>
                <a:ext cx="1311040" cy="1372447"/>
                <a:chOff x="9182871" y="3096767"/>
                <a:chExt cx="1311040" cy="1372447"/>
              </a:xfrm>
            </p:grpSpPr>
            <p:grpSp>
              <p:nvGrpSpPr>
                <p:cNvPr id="193" name="Group 192">
                  <a:extLst>
                    <a:ext uri="{FF2B5EF4-FFF2-40B4-BE49-F238E27FC236}">
                      <a16:creationId xmlns:a16="http://schemas.microsoft.com/office/drawing/2014/main" id="{1EF03CC4-5BBC-49F6-A20A-557B731C4F20}"/>
                    </a:ext>
                  </a:extLst>
                </p:cNvPr>
                <p:cNvGrpSpPr/>
                <p:nvPr/>
              </p:nvGrpSpPr>
              <p:grpSpPr>
                <a:xfrm>
                  <a:off x="9232662" y="3096767"/>
                  <a:ext cx="1261249" cy="1372447"/>
                  <a:chOff x="9232662" y="3096767"/>
                  <a:chExt cx="1261249" cy="1372447"/>
                </a:xfrm>
              </p:grpSpPr>
              <p:sp>
                <p:nvSpPr>
                  <p:cNvPr id="195" name="Rectangle 194">
                    <a:extLst>
                      <a:ext uri="{FF2B5EF4-FFF2-40B4-BE49-F238E27FC236}">
                        <a16:creationId xmlns:a16="http://schemas.microsoft.com/office/drawing/2014/main" id="{2608CF78-DA9D-47CA-AEEC-478D43B67322}"/>
                      </a:ext>
                    </a:extLst>
                  </p:cNvPr>
                  <p:cNvSpPr/>
                  <p:nvPr/>
                </p:nvSpPr>
                <p:spPr>
                  <a:xfrm>
                    <a:off x="9232662" y="3096767"/>
                    <a:ext cx="1261249" cy="1372447"/>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endParaRPr>
                  </a:p>
                </p:txBody>
              </p:sp>
              <p:sp>
                <p:nvSpPr>
                  <p:cNvPr id="196" name="Rectangle 195">
                    <a:extLst>
                      <a:ext uri="{FF2B5EF4-FFF2-40B4-BE49-F238E27FC236}">
                        <a16:creationId xmlns:a16="http://schemas.microsoft.com/office/drawing/2014/main" id="{574E78B7-307B-4240-91A6-16FB4BE52EFC}"/>
                      </a:ext>
                    </a:extLst>
                  </p:cNvPr>
                  <p:cNvSpPr/>
                  <p:nvPr/>
                </p:nvSpPr>
                <p:spPr>
                  <a:xfrm>
                    <a:off x="9337287" y="35301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1 </a:t>
                    </a:r>
                  </a:p>
                </p:txBody>
              </p:sp>
            </p:grpSp>
            <p:sp>
              <p:nvSpPr>
                <p:cNvPr id="194" name="TextBox 193">
                  <a:extLst>
                    <a:ext uri="{FF2B5EF4-FFF2-40B4-BE49-F238E27FC236}">
                      <a16:creationId xmlns:a16="http://schemas.microsoft.com/office/drawing/2014/main" id="{3920FDB2-02E4-46AF-8943-2CFA7DDAB80C}"/>
                    </a:ext>
                  </a:extLst>
                </p:cNvPr>
                <p:cNvSpPr txBox="1"/>
                <p:nvPr/>
              </p:nvSpPr>
              <p:spPr>
                <a:xfrm>
                  <a:off x="9182871" y="3130347"/>
                  <a:ext cx="776178" cy="392268"/>
                </a:xfrm>
                <a:prstGeom prst="rect">
                  <a:avLst/>
                </a:prstGeom>
                <a:noFill/>
              </p:spPr>
              <p:txBody>
                <a:bodyPr wrap="square">
                  <a:spAutoFit/>
                </a:bodyPr>
                <a:lstStyle/>
                <a:p>
                  <a:pPr algn="ctr"/>
                  <a:r>
                    <a:rPr lang="en-US" sz="1600" b="1" dirty="0">
                      <a:solidFill>
                        <a:schemeClr val="tx1">
                          <a:lumMod val="65000"/>
                          <a:lumOff val="35000"/>
                        </a:schemeClr>
                      </a:solidFill>
                    </a:rPr>
                    <a:t>pod 2</a:t>
                  </a:r>
                </a:p>
              </p:txBody>
            </p:sp>
          </p:grpSp>
          <p:sp>
            <p:nvSpPr>
              <p:cNvPr id="191" name="Rectangle 190">
                <a:extLst>
                  <a:ext uri="{FF2B5EF4-FFF2-40B4-BE49-F238E27FC236}">
                    <a16:creationId xmlns:a16="http://schemas.microsoft.com/office/drawing/2014/main" id="{AB6FBC55-FF04-4921-A1DC-4EFEFE92CEEA}"/>
                  </a:ext>
                </a:extLst>
              </p:cNvPr>
              <p:cNvSpPr/>
              <p:nvPr/>
            </p:nvSpPr>
            <p:spPr>
              <a:xfrm>
                <a:off x="9261087" y="38349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2 </a:t>
                </a:r>
              </a:p>
            </p:txBody>
          </p:sp>
          <p:sp>
            <p:nvSpPr>
              <p:cNvPr id="192" name="Rectangle 191">
                <a:extLst>
                  <a:ext uri="{FF2B5EF4-FFF2-40B4-BE49-F238E27FC236}">
                    <a16:creationId xmlns:a16="http://schemas.microsoft.com/office/drawing/2014/main" id="{0C2F43AA-A512-486A-AFF4-E2831BA0D159}"/>
                  </a:ext>
                </a:extLst>
              </p:cNvPr>
              <p:cNvSpPr/>
              <p:nvPr/>
            </p:nvSpPr>
            <p:spPr>
              <a:xfrm>
                <a:off x="9249316" y="4129092"/>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n </a:t>
                </a:r>
              </a:p>
            </p:txBody>
          </p:sp>
        </p:grpSp>
        <p:grpSp>
          <p:nvGrpSpPr>
            <p:cNvPr id="198" name="Group 197">
              <a:extLst>
                <a:ext uri="{FF2B5EF4-FFF2-40B4-BE49-F238E27FC236}">
                  <a16:creationId xmlns:a16="http://schemas.microsoft.com/office/drawing/2014/main" id="{9D14DFC7-9439-47CF-A284-9E6D2E614EDD}"/>
                </a:ext>
              </a:extLst>
            </p:cNvPr>
            <p:cNvGrpSpPr/>
            <p:nvPr/>
          </p:nvGrpSpPr>
          <p:grpSpPr>
            <a:xfrm>
              <a:off x="8705808" y="2811284"/>
              <a:ext cx="584042" cy="270434"/>
              <a:chOff x="6627558" y="3639293"/>
              <a:chExt cx="584042" cy="270434"/>
            </a:xfrm>
          </p:grpSpPr>
          <p:sp>
            <p:nvSpPr>
              <p:cNvPr id="200" name="Isosceles Triangle 199">
                <a:extLst>
                  <a:ext uri="{FF2B5EF4-FFF2-40B4-BE49-F238E27FC236}">
                    <a16:creationId xmlns:a16="http://schemas.microsoft.com/office/drawing/2014/main" id="{FBA8265C-C033-4890-8CDC-4F8951EF4493}"/>
                  </a:ext>
                </a:extLst>
              </p:cNvPr>
              <p:cNvSpPr/>
              <p:nvPr/>
            </p:nvSpPr>
            <p:spPr>
              <a:xfrm rot="5114528">
                <a:off x="7031568" y="3729694"/>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201" name="Straight Connector 200">
                <a:extLst>
                  <a:ext uri="{FF2B5EF4-FFF2-40B4-BE49-F238E27FC236}">
                    <a16:creationId xmlns:a16="http://schemas.microsoft.com/office/drawing/2014/main" id="{136D0112-6FD8-40F1-A2BA-A21186DB1D4E}"/>
                  </a:ext>
                </a:extLst>
              </p:cNvPr>
              <p:cNvCxnSpPr>
                <a:cxnSpLocks/>
              </p:cNvCxnSpPr>
              <p:nvPr/>
            </p:nvCxnSpPr>
            <p:spPr>
              <a:xfrm>
                <a:off x="6627558" y="3753690"/>
                <a:ext cx="473019" cy="29301"/>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24" name="Group 23">
            <a:extLst>
              <a:ext uri="{FF2B5EF4-FFF2-40B4-BE49-F238E27FC236}">
                <a16:creationId xmlns:a16="http://schemas.microsoft.com/office/drawing/2014/main" id="{8EEDF7B5-DF19-4388-B2B9-2B0A30014931}"/>
              </a:ext>
            </a:extLst>
          </p:cNvPr>
          <p:cNvGrpSpPr/>
          <p:nvPr/>
        </p:nvGrpSpPr>
        <p:grpSpPr>
          <a:xfrm>
            <a:off x="3034403" y="1068172"/>
            <a:ext cx="5154137" cy="5209874"/>
            <a:chOff x="3034403" y="1122602"/>
            <a:chExt cx="5154137" cy="5209874"/>
          </a:xfrm>
        </p:grpSpPr>
        <p:grpSp>
          <p:nvGrpSpPr>
            <p:cNvPr id="17" name="Group 16">
              <a:extLst>
                <a:ext uri="{FF2B5EF4-FFF2-40B4-BE49-F238E27FC236}">
                  <a16:creationId xmlns:a16="http://schemas.microsoft.com/office/drawing/2014/main" id="{7F8D4DFE-59A5-468F-A9E5-65A45B45C7D8}"/>
                </a:ext>
              </a:extLst>
            </p:cNvPr>
            <p:cNvGrpSpPr/>
            <p:nvPr/>
          </p:nvGrpSpPr>
          <p:grpSpPr>
            <a:xfrm>
              <a:off x="3034403" y="1122602"/>
              <a:ext cx="3817537" cy="5209874"/>
              <a:chOff x="3034403" y="1122602"/>
              <a:chExt cx="3817537" cy="5209874"/>
            </a:xfrm>
          </p:grpSpPr>
          <p:grpSp>
            <p:nvGrpSpPr>
              <p:cNvPr id="7" name="Group 6">
                <a:extLst>
                  <a:ext uri="{FF2B5EF4-FFF2-40B4-BE49-F238E27FC236}">
                    <a16:creationId xmlns:a16="http://schemas.microsoft.com/office/drawing/2014/main" id="{6AB986BB-3D0D-4C80-A7BA-FA6F7F1730DB}"/>
                  </a:ext>
                </a:extLst>
              </p:cNvPr>
              <p:cNvGrpSpPr/>
              <p:nvPr/>
            </p:nvGrpSpPr>
            <p:grpSpPr>
              <a:xfrm>
                <a:off x="3034403" y="1122602"/>
                <a:ext cx="3817537" cy="5209874"/>
                <a:chOff x="3034403" y="676288"/>
                <a:chExt cx="3817537" cy="5209874"/>
              </a:xfrm>
            </p:grpSpPr>
            <p:grpSp>
              <p:nvGrpSpPr>
                <p:cNvPr id="161" name="Group 160">
                  <a:extLst>
                    <a:ext uri="{FF2B5EF4-FFF2-40B4-BE49-F238E27FC236}">
                      <a16:creationId xmlns:a16="http://schemas.microsoft.com/office/drawing/2014/main" id="{274CE277-9A68-4F9D-A01D-103C649C3D69}"/>
                    </a:ext>
                  </a:extLst>
                </p:cNvPr>
                <p:cNvGrpSpPr/>
                <p:nvPr/>
              </p:nvGrpSpPr>
              <p:grpSpPr>
                <a:xfrm>
                  <a:off x="3034403" y="676288"/>
                  <a:ext cx="3224844" cy="5209874"/>
                  <a:chOff x="3675461" y="544513"/>
                  <a:chExt cx="3224844" cy="5209874"/>
                </a:xfrm>
              </p:grpSpPr>
              <p:grpSp>
                <p:nvGrpSpPr>
                  <p:cNvPr id="20" name="Group 19">
                    <a:extLst>
                      <a:ext uri="{FF2B5EF4-FFF2-40B4-BE49-F238E27FC236}">
                        <a16:creationId xmlns:a16="http://schemas.microsoft.com/office/drawing/2014/main" id="{53EE7471-F6A4-4F39-BD06-3587500F15DB}"/>
                      </a:ext>
                    </a:extLst>
                  </p:cNvPr>
                  <p:cNvGrpSpPr/>
                  <p:nvPr/>
                </p:nvGrpSpPr>
                <p:grpSpPr>
                  <a:xfrm>
                    <a:off x="3675461" y="1032302"/>
                    <a:ext cx="3224844" cy="4722085"/>
                    <a:chOff x="7371243" y="521312"/>
                    <a:chExt cx="3211799" cy="4885627"/>
                  </a:xfrm>
                </p:grpSpPr>
                <p:sp>
                  <p:nvSpPr>
                    <p:cNvPr id="27" name="Rectangle 26">
                      <a:extLst>
                        <a:ext uri="{FF2B5EF4-FFF2-40B4-BE49-F238E27FC236}">
                          <a16:creationId xmlns:a16="http://schemas.microsoft.com/office/drawing/2014/main" id="{109D5B2E-E02C-4F34-825D-D00069262A46}"/>
                        </a:ext>
                      </a:extLst>
                    </p:cNvPr>
                    <p:cNvSpPr/>
                    <p:nvPr/>
                  </p:nvSpPr>
                  <p:spPr>
                    <a:xfrm>
                      <a:off x="7371243" y="521312"/>
                      <a:ext cx="3211799" cy="4885627"/>
                    </a:xfrm>
                    <a:custGeom>
                      <a:avLst/>
                      <a:gdLst>
                        <a:gd name="connsiteX0" fmla="*/ 0 w 3211799"/>
                        <a:gd name="connsiteY0" fmla="*/ 0 h 4885627"/>
                        <a:gd name="connsiteX1" fmla="*/ 599536 w 3211799"/>
                        <a:gd name="connsiteY1" fmla="*/ 0 h 4885627"/>
                        <a:gd name="connsiteX2" fmla="*/ 1199072 w 3211799"/>
                        <a:gd name="connsiteY2" fmla="*/ 0 h 4885627"/>
                        <a:gd name="connsiteX3" fmla="*/ 1670135 w 3211799"/>
                        <a:gd name="connsiteY3" fmla="*/ 0 h 4885627"/>
                        <a:gd name="connsiteX4" fmla="*/ 2205435 w 3211799"/>
                        <a:gd name="connsiteY4" fmla="*/ 0 h 4885627"/>
                        <a:gd name="connsiteX5" fmla="*/ 3211799 w 3211799"/>
                        <a:gd name="connsiteY5" fmla="*/ 0 h 4885627"/>
                        <a:gd name="connsiteX6" fmla="*/ 3211799 w 3211799"/>
                        <a:gd name="connsiteY6" fmla="*/ 591704 h 4885627"/>
                        <a:gd name="connsiteX7" fmla="*/ 3211799 w 3211799"/>
                        <a:gd name="connsiteY7" fmla="*/ 987982 h 4885627"/>
                        <a:gd name="connsiteX8" fmla="*/ 3211799 w 3211799"/>
                        <a:gd name="connsiteY8" fmla="*/ 1579686 h 4885627"/>
                        <a:gd name="connsiteX9" fmla="*/ 3211799 w 3211799"/>
                        <a:gd name="connsiteY9" fmla="*/ 2122534 h 4885627"/>
                        <a:gd name="connsiteX10" fmla="*/ 3211799 w 3211799"/>
                        <a:gd name="connsiteY10" fmla="*/ 2763093 h 4885627"/>
                        <a:gd name="connsiteX11" fmla="*/ 3211799 w 3211799"/>
                        <a:gd name="connsiteY11" fmla="*/ 3305941 h 4885627"/>
                        <a:gd name="connsiteX12" fmla="*/ 3211799 w 3211799"/>
                        <a:gd name="connsiteY12" fmla="*/ 3897645 h 4885627"/>
                        <a:gd name="connsiteX13" fmla="*/ 3211799 w 3211799"/>
                        <a:gd name="connsiteY13" fmla="*/ 4342780 h 4885627"/>
                        <a:gd name="connsiteX14" fmla="*/ 3211799 w 3211799"/>
                        <a:gd name="connsiteY14" fmla="*/ 4885627 h 4885627"/>
                        <a:gd name="connsiteX15" fmla="*/ 2772853 w 3211799"/>
                        <a:gd name="connsiteY15" fmla="*/ 4885627 h 4885627"/>
                        <a:gd name="connsiteX16" fmla="*/ 2301789 w 3211799"/>
                        <a:gd name="connsiteY16" fmla="*/ 4885627 h 4885627"/>
                        <a:gd name="connsiteX17" fmla="*/ 1702253 w 3211799"/>
                        <a:gd name="connsiteY17" fmla="*/ 4885627 h 4885627"/>
                        <a:gd name="connsiteX18" fmla="*/ 1102718 w 3211799"/>
                        <a:gd name="connsiteY18" fmla="*/ 4885627 h 4885627"/>
                        <a:gd name="connsiteX19" fmla="*/ 535300 w 3211799"/>
                        <a:gd name="connsiteY19" fmla="*/ 4885627 h 4885627"/>
                        <a:gd name="connsiteX20" fmla="*/ 0 w 3211799"/>
                        <a:gd name="connsiteY20" fmla="*/ 4885627 h 4885627"/>
                        <a:gd name="connsiteX21" fmla="*/ 0 w 3211799"/>
                        <a:gd name="connsiteY21" fmla="*/ 4489348 h 4885627"/>
                        <a:gd name="connsiteX22" fmla="*/ 0 w 3211799"/>
                        <a:gd name="connsiteY22" fmla="*/ 3995357 h 4885627"/>
                        <a:gd name="connsiteX23" fmla="*/ 0 w 3211799"/>
                        <a:gd name="connsiteY23" fmla="*/ 3452510 h 4885627"/>
                        <a:gd name="connsiteX24" fmla="*/ 0 w 3211799"/>
                        <a:gd name="connsiteY24" fmla="*/ 2909662 h 4885627"/>
                        <a:gd name="connsiteX25" fmla="*/ 0 w 3211799"/>
                        <a:gd name="connsiteY25" fmla="*/ 2415671 h 4885627"/>
                        <a:gd name="connsiteX26" fmla="*/ 0 w 3211799"/>
                        <a:gd name="connsiteY26" fmla="*/ 1872824 h 4885627"/>
                        <a:gd name="connsiteX27" fmla="*/ 0 w 3211799"/>
                        <a:gd name="connsiteY27" fmla="*/ 1232264 h 4885627"/>
                        <a:gd name="connsiteX28" fmla="*/ 0 w 3211799"/>
                        <a:gd name="connsiteY28" fmla="*/ 689416 h 4885627"/>
                        <a:gd name="connsiteX29" fmla="*/ 0 w 3211799"/>
                        <a:gd name="connsiteY29" fmla="*/ 0 h 48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1799" h="4885627" fill="none" extrusionOk="0">
                          <a:moveTo>
                            <a:pt x="0" y="0"/>
                          </a:moveTo>
                          <a:cubicBezTo>
                            <a:pt x="175536" y="-34804"/>
                            <a:pt x="333312" y="21428"/>
                            <a:pt x="599536" y="0"/>
                          </a:cubicBezTo>
                          <a:cubicBezTo>
                            <a:pt x="865760" y="-21428"/>
                            <a:pt x="1039035" y="58606"/>
                            <a:pt x="1199072" y="0"/>
                          </a:cubicBezTo>
                          <a:cubicBezTo>
                            <a:pt x="1359109" y="-58606"/>
                            <a:pt x="1464213" y="54553"/>
                            <a:pt x="1670135" y="0"/>
                          </a:cubicBezTo>
                          <a:cubicBezTo>
                            <a:pt x="1876057" y="-54553"/>
                            <a:pt x="1948036" y="11127"/>
                            <a:pt x="2205435" y="0"/>
                          </a:cubicBezTo>
                          <a:cubicBezTo>
                            <a:pt x="2462834" y="-11127"/>
                            <a:pt x="2991468" y="8398"/>
                            <a:pt x="3211799" y="0"/>
                          </a:cubicBezTo>
                          <a:cubicBezTo>
                            <a:pt x="3263909" y="209113"/>
                            <a:pt x="3174975" y="318523"/>
                            <a:pt x="3211799" y="591704"/>
                          </a:cubicBezTo>
                          <a:cubicBezTo>
                            <a:pt x="3248623" y="864885"/>
                            <a:pt x="3167612" y="856793"/>
                            <a:pt x="3211799" y="987982"/>
                          </a:cubicBezTo>
                          <a:cubicBezTo>
                            <a:pt x="3255986" y="1119171"/>
                            <a:pt x="3173981" y="1374986"/>
                            <a:pt x="3211799" y="1579686"/>
                          </a:cubicBezTo>
                          <a:cubicBezTo>
                            <a:pt x="3249617" y="1784386"/>
                            <a:pt x="3160307" y="1882552"/>
                            <a:pt x="3211799" y="2122534"/>
                          </a:cubicBezTo>
                          <a:cubicBezTo>
                            <a:pt x="3263291" y="2362516"/>
                            <a:pt x="3193867" y="2484932"/>
                            <a:pt x="3211799" y="2763093"/>
                          </a:cubicBezTo>
                          <a:cubicBezTo>
                            <a:pt x="3229731" y="3041254"/>
                            <a:pt x="3150862" y="3153910"/>
                            <a:pt x="3211799" y="3305941"/>
                          </a:cubicBezTo>
                          <a:cubicBezTo>
                            <a:pt x="3272736" y="3457972"/>
                            <a:pt x="3210079" y="3760786"/>
                            <a:pt x="3211799" y="3897645"/>
                          </a:cubicBezTo>
                          <a:cubicBezTo>
                            <a:pt x="3213519" y="4034504"/>
                            <a:pt x="3202043" y="4212491"/>
                            <a:pt x="3211799" y="4342780"/>
                          </a:cubicBezTo>
                          <a:cubicBezTo>
                            <a:pt x="3221555" y="4473070"/>
                            <a:pt x="3169016" y="4654226"/>
                            <a:pt x="3211799" y="4885627"/>
                          </a:cubicBezTo>
                          <a:cubicBezTo>
                            <a:pt x="3078082" y="4907838"/>
                            <a:pt x="2935931" y="4858124"/>
                            <a:pt x="2772853" y="4885627"/>
                          </a:cubicBezTo>
                          <a:cubicBezTo>
                            <a:pt x="2609775" y="4913130"/>
                            <a:pt x="2441558" y="4846505"/>
                            <a:pt x="2301789" y="4885627"/>
                          </a:cubicBezTo>
                          <a:cubicBezTo>
                            <a:pt x="2162020" y="4924749"/>
                            <a:pt x="1912716" y="4843666"/>
                            <a:pt x="1702253" y="4885627"/>
                          </a:cubicBezTo>
                          <a:cubicBezTo>
                            <a:pt x="1491790" y="4927588"/>
                            <a:pt x="1315717" y="4865754"/>
                            <a:pt x="1102718" y="4885627"/>
                          </a:cubicBezTo>
                          <a:cubicBezTo>
                            <a:pt x="889720" y="4905500"/>
                            <a:pt x="731573" y="4875304"/>
                            <a:pt x="535300" y="4885627"/>
                          </a:cubicBezTo>
                          <a:cubicBezTo>
                            <a:pt x="339027" y="4895950"/>
                            <a:pt x="159414" y="4823096"/>
                            <a:pt x="0" y="4885627"/>
                          </a:cubicBezTo>
                          <a:cubicBezTo>
                            <a:pt x="-44287" y="4792972"/>
                            <a:pt x="43308" y="4685834"/>
                            <a:pt x="0" y="4489348"/>
                          </a:cubicBezTo>
                          <a:cubicBezTo>
                            <a:pt x="-43308" y="4292862"/>
                            <a:pt x="58498" y="4172198"/>
                            <a:pt x="0" y="3995357"/>
                          </a:cubicBezTo>
                          <a:cubicBezTo>
                            <a:pt x="-58498" y="3818516"/>
                            <a:pt x="45162" y="3596631"/>
                            <a:pt x="0" y="3452510"/>
                          </a:cubicBezTo>
                          <a:cubicBezTo>
                            <a:pt x="-45162" y="3308389"/>
                            <a:pt x="37995" y="3060538"/>
                            <a:pt x="0" y="2909662"/>
                          </a:cubicBezTo>
                          <a:cubicBezTo>
                            <a:pt x="-37995" y="2758786"/>
                            <a:pt x="37044" y="2661005"/>
                            <a:pt x="0" y="2415671"/>
                          </a:cubicBezTo>
                          <a:cubicBezTo>
                            <a:pt x="-37044" y="2170337"/>
                            <a:pt x="44114" y="2071863"/>
                            <a:pt x="0" y="1872824"/>
                          </a:cubicBezTo>
                          <a:cubicBezTo>
                            <a:pt x="-44114" y="1673785"/>
                            <a:pt x="40506" y="1532391"/>
                            <a:pt x="0" y="1232264"/>
                          </a:cubicBezTo>
                          <a:cubicBezTo>
                            <a:pt x="-40506" y="932137"/>
                            <a:pt x="6431" y="921360"/>
                            <a:pt x="0" y="689416"/>
                          </a:cubicBezTo>
                          <a:cubicBezTo>
                            <a:pt x="-6431" y="457472"/>
                            <a:pt x="51827" y="218846"/>
                            <a:pt x="0" y="0"/>
                          </a:cubicBezTo>
                          <a:close/>
                        </a:path>
                        <a:path w="3211799" h="4885627" stroke="0" extrusionOk="0">
                          <a:moveTo>
                            <a:pt x="0" y="0"/>
                          </a:moveTo>
                          <a:cubicBezTo>
                            <a:pt x="100362" y="-47205"/>
                            <a:pt x="334868" y="31207"/>
                            <a:pt x="438946" y="0"/>
                          </a:cubicBezTo>
                          <a:cubicBezTo>
                            <a:pt x="543024" y="-31207"/>
                            <a:pt x="792867" y="27171"/>
                            <a:pt x="942128" y="0"/>
                          </a:cubicBezTo>
                          <a:cubicBezTo>
                            <a:pt x="1091389" y="-27171"/>
                            <a:pt x="1307219" y="51954"/>
                            <a:pt x="1509546" y="0"/>
                          </a:cubicBezTo>
                          <a:cubicBezTo>
                            <a:pt x="1711873" y="-51954"/>
                            <a:pt x="1931216" y="11747"/>
                            <a:pt x="2076963" y="0"/>
                          </a:cubicBezTo>
                          <a:cubicBezTo>
                            <a:pt x="2222710" y="-11747"/>
                            <a:pt x="2444074" y="14245"/>
                            <a:pt x="2548027" y="0"/>
                          </a:cubicBezTo>
                          <a:cubicBezTo>
                            <a:pt x="2651980" y="-14245"/>
                            <a:pt x="3054843" y="28898"/>
                            <a:pt x="3211799" y="0"/>
                          </a:cubicBezTo>
                          <a:cubicBezTo>
                            <a:pt x="3241078" y="256771"/>
                            <a:pt x="3167884" y="415192"/>
                            <a:pt x="3211799" y="542847"/>
                          </a:cubicBezTo>
                          <a:cubicBezTo>
                            <a:pt x="3255714" y="670502"/>
                            <a:pt x="3145228" y="923844"/>
                            <a:pt x="3211799" y="1134551"/>
                          </a:cubicBezTo>
                          <a:cubicBezTo>
                            <a:pt x="3278370" y="1345258"/>
                            <a:pt x="3196270" y="1345407"/>
                            <a:pt x="3211799" y="1530830"/>
                          </a:cubicBezTo>
                          <a:cubicBezTo>
                            <a:pt x="3227328" y="1716253"/>
                            <a:pt x="3170217" y="1804412"/>
                            <a:pt x="3211799" y="2073677"/>
                          </a:cubicBezTo>
                          <a:cubicBezTo>
                            <a:pt x="3253381" y="2342942"/>
                            <a:pt x="3173426" y="2310161"/>
                            <a:pt x="3211799" y="2469956"/>
                          </a:cubicBezTo>
                          <a:cubicBezTo>
                            <a:pt x="3250172" y="2629751"/>
                            <a:pt x="3164400" y="2718570"/>
                            <a:pt x="3211799" y="2963947"/>
                          </a:cubicBezTo>
                          <a:cubicBezTo>
                            <a:pt x="3259198" y="3209324"/>
                            <a:pt x="3184671" y="3236425"/>
                            <a:pt x="3211799" y="3360226"/>
                          </a:cubicBezTo>
                          <a:cubicBezTo>
                            <a:pt x="3238927" y="3484027"/>
                            <a:pt x="3201319" y="3598351"/>
                            <a:pt x="3211799" y="3756504"/>
                          </a:cubicBezTo>
                          <a:cubicBezTo>
                            <a:pt x="3222279" y="3914657"/>
                            <a:pt x="3169024" y="4120700"/>
                            <a:pt x="3211799" y="4299352"/>
                          </a:cubicBezTo>
                          <a:cubicBezTo>
                            <a:pt x="3254574" y="4478004"/>
                            <a:pt x="3197720" y="4703555"/>
                            <a:pt x="3211799" y="4885627"/>
                          </a:cubicBezTo>
                          <a:cubicBezTo>
                            <a:pt x="2990979" y="4909789"/>
                            <a:pt x="2911694" y="4847268"/>
                            <a:pt x="2740735" y="4885627"/>
                          </a:cubicBezTo>
                          <a:cubicBezTo>
                            <a:pt x="2569776" y="4923986"/>
                            <a:pt x="2307874" y="4827509"/>
                            <a:pt x="2173317" y="4885627"/>
                          </a:cubicBezTo>
                          <a:cubicBezTo>
                            <a:pt x="2038760" y="4943745"/>
                            <a:pt x="1873077" y="4869122"/>
                            <a:pt x="1702253" y="4885627"/>
                          </a:cubicBezTo>
                          <a:cubicBezTo>
                            <a:pt x="1531429" y="4902132"/>
                            <a:pt x="1326180" y="4876731"/>
                            <a:pt x="1231190" y="4885627"/>
                          </a:cubicBezTo>
                          <a:cubicBezTo>
                            <a:pt x="1136200" y="4894523"/>
                            <a:pt x="991773" y="4850542"/>
                            <a:pt x="792244" y="4885627"/>
                          </a:cubicBezTo>
                          <a:cubicBezTo>
                            <a:pt x="592715" y="4920712"/>
                            <a:pt x="374767" y="4814299"/>
                            <a:pt x="0" y="4885627"/>
                          </a:cubicBezTo>
                          <a:cubicBezTo>
                            <a:pt x="-29000" y="4663595"/>
                            <a:pt x="49658" y="4582949"/>
                            <a:pt x="0" y="4342780"/>
                          </a:cubicBezTo>
                          <a:cubicBezTo>
                            <a:pt x="-49658" y="4102611"/>
                            <a:pt x="30781" y="3968609"/>
                            <a:pt x="0" y="3702220"/>
                          </a:cubicBezTo>
                          <a:cubicBezTo>
                            <a:pt x="-30781" y="3435831"/>
                            <a:pt x="31122" y="3389517"/>
                            <a:pt x="0" y="3208228"/>
                          </a:cubicBezTo>
                          <a:cubicBezTo>
                            <a:pt x="-31122" y="3026939"/>
                            <a:pt x="26766" y="2874035"/>
                            <a:pt x="0" y="2714237"/>
                          </a:cubicBezTo>
                          <a:cubicBezTo>
                            <a:pt x="-26766" y="2554439"/>
                            <a:pt x="59488" y="2328112"/>
                            <a:pt x="0" y="2122534"/>
                          </a:cubicBezTo>
                          <a:cubicBezTo>
                            <a:pt x="-59488" y="1916956"/>
                            <a:pt x="40284" y="1849303"/>
                            <a:pt x="0" y="1628542"/>
                          </a:cubicBezTo>
                          <a:cubicBezTo>
                            <a:pt x="-40284" y="1407781"/>
                            <a:pt x="21890" y="1175671"/>
                            <a:pt x="0" y="1036839"/>
                          </a:cubicBezTo>
                          <a:cubicBezTo>
                            <a:pt x="-21890" y="898007"/>
                            <a:pt x="4203" y="803217"/>
                            <a:pt x="0" y="640560"/>
                          </a:cubicBezTo>
                          <a:cubicBezTo>
                            <a:pt x="-4203" y="477903"/>
                            <a:pt x="13781" y="27257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29" name="Rectangle 28">
                      <a:extLst>
                        <a:ext uri="{FF2B5EF4-FFF2-40B4-BE49-F238E27FC236}">
                          <a16:creationId xmlns:a16="http://schemas.microsoft.com/office/drawing/2014/main" id="{F56EAA3F-2FAE-4653-AC9F-700FADB319FF}"/>
                        </a:ext>
                      </a:extLst>
                    </p:cNvPr>
                    <p:cNvSpPr/>
                    <p:nvPr/>
                  </p:nvSpPr>
                  <p:spPr>
                    <a:xfrm>
                      <a:off x="8115124" y="2979830"/>
                      <a:ext cx="1952549" cy="741249"/>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API server</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kube-apiserver</a:t>
                      </a:r>
                      <a:r>
                        <a:rPr lang="en-US" sz="1600" b="1" dirty="0">
                          <a:solidFill>
                            <a:schemeClr val="tx1">
                              <a:lumMod val="65000"/>
                              <a:lumOff val="35000"/>
                            </a:schemeClr>
                          </a:solidFill>
                        </a:rPr>
                        <a:t>&gt;</a:t>
                      </a:r>
                    </a:p>
                  </p:txBody>
                </p:sp>
              </p:grpSp>
              <p:grpSp>
                <p:nvGrpSpPr>
                  <p:cNvPr id="160" name="Group 159">
                    <a:extLst>
                      <a:ext uri="{FF2B5EF4-FFF2-40B4-BE49-F238E27FC236}">
                        <a16:creationId xmlns:a16="http://schemas.microsoft.com/office/drawing/2014/main" id="{D3B572AE-BAA6-467B-8DD0-28FFC4987482}"/>
                      </a:ext>
                    </a:extLst>
                  </p:cNvPr>
                  <p:cNvGrpSpPr/>
                  <p:nvPr/>
                </p:nvGrpSpPr>
                <p:grpSpPr>
                  <a:xfrm>
                    <a:off x="3794685" y="544513"/>
                    <a:ext cx="3015120" cy="5015701"/>
                    <a:chOff x="3794685" y="544513"/>
                    <a:chExt cx="3015120" cy="5015701"/>
                  </a:xfrm>
                </p:grpSpPr>
                <p:sp>
                  <p:nvSpPr>
                    <p:cNvPr id="91" name="Rectangle 90">
                      <a:extLst>
                        <a:ext uri="{FF2B5EF4-FFF2-40B4-BE49-F238E27FC236}">
                          <a16:creationId xmlns:a16="http://schemas.microsoft.com/office/drawing/2014/main" id="{3EB62AE8-071B-4FAF-BF57-C4E94BED8D58}"/>
                        </a:ext>
                      </a:extLst>
                    </p:cNvPr>
                    <p:cNvSpPr/>
                    <p:nvPr/>
                  </p:nvSpPr>
                  <p:spPr>
                    <a:xfrm>
                      <a:off x="4516332" y="4821993"/>
                      <a:ext cx="1443294" cy="738221"/>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etcd</a:t>
                      </a:r>
                      <a:endParaRPr lang="en-US" sz="1600" b="1" dirty="0">
                        <a:solidFill>
                          <a:schemeClr val="tx1">
                            <a:lumMod val="65000"/>
                            <a:lumOff val="35000"/>
                          </a:schemeClr>
                        </a:solidFill>
                      </a:endParaRPr>
                    </a:p>
                  </p:txBody>
                </p:sp>
                <p:grpSp>
                  <p:nvGrpSpPr>
                    <p:cNvPr id="99" name="Group 98">
                      <a:extLst>
                        <a:ext uri="{FF2B5EF4-FFF2-40B4-BE49-F238E27FC236}">
                          <a16:creationId xmlns:a16="http://schemas.microsoft.com/office/drawing/2014/main" id="{0416BB1A-75C7-49DC-983B-88BE7116F671}"/>
                        </a:ext>
                      </a:extLst>
                    </p:cNvPr>
                    <p:cNvGrpSpPr/>
                    <p:nvPr/>
                  </p:nvGrpSpPr>
                  <p:grpSpPr>
                    <a:xfrm>
                      <a:off x="5174672" y="4252020"/>
                      <a:ext cx="270434" cy="452457"/>
                      <a:chOff x="5174672" y="4252020"/>
                      <a:chExt cx="270434" cy="452457"/>
                    </a:xfrm>
                    <a:solidFill>
                      <a:schemeClr val="bg1">
                        <a:lumMod val="65000"/>
                      </a:schemeClr>
                    </a:solidFill>
                  </p:grpSpPr>
                  <p:sp>
                    <p:nvSpPr>
                      <p:cNvPr id="92" name="Isosceles Triangle 91">
                        <a:extLst>
                          <a:ext uri="{FF2B5EF4-FFF2-40B4-BE49-F238E27FC236}">
                            <a16:creationId xmlns:a16="http://schemas.microsoft.com/office/drawing/2014/main" id="{450A702E-4E12-4F86-9523-235DBBDDCB1E}"/>
                          </a:ext>
                        </a:extLst>
                      </p:cNvPr>
                      <p:cNvSpPr/>
                      <p:nvPr/>
                    </p:nvSpPr>
                    <p:spPr>
                      <a:xfrm rot="10514528">
                        <a:off x="5174672" y="461484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66066852-3363-415C-BBF8-C9F5BC06A188}"/>
                          </a:ext>
                        </a:extLst>
                      </p:cNvPr>
                      <p:cNvCxnSpPr>
                        <a:cxnSpLocks/>
                      </p:cNvCxnSpPr>
                      <p:nvPr/>
                    </p:nvCxnSpPr>
                    <p:spPr>
                      <a:xfrm>
                        <a:off x="5287883" y="4252020"/>
                        <a:ext cx="13527" cy="341436"/>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Rectangle 24">
                      <a:extLst>
                        <a:ext uri="{FF2B5EF4-FFF2-40B4-BE49-F238E27FC236}">
                          <a16:creationId xmlns:a16="http://schemas.microsoft.com/office/drawing/2014/main" id="{EC930B82-BCFA-4C08-8853-079940981B3B}"/>
                        </a:ext>
                      </a:extLst>
                    </p:cNvPr>
                    <p:cNvSpPr/>
                    <p:nvPr/>
                  </p:nvSpPr>
                  <p:spPr>
                    <a:xfrm>
                      <a:off x="3794685" y="2083699"/>
                      <a:ext cx="1312184"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controller manager</a:t>
                      </a:r>
                    </a:p>
                  </p:txBody>
                </p:sp>
                <p:sp>
                  <p:nvSpPr>
                    <p:cNvPr id="26" name="Rectangle 25">
                      <a:extLst>
                        <a:ext uri="{FF2B5EF4-FFF2-40B4-BE49-F238E27FC236}">
                          <a16:creationId xmlns:a16="http://schemas.microsoft.com/office/drawing/2014/main" id="{96C2DF29-F16D-451C-B0CD-FF81991CFEEA}"/>
                        </a:ext>
                      </a:extLst>
                    </p:cNvPr>
                    <p:cNvSpPr/>
                    <p:nvPr/>
                  </p:nvSpPr>
                  <p:spPr>
                    <a:xfrm>
                      <a:off x="5482567" y="2072268"/>
                      <a:ext cx="1317550" cy="68714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scheduler</a:t>
                      </a:r>
                    </a:p>
                  </p:txBody>
                </p:sp>
                <p:grpSp>
                  <p:nvGrpSpPr>
                    <p:cNvPr id="100" name="Group 99">
                      <a:extLst>
                        <a:ext uri="{FF2B5EF4-FFF2-40B4-BE49-F238E27FC236}">
                          <a16:creationId xmlns:a16="http://schemas.microsoft.com/office/drawing/2014/main" id="{FDC45091-71C0-4A6E-BAFA-F9371BADCCB8}"/>
                        </a:ext>
                      </a:extLst>
                    </p:cNvPr>
                    <p:cNvGrpSpPr/>
                    <p:nvPr/>
                  </p:nvGrpSpPr>
                  <p:grpSpPr>
                    <a:xfrm>
                      <a:off x="4640341" y="2862852"/>
                      <a:ext cx="270434" cy="441668"/>
                      <a:chOff x="5120242" y="4371669"/>
                      <a:chExt cx="270434" cy="441668"/>
                    </a:xfrm>
                    <a:solidFill>
                      <a:schemeClr val="bg1">
                        <a:lumMod val="65000"/>
                      </a:schemeClr>
                    </a:solidFill>
                  </p:grpSpPr>
                  <p:sp>
                    <p:nvSpPr>
                      <p:cNvPr id="101" name="Isosceles Triangle 100">
                        <a:extLst>
                          <a:ext uri="{FF2B5EF4-FFF2-40B4-BE49-F238E27FC236}">
                            <a16:creationId xmlns:a16="http://schemas.microsoft.com/office/drawing/2014/main" id="{780A0DE4-A251-424C-8729-C4CAF5DC31E6}"/>
                          </a:ext>
                        </a:extLst>
                      </p:cNvPr>
                      <p:cNvSpPr/>
                      <p:nvPr/>
                    </p:nvSpPr>
                    <p:spPr>
                      <a:xfrm rot="10514528">
                        <a:off x="512024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B6B7F9E0-4CB3-4320-81D4-EC337F018FE9}"/>
                          </a:ext>
                        </a:extLst>
                      </p:cNvPr>
                      <p:cNvCxnSpPr>
                        <a:cxnSpLocks/>
                      </p:cNvCxnSpPr>
                      <p:nvPr/>
                    </p:nvCxnSpPr>
                    <p:spPr>
                      <a:xfrm>
                        <a:off x="5246979" y="4371669"/>
                        <a:ext cx="1" cy="330647"/>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3" name="Group 102">
                      <a:extLst>
                        <a:ext uri="{FF2B5EF4-FFF2-40B4-BE49-F238E27FC236}">
                          <a16:creationId xmlns:a16="http://schemas.microsoft.com/office/drawing/2014/main" id="{299F0120-3B05-4A80-A627-3C63D348EBDC}"/>
                        </a:ext>
                      </a:extLst>
                    </p:cNvPr>
                    <p:cNvGrpSpPr/>
                    <p:nvPr/>
                  </p:nvGrpSpPr>
                  <p:grpSpPr>
                    <a:xfrm>
                      <a:off x="5794069" y="2841569"/>
                      <a:ext cx="270434" cy="493046"/>
                      <a:chOff x="5174672" y="4320291"/>
                      <a:chExt cx="270434" cy="493046"/>
                    </a:xfrm>
                    <a:solidFill>
                      <a:schemeClr val="bg1">
                        <a:lumMod val="65000"/>
                      </a:schemeClr>
                    </a:solidFill>
                  </p:grpSpPr>
                  <p:sp>
                    <p:nvSpPr>
                      <p:cNvPr id="104" name="Isosceles Triangle 103">
                        <a:extLst>
                          <a:ext uri="{FF2B5EF4-FFF2-40B4-BE49-F238E27FC236}">
                            <a16:creationId xmlns:a16="http://schemas.microsoft.com/office/drawing/2014/main" id="{EE22EDA5-3A51-4BBB-ABBD-07E8B6B94930}"/>
                          </a:ext>
                        </a:extLst>
                      </p:cNvPr>
                      <p:cNvSpPr/>
                      <p:nvPr/>
                    </p:nvSpPr>
                    <p:spPr>
                      <a:xfrm rot="10514528">
                        <a:off x="517467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F4097418-DE92-40D5-A099-8DA57A329BA0}"/>
                          </a:ext>
                        </a:extLst>
                      </p:cNvPr>
                      <p:cNvCxnSpPr>
                        <a:cxnSpLocks/>
                      </p:cNvCxnSpPr>
                      <p:nvPr/>
                    </p:nvCxnSpPr>
                    <p:spPr>
                      <a:xfrm>
                        <a:off x="5301410" y="4320291"/>
                        <a:ext cx="0" cy="382025"/>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29DC33F5-D9F3-457D-BB6F-D1D90C571AB3}"/>
                        </a:ext>
                      </a:extLst>
                    </p:cNvPr>
                    <p:cNvSpPr txBox="1"/>
                    <p:nvPr/>
                  </p:nvSpPr>
                  <p:spPr>
                    <a:xfrm>
                      <a:off x="4433875" y="544513"/>
                      <a:ext cx="2375930" cy="369332"/>
                    </a:xfrm>
                    <a:prstGeom prst="rect">
                      <a:avLst/>
                    </a:prstGeom>
                    <a:noFill/>
                  </p:spPr>
                  <p:txBody>
                    <a:bodyPr wrap="square">
                      <a:spAutoFit/>
                    </a:bodyPr>
                    <a:lstStyle/>
                    <a:p>
                      <a:r>
                        <a:rPr lang="en-US" b="1" dirty="0">
                          <a:solidFill>
                            <a:schemeClr val="tx1"/>
                          </a:solidFill>
                        </a:rPr>
                        <a:t>&lt;Master Node&gt;</a:t>
                      </a:r>
                    </a:p>
                  </p:txBody>
                </p:sp>
              </p:grpSp>
            </p:grpSp>
            <p:grpSp>
              <p:nvGrpSpPr>
                <p:cNvPr id="174" name="Group 173">
                  <a:extLst>
                    <a:ext uri="{FF2B5EF4-FFF2-40B4-BE49-F238E27FC236}">
                      <a16:creationId xmlns:a16="http://schemas.microsoft.com/office/drawing/2014/main" id="{FF4FB8AD-8860-4ACD-A35E-420E04E5284C}"/>
                    </a:ext>
                  </a:extLst>
                </p:cNvPr>
                <p:cNvGrpSpPr/>
                <p:nvPr/>
              </p:nvGrpSpPr>
              <p:grpSpPr>
                <a:xfrm>
                  <a:off x="5833324" y="3448981"/>
                  <a:ext cx="1018616" cy="456823"/>
                  <a:chOff x="6259595" y="3317688"/>
                  <a:chExt cx="1018616" cy="456823"/>
                </a:xfrm>
              </p:grpSpPr>
              <p:sp>
                <p:nvSpPr>
                  <p:cNvPr id="164" name="Isosceles Triangle 163">
                    <a:extLst>
                      <a:ext uri="{FF2B5EF4-FFF2-40B4-BE49-F238E27FC236}">
                        <a16:creationId xmlns:a16="http://schemas.microsoft.com/office/drawing/2014/main" id="{CAC4220B-8398-4E72-AA77-A067F3F9B605}"/>
                      </a:ext>
                    </a:extLst>
                  </p:cNvPr>
                  <p:cNvSpPr/>
                  <p:nvPr/>
                </p:nvSpPr>
                <p:spPr>
                  <a:xfrm rot="5400000">
                    <a:off x="7098179" y="3408089"/>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65" name="Straight Connector 164">
                    <a:extLst>
                      <a:ext uri="{FF2B5EF4-FFF2-40B4-BE49-F238E27FC236}">
                        <a16:creationId xmlns:a16="http://schemas.microsoft.com/office/drawing/2014/main" id="{2BA7B602-B8B9-496E-82B6-2BB89B4EDD6B}"/>
                      </a:ext>
                    </a:extLst>
                  </p:cNvPr>
                  <p:cNvCxnSpPr>
                    <a:cxnSpLocks/>
                  </p:cNvCxnSpPr>
                  <p:nvPr/>
                </p:nvCxnSpPr>
                <p:spPr>
                  <a:xfrm flipV="1">
                    <a:off x="6259595" y="3767223"/>
                    <a:ext cx="269699" cy="7288"/>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grpSp>
          <p:sp>
            <p:nvSpPr>
              <p:cNvPr id="9" name="Rectangle 8">
                <a:extLst>
                  <a:ext uri="{FF2B5EF4-FFF2-40B4-BE49-F238E27FC236}">
                    <a16:creationId xmlns:a16="http://schemas.microsoft.com/office/drawing/2014/main" id="{AA5B8E6F-7BD8-49E1-B270-7C41ADDE2FEA}"/>
                  </a:ext>
                </a:extLst>
              </p:cNvPr>
              <p:cNvSpPr/>
              <p:nvPr/>
            </p:nvSpPr>
            <p:spPr>
              <a:xfrm>
                <a:off x="3729093" y="1765399"/>
                <a:ext cx="1844393"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cloud-controller manager</a:t>
                </a:r>
              </a:p>
            </p:txBody>
          </p:sp>
          <p:cxnSp>
            <p:nvCxnSpPr>
              <p:cNvPr id="83" name="Straight Connector 82">
                <a:extLst>
                  <a:ext uri="{FF2B5EF4-FFF2-40B4-BE49-F238E27FC236}">
                    <a16:creationId xmlns:a16="http://schemas.microsoft.com/office/drawing/2014/main" id="{534430E5-6B65-4E77-B4A1-77858CAD49EA}"/>
                  </a:ext>
                </a:extLst>
              </p:cNvPr>
              <p:cNvCxnSpPr>
                <a:cxnSpLocks/>
              </p:cNvCxnSpPr>
              <p:nvPr/>
            </p:nvCxnSpPr>
            <p:spPr>
              <a:xfrm>
                <a:off x="4657889" y="2525205"/>
                <a:ext cx="0" cy="1290564"/>
              </a:xfrm>
              <a:prstGeom prst="lin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9FB8E8D4-93E4-4B02-9EEA-35CD17407C49}"/>
                  </a:ext>
                </a:extLst>
              </p:cNvPr>
              <p:cNvSpPr/>
              <p:nvPr/>
            </p:nvSpPr>
            <p:spPr>
              <a:xfrm>
                <a:off x="4532683" y="2532175"/>
                <a:ext cx="270434" cy="89631"/>
              </a:xfrm>
              <a:prstGeom prst="triangle">
                <a:avLst/>
              </a:prstGeom>
              <a:solidFill>
                <a:schemeClr val="bg1">
                  <a:lumMod val="6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79F949A-9564-4F8D-9AF5-F7EEC62E0FDC}"/>
                </a:ext>
              </a:extLst>
            </p:cNvPr>
            <p:cNvGrpSpPr/>
            <p:nvPr/>
          </p:nvGrpSpPr>
          <p:grpSpPr>
            <a:xfrm>
              <a:off x="5658859" y="1734251"/>
              <a:ext cx="2529681" cy="664719"/>
              <a:chOff x="5658859" y="1734251"/>
              <a:chExt cx="2529681" cy="664719"/>
            </a:xfrm>
          </p:grpSpPr>
          <p:sp>
            <p:nvSpPr>
              <p:cNvPr id="247" name="Rectangle 246">
                <a:extLst>
                  <a:ext uri="{FF2B5EF4-FFF2-40B4-BE49-F238E27FC236}">
                    <a16:creationId xmlns:a16="http://schemas.microsoft.com/office/drawing/2014/main" id="{B51C3F23-3944-4670-BCB6-28E87961B5EC}"/>
                  </a:ext>
                </a:extLst>
              </p:cNvPr>
              <p:cNvSpPr/>
              <p:nvPr/>
            </p:nvSpPr>
            <p:spPr>
              <a:xfrm>
                <a:off x="6829502" y="1734251"/>
                <a:ext cx="1359038" cy="66471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 provider API</a:t>
                </a:r>
              </a:p>
            </p:txBody>
          </p:sp>
          <p:sp>
            <p:nvSpPr>
              <p:cNvPr id="96" name="Isosceles Triangle 95">
                <a:extLst>
                  <a:ext uri="{FF2B5EF4-FFF2-40B4-BE49-F238E27FC236}">
                    <a16:creationId xmlns:a16="http://schemas.microsoft.com/office/drawing/2014/main" id="{674D9817-C68F-4839-AB86-9C272C1E66C0}"/>
                  </a:ext>
                </a:extLst>
              </p:cNvPr>
              <p:cNvSpPr/>
              <p:nvPr/>
            </p:nvSpPr>
            <p:spPr>
              <a:xfrm rot="5114528">
                <a:off x="6609626" y="2043481"/>
                <a:ext cx="270434" cy="89631"/>
              </a:xfrm>
              <a:prstGeom prst="triangl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highlight>
                    <a:srgbClr val="ED1B34"/>
                  </a:highlight>
                </a:endParaRPr>
              </a:p>
            </p:txBody>
          </p:sp>
          <p:cxnSp>
            <p:nvCxnSpPr>
              <p:cNvPr id="97" name="Straight Connector 96">
                <a:extLst>
                  <a:ext uri="{FF2B5EF4-FFF2-40B4-BE49-F238E27FC236}">
                    <a16:creationId xmlns:a16="http://schemas.microsoft.com/office/drawing/2014/main" id="{BC2E2292-BE77-44BC-8112-F878CE095421}"/>
                  </a:ext>
                </a:extLst>
              </p:cNvPr>
              <p:cNvCxnSpPr>
                <a:cxnSpLocks/>
              </p:cNvCxnSpPr>
              <p:nvPr/>
            </p:nvCxnSpPr>
            <p:spPr>
              <a:xfrm flipV="1">
                <a:off x="5658859" y="2096778"/>
                <a:ext cx="1019776" cy="20341"/>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904680" cy="1662076"/>
            <a:chOff x="-236862" y="3485868"/>
            <a:chExt cx="3904680"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2137734" cy="715834"/>
              <a:chOff x="1936414" y="3342849"/>
              <a:chExt cx="2137734"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894115" y="3698808"/>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a:endCxn id="58" idx="3"/>
              </p:cNvCxnSpPr>
              <p:nvPr/>
            </p:nvCxnSpPr>
            <p:spPr>
              <a:xfrm>
                <a:off x="3282467" y="3746739"/>
                <a:ext cx="702203" cy="6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CLI</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kubectl</a:t>
                </a:r>
                <a:r>
                  <a:rPr lang="en-US" sz="1600" b="1" dirty="0">
                    <a:solidFill>
                      <a:schemeClr val="tx1">
                        <a:lumMod val="65000"/>
                        <a:lumOff val="35000"/>
                      </a:schemeClr>
                    </a:solidFill>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Maggie</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106" name="Straight Connector 105">
            <a:extLst>
              <a:ext uri="{FF2B5EF4-FFF2-40B4-BE49-F238E27FC236}">
                <a16:creationId xmlns:a16="http://schemas.microsoft.com/office/drawing/2014/main" id="{124B11F5-09CC-4990-8B0F-9D8034CBB0D5}"/>
              </a:ext>
            </a:extLst>
          </p:cNvPr>
          <p:cNvCxnSpPr>
            <a:cxnSpLocks/>
          </p:cNvCxnSpPr>
          <p:nvPr/>
        </p:nvCxnSpPr>
        <p:spPr>
          <a:xfrm>
            <a:off x="6091784" y="3975279"/>
            <a:ext cx="744712" cy="3"/>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F08A865F-F9A0-43F8-A9AC-07E5A1C808FD}"/>
              </a:ext>
            </a:extLst>
          </p:cNvPr>
          <p:cNvCxnSpPr>
            <a:cxnSpLocks/>
          </p:cNvCxnSpPr>
          <p:nvPr/>
        </p:nvCxnSpPr>
        <p:spPr>
          <a:xfrm flipV="1">
            <a:off x="6093166" y="3973911"/>
            <a:ext cx="0" cy="731720"/>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31" name="Isosceles Triangle 30">
            <a:extLst>
              <a:ext uri="{FF2B5EF4-FFF2-40B4-BE49-F238E27FC236}">
                <a16:creationId xmlns:a16="http://schemas.microsoft.com/office/drawing/2014/main" id="{B1A54A17-DFF9-435F-A4A9-884DABE711C3}"/>
              </a:ext>
            </a:extLst>
          </p:cNvPr>
          <p:cNvSpPr/>
          <p:nvPr/>
        </p:nvSpPr>
        <p:spPr>
          <a:xfrm rot="5400000">
            <a:off x="6705014" y="4645079"/>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11" name="Straight Connector 110">
            <a:extLst>
              <a:ext uri="{FF2B5EF4-FFF2-40B4-BE49-F238E27FC236}">
                <a16:creationId xmlns:a16="http://schemas.microsoft.com/office/drawing/2014/main" id="{7692591F-4F33-42B3-A800-ACEBD920A18D}"/>
              </a:ext>
            </a:extLst>
          </p:cNvPr>
          <p:cNvCxnSpPr>
            <a:cxnSpLocks/>
          </p:cNvCxnSpPr>
          <p:nvPr/>
        </p:nvCxnSpPr>
        <p:spPr>
          <a:xfrm>
            <a:off x="6102093" y="4705631"/>
            <a:ext cx="744712" cy="3"/>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D625D60-291E-46D4-9E91-C8CB989F1A70}"/>
              </a:ext>
            </a:extLst>
          </p:cNvPr>
          <p:cNvSpPr txBox="1"/>
          <p:nvPr/>
        </p:nvSpPr>
        <p:spPr>
          <a:xfrm>
            <a:off x="6829502" y="5603553"/>
            <a:ext cx="5067011" cy="1015663"/>
          </a:xfrm>
          <a:prstGeom prst="rect">
            <a:avLst/>
          </a:prstGeom>
          <a:noFill/>
        </p:spPr>
        <p:txBody>
          <a:bodyPr wrap="square">
            <a:spAutoFit/>
          </a:bodyPr>
          <a:lstStyle/>
          <a:p>
            <a:pPr marL="342900" lvl="1" indent="-342900">
              <a:buFont typeface="Arial" panose="020B0604020202020204" pitchFamily="34" charset="0"/>
              <a:buChar char="•"/>
            </a:pPr>
            <a:r>
              <a:rPr lang="en-US" sz="2000" b="1" dirty="0" err="1"/>
              <a:t>Kube</a:t>
            </a:r>
            <a:r>
              <a:rPr lang="en-US" sz="2000" b="1" dirty="0"/>
              <a:t>-proxy </a:t>
            </a:r>
            <a:r>
              <a:rPr lang="en-US" sz="2000" dirty="0"/>
              <a:t>load-balances network traffic between application components and the outside world</a:t>
            </a:r>
          </a:p>
        </p:txBody>
      </p:sp>
    </p:spTree>
    <p:extLst>
      <p:ext uri="{BB962C8B-B14F-4D97-AF65-F5344CB8AC3E}">
        <p14:creationId xmlns:p14="http://schemas.microsoft.com/office/powerpoint/2010/main" val="32270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1141413" y="340563"/>
            <a:ext cx="9905998" cy="1478570"/>
          </a:xfrm>
        </p:spPr>
        <p:txBody>
          <a:bodyPr/>
          <a:lstStyle/>
          <a:p>
            <a:r>
              <a:rPr lang="en-GB" dirty="0"/>
              <a:t>Basic building blocks</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616869"/>
            <a:ext cx="10517188" cy="4890901"/>
          </a:xfrm>
        </p:spPr>
        <p:txBody>
          <a:bodyPr>
            <a:normAutofit/>
          </a:bodyPr>
          <a:lstStyle/>
          <a:p>
            <a:r>
              <a:rPr lang="en-GB" sz="1600" dirty="0"/>
              <a:t>Containers  </a:t>
            </a:r>
          </a:p>
          <a:p>
            <a:pPr lvl="1"/>
            <a:r>
              <a:rPr lang="en-GB" sz="1400" dirty="0"/>
              <a:t>Define single running process*  </a:t>
            </a:r>
          </a:p>
          <a:p>
            <a:pPr lvl="1"/>
            <a:r>
              <a:rPr lang="en-GB" sz="1400" dirty="0"/>
              <a:t>E.g. docker container </a:t>
            </a:r>
          </a:p>
          <a:p>
            <a:r>
              <a:rPr lang="en-GB" sz="1600" dirty="0"/>
              <a:t>Pods </a:t>
            </a:r>
          </a:p>
          <a:p>
            <a:pPr lvl="1"/>
            <a:r>
              <a:rPr lang="en-GB" sz="1400" dirty="0"/>
              <a:t>the way of running containers in Kubernetes </a:t>
            </a:r>
          </a:p>
          <a:p>
            <a:pPr lvl="1"/>
            <a:r>
              <a:rPr lang="en-GB" sz="1400" dirty="0"/>
              <a:t>basic deployable and scaling unit </a:t>
            </a:r>
          </a:p>
          <a:p>
            <a:pPr lvl="1"/>
            <a:r>
              <a:rPr lang="en-GB" sz="1400" dirty="0"/>
              <a:t>defines one or more containers </a:t>
            </a:r>
          </a:p>
          <a:p>
            <a:pPr lvl="1"/>
            <a:r>
              <a:rPr lang="en-GB" sz="1400" dirty="0"/>
              <a:t>containers are co-located on a node </a:t>
            </a:r>
          </a:p>
          <a:p>
            <a:pPr lvl="1"/>
            <a:r>
              <a:rPr lang="en-GB" sz="1400" dirty="0"/>
              <a:t>flat network structure </a:t>
            </a:r>
          </a:p>
          <a:p>
            <a:r>
              <a:rPr lang="en-GB" sz="1600" dirty="0"/>
              <a:t>Nodes: </a:t>
            </a:r>
          </a:p>
          <a:p>
            <a:pPr lvl="1"/>
            <a:r>
              <a:rPr lang="en-GB" sz="1400" dirty="0"/>
              <a:t>physical worker machines </a:t>
            </a:r>
          </a:p>
          <a:p>
            <a:pPr lvl="1"/>
            <a:r>
              <a:rPr lang="en-GB" sz="1400" dirty="0"/>
              <a:t>can run multiple pods </a:t>
            </a:r>
          </a:p>
          <a:p>
            <a:pPr lvl="1"/>
            <a:r>
              <a:rPr lang="en-GB" sz="1400" dirty="0"/>
              <a:t>pods running within single node don’t know about each other</a:t>
            </a:r>
            <a:endParaRPr lang="en-LK" sz="1400" dirty="0"/>
          </a:p>
        </p:txBody>
      </p:sp>
      <p:pic>
        <p:nvPicPr>
          <p:cNvPr id="4" name="Graphic 3">
            <a:extLst>
              <a:ext uri="{FF2B5EF4-FFF2-40B4-BE49-F238E27FC236}">
                <a16:creationId xmlns:a16="http://schemas.microsoft.com/office/drawing/2014/main" id="{41334B63-71BB-0547-AC2E-2F7C9B3CC7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0711" y="618518"/>
            <a:ext cx="6322358" cy="5419164"/>
          </a:xfrm>
          <a:prstGeom prst="rect">
            <a:avLst/>
          </a:prstGeom>
        </p:spPr>
      </p:pic>
    </p:spTree>
    <p:extLst>
      <p:ext uri="{BB962C8B-B14F-4D97-AF65-F5344CB8AC3E}">
        <p14:creationId xmlns:p14="http://schemas.microsoft.com/office/powerpoint/2010/main" val="19320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858916"/>
            <a:ext cx="4492905" cy="4890901"/>
          </a:xfrm>
        </p:spPr>
        <p:txBody>
          <a:bodyPr>
            <a:normAutofit/>
          </a:bodyPr>
          <a:lstStyle/>
          <a:p>
            <a:r>
              <a:rPr lang="en-GB" sz="2400" dirty="0" err="1"/>
              <a:t>Minikube</a:t>
            </a:r>
            <a:r>
              <a:rPr lang="en-GB" sz="2400" dirty="0"/>
              <a:t>: </a:t>
            </a:r>
          </a:p>
          <a:p>
            <a:pPr lvl="1"/>
            <a:r>
              <a:rPr lang="en-GB" dirty="0"/>
              <a:t>single node cluster </a:t>
            </a:r>
          </a:p>
          <a:p>
            <a:pPr lvl="1"/>
            <a:r>
              <a:rPr lang="en-GB" dirty="0"/>
              <a:t>running in a VM </a:t>
            </a:r>
          </a:p>
          <a:p>
            <a:pPr lvl="1"/>
            <a:r>
              <a:rPr lang="en-GB" dirty="0"/>
              <a:t>supports </a:t>
            </a:r>
            <a:r>
              <a:rPr lang="en-GB" dirty="0" err="1"/>
              <a:t>linux</a:t>
            </a:r>
            <a:r>
              <a:rPr lang="en-GB" dirty="0"/>
              <a:t>, windows and macOS</a:t>
            </a:r>
          </a:p>
          <a:p>
            <a:pPr lvl="1"/>
            <a:r>
              <a:rPr lang="en-GB" dirty="0"/>
              <a:t>mature project</a:t>
            </a:r>
            <a:endParaRPr lang="en-LK" dirty="0"/>
          </a:p>
        </p:txBody>
      </p:sp>
      <p:sp>
        <p:nvSpPr>
          <p:cNvPr id="6" name="Title 5">
            <a:extLst>
              <a:ext uri="{FF2B5EF4-FFF2-40B4-BE49-F238E27FC236}">
                <a16:creationId xmlns:a16="http://schemas.microsoft.com/office/drawing/2014/main" id="{A87E3040-67B4-42A1-4898-F7F588756B77}"/>
              </a:ext>
            </a:extLst>
          </p:cNvPr>
          <p:cNvSpPr>
            <a:spLocks noGrp="1"/>
          </p:cNvSpPr>
          <p:nvPr>
            <p:ph type="title"/>
          </p:nvPr>
        </p:nvSpPr>
        <p:spPr/>
        <p:txBody>
          <a:bodyPr/>
          <a:lstStyle/>
          <a:p>
            <a:r>
              <a:rPr lang="en-GB" dirty="0"/>
              <a:t>Running things locally</a:t>
            </a:r>
            <a:endParaRPr lang="en-LK" dirty="0"/>
          </a:p>
        </p:txBody>
      </p:sp>
      <p:sp>
        <p:nvSpPr>
          <p:cNvPr id="7" name="Content Placeholder 2">
            <a:extLst>
              <a:ext uri="{FF2B5EF4-FFF2-40B4-BE49-F238E27FC236}">
                <a16:creationId xmlns:a16="http://schemas.microsoft.com/office/drawing/2014/main" id="{9602852A-D922-9CE1-4C5C-BC5351DD625E}"/>
              </a:ext>
            </a:extLst>
          </p:cNvPr>
          <p:cNvSpPr txBox="1">
            <a:spLocks/>
          </p:cNvSpPr>
          <p:nvPr/>
        </p:nvSpPr>
        <p:spPr>
          <a:xfrm>
            <a:off x="6094412" y="1819859"/>
            <a:ext cx="4492905" cy="48909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Docker Desktop with built-in </a:t>
            </a:r>
            <a:r>
              <a:rPr lang="en-GB" dirty="0" err="1"/>
              <a:t>kubernetes</a:t>
            </a:r>
            <a:r>
              <a:rPr lang="en-GB" dirty="0"/>
              <a:t>:</a:t>
            </a:r>
          </a:p>
          <a:p>
            <a:pPr lvl="1"/>
            <a:r>
              <a:rPr lang="en-GB" dirty="0"/>
              <a:t>single node cluster </a:t>
            </a:r>
          </a:p>
          <a:p>
            <a:pPr lvl="1"/>
            <a:r>
              <a:rPr lang="en-GB" dirty="0"/>
              <a:t>running in a VM </a:t>
            </a:r>
          </a:p>
          <a:p>
            <a:pPr lvl="1"/>
            <a:r>
              <a:rPr lang="en-GB" dirty="0"/>
              <a:t>windows and macOS </a:t>
            </a:r>
          </a:p>
          <a:p>
            <a:pPr lvl="1"/>
            <a:r>
              <a:rPr lang="en-GB" dirty="0"/>
              <a:t>drag &amp; drop installation </a:t>
            </a:r>
          </a:p>
          <a:p>
            <a:pPr lvl="1"/>
            <a:r>
              <a:rPr lang="en-GB" dirty="0"/>
              <a:t>bound to specific </a:t>
            </a:r>
            <a:r>
              <a:rPr lang="en-GB" dirty="0" err="1"/>
              <a:t>kubernetes</a:t>
            </a:r>
            <a:r>
              <a:rPr lang="en-GB" dirty="0"/>
              <a:t> version</a:t>
            </a:r>
            <a:endParaRPr lang="en-LK" dirty="0"/>
          </a:p>
        </p:txBody>
      </p:sp>
      <p:sp>
        <p:nvSpPr>
          <p:cNvPr id="8" name="Content Placeholder 2">
            <a:extLst>
              <a:ext uri="{FF2B5EF4-FFF2-40B4-BE49-F238E27FC236}">
                <a16:creationId xmlns:a16="http://schemas.microsoft.com/office/drawing/2014/main" id="{1533FBD8-BAF8-1D30-4C43-973B7B8A1568}"/>
              </a:ext>
            </a:extLst>
          </p:cNvPr>
          <p:cNvSpPr txBox="1">
            <a:spLocks/>
          </p:cNvSpPr>
          <p:nvPr/>
        </p:nvSpPr>
        <p:spPr>
          <a:xfrm>
            <a:off x="999565" y="4412549"/>
            <a:ext cx="4492905" cy="48909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dirty="0"/>
              <a:t>kind:</a:t>
            </a:r>
          </a:p>
          <a:p>
            <a:pPr lvl="1"/>
            <a:r>
              <a:rPr lang="en-GB" dirty="0"/>
              <a:t>Requires you to have Docker or </a:t>
            </a:r>
            <a:r>
              <a:rPr lang="en-GB" dirty="0" err="1"/>
              <a:t>Podman</a:t>
            </a:r>
            <a:r>
              <a:rPr lang="en-GB" dirty="0"/>
              <a:t> installed in your local computer</a:t>
            </a:r>
          </a:p>
        </p:txBody>
      </p:sp>
      <p:sp>
        <p:nvSpPr>
          <p:cNvPr id="9" name="Content Placeholder 2">
            <a:extLst>
              <a:ext uri="{FF2B5EF4-FFF2-40B4-BE49-F238E27FC236}">
                <a16:creationId xmlns:a16="http://schemas.microsoft.com/office/drawing/2014/main" id="{B0D7F70E-8EBD-42EE-4012-9FA36DFC5BDB}"/>
              </a:ext>
            </a:extLst>
          </p:cNvPr>
          <p:cNvSpPr txBox="1">
            <a:spLocks/>
          </p:cNvSpPr>
          <p:nvPr/>
        </p:nvSpPr>
        <p:spPr>
          <a:xfrm>
            <a:off x="5907741" y="6025590"/>
            <a:ext cx="5284694" cy="10072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dirty="0">
                <a:hlinkClick r:id="rId3"/>
              </a:rPr>
              <a:t>https://kubernetes.io/docs/tasks/tools/</a:t>
            </a:r>
            <a:r>
              <a:rPr lang="en-GB" dirty="0"/>
              <a:t> </a:t>
            </a:r>
            <a:endParaRPr lang="en-LK" dirty="0"/>
          </a:p>
        </p:txBody>
      </p:sp>
    </p:spTree>
    <p:extLst>
      <p:ext uri="{BB962C8B-B14F-4D97-AF65-F5344CB8AC3E}">
        <p14:creationId xmlns:p14="http://schemas.microsoft.com/office/powerpoint/2010/main" val="398911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1141413" y="340563"/>
            <a:ext cx="9905998" cy="1478570"/>
          </a:xfrm>
        </p:spPr>
        <p:txBody>
          <a:bodyPr/>
          <a:lstStyle/>
          <a:p>
            <a:r>
              <a:rPr lang="en-GB" dirty="0"/>
              <a:t>Managing cluster resources</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616869"/>
            <a:ext cx="10517188" cy="4890901"/>
          </a:xfrm>
        </p:spPr>
        <p:txBody>
          <a:bodyPr>
            <a:normAutofit/>
          </a:bodyPr>
          <a:lstStyle/>
          <a:p>
            <a:r>
              <a:rPr lang="en-GB" b="1" dirty="0"/>
              <a:t>Create resource from file </a:t>
            </a:r>
            <a:r>
              <a:rPr lang="en-GB" dirty="0"/>
              <a:t>-</a:t>
            </a:r>
            <a:r>
              <a:rPr lang="en-GB" i="1" dirty="0"/>
              <a:t> </a:t>
            </a:r>
            <a:r>
              <a:rPr lang="en-GB" i="1" dirty="0" err="1"/>
              <a:t>kubectl</a:t>
            </a:r>
            <a:r>
              <a:rPr lang="en-GB" i="1" dirty="0"/>
              <a:t> create -f </a:t>
            </a:r>
            <a:r>
              <a:rPr lang="en-GB" i="1" dirty="0" err="1"/>
              <a:t>resource_file.yml</a:t>
            </a:r>
            <a:r>
              <a:rPr lang="en-GB" i="1" dirty="0"/>
              <a:t> </a:t>
            </a:r>
          </a:p>
          <a:p>
            <a:r>
              <a:rPr lang="en-GB" b="1" dirty="0"/>
              <a:t>Change existing (or create) resource based on file </a:t>
            </a:r>
            <a:r>
              <a:rPr lang="en-GB" dirty="0"/>
              <a:t>- </a:t>
            </a:r>
            <a:r>
              <a:rPr lang="en-GB" i="1" dirty="0" err="1"/>
              <a:t>kubectl</a:t>
            </a:r>
            <a:r>
              <a:rPr lang="en-GB" i="1" dirty="0"/>
              <a:t> apply -f </a:t>
            </a:r>
            <a:r>
              <a:rPr lang="en-GB" i="1" dirty="0" err="1"/>
              <a:t>resource_file.yml</a:t>
            </a:r>
            <a:r>
              <a:rPr lang="en-GB" i="1" dirty="0"/>
              <a:t> </a:t>
            </a:r>
          </a:p>
          <a:p>
            <a:r>
              <a:rPr lang="en-GB" b="1" dirty="0"/>
              <a:t>Delete existing resource </a:t>
            </a:r>
            <a:r>
              <a:rPr lang="en-GB" dirty="0"/>
              <a:t>- </a:t>
            </a:r>
            <a:r>
              <a:rPr lang="en-GB" i="1" dirty="0" err="1"/>
              <a:t>kubectl</a:t>
            </a:r>
            <a:r>
              <a:rPr lang="en-GB" i="1" dirty="0"/>
              <a:t> delete </a:t>
            </a:r>
            <a:r>
              <a:rPr lang="en-GB" i="1" dirty="0" err="1"/>
              <a:t>resource_type</a:t>
            </a:r>
            <a:r>
              <a:rPr lang="en-GB" i="1" dirty="0"/>
              <a:t> </a:t>
            </a:r>
            <a:r>
              <a:rPr lang="en-GB" i="1" dirty="0" err="1"/>
              <a:t>resource_name</a:t>
            </a:r>
            <a:r>
              <a:rPr lang="en-GB" dirty="0"/>
              <a:t> </a:t>
            </a:r>
          </a:p>
          <a:p>
            <a:r>
              <a:rPr lang="en-GB" b="1" dirty="0"/>
              <a:t>List resources of type </a:t>
            </a:r>
            <a:r>
              <a:rPr lang="en-GB" dirty="0"/>
              <a:t>- </a:t>
            </a:r>
            <a:r>
              <a:rPr lang="en-GB" i="1" dirty="0" err="1"/>
              <a:t>kubectl</a:t>
            </a:r>
            <a:r>
              <a:rPr lang="en-GB" i="1" dirty="0"/>
              <a:t> get </a:t>
            </a:r>
            <a:r>
              <a:rPr lang="en-GB" i="1" dirty="0" err="1"/>
              <a:t>resource_type</a:t>
            </a:r>
            <a:r>
              <a:rPr lang="en-GB" i="1" dirty="0"/>
              <a:t> </a:t>
            </a:r>
          </a:p>
          <a:p>
            <a:r>
              <a:rPr lang="en-GB" b="1" dirty="0"/>
              <a:t>Edit resource on the server </a:t>
            </a:r>
            <a:r>
              <a:rPr lang="en-GB" dirty="0"/>
              <a:t>- </a:t>
            </a:r>
            <a:r>
              <a:rPr lang="en-GB" i="1" dirty="0" err="1"/>
              <a:t>kubectl</a:t>
            </a:r>
            <a:r>
              <a:rPr lang="en-GB" i="1" dirty="0"/>
              <a:t> edit </a:t>
            </a:r>
            <a:r>
              <a:rPr lang="en-GB" i="1" dirty="0" err="1"/>
              <a:t>resource_type</a:t>
            </a:r>
            <a:r>
              <a:rPr lang="en-GB" i="1" dirty="0"/>
              <a:t> </a:t>
            </a:r>
            <a:r>
              <a:rPr lang="en-GB" i="1" dirty="0" err="1"/>
              <a:t>resource_name</a:t>
            </a:r>
            <a:endParaRPr lang="en-LK" i="1" dirty="0"/>
          </a:p>
        </p:txBody>
      </p:sp>
    </p:spTree>
    <p:extLst>
      <p:ext uri="{BB962C8B-B14F-4D97-AF65-F5344CB8AC3E}">
        <p14:creationId xmlns:p14="http://schemas.microsoft.com/office/powerpoint/2010/main" val="57100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1141413" y="340563"/>
            <a:ext cx="9905998" cy="1478570"/>
          </a:xfrm>
        </p:spPr>
        <p:txBody>
          <a:bodyPr/>
          <a:lstStyle/>
          <a:p>
            <a:r>
              <a:rPr lang="en-GB" dirty="0"/>
              <a:t>Debugging cluster resources</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616869"/>
            <a:ext cx="10517188" cy="4890901"/>
          </a:xfrm>
        </p:spPr>
        <p:txBody>
          <a:bodyPr>
            <a:normAutofit/>
          </a:bodyPr>
          <a:lstStyle/>
          <a:p>
            <a:r>
              <a:rPr lang="en-GB" b="1" dirty="0"/>
              <a:t>Execute command on the container -</a:t>
            </a:r>
            <a:r>
              <a:rPr lang="en-GB" dirty="0"/>
              <a:t> </a:t>
            </a:r>
            <a:r>
              <a:rPr lang="en-GB" i="1" dirty="0" err="1"/>
              <a:t>kubectl</a:t>
            </a:r>
            <a:r>
              <a:rPr lang="en-GB" i="1" dirty="0"/>
              <a:t> exec [-it] </a:t>
            </a:r>
            <a:r>
              <a:rPr lang="en-GB" i="1" dirty="0" err="1"/>
              <a:t>pod_name</a:t>
            </a:r>
            <a:r>
              <a:rPr lang="en-GB" i="1" dirty="0"/>
              <a:t> </a:t>
            </a:r>
            <a:r>
              <a:rPr lang="en-GB" i="1" dirty="0" err="1"/>
              <a:t>process_to_run</a:t>
            </a:r>
            <a:endParaRPr lang="en-GB" i="1" dirty="0"/>
          </a:p>
          <a:p>
            <a:r>
              <a:rPr lang="en-GB" b="1" dirty="0"/>
              <a:t>Get container logs - </a:t>
            </a:r>
            <a:r>
              <a:rPr lang="en-GB" i="1" dirty="0" err="1"/>
              <a:t>kubectl</a:t>
            </a:r>
            <a:r>
              <a:rPr lang="en-GB" i="1" dirty="0"/>
              <a:t> logs </a:t>
            </a:r>
            <a:r>
              <a:rPr lang="en-GB" i="1" dirty="0" err="1"/>
              <a:t>pod_name</a:t>
            </a:r>
            <a:r>
              <a:rPr lang="en-GB" i="1" dirty="0"/>
              <a:t> [-c </a:t>
            </a:r>
            <a:r>
              <a:rPr lang="en-GB" i="1" dirty="0" err="1"/>
              <a:t>container_name</a:t>
            </a:r>
            <a:r>
              <a:rPr lang="en-GB" i="1" dirty="0"/>
              <a:t>]</a:t>
            </a:r>
          </a:p>
          <a:p>
            <a:r>
              <a:rPr lang="en-GB" b="1" dirty="0"/>
              <a:t>Forward port from a pod - </a:t>
            </a:r>
            <a:r>
              <a:rPr lang="en-GB" i="1" dirty="0" err="1"/>
              <a:t>kubectl</a:t>
            </a:r>
            <a:r>
              <a:rPr lang="en-GB" i="1" dirty="0"/>
              <a:t> port-forward </a:t>
            </a:r>
            <a:r>
              <a:rPr lang="en-GB" i="1" dirty="0" err="1"/>
              <a:t>pod_name</a:t>
            </a:r>
            <a:r>
              <a:rPr lang="en-GB" i="1" dirty="0"/>
              <a:t> </a:t>
            </a:r>
            <a:r>
              <a:rPr lang="en-GB" i="1" dirty="0" err="1"/>
              <a:t>local_port:remote_port</a:t>
            </a:r>
            <a:r>
              <a:rPr lang="en-GB" i="1" dirty="0"/>
              <a:t> </a:t>
            </a:r>
          </a:p>
          <a:p>
            <a:r>
              <a:rPr lang="en-GB" b="1" dirty="0"/>
              <a:t>Print detailed description of a resource -</a:t>
            </a:r>
            <a:r>
              <a:rPr lang="en-GB" dirty="0"/>
              <a:t> </a:t>
            </a:r>
            <a:r>
              <a:rPr lang="en-GB" i="1" dirty="0" err="1"/>
              <a:t>kubectl</a:t>
            </a:r>
            <a:r>
              <a:rPr lang="en-GB" i="1" dirty="0"/>
              <a:t> describe </a:t>
            </a:r>
            <a:r>
              <a:rPr lang="en-GB" i="1" dirty="0" err="1"/>
              <a:t>resource_type</a:t>
            </a:r>
            <a:r>
              <a:rPr lang="en-GB" i="1" dirty="0"/>
              <a:t> </a:t>
            </a:r>
            <a:r>
              <a:rPr lang="en-GB" i="1" dirty="0" err="1"/>
              <a:t>resource_name</a:t>
            </a:r>
            <a:endParaRPr lang="en-LK" i="1" dirty="0"/>
          </a:p>
        </p:txBody>
      </p:sp>
    </p:spTree>
    <p:extLst>
      <p:ext uri="{BB962C8B-B14F-4D97-AF65-F5344CB8AC3E}">
        <p14:creationId xmlns:p14="http://schemas.microsoft.com/office/powerpoint/2010/main" val="19141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1141413" y="340563"/>
            <a:ext cx="9905998" cy="1478570"/>
          </a:xfrm>
        </p:spPr>
        <p:txBody>
          <a:bodyPr/>
          <a:lstStyle/>
          <a:p>
            <a:r>
              <a:rPr lang="en-GB" dirty="0"/>
              <a:t>Few resource objects in K8s</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616869"/>
            <a:ext cx="10517188" cy="4890901"/>
          </a:xfrm>
        </p:spPr>
        <p:txBody>
          <a:bodyPr>
            <a:normAutofit/>
          </a:bodyPr>
          <a:lstStyle/>
          <a:p>
            <a:r>
              <a:rPr lang="en-GB" b="1" dirty="0"/>
              <a:t>Replica Sets - </a:t>
            </a:r>
            <a:r>
              <a:rPr lang="en-GB" dirty="0"/>
              <a:t>Ensures desired number of pods exist by: scaling up or down and running new pods when nodes fail</a:t>
            </a:r>
          </a:p>
          <a:p>
            <a:r>
              <a:rPr lang="en-GB" b="1" i="1" dirty="0"/>
              <a:t>Deployment</a:t>
            </a:r>
          </a:p>
          <a:p>
            <a:pPr lvl="1"/>
            <a:r>
              <a:rPr lang="en-GB" b="0" i="0" dirty="0">
                <a:effectLst/>
              </a:rPr>
              <a:t>A </a:t>
            </a:r>
            <a:r>
              <a:rPr lang="en-GB" b="0" i="1" dirty="0">
                <a:effectLst/>
              </a:rPr>
              <a:t>Deployment</a:t>
            </a:r>
            <a:r>
              <a:rPr lang="en-GB" b="0" i="0" dirty="0">
                <a:effectLst/>
              </a:rPr>
              <a:t> provides declarative updates for </a:t>
            </a:r>
            <a:r>
              <a:rPr lang="en-GB" b="0" i="0" u="none" strike="noStrike" dirty="0">
                <a:effectLst/>
                <a:hlinkClick r:id="rId3">
                  <a:extLst>
                    <a:ext uri="{A12FA001-AC4F-418D-AE19-62706E023703}">
                      <ahyp:hlinkClr xmlns:ahyp="http://schemas.microsoft.com/office/drawing/2018/hyperlinkcolor" val="tx"/>
                    </a:ext>
                  </a:extLst>
                </a:hlinkClick>
              </a:rPr>
              <a:t>Pods</a:t>
            </a:r>
            <a:r>
              <a:rPr lang="en-GB" b="0" i="0" dirty="0">
                <a:effectLst/>
              </a:rPr>
              <a:t> and </a:t>
            </a:r>
            <a:r>
              <a:rPr lang="en-GB" b="0" i="0" u="none" strike="noStrike" dirty="0">
                <a:effectLst/>
                <a:hlinkClick r:id="rId4">
                  <a:extLst>
                    <a:ext uri="{A12FA001-AC4F-418D-AE19-62706E023703}">
                      <ahyp:hlinkClr xmlns:ahyp="http://schemas.microsoft.com/office/drawing/2018/hyperlinkcolor" val="tx"/>
                    </a:ext>
                  </a:extLst>
                </a:hlinkClick>
              </a:rPr>
              <a:t>ReplicaSets</a:t>
            </a:r>
            <a:r>
              <a:rPr lang="en-GB" b="0" i="0" dirty="0">
                <a:effectLst/>
              </a:rPr>
              <a:t>. You describe a </a:t>
            </a:r>
            <a:r>
              <a:rPr lang="en-GB" b="0" i="1" dirty="0">
                <a:effectLst/>
              </a:rPr>
              <a:t>desired state</a:t>
            </a:r>
            <a:r>
              <a:rPr lang="en-GB" b="0" i="0" dirty="0">
                <a:effectLst/>
              </a:rPr>
              <a:t> in a Deployment, and the Deployment </a:t>
            </a:r>
            <a:r>
              <a:rPr lang="en-GB" b="0" i="0" u="none" strike="noStrike" dirty="0">
                <a:effectLst/>
                <a:hlinkClick r:id="rId5">
                  <a:extLst>
                    <a:ext uri="{A12FA001-AC4F-418D-AE19-62706E023703}">
                      <ahyp:hlinkClr xmlns:ahyp="http://schemas.microsoft.com/office/drawing/2018/hyperlinkcolor" val="tx"/>
                    </a:ext>
                  </a:extLst>
                </a:hlinkClick>
              </a:rPr>
              <a:t>Controller</a:t>
            </a:r>
            <a:r>
              <a:rPr lang="en-GB" b="0" i="0" dirty="0">
                <a:effectLst/>
              </a:rPr>
              <a:t> changes the actual state to the desired state at a controlled rate. </a:t>
            </a:r>
          </a:p>
          <a:p>
            <a:r>
              <a:rPr lang="en-GB" b="1" i="1" dirty="0"/>
              <a:t>Service</a:t>
            </a:r>
          </a:p>
          <a:p>
            <a:pPr lvl="1"/>
            <a:r>
              <a:rPr lang="en-GB" sz="2400" dirty="0"/>
              <a:t>A method </a:t>
            </a:r>
            <a:r>
              <a:rPr lang="en-GB" sz="2400" b="0" i="0" dirty="0">
                <a:effectLst/>
              </a:rPr>
              <a:t>for exposing a network application that is running as one or more </a:t>
            </a:r>
            <a:r>
              <a:rPr lang="en-GB" sz="2400" b="0" i="0" u="none" strike="noStrike" dirty="0">
                <a:effectLst/>
                <a:hlinkClick r:id="rId3">
                  <a:extLst>
                    <a:ext uri="{A12FA001-AC4F-418D-AE19-62706E023703}">
                      <ahyp:hlinkClr xmlns:ahyp="http://schemas.microsoft.com/office/drawing/2018/hyperlinkcolor" val="tx"/>
                    </a:ext>
                  </a:extLst>
                </a:hlinkClick>
              </a:rPr>
              <a:t>Pods</a:t>
            </a:r>
            <a:r>
              <a:rPr lang="en-GB" sz="2400" b="0" i="0" dirty="0">
                <a:effectLst/>
              </a:rPr>
              <a:t> in your cluster.</a:t>
            </a:r>
          </a:p>
          <a:p>
            <a:pPr lvl="2"/>
            <a:r>
              <a:rPr lang="en-GB" sz="2200" dirty="0"/>
              <a:t>Cluster IP/ </a:t>
            </a:r>
            <a:r>
              <a:rPr lang="en-GB" sz="2200" dirty="0" err="1"/>
              <a:t>NodePort</a:t>
            </a:r>
            <a:r>
              <a:rPr lang="en-GB" sz="2200" dirty="0"/>
              <a:t>/ Load Balancer</a:t>
            </a:r>
            <a:endParaRPr lang="en-LK" sz="2200" b="1" i="1" dirty="0"/>
          </a:p>
        </p:txBody>
      </p:sp>
    </p:spTree>
    <p:extLst>
      <p:ext uri="{BB962C8B-B14F-4D97-AF65-F5344CB8AC3E}">
        <p14:creationId xmlns:p14="http://schemas.microsoft.com/office/powerpoint/2010/main" val="1551197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EE6FC9-E65E-8C7D-28C5-14D4E728AF5C}"/>
              </a:ext>
            </a:extLst>
          </p:cNvPr>
          <p:cNvPicPr>
            <a:picLocks noChangeAspect="1"/>
          </p:cNvPicPr>
          <p:nvPr/>
        </p:nvPicPr>
        <p:blipFill>
          <a:blip r:embed="rId3"/>
          <a:stretch>
            <a:fillRect/>
          </a:stretch>
        </p:blipFill>
        <p:spPr>
          <a:xfrm>
            <a:off x="1856048" y="330574"/>
            <a:ext cx="8479904" cy="6196852"/>
          </a:xfrm>
          <a:prstGeom prst="rect">
            <a:avLst/>
          </a:prstGeom>
        </p:spPr>
      </p:pic>
    </p:spTree>
    <p:extLst>
      <p:ext uri="{BB962C8B-B14F-4D97-AF65-F5344CB8AC3E}">
        <p14:creationId xmlns:p14="http://schemas.microsoft.com/office/powerpoint/2010/main" val="1941060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987034" y="17721"/>
            <a:ext cx="9905998" cy="1478570"/>
          </a:xfrm>
        </p:spPr>
        <p:txBody>
          <a:bodyPr/>
          <a:lstStyle/>
          <a:p>
            <a:r>
              <a:rPr lang="en-GB" dirty="0"/>
              <a:t>Few resource objects in K8s</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987034" y="1224983"/>
            <a:ext cx="10517188" cy="4890901"/>
          </a:xfrm>
        </p:spPr>
        <p:txBody>
          <a:bodyPr>
            <a:normAutofit/>
          </a:bodyPr>
          <a:lstStyle/>
          <a:p>
            <a:pPr algn="just"/>
            <a:r>
              <a:rPr lang="en-GB" b="1" dirty="0"/>
              <a:t>Ingress - </a:t>
            </a:r>
            <a:r>
              <a:rPr lang="en-GB" dirty="0"/>
              <a:t>An Ingress is a Kubernetes object that sits in front of multiple services and acts as an intelligent router. It defines how external traffic can reach the cluster services, and it configures a set of rules to allow inbound connections to reach the services on the cluster. </a:t>
            </a:r>
            <a:endParaRPr lang="en-LK" sz="2200" i="1" dirty="0"/>
          </a:p>
        </p:txBody>
      </p:sp>
      <p:pic>
        <p:nvPicPr>
          <p:cNvPr id="7" name="Picture 6">
            <a:extLst>
              <a:ext uri="{FF2B5EF4-FFF2-40B4-BE49-F238E27FC236}">
                <a16:creationId xmlns:a16="http://schemas.microsoft.com/office/drawing/2014/main" id="{F9143C71-194D-F1F8-E7C0-55ACA21E86A0}"/>
              </a:ext>
            </a:extLst>
          </p:cNvPr>
          <p:cNvPicPr>
            <a:picLocks noChangeAspect="1"/>
          </p:cNvPicPr>
          <p:nvPr/>
        </p:nvPicPr>
        <p:blipFill>
          <a:blip r:embed="rId3"/>
          <a:stretch>
            <a:fillRect/>
          </a:stretch>
        </p:blipFill>
        <p:spPr>
          <a:xfrm>
            <a:off x="3333997" y="2815672"/>
            <a:ext cx="5334990" cy="3647083"/>
          </a:xfrm>
          <a:prstGeom prst="rect">
            <a:avLst/>
          </a:prstGeom>
        </p:spPr>
      </p:pic>
    </p:spTree>
    <p:extLst>
      <p:ext uri="{BB962C8B-B14F-4D97-AF65-F5344CB8AC3E}">
        <p14:creationId xmlns:p14="http://schemas.microsoft.com/office/powerpoint/2010/main" val="300433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6308-B55F-8D62-886D-F8396E23FB91}"/>
              </a:ext>
            </a:extLst>
          </p:cNvPr>
          <p:cNvSpPr>
            <a:spLocks noGrp="1"/>
          </p:cNvSpPr>
          <p:nvPr>
            <p:ph type="title"/>
          </p:nvPr>
        </p:nvSpPr>
        <p:spPr>
          <a:xfrm>
            <a:off x="1141413" y="340563"/>
            <a:ext cx="9905998" cy="1478570"/>
          </a:xfrm>
        </p:spPr>
        <p:txBody>
          <a:bodyPr/>
          <a:lstStyle/>
          <a:p>
            <a:r>
              <a:rPr lang="en-US" dirty="0"/>
              <a:t>Demo</a:t>
            </a:r>
            <a:endParaRPr lang="en-LK" dirty="0"/>
          </a:p>
        </p:txBody>
      </p:sp>
      <p:sp>
        <p:nvSpPr>
          <p:cNvPr id="3" name="Content Placeholder 2">
            <a:extLst>
              <a:ext uri="{FF2B5EF4-FFF2-40B4-BE49-F238E27FC236}">
                <a16:creationId xmlns:a16="http://schemas.microsoft.com/office/drawing/2014/main" id="{23AE9008-9095-1B84-FFEF-29FF42EF8C68}"/>
              </a:ext>
            </a:extLst>
          </p:cNvPr>
          <p:cNvSpPr>
            <a:spLocks noGrp="1"/>
          </p:cNvSpPr>
          <p:nvPr>
            <p:ph idx="1"/>
          </p:nvPr>
        </p:nvSpPr>
        <p:spPr>
          <a:xfrm>
            <a:off x="1141413" y="1616869"/>
            <a:ext cx="10517188" cy="4890901"/>
          </a:xfrm>
        </p:spPr>
        <p:txBody>
          <a:bodyPr>
            <a:normAutofit/>
          </a:bodyPr>
          <a:lstStyle/>
          <a:p>
            <a:r>
              <a:rPr lang="en-GB" b="1" i="1" dirty="0"/>
              <a:t>Defining a Pod</a:t>
            </a:r>
          </a:p>
          <a:p>
            <a:r>
              <a:rPr lang="en-GB" b="1" i="1" dirty="0"/>
              <a:t>Creating a </a:t>
            </a:r>
            <a:r>
              <a:rPr lang="en-GB" b="1" i="1" dirty="0" err="1"/>
              <a:t>ReplicaSet</a:t>
            </a:r>
            <a:endParaRPr lang="en-GB" b="1" i="1" dirty="0"/>
          </a:p>
          <a:p>
            <a:r>
              <a:rPr lang="en-GB" b="1" i="1" dirty="0"/>
              <a:t>Creating a Deployment</a:t>
            </a:r>
          </a:p>
          <a:p>
            <a:r>
              <a:rPr lang="en-GB" b="1" i="1" dirty="0"/>
              <a:t>Creating a Service and exposing it</a:t>
            </a:r>
            <a:endParaRPr lang="en-LK" i="1" dirty="0"/>
          </a:p>
        </p:txBody>
      </p:sp>
    </p:spTree>
    <p:extLst>
      <p:ext uri="{BB962C8B-B14F-4D97-AF65-F5344CB8AC3E}">
        <p14:creationId xmlns:p14="http://schemas.microsoft.com/office/powerpoint/2010/main" val="350619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654CD8-084B-22A2-364C-ACE220B76DAB}"/>
              </a:ext>
            </a:extLst>
          </p:cNvPr>
          <p:cNvSpPr txBox="1"/>
          <p:nvPr/>
        </p:nvSpPr>
        <p:spPr>
          <a:xfrm>
            <a:off x="3047011" y="1012954"/>
            <a:ext cx="6097978" cy="4832092"/>
          </a:xfrm>
          <a:prstGeom prst="rect">
            <a:avLst/>
          </a:prstGeom>
          <a:noFill/>
        </p:spPr>
        <p:txBody>
          <a:bodyPr wrap="square">
            <a:spAutoFit/>
          </a:bodyPr>
          <a:lstStyle/>
          <a:p>
            <a:pPr algn="ct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I want to be able to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deploy</a:t>
            </a: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 and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share</a:t>
            </a: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 my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app</a:t>
            </a: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everywhere consistently</a:t>
            </a: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 and manage it as a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single entity</a:t>
            </a:r>
            <a:r>
              <a:rPr kumimoji="0" lang="en-US" sz="4400" b="0" i="0" u="none" strike="noStrike" kern="1200" cap="none" spc="0" normalizeH="0" baseline="0" noProof="0" dirty="0">
                <a:ln>
                  <a:noFill/>
                </a:ln>
                <a:solidFill>
                  <a:srgbClr val="000000"/>
                </a:solidFill>
                <a:effectLst/>
                <a:uLnTx/>
                <a:uFillTx/>
                <a:latin typeface="IBM Plex Sans" charset="0"/>
                <a:ea typeface="IBM Plex Sans" charset="0"/>
                <a:cs typeface="IBM Plex Sans" charset="0"/>
              </a:rPr>
              <a:t> regardless of the different </a:t>
            </a:r>
            <a:r>
              <a:rPr kumimoji="0" lang="en-US" sz="4400" b="0" i="0" u="none" strike="noStrike" kern="1200" cap="none" spc="0" normalizeH="0" baseline="0" noProof="0" dirty="0">
                <a:ln>
                  <a:noFill/>
                </a:ln>
                <a:solidFill>
                  <a:srgbClr val="01BAB6"/>
                </a:solidFill>
                <a:effectLst/>
                <a:uLnTx/>
                <a:uFillTx/>
                <a:latin typeface="IBM Plex Sans" charset="0"/>
                <a:ea typeface="IBM Plex Sans" charset="0"/>
                <a:cs typeface="IBM Plex Sans" charset="0"/>
              </a:rPr>
              <a:t>parts.</a:t>
            </a:r>
            <a:endParaRPr lang="en-LK" sz="1200" dirty="0"/>
          </a:p>
        </p:txBody>
      </p:sp>
      <p:sp>
        <p:nvSpPr>
          <p:cNvPr id="7" name="TextBox 6">
            <a:extLst>
              <a:ext uri="{FF2B5EF4-FFF2-40B4-BE49-F238E27FC236}">
                <a16:creationId xmlns:a16="http://schemas.microsoft.com/office/drawing/2014/main" id="{018FAD7F-AAED-9953-C801-62B6997A71CA}"/>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3"/>
              </a:rPr>
              <a:t>https://github.com/IBM/helm101/tree/master</a:t>
            </a:r>
            <a:r>
              <a:rPr lang="en-GB" sz="1400" dirty="0"/>
              <a:t> </a:t>
            </a:r>
            <a:endParaRPr lang="en-LK" sz="1400" dirty="0"/>
          </a:p>
        </p:txBody>
      </p:sp>
    </p:spTree>
    <p:extLst>
      <p:ext uri="{BB962C8B-B14F-4D97-AF65-F5344CB8AC3E}">
        <p14:creationId xmlns:p14="http://schemas.microsoft.com/office/powerpoint/2010/main" val="347017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362751-E123-52A8-8817-58C0D4BD3287}"/>
              </a:ext>
            </a:extLst>
          </p:cNvPr>
          <p:cNvSpPr>
            <a:spLocks noGrp="1"/>
          </p:cNvSpPr>
          <p:nvPr>
            <p:ph type="title"/>
          </p:nvPr>
        </p:nvSpPr>
        <p:spPr>
          <a:xfrm>
            <a:off x="1143001" y="2689715"/>
            <a:ext cx="9905998" cy="1478570"/>
          </a:xfrm>
        </p:spPr>
        <p:txBody>
          <a:bodyPr/>
          <a:lstStyle/>
          <a:p>
            <a:pPr algn="ctr"/>
            <a:r>
              <a:rPr lang="en-US" dirty="0"/>
              <a:t>How can we run containers at scale?</a:t>
            </a:r>
            <a:endParaRPr lang="en-LK" dirty="0"/>
          </a:p>
        </p:txBody>
      </p:sp>
    </p:spTree>
    <p:extLst>
      <p:ext uri="{BB962C8B-B14F-4D97-AF65-F5344CB8AC3E}">
        <p14:creationId xmlns:p14="http://schemas.microsoft.com/office/powerpoint/2010/main" val="307304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6525"/>
            <a:ext cx="9017330" cy="1382445"/>
          </a:xfrm>
        </p:spPr>
        <p:txBody>
          <a:bodyPr>
            <a:normAutofit/>
          </a:bodyPr>
          <a:lstStyle/>
          <a:p>
            <a:r>
              <a:rPr lang="en-US" dirty="0"/>
              <a:t>Deploying an App </a:t>
            </a:r>
            <a:r>
              <a:rPr lang="mr-IN" dirty="0"/>
              <a:t>–</a:t>
            </a:r>
            <a:r>
              <a:rPr lang="en-IE" dirty="0"/>
              <a:t> </a:t>
            </a:r>
            <a:r>
              <a:rPr lang="en-US" i="1" dirty="0"/>
              <a:t>kubectl</a:t>
            </a:r>
            <a:r>
              <a:rPr lang="en-US" dirty="0"/>
              <a:t> Way</a:t>
            </a:r>
          </a:p>
        </p:txBody>
      </p:sp>
      <p:sp>
        <p:nvSpPr>
          <p:cNvPr id="3" name="Content Placeholder 2"/>
          <p:cNvSpPr>
            <a:spLocks noGrp="1"/>
          </p:cNvSpPr>
          <p:nvPr>
            <p:ph idx="1"/>
          </p:nvPr>
        </p:nvSpPr>
        <p:spPr>
          <a:xfrm>
            <a:off x="533400" y="1403350"/>
            <a:ext cx="11353800" cy="4953000"/>
          </a:xfrm>
        </p:spPr>
        <p:txBody>
          <a:bodyPr>
            <a:normAutofit/>
          </a:bodyPr>
          <a:lstStyle/>
          <a:p>
            <a:r>
              <a:rPr lang="en-US" dirty="0"/>
              <a:t>Let’s see what it takes to deploy an app on a running Kubernetes cluster</a:t>
            </a:r>
          </a:p>
          <a:p>
            <a:pPr lvl="1"/>
            <a:r>
              <a:rPr lang="en-US" sz="2800" dirty="0"/>
              <a:t>There will be lot’s of YAML Kubernetes manifest files</a:t>
            </a:r>
          </a:p>
          <a:p>
            <a:pPr lvl="2"/>
            <a:r>
              <a:rPr lang="en-US" sz="2400" dirty="0"/>
              <a:t>Ex:- </a:t>
            </a:r>
          </a:p>
          <a:p>
            <a:pPr lvl="3"/>
            <a:r>
              <a:rPr lang="en-US" sz="2200" dirty="0"/>
              <a:t>Application deployment and service configuration</a:t>
            </a:r>
          </a:p>
          <a:p>
            <a:pPr lvl="3"/>
            <a:r>
              <a:rPr lang="en-US" sz="2200" dirty="0"/>
              <a:t>Redis master deployment and service configuration</a:t>
            </a:r>
          </a:p>
          <a:p>
            <a:pPr lvl="3"/>
            <a:r>
              <a:rPr lang="en-US" sz="2200" dirty="0"/>
              <a:t>Redis slaves deployment and service configuration</a:t>
            </a:r>
          </a:p>
          <a:p>
            <a:pPr lvl="1"/>
            <a:r>
              <a:rPr lang="en-US" sz="2800" dirty="0"/>
              <a:t>Using the Kubernetes client, </a:t>
            </a:r>
            <a:r>
              <a:rPr lang="en-US" sz="2800" i="1" dirty="0"/>
              <a:t>kubectl</a:t>
            </a:r>
          </a:p>
          <a:p>
            <a:pPr lvl="2"/>
            <a:r>
              <a:rPr lang="en-US" sz="2400" dirty="0"/>
              <a:t>Create Deployment</a:t>
            </a:r>
          </a:p>
          <a:p>
            <a:pPr lvl="2"/>
            <a:r>
              <a:rPr lang="en-US" sz="2400" dirty="0"/>
              <a:t>Manage Deployment</a:t>
            </a:r>
          </a:p>
          <a:p>
            <a:pPr marL="457200" lvl="1" indent="0">
              <a:buNone/>
            </a:pPr>
            <a:endParaRPr lang="en-US" sz="2400" dirty="0"/>
          </a:p>
          <a:p>
            <a:pPr marL="457200" lvl="1" indent="0">
              <a:buNone/>
            </a:pPr>
            <a:r>
              <a:rPr lang="en-US" dirty="0"/>
              <a:t>Refer - </a:t>
            </a:r>
            <a:r>
              <a:rPr lang="en-US" dirty="0">
                <a:hlinkClick r:id="rId3"/>
              </a:rPr>
              <a:t>https://github.com/IBM/guestbook/tree/master/v1</a:t>
            </a:r>
            <a:r>
              <a:rPr lang="en-US" dirty="0"/>
              <a:t> </a:t>
            </a:r>
            <a:endParaRPr lang="en-US" sz="2400" dirty="0"/>
          </a:p>
          <a:p>
            <a:pPr lvl="1"/>
            <a:endParaRPr lang="en-US" dirty="0"/>
          </a:p>
        </p:txBody>
      </p:sp>
      <p:sp>
        <p:nvSpPr>
          <p:cNvPr id="5" name="TextBox 4">
            <a:extLst>
              <a:ext uri="{FF2B5EF4-FFF2-40B4-BE49-F238E27FC236}">
                <a16:creationId xmlns:a16="http://schemas.microsoft.com/office/drawing/2014/main" id="{FCD23911-CE2F-EC6A-A3CB-9CFB46615446}"/>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4"/>
              </a:rPr>
              <a:t>https://github.com/IBM/helm101/tree/master</a:t>
            </a:r>
            <a:r>
              <a:rPr lang="en-GB" sz="1400" dirty="0"/>
              <a:t> </a:t>
            </a:r>
            <a:endParaRPr lang="en-LK" sz="1400" dirty="0"/>
          </a:p>
        </p:txBody>
      </p:sp>
    </p:spTree>
    <p:extLst>
      <p:ext uri="{BB962C8B-B14F-4D97-AF65-F5344CB8AC3E}">
        <p14:creationId xmlns:p14="http://schemas.microsoft.com/office/powerpoint/2010/main" val="316065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6525"/>
            <a:ext cx="10820400" cy="1382445"/>
          </a:xfrm>
        </p:spPr>
        <p:txBody>
          <a:bodyPr>
            <a:normAutofit/>
          </a:bodyPr>
          <a:lstStyle/>
          <a:p>
            <a:r>
              <a:rPr lang="en-US" dirty="0"/>
              <a:t>Deploying an App </a:t>
            </a:r>
            <a:r>
              <a:rPr lang="mr-IN" dirty="0"/>
              <a:t>–</a:t>
            </a:r>
            <a:r>
              <a:rPr lang="en-IE" dirty="0"/>
              <a:t> </a:t>
            </a:r>
            <a:r>
              <a:rPr lang="en-US" i="1" dirty="0" err="1"/>
              <a:t>kubectl</a:t>
            </a:r>
            <a:r>
              <a:rPr lang="en-US" dirty="0"/>
              <a:t> Way – Pain Points</a:t>
            </a:r>
          </a:p>
        </p:txBody>
      </p:sp>
      <p:sp>
        <p:nvSpPr>
          <p:cNvPr id="3" name="Content Placeholder 2"/>
          <p:cNvSpPr>
            <a:spLocks noGrp="1"/>
          </p:cNvSpPr>
          <p:nvPr>
            <p:ph idx="1"/>
          </p:nvPr>
        </p:nvSpPr>
        <p:spPr>
          <a:xfrm>
            <a:off x="533400" y="1403350"/>
            <a:ext cx="11353800" cy="4953000"/>
          </a:xfrm>
        </p:spPr>
        <p:txBody>
          <a:bodyPr>
            <a:normAutofit/>
          </a:bodyPr>
          <a:lstStyle/>
          <a:p>
            <a:pPr lvl="1"/>
            <a:r>
              <a:rPr lang="en-US" sz="2600" dirty="0"/>
              <a:t>CI/CD pipeline</a:t>
            </a:r>
          </a:p>
          <a:p>
            <a:pPr lvl="2"/>
            <a:r>
              <a:rPr lang="en-US" sz="2200" i="1" dirty="0" err="1"/>
              <a:t>kubectl</a:t>
            </a:r>
            <a:r>
              <a:rPr lang="en-US" sz="2200" dirty="0"/>
              <a:t> deployments are not easy to configure, update and rollback </a:t>
            </a:r>
          </a:p>
          <a:p>
            <a:pPr lvl="3"/>
            <a:r>
              <a:rPr lang="en-US" sz="2000" dirty="0"/>
              <a:t> Deploying app to dev/test/production may require different configuration</a:t>
            </a:r>
          </a:p>
          <a:p>
            <a:pPr lvl="4"/>
            <a:r>
              <a:rPr lang="en-US" dirty="0"/>
              <a:t>Update deployment e.g. update with a new image</a:t>
            </a:r>
          </a:p>
          <a:p>
            <a:pPr lvl="4"/>
            <a:r>
              <a:rPr lang="en-US" dirty="0"/>
              <a:t>Change the configuration based on certain conditions </a:t>
            </a:r>
          </a:p>
          <a:p>
            <a:pPr lvl="4"/>
            <a:r>
              <a:rPr lang="en-US" dirty="0"/>
              <a:t>A different </a:t>
            </a:r>
            <a:r>
              <a:rPr lang="en-US" dirty="0" err="1"/>
              <a:t>serviceType</a:t>
            </a:r>
            <a:r>
              <a:rPr lang="en-US" dirty="0"/>
              <a:t> is needed in different environments (e.g. </a:t>
            </a:r>
            <a:r>
              <a:rPr lang="en-US" dirty="0" err="1"/>
              <a:t>NodePort</a:t>
            </a:r>
            <a:r>
              <a:rPr lang="en-US" dirty="0"/>
              <a:t>/</a:t>
            </a:r>
            <a:r>
              <a:rPr lang="en-US" dirty="0" err="1"/>
              <a:t>LoadBalancer</a:t>
            </a:r>
            <a:r>
              <a:rPr lang="en-US" dirty="0"/>
              <a:t>)  </a:t>
            </a:r>
          </a:p>
          <a:p>
            <a:pPr lvl="4"/>
            <a:r>
              <a:rPr lang="en-US" dirty="0"/>
              <a:t>Need for rollback </a:t>
            </a:r>
          </a:p>
          <a:p>
            <a:pPr lvl="4"/>
            <a:r>
              <a:rPr lang="en-US" dirty="0"/>
              <a:t>Need of having multiple deployments (e.g. multiple Redis deployments) </a:t>
            </a:r>
          </a:p>
          <a:p>
            <a:pPr lvl="2"/>
            <a:r>
              <a:rPr lang="en-US" sz="2200" dirty="0"/>
              <a:t>Requires to track your deployment and modify YAML files (can be error prone)</a:t>
            </a:r>
          </a:p>
          <a:p>
            <a:pPr lvl="2"/>
            <a:r>
              <a:rPr lang="en-US" sz="2200" dirty="0"/>
              <a:t>Does not allow multiple deployments without updating metadata in manifest files</a:t>
            </a:r>
          </a:p>
          <a:p>
            <a:pPr lvl="1"/>
            <a:r>
              <a:rPr lang="en-US" sz="2600" dirty="0"/>
              <a:t>Share your deployment configurations with your friend, team or customer?</a:t>
            </a:r>
          </a:p>
          <a:p>
            <a:pPr lvl="2"/>
            <a:r>
              <a:rPr lang="en-US" sz="2200" dirty="0"/>
              <a:t>You need to share many files and related dependencies </a:t>
            </a:r>
          </a:p>
          <a:p>
            <a:pPr lvl="2"/>
            <a:r>
              <a:rPr lang="en-US" sz="2200" dirty="0"/>
              <a:t>Your users are required to have knowledge of deployment configuration</a:t>
            </a:r>
          </a:p>
          <a:p>
            <a:pPr marL="457200" lvl="1" indent="0">
              <a:buNone/>
            </a:pPr>
            <a:endParaRPr lang="en-US" dirty="0"/>
          </a:p>
        </p:txBody>
      </p:sp>
      <p:sp>
        <p:nvSpPr>
          <p:cNvPr id="5" name="TextBox 4">
            <a:extLst>
              <a:ext uri="{FF2B5EF4-FFF2-40B4-BE49-F238E27FC236}">
                <a16:creationId xmlns:a16="http://schemas.microsoft.com/office/drawing/2014/main" id="{E0C81841-DA73-5827-27C4-9FA298522B41}"/>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3"/>
              </a:rPr>
              <a:t>https://github.com/IBM/helm101/tree/master</a:t>
            </a:r>
            <a:r>
              <a:rPr lang="en-GB" sz="1400" dirty="0"/>
              <a:t> </a:t>
            </a:r>
            <a:endParaRPr lang="en-LK" sz="1400" dirty="0"/>
          </a:p>
        </p:txBody>
      </p:sp>
    </p:spTree>
    <p:extLst>
      <p:ext uri="{BB962C8B-B14F-4D97-AF65-F5344CB8AC3E}">
        <p14:creationId xmlns:p14="http://schemas.microsoft.com/office/powerpoint/2010/main" val="3301580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C544B-C76C-B248-946C-0C84C6157FE6}"/>
              </a:ext>
            </a:extLst>
          </p:cNvPr>
          <p:cNvSpPr>
            <a:spLocks noGrp="1"/>
          </p:cNvSpPr>
          <p:nvPr>
            <p:ph type="title"/>
          </p:nvPr>
        </p:nvSpPr>
        <p:spPr>
          <a:xfrm>
            <a:off x="838200" y="46245"/>
            <a:ext cx="10515600" cy="1325563"/>
          </a:xfrm>
        </p:spPr>
        <p:txBody>
          <a:bodyPr/>
          <a:lstStyle/>
          <a:p>
            <a:r>
              <a:rPr lang="en-US" dirty="0"/>
              <a:t>Here Comes Helm</a:t>
            </a:r>
          </a:p>
        </p:txBody>
      </p:sp>
      <p:sp>
        <p:nvSpPr>
          <p:cNvPr id="3" name="Content Placeholder 2">
            <a:extLst>
              <a:ext uri="{FF2B5EF4-FFF2-40B4-BE49-F238E27FC236}">
                <a16:creationId xmlns:a16="http://schemas.microsoft.com/office/drawing/2014/main" id="{01FB07D3-8CFA-AD40-B807-81E4F06C093F}"/>
              </a:ext>
            </a:extLst>
          </p:cNvPr>
          <p:cNvSpPr>
            <a:spLocks noGrp="1"/>
          </p:cNvSpPr>
          <p:nvPr>
            <p:ph idx="1"/>
          </p:nvPr>
        </p:nvSpPr>
        <p:spPr>
          <a:xfrm>
            <a:off x="838200" y="1492856"/>
            <a:ext cx="11353800" cy="4953000"/>
          </a:xfrm>
        </p:spPr>
        <p:txBody>
          <a:bodyPr>
            <a:normAutofit/>
          </a:bodyPr>
          <a:lstStyle/>
          <a:p>
            <a:r>
              <a:rPr lang="en-US" sz="2000" dirty="0"/>
              <a:t>Deploying an app </a:t>
            </a:r>
            <a:r>
              <a:rPr lang="mr-IN" sz="2000" dirty="0"/>
              <a:t>–</a:t>
            </a:r>
            <a:r>
              <a:rPr lang="en-US" sz="2000" dirty="0"/>
              <a:t> Helm Way </a:t>
            </a:r>
          </a:p>
          <a:p>
            <a:pPr lvl="1"/>
            <a:r>
              <a:rPr lang="en-US" sz="2000" dirty="0"/>
              <a:t>No expertise of Kubernetes deployment needed as Helm hides Kubernetes domain complexities </a:t>
            </a:r>
          </a:p>
          <a:p>
            <a:pPr lvl="1"/>
            <a:r>
              <a:rPr lang="en-US" sz="2000" dirty="0"/>
              <a:t>Helm packages all dependencies </a:t>
            </a:r>
          </a:p>
          <a:p>
            <a:pPr lvl="1"/>
            <a:r>
              <a:rPr lang="en-US" sz="2000" dirty="0"/>
              <a:t>Helm tracks deployment making it easy to update and rollback</a:t>
            </a:r>
          </a:p>
          <a:p>
            <a:pPr lvl="1"/>
            <a:r>
              <a:rPr lang="en-US" sz="2000" dirty="0"/>
              <a:t>Same workload can be deployed multiple times</a:t>
            </a:r>
          </a:p>
          <a:p>
            <a:pPr lvl="2"/>
            <a:r>
              <a:rPr lang="en-US" sz="1800" dirty="0"/>
              <a:t>Helm allows assigning workload release names at runtime</a:t>
            </a:r>
          </a:p>
          <a:p>
            <a:pPr lvl="1"/>
            <a:r>
              <a:rPr lang="en-US" sz="2000" dirty="0"/>
              <a:t>Easy to share</a:t>
            </a:r>
          </a:p>
        </p:txBody>
      </p:sp>
      <p:sp>
        <p:nvSpPr>
          <p:cNvPr id="6" name="TextBox 5">
            <a:extLst>
              <a:ext uri="{FF2B5EF4-FFF2-40B4-BE49-F238E27FC236}">
                <a16:creationId xmlns:a16="http://schemas.microsoft.com/office/drawing/2014/main" id="{1BE3C17A-8B60-B99C-3944-984406FFA294}"/>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3"/>
              </a:rPr>
              <a:t>https://github.com/IBM/helm101/tree/master</a:t>
            </a:r>
            <a:r>
              <a:rPr lang="en-GB" sz="1400" dirty="0"/>
              <a:t> </a:t>
            </a:r>
            <a:endParaRPr lang="en-LK" sz="1400" dirty="0"/>
          </a:p>
        </p:txBody>
      </p:sp>
    </p:spTree>
    <p:extLst>
      <p:ext uri="{BB962C8B-B14F-4D97-AF65-F5344CB8AC3E}">
        <p14:creationId xmlns:p14="http://schemas.microsoft.com/office/powerpoint/2010/main" val="199946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a:xfrm>
            <a:off x="838200" y="60085"/>
            <a:ext cx="10515600" cy="1325563"/>
          </a:xfrm>
        </p:spPr>
        <p:txBody>
          <a:bodyPr/>
          <a:lstStyle/>
          <a:p>
            <a:r>
              <a:rPr lang="en-US" dirty="0"/>
              <a:t>What is Helm?</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632012" y="1182133"/>
            <a:ext cx="9067800" cy="4953000"/>
          </a:xfrm>
        </p:spPr>
        <p:txBody>
          <a:bodyPr>
            <a:normAutofit/>
          </a:bodyPr>
          <a:lstStyle/>
          <a:p>
            <a:pPr lvl="1"/>
            <a:r>
              <a:rPr lang="en-US" sz="2400" dirty="0"/>
              <a:t>Helm is a tool that streamlines installation and management of Kubernetes applications</a:t>
            </a:r>
          </a:p>
          <a:p>
            <a:pPr lvl="2"/>
            <a:r>
              <a:rPr lang="en-US" baseline="0" dirty="0"/>
              <a:t>A tool or package manager for the Kubernetes, for deployment and management of applications into a Kubernetes cluster</a:t>
            </a:r>
            <a:endParaRPr lang="en-US" dirty="0"/>
          </a:p>
          <a:p>
            <a:pPr lvl="2"/>
            <a:r>
              <a:rPr lang="en-US" sz="2200" dirty="0"/>
              <a:t>Helm became a CNCF project in mid 2018</a:t>
            </a:r>
          </a:p>
          <a:p>
            <a:pPr lvl="1"/>
            <a:r>
              <a:rPr lang="en-US" sz="2400" dirty="0"/>
              <a:t> It uses a packaging format called </a:t>
            </a:r>
            <a:r>
              <a:rPr lang="en-US" sz="2400" b="1" dirty="0"/>
              <a:t>charts</a:t>
            </a:r>
            <a:r>
              <a:rPr lang="en-US" sz="2400" dirty="0"/>
              <a:t> </a:t>
            </a:r>
          </a:p>
          <a:p>
            <a:pPr lvl="2"/>
            <a:r>
              <a:rPr lang="en-US" sz="2200" dirty="0"/>
              <a:t>A chart is a collection of files that describe Kubernetes resources</a:t>
            </a:r>
          </a:p>
          <a:p>
            <a:pPr lvl="2"/>
            <a:r>
              <a:rPr lang="en-US" sz="2200" dirty="0"/>
              <a:t>Think of Helm like apt/yum/homebrew for Kubernetes</a:t>
            </a:r>
          </a:p>
          <a:p>
            <a:pPr lvl="1"/>
            <a:r>
              <a:rPr lang="en-US" sz="2400" dirty="0"/>
              <a:t>Helm is available for various operating systems like OSX, Linux and Windows</a:t>
            </a:r>
          </a:p>
          <a:p>
            <a:pPr lvl="1"/>
            <a:r>
              <a:rPr lang="en-US" sz="2400" dirty="0"/>
              <a:t>Run Helm anywhere e.g. laptop, CI/CD etc.</a:t>
            </a:r>
          </a:p>
          <a:p>
            <a:pPr lvl="1"/>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4191000"/>
            <a:ext cx="2667000" cy="2667000"/>
          </a:xfrm>
          <a:prstGeom prst="rect">
            <a:avLst/>
          </a:prstGeom>
        </p:spPr>
      </p:pic>
      <p:sp>
        <p:nvSpPr>
          <p:cNvPr id="6" name="TextBox 5">
            <a:extLst>
              <a:ext uri="{FF2B5EF4-FFF2-40B4-BE49-F238E27FC236}">
                <a16:creationId xmlns:a16="http://schemas.microsoft.com/office/drawing/2014/main" id="{02AD5CDA-8ECF-FA35-C411-AF3DF5D48E30}"/>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4"/>
              </a:rPr>
              <a:t>https://github.com/IBM/helm101/tree/master</a:t>
            </a:r>
            <a:r>
              <a:rPr lang="en-GB" sz="1400" dirty="0"/>
              <a:t> </a:t>
            </a:r>
            <a:endParaRPr lang="en-LK" sz="1400" dirty="0"/>
          </a:p>
        </p:txBody>
      </p:sp>
    </p:spTree>
    <p:extLst>
      <p:ext uri="{BB962C8B-B14F-4D97-AF65-F5344CB8AC3E}">
        <p14:creationId xmlns:p14="http://schemas.microsoft.com/office/powerpoint/2010/main" val="27448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55A6-A7DF-B443-8929-2510EE1AA158}"/>
              </a:ext>
            </a:extLst>
          </p:cNvPr>
          <p:cNvSpPr>
            <a:spLocks noGrp="1"/>
          </p:cNvSpPr>
          <p:nvPr>
            <p:ph type="title"/>
          </p:nvPr>
        </p:nvSpPr>
        <p:spPr>
          <a:xfrm>
            <a:off x="718686" y="434932"/>
            <a:ext cx="5486400" cy="5988135"/>
          </a:xfrm>
        </p:spPr>
        <p:txBody>
          <a:bodyPr/>
          <a:lstStyle/>
          <a:p>
            <a:r>
              <a:rPr lang="en-US" dirty="0"/>
              <a:t>What Helm is NOT</a:t>
            </a:r>
          </a:p>
        </p:txBody>
      </p:sp>
      <p:sp>
        <p:nvSpPr>
          <p:cNvPr id="3" name="Content Placeholder 2">
            <a:extLst>
              <a:ext uri="{FF2B5EF4-FFF2-40B4-BE49-F238E27FC236}">
                <a16:creationId xmlns:a16="http://schemas.microsoft.com/office/drawing/2014/main" id="{232A4CBC-2560-E04A-8ED9-871EB5A30604}"/>
              </a:ext>
            </a:extLst>
          </p:cNvPr>
          <p:cNvSpPr>
            <a:spLocks noGrp="1"/>
          </p:cNvSpPr>
          <p:nvPr>
            <p:ph idx="1"/>
          </p:nvPr>
        </p:nvSpPr>
        <p:spPr>
          <a:xfrm>
            <a:off x="5133629" y="2202382"/>
            <a:ext cx="6506366" cy="4953000"/>
          </a:xfrm>
        </p:spPr>
        <p:txBody>
          <a:bodyPr>
            <a:normAutofit/>
          </a:bodyPr>
          <a:lstStyle/>
          <a:p>
            <a:pPr lvl="1"/>
            <a:r>
              <a:rPr lang="en-US" sz="2400" dirty="0"/>
              <a:t>A fully fledged </a:t>
            </a:r>
            <a:r>
              <a:rPr lang="en-US" sz="2400" b="1" u="sng" dirty="0"/>
              <a:t>system</a:t>
            </a:r>
            <a:r>
              <a:rPr lang="en-US" sz="2400" dirty="0"/>
              <a:t> package manager</a:t>
            </a:r>
          </a:p>
          <a:p>
            <a:pPr lvl="1"/>
            <a:endParaRPr lang="en-US" sz="2400" dirty="0"/>
          </a:p>
          <a:p>
            <a:pPr lvl="1"/>
            <a:r>
              <a:rPr lang="en-US" sz="2400" dirty="0"/>
              <a:t>A configuration management tool like Chef, puppet etc.</a:t>
            </a:r>
          </a:p>
          <a:p>
            <a:pPr lvl="1"/>
            <a:endParaRPr lang="en-US" sz="2400" dirty="0"/>
          </a:p>
          <a:p>
            <a:pPr lvl="1"/>
            <a:r>
              <a:rPr lang="en-US" sz="2400" dirty="0"/>
              <a:t>A Kubernetes resource lifecycle controller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538" y="0"/>
            <a:ext cx="1623461" cy="1623461"/>
          </a:xfrm>
          <a:prstGeom prst="rect">
            <a:avLst/>
          </a:prstGeom>
        </p:spPr>
      </p:pic>
      <p:sp>
        <p:nvSpPr>
          <p:cNvPr id="6" name="TextBox 5">
            <a:extLst>
              <a:ext uri="{FF2B5EF4-FFF2-40B4-BE49-F238E27FC236}">
                <a16:creationId xmlns:a16="http://schemas.microsoft.com/office/drawing/2014/main" id="{ABC4C6A8-5F8E-AAE3-2D3C-F28A016D6B4E}"/>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4"/>
              </a:rPr>
              <a:t>https://github.com/IBM/helm101/tree/master</a:t>
            </a:r>
            <a:r>
              <a:rPr lang="en-GB" sz="1400" dirty="0"/>
              <a:t> </a:t>
            </a:r>
            <a:endParaRPr lang="en-LK" sz="1400" dirty="0"/>
          </a:p>
        </p:txBody>
      </p:sp>
    </p:spTree>
    <p:extLst>
      <p:ext uri="{BB962C8B-B14F-4D97-AF65-F5344CB8AC3E}">
        <p14:creationId xmlns:p14="http://schemas.microsoft.com/office/powerpoint/2010/main" val="3395951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8538" y="0"/>
            <a:ext cx="1623461" cy="1623461"/>
          </a:xfrm>
          <a:prstGeom prst="rect">
            <a:avLst/>
          </a:prstGeom>
        </p:spPr>
      </p:pic>
      <p:sp>
        <p:nvSpPr>
          <p:cNvPr id="6" name="TextBox 5">
            <a:extLst>
              <a:ext uri="{FF2B5EF4-FFF2-40B4-BE49-F238E27FC236}">
                <a16:creationId xmlns:a16="http://schemas.microsoft.com/office/drawing/2014/main" id="{ABC4C6A8-5F8E-AAE3-2D3C-F28A016D6B4E}"/>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4"/>
              </a:rPr>
              <a:t>https://helm.sh/docs/topics/charts/</a:t>
            </a:r>
            <a:r>
              <a:rPr lang="en-GB" sz="1400" dirty="0"/>
              <a:t> </a:t>
            </a:r>
            <a:endParaRPr lang="en-LK" sz="1400" dirty="0"/>
          </a:p>
        </p:txBody>
      </p:sp>
      <p:pic>
        <p:nvPicPr>
          <p:cNvPr id="13" name="Picture 12">
            <a:extLst>
              <a:ext uri="{FF2B5EF4-FFF2-40B4-BE49-F238E27FC236}">
                <a16:creationId xmlns:a16="http://schemas.microsoft.com/office/drawing/2014/main" id="{A250CAAE-5E46-B917-FB68-31C06A4E6260}"/>
              </a:ext>
            </a:extLst>
          </p:cNvPr>
          <p:cNvPicPr>
            <a:picLocks noChangeAspect="1"/>
          </p:cNvPicPr>
          <p:nvPr/>
        </p:nvPicPr>
        <p:blipFill>
          <a:blip r:embed="rId5"/>
          <a:stretch>
            <a:fillRect/>
          </a:stretch>
        </p:blipFill>
        <p:spPr>
          <a:xfrm>
            <a:off x="617621" y="811730"/>
            <a:ext cx="10019899" cy="4832344"/>
          </a:xfrm>
          <a:prstGeom prst="rect">
            <a:avLst/>
          </a:prstGeom>
        </p:spPr>
      </p:pic>
    </p:spTree>
    <p:extLst>
      <p:ext uri="{BB962C8B-B14F-4D97-AF65-F5344CB8AC3E}">
        <p14:creationId xmlns:p14="http://schemas.microsoft.com/office/powerpoint/2010/main" val="2481964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105875"/>
            <a:ext cx="8984673" cy="615001"/>
          </a:xfrm>
        </p:spPr>
        <p:txBody>
          <a:bodyPr>
            <a:normAutofit fontScale="90000"/>
          </a:bodyPr>
          <a:lstStyle/>
          <a:p>
            <a:r>
              <a:rPr lang="en-US" dirty="0"/>
              <a:t>Demo </a:t>
            </a:r>
            <a:r>
              <a:rPr lang="mr-IN" dirty="0"/>
              <a:t>–</a:t>
            </a:r>
            <a:r>
              <a:rPr lang="en-US" dirty="0"/>
              <a:t> Guestbook Chart Deployment</a:t>
            </a:r>
          </a:p>
        </p:txBody>
      </p:sp>
      <p:sp>
        <p:nvSpPr>
          <p:cNvPr id="3" name="Content Placeholder 2"/>
          <p:cNvSpPr>
            <a:spLocks noGrp="1"/>
          </p:cNvSpPr>
          <p:nvPr>
            <p:ph idx="1"/>
          </p:nvPr>
        </p:nvSpPr>
        <p:spPr>
          <a:xfrm>
            <a:off x="639279" y="1161177"/>
            <a:ext cx="11353800" cy="5373133"/>
          </a:xfrm>
        </p:spPr>
        <p:txBody>
          <a:bodyPr>
            <a:normAutofit fontScale="92500" lnSpcReduction="20000"/>
          </a:bodyPr>
          <a:lstStyle/>
          <a:p>
            <a:pPr marL="342900" indent="-342900">
              <a:buFont typeface="Arial" panose="020B0604020202020204" pitchFamily="34" charset="0"/>
              <a:buChar char="•"/>
            </a:pPr>
            <a:r>
              <a:rPr lang="en-US" sz="2300" b="0" dirty="0"/>
              <a:t>Check existing installation of Helm chart</a:t>
            </a:r>
          </a:p>
          <a:p>
            <a:pPr lvl="2"/>
            <a:r>
              <a:rPr lang="en-US" b="1" i="1" dirty="0"/>
              <a:t>helm ls</a:t>
            </a:r>
          </a:p>
          <a:p>
            <a:pPr marL="342900" indent="-342900">
              <a:buFont typeface="Arial" panose="020B0604020202020204" pitchFamily="34" charset="0"/>
              <a:buChar char="•"/>
            </a:pPr>
            <a:r>
              <a:rPr lang="en-US" sz="2300" b="0" dirty="0"/>
              <a:t>Check what repo do you have </a:t>
            </a:r>
          </a:p>
          <a:p>
            <a:pPr lvl="2"/>
            <a:r>
              <a:rPr lang="en-US" b="1" i="1" dirty="0"/>
              <a:t>helm repo list</a:t>
            </a:r>
          </a:p>
          <a:p>
            <a:pPr marL="342900" indent="-342900">
              <a:buFont typeface="Arial" panose="020B0604020202020204" pitchFamily="34" charset="0"/>
              <a:buChar char="•"/>
            </a:pPr>
            <a:r>
              <a:rPr lang="en-US" sz="2300" b="0" dirty="0"/>
              <a:t>Add repo</a:t>
            </a:r>
          </a:p>
          <a:p>
            <a:pPr lvl="2"/>
            <a:r>
              <a:rPr lang="en-US" b="1" i="1" dirty="0"/>
              <a:t>helm repo add helm101 </a:t>
            </a:r>
            <a:r>
              <a:rPr lang="en-US" b="1" i="1" dirty="0">
                <a:hlinkClick r:id="rId3"/>
              </a:rPr>
              <a:t>https://ibm.github.io/helm101/</a:t>
            </a:r>
            <a:endParaRPr lang="en-US" b="1" i="1" dirty="0"/>
          </a:p>
          <a:p>
            <a:pPr marL="342900" indent="-342900">
              <a:buFont typeface="Arial" panose="020B0604020202020204" pitchFamily="34" charset="0"/>
              <a:buChar char="•"/>
            </a:pPr>
            <a:r>
              <a:rPr lang="en-US" sz="2300" b="0" dirty="0"/>
              <a:t>Verify that helm101/guestbook is now in your repo</a:t>
            </a:r>
          </a:p>
          <a:p>
            <a:pPr lvl="2"/>
            <a:r>
              <a:rPr lang="en-US" b="1" i="1" dirty="0"/>
              <a:t>helm repo list</a:t>
            </a:r>
          </a:p>
          <a:p>
            <a:pPr lvl="2"/>
            <a:r>
              <a:rPr lang="en-US" b="1" i="1" dirty="0"/>
              <a:t>helm search helm101</a:t>
            </a:r>
          </a:p>
          <a:p>
            <a:pPr marL="342900" indent="-342900">
              <a:buFont typeface="Arial" panose="020B0604020202020204" pitchFamily="34" charset="0"/>
              <a:buChar char="•"/>
            </a:pPr>
            <a:r>
              <a:rPr lang="en-US" sz="2300" b="0" dirty="0"/>
              <a:t>Install</a:t>
            </a:r>
            <a:r>
              <a:rPr lang="en-US" b="0" dirty="0"/>
              <a:t> </a:t>
            </a:r>
          </a:p>
          <a:p>
            <a:pPr lvl="2"/>
            <a:r>
              <a:rPr lang="en-US" b="1" i="1" dirty="0"/>
              <a:t>helm install helm101/guestbook --name myguestbook --set </a:t>
            </a:r>
            <a:r>
              <a:rPr lang="en-US" b="1" i="1" dirty="0" err="1"/>
              <a:t>service.type</a:t>
            </a:r>
            <a:r>
              <a:rPr lang="en-US" b="1" i="1" dirty="0"/>
              <a:t>=NodePort </a:t>
            </a:r>
            <a:r>
              <a:rPr lang="mr-IN" dirty="0"/>
              <a:t>–</a:t>
            </a:r>
            <a:r>
              <a:rPr lang="en-US" dirty="0"/>
              <a:t> follow the output instructions to see your guestbook application</a:t>
            </a:r>
          </a:p>
          <a:p>
            <a:pPr marL="342900" indent="-342900">
              <a:buFont typeface="Arial" panose="020B0604020202020204" pitchFamily="34" charset="0"/>
              <a:buChar char="•"/>
            </a:pPr>
            <a:r>
              <a:rPr lang="en-US" sz="2600" b="0" dirty="0"/>
              <a:t>Verify that your guestbook chart is installed</a:t>
            </a:r>
          </a:p>
          <a:p>
            <a:pPr lvl="2"/>
            <a:r>
              <a:rPr lang="en-US" b="1" i="1" dirty="0"/>
              <a:t>helm ls</a:t>
            </a:r>
          </a:p>
          <a:p>
            <a:pPr marL="342900" indent="-342900">
              <a:buFont typeface="Arial" panose="020B0604020202020204" pitchFamily="34" charset="0"/>
              <a:buChar char="•"/>
            </a:pPr>
            <a:r>
              <a:rPr lang="en-US" sz="2600" b="0" dirty="0"/>
              <a:t>Check chart release history</a:t>
            </a:r>
          </a:p>
          <a:p>
            <a:pPr lvl="2"/>
            <a:r>
              <a:rPr lang="en-US" b="1" i="1" dirty="0"/>
              <a:t>helm history myguestbook</a:t>
            </a:r>
          </a:p>
        </p:txBody>
      </p:sp>
      <p:sp>
        <p:nvSpPr>
          <p:cNvPr id="5" name="TextBox 4">
            <a:extLst>
              <a:ext uri="{FF2B5EF4-FFF2-40B4-BE49-F238E27FC236}">
                <a16:creationId xmlns:a16="http://schemas.microsoft.com/office/drawing/2014/main" id="{B696B738-E79E-F4A1-35EC-9BB1886864CF}"/>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4"/>
              </a:rPr>
              <a:t>https://github.com/IBM/helm101/tree/master</a:t>
            </a:r>
            <a:r>
              <a:rPr lang="en-GB" sz="1400" dirty="0"/>
              <a:t> </a:t>
            </a:r>
            <a:endParaRPr lang="en-LK" sz="1400" dirty="0"/>
          </a:p>
        </p:txBody>
      </p:sp>
    </p:spTree>
    <p:extLst>
      <p:ext uri="{BB962C8B-B14F-4D97-AF65-F5344CB8AC3E}">
        <p14:creationId xmlns:p14="http://schemas.microsoft.com/office/powerpoint/2010/main" val="1043196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30" y="136525"/>
            <a:ext cx="9275618" cy="925308"/>
          </a:xfrm>
        </p:spPr>
        <p:txBody>
          <a:bodyPr>
            <a:normAutofit fontScale="90000"/>
          </a:bodyPr>
          <a:lstStyle/>
          <a:p>
            <a:r>
              <a:rPr lang="en-US" dirty="0"/>
              <a:t>Demo </a:t>
            </a:r>
            <a:r>
              <a:rPr lang="mr-IN" dirty="0"/>
              <a:t>–</a:t>
            </a:r>
            <a:r>
              <a:rPr lang="en-US" dirty="0"/>
              <a:t> Guestbook Upgrades and Rollback</a:t>
            </a:r>
          </a:p>
        </p:txBody>
      </p:sp>
      <p:sp>
        <p:nvSpPr>
          <p:cNvPr id="3" name="Content Placeholder 2"/>
          <p:cNvSpPr>
            <a:spLocks noGrp="1"/>
          </p:cNvSpPr>
          <p:nvPr>
            <p:ph idx="1"/>
          </p:nvPr>
        </p:nvSpPr>
        <p:spPr>
          <a:xfrm>
            <a:off x="506930" y="1106300"/>
            <a:ext cx="11353800" cy="5432612"/>
          </a:xfrm>
        </p:spPr>
        <p:txBody>
          <a:bodyPr>
            <a:normAutofit/>
          </a:bodyPr>
          <a:lstStyle/>
          <a:p>
            <a:r>
              <a:rPr lang="en-US" b="0" dirty="0"/>
              <a:t>First let’s see what we have</a:t>
            </a:r>
          </a:p>
          <a:p>
            <a:pPr lvl="1"/>
            <a:r>
              <a:rPr lang="en-US" sz="1800" dirty="0"/>
              <a:t> </a:t>
            </a:r>
            <a:r>
              <a:rPr lang="en-US" sz="2100" b="1" i="1" dirty="0"/>
              <a:t>helm history myguestbook</a:t>
            </a:r>
          </a:p>
          <a:p>
            <a:r>
              <a:rPr lang="en-US" b="0" dirty="0"/>
              <a:t>Upgrade </a:t>
            </a:r>
          </a:p>
          <a:p>
            <a:pPr lvl="1"/>
            <a:r>
              <a:rPr lang="en-US" sz="2000" b="1" i="1" dirty="0"/>
              <a:t>helm upgrade myguestbook helm101/guestbook</a:t>
            </a:r>
          </a:p>
          <a:p>
            <a:pPr lvl="1"/>
            <a:r>
              <a:rPr lang="en-US" sz="2100" b="1" i="1" dirty="0"/>
              <a:t>helm history myguestbook</a:t>
            </a:r>
          </a:p>
          <a:p>
            <a:r>
              <a:rPr lang="en-US" b="0" dirty="0"/>
              <a:t>Rollback</a:t>
            </a:r>
          </a:p>
          <a:p>
            <a:pPr lvl="1"/>
            <a:r>
              <a:rPr lang="en-US" sz="2000" b="1" i="1" dirty="0"/>
              <a:t>helm rollback myguestbook 1</a:t>
            </a:r>
          </a:p>
          <a:p>
            <a:pPr marL="685800" lvl="2">
              <a:spcBef>
                <a:spcPts val="1000"/>
              </a:spcBef>
              <a:buClr>
                <a:schemeClr val="tx1"/>
              </a:buClr>
            </a:pPr>
            <a:r>
              <a:rPr lang="en-US" sz="2100" b="1" i="1" dirty="0"/>
              <a:t>helm history myguestbook</a:t>
            </a:r>
          </a:p>
          <a:p>
            <a:pPr marL="0" indent="0">
              <a:buNone/>
            </a:pPr>
            <a:endParaRPr lang="en-US" dirty="0"/>
          </a:p>
          <a:p>
            <a:endParaRPr lang="en-US" dirty="0"/>
          </a:p>
        </p:txBody>
      </p:sp>
      <p:sp>
        <p:nvSpPr>
          <p:cNvPr id="5" name="TextBox 4">
            <a:extLst>
              <a:ext uri="{FF2B5EF4-FFF2-40B4-BE49-F238E27FC236}">
                <a16:creationId xmlns:a16="http://schemas.microsoft.com/office/drawing/2014/main" id="{B05D03D7-73C3-6B12-C975-9F08B7B190AE}"/>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3"/>
              </a:rPr>
              <a:t>https://github.com/IBM/helm101/tree/master</a:t>
            </a:r>
            <a:r>
              <a:rPr lang="en-GB" sz="1400" dirty="0"/>
              <a:t> </a:t>
            </a:r>
            <a:endParaRPr lang="en-LK" sz="1400" dirty="0"/>
          </a:p>
        </p:txBody>
      </p:sp>
    </p:spTree>
    <p:extLst>
      <p:ext uri="{BB962C8B-B14F-4D97-AF65-F5344CB8AC3E}">
        <p14:creationId xmlns:p14="http://schemas.microsoft.com/office/powerpoint/2010/main" val="161575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Demo </a:t>
            </a:r>
            <a:r>
              <a:rPr lang="mr-IN" dirty="0"/>
              <a:t>–</a:t>
            </a:r>
            <a:r>
              <a:rPr lang="en-US" dirty="0"/>
              <a:t> Clean Up</a:t>
            </a:r>
          </a:p>
        </p:txBody>
      </p:sp>
      <p:sp>
        <p:nvSpPr>
          <p:cNvPr id="3" name="Content Placeholder 2"/>
          <p:cNvSpPr>
            <a:spLocks noGrp="1"/>
          </p:cNvSpPr>
          <p:nvPr>
            <p:ph idx="1"/>
          </p:nvPr>
        </p:nvSpPr>
        <p:spPr>
          <a:xfrm>
            <a:off x="838200" y="1403350"/>
            <a:ext cx="11353800" cy="4953000"/>
          </a:xfrm>
        </p:spPr>
        <p:txBody>
          <a:bodyPr/>
          <a:lstStyle/>
          <a:p>
            <a:pPr marL="342900" indent="-342900">
              <a:buFont typeface="Arial" panose="020B0604020202020204" pitchFamily="34" charset="0"/>
              <a:buChar char="•"/>
            </a:pPr>
            <a:r>
              <a:rPr lang="en-US" sz="2000" b="0" dirty="0"/>
              <a:t>Remove repo</a:t>
            </a:r>
          </a:p>
          <a:p>
            <a:pPr lvl="2"/>
            <a:r>
              <a:rPr lang="en-US" sz="1800" b="1" dirty="0"/>
              <a:t>helm repo remove helm101</a:t>
            </a:r>
          </a:p>
          <a:p>
            <a:pPr marL="342900" indent="-342900">
              <a:buFont typeface="Arial" panose="020B0604020202020204" pitchFamily="34" charset="0"/>
              <a:buChar char="•"/>
            </a:pPr>
            <a:r>
              <a:rPr lang="en-US" sz="2000" b="0" dirty="0"/>
              <a:t>Remove chart completely</a:t>
            </a:r>
          </a:p>
          <a:p>
            <a:pPr lvl="2"/>
            <a:r>
              <a:rPr lang="en-US" sz="1800" b="1" dirty="0"/>
              <a:t>helm delete --purge myguestbook</a:t>
            </a:r>
          </a:p>
          <a:p>
            <a:pPr lvl="3"/>
            <a:r>
              <a:rPr lang="en-US" sz="1600" dirty="0"/>
              <a:t>Delete all Kubernetes resources generated when the chart was instantiated</a:t>
            </a:r>
            <a:endParaRPr lang="en-US" sz="1600" b="1" dirty="0"/>
          </a:p>
        </p:txBody>
      </p:sp>
      <p:sp>
        <p:nvSpPr>
          <p:cNvPr id="5" name="TextBox 4">
            <a:extLst>
              <a:ext uri="{FF2B5EF4-FFF2-40B4-BE49-F238E27FC236}">
                <a16:creationId xmlns:a16="http://schemas.microsoft.com/office/drawing/2014/main" id="{2D66E1E4-2BAC-A52E-E268-F78AA4C63CA0}"/>
              </a:ext>
            </a:extLst>
          </p:cNvPr>
          <p:cNvSpPr txBox="1"/>
          <p:nvPr/>
        </p:nvSpPr>
        <p:spPr>
          <a:xfrm>
            <a:off x="5627571" y="6550223"/>
            <a:ext cx="6564429" cy="307777"/>
          </a:xfrm>
          <a:prstGeom prst="rect">
            <a:avLst/>
          </a:prstGeom>
          <a:noFill/>
        </p:spPr>
        <p:txBody>
          <a:bodyPr wrap="square" rtlCol="0">
            <a:spAutoFit/>
          </a:bodyPr>
          <a:lstStyle/>
          <a:p>
            <a:pPr algn="r"/>
            <a:r>
              <a:rPr lang="en-LK" sz="1400" dirty="0"/>
              <a:t>Reference - </a:t>
            </a:r>
            <a:r>
              <a:rPr lang="en-GB" sz="1400" dirty="0">
                <a:hlinkClick r:id="rId3"/>
              </a:rPr>
              <a:t>https://github.com/IBM/helm101/tree/master</a:t>
            </a:r>
            <a:r>
              <a:rPr lang="en-GB" sz="1400" dirty="0"/>
              <a:t> </a:t>
            </a:r>
            <a:endParaRPr lang="en-LK" sz="1400" dirty="0"/>
          </a:p>
        </p:txBody>
      </p:sp>
    </p:spTree>
    <p:extLst>
      <p:ext uri="{BB962C8B-B14F-4D97-AF65-F5344CB8AC3E}">
        <p14:creationId xmlns:p14="http://schemas.microsoft.com/office/powerpoint/2010/main" val="991248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362751-E123-52A8-8817-58C0D4BD3287}"/>
              </a:ext>
            </a:extLst>
          </p:cNvPr>
          <p:cNvSpPr>
            <a:spLocks noGrp="1"/>
          </p:cNvSpPr>
          <p:nvPr>
            <p:ph type="title"/>
          </p:nvPr>
        </p:nvSpPr>
        <p:spPr>
          <a:xfrm>
            <a:off x="1143001" y="2689715"/>
            <a:ext cx="9905998" cy="1478570"/>
          </a:xfrm>
        </p:spPr>
        <p:txBody>
          <a:bodyPr>
            <a:normAutofit fontScale="90000"/>
          </a:bodyPr>
          <a:lstStyle/>
          <a:p>
            <a:pPr algn="ctr"/>
            <a:r>
              <a:rPr lang="en-US" dirty="0"/>
              <a:t>Another Demo!!!</a:t>
            </a:r>
            <a:br>
              <a:rPr lang="en-US" dirty="0"/>
            </a:br>
            <a:r>
              <a:rPr lang="en-US" dirty="0">
                <a:hlinkClick r:id="rId2"/>
              </a:rPr>
              <a:t>https://github.com/rav94/devops-in-practice</a:t>
            </a:r>
            <a:r>
              <a:rPr lang="en-US" dirty="0"/>
              <a:t> </a:t>
            </a:r>
            <a:endParaRPr lang="en-LK" dirty="0"/>
          </a:p>
        </p:txBody>
      </p:sp>
    </p:spTree>
    <p:extLst>
      <p:ext uri="{BB962C8B-B14F-4D97-AF65-F5344CB8AC3E}">
        <p14:creationId xmlns:p14="http://schemas.microsoft.com/office/powerpoint/2010/main" val="40291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B9F7-7788-5219-1E24-A0414E711CB8}"/>
              </a:ext>
            </a:extLst>
          </p:cNvPr>
          <p:cNvSpPr>
            <a:spLocks noGrp="1"/>
          </p:cNvSpPr>
          <p:nvPr>
            <p:ph type="title"/>
          </p:nvPr>
        </p:nvSpPr>
        <p:spPr/>
        <p:txBody>
          <a:bodyPr/>
          <a:lstStyle/>
          <a:p>
            <a:r>
              <a:rPr lang="en-LK" dirty="0"/>
              <a:t>Container orchestration</a:t>
            </a:r>
          </a:p>
        </p:txBody>
      </p:sp>
      <p:sp>
        <p:nvSpPr>
          <p:cNvPr id="3" name="Content Placeholder 2">
            <a:extLst>
              <a:ext uri="{FF2B5EF4-FFF2-40B4-BE49-F238E27FC236}">
                <a16:creationId xmlns:a16="http://schemas.microsoft.com/office/drawing/2014/main" id="{3D4C98E1-53BA-ABB1-E72D-1CC3C889A189}"/>
              </a:ext>
            </a:extLst>
          </p:cNvPr>
          <p:cNvSpPr>
            <a:spLocks noGrp="1"/>
          </p:cNvSpPr>
          <p:nvPr>
            <p:ph idx="1"/>
          </p:nvPr>
        </p:nvSpPr>
        <p:spPr/>
        <p:txBody>
          <a:bodyPr/>
          <a:lstStyle/>
          <a:p>
            <a:r>
              <a:rPr lang="en-GB" b="0" i="0" dirty="0">
                <a:effectLst/>
              </a:rPr>
              <a:t>Container orchestration automates the deployment, management, scaling, and networking of containers.</a:t>
            </a:r>
          </a:p>
          <a:p>
            <a:pPr marL="0" indent="0">
              <a:buNone/>
            </a:pPr>
            <a:endParaRPr lang="en-GB" b="0" i="0" dirty="0">
              <a:effectLst/>
            </a:endParaRPr>
          </a:p>
          <a:p>
            <a:r>
              <a:rPr lang="en-GB" b="0" i="0" dirty="0">
                <a:effectLst/>
              </a:rPr>
              <a:t>Container orchestration can be used in any environment where you use containers. It can help you to deploy the same application across different environments without needing to redesign it.</a:t>
            </a:r>
          </a:p>
          <a:p>
            <a:endParaRPr lang="en-LK" dirty="0"/>
          </a:p>
        </p:txBody>
      </p:sp>
    </p:spTree>
    <p:extLst>
      <p:ext uri="{BB962C8B-B14F-4D97-AF65-F5344CB8AC3E}">
        <p14:creationId xmlns:p14="http://schemas.microsoft.com/office/powerpoint/2010/main" val="3888204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4A8E-8880-4312-7066-B8C2D2040184}"/>
              </a:ext>
            </a:extLst>
          </p:cNvPr>
          <p:cNvSpPr>
            <a:spLocks noGrp="1"/>
          </p:cNvSpPr>
          <p:nvPr>
            <p:ph type="title"/>
          </p:nvPr>
        </p:nvSpPr>
        <p:spPr/>
        <p:txBody>
          <a:bodyPr/>
          <a:lstStyle/>
          <a:p>
            <a:r>
              <a:rPr lang="en-LK" b="1" dirty="0"/>
              <a:t>References</a:t>
            </a:r>
            <a:r>
              <a:rPr lang="en-LK" dirty="0"/>
              <a:t> </a:t>
            </a:r>
          </a:p>
        </p:txBody>
      </p:sp>
      <p:sp>
        <p:nvSpPr>
          <p:cNvPr id="3" name="Content Placeholder 2">
            <a:extLst>
              <a:ext uri="{FF2B5EF4-FFF2-40B4-BE49-F238E27FC236}">
                <a16:creationId xmlns:a16="http://schemas.microsoft.com/office/drawing/2014/main" id="{361395A2-6D86-6194-5BA0-563076DF2511}"/>
              </a:ext>
            </a:extLst>
          </p:cNvPr>
          <p:cNvSpPr>
            <a:spLocks noGrp="1"/>
          </p:cNvSpPr>
          <p:nvPr>
            <p:ph idx="1"/>
          </p:nvPr>
        </p:nvSpPr>
        <p:spPr/>
        <p:txBody>
          <a:bodyPr/>
          <a:lstStyle/>
          <a:p>
            <a:r>
              <a:rPr lang="en-GB" dirty="0">
                <a:hlinkClick r:id="rId2"/>
              </a:rPr>
              <a:t>https://kubernetes.io/docs/concepts/overview/components/</a:t>
            </a:r>
            <a:r>
              <a:rPr lang="en-GB" dirty="0"/>
              <a:t> </a:t>
            </a:r>
          </a:p>
          <a:p>
            <a:r>
              <a:rPr lang="en-GB" dirty="0">
                <a:hlinkClick r:id="rId3"/>
              </a:rPr>
              <a:t>https://helm.sh/docs/intro/quickstart/</a:t>
            </a:r>
            <a:r>
              <a:rPr lang="en-GB" dirty="0"/>
              <a:t> </a:t>
            </a:r>
            <a:endParaRPr lang="en-LK" dirty="0"/>
          </a:p>
        </p:txBody>
      </p:sp>
    </p:spTree>
    <p:extLst>
      <p:ext uri="{BB962C8B-B14F-4D97-AF65-F5344CB8AC3E}">
        <p14:creationId xmlns:p14="http://schemas.microsoft.com/office/powerpoint/2010/main" val="316960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DF39-672E-C273-672F-291B74381F5A}"/>
              </a:ext>
            </a:extLst>
          </p:cNvPr>
          <p:cNvSpPr>
            <a:spLocks noGrp="1"/>
          </p:cNvSpPr>
          <p:nvPr>
            <p:ph type="title"/>
          </p:nvPr>
        </p:nvSpPr>
        <p:spPr/>
        <p:txBody>
          <a:bodyPr/>
          <a:lstStyle/>
          <a:p>
            <a:r>
              <a:rPr lang="en-GB" dirty="0"/>
              <a:t>W</a:t>
            </a:r>
            <a:r>
              <a:rPr lang="en-LK" dirty="0"/>
              <a:t>hat is Kubernetes?</a:t>
            </a:r>
          </a:p>
        </p:txBody>
      </p:sp>
      <p:sp>
        <p:nvSpPr>
          <p:cNvPr id="3" name="Content Placeholder 2">
            <a:extLst>
              <a:ext uri="{FF2B5EF4-FFF2-40B4-BE49-F238E27FC236}">
                <a16:creationId xmlns:a16="http://schemas.microsoft.com/office/drawing/2014/main" id="{BD2D73DB-350F-01BB-8A4C-D5C19BEAC335}"/>
              </a:ext>
            </a:extLst>
          </p:cNvPr>
          <p:cNvSpPr>
            <a:spLocks noGrp="1"/>
          </p:cNvSpPr>
          <p:nvPr>
            <p:ph idx="1"/>
          </p:nvPr>
        </p:nvSpPr>
        <p:spPr/>
        <p:txBody>
          <a:bodyPr>
            <a:normAutofit/>
          </a:bodyPr>
          <a:lstStyle/>
          <a:p>
            <a:r>
              <a:rPr lang="en-LK" dirty="0"/>
              <a:t>“Kubernetes (k8s) is an open source platform for automating deployment, scaling and management of containers at scale”</a:t>
            </a:r>
          </a:p>
          <a:p>
            <a:r>
              <a:rPr lang="en-LK" dirty="0"/>
              <a:t>Project that was created by Google as an open source container orchestration platform. Born from the lessons learned and experiences in running projects like Borg and Omega @ Google</a:t>
            </a:r>
          </a:p>
          <a:p>
            <a:r>
              <a:rPr lang="en-LK" dirty="0"/>
              <a:t>It was donated to CNCF (Cloud Native Computing Foundation) who now manages the Kubernetes project</a:t>
            </a:r>
          </a:p>
          <a:p>
            <a:r>
              <a:rPr lang="en-LK" dirty="0"/>
              <a:t>Current Kubernetes stable version – 1.32</a:t>
            </a:r>
          </a:p>
          <a:p>
            <a:endParaRPr lang="en-LK" dirty="0"/>
          </a:p>
        </p:txBody>
      </p:sp>
    </p:spTree>
    <p:extLst>
      <p:ext uri="{BB962C8B-B14F-4D97-AF65-F5344CB8AC3E}">
        <p14:creationId xmlns:p14="http://schemas.microsoft.com/office/powerpoint/2010/main" val="372106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p:txBody>
          <a:bodyPr>
            <a:normAutofit/>
          </a:bodyPr>
          <a:lstStyle/>
          <a:p>
            <a:pPr>
              <a:spcBef>
                <a:spcPct val="20000"/>
              </a:spcBef>
              <a:spcAft>
                <a:spcPts val="1800"/>
              </a:spcAft>
            </a:pPr>
            <a:r>
              <a:rPr lang="en-US" dirty="0">
                <a:solidFill>
                  <a:schemeClr val="tx1"/>
                </a:solidFill>
                <a:ea typeface="+mn-ea"/>
                <a:cs typeface="+mn-cs"/>
              </a:rPr>
              <a:t>K8s Components &amp; Architecture</a:t>
            </a:r>
            <a:br>
              <a:rPr lang="en-US" sz="3800" dirty="0">
                <a:solidFill>
                  <a:schemeClr val="tx1"/>
                </a:solidFill>
                <a:latin typeface="Karla" pitchFamily="2" charset="0"/>
                <a:ea typeface="+mn-ea"/>
                <a:cs typeface="+mn-cs"/>
              </a:rPr>
            </a:br>
            <a:endParaRPr lang="en-US" sz="3800" dirty="0">
              <a:solidFill>
                <a:schemeClr val="tx1"/>
              </a:solidFill>
              <a:latin typeface="Karla" pitchFamily="2" charset="0"/>
              <a:ea typeface="+mn-ea"/>
              <a:cs typeface="+mn-cs"/>
            </a:endParaRPr>
          </a:p>
        </p:txBody>
      </p:sp>
      <p:sp>
        <p:nvSpPr>
          <p:cNvPr id="10" name="Rectangle 9">
            <a:extLst>
              <a:ext uri="{FF2B5EF4-FFF2-40B4-BE49-F238E27FC236}">
                <a16:creationId xmlns:a16="http://schemas.microsoft.com/office/drawing/2014/main" id="{2640D9DE-ACA1-40C5-9770-2BD1B3232BBF}"/>
              </a:ext>
            </a:extLst>
          </p:cNvPr>
          <p:cNvSpPr/>
          <p:nvPr/>
        </p:nvSpPr>
        <p:spPr>
          <a:xfrm>
            <a:off x="513101" y="1672843"/>
            <a:ext cx="2863430" cy="1323439"/>
          </a:xfrm>
          <a:prstGeom prst="rect">
            <a:avLst/>
          </a:prstGeom>
        </p:spPr>
        <p:txBody>
          <a:bodyPr wrap="square">
            <a:spAutoFit/>
          </a:bodyPr>
          <a:lstStyle/>
          <a:p>
            <a:r>
              <a:rPr lang="en-US" sz="2000" dirty="0"/>
              <a:t>K8s</a:t>
            </a:r>
            <a:r>
              <a:rPr lang="en-US" sz="2000" b="0" i="0" dirty="0">
                <a:effectLst/>
              </a:rPr>
              <a:t> itself follows a </a:t>
            </a:r>
            <a:r>
              <a:rPr lang="en-US" sz="2000" b="1" i="0" dirty="0">
                <a:effectLst/>
              </a:rPr>
              <a:t>client-server architecture with a master and worker nodes</a:t>
            </a:r>
            <a:r>
              <a:rPr lang="en-US" sz="2000" b="0" i="0" dirty="0">
                <a:effectLst/>
              </a:rPr>
              <a:t>.</a:t>
            </a:r>
            <a:endParaRPr lang="en-US" sz="2000" dirty="0"/>
          </a:p>
        </p:txBody>
      </p:sp>
      <p:grpSp>
        <p:nvGrpSpPr>
          <p:cNvPr id="244" name="Group 243">
            <a:extLst>
              <a:ext uri="{FF2B5EF4-FFF2-40B4-BE49-F238E27FC236}">
                <a16:creationId xmlns:a16="http://schemas.microsoft.com/office/drawing/2014/main" id="{0B272BCF-440E-4898-8649-444E7DC8E653}"/>
              </a:ext>
            </a:extLst>
          </p:cNvPr>
          <p:cNvGrpSpPr/>
          <p:nvPr/>
        </p:nvGrpSpPr>
        <p:grpSpPr>
          <a:xfrm>
            <a:off x="349292" y="1555961"/>
            <a:ext cx="11201492" cy="4748892"/>
            <a:chOff x="-421922" y="1555961"/>
            <a:chExt cx="11201492" cy="4748892"/>
          </a:xfrm>
        </p:grpSpPr>
        <p:sp>
          <p:nvSpPr>
            <p:cNvPr id="107" name="TextBox 106">
              <a:extLst>
                <a:ext uri="{FF2B5EF4-FFF2-40B4-BE49-F238E27FC236}">
                  <a16:creationId xmlns:a16="http://schemas.microsoft.com/office/drawing/2014/main" id="{3DD428DD-3A09-4F16-A6D7-47A94B8F79EA}"/>
                </a:ext>
              </a:extLst>
            </p:cNvPr>
            <p:cNvSpPr txBox="1"/>
            <p:nvPr/>
          </p:nvSpPr>
          <p:spPr>
            <a:xfrm>
              <a:off x="7534231" y="1625035"/>
              <a:ext cx="2015099" cy="369332"/>
            </a:xfrm>
            <a:prstGeom prst="rect">
              <a:avLst/>
            </a:prstGeom>
            <a:noFill/>
          </p:spPr>
          <p:txBody>
            <a:bodyPr wrap="square">
              <a:spAutoFit/>
            </a:bodyPr>
            <a:lstStyle/>
            <a:p>
              <a:r>
                <a:rPr lang="en-US" b="1" dirty="0"/>
                <a:t>&lt;Worker Node 1&gt;</a:t>
              </a:r>
            </a:p>
          </p:txBody>
        </p:sp>
        <p:grpSp>
          <p:nvGrpSpPr>
            <p:cNvPr id="203" name="Group 202">
              <a:extLst>
                <a:ext uri="{FF2B5EF4-FFF2-40B4-BE49-F238E27FC236}">
                  <a16:creationId xmlns:a16="http://schemas.microsoft.com/office/drawing/2014/main" id="{099E6373-F0FE-4A4F-9BC5-4369353A7C2A}"/>
                </a:ext>
              </a:extLst>
            </p:cNvPr>
            <p:cNvGrpSpPr/>
            <p:nvPr/>
          </p:nvGrpSpPr>
          <p:grpSpPr>
            <a:xfrm>
              <a:off x="7537447" y="1594254"/>
              <a:ext cx="3242123" cy="1417526"/>
              <a:chOff x="6863143" y="1788985"/>
              <a:chExt cx="5468557" cy="2770316"/>
            </a:xfrm>
          </p:grpSpPr>
          <p:sp>
            <p:nvSpPr>
              <p:cNvPr id="113" name="Rectangle 112">
                <a:extLst>
                  <a:ext uri="{FF2B5EF4-FFF2-40B4-BE49-F238E27FC236}">
                    <a16:creationId xmlns:a16="http://schemas.microsoft.com/office/drawing/2014/main" id="{291C2634-300C-4789-ACAF-BDAF675F4933}"/>
                  </a:ext>
                </a:extLst>
              </p:cNvPr>
              <p:cNvSpPr/>
              <p:nvPr/>
            </p:nvSpPr>
            <p:spPr>
              <a:xfrm>
                <a:off x="8981870" y="2527732"/>
                <a:ext cx="3169404" cy="1815553"/>
              </a:xfrm>
              <a:custGeom>
                <a:avLst/>
                <a:gdLst>
                  <a:gd name="connsiteX0" fmla="*/ 0 w 3169404"/>
                  <a:gd name="connsiteY0" fmla="*/ 0 h 1815553"/>
                  <a:gd name="connsiteX1" fmla="*/ 528234 w 3169404"/>
                  <a:gd name="connsiteY1" fmla="*/ 0 h 1815553"/>
                  <a:gd name="connsiteX2" fmla="*/ 961386 w 3169404"/>
                  <a:gd name="connsiteY2" fmla="*/ 0 h 1815553"/>
                  <a:gd name="connsiteX3" fmla="*/ 1489620 w 3169404"/>
                  <a:gd name="connsiteY3" fmla="*/ 0 h 1815553"/>
                  <a:gd name="connsiteX4" fmla="*/ 2081242 w 3169404"/>
                  <a:gd name="connsiteY4" fmla="*/ 0 h 1815553"/>
                  <a:gd name="connsiteX5" fmla="*/ 2641170 w 3169404"/>
                  <a:gd name="connsiteY5" fmla="*/ 0 h 1815553"/>
                  <a:gd name="connsiteX6" fmla="*/ 3169404 w 3169404"/>
                  <a:gd name="connsiteY6" fmla="*/ 0 h 1815553"/>
                  <a:gd name="connsiteX7" fmla="*/ 3169404 w 3169404"/>
                  <a:gd name="connsiteY7" fmla="*/ 453888 h 1815553"/>
                  <a:gd name="connsiteX8" fmla="*/ 3169404 w 3169404"/>
                  <a:gd name="connsiteY8" fmla="*/ 925932 h 1815553"/>
                  <a:gd name="connsiteX9" fmla="*/ 3169404 w 3169404"/>
                  <a:gd name="connsiteY9" fmla="*/ 1361665 h 1815553"/>
                  <a:gd name="connsiteX10" fmla="*/ 3169404 w 3169404"/>
                  <a:gd name="connsiteY10" fmla="*/ 1815553 h 1815553"/>
                  <a:gd name="connsiteX11" fmla="*/ 2577782 w 3169404"/>
                  <a:gd name="connsiteY11" fmla="*/ 1815553 h 1815553"/>
                  <a:gd name="connsiteX12" fmla="*/ 2017854 w 3169404"/>
                  <a:gd name="connsiteY12" fmla="*/ 1815553 h 1815553"/>
                  <a:gd name="connsiteX13" fmla="*/ 1489620 w 3169404"/>
                  <a:gd name="connsiteY13" fmla="*/ 1815553 h 1815553"/>
                  <a:gd name="connsiteX14" fmla="*/ 1056468 w 3169404"/>
                  <a:gd name="connsiteY14" fmla="*/ 1815553 h 1815553"/>
                  <a:gd name="connsiteX15" fmla="*/ 623316 w 3169404"/>
                  <a:gd name="connsiteY15" fmla="*/ 1815553 h 1815553"/>
                  <a:gd name="connsiteX16" fmla="*/ 0 w 3169404"/>
                  <a:gd name="connsiteY16" fmla="*/ 1815553 h 1815553"/>
                  <a:gd name="connsiteX17" fmla="*/ 0 w 3169404"/>
                  <a:gd name="connsiteY17" fmla="*/ 1325354 h 1815553"/>
                  <a:gd name="connsiteX18" fmla="*/ 0 w 3169404"/>
                  <a:gd name="connsiteY18" fmla="*/ 889621 h 1815553"/>
                  <a:gd name="connsiteX19" fmla="*/ 0 w 3169404"/>
                  <a:gd name="connsiteY19" fmla="*/ 435733 h 1815553"/>
                  <a:gd name="connsiteX20" fmla="*/ 0 w 3169404"/>
                  <a:gd name="connsiteY20" fmla="*/ 0 h 181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69404" h="1815553" fill="none" extrusionOk="0">
                    <a:moveTo>
                      <a:pt x="0" y="0"/>
                    </a:moveTo>
                    <a:cubicBezTo>
                      <a:pt x="165682" y="-26799"/>
                      <a:pt x="387287" y="31014"/>
                      <a:pt x="528234" y="0"/>
                    </a:cubicBezTo>
                    <a:cubicBezTo>
                      <a:pt x="669181" y="-31014"/>
                      <a:pt x="854265" y="24348"/>
                      <a:pt x="961386" y="0"/>
                    </a:cubicBezTo>
                    <a:cubicBezTo>
                      <a:pt x="1068507" y="-24348"/>
                      <a:pt x="1298770" y="50922"/>
                      <a:pt x="1489620" y="0"/>
                    </a:cubicBezTo>
                    <a:cubicBezTo>
                      <a:pt x="1680470" y="-50922"/>
                      <a:pt x="1911500" y="51996"/>
                      <a:pt x="2081242" y="0"/>
                    </a:cubicBezTo>
                    <a:cubicBezTo>
                      <a:pt x="2250984" y="-51996"/>
                      <a:pt x="2480078" y="4329"/>
                      <a:pt x="2641170" y="0"/>
                    </a:cubicBezTo>
                    <a:cubicBezTo>
                      <a:pt x="2802262" y="-4329"/>
                      <a:pt x="2941640" y="56398"/>
                      <a:pt x="3169404" y="0"/>
                    </a:cubicBezTo>
                    <a:cubicBezTo>
                      <a:pt x="3193766" y="149383"/>
                      <a:pt x="3158125" y="277811"/>
                      <a:pt x="3169404" y="453888"/>
                    </a:cubicBezTo>
                    <a:cubicBezTo>
                      <a:pt x="3180683" y="629965"/>
                      <a:pt x="3160743" y="816588"/>
                      <a:pt x="3169404" y="925932"/>
                    </a:cubicBezTo>
                    <a:cubicBezTo>
                      <a:pt x="3178065" y="1035276"/>
                      <a:pt x="3168946" y="1224975"/>
                      <a:pt x="3169404" y="1361665"/>
                    </a:cubicBezTo>
                    <a:cubicBezTo>
                      <a:pt x="3169862" y="1498355"/>
                      <a:pt x="3156072" y="1704444"/>
                      <a:pt x="3169404" y="1815553"/>
                    </a:cubicBezTo>
                    <a:cubicBezTo>
                      <a:pt x="2986479" y="1827868"/>
                      <a:pt x="2803988" y="1753042"/>
                      <a:pt x="2577782" y="1815553"/>
                    </a:cubicBezTo>
                    <a:cubicBezTo>
                      <a:pt x="2351576" y="1878064"/>
                      <a:pt x="2179987" y="1766269"/>
                      <a:pt x="2017854" y="1815553"/>
                    </a:cubicBezTo>
                    <a:cubicBezTo>
                      <a:pt x="1855721" y="1864837"/>
                      <a:pt x="1643616" y="1785733"/>
                      <a:pt x="1489620" y="1815553"/>
                    </a:cubicBezTo>
                    <a:cubicBezTo>
                      <a:pt x="1335624" y="1845373"/>
                      <a:pt x="1212434" y="1811210"/>
                      <a:pt x="1056468" y="1815553"/>
                    </a:cubicBezTo>
                    <a:cubicBezTo>
                      <a:pt x="900502" y="1819896"/>
                      <a:pt x="806904" y="1793217"/>
                      <a:pt x="623316" y="1815553"/>
                    </a:cubicBezTo>
                    <a:cubicBezTo>
                      <a:pt x="439728" y="1837889"/>
                      <a:pt x="144366" y="1752968"/>
                      <a:pt x="0" y="1815553"/>
                    </a:cubicBezTo>
                    <a:cubicBezTo>
                      <a:pt x="-35716" y="1632941"/>
                      <a:pt x="33756" y="1559099"/>
                      <a:pt x="0" y="1325354"/>
                    </a:cubicBezTo>
                    <a:cubicBezTo>
                      <a:pt x="-33756" y="1091609"/>
                      <a:pt x="7680" y="981144"/>
                      <a:pt x="0" y="889621"/>
                    </a:cubicBezTo>
                    <a:cubicBezTo>
                      <a:pt x="-7680" y="798098"/>
                      <a:pt x="35805" y="543214"/>
                      <a:pt x="0" y="435733"/>
                    </a:cubicBezTo>
                    <a:cubicBezTo>
                      <a:pt x="-35805" y="328252"/>
                      <a:pt x="17975" y="94672"/>
                      <a:pt x="0" y="0"/>
                    </a:cubicBezTo>
                    <a:close/>
                  </a:path>
                  <a:path w="3169404" h="1815553" stroke="0" extrusionOk="0">
                    <a:moveTo>
                      <a:pt x="0" y="0"/>
                    </a:moveTo>
                    <a:cubicBezTo>
                      <a:pt x="185808" y="-35546"/>
                      <a:pt x="365802" y="25261"/>
                      <a:pt x="496540" y="0"/>
                    </a:cubicBezTo>
                    <a:cubicBezTo>
                      <a:pt x="627278" y="-25261"/>
                      <a:pt x="838807" y="2341"/>
                      <a:pt x="961386" y="0"/>
                    </a:cubicBezTo>
                    <a:cubicBezTo>
                      <a:pt x="1083965" y="-2341"/>
                      <a:pt x="1262658" y="30085"/>
                      <a:pt x="1394538" y="0"/>
                    </a:cubicBezTo>
                    <a:cubicBezTo>
                      <a:pt x="1526418" y="-30085"/>
                      <a:pt x="1840254" y="34777"/>
                      <a:pt x="1954466" y="0"/>
                    </a:cubicBezTo>
                    <a:cubicBezTo>
                      <a:pt x="2068678" y="-34777"/>
                      <a:pt x="2246570" y="47875"/>
                      <a:pt x="2482700" y="0"/>
                    </a:cubicBezTo>
                    <a:cubicBezTo>
                      <a:pt x="2718830" y="-47875"/>
                      <a:pt x="2933134" y="23774"/>
                      <a:pt x="3169404" y="0"/>
                    </a:cubicBezTo>
                    <a:cubicBezTo>
                      <a:pt x="3203948" y="146920"/>
                      <a:pt x="3130608" y="238099"/>
                      <a:pt x="3169404" y="417577"/>
                    </a:cubicBezTo>
                    <a:cubicBezTo>
                      <a:pt x="3208200" y="597055"/>
                      <a:pt x="3155726" y="665837"/>
                      <a:pt x="3169404" y="853310"/>
                    </a:cubicBezTo>
                    <a:cubicBezTo>
                      <a:pt x="3183082" y="1040783"/>
                      <a:pt x="3133823" y="1133819"/>
                      <a:pt x="3169404" y="1289043"/>
                    </a:cubicBezTo>
                    <a:cubicBezTo>
                      <a:pt x="3204985" y="1444267"/>
                      <a:pt x="3112715" y="1638740"/>
                      <a:pt x="3169404" y="1815553"/>
                    </a:cubicBezTo>
                    <a:cubicBezTo>
                      <a:pt x="2904017" y="1832529"/>
                      <a:pt x="2828217" y="1784293"/>
                      <a:pt x="2609476" y="1815553"/>
                    </a:cubicBezTo>
                    <a:cubicBezTo>
                      <a:pt x="2390735" y="1846813"/>
                      <a:pt x="2328073" y="1795310"/>
                      <a:pt x="2081242" y="1815553"/>
                    </a:cubicBezTo>
                    <a:cubicBezTo>
                      <a:pt x="1834411" y="1835796"/>
                      <a:pt x="1681878" y="1791028"/>
                      <a:pt x="1521314" y="1815553"/>
                    </a:cubicBezTo>
                    <a:cubicBezTo>
                      <a:pt x="1360750" y="1840078"/>
                      <a:pt x="1253079" y="1779369"/>
                      <a:pt x="1056468" y="1815553"/>
                    </a:cubicBezTo>
                    <a:cubicBezTo>
                      <a:pt x="859857" y="1851737"/>
                      <a:pt x="677991" y="1779064"/>
                      <a:pt x="464846" y="1815553"/>
                    </a:cubicBezTo>
                    <a:cubicBezTo>
                      <a:pt x="251701" y="1852042"/>
                      <a:pt x="141276" y="1780691"/>
                      <a:pt x="0" y="1815553"/>
                    </a:cubicBezTo>
                    <a:cubicBezTo>
                      <a:pt x="-31957" y="1580617"/>
                      <a:pt x="4641" y="1455623"/>
                      <a:pt x="0" y="1325354"/>
                    </a:cubicBezTo>
                    <a:cubicBezTo>
                      <a:pt x="-4641" y="1195085"/>
                      <a:pt x="46456" y="996659"/>
                      <a:pt x="0" y="835154"/>
                    </a:cubicBezTo>
                    <a:cubicBezTo>
                      <a:pt x="-46456" y="673649"/>
                      <a:pt x="36642" y="629165"/>
                      <a:pt x="0" y="435733"/>
                    </a:cubicBezTo>
                    <a:cubicBezTo>
                      <a:pt x="-36642" y="242301"/>
                      <a:pt x="261" y="167345"/>
                      <a:pt x="0" y="0"/>
                    </a:cubicBezTo>
                    <a:close/>
                  </a:path>
                </a:pathLst>
              </a:custGeom>
              <a:solidFill>
                <a:schemeClr val="bg1"/>
              </a:solidFill>
              <a:ln w="19050">
                <a:solidFill>
                  <a:srgbClr val="A6A6A6"/>
                </a:solidFill>
                <a:prstDash val="lgDash"/>
                <a:extLst>
                  <a:ext uri="{C807C97D-BFC1-408E-A445-0C87EB9F89A2}">
                    <ask:lineSketchStyleProps xmlns:ask="http://schemas.microsoft.com/office/drawing/2018/sketchyshapes" sd="31717409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19" name="Rectangle 118">
                <a:extLst>
                  <a:ext uri="{FF2B5EF4-FFF2-40B4-BE49-F238E27FC236}">
                    <a16:creationId xmlns:a16="http://schemas.microsoft.com/office/drawing/2014/main" id="{B2F0D750-C925-4625-B20D-BDFB67C6EE50}"/>
                  </a:ext>
                </a:extLst>
              </p:cNvPr>
              <p:cNvSpPr/>
              <p:nvPr/>
            </p:nvSpPr>
            <p:spPr>
              <a:xfrm>
                <a:off x="6863143" y="1788985"/>
                <a:ext cx="5468557" cy="2770316"/>
              </a:xfrm>
              <a:custGeom>
                <a:avLst/>
                <a:gdLst>
                  <a:gd name="connsiteX0" fmla="*/ 0 w 5468557"/>
                  <a:gd name="connsiteY0" fmla="*/ 0 h 2770316"/>
                  <a:gd name="connsiteX1" fmla="*/ 382799 w 5468557"/>
                  <a:gd name="connsiteY1" fmla="*/ 0 h 2770316"/>
                  <a:gd name="connsiteX2" fmla="*/ 874969 w 5468557"/>
                  <a:gd name="connsiteY2" fmla="*/ 0 h 2770316"/>
                  <a:gd name="connsiteX3" fmla="*/ 1312454 w 5468557"/>
                  <a:gd name="connsiteY3" fmla="*/ 0 h 2770316"/>
                  <a:gd name="connsiteX4" fmla="*/ 1859309 w 5468557"/>
                  <a:gd name="connsiteY4" fmla="*/ 0 h 2770316"/>
                  <a:gd name="connsiteX5" fmla="*/ 2406165 w 5468557"/>
                  <a:gd name="connsiteY5" fmla="*/ 0 h 2770316"/>
                  <a:gd name="connsiteX6" fmla="*/ 3062392 w 5468557"/>
                  <a:gd name="connsiteY6" fmla="*/ 0 h 2770316"/>
                  <a:gd name="connsiteX7" fmla="*/ 3554562 w 5468557"/>
                  <a:gd name="connsiteY7" fmla="*/ 0 h 2770316"/>
                  <a:gd name="connsiteX8" fmla="*/ 4101418 w 5468557"/>
                  <a:gd name="connsiteY8" fmla="*/ 0 h 2770316"/>
                  <a:gd name="connsiteX9" fmla="*/ 4702959 w 5468557"/>
                  <a:gd name="connsiteY9" fmla="*/ 0 h 2770316"/>
                  <a:gd name="connsiteX10" fmla="*/ 5468557 w 5468557"/>
                  <a:gd name="connsiteY10" fmla="*/ 0 h 2770316"/>
                  <a:gd name="connsiteX11" fmla="*/ 5468557 w 5468557"/>
                  <a:gd name="connsiteY11" fmla="*/ 498657 h 2770316"/>
                  <a:gd name="connsiteX12" fmla="*/ 5468557 w 5468557"/>
                  <a:gd name="connsiteY12" fmla="*/ 997314 h 2770316"/>
                  <a:gd name="connsiteX13" fmla="*/ 5468557 w 5468557"/>
                  <a:gd name="connsiteY13" fmla="*/ 1495971 h 2770316"/>
                  <a:gd name="connsiteX14" fmla="*/ 5468557 w 5468557"/>
                  <a:gd name="connsiteY14" fmla="*/ 2105440 h 2770316"/>
                  <a:gd name="connsiteX15" fmla="*/ 5468557 w 5468557"/>
                  <a:gd name="connsiteY15" fmla="*/ 2770316 h 2770316"/>
                  <a:gd name="connsiteX16" fmla="*/ 5031072 w 5468557"/>
                  <a:gd name="connsiteY16" fmla="*/ 2770316 h 2770316"/>
                  <a:gd name="connsiteX17" fmla="*/ 4593588 w 5468557"/>
                  <a:gd name="connsiteY17" fmla="*/ 2770316 h 2770316"/>
                  <a:gd name="connsiteX18" fmla="*/ 4046732 w 5468557"/>
                  <a:gd name="connsiteY18" fmla="*/ 2770316 h 2770316"/>
                  <a:gd name="connsiteX19" fmla="*/ 3390505 w 5468557"/>
                  <a:gd name="connsiteY19" fmla="*/ 2770316 h 2770316"/>
                  <a:gd name="connsiteX20" fmla="*/ 2843650 w 5468557"/>
                  <a:gd name="connsiteY20" fmla="*/ 2770316 h 2770316"/>
                  <a:gd name="connsiteX21" fmla="*/ 2460851 w 5468557"/>
                  <a:gd name="connsiteY21" fmla="*/ 2770316 h 2770316"/>
                  <a:gd name="connsiteX22" fmla="*/ 2078052 w 5468557"/>
                  <a:gd name="connsiteY22" fmla="*/ 2770316 h 2770316"/>
                  <a:gd name="connsiteX23" fmla="*/ 1640567 w 5468557"/>
                  <a:gd name="connsiteY23" fmla="*/ 2770316 h 2770316"/>
                  <a:gd name="connsiteX24" fmla="*/ 1203083 w 5468557"/>
                  <a:gd name="connsiteY24" fmla="*/ 2770316 h 2770316"/>
                  <a:gd name="connsiteX25" fmla="*/ 820284 w 5468557"/>
                  <a:gd name="connsiteY25" fmla="*/ 2770316 h 2770316"/>
                  <a:gd name="connsiteX26" fmla="*/ 0 w 5468557"/>
                  <a:gd name="connsiteY26" fmla="*/ 2770316 h 2770316"/>
                  <a:gd name="connsiteX27" fmla="*/ 0 w 5468557"/>
                  <a:gd name="connsiteY27" fmla="*/ 2271659 h 2770316"/>
                  <a:gd name="connsiteX28" fmla="*/ 0 w 5468557"/>
                  <a:gd name="connsiteY28" fmla="*/ 1773002 h 2770316"/>
                  <a:gd name="connsiteX29" fmla="*/ 0 w 5468557"/>
                  <a:gd name="connsiteY29" fmla="*/ 1246642 h 2770316"/>
                  <a:gd name="connsiteX30" fmla="*/ 0 w 5468557"/>
                  <a:gd name="connsiteY30" fmla="*/ 664876 h 2770316"/>
                  <a:gd name="connsiteX31" fmla="*/ 0 w 5468557"/>
                  <a:gd name="connsiteY31" fmla="*/ 0 h 27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68557" h="2770316" extrusionOk="0">
                    <a:moveTo>
                      <a:pt x="0" y="0"/>
                    </a:moveTo>
                    <a:cubicBezTo>
                      <a:pt x="111538" y="-10871"/>
                      <a:pt x="289988" y="44865"/>
                      <a:pt x="382799" y="0"/>
                    </a:cubicBezTo>
                    <a:cubicBezTo>
                      <a:pt x="475610" y="-44865"/>
                      <a:pt x="702489" y="27239"/>
                      <a:pt x="874969" y="0"/>
                    </a:cubicBezTo>
                    <a:cubicBezTo>
                      <a:pt x="1047449" y="-27239"/>
                      <a:pt x="1152097" y="12229"/>
                      <a:pt x="1312454" y="0"/>
                    </a:cubicBezTo>
                    <a:cubicBezTo>
                      <a:pt x="1472812" y="-12229"/>
                      <a:pt x="1685928" y="56535"/>
                      <a:pt x="1859309" y="0"/>
                    </a:cubicBezTo>
                    <a:cubicBezTo>
                      <a:pt x="2032691" y="-56535"/>
                      <a:pt x="2134493" y="52266"/>
                      <a:pt x="2406165" y="0"/>
                    </a:cubicBezTo>
                    <a:cubicBezTo>
                      <a:pt x="2677837" y="-52266"/>
                      <a:pt x="2766751" y="17141"/>
                      <a:pt x="3062392" y="0"/>
                    </a:cubicBezTo>
                    <a:cubicBezTo>
                      <a:pt x="3358033" y="-17141"/>
                      <a:pt x="3308541" y="20210"/>
                      <a:pt x="3554562" y="0"/>
                    </a:cubicBezTo>
                    <a:cubicBezTo>
                      <a:pt x="3800583" y="-20210"/>
                      <a:pt x="3982744" y="41612"/>
                      <a:pt x="4101418" y="0"/>
                    </a:cubicBezTo>
                    <a:cubicBezTo>
                      <a:pt x="4220092" y="-41612"/>
                      <a:pt x="4512078" y="54813"/>
                      <a:pt x="4702959" y="0"/>
                    </a:cubicBezTo>
                    <a:cubicBezTo>
                      <a:pt x="4893840" y="-54813"/>
                      <a:pt x="5225299" y="58103"/>
                      <a:pt x="5468557" y="0"/>
                    </a:cubicBezTo>
                    <a:cubicBezTo>
                      <a:pt x="5477031" y="121871"/>
                      <a:pt x="5434972" y="372181"/>
                      <a:pt x="5468557" y="498657"/>
                    </a:cubicBezTo>
                    <a:cubicBezTo>
                      <a:pt x="5502142" y="625133"/>
                      <a:pt x="5459533" y="854722"/>
                      <a:pt x="5468557" y="997314"/>
                    </a:cubicBezTo>
                    <a:cubicBezTo>
                      <a:pt x="5477581" y="1139906"/>
                      <a:pt x="5457220" y="1314782"/>
                      <a:pt x="5468557" y="1495971"/>
                    </a:cubicBezTo>
                    <a:cubicBezTo>
                      <a:pt x="5479894" y="1677160"/>
                      <a:pt x="5403378" y="1913949"/>
                      <a:pt x="5468557" y="2105440"/>
                    </a:cubicBezTo>
                    <a:cubicBezTo>
                      <a:pt x="5533736" y="2296931"/>
                      <a:pt x="5426472" y="2440308"/>
                      <a:pt x="5468557" y="2770316"/>
                    </a:cubicBezTo>
                    <a:cubicBezTo>
                      <a:pt x="5327880" y="2778236"/>
                      <a:pt x="5200019" y="2747896"/>
                      <a:pt x="5031072" y="2770316"/>
                    </a:cubicBezTo>
                    <a:cubicBezTo>
                      <a:pt x="4862126" y="2792736"/>
                      <a:pt x="4787325" y="2746255"/>
                      <a:pt x="4593588" y="2770316"/>
                    </a:cubicBezTo>
                    <a:cubicBezTo>
                      <a:pt x="4399851" y="2794377"/>
                      <a:pt x="4277480" y="2743026"/>
                      <a:pt x="4046732" y="2770316"/>
                    </a:cubicBezTo>
                    <a:cubicBezTo>
                      <a:pt x="3815984" y="2797606"/>
                      <a:pt x="3617009" y="2737651"/>
                      <a:pt x="3390505" y="2770316"/>
                    </a:cubicBezTo>
                    <a:cubicBezTo>
                      <a:pt x="3164001" y="2802981"/>
                      <a:pt x="3105785" y="2746141"/>
                      <a:pt x="2843650" y="2770316"/>
                    </a:cubicBezTo>
                    <a:cubicBezTo>
                      <a:pt x="2581515" y="2794491"/>
                      <a:pt x="2559970" y="2764936"/>
                      <a:pt x="2460851" y="2770316"/>
                    </a:cubicBezTo>
                    <a:cubicBezTo>
                      <a:pt x="2361732" y="2775696"/>
                      <a:pt x="2171787" y="2743585"/>
                      <a:pt x="2078052" y="2770316"/>
                    </a:cubicBezTo>
                    <a:cubicBezTo>
                      <a:pt x="1984317" y="2797047"/>
                      <a:pt x="1812912" y="2754134"/>
                      <a:pt x="1640567" y="2770316"/>
                    </a:cubicBezTo>
                    <a:cubicBezTo>
                      <a:pt x="1468222" y="2786498"/>
                      <a:pt x="1354202" y="2725301"/>
                      <a:pt x="1203083" y="2770316"/>
                    </a:cubicBezTo>
                    <a:cubicBezTo>
                      <a:pt x="1051964" y="2815331"/>
                      <a:pt x="942666" y="2757628"/>
                      <a:pt x="820284" y="2770316"/>
                    </a:cubicBezTo>
                    <a:cubicBezTo>
                      <a:pt x="697902" y="2783004"/>
                      <a:pt x="264224" y="2675871"/>
                      <a:pt x="0" y="2770316"/>
                    </a:cubicBezTo>
                    <a:cubicBezTo>
                      <a:pt x="-6694" y="2583208"/>
                      <a:pt x="54674" y="2448057"/>
                      <a:pt x="0" y="2271659"/>
                    </a:cubicBezTo>
                    <a:cubicBezTo>
                      <a:pt x="-54674" y="2095261"/>
                      <a:pt x="32152" y="1906810"/>
                      <a:pt x="0" y="1773002"/>
                    </a:cubicBezTo>
                    <a:cubicBezTo>
                      <a:pt x="-32152" y="1639194"/>
                      <a:pt x="11964" y="1490749"/>
                      <a:pt x="0" y="1246642"/>
                    </a:cubicBezTo>
                    <a:cubicBezTo>
                      <a:pt x="-11964" y="1002535"/>
                      <a:pt x="20353" y="847252"/>
                      <a:pt x="0" y="664876"/>
                    </a:cubicBezTo>
                    <a:cubicBezTo>
                      <a:pt x="-20353" y="482500"/>
                      <a:pt x="5897" y="191224"/>
                      <a:pt x="0" y="0"/>
                    </a:cubicBezTo>
                    <a:close/>
                  </a:path>
                </a:pathLst>
              </a:custGeom>
              <a:noFill/>
              <a:ln w="28575">
                <a:solidFill>
                  <a:srgbClr val="4E88C7"/>
                </a:solidFill>
                <a:prstDash val="lgDash"/>
                <a:extLst>
                  <a:ext uri="{C807C97D-BFC1-408E-A445-0C87EB9F89A2}">
                    <ask:lineSketchStyleProps xmlns:ask="http://schemas.microsoft.com/office/drawing/2018/sketchyshapes" sd="429018281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127" name="TextBox 126">
                <a:extLst>
                  <a:ext uri="{FF2B5EF4-FFF2-40B4-BE49-F238E27FC236}">
                    <a16:creationId xmlns:a16="http://schemas.microsoft.com/office/drawing/2014/main" id="{096ED131-583C-4D37-B3A0-29AA59A2EA08}"/>
                  </a:ext>
                </a:extLst>
              </p:cNvPr>
              <p:cNvSpPr txBox="1"/>
              <p:nvPr/>
            </p:nvSpPr>
            <p:spPr>
              <a:xfrm>
                <a:off x="9035380" y="2570939"/>
                <a:ext cx="2622924" cy="369332"/>
              </a:xfrm>
              <a:prstGeom prst="rect">
                <a:avLst/>
              </a:prstGeom>
              <a:noFill/>
            </p:spPr>
            <p:txBody>
              <a:bodyPr wrap="square">
                <a:spAutoFit/>
              </a:bodyPr>
              <a:lstStyle/>
              <a:p>
                <a:r>
                  <a:rPr lang="en-US" b="1" dirty="0">
                    <a:solidFill>
                      <a:schemeClr val="bg1">
                        <a:lumMod val="50000"/>
                      </a:schemeClr>
                    </a:solidFill>
                    <a:latin typeface="Karla" pitchFamily="2" charset="0"/>
                  </a:rPr>
                  <a:t>&lt;docker&gt;</a:t>
                </a:r>
              </a:p>
            </p:txBody>
          </p:sp>
        </p:grpSp>
        <p:grpSp>
          <p:nvGrpSpPr>
            <p:cNvPr id="161" name="Group 160">
              <a:extLst>
                <a:ext uri="{FF2B5EF4-FFF2-40B4-BE49-F238E27FC236}">
                  <a16:creationId xmlns:a16="http://schemas.microsoft.com/office/drawing/2014/main" id="{274CE277-9A68-4F9D-A01D-103C649C3D69}"/>
                </a:ext>
              </a:extLst>
            </p:cNvPr>
            <p:cNvGrpSpPr/>
            <p:nvPr/>
          </p:nvGrpSpPr>
          <p:grpSpPr>
            <a:xfrm>
              <a:off x="3034403" y="1555961"/>
              <a:ext cx="3224844" cy="4722085"/>
              <a:chOff x="3675461" y="1032302"/>
              <a:chExt cx="3224844" cy="4722085"/>
            </a:xfrm>
          </p:grpSpPr>
          <p:sp>
            <p:nvSpPr>
              <p:cNvPr id="27" name="Rectangle 26">
                <a:extLst>
                  <a:ext uri="{FF2B5EF4-FFF2-40B4-BE49-F238E27FC236}">
                    <a16:creationId xmlns:a16="http://schemas.microsoft.com/office/drawing/2014/main" id="{109D5B2E-E02C-4F34-825D-D00069262A46}"/>
                  </a:ext>
                </a:extLst>
              </p:cNvPr>
              <p:cNvSpPr/>
              <p:nvPr/>
            </p:nvSpPr>
            <p:spPr>
              <a:xfrm>
                <a:off x="3675461" y="1032302"/>
                <a:ext cx="3224844" cy="4722085"/>
              </a:xfrm>
              <a:custGeom>
                <a:avLst/>
                <a:gdLst>
                  <a:gd name="connsiteX0" fmla="*/ 0 w 3224844"/>
                  <a:gd name="connsiteY0" fmla="*/ 0 h 4722085"/>
                  <a:gd name="connsiteX1" fmla="*/ 569722 w 3224844"/>
                  <a:gd name="connsiteY1" fmla="*/ 0 h 4722085"/>
                  <a:gd name="connsiteX2" fmla="*/ 1139445 w 3224844"/>
                  <a:gd name="connsiteY2" fmla="*/ 0 h 4722085"/>
                  <a:gd name="connsiteX3" fmla="*/ 1741416 w 3224844"/>
                  <a:gd name="connsiteY3" fmla="*/ 0 h 4722085"/>
                  <a:gd name="connsiteX4" fmla="*/ 2343387 w 3224844"/>
                  <a:gd name="connsiteY4" fmla="*/ 0 h 4722085"/>
                  <a:gd name="connsiteX5" fmla="*/ 3224844 w 3224844"/>
                  <a:gd name="connsiteY5" fmla="*/ 0 h 4722085"/>
                  <a:gd name="connsiteX6" fmla="*/ 3224844 w 3224844"/>
                  <a:gd name="connsiteY6" fmla="*/ 495819 h 4722085"/>
                  <a:gd name="connsiteX7" fmla="*/ 3224844 w 3224844"/>
                  <a:gd name="connsiteY7" fmla="*/ 1086080 h 4722085"/>
                  <a:gd name="connsiteX8" fmla="*/ 3224844 w 3224844"/>
                  <a:gd name="connsiteY8" fmla="*/ 1723561 h 4722085"/>
                  <a:gd name="connsiteX9" fmla="*/ 3224844 w 3224844"/>
                  <a:gd name="connsiteY9" fmla="*/ 2361043 h 4722085"/>
                  <a:gd name="connsiteX10" fmla="*/ 3224844 w 3224844"/>
                  <a:gd name="connsiteY10" fmla="*/ 2809641 h 4722085"/>
                  <a:gd name="connsiteX11" fmla="*/ 3224844 w 3224844"/>
                  <a:gd name="connsiteY11" fmla="*/ 3447122 h 4722085"/>
                  <a:gd name="connsiteX12" fmla="*/ 3224844 w 3224844"/>
                  <a:gd name="connsiteY12" fmla="*/ 4037383 h 4722085"/>
                  <a:gd name="connsiteX13" fmla="*/ 3224844 w 3224844"/>
                  <a:gd name="connsiteY13" fmla="*/ 4722085 h 4722085"/>
                  <a:gd name="connsiteX14" fmla="*/ 2687370 w 3224844"/>
                  <a:gd name="connsiteY14" fmla="*/ 4722085 h 4722085"/>
                  <a:gd name="connsiteX15" fmla="*/ 2149896 w 3224844"/>
                  <a:gd name="connsiteY15" fmla="*/ 4722085 h 4722085"/>
                  <a:gd name="connsiteX16" fmla="*/ 1612422 w 3224844"/>
                  <a:gd name="connsiteY16" fmla="*/ 4722085 h 4722085"/>
                  <a:gd name="connsiteX17" fmla="*/ 1074948 w 3224844"/>
                  <a:gd name="connsiteY17" fmla="*/ 4722085 h 4722085"/>
                  <a:gd name="connsiteX18" fmla="*/ 569722 w 3224844"/>
                  <a:gd name="connsiteY18" fmla="*/ 4722085 h 4722085"/>
                  <a:gd name="connsiteX19" fmla="*/ 0 w 3224844"/>
                  <a:gd name="connsiteY19" fmla="*/ 4722085 h 4722085"/>
                  <a:gd name="connsiteX20" fmla="*/ 0 w 3224844"/>
                  <a:gd name="connsiteY20" fmla="*/ 4037383 h 4722085"/>
                  <a:gd name="connsiteX21" fmla="*/ 0 w 3224844"/>
                  <a:gd name="connsiteY21" fmla="*/ 3494343 h 4722085"/>
                  <a:gd name="connsiteX22" fmla="*/ 0 w 3224844"/>
                  <a:gd name="connsiteY22" fmla="*/ 3045745 h 4722085"/>
                  <a:gd name="connsiteX23" fmla="*/ 0 w 3224844"/>
                  <a:gd name="connsiteY23" fmla="*/ 2361043 h 4722085"/>
                  <a:gd name="connsiteX24" fmla="*/ 0 w 3224844"/>
                  <a:gd name="connsiteY24" fmla="*/ 1676340 h 4722085"/>
                  <a:gd name="connsiteX25" fmla="*/ 0 w 3224844"/>
                  <a:gd name="connsiteY25" fmla="*/ 1133300 h 4722085"/>
                  <a:gd name="connsiteX26" fmla="*/ 0 w 3224844"/>
                  <a:gd name="connsiteY26" fmla="*/ 543040 h 4722085"/>
                  <a:gd name="connsiteX27" fmla="*/ 0 w 3224844"/>
                  <a:gd name="connsiteY27" fmla="*/ 0 h 472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24844" h="4722085" fill="none" extrusionOk="0">
                    <a:moveTo>
                      <a:pt x="0" y="0"/>
                    </a:moveTo>
                    <a:cubicBezTo>
                      <a:pt x="182664" y="-16692"/>
                      <a:pt x="344295" y="1253"/>
                      <a:pt x="569722" y="0"/>
                    </a:cubicBezTo>
                    <a:cubicBezTo>
                      <a:pt x="795149" y="-1253"/>
                      <a:pt x="886317" y="4793"/>
                      <a:pt x="1139445" y="0"/>
                    </a:cubicBezTo>
                    <a:cubicBezTo>
                      <a:pt x="1392573" y="-4793"/>
                      <a:pt x="1494749" y="47609"/>
                      <a:pt x="1741416" y="0"/>
                    </a:cubicBezTo>
                    <a:cubicBezTo>
                      <a:pt x="1988083" y="-47609"/>
                      <a:pt x="2113772" y="71644"/>
                      <a:pt x="2343387" y="0"/>
                    </a:cubicBezTo>
                    <a:cubicBezTo>
                      <a:pt x="2573002" y="-71644"/>
                      <a:pt x="2881486" y="44223"/>
                      <a:pt x="3224844" y="0"/>
                    </a:cubicBezTo>
                    <a:cubicBezTo>
                      <a:pt x="3255768" y="199791"/>
                      <a:pt x="3212822" y="290105"/>
                      <a:pt x="3224844" y="495819"/>
                    </a:cubicBezTo>
                    <a:cubicBezTo>
                      <a:pt x="3236866" y="701533"/>
                      <a:pt x="3212672" y="947718"/>
                      <a:pt x="3224844" y="1086080"/>
                    </a:cubicBezTo>
                    <a:cubicBezTo>
                      <a:pt x="3237016" y="1224442"/>
                      <a:pt x="3186135" y="1529393"/>
                      <a:pt x="3224844" y="1723561"/>
                    </a:cubicBezTo>
                    <a:cubicBezTo>
                      <a:pt x="3263553" y="1917729"/>
                      <a:pt x="3156899" y="2066447"/>
                      <a:pt x="3224844" y="2361043"/>
                    </a:cubicBezTo>
                    <a:cubicBezTo>
                      <a:pt x="3292789" y="2655639"/>
                      <a:pt x="3220752" y="2585886"/>
                      <a:pt x="3224844" y="2809641"/>
                    </a:cubicBezTo>
                    <a:cubicBezTo>
                      <a:pt x="3228936" y="3033396"/>
                      <a:pt x="3173353" y="3166412"/>
                      <a:pt x="3224844" y="3447122"/>
                    </a:cubicBezTo>
                    <a:cubicBezTo>
                      <a:pt x="3276335" y="3727832"/>
                      <a:pt x="3193172" y="3786008"/>
                      <a:pt x="3224844" y="4037383"/>
                    </a:cubicBezTo>
                    <a:cubicBezTo>
                      <a:pt x="3256516" y="4288758"/>
                      <a:pt x="3145721" y="4545065"/>
                      <a:pt x="3224844" y="4722085"/>
                    </a:cubicBezTo>
                    <a:cubicBezTo>
                      <a:pt x="3078033" y="4752809"/>
                      <a:pt x="2843714" y="4716247"/>
                      <a:pt x="2687370" y="4722085"/>
                    </a:cubicBezTo>
                    <a:cubicBezTo>
                      <a:pt x="2531026" y="4727923"/>
                      <a:pt x="2303049" y="4708991"/>
                      <a:pt x="2149896" y="4722085"/>
                    </a:cubicBezTo>
                    <a:cubicBezTo>
                      <a:pt x="1996743" y="4735179"/>
                      <a:pt x="1725620" y="4718920"/>
                      <a:pt x="1612422" y="4722085"/>
                    </a:cubicBezTo>
                    <a:cubicBezTo>
                      <a:pt x="1499224" y="4725250"/>
                      <a:pt x="1210834" y="4708900"/>
                      <a:pt x="1074948" y="4722085"/>
                    </a:cubicBezTo>
                    <a:cubicBezTo>
                      <a:pt x="939062" y="4735270"/>
                      <a:pt x="804254" y="4684282"/>
                      <a:pt x="569722" y="4722085"/>
                    </a:cubicBezTo>
                    <a:cubicBezTo>
                      <a:pt x="335190" y="4759888"/>
                      <a:pt x="205201" y="4665671"/>
                      <a:pt x="0" y="4722085"/>
                    </a:cubicBezTo>
                    <a:cubicBezTo>
                      <a:pt x="-3168" y="4469668"/>
                      <a:pt x="70646" y="4202464"/>
                      <a:pt x="0" y="4037383"/>
                    </a:cubicBezTo>
                    <a:cubicBezTo>
                      <a:pt x="-70646" y="3872302"/>
                      <a:pt x="16930" y="3742707"/>
                      <a:pt x="0" y="3494343"/>
                    </a:cubicBezTo>
                    <a:cubicBezTo>
                      <a:pt x="-16930" y="3245979"/>
                      <a:pt x="45421" y="3238390"/>
                      <a:pt x="0" y="3045745"/>
                    </a:cubicBezTo>
                    <a:cubicBezTo>
                      <a:pt x="-45421" y="2853100"/>
                      <a:pt x="59839" y="2510738"/>
                      <a:pt x="0" y="2361043"/>
                    </a:cubicBezTo>
                    <a:cubicBezTo>
                      <a:pt x="-59839" y="2211348"/>
                      <a:pt x="19275" y="1923703"/>
                      <a:pt x="0" y="1676340"/>
                    </a:cubicBezTo>
                    <a:cubicBezTo>
                      <a:pt x="-19275" y="1428977"/>
                      <a:pt x="61070" y="1319860"/>
                      <a:pt x="0" y="1133300"/>
                    </a:cubicBezTo>
                    <a:cubicBezTo>
                      <a:pt x="-61070" y="946740"/>
                      <a:pt x="60951" y="737290"/>
                      <a:pt x="0" y="543040"/>
                    </a:cubicBezTo>
                    <a:cubicBezTo>
                      <a:pt x="-60951" y="348790"/>
                      <a:pt x="5439" y="141692"/>
                      <a:pt x="0" y="0"/>
                    </a:cubicBezTo>
                    <a:close/>
                  </a:path>
                  <a:path w="3224844" h="4722085" stroke="0" extrusionOk="0">
                    <a:moveTo>
                      <a:pt x="0" y="0"/>
                    </a:moveTo>
                    <a:cubicBezTo>
                      <a:pt x="208966" y="-38036"/>
                      <a:pt x="240532" y="25327"/>
                      <a:pt x="440729" y="0"/>
                    </a:cubicBezTo>
                    <a:cubicBezTo>
                      <a:pt x="640926" y="-25327"/>
                      <a:pt x="738853" y="53098"/>
                      <a:pt x="945954" y="0"/>
                    </a:cubicBezTo>
                    <a:cubicBezTo>
                      <a:pt x="1153055" y="-53098"/>
                      <a:pt x="1347124" y="8547"/>
                      <a:pt x="1515677" y="0"/>
                    </a:cubicBezTo>
                    <a:cubicBezTo>
                      <a:pt x="1684230" y="-8547"/>
                      <a:pt x="1964927" y="8444"/>
                      <a:pt x="2085399" y="0"/>
                    </a:cubicBezTo>
                    <a:cubicBezTo>
                      <a:pt x="2205871" y="-8444"/>
                      <a:pt x="2378829" y="20370"/>
                      <a:pt x="2558376" y="0"/>
                    </a:cubicBezTo>
                    <a:cubicBezTo>
                      <a:pt x="2737923" y="-20370"/>
                      <a:pt x="3071329" y="7258"/>
                      <a:pt x="3224844" y="0"/>
                    </a:cubicBezTo>
                    <a:cubicBezTo>
                      <a:pt x="3228409" y="118093"/>
                      <a:pt x="3181275" y="298149"/>
                      <a:pt x="3224844" y="590261"/>
                    </a:cubicBezTo>
                    <a:cubicBezTo>
                      <a:pt x="3268413" y="882373"/>
                      <a:pt x="3220979" y="948495"/>
                      <a:pt x="3224844" y="1227742"/>
                    </a:cubicBezTo>
                    <a:cubicBezTo>
                      <a:pt x="3228709" y="1506989"/>
                      <a:pt x="3197357" y="1562133"/>
                      <a:pt x="3224844" y="1676340"/>
                    </a:cubicBezTo>
                    <a:cubicBezTo>
                      <a:pt x="3252331" y="1790547"/>
                      <a:pt x="3162136" y="2085891"/>
                      <a:pt x="3224844" y="2266601"/>
                    </a:cubicBezTo>
                    <a:cubicBezTo>
                      <a:pt x="3287552" y="2447311"/>
                      <a:pt x="3196799" y="2598988"/>
                      <a:pt x="3224844" y="2715199"/>
                    </a:cubicBezTo>
                    <a:cubicBezTo>
                      <a:pt x="3252889" y="2831410"/>
                      <a:pt x="3174063" y="3025364"/>
                      <a:pt x="3224844" y="3258239"/>
                    </a:cubicBezTo>
                    <a:cubicBezTo>
                      <a:pt x="3275625" y="3491114"/>
                      <a:pt x="3200529" y="3511487"/>
                      <a:pt x="3224844" y="3706837"/>
                    </a:cubicBezTo>
                    <a:cubicBezTo>
                      <a:pt x="3249159" y="3902187"/>
                      <a:pt x="3209697" y="4065519"/>
                      <a:pt x="3224844" y="4155435"/>
                    </a:cubicBezTo>
                    <a:cubicBezTo>
                      <a:pt x="3239991" y="4245351"/>
                      <a:pt x="3162646" y="4570316"/>
                      <a:pt x="3224844" y="4722085"/>
                    </a:cubicBezTo>
                    <a:cubicBezTo>
                      <a:pt x="3061956" y="4746034"/>
                      <a:pt x="2939947" y="4701885"/>
                      <a:pt x="2655122" y="4722085"/>
                    </a:cubicBezTo>
                    <a:cubicBezTo>
                      <a:pt x="2370297" y="4742285"/>
                      <a:pt x="2383470" y="4679352"/>
                      <a:pt x="2214393" y="4722085"/>
                    </a:cubicBezTo>
                    <a:cubicBezTo>
                      <a:pt x="2045316" y="4764818"/>
                      <a:pt x="1866270" y="4694483"/>
                      <a:pt x="1644670" y="4722085"/>
                    </a:cubicBezTo>
                    <a:cubicBezTo>
                      <a:pt x="1423070" y="4749687"/>
                      <a:pt x="1283936" y="4701303"/>
                      <a:pt x="1171693" y="4722085"/>
                    </a:cubicBezTo>
                    <a:cubicBezTo>
                      <a:pt x="1059450" y="4742867"/>
                      <a:pt x="922889" y="4683484"/>
                      <a:pt x="698716" y="4722085"/>
                    </a:cubicBezTo>
                    <a:cubicBezTo>
                      <a:pt x="474543" y="4760686"/>
                      <a:pt x="299254" y="4680043"/>
                      <a:pt x="0" y="4722085"/>
                    </a:cubicBezTo>
                    <a:cubicBezTo>
                      <a:pt x="-32909" y="4466577"/>
                      <a:pt x="64245" y="4299530"/>
                      <a:pt x="0" y="4084604"/>
                    </a:cubicBezTo>
                    <a:cubicBezTo>
                      <a:pt x="-64245" y="3869678"/>
                      <a:pt x="46190" y="3715304"/>
                      <a:pt x="0" y="3447122"/>
                    </a:cubicBezTo>
                    <a:cubicBezTo>
                      <a:pt x="-46190" y="3178940"/>
                      <a:pt x="2123" y="2899508"/>
                      <a:pt x="0" y="2762420"/>
                    </a:cubicBezTo>
                    <a:cubicBezTo>
                      <a:pt x="-2123" y="2625332"/>
                      <a:pt x="23493" y="2352799"/>
                      <a:pt x="0" y="2219380"/>
                    </a:cubicBezTo>
                    <a:cubicBezTo>
                      <a:pt x="-23493" y="2085961"/>
                      <a:pt x="35463" y="1798100"/>
                      <a:pt x="0" y="1676340"/>
                    </a:cubicBezTo>
                    <a:cubicBezTo>
                      <a:pt x="-35463" y="1554580"/>
                      <a:pt x="73140" y="1180055"/>
                      <a:pt x="0" y="1038859"/>
                    </a:cubicBezTo>
                    <a:cubicBezTo>
                      <a:pt x="-73140" y="897663"/>
                      <a:pt x="7330" y="44586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109" name="TextBox 108">
                <a:extLst>
                  <a:ext uri="{FF2B5EF4-FFF2-40B4-BE49-F238E27FC236}">
                    <a16:creationId xmlns:a16="http://schemas.microsoft.com/office/drawing/2014/main" id="{29DC33F5-D9F3-457D-BB6F-D1D90C571AB3}"/>
                  </a:ext>
                </a:extLst>
              </p:cNvPr>
              <p:cNvSpPr txBox="1"/>
              <p:nvPr/>
            </p:nvSpPr>
            <p:spPr>
              <a:xfrm>
                <a:off x="4320531" y="3578436"/>
                <a:ext cx="1835094" cy="369332"/>
              </a:xfrm>
              <a:prstGeom prst="rect">
                <a:avLst/>
              </a:prstGeom>
              <a:noFill/>
            </p:spPr>
            <p:txBody>
              <a:bodyPr wrap="square">
                <a:spAutoFit/>
              </a:bodyPr>
              <a:lstStyle/>
              <a:p>
                <a:r>
                  <a:rPr lang="en-US" b="1" dirty="0">
                    <a:solidFill>
                      <a:schemeClr val="tx1"/>
                    </a:solidFill>
                  </a:rPr>
                  <a:t>&lt;Master Node&gt;</a:t>
                </a:r>
              </a:p>
            </p:txBody>
          </p:sp>
        </p:grpSp>
        <p:sp>
          <p:nvSpPr>
            <p:cNvPr id="164" name="Isosceles Triangle 163">
              <a:extLst>
                <a:ext uri="{FF2B5EF4-FFF2-40B4-BE49-F238E27FC236}">
                  <a16:creationId xmlns:a16="http://schemas.microsoft.com/office/drawing/2014/main" id="{CAC4220B-8398-4E72-AA77-A067F3F9B605}"/>
                </a:ext>
              </a:extLst>
            </p:cNvPr>
            <p:cNvSpPr/>
            <p:nvPr/>
          </p:nvSpPr>
          <p:spPr>
            <a:xfrm rot="3260158">
              <a:off x="7194226" y="2378506"/>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65" name="Straight Connector 164">
              <a:extLst>
                <a:ext uri="{FF2B5EF4-FFF2-40B4-BE49-F238E27FC236}">
                  <a16:creationId xmlns:a16="http://schemas.microsoft.com/office/drawing/2014/main" id="{2BA7B602-B8B9-496E-82B6-2BB89B4EDD6B}"/>
                </a:ext>
              </a:extLst>
            </p:cNvPr>
            <p:cNvCxnSpPr>
              <a:cxnSpLocks/>
              <a:endCxn id="31" idx="3"/>
            </p:cNvCxnSpPr>
            <p:nvPr/>
          </p:nvCxnSpPr>
          <p:spPr>
            <a:xfrm flipV="1">
              <a:off x="6356024" y="4288839"/>
              <a:ext cx="778641" cy="156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405777" cy="1662076"/>
              <a:chOff x="-236862" y="3485868"/>
              <a:chExt cx="3405777"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1638831" cy="715834"/>
                <a:chOff x="1936414" y="3342849"/>
                <a:chExt cx="1638831"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395212" y="3698809"/>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p:cNvCxnSpPr>
                <p:nvPr/>
              </p:nvCxnSpPr>
              <p:spPr>
                <a:xfrm>
                  <a:off x="3282467" y="3746739"/>
                  <a:ext cx="217592" cy="0"/>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CLI</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kubectl</a:t>
                  </a:r>
                  <a:r>
                    <a:rPr lang="en-US" sz="1600" b="1" dirty="0">
                      <a:solidFill>
                        <a:schemeClr val="tx1">
                          <a:lumMod val="65000"/>
                          <a:lumOff val="35000"/>
                        </a:schemeClr>
                      </a:solidFill>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106" name="Straight Connector 105">
              <a:extLst>
                <a:ext uri="{FF2B5EF4-FFF2-40B4-BE49-F238E27FC236}">
                  <a16:creationId xmlns:a16="http://schemas.microsoft.com/office/drawing/2014/main" id="{124B11F5-09CC-4990-8B0F-9D8034CBB0D5}"/>
                </a:ext>
              </a:extLst>
            </p:cNvPr>
            <p:cNvCxnSpPr>
              <a:cxnSpLocks/>
              <a:endCxn id="164" idx="3"/>
            </p:cNvCxnSpPr>
            <p:nvPr/>
          </p:nvCxnSpPr>
          <p:spPr>
            <a:xfrm flipV="1">
              <a:off x="6356024" y="2449450"/>
              <a:ext cx="937009" cy="1745039"/>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31" name="Isosceles Triangle 30">
              <a:extLst>
                <a:ext uri="{FF2B5EF4-FFF2-40B4-BE49-F238E27FC236}">
                  <a16:creationId xmlns:a16="http://schemas.microsoft.com/office/drawing/2014/main" id="{B1A54A17-DFF9-435F-A4A9-884DABE711C3}"/>
                </a:ext>
              </a:extLst>
            </p:cNvPr>
            <p:cNvSpPr/>
            <p:nvPr/>
          </p:nvSpPr>
          <p:spPr>
            <a:xfrm rot="5400000">
              <a:off x="7044263" y="4244023"/>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11" name="Straight Connector 110">
              <a:extLst>
                <a:ext uri="{FF2B5EF4-FFF2-40B4-BE49-F238E27FC236}">
                  <a16:creationId xmlns:a16="http://schemas.microsoft.com/office/drawing/2014/main" id="{7692591F-4F33-42B3-A800-ACEBD920A18D}"/>
                </a:ext>
              </a:extLst>
            </p:cNvPr>
            <p:cNvCxnSpPr>
              <a:cxnSpLocks/>
              <a:endCxn id="234" idx="3"/>
            </p:cNvCxnSpPr>
            <p:nvPr/>
          </p:nvCxnSpPr>
          <p:spPr>
            <a:xfrm>
              <a:off x="6356024" y="4351875"/>
              <a:ext cx="942350" cy="1399854"/>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2301EF34-41DB-4570-AE3C-DDC505EE93A4}"/>
                </a:ext>
              </a:extLst>
            </p:cNvPr>
            <p:cNvGrpSpPr/>
            <p:nvPr/>
          </p:nvGrpSpPr>
          <p:grpSpPr>
            <a:xfrm>
              <a:off x="7528963" y="3288105"/>
              <a:ext cx="3242123" cy="1417526"/>
              <a:chOff x="6863143" y="1788985"/>
              <a:chExt cx="5468557" cy="2770316"/>
            </a:xfrm>
          </p:grpSpPr>
          <p:sp>
            <p:nvSpPr>
              <p:cNvPr id="115" name="Rectangle 114">
                <a:extLst>
                  <a:ext uri="{FF2B5EF4-FFF2-40B4-BE49-F238E27FC236}">
                    <a16:creationId xmlns:a16="http://schemas.microsoft.com/office/drawing/2014/main" id="{6668C5B0-F483-4701-AF02-E979483DE495}"/>
                  </a:ext>
                </a:extLst>
              </p:cNvPr>
              <p:cNvSpPr/>
              <p:nvPr/>
            </p:nvSpPr>
            <p:spPr>
              <a:xfrm>
                <a:off x="8981870" y="2573995"/>
                <a:ext cx="3169404" cy="1769292"/>
              </a:xfrm>
              <a:custGeom>
                <a:avLst/>
                <a:gdLst>
                  <a:gd name="connsiteX0" fmla="*/ 0 w 3169404"/>
                  <a:gd name="connsiteY0" fmla="*/ 0 h 1769292"/>
                  <a:gd name="connsiteX1" fmla="*/ 433152 w 3169404"/>
                  <a:gd name="connsiteY1" fmla="*/ 0 h 1769292"/>
                  <a:gd name="connsiteX2" fmla="*/ 897998 w 3169404"/>
                  <a:gd name="connsiteY2" fmla="*/ 0 h 1769292"/>
                  <a:gd name="connsiteX3" fmla="*/ 1426232 w 3169404"/>
                  <a:gd name="connsiteY3" fmla="*/ 0 h 1769292"/>
                  <a:gd name="connsiteX4" fmla="*/ 1859384 w 3169404"/>
                  <a:gd name="connsiteY4" fmla="*/ 0 h 1769292"/>
                  <a:gd name="connsiteX5" fmla="*/ 2387618 w 3169404"/>
                  <a:gd name="connsiteY5" fmla="*/ 0 h 1769292"/>
                  <a:gd name="connsiteX6" fmla="*/ 3169404 w 3169404"/>
                  <a:gd name="connsiteY6" fmla="*/ 0 h 1769292"/>
                  <a:gd name="connsiteX7" fmla="*/ 3169404 w 3169404"/>
                  <a:gd name="connsiteY7" fmla="*/ 607457 h 1769292"/>
                  <a:gd name="connsiteX8" fmla="*/ 3169404 w 3169404"/>
                  <a:gd name="connsiteY8" fmla="*/ 1214914 h 1769292"/>
                  <a:gd name="connsiteX9" fmla="*/ 3169404 w 3169404"/>
                  <a:gd name="connsiteY9" fmla="*/ 1769292 h 1769292"/>
                  <a:gd name="connsiteX10" fmla="*/ 2609476 w 3169404"/>
                  <a:gd name="connsiteY10" fmla="*/ 1769292 h 1769292"/>
                  <a:gd name="connsiteX11" fmla="*/ 2112936 w 3169404"/>
                  <a:gd name="connsiteY11" fmla="*/ 1769292 h 1769292"/>
                  <a:gd name="connsiteX12" fmla="*/ 1679784 w 3169404"/>
                  <a:gd name="connsiteY12" fmla="*/ 1769292 h 1769292"/>
                  <a:gd name="connsiteX13" fmla="*/ 1151550 w 3169404"/>
                  <a:gd name="connsiteY13" fmla="*/ 1769292 h 1769292"/>
                  <a:gd name="connsiteX14" fmla="*/ 591622 w 3169404"/>
                  <a:gd name="connsiteY14" fmla="*/ 1769292 h 1769292"/>
                  <a:gd name="connsiteX15" fmla="*/ 0 w 3169404"/>
                  <a:gd name="connsiteY15" fmla="*/ 1769292 h 1769292"/>
                  <a:gd name="connsiteX16" fmla="*/ 0 w 3169404"/>
                  <a:gd name="connsiteY16" fmla="*/ 1232607 h 1769292"/>
                  <a:gd name="connsiteX17" fmla="*/ 0 w 3169404"/>
                  <a:gd name="connsiteY17" fmla="*/ 642843 h 1769292"/>
                  <a:gd name="connsiteX18" fmla="*/ 0 w 3169404"/>
                  <a:gd name="connsiteY18" fmla="*/ 0 h 1769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69404" h="1769292" fill="none" extrusionOk="0">
                    <a:moveTo>
                      <a:pt x="0" y="0"/>
                    </a:moveTo>
                    <a:cubicBezTo>
                      <a:pt x="122763" y="-26554"/>
                      <a:pt x="300582" y="35563"/>
                      <a:pt x="433152" y="0"/>
                    </a:cubicBezTo>
                    <a:cubicBezTo>
                      <a:pt x="565722" y="-35563"/>
                      <a:pt x="773838" y="24809"/>
                      <a:pt x="897998" y="0"/>
                    </a:cubicBezTo>
                    <a:cubicBezTo>
                      <a:pt x="1022158" y="-24809"/>
                      <a:pt x="1285285" y="31014"/>
                      <a:pt x="1426232" y="0"/>
                    </a:cubicBezTo>
                    <a:cubicBezTo>
                      <a:pt x="1567179" y="-31014"/>
                      <a:pt x="1752263" y="24348"/>
                      <a:pt x="1859384" y="0"/>
                    </a:cubicBezTo>
                    <a:cubicBezTo>
                      <a:pt x="1966505" y="-24348"/>
                      <a:pt x="2196768" y="50922"/>
                      <a:pt x="2387618" y="0"/>
                    </a:cubicBezTo>
                    <a:cubicBezTo>
                      <a:pt x="2578468" y="-50922"/>
                      <a:pt x="2818563" y="1719"/>
                      <a:pt x="3169404" y="0"/>
                    </a:cubicBezTo>
                    <a:cubicBezTo>
                      <a:pt x="3234877" y="280157"/>
                      <a:pt x="3155004" y="305315"/>
                      <a:pt x="3169404" y="607457"/>
                    </a:cubicBezTo>
                    <a:cubicBezTo>
                      <a:pt x="3183804" y="909599"/>
                      <a:pt x="3115850" y="997377"/>
                      <a:pt x="3169404" y="1214914"/>
                    </a:cubicBezTo>
                    <a:cubicBezTo>
                      <a:pt x="3222958" y="1432451"/>
                      <a:pt x="3152036" y="1564506"/>
                      <a:pt x="3169404" y="1769292"/>
                    </a:cubicBezTo>
                    <a:cubicBezTo>
                      <a:pt x="2993497" y="1808502"/>
                      <a:pt x="2771551" y="1725731"/>
                      <a:pt x="2609476" y="1769292"/>
                    </a:cubicBezTo>
                    <a:cubicBezTo>
                      <a:pt x="2447401" y="1812853"/>
                      <a:pt x="2225384" y="1751685"/>
                      <a:pt x="2112936" y="1769292"/>
                    </a:cubicBezTo>
                    <a:cubicBezTo>
                      <a:pt x="2000488" y="1786899"/>
                      <a:pt x="1792743" y="1765267"/>
                      <a:pt x="1679784" y="1769292"/>
                    </a:cubicBezTo>
                    <a:cubicBezTo>
                      <a:pt x="1566825" y="1773317"/>
                      <a:pt x="1314373" y="1712020"/>
                      <a:pt x="1151550" y="1769292"/>
                    </a:cubicBezTo>
                    <a:cubicBezTo>
                      <a:pt x="988727" y="1826564"/>
                      <a:pt x="753755" y="1720008"/>
                      <a:pt x="591622" y="1769292"/>
                    </a:cubicBezTo>
                    <a:cubicBezTo>
                      <a:pt x="429489" y="1818576"/>
                      <a:pt x="132482" y="1734309"/>
                      <a:pt x="0" y="1769292"/>
                    </a:cubicBezTo>
                    <a:cubicBezTo>
                      <a:pt x="-13296" y="1555440"/>
                      <a:pt x="48711" y="1465376"/>
                      <a:pt x="0" y="1232607"/>
                    </a:cubicBezTo>
                    <a:cubicBezTo>
                      <a:pt x="-48711" y="999839"/>
                      <a:pt x="28176" y="841018"/>
                      <a:pt x="0" y="642843"/>
                    </a:cubicBezTo>
                    <a:cubicBezTo>
                      <a:pt x="-28176" y="444668"/>
                      <a:pt x="57827" y="158563"/>
                      <a:pt x="0" y="0"/>
                    </a:cubicBezTo>
                    <a:close/>
                  </a:path>
                  <a:path w="3169404" h="1769292" stroke="0" extrusionOk="0">
                    <a:moveTo>
                      <a:pt x="0" y="0"/>
                    </a:moveTo>
                    <a:cubicBezTo>
                      <a:pt x="185808" y="-35546"/>
                      <a:pt x="365802" y="25261"/>
                      <a:pt x="496540" y="0"/>
                    </a:cubicBezTo>
                    <a:cubicBezTo>
                      <a:pt x="627278" y="-25261"/>
                      <a:pt x="838807" y="2341"/>
                      <a:pt x="961386" y="0"/>
                    </a:cubicBezTo>
                    <a:cubicBezTo>
                      <a:pt x="1083965" y="-2341"/>
                      <a:pt x="1262658" y="30085"/>
                      <a:pt x="1394538" y="0"/>
                    </a:cubicBezTo>
                    <a:cubicBezTo>
                      <a:pt x="1526418" y="-30085"/>
                      <a:pt x="1840254" y="34777"/>
                      <a:pt x="1954466" y="0"/>
                    </a:cubicBezTo>
                    <a:cubicBezTo>
                      <a:pt x="2068678" y="-34777"/>
                      <a:pt x="2246570" y="47875"/>
                      <a:pt x="2482700" y="0"/>
                    </a:cubicBezTo>
                    <a:cubicBezTo>
                      <a:pt x="2718830" y="-47875"/>
                      <a:pt x="2933134" y="23774"/>
                      <a:pt x="3169404" y="0"/>
                    </a:cubicBezTo>
                    <a:cubicBezTo>
                      <a:pt x="3228568" y="156881"/>
                      <a:pt x="3150237" y="374772"/>
                      <a:pt x="3169404" y="554378"/>
                    </a:cubicBezTo>
                    <a:cubicBezTo>
                      <a:pt x="3188571" y="733984"/>
                      <a:pt x="3137641" y="957724"/>
                      <a:pt x="3169404" y="1126449"/>
                    </a:cubicBezTo>
                    <a:cubicBezTo>
                      <a:pt x="3201167" y="1295174"/>
                      <a:pt x="3132283" y="1451010"/>
                      <a:pt x="3169404" y="1769292"/>
                    </a:cubicBezTo>
                    <a:cubicBezTo>
                      <a:pt x="2982884" y="1779965"/>
                      <a:pt x="2832846" y="1737240"/>
                      <a:pt x="2736252" y="1769292"/>
                    </a:cubicBezTo>
                    <a:cubicBezTo>
                      <a:pt x="2639658" y="1801344"/>
                      <a:pt x="2449338" y="1722949"/>
                      <a:pt x="2208018" y="1769292"/>
                    </a:cubicBezTo>
                    <a:cubicBezTo>
                      <a:pt x="1966698" y="1815635"/>
                      <a:pt x="1926615" y="1749049"/>
                      <a:pt x="1679784" y="1769292"/>
                    </a:cubicBezTo>
                    <a:cubicBezTo>
                      <a:pt x="1432953" y="1789535"/>
                      <a:pt x="1280420" y="1744767"/>
                      <a:pt x="1119856" y="1769292"/>
                    </a:cubicBezTo>
                    <a:cubicBezTo>
                      <a:pt x="959292" y="1793817"/>
                      <a:pt x="851621" y="1733108"/>
                      <a:pt x="655010" y="1769292"/>
                    </a:cubicBezTo>
                    <a:cubicBezTo>
                      <a:pt x="458399" y="1805476"/>
                      <a:pt x="193547" y="1719899"/>
                      <a:pt x="0" y="1769292"/>
                    </a:cubicBezTo>
                    <a:cubicBezTo>
                      <a:pt x="-34871" y="1661022"/>
                      <a:pt x="29184" y="1447511"/>
                      <a:pt x="0" y="1232607"/>
                    </a:cubicBezTo>
                    <a:cubicBezTo>
                      <a:pt x="-29184" y="1017703"/>
                      <a:pt x="60027" y="842284"/>
                      <a:pt x="0" y="642843"/>
                    </a:cubicBezTo>
                    <a:cubicBezTo>
                      <a:pt x="-60027" y="443402"/>
                      <a:pt x="58504" y="304820"/>
                      <a:pt x="0" y="0"/>
                    </a:cubicBezTo>
                    <a:close/>
                  </a:path>
                </a:pathLst>
              </a:custGeom>
              <a:solidFill>
                <a:schemeClr val="bg1"/>
              </a:solidFill>
              <a:ln w="19050">
                <a:solidFill>
                  <a:srgbClr val="A6A6A6"/>
                </a:solidFill>
                <a:prstDash val="lgDash"/>
                <a:extLst>
                  <a:ext uri="{C807C97D-BFC1-408E-A445-0C87EB9F89A2}">
                    <ask:lineSketchStyleProps xmlns:ask="http://schemas.microsoft.com/office/drawing/2018/sketchyshapes" sd="31717409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16" name="Rectangle 115">
                <a:extLst>
                  <a:ext uri="{FF2B5EF4-FFF2-40B4-BE49-F238E27FC236}">
                    <a16:creationId xmlns:a16="http://schemas.microsoft.com/office/drawing/2014/main" id="{600F4026-EB04-4578-B43B-138FD22C1088}"/>
                  </a:ext>
                </a:extLst>
              </p:cNvPr>
              <p:cNvSpPr/>
              <p:nvPr/>
            </p:nvSpPr>
            <p:spPr>
              <a:xfrm>
                <a:off x="6863143" y="1788985"/>
                <a:ext cx="5468557" cy="2770316"/>
              </a:xfrm>
              <a:custGeom>
                <a:avLst/>
                <a:gdLst>
                  <a:gd name="connsiteX0" fmla="*/ 0 w 5468557"/>
                  <a:gd name="connsiteY0" fmla="*/ 0 h 2770316"/>
                  <a:gd name="connsiteX1" fmla="*/ 382799 w 5468557"/>
                  <a:gd name="connsiteY1" fmla="*/ 0 h 2770316"/>
                  <a:gd name="connsiteX2" fmla="*/ 874969 w 5468557"/>
                  <a:gd name="connsiteY2" fmla="*/ 0 h 2770316"/>
                  <a:gd name="connsiteX3" fmla="*/ 1312454 w 5468557"/>
                  <a:gd name="connsiteY3" fmla="*/ 0 h 2770316"/>
                  <a:gd name="connsiteX4" fmla="*/ 1859309 w 5468557"/>
                  <a:gd name="connsiteY4" fmla="*/ 0 h 2770316"/>
                  <a:gd name="connsiteX5" fmla="*/ 2406165 w 5468557"/>
                  <a:gd name="connsiteY5" fmla="*/ 0 h 2770316"/>
                  <a:gd name="connsiteX6" fmla="*/ 3062392 w 5468557"/>
                  <a:gd name="connsiteY6" fmla="*/ 0 h 2770316"/>
                  <a:gd name="connsiteX7" fmla="*/ 3554562 w 5468557"/>
                  <a:gd name="connsiteY7" fmla="*/ 0 h 2770316"/>
                  <a:gd name="connsiteX8" fmla="*/ 4101418 w 5468557"/>
                  <a:gd name="connsiteY8" fmla="*/ 0 h 2770316"/>
                  <a:gd name="connsiteX9" fmla="*/ 4702959 w 5468557"/>
                  <a:gd name="connsiteY9" fmla="*/ 0 h 2770316"/>
                  <a:gd name="connsiteX10" fmla="*/ 5468557 w 5468557"/>
                  <a:gd name="connsiteY10" fmla="*/ 0 h 2770316"/>
                  <a:gd name="connsiteX11" fmla="*/ 5468557 w 5468557"/>
                  <a:gd name="connsiteY11" fmla="*/ 498657 h 2770316"/>
                  <a:gd name="connsiteX12" fmla="*/ 5468557 w 5468557"/>
                  <a:gd name="connsiteY12" fmla="*/ 997314 h 2770316"/>
                  <a:gd name="connsiteX13" fmla="*/ 5468557 w 5468557"/>
                  <a:gd name="connsiteY13" fmla="*/ 1495971 h 2770316"/>
                  <a:gd name="connsiteX14" fmla="*/ 5468557 w 5468557"/>
                  <a:gd name="connsiteY14" fmla="*/ 2105440 h 2770316"/>
                  <a:gd name="connsiteX15" fmla="*/ 5468557 w 5468557"/>
                  <a:gd name="connsiteY15" fmla="*/ 2770316 h 2770316"/>
                  <a:gd name="connsiteX16" fmla="*/ 5031072 w 5468557"/>
                  <a:gd name="connsiteY16" fmla="*/ 2770316 h 2770316"/>
                  <a:gd name="connsiteX17" fmla="*/ 4593588 w 5468557"/>
                  <a:gd name="connsiteY17" fmla="*/ 2770316 h 2770316"/>
                  <a:gd name="connsiteX18" fmla="*/ 4046732 w 5468557"/>
                  <a:gd name="connsiteY18" fmla="*/ 2770316 h 2770316"/>
                  <a:gd name="connsiteX19" fmla="*/ 3390505 w 5468557"/>
                  <a:gd name="connsiteY19" fmla="*/ 2770316 h 2770316"/>
                  <a:gd name="connsiteX20" fmla="*/ 2843650 w 5468557"/>
                  <a:gd name="connsiteY20" fmla="*/ 2770316 h 2770316"/>
                  <a:gd name="connsiteX21" fmla="*/ 2460851 w 5468557"/>
                  <a:gd name="connsiteY21" fmla="*/ 2770316 h 2770316"/>
                  <a:gd name="connsiteX22" fmla="*/ 2078052 w 5468557"/>
                  <a:gd name="connsiteY22" fmla="*/ 2770316 h 2770316"/>
                  <a:gd name="connsiteX23" fmla="*/ 1640567 w 5468557"/>
                  <a:gd name="connsiteY23" fmla="*/ 2770316 h 2770316"/>
                  <a:gd name="connsiteX24" fmla="*/ 1203083 w 5468557"/>
                  <a:gd name="connsiteY24" fmla="*/ 2770316 h 2770316"/>
                  <a:gd name="connsiteX25" fmla="*/ 820284 w 5468557"/>
                  <a:gd name="connsiteY25" fmla="*/ 2770316 h 2770316"/>
                  <a:gd name="connsiteX26" fmla="*/ 0 w 5468557"/>
                  <a:gd name="connsiteY26" fmla="*/ 2770316 h 2770316"/>
                  <a:gd name="connsiteX27" fmla="*/ 0 w 5468557"/>
                  <a:gd name="connsiteY27" fmla="*/ 2271659 h 2770316"/>
                  <a:gd name="connsiteX28" fmla="*/ 0 w 5468557"/>
                  <a:gd name="connsiteY28" fmla="*/ 1773002 h 2770316"/>
                  <a:gd name="connsiteX29" fmla="*/ 0 w 5468557"/>
                  <a:gd name="connsiteY29" fmla="*/ 1246642 h 2770316"/>
                  <a:gd name="connsiteX30" fmla="*/ 0 w 5468557"/>
                  <a:gd name="connsiteY30" fmla="*/ 664876 h 2770316"/>
                  <a:gd name="connsiteX31" fmla="*/ 0 w 5468557"/>
                  <a:gd name="connsiteY31" fmla="*/ 0 h 27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68557" h="2770316" extrusionOk="0">
                    <a:moveTo>
                      <a:pt x="0" y="0"/>
                    </a:moveTo>
                    <a:cubicBezTo>
                      <a:pt x="111538" y="-10871"/>
                      <a:pt x="289988" y="44865"/>
                      <a:pt x="382799" y="0"/>
                    </a:cubicBezTo>
                    <a:cubicBezTo>
                      <a:pt x="475610" y="-44865"/>
                      <a:pt x="702489" y="27239"/>
                      <a:pt x="874969" y="0"/>
                    </a:cubicBezTo>
                    <a:cubicBezTo>
                      <a:pt x="1047449" y="-27239"/>
                      <a:pt x="1152097" y="12229"/>
                      <a:pt x="1312454" y="0"/>
                    </a:cubicBezTo>
                    <a:cubicBezTo>
                      <a:pt x="1472812" y="-12229"/>
                      <a:pt x="1685928" y="56535"/>
                      <a:pt x="1859309" y="0"/>
                    </a:cubicBezTo>
                    <a:cubicBezTo>
                      <a:pt x="2032691" y="-56535"/>
                      <a:pt x="2134493" y="52266"/>
                      <a:pt x="2406165" y="0"/>
                    </a:cubicBezTo>
                    <a:cubicBezTo>
                      <a:pt x="2677837" y="-52266"/>
                      <a:pt x="2766751" y="17141"/>
                      <a:pt x="3062392" y="0"/>
                    </a:cubicBezTo>
                    <a:cubicBezTo>
                      <a:pt x="3358033" y="-17141"/>
                      <a:pt x="3308541" y="20210"/>
                      <a:pt x="3554562" y="0"/>
                    </a:cubicBezTo>
                    <a:cubicBezTo>
                      <a:pt x="3800583" y="-20210"/>
                      <a:pt x="3982744" y="41612"/>
                      <a:pt x="4101418" y="0"/>
                    </a:cubicBezTo>
                    <a:cubicBezTo>
                      <a:pt x="4220092" y="-41612"/>
                      <a:pt x="4512078" y="54813"/>
                      <a:pt x="4702959" y="0"/>
                    </a:cubicBezTo>
                    <a:cubicBezTo>
                      <a:pt x="4893840" y="-54813"/>
                      <a:pt x="5225299" y="58103"/>
                      <a:pt x="5468557" y="0"/>
                    </a:cubicBezTo>
                    <a:cubicBezTo>
                      <a:pt x="5477031" y="121871"/>
                      <a:pt x="5434972" y="372181"/>
                      <a:pt x="5468557" y="498657"/>
                    </a:cubicBezTo>
                    <a:cubicBezTo>
                      <a:pt x="5502142" y="625133"/>
                      <a:pt x="5459533" y="854722"/>
                      <a:pt x="5468557" y="997314"/>
                    </a:cubicBezTo>
                    <a:cubicBezTo>
                      <a:pt x="5477581" y="1139906"/>
                      <a:pt x="5457220" y="1314782"/>
                      <a:pt x="5468557" y="1495971"/>
                    </a:cubicBezTo>
                    <a:cubicBezTo>
                      <a:pt x="5479894" y="1677160"/>
                      <a:pt x="5403378" y="1913949"/>
                      <a:pt x="5468557" y="2105440"/>
                    </a:cubicBezTo>
                    <a:cubicBezTo>
                      <a:pt x="5533736" y="2296931"/>
                      <a:pt x="5426472" y="2440308"/>
                      <a:pt x="5468557" y="2770316"/>
                    </a:cubicBezTo>
                    <a:cubicBezTo>
                      <a:pt x="5327880" y="2778236"/>
                      <a:pt x="5200019" y="2747896"/>
                      <a:pt x="5031072" y="2770316"/>
                    </a:cubicBezTo>
                    <a:cubicBezTo>
                      <a:pt x="4862126" y="2792736"/>
                      <a:pt x="4787325" y="2746255"/>
                      <a:pt x="4593588" y="2770316"/>
                    </a:cubicBezTo>
                    <a:cubicBezTo>
                      <a:pt x="4399851" y="2794377"/>
                      <a:pt x="4277480" y="2743026"/>
                      <a:pt x="4046732" y="2770316"/>
                    </a:cubicBezTo>
                    <a:cubicBezTo>
                      <a:pt x="3815984" y="2797606"/>
                      <a:pt x="3617009" y="2737651"/>
                      <a:pt x="3390505" y="2770316"/>
                    </a:cubicBezTo>
                    <a:cubicBezTo>
                      <a:pt x="3164001" y="2802981"/>
                      <a:pt x="3105785" y="2746141"/>
                      <a:pt x="2843650" y="2770316"/>
                    </a:cubicBezTo>
                    <a:cubicBezTo>
                      <a:pt x="2581515" y="2794491"/>
                      <a:pt x="2559970" y="2764936"/>
                      <a:pt x="2460851" y="2770316"/>
                    </a:cubicBezTo>
                    <a:cubicBezTo>
                      <a:pt x="2361732" y="2775696"/>
                      <a:pt x="2171787" y="2743585"/>
                      <a:pt x="2078052" y="2770316"/>
                    </a:cubicBezTo>
                    <a:cubicBezTo>
                      <a:pt x="1984317" y="2797047"/>
                      <a:pt x="1812912" y="2754134"/>
                      <a:pt x="1640567" y="2770316"/>
                    </a:cubicBezTo>
                    <a:cubicBezTo>
                      <a:pt x="1468222" y="2786498"/>
                      <a:pt x="1354202" y="2725301"/>
                      <a:pt x="1203083" y="2770316"/>
                    </a:cubicBezTo>
                    <a:cubicBezTo>
                      <a:pt x="1051964" y="2815331"/>
                      <a:pt x="942666" y="2757628"/>
                      <a:pt x="820284" y="2770316"/>
                    </a:cubicBezTo>
                    <a:cubicBezTo>
                      <a:pt x="697902" y="2783004"/>
                      <a:pt x="264224" y="2675871"/>
                      <a:pt x="0" y="2770316"/>
                    </a:cubicBezTo>
                    <a:cubicBezTo>
                      <a:pt x="-6694" y="2583208"/>
                      <a:pt x="54674" y="2448057"/>
                      <a:pt x="0" y="2271659"/>
                    </a:cubicBezTo>
                    <a:cubicBezTo>
                      <a:pt x="-54674" y="2095261"/>
                      <a:pt x="32152" y="1906810"/>
                      <a:pt x="0" y="1773002"/>
                    </a:cubicBezTo>
                    <a:cubicBezTo>
                      <a:pt x="-32152" y="1639194"/>
                      <a:pt x="11964" y="1490749"/>
                      <a:pt x="0" y="1246642"/>
                    </a:cubicBezTo>
                    <a:cubicBezTo>
                      <a:pt x="-11964" y="1002535"/>
                      <a:pt x="20353" y="847252"/>
                      <a:pt x="0" y="664876"/>
                    </a:cubicBezTo>
                    <a:cubicBezTo>
                      <a:pt x="-20353" y="482500"/>
                      <a:pt x="5897" y="191224"/>
                      <a:pt x="0" y="0"/>
                    </a:cubicBezTo>
                    <a:close/>
                  </a:path>
                </a:pathLst>
              </a:custGeom>
              <a:noFill/>
              <a:ln w="28575">
                <a:solidFill>
                  <a:srgbClr val="4E88C7"/>
                </a:solidFill>
                <a:prstDash val="lgDash"/>
                <a:extLst>
                  <a:ext uri="{C807C97D-BFC1-408E-A445-0C87EB9F89A2}">
                    <ask:lineSketchStyleProps xmlns:ask="http://schemas.microsoft.com/office/drawing/2018/sketchyshapes" sd="429018281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117" name="TextBox 116">
                <a:extLst>
                  <a:ext uri="{FF2B5EF4-FFF2-40B4-BE49-F238E27FC236}">
                    <a16:creationId xmlns:a16="http://schemas.microsoft.com/office/drawing/2014/main" id="{01BD0152-6BA4-4459-A886-4DCFAA44003F}"/>
                  </a:ext>
                </a:extLst>
              </p:cNvPr>
              <p:cNvSpPr txBox="1"/>
              <p:nvPr/>
            </p:nvSpPr>
            <p:spPr>
              <a:xfrm>
                <a:off x="9037468" y="2573995"/>
                <a:ext cx="2622924" cy="369332"/>
              </a:xfrm>
              <a:prstGeom prst="rect">
                <a:avLst/>
              </a:prstGeom>
              <a:noFill/>
            </p:spPr>
            <p:txBody>
              <a:bodyPr wrap="square">
                <a:spAutoFit/>
              </a:bodyPr>
              <a:lstStyle/>
              <a:p>
                <a:r>
                  <a:rPr lang="en-US" b="1" dirty="0">
                    <a:solidFill>
                      <a:schemeClr val="bg1">
                        <a:lumMod val="50000"/>
                      </a:schemeClr>
                    </a:solidFill>
                    <a:latin typeface="Karla" pitchFamily="2" charset="0"/>
                  </a:rPr>
                  <a:t>&lt;docker&gt;</a:t>
                </a:r>
              </a:p>
            </p:txBody>
          </p:sp>
        </p:grpSp>
        <p:grpSp>
          <p:nvGrpSpPr>
            <p:cNvPr id="118" name="Group 117">
              <a:extLst>
                <a:ext uri="{FF2B5EF4-FFF2-40B4-BE49-F238E27FC236}">
                  <a16:creationId xmlns:a16="http://schemas.microsoft.com/office/drawing/2014/main" id="{E501DCE0-B2C1-415F-8A09-4F3FB10A6172}"/>
                </a:ext>
              </a:extLst>
            </p:cNvPr>
            <p:cNvGrpSpPr/>
            <p:nvPr/>
          </p:nvGrpSpPr>
          <p:grpSpPr>
            <a:xfrm>
              <a:off x="7537447" y="4887327"/>
              <a:ext cx="3242123" cy="1417526"/>
              <a:chOff x="6863143" y="1788985"/>
              <a:chExt cx="5468557" cy="2770316"/>
            </a:xfrm>
          </p:grpSpPr>
          <p:sp>
            <p:nvSpPr>
              <p:cNvPr id="120" name="Rectangle 119">
                <a:extLst>
                  <a:ext uri="{FF2B5EF4-FFF2-40B4-BE49-F238E27FC236}">
                    <a16:creationId xmlns:a16="http://schemas.microsoft.com/office/drawing/2014/main" id="{090FBE6E-ED63-4370-9C20-5F04E70ED1E9}"/>
                  </a:ext>
                </a:extLst>
              </p:cNvPr>
              <p:cNvSpPr/>
              <p:nvPr/>
            </p:nvSpPr>
            <p:spPr>
              <a:xfrm>
                <a:off x="8981870" y="2649784"/>
                <a:ext cx="3169404" cy="1693503"/>
              </a:xfrm>
              <a:custGeom>
                <a:avLst/>
                <a:gdLst>
                  <a:gd name="connsiteX0" fmla="*/ 0 w 3169404"/>
                  <a:gd name="connsiteY0" fmla="*/ 0 h 1693503"/>
                  <a:gd name="connsiteX1" fmla="*/ 433152 w 3169404"/>
                  <a:gd name="connsiteY1" fmla="*/ 0 h 1693503"/>
                  <a:gd name="connsiteX2" fmla="*/ 897998 w 3169404"/>
                  <a:gd name="connsiteY2" fmla="*/ 0 h 1693503"/>
                  <a:gd name="connsiteX3" fmla="*/ 1426232 w 3169404"/>
                  <a:gd name="connsiteY3" fmla="*/ 0 h 1693503"/>
                  <a:gd name="connsiteX4" fmla="*/ 1859384 w 3169404"/>
                  <a:gd name="connsiteY4" fmla="*/ 0 h 1693503"/>
                  <a:gd name="connsiteX5" fmla="*/ 2387618 w 3169404"/>
                  <a:gd name="connsiteY5" fmla="*/ 0 h 1693503"/>
                  <a:gd name="connsiteX6" fmla="*/ 3169404 w 3169404"/>
                  <a:gd name="connsiteY6" fmla="*/ 0 h 1693503"/>
                  <a:gd name="connsiteX7" fmla="*/ 3169404 w 3169404"/>
                  <a:gd name="connsiteY7" fmla="*/ 581436 h 1693503"/>
                  <a:gd name="connsiteX8" fmla="*/ 3169404 w 3169404"/>
                  <a:gd name="connsiteY8" fmla="*/ 1162872 h 1693503"/>
                  <a:gd name="connsiteX9" fmla="*/ 3169404 w 3169404"/>
                  <a:gd name="connsiteY9" fmla="*/ 1693503 h 1693503"/>
                  <a:gd name="connsiteX10" fmla="*/ 2609476 w 3169404"/>
                  <a:gd name="connsiteY10" fmla="*/ 1693503 h 1693503"/>
                  <a:gd name="connsiteX11" fmla="*/ 2112936 w 3169404"/>
                  <a:gd name="connsiteY11" fmla="*/ 1693503 h 1693503"/>
                  <a:gd name="connsiteX12" fmla="*/ 1679784 w 3169404"/>
                  <a:gd name="connsiteY12" fmla="*/ 1693503 h 1693503"/>
                  <a:gd name="connsiteX13" fmla="*/ 1151550 w 3169404"/>
                  <a:gd name="connsiteY13" fmla="*/ 1693503 h 1693503"/>
                  <a:gd name="connsiteX14" fmla="*/ 591622 w 3169404"/>
                  <a:gd name="connsiteY14" fmla="*/ 1693503 h 1693503"/>
                  <a:gd name="connsiteX15" fmla="*/ 0 w 3169404"/>
                  <a:gd name="connsiteY15" fmla="*/ 1693503 h 1693503"/>
                  <a:gd name="connsiteX16" fmla="*/ 0 w 3169404"/>
                  <a:gd name="connsiteY16" fmla="*/ 1179807 h 1693503"/>
                  <a:gd name="connsiteX17" fmla="*/ 0 w 3169404"/>
                  <a:gd name="connsiteY17" fmla="*/ 615306 h 1693503"/>
                  <a:gd name="connsiteX18" fmla="*/ 0 w 3169404"/>
                  <a:gd name="connsiteY18" fmla="*/ 0 h 169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69404" h="1693503" fill="none" extrusionOk="0">
                    <a:moveTo>
                      <a:pt x="0" y="0"/>
                    </a:moveTo>
                    <a:cubicBezTo>
                      <a:pt x="122763" y="-26554"/>
                      <a:pt x="300582" y="35563"/>
                      <a:pt x="433152" y="0"/>
                    </a:cubicBezTo>
                    <a:cubicBezTo>
                      <a:pt x="565722" y="-35563"/>
                      <a:pt x="773838" y="24809"/>
                      <a:pt x="897998" y="0"/>
                    </a:cubicBezTo>
                    <a:cubicBezTo>
                      <a:pt x="1022158" y="-24809"/>
                      <a:pt x="1285285" y="31014"/>
                      <a:pt x="1426232" y="0"/>
                    </a:cubicBezTo>
                    <a:cubicBezTo>
                      <a:pt x="1567179" y="-31014"/>
                      <a:pt x="1752263" y="24348"/>
                      <a:pt x="1859384" y="0"/>
                    </a:cubicBezTo>
                    <a:cubicBezTo>
                      <a:pt x="1966505" y="-24348"/>
                      <a:pt x="2196768" y="50922"/>
                      <a:pt x="2387618" y="0"/>
                    </a:cubicBezTo>
                    <a:cubicBezTo>
                      <a:pt x="2578468" y="-50922"/>
                      <a:pt x="2818563" y="1719"/>
                      <a:pt x="3169404" y="0"/>
                    </a:cubicBezTo>
                    <a:cubicBezTo>
                      <a:pt x="3228900" y="148714"/>
                      <a:pt x="3136234" y="362238"/>
                      <a:pt x="3169404" y="581436"/>
                    </a:cubicBezTo>
                    <a:cubicBezTo>
                      <a:pt x="3202574" y="800634"/>
                      <a:pt x="3148312" y="940406"/>
                      <a:pt x="3169404" y="1162872"/>
                    </a:cubicBezTo>
                    <a:cubicBezTo>
                      <a:pt x="3190496" y="1385338"/>
                      <a:pt x="3118861" y="1566352"/>
                      <a:pt x="3169404" y="1693503"/>
                    </a:cubicBezTo>
                    <a:cubicBezTo>
                      <a:pt x="2993497" y="1732713"/>
                      <a:pt x="2771551" y="1649942"/>
                      <a:pt x="2609476" y="1693503"/>
                    </a:cubicBezTo>
                    <a:cubicBezTo>
                      <a:pt x="2447401" y="1737064"/>
                      <a:pt x="2225384" y="1675896"/>
                      <a:pt x="2112936" y="1693503"/>
                    </a:cubicBezTo>
                    <a:cubicBezTo>
                      <a:pt x="2000488" y="1711110"/>
                      <a:pt x="1792743" y="1689478"/>
                      <a:pt x="1679784" y="1693503"/>
                    </a:cubicBezTo>
                    <a:cubicBezTo>
                      <a:pt x="1566825" y="1697528"/>
                      <a:pt x="1314373" y="1636231"/>
                      <a:pt x="1151550" y="1693503"/>
                    </a:cubicBezTo>
                    <a:cubicBezTo>
                      <a:pt x="988727" y="1750775"/>
                      <a:pt x="753755" y="1644219"/>
                      <a:pt x="591622" y="1693503"/>
                    </a:cubicBezTo>
                    <a:cubicBezTo>
                      <a:pt x="429489" y="1742787"/>
                      <a:pt x="132482" y="1658520"/>
                      <a:pt x="0" y="1693503"/>
                    </a:cubicBezTo>
                    <a:cubicBezTo>
                      <a:pt x="-45539" y="1454610"/>
                      <a:pt x="12495" y="1352735"/>
                      <a:pt x="0" y="1179807"/>
                    </a:cubicBezTo>
                    <a:cubicBezTo>
                      <a:pt x="-12495" y="1006879"/>
                      <a:pt x="19093" y="819014"/>
                      <a:pt x="0" y="615306"/>
                    </a:cubicBezTo>
                    <a:cubicBezTo>
                      <a:pt x="-19093" y="411598"/>
                      <a:pt x="20268" y="188946"/>
                      <a:pt x="0" y="0"/>
                    </a:cubicBezTo>
                    <a:close/>
                  </a:path>
                  <a:path w="3169404" h="1693503" stroke="0" extrusionOk="0">
                    <a:moveTo>
                      <a:pt x="0" y="0"/>
                    </a:moveTo>
                    <a:cubicBezTo>
                      <a:pt x="185808" y="-35546"/>
                      <a:pt x="365802" y="25261"/>
                      <a:pt x="496540" y="0"/>
                    </a:cubicBezTo>
                    <a:cubicBezTo>
                      <a:pt x="627278" y="-25261"/>
                      <a:pt x="838807" y="2341"/>
                      <a:pt x="961386" y="0"/>
                    </a:cubicBezTo>
                    <a:cubicBezTo>
                      <a:pt x="1083965" y="-2341"/>
                      <a:pt x="1262658" y="30085"/>
                      <a:pt x="1394538" y="0"/>
                    </a:cubicBezTo>
                    <a:cubicBezTo>
                      <a:pt x="1526418" y="-30085"/>
                      <a:pt x="1840254" y="34777"/>
                      <a:pt x="1954466" y="0"/>
                    </a:cubicBezTo>
                    <a:cubicBezTo>
                      <a:pt x="2068678" y="-34777"/>
                      <a:pt x="2246570" y="47875"/>
                      <a:pt x="2482700" y="0"/>
                    </a:cubicBezTo>
                    <a:cubicBezTo>
                      <a:pt x="2718830" y="-47875"/>
                      <a:pt x="2933134" y="23774"/>
                      <a:pt x="3169404" y="0"/>
                    </a:cubicBezTo>
                    <a:cubicBezTo>
                      <a:pt x="3191704" y="210216"/>
                      <a:pt x="3120863" y="423740"/>
                      <a:pt x="3169404" y="530631"/>
                    </a:cubicBezTo>
                    <a:cubicBezTo>
                      <a:pt x="3217945" y="637522"/>
                      <a:pt x="3142520" y="859201"/>
                      <a:pt x="3169404" y="1078197"/>
                    </a:cubicBezTo>
                    <a:cubicBezTo>
                      <a:pt x="3196288" y="1297193"/>
                      <a:pt x="3145609" y="1559648"/>
                      <a:pt x="3169404" y="1693503"/>
                    </a:cubicBezTo>
                    <a:cubicBezTo>
                      <a:pt x="2982884" y="1704176"/>
                      <a:pt x="2832846" y="1661451"/>
                      <a:pt x="2736252" y="1693503"/>
                    </a:cubicBezTo>
                    <a:cubicBezTo>
                      <a:pt x="2639658" y="1725555"/>
                      <a:pt x="2449338" y="1647160"/>
                      <a:pt x="2208018" y="1693503"/>
                    </a:cubicBezTo>
                    <a:cubicBezTo>
                      <a:pt x="1966698" y="1739846"/>
                      <a:pt x="1926615" y="1673260"/>
                      <a:pt x="1679784" y="1693503"/>
                    </a:cubicBezTo>
                    <a:cubicBezTo>
                      <a:pt x="1432953" y="1713746"/>
                      <a:pt x="1280420" y="1668978"/>
                      <a:pt x="1119856" y="1693503"/>
                    </a:cubicBezTo>
                    <a:cubicBezTo>
                      <a:pt x="959292" y="1718028"/>
                      <a:pt x="851621" y="1657319"/>
                      <a:pt x="655010" y="1693503"/>
                    </a:cubicBezTo>
                    <a:cubicBezTo>
                      <a:pt x="458399" y="1729687"/>
                      <a:pt x="193547" y="1644110"/>
                      <a:pt x="0" y="1693503"/>
                    </a:cubicBezTo>
                    <a:cubicBezTo>
                      <a:pt x="-17582" y="1514932"/>
                      <a:pt x="47920" y="1348834"/>
                      <a:pt x="0" y="1179807"/>
                    </a:cubicBezTo>
                    <a:cubicBezTo>
                      <a:pt x="-47920" y="1010780"/>
                      <a:pt x="35129" y="741850"/>
                      <a:pt x="0" y="615306"/>
                    </a:cubicBezTo>
                    <a:cubicBezTo>
                      <a:pt x="-35129" y="488762"/>
                      <a:pt x="24191" y="129516"/>
                      <a:pt x="0" y="0"/>
                    </a:cubicBezTo>
                    <a:close/>
                  </a:path>
                </a:pathLst>
              </a:custGeom>
              <a:solidFill>
                <a:schemeClr val="bg1"/>
              </a:solidFill>
              <a:ln w="19050">
                <a:solidFill>
                  <a:srgbClr val="A6A6A6"/>
                </a:solidFill>
                <a:prstDash val="lgDash"/>
                <a:extLst>
                  <a:ext uri="{C807C97D-BFC1-408E-A445-0C87EB9F89A2}">
                    <ask:lineSketchStyleProps xmlns:ask="http://schemas.microsoft.com/office/drawing/2018/sketchyshapes" sd="31717409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21" name="Rectangle 120">
                <a:extLst>
                  <a:ext uri="{FF2B5EF4-FFF2-40B4-BE49-F238E27FC236}">
                    <a16:creationId xmlns:a16="http://schemas.microsoft.com/office/drawing/2014/main" id="{E6C042A1-7536-4FA8-9ED6-53F5E6380F57}"/>
                  </a:ext>
                </a:extLst>
              </p:cNvPr>
              <p:cNvSpPr/>
              <p:nvPr/>
            </p:nvSpPr>
            <p:spPr>
              <a:xfrm>
                <a:off x="6863143" y="1788985"/>
                <a:ext cx="5468557" cy="2770316"/>
              </a:xfrm>
              <a:custGeom>
                <a:avLst/>
                <a:gdLst>
                  <a:gd name="connsiteX0" fmla="*/ 0 w 5468557"/>
                  <a:gd name="connsiteY0" fmla="*/ 0 h 2770316"/>
                  <a:gd name="connsiteX1" fmla="*/ 382799 w 5468557"/>
                  <a:gd name="connsiteY1" fmla="*/ 0 h 2770316"/>
                  <a:gd name="connsiteX2" fmla="*/ 874969 w 5468557"/>
                  <a:gd name="connsiteY2" fmla="*/ 0 h 2770316"/>
                  <a:gd name="connsiteX3" fmla="*/ 1312454 w 5468557"/>
                  <a:gd name="connsiteY3" fmla="*/ 0 h 2770316"/>
                  <a:gd name="connsiteX4" fmla="*/ 1859309 w 5468557"/>
                  <a:gd name="connsiteY4" fmla="*/ 0 h 2770316"/>
                  <a:gd name="connsiteX5" fmla="*/ 2406165 w 5468557"/>
                  <a:gd name="connsiteY5" fmla="*/ 0 h 2770316"/>
                  <a:gd name="connsiteX6" fmla="*/ 3062392 w 5468557"/>
                  <a:gd name="connsiteY6" fmla="*/ 0 h 2770316"/>
                  <a:gd name="connsiteX7" fmla="*/ 3554562 w 5468557"/>
                  <a:gd name="connsiteY7" fmla="*/ 0 h 2770316"/>
                  <a:gd name="connsiteX8" fmla="*/ 4101418 w 5468557"/>
                  <a:gd name="connsiteY8" fmla="*/ 0 h 2770316"/>
                  <a:gd name="connsiteX9" fmla="*/ 4702959 w 5468557"/>
                  <a:gd name="connsiteY9" fmla="*/ 0 h 2770316"/>
                  <a:gd name="connsiteX10" fmla="*/ 5468557 w 5468557"/>
                  <a:gd name="connsiteY10" fmla="*/ 0 h 2770316"/>
                  <a:gd name="connsiteX11" fmla="*/ 5468557 w 5468557"/>
                  <a:gd name="connsiteY11" fmla="*/ 498657 h 2770316"/>
                  <a:gd name="connsiteX12" fmla="*/ 5468557 w 5468557"/>
                  <a:gd name="connsiteY12" fmla="*/ 997314 h 2770316"/>
                  <a:gd name="connsiteX13" fmla="*/ 5468557 w 5468557"/>
                  <a:gd name="connsiteY13" fmla="*/ 1495971 h 2770316"/>
                  <a:gd name="connsiteX14" fmla="*/ 5468557 w 5468557"/>
                  <a:gd name="connsiteY14" fmla="*/ 2105440 h 2770316"/>
                  <a:gd name="connsiteX15" fmla="*/ 5468557 w 5468557"/>
                  <a:gd name="connsiteY15" fmla="*/ 2770316 h 2770316"/>
                  <a:gd name="connsiteX16" fmla="*/ 5031072 w 5468557"/>
                  <a:gd name="connsiteY16" fmla="*/ 2770316 h 2770316"/>
                  <a:gd name="connsiteX17" fmla="*/ 4593588 w 5468557"/>
                  <a:gd name="connsiteY17" fmla="*/ 2770316 h 2770316"/>
                  <a:gd name="connsiteX18" fmla="*/ 4046732 w 5468557"/>
                  <a:gd name="connsiteY18" fmla="*/ 2770316 h 2770316"/>
                  <a:gd name="connsiteX19" fmla="*/ 3390505 w 5468557"/>
                  <a:gd name="connsiteY19" fmla="*/ 2770316 h 2770316"/>
                  <a:gd name="connsiteX20" fmla="*/ 2843650 w 5468557"/>
                  <a:gd name="connsiteY20" fmla="*/ 2770316 h 2770316"/>
                  <a:gd name="connsiteX21" fmla="*/ 2460851 w 5468557"/>
                  <a:gd name="connsiteY21" fmla="*/ 2770316 h 2770316"/>
                  <a:gd name="connsiteX22" fmla="*/ 2078052 w 5468557"/>
                  <a:gd name="connsiteY22" fmla="*/ 2770316 h 2770316"/>
                  <a:gd name="connsiteX23" fmla="*/ 1640567 w 5468557"/>
                  <a:gd name="connsiteY23" fmla="*/ 2770316 h 2770316"/>
                  <a:gd name="connsiteX24" fmla="*/ 1203083 w 5468557"/>
                  <a:gd name="connsiteY24" fmla="*/ 2770316 h 2770316"/>
                  <a:gd name="connsiteX25" fmla="*/ 820284 w 5468557"/>
                  <a:gd name="connsiteY25" fmla="*/ 2770316 h 2770316"/>
                  <a:gd name="connsiteX26" fmla="*/ 0 w 5468557"/>
                  <a:gd name="connsiteY26" fmla="*/ 2770316 h 2770316"/>
                  <a:gd name="connsiteX27" fmla="*/ 0 w 5468557"/>
                  <a:gd name="connsiteY27" fmla="*/ 2271659 h 2770316"/>
                  <a:gd name="connsiteX28" fmla="*/ 0 w 5468557"/>
                  <a:gd name="connsiteY28" fmla="*/ 1773002 h 2770316"/>
                  <a:gd name="connsiteX29" fmla="*/ 0 w 5468557"/>
                  <a:gd name="connsiteY29" fmla="*/ 1246642 h 2770316"/>
                  <a:gd name="connsiteX30" fmla="*/ 0 w 5468557"/>
                  <a:gd name="connsiteY30" fmla="*/ 664876 h 2770316"/>
                  <a:gd name="connsiteX31" fmla="*/ 0 w 5468557"/>
                  <a:gd name="connsiteY31" fmla="*/ 0 h 27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68557" h="2770316" extrusionOk="0">
                    <a:moveTo>
                      <a:pt x="0" y="0"/>
                    </a:moveTo>
                    <a:cubicBezTo>
                      <a:pt x="111538" y="-10871"/>
                      <a:pt x="289988" y="44865"/>
                      <a:pt x="382799" y="0"/>
                    </a:cubicBezTo>
                    <a:cubicBezTo>
                      <a:pt x="475610" y="-44865"/>
                      <a:pt x="702489" y="27239"/>
                      <a:pt x="874969" y="0"/>
                    </a:cubicBezTo>
                    <a:cubicBezTo>
                      <a:pt x="1047449" y="-27239"/>
                      <a:pt x="1152097" y="12229"/>
                      <a:pt x="1312454" y="0"/>
                    </a:cubicBezTo>
                    <a:cubicBezTo>
                      <a:pt x="1472812" y="-12229"/>
                      <a:pt x="1685928" y="56535"/>
                      <a:pt x="1859309" y="0"/>
                    </a:cubicBezTo>
                    <a:cubicBezTo>
                      <a:pt x="2032691" y="-56535"/>
                      <a:pt x="2134493" y="52266"/>
                      <a:pt x="2406165" y="0"/>
                    </a:cubicBezTo>
                    <a:cubicBezTo>
                      <a:pt x="2677837" y="-52266"/>
                      <a:pt x="2766751" y="17141"/>
                      <a:pt x="3062392" y="0"/>
                    </a:cubicBezTo>
                    <a:cubicBezTo>
                      <a:pt x="3358033" y="-17141"/>
                      <a:pt x="3308541" y="20210"/>
                      <a:pt x="3554562" y="0"/>
                    </a:cubicBezTo>
                    <a:cubicBezTo>
                      <a:pt x="3800583" y="-20210"/>
                      <a:pt x="3982744" y="41612"/>
                      <a:pt x="4101418" y="0"/>
                    </a:cubicBezTo>
                    <a:cubicBezTo>
                      <a:pt x="4220092" y="-41612"/>
                      <a:pt x="4512078" y="54813"/>
                      <a:pt x="4702959" y="0"/>
                    </a:cubicBezTo>
                    <a:cubicBezTo>
                      <a:pt x="4893840" y="-54813"/>
                      <a:pt x="5225299" y="58103"/>
                      <a:pt x="5468557" y="0"/>
                    </a:cubicBezTo>
                    <a:cubicBezTo>
                      <a:pt x="5477031" y="121871"/>
                      <a:pt x="5434972" y="372181"/>
                      <a:pt x="5468557" y="498657"/>
                    </a:cubicBezTo>
                    <a:cubicBezTo>
                      <a:pt x="5502142" y="625133"/>
                      <a:pt x="5459533" y="854722"/>
                      <a:pt x="5468557" y="997314"/>
                    </a:cubicBezTo>
                    <a:cubicBezTo>
                      <a:pt x="5477581" y="1139906"/>
                      <a:pt x="5457220" y="1314782"/>
                      <a:pt x="5468557" y="1495971"/>
                    </a:cubicBezTo>
                    <a:cubicBezTo>
                      <a:pt x="5479894" y="1677160"/>
                      <a:pt x="5403378" y="1913949"/>
                      <a:pt x="5468557" y="2105440"/>
                    </a:cubicBezTo>
                    <a:cubicBezTo>
                      <a:pt x="5533736" y="2296931"/>
                      <a:pt x="5426472" y="2440308"/>
                      <a:pt x="5468557" y="2770316"/>
                    </a:cubicBezTo>
                    <a:cubicBezTo>
                      <a:pt x="5327880" y="2778236"/>
                      <a:pt x="5200019" y="2747896"/>
                      <a:pt x="5031072" y="2770316"/>
                    </a:cubicBezTo>
                    <a:cubicBezTo>
                      <a:pt x="4862126" y="2792736"/>
                      <a:pt x="4787325" y="2746255"/>
                      <a:pt x="4593588" y="2770316"/>
                    </a:cubicBezTo>
                    <a:cubicBezTo>
                      <a:pt x="4399851" y="2794377"/>
                      <a:pt x="4277480" y="2743026"/>
                      <a:pt x="4046732" y="2770316"/>
                    </a:cubicBezTo>
                    <a:cubicBezTo>
                      <a:pt x="3815984" y="2797606"/>
                      <a:pt x="3617009" y="2737651"/>
                      <a:pt x="3390505" y="2770316"/>
                    </a:cubicBezTo>
                    <a:cubicBezTo>
                      <a:pt x="3164001" y="2802981"/>
                      <a:pt x="3105785" y="2746141"/>
                      <a:pt x="2843650" y="2770316"/>
                    </a:cubicBezTo>
                    <a:cubicBezTo>
                      <a:pt x="2581515" y="2794491"/>
                      <a:pt x="2559970" y="2764936"/>
                      <a:pt x="2460851" y="2770316"/>
                    </a:cubicBezTo>
                    <a:cubicBezTo>
                      <a:pt x="2361732" y="2775696"/>
                      <a:pt x="2171787" y="2743585"/>
                      <a:pt x="2078052" y="2770316"/>
                    </a:cubicBezTo>
                    <a:cubicBezTo>
                      <a:pt x="1984317" y="2797047"/>
                      <a:pt x="1812912" y="2754134"/>
                      <a:pt x="1640567" y="2770316"/>
                    </a:cubicBezTo>
                    <a:cubicBezTo>
                      <a:pt x="1468222" y="2786498"/>
                      <a:pt x="1354202" y="2725301"/>
                      <a:pt x="1203083" y="2770316"/>
                    </a:cubicBezTo>
                    <a:cubicBezTo>
                      <a:pt x="1051964" y="2815331"/>
                      <a:pt x="942666" y="2757628"/>
                      <a:pt x="820284" y="2770316"/>
                    </a:cubicBezTo>
                    <a:cubicBezTo>
                      <a:pt x="697902" y="2783004"/>
                      <a:pt x="264224" y="2675871"/>
                      <a:pt x="0" y="2770316"/>
                    </a:cubicBezTo>
                    <a:cubicBezTo>
                      <a:pt x="-6694" y="2583208"/>
                      <a:pt x="54674" y="2448057"/>
                      <a:pt x="0" y="2271659"/>
                    </a:cubicBezTo>
                    <a:cubicBezTo>
                      <a:pt x="-54674" y="2095261"/>
                      <a:pt x="32152" y="1906810"/>
                      <a:pt x="0" y="1773002"/>
                    </a:cubicBezTo>
                    <a:cubicBezTo>
                      <a:pt x="-32152" y="1639194"/>
                      <a:pt x="11964" y="1490749"/>
                      <a:pt x="0" y="1246642"/>
                    </a:cubicBezTo>
                    <a:cubicBezTo>
                      <a:pt x="-11964" y="1002535"/>
                      <a:pt x="20353" y="847252"/>
                      <a:pt x="0" y="664876"/>
                    </a:cubicBezTo>
                    <a:cubicBezTo>
                      <a:pt x="-20353" y="482500"/>
                      <a:pt x="5897" y="191224"/>
                      <a:pt x="0" y="0"/>
                    </a:cubicBezTo>
                    <a:close/>
                  </a:path>
                </a:pathLst>
              </a:custGeom>
              <a:noFill/>
              <a:ln w="28575">
                <a:solidFill>
                  <a:srgbClr val="4E88C7"/>
                </a:solidFill>
                <a:prstDash val="lgDash"/>
                <a:extLst>
                  <a:ext uri="{C807C97D-BFC1-408E-A445-0C87EB9F89A2}">
                    <ask:lineSketchStyleProps xmlns:ask="http://schemas.microsoft.com/office/drawing/2018/sketchyshapes" sd="429018281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122" name="TextBox 121">
                <a:extLst>
                  <a:ext uri="{FF2B5EF4-FFF2-40B4-BE49-F238E27FC236}">
                    <a16:creationId xmlns:a16="http://schemas.microsoft.com/office/drawing/2014/main" id="{D6DBCB1A-C21C-4CCE-ADF9-098F5D7DB5FD}"/>
                  </a:ext>
                </a:extLst>
              </p:cNvPr>
              <p:cNvSpPr txBox="1"/>
              <p:nvPr/>
            </p:nvSpPr>
            <p:spPr>
              <a:xfrm>
                <a:off x="9098144" y="2615583"/>
                <a:ext cx="2622924" cy="369332"/>
              </a:xfrm>
              <a:prstGeom prst="rect">
                <a:avLst/>
              </a:prstGeom>
              <a:noFill/>
            </p:spPr>
            <p:txBody>
              <a:bodyPr wrap="square">
                <a:spAutoFit/>
              </a:bodyPr>
              <a:lstStyle/>
              <a:p>
                <a:r>
                  <a:rPr lang="en-US" b="1" dirty="0">
                    <a:solidFill>
                      <a:schemeClr val="bg1">
                        <a:lumMod val="50000"/>
                      </a:schemeClr>
                    </a:solidFill>
                    <a:latin typeface="Karla" pitchFamily="2" charset="0"/>
                  </a:rPr>
                  <a:t>&lt;docker&gt;</a:t>
                </a:r>
              </a:p>
            </p:txBody>
          </p:sp>
        </p:grpSp>
        <p:sp>
          <p:nvSpPr>
            <p:cNvPr id="234" name="Isosceles Triangle 233">
              <a:extLst>
                <a:ext uri="{FF2B5EF4-FFF2-40B4-BE49-F238E27FC236}">
                  <a16:creationId xmlns:a16="http://schemas.microsoft.com/office/drawing/2014/main" id="{7BE05E1E-BDBB-4C9B-851E-DB00FB540C7C}"/>
                </a:ext>
              </a:extLst>
            </p:cNvPr>
            <p:cNvSpPr/>
            <p:nvPr/>
          </p:nvSpPr>
          <p:spPr>
            <a:xfrm rot="6784682">
              <a:off x="7204386" y="5724480"/>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sp>
          <p:nvSpPr>
            <p:cNvPr id="235" name="TextBox 234">
              <a:extLst>
                <a:ext uri="{FF2B5EF4-FFF2-40B4-BE49-F238E27FC236}">
                  <a16:creationId xmlns:a16="http://schemas.microsoft.com/office/drawing/2014/main" id="{0A280A58-321E-41FD-BD73-DE60DC1C27C2}"/>
                </a:ext>
              </a:extLst>
            </p:cNvPr>
            <p:cNvSpPr txBox="1"/>
            <p:nvPr/>
          </p:nvSpPr>
          <p:spPr>
            <a:xfrm>
              <a:off x="7526985" y="3335820"/>
              <a:ext cx="2015099" cy="369332"/>
            </a:xfrm>
            <a:prstGeom prst="rect">
              <a:avLst/>
            </a:prstGeom>
            <a:noFill/>
          </p:spPr>
          <p:txBody>
            <a:bodyPr wrap="square">
              <a:spAutoFit/>
            </a:bodyPr>
            <a:lstStyle/>
            <a:p>
              <a:r>
                <a:rPr lang="en-US" b="1" dirty="0"/>
                <a:t>&lt;Worker Node 2&gt;</a:t>
              </a:r>
            </a:p>
          </p:txBody>
        </p:sp>
        <p:sp>
          <p:nvSpPr>
            <p:cNvPr id="236" name="TextBox 235">
              <a:extLst>
                <a:ext uri="{FF2B5EF4-FFF2-40B4-BE49-F238E27FC236}">
                  <a16:creationId xmlns:a16="http://schemas.microsoft.com/office/drawing/2014/main" id="{302BB0F7-4263-4A33-8EC2-1AF2F2DF8BF9}"/>
                </a:ext>
              </a:extLst>
            </p:cNvPr>
            <p:cNvSpPr txBox="1"/>
            <p:nvPr/>
          </p:nvSpPr>
          <p:spPr>
            <a:xfrm>
              <a:off x="7536942" y="4923500"/>
              <a:ext cx="2205769" cy="369332"/>
            </a:xfrm>
            <a:prstGeom prst="rect">
              <a:avLst/>
            </a:prstGeom>
            <a:noFill/>
          </p:spPr>
          <p:txBody>
            <a:bodyPr wrap="square">
              <a:spAutoFit/>
            </a:bodyPr>
            <a:lstStyle/>
            <a:p>
              <a:r>
                <a:rPr lang="en-US" b="1" dirty="0"/>
                <a:t>&lt;Worker Node 3&gt;</a:t>
              </a:r>
            </a:p>
          </p:txBody>
        </p:sp>
      </p:grpSp>
    </p:spTree>
    <p:extLst>
      <p:ext uri="{BB962C8B-B14F-4D97-AF65-F5344CB8AC3E}">
        <p14:creationId xmlns:p14="http://schemas.microsoft.com/office/powerpoint/2010/main" val="279207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a:xfrm>
            <a:off x="634361" y="39775"/>
            <a:ext cx="10515600" cy="1325563"/>
          </a:xfrm>
        </p:spPr>
        <p:txBody>
          <a:bodyPr/>
          <a:lstStyle/>
          <a:p>
            <a:pPr>
              <a:spcBef>
                <a:spcPct val="20000"/>
              </a:spcBef>
              <a:spcAft>
                <a:spcPts val="1800"/>
              </a:spcAft>
            </a:pPr>
            <a:r>
              <a:rPr lang="en-US" sz="3600" dirty="0">
                <a:solidFill>
                  <a:schemeClr val="tx1"/>
                </a:solidFill>
                <a:ea typeface="+mn-ea"/>
                <a:cs typeface="+mn-cs"/>
              </a:rPr>
              <a:t>K8s Components &amp; Architecture &lt;</a:t>
            </a:r>
            <a:r>
              <a:rPr lang="en-US" sz="3600" dirty="0" err="1">
                <a:solidFill>
                  <a:schemeClr val="tx1"/>
                </a:solidFill>
                <a:ea typeface="+mn-ea"/>
                <a:cs typeface="+mn-cs"/>
              </a:rPr>
              <a:t>cont</a:t>
            </a:r>
            <a:r>
              <a:rPr lang="en-US" sz="3600" dirty="0">
                <a:solidFill>
                  <a:schemeClr val="tx1"/>
                </a:solidFill>
                <a:ea typeface="+mn-ea"/>
                <a:cs typeface="+mn-cs"/>
              </a:rPr>
              <a:t>&gt;</a:t>
            </a:r>
            <a:endParaRPr lang="en-US" sz="4000" dirty="0">
              <a:solidFill>
                <a:schemeClr val="tx1"/>
              </a:solidFill>
              <a:ea typeface="+mn-ea"/>
              <a:cs typeface="+mn-cs"/>
            </a:endParaRPr>
          </a:p>
        </p:txBody>
      </p:sp>
      <p:grpSp>
        <p:nvGrpSpPr>
          <p:cNvPr id="24" name="Group 23">
            <a:extLst>
              <a:ext uri="{FF2B5EF4-FFF2-40B4-BE49-F238E27FC236}">
                <a16:creationId xmlns:a16="http://schemas.microsoft.com/office/drawing/2014/main" id="{8EEDF7B5-DF19-4388-B2B9-2B0A30014931}"/>
              </a:ext>
            </a:extLst>
          </p:cNvPr>
          <p:cNvGrpSpPr/>
          <p:nvPr/>
        </p:nvGrpSpPr>
        <p:grpSpPr>
          <a:xfrm>
            <a:off x="3034403" y="1079467"/>
            <a:ext cx="5154137" cy="5198579"/>
            <a:chOff x="3034403" y="1133897"/>
            <a:chExt cx="5154137" cy="5198579"/>
          </a:xfrm>
        </p:grpSpPr>
        <p:grpSp>
          <p:nvGrpSpPr>
            <p:cNvPr id="17" name="Group 16">
              <a:extLst>
                <a:ext uri="{FF2B5EF4-FFF2-40B4-BE49-F238E27FC236}">
                  <a16:creationId xmlns:a16="http://schemas.microsoft.com/office/drawing/2014/main" id="{7F8D4DFE-59A5-468F-A9E5-65A45B45C7D8}"/>
                </a:ext>
              </a:extLst>
            </p:cNvPr>
            <p:cNvGrpSpPr/>
            <p:nvPr/>
          </p:nvGrpSpPr>
          <p:grpSpPr>
            <a:xfrm>
              <a:off x="3034403" y="1133897"/>
              <a:ext cx="3224844" cy="5198579"/>
              <a:chOff x="3034403" y="1133897"/>
              <a:chExt cx="3224844" cy="5198579"/>
            </a:xfrm>
          </p:grpSpPr>
          <p:grpSp>
            <p:nvGrpSpPr>
              <p:cNvPr id="161" name="Group 160">
                <a:extLst>
                  <a:ext uri="{FF2B5EF4-FFF2-40B4-BE49-F238E27FC236}">
                    <a16:creationId xmlns:a16="http://schemas.microsoft.com/office/drawing/2014/main" id="{274CE277-9A68-4F9D-A01D-103C649C3D69}"/>
                  </a:ext>
                </a:extLst>
              </p:cNvPr>
              <p:cNvGrpSpPr/>
              <p:nvPr/>
            </p:nvGrpSpPr>
            <p:grpSpPr>
              <a:xfrm>
                <a:off x="3034403" y="1133897"/>
                <a:ext cx="3224844" cy="5198579"/>
                <a:chOff x="3675461" y="555808"/>
                <a:chExt cx="3224844" cy="5198579"/>
              </a:xfrm>
            </p:grpSpPr>
            <p:grpSp>
              <p:nvGrpSpPr>
                <p:cNvPr id="20" name="Group 19">
                  <a:extLst>
                    <a:ext uri="{FF2B5EF4-FFF2-40B4-BE49-F238E27FC236}">
                      <a16:creationId xmlns:a16="http://schemas.microsoft.com/office/drawing/2014/main" id="{53EE7471-F6A4-4F39-BD06-3587500F15DB}"/>
                    </a:ext>
                  </a:extLst>
                </p:cNvPr>
                <p:cNvGrpSpPr/>
                <p:nvPr/>
              </p:nvGrpSpPr>
              <p:grpSpPr>
                <a:xfrm>
                  <a:off x="3675461" y="1032302"/>
                  <a:ext cx="3224844" cy="4722085"/>
                  <a:chOff x="7371243" y="521312"/>
                  <a:chExt cx="3211799" cy="4885627"/>
                </a:xfrm>
              </p:grpSpPr>
              <p:sp>
                <p:nvSpPr>
                  <p:cNvPr id="27" name="Rectangle 26">
                    <a:extLst>
                      <a:ext uri="{FF2B5EF4-FFF2-40B4-BE49-F238E27FC236}">
                        <a16:creationId xmlns:a16="http://schemas.microsoft.com/office/drawing/2014/main" id="{109D5B2E-E02C-4F34-825D-D00069262A46}"/>
                      </a:ext>
                    </a:extLst>
                  </p:cNvPr>
                  <p:cNvSpPr/>
                  <p:nvPr/>
                </p:nvSpPr>
                <p:spPr>
                  <a:xfrm>
                    <a:off x="7371243" y="521312"/>
                    <a:ext cx="3211799" cy="4885627"/>
                  </a:xfrm>
                  <a:custGeom>
                    <a:avLst/>
                    <a:gdLst>
                      <a:gd name="connsiteX0" fmla="*/ 0 w 3211799"/>
                      <a:gd name="connsiteY0" fmla="*/ 0 h 4885627"/>
                      <a:gd name="connsiteX1" fmla="*/ 599536 w 3211799"/>
                      <a:gd name="connsiteY1" fmla="*/ 0 h 4885627"/>
                      <a:gd name="connsiteX2" fmla="*/ 1199072 w 3211799"/>
                      <a:gd name="connsiteY2" fmla="*/ 0 h 4885627"/>
                      <a:gd name="connsiteX3" fmla="*/ 1670135 w 3211799"/>
                      <a:gd name="connsiteY3" fmla="*/ 0 h 4885627"/>
                      <a:gd name="connsiteX4" fmla="*/ 2205435 w 3211799"/>
                      <a:gd name="connsiteY4" fmla="*/ 0 h 4885627"/>
                      <a:gd name="connsiteX5" fmla="*/ 3211799 w 3211799"/>
                      <a:gd name="connsiteY5" fmla="*/ 0 h 4885627"/>
                      <a:gd name="connsiteX6" fmla="*/ 3211799 w 3211799"/>
                      <a:gd name="connsiteY6" fmla="*/ 591704 h 4885627"/>
                      <a:gd name="connsiteX7" fmla="*/ 3211799 w 3211799"/>
                      <a:gd name="connsiteY7" fmla="*/ 987982 h 4885627"/>
                      <a:gd name="connsiteX8" fmla="*/ 3211799 w 3211799"/>
                      <a:gd name="connsiteY8" fmla="*/ 1579686 h 4885627"/>
                      <a:gd name="connsiteX9" fmla="*/ 3211799 w 3211799"/>
                      <a:gd name="connsiteY9" fmla="*/ 2122534 h 4885627"/>
                      <a:gd name="connsiteX10" fmla="*/ 3211799 w 3211799"/>
                      <a:gd name="connsiteY10" fmla="*/ 2763093 h 4885627"/>
                      <a:gd name="connsiteX11" fmla="*/ 3211799 w 3211799"/>
                      <a:gd name="connsiteY11" fmla="*/ 3305941 h 4885627"/>
                      <a:gd name="connsiteX12" fmla="*/ 3211799 w 3211799"/>
                      <a:gd name="connsiteY12" fmla="*/ 3897645 h 4885627"/>
                      <a:gd name="connsiteX13" fmla="*/ 3211799 w 3211799"/>
                      <a:gd name="connsiteY13" fmla="*/ 4342780 h 4885627"/>
                      <a:gd name="connsiteX14" fmla="*/ 3211799 w 3211799"/>
                      <a:gd name="connsiteY14" fmla="*/ 4885627 h 4885627"/>
                      <a:gd name="connsiteX15" fmla="*/ 2772853 w 3211799"/>
                      <a:gd name="connsiteY15" fmla="*/ 4885627 h 4885627"/>
                      <a:gd name="connsiteX16" fmla="*/ 2301789 w 3211799"/>
                      <a:gd name="connsiteY16" fmla="*/ 4885627 h 4885627"/>
                      <a:gd name="connsiteX17" fmla="*/ 1702253 w 3211799"/>
                      <a:gd name="connsiteY17" fmla="*/ 4885627 h 4885627"/>
                      <a:gd name="connsiteX18" fmla="*/ 1102718 w 3211799"/>
                      <a:gd name="connsiteY18" fmla="*/ 4885627 h 4885627"/>
                      <a:gd name="connsiteX19" fmla="*/ 535300 w 3211799"/>
                      <a:gd name="connsiteY19" fmla="*/ 4885627 h 4885627"/>
                      <a:gd name="connsiteX20" fmla="*/ 0 w 3211799"/>
                      <a:gd name="connsiteY20" fmla="*/ 4885627 h 4885627"/>
                      <a:gd name="connsiteX21" fmla="*/ 0 w 3211799"/>
                      <a:gd name="connsiteY21" fmla="*/ 4489348 h 4885627"/>
                      <a:gd name="connsiteX22" fmla="*/ 0 w 3211799"/>
                      <a:gd name="connsiteY22" fmla="*/ 3995357 h 4885627"/>
                      <a:gd name="connsiteX23" fmla="*/ 0 w 3211799"/>
                      <a:gd name="connsiteY23" fmla="*/ 3452510 h 4885627"/>
                      <a:gd name="connsiteX24" fmla="*/ 0 w 3211799"/>
                      <a:gd name="connsiteY24" fmla="*/ 2909662 h 4885627"/>
                      <a:gd name="connsiteX25" fmla="*/ 0 w 3211799"/>
                      <a:gd name="connsiteY25" fmla="*/ 2415671 h 4885627"/>
                      <a:gd name="connsiteX26" fmla="*/ 0 w 3211799"/>
                      <a:gd name="connsiteY26" fmla="*/ 1872824 h 4885627"/>
                      <a:gd name="connsiteX27" fmla="*/ 0 w 3211799"/>
                      <a:gd name="connsiteY27" fmla="*/ 1232264 h 4885627"/>
                      <a:gd name="connsiteX28" fmla="*/ 0 w 3211799"/>
                      <a:gd name="connsiteY28" fmla="*/ 689416 h 4885627"/>
                      <a:gd name="connsiteX29" fmla="*/ 0 w 3211799"/>
                      <a:gd name="connsiteY29" fmla="*/ 0 h 48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1799" h="4885627" fill="none" extrusionOk="0">
                        <a:moveTo>
                          <a:pt x="0" y="0"/>
                        </a:moveTo>
                        <a:cubicBezTo>
                          <a:pt x="175536" y="-34804"/>
                          <a:pt x="333312" y="21428"/>
                          <a:pt x="599536" y="0"/>
                        </a:cubicBezTo>
                        <a:cubicBezTo>
                          <a:pt x="865760" y="-21428"/>
                          <a:pt x="1039035" y="58606"/>
                          <a:pt x="1199072" y="0"/>
                        </a:cubicBezTo>
                        <a:cubicBezTo>
                          <a:pt x="1359109" y="-58606"/>
                          <a:pt x="1464213" y="54553"/>
                          <a:pt x="1670135" y="0"/>
                        </a:cubicBezTo>
                        <a:cubicBezTo>
                          <a:pt x="1876057" y="-54553"/>
                          <a:pt x="1948036" y="11127"/>
                          <a:pt x="2205435" y="0"/>
                        </a:cubicBezTo>
                        <a:cubicBezTo>
                          <a:pt x="2462834" y="-11127"/>
                          <a:pt x="2991468" y="8398"/>
                          <a:pt x="3211799" y="0"/>
                        </a:cubicBezTo>
                        <a:cubicBezTo>
                          <a:pt x="3263909" y="209113"/>
                          <a:pt x="3174975" y="318523"/>
                          <a:pt x="3211799" y="591704"/>
                        </a:cubicBezTo>
                        <a:cubicBezTo>
                          <a:pt x="3248623" y="864885"/>
                          <a:pt x="3167612" y="856793"/>
                          <a:pt x="3211799" y="987982"/>
                        </a:cubicBezTo>
                        <a:cubicBezTo>
                          <a:pt x="3255986" y="1119171"/>
                          <a:pt x="3173981" y="1374986"/>
                          <a:pt x="3211799" y="1579686"/>
                        </a:cubicBezTo>
                        <a:cubicBezTo>
                          <a:pt x="3249617" y="1784386"/>
                          <a:pt x="3160307" y="1882552"/>
                          <a:pt x="3211799" y="2122534"/>
                        </a:cubicBezTo>
                        <a:cubicBezTo>
                          <a:pt x="3263291" y="2362516"/>
                          <a:pt x="3193867" y="2484932"/>
                          <a:pt x="3211799" y="2763093"/>
                        </a:cubicBezTo>
                        <a:cubicBezTo>
                          <a:pt x="3229731" y="3041254"/>
                          <a:pt x="3150862" y="3153910"/>
                          <a:pt x="3211799" y="3305941"/>
                        </a:cubicBezTo>
                        <a:cubicBezTo>
                          <a:pt x="3272736" y="3457972"/>
                          <a:pt x="3210079" y="3760786"/>
                          <a:pt x="3211799" y="3897645"/>
                        </a:cubicBezTo>
                        <a:cubicBezTo>
                          <a:pt x="3213519" y="4034504"/>
                          <a:pt x="3202043" y="4212491"/>
                          <a:pt x="3211799" y="4342780"/>
                        </a:cubicBezTo>
                        <a:cubicBezTo>
                          <a:pt x="3221555" y="4473070"/>
                          <a:pt x="3169016" y="4654226"/>
                          <a:pt x="3211799" y="4885627"/>
                        </a:cubicBezTo>
                        <a:cubicBezTo>
                          <a:pt x="3078082" y="4907838"/>
                          <a:pt x="2935931" y="4858124"/>
                          <a:pt x="2772853" y="4885627"/>
                        </a:cubicBezTo>
                        <a:cubicBezTo>
                          <a:pt x="2609775" y="4913130"/>
                          <a:pt x="2441558" y="4846505"/>
                          <a:pt x="2301789" y="4885627"/>
                        </a:cubicBezTo>
                        <a:cubicBezTo>
                          <a:pt x="2162020" y="4924749"/>
                          <a:pt x="1912716" y="4843666"/>
                          <a:pt x="1702253" y="4885627"/>
                        </a:cubicBezTo>
                        <a:cubicBezTo>
                          <a:pt x="1491790" y="4927588"/>
                          <a:pt x="1315717" y="4865754"/>
                          <a:pt x="1102718" y="4885627"/>
                        </a:cubicBezTo>
                        <a:cubicBezTo>
                          <a:pt x="889720" y="4905500"/>
                          <a:pt x="731573" y="4875304"/>
                          <a:pt x="535300" y="4885627"/>
                        </a:cubicBezTo>
                        <a:cubicBezTo>
                          <a:pt x="339027" y="4895950"/>
                          <a:pt x="159414" y="4823096"/>
                          <a:pt x="0" y="4885627"/>
                        </a:cubicBezTo>
                        <a:cubicBezTo>
                          <a:pt x="-44287" y="4792972"/>
                          <a:pt x="43308" y="4685834"/>
                          <a:pt x="0" y="4489348"/>
                        </a:cubicBezTo>
                        <a:cubicBezTo>
                          <a:pt x="-43308" y="4292862"/>
                          <a:pt x="58498" y="4172198"/>
                          <a:pt x="0" y="3995357"/>
                        </a:cubicBezTo>
                        <a:cubicBezTo>
                          <a:pt x="-58498" y="3818516"/>
                          <a:pt x="45162" y="3596631"/>
                          <a:pt x="0" y="3452510"/>
                        </a:cubicBezTo>
                        <a:cubicBezTo>
                          <a:pt x="-45162" y="3308389"/>
                          <a:pt x="37995" y="3060538"/>
                          <a:pt x="0" y="2909662"/>
                        </a:cubicBezTo>
                        <a:cubicBezTo>
                          <a:pt x="-37995" y="2758786"/>
                          <a:pt x="37044" y="2661005"/>
                          <a:pt x="0" y="2415671"/>
                        </a:cubicBezTo>
                        <a:cubicBezTo>
                          <a:pt x="-37044" y="2170337"/>
                          <a:pt x="44114" y="2071863"/>
                          <a:pt x="0" y="1872824"/>
                        </a:cubicBezTo>
                        <a:cubicBezTo>
                          <a:pt x="-44114" y="1673785"/>
                          <a:pt x="40506" y="1532391"/>
                          <a:pt x="0" y="1232264"/>
                        </a:cubicBezTo>
                        <a:cubicBezTo>
                          <a:pt x="-40506" y="932137"/>
                          <a:pt x="6431" y="921360"/>
                          <a:pt x="0" y="689416"/>
                        </a:cubicBezTo>
                        <a:cubicBezTo>
                          <a:pt x="-6431" y="457472"/>
                          <a:pt x="51827" y="218846"/>
                          <a:pt x="0" y="0"/>
                        </a:cubicBezTo>
                        <a:close/>
                      </a:path>
                      <a:path w="3211799" h="4885627" stroke="0" extrusionOk="0">
                        <a:moveTo>
                          <a:pt x="0" y="0"/>
                        </a:moveTo>
                        <a:cubicBezTo>
                          <a:pt x="100362" y="-47205"/>
                          <a:pt x="334868" y="31207"/>
                          <a:pt x="438946" y="0"/>
                        </a:cubicBezTo>
                        <a:cubicBezTo>
                          <a:pt x="543024" y="-31207"/>
                          <a:pt x="792867" y="27171"/>
                          <a:pt x="942128" y="0"/>
                        </a:cubicBezTo>
                        <a:cubicBezTo>
                          <a:pt x="1091389" y="-27171"/>
                          <a:pt x="1307219" y="51954"/>
                          <a:pt x="1509546" y="0"/>
                        </a:cubicBezTo>
                        <a:cubicBezTo>
                          <a:pt x="1711873" y="-51954"/>
                          <a:pt x="1931216" y="11747"/>
                          <a:pt x="2076963" y="0"/>
                        </a:cubicBezTo>
                        <a:cubicBezTo>
                          <a:pt x="2222710" y="-11747"/>
                          <a:pt x="2444074" y="14245"/>
                          <a:pt x="2548027" y="0"/>
                        </a:cubicBezTo>
                        <a:cubicBezTo>
                          <a:pt x="2651980" y="-14245"/>
                          <a:pt x="3054843" y="28898"/>
                          <a:pt x="3211799" y="0"/>
                        </a:cubicBezTo>
                        <a:cubicBezTo>
                          <a:pt x="3241078" y="256771"/>
                          <a:pt x="3167884" y="415192"/>
                          <a:pt x="3211799" y="542847"/>
                        </a:cubicBezTo>
                        <a:cubicBezTo>
                          <a:pt x="3255714" y="670502"/>
                          <a:pt x="3145228" y="923844"/>
                          <a:pt x="3211799" y="1134551"/>
                        </a:cubicBezTo>
                        <a:cubicBezTo>
                          <a:pt x="3278370" y="1345258"/>
                          <a:pt x="3196270" y="1345407"/>
                          <a:pt x="3211799" y="1530830"/>
                        </a:cubicBezTo>
                        <a:cubicBezTo>
                          <a:pt x="3227328" y="1716253"/>
                          <a:pt x="3170217" y="1804412"/>
                          <a:pt x="3211799" y="2073677"/>
                        </a:cubicBezTo>
                        <a:cubicBezTo>
                          <a:pt x="3253381" y="2342942"/>
                          <a:pt x="3173426" y="2310161"/>
                          <a:pt x="3211799" y="2469956"/>
                        </a:cubicBezTo>
                        <a:cubicBezTo>
                          <a:pt x="3250172" y="2629751"/>
                          <a:pt x="3164400" y="2718570"/>
                          <a:pt x="3211799" y="2963947"/>
                        </a:cubicBezTo>
                        <a:cubicBezTo>
                          <a:pt x="3259198" y="3209324"/>
                          <a:pt x="3184671" y="3236425"/>
                          <a:pt x="3211799" y="3360226"/>
                        </a:cubicBezTo>
                        <a:cubicBezTo>
                          <a:pt x="3238927" y="3484027"/>
                          <a:pt x="3201319" y="3598351"/>
                          <a:pt x="3211799" y="3756504"/>
                        </a:cubicBezTo>
                        <a:cubicBezTo>
                          <a:pt x="3222279" y="3914657"/>
                          <a:pt x="3169024" y="4120700"/>
                          <a:pt x="3211799" y="4299352"/>
                        </a:cubicBezTo>
                        <a:cubicBezTo>
                          <a:pt x="3254574" y="4478004"/>
                          <a:pt x="3197720" y="4703555"/>
                          <a:pt x="3211799" y="4885627"/>
                        </a:cubicBezTo>
                        <a:cubicBezTo>
                          <a:pt x="2990979" y="4909789"/>
                          <a:pt x="2911694" y="4847268"/>
                          <a:pt x="2740735" y="4885627"/>
                        </a:cubicBezTo>
                        <a:cubicBezTo>
                          <a:pt x="2569776" y="4923986"/>
                          <a:pt x="2307874" y="4827509"/>
                          <a:pt x="2173317" y="4885627"/>
                        </a:cubicBezTo>
                        <a:cubicBezTo>
                          <a:pt x="2038760" y="4943745"/>
                          <a:pt x="1873077" y="4869122"/>
                          <a:pt x="1702253" y="4885627"/>
                        </a:cubicBezTo>
                        <a:cubicBezTo>
                          <a:pt x="1531429" y="4902132"/>
                          <a:pt x="1326180" y="4876731"/>
                          <a:pt x="1231190" y="4885627"/>
                        </a:cubicBezTo>
                        <a:cubicBezTo>
                          <a:pt x="1136200" y="4894523"/>
                          <a:pt x="991773" y="4850542"/>
                          <a:pt x="792244" y="4885627"/>
                        </a:cubicBezTo>
                        <a:cubicBezTo>
                          <a:pt x="592715" y="4920712"/>
                          <a:pt x="374767" y="4814299"/>
                          <a:pt x="0" y="4885627"/>
                        </a:cubicBezTo>
                        <a:cubicBezTo>
                          <a:pt x="-29000" y="4663595"/>
                          <a:pt x="49658" y="4582949"/>
                          <a:pt x="0" y="4342780"/>
                        </a:cubicBezTo>
                        <a:cubicBezTo>
                          <a:pt x="-49658" y="4102611"/>
                          <a:pt x="30781" y="3968609"/>
                          <a:pt x="0" y="3702220"/>
                        </a:cubicBezTo>
                        <a:cubicBezTo>
                          <a:pt x="-30781" y="3435831"/>
                          <a:pt x="31122" y="3389517"/>
                          <a:pt x="0" y="3208228"/>
                        </a:cubicBezTo>
                        <a:cubicBezTo>
                          <a:pt x="-31122" y="3026939"/>
                          <a:pt x="26766" y="2874035"/>
                          <a:pt x="0" y="2714237"/>
                        </a:cubicBezTo>
                        <a:cubicBezTo>
                          <a:pt x="-26766" y="2554439"/>
                          <a:pt x="59488" y="2328112"/>
                          <a:pt x="0" y="2122534"/>
                        </a:cubicBezTo>
                        <a:cubicBezTo>
                          <a:pt x="-59488" y="1916956"/>
                          <a:pt x="40284" y="1849303"/>
                          <a:pt x="0" y="1628542"/>
                        </a:cubicBezTo>
                        <a:cubicBezTo>
                          <a:pt x="-40284" y="1407781"/>
                          <a:pt x="21890" y="1175671"/>
                          <a:pt x="0" y="1036839"/>
                        </a:cubicBezTo>
                        <a:cubicBezTo>
                          <a:pt x="-21890" y="898007"/>
                          <a:pt x="4203" y="803217"/>
                          <a:pt x="0" y="640560"/>
                        </a:cubicBezTo>
                        <a:cubicBezTo>
                          <a:pt x="-4203" y="477903"/>
                          <a:pt x="13781" y="27257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29" name="Rectangle 28">
                    <a:extLst>
                      <a:ext uri="{FF2B5EF4-FFF2-40B4-BE49-F238E27FC236}">
                        <a16:creationId xmlns:a16="http://schemas.microsoft.com/office/drawing/2014/main" id="{F56EAA3F-2FAE-4653-AC9F-700FADB319FF}"/>
                      </a:ext>
                    </a:extLst>
                  </p:cNvPr>
                  <p:cNvSpPr/>
                  <p:nvPr/>
                </p:nvSpPr>
                <p:spPr>
                  <a:xfrm>
                    <a:off x="8115124" y="2979830"/>
                    <a:ext cx="1952549" cy="741249"/>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latin typeface="Karla" pitchFamily="2" charset="0"/>
                      </a:rPr>
                      <a:t>API server</a:t>
                    </a:r>
                  </a:p>
                  <a:p>
                    <a:pPr algn="ctr"/>
                    <a:r>
                      <a:rPr lang="en-US" sz="1600" b="1" dirty="0">
                        <a:solidFill>
                          <a:schemeClr val="tx1">
                            <a:lumMod val="65000"/>
                            <a:lumOff val="35000"/>
                          </a:schemeClr>
                        </a:solidFill>
                        <a:latin typeface="Karla" pitchFamily="2" charset="0"/>
                      </a:rPr>
                      <a:t>&lt;</a:t>
                    </a:r>
                    <a:r>
                      <a:rPr lang="en-US" sz="1600" b="1" dirty="0" err="1">
                        <a:solidFill>
                          <a:schemeClr val="tx1">
                            <a:lumMod val="65000"/>
                            <a:lumOff val="35000"/>
                          </a:schemeClr>
                        </a:solidFill>
                      </a:rPr>
                      <a:t>kube-apiserver</a:t>
                    </a:r>
                    <a:r>
                      <a:rPr lang="en-US" sz="1600" b="1" dirty="0">
                        <a:solidFill>
                          <a:schemeClr val="tx1">
                            <a:lumMod val="65000"/>
                            <a:lumOff val="35000"/>
                          </a:schemeClr>
                        </a:solidFill>
                        <a:latin typeface="Karla" pitchFamily="2" charset="0"/>
                      </a:rPr>
                      <a:t>&gt;</a:t>
                    </a:r>
                  </a:p>
                </p:txBody>
              </p:sp>
            </p:grpSp>
            <p:grpSp>
              <p:nvGrpSpPr>
                <p:cNvPr id="160" name="Group 159">
                  <a:extLst>
                    <a:ext uri="{FF2B5EF4-FFF2-40B4-BE49-F238E27FC236}">
                      <a16:creationId xmlns:a16="http://schemas.microsoft.com/office/drawing/2014/main" id="{D3B572AE-BAA6-467B-8DD0-28FFC4987482}"/>
                    </a:ext>
                  </a:extLst>
                </p:cNvPr>
                <p:cNvGrpSpPr/>
                <p:nvPr/>
              </p:nvGrpSpPr>
              <p:grpSpPr>
                <a:xfrm>
                  <a:off x="3794685" y="555808"/>
                  <a:ext cx="3005432" cy="5004406"/>
                  <a:chOff x="3794685" y="555808"/>
                  <a:chExt cx="3005432" cy="5004406"/>
                </a:xfrm>
              </p:grpSpPr>
              <p:sp>
                <p:nvSpPr>
                  <p:cNvPr id="91" name="Rectangle 90">
                    <a:extLst>
                      <a:ext uri="{FF2B5EF4-FFF2-40B4-BE49-F238E27FC236}">
                        <a16:creationId xmlns:a16="http://schemas.microsoft.com/office/drawing/2014/main" id="{3EB62AE8-071B-4FAF-BF57-C4E94BED8D58}"/>
                      </a:ext>
                    </a:extLst>
                  </p:cNvPr>
                  <p:cNvSpPr/>
                  <p:nvPr/>
                </p:nvSpPr>
                <p:spPr>
                  <a:xfrm>
                    <a:off x="4516332" y="4821993"/>
                    <a:ext cx="1443294" cy="738221"/>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etcd</a:t>
                    </a:r>
                    <a:endParaRPr lang="en-US" sz="1600" b="1" dirty="0">
                      <a:solidFill>
                        <a:schemeClr val="tx1">
                          <a:lumMod val="65000"/>
                          <a:lumOff val="35000"/>
                        </a:schemeClr>
                      </a:solidFill>
                    </a:endParaRPr>
                  </a:p>
                </p:txBody>
              </p:sp>
              <p:grpSp>
                <p:nvGrpSpPr>
                  <p:cNvPr id="99" name="Group 98">
                    <a:extLst>
                      <a:ext uri="{FF2B5EF4-FFF2-40B4-BE49-F238E27FC236}">
                        <a16:creationId xmlns:a16="http://schemas.microsoft.com/office/drawing/2014/main" id="{0416BB1A-75C7-49DC-983B-88BE7116F671}"/>
                      </a:ext>
                    </a:extLst>
                  </p:cNvPr>
                  <p:cNvGrpSpPr/>
                  <p:nvPr/>
                </p:nvGrpSpPr>
                <p:grpSpPr>
                  <a:xfrm>
                    <a:off x="5174672" y="4252020"/>
                    <a:ext cx="270434" cy="452457"/>
                    <a:chOff x="5174672" y="4252020"/>
                    <a:chExt cx="270434" cy="452457"/>
                  </a:xfrm>
                  <a:solidFill>
                    <a:schemeClr val="bg1">
                      <a:lumMod val="65000"/>
                    </a:schemeClr>
                  </a:solidFill>
                </p:grpSpPr>
                <p:sp>
                  <p:nvSpPr>
                    <p:cNvPr id="92" name="Isosceles Triangle 91">
                      <a:extLst>
                        <a:ext uri="{FF2B5EF4-FFF2-40B4-BE49-F238E27FC236}">
                          <a16:creationId xmlns:a16="http://schemas.microsoft.com/office/drawing/2014/main" id="{450A702E-4E12-4F86-9523-235DBBDDCB1E}"/>
                        </a:ext>
                      </a:extLst>
                    </p:cNvPr>
                    <p:cNvSpPr/>
                    <p:nvPr/>
                  </p:nvSpPr>
                  <p:spPr>
                    <a:xfrm rot="10514528">
                      <a:off x="5174672" y="461484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66066852-3363-415C-BBF8-C9F5BC06A188}"/>
                        </a:ext>
                      </a:extLst>
                    </p:cNvPr>
                    <p:cNvCxnSpPr>
                      <a:cxnSpLocks/>
                    </p:cNvCxnSpPr>
                    <p:nvPr/>
                  </p:nvCxnSpPr>
                  <p:spPr>
                    <a:xfrm>
                      <a:off x="5287883" y="4252020"/>
                      <a:ext cx="13527" cy="341436"/>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Rectangle 24">
                    <a:extLst>
                      <a:ext uri="{FF2B5EF4-FFF2-40B4-BE49-F238E27FC236}">
                        <a16:creationId xmlns:a16="http://schemas.microsoft.com/office/drawing/2014/main" id="{EC930B82-BCFA-4C08-8853-079940981B3B}"/>
                      </a:ext>
                    </a:extLst>
                  </p:cNvPr>
                  <p:cNvSpPr/>
                  <p:nvPr/>
                </p:nvSpPr>
                <p:spPr>
                  <a:xfrm>
                    <a:off x="3794685" y="2083699"/>
                    <a:ext cx="1312184"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sp>
                <p:nvSpPr>
                  <p:cNvPr id="26" name="Rectangle 25">
                    <a:extLst>
                      <a:ext uri="{FF2B5EF4-FFF2-40B4-BE49-F238E27FC236}">
                        <a16:creationId xmlns:a16="http://schemas.microsoft.com/office/drawing/2014/main" id="{96C2DF29-F16D-451C-B0CD-FF81991CFEEA}"/>
                      </a:ext>
                    </a:extLst>
                  </p:cNvPr>
                  <p:cNvSpPr/>
                  <p:nvPr/>
                </p:nvSpPr>
                <p:spPr>
                  <a:xfrm>
                    <a:off x="5482567" y="2072268"/>
                    <a:ext cx="1317550" cy="68714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grpSp>
                <p:nvGrpSpPr>
                  <p:cNvPr id="100" name="Group 99">
                    <a:extLst>
                      <a:ext uri="{FF2B5EF4-FFF2-40B4-BE49-F238E27FC236}">
                        <a16:creationId xmlns:a16="http://schemas.microsoft.com/office/drawing/2014/main" id="{FDC45091-71C0-4A6E-BAFA-F9371BADCCB8}"/>
                      </a:ext>
                    </a:extLst>
                  </p:cNvPr>
                  <p:cNvGrpSpPr/>
                  <p:nvPr/>
                </p:nvGrpSpPr>
                <p:grpSpPr>
                  <a:xfrm>
                    <a:off x="4640341" y="2862852"/>
                    <a:ext cx="270434" cy="441668"/>
                    <a:chOff x="5120242" y="4371669"/>
                    <a:chExt cx="270434" cy="441668"/>
                  </a:xfrm>
                  <a:solidFill>
                    <a:schemeClr val="bg1">
                      <a:lumMod val="65000"/>
                    </a:schemeClr>
                  </a:solidFill>
                </p:grpSpPr>
                <p:sp>
                  <p:nvSpPr>
                    <p:cNvPr id="101" name="Isosceles Triangle 100">
                      <a:extLst>
                        <a:ext uri="{FF2B5EF4-FFF2-40B4-BE49-F238E27FC236}">
                          <a16:creationId xmlns:a16="http://schemas.microsoft.com/office/drawing/2014/main" id="{780A0DE4-A251-424C-8729-C4CAF5DC31E6}"/>
                        </a:ext>
                      </a:extLst>
                    </p:cNvPr>
                    <p:cNvSpPr/>
                    <p:nvPr/>
                  </p:nvSpPr>
                  <p:spPr>
                    <a:xfrm rot="10514528">
                      <a:off x="512024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B6B7F9E0-4CB3-4320-81D4-EC337F018FE9}"/>
                        </a:ext>
                      </a:extLst>
                    </p:cNvPr>
                    <p:cNvCxnSpPr>
                      <a:cxnSpLocks/>
                    </p:cNvCxnSpPr>
                    <p:nvPr/>
                  </p:nvCxnSpPr>
                  <p:spPr>
                    <a:xfrm>
                      <a:off x="5246979" y="4371669"/>
                      <a:ext cx="1" cy="330647"/>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3" name="Group 102">
                    <a:extLst>
                      <a:ext uri="{FF2B5EF4-FFF2-40B4-BE49-F238E27FC236}">
                        <a16:creationId xmlns:a16="http://schemas.microsoft.com/office/drawing/2014/main" id="{299F0120-3B05-4A80-A627-3C63D348EBDC}"/>
                      </a:ext>
                    </a:extLst>
                  </p:cNvPr>
                  <p:cNvGrpSpPr/>
                  <p:nvPr/>
                </p:nvGrpSpPr>
                <p:grpSpPr>
                  <a:xfrm>
                    <a:off x="5794069" y="2841569"/>
                    <a:ext cx="270434" cy="493046"/>
                    <a:chOff x="5174672" y="4320291"/>
                    <a:chExt cx="270434" cy="493046"/>
                  </a:xfrm>
                  <a:solidFill>
                    <a:schemeClr val="bg1">
                      <a:lumMod val="65000"/>
                    </a:schemeClr>
                  </a:solidFill>
                </p:grpSpPr>
                <p:sp>
                  <p:nvSpPr>
                    <p:cNvPr id="104" name="Isosceles Triangle 103">
                      <a:extLst>
                        <a:ext uri="{FF2B5EF4-FFF2-40B4-BE49-F238E27FC236}">
                          <a16:creationId xmlns:a16="http://schemas.microsoft.com/office/drawing/2014/main" id="{EE22EDA5-3A51-4BBB-ABBD-07E8B6B94930}"/>
                        </a:ext>
                      </a:extLst>
                    </p:cNvPr>
                    <p:cNvSpPr/>
                    <p:nvPr/>
                  </p:nvSpPr>
                  <p:spPr>
                    <a:xfrm rot="10514528">
                      <a:off x="517467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F4097418-DE92-40D5-A099-8DA57A329BA0}"/>
                        </a:ext>
                      </a:extLst>
                    </p:cNvPr>
                    <p:cNvCxnSpPr>
                      <a:cxnSpLocks/>
                    </p:cNvCxnSpPr>
                    <p:nvPr/>
                  </p:nvCxnSpPr>
                  <p:spPr>
                    <a:xfrm>
                      <a:off x="5301410" y="4320291"/>
                      <a:ext cx="0" cy="382025"/>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29DC33F5-D9F3-457D-BB6F-D1D90C571AB3}"/>
                      </a:ext>
                    </a:extLst>
                  </p:cNvPr>
                  <p:cNvSpPr txBox="1"/>
                  <p:nvPr/>
                </p:nvSpPr>
                <p:spPr>
                  <a:xfrm>
                    <a:off x="4214637" y="555808"/>
                    <a:ext cx="2375930" cy="369332"/>
                  </a:xfrm>
                  <a:prstGeom prst="rect">
                    <a:avLst/>
                  </a:prstGeom>
                  <a:noFill/>
                </p:spPr>
                <p:txBody>
                  <a:bodyPr wrap="square">
                    <a:spAutoFit/>
                  </a:bodyPr>
                  <a:lstStyle/>
                  <a:p>
                    <a:pPr algn="ctr"/>
                    <a:r>
                      <a:rPr lang="en-US" b="1" dirty="0">
                        <a:solidFill>
                          <a:schemeClr val="tx1"/>
                        </a:solidFill>
                        <a:latin typeface="Karla" pitchFamily="2" charset="0"/>
                      </a:rPr>
                      <a:t>&lt;</a:t>
                    </a:r>
                    <a:r>
                      <a:rPr lang="en-US" b="1" dirty="0">
                        <a:solidFill>
                          <a:schemeClr val="tx1"/>
                        </a:solidFill>
                      </a:rPr>
                      <a:t>Master</a:t>
                    </a:r>
                    <a:r>
                      <a:rPr lang="en-US" b="1" dirty="0">
                        <a:solidFill>
                          <a:schemeClr val="tx1"/>
                        </a:solidFill>
                        <a:latin typeface="Karla" pitchFamily="2" charset="0"/>
                      </a:rPr>
                      <a:t> </a:t>
                    </a:r>
                    <a:r>
                      <a:rPr lang="en-US" b="1" dirty="0">
                        <a:solidFill>
                          <a:schemeClr val="tx1"/>
                        </a:solidFill>
                      </a:rPr>
                      <a:t>Node</a:t>
                    </a:r>
                    <a:r>
                      <a:rPr lang="en-US" b="1" dirty="0">
                        <a:solidFill>
                          <a:schemeClr val="tx1"/>
                        </a:solidFill>
                        <a:latin typeface="Karla" pitchFamily="2" charset="0"/>
                      </a:rPr>
                      <a:t>&gt;</a:t>
                    </a:r>
                  </a:p>
                </p:txBody>
              </p:sp>
            </p:grpSp>
          </p:grpSp>
          <p:sp>
            <p:nvSpPr>
              <p:cNvPr id="9" name="Rectangle 8">
                <a:extLst>
                  <a:ext uri="{FF2B5EF4-FFF2-40B4-BE49-F238E27FC236}">
                    <a16:creationId xmlns:a16="http://schemas.microsoft.com/office/drawing/2014/main" id="{AA5B8E6F-7BD8-49E1-B270-7C41ADDE2FEA}"/>
                  </a:ext>
                </a:extLst>
              </p:cNvPr>
              <p:cNvSpPr/>
              <p:nvPr/>
            </p:nvSpPr>
            <p:spPr>
              <a:xfrm>
                <a:off x="3729093" y="1765399"/>
                <a:ext cx="1844393"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cxnSp>
            <p:nvCxnSpPr>
              <p:cNvPr id="83" name="Straight Connector 82">
                <a:extLst>
                  <a:ext uri="{FF2B5EF4-FFF2-40B4-BE49-F238E27FC236}">
                    <a16:creationId xmlns:a16="http://schemas.microsoft.com/office/drawing/2014/main" id="{534430E5-6B65-4E77-B4A1-77858CAD49EA}"/>
                  </a:ext>
                </a:extLst>
              </p:cNvPr>
              <p:cNvCxnSpPr>
                <a:cxnSpLocks/>
              </p:cNvCxnSpPr>
              <p:nvPr/>
            </p:nvCxnSpPr>
            <p:spPr>
              <a:xfrm>
                <a:off x="4657889" y="2525205"/>
                <a:ext cx="0" cy="1290564"/>
              </a:xfrm>
              <a:prstGeom prst="lin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9FB8E8D4-93E4-4B02-9EEA-35CD17407C49}"/>
                  </a:ext>
                </a:extLst>
              </p:cNvPr>
              <p:cNvSpPr/>
              <p:nvPr/>
            </p:nvSpPr>
            <p:spPr>
              <a:xfrm>
                <a:off x="4532683" y="2532175"/>
                <a:ext cx="270434" cy="89631"/>
              </a:xfrm>
              <a:prstGeom prst="triangle">
                <a:avLst/>
              </a:prstGeom>
              <a:solidFill>
                <a:schemeClr val="bg1">
                  <a:lumMod val="6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79F949A-9564-4F8D-9AF5-F7EEC62E0FDC}"/>
                </a:ext>
              </a:extLst>
            </p:cNvPr>
            <p:cNvGrpSpPr/>
            <p:nvPr/>
          </p:nvGrpSpPr>
          <p:grpSpPr>
            <a:xfrm>
              <a:off x="5658859" y="1734251"/>
              <a:ext cx="2529681" cy="664719"/>
              <a:chOff x="5658859" y="1734251"/>
              <a:chExt cx="2529681" cy="664719"/>
            </a:xfrm>
          </p:grpSpPr>
          <p:sp>
            <p:nvSpPr>
              <p:cNvPr id="247" name="Rectangle 246">
                <a:extLst>
                  <a:ext uri="{FF2B5EF4-FFF2-40B4-BE49-F238E27FC236}">
                    <a16:creationId xmlns:a16="http://schemas.microsoft.com/office/drawing/2014/main" id="{B51C3F23-3944-4670-BCB6-28E87961B5EC}"/>
                  </a:ext>
                </a:extLst>
              </p:cNvPr>
              <p:cNvSpPr/>
              <p:nvPr/>
            </p:nvSpPr>
            <p:spPr>
              <a:xfrm>
                <a:off x="6829502" y="1734251"/>
                <a:ext cx="1359038" cy="66471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sp>
            <p:nvSpPr>
              <p:cNvPr id="96" name="Isosceles Triangle 95">
                <a:extLst>
                  <a:ext uri="{FF2B5EF4-FFF2-40B4-BE49-F238E27FC236}">
                    <a16:creationId xmlns:a16="http://schemas.microsoft.com/office/drawing/2014/main" id="{674D9817-C68F-4839-AB86-9C272C1E66C0}"/>
                  </a:ext>
                </a:extLst>
              </p:cNvPr>
              <p:cNvSpPr/>
              <p:nvPr/>
            </p:nvSpPr>
            <p:spPr>
              <a:xfrm rot="5114528">
                <a:off x="6609626" y="2043481"/>
                <a:ext cx="270434" cy="89631"/>
              </a:xfrm>
              <a:prstGeom prst="triangl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highlight>
                    <a:srgbClr val="ED1B34"/>
                  </a:highlight>
                </a:endParaRPr>
              </a:p>
            </p:txBody>
          </p:sp>
          <p:cxnSp>
            <p:nvCxnSpPr>
              <p:cNvPr id="97" name="Straight Connector 96">
                <a:extLst>
                  <a:ext uri="{FF2B5EF4-FFF2-40B4-BE49-F238E27FC236}">
                    <a16:creationId xmlns:a16="http://schemas.microsoft.com/office/drawing/2014/main" id="{BC2E2292-BE77-44BC-8112-F878CE095421}"/>
                  </a:ext>
                </a:extLst>
              </p:cNvPr>
              <p:cNvCxnSpPr>
                <a:cxnSpLocks/>
              </p:cNvCxnSpPr>
              <p:nvPr/>
            </p:nvCxnSpPr>
            <p:spPr>
              <a:xfrm flipV="1">
                <a:off x="5658859" y="2096778"/>
                <a:ext cx="1019776" cy="20341"/>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904680" cy="1662076"/>
            <a:chOff x="-236862" y="3485868"/>
            <a:chExt cx="3904680"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2137734" cy="715834"/>
              <a:chOff x="1936414" y="3342849"/>
              <a:chExt cx="2137734"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894115" y="3698808"/>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a:endCxn id="58" idx="3"/>
              </p:cNvCxnSpPr>
              <p:nvPr/>
            </p:nvCxnSpPr>
            <p:spPr>
              <a:xfrm>
                <a:off x="3282467" y="3746739"/>
                <a:ext cx="702203" cy="6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CLI</a:t>
                </a:r>
              </a:p>
              <a:p>
                <a:pPr algn="ctr"/>
                <a:r>
                  <a:rPr lang="en-US" sz="1600" b="1" dirty="0">
                    <a:solidFill>
                      <a:schemeClr val="tx1">
                        <a:lumMod val="65000"/>
                        <a:lumOff val="35000"/>
                      </a:schemeClr>
                    </a:solidFill>
                    <a:latin typeface="Karla" pitchFamily="2" charset="0"/>
                  </a:rPr>
                  <a:t>&lt;</a:t>
                </a:r>
                <a:r>
                  <a:rPr lang="en-US" sz="1600" b="1" dirty="0" err="1">
                    <a:solidFill>
                      <a:schemeClr val="tx1">
                        <a:lumMod val="65000"/>
                        <a:lumOff val="35000"/>
                      </a:schemeClr>
                    </a:solidFill>
                    <a:latin typeface="Karla" pitchFamily="2" charset="0"/>
                  </a:rPr>
                  <a:t>kubectl</a:t>
                </a:r>
                <a:r>
                  <a:rPr lang="en-US" sz="1600" b="1" dirty="0">
                    <a:solidFill>
                      <a:schemeClr val="tx1">
                        <a:lumMod val="65000"/>
                        <a:lumOff val="35000"/>
                      </a:schemeClr>
                    </a:solidFill>
                    <a:latin typeface="Karla" pitchFamily="2" charset="0"/>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4" name="TextBox 83">
            <a:extLst>
              <a:ext uri="{FF2B5EF4-FFF2-40B4-BE49-F238E27FC236}">
                <a16:creationId xmlns:a16="http://schemas.microsoft.com/office/drawing/2014/main" id="{DFC3CA10-9C8A-41BF-A19E-8E406317D4C9}"/>
              </a:ext>
            </a:extLst>
          </p:cNvPr>
          <p:cNvSpPr txBox="1"/>
          <p:nvPr/>
        </p:nvSpPr>
        <p:spPr>
          <a:xfrm>
            <a:off x="6829502" y="2650895"/>
            <a:ext cx="5067011" cy="2862322"/>
          </a:xfrm>
          <a:prstGeom prst="rect">
            <a:avLst/>
          </a:prstGeom>
          <a:noFill/>
        </p:spPr>
        <p:txBody>
          <a:bodyPr wrap="square">
            <a:spAutoFit/>
          </a:bodyPr>
          <a:lstStyle/>
          <a:p>
            <a:pPr marL="0" lvl="1"/>
            <a:r>
              <a:rPr lang="en-US" sz="2000" dirty="0"/>
              <a:t>The master node has:</a:t>
            </a:r>
          </a:p>
          <a:p>
            <a:pPr marL="0" lvl="1" indent="-285750">
              <a:buFontTx/>
              <a:buChar char="-"/>
            </a:pPr>
            <a:endParaRPr lang="en-US" sz="2000" dirty="0"/>
          </a:p>
          <a:p>
            <a:pPr marL="342900" lvl="1" indent="-342900">
              <a:buFont typeface="Arial" panose="020B0604020202020204" pitchFamily="34" charset="0"/>
              <a:buChar char="•"/>
            </a:pPr>
            <a:r>
              <a:rPr lang="en-US" sz="2000" b="1" dirty="0"/>
              <a:t>API server </a:t>
            </a:r>
            <a:r>
              <a:rPr lang="en-US" sz="2000" dirty="0"/>
              <a:t>contains various methods to directly access the Kubernetes</a:t>
            </a:r>
          </a:p>
          <a:p>
            <a:pPr marL="0" lvl="1"/>
            <a:endParaRPr lang="en-US" sz="2000" dirty="0"/>
          </a:p>
          <a:p>
            <a:pPr marL="342900" lvl="1" indent="-342900">
              <a:buFont typeface="Arial" panose="020B0604020202020204" pitchFamily="34" charset="0"/>
              <a:buChar char="•"/>
            </a:pPr>
            <a:r>
              <a:rPr lang="en-US" sz="2000" b="1" dirty="0" err="1"/>
              <a:t>etcd</a:t>
            </a:r>
            <a:r>
              <a:rPr lang="en-US" sz="2000" b="1" dirty="0"/>
              <a:t> </a:t>
            </a:r>
            <a:r>
              <a:rPr lang="en-US" sz="2000" dirty="0"/>
              <a:t>works as backend for service discovery that stores the cluster’s state and its configuration</a:t>
            </a:r>
          </a:p>
          <a:p>
            <a:pPr marL="0" lvl="1"/>
            <a:endParaRPr lang="en-US" sz="2000" dirty="0">
              <a:latin typeface="Karla" pitchFamily="2" charset="0"/>
            </a:endParaRPr>
          </a:p>
        </p:txBody>
      </p:sp>
    </p:spTree>
    <p:extLst>
      <p:ext uri="{BB962C8B-B14F-4D97-AF65-F5344CB8AC3E}">
        <p14:creationId xmlns:p14="http://schemas.microsoft.com/office/powerpoint/2010/main" val="103000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a:xfrm>
            <a:off x="659307" y="29476"/>
            <a:ext cx="10515600" cy="1325563"/>
          </a:xfrm>
        </p:spPr>
        <p:txBody>
          <a:bodyPr>
            <a:normAutofit/>
          </a:bodyPr>
          <a:lstStyle/>
          <a:p>
            <a:pPr>
              <a:spcBef>
                <a:spcPct val="20000"/>
              </a:spcBef>
              <a:spcAft>
                <a:spcPts val="1800"/>
              </a:spcAft>
            </a:pPr>
            <a:r>
              <a:rPr lang="en-US" sz="3600" dirty="0">
                <a:solidFill>
                  <a:schemeClr val="tx1"/>
                </a:solidFill>
                <a:latin typeface="Karla" pitchFamily="2" charset="0"/>
                <a:ea typeface="+mn-ea"/>
                <a:cs typeface="+mn-cs"/>
              </a:rPr>
              <a:t>K8s Components &amp; Architecture &lt;</a:t>
            </a:r>
            <a:r>
              <a:rPr lang="en-US" sz="3600" dirty="0" err="1">
                <a:solidFill>
                  <a:schemeClr val="tx1"/>
                </a:solidFill>
                <a:latin typeface="Karla" pitchFamily="2" charset="0"/>
                <a:ea typeface="+mn-ea"/>
                <a:cs typeface="+mn-cs"/>
              </a:rPr>
              <a:t>cont</a:t>
            </a:r>
            <a:r>
              <a:rPr lang="en-US" sz="3600" dirty="0">
                <a:solidFill>
                  <a:schemeClr val="tx1"/>
                </a:solidFill>
                <a:latin typeface="Karla" pitchFamily="2" charset="0"/>
                <a:ea typeface="+mn-ea"/>
                <a:cs typeface="+mn-cs"/>
              </a:rPr>
              <a:t>&gt;</a:t>
            </a:r>
          </a:p>
        </p:txBody>
      </p:sp>
      <p:grpSp>
        <p:nvGrpSpPr>
          <p:cNvPr id="24" name="Group 23">
            <a:extLst>
              <a:ext uri="{FF2B5EF4-FFF2-40B4-BE49-F238E27FC236}">
                <a16:creationId xmlns:a16="http://schemas.microsoft.com/office/drawing/2014/main" id="{8EEDF7B5-DF19-4388-B2B9-2B0A30014931}"/>
              </a:ext>
            </a:extLst>
          </p:cNvPr>
          <p:cNvGrpSpPr/>
          <p:nvPr/>
        </p:nvGrpSpPr>
        <p:grpSpPr>
          <a:xfrm>
            <a:off x="3034403" y="1079467"/>
            <a:ext cx="5154137" cy="5198579"/>
            <a:chOff x="3034403" y="1133897"/>
            <a:chExt cx="5154137" cy="5198579"/>
          </a:xfrm>
        </p:grpSpPr>
        <p:grpSp>
          <p:nvGrpSpPr>
            <p:cNvPr id="17" name="Group 16">
              <a:extLst>
                <a:ext uri="{FF2B5EF4-FFF2-40B4-BE49-F238E27FC236}">
                  <a16:creationId xmlns:a16="http://schemas.microsoft.com/office/drawing/2014/main" id="{7F8D4DFE-59A5-468F-A9E5-65A45B45C7D8}"/>
                </a:ext>
              </a:extLst>
            </p:cNvPr>
            <p:cNvGrpSpPr/>
            <p:nvPr/>
          </p:nvGrpSpPr>
          <p:grpSpPr>
            <a:xfrm>
              <a:off x="3034403" y="1133897"/>
              <a:ext cx="3224844" cy="5198579"/>
              <a:chOff x="3034403" y="1133897"/>
              <a:chExt cx="3224844" cy="5198579"/>
            </a:xfrm>
          </p:grpSpPr>
          <p:grpSp>
            <p:nvGrpSpPr>
              <p:cNvPr id="161" name="Group 160">
                <a:extLst>
                  <a:ext uri="{FF2B5EF4-FFF2-40B4-BE49-F238E27FC236}">
                    <a16:creationId xmlns:a16="http://schemas.microsoft.com/office/drawing/2014/main" id="{274CE277-9A68-4F9D-A01D-103C649C3D69}"/>
                  </a:ext>
                </a:extLst>
              </p:cNvPr>
              <p:cNvGrpSpPr/>
              <p:nvPr/>
            </p:nvGrpSpPr>
            <p:grpSpPr>
              <a:xfrm>
                <a:off x="3034403" y="1133897"/>
                <a:ext cx="3224844" cy="5198579"/>
                <a:chOff x="3675461" y="555808"/>
                <a:chExt cx="3224844" cy="5198579"/>
              </a:xfrm>
            </p:grpSpPr>
            <p:grpSp>
              <p:nvGrpSpPr>
                <p:cNvPr id="20" name="Group 19">
                  <a:extLst>
                    <a:ext uri="{FF2B5EF4-FFF2-40B4-BE49-F238E27FC236}">
                      <a16:creationId xmlns:a16="http://schemas.microsoft.com/office/drawing/2014/main" id="{53EE7471-F6A4-4F39-BD06-3587500F15DB}"/>
                    </a:ext>
                  </a:extLst>
                </p:cNvPr>
                <p:cNvGrpSpPr/>
                <p:nvPr/>
              </p:nvGrpSpPr>
              <p:grpSpPr>
                <a:xfrm>
                  <a:off x="3675461" y="1032302"/>
                  <a:ext cx="3224844" cy="4722085"/>
                  <a:chOff x="7371243" y="521312"/>
                  <a:chExt cx="3211799" cy="4885627"/>
                </a:xfrm>
              </p:grpSpPr>
              <p:sp>
                <p:nvSpPr>
                  <p:cNvPr id="27" name="Rectangle 26">
                    <a:extLst>
                      <a:ext uri="{FF2B5EF4-FFF2-40B4-BE49-F238E27FC236}">
                        <a16:creationId xmlns:a16="http://schemas.microsoft.com/office/drawing/2014/main" id="{109D5B2E-E02C-4F34-825D-D00069262A46}"/>
                      </a:ext>
                    </a:extLst>
                  </p:cNvPr>
                  <p:cNvSpPr/>
                  <p:nvPr/>
                </p:nvSpPr>
                <p:spPr>
                  <a:xfrm>
                    <a:off x="7371243" y="521312"/>
                    <a:ext cx="3211799" cy="4885627"/>
                  </a:xfrm>
                  <a:custGeom>
                    <a:avLst/>
                    <a:gdLst>
                      <a:gd name="connsiteX0" fmla="*/ 0 w 3211799"/>
                      <a:gd name="connsiteY0" fmla="*/ 0 h 4885627"/>
                      <a:gd name="connsiteX1" fmla="*/ 599536 w 3211799"/>
                      <a:gd name="connsiteY1" fmla="*/ 0 h 4885627"/>
                      <a:gd name="connsiteX2" fmla="*/ 1199072 w 3211799"/>
                      <a:gd name="connsiteY2" fmla="*/ 0 h 4885627"/>
                      <a:gd name="connsiteX3" fmla="*/ 1670135 w 3211799"/>
                      <a:gd name="connsiteY3" fmla="*/ 0 h 4885627"/>
                      <a:gd name="connsiteX4" fmla="*/ 2205435 w 3211799"/>
                      <a:gd name="connsiteY4" fmla="*/ 0 h 4885627"/>
                      <a:gd name="connsiteX5" fmla="*/ 3211799 w 3211799"/>
                      <a:gd name="connsiteY5" fmla="*/ 0 h 4885627"/>
                      <a:gd name="connsiteX6" fmla="*/ 3211799 w 3211799"/>
                      <a:gd name="connsiteY6" fmla="*/ 591704 h 4885627"/>
                      <a:gd name="connsiteX7" fmla="*/ 3211799 w 3211799"/>
                      <a:gd name="connsiteY7" fmla="*/ 987982 h 4885627"/>
                      <a:gd name="connsiteX8" fmla="*/ 3211799 w 3211799"/>
                      <a:gd name="connsiteY8" fmla="*/ 1579686 h 4885627"/>
                      <a:gd name="connsiteX9" fmla="*/ 3211799 w 3211799"/>
                      <a:gd name="connsiteY9" fmla="*/ 2122534 h 4885627"/>
                      <a:gd name="connsiteX10" fmla="*/ 3211799 w 3211799"/>
                      <a:gd name="connsiteY10" fmla="*/ 2763093 h 4885627"/>
                      <a:gd name="connsiteX11" fmla="*/ 3211799 w 3211799"/>
                      <a:gd name="connsiteY11" fmla="*/ 3305941 h 4885627"/>
                      <a:gd name="connsiteX12" fmla="*/ 3211799 w 3211799"/>
                      <a:gd name="connsiteY12" fmla="*/ 3897645 h 4885627"/>
                      <a:gd name="connsiteX13" fmla="*/ 3211799 w 3211799"/>
                      <a:gd name="connsiteY13" fmla="*/ 4342780 h 4885627"/>
                      <a:gd name="connsiteX14" fmla="*/ 3211799 w 3211799"/>
                      <a:gd name="connsiteY14" fmla="*/ 4885627 h 4885627"/>
                      <a:gd name="connsiteX15" fmla="*/ 2772853 w 3211799"/>
                      <a:gd name="connsiteY15" fmla="*/ 4885627 h 4885627"/>
                      <a:gd name="connsiteX16" fmla="*/ 2301789 w 3211799"/>
                      <a:gd name="connsiteY16" fmla="*/ 4885627 h 4885627"/>
                      <a:gd name="connsiteX17" fmla="*/ 1702253 w 3211799"/>
                      <a:gd name="connsiteY17" fmla="*/ 4885627 h 4885627"/>
                      <a:gd name="connsiteX18" fmla="*/ 1102718 w 3211799"/>
                      <a:gd name="connsiteY18" fmla="*/ 4885627 h 4885627"/>
                      <a:gd name="connsiteX19" fmla="*/ 535300 w 3211799"/>
                      <a:gd name="connsiteY19" fmla="*/ 4885627 h 4885627"/>
                      <a:gd name="connsiteX20" fmla="*/ 0 w 3211799"/>
                      <a:gd name="connsiteY20" fmla="*/ 4885627 h 4885627"/>
                      <a:gd name="connsiteX21" fmla="*/ 0 w 3211799"/>
                      <a:gd name="connsiteY21" fmla="*/ 4489348 h 4885627"/>
                      <a:gd name="connsiteX22" fmla="*/ 0 w 3211799"/>
                      <a:gd name="connsiteY22" fmla="*/ 3995357 h 4885627"/>
                      <a:gd name="connsiteX23" fmla="*/ 0 w 3211799"/>
                      <a:gd name="connsiteY23" fmla="*/ 3452510 h 4885627"/>
                      <a:gd name="connsiteX24" fmla="*/ 0 w 3211799"/>
                      <a:gd name="connsiteY24" fmla="*/ 2909662 h 4885627"/>
                      <a:gd name="connsiteX25" fmla="*/ 0 w 3211799"/>
                      <a:gd name="connsiteY25" fmla="*/ 2415671 h 4885627"/>
                      <a:gd name="connsiteX26" fmla="*/ 0 w 3211799"/>
                      <a:gd name="connsiteY26" fmla="*/ 1872824 h 4885627"/>
                      <a:gd name="connsiteX27" fmla="*/ 0 w 3211799"/>
                      <a:gd name="connsiteY27" fmla="*/ 1232264 h 4885627"/>
                      <a:gd name="connsiteX28" fmla="*/ 0 w 3211799"/>
                      <a:gd name="connsiteY28" fmla="*/ 689416 h 4885627"/>
                      <a:gd name="connsiteX29" fmla="*/ 0 w 3211799"/>
                      <a:gd name="connsiteY29" fmla="*/ 0 h 48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1799" h="4885627" fill="none" extrusionOk="0">
                        <a:moveTo>
                          <a:pt x="0" y="0"/>
                        </a:moveTo>
                        <a:cubicBezTo>
                          <a:pt x="175536" y="-34804"/>
                          <a:pt x="333312" y="21428"/>
                          <a:pt x="599536" y="0"/>
                        </a:cubicBezTo>
                        <a:cubicBezTo>
                          <a:pt x="865760" y="-21428"/>
                          <a:pt x="1039035" y="58606"/>
                          <a:pt x="1199072" y="0"/>
                        </a:cubicBezTo>
                        <a:cubicBezTo>
                          <a:pt x="1359109" y="-58606"/>
                          <a:pt x="1464213" y="54553"/>
                          <a:pt x="1670135" y="0"/>
                        </a:cubicBezTo>
                        <a:cubicBezTo>
                          <a:pt x="1876057" y="-54553"/>
                          <a:pt x="1948036" y="11127"/>
                          <a:pt x="2205435" y="0"/>
                        </a:cubicBezTo>
                        <a:cubicBezTo>
                          <a:pt x="2462834" y="-11127"/>
                          <a:pt x="2991468" y="8398"/>
                          <a:pt x="3211799" y="0"/>
                        </a:cubicBezTo>
                        <a:cubicBezTo>
                          <a:pt x="3263909" y="209113"/>
                          <a:pt x="3174975" y="318523"/>
                          <a:pt x="3211799" y="591704"/>
                        </a:cubicBezTo>
                        <a:cubicBezTo>
                          <a:pt x="3248623" y="864885"/>
                          <a:pt x="3167612" y="856793"/>
                          <a:pt x="3211799" y="987982"/>
                        </a:cubicBezTo>
                        <a:cubicBezTo>
                          <a:pt x="3255986" y="1119171"/>
                          <a:pt x="3173981" y="1374986"/>
                          <a:pt x="3211799" y="1579686"/>
                        </a:cubicBezTo>
                        <a:cubicBezTo>
                          <a:pt x="3249617" y="1784386"/>
                          <a:pt x="3160307" y="1882552"/>
                          <a:pt x="3211799" y="2122534"/>
                        </a:cubicBezTo>
                        <a:cubicBezTo>
                          <a:pt x="3263291" y="2362516"/>
                          <a:pt x="3193867" y="2484932"/>
                          <a:pt x="3211799" y="2763093"/>
                        </a:cubicBezTo>
                        <a:cubicBezTo>
                          <a:pt x="3229731" y="3041254"/>
                          <a:pt x="3150862" y="3153910"/>
                          <a:pt x="3211799" y="3305941"/>
                        </a:cubicBezTo>
                        <a:cubicBezTo>
                          <a:pt x="3272736" y="3457972"/>
                          <a:pt x="3210079" y="3760786"/>
                          <a:pt x="3211799" y="3897645"/>
                        </a:cubicBezTo>
                        <a:cubicBezTo>
                          <a:pt x="3213519" y="4034504"/>
                          <a:pt x="3202043" y="4212491"/>
                          <a:pt x="3211799" y="4342780"/>
                        </a:cubicBezTo>
                        <a:cubicBezTo>
                          <a:pt x="3221555" y="4473070"/>
                          <a:pt x="3169016" y="4654226"/>
                          <a:pt x="3211799" y="4885627"/>
                        </a:cubicBezTo>
                        <a:cubicBezTo>
                          <a:pt x="3078082" y="4907838"/>
                          <a:pt x="2935931" y="4858124"/>
                          <a:pt x="2772853" y="4885627"/>
                        </a:cubicBezTo>
                        <a:cubicBezTo>
                          <a:pt x="2609775" y="4913130"/>
                          <a:pt x="2441558" y="4846505"/>
                          <a:pt x="2301789" y="4885627"/>
                        </a:cubicBezTo>
                        <a:cubicBezTo>
                          <a:pt x="2162020" y="4924749"/>
                          <a:pt x="1912716" y="4843666"/>
                          <a:pt x="1702253" y="4885627"/>
                        </a:cubicBezTo>
                        <a:cubicBezTo>
                          <a:pt x="1491790" y="4927588"/>
                          <a:pt x="1315717" y="4865754"/>
                          <a:pt x="1102718" y="4885627"/>
                        </a:cubicBezTo>
                        <a:cubicBezTo>
                          <a:pt x="889720" y="4905500"/>
                          <a:pt x="731573" y="4875304"/>
                          <a:pt x="535300" y="4885627"/>
                        </a:cubicBezTo>
                        <a:cubicBezTo>
                          <a:pt x="339027" y="4895950"/>
                          <a:pt x="159414" y="4823096"/>
                          <a:pt x="0" y="4885627"/>
                        </a:cubicBezTo>
                        <a:cubicBezTo>
                          <a:pt x="-44287" y="4792972"/>
                          <a:pt x="43308" y="4685834"/>
                          <a:pt x="0" y="4489348"/>
                        </a:cubicBezTo>
                        <a:cubicBezTo>
                          <a:pt x="-43308" y="4292862"/>
                          <a:pt x="58498" y="4172198"/>
                          <a:pt x="0" y="3995357"/>
                        </a:cubicBezTo>
                        <a:cubicBezTo>
                          <a:pt x="-58498" y="3818516"/>
                          <a:pt x="45162" y="3596631"/>
                          <a:pt x="0" y="3452510"/>
                        </a:cubicBezTo>
                        <a:cubicBezTo>
                          <a:pt x="-45162" y="3308389"/>
                          <a:pt x="37995" y="3060538"/>
                          <a:pt x="0" y="2909662"/>
                        </a:cubicBezTo>
                        <a:cubicBezTo>
                          <a:pt x="-37995" y="2758786"/>
                          <a:pt x="37044" y="2661005"/>
                          <a:pt x="0" y="2415671"/>
                        </a:cubicBezTo>
                        <a:cubicBezTo>
                          <a:pt x="-37044" y="2170337"/>
                          <a:pt x="44114" y="2071863"/>
                          <a:pt x="0" y="1872824"/>
                        </a:cubicBezTo>
                        <a:cubicBezTo>
                          <a:pt x="-44114" y="1673785"/>
                          <a:pt x="40506" y="1532391"/>
                          <a:pt x="0" y="1232264"/>
                        </a:cubicBezTo>
                        <a:cubicBezTo>
                          <a:pt x="-40506" y="932137"/>
                          <a:pt x="6431" y="921360"/>
                          <a:pt x="0" y="689416"/>
                        </a:cubicBezTo>
                        <a:cubicBezTo>
                          <a:pt x="-6431" y="457472"/>
                          <a:pt x="51827" y="218846"/>
                          <a:pt x="0" y="0"/>
                        </a:cubicBezTo>
                        <a:close/>
                      </a:path>
                      <a:path w="3211799" h="4885627" stroke="0" extrusionOk="0">
                        <a:moveTo>
                          <a:pt x="0" y="0"/>
                        </a:moveTo>
                        <a:cubicBezTo>
                          <a:pt x="100362" y="-47205"/>
                          <a:pt x="334868" y="31207"/>
                          <a:pt x="438946" y="0"/>
                        </a:cubicBezTo>
                        <a:cubicBezTo>
                          <a:pt x="543024" y="-31207"/>
                          <a:pt x="792867" y="27171"/>
                          <a:pt x="942128" y="0"/>
                        </a:cubicBezTo>
                        <a:cubicBezTo>
                          <a:pt x="1091389" y="-27171"/>
                          <a:pt x="1307219" y="51954"/>
                          <a:pt x="1509546" y="0"/>
                        </a:cubicBezTo>
                        <a:cubicBezTo>
                          <a:pt x="1711873" y="-51954"/>
                          <a:pt x="1931216" y="11747"/>
                          <a:pt x="2076963" y="0"/>
                        </a:cubicBezTo>
                        <a:cubicBezTo>
                          <a:pt x="2222710" y="-11747"/>
                          <a:pt x="2444074" y="14245"/>
                          <a:pt x="2548027" y="0"/>
                        </a:cubicBezTo>
                        <a:cubicBezTo>
                          <a:pt x="2651980" y="-14245"/>
                          <a:pt x="3054843" y="28898"/>
                          <a:pt x="3211799" y="0"/>
                        </a:cubicBezTo>
                        <a:cubicBezTo>
                          <a:pt x="3241078" y="256771"/>
                          <a:pt x="3167884" y="415192"/>
                          <a:pt x="3211799" y="542847"/>
                        </a:cubicBezTo>
                        <a:cubicBezTo>
                          <a:pt x="3255714" y="670502"/>
                          <a:pt x="3145228" y="923844"/>
                          <a:pt x="3211799" y="1134551"/>
                        </a:cubicBezTo>
                        <a:cubicBezTo>
                          <a:pt x="3278370" y="1345258"/>
                          <a:pt x="3196270" y="1345407"/>
                          <a:pt x="3211799" y="1530830"/>
                        </a:cubicBezTo>
                        <a:cubicBezTo>
                          <a:pt x="3227328" y="1716253"/>
                          <a:pt x="3170217" y="1804412"/>
                          <a:pt x="3211799" y="2073677"/>
                        </a:cubicBezTo>
                        <a:cubicBezTo>
                          <a:pt x="3253381" y="2342942"/>
                          <a:pt x="3173426" y="2310161"/>
                          <a:pt x="3211799" y="2469956"/>
                        </a:cubicBezTo>
                        <a:cubicBezTo>
                          <a:pt x="3250172" y="2629751"/>
                          <a:pt x="3164400" y="2718570"/>
                          <a:pt x="3211799" y="2963947"/>
                        </a:cubicBezTo>
                        <a:cubicBezTo>
                          <a:pt x="3259198" y="3209324"/>
                          <a:pt x="3184671" y="3236425"/>
                          <a:pt x="3211799" y="3360226"/>
                        </a:cubicBezTo>
                        <a:cubicBezTo>
                          <a:pt x="3238927" y="3484027"/>
                          <a:pt x="3201319" y="3598351"/>
                          <a:pt x="3211799" y="3756504"/>
                        </a:cubicBezTo>
                        <a:cubicBezTo>
                          <a:pt x="3222279" y="3914657"/>
                          <a:pt x="3169024" y="4120700"/>
                          <a:pt x="3211799" y="4299352"/>
                        </a:cubicBezTo>
                        <a:cubicBezTo>
                          <a:pt x="3254574" y="4478004"/>
                          <a:pt x="3197720" y="4703555"/>
                          <a:pt x="3211799" y="4885627"/>
                        </a:cubicBezTo>
                        <a:cubicBezTo>
                          <a:pt x="2990979" y="4909789"/>
                          <a:pt x="2911694" y="4847268"/>
                          <a:pt x="2740735" y="4885627"/>
                        </a:cubicBezTo>
                        <a:cubicBezTo>
                          <a:pt x="2569776" y="4923986"/>
                          <a:pt x="2307874" y="4827509"/>
                          <a:pt x="2173317" y="4885627"/>
                        </a:cubicBezTo>
                        <a:cubicBezTo>
                          <a:pt x="2038760" y="4943745"/>
                          <a:pt x="1873077" y="4869122"/>
                          <a:pt x="1702253" y="4885627"/>
                        </a:cubicBezTo>
                        <a:cubicBezTo>
                          <a:pt x="1531429" y="4902132"/>
                          <a:pt x="1326180" y="4876731"/>
                          <a:pt x="1231190" y="4885627"/>
                        </a:cubicBezTo>
                        <a:cubicBezTo>
                          <a:pt x="1136200" y="4894523"/>
                          <a:pt x="991773" y="4850542"/>
                          <a:pt x="792244" y="4885627"/>
                        </a:cubicBezTo>
                        <a:cubicBezTo>
                          <a:pt x="592715" y="4920712"/>
                          <a:pt x="374767" y="4814299"/>
                          <a:pt x="0" y="4885627"/>
                        </a:cubicBezTo>
                        <a:cubicBezTo>
                          <a:pt x="-29000" y="4663595"/>
                          <a:pt x="49658" y="4582949"/>
                          <a:pt x="0" y="4342780"/>
                        </a:cubicBezTo>
                        <a:cubicBezTo>
                          <a:pt x="-49658" y="4102611"/>
                          <a:pt x="30781" y="3968609"/>
                          <a:pt x="0" y="3702220"/>
                        </a:cubicBezTo>
                        <a:cubicBezTo>
                          <a:pt x="-30781" y="3435831"/>
                          <a:pt x="31122" y="3389517"/>
                          <a:pt x="0" y="3208228"/>
                        </a:cubicBezTo>
                        <a:cubicBezTo>
                          <a:pt x="-31122" y="3026939"/>
                          <a:pt x="26766" y="2874035"/>
                          <a:pt x="0" y="2714237"/>
                        </a:cubicBezTo>
                        <a:cubicBezTo>
                          <a:pt x="-26766" y="2554439"/>
                          <a:pt x="59488" y="2328112"/>
                          <a:pt x="0" y="2122534"/>
                        </a:cubicBezTo>
                        <a:cubicBezTo>
                          <a:pt x="-59488" y="1916956"/>
                          <a:pt x="40284" y="1849303"/>
                          <a:pt x="0" y="1628542"/>
                        </a:cubicBezTo>
                        <a:cubicBezTo>
                          <a:pt x="-40284" y="1407781"/>
                          <a:pt x="21890" y="1175671"/>
                          <a:pt x="0" y="1036839"/>
                        </a:cubicBezTo>
                        <a:cubicBezTo>
                          <a:pt x="-21890" y="898007"/>
                          <a:pt x="4203" y="803217"/>
                          <a:pt x="0" y="640560"/>
                        </a:cubicBezTo>
                        <a:cubicBezTo>
                          <a:pt x="-4203" y="477903"/>
                          <a:pt x="13781" y="27257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latin typeface="Karla" pitchFamily="2" charset="0"/>
                    </a:endParaRPr>
                  </a:p>
                </p:txBody>
              </p:sp>
              <p:sp>
                <p:nvSpPr>
                  <p:cNvPr id="29" name="Rectangle 28">
                    <a:extLst>
                      <a:ext uri="{FF2B5EF4-FFF2-40B4-BE49-F238E27FC236}">
                        <a16:creationId xmlns:a16="http://schemas.microsoft.com/office/drawing/2014/main" id="{F56EAA3F-2FAE-4653-AC9F-700FADB319FF}"/>
                      </a:ext>
                    </a:extLst>
                  </p:cNvPr>
                  <p:cNvSpPr/>
                  <p:nvPr/>
                </p:nvSpPr>
                <p:spPr>
                  <a:xfrm>
                    <a:off x="8115124" y="2979830"/>
                    <a:ext cx="1952549" cy="741249"/>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latin typeface="Karla" pitchFamily="2" charset="0"/>
                      </a:rPr>
                      <a:t>API server</a:t>
                    </a:r>
                  </a:p>
                  <a:p>
                    <a:pPr algn="ctr"/>
                    <a:r>
                      <a:rPr lang="en-US" sz="1600" b="1" dirty="0">
                        <a:solidFill>
                          <a:schemeClr val="tx1">
                            <a:lumMod val="65000"/>
                            <a:lumOff val="35000"/>
                          </a:schemeClr>
                        </a:solidFill>
                        <a:latin typeface="Karla" pitchFamily="2" charset="0"/>
                      </a:rPr>
                      <a:t>&lt;</a:t>
                    </a:r>
                    <a:r>
                      <a:rPr lang="en-US" sz="1600" b="1" dirty="0" err="1">
                        <a:solidFill>
                          <a:schemeClr val="tx1">
                            <a:lumMod val="65000"/>
                            <a:lumOff val="35000"/>
                          </a:schemeClr>
                        </a:solidFill>
                        <a:latin typeface="Karla" pitchFamily="2" charset="0"/>
                      </a:rPr>
                      <a:t>kube-apiserver</a:t>
                    </a:r>
                    <a:r>
                      <a:rPr lang="en-US" sz="1600" b="1" dirty="0">
                        <a:solidFill>
                          <a:schemeClr val="tx1">
                            <a:lumMod val="65000"/>
                            <a:lumOff val="35000"/>
                          </a:schemeClr>
                        </a:solidFill>
                        <a:latin typeface="Karla" pitchFamily="2" charset="0"/>
                      </a:rPr>
                      <a:t>&gt;</a:t>
                    </a:r>
                  </a:p>
                </p:txBody>
              </p:sp>
            </p:grpSp>
            <p:grpSp>
              <p:nvGrpSpPr>
                <p:cNvPr id="160" name="Group 159">
                  <a:extLst>
                    <a:ext uri="{FF2B5EF4-FFF2-40B4-BE49-F238E27FC236}">
                      <a16:creationId xmlns:a16="http://schemas.microsoft.com/office/drawing/2014/main" id="{D3B572AE-BAA6-467B-8DD0-28FFC4987482}"/>
                    </a:ext>
                  </a:extLst>
                </p:cNvPr>
                <p:cNvGrpSpPr/>
                <p:nvPr/>
              </p:nvGrpSpPr>
              <p:grpSpPr>
                <a:xfrm>
                  <a:off x="3794685" y="555808"/>
                  <a:ext cx="3005432" cy="5004406"/>
                  <a:chOff x="3794685" y="555808"/>
                  <a:chExt cx="3005432" cy="5004406"/>
                </a:xfrm>
              </p:grpSpPr>
              <p:sp>
                <p:nvSpPr>
                  <p:cNvPr id="91" name="Rectangle 90">
                    <a:extLst>
                      <a:ext uri="{FF2B5EF4-FFF2-40B4-BE49-F238E27FC236}">
                        <a16:creationId xmlns:a16="http://schemas.microsoft.com/office/drawing/2014/main" id="{3EB62AE8-071B-4FAF-BF57-C4E94BED8D58}"/>
                      </a:ext>
                    </a:extLst>
                  </p:cNvPr>
                  <p:cNvSpPr/>
                  <p:nvPr/>
                </p:nvSpPr>
                <p:spPr>
                  <a:xfrm>
                    <a:off x="4516332" y="4821993"/>
                    <a:ext cx="1443294" cy="738221"/>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latin typeface="Karla" pitchFamily="2" charset="0"/>
                      </a:rPr>
                      <a:t>etcd</a:t>
                    </a:r>
                    <a:endParaRPr lang="en-US" sz="1600" b="1" dirty="0">
                      <a:solidFill>
                        <a:schemeClr val="tx1">
                          <a:lumMod val="65000"/>
                          <a:lumOff val="35000"/>
                        </a:schemeClr>
                      </a:solidFill>
                      <a:latin typeface="Karla" pitchFamily="2" charset="0"/>
                    </a:endParaRPr>
                  </a:p>
                </p:txBody>
              </p:sp>
              <p:grpSp>
                <p:nvGrpSpPr>
                  <p:cNvPr id="99" name="Group 98">
                    <a:extLst>
                      <a:ext uri="{FF2B5EF4-FFF2-40B4-BE49-F238E27FC236}">
                        <a16:creationId xmlns:a16="http://schemas.microsoft.com/office/drawing/2014/main" id="{0416BB1A-75C7-49DC-983B-88BE7116F671}"/>
                      </a:ext>
                    </a:extLst>
                  </p:cNvPr>
                  <p:cNvGrpSpPr/>
                  <p:nvPr/>
                </p:nvGrpSpPr>
                <p:grpSpPr>
                  <a:xfrm>
                    <a:off x="5174672" y="4252020"/>
                    <a:ext cx="270434" cy="452457"/>
                    <a:chOff x="5174672" y="4252020"/>
                    <a:chExt cx="270434" cy="452457"/>
                  </a:xfrm>
                  <a:solidFill>
                    <a:schemeClr val="bg1">
                      <a:lumMod val="65000"/>
                    </a:schemeClr>
                  </a:solidFill>
                </p:grpSpPr>
                <p:sp>
                  <p:nvSpPr>
                    <p:cNvPr id="92" name="Isosceles Triangle 91">
                      <a:extLst>
                        <a:ext uri="{FF2B5EF4-FFF2-40B4-BE49-F238E27FC236}">
                          <a16:creationId xmlns:a16="http://schemas.microsoft.com/office/drawing/2014/main" id="{450A702E-4E12-4F86-9523-235DBBDDCB1E}"/>
                        </a:ext>
                      </a:extLst>
                    </p:cNvPr>
                    <p:cNvSpPr/>
                    <p:nvPr/>
                  </p:nvSpPr>
                  <p:spPr>
                    <a:xfrm rot="10514528">
                      <a:off x="5174672" y="461484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66066852-3363-415C-BBF8-C9F5BC06A188}"/>
                        </a:ext>
                      </a:extLst>
                    </p:cNvPr>
                    <p:cNvCxnSpPr>
                      <a:cxnSpLocks/>
                    </p:cNvCxnSpPr>
                    <p:nvPr/>
                  </p:nvCxnSpPr>
                  <p:spPr>
                    <a:xfrm>
                      <a:off x="5287883" y="4252020"/>
                      <a:ext cx="13527" cy="341436"/>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Rectangle 24">
                    <a:extLst>
                      <a:ext uri="{FF2B5EF4-FFF2-40B4-BE49-F238E27FC236}">
                        <a16:creationId xmlns:a16="http://schemas.microsoft.com/office/drawing/2014/main" id="{EC930B82-BCFA-4C08-8853-079940981B3B}"/>
                      </a:ext>
                    </a:extLst>
                  </p:cNvPr>
                  <p:cNvSpPr/>
                  <p:nvPr/>
                </p:nvSpPr>
                <p:spPr>
                  <a:xfrm>
                    <a:off x="3794685" y="2083699"/>
                    <a:ext cx="1312184"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latin typeface="Karla" pitchFamily="2" charset="0"/>
                      </a:rPr>
                      <a:t>controller manager</a:t>
                    </a:r>
                  </a:p>
                </p:txBody>
              </p:sp>
              <p:sp>
                <p:nvSpPr>
                  <p:cNvPr id="26" name="Rectangle 25">
                    <a:extLst>
                      <a:ext uri="{FF2B5EF4-FFF2-40B4-BE49-F238E27FC236}">
                        <a16:creationId xmlns:a16="http://schemas.microsoft.com/office/drawing/2014/main" id="{96C2DF29-F16D-451C-B0CD-FF81991CFEEA}"/>
                      </a:ext>
                    </a:extLst>
                  </p:cNvPr>
                  <p:cNvSpPr/>
                  <p:nvPr/>
                </p:nvSpPr>
                <p:spPr>
                  <a:xfrm>
                    <a:off x="5482567" y="2072268"/>
                    <a:ext cx="1317550" cy="68714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latin typeface="Karla" pitchFamily="2" charset="0"/>
                      </a:rPr>
                      <a:t>scheduler</a:t>
                    </a:r>
                  </a:p>
                </p:txBody>
              </p:sp>
              <p:grpSp>
                <p:nvGrpSpPr>
                  <p:cNvPr id="100" name="Group 99">
                    <a:extLst>
                      <a:ext uri="{FF2B5EF4-FFF2-40B4-BE49-F238E27FC236}">
                        <a16:creationId xmlns:a16="http://schemas.microsoft.com/office/drawing/2014/main" id="{FDC45091-71C0-4A6E-BAFA-F9371BADCCB8}"/>
                      </a:ext>
                    </a:extLst>
                  </p:cNvPr>
                  <p:cNvGrpSpPr/>
                  <p:nvPr/>
                </p:nvGrpSpPr>
                <p:grpSpPr>
                  <a:xfrm>
                    <a:off x="4640341" y="2862852"/>
                    <a:ext cx="270434" cy="441668"/>
                    <a:chOff x="5120242" y="4371669"/>
                    <a:chExt cx="270434" cy="441668"/>
                  </a:xfrm>
                  <a:solidFill>
                    <a:schemeClr val="bg1">
                      <a:lumMod val="65000"/>
                    </a:schemeClr>
                  </a:solidFill>
                </p:grpSpPr>
                <p:sp>
                  <p:nvSpPr>
                    <p:cNvPr id="101" name="Isosceles Triangle 100">
                      <a:extLst>
                        <a:ext uri="{FF2B5EF4-FFF2-40B4-BE49-F238E27FC236}">
                          <a16:creationId xmlns:a16="http://schemas.microsoft.com/office/drawing/2014/main" id="{780A0DE4-A251-424C-8729-C4CAF5DC31E6}"/>
                        </a:ext>
                      </a:extLst>
                    </p:cNvPr>
                    <p:cNvSpPr/>
                    <p:nvPr/>
                  </p:nvSpPr>
                  <p:spPr>
                    <a:xfrm rot="10514528">
                      <a:off x="512024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B6B7F9E0-4CB3-4320-81D4-EC337F018FE9}"/>
                        </a:ext>
                      </a:extLst>
                    </p:cNvPr>
                    <p:cNvCxnSpPr>
                      <a:cxnSpLocks/>
                    </p:cNvCxnSpPr>
                    <p:nvPr/>
                  </p:nvCxnSpPr>
                  <p:spPr>
                    <a:xfrm>
                      <a:off x="5246979" y="4371669"/>
                      <a:ext cx="1" cy="330647"/>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3" name="Group 102">
                    <a:extLst>
                      <a:ext uri="{FF2B5EF4-FFF2-40B4-BE49-F238E27FC236}">
                        <a16:creationId xmlns:a16="http://schemas.microsoft.com/office/drawing/2014/main" id="{299F0120-3B05-4A80-A627-3C63D348EBDC}"/>
                      </a:ext>
                    </a:extLst>
                  </p:cNvPr>
                  <p:cNvGrpSpPr/>
                  <p:nvPr/>
                </p:nvGrpSpPr>
                <p:grpSpPr>
                  <a:xfrm>
                    <a:off x="5794069" y="2841569"/>
                    <a:ext cx="270434" cy="493046"/>
                    <a:chOff x="5174672" y="4320291"/>
                    <a:chExt cx="270434" cy="493046"/>
                  </a:xfrm>
                  <a:solidFill>
                    <a:schemeClr val="bg1">
                      <a:lumMod val="65000"/>
                    </a:schemeClr>
                  </a:solidFill>
                </p:grpSpPr>
                <p:sp>
                  <p:nvSpPr>
                    <p:cNvPr id="104" name="Isosceles Triangle 103">
                      <a:extLst>
                        <a:ext uri="{FF2B5EF4-FFF2-40B4-BE49-F238E27FC236}">
                          <a16:creationId xmlns:a16="http://schemas.microsoft.com/office/drawing/2014/main" id="{EE22EDA5-3A51-4BBB-ABBD-07E8B6B94930}"/>
                        </a:ext>
                      </a:extLst>
                    </p:cNvPr>
                    <p:cNvSpPr/>
                    <p:nvPr/>
                  </p:nvSpPr>
                  <p:spPr>
                    <a:xfrm rot="10514528">
                      <a:off x="517467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F4097418-DE92-40D5-A099-8DA57A329BA0}"/>
                        </a:ext>
                      </a:extLst>
                    </p:cNvPr>
                    <p:cNvCxnSpPr>
                      <a:cxnSpLocks/>
                    </p:cNvCxnSpPr>
                    <p:nvPr/>
                  </p:nvCxnSpPr>
                  <p:spPr>
                    <a:xfrm>
                      <a:off x="5301410" y="4320291"/>
                      <a:ext cx="0" cy="382025"/>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29DC33F5-D9F3-457D-BB6F-D1D90C571AB3}"/>
                      </a:ext>
                    </a:extLst>
                  </p:cNvPr>
                  <p:cNvSpPr txBox="1"/>
                  <p:nvPr/>
                </p:nvSpPr>
                <p:spPr>
                  <a:xfrm>
                    <a:off x="4214637" y="555808"/>
                    <a:ext cx="2375930" cy="369332"/>
                  </a:xfrm>
                  <a:prstGeom prst="rect">
                    <a:avLst/>
                  </a:prstGeom>
                  <a:noFill/>
                </p:spPr>
                <p:txBody>
                  <a:bodyPr wrap="square">
                    <a:spAutoFit/>
                  </a:bodyPr>
                  <a:lstStyle/>
                  <a:p>
                    <a:pPr algn="ctr"/>
                    <a:r>
                      <a:rPr lang="en-US" b="1" dirty="0">
                        <a:solidFill>
                          <a:schemeClr val="tx1"/>
                        </a:solidFill>
                        <a:latin typeface="Karla" pitchFamily="2" charset="0"/>
                      </a:rPr>
                      <a:t>&lt;Master Node&gt;</a:t>
                    </a:r>
                  </a:p>
                </p:txBody>
              </p:sp>
            </p:grpSp>
          </p:grpSp>
          <p:sp>
            <p:nvSpPr>
              <p:cNvPr id="9" name="Rectangle 8">
                <a:extLst>
                  <a:ext uri="{FF2B5EF4-FFF2-40B4-BE49-F238E27FC236}">
                    <a16:creationId xmlns:a16="http://schemas.microsoft.com/office/drawing/2014/main" id="{AA5B8E6F-7BD8-49E1-B270-7C41ADDE2FEA}"/>
                  </a:ext>
                </a:extLst>
              </p:cNvPr>
              <p:cNvSpPr/>
              <p:nvPr/>
            </p:nvSpPr>
            <p:spPr>
              <a:xfrm>
                <a:off x="3729093" y="1765399"/>
                <a:ext cx="1844393"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cxnSp>
            <p:nvCxnSpPr>
              <p:cNvPr id="83" name="Straight Connector 82">
                <a:extLst>
                  <a:ext uri="{FF2B5EF4-FFF2-40B4-BE49-F238E27FC236}">
                    <a16:creationId xmlns:a16="http://schemas.microsoft.com/office/drawing/2014/main" id="{534430E5-6B65-4E77-B4A1-77858CAD49EA}"/>
                  </a:ext>
                </a:extLst>
              </p:cNvPr>
              <p:cNvCxnSpPr>
                <a:cxnSpLocks/>
              </p:cNvCxnSpPr>
              <p:nvPr/>
            </p:nvCxnSpPr>
            <p:spPr>
              <a:xfrm>
                <a:off x="4657889" y="2525205"/>
                <a:ext cx="0" cy="1290564"/>
              </a:xfrm>
              <a:prstGeom prst="lin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9FB8E8D4-93E4-4B02-9EEA-35CD17407C49}"/>
                  </a:ext>
                </a:extLst>
              </p:cNvPr>
              <p:cNvSpPr/>
              <p:nvPr/>
            </p:nvSpPr>
            <p:spPr>
              <a:xfrm>
                <a:off x="4532683" y="2532175"/>
                <a:ext cx="270434" cy="89631"/>
              </a:xfrm>
              <a:prstGeom prst="triangle">
                <a:avLst/>
              </a:prstGeom>
              <a:solidFill>
                <a:schemeClr val="bg1">
                  <a:lumMod val="6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79F949A-9564-4F8D-9AF5-F7EEC62E0FDC}"/>
                </a:ext>
              </a:extLst>
            </p:cNvPr>
            <p:cNvGrpSpPr/>
            <p:nvPr/>
          </p:nvGrpSpPr>
          <p:grpSpPr>
            <a:xfrm>
              <a:off x="5658859" y="1734251"/>
              <a:ext cx="2529681" cy="664719"/>
              <a:chOff x="5658859" y="1734251"/>
              <a:chExt cx="2529681" cy="664719"/>
            </a:xfrm>
          </p:grpSpPr>
          <p:sp>
            <p:nvSpPr>
              <p:cNvPr id="247" name="Rectangle 246">
                <a:extLst>
                  <a:ext uri="{FF2B5EF4-FFF2-40B4-BE49-F238E27FC236}">
                    <a16:creationId xmlns:a16="http://schemas.microsoft.com/office/drawing/2014/main" id="{B51C3F23-3944-4670-BCB6-28E87961B5EC}"/>
                  </a:ext>
                </a:extLst>
              </p:cNvPr>
              <p:cNvSpPr/>
              <p:nvPr/>
            </p:nvSpPr>
            <p:spPr>
              <a:xfrm>
                <a:off x="6829502" y="1734251"/>
                <a:ext cx="1359038" cy="66471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latin typeface="Karla" pitchFamily="2" charset="0"/>
                </a:endParaRPr>
              </a:p>
            </p:txBody>
          </p:sp>
          <p:sp>
            <p:nvSpPr>
              <p:cNvPr id="96" name="Isosceles Triangle 95">
                <a:extLst>
                  <a:ext uri="{FF2B5EF4-FFF2-40B4-BE49-F238E27FC236}">
                    <a16:creationId xmlns:a16="http://schemas.microsoft.com/office/drawing/2014/main" id="{674D9817-C68F-4839-AB86-9C272C1E66C0}"/>
                  </a:ext>
                </a:extLst>
              </p:cNvPr>
              <p:cNvSpPr/>
              <p:nvPr/>
            </p:nvSpPr>
            <p:spPr>
              <a:xfrm rot="5114528">
                <a:off x="6609626" y="2043481"/>
                <a:ext cx="270434" cy="89631"/>
              </a:xfrm>
              <a:prstGeom prst="triangl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highlight>
                    <a:srgbClr val="ED1B34"/>
                  </a:highlight>
                </a:endParaRPr>
              </a:p>
            </p:txBody>
          </p:sp>
          <p:cxnSp>
            <p:nvCxnSpPr>
              <p:cNvPr id="97" name="Straight Connector 96">
                <a:extLst>
                  <a:ext uri="{FF2B5EF4-FFF2-40B4-BE49-F238E27FC236}">
                    <a16:creationId xmlns:a16="http://schemas.microsoft.com/office/drawing/2014/main" id="{BC2E2292-BE77-44BC-8112-F878CE095421}"/>
                  </a:ext>
                </a:extLst>
              </p:cNvPr>
              <p:cNvCxnSpPr>
                <a:cxnSpLocks/>
              </p:cNvCxnSpPr>
              <p:nvPr/>
            </p:nvCxnSpPr>
            <p:spPr>
              <a:xfrm flipV="1">
                <a:off x="5658859" y="2096778"/>
                <a:ext cx="1019776" cy="20341"/>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904680" cy="1662076"/>
            <a:chOff x="-236862" y="3485868"/>
            <a:chExt cx="3904680"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2137734" cy="715834"/>
              <a:chOff x="1936414" y="3342849"/>
              <a:chExt cx="2137734"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894115" y="3698808"/>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a:endCxn id="58" idx="3"/>
              </p:cNvCxnSpPr>
              <p:nvPr/>
            </p:nvCxnSpPr>
            <p:spPr>
              <a:xfrm>
                <a:off x="3282467" y="3746739"/>
                <a:ext cx="702203" cy="6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latin typeface="Karla" pitchFamily="2" charset="0"/>
                  </a:rPr>
                  <a:t>CLI</a:t>
                </a:r>
              </a:p>
              <a:p>
                <a:pPr algn="ctr"/>
                <a:r>
                  <a:rPr lang="en-US" sz="1600" b="1" dirty="0">
                    <a:solidFill>
                      <a:schemeClr val="tx1">
                        <a:lumMod val="65000"/>
                        <a:lumOff val="35000"/>
                      </a:schemeClr>
                    </a:solidFill>
                    <a:latin typeface="Karla" pitchFamily="2" charset="0"/>
                  </a:rPr>
                  <a:t>&lt;</a:t>
                </a:r>
                <a:r>
                  <a:rPr lang="en-US" sz="1600" b="1" dirty="0" err="1">
                    <a:solidFill>
                      <a:schemeClr val="tx1">
                        <a:lumMod val="65000"/>
                        <a:lumOff val="35000"/>
                      </a:schemeClr>
                    </a:solidFill>
                    <a:latin typeface="Karla" pitchFamily="2" charset="0"/>
                  </a:rPr>
                  <a:t>kubectl</a:t>
                </a:r>
                <a:r>
                  <a:rPr lang="en-US" sz="1600" b="1" dirty="0">
                    <a:solidFill>
                      <a:schemeClr val="tx1">
                        <a:lumMod val="65000"/>
                        <a:lumOff val="35000"/>
                      </a:schemeClr>
                    </a:solidFill>
                    <a:latin typeface="Karla" pitchFamily="2" charset="0"/>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Karla" pitchFamily="2" charset="0"/>
                  </a:rPr>
                  <a:t>User</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4" name="TextBox 83">
            <a:extLst>
              <a:ext uri="{FF2B5EF4-FFF2-40B4-BE49-F238E27FC236}">
                <a16:creationId xmlns:a16="http://schemas.microsoft.com/office/drawing/2014/main" id="{DFC3CA10-9C8A-41BF-A19E-8E406317D4C9}"/>
              </a:ext>
            </a:extLst>
          </p:cNvPr>
          <p:cNvSpPr txBox="1"/>
          <p:nvPr/>
        </p:nvSpPr>
        <p:spPr>
          <a:xfrm>
            <a:off x="6829502" y="2650895"/>
            <a:ext cx="5067011" cy="3170099"/>
          </a:xfrm>
          <a:prstGeom prst="rect">
            <a:avLst/>
          </a:prstGeom>
          <a:noFill/>
        </p:spPr>
        <p:txBody>
          <a:bodyPr wrap="square">
            <a:spAutoFit/>
          </a:bodyPr>
          <a:lstStyle/>
          <a:p>
            <a:pPr marL="342900" lvl="1" indent="-342900">
              <a:buFont typeface="Arial" panose="020B0604020202020204" pitchFamily="34" charset="0"/>
              <a:buChar char="•"/>
            </a:pPr>
            <a:r>
              <a:rPr lang="en-US" sz="2000" b="1" dirty="0">
                <a:latin typeface="Karla" pitchFamily="2" charset="0"/>
              </a:rPr>
              <a:t>Scheduler </a:t>
            </a:r>
            <a:r>
              <a:rPr lang="en-US" sz="2000" dirty="0">
                <a:latin typeface="Karla" pitchFamily="2" charset="0"/>
              </a:rPr>
              <a:t>assigns to each worker node an application</a:t>
            </a:r>
          </a:p>
          <a:p>
            <a:pPr marL="342900" lvl="1" indent="-342900">
              <a:buFont typeface="Arial" panose="020B0604020202020204" pitchFamily="34" charset="0"/>
              <a:buChar char="•"/>
            </a:pPr>
            <a:endParaRPr lang="en-US" sz="2000" b="1" dirty="0">
              <a:latin typeface="Karla" pitchFamily="2" charset="0"/>
            </a:endParaRPr>
          </a:p>
          <a:p>
            <a:pPr marL="342900" lvl="1" indent="-342900">
              <a:buFont typeface="Arial" panose="020B0604020202020204" pitchFamily="34" charset="0"/>
              <a:buChar char="•"/>
            </a:pPr>
            <a:r>
              <a:rPr lang="en-US" sz="2000" b="1" dirty="0">
                <a:latin typeface="Karla" pitchFamily="2" charset="0"/>
              </a:rPr>
              <a:t>Controller manager:</a:t>
            </a:r>
          </a:p>
          <a:p>
            <a:pPr marL="800100" lvl="2" indent="-342900">
              <a:buFont typeface="Arial" panose="020B0604020202020204" pitchFamily="34" charset="0"/>
              <a:buChar char="•"/>
            </a:pPr>
            <a:r>
              <a:rPr lang="en-US" sz="2000" dirty="0">
                <a:latin typeface="Karla" pitchFamily="2" charset="0"/>
              </a:rPr>
              <a:t>Keeps track of worker nodes</a:t>
            </a:r>
          </a:p>
          <a:p>
            <a:pPr marL="800100" lvl="2" indent="-342900">
              <a:buFont typeface="Arial" panose="020B0604020202020204" pitchFamily="34" charset="0"/>
              <a:buChar char="•"/>
            </a:pPr>
            <a:r>
              <a:rPr lang="en-US" sz="2000" dirty="0">
                <a:latin typeface="Karla" pitchFamily="2" charset="0"/>
              </a:rPr>
              <a:t>Handles node failures and replicates if needed</a:t>
            </a:r>
          </a:p>
          <a:p>
            <a:pPr marL="800100" lvl="2" indent="-342900">
              <a:buFont typeface="Arial" panose="020B0604020202020204" pitchFamily="34" charset="0"/>
              <a:buChar char="•"/>
            </a:pPr>
            <a:r>
              <a:rPr lang="en-US" sz="2000" dirty="0">
                <a:latin typeface="Karla" pitchFamily="2" charset="0"/>
              </a:rPr>
              <a:t>Provide endpoints to access the application from the outside world</a:t>
            </a:r>
          </a:p>
          <a:p>
            <a:pPr marL="0" lvl="1"/>
            <a:endParaRPr lang="en-US" sz="2000" dirty="0">
              <a:latin typeface="Karla" pitchFamily="2" charset="0"/>
            </a:endParaRPr>
          </a:p>
        </p:txBody>
      </p:sp>
    </p:spTree>
    <p:extLst>
      <p:ext uri="{BB962C8B-B14F-4D97-AF65-F5344CB8AC3E}">
        <p14:creationId xmlns:p14="http://schemas.microsoft.com/office/powerpoint/2010/main" val="62134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a:xfrm>
            <a:off x="691709" y="10008"/>
            <a:ext cx="10515600" cy="1325563"/>
          </a:xfrm>
        </p:spPr>
        <p:txBody>
          <a:bodyPr>
            <a:normAutofit/>
          </a:bodyPr>
          <a:lstStyle/>
          <a:p>
            <a:pPr>
              <a:spcBef>
                <a:spcPct val="20000"/>
              </a:spcBef>
              <a:spcAft>
                <a:spcPts val="1800"/>
              </a:spcAft>
            </a:pPr>
            <a:r>
              <a:rPr lang="en-US" sz="3600" dirty="0">
                <a:solidFill>
                  <a:schemeClr val="tx1"/>
                </a:solidFill>
                <a:latin typeface="+mn-lt"/>
                <a:ea typeface="+mn-ea"/>
                <a:cs typeface="+mn-cs"/>
              </a:rPr>
              <a:t>K8s Components &amp; Architecture &lt;</a:t>
            </a:r>
            <a:r>
              <a:rPr lang="en-US" sz="3600" dirty="0" err="1">
                <a:solidFill>
                  <a:schemeClr val="tx1"/>
                </a:solidFill>
                <a:latin typeface="+mn-lt"/>
                <a:ea typeface="+mn-ea"/>
                <a:cs typeface="+mn-cs"/>
              </a:rPr>
              <a:t>cont</a:t>
            </a:r>
            <a:r>
              <a:rPr lang="en-US" sz="3600" dirty="0">
                <a:solidFill>
                  <a:schemeClr val="tx1"/>
                </a:solidFill>
                <a:latin typeface="+mn-lt"/>
                <a:ea typeface="+mn-ea"/>
                <a:cs typeface="+mn-cs"/>
              </a:rPr>
              <a:t>&gt;</a:t>
            </a:r>
          </a:p>
        </p:txBody>
      </p:sp>
      <p:grpSp>
        <p:nvGrpSpPr>
          <p:cNvPr id="24" name="Group 23">
            <a:extLst>
              <a:ext uri="{FF2B5EF4-FFF2-40B4-BE49-F238E27FC236}">
                <a16:creationId xmlns:a16="http://schemas.microsoft.com/office/drawing/2014/main" id="{8EEDF7B5-DF19-4388-B2B9-2B0A30014931}"/>
              </a:ext>
            </a:extLst>
          </p:cNvPr>
          <p:cNvGrpSpPr/>
          <p:nvPr/>
        </p:nvGrpSpPr>
        <p:grpSpPr>
          <a:xfrm>
            <a:off x="3034403" y="1079467"/>
            <a:ext cx="5154137" cy="5198579"/>
            <a:chOff x="3034403" y="1133897"/>
            <a:chExt cx="5154137" cy="5198579"/>
          </a:xfrm>
        </p:grpSpPr>
        <p:grpSp>
          <p:nvGrpSpPr>
            <p:cNvPr id="17" name="Group 16">
              <a:extLst>
                <a:ext uri="{FF2B5EF4-FFF2-40B4-BE49-F238E27FC236}">
                  <a16:creationId xmlns:a16="http://schemas.microsoft.com/office/drawing/2014/main" id="{7F8D4DFE-59A5-468F-A9E5-65A45B45C7D8}"/>
                </a:ext>
              </a:extLst>
            </p:cNvPr>
            <p:cNvGrpSpPr/>
            <p:nvPr/>
          </p:nvGrpSpPr>
          <p:grpSpPr>
            <a:xfrm>
              <a:off x="3034403" y="1133897"/>
              <a:ext cx="3224844" cy="5198579"/>
              <a:chOff x="3034403" y="1133897"/>
              <a:chExt cx="3224844" cy="5198579"/>
            </a:xfrm>
          </p:grpSpPr>
          <p:grpSp>
            <p:nvGrpSpPr>
              <p:cNvPr id="161" name="Group 160">
                <a:extLst>
                  <a:ext uri="{FF2B5EF4-FFF2-40B4-BE49-F238E27FC236}">
                    <a16:creationId xmlns:a16="http://schemas.microsoft.com/office/drawing/2014/main" id="{274CE277-9A68-4F9D-A01D-103C649C3D69}"/>
                  </a:ext>
                </a:extLst>
              </p:cNvPr>
              <p:cNvGrpSpPr/>
              <p:nvPr/>
            </p:nvGrpSpPr>
            <p:grpSpPr>
              <a:xfrm>
                <a:off x="3034403" y="1133897"/>
                <a:ext cx="3224844" cy="5198579"/>
                <a:chOff x="3675461" y="555808"/>
                <a:chExt cx="3224844" cy="5198579"/>
              </a:xfrm>
            </p:grpSpPr>
            <p:grpSp>
              <p:nvGrpSpPr>
                <p:cNvPr id="20" name="Group 19">
                  <a:extLst>
                    <a:ext uri="{FF2B5EF4-FFF2-40B4-BE49-F238E27FC236}">
                      <a16:creationId xmlns:a16="http://schemas.microsoft.com/office/drawing/2014/main" id="{53EE7471-F6A4-4F39-BD06-3587500F15DB}"/>
                    </a:ext>
                  </a:extLst>
                </p:cNvPr>
                <p:cNvGrpSpPr/>
                <p:nvPr/>
              </p:nvGrpSpPr>
              <p:grpSpPr>
                <a:xfrm>
                  <a:off x="3675461" y="1032302"/>
                  <a:ext cx="3224844" cy="4722085"/>
                  <a:chOff x="7371243" y="521312"/>
                  <a:chExt cx="3211799" cy="4885627"/>
                </a:xfrm>
              </p:grpSpPr>
              <p:sp>
                <p:nvSpPr>
                  <p:cNvPr id="27" name="Rectangle 26">
                    <a:extLst>
                      <a:ext uri="{FF2B5EF4-FFF2-40B4-BE49-F238E27FC236}">
                        <a16:creationId xmlns:a16="http://schemas.microsoft.com/office/drawing/2014/main" id="{109D5B2E-E02C-4F34-825D-D00069262A46}"/>
                      </a:ext>
                    </a:extLst>
                  </p:cNvPr>
                  <p:cNvSpPr/>
                  <p:nvPr/>
                </p:nvSpPr>
                <p:spPr>
                  <a:xfrm>
                    <a:off x="7371243" y="521312"/>
                    <a:ext cx="3211799" cy="4885627"/>
                  </a:xfrm>
                  <a:custGeom>
                    <a:avLst/>
                    <a:gdLst>
                      <a:gd name="connsiteX0" fmla="*/ 0 w 3211799"/>
                      <a:gd name="connsiteY0" fmla="*/ 0 h 4885627"/>
                      <a:gd name="connsiteX1" fmla="*/ 599536 w 3211799"/>
                      <a:gd name="connsiteY1" fmla="*/ 0 h 4885627"/>
                      <a:gd name="connsiteX2" fmla="*/ 1199072 w 3211799"/>
                      <a:gd name="connsiteY2" fmla="*/ 0 h 4885627"/>
                      <a:gd name="connsiteX3" fmla="*/ 1670135 w 3211799"/>
                      <a:gd name="connsiteY3" fmla="*/ 0 h 4885627"/>
                      <a:gd name="connsiteX4" fmla="*/ 2205435 w 3211799"/>
                      <a:gd name="connsiteY4" fmla="*/ 0 h 4885627"/>
                      <a:gd name="connsiteX5" fmla="*/ 3211799 w 3211799"/>
                      <a:gd name="connsiteY5" fmla="*/ 0 h 4885627"/>
                      <a:gd name="connsiteX6" fmla="*/ 3211799 w 3211799"/>
                      <a:gd name="connsiteY6" fmla="*/ 591704 h 4885627"/>
                      <a:gd name="connsiteX7" fmla="*/ 3211799 w 3211799"/>
                      <a:gd name="connsiteY7" fmla="*/ 987982 h 4885627"/>
                      <a:gd name="connsiteX8" fmla="*/ 3211799 w 3211799"/>
                      <a:gd name="connsiteY8" fmla="*/ 1579686 h 4885627"/>
                      <a:gd name="connsiteX9" fmla="*/ 3211799 w 3211799"/>
                      <a:gd name="connsiteY9" fmla="*/ 2122534 h 4885627"/>
                      <a:gd name="connsiteX10" fmla="*/ 3211799 w 3211799"/>
                      <a:gd name="connsiteY10" fmla="*/ 2763093 h 4885627"/>
                      <a:gd name="connsiteX11" fmla="*/ 3211799 w 3211799"/>
                      <a:gd name="connsiteY11" fmla="*/ 3305941 h 4885627"/>
                      <a:gd name="connsiteX12" fmla="*/ 3211799 w 3211799"/>
                      <a:gd name="connsiteY12" fmla="*/ 3897645 h 4885627"/>
                      <a:gd name="connsiteX13" fmla="*/ 3211799 w 3211799"/>
                      <a:gd name="connsiteY13" fmla="*/ 4342780 h 4885627"/>
                      <a:gd name="connsiteX14" fmla="*/ 3211799 w 3211799"/>
                      <a:gd name="connsiteY14" fmla="*/ 4885627 h 4885627"/>
                      <a:gd name="connsiteX15" fmla="*/ 2772853 w 3211799"/>
                      <a:gd name="connsiteY15" fmla="*/ 4885627 h 4885627"/>
                      <a:gd name="connsiteX16" fmla="*/ 2301789 w 3211799"/>
                      <a:gd name="connsiteY16" fmla="*/ 4885627 h 4885627"/>
                      <a:gd name="connsiteX17" fmla="*/ 1702253 w 3211799"/>
                      <a:gd name="connsiteY17" fmla="*/ 4885627 h 4885627"/>
                      <a:gd name="connsiteX18" fmla="*/ 1102718 w 3211799"/>
                      <a:gd name="connsiteY18" fmla="*/ 4885627 h 4885627"/>
                      <a:gd name="connsiteX19" fmla="*/ 535300 w 3211799"/>
                      <a:gd name="connsiteY19" fmla="*/ 4885627 h 4885627"/>
                      <a:gd name="connsiteX20" fmla="*/ 0 w 3211799"/>
                      <a:gd name="connsiteY20" fmla="*/ 4885627 h 4885627"/>
                      <a:gd name="connsiteX21" fmla="*/ 0 w 3211799"/>
                      <a:gd name="connsiteY21" fmla="*/ 4489348 h 4885627"/>
                      <a:gd name="connsiteX22" fmla="*/ 0 w 3211799"/>
                      <a:gd name="connsiteY22" fmla="*/ 3995357 h 4885627"/>
                      <a:gd name="connsiteX23" fmla="*/ 0 w 3211799"/>
                      <a:gd name="connsiteY23" fmla="*/ 3452510 h 4885627"/>
                      <a:gd name="connsiteX24" fmla="*/ 0 w 3211799"/>
                      <a:gd name="connsiteY24" fmla="*/ 2909662 h 4885627"/>
                      <a:gd name="connsiteX25" fmla="*/ 0 w 3211799"/>
                      <a:gd name="connsiteY25" fmla="*/ 2415671 h 4885627"/>
                      <a:gd name="connsiteX26" fmla="*/ 0 w 3211799"/>
                      <a:gd name="connsiteY26" fmla="*/ 1872824 h 4885627"/>
                      <a:gd name="connsiteX27" fmla="*/ 0 w 3211799"/>
                      <a:gd name="connsiteY27" fmla="*/ 1232264 h 4885627"/>
                      <a:gd name="connsiteX28" fmla="*/ 0 w 3211799"/>
                      <a:gd name="connsiteY28" fmla="*/ 689416 h 4885627"/>
                      <a:gd name="connsiteX29" fmla="*/ 0 w 3211799"/>
                      <a:gd name="connsiteY29" fmla="*/ 0 h 48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1799" h="4885627" fill="none" extrusionOk="0">
                        <a:moveTo>
                          <a:pt x="0" y="0"/>
                        </a:moveTo>
                        <a:cubicBezTo>
                          <a:pt x="175536" y="-34804"/>
                          <a:pt x="333312" y="21428"/>
                          <a:pt x="599536" y="0"/>
                        </a:cubicBezTo>
                        <a:cubicBezTo>
                          <a:pt x="865760" y="-21428"/>
                          <a:pt x="1039035" y="58606"/>
                          <a:pt x="1199072" y="0"/>
                        </a:cubicBezTo>
                        <a:cubicBezTo>
                          <a:pt x="1359109" y="-58606"/>
                          <a:pt x="1464213" y="54553"/>
                          <a:pt x="1670135" y="0"/>
                        </a:cubicBezTo>
                        <a:cubicBezTo>
                          <a:pt x="1876057" y="-54553"/>
                          <a:pt x="1948036" y="11127"/>
                          <a:pt x="2205435" y="0"/>
                        </a:cubicBezTo>
                        <a:cubicBezTo>
                          <a:pt x="2462834" y="-11127"/>
                          <a:pt x="2991468" y="8398"/>
                          <a:pt x="3211799" y="0"/>
                        </a:cubicBezTo>
                        <a:cubicBezTo>
                          <a:pt x="3263909" y="209113"/>
                          <a:pt x="3174975" y="318523"/>
                          <a:pt x="3211799" y="591704"/>
                        </a:cubicBezTo>
                        <a:cubicBezTo>
                          <a:pt x="3248623" y="864885"/>
                          <a:pt x="3167612" y="856793"/>
                          <a:pt x="3211799" y="987982"/>
                        </a:cubicBezTo>
                        <a:cubicBezTo>
                          <a:pt x="3255986" y="1119171"/>
                          <a:pt x="3173981" y="1374986"/>
                          <a:pt x="3211799" y="1579686"/>
                        </a:cubicBezTo>
                        <a:cubicBezTo>
                          <a:pt x="3249617" y="1784386"/>
                          <a:pt x="3160307" y="1882552"/>
                          <a:pt x="3211799" y="2122534"/>
                        </a:cubicBezTo>
                        <a:cubicBezTo>
                          <a:pt x="3263291" y="2362516"/>
                          <a:pt x="3193867" y="2484932"/>
                          <a:pt x="3211799" y="2763093"/>
                        </a:cubicBezTo>
                        <a:cubicBezTo>
                          <a:pt x="3229731" y="3041254"/>
                          <a:pt x="3150862" y="3153910"/>
                          <a:pt x="3211799" y="3305941"/>
                        </a:cubicBezTo>
                        <a:cubicBezTo>
                          <a:pt x="3272736" y="3457972"/>
                          <a:pt x="3210079" y="3760786"/>
                          <a:pt x="3211799" y="3897645"/>
                        </a:cubicBezTo>
                        <a:cubicBezTo>
                          <a:pt x="3213519" y="4034504"/>
                          <a:pt x="3202043" y="4212491"/>
                          <a:pt x="3211799" y="4342780"/>
                        </a:cubicBezTo>
                        <a:cubicBezTo>
                          <a:pt x="3221555" y="4473070"/>
                          <a:pt x="3169016" y="4654226"/>
                          <a:pt x="3211799" y="4885627"/>
                        </a:cubicBezTo>
                        <a:cubicBezTo>
                          <a:pt x="3078082" y="4907838"/>
                          <a:pt x="2935931" y="4858124"/>
                          <a:pt x="2772853" y="4885627"/>
                        </a:cubicBezTo>
                        <a:cubicBezTo>
                          <a:pt x="2609775" y="4913130"/>
                          <a:pt x="2441558" y="4846505"/>
                          <a:pt x="2301789" y="4885627"/>
                        </a:cubicBezTo>
                        <a:cubicBezTo>
                          <a:pt x="2162020" y="4924749"/>
                          <a:pt x="1912716" y="4843666"/>
                          <a:pt x="1702253" y="4885627"/>
                        </a:cubicBezTo>
                        <a:cubicBezTo>
                          <a:pt x="1491790" y="4927588"/>
                          <a:pt x="1315717" y="4865754"/>
                          <a:pt x="1102718" y="4885627"/>
                        </a:cubicBezTo>
                        <a:cubicBezTo>
                          <a:pt x="889720" y="4905500"/>
                          <a:pt x="731573" y="4875304"/>
                          <a:pt x="535300" y="4885627"/>
                        </a:cubicBezTo>
                        <a:cubicBezTo>
                          <a:pt x="339027" y="4895950"/>
                          <a:pt x="159414" y="4823096"/>
                          <a:pt x="0" y="4885627"/>
                        </a:cubicBezTo>
                        <a:cubicBezTo>
                          <a:pt x="-44287" y="4792972"/>
                          <a:pt x="43308" y="4685834"/>
                          <a:pt x="0" y="4489348"/>
                        </a:cubicBezTo>
                        <a:cubicBezTo>
                          <a:pt x="-43308" y="4292862"/>
                          <a:pt x="58498" y="4172198"/>
                          <a:pt x="0" y="3995357"/>
                        </a:cubicBezTo>
                        <a:cubicBezTo>
                          <a:pt x="-58498" y="3818516"/>
                          <a:pt x="45162" y="3596631"/>
                          <a:pt x="0" y="3452510"/>
                        </a:cubicBezTo>
                        <a:cubicBezTo>
                          <a:pt x="-45162" y="3308389"/>
                          <a:pt x="37995" y="3060538"/>
                          <a:pt x="0" y="2909662"/>
                        </a:cubicBezTo>
                        <a:cubicBezTo>
                          <a:pt x="-37995" y="2758786"/>
                          <a:pt x="37044" y="2661005"/>
                          <a:pt x="0" y="2415671"/>
                        </a:cubicBezTo>
                        <a:cubicBezTo>
                          <a:pt x="-37044" y="2170337"/>
                          <a:pt x="44114" y="2071863"/>
                          <a:pt x="0" y="1872824"/>
                        </a:cubicBezTo>
                        <a:cubicBezTo>
                          <a:pt x="-44114" y="1673785"/>
                          <a:pt x="40506" y="1532391"/>
                          <a:pt x="0" y="1232264"/>
                        </a:cubicBezTo>
                        <a:cubicBezTo>
                          <a:pt x="-40506" y="932137"/>
                          <a:pt x="6431" y="921360"/>
                          <a:pt x="0" y="689416"/>
                        </a:cubicBezTo>
                        <a:cubicBezTo>
                          <a:pt x="-6431" y="457472"/>
                          <a:pt x="51827" y="218846"/>
                          <a:pt x="0" y="0"/>
                        </a:cubicBezTo>
                        <a:close/>
                      </a:path>
                      <a:path w="3211799" h="4885627" stroke="0" extrusionOk="0">
                        <a:moveTo>
                          <a:pt x="0" y="0"/>
                        </a:moveTo>
                        <a:cubicBezTo>
                          <a:pt x="100362" y="-47205"/>
                          <a:pt x="334868" y="31207"/>
                          <a:pt x="438946" y="0"/>
                        </a:cubicBezTo>
                        <a:cubicBezTo>
                          <a:pt x="543024" y="-31207"/>
                          <a:pt x="792867" y="27171"/>
                          <a:pt x="942128" y="0"/>
                        </a:cubicBezTo>
                        <a:cubicBezTo>
                          <a:pt x="1091389" y="-27171"/>
                          <a:pt x="1307219" y="51954"/>
                          <a:pt x="1509546" y="0"/>
                        </a:cubicBezTo>
                        <a:cubicBezTo>
                          <a:pt x="1711873" y="-51954"/>
                          <a:pt x="1931216" y="11747"/>
                          <a:pt x="2076963" y="0"/>
                        </a:cubicBezTo>
                        <a:cubicBezTo>
                          <a:pt x="2222710" y="-11747"/>
                          <a:pt x="2444074" y="14245"/>
                          <a:pt x="2548027" y="0"/>
                        </a:cubicBezTo>
                        <a:cubicBezTo>
                          <a:pt x="2651980" y="-14245"/>
                          <a:pt x="3054843" y="28898"/>
                          <a:pt x="3211799" y="0"/>
                        </a:cubicBezTo>
                        <a:cubicBezTo>
                          <a:pt x="3241078" y="256771"/>
                          <a:pt x="3167884" y="415192"/>
                          <a:pt x="3211799" y="542847"/>
                        </a:cubicBezTo>
                        <a:cubicBezTo>
                          <a:pt x="3255714" y="670502"/>
                          <a:pt x="3145228" y="923844"/>
                          <a:pt x="3211799" y="1134551"/>
                        </a:cubicBezTo>
                        <a:cubicBezTo>
                          <a:pt x="3278370" y="1345258"/>
                          <a:pt x="3196270" y="1345407"/>
                          <a:pt x="3211799" y="1530830"/>
                        </a:cubicBezTo>
                        <a:cubicBezTo>
                          <a:pt x="3227328" y="1716253"/>
                          <a:pt x="3170217" y="1804412"/>
                          <a:pt x="3211799" y="2073677"/>
                        </a:cubicBezTo>
                        <a:cubicBezTo>
                          <a:pt x="3253381" y="2342942"/>
                          <a:pt x="3173426" y="2310161"/>
                          <a:pt x="3211799" y="2469956"/>
                        </a:cubicBezTo>
                        <a:cubicBezTo>
                          <a:pt x="3250172" y="2629751"/>
                          <a:pt x="3164400" y="2718570"/>
                          <a:pt x="3211799" y="2963947"/>
                        </a:cubicBezTo>
                        <a:cubicBezTo>
                          <a:pt x="3259198" y="3209324"/>
                          <a:pt x="3184671" y="3236425"/>
                          <a:pt x="3211799" y="3360226"/>
                        </a:cubicBezTo>
                        <a:cubicBezTo>
                          <a:pt x="3238927" y="3484027"/>
                          <a:pt x="3201319" y="3598351"/>
                          <a:pt x="3211799" y="3756504"/>
                        </a:cubicBezTo>
                        <a:cubicBezTo>
                          <a:pt x="3222279" y="3914657"/>
                          <a:pt x="3169024" y="4120700"/>
                          <a:pt x="3211799" y="4299352"/>
                        </a:cubicBezTo>
                        <a:cubicBezTo>
                          <a:pt x="3254574" y="4478004"/>
                          <a:pt x="3197720" y="4703555"/>
                          <a:pt x="3211799" y="4885627"/>
                        </a:cubicBezTo>
                        <a:cubicBezTo>
                          <a:pt x="2990979" y="4909789"/>
                          <a:pt x="2911694" y="4847268"/>
                          <a:pt x="2740735" y="4885627"/>
                        </a:cubicBezTo>
                        <a:cubicBezTo>
                          <a:pt x="2569776" y="4923986"/>
                          <a:pt x="2307874" y="4827509"/>
                          <a:pt x="2173317" y="4885627"/>
                        </a:cubicBezTo>
                        <a:cubicBezTo>
                          <a:pt x="2038760" y="4943745"/>
                          <a:pt x="1873077" y="4869122"/>
                          <a:pt x="1702253" y="4885627"/>
                        </a:cubicBezTo>
                        <a:cubicBezTo>
                          <a:pt x="1531429" y="4902132"/>
                          <a:pt x="1326180" y="4876731"/>
                          <a:pt x="1231190" y="4885627"/>
                        </a:cubicBezTo>
                        <a:cubicBezTo>
                          <a:pt x="1136200" y="4894523"/>
                          <a:pt x="991773" y="4850542"/>
                          <a:pt x="792244" y="4885627"/>
                        </a:cubicBezTo>
                        <a:cubicBezTo>
                          <a:pt x="592715" y="4920712"/>
                          <a:pt x="374767" y="4814299"/>
                          <a:pt x="0" y="4885627"/>
                        </a:cubicBezTo>
                        <a:cubicBezTo>
                          <a:pt x="-29000" y="4663595"/>
                          <a:pt x="49658" y="4582949"/>
                          <a:pt x="0" y="4342780"/>
                        </a:cubicBezTo>
                        <a:cubicBezTo>
                          <a:pt x="-49658" y="4102611"/>
                          <a:pt x="30781" y="3968609"/>
                          <a:pt x="0" y="3702220"/>
                        </a:cubicBezTo>
                        <a:cubicBezTo>
                          <a:pt x="-30781" y="3435831"/>
                          <a:pt x="31122" y="3389517"/>
                          <a:pt x="0" y="3208228"/>
                        </a:cubicBezTo>
                        <a:cubicBezTo>
                          <a:pt x="-31122" y="3026939"/>
                          <a:pt x="26766" y="2874035"/>
                          <a:pt x="0" y="2714237"/>
                        </a:cubicBezTo>
                        <a:cubicBezTo>
                          <a:pt x="-26766" y="2554439"/>
                          <a:pt x="59488" y="2328112"/>
                          <a:pt x="0" y="2122534"/>
                        </a:cubicBezTo>
                        <a:cubicBezTo>
                          <a:pt x="-59488" y="1916956"/>
                          <a:pt x="40284" y="1849303"/>
                          <a:pt x="0" y="1628542"/>
                        </a:cubicBezTo>
                        <a:cubicBezTo>
                          <a:pt x="-40284" y="1407781"/>
                          <a:pt x="21890" y="1175671"/>
                          <a:pt x="0" y="1036839"/>
                        </a:cubicBezTo>
                        <a:cubicBezTo>
                          <a:pt x="-21890" y="898007"/>
                          <a:pt x="4203" y="803217"/>
                          <a:pt x="0" y="640560"/>
                        </a:cubicBezTo>
                        <a:cubicBezTo>
                          <a:pt x="-4203" y="477903"/>
                          <a:pt x="13781" y="27257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29" name="Rectangle 28">
                    <a:extLst>
                      <a:ext uri="{FF2B5EF4-FFF2-40B4-BE49-F238E27FC236}">
                        <a16:creationId xmlns:a16="http://schemas.microsoft.com/office/drawing/2014/main" id="{F56EAA3F-2FAE-4653-AC9F-700FADB319FF}"/>
                      </a:ext>
                    </a:extLst>
                  </p:cNvPr>
                  <p:cNvSpPr/>
                  <p:nvPr/>
                </p:nvSpPr>
                <p:spPr>
                  <a:xfrm>
                    <a:off x="8115124" y="2979830"/>
                    <a:ext cx="1952549" cy="741249"/>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API server</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kube-apiserver</a:t>
                    </a:r>
                    <a:r>
                      <a:rPr lang="en-US" sz="1600" b="1" dirty="0">
                        <a:solidFill>
                          <a:schemeClr val="tx1">
                            <a:lumMod val="65000"/>
                            <a:lumOff val="35000"/>
                          </a:schemeClr>
                        </a:solidFill>
                      </a:rPr>
                      <a:t>&gt;</a:t>
                    </a:r>
                  </a:p>
                </p:txBody>
              </p:sp>
            </p:grpSp>
            <p:grpSp>
              <p:nvGrpSpPr>
                <p:cNvPr id="160" name="Group 159">
                  <a:extLst>
                    <a:ext uri="{FF2B5EF4-FFF2-40B4-BE49-F238E27FC236}">
                      <a16:creationId xmlns:a16="http://schemas.microsoft.com/office/drawing/2014/main" id="{D3B572AE-BAA6-467B-8DD0-28FFC4987482}"/>
                    </a:ext>
                  </a:extLst>
                </p:cNvPr>
                <p:cNvGrpSpPr/>
                <p:nvPr/>
              </p:nvGrpSpPr>
              <p:grpSpPr>
                <a:xfrm>
                  <a:off x="3794685" y="555808"/>
                  <a:ext cx="3005432" cy="5004406"/>
                  <a:chOff x="3794685" y="555808"/>
                  <a:chExt cx="3005432" cy="5004406"/>
                </a:xfrm>
              </p:grpSpPr>
              <p:sp>
                <p:nvSpPr>
                  <p:cNvPr id="91" name="Rectangle 90">
                    <a:extLst>
                      <a:ext uri="{FF2B5EF4-FFF2-40B4-BE49-F238E27FC236}">
                        <a16:creationId xmlns:a16="http://schemas.microsoft.com/office/drawing/2014/main" id="{3EB62AE8-071B-4FAF-BF57-C4E94BED8D58}"/>
                      </a:ext>
                    </a:extLst>
                  </p:cNvPr>
                  <p:cNvSpPr/>
                  <p:nvPr/>
                </p:nvSpPr>
                <p:spPr>
                  <a:xfrm>
                    <a:off x="4516332" y="4821993"/>
                    <a:ext cx="1443294" cy="738221"/>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etcd</a:t>
                    </a:r>
                    <a:endParaRPr lang="en-US" sz="1600" b="1" dirty="0">
                      <a:solidFill>
                        <a:schemeClr val="tx1">
                          <a:lumMod val="65000"/>
                          <a:lumOff val="35000"/>
                        </a:schemeClr>
                      </a:solidFill>
                    </a:endParaRPr>
                  </a:p>
                </p:txBody>
              </p:sp>
              <p:grpSp>
                <p:nvGrpSpPr>
                  <p:cNvPr id="99" name="Group 98">
                    <a:extLst>
                      <a:ext uri="{FF2B5EF4-FFF2-40B4-BE49-F238E27FC236}">
                        <a16:creationId xmlns:a16="http://schemas.microsoft.com/office/drawing/2014/main" id="{0416BB1A-75C7-49DC-983B-88BE7116F671}"/>
                      </a:ext>
                    </a:extLst>
                  </p:cNvPr>
                  <p:cNvGrpSpPr/>
                  <p:nvPr/>
                </p:nvGrpSpPr>
                <p:grpSpPr>
                  <a:xfrm>
                    <a:off x="5174672" y="4252020"/>
                    <a:ext cx="270434" cy="452457"/>
                    <a:chOff x="5174672" y="4252020"/>
                    <a:chExt cx="270434" cy="452457"/>
                  </a:xfrm>
                  <a:solidFill>
                    <a:schemeClr val="bg1">
                      <a:lumMod val="65000"/>
                    </a:schemeClr>
                  </a:solidFill>
                </p:grpSpPr>
                <p:sp>
                  <p:nvSpPr>
                    <p:cNvPr id="92" name="Isosceles Triangle 91">
                      <a:extLst>
                        <a:ext uri="{FF2B5EF4-FFF2-40B4-BE49-F238E27FC236}">
                          <a16:creationId xmlns:a16="http://schemas.microsoft.com/office/drawing/2014/main" id="{450A702E-4E12-4F86-9523-235DBBDDCB1E}"/>
                        </a:ext>
                      </a:extLst>
                    </p:cNvPr>
                    <p:cNvSpPr/>
                    <p:nvPr/>
                  </p:nvSpPr>
                  <p:spPr>
                    <a:xfrm rot="10514528">
                      <a:off x="5174672" y="461484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66066852-3363-415C-BBF8-C9F5BC06A188}"/>
                        </a:ext>
                      </a:extLst>
                    </p:cNvPr>
                    <p:cNvCxnSpPr>
                      <a:cxnSpLocks/>
                    </p:cNvCxnSpPr>
                    <p:nvPr/>
                  </p:nvCxnSpPr>
                  <p:spPr>
                    <a:xfrm>
                      <a:off x="5287883" y="4252020"/>
                      <a:ext cx="13527" cy="341436"/>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Rectangle 24">
                    <a:extLst>
                      <a:ext uri="{FF2B5EF4-FFF2-40B4-BE49-F238E27FC236}">
                        <a16:creationId xmlns:a16="http://schemas.microsoft.com/office/drawing/2014/main" id="{EC930B82-BCFA-4C08-8853-079940981B3B}"/>
                      </a:ext>
                    </a:extLst>
                  </p:cNvPr>
                  <p:cNvSpPr/>
                  <p:nvPr/>
                </p:nvSpPr>
                <p:spPr>
                  <a:xfrm>
                    <a:off x="3794685" y="2083699"/>
                    <a:ext cx="1312184"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controller manager</a:t>
                    </a:r>
                  </a:p>
                </p:txBody>
              </p:sp>
              <p:sp>
                <p:nvSpPr>
                  <p:cNvPr id="26" name="Rectangle 25">
                    <a:extLst>
                      <a:ext uri="{FF2B5EF4-FFF2-40B4-BE49-F238E27FC236}">
                        <a16:creationId xmlns:a16="http://schemas.microsoft.com/office/drawing/2014/main" id="{96C2DF29-F16D-451C-B0CD-FF81991CFEEA}"/>
                      </a:ext>
                    </a:extLst>
                  </p:cNvPr>
                  <p:cNvSpPr/>
                  <p:nvPr/>
                </p:nvSpPr>
                <p:spPr>
                  <a:xfrm>
                    <a:off x="5482567" y="2072268"/>
                    <a:ext cx="1317550" cy="68714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scheduler</a:t>
                    </a:r>
                  </a:p>
                </p:txBody>
              </p:sp>
              <p:grpSp>
                <p:nvGrpSpPr>
                  <p:cNvPr id="100" name="Group 99">
                    <a:extLst>
                      <a:ext uri="{FF2B5EF4-FFF2-40B4-BE49-F238E27FC236}">
                        <a16:creationId xmlns:a16="http://schemas.microsoft.com/office/drawing/2014/main" id="{FDC45091-71C0-4A6E-BAFA-F9371BADCCB8}"/>
                      </a:ext>
                    </a:extLst>
                  </p:cNvPr>
                  <p:cNvGrpSpPr/>
                  <p:nvPr/>
                </p:nvGrpSpPr>
                <p:grpSpPr>
                  <a:xfrm>
                    <a:off x="4640341" y="2862852"/>
                    <a:ext cx="270434" cy="441668"/>
                    <a:chOff x="5120242" y="4371669"/>
                    <a:chExt cx="270434" cy="441668"/>
                  </a:xfrm>
                  <a:solidFill>
                    <a:schemeClr val="bg1">
                      <a:lumMod val="65000"/>
                    </a:schemeClr>
                  </a:solidFill>
                </p:grpSpPr>
                <p:sp>
                  <p:nvSpPr>
                    <p:cNvPr id="101" name="Isosceles Triangle 100">
                      <a:extLst>
                        <a:ext uri="{FF2B5EF4-FFF2-40B4-BE49-F238E27FC236}">
                          <a16:creationId xmlns:a16="http://schemas.microsoft.com/office/drawing/2014/main" id="{780A0DE4-A251-424C-8729-C4CAF5DC31E6}"/>
                        </a:ext>
                      </a:extLst>
                    </p:cNvPr>
                    <p:cNvSpPr/>
                    <p:nvPr/>
                  </p:nvSpPr>
                  <p:spPr>
                    <a:xfrm rot="10514528">
                      <a:off x="512024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B6B7F9E0-4CB3-4320-81D4-EC337F018FE9}"/>
                        </a:ext>
                      </a:extLst>
                    </p:cNvPr>
                    <p:cNvCxnSpPr>
                      <a:cxnSpLocks/>
                    </p:cNvCxnSpPr>
                    <p:nvPr/>
                  </p:nvCxnSpPr>
                  <p:spPr>
                    <a:xfrm>
                      <a:off x="5246979" y="4371669"/>
                      <a:ext cx="1" cy="330647"/>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3" name="Group 102">
                    <a:extLst>
                      <a:ext uri="{FF2B5EF4-FFF2-40B4-BE49-F238E27FC236}">
                        <a16:creationId xmlns:a16="http://schemas.microsoft.com/office/drawing/2014/main" id="{299F0120-3B05-4A80-A627-3C63D348EBDC}"/>
                      </a:ext>
                    </a:extLst>
                  </p:cNvPr>
                  <p:cNvGrpSpPr/>
                  <p:nvPr/>
                </p:nvGrpSpPr>
                <p:grpSpPr>
                  <a:xfrm>
                    <a:off x="5794069" y="2841569"/>
                    <a:ext cx="270434" cy="493046"/>
                    <a:chOff x="5174672" y="4320291"/>
                    <a:chExt cx="270434" cy="493046"/>
                  </a:xfrm>
                  <a:solidFill>
                    <a:schemeClr val="bg1">
                      <a:lumMod val="65000"/>
                    </a:schemeClr>
                  </a:solidFill>
                </p:grpSpPr>
                <p:sp>
                  <p:nvSpPr>
                    <p:cNvPr id="104" name="Isosceles Triangle 103">
                      <a:extLst>
                        <a:ext uri="{FF2B5EF4-FFF2-40B4-BE49-F238E27FC236}">
                          <a16:creationId xmlns:a16="http://schemas.microsoft.com/office/drawing/2014/main" id="{EE22EDA5-3A51-4BBB-ABBD-07E8B6B94930}"/>
                        </a:ext>
                      </a:extLst>
                    </p:cNvPr>
                    <p:cNvSpPr/>
                    <p:nvPr/>
                  </p:nvSpPr>
                  <p:spPr>
                    <a:xfrm rot="10514528">
                      <a:off x="517467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F4097418-DE92-40D5-A099-8DA57A329BA0}"/>
                        </a:ext>
                      </a:extLst>
                    </p:cNvPr>
                    <p:cNvCxnSpPr>
                      <a:cxnSpLocks/>
                    </p:cNvCxnSpPr>
                    <p:nvPr/>
                  </p:nvCxnSpPr>
                  <p:spPr>
                    <a:xfrm>
                      <a:off x="5301410" y="4320291"/>
                      <a:ext cx="0" cy="382025"/>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29DC33F5-D9F3-457D-BB6F-D1D90C571AB3}"/>
                      </a:ext>
                    </a:extLst>
                  </p:cNvPr>
                  <p:cNvSpPr txBox="1"/>
                  <p:nvPr/>
                </p:nvSpPr>
                <p:spPr>
                  <a:xfrm>
                    <a:off x="4214637" y="555808"/>
                    <a:ext cx="2375930" cy="369332"/>
                  </a:xfrm>
                  <a:prstGeom prst="rect">
                    <a:avLst/>
                  </a:prstGeom>
                  <a:noFill/>
                </p:spPr>
                <p:txBody>
                  <a:bodyPr wrap="square">
                    <a:spAutoFit/>
                  </a:bodyPr>
                  <a:lstStyle/>
                  <a:p>
                    <a:pPr algn="ctr"/>
                    <a:r>
                      <a:rPr lang="en-US" b="1" dirty="0">
                        <a:solidFill>
                          <a:schemeClr val="tx1"/>
                        </a:solidFill>
                      </a:rPr>
                      <a:t>&lt;Master Node&gt;</a:t>
                    </a:r>
                  </a:p>
                </p:txBody>
              </p:sp>
            </p:grpSp>
          </p:grpSp>
          <p:sp>
            <p:nvSpPr>
              <p:cNvPr id="9" name="Rectangle 8">
                <a:extLst>
                  <a:ext uri="{FF2B5EF4-FFF2-40B4-BE49-F238E27FC236}">
                    <a16:creationId xmlns:a16="http://schemas.microsoft.com/office/drawing/2014/main" id="{AA5B8E6F-7BD8-49E1-B270-7C41ADDE2FEA}"/>
                  </a:ext>
                </a:extLst>
              </p:cNvPr>
              <p:cNvSpPr/>
              <p:nvPr/>
            </p:nvSpPr>
            <p:spPr>
              <a:xfrm>
                <a:off x="3729093" y="1765399"/>
                <a:ext cx="1844393"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cloud-controller manager</a:t>
                </a:r>
              </a:p>
            </p:txBody>
          </p:sp>
          <p:cxnSp>
            <p:nvCxnSpPr>
              <p:cNvPr id="83" name="Straight Connector 82">
                <a:extLst>
                  <a:ext uri="{FF2B5EF4-FFF2-40B4-BE49-F238E27FC236}">
                    <a16:creationId xmlns:a16="http://schemas.microsoft.com/office/drawing/2014/main" id="{534430E5-6B65-4E77-B4A1-77858CAD49EA}"/>
                  </a:ext>
                </a:extLst>
              </p:cNvPr>
              <p:cNvCxnSpPr>
                <a:cxnSpLocks/>
              </p:cNvCxnSpPr>
              <p:nvPr/>
            </p:nvCxnSpPr>
            <p:spPr>
              <a:xfrm>
                <a:off x="4657889" y="2525205"/>
                <a:ext cx="0" cy="1290564"/>
              </a:xfrm>
              <a:prstGeom prst="lin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9FB8E8D4-93E4-4B02-9EEA-35CD17407C49}"/>
                  </a:ext>
                </a:extLst>
              </p:cNvPr>
              <p:cNvSpPr/>
              <p:nvPr/>
            </p:nvSpPr>
            <p:spPr>
              <a:xfrm>
                <a:off x="4532683" y="2532175"/>
                <a:ext cx="270434" cy="89631"/>
              </a:xfrm>
              <a:prstGeom prst="triangle">
                <a:avLst/>
              </a:prstGeom>
              <a:solidFill>
                <a:schemeClr val="bg1">
                  <a:lumMod val="6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79F949A-9564-4F8D-9AF5-F7EEC62E0FDC}"/>
                </a:ext>
              </a:extLst>
            </p:cNvPr>
            <p:cNvGrpSpPr/>
            <p:nvPr/>
          </p:nvGrpSpPr>
          <p:grpSpPr>
            <a:xfrm>
              <a:off x="5658859" y="1734251"/>
              <a:ext cx="2529681" cy="664719"/>
              <a:chOff x="5658859" y="1734251"/>
              <a:chExt cx="2529681" cy="664719"/>
            </a:xfrm>
          </p:grpSpPr>
          <p:sp>
            <p:nvSpPr>
              <p:cNvPr id="247" name="Rectangle 246">
                <a:extLst>
                  <a:ext uri="{FF2B5EF4-FFF2-40B4-BE49-F238E27FC236}">
                    <a16:creationId xmlns:a16="http://schemas.microsoft.com/office/drawing/2014/main" id="{B51C3F23-3944-4670-BCB6-28E87961B5EC}"/>
                  </a:ext>
                </a:extLst>
              </p:cNvPr>
              <p:cNvSpPr/>
              <p:nvPr/>
            </p:nvSpPr>
            <p:spPr>
              <a:xfrm>
                <a:off x="6829502" y="1734251"/>
                <a:ext cx="1359038" cy="66471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 provider API</a:t>
                </a:r>
              </a:p>
            </p:txBody>
          </p:sp>
          <p:sp>
            <p:nvSpPr>
              <p:cNvPr id="96" name="Isosceles Triangle 95">
                <a:extLst>
                  <a:ext uri="{FF2B5EF4-FFF2-40B4-BE49-F238E27FC236}">
                    <a16:creationId xmlns:a16="http://schemas.microsoft.com/office/drawing/2014/main" id="{674D9817-C68F-4839-AB86-9C272C1E66C0}"/>
                  </a:ext>
                </a:extLst>
              </p:cNvPr>
              <p:cNvSpPr/>
              <p:nvPr/>
            </p:nvSpPr>
            <p:spPr>
              <a:xfrm rot="5114528">
                <a:off x="6609626" y="2043481"/>
                <a:ext cx="270434" cy="89631"/>
              </a:xfrm>
              <a:prstGeom prst="triangl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highlight>
                    <a:srgbClr val="ED1B34"/>
                  </a:highlight>
                </a:endParaRPr>
              </a:p>
            </p:txBody>
          </p:sp>
          <p:cxnSp>
            <p:nvCxnSpPr>
              <p:cNvPr id="97" name="Straight Connector 96">
                <a:extLst>
                  <a:ext uri="{FF2B5EF4-FFF2-40B4-BE49-F238E27FC236}">
                    <a16:creationId xmlns:a16="http://schemas.microsoft.com/office/drawing/2014/main" id="{BC2E2292-BE77-44BC-8112-F878CE095421}"/>
                  </a:ext>
                </a:extLst>
              </p:cNvPr>
              <p:cNvCxnSpPr>
                <a:cxnSpLocks/>
              </p:cNvCxnSpPr>
              <p:nvPr/>
            </p:nvCxnSpPr>
            <p:spPr>
              <a:xfrm flipV="1">
                <a:off x="5658859" y="2096778"/>
                <a:ext cx="1019776" cy="20341"/>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904680" cy="1662076"/>
            <a:chOff x="-236862" y="3485868"/>
            <a:chExt cx="3904680"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2137734" cy="715834"/>
              <a:chOff x="1936414" y="3342849"/>
              <a:chExt cx="2137734"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894115" y="3698808"/>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a:endCxn id="58" idx="3"/>
              </p:cNvCxnSpPr>
              <p:nvPr/>
            </p:nvCxnSpPr>
            <p:spPr>
              <a:xfrm>
                <a:off x="3282467" y="3746739"/>
                <a:ext cx="702203" cy="6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CLI</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kubectl</a:t>
                </a:r>
                <a:r>
                  <a:rPr lang="en-US" sz="1600" b="1" dirty="0">
                    <a:solidFill>
                      <a:schemeClr val="tx1">
                        <a:lumMod val="65000"/>
                        <a:lumOff val="35000"/>
                      </a:schemeClr>
                    </a:solidFill>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84" name="TextBox 83">
            <a:extLst>
              <a:ext uri="{FF2B5EF4-FFF2-40B4-BE49-F238E27FC236}">
                <a16:creationId xmlns:a16="http://schemas.microsoft.com/office/drawing/2014/main" id="{DFC3CA10-9C8A-41BF-A19E-8E406317D4C9}"/>
              </a:ext>
            </a:extLst>
          </p:cNvPr>
          <p:cNvSpPr txBox="1"/>
          <p:nvPr/>
        </p:nvSpPr>
        <p:spPr>
          <a:xfrm>
            <a:off x="6829502" y="2939501"/>
            <a:ext cx="5067011" cy="1015663"/>
          </a:xfrm>
          <a:prstGeom prst="rect">
            <a:avLst/>
          </a:prstGeom>
          <a:noFill/>
        </p:spPr>
        <p:txBody>
          <a:bodyPr wrap="square">
            <a:spAutoFit/>
          </a:bodyPr>
          <a:lstStyle/>
          <a:p>
            <a:pPr marL="342900" lvl="1" indent="-342900">
              <a:buFont typeface="Arial" panose="020B0604020202020204" pitchFamily="34" charset="0"/>
              <a:buChar char="•"/>
            </a:pPr>
            <a:r>
              <a:rPr lang="en-US" sz="2000" b="1" dirty="0"/>
              <a:t>Cloud controller </a:t>
            </a:r>
            <a:r>
              <a:rPr lang="en-US" sz="2000" dirty="0"/>
              <a:t>communicates with cloud provide regarding resources such as nodes and IP addresses</a:t>
            </a:r>
          </a:p>
        </p:txBody>
      </p:sp>
    </p:spTree>
    <p:extLst>
      <p:ext uri="{BB962C8B-B14F-4D97-AF65-F5344CB8AC3E}">
        <p14:creationId xmlns:p14="http://schemas.microsoft.com/office/powerpoint/2010/main" val="406590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35E9D1-1191-480B-BF21-C9230449B52E}"/>
              </a:ext>
            </a:extLst>
          </p:cNvPr>
          <p:cNvSpPr>
            <a:spLocks noGrp="1"/>
          </p:cNvSpPr>
          <p:nvPr>
            <p:ph type="title"/>
          </p:nvPr>
        </p:nvSpPr>
        <p:spPr>
          <a:xfrm>
            <a:off x="553073" y="7533"/>
            <a:ext cx="10515600" cy="1325563"/>
          </a:xfrm>
        </p:spPr>
        <p:txBody>
          <a:bodyPr/>
          <a:lstStyle/>
          <a:p>
            <a:pPr>
              <a:spcBef>
                <a:spcPct val="20000"/>
              </a:spcBef>
              <a:spcAft>
                <a:spcPts val="1800"/>
              </a:spcAft>
            </a:pPr>
            <a:r>
              <a:rPr lang="en-US" sz="4000" dirty="0">
                <a:solidFill>
                  <a:schemeClr val="tx1"/>
                </a:solidFill>
                <a:ea typeface="+mn-ea"/>
                <a:cs typeface="+mn-cs"/>
              </a:rPr>
              <a:t>K8s </a:t>
            </a:r>
            <a:r>
              <a:rPr lang="en-US" sz="3600" dirty="0">
                <a:solidFill>
                  <a:schemeClr val="tx1"/>
                </a:solidFill>
                <a:ea typeface="+mn-ea"/>
                <a:cs typeface="+mn-cs"/>
              </a:rPr>
              <a:t>Components</a:t>
            </a:r>
            <a:r>
              <a:rPr lang="en-US" sz="4000" dirty="0">
                <a:solidFill>
                  <a:schemeClr val="tx1"/>
                </a:solidFill>
                <a:ea typeface="+mn-ea"/>
                <a:cs typeface="+mn-cs"/>
              </a:rPr>
              <a:t> &amp; Architecture &lt;</a:t>
            </a:r>
            <a:r>
              <a:rPr lang="en-US" sz="4000" dirty="0" err="1">
                <a:solidFill>
                  <a:schemeClr val="tx1"/>
                </a:solidFill>
                <a:ea typeface="+mn-ea"/>
                <a:cs typeface="+mn-cs"/>
              </a:rPr>
              <a:t>cont</a:t>
            </a:r>
            <a:r>
              <a:rPr lang="en-US" sz="4000" dirty="0">
                <a:solidFill>
                  <a:schemeClr val="tx1"/>
                </a:solidFill>
                <a:ea typeface="+mn-ea"/>
                <a:cs typeface="+mn-cs"/>
              </a:rPr>
              <a:t>&gt;</a:t>
            </a:r>
            <a:endParaRPr lang="en-US" sz="3800" dirty="0">
              <a:solidFill>
                <a:schemeClr val="tx1"/>
              </a:solidFill>
              <a:ea typeface="+mn-ea"/>
              <a:cs typeface="+mn-cs"/>
            </a:endParaRPr>
          </a:p>
        </p:txBody>
      </p:sp>
      <p:sp>
        <p:nvSpPr>
          <p:cNvPr id="107" name="TextBox 106">
            <a:extLst>
              <a:ext uri="{FF2B5EF4-FFF2-40B4-BE49-F238E27FC236}">
                <a16:creationId xmlns:a16="http://schemas.microsoft.com/office/drawing/2014/main" id="{3DD428DD-3A09-4F16-A6D7-47A94B8F79EA}"/>
              </a:ext>
            </a:extLst>
          </p:cNvPr>
          <p:cNvSpPr txBox="1"/>
          <p:nvPr/>
        </p:nvSpPr>
        <p:spPr>
          <a:xfrm>
            <a:off x="8220073" y="2500593"/>
            <a:ext cx="2622924" cy="369332"/>
          </a:xfrm>
          <a:prstGeom prst="rect">
            <a:avLst/>
          </a:prstGeom>
          <a:noFill/>
        </p:spPr>
        <p:txBody>
          <a:bodyPr wrap="square">
            <a:spAutoFit/>
          </a:bodyPr>
          <a:lstStyle/>
          <a:p>
            <a:r>
              <a:rPr lang="en-US" b="1" dirty="0"/>
              <a:t>&lt;Worker Node x&gt;</a:t>
            </a:r>
          </a:p>
        </p:txBody>
      </p:sp>
      <p:grpSp>
        <p:nvGrpSpPr>
          <p:cNvPr id="203" name="Group 202">
            <a:extLst>
              <a:ext uri="{FF2B5EF4-FFF2-40B4-BE49-F238E27FC236}">
                <a16:creationId xmlns:a16="http://schemas.microsoft.com/office/drawing/2014/main" id="{099E6373-F0FE-4A4F-9BC5-4369353A7C2A}"/>
              </a:ext>
            </a:extLst>
          </p:cNvPr>
          <p:cNvGrpSpPr/>
          <p:nvPr/>
        </p:nvGrpSpPr>
        <p:grpSpPr>
          <a:xfrm>
            <a:off x="6562122" y="2955639"/>
            <a:ext cx="5468557" cy="2390971"/>
            <a:chOff x="6863143" y="1788985"/>
            <a:chExt cx="5468557" cy="2770316"/>
          </a:xfrm>
        </p:grpSpPr>
        <p:sp>
          <p:nvSpPr>
            <p:cNvPr id="113" name="Rectangle 112">
              <a:extLst>
                <a:ext uri="{FF2B5EF4-FFF2-40B4-BE49-F238E27FC236}">
                  <a16:creationId xmlns:a16="http://schemas.microsoft.com/office/drawing/2014/main" id="{291C2634-300C-4789-ACAF-BDAF675F4933}"/>
                </a:ext>
              </a:extLst>
            </p:cNvPr>
            <p:cNvSpPr/>
            <p:nvPr/>
          </p:nvSpPr>
          <p:spPr>
            <a:xfrm>
              <a:off x="8981871" y="2101192"/>
              <a:ext cx="3169404" cy="2242095"/>
            </a:xfrm>
            <a:custGeom>
              <a:avLst/>
              <a:gdLst>
                <a:gd name="connsiteX0" fmla="*/ 0 w 3169404"/>
                <a:gd name="connsiteY0" fmla="*/ 0 h 2242095"/>
                <a:gd name="connsiteX1" fmla="*/ 528234 w 3169404"/>
                <a:gd name="connsiteY1" fmla="*/ 0 h 2242095"/>
                <a:gd name="connsiteX2" fmla="*/ 961386 w 3169404"/>
                <a:gd name="connsiteY2" fmla="*/ 0 h 2242095"/>
                <a:gd name="connsiteX3" fmla="*/ 1489620 w 3169404"/>
                <a:gd name="connsiteY3" fmla="*/ 0 h 2242095"/>
                <a:gd name="connsiteX4" fmla="*/ 2081242 w 3169404"/>
                <a:gd name="connsiteY4" fmla="*/ 0 h 2242095"/>
                <a:gd name="connsiteX5" fmla="*/ 2641170 w 3169404"/>
                <a:gd name="connsiteY5" fmla="*/ 0 h 2242095"/>
                <a:gd name="connsiteX6" fmla="*/ 3169404 w 3169404"/>
                <a:gd name="connsiteY6" fmla="*/ 0 h 2242095"/>
                <a:gd name="connsiteX7" fmla="*/ 3169404 w 3169404"/>
                <a:gd name="connsiteY7" fmla="*/ 560524 h 2242095"/>
                <a:gd name="connsiteX8" fmla="*/ 3169404 w 3169404"/>
                <a:gd name="connsiteY8" fmla="*/ 1143468 h 2242095"/>
                <a:gd name="connsiteX9" fmla="*/ 3169404 w 3169404"/>
                <a:gd name="connsiteY9" fmla="*/ 1681571 h 2242095"/>
                <a:gd name="connsiteX10" fmla="*/ 3169404 w 3169404"/>
                <a:gd name="connsiteY10" fmla="*/ 2242095 h 2242095"/>
                <a:gd name="connsiteX11" fmla="*/ 2577782 w 3169404"/>
                <a:gd name="connsiteY11" fmla="*/ 2242095 h 2242095"/>
                <a:gd name="connsiteX12" fmla="*/ 2017854 w 3169404"/>
                <a:gd name="connsiteY12" fmla="*/ 2242095 h 2242095"/>
                <a:gd name="connsiteX13" fmla="*/ 1489620 w 3169404"/>
                <a:gd name="connsiteY13" fmla="*/ 2242095 h 2242095"/>
                <a:gd name="connsiteX14" fmla="*/ 1056468 w 3169404"/>
                <a:gd name="connsiteY14" fmla="*/ 2242095 h 2242095"/>
                <a:gd name="connsiteX15" fmla="*/ 623316 w 3169404"/>
                <a:gd name="connsiteY15" fmla="*/ 2242095 h 2242095"/>
                <a:gd name="connsiteX16" fmla="*/ 0 w 3169404"/>
                <a:gd name="connsiteY16" fmla="*/ 2242095 h 2242095"/>
                <a:gd name="connsiteX17" fmla="*/ 0 w 3169404"/>
                <a:gd name="connsiteY17" fmla="*/ 1636729 h 2242095"/>
                <a:gd name="connsiteX18" fmla="*/ 0 w 3169404"/>
                <a:gd name="connsiteY18" fmla="*/ 1098627 h 2242095"/>
                <a:gd name="connsiteX19" fmla="*/ 0 w 3169404"/>
                <a:gd name="connsiteY19" fmla="*/ 538103 h 2242095"/>
                <a:gd name="connsiteX20" fmla="*/ 0 w 3169404"/>
                <a:gd name="connsiteY20" fmla="*/ 0 h 2242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69404" h="2242095" fill="none" extrusionOk="0">
                  <a:moveTo>
                    <a:pt x="0" y="0"/>
                  </a:moveTo>
                  <a:cubicBezTo>
                    <a:pt x="165682" y="-26799"/>
                    <a:pt x="387287" y="31014"/>
                    <a:pt x="528234" y="0"/>
                  </a:cubicBezTo>
                  <a:cubicBezTo>
                    <a:pt x="669181" y="-31014"/>
                    <a:pt x="854265" y="24348"/>
                    <a:pt x="961386" y="0"/>
                  </a:cubicBezTo>
                  <a:cubicBezTo>
                    <a:pt x="1068507" y="-24348"/>
                    <a:pt x="1298770" y="50922"/>
                    <a:pt x="1489620" y="0"/>
                  </a:cubicBezTo>
                  <a:cubicBezTo>
                    <a:pt x="1680470" y="-50922"/>
                    <a:pt x="1911500" y="51996"/>
                    <a:pt x="2081242" y="0"/>
                  </a:cubicBezTo>
                  <a:cubicBezTo>
                    <a:pt x="2250984" y="-51996"/>
                    <a:pt x="2480078" y="4329"/>
                    <a:pt x="2641170" y="0"/>
                  </a:cubicBezTo>
                  <a:cubicBezTo>
                    <a:pt x="2802262" y="-4329"/>
                    <a:pt x="2941640" y="56398"/>
                    <a:pt x="3169404" y="0"/>
                  </a:cubicBezTo>
                  <a:cubicBezTo>
                    <a:pt x="3171183" y="175956"/>
                    <a:pt x="3138165" y="403392"/>
                    <a:pt x="3169404" y="560524"/>
                  </a:cubicBezTo>
                  <a:cubicBezTo>
                    <a:pt x="3200643" y="717656"/>
                    <a:pt x="3137659" y="951420"/>
                    <a:pt x="3169404" y="1143468"/>
                  </a:cubicBezTo>
                  <a:cubicBezTo>
                    <a:pt x="3201149" y="1335516"/>
                    <a:pt x="3132194" y="1533196"/>
                    <a:pt x="3169404" y="1681571"/>
                  </a:cubicBezTo>
                  <a:cubicBezTo>
                    <a:pt x="3206614" y="1829946"/>
                    <a:pt x="3139650" y="2002155"/>
                    <a:pt x="3169404" y="2242095"/>
                  </a:cubicBezTo>
                  <a:cubicBezTo>
                    <a:pt x="2986479" y="2254410"/>
                    <a:pt x="2803988" y="2179584"/>
                    <a:pt x="2577782" y="2242095"/>
                  </a:cubicBezTo>
                  <a:cubicBezTo>
                    <a:pt x="2351576" y="2304606"/>
                    <a:pt x="2179987" y="2192811"/>
                    <a:pt x="2017854" y="2242095"/>
                  </a:cubicBezTo>
                  <a:cubicBezTo>
                    <a:pt x="1855721" y="2291379"/>
                    <a:pt x="1643616" y="2212275"/>
                    <a:pt x="1489620" y="2242095"/>
                  </a:cubicBezTo>
                  <a:cubicBezTo>
                    <a:pt x="1335624" y="2271915"/>
                    <a:pt x="1212434" y="2237752"/>
                    <a:pt x="1056468" y="2242095"/>
                  </a:cubicBezTo>
                  <a:cubicBezTo>
                    <a:pt x="900502" y="2246438"/>
                    <a:pt x="806904" y="2219759"/>
                    <a:pt x="623316" y="2242095"/>
                  </a:cubicBezTo>
                  <a:cubicBezTo>
                    <a:pt x="439728" y="2264431"/>
                    <a:pt x="144366" y="2179510"/>
                    <a:pt x="0" y="2242095"/>
                  </a:cubicBezTo>
                  <a:cubicBezTo>
                    <a:pt x="-25402" y="1941306"/>
                    <a:pt x="34883" y="1757814"/>
                    <a:pt x="0" y="1636729"/>
                  </a:cubicBezTo>
                  <a:cubicBezTo>
                    <a:pt x="-34883" y="1515644"/>
                    <a:pt x="63860" y="1293569"/>
                    <a:pt x="0" y="1098627"/>
                  </a:cubicBezTo>
                  <a:cubicBezTo>
                    <a:pt x="-63860" y="903685"/>
                    <a:pt x="10663" y="741955"/>
                    <a:pt x="0" y="538103"/>
                  </a:cubicBezTo>
                  <a:cubicBezTo>
                    <a:pt x="-10663" y="334251"/>
                    <a:pt x="43297" y="268800"/>
                    <a:pt x="0" y="0"/>
                  </a:cubicBezTo>
                  <a:close/>
                </a:path>
                <a:path w="3169404" h="2242095" stroke="0" extrusionOk="0">
                  <a:moveTo>
                    <a:pt x="0" y="0"/>
                  </a:moveTo>
                  <a:cubicBezTo>
                    <a:pt x="185808" y="-35546"/>
                    <a:pt x="365802" y="25261"/>
                    <a:pt x="496540" y="0"/>
                  </a:cubicBezTo>
                  <a:cubicBezTo>
                    <a:pt x="627278" y="-25261"/>
                    <a:pt x="838807" y="2341"/>
                    <a:pt x="961386" y="0"/>
                  </a:cubicBezTo>
                  <a:cubicBezTo>
                    <a:pt x="1083965" y="-2341"/>
                    <a:pt x="1262658" y="30085"/>
                    <a:pt x="1394538" y="0"/>
                  </a:cubicBezTo>
                  <a:cubicBezTo>
                    <a:pt x="1526418" y="-30085"/>
                    <a:pt x="1840254" y="34777"/>
                    <a:pt x="1954466" y="0"/>
                  </a:cubicBezTo>
                  <a:cubicBezTo>
                    <a:pt x="2068678" y="-34777"/>
                    <a:pt x="2246570" y="47875"/>
                    <a:pt x="2482700" y="0"/>
                  </a:cubicBezTo>
                  <a:cubicBezTo>
                    <a:pt x="2718830" y="-47875"/>
                    <a:pt x="2933134" y="23774"/>
                    <a:pt x="3169404" y="0"/>
                  </a:cubicBezTo>
                  <a:cubicBezTo>
                    <a:pt x="3228386" y="157200"/>
                    <a:pt x="3144949" y="405426"/>
                    <a:pt x="3169404" y="515682"/>
                  </a:cubicBezTo>
                  <a:cubicBezTo>
                    <a:pt x="3193859" y="625938"/>
                    <a:pt x="3141431" y="834706"/>
                    <a:pt x="3169404" y="1053785"/>
                  </a:cubicBezTo>
                  <a:cubicBezTo>
                    <a:pt x="3197377" y="1272864"/>
                    <a:pt x="3106316" y="1381850"/>
                    <a:pt x="3169404" y="1591887"/>
                  </a:cubicBezTo>
                  <a:cubicBezTo>
                    <a:pt x="3232492" y="1801924"/>
                    <a:pt x="3141854" y="1962503"/>
                    <a:pt x="3169404" y="2242095"/>
                  </a:cubicBezTo>
                  <a:cubicBezTo>
                    <a:pt x="2904017" y="2259071"/>
                    <a:pt x="2828217" y="2210835"/>
                    <a:pt x="2609476" y="2242095"/>
                  </a:cubicBezTo>
                  <a:cubicBezTo>
                    <a:pt x="2390735" y="2273355"/>
                    <a:pt x="2328073" y="2221852"/>
                    <a:pt x="2081242" y="2242095"/>
                  </a:cubicBezTo>
                  <a:cubicBezTo>
                    <a:pt x="1834411" y="2262338"/>
                    <a:pt x="1681878" y="2217570"/>
                    <a:pt x="1521314" y="2242095"/>
                  </a:cubicBezTo>
                  <a:cubicBezTo>
                    <a:pt x="1360750" y="2266620"/>
                    <a:pt x="1253079" y="2205911"/>
                    <a:pt x="1056468" y="2242095"/>
                  </a:cubicBezTo>
                  <a:cubicBezTo>
                    <a:pt x="859857" y="2278279"/>
                    <a:pt x="677991" y="2205606"/>
                    <a:pt x="464846" y="2242095"/>
                  </a:cubicBezTo>
                  <a:cubicBezTo>
                    <a:pt x="251701" y="2278584"/>
                    <a:pt x="141276" y="2207233"/>
                    <a:pt x="0" y="2242095"/>
                  </a:cubicBezTo>
                  <a:cubicBezTo>
                    <a:pt x="-30858" y="2097151"/>
                    <a:pt x="60419" y="1852135"/>
                    <a:pt x="0" y="1636729"/>
                  </a:cubicBezTo>
                  <a:cubicBezTo>
                    <a:pt x="-60419" y="1421323"/>
                    <a:pt x="9867" y="1278035"/>
                    <a:pt x="0" y="1031364"/>
                  </a:cubicBezTo>
                  <a:cubicBezTo>
                    <a:pt x="-9867" y="784693"/>
                    <a:pt x="37389" y="739202"/>
                    <a:pt x="0" y="538103"/>
                  </a:cubicBezTo>
                  <a:cubicBezTo>
                    <a:pt x="-37389" y="337004"/>
                    <a:pt x="27053" y="225096"/>
                    <a:pt x="0" y="0"/>
                  </a:cubicBezTo>
                  <a:close/>
                </a:path>
              </a:pathLst>
            </a:custGeom>
            <a:solidFill>
              <a:schemeClr val="bg1"/>
            </a:solidFill>
            <a:ln w="19050">
              <a:solidFill>
                <a:srgbClr val="A6A6A6"/>
              </a:solidFill>
              <a:prstDash val="lgDash"/>
              <a:extLst>
                <a:ext uri="{C807C97D-BFC1-408E-A445-0C87EB9F89A2}">
                  <ask:lineSketchStyleProps xmlns:ask="http://schemas.microsoft.com/office/drawing/2018/sketchyshapes" sd="317174097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19" name="Rectangle 118">
              <a:extLst>
                <a:ext uri="{FF2B5EF4-FFF2-40B4-BE49-F238E27FC236}">
                  <a16:creationId xmlns:a16="http://schemas.microsoft.com/office/drawing/2014/main" id="{B2F0D750-C925-4625-B20D-BDFB67C6EE50}"/>
                </a:ext>
              </a:extLst>
            </p:cNvPr>
            <p:cNvSpPr/>
            <p:nvPr/>
          </p:nvSpPr>
          <p:spPr>
            <a:xfrm>
              <a:off x="6863143" y="1788985"/>
              <a:ext cx="5468557" cy="2770316"/>
            </a:xfrm>
            <a:custGeom>
              <a:avLst/>
              <a:gdLst>
                <a:gd name="connsiteX0" fmla="*/ 0 w 5468557"/>
                <a:gd name="connsiteY0" fmla="*/ 0 h 2770316"/>
                <a:gd name="connsiteX1" fmla="*/ 382799 w 5468557"/>
                <a:gd name="connsiteY1" fmla="*/ 0 h 2770316"/>
                <a:gd name="connsiteX2" fmla="*/ 874969 w 5468557"/>
                <a:gd name="connsiteY2" fmla="*/ 0 h 2770316"/>
                <a:gd name="connsiteX3" fmla="*/ 1312454 w 5468557"/>
                <a:gd name="connsiteY3" fmla="*/ 0 h 2770316"/>
                <a:gd name="connsiteX4" fmla="*/ 1859309 w 5468557"/>
                <a:gd name="connsiteY4" fmla="*/ 0 h 2770316"/>
                <a:gd name="connsiteX5" fmla="*/ 2406165 w 5468557"/>
                <a:gd name="connsiteY5" fmla="*/ 0 h 2770316"/>
                <a:gd name="connsiteX6" fmla="*/ 3062392 w 5468557"/>
                <a:gd name="connsiteY6" fmla="*/ 0 h 2770316"/>
                <a:gd name="connsiteX7" fmla="*/ 3554562 w 5468557"/>
                <a:gd name="connsiteY7" fmla="*/ 0 h 2770316"/>
                <a:gd name="connsiteX8" fmla="*/ 4101418 w 5468557"/>
                <a:gd name="connsiteY8" fmla="*/ 0 h 2770316"/>
                <a:gd name="connsiteX9" fmla="*/ 4702959 w 5468557"/>
                <a:gd name="connsiteY9" fmla="*/ 0 h 2770316"/>
                <a:gd name="connsiteX10" fmla="*/ 5468557 w 5468557"/>
                <a:gd name="connsiteY10" fmla="*/ 0 h 2770316"/>
                <a:gd name="connsiteX11" fmla="*/ 5468557 w 5468557"/>
                <a:gd name="connsiteY11" fmla="*/ 498657 h 2770316"/>
                <a:gd name="connsiteX12" fmla="*/ 5468557 w 5468557"/>
                <a:gd name="connsiteY12" fmla="*/ 997314 h 2770316"/>
                <a:gd name="connsiteX13" fmla="*/ 5468557 w 5468557"/>
                <a:gd name="connsiteY13" fmla="*/ 1495971 h 2770316"/>
                <a:gd name="connsiteX14" fmla="*/ 5468557 w 5468557"/>
                <a:gd name="connsiteY14" fmla="*/ 2105440 h 2770316"/>
                <a:gd name="connsiteX15" fmla="*/ 5468557 w 5468557"/>
                <a:gd name="connsiteY15" fmla="*/ 2770316 h 2770316"/>
                <a:gd name="connsiteX16" fmla="*/ 5031072 w 5468557"/>
                <a:gd name="connsiteY16" fmla="*/ 2770316 h 2770316"/>
                <a:gd name="connsiteX17" fmla="*/ 4593588 w 5468557"/>
                <a:gd name="connsiteY17" fmla="*/ 2770316 h 2770316"/>
                <a:gd name="connsiteX18" fmla="*/ 4046732 w 5468557"/>
                <a:gd name="connsiteY18" fmla="*/ 2770316 h 2770316"/>
                <a:gd name="connsiteX19" fmla="*/ 3390505 w 5468557"/>
                <a:gd name="connsiteY19" fmla="*/ 2770316 h 2770316"/>
                <a:gd name="connsiteX20" fmla="*/ 2843650 w 5468557"/>
                <a:gd name="connsiteY20" fmla="*/ 2770316 h 2770316"/>
                <a:gd name="connsiteX21" fmla="*/ 2460851 w 5468557"/>
                <a:gd name="connsiteY21" fmla="*/ 2770316 h 2770316"/>
                <a:gd name="connsiteX22" fmla="*/ 2078052 w 5468557"/>
                <a:gd name="connsiteY22" fmla="*/ 2770316 h 2770316"/>
                <a:gd name="connsiteX23" fmla="*/ 1640567 w 5468557"/>
                <a:gd name="connsiteY23" fmla="*/ 2770316 h 2770316"/>
                <a:gd name="connsiteX24" fmla="*/ 1203083 w 5468557"/>
                <a:gd name="connsiteY24" fmla="*/ 2770316 h 2770316"/>
                <a:gd name="connsiteX25" fmla="*/ 820284 w 5468557"/>
                <a:gd name="connsiteY25" fmla="*/ 2770316 h 2770316"/>
                <a:gd name="connsiteX26" fmla="*/ 0 w 5468557"/>
                <a:gd name="connsiteY26" fmla="*/ 2770316 h 2770316"/>
                <a:gd name="connsiteX27" fmla="*/ 0 w 5468557"/>
                <a:gd name="connsiteY27" fmla="*/ 2271659 h 2770316"/>
                <a:gd name="connsiteX28" fmla="*/ 0 w 5468557"/>
                <a:gd name="connsiteY28" fmla="*/ 1773002 h 2770316"/>
                <a:gd name="connsiteX29" fmla="*/ 0 w 5468557"/>
                <a:gd name="connsiteY29" fmla="*/ 1246642 h 2770316"/>
                <a:gd name="connsiteX30" fmla="*/ 0 w 5468557"/>
                <a:gd name="connsiteY30" fmla="*/ 664876 h 2770316"/>
                <a:gd name="connsiteX31" fmla="*/ 0 w 5468557"/>
                <a:gd name="connsiteY31" fmla="*/ 0 h 277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68557" h="2770316" extrusionOk="0">
                  <a:moveTo>
                    <a:pt x="0" y="0"/>
                  </a:moveTo>
                  <a:cubicBezTo>
                    <a:pt x="111538" y="-10871"/>
                    <a:pt x="289988" y="44865"/>
                    <a:pt x="382799" y="0"/>
                  </a:cubicBezTo>
                  <a:cubicBezTo>
                    <a:pt x="475610" y="-44865"/>
                    <a:pt x="702489" y="27239"/>
                    <a:pt x="874969" y="0"/>
                  </a:cubicBezTo>
                  <a:cubicBezTo>
                    <a:pt x="1047449" y="-27239"/>
                    <a:pt x="1152097" y="12229"/>
                    <a:pt x="1312454" y="0"/>
                  </a:cubicBezTo>
                  <a:cubicBezTo>
                    <a:pt x="1472812" y="-12229"/>
                    <a:pt x="1685928" y="56535"/>
                    <a:pt x="1859309" y="0"/>
                  </a:cubicBezTo>
                  <a:cubicBezTo>
                    <a:pt x="2032691" y="-56535"/>
                    <a:pt x="2134493" y="52266"/>
                    <a:pt x="2406165" y="0"/>
                  </a:cubicBezTo>
                  <a:cubicBezTo>
                    <a:pt x="2677837" y="-52266"/>
                    <a:pt x="2766751" y="17141"/>
                    <a:pt x="3062392" y="0"/>
                  </a:cubicBezTo>
                  <a:cubicBezTo>
                    <a:pt x="3358033" y="-17141"/>
                    <a:pt x="3308541" y="20210"/>
                    <a:pt x="3554562" y="0"/>
                  </a:cubicBezTo>
                  <a:cubicBezTo>
                    <a:pt x="3800583" y="-20210"/>
                    <a:pt x="3982744" y="41612"/>
                    <a:pt x="4101418" y="0"/>
                  </a:cubicBezTo>
                  <a:cubicBezTo>
                    <a:pt x="4220092" y="-41612"/>
                    <a:pt x="4512078" y="54813"/>
                    <a:pt x="4702959" y="0"/>
                  </a:cubicBezTo>
                  <a:cubicBezTo>
                    <a:pt x="4893840" y="-54813"/>
                    <a:pt x="5225299" y="58103"/>
                    <a:pt x="5468557" y="0"/>
                  </a:cubicBezTo>
                  <a:cubicBezTo>
                    <a:pt x="5477031" y="121871"/>
                    <a:pt x="5434972" y="372181"/>
                    <a:pt x="5468557" y="498657"/>
                  </a:cubicBezTo>
                  <a:cubicBezTo>
                    <a:pt x="5502142" y="625133"/>
                    <a:pt x="5459533" y="854722"/>
                    <a:pt x="5468557" y="997314"/>
                  </a:cubicBezTo>
                  <a:cubicBezTo>
                    <a:pt x="5477581" y="1139906"/>
                    <a:pt x="5457220" y="1314782"/>
                    <a:pt x="5468557" y="1495971"/>
                  </a:cubicBezTo>
                  <a:cubicBezTo>
                    <a:pt x="5479894" y="1677160"/>
                    <a:pt x="5403378" y="1913949"/>
                    <a:pt x="5468557" y="2105440"/>
                  </a:cubicBezTo>
                  <a:cubicBezTo>
                    <a:pt x="5533736" y="2296931"/>
                    <a:pt x="5426472" y="2440308"/>
                    <a:pt x="5468557" y="2770316"/>
                  </a:cubicBezTo>
                  <a:cubicBezTo>
                    <a:pt x="5327880" y="2778236"/>
                    <a:pt x="5200019" y="2747896"/>
                    <a:pt x="5031072" y="2770316"/>
                  </a:cubicBezTo>
                  <a:cubicBezTo>
                    <a:pt x="4862126" y="2792736"/>
                    <a:pt x="4787325" y="2746255"/>
                    <a:pt x="4593588" y="2770316"/>
                  </a:cubicBezTo>
                  <a:cubicBezTo>
                    <a:pt x="4399851" y="2794377"/>
                    <a:pt x="4277480" y="2743026"/>
                    <a:pt x="4046732" y="2770316"/>
                  </a:cubicBezTo>
                  <a:cubicBezTo>
                    <a:pt x="3815984" y="2797606"/>
                    <a:pt x="3617009" y="2737651"/>
                    <a:pt x="3390505" y="2770316"/>
                  </a:cubicBezTo>
                  <a:cubicBezTo>
                    <a:pt x="3164001" y="2802981"/>
                    <a:pt x="3105785" y="2746141"/>
                    <a:pt x="2843650" y="2770316"/>
                  </a:cubicBezTo>
                  <a:cubicBezTo>
                    <a:pt x="2581515" y="2794491"/>
                    <a:pt x="2559970" y="2764936"/>
                    <a:pt x="2460851" y="2770316"/>
                  </a:cubicBezTo>
                  <a:cubicBezTo>
                    <a:pt x="2361732" y="2775696"/>
                    <a:pt x="2171787" y="2743585"/>
                    <a:pt x="2078052" y="2770316"/>
                  </a:cubicBezTo>
                  <a:cubicBezTo>
                    <a:pt x="1984317" y="2797047"/>
                    <a:pt x="1812912" y="2754134"/>
                    <a:pt x="1640567" y="2770316"/>
                  </a:cubicBezTo>
                  <a:cubicBezTo>
                    <a:pt x="1468222" y="2786498"/>
                    <a:pt x="1354202" y="2725301"/>
                    <a:pt x="1203083" y="2770316"/>
                  </a:cubicBezTo>
                  <a:cubicBezTo>
                    <a:pt x="1051964" y="2815331"/>
                    <a:pt x="942666" y="2757628"/>
                    <a:pt x="820284" y="2770316"/>
                  </a:cubicBezTo>
                  <a:cubicBezTo>
                    <a:pt x="697902" y="2783004"/>
                    <a:pt x="264224" y="2675871"/>
                    <a:pt x="0" y="2770316"/>
                  </a:cubicBezTo>
                  <a:cubicBezTo>
                    <a:pt x="-6694" y="2583208"/>
                    <a:pt x="54674" y="2448057"/>
                    <a:pt x="0" y="2271659"/>
                  </a:cubicBezTo>
                  <a:cubicBezTo>
                    <a:pt x="-54674" y="2095261"/>
                    <a:pt x="32152" y="1906810"/>
                    <a:pt x="0" y="1773002"/>
                  </a:cubicBezTo>
                  <a:cubicBezTo>
                    <a:pt x="-32152" y="1639194"/>
                    <a:pt x="11964" y="1490749"/>
                    <a:pt x="0" y="1246642"/>
                  </a:cubicBezTo>
                  <a:cubicBezTo>
                    <a:pt x="-11964" y="1002535"/>
                    <a:pt x="20353" y="847252"/>
                    <a:pt x="0" y="664876"/>
                  </a:cubicBezTo>
                  <a:cubicBezTo>
                    <a:pt x="-20353" y="482500"/>
                    <a:pt x="5897" y="191224"/>
                    <a:pt x="0" y="0"/>
                  </a:cubicBezTo>
                  <a:close/>
                </a:path>
              </a:pathLst>
            </a:custGeom>
            <a:noFill/>
            <a:ln w="28575">
              <a:solidFill>
                <a:srgbClr val="4E88C7"/>
              </a:solidFill>
              <a:prstDash val="lgDash"/>
              <a:extLst>
                <a:ext uri="{C807C97D-BFC1-408E-A445-0C87EB9F89A2}">
                  <ask:lineSketchStyleProps xmlns:ask="http://schemas.microsoft.com/office/drawing/2018/sketchyshapes" sd="4290182811">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130" name="Rectangle 129">
              <a:extLst>
                <a:ext uri="{FF2B5EF4-FFF2-40B4-BE49-F238E27FC236}">
                  <a16:creationId xmlns:a16="http://schemas.microsoft.com/office/drawing/2014/main" id="{931BA7A9-9F69-4606-A211-640141DBE8E2}"/>
                </a:ext>
              </a:extLst>
            </p:cNvPr>
            <p:cNvSpPr/>
            <p:nvPr/>
          </p:nvSpPr>
          <p:spPr>
            <a:xfrm>
              <a:off x="7264513" y="3423952"/>
              <a:ext cx="1345233" cy="721802"/>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kubelet</a:t>
              </a:r>
              <a:endParaRPr lang="en-US" sz="1600" b="1" dirty="0">
                <a:solidFill>
                  <a:schemeClr val="tx1">
                    <a:lumMod val="65000"/>
                    <a:lumOff val="35000"/>
                  </a:schemeClr>
                </a:solidFill>
              </a:endParaRPr>
            </a:p>
          </p:txBody>
        </p:sp>
        <p:sp>
          <p:nvSpPr>
            <p:cNvPr id="132" name="Rectangle 131">
              <a:extLst>
                <a:ext uri="{FF2B5EF4-FFF2-40B4-BE49-F238E27FC236}">
                  <a16:creationId xmlns:a16="http://schemas.microsoft.com/office/drawing/2014/main" id="{05797FD7-7526-4495-BC3D-4D6C8109BF5C}"/>
                </a:ext>
              </a:extLst>
            </p:cNvPr>
            <p:cNvSpPr/>
            <p:nvPr/>
          </p:nvSpPr>
          <p:spPr>
            <a:xfrm>
              <a:off x="7249890" y="2564780"/>
              <a:ext cx="1345234" cy="721802"/>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endParaRPr>
            </a:p>
          </p:txBody>
        </p:sp>
        <p:sp>
          <p:nvSpPr>
            <p:cNvPr id="127" name="TextBox 126">
              <a:extLst>
                <a:ext uri="{FF2B5EF4-FFF2-40B4-BE49-F238E27FC236}">
                  <a16:creationId xmlns:a16="http://schemas.microsoft.com/office/drawing/2014/main" id="{096ED131-583C-4D37-B3A0-29AA59A2EA08}"/>
                </a:ext>
              </a:extLst>
            </p:cNvPr>
            <p:cNvSpPr txBox="1"/>
            <p:nvPr/>
          </p:nvSpPr>
          <p:spPr>
            <a:xfrm>
              <a:off x="9245035" y="2108092"/>
              <a:ext cx="2622924" cy="427929"/>
            </a:xfrm>
            <a:prstGeom prst="rect">
              <a:avLst/>
            </a:prstGeom>
            <a:noFill/>
          </p:spPr>
          <p:txBody>
            <a:bodyPr wrap="square">
              <a:spAutoFit/>
            </a:bodyPr>
            <a:lstStyle/>
            <a:p>
              <a:r>
                <a:rPr lang="en-US" b="1" dirty="0">
                  <a:solidFill>
                    <a:schemeClr val="bg1">
                      <a:lumMod val="50000"/>
                    </a:schemeClr>
                  </a:solidFill>
                </a:rPr>
                <a:t>&lt;docker&gt;</a:t>
              </a:r>
            </a:p>
          </p:txBody>
        </p:sp>
        <p:grpSp>
          <p:nvGrpSpPr>
            <p:cNvPr id="182" name="Group 181">
              <a:extLst>
                <a:ext uri="{FF2B5EF4-FFF2-40B4-BE49-F238E27FC236}">
                  <a16:creationId xmlns:a16="http://schemas.microsoft.com/office/drawing/2014/main" id="{6B6DF1CF-2895-4B6E-ACA7-453DDC93180B}"/>
                </a:ext>
              </a:extLst>
            </p:cNvPr>
            <p:cNvGrpSpPr/>
            <p:nvPr/>
          </p:nvGrpSpPr>
          <p:grpSpPr>
            <a:xfrm>
              <a:off x="8723826" y="3642544"/>
              <a:ext cx="554962" cy="284093"/>
              <a:chOff x="9067320" y="3655396"/>
              <a:chExt cx="554962" cy="284093"/>
            </a:xfrm>
          </p:grpSpPr>
          <p:grpSp>
            <p:nvGrpSpPr>
              <p:cNvPr id="175" name="Group 174">
                <a:extLst>
                  <a:ext uri="{FF2B5EF4-FFF2-40B4-BE49-F238E27FC236}">
                    <a16:creationId xmlns:a16="http://schemas.microsoft.com/office/drawing/2014/main" id="{1538B6CD-D30A-47B2-8765-744D49F57863}"/>
                  </a:ext>
                </a:extLst>
              </p:cNvPr>
              <p:cNvGrpSpPr/>
              <p:nvPr/>
            </p:nvGrpSpPr>
            <p:grpSpPr>
              <a:xfrm>
                <a:off x="9156951" y="3655396"/>
                <a:ext cx="465331" cy="270434"/>
                <a:chOff x="6746269" y="3639293"/>
                <a:chExt cx="465331" cy="270434"/>
              </a:xfrm>
            </p:grpSpPr>
            <p:sp>
              <p:nvSpPr>
                <p:cNvPr id="176" name="Isosceles Triangle 175">
                  <a:extLst>
                    <a:ext uri="{FF2B5EF4-FFF2-40B4-BE49-F238E27FC236}">
                      <a16:creationId xmlns:a16="http://schemas.microsoft.com/office/drawing/2014/main" id="{8CA6C70B-5922-4704-B384-BF58738409E2}"/>
                    </a:ext>
                  </a:extLst>
                </p:cNvPr>
                <p:cNvSpPr/>
                <p:nvPr/>
              </p:nvSpPr>
              <p:spPr>
                <a:xfrm rot="5114528">
                  <a:off x="7031568" y="3729694"/>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77" name="Straight Connector 176">
                  <a:extLst>
                    <a:ext uri="{FF2B5EF4-FFF2-40B4-BE49-F238E27FC236}">
                      <a16:creationId xmlns:a16="http://schemas.microsoft.com/office/drawing/2014/main" id="{CE9CDB6D-000F-4B4F-B300-6AB13DD7CE26}"/>
                    </a:ext>
                  </a:extLst>
                </p:cNvPr>
                <p:cNvCxnSpPr>
                  <a:cxnSpLocks/>
                  <a:stCxn id="181" idx="3"/>
                </p:cNvCxnSpPr>
                <p:nvPr/>
              </p:nvCxnSpPr>
              <p:spPr>
                <a:xfrm>
                  <a:off x="6746269" y="3788144"/>
                  <a:ext cx="396971" cy="850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81" name="Isosceles Triangle 180">
                <a:extLst>
                  <a:ext uri="{FF2B5EF4-FFF2-40B4-BE49-F238E27FC236}">
                    <a16:creationId xmlns:a16="http://schemas.microsoft.com/office/drawing/2014/main" id="{D35E68E0-C7A5-46A7-93D5-F9D9A7DCBEB0}"/>
                  </a:ext>
                </a:extLst>
              </p:cNvPr>
              <p:cNvSpPr/>
              <p:nvPr/>
            </p:nvSpPr>
            <p:spPr>
              <a:xfrm rot="16198432">
                <a:off x="8976919" y="3759456"/>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grpSp>
        <p:grpSp>
          <p:nvGrpSpPr>
            <p:cNvPr id="188" name="Group 187">
              <a:extLst>
                <a:ext uri="{FF2B5EF4-FFF2-40B4-BE49-F238E27FC236}">
                  <a16:creationId xmlns:a16="http://schemas.microsoft.com/office/drawing/2014/main" id="{085DD621-537F-4753-955C-BF400C358A62}"/>
                </a:ext>
              </a:extLst>
            </p:cNvPr>
            <p:cNvGrpSpPr/>
            <p:nvPr/>
          </p:nvGrpSpPr>
          <p:grpSpPr>
            <a:xfrm>
              <a:off x="9350899" y="2727749"/>
              <a:ext cx="1311040" cy="1372447"/>
              <a:chOff x="9106671" y="3096767"/>
              <a:chExt cx="1311040" cy="1372447"/>
            </a:xfrm>
          </p:grpSpPr>
          <p:grpSp>
            <p:nvGrpSpPr>
              <p:cNvPr id="151" name="Group 150">
                <a:extLst>
                  <a:ext uri="{FF2B5EF4-FFF2-40B4-BE49-F238E27FC236}">
                    <a16:creationId xmlns:a16="http://schemas.microsoft.com/office/drawing/2014/main" id="{EFE21AAC-F6F0-45E1-9303-1F3372718554}"/>
                  </a:ext>
                </a:extLst>
              </p:cNvPr>
              <p:cNvGrpSpPr/>
              <p:nvPr/>
            </p:nvGrpSpPr>
            <p:grpSpPr>
              <a:xfrm>
                <a:off x="9106671" y="3096767"/>
                <a:ext cx="1311040" cy="1372447"/>
                <a:chOff x="9182871" y="3096767"/>
                <a:chExt cx="1311040" cy="1372447"/>
              </a:xfrm>
            </p:grpSpPr>
            <p:grpSp>
              <p:nvGrpSpPr>
                <p:cNvPr id="150" name="Group 149">
                  <a:extLst>
                    <a:ext uri="{FF2B5EF4-FFF2-40B4-BE49-F238E27FC236}">
                      <a16:creationId xmlns:a16="http://schemas.microsoft.com/office/drawing/2014/main" id="{8BABFA6F-500A-416E-AC97-C77C0DFC8E70}"/>
                    </a:ext>
                  </a:extLst>
                </p:cNvPr>
                <p:cNvGrpSpPr/>
                <p:nvPr/>
              </p:nvGrpSpPr>
              <p:grpSpPr>
                <a:xfrm>
                  <a:off x="9232662" y="3096767"/>
                  <a:ext cx="1261249" cy="1372447"/>
                  <a:chOff x="9232662" y="3096767"/>
                  <a:chExt cx="1261249" cy="1372447"/>
                </a:xfrm>
              </p:grpSpPr>
              <p:sp>
                <p:nvSpPr>
                  <p:cNvPr id="139" name="Rectangle 138">
                    <a:extLst>
                      <a:ext uri="{FF2B5EF4-FFF2-40B4-BE49-F238E27FC236}">
                        <a16:creationId xmlns:a16="http://schemas.microsoft.com/office/drawing/2014/main" id="{1F27FF88-DF20-43EF-A0AA-11A8F17DA6BD}"/>
                      </a:ext>
                    </a:extLst>
                  </p:cNvPr>
                  <p:cNvSpPr/>
                  <p:nvPr/>
                </p:nvSpPr>
                <p:spPr>
                  <a:xfrm>
                    <a:off x="9232662" y="3096767"/>
                    <a:ext cx="1261249" cy="1372447"/>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endParaRPr>
                  </a:p>
                </p:txBody>
              </p:sp>
              <p:sp>
                <p:nvSpPr>
                  <p:cNvPr id="149" name="Rectangle 148">
                    <a:extLst>
                      <a:ext uri="{FF2B5EF4-FFF2-40B4-BE49-F238E27FC236}">
                        <a16:creationId xmlns:a16="http://schemas.microsoft.com/office/drawing/2014/main" id="{C2D158E5-7E88-4D4B-9542-4C586D99D67D}"/>
                      </a:ext>
                    </a:extLst>
                  </p:cNvPr>
                  <p:cNvSpPr/>
                  <p:nvPr/>
                </p:nvSpPr>
                <p:spPr>
                  <a:xfrm>
                    <a:off x="9337287" y="35301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1 </a:t>
                    </a:r>
                  </a:p>
                </p:txBody>
              </p:sp>
            </p:grpSp>
            <p:sp>
              <p:nvSpPr>
                <p:cNvPr id="143" name="TextBox 142">
                  <a:extLst>
                    <a:ext uri="{FF2B5EF4-FFF2-40B4-BE49-F238E27FC236}">
                      <a16:creationId xmlns:a16="http://schemas.microsoft.com/office/drawing/2014/main" id="{D80B7FD4-84EE-49EE-917B-B8BE6CA05098}"/>
                    </a:ext>
                  </a:extLst>
                </p:cNvPr>
                <p:cNvSpPr txBox="1"/>
                <p:nvPr/>
              </p:nvSpPr>
              <p:spPr>
                <a:xfrm>
                  <a:off x="9182871" y="3130347"/>
                  <a:ext cx="776178" cy="392268"/>
                </a:xfrm>
                <a:prstGeom prst="rect">
                  <a:avLst/>
                </a:prstGeom>
                <a:noFill/>
              </p:spPr>
              <p:txBody>
                <a:bodyPr wrap="square">
                  <a:spAutoFit/>
                </a:bodyPr>
                <a:lstStyle/>
                <a:p>
                  <a:pPr algn="ctr"/>
                  <a:r>
                    <a:rPr lang="en-US" sz="1600" b="1" dirty="0">
                      <a:solidFill>
                        <a:schemeClr val="tx1">
                          <a:lumMod val="65000"/>
                          <a:lumOff val="35000"/>
                        </a:schemeClr>
                      </a:solidFill>
                    </a:rPr>
                    <a:t>pod 1</a:t>
                  </a:r>
                </a:p>
              </p:txBody>
            </p:sp>
          </p:grpSp>
          <p:sp>
            <p:nvSpPr>
              <p:cNvPr id="184" name="Rectangle 183">
                <a:extLst>
                  <a:ext uri="{FF2B5EF4-FFF2-40B4-BE49-F238E27FC236}">
                    <a16:creationId xmlns:a16="http://schemas.microsoft.com/office/drawing/2014/main" id="{350BA1F2-AC42-45A2-89DF-2CC785284483}"/>
                  </a:ext>
                </a:extLst>
              </p:cNvPr>
              <p:cNvSpPr/>
              <p:nvPr/>
            </p:nvSpPr>
            <p:spPr>
              <a:xfrm>
                <a:off x="9261087" y="38349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2 </a:t>
                </a:r>
              </a:p>
            </p:txBody>
          </p:sp>
          <p:sp>
            <p:nvSpPr>
              <p:cNvPr id="186" name="Rectangle 185">
                <a:extLst>
                  <a:ext uri="{FF2B5EF4-FFF2-40B4-BE49-F238E27FC236}">
                    <a16:creationId xmlns:a16="http://schemas.microsoft.com/office/drawing/2014/main" id="{6CDF5C1D-004C-4F1A-8621-B2A74BF43845}"/>
                  </a:ext>
                </a:extLst>
              </p:cNvPr>
              <p:cNvSpPr/>
              <p:nvPr/>
            </p:nvSpPr>
            <p:spPr>
              <a:xfrm>
                <a:off x="9249316" y="4129092"/>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n </a:t>
                </a:r>
              </a:p>
            </p:txBody>
          </p:sp>
        </p:grpSp>
        <p:grpSp>
          <p:nvGrpSpPr>
            <p:cNvPr id="189" name="Group 188">
              <a:extLst>
                <a:ext uri="{FF2B5EF4-FFF2-40B4-BE49-F238E27FC236}">
                  <a16:creationId xmlns:a16="http://schemas.microsoft.com/office/drawing/2014/main" id="{424DB51A-5DA4-464A-99A2-CDC5B00CC72B}"/>
                </a:ext>
              </a:extLst>
            </p:cNvPr>
            <p:cNvGrpSpPr/>
            <p:nvPr/>
          </p:nvGrpSpPr>
          <p:grpSpPr>
            <a:xfrm>
              <a:off x="10714573" y="2727749"/>
              <a:ext cx="1311040" cy="1372447"/>
              <a:chOff x="9106671" y="3096767"/>
              <a:chExt cx="1311040" cy="1372447"/>
            </a:xfrm>
          </p:grpSpPr>
          <p:grpSp>
            <p:nvGrpSpPr>
              <p:cNvPr id="190" name="Group 189">
                <a:extLst>
                  <a:ext uri="{FF2B5EF4-FFF2-40B4-BE49-F238E27FC236}">
                    <a16:creationId xmlns:a16="http://schemas.microsoft.com/office/drawing/2014/main" id="{7D6921A2-18B9-4A97-BC56-F777C8D034F1}"/>
                  </a:ext>
                </a:extLst>
              </p:cNvPr>
              <p:cNvGrpSpPr/>
              <p:nvPr/>
            </p:nvGrpSpPr>
            <p:grpSpPr>
              <a:xfrm>
                <a:off x="9106671" y="3096767"/>
                <a:ext cx="1311040" cy="1372447"/>
                <a:chOff x="9182871" y="3096767"/>
                <a:chExt cx="1311040" cy="1372447"/>
              </a:xfrm>
            </p:grpSpPr>
            <p:grpSp>
              <p:nvGrpSpPr>
                <p:cNvPr id="193" name="Group 192">
                  <a:extLst>
                    <a:ext uri="{FF2B5EF4-FFF2-40B4-BE49-F238E27FC236}">
                      <a16:creationId xmlns:a16="http://schemas.microsoft.com/office/drawing/2014/main" id="{1EF03CC4-5BBC-49F6-A20A-557B731C4F20}"/>
                    </a:ext>
                  </a:extLst>
                </p:cNvPr>
                <p:cNvGrpSpPr/>
                <p:nvPr/>
              </p:nvGrpSpPr>
              <p:grpSpPr>
                <a:xfrm>
                  <a:off x="9232662" y="3096767"/>
                  <a:ext cx="1261249" cy="1372447"/>
                  <a:chOff x="9232662" y="3096767"/>
                  <a:chExt cx="1261249" cy="1372447"/>
                </a:xfrm>
              </p:grpSpPr>
              <p:sp>
                <p:nvSpPr>
                  <p:cNvPr id="195" name="Rectangle 194">
                    <a:extLst>
                      <a:ext uri="{FF2B5EF4-FFF2-40B4-BE49-F238E27FC236}">
                        <a16:creationId xmlns:a16="http://schemas.microsoft.com/office/drawing/2014/main" id="{2608CF78-DA9D-47CA-AEEC-478D43B67322}"/>
                      </a:ext>
                    </a:extLst>
                  </p:cNvPr>
                  <p:cNvSpPr/>
                  <p:nvPr/>
                </p:nvSpPr>
                <p:spPr>
                  <a:xfrm>
                    <a:off x="9232662" y="3096767"/>
                    <a:ext cx="1261249" cy="1372447"/>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lumMod val="65000"/>
                          <a:lumOff val="35000"/>
                        </a:schemeClr>
                      </a:solidFill>
                    </a:endParaRPr>
                  </a:p>
                </p:txBody>
              </p:sp>
              <p:sp>
                <p:nvSpPr>
                  <p:cNvPr id="196" name="Rectangle 195">
                    <a:extLst>
                      <a:ext uri="{FF2B5EF4-FFF2-40B4-BE49-F238E27FC236}">
                        <a16:creationId xmlns:a16="http://schemas.microsoft.com/office/drawing/2014/main" id="{574E78B7-307B-4240-91A6-16FB4BE52EFC}"/>
                      </a:ext>
                    </a:extLst>
                  </p:cNvPr>
                  <p:cNvSpPr/>
                  <p:nvPr/>
                </p:nvSpPr>
                <p:spPr>
                  <a:xfrm>
                    <a:off x="9337287" y="35301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1 </a:t>
                    </a:r>
                  </a:p>
                </p:txBody>
              </p:sp>
            </p:grpSp>
            <p:sp>
              <p:nvSpPr>
                <p:cNvPr id="194" name="TextBox 193">
                  <a:extLst>
                    <a:ext uri="{FF2B5EF4-FFF2-40B4-BE49-F238E27FC236}">
                      <a16:creationId xmlns:a16="http://schemas.microsoft.com/office/drawing/2014/main" id="{3920FDB2-02E4-46AF-8943-2CFA7DDAB80C}"/>
                    </a:ext>
                  </a:extLst>
                </p:cNvPr>
                <p:cNvSpPr txBox="1"/>
                <p:nvPr/>
              </p:nvSpPr>
              <p:spPr>
                <a:xfrm>
                  <a:off x="9182871" y="3130347"/>
                  <a:ext cx="776178" cy="392268"/>
                </a:xfrm>
                <a:prstGeom prst="rect">
                  <a:avLst/>
                </a:prstGeom>
                <a:noFill/>
              </p:spPr>
              <p:txBody>
                <a:bodyPr wrap="square">
                  <a:spAutoFit/>
                </a:bodyPr>
                <a:lstStyle/>
                <a:p>
                  <a:pPr algn="ctr"/>
                  <a:r>
                    <a:rPr lang="en-US" sz="1600" b="1" dirty="0">
                      <a:solidFill>
                        <a:schemeClr val="tx1">
                          <a:lumMod val="65000"/>
                          <a:lumOff val="35000"/>
                        </a:schemeClr>
                      </a:solidFill>
                    </a:rPr>
                    <a:t>pod 2</a:t>
                  </a:r>
                </a:p>
              </p:txBody>
            </p:sp>
          </p:grpSp>
          <p:sp>
            <p:nvSpPr>
              <p:cNvPr id="191" name="Rectangle 190">
                <a:extLst>
                  <a:ext uri="{FF2B5EF4-FFF2-40B4-BE49-F238E27FC236}">
                    <a16:creationId xmlns:a16="http://schemas.microsoft.com/office/drawing/2014/main" id="{AB6FBC55-FF04-4921-A1DC-4EFEFE92CEEA}"/>
                  </a:ext>
                </a:extLst>
              </p:cNvPr>
              <p:cNvSpPr/>
              <p:nvPr/>
            </p:nvSpPr>
            <p:spPr>
              <a:xfrm>
                <a:off x="9261087" y="3834941"/>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2 </a:t>
                </a:r>
              </a:p>
            </p:txBody>
          </p:sp>
          <p:sp>
            <p:nvSpPr>
              <p:cNvPr id="192" name="Rectangle 191">
                <a:extLst>
                  <a:ext uri="{FF2B5EF4-FFF2-40B4-BE49-F238E27FC236}">
                    <a16:creationId xmlns:a16="http://schemas.microsoft.com/office/drawing/2014/main" id="{0C2F43AA-A512-486A-AFF4-E2831BA0D159}"/>
                  </a:ext>
                </a:extLst>
              </p:cNvPr>
              <p:cNvSpPr/>
              <p:nvPr/>
            </p:nvSpPr>
            <p:spPr>
              <a:xfrm>
                <a:off x="9249316" y="4129092"/>
                <a:ext cx="1024952" cy="252850"/>
              </a:xfrm>
              <a:prstGeom prst="rect">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container n </a:t>
                </a:r>
              </a:p>
            </p:txBody>
          </p:sp>
        </p:grpSp>
        <p:grpSp>
          <p:nvGrpSpPr>
            <p:cNvPr id="198" name="Group 197">
              <a:extLst>
                <a:ext uri="{FF2B5EF4-FFF2-40B4-BE49-F238E27FC236}">
                  <a16:creationId xmlns:a16="http://schemas.microsoft.com/office/drawing/2014/main" id="{9D14DFC7-9439-47CF-A284-9E6D2E614EDD}"/>
                </a:ext>
              </a:extLst>
            </p:cNvPr>
            <p:cNvGrpSpPr/>
            <p:nvPr/>
          </p:nvGrpSpPr>
          <p:grpSpPr>
            <a:xfrm>
              <a:off x="8669507" y="2811284"/>
              <a:ext cx="620343" cy="270434"/>
              <a:chOff x="6591257" y="3639293"/>
              <a:chExt cx="620343" cy="270434"/>
            </a:xfrm>
          </p:grpSpPr>
          <p:sp>
            <p:nvSpPr>
              <p:cNvPr id="200" name="Isosceles Triangle 199">
                <a:extLst>
                  <a:ext uri="{FF2B5EF4-FFF2-40B4-BE49-F238E27FC236}">
                    <a16:creationId xmlns:a16="http://schemas.microsoft.com/office/drawing/2014/main" id="{FBA8265C-C033-4890-8CDC-4F8951EF4493}"/>
                  </a:ext>
                </a:extLst>
              </p:cNvPr>
              <p:cNvSpPr/>
              <p:nvPr/>
            </p:nvSpPr>
            <p:spPr>
              <a:xfrm rot="5114528">
                <a:off x="7031568" y="3729694"/>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201" name="Straight Connector 200">
                <a:extLst>
                  <a:ext uri="{FF2B5EF4-FFF2-40B4-BE49-F238E27FC236}">
                    <a16:creationId xmlns:a16="http://schemas.microsoft.com/office/drawing/2014/main" id="{136D0112-6FD8-40F1-A2BA-A21186DB1D4E}"/>
                  </a:ext>
                </a:extLst>
              </p:cNvPr>
              <p:cNvCxnSpPr>
                <a:cxnSpLocks/>
              </p:cNvCxnSpPr>
              <p:nvPr/>
            </p:nvCxnSpPr>
            <p:spPr>
              <a:xfrm flipV="1">
                <a:off x="6591257" y="3782991"/>
                <a:ext cx="509320" cy="13831"/>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24" name="Group 23">
            <a:extLst>
              <a:ext uri="{FF2B5EF4-FFF2-40B4-BE49-F238E27FC236}">
                <a16:creationId xmlns:a16="http://schemas.microsoft.com/office/drawing/2014/main" id="{8EEDF7B5-DF19-4388-B2B9-2B0A30014931}"/>
              </a:ext>
            </a:extLst>
          </p:cNvPr>
          <p:cNvGrpSpPr/>
          <p:nvPr/>
        </p:nvGrpSpPr>
        <p:grpSpPr>
          <a:xfrm>
            <a:off x="3034403" y="1068172"/>
            <a:ext cx="5154137" cy="5209874"/>
            <a:chOff x="3034403" y="1122602"/>
            <a:chExt cx="5154137" cy="5209874"/>
          </a:xfrm>
        </p:grpSpPr>
        <p:grpSp>
          <p:nvGrpSpPr>
            <p:cNvPr id="17" name="Group 16">
              <a:extLst>
                <a:ext uri="{FF2B5EF4-FFF2-40B4-BE49-F238E27FC236}">
                  <a16:creationId xmlns:a16="http://schemas.microsoft.com/office/drawing/2014/main" id="{7F8D4DFE-59A5-468F-A9E5-65A45B45C7D8}"/>
                </a:ext>
              </a:extLst>
            </p:cNvPr>
            <p:cNvGrpSpPr/>
            <p:nvPr/>
          </p:nvGrpSpPr>
          <p:grpSpPr>
            <a:xfrm>
              <a:off x="3034403" y="1122602"/>
              <a:ext cx="3817537" cy="5209874"/>
              <a:chOff x="3034403" y="1122602"/>
              <a:chExt cx="3817537" cy="5209874"/>
            </a:xfrm>
          </p:grpSpPr>
          <p:grpSp>
            <p:nvGrpSpPr>
              <p:cNvPr id="7" name="Group 6">
                <a:extLst>
                  <a:ext uri="{FF2B5EF4-FFF2-40B4-BE49-F238E27FC236}">
                    <a16:creationId xmlns:a16="http://schemas.microsoft.com/office/drawing/2014/main" id="{6AB986BB-3D0D-4C80-A7BA-FA6F7F1730DB}"/>
                  </a:ext>
                </a:extLst>
              </p:cNvPr>
              <p:cNvGrpSpPr/>
              <p:nvPr/>
            </p:nvGrpSpPr>
            <p:grpSpPr>
              <a:xfrm>
                <a:off x="3034403" y="1122602"/>
                <a:ext cx="3817537" cy="5209874"/>
                <a:chOff x="3034403" y="676288"/>
                <a:chExt cx="3817537" cy="5209874"/>
              </a:xfrm>
            </p:grpSpPr>
            <p:grpSp>
              <p:nvGrpSpPr>
                <p:cNvPr id="161" name="Group 160">
                  <a:extLst>
                    <a:ext uri="{FF2B5EF4-FFF2-40B4-BE49-F238E27FC236}">
                      <a16:creationId xmlns:a16="http://schemas.microsoft.com/office/drawing/2014/main" id="{274CE277-9A68-4F9D-A01D-103C649C3D69}"/>
                    </a:ext>
                  </a:extLst>
                </p:cNvPr>
                <p:cNvGrpSpPr/>
                <p:nvPr/>
              </p:nvGrpSpPr>
              <p:grpSpPr>
                <a:xfrm>
                  <a:off x="3034403" y="676288"/>
                  <a:ext cx="3224844" cy="5209874"/>
                  <a:chOff x="3675461" y="544513"/>
                  <a:chExt cx="3224844" cy="5209874"/>
                </a:xfrm>
              </p:grpSpPr>
              <p:grpSp>
                <p:nvGrpSpPr>
                  <p:cNvPr id="20" name="Group 19">
                    <a:extLst>
                      <a:ext uri="{FF2B5EF4-FFF2-40B4-BE49-F238E27FC236}">
                        <a16:creationId xmlns:a16="http://schemas.microsoft.com/office/drawing/2014/main" id="{53EE7471-F6A4-4F39-BD06-3587500F15DB}"/>
                      </a:ext>
                    </a:extLst>
                  </p:cNvPr>
                  <p:cNvGrpSpPr/>
                  <p:nvPr/>
                </p:nvGrpSpPr>
                <p:grpSpPr>
                  <a:xfrm>
                    <a:off x="3675461" y="1032302"/>
                    <a:ext cx="3224844" cy="4722085"/>
                    <a:chOff x="7371243" y="521312"/>
                    <a:chExt cx="3211799" cy="4885627"/>
                  </a:xfrm>
                </p:grpSpPr>
                <p:sp>
                  <p:nvSpPr>
                    <p:cNvPr id="27" name="Rectangle 26">
                      <a:extLst>
                        <a:ext uri="{FF2B5EF4-FFF2-40B4-BE49-F238E27FC236}">
                          <a16:creationId xmlns:a16="http://schemas.microsoft.com/office/drawing/2014/main" id="{109D5B2E-E02C-4F34-825D-D00069262A46}"/>
                        </a:ext>
                      </a:extLst>
                    </p:cNvPr>
                    <p:cNvSpPr/>
                    <p:nvPr/>
                  </p:nvSpPr>
                  <p:spPr>
                    <a:xfrm>
                      <a:off x="7371243" y="521312"/>
                      <a:ext cx="3211799" cy="4885627"/>
                    </a:xfrm>
                    <a:custGeom>
                      <a:avLst/>
                      <a:gdLst>
                        <a:gd name="connsiteX0" fmla="*/ 0 w 3211799"/>
                        <a:gd name="connsiteY0" fmla="*/ 0 h 4885627"/>
                        <a:gd name="connsiteX1" fmla="*/ 599536 w 3211799"/>
                        <a:gd name="connsiteY1" fmla="*/ 0 h 4885627"/>
                        <a:gd name="connsiteX2" fmla="*/ 1199072 w 3211799"/>
                        <a:gd name="connsiteY2" fmla="*/ 0 h 4885627"/>
                        <a:gd name="connsiteX3" fmla="*/ 1670135 w 3211799"/>
                        <a:gd name="connsiteY3" fmla="*/ 0 h 4885627"/>
                        <a:gd name="connsiteX4" fmla="*/ 2205435 w 3211799"/>
                        <a:gd name="connsiteY4" fmla="*/ 0 h 4885627"/>
                        <a:gd name="connsiteX5" fmla="*/ 3211799 w 3211799"/>
                        <a:gd name="connsiteY5" fmla="*/ 0 h 4885627"/>
                        <a:gd name="connsiteX6" fmla="*/ 3211799 w 3211799"/>
                        <a:gd name="connsiteY6" fmla="*/ 591704 h 4885627"/>
                        <a:gd name="connsiteX7" fmla="*/ 3211799 w 3211799"/>
                        <a:gd name="connsiteY7" fmla="*/ 987982 h 4885627"/>
                        <a:gd name="connsiteX8" fmla="*/ 3211799 w 3211799"/>
                        <a:gd name="connsiteY8" fmla="*/ 1579686 h 4885627"/>
                        <a:gd name="connsiteX9" fmla="*/ 3211799 w 3211799"/>
                        <a:gd name="connsiteY9" fmla="*/ 2122534 h 4885627"/>
                        <a:gd name="connsiteX10" fmla="*/ 3211799 w 3211799"/>
                        <a:gd name="connsiteY10" fmla="*/ 2763093 h 4885627"/>
                        <a:gd name="connsiteX11" fmla="*/ 3211799 w 3211799"/>
                        <a:gd name="connsiteY11" fmla="*/ 3305941 h 4885627"/>
                        <a:gd name="connsiteX12" fmla="*/ 3211799 w 3211799"/>
                        <a:gd name="connsiteY12" fmla="*/ 3897645 h 4885627"/>
                        <a:gd name="connsiteX13" fmla="*/ 3211799 w 3211799"/>
                        <a:gd name="connsiteY13" fmla="*/ 4342780 h 4885627"/>
                        <a:gd name="connsiteX14" fmla="*/ 3211799 w 3211799"/>
                        <a:gd name="connsiteY14" fmla="*/ 4885627 h 4885627"/>
                        <a:gd name="connsiteX15" fmla="*/ 2772853 w 3211799"/>
                        <a:gd name="connsiteY15" fmla="*/ 4885627 h 4885627"/>
                        <a:gd name="connsiteX16" fmla="*/ 2301789 w 3211799"/>
                        <a:gd name="connsiteY16" fmla="*/ 4885627 h 4885627"/>
                        <a:gd name="connsiteX17" fmla="*/ 1702253 w 3211799"/>
                        <a:gd name="connsiteY17" fmla="*/ 4885627 h 4885627"/>
                        <a:gd name="connsiteX18" fmla="*/ 1102718 w 3211799"/>
                        <a:gd name="connsiteY18" fmla="*/ 4885627 h 4885627"/>
                        <a:gd name="connsiteX19" fmla="*/ 535300 w 3211799"/>
                        <a:gd name="connsiteY19" fmla="*/ 4885627 h 4885627"/>
                        <a:gd name="connsiteX20" fmla="*/ 0 w 3211799"/>
                        <a:gd name="connsiteY20" fmla="*/ 4885627 h 4885627"/>
                        <a:gd name="connsiteX21" fmla="*/ 0 w 3211799"/>
                        <a:gd name="connsiteY21" fmla="*/ 4489348 h 4885627"/>
                        <a:gd name="connsiteX22" fmla="*/ 0 w 3211799"/>
                        <a:gd name="connsiteY22" fmla="*/ 3995357 h 4885627"/>
                        <a:gd name="connsiteX23" fmla="*/ 0 w 3211799"/>
                        <a:gd name="connsiteY23" fmla="*/ 3452510 h 4885627"/>
                        <a:gd name="connsiteX24" fmla="*/ 0 w 3211799"/>
                        <a:gd name="connsiteY24" fmla="*/ 2909662 h 4885627"/>
                        <a:gd name="connsiteX25" fmla="*/ 0 w 3211799"/>
                        <a:gd name="connsiteY25" fmla="*/ 2415671 h 4885627"/>
                        <a:gd name="connsiteX26" fmla="*/ 0 w 3211799"/>
                        <a:gd name="connsiteY26" fmla="*/ 1872824 h 4885627"/>
                        <a:gd name="connsiteX27" fmla="*/ 0 w 3211799"/>
                        <a:gd name="connsiteY27" fmla="*/ 1232264 h 4885627"/>
                        <a:gd name="connsiteX28" fmla="*/ 0 w 3211799"/>
                        <a:gd name="connsiteY28" fmla="*/ 689416 h 4885627"/>
                        <a:gd name="connsiteX29" fmla="*/ 0 w 3211799"/>
                        <a:gd name="connsiteY29" fmla="*/ 0 h 48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11799" h="4885627" fill="none" extrusionOk="0">
                          <a:moveTo>
                            <a:pt x="0" y="0"/>
                          </a:moveTo>
                          <a:cubicBezTo>
                            <a:pt x="175536" y="-34804"/>
                            <a:pt x="333312" y="21428"/>
                            <a:pt x="599536" y="0"/>
                          </a:cubicBezTo>
                          <a:cubicBezTo>
                            <a:pt x="865760" y="-21428"/>
                            <a:pt x="1039035" y="58606"/>
                            <a:pt x="1199072" y="0"/>
                          </a:cubicBezTo>
                          <a:cubicBezTo>
                            <a:pt x="1359109" y="-58606"/>
                            <a:pt x="1464213" y="54553"/>
                            <a:pt x="1670135" y="0"/>
                          </a:cubicBezTo>
                          <a:cubicBezTo>
                            <a:pt x="1876057" y="-54553"/>
                            <a:pt x="1948036" y="11127"/>
                            <a:pt x="2205435" y="0"/>
                          </a:cubicBezTo>
                          <a:cubicBezTo>
                            <a:pt x="2462834" y="-11127"/>
                            <a:pt x="2991468" y="8398"/>
                            <a:pt x="3211799" y="0"/>
                          </a:cubicBezTo>
                          <a:cubicBezTo>
                            <a:pt x="3263909" y="209113"/>
                            <a:pt x="3174975" y="318523"/>
                            <a:pt x="3211799" y="591704"/>
                          </a:cubicBezTo>
                          <a:cubicBezTo>
                            <a:pt x="3248623" y="864885"/>
                            <a:pt x="3167612" y="856793"/>
                            <a:pt x="3211799" y="987982"/>
                          </a:cubicBezTo>
                          <a:cubicBezTo>
                            <a:pt x="3255986" y="1119171"/>
                            <a:pt x="3173981" y="1374986"/>
                            <a:pt x="3211799" y="1579686"/>
                          </a:cubicBezTo>
                          <a:cubicBezTo>
                            <a:pt x="3249617" y="1784386"/>
                            <a:pt x="3160307" y="1882552"/>
                            <a:pt x="3211799" y="2122534"/>
                          </a:cubicBezTo>
                          <a:cubicBezTo>
                            <a:pt x="3263291" y="2362516"/>
                            <a:pt x="3193867" y="2484932"/>
                            <a:pt x="3211799" y="2763093"/>
                          </a:cubicBezTo>
                          <a:cubicBezTo>
                            <a:pt x="3229731" y="3041254"/>
                            <a:pt x="3150862" y="3153910"/>
                            <a:pt x="3211799" y="3305941"/>
                          </a:cubicBezTo>
                          <a:cubicBezTo>
                            <a:pt x="3272736" y="3457972"/>
                            <a:pt x="3210079" y="3760786"/>
                            <a:pt x="3211799" y="3897645"/>
                          </a:cubicBezTo>
                          <a:cubicBezTo>
                            <a:pt x="3213519" y="4034504"/>
                            <a:pt x="3202043" y="4212491"/>
                            <a:pt x="3211799" y="4342780"/>
                          </a:cubicBezTo>
                          <a:cubicBezTo>
                            <a:pt x="3221555" y="4473070"/>
                            <a:pt x="3169016" y="4654226"/>
                            <a:pt x="3211799" y="4885627"/>
                          </a:cubicBezTo>
                          <a:cubicBezTo>
                            <a:pt x="3078082" y="4907838"/>
                            <a:pt x="2935931" y="4858124"/>
                            <a:pt x="2772853" y="4885627"/>
                          </a:cubicBezTo>
                          <a:cubicBezTo>
                            <a:pt x="2609775" y="4913130"/>
                            <a:pt x="2441558" y="4846505"/>
                            <a:pt x="2301789" y="4885627"/>
                          </a:cubicBezTo>
                          <a:cubicBezTo>
                            <a:pt x="2162020" y="4924749"/>
                            <a:pt x="1912716" y="4843666"/>
                            <a:pt x="1702253" y="4885627"/>
                          </a:cubicBezTo>
                          <a:cubicBezTo>
                            <a:pt x="1491790" y="4927588"/>
                            <a:pt x="1315717" y="4865754"/>
                            <a:pt x="1102718" y="4885627"/>
                          </a:cubicBezTo>
                          <a:cubicBezTo>
                            <a:pt x="889720" y="4905500"/>
                            <a:pt x="731573" y="4875304"/>
                            <a:pt x="535300" y="4885627"/>
                          </a:cubicBezTo>
                          <a:cubicBezTo>
                            <a:pt x="339027" y="4895950"/>
                            <a:pt x="159414" y="4823096"/>
                            <a:pt x="0" y="4885627"/>
                          </a:cubicBezTo>
                          <a:cubicBezTo>
                            <a:pt x="-44287" y="4792972"/>
                            <a:pt x="43308" y="4685834"/>
                            <a:pt x="0" y="4489348"/>
                          </a:cubicBezTo>
                          <a:cubicBezTo>
                            <a:pt x="-43308" y="4292862"/>
                            <a:pt x="58498" y="4172198"/>
                            <a:pt x="0" y="3995357"/>
                          </a:cubicBezTo>
                          <a:cubicBezTo>
                            <a:pt x="-58498" y="3818516"/>
                            <a:pt x="45162" y="3596631"/>
                            <a:pt x="0" y="3452510"/>
                          </a:cubicBezTo>
                          <a:cubicBezTo>
                            <a:pt x="-45162" y="3308389"/>
                            <a:pt x="37995" y="3060538"/>
                            <a:pt x="0" y="2909662"/>
                          </a:cubicBezTo>
                          <a:cubicBezTo>
                            <a:pt x="-37995" y="2758786"/>
                            <a:pt x="37044" y="2661005"/>
                            <a:pt x="0" y="2415671"/>
                          </a:cubicBezTo>
                          <a:cubicBezTo>
                            <a:pt x="-37044" y="2170337"/>
                            <a:pt x="44114" y="2071863"/>
                            <a:pt x="0" y="1872824"/>
                          </a:cubicBezTo>
                          <a:cubicBezTo>
                            <a:pt x="-44114" y="1673785"/>
                            <a:pt x="40506" y="1532391"/>
                            <a:pt x="0" y="1232264"/>
                          </a:cubicBezTo>
                          <a:cubicBezTo>
                            <a:pt x="-40506" y="932137"/>
                            <a:pt x="6431" y="921360"/>
                            <a:pt x="0" y="689416"/>
                          </a:cubicBezTo>
                          <a:cubicBezTo>
                            <a:pt x="-6431" y="457472"/>
                            <a:pt x="51827" y="218846"/>
                            <a:pt x="0" y="0"/>
                          </a:cubicBezTo>
                          <a:close/>
                        </a:path>
                        <a:path w="3211799" h="4885627" stroke="0" extrusionOk="0">
                          <a:moveTo>
                            <a:pt x="0" y="0"/>
                          </a:moveTo>
                          <a:cubicBezTo>
                            <a:pt x="100362" y="-47205"/>
                            <a:pt x="334868" y="31207"/>
                            <a:pt x="438946" y="0"/>
                          </a:cubicBezTo>
                          <a:cubicBezTo>
                            <a:pt x="543024" y="-31207"/>
                            <a:pt x="792867" y="27171"/>
                            <a:pt x="942128" y="0"/>
                          </a:cubicBezTo>
                          <a:cubicBezTo>
                            <a:pt x="1091389" y="-27171"/>
                            <a:pt x="1307219" y="51954"/>
                            <a:pt x="1509546" y="0"/>
                          </a:cubicBezTo>
                          <a:cubicBezTo>
                            <a:pt x="1711873" y="-51954"/>
                            <a:pt x="1931216" y="11747"/>
                            <a:pt x="2076963" y="0"/>
                          </a:cubicBezTo>
                          <a:cubicBezTo>
                            <a:pt x="2222710" y="-11747"/>
                            <a:pt x="2444074" y="14245"/>
                            <a:pt x="2548027" y="0"/>
                          </a:cubicBezTo>
                          <a:cubicBezTo>
                            <a:pt x="2651980" y="-14245"/>
                            <a:pt x="3054843" y="28898"/>
                            <a:pt x="3211799" y="0"/>
                          </a:cubicBezTo>
                          <a:cubicBezTo>
                            <a:pt x="3241078" y="256771"/>
                            <a:pt x="3167884" y="415192"/>
                            <a:pt x="3211799" y="542847"/>
                          </a:cubicBezTo>
                          <a:cubicBezTo>
                            <a:pt x="3255714" y="670502"/>
                            <a:pt x="3145228" y="923844"/>
                            <a:pt x="3211799" y="1134551"/>
                          </a:cubicBezTo>
                          <a:cubicBezTo>
                            <a:pt x="3278370" y="1345258"/>
                            <a:pt x="3196270" y="1345407"/>
                            <a:pt x="3211799" y="1530830"/>
                          </a:cubicBezTo>
                          <a:cubicBezTo>
                            <a:pt x="3227328" y="1716253"/>
                            <a:pt x="3170217" y="1804412"/>
                            <a:pt x="3211799" y="2073677"/>
                          </a:cubicBezTo>
                          <a:cubicBezTo>
                            <a:pt x="3253381" y="2342942"/>
                            <a:pt x="3173426" y="2310161"/>
                            <a:pt x="3211799" y="2469956"/>
                          </a:cubicBezTo>
                          <a:cubicBezTo>
                            <a:pt x="3250172" y="2629751"/>
                            <a:pt x="3164400" y="2718570"/>
                            <a:pt x="3211799" y="2963947"/>
                          </a:cubicBezTo>
                          <a:cubicBezTo>
                            <a:pt x="3259198" y="3209324"/>
                            <a:pt x="3184671" y="3236425"/>
                            <a:pt x="3211799" y="3360226"/>
                          </a:cubicBezTo>
                          <a:cubicBezTo>
                            <a:pt x="3238927" y="3484027"/>
                            <a:pt x="3201319" y="3598351"/>
                            <a:pt x="3211799" y="3756504"/>
                          </a:cubicBezTo>
                          <a:cubicBezTo>
                            <a:pt x="3222279" y="3914657"/>
                            <a:pt x="3169024" y="4120700"/>
                            <a:pt x="3211799" y="4299352"/>
                          </a:cubicBezTo>
                          <a:cubicBezTo>
                            <a:pt x="3254574" y="4478004"/>
                            <a:pt x="3197720" y="4703555"/>
                            <a:pt x="3211799" y="4885627"/>
                          </a:cubicBezTo>
                          <a:cubicBezTo>
                            <a:pt x="2990979" y="4909789"/>
                            <a:pt x="2911694" y="4847268"/>
                            <a:pt x="2740735" y="4885627"/>
                          </a:cubicBezTo>
                          <a:cubicBezTo>
                            <a:pt x="2569776" y="4923986"/>
                            <a:pt x="2307874" y="4827509"/>
                            <a:pt x="2173317" y="4885627"/>
                          </a:cubicBezTo>
                          <a:cubicBezTo>
                            <a:pt x="2038760" y="4943745"/>
                            <a:pt x="1873077" y="4869122"/>
                            <a:pt x="1702253" y="4885627"/>
                          </a:cubicBezTo>
                          <a:cubicBezTo>
                            <a:pt x="1531429" y="4902132"/>
                            <a:pt x="1326180" y="4876731"/>
                            <a:pt x="1231190" y="4885627"/>
                          </a:cubicBezTo>
                          <a:cubicBezTo>
                            <a:pt x="1136200" y="4894523"/>
                            <a:pt x="991773" y="4850542"/>
                            <a:pt x="792244" y="4885627"/>
                          </a:cubicBezTo>
                          <a:cubicBezTo>
                            <a:pt x="592715" y="4920712"/>
                            <a:pt x="374767" y="4814299"/>
                            <a:pt x="0" y="4885627"/>
                          </a:cubicBezTo>
                          <a:cubicBezTo>
                            <a:pt x="-29000" y="4663595"/>
                            <a:pt x="49658" y="4582949"/>
                            <a:pt x="0" y="4342780"/>
                          </a:cubicBezTo>
                          <a:cubicBezTo>
                            <a:pt x="-49658" y="4102611"/>
                            <a:pt x="30781" y="3968609"/>
                            <a:pt x="0" y="3702220"/>
                          </a:cubicBezTo>
                          <a:cubicBezTo>
                            <a:pt x="-30781" y="3435831"/>
                            <a:pt x="31122" y="3389517"/>
                            <a:pt x="0" y="3208228"/>
                          </a:cubicBezTo>
                          <a:cubicBezTo>
                            <a:pt x="-31122" y="3026939"/>
                            <a:pt x="26766" y="2874035"/>
                            <a:pt x="0" y="2714237"/>
                          </a:cubicBezTo>
                          <a:cubicBezTo>
                            <a:pt x="-26766" y="2554439"/>
                            <a:pt x="59488" y="2328112"/>
                            <a:pt x="0" y="2122534"/>
                          </a:cubicBezTo>
                          <a:cubicBezTo>
                            <a:pt x="-59488" y="1916956"/>
                            <a:pt x="40284" y="1849303"/>
                            <a:pt x="0" y="1628542"/>
                          </a:cubicBezTo>
                          <a:cubicBezTo>
                            <a:pt x="-40284" y="1407781"/>
                            <a:pt x="21890" y="1175671"/>
                            <a:pt x="0" y="1036839"/>
                          </a:cubicBezTo>
                          <a:cubicBezTo>
                            <a:pt x="-21890" y="898007"/>
                            <a:pt x="4203" y="803217"/>
                            <a:pt x="0" y="640560"/>
                          </a:cubicBezTo>
                          <a:cubicBezTo>
                            <a:pt x="-4203" y="477903"/>
                            <a:pt x="13781" y="272574"/>
                            <a:pt x="0" y="0"/>
                          </a:cubicBezTo>
                          <a:close/>
                        </a:path>
                      </a:pathLst>
                    </a:custGeom>
                    <a:solidFill>
                      <a:schemeClr val="bg1"/>
                    </a:solidFill>
                    <a:ln w="28575">
                      <a:solidFill>
                        <a:srgbClr val="4E88C7"/>
                      </a:solidFill>
                      <a:prstDash val="lgDash"/>
                      <a:extLst>
                        <a:ext uri="{C807C97D-BFC1-408E-A445-0C87EB9F89A2}">
                          <ask:lineSketchStyleProps xmlns:ask="http://schemas.microsoft.com/office/drawing/2018/sketchyshapes" sd="149014607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chemeClr val="tx1"/>
                        </a:solidFill>
                      </a:endParaRPr>
                    </a:p>
                  </p:txBody>
                </p:sp>
                <p:sp>
                  <p:nvSpPr>
                    <p:cNvPr id="29" name="Rectangle 28">
                      <a:extLst>
                        <a:ext uri="{FF2B5EF4-FFF2-40B4-BE49-F238E27FC236}">
                          <a16:creationId xmlns:a16="http://schemas.microsoft.com/office/drawing/2014/main" id="{F56EAA3F-2FAE-4653-AC9F-700FADB319FF}"/>
                        </a:ext>
                      </a:extLst>
                    </p:cNvPr>
                    <p:cNvSpPr/>
                    <p:nvPr/>
                  </p:nvSpPr>
                  <p:spPr>
                    <a:xfrm>
                      <a:off x="8115124" y="2979830"/>
                      <a:ext cx="1952549" cy="741249"/>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API server</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kube-apiserver</a:t>
                      </a:r>
                      <a:r>
                        <a:rPr lang="en-US" sz="1600" b="1" dirty="0">
                          <a:solidFill>
                            <a:schemeClr val="tx1">
                              <a:lumMod val="65000"/>
                              <a:lumOff val="35000"/>
                            </a:schemeClr>
                          </a:solidFill>
                        </a:rPr>
                        <a:t>&gt;</a:t>
                      </a:r>
                    </a:p>
                  </p:txBody>
                </p:sp>
              </p:grpSp>
              <p:grpSp>
                <p:nvGrpSpPr>
                  <p:cNvPr id="160" name="Group 159">
                    <a:extLst>
                      <a:ext uri="{FF2B5EF4-FFF2-40B4-BE49-F238E27FC236}">
                        <a16:creationId xmlns:a16="http://schemas.microsoft.com/office/drawing/2014/main" id="{D3B572AE-BAA6-467B-8DD0-28FFC4987482}"/>
                      </a:ext>
                    </a:extLst>
                  </p:cNvPr>
                  <p:cNvGrpSpPr/>
                  <p:nvPr/>
                </p:nvGrpSpPr>
                <p:grpSpPr>
                  <a:xfrm>
                    <a:off x="3794685" y="544513"/>
                    <a:ext cx="3015120" cy="5015701"/>
                    <a:chOff x="3794685" y="544513"/>
                    <a:chExt cx="3015120" cy="5015701"/>
                  </a:xfrm>
                </p:grpSpPr>
                <p:sp>
                  <p:nvSpPr>
                    <p:cNvPr id="91" name="Rectangle 90">
                      <a:extLst>
                        <a:ext uri="{FF2B5EF4-FFF2-40B4-BE49-F238E27FC236}">
                          <a16:creationId xmlns:a16="http://schemas.microsoft.com/office/drawing/2014/main" id="{3EB62AE8-071B-4FAF-BF57-C4E94BED8D58}"/>
                        </a:ext>
                      </a:extLst>
                    </p:cNvPr>
                    <p:cNvSpPr/>
                    <p:nvPr/>
                  </p:nvSpPr>
                  <p:spPr>
                    <a:xfrm>
                      <a:off x="4516332" y="4821993"/>
                      <a:ext cx="1443294" cy="738221"/>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65000"/>
                              <a:lumOff val="35000"/>
                            </a:schemeClr>
                          </a:solidFill>
                        </a:rPr>
                        <a:t>etcd</a:t>
                      </a:r>
                      <a:endParaRPr lang="en-US" sz="1600" b="1" dirty="0">
                        <a:solidFill>
                          <a:schemeClr val="tx1">
                            <a:lumMod val="65000"/>
                            <a:lumOff val="35000"/>
                          </a:schemeClr>
                        </a:solidFill>
                      </a:endParaRPr>
                    </a:p>
                  </p:txBody>
                </p:sp>
                <p:grpSp>
                  <p:nvGrpSpPr>
                    <p:cNvPr id="99" name="Group 98">
                      <a:extLst>
                        <a:ext uri="{FF2B5EF4-FFF2-40B4-BE49-F238E27FC236}">
                          <a16:creationId xmlns:a16="http://schemas.microsoft.com/office/drawing/2014/main" id="{0416BB1A-75C7-49DC-983B-88BE7116F671}"/>
                        </a:ext>
                      </a:extLst>
                    </p:cNvPr>
                    <p:cNvGrpSpPr/>
                    <p:nvPr/>
                  </p:nvGrpSpPr>
                  <p:grpSpPr>
                    <a:xfrm>
                      <a:off x="5174672" y="4252020"/>
                      <a:ext cx="270434" cy="452457"/>
                      <a:chOff x="5174672" y="4252020"/>
                      <a:chExt cx="270434" cy="452457"/>
                    </a:xfrm>
                    <a:solidFill>
                      <a:schemeClr val="bg1">
                        <a:lumMod val="65000"/>
                      </a:schemeClr>
                    </a:solidFill>
                  </p:grpSpPr>
                  <p:sp>
                    <p:nvSpPr>
                      <p:cNvPr id="92" name="Isosceles Triangle 91">
                        <a:extLst>
                          <a:ext uri="{FF2B5EF4-FFF2-40B4-BE49-F238E27FC236}">
                            <a16:creationId xmlns:a16="http://schemas.microsoft.com/office/drawing/2014/main" id="{450A702E-4E12-4F86-9523-235DBBDDCB1E}"/>
                          </a:ext>
                        </a:extLst>
                      </p:cNvPr>
                      <p:cNvSpPr/>
                      <p:nvPr/>
                    </p:nvSpPr>
                    <p:spPr>
                      <a:xfrm rot="10514528">
                        <a:off x="5174672" y="461484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a:extLst>
                          <a:ext uri="{FF2B5EF4-FFF2-40B4-BE49-F238E27FC236}">
                            <a16:creationId xmlns:a16="http://schemas.microsoft.com/office/drawing/2014/main" id="{66066852-3363-415C-BBF8-C9F5BC06A188}"/>
                          </a:ext>
                        </a:extLst>
                      </p:cNvPr>
                      <p:cNvCxnSpPr>
                        <a:cxnSpLocks/>
                      </p:cNvCxnSpPr>
                      <p:nvPr/>
                    </p:nvCxnSpPr>
                    <p:spPr>
                      <a:xfrm>
                        <a:off x="5287883" y="4252020"/>
                        <a:ext cx="13527" cy="341436"/>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5" name="Rectangle 24">
                      <a:extLst>
                        <a:ext uri="{FF2B5EF4-FFF2-40B4-BE49-F238E27FC236}">
                          <a16:creationId xmlns:a16="http://schemas.microsoft.com/office/drawing/2014/main" id="{EC930B82-BCFA-4C08-8853-079940981B3B}"/>
                        </a:ext>
                      </a:extLst>
                    </p:cNvPr>
                    <p:cNvSpPr/>
                    <p:nvPr/>
                  </p:nvSpPr>
                  <p:spPr>
                    <a:xfrm>
                      <a:off x="3794685" y="2083699"/>
                      <a:ext cx="1312184"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controller manager</a:t>
                      </a:r>
                    </a:p>
                  </p:txBody>
                </p:sp>
                <p:sp>
                  <p:nvSpPr>
                    <p:cNvPr id="26" name="Rectangle 25">
                      <a:extLst>
                        <a:ext uri="{FF2B5EF4-FFF2-40B4-BE49-F238E27FC236}">
                          <a16:creationId xmlns:a16="http://schemas.microsoft.com/office/drawing/2014/main" id="{96C2DF29-F16D-451C-B0CD-FF81991CFEEA}"/>
                        </a:ext>
                      </a:extLst>
                    </p:cNvPr>
                    <p:cNvSpPr/>
                    <p:nvPr/>
                  </p:nvSpPr>
                  <p:spPr>
                    <a:xfrm>
                      <a:off x="5482567" y="2072268"/>
                      <a:ext cx="1317550" cy="68714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scheduler</a:t>
                      </a:r>
                    </a:p>
                  </p:txBody>
                </p:sp>
                <p:grpSp>
                  <p:nvGrpSpPr>
                    <p:cNvPr id="100" name="Group 99">
                      <a:extLst>
                        <a:ext uri="{FF2B5EF4-FFF2-40B4-BE49-F238E27FC236}">
                          <a16:creationId xmlns:a16="http://schemas.microsoft.com/office/drawing/2014/main" id="{FDC45091-71C0-4A6E-BAFA-F9371BADCCB8}"/>
                        </a:ext>
                      </a:extLst>
                    </p:cNvPr>
                    <p:cNvGrpSpPr/>
                    <p:nvPr/>
                  </p:nvGrpSpPr>
                  <p:grpSpPr>
                    <a:xfrm>
                      <a:off x="4640341" y="2862852"/>
                      <a:ext cx="270434" cy="441668"/>
                      <a:chOff x="5120242" y="4371669"/>
                      <a:chExt cx="270434" cy="441668"/>
                    </a:xfrm>
                    <a:solidFill>
                      <a:schemeClr val="bg1">
                        <a:lumMod val="65000"/>
                      </a:schemeClr>
                    </a:solidFill>
                  </p:grpSpPr>
                  <p:sp>
                    <p:nvSpPr>
                      <p:cNvPr id="101" name="Isosceles Triangle 100">
                        <a:extLst>
                          <a:ext uri="{FF2B5EF4-FFF2-40B4-BE49-F238E27FC236}">
                            <a16:creationId xmlns:a16="http://schemas.microsoft.com/office/drawing/2014/main" id="{780A0DE4-A251-424C-8729-C4CAF5DC31E6}"/>
                          </a:ext>
                        </a:extLst>
                      </p:cNvPr>
                      <p:cNvSpPr/>
                      <p:nvPr/>
                    </p:nvSpPr>
                    <p:spPr>
                      <a:xfrm rot="10514528">
                        <a:off x="512024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B6B7F9E0-4CB3-4320-81D4-EC337F018FE9}"/>
                          </a:ext>
                        </a:extLst>
                      </p:cNvPr>
                      <p:cNvCxnSpPr>
                        <a:cxnSpLocks/>
                      </p:cNvCxnSpPr>
                      <p:nvPr/>
                    </p:nvCxnSpPr>
                    <p:spPr>
                      <a:xfrm>
                        <a:off x="5246979" y="4371669"/>
                        <a:ext cx="1" cy="330647"/>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03" name="Group 102">
                      <a:extLst>
                        <a:ext uri="{FF2B5EF4-FFF2-40B4-BE49-F238E27FC236}">
                          <a16:creationId xmlns:a16="http://schemas.microsoft.com/office/drawing/2014/main" id="{299F0120-3B05-4A80-A627-3C63D348EBDC}"/>
                        </a:ext>
                      </a:extLst>
                    </p:cNvPr>
                    <p:cNvGrpSpPr/>
                    <p:nvPr/>
                  </p:nvGrpSpPr>
                  <p:grpSpPr>
                    <a:xfrm>
                      <a:off x="5794069" y="2841569"/>
                      <a:ext cx="270434" cy="493046"/>
                      <a:chOff x="5174672" y="4320291"/>
                      <a:chExt cx="270434" cy="493046"/>
                    </a:xfrm>
                    <a:solidFill>
                      <a:schemeClr val="bg1">
                        <a:lumMod val="65000"/>
                      </a:schemeClr>
                    </a:solidFill>
                  </p:grpSpPr>
                  <p:sp>
                    <p:nvSpPr>
                      <p:cNvPr id="104" name="Isosceles Triangle 103">
                        <a:extLst>
                          <a:ext uri="{FF2B5EF4-FFF2-40B4-BE49-F238E27FC236}">
                            <a16:creationId xmlns:a16="http://schemas.microsoft.com/office/drawing/2014/main" id="{EE22EDA5-3A51-4BBB-ABBD-07E8B6B94930}"/>
                          </a:ext>
                        </a:extLst>
                      </p:cNvPr>
                      <p:cNvSpPr/>
                      <p:nvPr/>
                    </p:nvSpPr>
                    <p:spPr>
                      <a:xfrm rot="10514528">
                        <a:off x="5174672" y="4723706"/>
                        <a:ext cx="270434" cy="89631"/>
                      </a:xfrm>
                      <a:prstGeom prst="triangle">
                        <a:avLst/>
                      </a:prstGeom>
                      <a:grp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5" name="Straight Connector 104">
                        <a:extLst>
                          <a:ext uri="{FF2B5EF4-FFF2-40B4-BE49-F238E27FC236}">
                            <a16:creationId xmlns:a16="http://schemas.microsoft.com/office/drawing/2014/main" id="{F4097418-DE92-40D5-A099-8DA57A329BA0}"/>
                          </a:ext>
                        </a:extLst>
                      </p:cNvPr>
                      <p:cNvCxnSpPr>
                        <a:cxnSpLocks/>
                      </p:cNvCxnSpPr>
                      <p:nvPr/>
                    </p:nvCxnSpPr>
                    <p:spPr>
                      <a:xfrm>
                        <a:off x="5301410" y="4320291"/>
                        <a:ext cx="0" cy="382025"/>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09" name="TextBox 108">
                      <a:extLst>
                        <a:ext uri="{FF2B5EF4-FFF2-40B4-BE49-F238E27FC236}">
                          <a16:creationId xmlns:a16="http://schemas.microsoft.com/office/drawing/2014/main" id="{29DC33F5-D9F3-457D-BB6F-D1D90C571AB3}"/>
                        </a:ext>
                      </a:extLst>
                    </p:cNvPr>
                    <p:cNvSpPr txBox="1"/>
                    <p:nvPr/>
                  </p:nvSpPr>
                  <p:spPr>
                    <a:xfrm>
                      <a:off x="4433875" y="544513"/>
                      <a:ext cx="2375930" cy="369332"/>
                    </a:xfrm>
                    <a:prstGeom prst="rect">
                      <a:avLst/>
                    </a:prstGeom>
                    <a:noFill/>
                  </p:spPr>
                  <p:txBody>
                    <a:bodyPr wrap="square">
                      <a:spAutoFit/>
                    </a:bodyPr>
                    <a:lstStyle/>
                    <a:p>
                      <a:r>
                        <a:rPr lang="en-US" b="1" dirty="0">
                          <a:solidFill>
                            <a:schemeClr val="tx1"/>
                          </a:solidFill>
                        </a:rPr>
                        <a:t>&lt;Master Node&gt;</a:t>
                      </a:r>
                    </a:p>
                  </p:txBody>
                </p:sp>
              </p:grpSp>
            </p:grpSp>
            <p:grpSp>
              <p:nvGrpSpPr>
                <p:cNvPr id="174" name="Group 173">
                  <a:extLst>
                    <a:ext uri="{FF2B5EF4-FFF2-40B4-BE49-F238E27FC236}">
                      <a16:creationId xmlns:a16="http://schemas.microsoft.com/office/drawing/2014/main" id="{FF4FB8AD-8860-4ACD-A35E-420E04E5284C}"/>
                    </a:ext>
                  </a:extLst>
                </p:cNvPr>
                <p:cNvGrpSpPr/>
                <p:nvPr/>
              </p:nvGrpSpPr>
              <p:grpSpPr>
                <a:xfrm>
                  <a:off x="5833324" y="3448981"/>
                  <a:ext cx="1018616" cy="456823"/>
                  <a:chOff x="6259595" y="3317688"/>
                  <a:chExt cx="1018616" cy="456823"/>
                </a:xfrm>
              </p:grpSpPr>
              <p:sp>
                <p:nvSpPr>
                  <p:cNvPr id="164" name="Isosceles Triangle 163">
                    <a:extLst>
                      <a:ext uri="{FF2B5EF4-FFF2-40B4-BE49-F238E27FC236}">
                        <a16:creationId xmlns:a16="http://schemas.microsoft.com/office/drawing/2014/main" id="{CAC4220B-8398-4E72-AA77-A067F3F9B605}"/>
                      </a:ext>
                    </a:extLst>
                  </p:cNvPr>
                  <p:cNvSpPr/>
                  <p:nvPr/>
                </p:nvSpPr>
                <p:spPr>
                  <a:xfrm rot="5400000">
                    <a:off x="7098179" y="3408089"/>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65" name="Straight Connector 164">
                    <a:extLst>
                      <a:ext uri="{FF2B5EF4-FFF2-40B4-BE49-F238E27FC236}">
                        <a16:creationId xmlns:a16="http://schemas.microsoft.com/office/drawing/2014/main" id="{2BA7B602-B8B9-496E-82B6-2BB89B4EDD6B}"/>
                      </a:ext>
                    </a:extLst>
                  </p:cNvPr>
                  <p:cNvCxnSpPr>
                    <a:cxnSpLocks/>
                  </p:cNvCxnSpPr>
                  <p:nvPr/>
                </p:nvCxnSpPr>
                <p:spPr>
                  <a:xfrm flipV="1">
                    <a:off x="6259595" y="3767223"/>
                    <a:ext cx="269699" cy="7288"/>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grpSp>
          <p:sp>
            <p:nvSpPr>
              <p:cNvPr id="9" name="Rectangle 8">
                <a:extLst>
                  <a:ext uri="{FF2B5EF4-FFF2-40B4-BE49-F238E27FC236}">
                    <a16:creationId xmlns:a16="http://schemas.microsoft.com/office/drawing/2014/main" id="{AA5B8E6F-7BD8-49E1-B270-7C41ADDE2FEA}"/>
                  </a:ext>
                </a:extLst>
              </p:cNvPr>
              <p:cNvSpPr/>
              <p:nvPr/>
            </p:nvSpPr>
            <p:spPr>
              <a:xfrm>
                <a:off x="3729093" y="1765399"/>
                <a:ext cx="1844393" cy="675260"/>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cloud-controller manager</a:t>
                </a:r>
              </a:p>
            </p:txBody>
          </p:sp>
          <p:cxnSp>
            <p:nvCxnSpPr>
              <p:cNvPr id="83" name="Straight Connector 82">
                <a:extLst>
                  <a:ext uri="{FF2B5EF4-FFF2-40B4-BE49-F238E27FC236}">
                    <a16:creationId xmlns:a16="http://schemas.microsoft.com/office/drawing/2014/main" id="{534430E5-6B65-4E77-B4A1-77858CAD49EA}"/>
                  </a:ext>
                </a:extLst>
              </p:cNvPr>
              <p:cNvCxnSpPr>
                <a:cxnSpLocks/>
              </p:cNvCxnSpPr>
              <p:nvPr/>
            </p:nvCxnSpPr>
            <p:spPr>
              <a:xfrm>
                <a:off x="4657889" y="2525205"/>
                <a:ext cx="0" cy="1290564"/>
              </a:xfrm>
              <a:prstGeom prst="lin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Isosceles Triangle 14">
                <a:extLst>
                  <a:ext uri="{FF2B5EF4-FFF2-40B4-BE49-F238E27FC236}">
                    <a16:creationId xmlns:a16="http://schemas.microsoft.com/office/drawing/2014/main" id="{9FB8E8D4-93E4-4B02-9EEA-35CD17407C49}"/>
                  </a:ext>
                </a:extLst>
              </p:cNvPr>
              <p:cNvSpPr/>
              <p:nvPr/>
            </p:nvSpPr>
            <p:spPr>
              <a:xfrm>
                <a:off x="4532683" y="2532175"/>
                <a:ext cx="270434" cy="89631"/>
              </a:xfrm>
              <a:prstGeom prst="triangle">
                <a:avLst/>
              </a:prstGeom>
              <a:solidFill>
                <a:schemeClr val="bg1">
                  <a:lumMod val="65000"/>
                </a:schemeClr>
              </a:solidFill>
              <a:ln w="1270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479F949A-9564-4F8D-9AF5-F7EEC62E0FDC}"/>
                </a:ext>
              </a:extLst>
            </p:cNvPr>
            <p:cNvGrpSpPr/>
            <p:nvPr/>
          </p:nvGrpSpPr>
          <p:grpSpPr>
            <a:xfrm>
              <a:off x="5658859" y="1734251"/>
              <a:ext cx="2529681" cy="664719"/>
              <a:chOff x="5658859" y="1734251"/>
              <a:chExt cx="2529681" cy="664719"/>
            </a:xfrm>
          </p:grpSpPr>
          <p:sp>
            <p:nvSpPr>
              <p:cNvPr id="247" name="Rectangle 246">
                <a:extLst>
                  <a:ext uri="{FF2B5EF4-FFF2-40B4-BE49-F238E27FC236}">
                    <a16:creationId xmlns:a16="http://schemas.microsoft.com/office/drawing/2014/main" id="{B51C3F23-3944-4670-BCB6-28E87961B5EC}"/>
                  </a:ext>
                </a:extLst>
              </p:cNvPr>
              <p:cNvSpPr/>
              <p:nvPr/>
            </p:nvSpPr>
            <p:spPr>
              <a:xfrm>
                <a:off x="6829502" y="1734251"/>
                <a:ext cx="1359038" cy="664719"/>
              </a:xfrm>
              <a:prstGeom prst="rect">
                <a:avLst/>
              </a:prstGeom>
              <a:solidFill>
                <a:schemeClr val="bg1">
                  <a:lumMod val="85000"/>
                </a:schemeClr>
              </a:solidFill>
              <a:ln w="28575">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cloud provider API</a:t>
                </a:r>
              </a:p>
            </p:txBody>
          </p:sp>
          <p:sp>
            <p:nvSpPr>
              <p:cNvPr id="96" name="Isosceles Triangle 95">
                <a:extLst>
                  <a:ext uri="{FF2B5EF4-FFF2-40B4-BE49-F238E27FC236}">
                    <a16:creationId xmlns:a16="http://schemas.microsoft.com/office/drawing/2014/main" id="{674D9817-C68F-4839-AB86-9C272C1E66C0}"/>
                  </a:ext>
                </a:extLst>
              </p:cNvPr>
              <p:cNvSpPr/>
              <p:nvPr/>
            </p:nvSpPr>
            <p:spPr>
              <a:xfrm rot="5114528">
                <a:off x="6609626" y="2043481"/>
                <a:ext cx="270434" cy="89631"/>
              </a:xfrm>
              <a:prstGeom prst="triangle">
                <a:avLst/>
              </a:prstGeom>
              <a:solidFill>
                <a:schemeClr val="bg1">
                  <a:lumMod val="65000"/>
                </a:schemeClr>
              </a:solid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highlight>
                    <a:srgbClr val="ED1B34"/>
                  </a:highlight>
                </a:endParaRPr>
              </a:p>
            </p:txBody>
          </p:sp>
          <p:cxnSp>
            <p:nvCxnSpPr>
              <p:cNvPr id="97" name="Straight Connector 96">
                <a:extLst>
                  <a:ext uri="{FF2B5EF4-FFF2-40B4-BE49-F238E27FC236}">
                    <a16:creationId xmlns:a16="http://schemas.microsoft.com/office/drawing/2014/main" id="{BC2E2292-BE77-44BC-8112-F878CE095421}"/>
                  </a:ext>
                </a:extLst>
              </p:cNvPr>
              <p:cNvCxnSpPr>
                <a:cxnSpLocks/>
              </p:cNvCxnSpPr>
              <p:nvPr/>
            </p:nvCxnSpPr>
            <p:spPr>
              <a:xfrm flipV="1">
                <a:off x="5658859" y="2096778"/>
                <a:ext cx="1019776" cy="20341"/>
              </a:xfrm>
              <a:prstGeom prst="line">
                <a:avLst/>
              </a:prstGeom>
              <a:grpFill/>
              <a:ln w="12700">
                <a:solidFill>
                  <a:schemeClr val="bg1">
                    <a:lumMod val="65000"/>
                  </a:schemeClr>
                </a:solidFill>
                <a:prstDash val="solid"/>
              </a:ln>
              <a:effectLst/>
            </p:spPr>
            <p:style>
              <a:lnRef idx="2">
                <a:schemeClr val="accent1"/>
              </a:lnRef>
              <a:fillRef idx="0">
                <a:schemeClr val="accent1"/>
              </a:fillRef>
              <a:effectRef idx="1">
                <a:schemeClr val="accent1"/>
              </a:effectRef>
              <a:fontRef idx="minor">
                <a:schemeClr val="tx1"/>
              </a:fontRef>
            </p:style>
          </p:cxnSp>
        </p:grpSp>
      </p:grpSp>
      <p:grpSp>
        <p:nvGrpSpPr>
          <p:cNvPr id="6" name="Group 5">
            <a:extLst>
              <a:ext uri="{FF2B5EF4-FFF2-40B4-BE49-F238E27FC236}">
                <a16:creationId xmlns:a16="http://schemas.microsoft.com/office/drawing/2014/main" id="{A37B7861-A2CD-475E-8193-C3A69533C9B2}"/>
              </a:ext>
            </a:extLst>
          </p:cNvPr>
          <p:cNvGrpSpPr/>
          <p:nvPr/>
        </p:nvGrpSpPr>
        <p:grpSpPr>
          <a:xfrm>
            <a:off x="-421922" y="3932182"/>
            <a:ext cx="3904680" cy="1662076"/>
            <a:chOff x="-236862" y="3485868"/>
            <a:chExt cx="3904680" cy="1662076"/>
          </a:xfrm>
        </p:grpSpPr>
        <p:grpSp>
          <p:nvGrpSpPr>
            <p:cNvPr id="171" name="Group 170">
              <a:extLst>
                <a:ext uri="{FF2B5EF4-FFF2-40B4-BE49-F238E27FC236}">
                  <a16:creationId xmlns:a16="http://schemas.microsoft.com/office/drawing/2014/main" id="{A449E8C1-494C-4832-A8AE-94FB902B274C}"/>
                </a:ext>
              </a:extLst>
            </p:cNvPr>
            <p:cNvGrpSpPr/>
            <p:nvPr/>
          </p:nvGrpSpPr>
          <p:grpSpPr>
            <a:xfrm>
              <a:off x="1530084" y="3485868"/>
              <a:ext cx="2137734" cy="715834"/>
              <a:chOff x="1936414" y="3342849"/>
              <a:chExt cx="2137734" cy="715834"/>
            </a:xfrm>
          </p:grpSpPr>
          <p:sp>
            <p:nvSpPr>
              <p:cNvPr id="58" name="Isosceles Triangle 57">
                <a:extLst>
                  <a:ext uri="{FF2B5EF4-FFF2-40B4-BE49-F238E27FC236}">
                    <a16:creationId xmlns:a16="http://schemas.microsoft.com/office/drawing/2014/main" id="{50A618EA-C9FF-4C66-888D-93A8374491E1}"/>
                  </a:ext>
                </a:extLst>
              </p:cNvPr>
              <p:cNvSpPr/>
              <p:nvPr/>
            </p:nvSpPr>
            <p:spPr>
              <a:xfrm rot="5114528">
                <a:off x="3894115" y="3698808"/>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59" name="Straight Connector 58">
                <a:extLst>
                  <a:ext uri="{FF2B5EF4-FFF2-40B4-BE49-F238E27FC236}">
                    <a16:creationId xmlns:a16="http://schemas.microsoft.com/office/drawing/2014/main" id="{356852EC-9046-4D24-B94C-9F3D3BE98DB5}"/>
                  </a:ext>
                </a:extLst>
              </p:cNvPr>
              <p:cNvCxnSpPr>
                <a:cxnSpLocks/>
                <a:endCxn id="58" idx="3"/>
              </p:cNvCxnSpPr>
              <p:nvPr/>
            </p:nvCxnSpPr>
            <p:spPr>
              <a:xfrm>
                <a:off x="3282467" y="3746739"/>
                <a:ext cx="702203" cy="6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5F119087-466D-4166-86EA-56BBC98267FA}"/>
                  </a:ext>
                </a:extLst>
              </p:cNvPr>
              <p:cNvSpPr/>
              <p:nvPr/>
            </p:nvSpPr>
            <p:spPr>
              <a:xfrm>
                <a:off x="1936414" y="3342849"/>
                <a:ext cx="1249580" cy="715834"/>
              </a:xfrm>
              <a:prstGeom prst="rect">
                <a:avLst/>
              </a:prstGeom>
              <a:solidFill>
                <a:schemeClr val="bg1"/>
              </a:solidFill>
              <a:ln w="28575">
                <a:solidFill>
                  <a:srgbClr val="A6A6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CLI</a:t>
                </a:r>
              </a:p>
              <a:p>
                <a:pPr algn="ctr"/>
                <a:r>
                  <a:rPr lang="en-US" sz="1600" b="1" dirty="0">
                    <a:solidFill>
                      <a:schemeClr val="tx1">
                        <a:lumMod val="65000"/>
                        <a:lumOff val="35000"/>
                      </a:schemeClr>
                    </a:solidFill>
                  </a:rPr>
                  <a:t>&lt;</a:t>
                </a:r>
                <a:r>
                  <a:rPr lang="en-US" sz="1600" b="1" dirty="0" err="1">
                    <a:solidFill>
                      <a:schemeClr val="tx1">
                        <a:lumMod val="65000"/>
                        <a:lumOff val="35000"/>
                      </a:schemeClr>
                    </a:solidFill>
                  </a:rPr>
                  <a:t>kubectl</a:t>
                </a:r>
                <a:r>
                  <a:rPr lang="en-US" sz="1600" b="1" dirty="0">
                    <a:solidFill>
                      <a:schemeClr val="tx1">
                        <a:lumMod val="65000"/>
                        <a:lumOff val="35000"/>
                      </a:schemeClr>
                    </a:solidFill>
                  </a:rPr>
                  <a:t>&gt;</a:t>
                </a:r>
              </a:p>
            </p:txBody>
          </p:sp>
        </p:grpSp>
        <p:grpSp>
          <p:nvGrpSpPr>
            <p:cNvPr id="162" name="Group 161">
              <a:extLst>
                <a:ext uri="{FF2B5EF4-FFF2-40B4-BE49-F238E27FC236}">
                  <a16:creationId xmlns:a16="http://schemas.microsoft.com/office/drawing/2014/main" id="{6CC5A910-B254-4C6E-B500-BC89AFB16F31}"/>
                </a:ext>
              </a:extLst>
            </p:cNvPr>
            <p:cNvGrpSpPr/>
            <p:nvPr/>
          </p:nvGrpSpPr>
          <p:grpSpPr>
            <a:xfrm>
              <a:off x="-236862" y="3761863"/>
              <a:ext cx="2205538" cy="1386081"/>
              <a:chOff x="-255079" y="2529400"/>
              <a:chExt cx="2205538" cy="1386081"/>
            </a:xfrm>
          </p:grpSpPr>
          <p:sp>
            <p:nvSpPr>
              <p:cNvPr id="88" name="Rectangle 87">
                <a:extLst>
                  <a:ext uri="{FF2B5EF4-FFF2-40B4-BE49-F238E27FC236}">
                    <a16:creationId xmlns:a16="http://schemas.microsoft.com/office/drawing/2014/main" id="{FB17B976-2800-4FB2-8DA4-EAF4A9BC8AE0}"/>
                  </a:ext>
                </a:extLst>
              </p:cNvPr>
              <p:cNvSpPr/>
              <p:nvPr/>
            </p:nvSpPr>
            <p:spPr>
              <a:xfrm>
                <a:off x="-255079" y="3420185"/>
                <a:ext cx="2205538" cy="495296"/>
              </a:xfrm>
              <a:prstGeom prst="rect">
                <a:avLst/>
              </a:prstGeom>
              <a:noFill/>
              <a:ln w="28575">
                <a:no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User</a:t>
                </a:r>
              </a:p>
            </p:txBody>
          </p:sp>
          <p:sp>
            <p:nvSpPr>
              <p:cNvPr id="89" name="Isosceles Triangle 88">
                <a:extLst>
                  <a:ext uri="{FF2B5EF4-FFF2-40B4-BE49-F238E27FC236}">
                    <a16:creationId xmlns:a16="http://schemas.microsoft.com/office/drawing/2014/main" id="{D5A9D0BA-EF93-416B-9276-A313DF5DC2C3}"/>
                  </a:ext>
                </a:extLst>
              </p:cNvPr>
              <p:cNvSpPr/>
              <p:nvPr/>
            </p:nvSpPr>
            <p:spPr>
              <a:xfrm rot="5114528">
                <a:off x="1243439" y="2619801"/>
                <a:ext cx="270434" cy="89632"/>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90" name="Straight Connector 89">
                <a:extLst>
                  <a:ext uri="{FF2B5EF4-FFF2-40B4-BE49-F238E27FC236}">
                    <a16:creationId xmlns:a16="http://schemas.microsoft.com/office/drawing/2014/main" id="{F6C9A3CD-334B-4D32-9411-4BBF0B8183ED}"/>
                  </a:ext>
                </a:extLst>
              </p:cNvPr>
              <p:cNvCxnSpPr>
                <a:cxnSpLocks/>
              </p:cNvCxnSpPr>
              <p:nvPr/>
            </p:nvCxnSpPr>
            <p:spPr>
              <a:xfrm rot="5400000" flipV="1">
                <a:off x="1077386" y="2438037"/>
                <a:ext cx="5365" cy="464756"/>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242" name="Straight Connector 241">
              <a:extLst>
                <a:ext uri="{FF2B5EF4-FFF2-40B4-BE49-F238E27FC236}">
                  <a16:creationId xmlns:a16="http://schemas.microsoft.com/office/drawing/2014/main" id="{F573E599-8BCF-4576-B795-34E202D520A8}"/>
                </a:ext>
              </a:extLst>
            </p:cNvPr>
            <p:cNvCxnSpPr>
              <a:cxnSpLocks/>
            </p:cNvCxnSpPr>
            <p:nvPr/>
          </p:nvCxnSpPr>
          <p:spPr>
            <a:xfrm flipH="1" flipV="1">
              <a:off x="867290" y="3898826"/>
              <a:ext cx="2" cy="809702"/>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grpSp>
      <p:cxnSp>
        <p:nvCxnSpPr>
          <p:cNvPr id="106" name="Straight Connector 105">
            <a:extLst>
              <a:ext uri="{FF2B5EF4-FFF2-40B4-BE49-F238E27FC236}">
                <a16:creationId xmlns:a16="http://schemas.microsoft.com/office/drawing/2014/main" id="{124B11F5-09CC-4990-8B0F-9D8034CBB0D5}"/>
              </a:ext>
            </a:extLst>
          </p:cNvPr>
          <p:cNvCxnSpPr>
            <a:cxnSpLocks/>
          </p:cNvCxnSpPr>
          <p:nvPr/>
        </p:nvCxnSpPr>
        <p:spPr>
          <a:xfrm>
            <a:off x="6091784" y="3975279"/>
            <a:ext cx="744712" cy="3"/>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F08A865F-F9A0-43F8-A9AC-07E5A1C808FD}"/>
              </a:ext>
            </a:extLst>
          </p:cNvPr>
          <p:cNvCxnSpPr>
            <a:cxnSpLocks/>
          </p:cNvCxnSpPr>
          <p:nvPr/>
        </p:nvCxnSpPr>
        <p:spPr>
          <a:xfrm flipV="1">
            <a:off x="6093166" y="3973911"/>
            <a:ext cx="0" cy="731720"/>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31" name="Isosceles Triangle 30">
            <a:extLst>
              <a:ext uri="{FF2B5EF4-FFF2-40B4-BE49-F238E27FC236}">
                <a16:creationId xmlns:a16="http://schemas.microsoft.com/office/drawing/2014/main" id="{B1A54A17-DFF9-435F-A4A9-884DABE711C3}"/>
              </a:ext>
            </a:extLst>
          </p:cNvPr>
          <p:cNvSpPr/>
          <p:nvPr/>
        </p:nvSpPr>
        <p:spPr>
          <a:xfrm rot="5400000">
            <a:off x="6705014" y="4645079"/>
            <a:ext cx="270434" cy="89631"/>
          </a:xfrm>
          <a:prstGeom prst="triangle">
            <a:avLst/>
          </a:prstGeom>
          <a:solidFill>
            <a:srgbClr val="4E88C7"/>
          </a:solidFill>
          <a:ln w="19050">
            <a:solidFill>
              <a:srgbClr val="4E88C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ED1B34"/>
              </a:highlight>
            </a:endParaRPr>
          </a:p>
        </p:txBody>
      </p:sp>
      <p:cxnSp>
        <p:nvCxnSpPr>
          <p:cNvPr id="111" name="Straight Connector 110">
            <a:extLst>
              <a:ext uri="{FF2B5EF4-FFF2-40B4-BE49-F238E27FC236}">
                <a16:creationId xmlns:a16="http://schemas.microsoft.com/office/drawing/2014/main" id="{7692591F-4F33-42B3-A800-ACEBD920A18D}"/>
              </a:ext>
            </a:extLst>
          </p:cNvPr>
          <p:cNvCxnSpPr>
            <a:cxnSpLocks/>
          </p:cNvCxnSpPr>
          <p:nvPr/>
        </p:nvCxnSpPr>
        <p:spPr>
          <a:xfrm>
            <a:off x="6102093" y="4705631"/>
            <a:ext cx="744712" cy="3"/>
          </a:xfrm>
          <a:prstGeom prst="line">
            <a:avLst/>
          </a:prstGeom>
          <a:solidFill>
            <a:srgbClr val="4E88C7"/>
          </a:solidFill>
          <a:ln w="19050">
            <a:solidFill>
              <a:srgbClr val="4E88C7"/>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D625D60-291E-46D4-9E91-C8CB989F1A70}"/>
              </a:ext>
            </a:extLst>
          </p:cNvPr>
          <p:cNvSpPr txBox="1"/>
          <p:nvPr/>
        </p:nvSpPr>
        <p:spPr>
          <a:xfrm>
            <a:off x="6829502" y="5435983"/>
            <a:ext cx="5067011" cy="1631216"/>
          </a:xfrm>
          <a:prstGeom prst="rect">
            <a:avLst/>
          </a:prstGeom>
          <a:noFill/>
        </p:spPr>
        <p:txBody>
          <a:bodyPr wrap="square">
            <a:spAutoFit/>
          </a:bodyPr>
          <a:lstStyle/>
          <a:p>
            <a:pPr marL="0" lvl="1"/>
            <a:r>
              <a:rPr lang="en-US" sz="2000" dirty="0"/>
              <a:t>The worker node consists of:</a:t>
            </a:r>
          </a:p>
          <a:p>
            <a:pPr marL="0" lvl="1" indent="-285750">
              <a:buFontTx/>
              <a:buChar char="-"/>
            </a:pPr>
            <a:endParaRPr lang="en-US" sz="2000" dirty="0"/>
          </a:p>
          <a:p>
            <a:pPr marL="342900" lvl="1" indent="-342900">
              <a:buFont typeface="Arial" panose="020B0604020202020204" pitchFamily="34" charset="0"/>
              <a:buChar char="•"/>
            </a:pPr>
            <a:r>
              <a:rPr lang="en-US" sz="2000" b="1" dirty="0" err="1"/>
              <a:t>Kubelet</a:t>
            </a:r>
            <a:r>
              <a:rPr lang="en-US" sz="2000" b="1" dirty="0"/>
              <a:t> </a:t>
            </a:r>
            <a:r>
              <a:rPr lang="en-US" sz="2000" dirty="0"/>
              <a:t>talks to the API server and manages containers on its node</a:t>
            </a:r>
          </a:p>
          <a:p>
            <a:pPr marL="0" lvl="1"/>
            <a:endParaRPr lang="en-US" sz="2000" dirty="0"/>
          </a:p>
        </p:txBody>
      </p:sp>
    </p:spTree>
    <p:extLst>
      <p:ext uri="{BB962C8B-B14F-4D97-AF65-F5344CB8AC3E}">
        <p14:creationId xmlns:p14="http://schemas.microsoft.com/office/powerpoint/2010/main" val="2281484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3839</TotalTime>
  <Words>2688</Words>
  <Application>Microsoft Macintosh PowerPoint</Application>
  <PresentationFormat>Widescreen</PresentationFormat>
  <Paragraphs>335</Paragraphs>
  <Slides>30</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IBM Plex Sans</vt:lpstr>
      <vt:lpstr>Inter</vt:lpstr>
      <vt:lpstr>Karla</vt:lpstr>
      <vt:lpstr>Office Theme</vt:lpstr>
      <vt:lpstr>Kubernetes (K8s)</vt:lpstr>
      <vt:lpstr>How can we run containers at scale?</vt:lpstr>
      <vt:lpstr>Container orchestration</vt:lpstr>
      <vt:lpstr>What is Kubernetes?</vt:lpstr>
      <vt:lpstr>K8s Components &amp; Architecture </vt:lpstr>
      <vt:lpstr>K8s Components &amp; Architecture &lt;cont&gt;</vt:lpstr>
      <vt:lpstr>K8s Components &amp; Architecture &lt;cont&gt;</vt:lpstr>
      <vt:lpstr>K8s Components &amp; Architecture &lt;cont&gt;</vt:lpstr>
      <vt:lpstr>K8s Components &amp; Architecture &lt;cont&gt;</vt:lpstr>
      <vt:lpstr>K8s Components &amp; Architecture &lt;cont&gt;</vt:lpstr>
      <vt:lpstr>Basic building blocks</vt:lpstr>
      <vt:lpstr>Running things locally</vt:lpstr>
      <vt:lpstr>Managing cluster resources</vt:lpstr>
      <vt:lpstr>Debugging cluster resources</vt:lpstr>
      <vt:lpstr>Few resource objects in K8s</vt:lpstr>
      <vt:lpstr>PowerPoint Presentation</vt:lpstr>
      <vt:lpstr>Few resource objects in K8s</vt:lpstr>
      <vt:lpstr>Demo</vt:lpstr>
      <vt:lpstr>PowerPoint Presentation</vt:lpstr>
      <vt:lpstr>Deploying an App – kubectl Way</vt:lpstr>
      <vt:lpstr>Deploying an App – kubectl Way – Pain Points</vt:lpstr>
      <vt:lpstr>Here Comes Helm</vt:lpstr>
      <vt:lpstr>What is Helm?</vt:lpstr>
      <vt:lpstr>What Helm is NOT</vt:lpstr>
      <vt:lpstr>PowerPoint Presentation</vt:lpstr>
      <vt:lpstr>Demo – Guestbook Chart Deployment</vt:lpstr>
      <vt:lpstr>Demo – Guestbook Upgrades and Rollback</vt:lpstr>
      <vt:lpstr>Demo – Clean Up</vt:lpstr>
      <vt:lpstr>Another Demo!!! https://github.com/rav94/devops-in-practice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(K8s)</dc:title>
  <dc:creator>Microsoft Office User</dc:creator>
  <cp:lastModifiedBy>Ravindu Fernando</cp:lastModifiedBy>
  <cp:revision>6</cp:revision>
  <dcterms:created xsi:type="dcterms:W3CDTF">2024-03-01T18:42:20Z</dcterms:created>
  <dcterms:modified xsi:type="dcterms:W3CDTF">2025-02-16T03:37:55Z</dcterms:modified>
</cp:coreProperties>
</file>