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98" r:id="rId2"/>
    <p:sldId id="297" r:id="rId3"/>
    <p:sldId id="299" r:id="rId4"/>
    <p:sldId id="301" r:id="rId5"/>
    <p:sldId id="302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86295"/>
  </p:normalViewPr>
  <p:slideViewPr>
    <p:cSldViewPr snapToGrid="0">
      <p:cViewPr varScale="1">
        <p:scale>
          <a:sx n="108" d="100"/>
          <a:sy n="108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5295-131C-FA4B-B0C8-BB70BDC34B2A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121B-0203-934D-883B-C907EA93946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7863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9096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4357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456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763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951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78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99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917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1592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148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7617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013F-15CC-3E4F-8A5D-E5DAE407BDB1}" type="datetimeFigureOut">
              <a:rPr lang="en-LK" smtClean="0"/>
              <a:t>2025-02-15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1808-003C-6D49-BBA3-C9FD3E2E077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1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vindunfernando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D218-321E-75D2-CBAE-36FDD9A1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GitOps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3B69B-D212-4B74-D938-F1215B853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K" dirty="0"/>
              <a:t>Introduction </a:t>
            </a:r>
          </a:p>
          <a:p>
            <a:r>
              <a:rPr lang="en-LK" dirty="0"/>
              <a:t>Ravindu Nirmal Fernando | SLIIT | February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E1AF3-BDC1-522B-7530-DC92582456C1}"/>
              </a:ext>
            </a:extLst>
          </p:cNvPr>
          <p:cNvSpPr txBox="1"/>
          <p:nvPr/>
        </p:nvSpPr>
        <p:spPr>
          <a:xfrm>
            <a:off x="5627571" y="6550223"/>
            <a:ext cx="65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LK" sz="1400" dirty="0"/>
              <a:t> </a:t>
            </a:r>
            <a:r>
              <a:rPr lang="en-LK" sz="1400" dirty="0">
                <a:hlinkClick r:id="rId2"/>
              </a:rPr>
              <a:t>https://ravindunfernando.com</a:t>
            </a:r>
            <a:r>
              <a:rPr lang="en-LK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17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16FB9-DB25-3F5E-668E-67B148C2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6" y="305807"/>
            <a:ext cx="10375747" cy="62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B9F7-7788-5219-1E24-A0414E7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GitOps in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98E1-53BA-ABB1-E72D-1CC3C889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0" i="0" dirty="0">
                <a:effectLst/>
              </a:rPr>
              <a:t>In the case of Kubernetes, </a:t>
            </a:r>
            <a:r>
              <a:rPr lang="en-GB" b="0" i="0" dirty="0" err="1">
                <a:effectLst/>
              </a:rPr>
              <a:t>GitOps</a:t>
            </a:r>
            <a:r>
              <a:rPr lang="en-GB" b="0" i="0" dirty="0">
                <a:effectLst/>
              </a:rPr>
              <a:t> deployments happen in the following manner:</a:t>
            </a:r>
            <a:br>
              <a:rPr lang="en-GB" b="0" i="0" dirty="0">
                <a:effectLst/>
              </a:rPr>
            </a:br>
            <a:br>
              <a:rPr lang="en-GB" b="0" i="0" dirty="0">
                <a:effectLst/>
              </a:rPr>
            </a:br>
            <a:r>
              <a:rPr lang="en-GB" b="0" i="0" dirty="0">
                <a:effectLst/>
              </a:rPr>
              <a:t>A </a:t>
            </a:r>
            <a:r>
              <a:rPr lang="en-GB" b="0" i="0" dirty="0" err="1">
                <a:effectLst/>
              </a:rPr>
              <a:t>GitOps</a:t>
            </a:r>
            <a:r>
              <a:rPr lang="en-GB" b="0" i="0" dirty="0">
                <a:effectLst/>
              </a:rPr>
              <a:t> agent is deployed on the cluster.</a:t>
            </a:r>
          </a:p>
          <a:p>
            <a:pPr marL="0" indent="0">
              <a:buNone/>
            </a:pPr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The </a:t>
            </a:r>
            <a:r>
              <a:rPr lang="en-GB" b="0" i="0" dirty="0" err="1">
                <a:effectLst/>
              </a:rPr>
              <a:t>GitOps</a:t>
            </a:r>
            <a:r>
              <a:rPr lang="en-GB" b="0" i="0" dirty="0">
                <a:effectLst/>
              </a:rPr>
              <a:t> agent is monitoring one or more Git repositories that define applications and contain Kubernetes manifests (or Helm charts or </a:t>
            </a:r>
            <a:r>
              <a:rPr lang="en-GB" b="0" i="0" dirty="0" err="1">
                <a:effectLst/>
              </a:rPr>
              <a:t>Kustomize</a:t>
            </a:r>
            <a:r>
              <a:rPr lang="en-GB" b="0" i="0" dirty="0">
                <a:effectLst/>
              </a:rPr>
              <a:t> files).</a:t>
            </a:r>
          </a:p>
          <a:p>
            <a:r>
              <a:rPr lang="en-GB" b="0" i="0" dirty="0">
                <a:effectLst/>
              </a:rPr>
              <a:t>Once a Git commit happens the </a:t>
            </a:r>
            <a:r>
              <a:rPr lang="en-GB" b="0" i="0" dirty="0" err="1">
                <a:effectLst/>
              </a:rPr>
              <a:t>GitOps</a:t>
            </a:r>
            <a:r>
              <a:rPr lang="en-GB" b="0" i="0" dirty="0">
                <a:effectLst/>
              </a:rPr>
              <a:t> agent is instructing the cluster to reach the same state as what is described in Git.</a:t>
            </a:r>
          </a:p>
          <a:p>
            <a:r>
              <a:rPr lang="en-GB" b="0" i="0" dirty="0">
                <a:effectLst/>
              </a:rPr>
              <a:t>Developers, operators. and other stakeholders perform all changes via Git operations and never directly touch the cluster (or perform manual </a:t>
            </a:r>
            <a:r>
              <a:rPr lang="en-GB" b="0" i="0" dirty="0" err="1">
                <a:effectLst/>
              </a:rPr>
              <a:t>kubectl</a:t>
            </a:r>
            <a:r>
              <a:rPr lang="en-GB" b="0" i="0" dirty="0">
                <a:effectLst/>
              </a:rPr>
              <a:t> commands).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8820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B9F7-7788-5219-1E24-A0414E7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deployment without </a:t>
            </a:r>
            <a:r>
              <a:rPr lang="en-GB" dirty="0" err="1"/>
              <a:t>GitOps</a:t>
            </a:r>
            <a:r>
              <a:rPr lang="en-GB" dirty="0"/>
              <a:t>: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737DD6-A306-6851-E7D3-399134B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1 - </a:t>
            </a: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A developer commits source code for the application.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2 - A CI system builds the application and may also perform additional actions such as unit tests, security scans, static checks, etc.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3 - The container image is stored in a Container registry.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4 - The CI platform (or other external system) with direct access to the Kubernetes cluster creates a deployment using a variation of the “</a:t>
            </a:r>
            <a:r>
              <a:rPr lang="en-GB" b="0" i="0" dirty="0" err="1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kubectl</a:t>
            </a: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 apply” command.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5 - The application is deployed on the cluster.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932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D8573A-7E63-C27F-ABD7-34CC3246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6" y="1017213"/>
            <a:ext cx="10649827" cy="282767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18D70D-D606-8953-0ECF-4A39178A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17982"/>
            <a:ext cx="10515600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 cluster state is manually decided by </a:t>
            </a:r>
            <a:r>
              <a:rPr lang="en-GB" b="0" i="0" dirty="0" err="1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kubectl</a:t>
            </a: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 commands or other API access.</a:t>
            </a:r>
          </a:p>
          <a:p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 platform that deploys to the cluster is having full access to the Kubernetes cluster from an external point.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0964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B9F7-7788-5219-1E24-A0414E7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the process with </a:t>
            </a:r>
            <a:r>
              <a:rPr lang="en-GB" dirty="0" err="1"/>
              <a:t>GitOps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737DD6-A306-6851-E7D3-399134B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The first steps are the same. </a:t>
            </a:r>
          </a:p>
          <a:p>
            <a:pPr marL="0" indent="0" algn="l">
              <a:buNone/>
            </a:pPr>
            <a:endParaRPr lang="en-GB" dirty="0">
              <a:solidFill>
                <a:srgbClr val="28292A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1 - A developer commits source code for the application and the CI system creates a container image that is pushed to a registry.</a:t>
            </a:r>
          </a:p>
          <a:p>
            <a:pPr marL="0" indent="0" algn="l">
              <a:buNone/>
            </a:pPr>
            <a:endParaRPr lang="en-GB" dirty="0">
              <a:solidFill>
                <a:srgbClr val="28292A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2 - Nobody has direct access to the Kubernetes cluster. </a:t>
            </a:r>
          </a:p>
          <a:p>
            <a:pPr marL="0" indent="0" algn="l">
              <a:buNone/>
            </a:pPr>
            <a:endParaRPr lang="en-GB" dirty="0">
              <a:solidFill>
                <a:srgbClr val="28292A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3 - There is a second Git repository that has all manifests that define the application.</a:t>
            </a:r>
          </a:p>
          <a:p>
            <a:pPr marL="0" indent="0" algn="l">
              <a:buNone/>
            </a:pPr>
            <a:endParaRPr lang="en-GB" dirty="0">
              <a:solidFill>
                <a:srgbClr val="28292A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4 - Another human or an automated system changes the manifests in this second Git repository.</a:t>
            </a:r>
          </a:p>
          <a:p>
            <a:pPr marL="0" indent="0" algn="l">
              <a:buNone/>
            </a:pPr>
            <a:endParaRPr lang="en-GB" dirty="0">
              <a:solidFill>
                <a:srgbClr val="28292A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5 - A </a:t>
            </a:r>
            <a:r>
              <a:rPr lang="en-GB" dirty="0" err="1">
                <a:solidFill>
                  <a:srgbClr val="28292A"/>
                </a:solidFill>
                <a:latin typeface="Lato" panose="020F0502020204030203" pitchFamily="34" charset="0"/>
              </a:rPr>
              <a:t>GitOps</a:t>
            </a:r>
            <a: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  <a:t> controller that is running inside the cluster is monitoring the Git repository and as soon as a change is made, it changes the cluster state to match what is described in Git.</a:t>
            </a:r>
            <a:br>
              <a:rPr lang="en-GB" dirty="0">
                <a:solidFill>
                  <a:srgbClr val="28292A"/>
                </a:solidFill>
                <a:latin typeface="Lato" panose="020F0502020204030203" pitchFamily="34" charset="0"/>
              </a:rPr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1266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3A7D7-5E2F-22F8-F0B2-630CEC12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29" y="801587"/>
            <a:ext cx="9659741" cy="52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18D70D-D606-8953-0ECF-4A39178A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 key points here are:</a:t>
            </a:r>
          </a:p>
          <a:p>
            <a:pPr marL="0" indent="0">
              <a:buNone/>
            </a:pPr>
            <a:endParaRPr lang="en-GB" b="0" i="0" dirty="0">
              <a:solidFill>
                <a:srgbClr val="28292A"/>
              </a:solidFill>
              <a:effectLst/>
              <a:latin typeface="Lato" panose="020F0502020204030203" pitchFamily="34" charset="0"/>
            </a:endParaRPr>
          </a:p>
          <a:p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 state of the cluster is always described in Git. Git holds everything for the application and not just the source code.</a:t>
            </a:r>
          </a:p>
          <a:p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There is no external deployment/CI system with full access to the cluster. The cluster itself is pulling changes and deployment information.</a:t>
            </a:r>
          </a:p>
          <a:p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GB" b="0" i="0" dirty="0" err="1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GitOps</a:t>
            </a:r>
            <a:r>
              <a:rPr lang="en-GB" b="0" i="0" dirty="0">
                <a:solidFill>
                  <a:srgbClr val="28292A"/>
                </a:solidFill>
                <a:effectLst/>
                <a:latin typeface="Lato" panose="020F0502020204030203" pitchFamily="34" charset="0"/>
              </a:rPr>
              <a:t> controller is running in a constant loop and always matches the Git state with the cluster state.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5443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3967</TotalTime>
  <Words>446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GitOps</vt:lpstr>
      <vt:lpstr>PowerPoint Presentation</vt:lpstr>
      <vt:lpstr>GitOps in K8s</vt:lpstr>
      <vt:lpstr>Traditional deployment without GitOps:</vt:lpstr>
      <vt:lpstr>PowerPoint Presentation</vt:lpstr>
      <vt:lpstr>Modifying the process with GitOps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(K8s)</dc:title>
  <dc:creator>Microsoft Office User</dc:creator>
  <cp:lastModifiedBy>Ravindu Fernando</cp:lastModifiedBy>
  <cp:revision>8</cp:revision>
  <dcterms:created xsi:type="dcterms:W3CDTF">2024-03-01T18:42:20Z</dcterms:created>
  <dcterms:modified xsi:type="dcterms:W3CDTF">2025-02-16T02:47:42Z</dcterms:modified>
</cp:coreProperties>
</file>