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99" r:id="rId2"/>
    <p:sldId id="300" r:id="rId3"/>
    <p:sldId id="301" r:id="rId4"/>
    <p:sldId id="302" r:id="rId5"/>
    <p:sldId id="303" r:id="rId6"/>
    <p:sldId id="304" r:id="rId7"/>
    <p:sldId id="305" r:id="rId8"/>
    <p:sldId id="306" r:id="rId9"/>
    <p:sldId id="308" r:id="rId10"/>
    <p:sldId id="309" r:id="rId11"/>
    <p:sldId id="310" r:id="rId12"/>
    <p:sldId id="311" r:id="rId13"/>
    <p:sldId id="312" r:id="rId14"/>
    <p:sldId id="313" r:id="rId15"/>
    <p:sldId id="314" r:id="rId16"/>
    <p:sldId id="307" r:id="rId17"/>
    <p:sldId id="315" r:id="rId18"/>
    <p:sldId id="316" r:id="rId19"/>
    <p:sldId id="318" r:id="rId20"/>
    <p:sldId id="317" r:id="rId21"/>
    <p:sldId id="319" r:id="rId22"/>
    <p:sldId id="320" r:id="rId23"/>
    <p:sldId id="322" r:id="rId24"/>
    <p:sldId id="323" r:id="rId25"/>
    <p:sldId id="321" r:id="rId26"/>
  </p:sldIdLst>
  <p:sldSz cx="12192000" cy="6858000"/>
  <p:notesSz cx="6858000" cy="9144000"/>
  <p:defaultText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143"/>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94B83-DCE8-A14A-BFFA-D595DD20FEE7}" type="datetimeFigureOut">
              <a:rPr lang="en-LK" smtClean="0"/>
              <a:t>2025-03-08</a:t>
            </a:fld>
            <a:endParaRPr lang="en-L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5B38B-20A2-EF41-ADD2-98D77E748212}" type="slidenum">
              <a:rPr lang="en-LK" smtClean="0"/>
              <a:t>‹#›</a:t>
            </a:fld>
            <a:endParaRPr lang="en-LK"/>
          </a:p>
        </p:txBody>
      </p:sp>
    </p:spTree>
    <p:extLst>
      <p:ext uri="{BB962C8B-B14F-4D97-AF65-F5344CB8AC3E}">
        <p14:creationId xmlns:p14="http://schemas.microsoft.com/office/powerpoint/2010/main" val="177363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CECEC"/>
                </a:solidFill>
                <a:effectLst/>
                <a:latin typeface="Söhne"/>
              </a:rPr>
              <a:t>The two-phase commit protocol is a type of algorithm used in database systems to ensure the consistency of transactions across multiple databases or distributed systems. It's particularly important in environments where a transaction involves multiple distinct data stores and where all operations in the transaction must either complete successfully or fail as a whole. Here's how it works:</a:t>
            </a:r>
          </a:p>
          <a:p>
            <a:pPr algn="l">
              <a:buFont typeface="+mj-lt"/>
              <a:buAutoNum type="arabicPeriod"/>
            </a:pPr>
            <a:r>
              <a:rPr lang="en-GB" b="1" i="0" dirty="0">
                <a:solidFill>
                  <a:srgbClr val="ECECEC"/>
                </a:solidFill>
                <a:effectLst/>
                <a:latin typeface="Söhne"/>
              </a:rPr>
              <a:t>Phase 1 - Prepare (Voting Phase)</a:t>
            </a:r>
            <a:r>
              <a:rPr lang="en-GB" b="0" i="0" dirty="0">
                <a:solidFill>
                  <a:srgbClr val="ECECEC"/>
                </a:solidFill>
                <a:effectLst/>
                <a:latin typeface="Söhne"/>
              </a:rPr>
              <a:t>:</a:t>
            </a:r>
          </a:p>
          <a:p>
            <a:pPr marL="742950" lvl="1" indent="-285750" algn="l">
              <a:buFont typeface="+mj-lt"/>
              <a:buAutoNum type="arabicPeriod"/>
            </a:pPr>
            <a:r>
              <a:rPr lang="en-GB" b="0" i="0" dirty="0">
                <a:solidFill>
                  <a:srgbClr val="ECECEC"/>
                </a:solidFill>
                <a:effectLst/>
                <a:latin typeface="Söhne"/>
              </a:rPr>
              <a:t>The transaction coordinator sends a 'prepare' message to all the participating nodes (databases or services involved in the transaction).</a:t>
            </a:r>
          </a:p>
          <a:p>
            <a:pPr marL="742950" lvl="1" indent="-285750" algn="l">
              <a:buFont typeface="+mj-lt"/>
              <a:buAutoNum type="arabicPeriod"/>
            </a:pPr>
            <a:r>
              <a:rPr lang="en-GB" b="0" i="0" dirty="0">
                <a:solidFill>
                  <a:srgbClr val="ECECEC"/>
                </a:solidFill>
                <a:effectLst/>
                <a:latin typeface="Söhne"/>
              </a:rPr>
              <a:t>Each node executes the transaction up to the point of commitment and locks the necessary resources but doesn't actually commit the transaction.</a:t>
            </a:r>
          </a:p>
          <a:p>
            <a:pPr marL="742950" lvl="1" indent="-285750" algn="l">
              <a:buFont typeface="+mj-lt"/>
              <a:buAutoNum type="arabicPeriod"/>
            </a:pPr>
            <a:r>
              <a:rPr lang="en-GB" b="0" i="0" dirty="0">
                <a:solidFill>
                  <a:srgbClr val="ECECEC"/>
                </a:solidFill>
                <a:effectLst/>
                <a:latin typeface="Söhne"/>
              </a:rPr>
              <a:t>Each node responds to the coordinator with a 'ready' message if it can commit the transaction (i.e., the transaction can be executed without errors) or an 'abort' message if it cannot.</a:t>
            </a:r>
          </a:p>
          <a:p>
            <a:pPr algn="l">
              <a:buFont typeface="+mj-lt"/>
              <a:buAutoNum type="arabicPeriod"/>
            </a:pPr>
            <a:r>
              <a:rPr lang="en-GB" b="1" i="0" dirty="0">
                <a:solidFill>
                  <a:srgbClr val="ECECEC"/>
                </a:solidFill>
                <a:effectLst/>
                <a:latin typeface="Söhne"/>
              </a:rPr>
              <a:t>Phase 2 - Commit/Rollback</a:t>
            </a:r>
            <a:r>
              <a:rPr lang="en-GB" b="0" i="0" dirty="0">
                <a:solidFill>
                  <a:srgbClr val="ECECEC"/>
                </a:solidFill>
                <a:effectLst/>
                <a:latin typeface="Söhne"/>
              </a:rPr>
              <a:t>:</a:t>
            </a:r>
          </a:p>
          <a:p>
            <a:pPr marL="742950" lvl="1" indent="-285750" algn="l">
              <a:buFont typeface="+mj-lt"/>
              <a:buAutoNum type="arabicPeriod"/>
            </a:pPr>
            <a:r>
              <a:rPr lang="en-GB" b="0" i="0" dirty="0">
                <a:solidFill>
                  <a:srgbClr val="ECECEC"/>
                </a:solidFill>
                <a:effectLst/>
                <a:latin typeface="Söhne"/>
              </a:rPr>
              <a:t>If all nodes respond with 'ready', the coordinator sends a 'commit' message to all nodes. Each node then commits the transaction and releases the locked resources.</a:t>
            </a:r>
          </a:p>
          <a:p>
            <a:pPr marL="742950" lvl="1" indent="-285750" algn="l">
              <a:buFont typeface="+mj-lt"/>
              <a:buAutoNum type="arabicPeriod"/>
            </a:pPr>
            <a:r>
              <a:rPr lang="en-GB" b="0" i="0" dirty="0">
                <a:solidFill>
                  <a:srgbClr val="ECECEC"/>
                </a:solidFill>
                <a:effectLst/>
                <a:latin typeface="Söhne"/>
              </a:rPr>
              <a:t>If any node responds with 'abort', or if there's a failure in communication, the coordinator sends a 'rollback' message to all nodes. Each node then rolls back (undoes) the transaction and releases the locked resources.</a:t>
            </a:r>
          </a:p>
          <a:p>
            <a:pPr algn="l"/>
            <a:r>
              <a:rPr lang="en-GB" b="0" i="0" dirty="0">
                <a:solidFill>
                  <a:srgbClr val="ECECEC"/>
                </a:solidFill>
                <a:effectLst/>
                <a:latin typeface="Söhne"/>
              </a:rPr>
              <a:t>The two-phase commit protocol ensures that either all parts of the transaction are committed, making the changes permanent, or none are, maintaining data consistency across the system. However, it can be resource-intensive and can lead to issues like locking and blocking, making it less suitable for high-throughput or real-time systems. This is one reason why alternative methods, like the Saga pattern, are used in distributed systems like microservices.</a:t>
            </a:r>
          </a:p>
          <a:p>
            <a:endParaRPr lang="en-LK" dirty="0"/>
          </a:p>
        </p:txBody>
      </p:sp>
      <p:sp>
        <p:nvSpPr>
          <p:cNvPr id="4" name="Slide Number Placeholder 3"/>
          <p:cNvSpPr>
            <a:spLocks noGrp="1"/>
          </p:cNvSpPr>
          <p:nvPr>
            <p:ph type="sldNum" sz="quarter" idx="5"/>
          </p:nvPr>
        </p:nvSpPr>
        <p:spPr/>
        <p:txBody>
          <a:bodyPr/>
          <a:lstStyle/>
          <a:p>
            <a:fld id="{2135B38B-20A2-EF41-ADD2-98D77E748212}" type="slidenum">
              <a:rPr lang="en-LK" smtClean="0"/>
              <a:t>16</a:t>
            </a:fld>
            <a:endParaRPr lang="en-LK"/>
          </a:p>
        </p:txBody>
      </p:sp>
    </p:spTree>
    <p:extLst>
      <p:ext uri="{BB962C8B-B14F-4D97-AF65-F5344CB8AC3E}">
        <p14:creationId xmlns:p14="http://schemas.microsoft.com/office/powerpoint/2010/main" val="264194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53D5-492E-813D-6E4B-1B885754968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K"/>
          </a:p>
        </p:txBody>
      </p:sp>
      <p:sp>
        <p:nvSpPr>
          <p:cNvPr id="3" name="Subtitle 2">
            <a:extLst>
              <a:ext uri="{FF2B5EF4-FFF2-40B4-BE49-F238E27FC236}">
                <a16:creationId xmlns:a16="http://schemas.microsoft.com/office/drawing/2014/main" id="{C9645CD9-E1FD-77DE-C510-4C7B6AEB7C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K"/>
          </a:p>
        </p:txBody>
      </p:sp>
      <p:sp>
        <p:nvSpPr>
          <p:cNvPr id="4" name="Date Placeholder 3">
            <a:extLst>
              <a:ext uri="{FF2B5EF4-FFF2-40B4-BE49-F238E27FC236}">
                <a16:creationId xmlns:a16="http://schemas.microsoft.com/office/drawing/2014/main" id="{A61D1327-003E-89DC-A716-09009D0A6D2F}"/>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5" name="Footer Placeholder 4">
            <a:extLst>
              <a:ext uri="{FF2B5EF4-FFF2-40B4-BE49-F238E27FC236}">
                <a16:creationId xmlns:a16="http://schemas.microsoft.com/office/drawing/2014/main" id="{5B6CB633-C72A-890A-AE01-863A83E8DB81}"/>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3B6BF2BC-2263-F2F1-E235-F505014436DB}"/>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93953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B740-AFDF-8579-DC35-D28DBC7412A2}"/>
              </a:ext>
            </a:extLst>
          </p:cNvPr>
          <p:cNvSpPr>
            <a:spLocks noGrp="1"/>
          </p:cNvSpPr>
          <p:nvPr>
            <p:ph type="title"/>
          </p:nvPr>
        </p:nvSpPr>
        <p:spPr/>
        <p:txBody>
          <a:bodyPr/>
          <a:lstStyle/>
          <a:p>
            <a:r>
              <a:rPr lang="en-GB"/>
              <a:t>Click to edit Master title style</a:t>
            </a:r>
            <a:endParaRPr lang="en-LK"/>
          </a:p>
        </p:txBody>
      </p:sp>
      <p:sp>
        <p:nvSpPr>
          <p:cNvPr id="3" name="Vertical Text Placeholder 2">
            <a:extLst>
              <a:ext uri="{FF2B5EF4-FFF2-40B4-BE49-F238E27FC236}">
                <a16:creationId xmlns:a16="http://schemas.microsoft.com/office/drawing/2014/main" id="{44173CE2-69A5-CD57-5CD8-2B70DA5410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110BC003-3DFA-EA0F-56FC-B87D42A1839C}"/>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5" name="Footer Placeholder 4">
            <a:extLst>
              <a:ext uri="{FF2B5EF4-FFF2-40B4-BE49-F238E27FC236}">
                <a16:creationId xmlns:a16="http://schemas.microsoft.com/office/drawing/2014/main" id="{4A6DC425-5E07-44A9-C480-D34B0290FB1F}"/>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7CFB3D9B-B1B3-2F56-E5FE-44955CEF1B7F}"/>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199221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546C2C-0D7B-DBB8-B0D8-1DF341D5ED7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K"/>
          </a:p>
        </p:txBody>
      </p:sp>
      <p:sp>
        <p:nvSpPr>
          <p:cNvPr id="3" name="Vertical Text Placeholder 2">
            <a:extLst>
              <a:ext uri="{FF2B5EF4-FFF2-40B4-BE49-F238E27FC236}">
                <a16:creationId xmlns:a16="http://schemas.microsoft.com/office/drawing/2014/main" id="{0C4F22DA-0672-724C-2679-FA02209EAF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AA9FF160-90B5-695B-78D1-83C6EDEE8A88}"/>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5" name="Footer Placeholder 4">
            <a:extLst>
              <a:ext uri="{FF2B5EF4-FFF2-40B4-BE49-F238E27FC236}">
                <a16:creationId xmlns:a16="http://schemas.microsoft.com/office/drawing/2014/main" id="{6409E766-5036-B3E1-E1C8-DD096624C6F3}"/>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99A74B20-4A9E-C0F0-00AA-3AB9FBBFFF1A}"/>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425463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4147-29B0-98EE-82D0-38B2A0AF65B9}"/>
              </a:ext>
            </a:extLst>
          </p:cNvPr>
          <p:cNvSpPr>
            <a:spLocks noGrp="1"/>
          </p:cNvSpPr>
          <p:nvPr>
            <p:ph type="title"/>
          </p:nvPr>
        </p:nvSpPr>
        <p:spPr/>
        <p:txBody>
          <a:bodyPr/>
          <a:lstStyle/>
          <a:p>
            <a:r>
              <a:rPr lang="en-GB"/>
              <a:t>Click to edit Master title style</a:t>
            </a:r>
            <a:endParaRPr lang="en-LK"/>
          </a:p>
        </p:txBody>
      </p:sp>
      <p:sp>
        <p:nvSpPr>
          <p:cNvPr id="3" name="Content Placeholder 2">
            <a:extLst>
              <a:ext uri="{FF2B5EF4-FFF2-40B4-BE49-F238E27FC236}">
                <a16:creationId xmlns:a16="http://schemas.microsoft.com/office/drawing/2014/main" id="{36238A07-CA4E-81CD-D91C-03E1B90AB7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CCFBBCF0-1742-5D86-FC67-33168A3F46E5}"/>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5" name="Footer Placeholder 4">
            <a:extLst>
              <a:ext uri="{FF2B5EF4-FFF2-40B4-BE49-F238E27FC236}">
                <a16:creationId xmlns:a16="http://schemas.microsoft.com/office/drawing/2014/main" id="{ECF97926-DDAD-9853-4099-56F5F68E913F}"/>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343D3AF0-D325-25BF-C56F-E6F9CCB73DBC}"/>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178286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D708-1BE7-9131-F2C3-443CB0D597C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K"/>
          </a:p>
        </p:txBody>
      </p:sp>
      <p:sp>
        <p:nvSpPr>
          <p:cNvPr id="3" name="Text Placeholder 2">
            <a:extLst>
              <a:ext uri="{FF2B5EF4-FFF2-40B4-BE49-F238E27FC236}">
                <a16:creationId xmlns:a16="http://schemas.microsoft.com/office/drawing/2014/main" id="{1F671E6D-8D33-34F4-7FB3-A81B4F9EE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E09E214-056B-B25C-9E0E-A6DB507E97B4}"/>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5" name="Footer Placeholder 4">
            <a:extLst>
              <a:ext uri="{FF2B5EF4-FFF2-40B4-BE49-F238E27FC236}">
                <a16:creationId xmlns:a16="http://schemas.microsoft.com/office/drawing/2014/main" id="{0562C952-C7BF-E1A1-7DDE-6FF010EBCBC0}"/>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57464611-6B2B-A16A-264B-C3E8179DE529}"/>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176242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AB05-1FFE-EDC6-B60E-79E00C3464F8}"/>
              </a:ext>
            </a:extLst>
          </p:cNvPr>
          <p:cNvSpPr>
            <a:spLocks noGrp="1"/>
          </p:cNvSpPr>
          <p:nvPr>
            <p:ph type="title"/>
          </p:nvPr>
        </p:nvSpPr>
        <p:spPr/>
        <p:txBody>
          <a:bodyPr/>
          <a:lstStyle/>
          <a:p>
            <a:r>
              <a:rPr lang="en-GB"/>
              <a:t>Click to edit Master title style</a:t>
            </a:r>
            <a:endParaRPr lang="en-LK"/>
          </a:p>
        </p:txBody>
      </p:sp>
      <p:sp>
        <p:nvSpPr>
          <p:cNvPr id="3" name="Content Placeholder 2">
            <a:extLst>
              <a:ext uri="{FF2B5EF4-FFF2-40B4-BE49-F238E27FC236}">
                <a16:creationId xmlns:a16="http://schemas.microsoft.com/office/drawing/2014/main" id="{84F5A225-D50C-F194-442B-874CCCA8C1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Content Placeholder 3">
            <a:extLst>
              <a:ext uri="{FF2B5EF4-FFF2-40B4-BE49-F238E27FC236}">
                <a16:creationId xmlns:a16="http://schemas.microsoft.com/office/drawing/2014/main" id="{1A8A9E67-62D7-7FB8-DE68-508378D5D6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5" name="Date Placeholder 4">
            <a:extLst>
              <a:ext uri="{FF2B5EF4-FFF2-40B4-BE49-F238E27FC236}">
                <a16:creationId xmlns:a16="http://schemas.microsoft.com/office/drawing/2014/main" id="{5F7F7A7D-08BA-4B86-DAB5-306B5B7598A5}"/>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6" name="Footer Placeholder 5">
            <a:extLst>
              <a:ext uri="{FF2B5EF4-FFF2-40B4-BE49-F238E27FC236}">
                <a16:creationId xmlns:a16="http://schemas.microsoft.com/office/drawing/2014/main" id="{A56D090F-7B06-372A-C5BD-C8009802283A}"/>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DAAFC124-E420-5453-B632-518E786C11F0}"/>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103260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437A-603B-5463-95C6-00F1BDB0D6A1}"/>
              </a:ext>
            </a:extLst>
          </p:cNvPr>
          <p:cNvSpPr>
            <a:spLocks noGrp="1"/>
          </p:cNvSpPr>
          <p:nvPr>
            <p:ph type="title"/>
          </p:nvPr>
        </p:nvSpPr>
        <p:spPr>
          <a:xfrm>
            <a:off x="839788" y="365125"/>
            <a:ext cx="10515600" cy="1325563"/>
          </a:xfrm>
        </p:spPr>
        <p:txBody>
          <a:bodyPr/>
          <a:lstStyle/>
          <a:p>
            <a:r>
              <a:rPr lang="en-GB"/>
              <a:t>Click to edit Master title style</a:t>
            </a:r>
            <a:endParaRPr lang="en-LK"/>
          </a:p>
        </p:txBody>
      </p:sp>
      <p:sp>
        <p:nvSpPr>
          <p:cNvPr id="3" name="Text Placeholder 2">
            <a:extLst>
              <a:ext uri="{FF2B5EF4-FFF2-40B4-BE49-F238E27FC236}">
                <a16:creationId xmlns:a16="http://schemas.microsoft.com/office/drawing/2014/main" id="{D68FF8F0-9DA9-63CF-8FAA-33C8F4174D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8BFEBC6-F0A0-E96F-9291-BE304BBECA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5" name="Text Placeholder 4">
            <a:extLst>
              <a:ext uri="{FF2B5EF4-FFF2-40B4-BE49-F238E27FC236}">
                <a16:creationId xmlns:a16="http://schemas.microsoft.com/office/drawing/2014/main" id="{3C404110-4A6C-E958-0592-5C611CDA5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1D13F9-87FA-FABE-3771-4843C5CCD1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7" name="Date Placeholder 6">
            <a:extLst>
              <a:ext uri="{FF2B5EF4-FFF2-40B4-BE49-F238E27FC236}">
                <a16:creationId xmlns:a16="http://schemas.microsoft.com/office/drawing/2014/main" id="{DA7D2C8C-2E0D-4926-14A4-221DBD1E23D3}"/>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8" name="Footer Placeholder 7">
            <a:extLst>
              <a:ext uri="{FF2B5EF4-FFF2-40B4-BE49-F238E27FC236}">
                <a16:creationId xmlns:a16="http://schemas.microsoft.com/office/drawing/2014/main" id="{2C4CE609-2C78-E47A-BD58-A10E024A8305}"/>
              </a:ext>
            </a:extLst>
          </p:cNvPr>
          <p:cNvSpPr>
            <a:spLocks noGrp="1"/>
          </p:cNvSpPr>
          <p:nvPr>
            <p:ph type="ftr" sz="quarter" idx="11"/>
          </p:nvPr>
        </p:nvSpPr>
        <p:spPr/>
        <p:txBody>
          <a:bodyPr/>
          <a:lstStyle/>
          <a:p>
            <a:endParaRPr lang="en-LK"/>
          </a:p>
        </p:txBody>
      </p:sp>
      <p:sp>
        <p:nvSpPr>
          <p:cNvPr id="9" name="Slide Number Placeholder 8">
            <a:extLst>
              <a:ext uri="{FF2B5EF4-FFF2-40B4-BE49-F238E27FC236}">
                <a16:creationId xmlns:a16="http://schemas.microsoft.com/office/drawing/2014/main" id="{725C4732-2188-EF6E-0BF2-FB07AF8361A0}"/>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91696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30F-0DF0-5EE9-5639-26426431D2C4}"/>
              </a:ext>
            </a:extLst>
          </p:cNvPr>
          <p:cNvSpPr>
            <a:spLocks noGrp="1"/>
          </p:cNvSpPr>
          <p:nvPr>
            <p:ph type="title"/>
          </p:nvPr>
        </p:nvSpPr>
        <p:spPr/>
        <p:txBody>
          <a:bodyPr/>
          <a:lstStyle/>
          <a:p>
            <a:r>
              <a:rPr lang="en-GB"/>
              <a:t>Click to edit Master title style</a:t>
            </a:r>
            <a:endParaRPr lang="en-LK"/>
          </a:p>
        </p:txBody>
      </p:sp>
      <p:sp>
        <p:nvSpPr>
          <p:cNvPr id="3" name="Date Placeholder 2">
            <a:extLst>
              <a:ext uri="{FF2B5EF4-FFF2-40B4-BE49-F238E27FC236}">
                <a16:creationId xmlns:a16="http://schemas.microsoft.com/office/drawing/2014/main" id="{13DAC13F-6600-BDE6-8D72-41410543874B}"/>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4" name="Footer Placeholder 3">
            <a:extLst>
              <a:ext uri="{FF2B5EF4-FFF2-40B4-BE49-F238E27FC236}">
                <a16:creationId xmlns:a16="http://schemas.microsoft.com/office/drawing/2014/main" id="{618C510C-6348-EDCB-5FC3-966330885F66}"/>
              </a:ext>
            </a:extLst>
          </p:cNvPr>
          <p:cNvSpPr>
            <a:spLocks noGrp="1"/>
          </p:cNvSpPr>
          <p:nvPr>
            <p:ph type="ftr" sz="quarter" idx="11"/>
          </p:nvPr>
        </p:nvSpPr>
        <p:spPr/>
        <p:txBody>
          <a:bodyPr/>
          <a:lstStyle/>
          <a:p>
            <a:endParaRPr lang="en-LK"/>
          </a:p>
        </p:txBody>
      </p:sp>
      <p:sp>
        <p:nvSpPr>
          <p:cNvPr id="5" name="Slide Number Placeholder 4">
            <a:extLst>
              <a:ext uri="{FF2B5EF4-FFF2-40B4-BE49-F238E27FC236}">
                <a16:creationId xmlns:a16="http://schemas.microsoft.com/office/drawing/2014/main" id="{F4DCB016-B301-E589-640B-D68B139A6A85}"/>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110163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22129C-A729-14E4-F5DE-077F9F5D5455}"/>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3" name="Footer Placeholder 2">
            <a:extLst>
              <a:ext uri="{FF2B5EF4-FFF2-40B4-BE49-F238E27FC236}">
                <a16:creationId xmlns:a16="http://schemas.microsoft.com/office/drawing/2014/main" id="{6BC29A69-390B-C49E-ACDB-F28922E66CB6}"/>
              </a:ext>
            </a:extLst>
          </p:cNvPr>
          <p:cNvSpPr>
            <a:spLocks noGrp="1"/>
          </p:cNvSpPr>
          <p:nvPr>
            <p:ph type="ftr" sz="quarter" idx="11"/>
          </p:nvPr>
        </p:nvSpPr>
        <p:spPr/>
        <p:txBody>
          <a:bodyPr/>
          <a:lstStyle/>
          <a:p>
            <a:endParaRPr lang="en-LK"/>
          </a:p>
        </p:txBody>
      </p:sp>
      <p:sp>
        <p:nvSpPr>
          <p:cNvPr id="4" name="Slide Number Placeholder 3">
            <a:extLst>
              <a:ext uri="{FF2B5EF4-FFF2-40B4-BE49-F238E27FC236}">
                <a16:creationId xmlns:a16="http://schemas.microsoft.com/office/drawing/2014/main" id="{E1776E53-EA0B-5062-ACE7-43941CE8CB22}"/>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110183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3161-FE94-5464-995B-D5691508E7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K"/>
          </a:p>
        </p:txBody>
      </p:sp>
      <p:sp>
        <p:nvSpPr>
          <p:cNvPr id="3" name="Content Placeholder 2">
            <a:extLst>
              <a:ext uri="{FF2B5EF4-FFF2-40B4-BE49-F238E27FC236}">
                <a16:creationId xmlns:a16="http://schemas.microsoft.com/office/drawing/2014/main" id="{C31FAE8B-F343-B759-904F-74672BA33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Text Placeholder 3">
            <a:extLst>
              <a:ext uri="{FF2B5EF4-FFF2-40B4-BE49-F238E27FC236}">
                <a16:creationId xmlns:a16="http://schemas.microsoft.com/office/drawing/2014/main" id="{F348FA0D-88B4-0FC5-5614-627B1720B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9C8C40-D981-B6A6-571F-B853C93C4C15}"/>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6" name="Footer Placeholder 5">
            <a:extLst>
              <a:ext uri="{FF2B5EF4-FFF2-40B4-BE49-F238E27FC236}">
                <a16:creationId xmlns:a16="http://schemas.microsoft.com/office/drawing/2014/main" id="{27D21382-EE85-5455-884E-5ACDE3B53EF3}"/>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89DC3B57-AE71-655B-47E9-FA5DEEB105C0}"/>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313296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4E870-2962-5157-4C82-D7DEBA05FC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K"/>
          </a:p>
        </p:txBody>
      </p:sp>
      <p:sp>
        <p:nvSpPr>
          <p:cNvPr id="3" name="Picture Placeholder 2">
            <a:extLst>
              <a:ext uri="{FF2B5EF4-FFF2-40B4-BE49-F238E27FC236}">
                <a16:creationId xmlns:a16="http://schemas.microsoft.com/office/drawing/2014/main" id="{29EE62DD-FA5C-A035-B704-62940B9F9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K"/>
          </a:p>
        </p:txBody>
      </p:sp>
      <p:sp>
        <p:nvSpPr>
          <p:cNvPr id="4" name="Text Placeholder 3">
            <a:extLst>
              <a:ext uri="{FF2B5EF4-FFF2-40B4-BE49-F238E27FC236}">
                <a16:creationId xmlns:a16="http://schemas.microsoft.com/office/drawing/2014/main" id="{D7A93FE3-5AEF-0133-5C41-BF877F969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78044B-FCB6-5F81-7BAA-758BED0718C6}"/>
              </a:ext>
            </a:extLst>
          </p:cNvPr>
          <p:cNvSpPr>
            <a:spLocks noGrp="1"/>
          </p:cNvSpPr>
          <p:nvPr>
            <p:ph type="dt" sz="half" idx="10"/>
          </p:nvPr>
        </p:nvSpPr>
        <p:spPr/>
        <p:txBody>
          <a:bodyPr/>
          <a:lstStyle/>
          <a:p>
            <a:fld id="{E876CFFB-9EF1-AD46-9F13-913629732EE3}" type="datetimeFigureOut">
              <a:rPr lang="en-LK" smtClean="0"/>
              <a:t>2025-03-08</a:t>
            </a:fld>
            <a:endParaRPr lang="en-LK"/>
          </a:p>
        </p:txBody>
      </p:sp>
      <p:sp>
        <p:nvSpPr>
          <p:cNvPr id="6" name="Footer Placeholder 5">
            <a:extLst>
              <a:ext uri="{FF2B5EF4-FFF2-40B4-BE49-F238E27FC236}">
                <a16:creationId xmlns:a16="http://schemas.microsoft.com/office/drawing/2014/main" id="{04499ECC-5BA7-5416-3E35-E8DD3BDE9624}"/>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94E391A9-0C67-E0B0-B03F-6DCE2B08C559}"/>
              </a:ext>
            </a:extLst>
          </p:cNvPr>
          <p:cNvSpPr>
            <a:spLocks noGrp="1"/>
          </p:cNvSpPr>
          <p:nvPr>
            <p:ph type="sldNum" sz="quarter" idx="12"/>
          </p:nvPr>
        </p:nvSpPr>
        <p:spPr/>
        <p:txBody>
          <a:bodyPr/>
          <a:lstStyle/>
          <a:p>
            <a:fld id="{F7B6B143-7CAC-0B4A-862C-A5A7D0BA507D}" type="slidenum">
              <a:rPr lang="en-LK" smtClean="0"/>
              <a:t>‹#›</a:t>
            </a:fld>
            <a:endParaRPr lang="en-LK"/>
          </a:p>
        </p:txBody>
      </p:sp>
    </p:spTree>
    <p:extLst>
      <p:ext uri="{BB962C8B-B14F-4D97-AF65-F5344CB8AC3E}">
        <p14:creationId xmlns:p14="http://schemas.microsoft.com/office/powerpoint/2010/main" val="287870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E9AAC-935D-0071-BB93-DC3FB981A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K"/>
          </a:p>
        </p:txBody>
      </p:sp>
      <p:sp>
        <p:nvSpPr>
          <p:cNvPr id="3" name="Text Placeholder 2">
            <a:extLst>
              <a:ext uri="{FF2B5EF4-FFF2-40B4-BE49-F238E27FC236}">
                <a16:creationId xmlns:a16="http://schemas.microsoft.com/office/drawing/2014/main" id="{72A7A05B-DDC6-B49A-B679-8EE439556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E8AA37B0-1708-088B-1C80-0B39B0FB5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6CFFB-9EF1-AD46-9F13-913629732EE3}" type="datetimeFigureOut">
              <a:rPr lang="en-LK" smtClean="0"/>
              <a:t>2025-03-08</a:t>
            </a:fld>
            <a:endParaRPr lang="en-LK"/>
          </a:p>
        </p:txBody>
      </p:sp>
      <p:sp>
        <p:nvSpPr>
          <p:cNvPr id="5" name="Footer Placeholder 4">
            <a:extLst>
              <a:ext uri="{FF2B5EF4-FFF2-40B4-BE49-F238E27FC236}">
                <a16:creationId xmlns:a16="http://schemas.microsoft.com/office/drawing/2014/main" id="{2AD685A4-4FD5-43FF-1CC8-D070C6E44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K"/>
          </a:p>
        </p:txBody>
      </p:sp>
      <p:sp>
        <p:nvSpPr>
          <p:cNvPr id="6" name="Slide Number Placeholder 5">
            <a:extLst>
              <a:ext uri="{FF2B5EF4-FFF2-40B4-BE49-F238E27FC236}">
                <a16:creationId xmlns:a16="http://schemas.microsoft.com/office/drawing/2014/main" id="{33C11CA3-236D-2099-87CB-7B1C40BEA1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6B143-7CAC-0B4A-862C-A5A7D0BA507D}" type="slidenum">
              <a:rPr lang="en-LK" smtClean="0"/>
              <a:t>‹#›</a:t>
            </a:fld>
            <a:endParaRPr lang="en-LK"/>
          </a:p>
        </p:txBody>
      </p:sp>
    </p:spTree>
    <p:extLst>
      <p:ext uri="{BB962C8B-B14F-4D97-AF65-F5344CB8AC3E}">
        <p14:creationId xmlns:p14="http://schemas.microsoft.com/office/powerpoint/2010/main" val="4203724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vindunfernand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aws.amazon.com/prescriptive-guidance/latest/cloud-design-patterns/strangler-fig.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aws.amazon.com/prescriptive-guidance/latest/cloud-design-patterns/strangler-fig.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aws.amazon.com/prescriptive-guidance/latest/cloud-design-patterns/strangler-fi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aws.amazon.com/prescriptive-guidance/latest/cloud-design-patterns/strangler-fi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aws.amazon.com/prescriptive-guidance/latest/cloud-design-patterns/strangler-fig.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aws.amazon.com/prescriptive-guidance/latest/cloud-design-patterns/strangler-fig.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prescriptive-guidance/latest/cloud-design-patterns/saga-choreography.html#saga-choreography-implementation"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earn.microsoft.com/en-us/azure/architecture/patterns/" TargetMode="External"/><Relationship Id="rId2" Type="http://schemas.openxmlformats.org/officeDocument/2006/relationships/hyperlink" Target="https://docs.aws.amazon.com/prescriptive-guidance/latest/cloud-design-patterns/introduc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prescriptive-guidance/latest/cloud-design-patterns/strangler-fig.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aws.amazon.com/prescriptive-guidance/latest/cloud-design-patterns/strangler-fi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16D02-6CFB-989E-E787-D7DC443CD3D0}"/>
              </a:ext>
            </a:extLst>
          </p:cNvPr>
          <p:cNvSpPr txBox="1">
            <a:spLocks/>
          </p:cNvSpPr>
          <p:nvPr/>
        </p:nvSpPr>
        <p:spPr>
          <a:xfrm>
            <a:off x="831850" y="1736726"/>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LK" dirty="0"/>
              <a:t>Microservice </a:t>
            </a:r>
            <a:br>
              <a:rPr lang="en-LK" dirty="0"/>
            </a:br>
            <a:r>
              <a:rPr lang="en-LK" dirty="0"/>
              <a:t>Design Patterns</a:t>
            </a:r>
          </a:p>
        </p:txBody>
      </p:sp>
      <p:sp>
        <p:nvSpPr>
          <p:cNvPr id="5" name="Text Placeholder 4">
            <a:extLst>
              <a:ext uri="{FF2B5EF4-FFF2-40B4-BE49-F238E27FC236}">
                <a16:creationId xmlns:a16="http://schemas.microsoft.com/office/drawing/2014/main" id="{AC5A0A70-4190-A44A-D6F8-38B6E7A6E35B}"/>
              </a:ext>
            </a:extLst>
          </p:cNvPr>
          <p:cNvSpPr txBox="1">
            <a:spLocks/>
          </p:cNvSpPr>
          <p:nvPr/>
        </p:nvSpPr>
        <p:spPr>
          <a:xfrm>
            <a:off x="838200" y="4589463"/>
            <a:ext cx="10515600" cy="1500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LK" dirty="0"/>
              <a:t>Ravindu Nirmal Fernando  </a:t>
            </a:r>
          </a:p>
          <a:p>
            <a:pPr algn="l"/>
            <a:r>
              <a:rPr lang="en-LK" dirty="0"/>
              <a:t>SLIIT </a:t>
            </a:r>
            <a:r>
              <a:rPr lang="en-LK"/>
              <a:t>| March </a:t>
            </a:r>
            <a:r>
              <a:rPr lang="en-LK" dirty="0"/>
              <a:t>2025</a:t>
            </a:r>
          </a:p>
        </p:txBody>
      </p:sp>
      <p:sp>
        <p:nvSpPr>
          <p:cNvPr id="7" name="TextBox 6">
            <a:extLst>
              <a:ext uri="{FF2B5EF4-FFF2-40B4-BE49-F238E27FC236}">
                <a16:creationId xmlns:a16="http://schemas.microsoft.com/office/drawing/2014/main" id="{82791B3F-2B2E-7CFE-6DEB-DB54E8A3C9F7}"/>
              </a:ext>
            </a:extLst>
          </p:cNvPr>
          <p:cNvSpPr txBox="1"/>
          <p:nvPr/>
        </p:nvSpPr>
        <p:spPr>
          <a:xfrm>
            <a:off x="5627571" y="6550223"/>
            <a:ext cx="6564429" cy="307777"/>
          </a:xfrm>
          <a:prstGeom prst="rect">
            <a:avLst/>
          </a:prstGeom>
          <a:noFill/>
        </p:spPr>
        <p:txBody>
          <a:bodyPr wrap="square" rtlCol="0">
            <a:spAutoFit/>
          </a:bodyPr>
          <a:lstStyle/>
          <a:p>
            <a:pPr algn="r"/>
            <a:r>
              <a:rPr lang="en-LK" sz="1400" dirty="0"/>
              <a:t> </a:t>
            </a:r>
            <a:r>
              <a:rPr lang="en-LK" sz="1400" dirty="0">
                <a:hlinkClick r:id="rId2"/>
              </a:rPr>
              <a:t>https://ravindunfernando.com</a:t>
            </a:r>
            <a:r>
              <a:rPr lang="en-LK" sz="1400" dirty="0"/>
              <a:t> </a:t>
            </a:r>
          </a:p>
        </p:txBody>
      </p:sp>
      <p:pic>
        <p:nvPicPr>
          <p:cNvPr id="7170" name="Picture 2" descr="Microservice Generic gradient fill icon">
            <a:extLst>
              <a:ext uri="{FF2B5EF4-FFF2-40B4-BE49-F238E27FC236}">
                <a16:creationId xmlns:a16="http://schemas.microsoft.com/office/drawing/2014/main" id="{5F4B99CE-12DF-ABB5-E56E-C683BA3C8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785" y="310357"/>
            <a:ext cx="2852737" cy="285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7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D2F52-8772-F2F6-CF2C-7852537DDA60}"/>
              </a:ext>
            </a:extLst>
          </p:cNvPr>
          <p:cNvSpPr txBox="1"/>
          <p:nvPr/>
        </p:nvSpPr>
        <p:spPr>
          <a:xfrm>
            <a:off x="2743200" y="4277758"/>
            <a:ext cx="6705599" cy="1477328"/>
          </a:xfrm>
          <a:prstGeom prst="rect">
            <a:avLst/>
          </a:prstGeom>
          <a:noFill/>
        </p:spPr>
        <p:txBody>
          <a:bodyPr wrap="square">
            <a:spAutoFit/>
          </a:bodyPr>
          <a:lstStyle/>
          <a:p>
            <a:pPr algn="ctr"/>
            <a:r>
              <a:rPr lang="en-GB" b="0" i="0" dirty="0">
                <a:solidFill>
                  <a:srgbClr val="16191F"/>
                </a:solidFill>
                <a:effectLst/>
                <a:latin typeface="Amazon Ember"/>
              </a:rPr>
              <a:t>New services are implemented as microservices instead of adding features to the existing monolith. However, you continue to fix bugs in the monolith to ensure application stability. The proxy layer routes the calls to the monolith or to the new microservice based on the API URL.</a:t>
            </a:r>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2"/>
              </a:rPr>
              <a:t>https://docs.aws.amazon.com/prescriptive-guidance/latest/cloud-design-patterns/strangler-fig.html</a:t>
            </a:r>
            <a:r>
              <a:rPr lang="en-LK" sz="1200" dirty="0"/>
              <a:t> </a:t>
            </a:r>
          </a:p>
        </p:txBody>
      </p:sp>
      <p:pic>
        <p:nvPicPr>
          <p:cNvPr id="4" name="Picture 3">
            <a:extLst>
              <a:ext uri="{FF2B5EF4-FFF2-40B4-BE49-F238E27FC236}">
                <a16:creationId xmlns:a16="http://schemas.microsoft.com/office/drawing/2014/main" id="{40DC7EC5-AD16-282F-493A-1A15045119E1}"/>
              </a:ext>
            </a:extLst>
          </p:cNvPr>
          <p:cNvPicPr>
            <a:picLocks noChangeAspect="1"/>
          </p:cNvPicPr>
          <p:nvPr/>
        </p:nvPicPr>
        <p:blipFill>
          <a:blip r:embed="rId3"/>
          <a:stretch>
            <a:fillRect/>
          </a:stretch>
        </p:blipFill>
        <p:spPr>
          <a:xfrm>
            <a:off x="2209799" y="993979"/>
            <a:ext cx="7772400" cy="3283779"/>
          </a:xfrm>
          <a:prstGeom prst="rect">
            <a:avLst/>
          </a:prstGeom>
        </p:spPr>
      </p:pic>
    </p:spTree>
    <p:extLst>
      <p:ext uri="{BB962C8B-B14F-4D97-AF65-F5344CB8AC3E}">
        <p14:creationId xmlns:p14="http://schemas.microsoft.com/office/powerpoint/2010/main" val="118327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D2F52-8772-F2F6-CF2C-7852537DDA60}"/>
              </a:ext>
            </a:extLst>
          </p:cNvPr>
          <p:cNvSpPr txBox="1"/>
          <p:nvPr/>
        </p:nvSpPr>
        <p:spPr>
          <a:xfrm>
            <a:off x="2743200" y="4277758"/>
            <a:ext cx="6705599" cy="1200329"/>
          </a:xfrm>
          <a:prstGeom prst="rect">
            <a:avLst/>
          </a:prstGeom>
          <a:noFill/>
        </p:spPr>
        <p:txBody>
          <a:bodyPr wrap="square">
            <a:spAutoFit/>
          </a:bodyPr>
          <a:lstStyle/>
          <a:p>
            <a:pPr algn="ctr"/>
            <a:r>
              <a:rPr lang="en-GB" b="0" i="0" dirty="0">
                <a:solidFill>
                  <a:srgbClr val="16191F"/>
                </a:solidFill>
                <a:effectLst/>
                <a:latin typeface="Amazon Ember"/>
              </a:rPr>
              <a:t>During the migration process, when the features within the monolith need to call the features that were migrated as microservices, the ACL converts the calls to the new interface and routes them to the appropriate microservice.</a:t>
            </a:r>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2"/>
              </a:rPr>
              <a:t>https://docs.aws.amazon.com/prescriptive-guidance/latest/cloud-design-patterns/strangler-fig.html</a:t>
            </a:r>
            <a:r>
              <a:rPr lang="en-LK" sz="1200" dirty="0"/>
              <a:t> </a:t>
            </a:r>
          </a:p>
        </p:txBody>
      </p:sp>
      <p:pic>
        <p:nvPicPr>
          <p:cNvPr id="3" name="Picture 2">
            <a:extLst>
              <a:ext uri="{FF2B5EF4-FFF2-40B4-BE49-F238E27FC236}">
                <a16:creationId xmlns:a16="http://schemas.microsoft.com/office/drawing/2014/main" id="{03EB8B83-2DCE-C661-F7F7-E7D5E3933EB3}"/>
              </a:ext>
            </a:extLst>
          </p:cNvPr>
          <p:cNvPicPr>
            <a:picLocks noChangeAspect="1"/>
          </p:cNvPicPr>
          <p:nvPr/>
        </p:nvPicPr>
        <p:blipFill>
          <a:blip r:embed="rId3"/>
          <a:stretch>
            <a:fillRect/>
          </a:stretch>
        </p:blipFill>
        <p:spPr>
          <a:xfrm>
            <a:off x="2209799" y="900514"/>
            <a:ext cx="7772400" cy="3359456"/>
          </a:xfrm>
          <a:prstGeom prst="rect">
            <a:avLst/>
          </a:prstGeom>
        </p:spPr>
      </p:pic>
    </p:spTree>
    <p:extLst>
      <p:ext uri="{BB962C8B-B14F-4D97-AF65-F5344CB8AC3E}">
        <p14:creationId xmlns:p14="http://schemas.microsoft.com/office/powerpoint/2010/main" val="384352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D2F52-8772-F2F6-CF2C-7852537DDA60}"/>
              </a:ext>
            </a:extLst>
          </p:cNvPr>
          <p:cNvSpPr txBox="1"/>
          <p:nvPr/>
        </p:nvSpPr>
        <p:spPr>
          <a:xfrm>
            <a:off x="1462251" y="4288316"/>
            <a:ext cx="9267496" cy="1754326"/>
          </a:xfrm>
          <a:prstGeom prst="rect">
            <a:avLst/>
          </a:prstGeom>
          <a:noFill/>
        </p:spPr>
        <p:txBody>
          <a:bodyPr wrap="square">
            <a:spAutoFit/>
          </a:bodyPr>
          <a:lstStyle/>
          <a:p>
            <a:pPr algn="ctr"/>
            <a:r>
              <a:rPr lang="en-GB" b="0" i="0" dirty="0">
                <a:solidFill>
                  <a:srgbClr val="0D0D0D"/>
                </a:solidFill>
                <a:effectLst/>
                <a:latin typeface="Söhne"/>
              </a:rPr>
              <a:t>Data synchronization is crucial when downstream services, rely on a monolithic architecture, use data from a microservice. In this scenario, a User microservice, which has its own data layer, requires synchronization with the monolith. To facilitate this, a synchronization agent can be introduced. Update events from the microservice's database are sent to a queue. The agent then reads these events from the queue and synchronizes them with the monolithic database, ensuring eventual data consistency between the microservice and the monolith.</a:t>
            </a:r>
            <a:endParaRPr lang="en-GB" b="0" i="0" dirty="0">
              <a:solidFill>
                <a:srgbClr val="16191F"/>
              </a:solidFill>
              <a:effectLst/>
              <a:latin typeface="Amazon Ember"/>
            </a:endParaRPr>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2"/>
              </a:rPr>
              <a:t>https://docs.aws.amazon.com/prescriptive-guidance/latest/cloud-design-patterns/strangler-fig.html</a:t>
            </a:r>
            <a:r>
              <a:rPr lang="en-LK" sz="1200" dirty="0"/>
              <a:t> </a:t>
            </a:r>
          </a:p>
        </p:txBody>
      </p:sp>
      <p:pic>
        <p:nvPicPr>
          <p:cNvPr id="4" name="Picture 3">
            <a:extLst>
              <a:ext uri="{FF2B5EF4-FFF2-40B4-BE49-F238E27FC236}">
                <a16:creationId xmlns:a16="http://schemas.microsoft.com/office/drawing/2014/main" id="{8F89654B-0BA6-8CDE-85E4-7DDBAC4F8C75}"/>
              </a:ext>
            </a:extLst>
          </p:cNvPr>
          <p:cNvPicPr>
            <a:picLocks noChangeAspect="1"/>
          </p:cNvPicPr>
          <p:nvPr/>
        </p:nvPicPr>
        <p:blipFill>
          <a:blip r:embed="rId3"/>
          <a:stretch>
            <a:fillRect/>
          </a:stretch>
        </p:blipFill>
        <p:spPr>
          <a:xfrm>
            <a:off x="2209799" y="541721"/>
            <a:ext cx="7772400" cy="3736037"/>
          </a:xfrm>
          <a:prstGeom prst="rect">
            <a:avLst/>
          </a:prstGeom>
        </p:spPr>
      </p:pic>
    </p:spTree>
    <p:extLst>
      <p:ext uri="{BB962C8B-B14F-4D97-AF65-F5344CB8AC3E}">
        <p14:creationId xmlns:p14="http://schemas.microsoft.com/office/powerpoint/2010/main" val="51107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D2F52-8772-F2F6-CF2C-7852537DDA60}"/>
              </a:ext>
            </a:extLst>
          </p:cNvPr>
          <p:cNvSpPr txBox="1"/>
          <p:nvPr/>
        </p:nvSpPr>
        <p:spPr>
          <a:xfrm>
            <a:off x="2758965" y="4436983"/>
            <a:ext cx="6674069" cy="923330"/>
          </a:xfrm>
          <a:prstGeom prst="rect">
            <a:avLst/>
          </a:prstGeom>
          <a:noFill/>
        </p:spPr>
        <p:txBody>
          <a:bodyPr wrap="square">
            <a:spAutoFit/>
          </a:bodyPr>
          <a:lstStyle/>
          <a:p>
            <a:pPr algn="ctr"/>
            <a:r>
              <a:rPr lang="en-GB" b="0" i="0" dirty="0">
                <a:solidFill>
                  <a:srgbClr val="0D0D0D"/>
                </a:solidFill>
                <a:effectLst/>
                <a:latin typeface="Söhne"/>
              </a:rPr>
              <a:t>Once all interdependent components have been fully migrated to microservices, it becomes feasible to refactor the code to eliminate the Anti-Corruption Layer (ACL) components.</a:t>
            </a:r>
            <a:endParaRPr lang="en-GB" b="0" i="0" dirty="0">
              <a:solidFill>
                <a:srgbClr val="16191F"/>
              </a:solidFill>
              <a:effectLst/>
              <a:latin typeface="Amazon Ember"/>
            </a:endParaRPr>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2"/>
              </a:rPr>
              <a:t>https://docs.aws.amazon.com/prescriptive-guidance/latest/cloud-design-patterns/strangler-fig.html</a:t>
            </a:r>
            <a:r>
              <a:rPr lang="en-LK" sz="1200" dirty="0"/>
              <a:t> </a:t>
            </a:r>
          </a:p>
        </p:txBody>
      </p:sp>
      <p:pic>
        <p:nvPicPr>
          <p:cNvPr id="3" name="Picture 2">
            <a:extLst>
              <a:ext uri="{FF2B5EF4-FFF2-40B4-BE49-F238E27FC236}">
                <a16:creationId xmlns:a16="http://schemas.microsoft.com/office/drawing/2014/main" id="{B33E0F40-AF08-2779-4B33-70C85EC71B2F}"/>
              </a:ext>
            </a:extLst>
          </p:cNvPr>
          <p:cNvPicPr>
            <a:picLocks noChangeAspect="1"/>
          </p:cNvPicPr>
          <p:nvPr/>
        </p:nvPicPr>
        <p:blipFill>
          <a:blip r:embed="rId3"/>
          <a:stretch>
            <a:fillRect/>
          </a:stretch>
        </p:blipFill>
        <p:spPr>
          <a:xfrm>
            <a:off x="2209800" y="854380"/>
            <a:ext cx="7772400" cy="3362944"/>
          </a:xfrm>
          <a:prstGeom prst="rect">
            <a:avLst/>
          </a:prstGeom>
        </p:spPr>
      </p:pic>
    </p:spTree>
    <p:extLst>
      <p:ext uri="{BB962C8B-B14F-4D97-AF65-F5344CB8AC3E}">
        <p14:creationId xmlns:p14="http://schemas.microsoft.com/office/powerpoint/2010/main" val="124115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D2F52-8772-F2F6-CF2C-7852537DDA60}"/>
              </a:ext>
            </a:extLst>
          </p:cNvPr>
          <p:cNvSpPr txBox="1"/>
          <p:nvPr/>
        </p:nvSpPr>
        <p:spPr>
          <a:xfrm>
            <a:off x="2758965" y="4436983"/>
            <a:ext cx="6674069" cy="1477328"/>
          </a:xfrm>
          <a:prstGeom prst="rect">
            <a:avLst/>
          </a:prstGeom>
          <a:noFill/>
        </p:spPr>
        <p:txBody>
          <a:bodyPr wrap="square">
            <a:spAutoFit/>
          </a:bodyPr>
          <a:lstStyle/>
          <a:p>
            <a:pPr algn="ctr"/>
            <a:r>
              <a:rPr lang="en-GB" dirty="0">
                <a:solidFill>
                  <a:srgbClr val="16191F"/>
                </a:solidFill>
                <a:latin typeface="Amazon Ember"/>
              </a:rPr>
              <a:t>T</a:t>
            </a:r>
            <a:r>
              <a:rPr lang="en-GB" b="0" i="0" dirty="0">
                <a:solidFill>
                  <a:srgbClr val="16191F"/>
                </a:solidFill>
                <a:effectLst/>
                <a:latin typeface="Amazon Ember"/>
              </a:rPr>
              <a:t>he final strangled state where all services have been migrated out of the monolith and only the skeleton of the monolith remains. Historical data can be migrated to data stores owned by individual services. The ACL can be removed, and the monolith is ready to be decommissioned at this stage.</a:t>
            </a:r>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2"/>
              </a:rPr>
              <a:t>https://docs.aws.amazon.com/prescriptive-guidance/latest/cloud-design-patterns/strangler-fig.html</a:t>
            </a:r>
            <a:r>
              <a:rPr lang="en-LK" sz="1200" dirty="0"/>
              <a:t> </a:t>
            </a:r>
          </a:p>
        </p:txBody>
      </p:sp>
      <p:pic>
        <p:nvPicPr>
          <p:cNvPr id="4" name="Picture 3">
            <a:extLst>
              <a:ext uri="{FF2B5EF4-FFF2-40B4-BE49-F238E27FC236}">
                <a16:creationId xmlns:a16="http://schemas.microsoft.com/office/drawing/2014/main" id="{3246A68A-220F-1AEF-6AC2-30E34B4018E3}"/>
              </a:ext>
            </a:extLst>
          </p:cNvPr>
          <p:cNvPicPr>
            <a:picLocks noChangeAspect="1"/>
          </p:cNvPicPr>
          <p:nvPr/>
        </p:nvPicPr>
        <p:blipFill>
          <a:blip r:embed="rId3"/>
          <a:stretch>
            <a:fillRect/>
          </a:stretch>
        </p:blipFill>
        <p:spPr>
          <a:xfrm>
            <a:off x="2209799" y="1136555"/>
            <a:ext cx="7772400" cy="3206880"/>
          </a:xfrm>
          <a:prstGeom prst="rect">
            <a:avLst/>
          </a:prstGeom>
        </p:spPr>
      </p:pic>
    </p:spTree>
    <p:extLst>
      <p:ext uri="{BB962C8B-B14F-4D97-AF65-F5344CB8AC3E}">
        <p14:creationId xmlns:p14="http://schemas.microsoft.com/office/powerpoint/2010/main" val="241945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D2F52-8772-F2F6-CF2C-7852537DDA60}"/>
              </a:ext>
            </a:extLst>
          </p:cNvPr>
          <p:cNvSpPr txBox="1"/>
          <p:nvPr/>
        </p:nvSpPr>
        <p:spPr>
          <a:xfrm>
            <a:off x="2758964" y="4251823"/>
            <a:ext cx="6674069" cy="646331"/>
          </a:xfrm>
          <a:prstGeom prst="rect">
            <a:avLst/>
          </a:prstGeom>
          <a:noFill/>
        </p:spPr>
        <p:txBody>
          <a:bodyPr wrap="square">
            <a:spAutoFit/>
          </a:bodyPr>
          <a:lstStyle/>
          <a:p>
            <a:pPr algn="ctr"/>
            <a:r>
              <a:rPr lang="en-GB" dirty="0">
                <a:solidFill>
                  <a:srgbClr val="16191F"/>
                </a:solidFill>
                <a:latin typeface="Amazon Ember"/>
              </a:rPr>
              <a:t>T</a:t>
            </a:r>
            <a:r>
              <a:rPr lang="en-GB" b="0" i="0" dirty="0">
                <a:solidFill>
                  <a:srgbClr val="16191F"/>
                </a:solidFill>
                <a:effectLst/>
                <a:latin typeface="Amazon Ember"/>
              </a:rPr>
              <a:t>he final architecture after the monolithic application has been decommissioned.</a:t>
            </a:r>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2"/>
              </a:rPr>
              <a:t>https://docs.aws.amazon.com/prescriptive-guidance/latest/cloud-design-patterns/strangler-fig.html</a:t>
            </a:r>
            <a:r>
              <a:rPr lang="en-LK" sz="1200" dirty="0"/>
              <a:t> </a:t>
            </a:r>
          </a:p>
        </p:txBody>
      </p:sp>
      <p:pic>
        <p:nvPicPr>
          <p:cNvPr id="3" name="Picture 2">
            <a:extLst>
              <a:ext uri="{FF2B5EF4-FFF2-40B4-BE49-F238E27FC236}">
                <a16:creationId xmlns:a16="http://schemas.microsoft.com/office/drawing/2014/main" id="{E94A436F-8378-4C13-205E-A815CF36F26A}"/>
              </a:ext>
            </a:extLst>
          </p:cNvPr>
          <p:cNvPicPr>
            <a:picLocks noChangeAspect="1"/>
          </p:cNvPicPr>
          <p:nvPr/>
        </p:nvPicPr>
        <p:blipFill>
          <a:blip r:embed="rId3"/>
          <a:stretch>
            <a:fillRect/>
          </a:stretch>
        </p:blipFill>
        <p:spPr>
          <a:xfrm>
            <a:off x="2209799" y="943689"/>
            <a:ext cx="7772400" cy="3308134"/>
          </a:xfrm>
          <a:prstGeom prst="rect">
            <a:avLst/>
          </a:prstGeom>
        </p:spPr>
      </p:pic>
    </p:spTree>
    <p:extLst>
      <p:ext uri="{BB962C8B-B14F-4D97-AF65-F5344CB8AC3E}">
        <p14:creationId xmlns:p14="http://schemas.microsoft.com/office/powerpoint/2010/main" val="206400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B543-2C16-E053-14B0-E1DDC40E2452}"/>
              </a:ext>
            </a:extLst>
          </p:cNvPr>
          <p:cNvSpPr>
            <a:spLocks noGrp="1"/>
          </p:cNvSpPr>
          <p:nvPr>
            <p:ph type="title"/>
          </p:nvPr>
        </p:nvSpPr>
        <p:spPr/>
        <p:txBody>
          <a:bodyPr/>
          <a:lstStyle/>
          <a:p>
            <a:r>
              <a:rPr lang="en-LK" dirty="0"/>
              <a:t>Microservice Design Patterns</a:t>
            </a:r>
          </a:p>
        </p:txBody>
      </p:sp>
      <p:sp>
        <p:nvSpPr>
          <p:cNvPr id="3" name="Content Placeholder 2">
            <a:extLst>
              <a:ext uri="{FF2B5EF4-FFF2-40B4-BE49-F238E27FC236}">
                <a16:creationId xmlns:a16="http://schemas.microsoft.com/office/drawing/2014/main" id="{DAE83FB4-9700-0BBC-86AA-98AC23E28FB8}"/>
              </a:ext>
            </a:extLst>
          </p:cNvPr>
          <p:cNvSpPr>
            <a:spLocks noGrp="1"/>
          </p:cNvSpPr>
          <p:nvPr>
            <p:ph idx="1"/>
          </p:nvPr>
        </p:nvSpPr>
        <p:spPr/>
        <p:txBody>
          <a:bodyPr>
            <a:normAutofit fontScale="92500" lnSpcReduction="20000"/>
          </a:bodyPr>
          <a:lstStyle/>
          <a:p>
            <a:pPr marL="0" indent="0">
              <a:buNone/>
            </a:pPr>
            <a:r>
              <a:rPr lang="en-GB" sz="2400" b="0" i="0" dirty="0">
                <a:solidFill>
                  <a:srgbClr val="16191F"/>
                </a:solidFill>
                <a:effectLst/>
                <a:latin typeface="Amazon Ember"/>
              </a:rPr>
              <a:t>In a distributed transaction, multiple services can be called before a transaction is completed. When the services store data in different data stores, it can be challenging to maintain data consistency across these data stores.</a:t>
            </a:r>
          </a:p>
          <a:p>
            <a:pPr marL="0" indent="0">
              <a:buNone/>
            </a:pPr>
            <a:endParaRPr lang="en-LK" sz="2400" dirty="0"/>
          </a:p>
          <a:p>
            <a:pPr marL="0" indent="0">
              <a:buNone/>
            </a:pPr>
            <a:r>
              <a:rPr lang="en-LK" sz="2200" dirty="0"/>
              <a:t>Saga Pattern - </a:t>
            </a:r>
            <a:r>
              <a:rPr lang="en-GB" sz="2200" b="0" i="0" dirty="0">
                <a:solidFill>
                  <a:srgbClr val="16191F"/>
                </a:solidFill>
                <a:effectLst/>
                <a:latin typeface="Amazon Ember"/>
              </a:rPr>
              <a:t>A </a:t>
            </a:r>
            <a:r>
              <a:rPr lang="en-GB" sz="2200" b="0" i="1" dirty="0">
                <a:solidFill>
                  <a:srgbClr val="16191F"/>
                </a:solidFill>
                <a:effectLst/>
                <a:latin typeface="Amazon Ember"/>
              </a:rPr>
              <a:t>saga</a:t>
            </a:r>
            <a:r>
              <a:rPr lang="en-GB" sz="2200" b="0" i="0" dirty="0">
                <a:solidFill>
                  <a:srgbClr val="16191F"/>
                </a:solidFill>
                <a:effectLst/>
                <a:latin typeface="Amazon Ember"/>
              </a:rPr>
              <a:t> consists of a sequence of local transactions. Each local transaction in a saga updates the database and triggers the next local transaction. If a transaction fails, the saga runs compensating transactions to revert the database changes made by the previous transactions.</a:t>
            </a:r>
          </a:p>
          <a:p>
            <a:pPr marL="0" indent="0">
              <a:buNone/>
            </a:pPr>
            <a:endParaRPr lang="en-GB" dirty="0"/>
          </a:p>
          <a:p>
            <a:pPr lvl="2"/>
            <a:r>
              <a:rPr lang="en-GB" dirty="0"/>
              <a:t>Manages Distributed Transactions Across Multiple Microservices and Databases.</a:t>
            </a:r>
          </a:p>
          <a:p>
            <a:pPr lvl="2"/>
            <a:r>
              <a:rPr lang="en-GB" dirty="0"/>
              <a:t>Breaks Down a Transaction into a Series of Local Transactions for Each Service.</a:t>
            </a:r>
          </a:p>
          <a:p>
            <a:pPr lvl="2"/>
            <a:r>
              <a:rPr lang="en-GB" dirty="0"/>
              <a:t>Addresses the challenge of maintaining atomicity, consistency, isolation, and durability in microservices. </a:t>
            </a:r>
          </a:p>
          <a:p>
            <a:pPr lvl="2"/>
            <a:r>
              <a:rPr lang="en-GB" dirty="0"/>
              <a:t>Utilizes Compensating Transactions or Actions in Case of Local Transaction Failures.</a:t>
            </a:r>
          </a:p>
          <a:p>
            <a:pPr lvl="2"/>
            <a:r>
              <a:rPr lang="en-GB" dirty="0"/>
              <a:t>Avoids Using Two-Phase Commit Protocols for Transaction Management.</a:t>
            </a:r>
          </a:p>
          <a:p>
            <a:pPr lvl="2"/>
            <a:r>
              <a:rPr lang="en-GB" dirty="0"/>
              <a:t>Maintains Overall System Consistency Through Compensatory Mechanisms.</a:t>
            </a:r>
          </a:p>
        </p:txBody>
      </p:sp>
    </p:spTree>
    <p:extLst>
      <p:ext uri="{BB962C8B-B14F-4D97-AF65-F5344CB8AC3E}">
        <p14:creationId xmlns:p14="http://schemas.microsoft.com/office/powerpoint/2010/main" val="1995651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202D-A320-0F1D-4BB1-0B2CF571FC7A}"/>
              </a:ext>
            </a:extLst>
          </p:cNvPr>
          <p:cNvSpPr>
            <a:spLocks noGrp="1"/>
          </p:cNvSpPr>
          <p:nvPr>
            <p:ph type="title"/>
          </p:nvPr>
        </p:nvSpPr>
        <p:spPr/>
        <p:txBody>
          <a:bodyPr/>
          <a:lstStyle/>
          <a:p>
            <a:r>
              <a:rPr lang="en-LK" dirty="0"/>
              <a:t>Saga Choreography</a:t>
            </a:r>
          </a:p>
        </p:txBody>
      </p:sp>
      <p:sp>
        <p:nvSpPr>
          <p:cNvPr id="3" name="Content Placeholder 2">
            <a:extLst>
              <a:ext uri="{FF2B5EF4-FFF2-40B4-BE49-F238E27FC236}">
                <a16:creationId xmlns:a16="http://schemas.microsoft.com/office/drawing/2014/main" id="{702E6508-31C2-C04D-A5D4-519D4105314B}"/>
              </a:ext>
            </a:extLst>
          </p:cNvPr>
          <p:cNvSpPr>
            <a:spLocks noGrp="1"/>
          </p:cNvSpPr>
          <p:nvPr>
            <p:ph idx="1"/>
          </p:nvPr>
        </p:nvSpPr>
        <p:spPr/>
        <p:txBody>
          <a:bodyPr/>
          <a:lstStyle/>
          <a:p>
            <a:r>
              <a:rPr lang="en-GB" dirty="0"/>
              <a:t>Ensures data integrity in distributed transactions across multiple services using event subscriptions.</a:t>
            </a:r>
          </a:p>
          <a:p>
            <a:r>
              <a:rPr lang="en-GB" dirty="0">
                <a:solidFill>
                  <a:srgbClr val="16191F"/>
                </a:solidFill>
                <a:latin typeface="Amazon Ember"/>
              </a:rPr>
              <a:t>D</a:t>
            </a:r>
            <a:r>
              <a:rPr lang="en-GB" b="0" i="0" dirty="0">
                <a:solidFill>
                  <a:srgbClr val="16191F"/>
                </a:solidFill>
                <a:effectLst/>
                <a:latin typeface="Amazon Ember"/>
              </a:rPr>
              <a:t>epends on the events published by the microservices.</a:t>
            </a:r>
          </a:p>
          <a:p>
            <a:r>
              <a:rPr lang="en-GB" b="0" i="0" dirty="0">
                <a:solidFill>
                  <a:srgbClr val="16191F"/>
                </a:solidFill>
                <a:effectLst/>
                <a:latin typeface="Amazon Ember"/>
              </a:rPr>
              <a:t>The saga participants (microservices) subscribe to the events and act based on the event triggers.</a:t>
            </a:r>
            <a:endParaRPr lang="en-LK" dirty="0"/>
          </a:p>
        </p:txBody>
      </p:sp>
      <p:pic>
        <p:nvPicPr>
          <p:cNvPr id="5" name="Picture 4">
            <a:extLst>
              <a:ext uri="{FF2B5EF4-FFF2-40B4-BE49-F238E27FC236}">
                <a16:creationId xmlns:a16="http://schemas.microsoft.com/office/drawing/2014/main" id="{5A1601BF-3642-8A64-B00F-15AD54A34924}"/>
              </a:ext>
            </a:extLst>
          </p:cNvPr>
          <p:cNvPicPr>
            <a:picLocks noChangeAspect="1"/>
          </p:cNvPicPr>
          <p:nvPr/>
        </p:nvPicPr>
        <p:blipFill>
          <a:blip r:embed="rId2"/>
          <a:stretch>
            <a:fillRect/>
          </a:stretch>
        </p:blipFill>
        <p:spPr>
          <a:xfrm>
            <a:off x="2209800" y="4321550"/>
            <a:ext cx="7772400" cy="1330103"/>
          </a:xfrm>
          <a:prstGeom prst="rect">
            <a:avLst/>
          </a:prstGeom>
        </p:spPr>
      </p:pic>
    </p:spTree>
    <p:extLst>
      <p:ext uri="{BB962C8B-B14F-4D97-AF65-F5344CB8AC3E}">
        <p14:creationId xmlns:p14="http://schemas.microsoft.com/office/powerpoint/2010/main" val="356361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42FEAD-511F-E5B9-BCF5-23C1E5F5EEC9}"/>
              </a:ext>
            </a:extLst>
          </p:cNvPr>
          <p:cNvPicPr>
            <a:picLocks noChangeAspect="1"/>
          </p:cNvPicPr>
          <p:nvPr/>
        </p:nvPicPr>
        <p:blipFill>
          <a:blip r:embed="rId2"/>
          <a:stretch>
            <a:fillRect/>
          </a:stretch>
        </p:blipFill>
        <p:spPr>
          <a:xfrm>
            <a:off x="1879523" y="1600537"/>
            <a:ext cx="8432954" cy="3656925"/>
          </a:xfrm>
          <a:prstGeom prst="rect">
            <a:avLst/>
          </a:prstGeom>
        </p:spPr>
      </p:pic>
      <p:sp>
        <p:nvSpPr>
          <p:cNvPr id="9" name="TextBox 8">
            <a:extLst>
              <a:ext uri="{FF2B5EF4-FFF2-40B4-BE49-F238E27FC236}">
                <a16:creationId xmlns:a16="http://schemas.microsoft.com/office/drawing/2014/main" id="{B05C8D8E-13D6-A63F-D196-458533C18DEC}"/>
              </a:ext>
            </a:extLst>
          </p:cNvPr>
          <p:cNvSpPr txBox="1"/>
          <p:nvPr/>
        </p:nvSpPr>
        <p:spPr>
          <a:xfrm>
            <a:off x="3172860" y="6581001"/>
            <a:ext cx="9454768" cy="276999"/>
          </a:xfrm>
          <a:prstGeom prst="rect">
            <a:avLst/>
          </a:prstGeom>
          <a:noFill/>
        </p:spPr>
        <p:txBody>
          <a:bodyPr wrap="square">
            <a:spAutoFit/>
          </a:bodyPr>
          <a:lstStyle/>
          <a:p>
            <a:r>
              <a:rPr lang="en-LK" sz="1200" dirty="0">
                <a:hlinkClick r:id="rId3"/>
              </a:rPr>
              <a:t>https://docs.aws.amazon.com/prescriptive-guidance/latest/cloud-design-patterns/saga-choreography.html#saga-choreography-implementation</a:t>
            </a:r>
            <a:r>
              <a:rPr lang="en-LK" sz="1200" dirty="0"/>
              <a:t> </a:t>
            </a:r>
          </a:p>
        </p:txBody>
      </p:sp>
    </p:spTree>
    <p:extLst>
      <p:ext uri="{BB962C8B-B14F-4D97-AF65-F5344CB8AC3E}">
        <p14:creationId xmlns:p14="http://schemas.microsoft.com/office/powerpoint/2010/main" val="273852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56979-8694-6575-0097-4F64FDB0FE32}"/>
              </a:ext>
            </a:extLst>
          </p:cNvPr>
          <p:cNvSpPr txBox="1"/>
          <p:nvPr/>
        </p:nvSpPr>
        <p:spPr>
          <a:xfrm>
            <a:off x="918072" y="1028343"/>
            <a:ext cx="10355856" cy="4801314"/>
          </a:xfrm>
          <a:prstGeom prst="rect">
            <a:avLst/>
          </a:prstGeom>
          <a:noFill/>
        </p:spPr>
        <p:txBody>
          <a:bodyPr wrap="square">
            <a:spAutoFit/>
          </a:bodyPr>
          <a:lstStyle/>
          <a:p>
            <a:pPr algn="l"/>
            <a:r>
              <a:rPr lang="en-GB" b="1" i="0" dirty="0">
                <a:solidFill>
                  <a:srgbClr val="16191F"/>
                </a:solidFill>
                <a:effectLst/>
                <a:latin typeface="Amazon Ember"/>
              </a:rPr>
              <a:t>Use the saga choreography pattern when:</a:t>
            </a:r>
          </a:p>
          <a:p>
            <a:pPr algn="l"/>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Your system requires data integrity and consistency in distributed transactions that span multiple data stores.</a:t>
            </a:r>
          </a:p>
          <a:p>
            <a:pPr algn="l">
              <a:buFont typeface="Arial" panose="020B0604020202020204" pitchFamily="34" charset="0"/>
              <a:buChar char="•"/>
            </a:pPr>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The data store (for example, a NoSQL database) doesn't provide 2PC to provide ACID transactions, you need to update multiple tables within a single transaction, and implementing 2PC within the application boundaries would be a complex task.</a:t>
            </a:r>
          </a:p>
          <a:p>
            <a:pPr algn="l">
              <a:buFont typeface="Arial" panose="020B0604020202020204" pitchFamily="34" charset="0"/>
              <a:buChar char="•"/>
            </a:pPr>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A central controlling process that manages the participant transactions might become a single point of failure.</a:t>
            </a:r>
          </a:p>
          <a:p>
            <a:pPr algn="l">
              <a:buFont typeface="Arial" panose="020B0604020202020204" pitchFamily="34" charset="0"/>
              <a:buChar char="•"/>
            </a:pPr>
            <a:endParaRPr lang="en-GB" dirty="0">
              <a:solidFill>
                <a:srgbClr val="16191F"/>
              </a:solidFill>
              <a:latin typeface="Amazon Ember"/>
            </a:endParaRPr>
          </a:p>
          <a:p>
            <a:pPr algn="l">
              <a:buFont typeface="Arial" panose="020B0604020202020204" pitchFamily="34" charset="0"/>
              <a:buChar char="•"/>
            </a:pPr>
            <a:r>
              <a:rPr lang="en-GB" b="0" i="0" dirty="0">
                <a:solidFill>
                  <a:srgbClr val="16191F"/>
                </a:solidFill>
                <a:effectLst/>
                <a:latin typeface="Amazon Ember"/>
              </a:rPr>
              <a:t> When there are small number of participants (microservices) involved.</a:t>
            </a:r>
          </a:p>
          <a:p>
            <a:pPr algn="l">
              <a:buFont typeface="Arial" panose="020B0604020202020204" pitchFamily="34" charset="0"/>
              <a:buChar char="•"/>
            </a:pPr>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The saga participants are independent services and need to be loosely coupled.</a:t>
            </a:r>
          </a:p>
          <a:p>
            <a:pPr algn="l">
              <a:buFont typeface="Arial" panose="020B0604020202020204" pitchFamily="34" charset="0"/>
              <a:buChar char="•"/>
            </a:pPr>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There is communication between bounded contexts in a business domain.</a:t>
            </a:r>
          </a:p>
        </p:txBody>
      </p:sp>
    </p:spTree>
    <p:extLst>
      <p:ext uri="{BB962C8B-B14F-4D97-AF65-F5344CB8AC3E}">
        <p14:creationId xmlns:p14="http://schemas.microsoft.com/office/powerpoint/2010/main" val="208375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B46B-C722-5B01-E6D6-65CD1EEF18BA}"/>
              </a:ext>
            </a:extLst>
          </p:cNvPr>
          <p:cNvSpPr>
            <a:spLocks noGrp="1"/>
          </p:cNvSpPr>
          <p:nvPr>
            <p:ph type="title"/>
          </p:nvPr>
        </p:nvSpPr>
        <p:spPr/>
        <p:txBody>
          <a:bodyPr/>
          <a:lstStyle/>
          <a:p>
            <a:r>
              <a:rPr lang="en-LK" dirty="0"/>
              <a:t>Design Patterns for migrating Monoliths to Microservices</a:t>
            </a:r>
          </a:p>
        </p:txBody>
      </p:sp>
      <p:sp>
        <p:nvSpPr>
          <p:cNvPr id="3" name="Content Placeholder 2">
            <a:extLst>
              <a:ext uri="{FF2B5EF4-FFF2-40B4-BE49-F238E27FC236}">
                <a16:creationId xmlns:a16="http://schemas.microsoft.com/office/drawing/2014/main" id="{0E1ACA7A-49C0-673A-E16C-2836EFDF24D3}"/>
              </a:ext>
            </a:extLst>
          </p:cNvPr>
          <p:cNvSpPr>
            <a:spLocks noGrp="1"/>
          </p:cNvSpPr>
          <p:nvPr>
            <p:ph idx="1"/>
          </p:nvPr>
        </p:nvSpPr>
        <p:spPr/>
        <p:txBody>
          <a:bodyPr/>
          <a:lstStyle/>
          <a:p>
            <a:r>
              <a:rPr lang="en-LK" dirty="0"/>
              <a:t>Anti-Corruption Layer (ACL) pattern</a:t>
            </a:r>
          </a:p>
          <a:p>
            <a:r>
              <a:rPr lang="en-LK" dirty="0"/>
              <a:t>Strangler fig pattern</a:t>
            </a:r>
          </a:p>
        </p:txBody>
      </p:sp>
    </p:spTree>
    <p:extLst>
      <p:ext uri="{BB962C8B-B14F-4D97-AF65-F5344CB8AC3E}">
        <p14:creationId xmlns:p14="http://schemas.microsoft.com/office/powerpoint/2010/main" val="105951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73AE-5A66-08ED-8ADE-CBF840206AF5}"/>
              </a:ext>
            </a:extLst>
          </p:cNvPr>
          <p:cNvSpPr>
            <a:spLocks noGrp="1"/>
          </p:cNvSpPr>
          <p:nvPr>
            <p:ph type="title"/>
          </p:nvPr>
        </p:nvSpPr>
        <p:spPr/>
        <p:txBody>
          <a:bodyPr/>
          <a:lstStyle/>
          <a:p>
            <a:r>
              <a:rPr lang="en-LK" dirty="0"/>
              <a:t>Saga Orchestrator</a:t>
            </a:r>
          </a:p>
        </p:txBody>
      </p:sp>
      <p:sp>
        <p:nvSpPr>
          <p:cNvPr id="3" name="Content Placeholder 2">
            <a:extLst>
              <a:ext uri="{FF2B5EF4-FFF2-40B4-BE49-F238E27FC236}">
                <a16:creationId xmlns:a16="http://schemas.microsoft.com/office/drawing/2014/main" id="{16C0D9A5-93A5-956E-42E1-AC3B48ACD77B}"/>
              </a:ext>
            </a:extLst>
          </p:cNvPr>
          <p:cNvSpPr>
            <a:spLocks noGrp="1"/>
          </p:cNvSpPr>
          <p:nvPr>
            <p:ph idx="1"/>
          </p:nvPr>
        </p:nvSpPr>
        <p:spPr/>
        <p:txBody>
          <a:bodyPr/>
          <a:lstStyle/>
          <a:p>
            <a:r>
              <a:rPr lang="en-GB" dirty="0">
                <a:solidFill>
                  <a:srgbClr val="16191F"/>
                </a:solidFill>
                <a:latin typeface="Amazon Ember"/>
              </a:rPr>
              <a:t>U</a:t>
            </a:r>
            <a:r>
              <a:rPr lang="en-GB" b="0" i="0" dirty="0">
                <a:solidFill>
                  <a:srgbClr val="16191F"/>
                </a:solidFill>
                <a:effectLst/>
                <a:latin typeface="Amazon Ember"/>
              </a:rPr>
              <a:t>ses a central coordinator (</a:t>
            </a:r>
            <a:r>
              <a:rPr lang="en-GB" b="0" i="1" dirty="0">
                <a:solidFill>
                  <a:srgbClr val="16191F"/>
                </a:solidFill>
                <a:effectLst/>
                <a:latin typeface="Amazon Ember"/>
              </a:rPr>
              <a:t>orchestrator</a:t>
            </a:r>
            <a:r>
              <a:rPr lang="en-GB" b="0" i="0" dirty="0">
                <a:solidFill>
                  <a:srgbClr val="16191F"/>
                </a:solidFill>
                <a:effectLst/>
                <a:latin typeface="Amazon Ember"/>
              </a:rPr>
              <a:t>) to help preserve data integrity in distributed transactions that span multiple services.</a:t>
            </a:r>
          </a:p>
          <a:p>
            <a:r>
              <a:rPr lang="en-GB" b="0" i="0" dirty="0">
                <a:solidFill>
                  <a:srgbClr val="16191F"/>
                </a:solidFill>
                <a:effectLst/>
                <a:latin typeface="Amazon Ember"/>
              </a:rPr>
              <a:t>Utilizes the orchestrator to manage the transaction lifecycle. Orchestrator is aware of all the steps required for transaction.</a:t>
            </a:r>
          </a:p>
          <a:p>
            <a:r>
              <a:rPr lang="en-GB" dirty="0">
                <a:solidFill>
                  <a:srgbClr val="16191F"/>
                </a:solidFill>
                <a:latin typeface="Amazon Ember"/>
              </a:rPr>
              <a:t>Orchestrator sends messages to to participant microservices to initiate operations. These participant microservices report back to the orchestrator.</a:t>
            </a:r>
          </a:p>
          <a:p>
            <a:r>
              <a:rPr lang="en-GB" b="0" i="0" dirty="0">
                <a:solidFill>
                  <a:srgbClr val="16191F"/>
                </a:solidFill>
                <a:effectLst/>
                <a:latin typeface="Amazon Ember"/>
              </a:rPr>
              <a:t>Orchestrator acts as </a:t>
            </a:r>
            <a:r>
              <a:rPr lang="en-GB" dirty="0">
                <a:solidFill>
                  <a:srgbClr val="16191F"/>
                </a:solidFill>
                <a:latin typeface="Amazon Ember"/>
              </a:rPr>
              <a:t>the decision maker and determines the next microservice to engage based on received messages.</a:t>
            </a:r>
            <a:r>
              <a:rPr lang="en-GB" b="0" i="0" dirty="0">
                <a:solidFill>
                  <a:srgbClr val="16191F"/>
                </a:solidFill>
                <a:effectLst/>
                <a:latin typeface="Amazon Ember"/>
              </a:rPr>
              <a:t> </a:t>
            </a:r>
          </a:p>
          <a:p>
            <a:endParaRPr lang="en-LK" dirty="0"/>
          </a:p>
        </p:txBody>
      </p:sp>
    </p:spTree>
    <p:extLst>
      <p:ext uri="{BB962C8B-B14F-4D97-AF65-F5344CB8AC3E}">
        <p14:creationId xmlns:p14="http://schemas.microsoft.com/office/powerpoint/2010/main" val="3068844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301AD2-9022-9881-66EF-4BFCC4BB0187}"/>
              </a:ext>
            </a:extLst>
          </p:cNvPr>
          <p:cNvPicPr>
            <a:picLocks noChangeAspect="1"/>
          </p:cNvPicPr>
          <p:nvPr/>
        </p:nvPicPr>
        <p:blipFill>
          <a:blip r:embed="rId2"/>
          <a:stretch>
            <a:fillRect/>
          </a:stretch>
        </p:blipFill>
        <p:spPr>
          <a:xfrm>
            <a:off x="2209800" y="179589"/>
            <a:ext cx="7772400" cy="6498821"/>
          </a:xfrm>
          <a:prstGeom prst="rect">
            <a:avLst/>
          </a:prstGeom>
        </p:spPr>
      </p:pic>
      <p:sp>
        <p:nvSpPr>
          <p:cNvPr id="6" name="Right Arrow 5">
            <a:extLst>
              <a:ext uri="{FF2B5EF4-FFF2-40B4-BE49-F238E27FC236}">
                <a16:creationId xmlns:a16="http://schemas.microsoft.com/office/drawing/2014/main" id="{C68AE8D4-711A-90CC-4C65-61A37999D8B0}"/>
              </a:ext>
            </a:extLst>
          </p:cNvPr>
          <p:cNvSpPr/>
          <p:nvPr/>
        </p:nvSpPr>
        <p:spPr>
          <a:xfrm flipV="1">
            <a:off x="760165" y="3368406"/>
            <a:ext cx="1344057" cy="1211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LK"/>
          </a:p>
        </p:txBody>
      </p:sp>
    </p:spTree>
    <p:extLst>
      <p:ext uri="{BB962C8B-B14F-4D97-AF65-F5344CB8AC3E}">
        <p14:creationId xmlns:p14="http://schemas.microsoft.com/office/powerpoint/2010/main" val="211794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FAC2DC-E8C0-6586-DE13-BD3DD8AC87A7}"/>
              </a:ext>
            </a:extLst>
          </p:cNvPr>
          <p:cNvSpPr txBox="1"/>
          <p:nvPr/>
        </p:nvSpPr>
        <p:spPr>
          <a:xfrm>
            <a:off x="813412" y="1720840"/>
            <a:ext cx="10565176" cy="3416320"/>
          </a:xfrm>
          <a:prstGeom prst="rect">
            <a:avLst/>
          </a:prstGeom>
          <a:noFill/>
        </p:spPr>
        <p:txBody>
          <a:bodyPr wrap="square">
            <a:spAutoFit/>
          </a:bodyPr>
          <a:lstStyle/>
          <a:p>
            <a:pPr algn="l"/>
            <a:r>
              <a:rPr lang="en-GB" b="0" i="0" dirty="0">
                <a:solidFill>
                  <a:srgbClr val="16191F"/>
                </a:solidFill>
                <a:effectLst/>
                <a:latin typeface="Amazon Ember"/>
              </a:rPr>
              <a:t>Use the saga orchestration pattern when:</a:t>
            </a:r>
          </a:p>
          <a:p>
            <a:pPr algn="l"/>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Your system requires data integrity and consistency in distributed transactions that span multiple data stores.</a:t>
            </a:r>
          </a:p>
          <a:p>
            <a:pPr algn="l"/>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The data store doesn't provide 2PC to provide ACID transactions, and implementing 2PC within the application boundaries is a complex task.</a:t>
            </a:r>
          </a:p>
          <a:p>
            <a:pPr algn="l">
              <a:buFont typeface="Arial" panose="020B0604020202020204" pitchFamily="34" charset="0"/>
              <a:buChar char="•"/>
            </a:pPr>
            <a:endParaRPr lang="en-GB" b="0" i="0" dirty="0">
              <a:solidFill>
                <a:srgbClr val="16191F"/>
              </a:solidFill>
              <a:effectLst/>
              <a:latin typeface="Amazon Ember"/>
            </a:endParaRPr>
          </a:p>
          <a:p>
            <a:pPr algn="l">
              <a:buFont typeface="Arial" panose="020B0604020202020204" pitchFamily="34" charset="0"/>
              <a:buChar char="•"/>
            </a:pPr>
            <a:r>
              <a:rPr lang="en-GB" b="0" i="0" dirty="0">
                <a:solidFill>
                  <a:srgbClr val="16191F"/>
                </a:solidFill>
                <a:effectLst/>
                <a:latin typeface="Amazon Ember"/>
              </a:rPr>
              <a:t> You have NoSQL databases, which do not provide ACID transactions, and you need to update multiple tables within a single transaction.</a:t>
            </a:r>
          </a:p>
          <a:p>
            <a:pPr algn="l">
              <a:buFont typeface="Arial" panose="020B0604020202020204" pitchFamily="34" charset="0"/>
              <a:buChar char="•"/>
            </a:pPr>
            <a:endParaRPr lang="en-GB" dirty="0">
              <a:solidFill>
                <a:srgbClr val="16191F"/>
              </a:solidFill>
              <a:latin typeface="Amazon Ember"/>
            </a:endParaRPr>
          </a:p>
          <a:p>
            <a:pPr>
              <a:buFont typeface="Arial" panose="020B0604020202020204" pitchFamily="34" charset="0"/>
              <a:buChar char="•"/>
            </a:pPr>
            <a:r>
              <a:rPr lang="en-GB" b="0" i="0" dirty="0">
                <a:solidFill>
                  <a:srgbClr val="16191F"/>
                </a:solidFill>
                <a:effectLst/>
                <a:latin typeface="Amazon Ember"/>
              </a:rPr>
              <a:t> Your system has many saga participants (microservices) involved and loose coupling between participants are required.</a:t>
            </a:r>
          </a:p>
        </p:txBody>
      </p:sp>
    </p:spTree>
    <p:extLst>
      <p:ext uri="{BB962C8B-B14F-4D97-AF65-F5344CB8AC3E}">
        <p14:creationId xmlns:p14="http://schemas.microsoft.com/office/powerpoint/2010/main" val="113763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B7B8-C510-FEA7-DFD9-BE8D18B98E75}"/>
              </a:ext>
            </a:extLst>
          </p:cNvPr>
          <p:cNvSpPr>
            <a:spLocks noGrp="1"/>
          </p:cNvSpPr>
          <p:nvPr>
            <p:ph type="title"/>
          </p:nvPr>
        </p:nvSpPr>
        <p:spPr/>
        <p:txBody>
          <a:bodyPr/>
          <a:lstStyle/>
          <a:p>
            <a:r>
              <a:rPr lang="en-LK" dirty="0"/>
              <a:t>Developing and deploying Microservices with K8s</a:t>
            </a:r>
          </a:p>
        </p:txBody>
      </p:sp>
      <p:sp>
        <p:nvSpPr>
          <p:cNvPr id="3" name="Content Placeholder 2">
            <a:extLst>
              <a:ext uri="{FF2B5EF4-FFF2-40B4-BE49-F238E27FC236}">
                <a16:creationId xmlns:a16="http://schemas.microsoft.com/office/drawing/2014/main" id="{ABA2D9BB-6E9A-B09C-47C6-DAA0E437B2AB}"/>
              </a:ext>
            </a:extLst>
          </p:cNvPr>
          <p:cNvSpPr>
            <a:spLocks noGrp="1"/>
          </p:cNvSpPr>
          <p:nvPr>
            <p:ph idx="1"/>
          </p:nvPr>
        </p:nvSpPr>
        <p:spPr/>
        <p:txBody>
          <a:bodyPr>
            <a:normAutofit fontScale="92500" lnSpcReduction="10000"/>
          </a:bodyPr>
          <a:lstStyle/>
          <a:p>
            <a:r>
              <a:rPr lang="en-GB" sz="2000" b="1" i="0" dirty="0">
                <a:solidFill>
                  <a:srgbClr val="0D0D0D"/>
                </a:solidFill>
                <a:effectLst/>
                <a:latin typeface="Söhne"/>
              </a:rPr>
              <a:t>Traffic Management with Ingress</a:t>
            </a:r>
            <a:r>
              <a:rPr lang="en-GB" sz="2000" b="0" i="0" dirty="0">
                <a:solidFill>
                  <a:srgbClr val="0D0D0D"/>
                </a:solidFill>
                <a:effectLst/>
                <a:latin typeface="Söhne"/>
              </a:rPr>
              <a:t>:</a:t>
            </a:r>
          </a:p>
          <a:p>
            <a:pPr lvl="1"/>
            <a:r>
              <a:rPr lang="en-GB" sz="1600" b="0" i="0" dirty="0">
                <a:solidFill>
                  <a:srgbClr val="0D0D0D"/>
                </a:solidFill>
                <a:effectLst/>
                <a:latin typeface="Söhne"/>
              </a:rPr>
              <a:t>Using Kubernetes Ingress for efficient HTTP/HTTPS routing to services.</a:t>
            </a:r>
          </a:p>
          <a:p>
            <a:pPr lvl="1"/>
            <a:r>
              <a:rPr lang="en-GB" sz="1600" b="0" i="0" dirty="0">
                <a:solidFill>
                  <a:srgbClr val="0D0D0D"/>
                </a:solidFill>
                <a:effectLst/>
                <a:latin typeface="Söhne"/>
              </a:rPr>
              <a:t>Ingress acts as a reverse proxy, simplifying routing and providing SSL/TLS termination and load balancing.</a:t>
            </a:r>
          </a:p>
          <a:p>
            <a:r>
              <a:rPr lang="en-GB" sz="2000" b="1" i="0" dirty="0">
                <a:solidFill>
                  <a:srgbClr val="0D0D0D"/>
                </a:solidFill>
                <a:effectLst/>
                <a:latin typeface="Söhne"/>
              </a:rPr>
              <a:t>Scaling Microservices</a:t>
            </a:r>
            <a:r>
              <a:rPr lang="en-GB" sz="2000" b="0" i="0" dirty="0">
                <a:solidFill>
                  <a:srgbClr val="0D0D0D"/>
                </a:solidFill>
                <a:effectLst/>
                <a:latin typeface="Söhne"/>
              </a:rPr>
              <a:t>:</a:t>
            </a:r>
          </a:p>
          <a:p>
            <a:pPr lvl="1"/>
            <a:r>
              <a:rPr lang="en-GB" sz="1600" b="0" i="0" dirty="0">
                <a:solidFill>
                  <a:srgbClr val="0D0D0D"/>
                </a:solidFill>
                <a:effectLst/>
                <a:latin typeface="Söhne"/>
              </a:rPr>
              <a:t>Leveraging tools like Horizontal Pod </a:t>
            </a:r>
            <a:r>
              <a:rPr lang="en-GB" sz="1600" b="0" i="0" dirty="0" err="1">
                <a:solidFill>
                  <a:srgbClr val="0D0D0D"/>
                </a:solidFill>
                <a:effectLst/>
                <a:latin typeface="Söhne"/>
              </a:rPr>
              <a:t>Autoscaler</a:t>
            </a:r>
            <a:r>
              <a:rPr lang="en-GB" sz="1600" b="0" i="0" dirty="0">
                <a:solidFill>
                  <a:srgbClr val="0D0D0D"/>
                </a:solidFill>
                <a:effectLst/>
                <a:latin typeface="Söhne"/>
              </a:rPr>
              <a:t> (HPA) for automatic scaling based on CPU usage or custom metrics.</a:t>
            </a:r>
          </a:p>
          <a:p>
            <a:pPr lvl="1"/>
            <a:r>
              <a:rPr lang="en-GB" sz="1600" b="0" i="0" dirty="0">
                <a:solidFill>
                  <a:srgbClr val="0D0D0D"/>
                </a:solidFill>
                <a:effectLst/>
                <a:latin typeface="Söhne"/>
              </a:rPr>
              <a:t>Kubernetes also supports manual scaling for handling varying loads effectively.</a:t>
            </a:r>
          </a:p>
          <a:p>
            <a:r>
              <a:rPr lang="en-GB" sz="2000" b="1" i="0" dirty="0">
                <a:solidFill>
                  <a:srgbClr val="0D0D0D"/>
                </a:solidFill>
                <a:effectLst/>
                <a:latin typeface="Söhne"/>
              </a:rPr>
              <a:t>Using Namespaces for Organization</a:t>
            </a:r>
            <a:r>
              <a:rPr lang="en-GB" sz="2000" b="0" i="0" dirty="0">
                <a:solidFill>
                  <a:srgbClr val="0D0D0D"/>
                </a:solidFill>
                <a:effectLst/>
                <a:latin typeface="Söhne"/>
              </a:rPr>
              <a:t>:</a:t>
            </a:r>
          </a:p>
          <a:p>
            <a:pPr lvl="1"/>
            <a:r>
              <a:rPr lang="en-GB" sz="1600" b="0" i="0" dirty="0">
                <a:solidFill>
                  <a:srgbClr val="0D0D0D"/>
                </a:solidFill>
                <a:effectLst/>
                <a:latin typeface="Söhne"/>
              </a:rPr>
              <a:t>Utilizing Kubernetes namespaces to divide cluster resources among multiple users or teams.</a:t>
            </a:r>
          </a:p>
          <a:p>
            <a:pPr lvl="1"/>
            <a:r>
              <a:rPr lang="en-GB" sz="1600" b="0" i="0" dirty="0">
                <a:solidFill>
                  <a:srgbClr val="0D0D0D"/>
                </a:solidFill>
                <a:effectLst/>
                <a:latin typeface="Söhne"/>
              </a:rPr>
              <a:t>Grouping related services in the same namespace simplifies management and applies policies at the namespace level.</a:t>
            </a:r>
          </a:p>
          <a:p>
            <a:r>
              <a:rPr lang="en-GB" sz="2000" b="1" i="0" dirty="0">
                <a:solidFill>
                  <a:srgbClr val="0D0D0D"/>
                </a:solidFill>
                <a:effectLst/>
                <a:latin typeface="Söhne"/>
              </a:rPr>
              <a:t>Implementing Health Checks</a:t>
            </a:r>
            <a:r>
              <a:rPr lang="en-GB" sz="2000" b="0" i="0" dirty="0">
                <a:solidFill>
                  <a:srgbClr val="0D0D0D"/>
                </a:solidFill>
                <a:effectLst/>
                <a:latin typeface="Söhne"/>
              </a:rPr>
              <a:t>:</a:t>
            </a:r>
          </a:p>
          <a:p>
            <a:pPr lvl="1"/>
            <a:r>
              <a:rPr lang="en-GB" sz="1600" b="0" i="0" dirty="0">
                <a:solidFill>
                  <a:srgbClr val="0D0D0D"/>
                </a:solidFill>
                <a:effectLst/>
                <a:latin typeface="Söhne"/>
              </a:rPr>
              <a:t>Essential for monitoring the status of services using readiness and liveness probes.</a:t>
            </a:r>
          </a:p>
          <a:p>
            <a:pPr lvl="1"/>
            <a:r>
              <a:rPr lang="en-GB" sz="1600" b="0" i="0" dirty="0">
                <a:solidFill>
                  <a:srgbClr val="0D0D0D"/>
                </a:solidFill>
                <a:effectLst/>
                <a:latin typeface="Söhne"/>
              </a:rPr>
              <a:t>Health checks allow Kubernetes to replace non-functioning pods automatically.</a:t>
            </a:r>
          </a:p>
          <a:p>
            <a:r>
              <a:rPr lang="en-GB" sz="2000" b="1" i="0" dirty="0">
                <a:solidFill>
                  <a:srgbClr val="0D0D0D"/>
                </a:solidFill>
                <a:effectLst/>
                <a:latin typeface="Söhne"/>
              </a:rPr>
              <a:t>Service Mesh for Advanced Traffic Management</a:t>
            </a:r>
            <a:r>
              <a:rPr lang="en-GB" sz="2000" b="0" i="0" dirty="0">
                <a:solidFill>
                  <a:srgbClr val="0D0D0D"/>
                </a:solidFill>
                <a:effectLst/>
                <a:latin typeface="Söhne"/>
              </a:rPr>
              <a:t>:</a:t>
            </a:r>
          </a:p>
          <a:p>
            <a:pPr lvl="1"/>
            <a:r>
              <a:rPr lang="en-GB" sz="1600" b="0" i="0" dirty="0">
                <a:solidFill>
                  <a:srgbClr val="0D0D0D"/>
                </a:solidFill>
                <a:effectLst/>
                <a:latin typeface="Söhne"/>
              </a:rPr>
              <a:t>Implementing a service mesh for handling service-to-service communication.</a:t>
            </a:r>
          </a:p>
          <a:p>
            <a:pPr lvl="1"/>
            <a:r>
              <a:rPr lang="en-GB" sz="1600" b="0" i="0" dirty="0">
                <a:solidFill>
                  <a:srgbClr val="0D0D0D"/>
                </a:solidFill>
                <a:effectLst/>
                <a:latin typeface="Söhne"/>
              </a:rPr>
              <a:t>Provides traffic management, service discovery, load balancing, and failure recovery.</a:t>
            </a:r>
          </a:p>
        </p:txBody>
      </p:sp>
    </p:spTree>
    <p:extLst>
      <p:ext uri="{BB962C8B-B14F-4D97-AF65-F5344CB8AC3E}">
        <p14:creationId xmlns:p14="http://schemas.microsoft.com/office/powerpoint/2010/main" val="727385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FEF6A-9BCB-E6C3-BBD4-DB559CB18E13}"/>
              </a:ext>
            </a:extLst>
          </p:cNvPr>
          <p:cNvSpPr>
            <a:spLocks noGrp="1"/>
          </p:cNvSpPr>
          <p:nvPr>
            <p:ph idx="1"/>
          </p:nvPr>
        </p:nvSpPr>
        <p:spPr/>
        <p:txBody>
          <a:bodyPr>
            <a:normAutofit/>
          </a:bodyPr>
          <a:lstStyle/>
          <a:p>
            <a:r>
              <a:rPr lang="en-GB" sz="1800" b="1" i="0" dirty="0">
                <a:solidFill>
                  <a:srgbClr val="0D0D0D"/>
                </a:solidFill>
                <a:effectLst/>
                <a:latin typeface="Söhne"/>
              </a:rPr>
              <a:t>Single Responsibility Principle for Microservices</a:t>
            </a:r>
            <a:r>
              <a:rPr lang="en-GB" sz="1800" b="0" i="0" dirty="0">
                <a:solidFill>
                  <a:srgbClr val="0D0D0D"/>
                </a:solidFill>
                <a:effectLst/>
                <a:latin typeface="Söhne"/>
              </a:rPr>
              <a:t>:</a:t>
            </a:r>
          </a:p>
          <a:p>
            <a:pPr lvl="1"/>
            <a:r>
              <a:rPr lang="en-GB" sz="1600" b="0" i="0" dirty="0">
                <a:solidFill>
                  <a:srgbClr val="0D0D0D"/>
                </a:solidFill>
                <a:effectLst/>
                <a:latin typeface="Söhne"/>
              </a:rPr>
              <a:t>Design each microservice with a single responsibility for easier scaling, monitoring, and management.</a:t>
            </a:r>
          </a:p>
          <a:p>
            <a:pPr lvl="1"/>
            <a:r>
              <a:rPr lang="en-GB" sz="1600" b="0" i="0" dirty="0">
                <a:solidFill>
                  <a:srgbClr val="0D0D0D"/>
                </a:solidFill>
                <a:effectLst/>
                <a:latin typeface="Söhne"/>
              </a:rPr>
              <a:t>Tailor scaling policies, resource quotas, and security configurations to the specific needs of each service.</a:t>
            </a:r>
          </a:p>
          <a:p>
            <a:r>
              <a:rPr lang="en-GB" sz="1800" b="1" i="0" dirty="0">
                <a:solidFill>
                  <a:srgbClr val="0D0D0D"/>
                </a:solidFill>
                <a:effectLst/>
                <a:latin typeface="Söhne"/>
              </a:rPr>
              <a:t>Continuous Delivery/Deployment (CD)</a:t>
            </a:r>
            <a:r>
              <a:rPr lang="en-GB" sz="1800" b="0" i="0" dirty="0">
                <a:solidFill>
                  <a:srgbClr val="0D0D0D"/>
                </a:solidFill>
                <a:effectLst/>
                <a:latin typeface="Söhne"/>
              </a:rPr>
              <a:t>:</a:t>
            </a:r>
          </a:p>
          <a:p>
            <a:pPr lvl="1"/>
            <a:r>
              <a:rPr lang="en-GB" sz="1600" b="0" i="0" dirty="0">
                <a:solidFill>
                  <a:srgbClr val="0D0D0D"/>
                </a:solidFill>
                <a:effectLst/>
                <a:latin typeface="Söhne"/>
              </a:rPr>
              <a:t>Utilizing Kubernetes Deployment objects for a declarative management of microservices.</a:t>
            </a:r>
          </a:p>
          <a:p>
            <a:pPr lvl="1"/>
            <a:r>
              <a:rPr lang="en-GB" sz="1600" b="0" i="0" dirty="0">
                <a:solidFill>
                  <a:srgbClr val="0D0D0D"/>
                </a:solidFill>
                <a:effectLst/>
                <a:latin typeface="Söhne"/>
              </a:rPr>
              <a:t>Implement rolling updates for gradual change rollout and use tools like Argo Rollouts for more reliable rollback and progressive deployment strategies.</a:t>
            </a:r>
          </a:p>
          <a:p>
            <a:r>
              <a:rPr lang="en-GB" sz="1800" b="1" i="0" dirty="0">
                <a:solidFill>
                  <a:srgbClr val="0D0D0D"/>
                </a:solidFill>
                <a:effectLst/>
                <a:latin typeface="Söhne"/>
              </a:rPr>
              <a:t>Monitoring and Debugging</a:t>
            </a:r>
            <a:r>
              <a:rPr lang="en-GB" sz="1800" b="0" i="0" dirty="0">
                <a:solidFill>
                  <a:srgbClr val="0D0D0D"/>
                </a:solidFill>
                <a:effectLst/>
                <a:latin typeface="Söhne"/>
              </a:rPr>
              <a:t>:</a:t>
            </a:r>
          </a:p>
          <a:p>
            <a:pPr lvl="1"/>
            <a:r>
              <a:rPr lang="en-GB" sz="1600" b="0" i="0" dirty="0">
                <a:solidFill>
                  <a:srgbClr val="0D0D0D"/>
                </a:solidFill>
                <a:effectLst/>
                <a:latin typeface="Söhne"/>
              </a:rPr>
              <a:t>Collect and visualize metrics using tools like Prometheus and Grafana.</a:t>
            </a:r>
          </a:p>
          <a:p>
            <a:pPr lvl="1"/>
            <a:r>
              <a:rPr lang="en-GB" sz="1600" b="0" i="0" dirty="0">
                <a:solidFill>
                  <a:srgbClr val="0D0D0D"/>
                </a:solidFill>
                <a:effectLst/>
                <a:latin typeface="Söhne"/>
              </a:rPr>
              <a:t>Use application performance monitoring (APM) tools for detailed performance data of microservices.</a:t>
            </a:r>
          </a:p>
          <a:p>
            <a:endParaRPr lang="en-LK" dirty="0"/>
          </a:p>
        </p:txBody>
      </p:sp>
    </p:spTree>
    <p:extLst>
      <p:ext uri="{BB962C8B-B14F-4D97-AF65-F5344CB8AC3E}">
        <p14:creationId xmlns:p14="http://schemas.microsoft.com/office/powerpoint/2010/main" val="1175033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78DE-99C7-32BC-E67B-62456ACED62B}"/>
              </a:ext>
            </a:extLst>
          </p:cNvPr>
          <p:cNvSpPr>
            <a:spLocks noGrp="1"/>
          </p:cNvSpPr>
          <p:nvPr>
            <p:ph type="title"/>
          </p:nvPr>
        </p:nvSpPr>
        <p:spPr/>
        <p:txBody>
          <a:bodyPr/>
          <a:lstStyle/>
          <a:p>
            <a:r>
              <a:rPr lang="en-LK" dirty="0"/>
              <a:t>References</a:t>
            </a:r>
          </a:p>
        </p:txBody>
      </p:sp>
      <p:sp>
        <p:nvSpPr>
          <p:cNvPr id="3" name="Content Placeholder 2">
            <a:extLst>
              <a:ext uri="{FF2B5EF4-FFF2-40B4-BE49-F238E27FC236}">
                <a16:creationId xmlns:a16="http://schemas.microsoft.com/office/drawing/2014/main" id="{802F1B4B-FB8B-AB4C-76CF-B9FD1B425DA0}"/>
              </a:ext>
            </a:extLst>
          </p:cNvPr>
          <p:cNvSpPr>
            <a:spLocks noGrp="1"/>
          </p:cNvSpPr>
          <p:nvPr>
            <p:ph idx="1"/>
          </p:nvPr>
        </p:nvSpPr>
        <p:spPr/>
        <p:txBody>
          <a:bodyPr/>
          <a:lstStyle/>
          <a:p>
            <a:r>
              <a:rPr lang="en-GB" dirty="0">
                <a:hlinkClick r:id="rId2"/>
              </a:rPr>
              <a:t>https://docs.aws.amazon.com/prescriptive-guidance/latest/cloud-design-patterns/introduction.html</a:t>
            </a:r>
            <a:r>
              <a:rPr lang="en-GB" dirty="0"/>
              <a:t> </a:t>
            </a:r>
          </a:p>
          <a:p>
            <a:r>
              <a:rPr lang="en-GB" dirty="0">
                <a:hlinkClick r:id="rId3"/>
              </a:rPr>
              <a:t>https://learn.microsoft.com/en-us/azure/architecture/patterns/</a:t>
            </a:r>
            <a:r>
              <a:rPr lang="en-GB" dirty="0"/>
              <a:t> </a:t>
            </a:r>
            <a:endParaRPr lang="en-LK" dirty="0"/>
          </a:p>
        </p:txBody>
      </p:sp>
    </p:spTree>
    <p:extLst>
      <p:ext uri="{BB962C8B-B14F-4D97-AF65-F5344CB8AC3E}">
        <p14:creationId xmlns:p14="http://schemas.microsoft.com/office/powerpoint/2010/main" val="215742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ECF7-02D0-D6BF-7AF9-2730F6FF172A}"/>
              </a:ext>
            </a:extLst>
          </p:cNvPr>
          <p:cNvSpPr>
            <a:spLocks noGrp="1"/>
          </p:cNvSpPr>
          <p:nvPr>
            <p:ph type="title"/>
          </p:nvPr>
        </p:nvSpPr>
        <p:spPr/>
        <p:txBody>
          <a:bodyPr/>
          <a:lstStyle/>
          <a:p>
            <a:r>
              <a:rPr lang="en-LK" dirty="0"/>
              <a:t>Anti-Corruption Layer (ACL) pattern</a:t>
            </a:r>
          </a:p>
        </p:txBody>
      </p:sp>
      <p:sp>
        <p:nvSpPr>
          <p:cNvPr id="3" name="Content Placeholder 2">
            <a:extLst>
              <a:ext uri="{FF2B5EF4-FFF2-40B4-BE49-F238E27FC236}">
                <a16:creationId xmlns:a16="http://schemas.microsoft.com/office/drawing/2014/main" id="{39FEAECA-516C-1DA2-91A5-B6EC44B18CFD}"/>
              </a:ext>
            </a:extLst>
          </p:cNvPr>
          <p:cNvSpPr>
            <a:spLocks noGrp="1"/>
          </p:cNvSpPr>
          <p:nvPr>
            <p:ph idx="1"/>
          </p:nvPr>
        </p:nvSpPr>
        <p:spPr/>
        <p:txBody>
          <a:bodyPr/>
          <a:lstStyle/>
          <a:p>
            <a:r>
              <a:rPr lang="en-LK" dirty="0"/>
              <a:t>Allows gradual translation from monoliths to microservices architecture. </a:t>
            </a:r>
          </a:p>
          <a:p>
            <a:r>
              <a:rPr lang="en-GB" dirty="0"/>
              <a:t>Allows legacy systems to communicate with modern services without internal changes and with minimal impact.</a:t>
            </a:r>
          </a:p>
          <a:p>
            <a:r>
              <a:rPr lang="en-GB" dirty="0"/>
              <a:t>Goal of ACLs is to minimize changes to existing functionality in monoliths and reduce business disruptions. </a:t>
            </a:r>
          </a:p>
          <a:p>
            <a:r>
              <a:rPr lang="en-GB" dirty="0"/>
              <a:t>Acts as an adapter or facade, converting calls to the new interface.</a:t>
            </a:r>
          </a:p>
          <a:p>
            <a:r>
              <a:rPr lang="en-GB" dirty="0"/>
              <a:t>ACL is also consumed as a part of Strangler-Fig pattern which we are going to talk next…</a:t>
            </a:r>
          </a:p>
          <a:p>
            <a:pPr marL="0" indent="0">
              <a:buNone/>
            </a:pPr>
            <a:endParaRPr lang="en-GB" dirty="0"/>
          </a:p>
          <a:p>
            <a:endParaRPr lang="en-LK" dirty="0"/>
          </a:p>
        </p:txBody>
      </p:sp>
    </p:spTree>
    <p:extLst>
      <p:ext uri="{BB962C8B-B14F-4D97-AF65-F5344CB8AC3E}">
        <p14:creationId xmlns:p14="http://schemas.microsoft.com/office/powerpoint/2010/main" val="92267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8B51D76-94EB-DC8D-5556-EC5A68C57B53}"/>
              </a:ext>
            </a:extLst>
          </p:cNvPr>
          <p:cNvPicPr>
            <a:picLocks noChangeAspect="1"/>
          </p:cNvPicPr>
          <p:nvPr/>
        </p:nvPicPr>
        <p:blipFill>
          <a:blip r:embed="rId2"/>
          <a:stretch>
            <a:fillRect/>
          </a:stretch>
        </p:blipFill>
        <p:spPr>
          <a:xfrm>
            <a:off x="2209800" y="4045826"/>
            <a:ext cx="7772400" cy="1426873"/>
          </a:xfrm>
          <a:prstGeom prst="rect">
            <a:avLst/>
          </a:prstGeom>
        </p:spPr>
      </p:pic>
      <p:pic>
        <p:nvPicPr>
          <p:cNvPr id="11" name="Picture 10">
            <a:extLst>
              <a:ext uri="{FF2B5EF4-FFF2-40B4-BE49-F238E27FC236}">
                <a16:creationId xmlns:a16="http://schemas.microsoft.com/office/drawing/2014/main" id="{E4D2D5F7-34DC-D579-1DB5-70F88A730532}"/>
              </a:ext>
            </a:extLst>
          </p:cNvPr>
          <p:cNvPicPr>
            <a:picLocks noChangeAspect="1"/>
          </p:cNvPicPr>
          <p:nvPr/>
        </p:nvPicPr>
        <p:blipFill>
          <a:blip r:embed="rId3"/>
          <a:stretch>
            <a:fillRect/>
          </a:stretch>
        </p:blipFill>
        <p:spPr>
          <a:xfrm>
            <a:off x="2209800" y="830958"/>
            <a:ext cx="7772400" cy="2180912"/>
          </a:xfrm>
          <a:prstGeom prst="rect">
            <a:avLst/>
          </a:prstGeom>
        </p:spPr>
      </p:pic>
      <p:sp>
        <p:nvSpPr>
          <p:cNvPr id="12" name="TextBox 11">
            <a:extLst>
              <a:ext uri="{FF2B5EF4-FFF2-40B4-BE49-F238E27FC236}">
                <a16:creationId xmlns:a16="http://schemas.microsoft.com/office/drawing/2014/main" id="{B703F872-372C-9164-1E6D-A8AF65C72055}"/>
              </a:ext>
            </a:extLst>
          </p:cNvPr>
          <p:cNvSpPr txBox="1"/>
          <p:nvPr/>
        </p:nvSpPr>
        <p:spPr>
          <a:xfrm>
            <a:off x="4897274" y="2827204"/>
            <a:ext cx="2397451" cy="369332"/>
          </a:xfrm>
          <a:prstGeom prst="rect">
            <a:avLst/>
          </a:prstGeom>
          <a:noFill/>
        </p:spPr>
        <p:txBody>
          <a:bodyPr wrap="none" rtlCol="0">
            <a:spAutoFit/>
          </a:bodyPr>
          <a:lstStyle/>
          <a:p>
            <a:r>
              <a:rPr lang="en-LK" dirty="0"/>
              <a:t>Existing Monolithic App</a:t>
            </a:r>
          </a:p>
        </p:txBody>
      </p:sp>
      <p:sp>
        <p:nvSpPr>
          <p:cNvPr id="13" name="TextBox 12">
            <a:extLst>
              <a:ext uri="{FF2B5EF4-FFF2-40B4-BE49-F238E27FC236}">
                <a16:creationId xmlns:a16="http://schemas.microsoft.com/office/drawing/2014/main" id="{7170B2CD-E1CB-D88C-DDFD-C6F75B0A59DC}"/>
              </a:ext>
            </a:extLst>
          </p:cNvPr>
          <p:cNvSpPr txBox="1"/>
          <p:nvPr/>
        </p:nvSpPr>
        <p:spPr>
          <a:xfrm>
            <a:off x="3408115" y="5125059"/>
            <a:ext cx="5375767" cy="369332"/>
          </a:xfrm>
          <a:prstGeom prst="rect">
            <a:avLst/>
          </a:prstGeom>
          <a:noFill/>
        </p:spPr>
        <p:txBody>
          <a:bodyPr wrap="none" rtlCol="0">
            <a:spAutoFit/>
          </a:bodyPr>
          <a:lstStyle/>
          <a:p>
            <a:r>
              <a:rPr lang="en-LK" dirty="0"/>
              <a:t>Introduction of ACL layer when User service is migrated</a:t>
            </a:r>
          </a:p>
        </p:txBody>
      </p:sp>
    </p:spTree>
    <p:extLst>
      <p:ext uri="{BB962C8B-B14F-4D97-AF65-F5344CB8AC3E}">
        <p14:creationId xmlns:p14="http://schemas.microsoft.com/office/powerpoint/2010/main" val="350480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E45772-482B-612A-D9BA-DE87A36B5C0F}"/>
              </a:ext>
            </a:extLst>
          </p:cNvPr>
          <p:cNvPicPr>
            <a:picLocks noChangeAspect="1"/>
          </p:cNvPicPr>
          <p:nvPr/>
        </p:nvPicPr>
        <p:blipFill>
          <a:blip r:embed="rId2"/>
          <a:stretch>
            <a:fillRect/>
          </a:stretch>
        </p:blipFill>
        <p:spPr>
          <a:xfrm>
            <a:off x="2209800" y="1757385"/>
            <a:ext cx="7772400" cy="3343230"/>
          </a:xfrm>
          <a:prstGeom prst="rect">
            <a:avLst/>
          </a:prstGeom>
        </p:spPr>
      </p:pic>
    </p:spTree>
    <p:extLst>
      <p:ext uri="{BB962C8B-B14F-4D97-AF65-F5344CB8AC3E}">
        <p14:creationId xmlns:p14="http://schemas.microsoft.com/office/powerpoint/2010/main" val="168419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0E32-69F1-F01E-F8C7-32931AAF44D6}"/>
              </a:ext>
            </a:extLst>
          </p:cNvPr>
          <p:cNvSpPr>
            <a:spLocks noGrp="1"/>
          </p:cNvSpPr>
          <p:nvPr>
            <p:ph type="title"/>
          </p:nvPr>
        </p:nvSpPr>
        <p:spPr/>
        <p:txBody>
          <a:bodyPr/>
          <a:lstStyle/>
          <a:p>
            <a:r>
              <a:rPr lang="en-LK" dirty="0"/>
              <a:t>Strangler fig Pattern</a:t>
            </a:r>
          </a:p>
        </p:txBody>
      </p:sp>
      <p:sp>
        <p:nvSpPr>
          <p:cNvPr id="3" name="Content Placeholder 2">
            <a:extLst>
              <a:ext uri="{FF2B5EF4-FFF2-40B4-BE49-F238E27FC236}">
                <a16:creationId xmlns:a16="http://schemas.microsoft.com/office/drawing/2014/main" id="{0BE1B7C2-028F-9EEA-DA63-2C4C0F8DD981}"/>
              </a:ext>
            </a:extLst>
          </p:cNvPr>
          <p:cNvSpPr>
            <a:spLocks noGrp="1"/>
          </p:cNvSpPr>
          <p:nvPr>
            <p:ph idx="1"/>
          </p:nvPr>
        </p:nvSpPr>
        <p:spPr/>
        <p:txBody>
          <a:bodyPr/>
          <a:lstStyle/>
          <a:p>
            <a:r>
              <a:rPr lang="en-LK" dirty="0"/>
              <a:t>Helps migrating </a:t>
            </a:r>
            <a:r>
              <a:rPr lang="en-GB" b="0" i="0" dirty="0">
                <a:solidFill>
                  <a:srgbClr val="16191F"/>
                </a:solidFill>
                <a:effectLst/>
                <a:latin typeface="Amazon Ember"/>
              </a:rPr>
              <a:t>a monolithic application to a microservices architecture incrementally, with reduced transformation risk and business disruption.</a:t>
            </a:r>
          </a:p>
          <a:p>
            <a:r>
              <a:rPr lang="en-GB" dirty="0">
                <a:solidFill>
                  <a:srgbClr val="16191F"/>
                </a:solidFill>
                <a:latin typeface="Amazon Ember"/>
              </a:rPr>
              <a:t>Migrating a monolithic application to microservices based one requires rewriting and refactoring the code base and doing it once will be a huge risk.</a:t>
            </a:r>
          </a:p>
          <a:p>
            <a:r>
              <a:rPr lang="en-GB" dirty="0">
                <a:solidFill>
                  <a:srgbClr val="16191F"/>
                </a:solidFill>
                <a:latin typeface="Amazon Ember"/>
              </a:rPr>
              <a:t>Hence Strangler fig patterns allows teams to focus on doing this migration incrementally and gradually while allowing app users to use the newly migrated features progressively. </a:t>
            </a:r>
            <a:endParaRPr lang="en-LK" dirty="0"/>
          </a:p>
        </p:txBody>
      </p:sp>
    </p:spTree>
    <p:extLst>
      <p:ext uri="{BB962C8B-B14F-4D97-AF65-F5344CB8AC3E}">
        <p14:creationId xmlns:p14="http://schemas.microsoft.com/office/powerpoint/2010/main" val="26591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E6DF-0EDB-361E-5B92-9B1FB5CE2397}"/>
              </a:ext>
            </a:extLst>
          </p:cNvPr>
          <p:cNvSpPr>
            <a:spLocks noGrp="1"/>
          </p:cNvSpPr>
          <p:nvPr>
            <p:ph type="title"/>
          </p:nvPr>
        </p:nvSpPr>
        <p:spPr/>
        <p:txBody>
          <a:bodyPr/>
          <a:lstStyle/>
          <a:p>
            <a:r>
              <a:rPr lang="en-LK" dirty="0"/>
              <a:t>Process Involved in Strangler fig</a:t>
            </a:r>
          </a:p>
        </p:txBody>
      </p:sp>
      <p:sp>
        <p:nvSpPr>
          <p:cNvPr id="3" name="Content Placeholder 2">
            <a:extLst>
              <a:ext uri="{FF2B5EF4-FFF2-40B4-BE49-F238E27FC236}">
                <a16:creationId xmlns:a16="http://schemas.microsoft.com/office/drawing/2014/main" id="{C290A274-A513-31CF-1DCB-6737E95FA8E1}"/>
              </a:ext>
            </a:extLst>
          </p:cNvPr>
          <p:cNvSpPr>
            <a:spLocks noGrp="1"/>
          </p:cNvSpPr>
          <p:nvPr>
            <p:ph idx="1"/>
          </p:nvPr>
        </p:nvSpPr>
        <p:spPr/>
        <p:txBody>
          <a:bodyPr/>
          <a:lstStyle/>
          <a:p>
            <a:pPr algn="l">
              <a:buFont typeface="Arial" panose="020B0604020202020204" pitchFamily="34" charset="0"/>
              <a:buChar char="•"/>
            </a:pPr>
            <a:r>
              <a:rPr lang="en-GB" b="1" i="0" dirty="0">
                <a:solidFill>
                  <a:srgbClr val="0D0D0D"/>
                </a:solidFill>
                <a:effectLst/>
                <a:latin typeface="Söhne"/>
              </a:rPr>
              <a:t>Identify Replaceable Components</a:t>
            </a:r>
            <a:r>
              <a:rPr lang="en-GB" b="0" i="0" dirty="0">
                <a:solidFill>
                  <a:srgbClr val="0D0D0D"/>
                </a:solidFill>
                <a:effectLst/>
                <a:latin typeface="Söhne"/>
              </a:rPr>
              <a:t>: Start with parts of the system that are easiest to replace or most in need of an upgrade.</a:t>
            </a:r>
          </a:p>
          <a:p>
            <a:pPr algn="l">
              <a:buFont typeface="Arial" panose="020B0604020202020204" pitchFamily="34" charset="0"/>
              <a:buChar char="•"/>
            </a:pPr>
            <a:r>
              <a:rPr lang="en-GB" b="1" i="0" dirty="0">
                <a:solidFill>
                  <a:srgbClr val="0D0D0D"/>
                </a:solidFill>
                <a:effectLst/>
                <a:latin typeface="Söhne"/>
              </a:rPr>
              <a:t>Build New Features as Services</a:t>
            </a:r>
            <a:r>
              <a:rPr lang="en-GB" b="0" i="0" dirty="0">
                <a:solidFill>
                  <a:srgbClr val="0D0D0D"/>
                </a:solidFill>
                <a:effectLst/>
                <a:latin typeface="Söhne"/>
              </a:rPr>
              <a:t>: Develop new functionalities as separate services outside the legacy system.</a:t>
            </a:r>
          </a:p>
          <a:p>
            <a:pPr algn="l">
              <a:buFont typeface="Arial" panose="020B0604020202020204" pitchFamily="34" charset="0"/>
              <a:buChar char="•"/>
            </a:pPr>
            <a:r>
              <a:rPr lang="en-GB" b="1" i="0" dirty="0">
                <a:solidFill>
                  <a:srgbClr val="0D0D0D"/>
                </a:solidFill>
                <a:effectLst/>
                <a:latin typeface="Söhne"/>
              </a:rPr>
              <a:t>Reroute Traffic</a:t>
            </a:r>
            <a:r>
              <a:rPr lang="en-GB" b="0" i="0" dirty="0">
                <a:solidFill>
                  <a:srgbClr val="0D0D0D"/>
                </a:solidFill>
                <a:effectLst/>
                <a:latin typeface="Söhne"/>
              </a:rPr>
              <a:t>: Gradually reroute user traffic from the old system to the new services.</a:t>
            </a:r>
          </a:p>
          <a:p>
            <a:endParaRPr lang="en-LK" dirty="0"/>
          </a:p>
        </p:txBody>
      </p:sp>
    </p:spTree>
    <p:extLst>
      <p:ext uri="{BB962C8B-B14F-4D97-AF65-F5344CB8AC3E}">
        <p14:creationId xmlns:p14="http://schemas.microsoft.com/office/powerpoint/2010/main" val="384594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3465BE-11B8-20C8-0C84-D462E04552F9}"/>
              </a:ext>
            </a:extLst>
          </p:cNvPr>
          <p:cNvPicPr>
            <a:picLocks noChangeAspect="1"/>
          </p:cNvPicPr>
          <p:nvPr/>
        </p:nvPicPr>
        <p:blipFill>
          <a:blip r:embed="rId2"/>
          <a:stretch>
            <a:fillRect/>
          </a:stretch>
        </p:blipFill>
        <p:spPr>
          <a:xfrm>
            <a:off x="2209800" y="1656912"/>
            <a:ext cx="7772400" cy="2279746"/>
          </a:xfrm>
          <a:prstGeom prst="rect">
            <a:avLst/>
          </a:prstGeom>
        </p:spPr>
      </p:pic>
      <p:sp>
        <p:nvSpPr>
          <p:cNvPr id="7" name="TextBox 6">
            <a:extLst>
              <a:ext uri="{FF2B5EF4-FFF2-40B4-BE49-F238E27FC236}">
                <a16:creationId xmlns:a16="http://schemas.microsoft.com/office/drawing/2014/main" id="{000D2F52-8772-F2F6-CF2C-7852537DDA60}"/>
              </a:ext>
            </a:extLst>
          </p:cNvPr>
          <p:cNvSpPr txBox="1"/>
          <p:nvPr/>
        </p:nvSpPr>
        <p:spPr>
          <a:xfrm>
            <a:off x="2743200" y="4277758"/>
            <a:ext cx="6705599" cy="923330"/>
          </a:xfrm>
          <a:prstGeom prst="rect">
            <a:avLst/>
          </a:prstGeom>
          <a:noFill/>
        </p:spPr>
        <p:txBody>
          <a:bodyPr wrap="square">
            <a:spAutoFit/>
          </a:bodyPr>
          <a:lstStyle/>
          <a:p>
            <a:pPr algn="ctr"/>
            <a:r>
              <a:rPr lang="en-GB" b="0" i="0" dirty="0">
                <a:solidFill>
                  <a:srgbClr val="16191F"/>
                </a:solidFill>
                <a:effectLst/>
                <a:latin typeface="Amazon Ember"/>
              </a:rPr>
              <a:t>A monolithic application has three services: user service, cart service, and account service. The cart service depends on the user service, and the application uses a monolithic relational database.</a:t>
            </a:r>
            <a:endParaRPr lang="en-LK" dirty="0"/>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3"/>
              </a:rPr>
              <a:t>https://docs.aws.amazon.com/prescriptive-guidance/latest/cloud-design-patterns/strangler-fig.html</a:t>
            </a:r>
            <a:r>
              <a:rPr lang="en-LK" sz="1200" dirty="0"/>
              <a:t> </a:t>
            </a:r>
          </a:p>
        </p:txBody>
      </p:sp>
    </p:spTree>
    <p:extLst>
      <p:ext uri="{BB962C8B-B14F-4D97-AF65-F5344CB8AC3E}">
        <p14:creationId xmlns:p14="http://schemas.microsoft.com/office/powerpoint/2010/main" val="204991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0D2F52-8772-F2F6-CF2C-7852537DDA60}"/>
              </a:ext>
            </a:extLst>
          </p:cNvPr>
          <p:cNvSpPr txBox="1"/>
          <p:nvPr/>
        </p:nvSpPr>
        <p:spPr>
          <a:xfrm>
            <a:off x="2743200" y="4277758"/>
            <a:ext cx="6705599" cy="923330"/>
          </a:xfrm>
          <a:prstGeom prst="rect">
            <a:avLst/>
          </a:prstGeom>
          <a:noFill/>
        </p:spPr>
        <p:txBody>
          <a:bodyPr wrap="square">
            <a:spAutoFit/>
          </a:bodyPr>
          <a:lstStyle/>
          <a:p>
            <a:pPr algn="ctr"/>
            <a:r>
              <a:rPr lang="en-GB" b="0" i="0" dirty="0">
                <a:solidFill>
                  <a:srgbClr val="16191F"/>
                </a:solidFill>
                <a:effectLst/>
                <a:latin typeface="Amazon Ember"/>
              </a:rPr>
              <a:t>First step is to add a proxy layer between the storefront UI and the monolithic application. At the start, the proxy routes all traffic to the monolithic application.</a:t>
            </a:r>
            <a:endParaRPr lang="en-LK" dirty="0"/>
          </a:p>
        </p:txBody>
      </p:sp>
      <p:sp>
        <p:nvSpPr>
          <p:cNvPr id="9" name="TextBox 8">
            <a:extLst>
              <a:ext uri="{FF2B5EF4-FFF2-40B4-BE49-F238E27FC236}">
                <a16:creationId xmlns:a16="http://schemas.microsoft.com/office/drawing/2014/main" id="{F622753B-3D85-1BC9-DB58-C31EA73158A0}"/>
              </a:ext>
            </a:extLst>
          </p:cNvPr>
          <p:cNvSpPr txBox="1"/>
          <p:nvPr/>
        </p:nvSpPr>
        <p:spPr>
          <a:xfrm>
            <a:off x="5770180" y="6503303"/>
            <a:ext cx="6421820" cy="276999"/>
          </a:xfrm>
          <a:prstGeom prst="rect">
            <a:avLst/>
          </a:prstGeom>
          <a:noFill/>
        </p:spPr>
        <p:txBody>
          <a:bodyPr wrap="square">
            <a:spAutoFit/>
          </a:bodyPr>
          <a:lstStyle/>
          <a:p>
            <a:r>
              <a:rPr lang="en-LK" sz="1200" dirty="0">
                <a:hlinkClick r:id="rId2"/>
              </a:rPr>
              <a:t>https://docs.aws.amazon.com/prescriptive-guidance/latest/cloud-design-patterns/strangler-fig.html</a:t>
            </a:r>
            <a:r>
              <a:rPr lang="en-LK" sz="1200" dirty="0"/>
              <a:t> </a:t>
            </a:r>
          </a:p>
        </p:txBody>
      </p:sp>
      <p:pic>
        <p:nvPicPr>
          <p:cNvPr id="3" name="Picture 2">
            <a:extLst>
              <a:ext uri="{FF2B5EF4-FFF2-40B4-BE49-F238E27FC236}">
                <a16:creationId xmlns:a16="http://schemas.microsoft.com/office/drawing/2014/main" id="{C8509C29-F875-3B3B-148F-8B20C3F66E0F}"/>
              </a:ext>
            </a:extLst>
          </p:cNvPr>
          <p:cNvPicPr>
            <a:picLocks noChangeAspect="1"/>
          </p:cNvPicPr>
          <p:nvPr/>
        </p:nvPicPr>
        <p:blipFill>
          <a:blip r:embed="rId3"/>
          <a:stretch>
            <a:fillRect/>
          </a:stretch>
        </p:blipFill>
        <p:spPr>
          <a:xfrm>
            <a:off x="2209799" y="1656912"/>
            <a:ext cx="7772400" cy="2152004"/>
          </a:xfrm>
          <a:prstGeom prst="rect">
            <a:avLst/>
          </a:prstGeom>
        </p:spPr>
      </p:pic>
    </p:spTree>
    <p:extLst>
      <p:ext uri="{BB962C8B-B14F-4D97-AF65-F5344CB8AC3E}">
        <p14:creationId xmlns:p14="http://schemas.microsoft.com/office/powerpoint/2010/main" val="139709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TotalTime>
  <Words>1897</Words>
  <Application>Microsoft Macintosh PowerPoint</Application>
  <PresentationFormat>Widescreen</PresentationFormat>
  <Paragraphs>120</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Amazon Ember</vt:lpstr>
      <vt:lpstr>Arial</vt:lpstr>
      <vt:lpstr>Calibri</vt:lpstr>
      <vt:lpstr>Calibri Light</vt:lpstr>
      <vt:lpstr>Söhne</vt:lpstr>
      <vt:lpstr>Office Theme</vt:lpstr>
      <vt:lpstr>PowerPoint Presentation</vt:lpstr>
      <vt:lpstr>Design Patterns for migrating Monoliths to Microservices</vt:lpstr>
      <vt:lpstr>Anti-Corruption Layer (ACL) pattern</vt:lpstr>
      <vt:lpstr>PowerPoint Presentation</vt:lpstr>
      <vt:lpstr>PowerPoint Presentation</vt:lpstr>
      <vt:lpstr>Strangler fig Pattern</vt:lpstr>
      <vt:lpstr>Process Involved in Strangler fig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Microservice Design Patterns</vt:lpstr>
      <vt:lpstr>Saga Choreography</vt:lpstr>
      <vt:lpstr>PowerPoint Presentation</vt:lpstr>
      <vt:lpstr>PowerPoint Presentation</vt:lpstr>
      <vt:lpstr>Saga Orchestrator</vt:lpstr>
      <vt:lpstr>PowerPoint Presentation</vt:lpstr>
      <vt:lpstr>PowerPoint Presentation</vt:lpstr>
      <vt:lpstr>Developing and deploying Microservices with K8s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Ravindu Fernando</cp:lastModifiedBy>
  <cp:revision>5</cp:revision>
  <dcterms:created xsi:type="dcterms:W3CDTF">2024-04-01T01:34:56Z</dcterms:created>
  <dcterms:modified xsi:type="dcterms:W3CDTF">2025-03-08T00:19:26Z</dcterms:modified>
</cp:coreProperties>
</file>