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notesSlides/notesSlide49.xml" ContentType="application/vnd.openxmlformats-officedocument.presentationml.notesSlide+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tags/tag57.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handoutMasterIdLst>
    <p:handoutMasterId r:id="rId59"/>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91" r:id="rId35"/>
    <p:sldId id="292" r:id="rId36"/>
    <p:sldId id="294" r:id="rId37"/>
    <p:sldId id="295" r:id="rId38"/>
    <p:sldId id="296" r:id="rId39"/>
    <p:sldId id="298" r:id="rId40"/>
    <p:sldId id="299" r:id="rId41"/>
    <p:sldId id="301" r:id="rId42"/>
    <p:sldId id="302" r:id="rId43"/>
    <p:sldId id="304" r:id="rId44"/>
    <p:sldId id="305" r:id="rId45"/>
    <p:sldId id="306" r:id="rId46"/>
    <p:sldId id="307" r:id="rId47"/>
    <p:sldId id="308" r:id="rId48"/>
    <p:sldId id="309" r:id="rId49"/>
    <p:sldId id="310" r:id="rId50"/>
    <p:sldId id="311" r:id="rId51"/>
    <p:sldId id="312" r:id="rId52"/>
    <p:sldId id="313" r:id="rId53"/>
    <p:sldId id="315" r:id="rId54"/>
    <p:sldId id="316" r:id="rId55"/>
    <p:sldId id="317" r:id="rId56"/>
    <p:sldId id="318"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86" d="100"/>
          <a:sy n="186" d="100"/>
        </p:scale>
        <p:origin x="1050" y="162"/>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AAEB55-AA1C-416E-8F11-DD53AAFF714D}" type="datetimeFigureOut">
              <a:rPr lang="hr-HR" smtClean="0"/>
              <a:t>3.3.2017.</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333DD-81B9-4367-B71A-D38756CC224A}" type="slidenum">
              <a:rPr lang="hr-HR" smtClean="0"/>
              <a:t>‹#›</a:t>
            </a:fld>
            <a:endParaRPr lang="hr-HR"/>
          </a:p>
        </p:txBody>
      </p:sp>
    </p:spTree>
    <p:extLst>
      <p:ext uri="{BB962C8B-B14F-4D97-AF65-F5344CB8AC3E}">
        <p14:creationId xmlns:p14="http://schemas.microsoft.com/office/powerpoint/2010/main" val="1408698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E69E5-B7C1-4D60-AFB1-D6804DB5333A}" type="datetimeFigureOut">
              <a:rPr lang="hr-HR" smtClean="0"/>
              <a:t>3.3.2017.</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96FDD-1AB6-4752-A927-AC09268A56AD}" type="slidenum">
              <a:rPr lang="hr-HR" smtClean="0"/>
              <a:t>‹#›</a:t>
            </a:fld>
            <a:endParaRPr lang="hr-HR"/>
          </a:p>
        </p:txBody>
      </p:sp>
    </p:spTree>
    <p:extLst>
      <p:ext uri="{BB962C8B-B14F-4D97-AF65-F5344CB8AC3E}">
        <p14:creationId xmlns:p14="http://schemas.microsoft.com/office/powerpoint/2010/main" val="124608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module focuses on digital data, the types of digital data, and information. This module also focuses on data center and its key characteristics. Further this module focuses on the key data center management processes. Finally,</a:t>
            </a:r>
            <a:r>
              <a:rPr lang="en-US" baseline="0" dirty="0" smtClean="0"/>
              <a:t> t</a:t>
            </a:r>
            <a:r>
              <a:rPr lang="en-US" dirty="0" smtClean="0"/>
              <a:t>his module focuses on the evolution of computing platforms.</a:t>
            </a:r>
          </a:p>
        </p:txBody>
      </p:sp>
      <p:sp>
        <p:nvSpPr>
          <p:cNvPr id="4" name="Footer Placeholder 3"/>
          <p:cNvSpPr>
            <a:spLocks noGrp="1"/>
          </p:cNvSpPr>
          <p:nvPr>
            <p:ph type="ftr" sz="quarter" idx="10"/>
          </p:nvPr>
        </p:nvSpPr>
        <p:spPr/>
        <p:txBody>
          <a:bodyPr/>
          <a:lstStyle/>
          <a:p>
            <a:r>
              <a:rPr lang="en-US" smtClean="0"/>
              <a:t>Module 1: Introduction to Information Storage</a:t>
            </a:r>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3363255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1200"/>
              </a:spcBef>
              <a:spcAft>
                <a:spcPts val="0"/>
              </a:spcAft>
              <a:buClrTx/>
              <a:buSzTx/>
              <a:buFontTx/>
              <a:buNone/>
              <a:tabLst/>
              <a:defRPr/>
            </a:pPr>
            <a:r>
              <a:rPr lang="en-US" sz="900" kern="1200" dirty="0" smtClean="0">
                <a:solidFill>
                  <a:schemeClr val="tx1"/>
                </a:solidFill>
              </a:rPr>
              <a:t>The activities carried out to ensure the efficient functioning </a:t>
            </a:r>
            <a:r>
              <a:rPr lang="en-US" sz="900" kern="1200" baseline="0" dirty="0" smtClean="0">
                <a:solidFill>
                  <a:schemeClr val="tx1"/>
                </a:solidFill>
              </a:rPr>
              <a:t>of a data center </a:t>
            </a:r>
            <a:r>
              <a:rPr lang="en-US" sz="900" kern="1200" dirty="0" smtClean="0">
                <a:solidFill>
                  <a:schemeClr val="tx1"/>
                </a:solidFill>
              </a:rPr>
              <a:t>can be broadly categorized under</a:t>
            </a:r>
            <a:r>
              <a:rPr lang="en-US" sz="900" kern="1200" baseline="0" dirty="0" smtClean="0">
                <a:solidFill>
                  <a:schemeClr val="tx1"/>
                </a:solidFill>
              </a:rPr>
              <a:t> the following </a:t>
            </a:r>
            <a:r>
              <a:rPr lang="en-US" sz="900" kern="1200" dirty="0" smtClean="0">
                <a:solidFill>
                  <a:schemeClr val="tx1"/>
                </a:solidFill>
              </a:rPr>
              <a:t>key management processes:</a:t>
            </a:r>
          </a:p>
          <a:p>
            <a:pPr marL="171450" lvl="1" indent="-171450">
              <a:spcBef>
                <a:spcPts val="1200"/>
              </a:spcBef>
            </a:pPr>
            <a:r>
              <a:rPr lang="en-US" sz="900" b="1" kern="1200" dirty="0" smtClean="0">
                <a:solidFill>
                  <a:schemeClr val="tx1"/>
                </a:solidFill>
              </a:rPr>
              <a:t>Monitoring:</a:t>
            </a:r>
            <a:r>
              <a:rPr lang="en-US" sz="900" kern="1200" dirty="0" smtClean="0">
                <a:solidFill>
                  <a:schemeClr val="tx1"/>
                </a:solidFill>
              </a:rPr>
              <a:t> It is a continuous process of gathering information on various resources in the data center. The process involves monitoring parameters such as configuration, availability, capacity, performance,</a:t>
            </a:r>
            <a:r>
              <a:rPr lang="en-US" sz="900" kern="1200" baseline="0" dirty="0" smtClean="0">
                <a:solidFill>
                  <a:schemeClr val="tx1"/>
                </a:solidFill>
              </a:rPr>
              <a:t> </a:t>
            </a:r>
            <a:r>
              <a:rPr lang="en-US" sz="900" kern="1200" dirty="0" smtClean="0">
                <a:solidFill>
                  <a:schemeClr val="tx1"/>
                </a:solidFill>
              </a:rPr>
              <a:t>and security of resources.</a:t>
            </a:r>
          </a:p>
          <a:p>
            <a:pPr marL="171450" lvl="1" indent="-171450">
              <a:spcBef>
                <a:spcPts val="1200"/>
              </a:spcBef>
            </a:pPr>
            <a:r>
              <a:rPr lang="en-US" sz="900" b="1" kern="1200" dirty="0" smtClean="0">
                <a:solidFill>
                  <a:schemeClr val="tx1"/>
                </a:solidFill>
              </a:rPr>
              <a:t>Reporting:</a:t>
            </a:r>
            <a:r>
              <a:rPr lang="en-US" sz="900" kern="1200" dirty="0" smtClean="0">
                <a:solidFill>
                  <a:schemeClr val="tx1"/>
                </a:solidFill>
              </a:rPr>
              <a:t> It is a process of collating and presenting the monitored parameters such </a:t>
            </a:r>
            <a:r>
              <a:rPr lang="en-US" sz="900" kern="1200" baseline="0" dirty="0" smtClean="0">
                <a:solidFill>
                  <a:schemeClr val="tx1"/>
                </a:solidFill>
              </a:rPr>
              <a:t>as </a:t>
            </a:r>
            <a:r>
              <a:rPr lang="en-US" sz="900" kern="1200" dirty="0" smtClean="0">
                <a:solidFill>
                  <a:schemeClr val="tx1"/>
                </a:solidFill>
              </a:rPr>
              <a:t>resource performance, capacity, and utilization of resources. Reporting enables data center managers to analyze and improve the utilization</a:t>
            </a:r>
            <a:r>
              <a:rPr lang="en-US" sz="900" kern="1200" baseline="0" dirty="0" smtClean="0">
                <a:solidFill>
                  <a:schemeClr val="tx1"/>
                </a:solidFill>
              </a:rPr>
              <a:t> of data center resources and identify problems. It also </a:t>
            </a:r>
            <a:r>
              <a:rPr lang="en-US" sz="900" kern="1200" dirty="0" smtClean="0">
                <a:solidFill>
                  <a:schemeClr val="tx1"/>
                </a:solidFill>
              </a:rPr>
              <a:t>helps in establishing business justifications and chargeback of costs associated with data center operations.</a:t>
            </a:r>
            <a:endParaRPr lang="en-US" sz="900" b="1" kern="1200" dirty="0" smtClean="0">
              <a:solidFill>
                <a:schemeClr val="tx1"/>
              </a:solidFill>
            </a:endParaRPr>
          </a:p>
          <a:p>
            <a:pPr marL="171450" lvl="1" indent="-171450">
              <a:spcBef>
                <a:spcPts val="1200"/>
              </a:spcBef>
            </a:pPr>
            <a:r>
              <a:rPr lang="en-US" sz="900" b="1" kern="1200" dirty="0" smtClean="0">
                <a:solidFill>
                  <a:schemeClr val="tx1"/>
                </a:solidFill>
              </a:rPr>
              <a:t>Provisioning:</a:t>
            </a:r>
            <a:r>
              <a:rPr lang="en-US" sz="900" kern="1200" dirty="0" smtClean="0">
                <a:solidFill>
                  <a:schemeClr val="tx1"/>
                </a:solidFill>
              </a:rPr>
              <a:t> It is the process of configuring and allocating the resources that are required </a:t>
            </a:r>
            <a:r>
              <a:rPr lang="en-US" sz="900" kern="1200" baseline="0" dirty="0" smtClean="0">
                <a:solidFill>
                  <a:schemeClr val="tx1"/>
                </a:solidFill>
              </a:rPr>
              <a:t>to carry out business operations. For example, compute systems are provisioned to run applications and storage capacity is provisioned to a compute system</a:t>
            </a:r>
            <a:r>
              <a:rPr lang="en-US" sz="900" kern="1200" dirty="0" smtClean="0">
                <a:solidFill>
                  <a:schemeClr val="tx1"/>
                </a:solidFill>
              </a:rPr>
              <a:t>. Provisioning primarily includes resource management activities to meet capacity, availability, performance, and security requirements. </a:t>
            </a:r>
            <a:endParaRPr lang="en-US" sz="900" b="1" kern="1200" dirty="0" smtClean="0">
              <a:solidFill>
                <a:schemeClr val="tx1"/>
              </a:solidFill>
            </a:endParaRPr>
          </a:p>
          <a:p>
            <a:pPr marL="171450" lvl="1" indent="-171450">
              <a:spcBef>
                <a:spcPts val="1200"/>
              </a:spcBef>
            </a:pPr>
            <a:r>
              <a:rPr lang="en-US" sz="900" b="1" kern="1200" dirty="0" smtClean="0">
                <a:solidFill>
                  <a:schemeClr val="tx1"/>
                </a:solidFill>
              </a:rPr>
              <a:t>Planning:</a:t>
            </a:r>
            <a:r>
              <a:rPr lang="en-US" sz="900" b="0" kern="1200" dirty="0" smtClean="0">
                <a:solidFill>
                  <a:schemeClr val="tx1"/>
                </a:solidFill>
              </a:rPr>
              <a:t> It</a:t>
            </a:r>
            <a:r>
              <a:rPr lang="en-US" sz="900" b="0" kern="1200" baseline="0" dirty="0" smtClean="0">
                <a:solidFill>
                  <a:schemeClr val="tx1"/>
                </a:solidFill>
              </a:rPr>
              <a:t> is a process of estimating the amount of IT resources required to support business operations and meet the changing </a:t>
            </a:r>
            <a:r>
              <a:rPr lang="en-US" sz="900" dirty="0"/>
              <a:t>resource </a:t>
            </a:r>
            <a:r>
              <a:rPr lang="en-US" sz="900" dirty="0" smtClean="0"/>
              <a:t>requirements.</a:t>
            </a:r>
            <a:r>
              <a:rPr lang="en-US" sz="900" b="0" kern="1200" baseline="0" dirty="0" smtClean="0">
                <a:solidFill>
                  <a:schemeClr val="tx1"/>
                </a:solidFill>
              </a:rPr>
              <a:t> Planning leverages the data collected during monitoring and enables improving the overall utilization and performance of resources. It also enables estimation of future resource requirements. </a:t>
            </a:r>
            <a:r>
              <a:rPr lang="en-US" sz="900" kern="1200" dirty="0" smtClean="0">
                <a:solidFill>
                  <a:schemeClr val="tx1"/>
                </a:solidFill>
              </a:rPr>
              <a:t>Data center managers</a:t>
            </a:r>
            <a:r>
              <a:rPr lang="en-US" sz="900" kern="1200" baseline="0" dirty="0" smtClean="0">
                <a:solidFill>
                  <a:schemeClr val="tx1"/>
                </a:solidFill>
              </a:rPr>
              <a:t> also determine the impact of incidents and devise contingency plans to resolve them.</a:t>
            </a:r>
          </a:p>
          <a:p>
            <a:pPr marL="171450" lvl="1" indent="-171450">
              <a:spcBef>
                <a:spcPts val="1200"/>
              </a:spcBef>
            </a:pPr>
            <a:r>
              <a:rPr lang="en-US" sz="900" b="1" dirty="0"/>
              <a:t>Maintenance</a:t>
            </a:r>
            <a:r>
              <a:rPr lang="en-US" sz="900" dirty="0"/>
              <a:t>: It is a set of standard repeatable activities for operating the data center. It involves ensuring the proper functioning of resources and resolving incidents such as malfunctions, outages, </a:t>
            </a:r>
            <a:r>
              <a:rPr lang="en-US" sz="900" dirty="0" smtClean="0"/>
              <a:t>and equipment loss. It </a:t>
            </a:r>
            <a:r>
              <a:rPr lang="en-US" sz="900" dirty="0"/>
              <a:t>also involves handling identified problems or issues within the data center and incorporating changes to prevent future problem occurrence.</a:t>
            </a:r>
            <a:endParaRPr lang="en-US" sz="900" kern="1200" baseline="0" dirty="0" smtClean="0">
              <a:solidFill>
                <a:schemeClr val="tx1"/>
              </a:solidFill>
            </a:endParaRP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96471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In general, the term “platform” refers to hardware and software that are associated with a particular computing</a:t>
            </a:r>
            <a:r>
              <a:rPr lang="en-US" baseline="0" dirty="0" smtClean="0"/>
              <a:t> </a:t>
            </a:r>
            <a:r>
              <a:rPr lang="en-US" dirty="0" smtClean="0"/>
              <a:t>architecture deployed in a data center. Computing platforms evolve and grow with advances and changes in technology. The figure on the slide displays the three computing platforms of IT growth as specified by IDC. The </a:t>
            </a:r>
            <a:r>
              <a:rPr lang="en-US" i="1" dirty="0" smtClean="0"/>
              <a:t>first platform</a:t>
            </a:r>
            <a:r>
              <a:rPr lang="en-US" dirty="0" smtClean="0"/>
              <a:t> </a:t>
            </a:r>
            <a:r>
              <a:rPr lang="en-US" dirty="0"/>
              <a:t>(</a:t>
            </a:r>
            <a:r>
              <a:rPr lang="en-US" dirty="0" smtClean="0"/>
              <a:t>or Platform 1) dates back to the dawn of computing and was primarily based on mainframes and terminals. The </a:t>
            </a:r>
            <a:r>
              <a:rPr lang="en-US" i="1" dirty="0" smtClean="0"/>
              <a:t>second</a:t>
            </a:r>
            <a:r>
              <a:rPr lang="en-US" i="1" baseline="0" dirty="0" smtClean="0"/>
              <a:t> p</a:t>
            </a:r>
            <a:r>
              <a:rPr lang="en-US" i="1" dirty="0" smtClean="0"/>
              <a:t>latform</a:t>
            </a:r>
            <a:r>
              <a:rPr lang="en-US" dirty="0" smtClean="0"/>
              <a:t> (or </a:t>
            </a:r>
            <a:r>
              <a:rPr lang="en-US" dirty="0"/>
              <a:t>Platform </a:t>
            </a:r>
            <a:r>
              <a:rPr lang="en-US" dirty="0" smtClean="0"/>
              <a:t>2) emerged with the birth of the personal computer (PC) in the 1980s and was defined by the client-server model, Ethernet, RDBMSs, and web applications. The </a:t>
            </a:r>
            <a:r>
              <a:rPr lang="en-US" i="1" dirty="0" smtClean="0"/>
              <a:t>third platform</a:t>
            </a:r>
            <a:r>
              <a:rPr lang="en-US" dirty="0" smtClean="0"/>
              <a:t> (or Platform 3) of today comprises cloud, Big Data, mobile, and social technologies.</a:t>
            </a:r>
            <a:r>
              <a:rPr lang="en-US" baseline="0" dirty="0" smtClean="0"/>
              <a:t> </a:t>
            </a:r>
          </a:p>
          <a:p>
            <a:r>
              <a:rPr lang="en-US" dirty="0" smtClean="0"/>
              <a:t>Each computing platform is defined not so much by the comprising technologies but by the scale of users and the scope of applications the technologies enable. The first platform supported millions of users, with</a:t>
            </a:r>
            <a:r>
              <a:rPr lang="en-US" baseline="0" dirty="0" smtClean="0"/>
              <a:t> </a:t>
            </a:r>
            <a:r>
              <a:rPr lang="en-US" dirty="0" smtClean="0"/>
              <a:t>applications and solutions in the low thousands. The second platform supported hundreds of millions of users and tens of thousands of applications. The third platform is already supporting a user base of billions and has millions of applications and solutions. This is evident from the fact that over 2.4 billion people (~36 percent of the world's population) are currently connected to the Internet (more than half of them through mobile devices), and that there are over one million applications available for iOS and Android devices alone.</a:t>
            </a:r>
            <a:endParaRPr lang="en-US" dirty="0"/>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367003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i="1" dirty="0" smtClean="0"/>
              <a:t>Mainframes</a:t>
            </a:r>
            <a:r>
              <a:rPr lang="en-US" dirty="0" smtClean="0"/>
              <a:t> are compute systems with very large processing power, memory,</a:t>
            </a:r>
            <a:r>
              <a:rPr lang="en-US" baseline="0" dirty="0" smtClean="0"/>
              <a:t> and storage </a:t>
            </a:r>
            <a:r>
              <a:rPr lang="en-US" dirty="0" smtClean="0"/>
              <a:t>capacity and are primarily used for centrally hosting mission-critical applications and databases in an organization’s data center. Multiple users simultaneously connect to mainframes through less-powerful devices, such as workstations or terminals. All processing is performed</a:t>
            </a:r>
            <a:r>
              <a:rPr lang="en-US" baseline="0" dirty="0" smtClean="0"/>
              <a:t> on the mainframe, while the terminals only provide an interface to use the applications and view results.</a:t>
            </a:r>
            <a:r>
              <a:rPr lang="en-US" dirty="0" smtClean="0"/>
              <a:t> </a:t>
            </a:r>
            <a:r>
              <a:rPr lang="en-US" baseline="0" dirty="0" smtClean="0"/>
              <a:t>Although mainframes offer high reliability and security, there are several cost concerns associated with them. Mainframes have high acquisition costs, and considerable floor space and energy requirements. Deploying mainframes in a data center may involve substantial </a:t>
            </a:r>
            <a:r>
              <a:rPr lang="en-US" dirty="0"/>
              <a:t>capital expense </a:t>
            </a:r>
            <a:r>
              <a:rPr lang="en-US" dirty="0" smtClean="0"/>
              <a:t>(CAPEX</a:t>
            </a:r>
            <a:r>
              <a:rPr lang="en-US" dirty="0"/>
              <a:t>) </a:t>
            </a:r>
            <a:r>
              <a:rPr lang="en-US" baseline="0" dirty="0" smtClean="0"/>
              <a:t>and operating expense</a:t>
            </a:r>
            <a:r>
              <a:rPr lang="en-US" dirty="0" smtClean="0"/>
              <a:t> (OPEX). </a:t>
            </a:r>
            <a:r>
              <a:rPr lang="en-US" baseline="0" dirty="0" smtClean="0"/>
              <a:t>Historically, large organizations such as banks, insurance agencies, and government departments have used mainframes to run their business operations.</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189162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baseline="0" dirty="0" smtClean="0"/>
              <a:t>The </a:t>
            </a:r>
            <a:r>
              <a:rPr lang="en-US" sz="900" i="1" baseline="0" dirty="0" smtClean="0"/>
              <a:t>client-server model </a:t>
            </a:r>
            <a:r>
              <a:rPr lang="en-US" sz="900" baseline="0" dirty="0" smtClean="0"/>
              <a:t>uses a distributed application architecture, in which a compute system called “server” runs a program that provides services over a network to other programs running on various end-point devices called “clients”. Server programs receive requests for resources from client programs and in response to the requests, the clients receive access to resources, such as e-mail applications, business applications, web applications, databases, files, and printers. Client devices can be desktops, laptops, and</a:t>
            </a:r>
            <a:r>
              <a:rPr lang="en-US" sz="900" dirty="0" smtClean="0"/>
              <a:t> </a:t>
            </a:r>
            <a:r>
              <a:rPr lang="en-US" sz="900" baseline="0" dirty="0" smtClean="0"/>
              <a:t>mobile devices. Clients typically communicate with servers over a LAN or WAN, with users making use of either a client application or a web interface on a browser. </a:t>
            </a:r>
          </a:p>
          <a:p>
            <a:r>
              <a:rPr lang="en-US" sz="900" baseline="0" dirty="0" smtClean="0"/>
              <a:t>In the client-server model, both the clients and the servers may have distinct processing tasks that they routinely perform. For example, a client may run the business application while the server may run the database management system (DBMS)</a:t>
            </a:r>
            <a:r>
              <a:rPr lang="en-US" sz="900" dirty="0" smtClean="0"/>
              <a:t> to</a:t>
            </a:r>
            <a:r>
              <a:rPr lang="en-US" sz="900" baseline="0" dirty="0" smtClean="0"/>
              <a:t> manage storage and retrieval of information to and from a </a:t>
            </a:r>
            <a:r>
              <a:rPr lang="en-US" sz="900" dirty="0" smtClean="0"/>
              <a:t>database. This is called a </a:t>
            </a:r>
            <a:r>
              <a:rPr lang="en-US" sz="900" i="1" dirty="0" smtClean="0"/>
              <a:t>two-tier architecture</a:t>
            </a:r>
            <a:r>
              <a:rPr lang="en-US" sz="900" dirty="0" smtClean="0"/>
              <a:t>. Alternatively, a </a:t>
            </a:r>
            <a:r>
              <a:rPr lang="en-US" sz="900" dirty="0"/>
              <a:t>client may </a:t>
            </a:r>
            <a:r>
              <a:rPr lang="en-US" sz="900" dirty="0" smtClean="0"/>
              <a:t>use an application or web interface to accept information while </a:t>
            </a:r>
            <a:r>
              <a:rPr lang="en-US" sz="900" dirty="0"/>
              <a:t>the server </a:t>
            </a:r>
            <a:r>
              <a:rPr lang="en-US" sz="900" dirty="0" smtClean="0"/>
              <a:t>runs </a:t>
            </a:r>
            <a:r>
              <a:rPr lang="en-US" sz="900" dirty="0"/>
              <a:t>another application that </a:t>
            </a:r>
            <a:r>
              <a:rPr lang="en-US" sz="900" dirty="0" smtClean="0"/>
              <a:t>processes the </a:t>
            </a:r>
            <a:r>
              <a:rPr lang="en-US" sz="900" dirty="0"/>
              <a:t>information </a:t>
            </a:r>
            <a:r>
              <a:rPr lang="en-US" sz="900" dirty="0" smtClean="0"/>
              <a:t>and sends the data to a second server that runs the DBMS. This is called the </a:t>
            </a:r>
            <a:r>
              <a:rPr lang="en-US" sz="900" i="1" dirty="0" smtClean="0"/>
              <a:t>three-tier architecture</a:t>
            </a:r>
            <a:r>
              <a:rPr lang="en-US" sz="900" dirty="0" smtClean="0"/>
              <a:t>. This distributed application architecture can be extended to any number of tiers (</a:t>
            </a:r>
            <a:r>
              <a:rPr lang="en-US" sz="900" i="1" dirty="0" smtClean="0"/>
              <a:t>n-tier architecture</a:t>
            </a:r>
            <a:r>
              <a:rPr lang="en-US" sz="900" dirty="0" smtClean="0"/>
              <a:t>). </a:t>
            </a:r>
            <a:r>
              <a:rPr lang="en-US" sz="900" baseline="0" dirty="0" smtClean="0"/>
              <a:t>Because both client and server systems are intelligent devices, the client-server model is completely different from the mainframe model. </a:t>
            </a:r>
          </a:p>
          <a:p>
            <a:r>
              <a:rPr lang="en-US" sz="900" baseline="0" dirty="0" smtClean="0"/>
              <a:t>The figure on the slide shows an example of the client-server model. In the example, clients interact with the web server using a web browser. The web server processes client requests through HTTP and delivers HTML pages. The application server hosts a business application and the database server hosts a DBMS. The clients interact with the application server through client software. The application server communicates with the database server to retrieve information and provide results to the clients. In some implementations, applications and databases may even be hosted on the same server.</a:t>
            </a:r>
          </a:p>
          <a:p>
            <a:pPr algn="r"/>
            <a:r>
              <a:rPr lang="en-US" sz="900" dirty="0" smtClean="0"/>
              <a:t>(Cont’d)</a:t>
            </a:r>
            <a:endParaRPr lang="en-US" sz="900" baseline="0" dirty="0" smtClean="0"/>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733512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The term “third platform” was coined by IDC, and Gartner refers</a:t>
            </a:r>
            <a:r>
              <a:rPr lang="en-US" sz="900" baseline="0" dirty="0" smtClean="0"/>
              <a:t> to the same as a “nexus of forces”. </a:t>
            </a:r>
            <a:r>
              <a:rPr lang="en-US" sz="900" dirty="0" smtClean="0"/>
              <a:t>The third</a:t>
            </a:r>
            <a:r>
              <a:rPr lang="en-US" sz="900" baseline="0" dirty="0" smtClean="0"/>
              <a:t> p</a:t>
            </a:r>
            <a:r>
              <a:rPr lang="en-US" sz="900" dirty="0" smtClean="0"/>
              <a:t>latform is built on a foundation of cloud, Big Data, mobile, and social technologies. These are the four major “disruptive” technologies that are significantly transforming businesses, economies, and lives globally.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At</a:t>
            </a:r>
            <a:r>
              <a:rPr lang="en-US" sz="900" baseline="0" dirty="0" smtClean="0"/>
              <a:t> its core, the third platform has the </a:t>
            </a:r>
            <a:r>
              <a:rPr lang="en-US" sz="900" b="0" i="0" u="none" strike="noStrike" kern="1200" baseline="0" dirty="0" smtClean="0">
                <a:solidFill>
                  <a:schemeClr val="tx1"/>
                </a:solidFill>
              </a:rPr>
              <a:t>cloud that enables a consumer to provision IT resources as a service from a cloud provider. Big Data enables analytics that create deeper insights from data for improved decision-making. Mobile devices enable pervasive access to applications and information. Social technologies connect individuals, and enable collaboration and information exchange.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Over the past three decades, it was essential </a:t>
            </a:r>
            <a:r>
              <a:rPr lang="en-US" sz="900" baseline="0" dirty="0" smtClean="0"/>
              <a:t>for </a:t>
            </a:r>
            <a:r>
              <a:rPr lang="en-US" sz="900" dirty="0" smtClean="0"/>
              <a:t>organizations </a:t>
            </a:r>
            <a:r>
              <a:rPr lang="en-US" sz="900" baseline="0" dirty="0" smtClean="0"/>
              <a:t>to </a:t>
            </a:r>
            <a:r>
              <a:rPr lang="en-US" sz="900" dirty="0" smtClean="0"/>
              <a:t>intelligently leverage the second platform for their</a:t>
            </a:r>
            <a:r>
              <a:rPr lang="en-US" sz="900" baseline="0" dirty="0" smtClean="0"/>
              <a:t> businesses</a:t>
            </a:r>
            <a:r>
              <a:rPr lang="en-US" sz="900" dirty="0" smtClean="0"/>
              <a:t>. According to IDC, over the next three decades, the third platform will represent the basis for solution</a:t>
            </a:r>
            <a:r>
              <a:rPr lang="en-US" sz="900" baseline="0" dirty="0" smtClean="0"/>
              <a:t> </a:t>
            </a:r>
            <a:r>
              <a:rPr lang="en-US" sz="900" dirty="0" smtClean="0"/>
              <a:t>development and business innovation. The third platform is being used for the digital transformation, evolution, and expansion of all industries and for developing</a:t>
            </a:r>
            <a:r>
              <a:rPr lang="en-US" sz="900" baseline="0" dirty="0" smtClean="0"/>
              <a:t> </a:t>
            </a:r>
            <a:r>
              <a:rPr lang="en-US" sz="900" dirty="0" smtClean="0"/>
              <a:t>major new sources of competitive advantage. Business strategists, IT leaders, and solution developers are already building disruptive new business models and consumer services around third</a:t>
            </a:r>
            <a:r>
              <a:rPr lang="en-US" sz="900" baseline="0" dirty="0" smtClean="0"/>
              <a:t> platform technologies</a:t>
            </a:r>
            <a:r>
              <a:rPr lang="en-US" sz="900" dirty="0" smtClean="0"/>
              <a:t>. </a:t>
            </a:r>
          </a:p>
          <a:p>
            <a:pPr>
              <a:defRPr/>
            </a:pPr>
            <a:r>
              <a:rPr lang="en-US" sz="900" dirty="0" smtClean="0"/>
              <a:t>Third platform technologies are an </a:t>
            </a:r>
            <a:r>
              <a:rPr lang="en-US" sz="900" dirty="0"/>
              <a:t>enhancement of </a:t>
            </a:r>
            <a:r>
              <a:rPr lang="en-US" sz="900" dirty="0" smtClean="0"/>
              <a:t>second </a:t>
            </a:r>
            <a:r>
              <a:rPr lang="en-US" sz="900" dirty="0"/>
              <a:t>platform technologies rather than a </a:t>
            </a:r>
            <a:r>
              <a:rPr lang="en-US" sz="900" dirty="0" smtClean="0"/>
              <a:t>substitution. A key aspect of third platform is that it is a</a:t>
            </a:r>
            <a:r>
              <a:rPr lang="en-US" sz="900" baseline="0" dirty="0" smtClean="0"/>
              <a:t> convergence of </a:t>
            </a:r>
            <a:r>
              <a:rPr lang="en-US" sz="900" dirty="0" smtClean="0"/>
              <a:t>cloud, Big Data, mobile, and social </a:t>
            </a:r>
            <a:r>
              <a:rPr lang="en-US" sz="900" dirty="0"/>
              <a:t>technologies and not just each technology </a:t>
            </a:r>
            <a:r>
              <a:rPr lang="en-US" sz="900" dirty="0" smtClean="0"/>
              <a:t>taken in isolation. The real key is combining two or more of the technologies to create high-value industry solutions</a:t>
            </a:r>
            <a:r>
              <a:rPr lang="en-US" sz="900" baseline="0" dirty="0" smtClean="0"/>
              <a:t> known as “</a:t>
            </a:r>
            <a:r>
              <a:rPr lang="en-US" sz="900" i="1" baseline="0" dirty="0" smtClean="0"/>
              <a:t>mashups</a:t>
            </a:r>
            <a:r>
              <a:rPr lang="en-US" sz="900" baseline="0" dirty="0" smtClean="0"/>
              <a:t>”</a:t>
            </a:r>
            <a:r>
              <a:rPr lang="en-US" sz="900" dirty="0" smtClean="0"/>
              <a:t>. For example, some of the top drivers of cloud include social and mobile solutions. This means that organizations already see </a:t>
            </a:r>
            <a:r>
              <a:rPr lang="en-US" sz="900" dirty="0"/>
              <a:t>the greatest value </a:t>
            </a:r>
            <a:r>
              <a:rPr lang="en-US" sz="900" dirty="0" smtClean="0"/>
              <a:t>in solutions </a:t>
            </a:r>
            <a:r>
              <a:rPr lang="en-US" sz="900" dirty="0"/>
              <a:t>that </a:t>
            </a:r>
            <a:r>
              <a:rPr lang="en-US" sz="900" dirty="0" smtClean="0"/>
              <a:t>are mashups </a:t>
            </a:r>
            <a:r>
              <a:rPr lang="en-US" sz="900" dirty="0"/>
              <a:t>across all four </a:t>
            </a:r>
            <a:r>
              <a:rPr lang="en-US" sz="900" dirty="0" smtClean="0"/>
              <a:t>technologies. The combinations of third platform technologies are already transforming</a:t>
            </a:r>
            <a:r>
              <a:rPr lang="en-US" sz="900" baseline="0" dirty="0" smtClean="0"/>
              <a:t> </a:t>
            </a:r>
            <a:r>
              <a:rPr lang="en-US" sz="900" dirty="0" smtClean="0"/>
              <a:t>organizations such as retail, financial services, </a:t>
            </a:r>
            <a:r>
              <a:rPr lang="en-US" sz="900" dirty="0"/>
              <a:t>government </a:t>
            </a:r>
            <a:r>
              <a:rPr lang="en-US" sz="900" dirty="0" smtClean="0"/>
              <a:t>departments, </a:t>
            </a:r>
            <a:r>
              <a:rPr lang="en-US" sz="900" dirty="0"/>
              <a:t>telecommunications</a:t>
            </a:r>
            <a:r>
              <a:rPr lang="en-US" sz="900" dirty="0" smtClean="0"/>
              <a:t>, and healthcare. </a:t>
            </a:r>
          </a:p>
          <a:p>
            <a:pPr>
              <a:defRPr/>
            </a:pPr>
            <a:r>
              <a:rPr lang="en-US" sz="900" dirty="0"/>
              <a:t> </a:t>
            </a:r>
            <a:r>
              <a:rPr lang="en-US" sz="900" dirty="0" smtClean="0"/>
              <a:t>                                                                                                                        (Cont’d)</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1247337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This</a:t>
            </a:r>
            <a:r>
              <a:rPr lang="en-US" baseline="0" dirty="0" smtClean="0"/>
              <a:t> module focuses on the key components of an intelligent storage system. </a:t>
            </a:r>
            <a:r>
              <a:rPr lang="en-US" dirty="0" smtClean="0"/>
              <a:t>This module also focuses on storage subsystems and provides details on components, addressing, and performance parameters of a</a:t>
            </a:r>
            <a:r>
              <a:rPr lang="en-US" baseline="0" dirty="0" smtClean="0"/>
              <a:t> hard disk drive (HDD) and </a:t>
            </a:r>
            <a:r>
              <a:rPr lang="en-US" dirty="0" smtClean="0"/>
              <a:t>solid state drive (</a:t>
            </a:r>
            <a:r>
              <a:rPr lang="en-US" baseline="0" dirty="0" smtClean="0"/>
              <a:t>SSD)</a:t>
            </a:r>
            <a:r>
              <a:rPr lang="en-US" dirty="0" smtClean="0"/>
              <a:t>. Then, this</a:t>
            </a:r>
            <a:r>
              <a:rPr lang="en-US" baseline="0" dirty="0" smtClean="0"/>
              <a:t> module focuses on RAID and its use to improve performance and protection. It focuses on</a:t>
            </a:r>
            <a:r>
              <a:rPr lang="en-US" dirty="0" smtClean="0"/>
              <a:t> </a:t>
            </a:r>
            <a:r>
              <a:rPr lang="en-US" baseline="0" dirty="0" smtClean="0"/>
              <a:t>various RAID implementations, techniques, and levels commonly used. Further, this module</a:t>
            </a:r>
            <a:r>
              <a:rPr lang="en-US" dirty="0" smtClean="0"/>
              <a:t> focuses on </a:t>
            </a:r>
            <a:r>
              <a:rPr lang="en-US" baseline="0" dirty="0" smtClean="0"/>
              <a:t>the impact of RAID on performance and compares the commonly used RAID levels. Finally, this module focuses on the types of intelligent storage systems and their architectures.</a:t>
            </a:r>
          </a:p>
        </p:txBody>
      </p:sp>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3087068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baseline="0" dirty="0" smtClean="0"/>
              <a:t>The slide provides a list of key requirements for an effective storage infrastructure. </a:t>
            </a:r>
            <a:endParaRPr lang="en-US"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500826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The slide lists technology solutions that can meet the third platform requirements for</a:t>
            </a:r>
            <a:r>
              <a:rPr lang="en-US" baseline="0" dirty="0" smtClean="0"/>
              <a:t> the storage infrastructure.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225998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components of intelligent storage systems. This lesson also</a:t>
            </a:r>
            <a:r>
              <a:rPr lang="en-US" baseline="0" dirty="0" smtClean="0"/>
              <a:t> covers components, addressing, and performance of hard disk drives. </a:t>
            </a: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1266064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6" name="Slide Image Placeholder 5"/>
          <p:cNvSpPr>
            <a:spLocks noGrp="1" noRot="1" noChangeAspect="1"/>
          </p:cNvSpPr>
          <p:nvPr>
            <p:ph type="sldImg"/>
          </p:nvPr>
        </p:nvSpPr>
        <p:spPr>
          <a:xfrm>
            <a:off x="1352550" y="381000"/>
            <a:ext cx="4457700" cy="3343275"/>
          </a:xfrm>
        </p:spPr>
      </p:sp>
      <p:sp>
        <p:nvSpPr>
          <p:cNvPr id="7" name="Notes Placeholder 6"/>
          <p:cNvSpPr>
            <a:spLocks noGrp="1"/>
          </p:cNvSpPr>
          <p:nvPr>
            <p:ph type="body" idx="1"/>
          </p:nvPr>
        </p:nvSpPr>
        <p:spPr/>
        <p:txBody>
          <a:bodyPr/>
          <a:lstStyle/>
          <a:p>
            <a:r>
              <a:rPr lang="en-US" dirty="0" smtClean="0"/>
              <a:t>Intelligent </a:t>
            </a:r>
            <a:r>
              <a:rPr lang="en-US" dirty="0"/>
              <a:t>storage systems are feature-rich RAID arrays that provide highly optimized I/O processing capabilities. </a:t>
            </a:r>
            <a:r>
              <a:rPr lang="en-US" dirty="0" smtClean="0"/>
              <a:t>These intelligent storage systems have the capability to meet the requirements of today’s I/O intensive third platform applications</a:t>
            </a:r>
            <a:r>
              <a:rPr lang="en-US" dirty="0"/>
              <a:t>. </a:t>
            </a:r>
            <a:r>
              <a:rPr lang="en-US" dirty="0" smtClean="0"/>
              <a:t>These applications require </a:t>
            </a:r>
            <a:r>
              <a:rPr lang="en-US" dirty="0"/>
              <a:t>high levels of performance, availability, security, and scalability. Therefore, to meet the requirements of </a:t>
            </a:r>
            <a:r>
              <a:rPr lang="en-US" dirty="0" smtClean="0"/>
              <a:t>the applications many </a:t>
            </a:r>
            <a:r>
              <a:rPr lang="en-US" dirty="0"/>
              <a:t>vendors of intelligent storage systems now support </a:t>
            </a:r>
            <a:r>
              <a:rPr lang="en-US" dirty="0" smtClean="0"/>
              <a:t>SSDs, encryption, compression, deduplication, and scale-out architecture. The use of SSDs and scale-out architecture enable to service massive number of IOPS. These </a:t>
            </a:r>
            <a:r>
              <a:rPr lang="en-US" dirty="0"/>
              <a:t>storage systems </a:t>
            </a:r>
            <a:r>
              <a:rPr lang="en-US" dirty="0" smtClean="0"/>
              <a:t>also support connectivity </a:t>
            </a:r>
            <a:r>
              <a:rPr lang="en-US" dirty="0"/>
              <a:t>to heterogeneous </a:t>
            </a:r>
            <a:r>
              <a:rPr lang="en-US" dirty="0" smtClean="0"/>
              <a:t>compute systems. </a:t>
            </a:r>
          </a:p>
          <a:p>
            <a:r>
              <a:rPr lang="en-US" dirty="0" smtClean="0"/>
              <a:t>The storage systems have an operating environment that intelligently and optimally handles the management, provisioning, and utilization of storage resources. The </a:t>
            </a:r>
            <a:r>
              <a:rPr lang="en-US" dirty="0"/>
              <a:t>storage systems are configured with a large amount of memory (called </a:t>
            </a:r>
            <a:r>
              <a:rPr lang="en-US" i="1" dirty="0"/>
              <a:t>cache) </a:t>
            </a:r>
            <a:r>
              <a:rPr lang="en-US" dirty="0"/>
              <a:t>and</a:t>
            </a:r>
            <a:r>
              <a:rPr lang="en-US" i="1" dirty="0"/>
              <a:t> </a:t>
            </a:r>
            <a:r>
              <a:rPr lang="en-US" dirty="0"/>
              <a:t>multiple I/O paths and use sophisticated algorithms to meet the requirements of performance-sensitive applications. </a:t>
            </a:r>
          </a:p>
          <a:p>
            <a:r>
              <a:rPr lang="en-US" dirty="0"/>
              <a:t>The storage systems also support </a:t>
            </a:r>
            <a:r>
              <a:rPr lang="en-US" dirty="0" smtClean="0"/>
              <a:t>various </a:t>
            </a:r>
            <a:r>
              <a:rPr lang="en-US" dirty="0"/>
              <a:t>technologies, such as deduplication, compression, encryption, automated storage </a:t>
            </a:r>
            <a:r>
              <a:rPr lang="en-US" dirty="0" err="1"/>
              <a:t>tiering</a:t>
            </a:r>
            <a:r>
              <a:rPr lang="en-US" dirty="0"/>
              <a:t>, and virtual storage </a:t>
            </a:r>
            <a:r>
              <a:rPr lang="en-US" dirty="0" smtClean="0"/>
              <a:t>provisioning. These capabilities have </a:t>
            </a:r>
            <a:r>
              <a:rPr lang="en-US" dirty="0"/>
              <a:t>added a new dimension to storage system performance, scalability, and availability</a:t>
            </a:r>
            <a:r>
              <a:rPr lang="en-US" dirty="0" smtClean="0"/>
              <a:t>. Further, the intelligent storage </a:t>
            </a:r>
            <a:r>
              <a:rPr lang="en-US" smtClean="0"/>
              <a:t>systems support </a:t>
            </a:r>
            <a:r>
              <a:rPr lang="en-US" dirty="0" smtClean="0"/>
              <a:t>APIs to enable integration with SDDC and cloud environments. </a:t>
            </a:r>
            <a:endParaRPr lang="en-US" dirty="0"/>
          </a:p>
          <a:p>
            <a:endParaRPr lang="en-US" dirty="0"/>
          </a:p>
        </p:txBody>
      </p:sp>
    </p:spTree>
    <p:extLst>
      <p:ext uri="{BB962C8B-B14F-4D97-AF65-F5344CB8AC3E}">
        <p14:creationId xmlns:p14="http://schemas.microsoft.com/office/powerpoint/2010/main" val="24212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Module 1: Introduction to Information Storage</a:t>
            </a:r>
            <a:endParaRPr lang="en-US" dirty="0"/>
          </a:p>
        </p:txBody>
      </p:sp>
      <p:sp>
        <p:nvSpPr>
          <p:cNvPr id="6" name="Slide Image Placeholder 5"/>
          <p:cNvSpPr>
            <a:spLocks noGrp="1" noRot="1" noChangeAspect="1"/>
          </p:cNvSpPr>
          <p:nvPr>
            <p:ph type="sldImg"/>
          </p:nvPr>
        </p:nvSpPr>
        <p:spPr>
          <a:xfrm>
            <a:off x="1352550" y="381000"/>
            <a:ext cx="4457700" cy="3343275"/>
          </a:xfrm>
        </p:spPr>
      </p:sp>
      <p:sp>
        <p:nvSpPr>
          <p:cNvPr id="7" name="Notes Placeholder 6"/>
          <p:cNvSpPr>
            <a:spLocks noGrp="1"/>
          </p:cNvSpPr>
          <p:nvPr>
            <p:ph type="body" idx="1"/>
          </p:nvPr>
        </p:nvSpPr>
        <p:spPr/>
        <p:txBody>
          <a:bodyPr/>
          <a:lstStyle/>
          <a:p>
            <a:pPr>
              <a:defRPr/>
            </a:pPr>
            <a:r>
              <a:rPr lang="en-US" sz="900" baseline="0" dirty="0" smtClean="0"/>
              <a:t>We live in a </a:t>
            </a:r>
            <a:r>
              <a:rPr lang="en-US" sz="900" i="1" baseline="0" dirty="0" smtClean="0"/>
              <a:t>digital universe</a:t>
            </a:r>
            <a:r>
              <a:rPr lang="en-US" sz="900" baseline="0" dirty="0" smtClean="0"/>
              <a:t> – a world that is created and defined by software. A massive amount of digital data is continuously generated, collected, stored, and analyzed through software in the digital universe. According to the 2014 Digital Universe Study conducted by International Data Corporation (IDC), it is estimated that the digital universe produces approximately 4.4 trillion gigabytes (GB) of data annually, which is doubling every two years. By these estimates, it is projected that by the year 2020, the digital universe will expand to 44 trillion GB of </a:t>
            </a:r>
            <a:r>
              <a:rPr lang="en-US" sz="900" dirty="0"/>
              <a:t>data. The data </a:t>
            </a:r>
            <a:r>
              <a:rPr lang="en-US" sz="900" dirty="0" smtClean="0"/>
              <a:t>in the digital universe comes </a:t>
            </a:r>
            <a:r>
              <a:rPr lang="en-US" sz="900" dirty="0"/>
              <a:t>from diverse </a:t>
            </a:r>
            <a:r>
              <a:rPr lang="en-US" sz="900" dirty="0" smtClean="0"/>
              <a:t>sources, </a:t>
            </a:r>
            <a:r>
              <a:rPr lang="en-US" sz="900" dirty="0"/>
              <a:t>including individuals living and working online, </a:t>
            </a:r>
            <a:r>
              <a:rPr lang="en-US" sz="900" dirty="0" smtClean="0"/>
              <a:t>organizations employing </a:t>
            </a:r>
            <a:r>
              <a:rPr lang="en-US" sz="900" dirty="0"/>
              <a:t>information technology (IT) to run their businesses, and from a variety of “smart” electronic devices </a:t>
            </a:r>
            <a:r>
              <a:rPr lang="en-US" sz="900" dirty="0" smtClean="0"/>
              <a:t>connected to the </a:t>
            </a:r>
            <a:r>
              <a:rPr lang="en-US" sz="900" dirty="0"/>
              <a:t>Internet. </a:t>
            </a:r>
            <a:endParaRPr lang="en-US" sz="900" dirty="0" smtClean="0"/>
          </a:p>
          <a:p>
            <a:pPr>
              <a:defRPr/>
            </a:pPr>
            <a:r>
              <a:rPr lang="en-US" sz="900" dirty="0"/>
              <a:t>In organizations, the volume and importance of information for business operations </a:t>
            </a:r>
            <a:r>
              <a:rPr lang="en-US" sz="900" dirty="0" smtClean="0"/>
              <a:t>continue </a:t>
            </a:r>
            <a:r>
              <a:rPr lang="en-US" sz="900" dirty="0"/>
              <a:t>to grow at astounding rates. Individuals constantly generate and consume information through numerous activities, such as </a:t>
            </a:r>
            <a:r>
              <a:rPr lang="en-US" sz="900" dirty="0" smtClean="0"/>
              <a:t>web searches, e-mails, </a:t>
            </a:r>
            <a:r>
              <a:rPr lang="en-US" sz="900" dirty="0"/>
              <a:t>uploading and downloading </a:t>
            </a:r>
            <a:r>
              <a:rPr lang="en-US" sz="900" dirty="0" smtClean="0"/>
              <a:t>content and </a:t>
            </a:r>
            <a:r>
              <a:rPr lang="en-US" sz="900" dirty="0"/>
              <a:t>sharing </a:t>
            </a:r>
            <a:r>
              <a:rPr lang="en-US" sz="900" dirty="0" smtClean="0"/>
              <a:t>media files. The rapid </a:t>
            </a:r>
            <a:r>
              <a:rPr lang="en-US" sz="900" baseline="0" dirty="0" smtClean="0"/>
              <a:t>proliferation of o</a:t>
            </a:r>
            <a:r>
              <a:rPr lang="en-US" sz="900" dirty="0" smtClean="0"/>
              <a:t>nline social networking and </a:t>
            </a:r>
            <a:r>
              <a:rPr lang="en-US" sz="900" baseline="0" dirty="0" smtClean="0"/>
              <a:t>Internet-enabled smartphones and tablets has </a:t>
            </a:r>
            <a:r>
              <a:rPr lang="en-US" sz="900" dirty="0"/>
              <a:t>also contributed significantly to </a:t>
            </a:r>
            <a:r>
              <a:rPr lang="en-US" sz="900" baseline="0" dirty="0" smtClean="0"/>
              <a:t>the growth of the digital universe.</a:t>
            </a:r>
          </a:p>
          <a:p>
            <a:pPr>
              <a:defRPr/>
            </a:pPr>
            <a:r>
              <a:rPr lang="en-US" sz="900" dirty="0" smtClean="0"/>
              <a:t>The </a:t>
            </a:r>
            <a:r>
              <a:rPr lang="en-US" sz="900" dirty="0"/>
              <a:t>advent of the </a:t>
            </a:r>
            <a:r>
              <a:rPr lang="en-US" sz="900" i="1" dirty="0"/>
              <a:t>Internet of Things </a:t>
            </a:r>
            <a:r>
              <a:rPr lang="en-US" sz="900" dirty="0"/>
              <a:t>(</a:t>
            </a:r>
            <a:r>
              <a:rPr lang="en-US" sz="900" dirty="0" err="1"/>
              <a:t>IoT</a:t>
            </a:r>
            <a:r>
              <a:rPr lang="en-US" sz="900" dirty="0"/>
              <a:t>) is also gradually adding to the growth of the digital universe. The </a:t>
            </a:r>
            <a:r>
              <a:rPr lang="en-US" sz="900" dirty="0" err="1"/>
              <a:t>IoT</a:t>
            </a:r>
            <a:r>
              <a:rPr lang="en-US" sz="900" dirty="0"/>
              <a:t> is a technology trend wherein “smart” devices with embedded electronics, software, and sensors exchange data with other devices over the Internet. Examples of such devices are wearable gadgets – smartwatches and fitness activity </a:t>
            </a:r>
            <a:r>
              <a:rPr lang="en-US" sz="900" dirty="0" smtClean="0"/>
              <a:t>trackers;  </a:t>
            </a:r>
            <a:r>
              <a:rPr lang="en-US" sz="900" dirty="0"/>
              <a:t>electronic sensors – temperature sensors and heart monitoring </a:t>
            </a:r>
            <a:r>
              <a:rPr lang="en-US" sz="900" dirty="0" smtClean="0"/>
              <a:t>implants; </a:t>
            </a:r>
            <a:r>
              <a:rPr lang="en-US" sz="900" dirty="0"/>
              <a:t>and household appliances – televisions, thermostats, and lighting. The </a:t>
            </a:r>
            <a:r>
              <a:rPr lang="en-US" sz="900" dirty="0" err="1"/>
              <a:t>IoT</a:t>
            </a:r>
            <a:r>
              <a:rPr lang="en-US" sz="900" dirty="0"/>
              <a:t> has vast applications and is driving the development of several innovative technology solutions. Some application areas include weather monitoring – remote monitoring and analysis of temperature and atmospheric </a:t>
            </a:r>
            <a:r>
              <a:rPr lang="en-US" sz="900" dirty="0" smtClean="0"/>
              <a:t>conditions; </a:t>
            </a:r>
            <a:r>
              <a:rPr lang="en-US" sz="900" dirty="0"/>
              <a:t>healthcare – health monitoring devices can enable doctors to remotely monitor patients and be notified in case of </a:t>
            </a:r>
            <a:r>
              <a:rPr lang="en-US" sz="900" dirty="0" smtClean="0"/>
              <a:t>emergencies; </a:t>
            </a:r>
            <a:r>
              <a:rPr lang="en-US" sz="900" dirty="0"/>
              <a:t>and infrastructure management – technicians can remotely monitor equipment and proactively schedule repair activities for maintenance crews.</a:t>
            </a:r>
          </a:p>
        </p:txBody>
      </p:sp>
    </p:spTree>
    <p:extLst>
      <p:ext uri="{BB962C8B-B14F-4D97-AF65-F5344CB8AC3E}">
        <p14:creationId xmlns:p14="http://schemas.microsoft.com/office/powerpoint/2010/main" val="246417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An intelligent storage system</a:t>
            </a:r>
            <a:r>
              <a:rPr lang="en-US" baseline="0" dirty="0" smtClean="0"/>
              <a:t> has two key components, controller and storage. A controller is a compute system that runs a purpose-built operating system that is responsible for performing several key functions for the storage system. Examples of such functions are serving I/</a:t>
            </a:r>
            <a:r>
              <a:rPr lang="en-US" baseline="0" dirty="0" err="1" smtClean="0"/>
              <a:t>Os</a:t>
            </a:r>
            <a:r>
              <a:rPr lang="en-US" baseline="0" dirty="0" smtClean="0"/>
              <a:t> from the application servers, storage management, RAID protection, local and remote replication, provisioning storage, automated </a:t>
            </a:r>
            <a:r>
              <a:rPr lang="en-US" baseline="0" dirty="0" err="1" smtClean="0"/>
              <a:t>tiering</a:t>
            </a:r>
            <a:r>
              <a:rPr lang="en-US" baseline="0" dirty="0" smtClean="0"/>
              <a:t>, data compression, data encryption, and intelligent cache management. </a:t>
            </a:r>
          </a:p>
          <a:p>
            <a:r>
              <a:rPr lang="en-US" baseline="0" dirty="0" smtClean="0"/>
              <a:t>An intelligent storage system typically has more than one controller for redundancy. Each controller consists of one or more processors and a certain amount of cache memory to process a large number of I/O requests. These controllers</a:t>
            </a:r>
            <a:r>
              <a:rPr lang="en-US" dirty="0" smtClean="0"/>
              <a:t> are connected to the compute system either directly or via a storage network. The controllers receive I/O requests from the compute systems that are read or written from/to the storage by the controller. Depending on the type of the data access method (discussed later in this module) used for a storage system, the controller can either be classified as block-based, file-based, object-based, or unified. </a:t>
            </a:r>
          </a:p>
          <a:p>
            <a:r>
              <a:rPr lang="en-US" dirty="0" smtClean="0"/>
              <a:t>An intelligent storage system can have all hard disk drives, all solid state drives, or a combination of both.</a:t>
            </a:r>
            <a:endParaRPr lang="en-US" baseline="0"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408396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a:t>A hard disk drive </a:t>
            </a:r>
            <a:r>
              <a:rPr lang="en-US" dirty="0" smtClean="0"/>
              <a:t>is </a:t>
            </a:r>
            <a:r>
              <a:rPr lang="en-US" dirty="0"/>
              <a:t>a </a:t>
            </a:r>
            <a:r>
              <a:rPr lang="en-US" dirty="0" smtClean="0"/>
              <a:t>persistent storage </a:t>
            </a:r>
            <a:r>
              <a:rPr lang="en-US" dirty="0"/>
              <a:t>device </a:t>
            </a:r>
            <a:r>
              <a:rPr lang="en-US" dirty="0" smtClean="0"/>
              <a:t>that stores and retrieves data using </a:t>
            </a:r>
            <a:r>
              <a:rPr lang="en-US" dirty="0"/>
              <a:t>rapidly rotating disks (platters) coated with magnetic material</a:t>
            </a:r>
            <a:r>
              <a:rPr lang="en-US" dirty="0" smtClean="0"/>
              <a:t>. The key components of a hard disk drive (HDD) are platter, spindle, read-write head, actuator arm assembly, and controller board. I/O operations in an HDD are performed by rapidly moving the arm across the rotating flat platters coated with magnetic material. Data is transferred between the disk controller and magnetic platters through the read-write (R/W) head which is attached to the arm.</a:t>
            </a:r>
            <a:r>
              <a:rPr lang="en-US" baseline="0" dirty="0" smtClean="0"/>
              <a:t> </a:t>
            </a:r>
            <a:r>
              <a:rPr lang="en-US" dirty="0" smtClean="0"/>
              <a:t>Data can be recorded and erased on magnetic platters any number of times. </a:t>
            </a:r>
          </a:p>
          <a:p>
            <a:pPr marL="181240" indent="-181240">
              <a:buFont typeface="Arial" panose="020B0604020202020204" pitchFamily="34" charset="0"/>
              <a:buChar char="•"/>
            </a:pPr>
            <a:r>
              <a:rPr lang="en-US" b="1" dirty="0" smtClean="0"/>
              <a:t>Platter: </a:t>
            </a:r>
            <a:r>
              <a:rPr lang="en-US" dirty="0" smtClean="0"/>
              <a:t>A typical HDD consists of one or more flat circular disks called platters. The data is recorded on these platters in binary codes (0s and 1s). The set of rotating platters is sealed in a case, called  Head Disk Assembly (HDA). A platter is a rigid, round disk coated with magnetic material on both surfaces (top and bottom). The data is encoded by polarizing the magnetic area or domains of the disk surface. Data can be written to or read from both surfaces of the platter. The number of platters and the storage capacity of each platter determine the total capacity of the drive.</a:t>
            </a:r>
          </a:p>
          <a:p>
            <a:pPr marL="181240" indent="-181240">
              <a:buFont typeface="Arial" panose="020B0604020202020204" pitchFamily="34" charset="0"/>
              <a:buChar char="•"/>
            </a:pPr>
            <a:r>
              <a:rPr lang="en-US" b="1" dirty="0" smtClean="0"/>
              <a:t>Spindle: </a:t>
            </a:r>
            <a:r>
              <a:rPr lang="en-US" dirty="0" smtClean="0"/>
              <a:t>A spindle connects all the platters and is connected to a motor. The motor of the spindle rotates with a constant speed. The disk platter spins at a speed of several thousands of revolutions per minute (rpm). Common spindle speeds are 5,400 rpm, 7,200 rpm, 10,000 rpm, and 15,000 rpm. The speed of the platter increases with the improvement in technology; although the extent to which it can be improved is limited.</a:t>
            </a:r>
          </a:p>
          <a:p>
            <a:pPr algn="r"/>
            <a:r>
              <a:rPr lang="en-US" dirty="0" smtClean="0"/>
              <a:t>(Cont’d)</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75462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Data on the disk is recorded on </a:t>
            </a:r>
            <a:r>
              <a:rPr lang="en-US" i="1" dirty="0" smtClean="0"/>
              <a:t>tracks</a:t>
            </a:r>
            <a:r>
              <a:rPr lang="en-US" dirty="0" smtClean="0"/>
              <a:t>, which are concentric rings on the platter around the spindle. The tracks are numbered, starting from zero, from the outer edge of the platter. The number of </a:t>
            </a:r>
            <a:r>
              <a:rPr lang="en-US" i="1" dirty="0" smtClean="0"/>
              <a:t>tracks per inch </a:t>
            </a:r>
            <a:r>
              <a:rPr lang="en-US" dirty="0" smtClean="0"/>
              <a:t>(TPI) on the platter (or the </a:t>
            </a:r>
            <a:r>
              <a:rPr lang="en-US" i="1" dirty="0" smtClean="0"/>
              <a:t>track density</a:t>
            </a:r>
            <a:r>
              <a:rPr lang="en-US" dirty="0" smtClean="0"/>
              <a:t>) measures how tightly the tracks are packed on a platter.</a:t>
            </a:r>
          </a:p>
          <a:p>
            <a:r>
              <a:rPr lang="en-US" dirty="0" smtClean="0"/>
              <a:t>Each track is divided into smaller units called </a:t>
            </a:r>
            <a:r>
              <a:rPr lang="en-US" i="1" dirty="0" smtClean="0"/>
              <a:t>sectors</a:t>
            </a:r>
            <a:r>
              <a:rPr lang="en-US" dirty="0" smtClean="0"/>
              <a:t>. A sector is the smallest, individually addressable unit of storage. The track and sector structure is written on the platter by the drive manufacturer</a:t>
            </a:r>
            <a:r>
              <a:rPr lang="en-US" baseline="0" dirty="0" smtClean="0"/>
              <a:t> </a:t>
            </a:r>
            <a:r>
              <a:rPr lang="en-US" dirty="0" smtClean="0"/>
              <a:t>using a low-level</a:t>
            </a:r>
            <a:r>
              <a:rPr lang="en-US" baseline="0" dirty="0" smtClean="0"/>
              <a:t> </a:t>
            </a:r>
            <a:r>
              <a:rPr lang="en-US" dirty="0" smtClean="0"/>
              <a:t>formatting operation. The number of sectors per track varies according to the drive type. There can be thousands of tracks on a platter, depending on the physical dimensions and the recording density of the platter.</a:t>
            </a:r>
          </a:p>
          <a:p>
            <a:r>
              <a:rPr lang="en-US" dirty="0" smtClean="0"/>
              <a:t>Typically, a sector holds 512 bytes of user data; although some disks can be formatted with larger sector sizes. In addition to user data, a sector also stores other information, such as the sector number, head number or platter number, and track number. This information helps the controller to locate the data on the drive.</a:t>
            </a:r>
          </a:p>
          <a:p>
            <a:r>
              <a:rPr lang="en-US" dirty="0" smtClean="0"/>
              <a:t>A cylinder </a:t>
            </a:r>
            <a:r>
              <a:rPr lang="en-US" smtClean="0"/>
              <a:t>is a </a:t>
            </a:r>
            <a:r>
              <a:rPr lang="en-US" dirty="0" smtClean="0"/>
              <a:t>set of identical tracks on both surfaces of each drive platter. The location of R/W heads is referred to by the cylinder number, not by the track number.</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846499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The earlier drives used physical addresses consisting of </a:t>
            </a:r>
            <a:r>
              <a:rPr lang="en-US" i="1" dirty="0" smtClean="0"/>
              <a:t>cylinder, head, and sector (CH</a:t>
            </a:r>
            <a:r>
              <a:rPr lang="en-US" dirty="0" smtClean="0"/>
              <a:t>S</a:t>
            </a:r>
            <a:r>
              <a:rPr lang="en-US" i="1" dirty="0" smtClean="0"/>
              <a:t>) </a:t>
            </a:r>
            <a:r>
              <a:rPr lang="en-US" dirty="0" smtClean="0"/>
              <a:t>number to refer to specific locations on the disk, and the OS had to be aware of the geometry of each disk used. </a:t>
            </a:r>
            <a:r>
              <a:rPr lang="en-US" i="1" dirty="0" smtClean="0"/>
              <a:t>Logical block addressing </a:t>
            </a:r>
            <a:r>
              <a:rPr lang="en-US" dirty="0" smtClean="0"/>
              <a:t>(LBA) has simplified the addressing by using a linear address to access physical blocks of data. The disk controller translates LBA to a CHS address, and the compute system needs to know only the size of the disk drive in terms of the number of blocks. The logical blocks are mapped to physical sectors on a 1:1 basis.</a:t>
            </a:r>
          </a:p>
          <a:p>
            <a:r>
              <a:rPr lang="en-US" dirty="0" smtClean="0"/>
              <a:t>In the slide, the drive shows eight sectors per track, six heads, and four cylinders. This means a total of 8 × 6 × 4 = 192 blocks; so the block number ranges from 0 to 191. Each block has its own unique address. </a:t>
            </a:r>
          </a:p>
          <a:p>
            <a:r>
              <a:rPr lang="en-US" dirty="0" smtClean="0"/>
              <a:t>Assuming that the sector holds 512 bytes, a 500 GB drive with a formatted capacity of 465.7 GB has in excess of 976,000,000 blocks.</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87839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A disk drive is an electromechanical device that governs the overall performance of the storage system environment. The various factors that affect the performance of disk drives are:</a:t>
            </a:r>
          </a:p>
          <a:p>
            <a:pPr marL="181240" indent="-181240">
              <a:buFont typeface="Arial" panose="020B0604020202020204" pitchFamily="34" charset="0"/>
              <a:buChar char="•"/>
            </a:pPr>
            <a:r>
              <a:rPr lang="en-US" dirty="0" smtClean="0"/>
              <a:t>Seek time</a:t>
            </a:r>
          </a:p>
          <a:p>
            <a:pPr marL="181240" indent="-181240">
              <a:buFont typeface="Arial" panose="020B0604020202020204" pitchFamily="34" charset="0"/>
              <a:buChar char="•"/>
            </a:pPr>
            <a:r>
              <a:rPr lang="en-US" dirty="0" smtClean="0"/>
              <a:t>Rotational latency</a:t>
            </a:r>
          </a:p>
          <a:p>
            <a:pPr marL="181240" indent="-181240">
              <a:buFont typeface="Arial" panose="020B0604020202020204" pitchFamily="34" charset="0"/>
              <a:buChar char="•"/>
            </a:pPr>
            <a:r>
              <a:rPr lang="en-US" dirty="0" smtClean="0"/>
              <a:t>Data transfer rate</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876204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1000" dirty="0" smtClean="0"/>
              <a:t>The </a:t>
            </a:r>
            <a:r>
              <a:rPr lang="en-US" sz="1000" i="1" dirty="0" smtClean="0"/>
              <a:t>seek time</a:t>
            </a:r>
            <a:r>
              <a:rPr lang="en-US" sz="1000" dirty="0" smtClean="0"/>
              <a:t> (also called </a:t>
            </a:r>
            <a:r>
              <a:rPr lang="en-US" sz="1000" i="1" dirty="0" smtClean="0"/>
              <a:t>access time</a:t>
            </a:r>
            <a:r>
              <a:rPr lang="en-US" sz="1000" dirty="0" smtClean="0"/>
              <a:t>) describes the time taken to position the R/W heads across the platter with a radial movement (moving along the radius of the platter). In other words, it is the time taken to position and settle the arm and the head over the correct track. Therefore, the lower the seek time, the faster the I/O operation.  Disk vendors publish the following seek time specifications:</a:t>
            </a:r>
          </a:p>
          <a:p>
            <a:pPr marL="181240" indent="-181240">
              <a:buFont typeface="Arial" panose="020B0604020202020204" pitchFamily="34" charset="0"/>
              <a:buChar char="•"/>
            </a:pPr>
            <a:r>
              <a:rPr lang="en-US" sz="1000" b="1" dirty="0" smtClean="0"/>
              <a:t>Full Stroke:</a:t>
            </a:r>
            <a:r>
              <a:rPr lang="en-US" sz="1000" dirty="0" smtClean="0"/>
              <a:t> It is the time taken by the R/W head to move across the entire width of the disk, from the innermost track to the outermost track.</a:t>
            </a:r>
          </a:p>
          <a:p>
            <a:pPr marL="181240" indent="-181240">
              <a:buFont typeface="Arial" panose="020B0604020202020204" pitchFamily="34" charset="0"/>
              <a:buChar char="•"/>
            </a:pPr>
            <a:r>
              <a:rPr lang="en-US" sz="1000" b="1" dirty="0" smtClean="0"/>
              <a:t>Average:</a:t>
            </a:r>
            <a:r>
              <a:rPr lang="en-US" sz="1000" dirty="0" smtClean="0"/>
              <a:t> It is the average time taken by the R/W head to move from one random track to another, normally listed as the time for one-third of a full stroke.</a:t>
            </a:r>
          </a:p>
          <a:p>
            <a:pPr marL="181240" indent="-181240">
              <a:buFont typeface="Arial" panose="020B0604020202020204" pitchFamily="34" charset="0"/>
              <a:buChar char="•"/>
            </a:pPr>
            <a:r>
              <a:rPr lang="en-US" sz="1000" b="1" dirty="0" smtClean="0"/>
              <a:t>Track-to-Track:</a:t>
            </a:r>
            <a:r>
              <a:rPr lang="en-US" sz="1000" dirty="0" smtClean="0"/>
              <a:t> It is the time taken by the R/W head to move between adjacent tracks.</a:t>
            </a:r>
          </a:p>
          <a:p>
            <a:r>
              <a:rPr lang="en-US" sz="1000" dirty="0" smtClean="0"/>
              <a:t>Each of these specifications is measured in milliseconds (</a:t>
            </a:r>
            <a:r>
              <a:rPr lang="en-US" sz="1000" dirty="0" err="1" smtClean="0"/>
              <a:t>ms</a:t>
            </a:r>
            <a:r>
              <a:rPr lang="en-US" sz="1000" dirty="0" smtClean="0"/>
              <a:t>). The seek time of a disk is typically specified by the drive manufacturer. The average seek time on a modern disk is typically in the range of 3 to 15 </a:t>
            </a:r>
            <a:r>
              <a:rPr lang="en-US" sz="1000" dirty="0" err="1" smtClean="0"/>
              <a:t>ms.</a:t>
            </a:r>
            <a:r>
              <a:rPr lang="en-US" sz="1000" dirty="0" smtClean="0"/>
              <a:t> Seek time has more impact on the I/O operation of random tracks rather than the adjacent tracks. To minimize the seek time, data can be written to only a subset of the available cylinders. </a:t>
            </a:r>
            <a:r>
              <a:rPr lang="en-US" sz="1000" b="0" dirty="0" smtClean="0"/>
              <a:t>This results in lower usable capacity than the actual capacity of the drive. For example, a 500 GB disk drive is set up to use only the first 40 percent of the cylinders and is effectively treated as a 200 GB drive. This is known as </a:t>
            </a:r>
            <a:r>
              <a:rPr lang="en-US" sz="1000" b="0" i="1" dirty="0" smtClean="0"/>
              <a:t>short-stroking</a:t>
            </a:r>
            <a:r>
              <a:rPr lang="en-US" sz="1000" b="0" dirty="0" smtClean="0"/>
              <a:t> the drive.</a:t>
            </a:r>
          </a:p>
          <a:p>
            <a:endParaRPr lang="en-US" b="1"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82747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access data, the</a:t>
                </a:r>
                <a:r>
                  <a:rPr lang="en-US" b="1" dirty="0"/>
                  <a:t> </a:t>
                </a:r>
                <a:r>
                  <a:rPr lang="en-US" dirty="0"/>
                  <a:t>actuator arm moves the R/W head over the platter to a particular track while the platter spins to position the requested sector under the R/W head. The time taken by the platter to rotate and position the data under the R/W head is called </a:t>
                </a:r>
                <a:r>
                  <a:rPr lang="en-US" i="1" dirty="0"/>
                  <a:t>rotational latency</a:t>
                </a:r>
                <a:r>
                  <a:rPr lang="en-US" dirty="0"/>
                  <a:t>. This latency depends on the rotation speed of the spindle and is measured in milliseconds. The average rotational latency is one-half of the time taken for a full rotation. Similar to the seek time, rotational latency has more impact on the reading/writing of random sectors on the disk than on the same operations on adjacent sectors.</a:t>
                </a:r>
              </a:p>
              <a:p>
                <a:r>
                  <a:rPr lang="en-US" dirty="0"/>
                  <a:t>Average rotational latency is approximately 5.5 </a:t>
                </a:r>
                <a:r>
                  <a:rPr lang="en-US" dirty="0" err="1"/>
                  <a:t>ms</a:t>
                </a:r>
                <a:r>
                  <a:rPr lang="en-US" dirty="0"/>
                  <a:t> for a 5,400-rpm drive, and around </a:t>
                </a:r>
                <a:r>
                  <a:rPr lang="en-US" dirty="0" smtClean="0"/>
                  <a:t>2 </a:t>
                </a:r>
                <a:r>
                  <a:rPr lang="en-US" dirty="0" err="1"/>
                  <a:t>ms</a:t>
                </a:r>
                <a:r>
                  <a:rPr lang="en-US" dirty="0"/>
                  <a:t> for a 15,000-rpm </a:t>
                </a:r>
                <a:r>
                  <a:rPr lang="en-US" dirty="0" smtClean="0"/>
                  <a:t>drive </a:t>
                </a:r>
                <a:r>
                  <a:rPr lang="en-US" dirty="0"/>
                  <a:t>as shown </a:t>
                </a:r>
                <a:r>
                  <a:rPr lang="en-US" dirty="0" smtClean="0"/>
                  <a:t>below.</a:t>
                </a:r>
              </a:p>
              <a:p>
                <a:r>
                  <a:rPr lang="en-US" dirty="0" smtClean="0"/>
                  <a:t>Average </a:t>
                </a:r>
                <a:r>
                  <a:rPr lang="en-US" dirty="0"/>
                  <a:t>rotational latency for 15K rpm </a:t>
                </a:r>
                <a:r>
                  <a:rPr lang="en-US" dirty="0" smtClean="0"/>
                  <a:t>(30000/15000) </a:t>
                </a:r>
                <a:r>
                  <a:rPr lang="en-US" dirty="0"/>
                  <a:t>drive is = </a:t>
                </a:r>
                <a14:m>
                  <m:oMath xmlns:m="http://schemas.openxmlformats.org/officeDocument/2006/math">
                    <m:f>
                      <m:fPr>
                        <m:ctrlPr>
                          <a:rPr lang="en-US" i="1">
                            <a:latin typeface="Cambria Math" panose="02040503050406030204" pitchFamily="18" charset="0"/>
                          </a:rPr>
                        </m:ctrlPr>
                      </m:fPr>
                      <m:num>
                        <m:r>
                          <a:rPr lang="en-US" b="0" i="1" smtClean="0">
                            <a:latin typeface="Cambria Math"/>
                          </a:rPr>
                          <m:t>30000</m:t>
                        </m:r>
                      </m:num>
                      <m:den>
                        <m:r>
                          <a:rPr lang="en-US" b="0" i="1" smtClean="0">
                            <a:latin typeface="Cambria Math"/>
                          </a:rPr>
                          <m:t>15000</m:t>
                        </m:r>
                      </m:den>
                    </m:f>
                    <m:r>
                      <a:rPr lang="en-US" i="1">
                        <a:latin typeface="Cambria Math"/>
                      </a:rPr>
                      <m:t>=</m:t>
                    </m:r>
                  </m:oMath>
                </a14:m>
                <a:r>
                  <a:rPr lang="en-US" dirty="0" smtClean="0"/>
                  <a:t> </a:t>
                </a:r>
                <a:r>
                  <a:rPr lang="en-US" dirty="0"/>
                  <a:t>2 </a:t>
                </a:r>
                <a:r>
                  <a:rPr lang="en-US" dirty="0" err="1" smtClean="0"/>
                  <a:t>ms</a:t>
                </a:r>
                <a:endParaRPr lang="en-US" dirty="0"/>
              </a:p>
            </p:txBody>
          </p:sp>
        </mc:Choice>
        <mc:Fallback xmlns="">
          <p:sp>
            <p:nvSpPr>
              <p:cNvPr id="3" name="Notes Placeholder 2"/>
              <p:cNvSpPr>
                <a:spLocks noGrp="1"/>
              </p:cNvSpPr>
              <p:nvPr>
                <p:ph type="body" idx="1"/>
              </p:nvPr>
            </p:nvSpPr>
            <p:spPr/>
            <p:txBody>
              <a:bodyPr/>
              <a:lstStyle/>
              <a:p>
                <a:r>
                  <a:rPr lang="en-US" dirty="0" smtClean="0"/>
                  <a:t>To access data, the</a:t>
                </a:r>
                <a:r>
                  <a:rPr lang="en-US" b="1" dirty="0"/>
                  <a:t> </a:t>
                </a:r>
                <a:r>
                  <a:rPr lang="en-US" dirty="0"/>
                  <a:t>actuator arm moves the R/W head over the platter to a particular track while the platter spins to position the requested sector under the R/W head. The time taken by the platter to rotate and position the data under the R/W head is called </a:t>
                </a:r>
                <a:r>
                  <a:rPr lang="en-US" i="1" dirty="0"/>
                  <a:t>rotational latency</a:t>
                </a:r>
                <a:r>
                  <a:rPr lang="en-US" dirty="0"/>
                  <a:t>. This latency depends on the rotation speed of the spindle and is measured in milliseconds. The average rotational latency is one-half of the time taken for a full rotation. Similar to the seek time, rotational latency has more impact on the reading/writing of random sectors on the disk than on the same operations on adjacent sectors.</a:t>
                </a:r>
              </a:p>
              <a:p>
                <a:r>
                  <a:rPr lang="en-US" dirty="0"/>
                  <a:t>Average rotational latency is approximately 5.5 </a:t>
                </a:r>
                <a:r>
                  <a:rPr lang="en-US" dirty="0" err="1"/>
                  <a:t>ms</a:t>
                </a:r>
                <a:r>
                  <a:rPr lang="en-US" dirty="0"/>
                  <a:t> for a 5,400-rpm drive, and around </a:t>
                </a:r>
                <a:r>
                  <a:rPr lang="en-US" dirty="0" smtClean="0"/>
                  <a:t>2 </a:t>
                </a:r>
                <a:r>
                  <a:rPr lang="en-US" dirty="0" err="1"/>
                  <a:t>ms</a:t>
                </a:r>
                <a:r>
                  <a:rPr lang="en-US" dirty="0"/>
                  <a:t> for a 15,000-rpm </a:t>
                </a:r>
                <a:r>
                  <a:rPr lang="en-US" dirty="0" smtClean="0"/>
                  <a:t>drive </a:t>
                </a:r>
                <a:r>
                  <a:rPr lang="en-US" dirty="0"/>
                  <a:t>as shown </a:t>
                </a:r>
                <a:r>
                  <a:rPr lang="en-US" dirty="0" smtClean="0"/>
                  <a:t>below.</a:t>
                </a:r>
              </a:p>
              <a:p>
                <a:r>
                  <a:rPr lang="en-US" dirty="0" smtClean="0"/>
                  <a:t>Average </a:t>
                </a:r>
                <a:r>
                  <a:rPr lang="en-US" dirty="0"/>
                  <a:t>rotational latency for 15K rpm </a:t>
                </a:r>
                <a:r>
                  <a:rPr lang="en-US" dirty="0" smtClean="0"/>
                  <a:t>(30000/15000) </a:t>
                </a:r>
                <a:r>
                  <a:rPr lang="en-US" dirty="0"/>
                  <a:t>drive is = </a:t>
                </a:r>
                <a:r>
                  <a:rPr lang="en-US" b="0" i="0" smtClean="0">
                    <a:latin typeface="Cambria Math"/>
                  </a:rPr>
                  <a:t>30000</a:t>
                </a:r>
                <a:r>
                  <a:rPr lang="en-US" b="0" i="0">
                    <a:latin typeface="Cambria Math"/>
                  </a:rPr>
                  <a:t>/</a:t>
                </a:r>
                <a:r>
                  <a:rPr lang="en-US" b="0" i="0" smtClean="0">
                    <a:latin typeface="Cambria Math"/>
                  </a:rPr>
                  <a:t>15000</a:t>
                </a:r>
                <a:r>
                  <a:rPr lang="en-US" i="0">
                    <a:latin typeface="Cambria Math"/>
                  </a:rPr>
                  <a:t>=</a:t>
                </a:r>
                <a:r>
                  <a:rPr lang="en-US" dirty="0" smtClean="0"/>
                  <a:t> </a:t>
                </a:r>
                <a:r>
                  <a:rPr lang="en-US" dirty="0"/>
                  <a:t>2 </a:t>
                </a:r>
                <a:r>
                  <a:rPr lang="en-US" dirty="0" err="1" smtClean="0"/>
                  <a:t>ms</a:t>
                </a:r>
                <a:endParaRPr lang="en-US" dirty="0"/>
              </a:p>
            </p:txBody>
          </p:sp>
        </mc:Fallback>
      </mc:AlternateContent>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106866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The </a:t>
            </a:r>
            <a:r>
              <a:rPr lang="en-US" i="1" dirty="0" smtClean="0"/>
              <a:t>data transfer rate</a:t>
            </a:r>
            <a:r>
              <a:rPr lang="en-US" b="1" dirty="0" smtClean="0"/>
              <a:t> </a:t>
            </a:r>
            <a:r>
              <a:rPr lang="en-US" dirty="0" smtClean="0"/>
              <a:t>(also called </a:t>
            </a:r>
            <a:r>
              <a:rPr lang="en-US" i="1" dirty="0" smtClean="0"/>
              <a:t>transfer rate</a:t>
            </a:r>
            <a:r>
              <a:rPr lang="en-US" dirty="0" smtClean="0"/>
              <a:t>) refers to the average amount of data per unit time that the drive can deliver to the HBA. In a </a:t>
            </a:r>
            <a:r>
              <a:rPr lang="en-US" i="1" dirty="0" smtClean="0"/>
              <a:t>read operation</a:t>
            </a:r>
            <a:r>
              <a:rPr lang="en-US" dirty="0" smtClean="0"/>
              <a:t>, the data first moves from disk platters to R/W heads; then it moves to the drive’s internal </a:t>
            </a:r>
            <a:r>
              <a:rPr lang="en-US" i="1" dirty="0" smtClean="0"/>
              <a:t>buffer</a:t>
            </a:r>
            <a:r>
              <a:rPr lang="en-US" dirty="0" smtClean="0"/>
              <a:t>. Finally, data moves from the buffer through the interface to the compute system’s HBA. In a </a:t>
            </a:r>
            <a:r>
              <a:rPr lang="en-US" i="1" dirty="0" smtClean="0"/>
              <a:t>write operation</a:t>
            </a:r>
            <a:r>
              <a:rPr lang="en-US" dirty="0" smtClean="0"/>
              <a:t>, the data moves from the HBA to the internal buffer of the disk drive through the drive’s interface. The data then moves from the buffer to the R/W heads. Finally, it moves from the R/W heads to the platters. The data transfer rates during the R/W operations are measured in terms of internal and external transfer rates, as shown on the slide.</a:t>
            </a:r>
          </a:p>
          <a:p>
            <a:r>
              <a:rPr lang="en-US" i="1" dirty="0" smtClean="0"/>
              <a:t>Internal transfer rate</a:t>
            </a:r>
            <a:r>
              <a:rPr lang="en-US" dirty="0" smtClean="0"/>
              <a:t> is the speed at which data moves from a platter’s surface to the internal buffer (cache) of the disk. The internal transfer rate takes into account factors such as the seek time and rotational latency.</a:t>
            </a:r>
            <a:r>
              <a:rPr lang="en-US" b="1" dirty="0" smtClean="0"/>
              <a:t> </a:t>
            </a:r>
            <a:r>
              <a:rPr lang="en-US" i="1" dirty="0" smtClean="0"/>
              <a:t>External transfer rate</a:t>
            </a:r>
            <a:r>
              <a:rPr lang="en-US" dirty="0" smtClean="0"/>
              <a:t> is the rate at which data can move through the interface to the HBA. The external transfer rate is generally the advertised speed of the interface, such as 133 MB/s for ATA.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516750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kern="1200" dirty="0" smtClean="0">
                <a:solidFill>
                  <a:schemeClr val="tx1"/>
                </a:solidFill>
                <a:effectLst/>
              </a:rPr>
              <a:t>The utilization of a disk I/O controller has a significant impact on the I/O response time. Consider that a disk is viewed as a black box consisting of two elements: the</a:t>
            </a:r>
            <a:r>
              <a:rPr lang="en-US" kern="1200" baseline="0" dirty="0" smtClean="0">
                <a:solidFill>
                  <a:schemeClr val="tx1"/>
                </a:solidFill>
                <a:effectLst/>
              </a:rPr>
              <a:t> queue and the disk I/O controller. </a:t>
            </a:r>
            <a:r>
              <a:rPr lang="en-US" b="0" i="1" kern="1200" dirty="0" smtClean="0">
                <a:solidFill>
                  <a:schemeClr val="tx1"/>
                </a:solidFill>
                <a:effectLst/>
              </a:rPr>
              <a:t>Queue</a:t>
            </a:r>
            <a:r>
              <a:rPr lang="en-US" b="0" kern="1200" dirty="0" smtClean="0">
                <a:solidFill>
                  <a:schemeClr val="tx1"/>
                </a:solidFill>
                <a:effectLst/>
              </a:rPr>
              <a:t> is t</a:t>
            </a:r>
            <a:r>
              <a:rPr lang="en-US" kern="1200" dirty="0" smtClean="0">
                <a:solidFill>
                  <a:schemeClr val="tx1"/>
                </a:solidFill>
                <a:effectLst/>
              </a:rPr>
              <a:t>he location where an I/O request waits before it is processed by the I/O controller</a:t>
            </a:r>
            <a:r>
              <a:rPr lang="en-US" kern="1200" baseline="0" dirty="0" smtClean="0">
                <a:solidFill>
                  <a:schemeClr val="tx1"/>
                </a:solidFill>
                <a:effectLst/>
              </a:rPr>
              <a:t> and </a:t>
            </a:r>
            <a:r>
              <a:rPr lang="en-US" i="1" kern="1200" baseline="0" dirty="0" smtClean="0">
                <a:solidFill>
                  <a:schemeClr val="tx1"/>
                </a:solidFill>
                <a:effectLst/>
              </a:rPr>
              <a:t>d</a:t>
            </a:r>
            <a:r>
              <a:rPr lang="en-US" b="0" i="1" kern="1200" dirty="0" smtClean="0">
                <a:solidFill>
                  <a:schemeClr val="tx1"/>
                </a:solidFill>
                <a:effectLst/>
              </a:rPr>
              <a:t>isk I/O controller</a:t>
            </a:r>
            <a:r>
              <a:rPr lang="en-US" b="0" kern="1200" dirty="0" smtClean="0">
                <a:solidFill>
                  <a:schemeClr val="tx1"/>
                </a:solidFill>
                <a:effectLst/>
              </a:rPr>
              <a:t> p</a:t>
            </a:r>
            <a:r>
              <a:rPr lang="en-US" kern="1200" dirty="0" smtClean="0">
                <a:solidFill>
                  <a:schemeClr val="tx1"/>
                </a:solidFill>
                <a:effectLst/>
              </a:rPr>
              <a:t>rocesses I/</a:t>
            </a:r>
            <a:r>
              <a:rPr lang="en-US" kern="1200" dirty="0" err="1" smtClean="0">
                <a:solidFill>
                  <a:schemeClr val="tx1"/>
                </a:solidFill>
                <a:effectLst/>
              </a:rPr>
              <a:t>Os</a:t>
            </a:r>
            <a:r>
              <a:rPr lang="en-US" kern="1200" dirty="0" smtClean="0">
                <a:solidFill>
                  <a:schemeClr val="tx1"/>
                </a:solidFill>
                <a:effectLst/>
              </a:rPr>
              <a:t> waiting in the queue one by one. </a:t>
            </a:r>
          </a:p>
          <a:p>
            <a:r>
              <a:rPr lang="en-US" kern="1200" dirty="0" smtClean="0">
                <a:solidFill>
                  <a:schemeClr val="tx1"/>
                </a:solidFill>
                <a:effectLst/>
              </a:rPr>
              <a:t>The I/O requests arrive at the controller at the rate generated by the application. The I/O arrival rate, the queue length, and the time taken by the I/O controller to process each request determines the I/O response time. If the controller is busy or heavily utilized, the queue size will be large and the response time will be high. Based on the fundamental laws of disk drive performance, the relationship between controller utilization and average response time is given as:</a:t>
            </a:r>
          </a:p>
          <a:p>
            <a:r>
              <a:rPr lang="en-US" i="1" kern="1200" dirty="0" smtClean="0">
                <a:solidFill>
                  <a:schemeClr val="tx1"/>
                </a:solidFill>
                <a:effectLst/>
              </a:rPr>
              <a:t>Average response time = Service time/(1 – Utilization) </a:t>
            </a:r>
          </a:p>
          <a:p>
            <a:r>
              <a:rPr lang="en-US" kern="1200" dirty="0" smtClean="0">
                <a:solidFill>
                  <a:schemeClr val="tx1"/>
                </a:solidFill>
                <a:effectLst/>
              </a:rPr>
              <a:t>where, service</a:t>
            </a:r>
            <a:r>
              <a:rPr lang="en-US" kern="1200" baseline="0" dirty="0" smtClean="0">
                <a:solidFill>
                  <a:schemeClr val="tx1"/>
                </a:solidFill>
                <a:effectLst/>
              </a:rPr>
              <a:t> time </a:t>
            </a:r>
            <a:r>
              <a:rPr lang="en-US" kern="1200" dirty="0" smtClean="0">
                <a:solidFill>
                  <a:schemeClr val="tx1"/>
                </a:solidFill>
                <a:effectLst/>
              </a:rPr>
              <a:t>is the time taken by the controller to serve an I/O.</a:t>
            </a:r>
          </a:p>
          <a:p>
            <a:r>
              <a:rPr lang="en-US" kern="1200" dirty="0" smtClean="0">
                <a:solidFill>
                  <a:schemeClr val="tx1"/>
                </a:solidFill>
                <a:effectLst/>
              </a:rPr>
              <a:t>As the utilization reaches 100 percent,</a:t>
            </a:r>
            <a:r>
              <a:rPr lang="en-US" kern="1200" baseline="0" dirty="0" smtClean="0">
                <a:solidFill>
                  <a:schemeClr val="tx1"/>
                </a:solidFill>
                <a:effectLst/>
              </a:rPr>
              <a:t> </a:t>
            </a:r>
            <a:r>
              <a:rPr lang="en-US" kern="1200" dirty="0" smtClean="0">
                <a:solidFill>
                  <a:schemeClr val="tx1"/>
                </a:solidFill>
                <a:effectLst/>
              </a:rPr>
              <a:t>that is, as the I/O controller saturates, the response time moves closer to infinity. In essence, the saturated component or the bottleneck forces the serialization of I/O requests; meaning, each I/O request must wait for the completion of the I/O requests that preceded it. The figure on the slide shows a graph plotted between utilization and response time. The graph indicates that </a:t>
            </a:r>
            <a:r>
              <a:rPr lang="en-US" dirty="0"/>
              <a:t>as the utilization </a:t>
            </a:r>
            <a:r>
              <a:rPr lang="en-US" dirty="0" smtClean="0"/>
              <a:t>increases, </a:t>
            </a:r>
            <a:r>
              <a:rPr lang="en-US" kern="1200" dirty="0" smtClean="0">
                <a:solidFill>
                  <a:schemeClr val="tx1"/>
                </a:solidFill>
                <a:effectLst/>
              </a:rPr>
              <a:t>the response time changes are nonlinear. When the average queue sizes are low, the response time remains low. The response time increases slowly with added load on the queue and increases exponentially when the utilization exceeds 70 percent. Therefore, for performance-sensitive applications, it is common to utilize disks below their 70 percent of I/O serving capability.</a:t>
            </a:r>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973761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kern="1200" dirty="0" smtClean="0">
                <a:solidFill>
                  <a:schemeClr val="tx1"/>
                </a:solidFill>
                <a:effectLst/>
              </a:rPr>
              <a:t>Determining storage requirements for an application begins with determining the required storage capacity and I/O performance. Capacity can be easily estimated by the size and number of file systems and database components used by applications. The I/O size, I/O characteristics, and the number of I/</a:t>
            </a:r>
            <a:r>
              <a:rPr lang="en-US" kern="1200" dirty="0" err="1" smtClean="0">
                <a:solidFill>
                  <a:schemeClr val="tx1"/>
                </a:solidFill>
                <a:effectLst/>
              </a:rPr>
              <a:t>Os</a:t>
            </a:r>
            <a:r>
              <a:rPr lang="en-US" kern="1200" dirty="0" smtClean="0">
                <a:solidFill>
                  <a:schemeClr val="tx1"/>
                </a:solidFill>
                <a:effectLst/>
              </a:rPr>
              <a:t> generated by the application at peak workload are other factors that affect performance, I/O response time and design of storage system. </a:t>
            </a:r>
          </a:p>
          <a:p>
            <a:r>
              <a:rPr lang="en-US" kern="1200" dirty="0" smtClean="0">
                <a:solidFill>
                  <a:schemeClr val="tx1"/>
                </a:solidFill>
                <a:effectLst/>
              </a:rPr>
              <a:t>The disk service time (T</a:t>
            </a:r>
            <a:r>
              <a:rPr lang="en-US" kern="1200" baseline="-25000" dirty="0" smtClean="0">
                <a:solidFill>
                  <a:schemeClr val="tx1"/>
                </a:solidFill>
                <a:effectLst/>
              </a:rPr>
              <a:t>S</a:t>
            </a:r>
            <a:r>
              <a:rPr lang="en-US" kern="1200" dirty="0" smtClean="0">
                <a:solidFill>
                  <a:schemeClr val="tx1"/>
                </a:solidFill>
                <a:effectLst/>
              </a:rPr>
              <a:t>) for an I/O is a key measure of disk performance; T</a:t>
            </a:r>
            <a:r>
              <a:rPr lang="en-US" kern="1200" baseline="-25000" dirty="0" smtClean="0">
                <a:solidFill>
                  <a:schemeClr val="tx1"/>
                </a:solidFill>
                <a:effectLst/>
              </a:rPr>
              <a:t>S,</a:t>
            </a:r>
            <a:r>
              <a:rPr lang="en-US" kern="1200" dirty="0" smtClean="0">
                <a:solidFill>
                  <a:schemeClr val="tx1"/>
                </a:solidFill>
                <a:effectLst/>
              </a:rPr>
              <a:t> along with disk utilization rate (U), determines the I/O response time for an application. As discussed earlier the total disk service time is the sum of the seek time, rotational latency, and transfer time. </a:t>
            </a:r>
          </a:p>
          <a:p>
            <a:pPr lvl="0"/>
            <a:r>
              <a:rPr lang="en-US" kern="1200" dirty="0" smtClean="0">
                <a:solidFill>
                  <a:schemeClr val="tx1"/>
                </a:solidFill>
                <a:effectLst/>
              </a:rPr>
              <a:t>Note that transfer time is calculated based on the block size of the I/O and given data transfer rate of a disk drive. For example, for an I/O with a block size of 32 KB</a:t>
            </a:r>
            <a:r>
              <a:rPr lang="en-US" kern="1200" baseline="0" dirty="0" smtClean="0">
                <a:solidFill>
                  <a:schemeClr val="tx1"/>
                </a:solidFill>
                <a:effectLst/>
              </a:rPr>
              <a:t> and given disk data transfer rate of 40MB/s; </a:t>
            </a:r>
            <a:r>
              <a:rPr lang="en-US" kern="1200" dirty="0" smtClean="0">
                <a:solidFill>
                  <a:schemeClr val="tx1"/>
                </a:solidFill>
                <a:effectLst/>
              </a:rPr>
              <a:t>the transfer time will be 32 KB/40 MB.</a:t>
            </a:r>
          </a:p>
          <a:p>
            <a:r>
              <a:rPr lang="en-US" dirty="0" smtClean="0"/>
              <a:t>T</a:t>
            </a:r>
            <a:r>
              <a:rPr lang="en-US" baseline="-25000" dirty="0" smtClean="0"/>
              <a:t>S </a:t>
            </a:r>
            <a:r>
              <a:rPr lang="en-US" kern="1200" dirty="0" smtClean="0">
                <a:solidFill>
                  <a:schemeClr val="tx1"/>
                </a:solidFill>
                <a:effectLst/>
              </a:rPr>
              <a:t>determines the time taken by the I/O controller to serve an I/O, therefore, the maximum number of I/</a:t>
            </a:r>
            <a:r>
              <a:rPr lang="en-US" kern="1200" dirty="0" err="1" smtClean="0">
                <a:solidFill>
                  <a:schemeClr val="tx1"/>
                </a:solidFill>
                <a:effectLst/>
              </a:rPr>
              <a:t>Os</a:t>
            </a:r>
            <a:r>
              <a:rPr lang="en-US" kern="1200" dirty="0" smtClean="0">
                <a:solidFill>
                  <a:schemeClr val="tx1"/>
                </a:solidFill>
                <a:effectLst/>
              </a:rPr>
              <a:t> serviced per second or IOPS is (1/T</a:t>
            </a:r>
            <a:r>
              <a:rPr lang="en-US" kern="1200" baseline="-25000" dirty="0" smtClean="0">
                <a:solidFill>
                  <a:schemeClr val="tx1"/>
                </a:solidFill>
                <a:effectLst/>
              </a:rPr>
              <a:t>S</a:t>
            </a:r>
            <a:r>
              <a:rPr lang="en-US" kern="1200" dirty="0" smtClean="0">
                <a:solidFill>
                  <a:schemeClr val="tx1"/>
                </a:solidFill>
                <a:effectLst/>
              </a:rPr>
              <a:t>).</a:t>
            </a:r>
          </a:p>
          <a:p>
            <a:r>
              <a:rPr lang="en-US" kern="1200" dirty="0" smtClean="0">
                <a:solidFill>
                  <a:schemeClr val="tx1"/>
                </a:solidFill>
                <a:effectLst/>
              </a:rPr>
              <a:t>The IOPS calculated above represents the IOPS that can be achieved at potentially high levels of I/O controller utilization (close to 100 percent). If the application demands a faster response time, then the utilization for the disks should be maintained below 70 percent.</a:t>
            </a:r>
          </a:p>
          <a:p>
            <a:r>
              <a:rPr lang="en-US" dirty="0" smtClean="0"/>
              <a:t>Based on this discussion, the total number of disks required for an application is computed as: Max (Disks required for meeting capacity, Disks required for meeting performance)</a:t>
            </a:r>
          </a:p>
          <a:p>
            <a:pPr algn="r"/>
            <a:r>
              <a:rPr lang="en-US" dirty="0" smtClean="0"/>
              <a:t>(Cont’d)</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03556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smtClean="0"/>
              <a:t>Organizations </a:t>
            </a:r>
            <a:r>
              <a:rPr lang="en-US" sz="900" dirty="0"/>
              <a:t>have </a:t>
            </a:r>
            <a:r>
              <a:rPr lang="en-US" sz="900" dirty="0" smtClean="0"/>
              <a:t>become increasingly information-dependent </a:t>
            </a:r>
            <a:r>
              <a:rPr lang="en-US" sz="900" dirty="0"/>
              <a:t>in the twenty-first </a:t>
            </a:r>
            <a:r>
              <a:rPr lang="en-US" sz="900" dirty="0" smtClean="0"/>
              <a:t>century, </a:t>
            </a:r>
            <a:r>
              <a:rPr lang="en-US" sz="900" dirty="0"/>
              <a:t>and information must be available whenever and wherever it is required. </a:t>
            </a:r>
            <a:r>
              <a:rPr lang="en-US" sz="900" dirty="0" smtClean="0"/>
              <a:t>It is critical for users and applications to have continuous, fast, reliable, and secure access to information for business operations to run as required. Some examples of such organizations and processes include banking</a:t>
            </a:r>
            <a:r>
              <a:rPr lang="en-US" sz="900" baseline="0" dirty="0" smtClean="0"/>
              <a:t> and financial institutions, government departments, online retailers, </a:t>
            </a:r>
            <a:r>
              <a:rPr lang="en-US" sz="900" dirty="0" smtClean="0"/>
              <a:t>airline reservations, billing and transaction processing, social networks, stock trading, scientific research, and healthcare.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It is essential for organizations to store, protect, process, and manage</a:t>
            </a:r>
            <a:r>
              <a:rPr lang="en-US" sz="900" baseline="0" dirty="0" smtClean="0"/>
              <a:t> </a:t>
            </a:r>
            <a:r>
              <a:rPr lang="en-US" sz="900" dirty="0" smtClean="0"/>
              <a:t>information in an efficient and cost-effective</a:t>
            </a:r>
            <a:r>
              <a:rPr lang="en-US" sz="900" baseline="0" dirty="0" smtClean="0"/>
              <a:t> manner</a:t>
            </a:r>
            <a:r>
              <a:rPr lang="en-US" sz="900" dirty="0" smtClean="0"/>
              <a:t>. Legal, regulatory, and contractual obligations regarding the availability, retention, and protection of data further add to the challenges of storing and managing information.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Organizations also face newer challenges in the form of requirement to </a:t>
            </a:r>
            <a:r>
              <a:rPr lang="en-US" sz="900" baseline="0" dirty="0" smtClean="0"/>
              <a:t>extract value from the information generated in the digital universe. Information can be leveraged to identify opportunities to transform and enhance businesses and gain a competitive edge. </a:t>
            </a:r>
            <a:r>
              <a:rPr lang="en-US" sz="900" dirty="0" smtClean="0"/>
              <a:t>For example, an online retailer may need to</a:t>
            </a:r>
            <a:r>
              <a:rPr lang="en-US" sz="900" baseline="0" dirty="0" smtClean="0"/>
              <a:t> </a:t>
            </a:r>
            <a:r>
              <a:rPr lang="en-US" sz="900" dirty="0" smtClean="0"/>
              <a:t>identify the preferred product types and brands of customers by analyzing their search, browsing, and purchase patterns. The retailer can then maintain a</a:t>
            </a:r>
            <a:r>
              <a:rPr lang="en-US" sz="900" baseline="0" dirty="0" smtClean="0"/>
              <a:t> sufficient</a:t>
            </a:r>
            <a:r>
              <a:rPr lang="en-US" sz="900" dirty="0" smtClean="0"/>
              <a:t> inventory of popular products, and also advertise relevant products to the existing and potential customers. Furthermore, the </a:t>
            </a:r>
            <a:r>
              <a:rPr lang="en-US" sz="900" dirty="0" err="1" smtClean="0"/>
              <a:t>IoT</a:t>
            </a:r>
            <a:r>
              <a:rPr lang="en-US" sz="900" dirty="0" smtClean="0"/>
              <a:t> is expected to lead to new consumer and business behavior in the coming years creating new business opportunities.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To meet all these requirements and more, organizations are increasingly undertaking digital transformation initiatives to implement intelligent storage solutions. These solutions </a:t>
            </a:r>
            <a:r>
              <a:rPr lang="en-US" sz="900" baseline="0" dirty="0" smtClean="0"/>
              <a:t>not only enable efficient and optimized storage and management of information, but also enable extraction of value from information to derive new business opportunities, gain a competitive advantage,</a:t>
            </a:r>
            <a:r>
              <a:rPr lang="en-US" sz="900" dirty="0" smtClean="0"/>
              <a:t> and </a:t>
            </a:r>
            <a:r>
              <a:rPr lang="en-US" sz="900" baseline="0" dirty="0" smtClean="0"/>
              <a:t>create new sources of revenue.</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3536283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a:t>
            </a:r>
            <a:r>
              <a:rPr lang="en-US" baseline="0" dirty="0" smtClean="0"/>
              <a:t>covers components, addressing, and performance of solid state drives. </a:t>
            </a: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1949155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Solid state drives</a:t>
            </a:r>
            <a:r>
              <a:rPr lang="en-US" baseline="0" dirty="0" smtClean="0"/>
              <a:t> (SSDs) </a:t>
            </a:r>
            <a:r>
              <a:rPr lang="en-US" dirty="0" smtClean="0"/>
              <a:t>are storage devices that contain non-volatile flash memory.</a:t>
            </a:r>
            <a:r>
              <a:rPr lang="en-US" baseline="0" dirty="0" smtClean="0"/>
              <a:t> S</a:t>
            </a:r>
            <a:r>
              <a:rPr lang="en-US" dirty="0" smtClean="0"/>
              <a:t>olid state drives are superior to mechanical hard disk drives in terms of performance, power use, and availability. These drives are especially well suited for low-latency applications that require consistent, low (less than 1 </a:t>
            </a:r>
            <a:r>
              <a:rPr lang="en-US" dirty="0" err="1" smtClean="0"/>
              <a:t>ms</a:t>
            </a:r>
            <a:r>
              <a:rPr lang="en-US" dirty="0" smtClean="0"/>
              <a:t>) read/write response times. In a HDD servicing, small-block, highly-concurrent, </a:t>
            </a:r>
            <a:r>
              <a:rPr lang="en-US" dirty="0"/>
              <a:t>random workloads </a:t>
            </a:r>
            <a:r>
              <a:rPr lang="en-US" dirty="0" smtClean="0"/>
              <a:t>involve considerable rotational and </a:t>
            </a:r>
            <a:r>
              <a:rPr lang="en-US" dirty="0"/>
              <a:t>seek </a:t>
            </a:r>
            <a:r>
              <a:rPr lang="en-US" dirty="0" smtClean="0"/>
              <a:t>latency, which significantly reduces throughput. </a:t>
            </a:r>
          </a:p>
          <a:p>
            <a:r>
              <a:rPr lang="en-US" sz="1000" b="0" i="0" u="none" strike="noStrike" kern="1200" baseline="0" dirty="0" smtClean="0">
                <a:solidFill>
                  <a:schemeClr val="tx1"/>
                </a:solidFill>
                <a:latin typeface="+mn-lt"/>
                <a:ea typeface="+mn-ea"/>
                <a:cs typeface="Calibri" panose="020F0502020204030204" pitchFamily="34" charset="0"/>
              </a:rPr>
              <a:t>Externally solid state drives have the same physical format and connectors as mechanical hard disk drives. This maintains the compatibility in form and format with mechanical hard disk drives, and allows easy replacement of a mechanical drive with a solid state drive. Internally, a solid state drive’s hardware architecture consists</a:t>
            </a:r>
            <a:r>
              <a:rPr lang="en-US" sz="1000" b="0" i="0" u="none" strike="noStrike" kern="1200" dirty="0" smtClean="0">
                <a:solidFill>
                  <a:schemeClr val="tx1"/>
                </a:solidFill>
                <a:latin typeface="+mn-lt"/>
                <a:ea typeface="+mn-ea"/>
                <a:cs typeface="Calibri" panose="020F0502020204030204" pitchFamily="34" charset="0"/>
              </a:rPr>
              <a:t> of the following components</a:t>
            </a:r>
            <a:r>
              <a:rPr lang="en-US" sz="1000" b="0" i="0" u="none" strike="noStrike" kern="1200" baseline="0" dirty="0" smtClean="0">
                <a:solidFill>
                  <a:schemeClr val="tx1"/>
                </a:solidFill>
                <a:latin typeface="+mn-lt"/>
                <a:ea typeface="+mn-ea"/>
                <a:cs typeface="Calibri" panose="020F0502020204030204" pitchFamily="34" charset="0"/>
              </a:rPr>
              <a:t>: I/O interface, controller, and mass storage.</a:t>
            </a:r>
          </a:p>
          <a:p>
            <a:r>
              <a:rPr lang="en-US" sz="1000" b="0" i="0" u="none" strike="noStrike" kern="1200" baseline="0" dirty="0" smtClean="0">
                <a:solidFill>
                  <a:schemeClr val="tx1"/>
                </a:solidFill>
                <a:latin typeface="+mn-lt"/>
                <a:ea typeface="+mn-ea"/>
                <a:cs typeface="Calibri" panose="020F0502020204030204" pitchFamily="34" charset="0"/>
              </a:rPr>
              <a:t>The </a:t>
            </a:r>
            <a:r>
              <a:rPr lang="en-US" sz="1000" b="0" u="none" strike="noStrike" kern="1200" baseline="0" dirty="0" smtClean="0">
                <a:solidFill>
                  <a:schemeClr val="tx1"/>
                </a:solidFill>
                <a:latin typeface="+mn-lt"/>
                <a:ea typeface="+mn-ea"/>
                <a:cs typeface="Calibri" panose="020F0502020204030204" pitchFamily="34" charset="0"/>
              </a:rPr>
              <a:t>I/O interface enables connecting the </a:t>
            </a:r>
            <a:r>
              <a:rPr lang="en-US" sz="1000" b="0" i="0" u="none" strike="noStrike" kern="1200" baseline="0" dirty="0" smtClean="0">
                <a:solidFill>
                  <a:schemeClr val="tx1"/>
                </a:solidFill>
                <a:latin typeface="+mn-lt"/>
                <a:ea typeface="+mn-ea"/>
                <a:cs typeface="Calibri" panose="020F0502020204030204" pitchFamily="34" charset="0"/>
              </a:rPr>
              <a:t>power and data connectors to the solid state drives. SSDs typically support</a:t>
            </a:r>
            <a:r>
              <a:rPr lang="en-US" sz="1000" b="0" i="0" u="none" strike="noStrike" kern="1200" dirty="0" smtClean="0">
                <a:solidFill>
                  <a:schemeClr val="tx1"/>
                </a:solidFill>
                <a:latin typeface="+mn-lt"/>
                <a:ea typeface="+mn-ea"/>
                <a:cs typeface="Calibri" panose="020F0502020204030204" pitchFamily="34" charset="0"/>
              </a:rPr>
              <a:t> </a:t>
            </a:r>
            <a:r>
              <a:rPr lang="en-US" sz="1000" b="0" i="0" u="none" strike="noStrike" kern="1200" baseline="0" dirty="0" smtClean="0">
                <a:solidFill>
                  <a:schemeClr val="tx1"/>
                </a:solidFill>
                <a:latin typeface="+mn-lt"/>
                <a:ea typeface="+mn-ea"/>
                <a:cs typeface="Calibri" panose="020F0502020204030204" pitchFamily="34" charset="0"/>
              </a:rPr>
              <a:t>standard connectors such as SATA, SAS, or FC.</a:t>
            </a:r>
          </a:p>
          <a:p>
            <a:r>
              <a:rPr lang="en-US" dirty="0" smtClean="0"/>
              <a:t>The controller includes a drive controller, RAM, and non-volatile memory (NVRAM). The drive controller manages all drive functions. The SSDs include many features such as encryption and write coalescing. </a:t>
            </a:r>
            <a:r>
              <a:rPr lang="en-US" dirty="0"/>
              <a:t>The non-volatile RAM </a:t>
            </a:r>
            <a:r>
              <a:rPr lang="en-US" dirty="0" smtClean="0"/>
              <a:t>(NVRAM) </a:t>
            </a:r>
            <a:r>
              <a:rPr lang="en-US" dirty="0"/>
              <a:t>is used to store the </a:t>
            </a:r>
            <a:r>
              <a:rPr lang="en-US" dirty="0" smtClean="0"/>
              <a:t>SSD’s operational </a:t>
            </a:r>
            <a:r>
              <a:rPr lang="en-US" dirty="0"/>
              <a:t>software and </a:t>
            </a:r>
            <a:r>
              <a:rPr lang="en-US" dirty="0" smtClean="0"/>
              <a:t>data. </a:t>
            </a:r>
            <a:r>
              <a:rPr lang="en-US" dirty="0"/>
              <a:t>Not all </a:t>
            </a:r>
            <a:r>
              <a:rPr lang="en-US" dirty="0" smtClean="0"/>
              <a:t>SSDs </a:t>
            </a:r>
            <a:r>
              <a:rPr lang="en-US" dirty="0"/>
              <a:t>have separate NVRAM. Some models store their programs and data to the drive’s </a:t>
            </a:r>
            <a:r>
              <a:rPr lang="en-US" dirty="0" smtClean="0"/>
              <a:t>mass </a:t>
            </a:r>
            <a:r>
              <a:rPr lang="en-US" dirty="0"/>
              <a:t>storage</a:t>
            </a:r>
            <a:r>
              <a:rPr lang="en-US" dirty="0" smtClean="0"/>
              <a:t>. The RAM is used in the management of data being read and written from the SSD as a cache, and for the SSD’s operational programs and data. The portion of the drive’s RAM used for controller cache enhances the overall performance of the SSD. Mass storage, which is made of flash memories, writes slower than it reads. The drive’s RAM is used to minimize the number of writes to mass storage and improve the response time of the drive.</a:t>
            </a:r>
          </a:p>
          <a:p>
            <a:r>
              <a:rPr lang="en-US" dirty="0"/>
              <a:t> </a:t>
            </a:r>
            <a:r>
              <a:rPr lang="en-US" dirty="0" smtClean="0"/>
              <a:t>                                                                                                                        (Cont’d)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432102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1000" b="0" i="0" u="none" strike="noStrike" kern="1200" baseline="0" dirty="0" smtClean="0">
                <a:solidFill>
                  <a:schemeClr val="tx1"/>
                </a:solidFill>
                <a:latin typeface="+mn-lt"/>
                <a:ea typeface="+mn-ea"/>
                <a:cs typeface="Calibri" panose="020F0502020204030204" pitchFamily="34" charset="0"/>
              </a:rPr>
              <a:t>Solid state memory chips have different capacities, for example </a:t>
            </a:r>
            <a:r>
              <a:rPr lang="en-US" dirty="0" smtClean="0"/>
              <a:t>a solid </a:t>
            </a:r>
            <a:r>
              <a:rPr lang="en-US" dirty="0"/>
              <a:t>state memory </a:t>
            </a:r>
            <a:r>
              <a:rPr lang="en-US" sz="1000" b="0" i="0" u="none" strike="noStrike" kern="1200" baseline="0" dirty="0" smtClean="0">
                <a:solidFill>
                  <a:schemeClr val="tx1"/>
                </a:solidFill>
                <a:latin typeface="+mn-lt"/>
                <a:ea typeface="+mn-ea"/>
                <a:cs typeface="Calibri" panose="020F0502020204030204" pitchFamily="34" charset="0"/>
              </a:rPr>
              <a:t>chip can be 32 GB or 4 GB per chip. However, all memory chips share the same logical organization, that is pages and blocks. </a:t>
            </a:r>
          </a:p>
          <a:p>
            <a:r>
              <a:rPr lang="en-US" dirty="0" smtClean="0"/>
              <a:t>At the lowest level, </a:t>
            </a:r>
            <a:r>
              <a:rPr lang="en-US" dirty="0"/>
              <a:t>a solid state drive </a:t>
            </a:r>
            <a:r>
              <a:rPr lang="en-US" dirty="0" smtClean="0"/>
              <a:t>stores bits. Eight bits make up a byte, and while on the typical mechanical hard drive 512 bytes would make up a sector</a:t>
            </a:r>
            <a:r>
              <a:rPr lang="en-US" dirty="0"/>
              <a:t>, solid state drives </a:t>
            </a:r>
            <a:r>
              <a:rPr lang="en-US" dirty="0" smtClean="0"/>
              <a:t>do not have sectors</a:t>
            </a:r>
            <a:r>
              <a:rPr lang="en-US" dirty="0"/>
              <a:t>. </a:t>
            </a:r>
            <a:r>
              <a:rPr lang="en-US" dirty="0" smtClean="0"/>
              <a:t>Solid </a:t>
            </a:r>
            <a:r>
              <a:rPr lang="en-US" dirty="0"/>
              <a:t>state drives </a:t>
            </a:r>
            <a:r>
              <a:rPr lang="en-US" dirty="0" smtClean="0"/>
              <a:t>have a similar physical data object called a page. Like a mechanical hard drive sector, the page is the smallest object that can be read or written on </a:t>
            </a:r>
            <a:r>
              <a:rPr lang="en-US" dirty="0"/>
              <a:t>a solid state drive</a:t>
            </a:r>
            <a:r>
              <a:rPr lang="en-US" dirty="0" smtClean="0"/>
              <a:t>. Unlike mechanical hard drives, pages do not have a standard capacity. A page’s capacity depends on the architecture of </a:t>
            </a:r>
            <a:r>
              <a:rPr lang="en-US" dirty="0"/>
              <a:t>the solid state memory </a:t>
            </a:r>
            <a:r>
              <a:rPr lang="en-US" dirty="0" smtClean="0"/>
              <a:t>chip. Typical page capacities are 4 KB, 8 KB, and 16 KB. </a:t>
            </a:r>
          </a:p>
          <a:p>
            <a:r>
              <a:rPr lang="en-US" sz="1000" b="0" i="0" u="none" strike="noStrike" kern="1200" baseline="0" dirty="0" smtClean="0">
                <a:solidFill>
                  <a:schemeClr val="tx1"/>
                </a:solidFill>
                <a:latin typeface="+mn-lt"/>
                <a:ea typeface="+mn-ea"/>
                <a:cs typeface="Calibri" panose="020F0502020204030204" pitchFamily="34" charset="0"/>
              </a:rPr>
              <a:t>A </a:t>
            </a:r>
            <a:r>
              <a:rPr lang="en-US" dirty="0"/>
              <a:t>solid </a:t>
            </a:r>
            <a:r>
              <a:rPr lang="en-US" dirty="0" smtClean="0"/>
              <a:t>state drive</a:t>
            </a:r>
            <a:r>
              <a:rPr lang="en-US" sz="1000" b="0" i="0" u="none" strike="noStrike" kern="1200" baseline="0" dirty="0" smtClean="0">
                <a:solidFill>
                  <a:schemeClr val="tx1"/>
                </a:solidFill>
                <a:latin typeface="+mn-lt"/>
                <a:ea typeface="+mn-ea"/>
                <a:cs typeface="Calibri" panose="020F0502020204030204" pitchFamily="34" charset="0"/>
              </a:rPr>
              <a:t> block is made up of pages. A block may have 32, 64, or 128 pages. 32 is a common block size. The total capacity of a block is dependent on the </a:t>
            </a:r>
            <a:r>
              <a:rPr lang="en-US" dirty="0"/>
              <a:t>solid state </a:t>
            </a:r>
            <a:r>
              <a:rPr lang="en-US" sz="1000" b="0" i="0" u="none" strike="noStrike" kern="1200" baseline="0" dirty="0" smtClean="0">
                <a:solidFill>
                  <a:schemeClr val="tx1"/>
                </a:solidFill>
                <a:latin typeface="+mn-lt"/>
                <a:ea typeface="+mn-ea"/>
                <a:cs typeface="Calibri" panose="020F0502020204030204" pitchFamily="34" charset="0"/>
              </a:rPr>
              <a:t>chip’s page size. Only entire blocks may be written or erased on a </a:t>
            </a:r>
            <a:r>
              <a:rPr lang="en-US" dirty="0" smtClean="0"/>
              <a:t>solid state memory </a:t>
            </a:r>
            <a:r>
              <a:rPr lang="en-US" sz="1000" b="0" i="0" u="none" strike="noStrike" kern="1200" baseline="0" dirty="0" smtClean="0">
                <a:solidFill>
                  <a:schemeClr val="tx1"/>
                </a:solidFill>
                <a:latin typeface="+mn-lt"/>
                <a:ea typeface="+mn-ea"/>
                <a:cs typeface="Calibri" panose="020F0502020204030204" pitchFamily="34" charset="0"/>
              </a:rPr>
              <a:t>chip. Individual pages may be read or invalidated</a:t>
            </a:r>
            <a:r>
              <a:rPr lang="en-US" sz="1000" b="0" i="1" u="none" strike="noStrike" kern="1200" baseline="0" dirty="0" smtClean="0">
                <a:solidFill>
                  <a:schemeClr val="tx1"/>
                </a:solidFill>
                <a:latin typeface="+mn-lt"/>
                <a:ea typeface="+mn-ea"/>
                <a:cs typeface="Calibri" panose="020F0502020204030204" pitchFamily="34" charset="0"/>
              </a:rPr>
              <a:t> </a:t>
            </a:r>
            <a:r>
              <a:rPr lang="en-US" sz="1000" b="0" i="0" u="none" strike="noStrike" kern="1200" baseline="0" dirty="0" smtClean="0">
                <a:solidFill>
                  <a:schemeClr val="tx1"/>
                </a:solidFill>
                <a:latin typeface="+mn-lt"/>
                <a:ea typeface="+mn-ea"/>
                <a:cs typeface="Calibri" panose="020F0502020204030204" pitchFamily="34" charset="0"/>
              </a:rPr>
              <a:t>(a logical function). For a block to be written, pages are assembled into full blocks in the </a:t>
            </a:r>
            <a:r>
              <a:rPr lang="en-US" dirty="0" smtClean="0"/>
              <a:t>solid state</a:t>
            </a:r>
            <a:r>
              <a:rPr lang="en-US" sz="1000" b="0" i="0" u="none" strike="noStrike" kern="1200" baseline="0" dirty="0" smtClean="0">
                <a:solidFill>
                  <a:schemeClr val="tx1"/>
                </a:solidFill>
                <a:latin typeface="+mn-lt"/>
                <a:ea typeface="+mn-ea"/>
                <a:cs typeface="Calibri" panose="020F0502020204030204" pitchFamily="34" charset="0"/>
              </a:rPr>
              <a:t> drive’s cache RAM and then written to the block storage object.</a:t>
            </a:r>
            <a:endParaRPr lang="en-US" sz="1000" b="1" i="0" u="none" strike="noStrike" kern="1200" baseline="0" dirty="0" smtClean="0">
              <a:solidFill>
                <a:schemeClr val="tx1"/>
              </a:solidFill>
              <a:latin typeface="+mn-lt"/>
              <a:ea typeface="+mn-ea"/>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784284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1000" b="0" i="0" u="none" strike="noStrike" kern="1200" baseline="0" dirty="0" smtClean="0">
                <a:solidFill>
                  <a:schemeClr val="tx1"/>
                </a:solidFill>
                <a:latin typeface="+mn-lt"/>
                <a:ea typeface="+mn-ea"/>
                <a:cs typeface="Calibri" panose="020F0502020204030204" pitchFamily="34" charset="0"/>
              </a:rPr>
              <a:t>A page has three possible states, erased (empty), valid, and invalid. In order to write any data to a page, its owning block location on the flash memory chip must be electrically erased. This function is performed by the SSD’s hardware. Once a page has been erased, new data can be written to it. For example, when a 4 KB of data is written to a 4 KB capacity page, the state of that page is changed to valid, as it </a:t>
            </a:r>
            <a:r>
              <a:rPr lang="en-US" dirty="0" smtClean="0"/>
              <a:t>is </a:t>
            </a:r>
            <a:r>
              <a:rPr lang="en-US" sz="1000" b="0" i="0" u="none" strike="noStrike" kern="1200" baseline="0" dirty="0" smtClean="0">
                <a:solidFill>
                  <a:schemeClr val="tx1"/>
                </a:solidFill>
                <a:latin typeface="+mn-lt"/>
                <a:ea typeface="+mn-ea"/>
                <a:cs typeface="Calibri" panose="020F0502020204030204" pitchFamily="34" charset="0"/>
              </a:rPr>
              <a:t>holding valid data. A valid page’s data can be read any number of times. If the drive receives a write request to the valid page, the page is marked invalid and that</a:t>
            </a:r>
            <a:r>
              <a:rPr lang="en-US" sz="1000" b="0" i="0" u="none" strike="noStrike" kern="1200" dirty="0" smtClean="0">
                <a:solidFill>
                  <a:schemeClr val="tx1"/>
                </a:solidFill>
                <a:latin typeface="+mn-lt"/>
                <a:ea typeface="+mn-ea"/>
                <a:cs typeface="Calibri" panose="020F0502020204030204" pitchFamily="34" charset="0"/>
              </a:rPr>
              <a:t> write </a:t>
            </a:r>
            <a:r>
              <a:rPr lang="en-US" sz="1000" b="0" i="0" u="none" strike="noStrike" kern="1200" baseline="0" dirty="0" smtClean="0">
                <a:solidFill>
                  <a:schemeClr val="tx1"/>
                </a:solidFill>
                <a:latin typeface="+mn-lt"/>
                <a:ea typeface="+mn-ea"/>
                <a:cs typeface="Calibri" panose="020F0502020204030204" pitchFamily="34" charset="0"/>
              </a:rPr>
              <a:t>goes to another page. </a:t>
            </a:r>
            <a:r>
              <a:rPr lang="en-US" dirty="0" smtClean="0"/>
              <a:t>This is because erasing blocks is time consuming and may increase the response time. </a:t>
            </a:r>
            <a:r>
              <a:rPr lang="en-US" sz="1000" b="0" i="0" u="none" strike="noStrike" kern="1200" baseline="0" dirty="0" smtClean="0">
                <a:solidFill>
                  <a:schemeClr val="tx1"/>
                </a:solidFill>
                <a:latin typeface="+mn-lt"/>
                <a:ea typeface="+mn-ea"/>
                <a:cs typeface="Calibri" panose="020F0502020204030204" pitchFamily="34" charset="0"/>
              </a:rPr>
              <a:t>Once a page is marked invalid, its data can no longer be read. An invalid page needs to be erased before it can once again be written with new data. Garbage collection handles this process. Garage collection is t</a:t>
            </a:r>
            <a:r>
              <a:rPr lang="en-US" dirty="0" smtClean="0"/>
              <a:t>he process of providing new erased blocks. </a:t>
            </a:r>
            <a:endParaRPr lang="en-US" sz="1000" b="0" i="0" u="none" strike="noStrike" kern="1200" baseline="0" dirty="0" smtClean="0">
              <a:solidFill>
                <a:schemeClr val="tx1"/>
              </a:solidFill>
              <a:latin typeface="+mn-lt"/>
              <a:ea typeface="+mn-ea"/>
              <a:cs typeface="Calibri" panose="020F0502020204030204" pitchFamily="34" charset="0"/>
            </a:endParaRPr>
          </a:p>
          <a:p>
            <a:r>
              <a:rPr lang="en-US" sz="1000" b="0" i="0" u="none" strike="noStrike" kern="1200" baseline="0" dirty="0" smtClean="0">
                <a:solidFill>
                  <a:schemeClr val="tx1"/>
                </a:solidFill>
                <a:latin typeface="+mn-lt"/>
                <a:ea typeface="+mn-ea"/>
                <a:cs typeface="Calibri" panose="020F0502020204030204" pitchFamily="34" charset="0"/>
              </a:rPr>
              <a:t>A block has three possible states, </a:t>
            </a:r>
            <a:r>
              <a:rPr lang="en-US" sz="1000" b="0" u="none" strike="noStrike" kern="1200" baseline="0" dirty="0" smtClean="0">
                <a:solidFill>
                  <a:schemeClr val="tx1"/>
                </a:solidFill>
                <a:latin typeface="+mn-lt"/>
                <a:ea typeface="+mn-ea"/>
                <a:cs typeface="Calibri" panose="020F0502020204030204" pitchFamily="34" charset="0"/>
              </a:rPr>
              <a:t>erased (empty), new, and used</a:t>
            </a:r>
            <a:r>
              <a:rPr lang="en-US" sz="1000" b="0" i="1" u="none" strike="noStrike" kern="1200" baseline="0" dirty="0" smtClean="0">
                <a:solidFill>
                  <a:schemeClr val="tx1"/>
                </a:solidFill>
                <a:latin typeface="+mn-lt"/>
                <a:ea typeface="+mn-ea"/>
                <a:cs typeface="Calibri" panose="020F0502020204030204" pitchFamily="34" charset="0"/>
              </a:rPr>
              <a:t>. </a:t>
            </a:r>
            <a:r>
              <a:rPr lang="en-US" sz="1000" b="0" i="0" u="none" strike="noStrike" kern="1200" baseline="0" dirty="0" smtClean="0">
                <a:solidFill>
                  <a:schemeClr val="tx1"/>
                </a:solidFill>
                <a:latin typeface="+mn-lt"/>
                <a:ea typeface="+mn-ea"/>
                <a:cs typeface="Calibri" panose="020F0502020204030204" pitchFamily="34" charset="0"/>
              </a:rPr>
              <a:t>Once a block is erased, a block’s number of pages that have been assembled in the SSD’s RAM may be written to it. For example, </a:t>
            </a:r>
            <a:r>
              <a:rPr lang="en-US" dirty="0" smtClean="0"/>
              <a:t>thirty two</a:t>
            </a:r>
            <a:r>
              <a:rPr lang="en-US" sz="1000" b="0" i="0" u="none" strike="noStrike" kern="1200" baseline="0" dirty="0" smtClean="0">
                <a:solidFill>
                  <a:schemeClr val="tx1"/>
                </a:solidFill>
                <a:latin typeface="+mn-lt"/>
                <a:ea typeface="+mn-ea"/>
                <a:cs typeface="Calibri" panose="020F0502020204030204" pitchFamily="34" charset="0"/>
              </a:rPr>
              <a:t> 4 KB pages may be assembled into a block, and then written to the erased block. This sets the block’s state to “new”, meaning it is holding pages with valid data. A block’s valid pages can be read any number of times. There are two mechanisms to invalidate a page, writes and deletes. If the drive receives a write request to</a:t>
            </a:r>
            <a:r>
              <a:rPr lang="en-US" sz="1000" b="0" i="0" u="none" strike="noStrike" kern="1200" dirty="0" smtClean="0">
                <a:solidFill>
                  <a:schemeClr val="tx1"/>
                </a:solidFill>
                <a:latin typeface="+mn-lt"/>
                <a:ea typeface="+mn-ea"/>
                <a:cs typeface="Calibri" panose="020F0502020204030204" pitchFamily="34" charset="0"/>
              </a:rPr>
              <a:t> </a:t>
            </a:r>
            <a:r>
              <a:rPr lang="en-US" sz="1000" b="0" i="0" u="none" strike="noStrike" kern="1200" baseline="0" dirty="0" smtClean="0">
                <a:solidFill>
                  <a:schemeClr val="tx1"/>
                </a:solidFill>
                <a:latin typeface="+mn-lt"/>
                <a:ea typeface="+mn-ea"/>
                <a:cs typeface="Calibri" panose="020F0502020204030204" pitchFamily="34" charset="0"/>
              </a:rPr>
              <a:t>a valid block page, the page must be changed. The current page containing the destination of the write is marked invalid. The block’s state changes to “used”, because it contains invalid pages. These writes go to another page, on an erased block. A delete invalidates a page without resulting in a subsequent write.</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803627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Solid state drives </a:t>
            </a:r>
            <a:r>
              <a:rPr lang="en-US" dirty="0"/>
              <a:t>are semiconductor, random-access devices; these result in very low response times compared to </a:t>
            </a:r>
            <a:r>
              <a:rPr lang="en-US" dirty="0" smtClean="0"/>
              <a:t>hard disk drives</a:t>
            </a:r>
            <a:r>
              <a:rPr lang="en-US" dirty="0"/>
              <a:t>. This, combined with the multiple parallel I/O channels on the back end, gives </a:t>
            </a:r>
            <a:r>
              <a:rPr lang="en-US" dirty="0" smtClean="0"/>
              <a:t>SSDs </a:t>
            </a:r>
            <a:r>
              <a:rPr lang="en-US" dirty="0"/>
              <a:t>performance </a:t>
            </a:r>
            <a:r>
              <a:rPr lang="en-US" b="0" dirty="0"/>
              <a:t>characteristics that are </a:t>
            </a:r>
            <a:r>
              <a:rPr lang="en-US" b="0" dirty="0" smtClean="0"/>
              <a:t>better </a:t>
            </a:r>
            <a:r>
              <a:rPr lang="en-US" b="0" dirty="0"/>
              <a:t>than </a:t>
            </a:r>
            <a:r>
              <a:rPr lang="en-US" b="0" dirty="0" smtClean="0"/>
              <a:t>HDDs. </a:t>
            </a:r>
          </a:p>
          <a:p>
            <a:r>
              <a:rPr lang="en-US" dirty="0"/>
              <a:t>SSD performance is dependent on access type, drive state, and workload duration. </a:t>
            </a:r>
            <a:r>
              <a:rPr lang="en-US" dirty="0" smtClean="0"/>
              <a:t>SSD performs </a:t>
            </a:r>
            <a:r>
              <a:rPr lang="en-US" dirty="0"/>
              <a:t>random reads the best</a:t>
            </a:r>
            <a:r>
              <a:rPr lang="en-US" dirty="0" smtClean="0"/>
              <a:t>. In </a:t>
            </a:r>
            <a:r>
              <a:rPr lang="en-US" dirty="0"/>
              <a:t>carefully tuned </a:t>
            </a:r>
            <a:r>
              <a:rPr lang="en-US" dirty="0" smtClean="0"/>
              <a:t>multi-threaded, </a:t>
            </a:r>
            <a:r>
              <a:rPr lang="en-US" dirty="0"/>
              <a:t>small-block random I/O workload storage environments, SSDs can deliver much lower response times and higher throughput than HDDs. This is because random-read I/</a:t>
            </a:r>
            <a:r>
              <a:rPr lang="en-US" dirty="0" err="1"/>
              <a:t>Os</a:t>
            </a:r>
            <a:r>
              <a:rPr lang="en-US" dirty="0"/>
              <a:t> cannot usually be serviced by read-ahead algorithms on a HDD or by read cache on the storage system. The latency of a random read operation is directly related to the seek time of a </a:t>
            </a:r>
            <a:r>
              <a:rPr lang="en-US" dirty="0" smtClean="0"/>
              <a:t>HDD. </a:t>
            </a:r>
            <a:r>
              <a:rPr lang="en-US" dirty="0"/>
              <a:t>For </a:t>
            </a:r>
            <a:r>
              <a:rPr lang="en-US" dirty="0" smtClean="0"/>
              <a:t>HDDs, </a:t>
            </a:r>
            <a:r>
              <a:rPr lang="en-US" dirty="0"/>
              <a:t>this is the physical movement of the drive’s read/write head to access the desired area. Because they are random access devices, </a:t>
            </a:r>
            <a:r>
              <a:rPr lang="en-US" dirty="0" smtClean="0"/>
              <a:t>SSDs </a:t>
            </a:r>
            <a:r>
              <a:rPr lang="en-US" dirty="0"/>
              <a:t>pay no penalty for retrieving I/O that is stored in more than one area; as a result their response time is </a:t>
            </a:r>
            <a:r>
              <a:rPr lang="en-US" dirty="0" smtClean="0"/>
              <a:t>in an </a:t>
            </a:r>
            <a:r>
              <a:rPr lang="en-US" dirty="0"/>
              <a:t>order of magnitude faster than the response time of </a:t>
            </a:r>
            <a:r>
              <a:rPr lang="en-US" dirty="0" smtClean="0"/>
              <a:t>HDDs. </a:t>
            </a:r>
            <a:endParaRPr lang="en-US" dirty="0"/>
          </a:p>
          <a:p>
            <a:r>
              <a:rPr lang="en-US" dirty="0" smtClean="0"/>
              <a:t>For </a:t>
            </a:r>
            <a:r>
              <a:rPr lang="en-US" dirty="0"/>
              <a:t>large block </a:t>
            </a:r>
            <a:r>
              <a:rPr lang="en-US" dirty="0" smtClean="0"/>
              <a:t>I/</a:t>
            </a:r>
            <a:r>
              <a:rPr lang="en-US" dirty="0" err="1" smtClean="0"/>
              <a:t>Os</a:t>
            </a:r>
            <a:r>
              <a:rPr lang="en-US" dirty="0" smtClean="0"/>
              <a:t>, SSDs </a:t>
            </a:r>
            <a:r>
              <a:rPr lang="en-US" dirty="0"/>
              <a:t>tend to use all internal I/O channels in parallel. Since </a:t>
            </a:r>
            <a:r>
              <a:rPr lang="en-US" dirty="0" smtClean="0"/>
              <a:t>the single-threaded </a:t>
            </a:r>
            <a:r>
              <a:rPr lang="en-US" dirty="0"/>
              <a:t>sequential I/O streams on FC </a:t>
            </a:r>
            <a:r>
              <a:rPr lang="en-US" dirty="0" smtClean="0"/>
              <a:t>HDDs </a:t>
            </a:r>
            <a:r>
              <a:rPr lang="en-US" dirty="0"/>
              <a:t>do not suffer seek and rotational latencies (because of the storage system cache), single-threaded large-block sequential I/O streams will not show major performance improvements with </a:t>
            </a:r>
            <a:r>
              <a:rPr lang="en-US" dirty="0" smtClean="0"/>
              <a:t>SSDs </a:t>
            </a:r>
            <a:r>
              <a:rPr lang="en-US" dirty="0"/>
              <a:t>over FC </a:t>
            </a:r>
            <a:r>
              <a:rPr lang="en-US" dirty="0" smtClean="0"/>
              <a:t>HDDs. </a:t>
            </a:r>
            <a:r>
              <a:rPr lang="en-US" dirty="0"/>
              <a:t>However, with </a:t>
            </a:r>
            <a:r>
              <a:rPr lang="en-US" dirty="0" smtClean="0"/>
              <a:t>the increased </a:t>
            </a:r>
            <a:r>
              <a:rPr lang="en-US" dirty="0"/>
              <a:t>application concurrency (as more threads are added), the load starts to resemble a large block-random workload. In this case, seek and rotational latencies are introduced that decrease </a:t>
            </a:r>
            <a:r>
              <a:rPr lang="en-US" dirty="0" smtClean="0"/>
              <a:t>the FC HDD </a:t>
            </a:r>
            <a:r>
              <a:rPr lang="en-US" dirty="0"/>
              <a:t>effectiveness but do not decrease </a:t>
            </a:r>
            <a:r>
              <a:rPr lang="en-US" dirty="0" smtClean="0"/>
              <a:t>SSD </a:t>
            </a:r>
            <a:r>
              <a:rPr lang="en-US" dirty="0"/>
              <a:t>effectiveness. </a:t>
            </a:r>
            <a:endParaRPr lang="en-US" dirty="0" smtClean="0"/>
          </a:p>
          <a:p>
            <a:r>
              <a:rPr lang="en-US" dirty="0" smtClean="0"/>
              <a:t>A </a:t>
            </a:r>
            <a:r>
              <a:rPr lang="en-US" dirty="0"/>
              <a:t>new SSD or an SSD with substantial unused capacity has the best performance. Drives with substantial amounts of their capacity consumed will take longer to complete the read-modify-write cycle. </a:t>
            </a:r>
            <a:r>
              <a:rPr lang="en-US" sz="1000" b="0" i="0" u="none" strike="noStrike" kern="1200" baseline="0" dirty="0" smtClean="0">
                <a:solidFill>
                  <a:schemeClr val="tx1"/>
                </a:solidFill>
                <a:latin typeface="+mn-lt"/>
                <a:ea typeface="+mn-ea"/>
                <a:cs typeface="Calibri" panose="020F0502020204030204" pitchFamily="34" charset="0"/>
              </a:rPr>
              <a:t>SSDs are best for workloads with short bursts of activity.</a:t>
            </a:r>
            <a:endParaRPr lang="en-US" b="0"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50474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R</a:t>
            </a:r>
            <a:r>
              <a:rPr lang="en-US" baseline="0" dirty="0" smtClean="0"/>
              <a:t>AID and its use to improve performance and protection. It covers  various RAID implementations, techniques, and levels commonly used. This lesson also </a:t>
            </a:r>
            <a:r>
              <a:rPr lang="en-US" dirty="0" smtClean="0"/>
              <a:t>covers </a:t>
            </a:r>
            <a:r>
              <a:rPr lang="en-US" baseline="0" dirty="0" smtClean="0"/>
              <a:t>the impact of RAID on performance and compares the commonly used RAID levels.</a:t>
            </a:r>
            <a:endParaRPr lang="en-US" dirty="0" smtClean="0">
              <a:solidFill>
                <a:srgbClr val="FF0000"/>
              </a:solidFill>
            </a:endParaRPr>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3040450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Redundant Array of Independent Disks (RAID) is a technique in which multiple disk drives are combined into a logical unit called a RAID set and data is written in blocks across the disks in the RAID set. RAID protects against data loss when a drive fails, through the use of redundant drives and parity. RAID also helps in improving the storage system performance as read and write operations are served simultaneously from multiple disk drives. </a:t>
            </a:r>
          </a:p>
          <a:p>
            <a:r>
              <a:rPr lang="en-US" dirty="0" smtClean="0"/>
              <a:t>RAID is typically implemented by using a specialized hardware controller present either on the compute system or on the storage system. The key functions of a RAID controller are management and control of drive aggregations, translation of I/O requests between logical and physical drives, and data regeneration in the event of drive failures.</a:t>
            </a:r>
          </a:p>
          <a:p>
            <a:r>
              <a:rPr lang="en-US" dirty="0"/>
              <a:t> </a:t>
            </a:r>
            <a:r>
              <a:rPr lang="en-US" dirty="0" smtClean="0"/>
              <a:t>                                                                                                                        (Cont’d</a:t>
            </a:r>
            <a:r>
              <a:rPr lang="en-US" dirty="0"/>
              <a:t>)</a:t>
            </a:r>
            <a:endParaRPr lang="en-US"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90482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 </a:t>
            </a:r>
            <a:r>
              <a:rPr lang="en-US" i="1" dirty="0" smtClean="0"/>
              <a:t>RAID array</a:t>
            </a:r>
            <a:r>
              <a:rPr lang="en-US" dirty="0" smtClean="0"/>
              <a:t> is an enclosure that contains a number of disk drives and supporting hardware to implement RAID. A subset of disks within a RAID array can be grouped to form logical associations called logical</a:t>
            </a:r>
            <a:r>
              <a:rPr lang="en-US" i="1" dirty="0" smtClean="0"/>
              <a:t> </a:t>
            </a:r>
            <a:r>
              <a:rPr lang="en-US" dirty="0" smtClean="0"/>
              <a:t>arrays, also known as a </a:t>
            </a:r>
            <a:r>
              <a:rPr lang="en-US" i="1" dirty="0" smtClean="0"/>
              <a:t>RAID set</a:t>
            </a:r>
            <a:r>
              <a:rPr lang="en-US" dirty="0" smtClean="0"/>
              <a:t> or a </a:t>
            </a:r>
            <a:r>
              <a:rPr lang="en-US" i="1" dirty="0" smtClean="0"/>
              <a:t>RAID group</a:t>
            </a:r>
            <a:r>
              <a:rPr lang="en-US" dirty="0" smtClean="0"/>
              <a:t>.</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560986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The three different RAID techniques that form the basis for defining various RAID levels are striping, mirroring, and parity. These techniques determine the data availability and performance of a RAID set as well as the relative cost of deploying a RAID level. </a:t>
            </a:r>
          </a:p>
          <a:p>
            <a:r>
              <a:rPr lang="en-US" dirty="0" smtClean="0"/>
              <a:t>Striping is a technique of spreading data across multiple drives (more than one) in order to use the drives in parallel. All the read-write heads work simultaneously, allowing more data to be processed in a shorter time and increasing performance, compared to reading and writing from a single disk. Within each disk in a RAID set, a predefined number of contiguously addressable disk blocks are defined as strip. The set of aligned strips that spans across all the disks within the RAID set is called a stripe. The figure 1 on the slide shows representations of a striped RAID set. </a:t>
            </a:r>
            <a:r>
              <a:rPr lang="en-US" i="1" dirty="0" smtClean="0"/>
              <a:t>Strip size</a:t>
            </a:r>
            <a:r>
              <a:rPr lang="en-US" dirty="0" smtClean="0"/>
              <a:t> (also called </a:t>
            </a:r>
            <a:r>
              <a:rPr lang="en-US" i="1" dirty="0" smtClean="0"/>
              <a:t>stripe depth</a:t>
            </a:r>
            <a:r>
              <a:rPr lang="en-US" dirty="0" smtClean="0"/>
              <a:t>) describes the number of blocks in a </a:t>
            </a:r>
            <a:r>
              <a:rPr lang="en-US" i="1" dirty="0" smtClean="0"/>
              <a:t>strip </a:t>
            </a:r>
            <a:r>
              <a:rPr lang="en-US" dirty="0" smtClean="0"/>
              <a:t>(represented as “A1, A2, A3, and A4”), and is the maximum amount of data that can be written to or read from a single disk in the set,</a:t>
            </a:r>
            <a:r>
              <a:rPr lang="en-US" baseline="0" dirty="0" smtClean="0"/>
              <a:t> </a:t>
            </a:r>
            <a:r>
              <a:rPr lang="en-US" dirty="0" smtClean="0"/>
              <a:t>assuming that the accessed data starts at the beginning of the strip. All strips in a stripe have the same number of blocks. Having a smaller strip size means that the data is broken into smaller pieces while it is spread across the disks. Stripe size (represented as A) is a multiple of strip size by the number of data disks in the RAID set. </a:t>
            </a:r>
            <a:r>
              <a:rPr lang="en-US" b="0" dirty="0" smtClean="0"/>
              <a:t>For example, in a four disk striped RAID set with a strip size of 64KB, the stripe size is 256 KB</a:t>
            </a:r>
            <a:r>
              <a:rPr lang="en-US" b="1" dirty="0" smtClean="0"/>
              <a:t> </a:t>
            </a:r>
            <a:r>
              <a:rPr lang="en-US" b="0" dirty="0" smtClean="0"/>
              <a:t>(64KB x 4). In other words, A = A1 +A2 + A3 + A4. </a:t>
            </a:r>
            <a:r>
              <a:rPr lang="en-US" i="1" dirty="0" smtClean="0"/>
              <a:t>Stripe width</a:t>
            </a:r>
            <a:r>
              <a:rPr lang="en-US" dirty="0" smtClean="0"/>
              <a:t> refers to the number of data strips in a stripe. Striped RAID does not provide any data protection unless parity or mirroring is used.</a:t>
            </a:r>
          </a:p>
          <a:p>
            <a:pPr algn="r"/>
            <a:r>
              <a:rPr lang="en-US" dirty="0" smtClean="0"/>
              <a:t>(Cont’d)</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211365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The RAID level selection depends on t</a:t>
            </a:r>
            <a:r>
              <a:rPr lang="en-US" b="0" dirty="0" smtClean="0"/>
              <a:t>he parameters</a:t>
            </a:r>
            <a:r>
              <a:rPr lang="en-US" b="0" baseline="0" dirty="0" smtClean="0"/>
              <a:t> such as a</a:t>
            </a:r>
            <a:r>
              <a:rPr lang="en-US" b="0" dirty="0" smtClean="0"/>
              <a:t>pplication </a:t>
            </a:r>
            <a:r>
              <a:rPr lang="en-US" dirty="0" smtClean="0"/>
              <a:t>performance, data availability requirements, and cost. These RAID levels are defined on the basis of striping, mirroring, and parity techniques. Some RAID levels use a single technique, whereas others use a combination of techniques. The commonly used RAID levels are listed on the slide.</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31430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Module 1: Introduction to Information Storage</a:t>
            </a:r>
            <a:endParaRPr lang="en-US" dirty="0"/>
          </a:p>
        </p:txBody>
      </p:sp>
      <p:sp>
        <p:nvSpPr>
          <p:cNvPr id="6" name="Slide Image Placeholder 5"/>
          <p:cNvSpPr>
            <a:spLocks noGrp="1" noRot="1" noChangeAspect="1"/>
          </p:cNvSpPr>
          <p:nvPr>
            <p:ph type="sldImg"/>
          </p:nvPr>
        </p:nvSpPr>
        <p:spPr>
          <a:xfrm>
            <a:off x="1352550" y="381000"/>
            <a:ext cx="4457700" cy="3343275"/>
          </a:xfrm>
        </p:spPr>
      </p:sp>
      <p:sp>
        <p:nvSpPr>
          <p:cNvPr id="7" name="Notes Placeholder 6"/>
          <p:cNvSpPr>
            <a:spLocks noGrp="1"/>
          </p:cNvSpPr>
          <p:nvPr>
            <p:ph type="body" idx="1"/>
          </p:nvPr>
        </p:nvSpPr>
        <p:spPr/>
        <p:txBody>
          <a:bodyPr/>
          <a:lstStyle/>
          <a:p>
            <a:r>
              <a:rPr lang="en-US" dirty="0" smtClean="0"/>
              <a:t>A generic definition of </a:t>
            </a:r>
            <a:r>
              <a:rPr lang="en-US" i="1" dirty="0" smtClean="0"/>
              <a:t>data</a:t>
            </a:r>
            <a:r>
              <a:rPr lang="en-US" dirty="0" smtClean="0"/>
              <a:t> is that it is a collection of facts, typically collected for the purpose of analysis or reference. Data can exist in a variety of forms such as facts stored in a person's mind, photographs and drawings, alphanumeric text and images in a book, a bank ledger, and tabled results of a scientific survey. Originally, data is the plural form of “datum”. However, data is now generally treated as a singular or mass noun representing a collection of facts and figures. This is especially true when referring to digital data.</a:t>
            </a:r>
          </a:p>
          <a:p>
            <a:r>
              <a:rPr lang="en-US" dirty="0" smtClean="0"/>
              <a:t>In computing, </a:t>
            </a:r>
            <a:r>
              <a:rPr lang="en-US" i="1" dirty="0" smtClean="0"/>
              <a:t>digital data </a:t>
            </a:r>
            <a:r>
              <a:rPr lang="en-US" dirty="0" smtClean="0"/>
              <a:t>is a collection of facts that is transmitted and stored in electronic form, and processed through software</a:t>
            </a:r>
            <a:r>
              <a:rPr lang="en-US" dirty="0"/>
              <a:t>. Digital data is generated by various devices, such as desktops, laptops, tablets, mobile phones, </a:t>
            </a:r>
            <a:r>
              <a:rPr lang="en-US" dirty="0" smtClean="0"/>
              <a:t>and electronic sensors. </a:t>
            </a:r>
            <a:r>
              <a:rPr lang="en-US" baseline="0" dirty="0" smtClean="0"/>
              <a:t>It is</a:t>
            </a:r>
            <a:r>
              <a:rPr lang="en-US" dirty="0" smtClean="0"/>
              <a:t> stored as strings of binary values (0s and 1s) on a storage medium</a:t>
            </a:r>
            <a:r>
              <a:rPr lang="en-US" baseline="0" dirty="0" smtClean="0"/>
              <a:t> that is either internal or external to the devices generating or accessing the data</a:t>
            </a:r>
            <a:r>
              <a:rPr lang="en-US" dirty="0" smtClean="0"/>
              <a:t>. The storage devices may be</a:t>
            </a:r>
            <a:r>
              <a:rPr lang="en-US" baseline="0" dirty="0" smtClean="0"/>
              <a:t> of </a:t>
            </a:r>
            <a:r>
              <a:rPr lang="en-US" dirty="0" smtClean="0"/>
              <a:t>different types, such as magnetic, optical, or solid state storage devices.</a:t>
            </a:r>
            <a:r>
              <a:rPr lang="en-US" baseline="0" dirty="0" smtClean="0"/>
              <a:t> Examples of digital data are</a:t>
            </a:r>
            <a:r>
              <a:rPr lang="en-US" dirty="0" smtClean="0"/>
              <a:t> electronic</a:t>
            </a:r>
            <a:r>
              <a:rPr lang="en-US" baseline="0" dirty="0" smtClean="0"/>
              <a:t> documents, text files, </a:t>
            </a:r>
            <a:r>
              <a:rPr lang="en-US" dirty="0" smtClean="0"/>
              <a:t>e-mails, e-books, digital images, digital audio,</a:t>
            </a:r>
            <a:r>
              <a:rPr lang="en-US" baseline="0" dirty="0" smtClean="0"/>
              <a:t> and </a:t>
            </a:r>
            <a:r>
              <a:rPr lang="en-US" dirty="0" smtClean="0"/>
              <a:t>digital video. </a:t>
            </a:r>
            <a:endParaRPr lang="en-US" baseline="0" dirty="0" smtClean="0"/>
          </a:p>
        </p:txBody>
      </p:sp>
    </p:spTree>
    <p:extLst>
      <p:ext uri="{BB962C8B-B14F-4D97-AF65-F5344CB8AC3E}">
        <p14:creationId xmlns:p14="http://schemas.microsoft.com/office/powerpoint/2010/main" val="4257455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RAID 0 configuration uses data striping</a:t>
            </a:r>
            <a:r>
              <a:rPr lang="en-US" i="1" dirty="0" smtClean="0"/>
              <a:t> </a:t>
            </a:r>
            <a:r>
              <a:rPr lang="en-US" dirty="0" smtClean="0"/>
              <a:t>techniques, where data is striped across all the disks within a RAID set. Therefore it utilizes the full storage capacity of a RAID set. To read data, all the strips are gathered by the controller. When the number of drives in the RAID set increases, the performance improves because more data can be read or written simultaneously. RAID 0 is a good option for applications that need high I/O throughput. However, if these applications require high availability during drive failures, RAID 0 does not provide data protection and availability.</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298270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RAID 1 is based on the mirroring technique. In this RAID configuration, data is mirrored to provide fault tolerance. A RAID 1 set consists of two disk drives and every write is written to both disks. The mirroring is transparent to the compute system. During disk failure, the impact on data recovery in RAID 1 is the least among all RAID implementations. This is because the RAID controller uses the mirror drive for data recovery. RAID 1 is suitable for applications that require high availability and cost is not a constraint.</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785904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Most data centers require data redundancy and performance from their RAID arrays. RAID 1+0 combines the performance benefits of RAID 0 with the redundancy benefits of RAID 1. It uses mirroring and</a:t>
            </a:r>
            <a:r>
              <a:rPr lang="en-US" baseline="0" dirty="0" smtClean="0"/>
              <a:t> </a:t>
            </a:r>
            <a:r>
              <a:rPr lang="en-US" dirty="0" smtClean="0"/>
              <a:t>striping techniques and combines their benefits. This RAID type requires an even number of disks, the minimum being four.</a:t>
            </a:r>
          </a:p>
          <a:p>
            <a:r>
              <a:rPr lang="en-US" dirty="0" smtClean="0"/>
              <a:t>RAID 1+0 is also known as RAID 10 (Ten) or RAID 1/0. RAID 1+0 is also called striped mirror. The basic element of RAID 1+0 is a mirrored pair, which means that data is first mirrored and then both copies of the data are striped across multiple disk drive pairs in a RAID set. When replacing a failed drive, only the mirror is rebuilt. In other words, the storage system controller uses the surviving drive in the mirrored pair for data recovery and continuous operation. Data from the surviving disk is copied to the replacement disk. </a:t>
            </a:r>
          </a:p>
          <a:p>
            <a:pPr algn="r"/>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0383175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defTabSz="990752">
              <a:defRPr/>
            </a:pPr>
            <a:r>
              <a:rPr lang="en-US" dirty="0" smtClean="0"/>
              <a:t>RAID 3 stripes data for performance and uses parity for fault tolerance. Parity information is stored on a dedicated drive so that the data can be reconstructed if a drive fails in a RAID set. For example, in a set of five disks, four are used for data and one for parity. Therefore, the total disk space required is 1.25 times the size of the data disks. RAID 3</a:t>
            </a:r>
            <a:r>
              <a:rPr lang="en-US" i="1" dirty="0" smtClean="0"/>
              <a:t> </a:t>
            </a:r>
            <a:r>
              <a:rPr lang="en-US" dirty="0" smtClean="0"/>
              <a:t>always</a:t>
            </a:r>
            <a:r>
              <a:rPr lang="en-US" i="1" dirty="0" smtClean="0"/>
              <a:t> </a:t>
            </a:r>
            <a:r>
              <a:rPr lang="en-US" dirty="0" smtClean="0"/>
              <a:t>reads and writes complete stripes of data across all disks because the drives operate in parallel. There are no partial writes that update one out of many strips in a stripe.</a:t>
            </a:r>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929711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RAID 5 is a versatile RAID implementation. It is similar to RAID 4 because it uses striping. The drives (strips) are also independently accessible. The difference between RAID 4 and RAID 5 is the parity location. In RAID 4, parity is written to a dedicated drive, creating a write bottleneck for the parity disk. In RAID 5, parity is distributed across all disks to overcome the write bottleneck of a dedicated parity disk. </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260205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RAID 6 works the same way as RAID 5, except that RAID 6 includes a second parity element to enable survival if two disk failures occur in a RAID set. Therefore, a RAID 6 implementation requires at least four disks. RAID 6 distributes the parity across all the disks. The write penalty (explained later in this module) in RAID 6 is more than that in RAID 5; therefore, RAID 5 writes perform better than RAID 6. The rebuild operation in RAID 6 may take longer than that in RAID 5 due to the presence of two parity sets.</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532466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smtClean="0"/>
              <a:t>When choosing a RAID type, it is imperative to consider its impact on disk performance and application IOPS. In both mirrored and parity RAID configurations, every write operation translates into more I/O overhead for the disks, which is referred to as a </a:t>
            </a:r>
            <a:r>
              <a:rPr lang="en-US" sz="900" i="1" dirty="0" smtClean="0"/>
              <a:t>write penalty</a:t>
            </a:r>
            <a:r>
              <a:rPr lang="en-US" sz="900" dirty="0" smtClean="0"/>
              <a:t>. In a RAID 1 implementation, every write operation must be performed on two disks configured as a mirrored pair, whereas in a RAID 5 implementation, a write operation may manifest as four I/O operations. When performing I/</a:t>
            </a:r>
            <a:r>
              <a:rPr lang="en-US" sz="900" dirty="0" err="1" smtClean="0"/>
              <a:t>Os</a:t>
            </a:r>
            <a:r>
              <a:rPr lang="en-US" sz="900" dirty="0" smtClean="0"/>
              <a:t> to a disk configured with RAID 5, the controller has to read, recalculate, and write a parity segment for every data write operation.</a:t>
            </a:r>
          </a:p>
          <a:p>
            <a:r>
              <a:rPr lang="en-US" sz="900" dirty="0" smtClean="0"/>
              <a:t>This slide illustrates a single write operation on RAID 5 that contains a group of five disks. The parity (P) at the controller is calculated as follows:</a:t>
            </a:r>
          </a:p>
          <a:p>
            <a:pPr algn="ctr"/>
            <a:r>
              <a:rPr lang="en-US" sz="900" b="1" dirty="0" err="1" smtClean="0"/>
              <a:t>C</a:t>
            </a:r>
            <a:r>
              <a:rPr lang="en-US" sz="900" b="1" baseline="-25000" dirty="0" err="1" smtClean="0"/>
              <a:t>p</a:t>
            </a:r>
            <a:r>
              <a:rPr lang="en-US" sz="900" b="1" dirty="0" smtClean="0"/>
              <a:t> = C</a:t>
            </a:r>
            <a:r>
              <a:rPr lang="en-US" sz="900" b="1" baseline="-25000" dirty="0" smtClean="0"/>
              <a:t>1</a:t>
            </a:r>
            <a:r>
              <a:rPr lang="en-US" sz="900" b="1" dirty="0" smtClean="0"/>
              <a:t> + C</a:t>
            </a:r>
            <a:r>
              <a:rPr lang="en-US" sz="900" b="1" baseline="-25000" dirty="0" smtClean="0"/>
              <a:t>2</a:t>
            </a:r>
            <a:r>
              <a:rPr lang="en-US" sz="900" b="1" dirty="0" smtClean="0"/>
              <a:t> + C</a:t>
            </a:r>
            <a:r>
              <a:rPr lang="en-US" sz="900" b="1" baseline="-25000" dirty="0" smtClean="0"/>
              <a:t>3</a:t>
            </a:r>
            <a:r>
              <a:rPr lang="en-US" sz="900" b="1" dirty="0" smtClean="0"/>
              <a:t> + C</a:t>
            </a:r>
            <a:r>
              <a:rPr lang="en-US" sz="900" b="1" baseline="-25000" dirty="0" smtClean="0"/>
              <a:t>4</a:t>
            </a:r>
            <a:r>
              <a:rPr lang="en-US" sz="900" b="1" dirty="0" smtClean="0"/>
              <a:t> (XOR operations)</a:t>
            </a:r>
          </a:p>
          <a:p>
            <a:r>
              <a:rPr lang="en-US" sz="900" kern="1200" dirty="0" smtClean="0">
                <a:solidFill>
                  <a:schemeClr val="tx1"/>
                </a:solidFill>
                <a:effectLst/>
              </a:rPr>
              <a:t>Whenever the controller performs a write I/O, parity must be computed by reading the old parity (</a:t>
            </a:r>
            <a:r>
              <a:rPr lang="en-US" sz="900" kern="1200" dirty="0" err="1" smtClean="0">
                <a:solidFill>
                  <a:schemeClr val="tx1"/>
                </a:solidFill>
                <a:effectLst/>
              </a:rPr>
              <a:t>C</a:t>
            </a:r>
            <a:r>
              <a:rPr lang="en-US" sz="900" kern="1200" baseline="-25000" dirty="0" err="1" smtClean="0">
                <a:solidFill>
                  <a:schemeClr val="tx1"/>
                </a:solidFill>
                <a:effectLst/>
              </a:rPr>
              <a:t>p</a:t>
            </a:r>
            <a:r>
              <a:rPr lang="en-US" sz="900" kern="1200" dirty="0" smtClean="0">
                <a:solidFill>
                  <a:schemeClr val="tx1"/>
                </a:solidFill>
                <a:effectLst/>
              </a:rPr>
              <a:t> old) and the old data (C</a:t>
            </a:r>
            <a:r>
              <a:rPr lang="en-US" sz="900" kern="1200" baseline="-25000" dirty="0" smtClean="0">
                <a:solidFill>
                  <a:schemeClr val="tx1"/>
                </a:solidFill>
                <a:effectLst/>
              </a:rPr>
              <a:t>4 old</a:t>
            </a:r>
            <a:r>
              <a:rPr lang="en-US" sz="900" kern="1200" dirty="0" smtClean="0">
                <a:solidFill>
                  <a:schemeClr val="tx1"/>
                </a:solidFill>
                <a:effectLst/>
              </a:rPr>
              <a:t>) from the disk, which means two read I/</a:t>
            </a:r>
            <a:r>
              <a:rPr lang="en-US" sz="900" kern="1200" dirty="0" err="1" smtClean="0">
                <a:solidFill>
                  <a:schemeClr val="tx1"/>
                </a:solidFill>
                <a:effectLst/>
              </a:rPr>
              <a:t>Os</a:t>
            </a:r>
            <a:r>
              <a:rPr lang="en-US" sz="900" kern="1200" dirty="0" smtClean="0">
                <a:solidFill>
                  <a:schemeClr val="tx1"/>
                </a:solidFill>
                <a:effectLst/>
              </a:rPr>
              <a:t>. Then, the new parity (</a:t>
            </a:r>
            <a:r>
              <a:rPr lang="en-US" sz="900" kern="1200" dirty="0" err="1" smtClean="0">
                <a:solidFill>
                  <a:schemeClr val="tx1"/>
                </a:solidFill>
                <a:effectLst/>
              </a:rPr>
              <a:t>C</a:t>
            </a:r>
            <a:r>
              <a:rPr lang="en-US" sz="900" kern="1200" baseline="-25000" dirty="0" err="1" smtClean="0">
                <a:solidFill>
                  <a:schemeClr val="tx1"/>
                </a:solidFill>
                <a:effectLst/>
              </a:rPr>
              <a:t>p</a:t>
            </a:r>
            <a:r>
              <a:rPr lang="en-US" sz="900" kern="1200" dirty="0" smtClean="0">
                <a:solidFill>
                  <a:schemeClr val="tx1"/>
                </a:solidFill>
                <a:effectLst/>
              </a:rPr>
              <a:t> new) is computed as follows:</a:t>
            </a:r>
          </a:p>
          <a:p>
            <a:pPr algn="ctr"/>
            <a:r>
              <a:rPr lang="en-US" sz="900" b="1" dirty="0" err="1" smtClean="0"/>
              <a:t>C</a:t>
            </a:r>
            <a:r>
              <a:rPr lang="en-US" sz="900" b="1" baseline="-25000" dirty="0" err="1" smtClean="0"/>
              <a:t>p</a:t>
            </a:r>
            <a:r>
              <a:rPr lang="en-US" sz="900" b="1" baseline="-25000" dirty="0" smtClean="0"/>
              <a:t> new</a:t>
            </a:r>
            <a:r>
              <a:rPr lang="en-US" sz="900" b="1" dirty="0" smtClean="0"/>
              <a:t> = </a:t>
            </a:r>
            <a:r>
              <a:rPr lang="en-US" sz="900" b="1" dirty="0" err="1" smtClean="0"/>
              <a:t>C</a:t>
            </a:r>
            <a:r>
              <a:rPr lang="en-US" sz="900" b="1" baseline="-25000" dirty="0" err="1" smtClean="0"/>
              <a:t>p</a:t>
            </a:r>
            <a:r>
              <a:rPr lang="en-US" sz="900" b="1" baseline="-25000" dirty="0" smtClean="0"/>
              <a:t> old</a:t>
            </a:r>
            <a:r>
              <a:rPr lang="en-US" sz="900" b="1" dirty="0" smtClean="0"/>
              <a:t> – C</a:t>
            </a:r>
            <a:r>
              <a:rPr lang="en-US" sz="900" b="1" baseline="-25000" dirty="0" smtClean="0"/>
              <a:t>4 old</a:t>
            </a:r>
            <a:r>
              <a:rPr lang="en-US" sz="900" b="1" dirty="0" smtClean="0"/>
              <a:t> + C</a:t>
            </a:r>
            <a:r>
              <a:rPr lang="en-US" sz="900" b="1" baseline="-25000" dirty="0" smtClean="0"/>
              <a:t>4 new</a:t>
            </a:r>
            <a:r>
              <a:rPr lang="en-US" sz="900" b="1" dirty="0" smtClean="0"/>
              <a:t> (XOR operations)</a:t>
            </a:r>
          </a:p>
          <a:p>
            <a:r>
              <a:rPr lang="en-US" sz="900" kern="1200" dirty="0" smtClean="0">
                <a:solidFill>
                  <a:schemeClr val="tx1"/>
                </a:solidFill>
                <a:effectLst/>
              </a:rPr>
              <a:t>After computing the new parity, the controller completes the write I/O by writing the new data and the new parity onto the disks, amounting to two write I/</a:t>
            </a:r>
            <a:r>
              <a:rPr lang="en-US" sz="900" kern="1200" dirty="0" err="1" smtClean="0">
                <a:solidFill>
                  <a:schemeClr val="tx1"/>
                </a:solidFill>
                <a:effectLst/>
              </a:rPr>
              <a:t>Os</a:t>
            </a:r>
            <a:r>
              <a:rPr lang="en-US" sz="900" kern="1200" dirty="0" smtClean="0">
                <a:solidFill>
                  <a:schemeClr val="tx1"/>
                </a:solidFill>
                <a:effectLst/>
              </a:rPr>
              <a:t>. Therefore, the controller performs two disk reads and two disk writes for every write operation, and the write penalty is 4.</a:t>
            </a:r>
          </a:p>
          <a:p>
            <a:r>
              <a:rPr lang="en-US" sz="900" kern="1200" dirty="0" smtClean="0">
                <a:solidFill>
                  <a:schemeClr val="tx1"/>
                </a:solidFill>
                <a:effectLst/>
              </a:rPr>
              <a:t>In RAID 6, which maintains dual parity, a disk write requires three read operations: two parity and one data. After calculating both the new parities, the controller performs three write operations: two parity and an I/O. Therefore, in a RAID 6 implementation, the controller performs six I/O operations for each write I/O, and the write penalty is 6.</a:t>
            </a:r>
            <a:endParaRPr lang="en-US" sz="900" dirty="0" smtClean="0"/>
          </a:p>
          <a:p>
            <a:endParaRPr lang="en-US" sz="900"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2031285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The table on the slide compares different RAID levels.</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426788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A </a:t>
            </a:r>
            <a:r>
              <a:rPr lang="en-US" i="1" dirty="0" smtClean="0"/>
              <a:t>hot sparing</a:t>
            </a:r>
            <a:r>
              <a:rPr lang="en-US" dirty="0" smtClean="0"/>
              <a:t> refers to a process that temporarily replaces a failed disk drive </a:t>
            </a:r>
            <a:r>
              <a:rPr lang="en-US" dirty="0"/>
              <a:t>with a spare drive in a RAID array </a:t>
            </a:r>
            <a:r>
              <a:rPr lang="en-US" dirty="0" smtClean="0"/>
              <a:t>by taking the identity of the failed disk drive. With the hot spare, one of the following methods of data recovery is performed depending on the RAID implementation: </a:t>
            </a:r>
          </a:p>
          <a:p>
            <a:pPr marL="171450" indent="-171450">
              <a:buFont typeface="Arial" pitchFamily="34" charset="0"/>
              <a:buChar char="•"/>
            </a:pPr>
            <a:r>
              <a:rPr lang="en-US" dirty="0" smtClean="0"/>
              <a:t>If parity RAID is used, the data is rebuilt onto the hot spare from the parity and the data on the surviving disk drives in the RAID set.</a:t>
            </a:r>
          </a:p>
          <a:p>
            <a:pPr marL="171450" indent="-171450">
              <a:buFont typeface="Arial" pitchFamily="34" charset="0"/>
              <a:buChar char="•"/>
            </a:pPr>
            <a:r>
              <a:rPr lang="en-US" dirty="0" smtClean="0"/>
              <a:t>If mirroring is used, the data from the surviving mirror is used to copy the data onto the hot spare.</a:t>
            </a:r>
          </a:p>
          <a:p>
            <a:pPr lvl="0"/>
            <a:r>
              <a:rPr lang="en-US" dirty="0" smtClean="0"/>
              <a:t>When a new disk drive is added to the system, data from the hot spare is copied to it. The hot spare returns to its idle state, ready to replace the next failed drive. Alternatively, the hot spare replaces the failed disk drive permanently. This means that it is no longer a hot spare, and a new hot spare must be configured on the storage system.</a:t>
            </a:r>
          </a:p>
          <a:p>
            <a:r>
              <a:rPr lang="en-US" dirty="0" smtClean="0"/>
              <a:t>A hot spare should be large enough to accommodate data from a failed drive. Some systems implement multiple hot spares to improve data availability.</a:t>
            </a:r>
          </a:p>
          <a:p>
            <a:r>
              <a:rPr lang="en-US" dirty="0" smtClean="0"/>
              <a:t>A hot spare can be configured as automatic or user initiated</a:t>
            </a:r>
            <a:r>
              <a:rPr lang="en-US" i="1" dirty="0" smtClean="0"/>
              <a:t>,</a:t>
            </a:r>
            <a:r>
              <a:rPr lang="en-US" dirty="0" smtClean="0"/>
              <a:t> which specifies how it will be used in the event of disk failure. In an automatic configuration, when the recoverable error rates for a disk exceed a predetermined threshold, the disk subsystem tries to copy data from the failing disk to the hot spare automatically. If this task is completed before the damaged disk fails, the subsystem switches to the hot spare and marks the failing disk as unusable. Otherwise, it uses parity or the mirrored disk to recover the data. In the case of a user-initiated configuration, the administrator has control of the rebuild process. For example, the rebuild could occur overnight to prevent any degradation of system performance. However, the system is at risk of data loss if another disk failure occurs. </a:t>
            </a:r>
          </a:p>
          <a:p>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9227930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different types of data access methods. It also covers</a:t>
            </a:r>
            <a:r>
              <a:rPr lang="en-US" baseline="0" dirty="0" smtClean="0"/>
              <a:t> types of intelligent storage systems. Finally, this lesson covers the scale-up and scale-out architectures. </a:t>
            </a:r>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7" name="Slide Image Placeholder 6"/>
          <p:cNvSpPr>
            <a:spLocks noGrp="1" noRot="1" noChangeAspect="1"/>
          </p:cNvSpPr>
          <p:nvPr>
            <p:ph type="sldImg"/>
          </p:nvPr>
        </p:nvSpPr>
        <p:spPr>
          <a:xfrm>
            <a:off x="1352550" y="381000"/>
            <a:ext cx="4457700" cy="3343275"/>
          </a:xfrm>
        </p:spPr>
      </p:sp>
    </p:spTree>
    <p:extLst>
      <p:ext uri="{BB962C8B-B14F-4D97-AF65-F5344CB8AC3E}">
        <p14:creationId xmlns:p14="http://schemas.microsoft.com/office/powerpoint/2010/main" val="299221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smtClean="0"/>
              <a:t>Based on how it is stored and managed, digital data can be broadly classified as either structured data or unstructured data. </a:t>
            </a:r>
            <a:r>
              <a:rPr lang="en-US" sz="900" i="1" dirty="0" smtClean="0"/>
              <a:t>Structured data </a:t>
            </a:r>
            <a:r>
              <a:rPr lang="en-US" sz="900" dirty="0" smtClean="0"/>
              <a:t>is organized in fixed fields within a record or file. For data to be structured, a data model is required. A </a:t>
            </a:r>
            <a:r>
              <a:rPr lang="en-US" sz="900" i="1" dirty="0" smtClean="0"/>
              <a:t>data model </a:t>
            </a:r>
            <a:r>
              <a:rPr lang="en-US" sz="900" dirty="0" smtClean="0"/>
              <a:t>specifies the format for organizing data, and also specifies how different data elements are related to each other. For example, in a relational database, data is organized in rows and columns within named tables. </a:t>
            </a:r>
            <a:r>
              <a:rPr lang="en-US" sz="900" i="1" dirty="0" smtClean="0"/>
              <a:t>Semi-structured data </a:t>
            </a:r>
            <a:r>
              <a:rPr lang="en-US" sz="900" dirty="0" smtClean="0"/>
              <a:t>does</a:t>
            </a:r>
            <a:r>
              <a:rPr lang="en-US" sz="900" baseline="0" dirty="0" smtClean="0"/>
              <a:t> not have a formal</a:t>
            </a:r>
            <a:r>
              <a:rPr lang="en-US" sz="900" dirty="0" smtClean="0"/>
              <a:t> </a:t>
            </a:r>
            <a:r>
              <a:rPr lang="en-US" sz="900" baseline="0" dirty="0" smtClean="0"/>
              <a:t>data model but has an apparent, self-describing pattern and structure that enable its analysis. Examples of semi-structured data include spreadsheets that have a row and column structure, and XML files that are defined by an XML schema. </a:t>
            </a:r>
            <a:r>
              <a:rPr lang="en-US" sz="900" i="1" baseline="0" dirty="0" smtClean="0"/>
              <a:t>Quasi-structured</a:t>
            </a:r>
            <a:r>
              <a:rPr lang="en-US" sz="900" i="1" dirty="0" smtClean="0"/>
              <a:t> data </a:t>
            </a:r>
            <a:r>
              <a:rPr lang="en-US" sz="900" dirty="0" smtClean="0"/>
              <a:t>consists of textual data with erratic data formats, and can be formatted </a:t>
            </a:r>
            <a:r>
              <a:rPr lang="en-US" sz="900" dirty="0" smtClean="0">
                <a:solidFill>
                  <a:srgbClr val="000000"/>
                </a:solidFill>
              </a:rPr>
              <a:t>with effort, software tools, and time</a:t>
            </a:r>
            <a:r>
              <a:rPr lang="en-US" sz="900" dirty="0" smtClean="0"/>
              <a:t>. An example of quasi-structured data is a “clickstream” or “</a:t>
            </a:r>
            <a:r>
              <a:rPr lang="en-US" sz="900" dirty="0" err="1" smtClean="0"/>
              <a:t>clickpath</a:t>
            </a:r>
            <a:r>
              <a:rPr lang="en-US" sz="900" dirty="0" smtClean="0"/>
              <a:t>” that includes data </a:t>
            </a:r>
            <a:r>
              <a:rPr lang="en-US" sz="900" dirty="0"/>
              <a:t>about which </a:t>
            </a:r>
            <a:r>
              <a:rPr lang="en-US" sz="900" dirty="0" smtClean="0"/>
              <a:t>webpages a user visited and in </a:t>
            </a:r>
            <a:r>
              <a:rPr lang="en-US" sz="900" dirty="0"/>
              <a:t>what order </a:t>
            </a:r>
            <a:r>
              <a:rPr lang="en-US" sz="900" dirty="0" smtClean="0"/>
              <a:t>– which is the </a:t>
            </a:r>
            <a:r>
              <a:rPr lang="en-US" sz="900" dirty="0"/>
              <a:t>result of the </a:t>
            </a:r>
            <a:r>
              <a:rPr lang="en-US" sz="900" dirty="0" smtClean="0"/>
              <a:t>successive mouse </a:t>
            </a:r>
            <a:r>
              <a:rPr lang="en-US" sz="900" dirty="0"/>
              <a:t>clicks </a:t>
            </a:r>
            <a:r>
              <a:rPr lang="en-US" sz="900" dirty="0" smtClean="0"/>
              <a:t>the user made.</a:t>
            </a:r>
            <a:r>
              <a:rPr lang="en-US" sz="900" dirty="0"/>
              <a:t> A clickstream </a:t>
            </a:r>
            <a:r>
              <a:rPr lang="en-US" sz="900" dirty="0" smtClean="0"/>
              <a:t>shows when a user entered a website</a:t>
            </a:r>
            <a:r>
              <a:rPr lang="en-US" sz="900" dirty="0"/>
              <a:t>, </a:t>
            </a:r>
            <a:r>
              <a:rPr lang="en-US" sz="900" dirty="0" smtClean="0"/>
              <a:t>the </a:t>
            </a:r>
            <a:r>
              <a:rPr lang="en-US" sz="900" dirty="0"/>
              <a:t>pages viewed, the time spent on each page, and when </a:t>
            </a:r>
            <a:r>
              <a:rPr lang="en-US" sz="900" dirty="0" smtClean="0"/>
              <a:t>the user exited. </a:t>
            </a:r>
            <a:r>
              <a:rPr lang="en-US" sz="900" i="1" dirty="0" smtClean="0"/>
              <a:t>Unstructured data </a:t>
            </a:r>
            <a:r>
              <a:rPr lang="en-US" sz="900" dirty="0" smtClean="0"/>
              <a:t>does not have a data model and is not organized in any particular format. Some examples of unstructured data include text documents, PDF files, e-mails, presentations, images, and videos. </a:t>
            </a:r>
          </a:p>
          <a:p>
            <a:pPr>
              <a:defRPr/>
            </a:pPr>
            <a:r>
              <a:rPr lang="en-US" sz="900" dirty="0" smtClean="0"/>
              <a:t>As indicated by the figure on the slide, the majority, which is more than 90 percent, of the data</a:t>
            </a:r>
            <a:r>
              <a:rPr lang="en-US" sz="900" baseline="0" dirty="0" smtClean="0"/>
              <a:t> generated in the digital universe today is </a:t>
            </a:r>
            <a:r>
              <a:rPr lang="en-US" sz="900" i="1" dirty="0" smtClean="0"/>
              <a:t>non-structured data </a:t>
            </a:r>
            <a:r>
              <a:rPr lang="en-US" sz="900" dirty="0" smtClean="0"/>
              <a:t>(semi-, quasi-, and unstructured). Although the figure shows four different and separate types of data, in reality a mixture of these is typically generated. For instance, in a call center for customer</a:t>
            </a:r>
            <a:r>
              <a:rPr lang="en-US" sz="900" baseline="0" dirty="0" smtClean="0"/>
              <a:t> support of a software product, </a:t>
            </a:r>
            <a:r>
              <a:rPr lang="en-US" sz="900" dirty="0" smtClean="0"/>
              <a:t>a classic relational database management </a:t>
            </a:r>
            <a:r>
              <a:rPr lang="en-US" sz="900" dirty="0"/>
              <a:t>system </a:t>
            </a:r>
            <a:r>
              <a:rPr lang="en-US" sz="900" dirty="0" smtClean="0"/>
              <a:t>(RDBMS) may store call logs with structured data such as date/time stamps, machine types, and problem type entered by the support desk person. In addition, there may</a:t>
            </a:r>
            <a:r>
              <a:rPr lang="en-US" sz="900" baseline="0" dirty="0" smtClean="0"/>
              <a:t> be </a:t>
            </a:r>
            <a:r>
              <a:rPr lang="en-US" sz="900" dirty="0" smtClean="0"/>
              <a:t>unstructured or semi-structured data, such as an e-mail ticket of the problem, call log information, or the actual call recording.</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591190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smtClean="0"/>
              <a:t>Data is accessed and stored by applications using the underlying infrastructure. The key components of this infrastructure are the OS (or file system), connectivity, and storage. The compute system controller card accesses the storage devices using predefined protocols, such as IDE/ATA, SCSI, or </a:t>
            </a:r>
            <a:r>
              <a:rPr lang="en-US" sz="900" dirty="0" err="1" smtClean="0"/>
              <a:t>Fibre</a:t>
            </a:r>
            <a:r>
              <a:rPr lang="en-US" sz="900" dirty="0" smtClean="0"/>
              <a:t> Channel (FC). IDE/ATA and SCSI are popularly used in small and personal computing environments for accessing internal storage. FC and iSCSI protocols are used for accessing data from an external storage device (or subsystems). External storage devices can be connected to the </a:t>
            </a:r>
            <a:r>
              <a:rPr lang="en-US" sz="900" dirty="0"/>
              <a:t>compute system </a:t>
            </a:r>
            <a:r>
              <a:rPr lang="en-US" sz="900" dirty="0" smtClean="0"/>
              <a:t>directly or through the storage network. When the storage is connected directly to the </a:t>
            </a:r>
            <a:r>
              <a:rPr lang="en-US" sz="900" dirty="0"/>
              <a:t>compute </a:t>
            </a:r>
            <a:r>
              <a:rPr lang="en-US" sz="900" dirty="0" smtClean="0"/>
              <a:t>system, it is referred as Direct-Attached Storage (DAS).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Data can be accessed over a network in one of the following ways: block level, file level, or object level. In general, the application requests data from the file system (or operating system) by specifying the filename and location. The file system has two components: user component and storage component. The user component of the file system performs functions such as hierarchy management, naming, and user access control. The storage component maps the files to the physical location on the storage device. The file system maps the file attributes to the logical block address of the data and sends the request to the storage device. The storage device converts the logical block address (LBA) to a cylinder-head-sector (CHS) address and fetches the data.</a:t>
            </a:r>
          </a:p>
          <a:p>
            <a:r>
              <a:rPr lang="en-US" sz="900" dirty="0" smtClean="0"/>
              <a:t>In a block-level access, the file system is created on a </a:t>
            </a:r>
            <a:r>
              <a:rPr lang="en-US" sz="900" dirty="0"/>
              <a:t>compute </a:t>
            </a:r>
            <a:r>
              <a:rPr lang="en-US" sz="900" dirty="0" smtClean="0"/>
              <a:t>system, and data is accessed on a network at the block level. In this case, raw disks or logical volumes are assigned to the </a:t>
            </a:r>
            <a:r>
              <a:rPr lang="en-US" sz="900" dirty="0"/>
              <a:t>compute system </a:t>
            </a:r>
            <a:r>
              <a:rPr lang="en-US" sz="900" dirty="0" smtClean="0"/>
              <a:t>for creating the file system.  </a:t>
            </a:r>
          </a:p>
          <a:p>
            <a:r>
              <a:rPr lang="en-US" sz="900" dirty="0" smtClean="0"/>
              <a:t>In a file-level access, the file system is created on a separate file server or at the storage side, and the file-level request is sent over a network. Because data is accessed at the file level, this method has higher overhead, as compared to the data accessed at the block level. </a:t>
            </a:r>
          </a:p>
          <a:p>
            <a:r>
              <a:rPr lang="en-US" sz="900" dirty="0" smtClean="0"/>
              <a:t>Object-level access is an intelligent evolution, whereby data is accessed over a network in terms of self-contained objects with a unique object identifier. In this type of</a:t>
            </a:r>
            <a:r>
              <a:rPr lang="en-US" sz="900" baseline="0" dirty="0" smtClean="0"/>
              <a:t> access, the file system’s user component resides on the compute system and the storage component resides on the storage system.</a:t>
            </a:r>
            <a:endParaRPr lang="en-US" sz="900" dirty="0" smtClean="0"/>
          </a:p>
          <a:p>
            <a:endParaRPr lang="en-US" sz="900"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5951533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Based on the type of data</a:t>
            </a:r>
            <a:r>
              <a:rPr lang="en-US" baseline="0" dirty="0" smtClean="0"/>
              <a:t> access, a storage system can be classified as block-based storage system, file-based storage system, object-based storage system, and unified storage system. A unified storage system provides block-based, file-based, and object-based data access in a single system. </a:t>
            </a:r>
          </a:p>
          <a:p>
            <a:r>
              <a:rPr lang="en-US" dirty="0" smtClean="0"/>
              <a:t>Details on block-based, file-based, object-based,</a:t>
            </a:r>
            <a:r>
              <a:rPr lang="en-US" baseline="0" dirty="0" smtClean="0"/>
              <a:t> and unified storage systems are covered in the following modules.</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079628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An intelligent storage</a:t>
            </a:r>
            <a:r>
              <a:rPr lang="en-US" baseline="0" dirty="0" smtClean="0"/>
              <a:t> system may be built either based on scale-up or scale-out architecture. </a:t>
            </a:r>
          </a:p>
          <a:p>
            <a:r>
              <a:rPr lang="en-US" dirty="0"/>
              <a:t>A </a:t>
            </a:r>
            <a:r>
              <a:rPr lang="en-US" dirty="0" smtClean="0"/>
              <a:t>scale-up storage architecture provides </a:t>
            </a:r>
            <a:r>
              <a:rPr lang="en-US" dirty="0"/>
              <a:t>the capability to scale the capacity and performance of a single </a:t>
            </a:r>
            <a:r>
              <a:rPr lang="en-US" dirty="0" smtClean="0"/>
              <a:t>storage system </a:t>
            </a:r>
            <a:r>
              <a:rPr lang="en-US" dirty="0"/>
              <a:t>based on requirements. </a:t>
            </a:r>
            <a:r>
              <a:rPr lang="en-US" dirty="0" smtClean="0"/>
              <a:t>Scaling up </a:t>
            </a:r>
            <a:r>
              <a:rPr lang="en-US" dirty="0"/>
              <a:t>a </a:t>
            </a:r>
            <a:r>
              <a:rPr lang="en-US" dirty="0" smtClean="0"/>
              <a:t>storage system </a:t>
            </a:r>
            <a:r>
              <a:rPr lang="en-US" dirty="0"/>
              <a:t>involves upgrading or adding </a:t>
            </a:r>
            <a:r>
              <a:rPr lang="en-US" dirty="0" smtClean="0"/>
              <a:t>controllers and storage. These systems </a:t>
            </a:r>
            <a:r>
              <a:rPr lang="en-US" dirty="0"/>
              <a:t>have a fixed capacity ceiling, which limits their scalability and </a:t>
            </a:r>
            <a:r>
              <a:rPr lang="en-US" dirty="0" smtClean="0"/>
              <a:t>the </a:t>
            </a:r>
            <a:r>
              <a:rPr lang="en-US" dirty="0"/>
              <a:t>performance </a:t>
            </a:r>
            <a:r>
              <a:rPr lang="en-US" dirty="0" smtClean="0"/>
              <a:t>also starts </a:t>
            </a:r>
            <a:r>
              <a:rPr lang="en-US" dirty="0"/>
              <a:t>degrading when reaching the capacity limit. </a:t>
            </a:r>
          </a:p>
          <a:p>
            <a:r>
              <a:rPr lang="en-US" dirty="0"/>
              <a:t>A scale-out </a:t>
            </a:r>
            <a:r>
              <a:rPr lang="en-US" dirty="0" smtClean="0"/>
              <a:t>storage architecture provides </a:t>
            </a:r>
            <a:r>
              <a:rPr lang="en-US" dirty="0"/>
              <a:t>the capability to maximize its capacity by simply adding nodes to the cluster. Nodes can be added quickly to the cluster, when more performance and capacity is needed, without causing any downtime. This provides the flexibility to use many nodes of moderate performance and availability characteristics to produce a total system that has better aggregate performance and availability. Scale-out </a:t>
            </a:r>
            <a:r>
              <a:rPr lang="en-US" dirty="0" smtClean="0"/>
              <a:t>architecture pools the resources in the cluster and distributes the workload across all the nodes. This results in linear performance improvements</a:t>
            </a:r>
            <a:r>
              <a:rPr lang="en-US" baseline="0" dirty="0" smtClean="0"/>
              <a:t> </a:t>
            </a:r>
            <a:r>
              <a:rPr lang="en-US" dirty="0" smtClean="0"/>
              <a:t>as more nodes are added to the cluster. </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31379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dirty="0" smtClean="0"/>
              <a:t>The </a:t>
            </a:r>
            <a:r>
              <a:rPr lang="en-US" dirty="0"/>
              <a:t>terms “data” and “information” </a:t>
            </a:r>
            <a:r>
              <a:rPr lang="en-US" dirty="0" smtClean="0"/>
              <a:t>are closely related and it is common for the two to be used interchangeably. However,</a:t>
            </a:r>
            <a:r>
              <a:rPr lang="en-US" baseline="0" dirty="0" smtClean="0"/>
              <a:t> it is important to understand the difference between the two. </a:t>
            </a:r>
            <a:r>
              <a:rPr lang="en-US" dirty="0" smtClean="0"/>
              <a:t>Data, by itself, is simply a collection of facts that needs to be processed for it to be useful. For example a set of annual sales figures of an</a:t>
            </a:r>
            <a:r>
              <a:rPr lang="en-US" baseline="0" dirty="0" smtClean="0"/>
              <a:t> organization </a:t>
            </a:r>
            <a:r>
              <a:rPr lang="en-US" dirty="0" smtClean="0"/>
              <a:t>is data. When data is processed and presented in a specific context it can be interpreted in a useful manner. This processed and organized data is called </a:t>
            </a:r>
            <a:r>
              <a:rPr lang="en-US" i="1" dirty="0" smtClean="0"/>
              <a:t>information</a:t>
            </a:r>
            <a:r>
              <a:rPr lang="en-US" dirty="0" smtClean="0"/>
              <a:t>. For example, when the annual sales data is processed into a sales report, it provides useful information, such as the a</a:t>
            </a:r>
            <a:r>
              <a:rPr lang="en-US" baseline="0" dirty="0" smtClean="0"/>
              <a:t>verage sales for a product (indicating product demand and popularity), and a comparison of the actual sales to the projected sales. I</a:t>
            </a:r>
            <a:r>
              <a:rPr lang="en-US" dirty="0" smtClean="0"/>
              <a:t>nformation thus creates knowledge </a:t>
            </a:r>
            <a:r>
              <a:rPr lang="en-US" baseline="0" dirty="0" smtClean="0"/>
              <a:t>and enables decision-making.</a:t>
            </a:r>
          </a:p>
          <a:p>
            <a:pPr>
              <a:defRPr/>
            </a:pPr>
            <a:r>
              <a:rPr lang="en-US" dirty="0" smtClean="0"/>
              <a:t>As discussed</a:t>
            </a:r>
            <a:r>
              <a:rPr lang="en-US" baseline="0" dirty="0" smtClean="0"/>
              <a:t> previously, p</a:t>
            </a:r>
            <a:r>
              <a:rPr lang="en-US" dirty="0" smtClean="0"/>
              <a:t>rocessing and analyzing data is vital to any</a:t>
            </a:r>
            <a:r>
              <a:rPr lang="en-US" baseline="0" dirty="0" smtClean="0"/>
              <a:t> organization. It enables organizations to derive value from data, and create intelligence to enable decision-making and organizational effectiveness. It is easier to process structured data due to its organized form. On the other hand, processing non-structured data and extracting information from it using traditional applications is difficult, time-consuming, and requires considerable resources. </a:t>
            </a:r>
            <a:r>
              <a:rPr lang="en-US" dirty="0" smtClean="0"/>
              <a:t>New architectures, technologies, and techniques (described </a:t>
            </a:r>
            <a:r>
              <a:rPr lang="en-US" baseline="0" dirty="0" smtClean="0"/>
              <a:t>in Module 2, ‘</a:t>
            </a:r>
            <a:r>
              <a:rPr lang="en-US" dirty="0"/>
              <a:t>Third Platform Technologies</a:t>
            </a:r>
            <a:r>
              <a:rPr lang="en-US" dirty="0" smtClean="0"/>
              <a:t>’</a:t>
            </a:r>
            <a:r>
              <a:rPr lang="en-US" baseline="0" dirty="0" smtClean="0"/>
              <a:t>) </a:t>
            </a:r>
            <a:r>
              <a:rPr lang="en-US" dirty="0" smtClean="0"/>
              <a:t>have emerged that enable storing, managing, analyzing, and deriving value from unstructured data coming from numerous sources.</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56528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dirty="0" smtClean="0"/>
              <a:t>In a computing environment, storage devices (or simply “storage”) are devices consisting of non-volatile recording media on which information can be persistently</a:t>
            </a:r>
            <a:r>
              <a:rPr lang="en-US" sz="900" baseline="0" dirty="0" smtClean="0"/>
              <a:t> </a:t>
            </a:r>
            <a:r>
              <a:rPr lang="en-US" sz="900" dirty="0" smtClean="0"/>
              <a:t>stored. Storage may be internal (for example, internal hard drive), removable</a:t>
            </a:r>
            <a:r>
              <a:rPr lang="en-US" sz="900" baseline="0" dirty="0" smtClean="0"/>
              <a:t> (for example, memory cards), or external (for example, magnetic tape drive) to a compute system. Based on the nature of the storage media used, storage devices can be broadly classified as given below:</a:t>
            </a:r>
          </a:p>
          <a:p>
            <a:pPr marL="171450" indent="-171450">
              <a:buFont typeface="Arial" panose="020B0604020202020204" pitchFamily="34" charset="0"/>
              <a:buChar char="•"/>
            </a:pPr>
            <a:r>
              <a:rPr lang="en-US" sz="900" b="1" baseline="0" dirty="0" smtClean="0"/>
              <a:t>Magnetic storage devices</a:t>
            </a:r>
            <a:r>
              <a:rPr lang="en-US" sz="900" baseline="0" dirty="0" smtClean="0"/>
              <a:t>: For example, hard disk drive and magnetic tape drive.</a:t>
            </a:r>
          </a:p>
          <a:p>
            <a:pPr marL="171450" indent="-171450">
              <a:buFont typeface="Arial" panose="020B0604020202020204" pitchFamily="34" charset="0"/>
              <a:buChar char="•"/>
            </a:pPr>
            <a:r>
              <a:rPr lang="en-US" sz="900" b="1" baseline="0" dirty="0" smtClean="0"/>
              <a:t>Optical storage devices</a:t>
            </a:r>
            <a:r>
              <a:rPr lang="en-US" sz="900" baseline="0" dirty="0" smtClean="0"/>
              <a:t>: For example, </a:t>
            </a:r>
            <a:r>
              <a:rPr lang="en-US" sz="900" dirty="0" smtClean="0"/>
              <a:t>Blu-ray, DVD, and CD.</a:t>
            </a:r>
            <a:endParaRPr lang="en-US" sz="900" baseline="0" dirty="0" smtClean="0"/>
          </a:p>
          <a:p>
            <a:pPr marL="171450" indent="-171450">
              <a:buFont typeface="Arial" panose="020B0604020202020204" pitchFamily="34" charset="0"/>
              <a:buChar char="•"/>
            </a:pPr>
            <a:r>
              <a:rPr lang="en-US" sz="900" b="1" baseline="0" dirty="0" smtClean="0"/>
              <a:t>Flash-based storage devices</a:t>
            </a:r>
            <a:r>
              <a:rPr lang="en-US" sz="900" baseline="0" dirty="0" smtClean="0"/>
              <a:t>: For example, solid state drive (SSD), memory card, and USB thumb drive (or pen drive).</a:t>
            </a:r>
          </a:p>
          <a:p>
            <a:pPr>
              <a:defRPr/>
            </a:pPr>
            <a:r>
              <a:rPr lang="en-US" sz="900" baseline="0" dirty="0" smtClean="0"/>
              <a:t>Storage is a core component in an organization’s IT infrastructure. Various factors such as the media, architecture, capacity, addressing, reliability, and performance influence the choice and use of storage devices in an enterprise environment. For example, disk drives and SSDs are used for storing business-critical information that needs to be continuously accessible to applications; whereas, magnetic tapes and optical storage are typically used for backing up and archiving data. The different types of storage devices are covered in Module 3, ‘</a:t>
            </a:r>
            <a:r>
              <a:rPr lang="en-US" sz="900" dirty="0"/>
              <a:t>Data Center Environment’</a:t>
            </a:r>
            <a:r>
              <a:rPr lang="en-US" sz="900" baseline="0" dirty="0" smtClean="0"/>
              <a:t>. </a:t>
            </a:r>
          </a:p>
          <a:p>
            <a:r>
              <a:rPr lang="en-US" sz="900" baseline="0" dirty="0" smtClean="0"/>
              <a:t>In enterprise environments, information is typically stored on storage systems (or storage “arrays”). A storage system is a hardware component that contains a group of homogeneous/heterogeneous storage devices assembled within a cabinet. These enterprise-class storage systems are designed for high capacity, scalability, performance, reliability, and security to meet business requirements. The compute systems that run business applications are provided storage capacity from storage systems. Storage systems are covered in Module 4, ‘</a:t>
            </a:r>
            <a:r>
              <a:rPr lang="en-US" sz="900" dirty="0"/>
              <a:t>Intelligent Storage Systems (ISS</a:t>
            </a:r>
            <a:r>
              <a:rPr lang="en-US" sz="900" dirty="0" smtClean="0"/>
              <a:t>)’</a:t>
            </a:r>
            <a:r>
              <a:rPr lang="en-US" sz="900" baseline="0" dirty="0" smtClean="0"/>
              <a:t>. Organizations typically house their IT infrastructure, including compute systems, storage systems, and network equipment within a data center.  </a:t>
            </a:r>
            <a:endParaRPr lang="en-US" sz="900" dirty="0" smtClean="0"/>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350417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r>
              <a:rPr lang="en-US" sz="900" kern="1200" dirty="0" smtClean="0">
                <a:solidFill>
                  <a:schemeClr val="tx1"/>
                </a:solidFill>
              </a:rPr>
              <a:t>A data center is a dedicated facility where an organization houses, operates, and</a:t>
            </a:r>
            <a:r>
              <a:rPr lang="en-US" sz="900" kern="1200" baseline="0" dirty="0" smtClean="0">
                <a:solidFill>
                  <a:schemeClr val="tx1"/>
                </a:solidFill>
              </a:rPr>
              <a:t> maintains back-end IT infrastructure including compute systems, storage systems, and network equipment along with other supporting infrastructure. A data center centralizes an organization’s IT equipment and data-processing operations, and is vital for carrying out business operations. </a:t>
            </a:r>
          </a:p>
          <a:p>
            <a:r>
              <a:rPr lang="en-US" sz="900" kern="1200" baseline="0" dirty="0" smtClean="0">
                <a:solidFill>
                  <a:schemeClr val="tx1"/>
                </a:solidFill>
              </a:rPr>
              <a:t>A data center typically comprises the following:</a:t>
            </a:r>
          </a:p>
          <a:p>
            <a:pPr marL="171450" indent="-171450">
              <a:buFont typeface="Arial" panose="020B0604020202020204" pitchFamily="34" charset="0"/>
              <a:buChar char="•"/>
            </a:pPr>
            <a:r>
              <a:rPr lang="en-US" sz="900" b="1" kern="1200" baseline="0" dirty="0" smtClean="0">
                <a:solidFill>
                  <a:schemeClr val="tx1"/>
                </a:solidFill>
              </a:rPr>
              <a:t>Facility:</a:t>
            </a:r>
            <a:r>
              <a:rPr lang="en-US" sz="900" kern="1200" baseline="0" dirty="0" smtClean="0">
                <a:solidFill>
                  <a:schemeClr val="tx1"/>
                </a:solidFill>
              </a:rPr>
              <a:t> It is the building and floor space where the data center is constructed. It typically has a raised floor with ducts underneath holding power and network cables.</a:t>
            </a:r>
          </a:p>
          <a:p>
            <a:pPr marL="171450" indent="-171450">
              <a:buFont typeface="Arial" panose="020B0604020202020204" pitchFamily="34" charset="0"/>
              <a:buChar char="•"/>
            </a:pPr>
            <a:r>
              <a:rPr lang="en-US" sz="900" b="1" kern="1200" baseline="0" dirty="0" smtClean="0">
                <a:solidFill>
                  <a:schemeClr val="tx1"/>
                </a:solidFill>
              </a:rPr>
              <a:t>IT equipment:</a:t>
            </a:r>
            <a:r>
              <a:rPr lang="en-US" sz="900" kern="1200" baseline="0" dirty="0" smtClean="0">
                <a:solidFill>
                  <a:schemeClr val="tx1"/>
                </a:solidFill>
              </a:rPr>
              <a:t> It includes equipment such as compute systems, storage systems, network equipment and cables, and cabinets for housing the IT equipment.</a:t>
            </a:r>
          </a:p>
          <a:p>
            <a:pPr marL="171450" indent="-171450">
              <a:buFont typeface="Arial" panose="020B0604020202020204" pitchFamily="34" charset="0"/>
              <a:buChar char="•"/>
            </a:pPr>
            <a:r>
              <a:rPr lang="en-US" sz="900" b="1" kern="1200" baseline="0" dirty="0" smtClean="0">
                <a:solidFill>
                  <a:schemeClr val="tx1"/>
                </a:solidFill>
              </a:rPr>
              <a:t>Support infrastructure:</a:t>
            </a:r>
            <a:r>
              <a:rPr lang="en-US" sz="900" kern="1200" baseline="0" dirty="0" smtClean="0">
                <a:solidFill>
                  <a:schemeClr val="tx1"/>
                </a:solidFill>
              </a:rPr>
              <a:t> </a:t>
            </a:r>
            <a:r>
              <a:rPr lang="en-US" sz="900" dirty="0" smtClean="0"/>
              <a:t>It includes all the e</a:t>
            </a:r>
            <a:r>
              <a:rPr lang="en-US" sz="900" kern="1200" baseline="0" dirty="0" smtClean="0">
                <a:solidFill>
                  <a:schemeClr val="tx1"/>
                </a:solidFill>
              </a:rPr>
              <a:t>quipment </a:t>
            </a:r>
            <a:r>
              <a:rPr lang="en-US" sz="900" dirty="0"/>
              <a:t>necessary to </a:t>
            </a:r>
            <a:r>
              <a:rPr lang="en-US" sz="900" kern="1200" baseline="0" dirty="0" smtClean="0">
                <a:solidFill>
                  <a:schemeClr val="tx1"/>
                </a:solidFill>
              </a:rPr>
              <a:t>securely sustain the functioning of the data center. Some key support equipment are power equipment including uninterruptible power sources, and power generators; environmental control equipment including fire and water detection systems, heating, ventilation, and air conditioning (HVAC) systems; and security systems including biometrics, keycard, and video surveillance systems.</a:t>
            </a:r>
          </a:p>
          <a:p>
            <a:r>
              <a:rPr lang="en-US" sz="900" dirty="0"/>
              <a:t>An organization may build a data center to provide open access to applications over the Internet, or for privately executing business applications </a:t>
            </a:r>
            <a:r>
              <a:rPr lang="en-US" sz="900" dirty="0" smtClean="0"/>
              <a:t>within </a:t>
            </a:r>
            <a:r>
              <a:rPr lang="en-US" sz="900" dirty="0"/>
              <a:t>its operational environment. A data center may be constructed in-house and located in an organization’s own facility, or it may be outsourced, with equipment being located at a third-party site. Large organizations often maintain multiple data centers to distribute data-processing workloads and for disaster recovery. </a:t>
            </a:r>
          </a:p>
          <a:p>
            <a:r>
              <a:rPr lang="en-US" sz="900" dirty="0"/>
              <a:t>Organizations are increasingly </a:t>
            </a:r>
            <a:r>
              <a:rPr lang="en-US" sz="900" dirty="0" smtClean="0"/>
              <a:t>focusing on energy-efficient </a:t>
            </a:r>
            <a:r>
              <a:rPr lang="en-US" sz="900" dirty="0"/>
              <a:t>technologies and efficient </a:t>
            </a:r>
            <a:r>
              <a:rPr lang="en-US" sz="900" dirty="0" smtClean="0"/>
              <a:t>management </a:t>
            </a:r>
            <a:r>
              <a:rPr lang="en-US" sz="900" dirty="0"/>
              <a:t>practices </a:t>
            </a:r>
            <a:r>
              <a:rPr lang="en-US" sz="900" dirty="0" smtClean="0"/>
              <a:t>to </a:t>
            </a:r>
            <a:r>
              <a:rPr lang="en-US" sz="900" dirty="0"/>
              <a:t>reduce the </a:t>
            </a:r>
            <a:r>
              <a:rPr lang="en-US" sz="900" dirty="0" smtClean="0"/>
              <a:t>energy </a:t>
            </a:r>
            <a:r>
              <a:rPr lang="en-US" sz="900" dirty="0"/>
              <a:t>consumption of data centers and lessen the impact on the environment</a:t>
            </a:r>
            <a:r>
              <a:rPr lang="en-US" sz="900" dirty="0" smtClean="0"/>
              <a:t>. Such data </a:t>
            </a:r>
            <a:r>
              <a:rPr lang="en-US" sz="900" dirty="0"/>
              <a:t>centers </a:t>
            </a:r>
            <a:r>
              <a:rPr lang="en-US" sz="900" dirty="0" smtClean="0"/>
              <a:t>are </a:t>
            </a:r>
            <a:r>
              <a:rPr lang="en-US" sz="900" dirty="0"/>
              <a:t>called </a:t>
            </a:r>
            <a:r>
              <a:rPr lang="en-US" sz="900" dirty="0" smtClean="0"/>
              <a:t>as “green </a:t>
            </a:r>
            <a:r>
              <a:rPr lang="en-US" sz="900" dirty="0"/>
              <a:t>data centers”.</a:t>
            </a:r>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161670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2550" y="381000"/>
            <a:ext cx="4457700" cy="3343275"/>
          </a:xfrm>
        </p:spPr>
      </p:sp>
      <p:sp>
        <p:nvSpPr>
          <p:cNvPr id="3" name="Notes Placeholder 2"/>
          <p:cNvSpPr>
            <a:spLocks noGrp="1"/>
          </p:cNvSpPr>
          <p:nvPr>
            <p:ph type="body" idx="1"/>
          </p:nvPr>
        </p:nvSpPr>
        <p:spPr/>
        <p:txBody>
          <a:bodyPr/>
          <a:lstStyle/>
          <a:p>
            <a:pPr marR="0" defTabSz="914400" rtl="0" eaLnBrk="0" fontAlgn="base" latinLnBrk="0" hangingPunct="0">
              <a:buClrTx/>
              <a:buSzTx/>
              <a:buFontTx/>
              <a:buNone/>
              <a:tabLst/>
              <a:defRPr/>
            </a:pPr>
            <a:r>
              <a:rPr lang="en-US" sz="900" kern="1200" dirty="0" smtClean="0">
                <a:solidFill>
                  <a:schemeClr val="tx1"/>
                </a:solidFill>
              </a:rPr>
              <a:t>Data centers are designed and built to</a:t>
            </a:r>
            <a:r>
              <a:rPr lang="en-US" sz="900" kern="1200" baseline="0" dirty="0" smtClean="0">
                <a:solidFill>
                  <a:schemeClr val="tx1"/>
                </a:solidFill>
              </a:rPr>
              <a:t> fulfill the key characteristics </a:t>
            </a:r>
            <a:r>
              <a:rPr lang="en-US" sz="900" kern="1200" dirty="0" smtClean="0">
                <a:solidFill>
                  <a:schemeClr val="tx1"/>
                </a:solidFill>
              </a:rPr>
              <a:t>shown in the figure on the slide</a:t>
            </a:r>
            <a:r>
              <a:rPr lang="en-US" sz="900" kern="1200" baseline="0" dirty="0" smtClean="0">
                <a:solidFill>
                  <a:schemeClr val="tx1"/>
                </a:solidFill>
              </a:rPr>
              <a:t>. </a:t>
            </a:r>
            <a:r>
              <a:rPr lang="en-US" sz="900" kern="1200" dirty="0" smtClean="0">
                <a:solidFill>
                  <a:schemeClr val="tx1"/>
                </a:solidFill>
              </a:rPr>
              <a:t>Although the characteristics are applicable to almost all data center components, the discussion here primarily focuses on storage systems. </a:t>
            </a:r>
          </a:p>
          <a:p>
            <a:pPr marL="171450" lvl="1" indent="-171450">
              <a:spcBef>
                <a:spcPts val="1200"/>
              </a:spcBef>
            </a:pPr>
            <a:r>
              <a:rPr lang="en-US" sz="900" b="1" kern="1200" dirty="0" smtClean="0">
                <a:solidFill>
                  <a:schemeClr val="tx1"/>
                </a:solidFill>
              </a:rPr>
              <a:t>Availability:</a:t>
            </a:r>
            <a:r>
              <a:rPr lang="en-US" sz="900" kern="1200" dirty="0" smtClean="0">
                <a:solidFill>
                  <a:schemeClr val="tx1"/>
                </a:solidFill>
              </a:rPr>
              <a:t> Availability of information as and when required should</a:t>
            </a:r>
            <a:r>
              <a:rPr lang="en-US" sz="900" kern="1200" baseline="0" dirty="0" smtClean="0">
                <a:solidFill>
                  <a:schemeClr val="tx1"/>
                </a:solidFill>
              </a:rPr>
              <a:t> be ensured</a:t>
            </a:r>
            <a:r>
              <a:rPr lang="en-US" sz="900" kern="1200" dirty="0" smtClean="0">
                <a:solidFill>
                  <a:schemeClr val="tx1"/>
                </a:solidFill>
              </a:rPr>
              <a:t>. Unavailability of information can severely affect business operations, lead to substantial financial losses, and damage</a:t>
            </a:r>
            <a:r>
              <a:rPr lang="en-US" sz="900" kern="1200" baseline="0" dirty="0" smtClean="0">
                <a:solidFill>
                  <a:schemeClr val="tx1"/>
                </a:solidFill>
              </a:rPr>
              <a:t> the reputation of</a:t>
            </a:r>
            <a:r>
              <a:rPr lang="en-US" sz="900" kern="1200" dirty="0" smtClean="0">
                <a:solidFill>
                  <a:schemeClr val="tx1"/>
                </a:solidFill>
              </a:rPr>
              <a:t> an organization.</a:t>
            </a:r>
          </a:p>
          <a:p>
            <a:pPr marL="171450" lvl="1" indent="-171450">
              <a:spcBef>
                <a:spcPts val="1200"/>
              </a:spcBef>
            </a:pPr>
            <a:r>
              <a:rPr lang="en-US" sz="900" b="1" kern="1200" dirty="0" smtClean="0">
                <a:solidFill>
                  <a:schemeClr val="tx1"/>
                </a:solidFill>
              </a:rPr>
              <a:t>Security: </a:t>
            </a:r>
            <a:r>
              <a:rPr lang="en-US" sz="900" kern="1200" dirty="0" smtClean="0">
                <a:solidFill>
                  <a:schemeClr val="tx1"/>
                </a:solidFill>
              </a:rPr>
              <a:t>Policies and procedures should be established, and control </a:t>
            </a:r>
            <a:r>
              <a:rPr lang="en-US" sz="900" dirty="0" smtClean="0"/>
              <a:t>measures should be implemented to </a:t>
            </a:r>
            <a:r>
              <a:rPr lang="en-US" sz="900" kern="1200" dirty="0" smtClean="0">
                <a:solidFill>
                  <a:schemeClr val="tx1"/>
                </a:solidFill>
              </a:rPr>
              <a:t>prevent unauthorized access to and alteration</a:t>
            </a:r>
            <a:r>
              <a:rPr lang="en-US" sz="900" kern="1200" baseline="0" dirty="0" smtClean="0">
                <a:solidFill>
                  <a:schemeClr val="tx1"/>
                </a:solidFill>
              </a:rPr>
              <a:t> of </a:t>
            </a:r>
            <a:r>
              <a:rPr lang="en-US" sz="900" kern="1200" dirty="0" smtClean="0">
                <a:solidFill>
                  <a:schemeClr val="tx1"/>
                </a:solidFill>
              </a:rPr>
              <a:t>information.</a:t>
            </a:r>
          </a:p>
          <a:p>
            <a:pPr marL="171450" lvl="1" indent="-171450">
              <a:spcBef>
                <a:spcPts val="1200"/>
              </a:spcBef>
            </a:pPr>
            <a:r>
              <a:rPr lang="en-US" sz="900" b="1" dirty="0" smtClean="0"/>
              <a:t>Capacity:</a:t>
            </a:r>
            <a:r>
              <a:rPr lang="en-US" sz="900" dirty="0" smtClean="0"/>
              <a:t> Data center operations require adequate resources to efficiently store and process large and increasing amounts of data. When capacity requirements increase, additional capacity should be provided either without interrupting the availability or with minimal disruption. Capacity may be managed by adding new resources or by reallocating existing resources.</a:t>
            </a:r>
            <a:endParaRPr lang="en-US" sz="900" b="1" kern="1200" dirty="0" smtClean="0">
              <a:solidFill>
                <a:schemeClr val="tx1"/>
              </a:solidFill>
            </a:endParaRPr>
          </a:p>
          <a:p>
            <a:pPr marL="171450" lvl="1" indent="-171450">
              <a:spcBef>
                <a:spcPts val="1200"/>
              </a:spcBef>
            </a:pPr>
            <a:r>
              <a:rPr lang="en-US" sz="900" b="1" kern="1200" dirty="0" smtClean="0">
                <a:solidFill>
                  <a:schemeClr val="tx1"/>
                </a:solidFill>
              </a:rPr>
              <a:t>Scalability:</a:t>
            </a:r>
            <a:r>
              <a:rPr lang="en-US" sz="900" kern="1200" dirty="0" smtClean="0">
                <a:solidFill>
                  <a:schemeClr val="tx1"/>
                </a:solidFill>
              </a:rPr>
              <a:t> Organizations may need to deploy additional</a:t>
            </a:r>
            <a:r>
              <a:rPr lang="en-US" sz="900" kern="1200" baseline="0" dirty="0" smtClean="0">
                <a:solidFill>
                  <a:schemeClr val="tx1"/>
                </a:solidFill>
              </a:rPr>
              <a:t> resources such as </a:t>
            </a:r>
            <a:r>
              <a:rPr lang="en-US" sz="900" kern="1200" dirty="0" smtClean="0">
                <a:solidFill>
                  <a:schemeClr val="tx1"/>
                </a:solidFill>
              </a:rPr>
              <a:t>compute systems, new applications, and databases to meet the growing requirements. Data center resources should scale to meet the changing requirements, without interrupting business operations. </a:t>
            </a:r>
          </a:p>
          <a:p>
            <a:pPr marL="171450" lvl="1" indent="-171450">
              <a:spcBef>
                <a:spcPts val="1200"/>
              </a:spcBef>
            </a:pPr>
            <a:r>
              <a:rPr lang="en-US" sz="900" b="1" kern="1200" dirty="0" smtClean="0">
                <a:solidFill>
                  <a:schemeClr val="tx1"/>
                </a:solidFill>
              </a:rPr>
              <a:t>Performance:</a:t>
            </a:r>
            <a:r>
              <a:rPr lang="en-US" sz="900" kern="1200" dirty="0" smtClean="0">
                <a:solidFill>
                  <a:schemeClr val="tx1"/>
                </a:solidFill>
              </a:rPr>
              <a:t> D</a:t>
            </a:r>
            <a:r>
              <a:rPr lang="en-US" sz="900" dirty="0" smtClean="0"/>
              <a:t>ata center components </a:t>
            </a:r>
            <a:r>
              <a:rPr lang="en-US" sz="900" kern="1200" dirty="0" smtClean="0">
                <a:solidFill>
                  <a:schemeClr val="tx1"/>
                </a:solidFill>
              </a:rPr>
              <a:t>should provide optimal performance based on the required service levels.</a:t>
            </a:r>
          </a:p>
          <a:p>
            <a:pPr marL="171450" lvl="1" indent="-171450">
              <a:spcBef>
                <a:spcPts val="1200"/>
              </a:spcBef>
            </a:pPr>
            <a:r>
              <a:rPr lang="en-US" sz="900" b="1" kern="1200" dirty="0" smtClean="0">
                <a:solidFill>
                  <a:schemeClr val="tx1"/>
                </a:solidFill>
              </a:rPr>
              <a:t>Data integrity:</a:t>
            </a:r>
            <a:r>
              <a:rPr lang="en-US" sz="900" kern="1200" dirty="0" smtClean="0">
                <a:solidFill>
                  <a:schemeClr val="tx1"/>
                </a:solidFill>
              </a:rPr>
              <a:t> Data integrity refers to mechanisms, such as error correction codes or parity bits, which ensure that data is stored and retrieved exactly as it was received.</a:t>
            </a:r>
          </a:p>
          <a:p>
            <a:pPr marL="171450" lvl="1" indent="-171450">
              <a:spcBef>
                <a:spcPts val="1200"/>
              </a:spcBef>
            </a:pPr>
            <a:r>
              <a:rPr lang="en-US" sz="900" b="1" kern="1200" dirty="0" smtClean="0">
                <a:solidFill>
                  <a:schemeClr val="tx1"/>
                </a:solidFill>
              </a:rPr>
              <a:t>Manageability:</a:t>
            </a:r>
            <a:r>
              <a:rPr lang="en-US" sz="900" kern="1200" dirty="0" smtClean="0">
                <a:solidFill>
                  <a:schemeClr val="tx1"/>
                </a:solidFill>
              </a:rPr>
              <a:t> A data center should provide easy, flexible, and integrated management of all its components. Efficient manageability can be achieved through automation for reducing manual intervention in common, repeatable tasks.</a:t>
            </a:r>
          </a:p>
          <a:p>
            <a:endParaRPr lang="en-US" sz="900" dirty="0"/>
          </a:p>
        </p:txBody>
      </p:sp>
      <p:sp>
        <p:nvSpPr>
          <p:cNvPr id="4" name="Footer Placeholder 3"/>
          <p:cNvSpPr>
            <a:spLocks noGrp="1"/>
          </p:cNvSpPr>
          <p:nvPr>
            <p:ph type="ftr" sz="quarter" idx="10"/>
          </p:nvPr>
        </p:nvSpPr>
        <p:spPr/>
        <p:txBody>
          <a:bodyPr/>
          <a:lstStyle/>
          <a:p>
            <a:pPr>
              <a:defRPr/>
            </a:pPr>
            <a:r>
              <a:rPr lang="en-US" smtClean="0"/>
              <a:t>Module 1: Introduction to Information Storage</a:t>
            </a:r>
            <a:endParaRPr lang="en-US" dirty="0"/>
          </a:p>
        </p:txBody>
      </p:sp>
    </p:spTree>
    <p:extLst>
      <p:ext uri="{BB962C8B-B14F-4D97-AF65-F5344CB8AC3E}">
        <p14:creationId xmlns:p14="http://schemas.microsoft.com/office/powerpoint/2010/main" val="520013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slovni slajd">
    <p:spTree>
      <p:nvGrpSpPr>
        <p:cNvPr id="1" name=""/>
        <p:cNvGrpSpPr/>
        <p:nvPr/>
      </p:nvGrpSpPr>
      <p:grpSpPr>
        <a:xfrm>
          <a:off x="0" y="0"/>
          <a:ext cx="0" cy="0"/>
          <a:chOff x="0" y="0"/>
          <a:chExt cx="0" cy="0"/>
        </a:xfrm>
      </p:grpSpPr>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2" name="Title 1"/>
          <p:cNvSpPr>
            <a:spLocks noGrp="1"/>
          </p:cNvSpPr>
          <p:nvPr>
            <p:ph type="ctrTitle"/>
          </p:nvPr>
        </p:nvSpPr>
        <p:spPr>
          <a:xfrm>
            <a:off x="827691" y="4348862"/>
            <a:ext cx="7488613" cy="1283370"/>
          </a:xfrm>
          <a:prstGeom prst="rect">
            <a:avLst/>
          </a:prstGeom>
        </p:spPr>
        <p:txBody>
          <a:bodyPr/>
          <a:lstStyle>
            <a:lvl1pPr>
              <a:defRPr sz="4000" b="1" i="0" baseline="0">
                <a:solidFill>
                  <a:schemeClr val="bg1"/>
                </a:solidFill>
                <a:latin typeface="Segoe UI" panose="020B0502040204020203" pitchFamily="34" charset="0"/>
              </a:defRPr>
            </a:lvl1pPr>
          </a:lstStyle>
          <a:p>
            <a:r>
              <a:rPr lang="en-US" smtClean="0"/>
              <a:t>Click to edit Master title style</a:t>
            </a:r>
            <a:endParaRPr lang="hr-HR" dirty="0"/>
          </a:p>
        </p:txBody>
      </p:sp>
    </p:spTree>
    <p:extLst>
      <p:ext uri="{BB962C8B-B14F-4D97-AF65-F5344CB8AC3E}">
        <p14:creationId xmlns:p14="http://schemas.microsoft.com/office/powerpoint/2010/main" val="140326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slov i sadržaj">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1644316"/>
            <a:ext cx="6569243" cy="4708358"/>
          </a:xfrm>
          <a:prstGeom prst="rect">
            <a:avLst/>
          </a:prstGeom>
        </p:spPr>
        <p:txBody>
          <a:bodyPr/>
          <a:lstStyle>
            <a:lvl1pPr>
              <a:defRPr sz="28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a:solidFill>
                  <a:schemeClr val="tx1">
                    <a:lumMod val="85000"/>
                    <a:lumOff val="15000"/>
                  </a:schemeClr>
                </a:solidFill>
                <a:latin typeface="Segoe UI" panose="020B0502040204020203" pitchFamily="34" charset="0"/>
                <a:cs typeface="Segoe UI" panose="020B0502040204020203" pitchFamily="34" charset="0"/>
              </a:defRPr>
            </a:lvl2pPr>
            <a:lvl3pPr>
              <a:defRPr>
                <a:solidFill>
                  <a:schemeClr val="tx1">
                    <a:lumMod val="85000"/>
                    <a:lumOff val="15000"/>
                  </a:schemeClr>
                </a:solidFill>
                <a:latin typeface="Segoe UI" panose="020B0502040204020203" pitchFamily="34" charset="0"/>
                <a:cs typeface="Segoe UI" panose="020B0502040204020203" pitchFamily="34" charset="0"/>
              </a:defRPr>
            </a:lvl3pPr>
            <a:lvl4pPr>
              <a:defRPr>
                <a:solidFill>
                  <a:schemeClr val="tx1">
                    <a:lumMod val="85000"/>
                    <a:lumOff val="15000"/>
                  </a:schemeClr>
                </a:solidFill>
                <a:latin typeface="Segoe UI" panose="020B0502040204020203" pitchFamily="34" charset="0"/>
                <a:cs typeface="Segoe UI" panose="020B0502040204020203" pitchFamily="34" charset="0"/>
              </a:defRPr>
            </a:lvl4pPr>
            <a:lvl5pPr>
              <a:defRPr>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8"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1487445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6" name="Content Placeholder 2"/>
          <p:cNvSpPr>
            <a:spLocks noGrp="1"/>
          </p:cNvSpPr>
          <p:nvPr>
            <p:ph idx="1"/>
          </p:nvPr>
        </p:nvSpPr>
        <p:spPr>
          <a:xfrm>
            <a:off x="1961149"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a:defRPr sz="2000">
                <a:solidFill>
                  <a:schemeClr val="tx1">
                    <a:lumMod val="85000"/>
                    <a:lumOff val="15000"/>
                  </a:schemeClr>
                </a:solidFill>
                <a:latin typeface="Segoe UI" panose="020B0502040204020203" pitchFamily="34" charset="0"/>
                <a:cs typeface="Segoe UI" panose="020B0502040204020203" pitchFamily="34" charset="0"/>
              </a:defRPr>
            </a:lvl3pPr>
            <a:lvl4pPr>
              <a:defRPr sz="1800">
                <a:solidFill>
                  <a:schemeClr val="tx1">
                    <a:lumMod val="85000"/>
                    <a:lumOff val="15000"/>
                  </a:schemeClr>
                </a:solidFill>
                <a:latin typeface="Segoe UI" panose="020B0502040204020203" pitchFamily="34" charset="0"/>
                <a:cs typeface="Segoe UI" panose="020B0502040204020203" pitchFamily="34" charset="0"/>
              </a:defRPr>
            </a:lvl4pPr>
            <a:lvl5pPr>
              <a:defRPr sz="18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7" name="Content Placeholder 2"/>
          <p:cNvSpPr>
            <a:spLocks noGrp="1"/>
          </p:cNvSpPr>
          <p:nvPr>
            <p:ph idx="10"/>
          </p:nvPr>
        </p:nvSpPr>
        <p:spPr>
          <a:xfrm>
            <a:off x="5486400" y="1644316"/>
            <a:ext cx="3043991" cy="4708358"/>
          </a:xfrm>
          <a:prstGeom prst="rect">
            <a:avLst/>
          </a:prstGeom>
        </p:spPr>
        <p:txBody>
          <a:bodyPr/>
          <a:lstStyle>
            <a:lvl1pPr>
              <a:defRPr sz="2400">
                <a:solidFill>
                  <a:schemeClr val="tx1">
                    <a:lumMod val="85000"/>
                    <a:lumOff val="15000"/>
                  </a:schemeClr>
                </a:solidFill>
                <a:latin typeface="Segoe UI Semibold" panose="020B0702040204020203" pitchFamily="34" charset="0"/>
                <a:cs typeface="Segoe UI Semibold" panose="020B0702040204020203" pitchFamily="34" charset="0"/>
              </a:defRPr>
            </a:lvl1pPr>
            <a:lvl2pPr>
              <a:defRPr sz="2400">
                <a:solidFill>
                  <a:schemeClr val="tx1">
                    <a:lumMod val="85000"/>
                    <a:lumOff val="15000"/>
                  </a:schemeClr>
                </a:solidFill>
                <a:latin typeface="Segoe UI" panose="020B0502040204020203" pitchFamily="34" charset="0"/>
                <a:cs typeface="Segoe UI" panose="020B0502040204020203" pitchFamily="34" charset="0"/>
              </a:defRPr>
            </a:lvl2pPr>
            <a:lvl3pPr marL="1142971" indent="-228594">
              <a:defRPr lang="en-US" sz="20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600160" indent="-228594">
              <a:defRPr lang="en-US" sz="1800" kern="1200" dirty="0" smtClean="0">
                <a:solidFill>
                  <a:schemeClr val="tx1">
                    <a:lumMod val="85000"/>
                    <a:lumOff val="15000"/>
                  </a:schemeClr>
                </a:solidFill>
                <a:latin typeface="Segoe UI" panose="020B0502040204020203" pitchFamily="34" charset="0"/>
                <a:ea typeface="+mn-ea"/>
                <a:cs typeface="Segoe UI" panose="020B0502040204020203" pitchFamily="34" charset="0"/>
              </a:defRPr>
            </a:lvl4pPr>
            <a:lvl5pPr>
              <a:defRPr sz="1600">
                <a:solidFill>
                  <a:schemeClr val="tx1">
                    <a:lumMod val="85000"/>
                    <a:lumOff val="15000"/>
                  </a:schemeClr>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a:p>
        </p:txBody>
      </p:sp>
      <p:sp>
        <p:nvSpPr>
          <p:cNvPr id="8"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77758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Title 1"/>
          <p:cNvSpPr>
            <a:spLocks noGrp="1"/>
          </p:cNvSpPr>
          <p:nvPr>
            <p:ph type="title"/>
          </p:nvPr>
        </p:nvSpPr>
        <p:spPr>
          <a:xfrm>
            <a:off x="1961148" y="318754"/>
            <a:ext cx="6569243" cy="1068888"/>
          </a:xfrm>
          <a:prstGeom prst="rect">
            <a:avLst/>
          </a:prstGeom>
        </p:spPr>
        <p:txBody>
          <a:bodyPr/>
          <a:lstStyle>
            <a:lvl1pPr>
              <a:defRPr sz="360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r>
              <a:rPr lang="en-US" smtClean="0"/>
              <a:t>Click to edit Master title style</a:t>
            </a:r>
            <a:endParaRPr lang="hr-HR"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79892" y="276"/>
            <a:ext cx="164108" cy="6858000"/>
          </a:xfrm>
          <a:prstGeom prst="rect">
            <a:avLst/>
          </a:prstGeom>
        </p:spPr>
      </p:pic>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56053" cy="6858000"/>
          </a:xfrm>
          <a:prstGeom prst="rect">
            <a:avLst/>
          </a:prstGeom>
        </p:spPr>
      </p:pic>
    </p:spTree>
    <p:extLst>
      <p:ext uri="{BB962C8B-B14F-4D97-AF65-F5344CB8AC3E}">
        <p14:creationId xmlns:p14="http://schemas.microsoft.com/office/powerpoint/2010/main" val="23852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r>
              <a:rPr lang="en-US" smtClean="0"/>
              <a:t>Module 1: Introduction to Information Storage</a:t>
            </a:r>
            <a:endParaRPr lang="en-US" dirty="0"/>
          </a:p>
        </p:txBody>
      </p:sp>
    </p:spTree>
    <p:custDataLst>
      <p:tags r:id="rId1"/>
    </p:custDataLst>
    <p:extLst>
      <p:ext uri="{BB962C8B-B14F-4D97-AF65-F5344CB8AC3E}">
        <p14:creationId xmlns:p14="http://schemas.microsoft.com/office/powerpoint/2010/main" val="2662007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320800"/>
            <a:ext cx="8458200" cy="4572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r>
              <a:rPr lang="en-US" smtClean="0"/>
              <a:t>Module 1: Introduction to Information Storage</a:t>
            </a:r>
            <a:endParaRPr lang="en-US" dirty="0"/>
          </a:p>
        </p:txBody>
      </p:sp>
    </p:spTree>
    <p:custDataLst>
      <p:tags r:id="rId1"/>
    </p:custDataLst>
    <p:extLst>
      <p:ext uri="{BB962C8B-B14F-4D97-AF65-F5344CB8AC3E}">
        <p14:creationId xmlns:p14="http://schemas.microsoft.com/office/powerpoint/2010/main" val="333241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685800"/>
            <a:ext cx="8077200" cy="6096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2" y="1498600"/>
            <a:ext cx="8077200" cy="39624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123415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0"/>
            <a:ext cx="8458200" cy="6096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4" y="1727200"/>
            <a:ext cx="8458200" cy="41656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4" y="937339"/>
            <a:ext cx="8449733" cy="403223"/>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59862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4" y="304801"/>
            <a:ext cx="8458200" cy="6096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4" y="937339"/>
            <a:ext cx="8449733" cy="403223"/>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3"/>
          </p:nvPr>
        </p:nvSpPr>
        <p:spPr>
          <a:xfrm>
            <a:off x="2895600" y="6604000"/>
            <a:ext cx="5181600" cy="177800"/>
          </a:xfrm>
          <a:prstGeom prst="rect">
            <a:avLst/>
          </a:prstGeom>
        </p:spPr>
        <p:txBody>
          <a:bodyPr/>
          <a:lstStyle>
            <a:lvl1pPr>
              <a:defRPr sz="600" b="0">
                <a:solidFill>
                  <a:schemeClr val="bg2"/>
                </a:solidFill>
              </a:defRPr>
            </a:lvl1pPr>
          </a:lstStyle>
          <a:p>
            <a:pPr algn="r"/>
            <a:endParaRPr lang="en-US" dirty="0"/>
          </a:p>
        </p:txBody>
      </p:sp>
    </p:spTree>
    <p:custDataLst>
      <p:tags r:id="rId1"/>
    </p:custDataLst>
    <p:extLst>
      <p:ext uri="{BB962C8B-B14F-4D97-AF65-F5344CB8AC3E}">
        <p14:creationId xmlns:p14="http://schemas.microsoft.com/office/powerpoint/2010/main" val="1279593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92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1.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9" Type="http://schemas.openxmlformats.org/officeDocument/2006/relationships/image" Target="../media/image68.png"/><Relationship Id="rId21" Type="http://schemas.openxmlformats.org/officeDocument/2006/relationships/image" Target="../media/image50.png"/><Relationship Id="rId34" Type="http://schemas.openxmlformats.org/officeDocument/2006/relationships/image" Target="../media/image63.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33" Type="http://schemas.openxmlformats.org/officeDocument/2006/relationships/image" Target="../media/image62.png"/><Relationship Id="rId38" Type="http://schemas.openxmlformats.org/officeDocument/2006/relationships/image" Target="../media/image67.png"/><Relationship Id="rId2" Type="http://schemas.openxmlformats.org/officeDocument/2006/relationships/slideLayout" Target="../slideLayouts/slideLayout2.xml"/><Relationship Id="rId16" Type="http://schemas.openxmlformats.org/officeDocument/2006/relationships/image" Target="../media/image45.png"/><Relationship Id="rId20" Type="http://schemas.openxmlformats.org/officeDocument/2006/relationships/image" Target="../media/image49.png"/><Relationship Id="rId29" Type="http://schemas.openxmlformats.org/officeDocument/2006/relationships/image" Target="../media/image58.png"/><Relationship Id="rId1" Type="http://schemas.openxmlformats.org/officeDocument/2006/relationships/tags" Target="../tags/tag27.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32" Type="http://schemas.openxmlformats.org/officeDocument/2006/relationships/image" Target="../media/image61.png"/><Relationship Id="rId37" Type="http://schemas.openxmlformats.org/officeDocument/2006/relationships/image" Target="../media/image66.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36" Type="http://schemas.openxmlformats.org/officeDocument/2006/relationships/image" Target="../media/image65.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0.png"/><Relationship Id="rId4" Type="http://schemas.openxmlformats.org/officeDocument/2006/relationships/image" Target="../media/image33.emf"/><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 Id="rId35" Type="http://schemas.openxmlformats.org/officeDocument/2006/relationships/image" Target="../media/image64.png"/><Relationship Id="rId8" Type="http://schemas.openxmlformats.org/officeDocument/2006/relationships/image" Target="../media/image37.png"/><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21" Type="http://schemas.openxmlformats.org/officeDocument/2006/relationships/image" Target="../media/image51.png"/><Relationship Id="rId34" Type="http://schemas.openxmlformats.org/officeDocument/2006/relationships/image" Target="../media/image6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38" Type="http://schemas.openxmlformats.org/officeDocument/2006/relationships/image" Target="../media/image68.png"/><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tags" Target="../tags/tag28.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37" Type="http://schemas.openxmlformats.org/officeDocument/2006/relationships/image" Target="../media/image67.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36" Type="http://schemas.openxmlformats.org/officeDocument/2006/relationships/image" Target="../media/image66.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 Id="rId8" Type="http://schemas.openxmlformats.org/officeDocument/2006/relationships/image" Target="../media/image38.png"/><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70.png"/><Relationship Id="rId4" Type="http://schemas.openxmlformats.org/officeDocument/2006/relationships/image" Target="../media/image45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71.png"/><Relationship Id="rId4" Type="http://schemas.openxmlformats.org/officeDocument/2006/relationships/image" Target="../media/image47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74.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8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8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7.xml"/><Relationship Id="rId5" Type="http://schemas.openxmlformats.org/officeDocument/2006/relationships/image" Target="../media/image8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90000"/>
              </a:lnSpc>
              <a:defRPr/>
            </a:pPr>
            <a:r>
              <a:rPr lang="hr-HR" dirty="0" smtClean="0"/>
              <a:t>Storage, ISS, RAID</a:t>
            </a:r>
            <a:r>
              <a:rPr lang="hr-HR" smtClean="0"/>
              <a:t>, SSD</a:t>
            </a:r>
            <a:endParaRPr lang="hr-HR" dirty="0"/>
          </a:p>
        </p:txBody>
      </p:sp>
    </p:spTree>
    <p:extLst>
      <p:ext uri="{BB962C8B-B14F-4D97-AF65-F5344CB8AC3E}">
        <p14:creationId xmlns:p14="http://schemas.microsoft.com/office/powerpoint/2010/main" val="37448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Characteristics of a Data Center</a:t>
            </a:r>
          </a:p>
        </p:txBody>
      </p:sp>
      <p:grpSp>
        <p:nvGrpSpPr>
          <p:cNvPr id="5" name="Group 4"/>
          <p:cNvGrpSpPr/>
          <p:nvPr/>
        </p:nvGrpSpPr>
        <p:grpSpPr>
          <a:xfrm>
            <a:off x="2877628" y="1917005"/>
            <a:ext cx="4736281" cy="4488931"/>
            <a:chOff x="2357194" y="843998"/>
            <a:chExt cx="4303038" cy="3960000"/>
          </a:xfrm>
        </p:grpSpPr>
        <p:pic>
          <p:nvPicPr>
            <p:cNvPr id="6" name="Picture 14" descr="main_image"/>
            <p:cNvPicPr>
              <a:picLocks noChangeAspect="1" noChangeArrowheads="1"/>
            </p:cNvPicPr>
            <p:nvPr/>
          </p:nvPicPr>
          <p:blipFill>
            <a:blip r:embed="rId4" cstate="print"/>
            <a:srcRect/>
            <a:stretch>
              <a:fillRect/>
            </a:stretch>
          </p:blipFill>
          <p:spPr bwMode="auto">
            <a:xfrm>
              <a:off x="2357194" y="843998"/>
              <a:ext cx="4303038" cy="3960000"/>
            </a:xfrm>
            <a:prstGeom prst="rect">
              <a:avLst/>
            </a:prstGeom>
            <a:noFill/>
          </p:spPr>
        </p:pic>
        <p:sp>
          <p:nvSpPr>
            <p:cNvPr id="7" name="Text Box 15"/>
            <p:cNvSpPr txBox="1">
              <a:spLocks noChangeArrowheads="1"/>
            </p:cNvSpPr>
            <p:nvPr/>
          </p:nvSpPr>
          <p:spPr bwMode="auto">
            <a:xfrm>
              <a:off x="4026393" y="1305009"/>
              <a:ext cx="710516"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Availability</a:t>
              </a:r>
            </a:p>
          </p:txBody>
        </p:sp>
        <p:sp>
          <p:nvSpPr>
            <p:cNvPr id="8" name="Text Box 16"/>
            <p:cNvSpPr txBox="1">
              <a:spLocks noChangeArrowheads="1"/>
            </p:cNvSpPr>
            <p:nvPr/>
          </p:nvSpPr>
          <p:spPr bwMode="auto">
            <a:xfrm>
              <a:off x="2467713" y="1863661"/>
              <a:ext cx="877100"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Data Integrity</a:t>
              </a:r>
            </a:p>
          </p:txBody>
        </p:sp>
        <p:sp>
          <p:nvSpPr>
            <p:cNvPr id="9" name="Text Box 17"/>
            <p:cNvSpPr txBox="1">
              <a:spLocks noChangeArrowheads="1"/>
            </p:cNvSpPr>
            <p:nvPr/>
          </p:nvSpPr>
          <p:spPr bwMode="auto">
            <a:xfrm>
              <a:off x="5537621" y="1863661"/>
              <a:ext cx="514564"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Security</a:t>
              </a:r>
            </a:p>
          </p:txBody>
        </p:sp>
        <p:sp>
          <p:nvSpPr>
            <p:cNvPr id="10" name="Text Box 18"/>
            <p:cNvSpPr txBox="1">
              <a:spLocks noChangeArrowheads="1"/>
            </p:cNvSpPr>
            <p:nvPr/>
          </p:nvSpPr>
          <p:spPr bwMode="auto">
            <a:xfrm>
              <a:off x="5525008" y="3565571"/>
              <a:ext cx="543418"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Capacity</a:t>
              </a:r>
            </a:p>
          </p:txBody>
        </p:sp>
        <p:sp>
          <p:nvSpPr>
            <p:cNvPr id="11" name="Text Box 19"/>
            <p:cNvSpPr txBox="1">
              <a:spLocks noChangeArrowheads="1"/>
            </p:cNvSpPr>
            <p:nvPr/>
          </p:nvSpPr>
          <p:spPr bwMode="auto">
            <a:xfrm>
              <a:off x="4061832" y="4127931"/>
              <a:ext cx="648319"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Scalability</a:t>
              </a:r>
            </a:p>
          </p:txBody>
        </p:sp>
        <p:sp>
          <p:nvSpPr>
            <p:cNvPr id="12" name="Text Box 20"/>
            <p:cNvSpPr txBox="1">
              <a:spLocks noChangeArrowheads="1"/>
            </p:cNvSpPr>
            <p:nvPr/>
          </p:nvSpPr>
          <p:spPr bwMode="auto">
            <a:xfrm>
              <a:off x="2528378" y="3565571"/>
              <a:ext cx="819135"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Performance</a:t>
              </a:r>
            </a:p>
          </p:txBody>
        </p:sp>
        <p:sp>
          <p:nvSpPr>
            <p:cNvPr id="13" name="Text Box 21"/>
            <p:cNvSpPr txBox="1">
              <a:spLocks noChangeArrowheads="1"/>
            </p:cNvSpPr>
            <p:nvPr/>
          </p:nvSpPr>
          <p:spPr bwMode="auto">
            <a:xfrm>
              <a:off x="3904462" y="2728829"/>
              <a:ext cx="916854" cy="184666"/>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Manageability</a:t>
              </a:r>
            </a:p>
          </p:txBody>
        </p:sp>
      </p:grpSp>
    </p:spTree>
    <p:custDataLst>
      <p:tags r:id="rId1"/>
    </p:custDataLst>
    <p:extLst>
      <p:ext uri="{BB962C8B-B14F-4D97-AF65-F5344CB8AC3E}">
        <p14:creationId xmlns:p14="http://schemas.microsoft.com/office/powerpoint/2010/main" val="1184952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Data Center Management Processes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0297808"/>
              </p:ext>
            </p:extLst>
          </p:nvPr>
        </p:nvGraphicFramePr>
        <p:xfrm>
          <a:off x="1556534" y="1772816"/>
          <a:ext cx="7191929" cy="3474720"/>
        </p:xfrm>
        <a:graphic>
          <a:graphicData uri="http://schemas.openxmlformats.org/drawingml/2006/table">
            <a:tbl>
              <a:tblPr firstRow="1" bandRow="1">
                <a:tableStyleId>{5C22544A-7EE6-4342-B048-85BDC9FD1C3A}</a:tableStyleId>
              </a:tblPr>
              <a:tblGrid>
                <a:gridCol w="2479976"/>
                <a:gridCol w="4711953"/>
              </a:tblGrid>
              <a:tr h="315035">
                <a:tc>
                  <a:txBody>
                    <a:bodyPr/>
                    <a:lstStyle/>
                    <a:p>
                      <a:r>
                        <a:rPr lang="en-US" sz="1600" dirty="0" smtClean="0"/>
                        <a:t>Management Process</a:t>
                      </a:r>
                    </a:p>
                  </a:txBody>
                  <a:tcPr/>
                </a:tc>
                <a:tc>
                  <a:txBody>
                    <a:bodyPr/>
                    <a:lstStyle/>
                    <a:p>
                      <a:r>
                        <a:rPr lang="en-US" sz="1600" dirty="0" smtClean="0"/>
                        <a:t>Description</a:t>
                      </a:r>
                      <a:endParaRPr lang="en-US" sz="1600" dirty="0"/>
                    </a:p>
                  </a:txBody>
                  <a:tcPr/>
                </a:tc>
              </a:tr>
              <a:tr h="315035">
                <a:tc>
                  <a:txBody>
                    <a:bodyPr/>
                    <a:lstStyle/>
                    <a:p>
                      <a:r>
                        <a:rPr lang="en-US" sz="1600" dirty="0" smtClean="0"/>
                        <a:t>Monitoring</a:t>
                      </a:r>
                    </a:p>
                  </a:txBody>
                  <a:tcPr/>
                </a:tc>
                <a:tc>
                  <a:txBody>
                    <a:bodyPr/>
                    <a:lstStyle/>
                    <a:p>
                      <a:r>
                        <a:rPr lang="en-US" sz="1600" dirty="0" smtClean="0"/>
                        <a:t>Continuously gathering information on data center resources</a:t>
                      </a:r>
                      <a:endParaRPr lang="en-US" sz="1600" dirty="0"/>
                    </a:p>
                  </a:txBody>
                  <a:tcPr/>
                </a:tc>
              </a:tr>
              <a:tr h="315035">
                <a:tc>
                  <a:txBody>
                    <a:bodyPr/>
                    <a:lstStyle/>
                    <a:p>
                      <a:r>
                        <a:rPr lang="en-US" sz="1600" dirty="0" smtClean="0"/>
                        <a:t>Reporting</a:t>
                      </a:r>
                    </a:p>
                  </a:txBody>
                  <a:tcPr/>
                </a:tc>
                <a:tc>
                  <a:txBody>
                    <a:bodyPr/>
                    <a:lstStyle/>
                    <a:p>
                      <a:r>
                        <a:rPr lang="en-US" sz="1600" dirty="0" smtClean="0"/>
                        <a:t>Presenting the details on resource performance, capacity, and utilization</a:t>
                      </a:r>
                      <a:endParaRPr lang="en-US" sz="1600" dirty="0"/>
                    </a:p>
                  </a:txBody>
                  <a:tcPr/>
                </a:tc>
              </a:tr>
              <a:tr h="315035">
                <a:tc>
                  <a:txBody>
                    <a:bodyPr/>
                    <a:lstStyle/>
                    <a:p>
                      <a:r>
                        <a:rPr lang="en-US" sz="1600" dirty="0" smtClean="0"/>
                        <a:t>Provisioning</a:t>
                      </a:r>
                    </a:p>
                  </a:txBody>
                  <a:tcPr/>
                </a:tc>
                <a:tc>
                  <a:txBody>
                    <a:bodyPr/>
                    <a:lstStyle/>
                    <a:p>
                      <a:r>
                        <a:rPr lang="en-US" sz="1600" dirty="0" smtClean="0"/>
                        <a:t>Configuring and allocating resources to meet the capacity, availability, performance, and security requirements</a:t>
                      </a:r>
                    </a:p>
                  </a:txBody>
                  <a:tcPr/>
                </a:tc>
              </a:tr>
              <a:tr h="315035">
                <a:tc>
                  <a:txBody>
                    <a:bodyPr/>
                    <a:lstStyle/>
                    <a:p>
                      <a:r>
                        <a:rPr lang="en-US" sz="1600" dirty="0" smtClean="0"/>
                        <a:t>Planning</a:t>
                      </a:r>
                    </a:p>
                  </a:txBody>
                  <a:tcPr/>
                </a:tc>
                <a:tc>
                  <a:txBody>
                    <a:bodyPr/>
                    <a:lstStyle/>
                    <a:p>
                      <a:r>
                        <a:rPr lang="en-US" sz="1600" dirty="0" smtClean="0"/>
                        <a:t>Estimating the amount of resources required to support business operations </a:t>
                      </a:r>
                      <a:endParaRPr lang="en-US" sz="1600" dirty="0"/>
                    </a:p>
                  </a:txBody>
                  <a:tcPr/>
                </a:tc>
              </a:tr>
              <a:tr h="315035">
                <a:tc>
                  <a:txBody>
                    <a:bodyPr/>
                    <a:lstStyle/>
                    <a:p>
                      <a:r>
                        <a:rPr lang="en-US" sz="1600" dirty="0" smtClean="0"/>
                        <a:t>Maintenance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Ensuring the proper functioning of resources and resolving incidents </a:t>
                      </a:r>
                    </a:p>
                  </a:txBody>
                  <a:tcPr/>
                </a:tc>
              </a:tr>
            </a:tbl>
          </a:graphicData>
        </a:graphic>
      </p:graphicFrame>
    </p:spTree>
    <p:custDataLst>
      <p:tags r:id="rId1"/>
    </p:custDataLst>
    <p:extLst>
      <p:ext uri="{BB962C8B-B14F-4D97-AF65-F5344CB8AC3E}">
        <p14:creationId xmlns:p14="http://schemas.microsoft.com/office/powerpoint/2010/main" val="3732187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Computing Platforms</a:t>
            </a:r>
            <a:endParaRPr lang="en-US" dirty="0"/>
          </a:p>
        </p:txBody>
      </p:sp>
      <p:grpSp>
        <p:nvGrpSpPr>
          <p:cNvPr id="6" name="Group 5"/>
          <p:cNvGrpSpPr/>
          <p:nvPr/>
        </p:nvGrpSpPr>
        <p:grpSpPr>
          <a:xfrm>
            <a:off x="1325366" y="1889939"/>
            <a:ext cx="6991050" cy="3911317"/>
            <a:chOff x="539552" y="1059582"/>
            <a:chExt cx="7994446" cy="3911317"/>
          </a:xfrm>
        </p:grpSpPr>
        <p:grpSp>
          <p:nvGrpSpPr>
            <p:cNvPr id="5" name="Group 4"/>
            <p:cNvGrpSpPr/>
            <p:nvPr/>
          </p:nvGrpSpPr>
          <p:grpSpPr>
            <a:xfrm>
              <a:off x="539552" y="2649343"/>
              <a:ext cx="7994446" cy="1157708"/>
              <a:chOff x="407204" y="2736997"/>
              <a:chExt cx="7994446" cy="1157708"/>
            </a:xfrm>
          </p:grpSpPr>
          <p:cxnSp>
            <p:nvCxnSpPr>
              <p:cNvPr id="53" name="Straight Connector 52"/>
              <p:cNvCxnSpPr/>
              <p:nvPr/>
            </p:nvCxnSpPr>
            <p:spPr>
              <a:xfrm>
                <a:off x="1058333" y="3887447"/>
                <a:ext cx="7027334" cy="0"/>
              </a:xfrm>
              <a:prstGeom prst="line">
                <a:avLst/>
              </a:prstGeom>
              <a:ln w="12700" cmpd="sng">
                <a:solidFill>
                  <a:schemeClr val="bg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07204" y="2736997"/>
                <a:ext cx="7994446" cy="1157708"/>
                <a:chOff x="407204" y="2625683"/>
                <a:chExt cx="7994446" cy="1157708"/>
              </a:xfrm>
            </p:grpSpPr>
            <p:sp>
              <p:nvSpPr>
                <p:cNvPr id="63" name="Oval 62"/>
                <p:cNvSpPr>
                  <a:spLocks noChangeAspect="1"/>
                </p:cNvSpPr>
                <p:nvPr/>
              </p:nvSpPr>
              <p:spPr>
                <a:xfrm>
                  <a:off x="3366471" y="2625683"/>
                  <a:ext cx="2411058" cy="713920"/>
                </a:xfrm>
                <a:prstGeom prst="ellipse">
                  <a:avLst/>
                </a:prstGeom>
                <a:solidFill>
                  <a:schemeClr val="tx2"/>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Box 63"/>
                <p:cNvSpPr txBox="1"/>
                <p:nvPr/>
              </p:nvSpPr>
              <p:spPr>
                <a:xfrm>
                  <a:off x="3084513" y="3286390"/>
                  <a:ext cx="2971799" cy="477054"/>
                </a:xfrm>
                <a:prstGeom prst="rect">
                  <a:avLst/>
                </a:prstGeom>
                <a:noFill/>
              </p:spPr>
              <p:txBody>
                <a:bodyPr wrap="square" rtlCol="0">
                  <a:spAutoFit/>
                </a:bodyPr>
                <a:lstStyle/>
                <a:p>
                  <a:pPr algn="ctr"/>
                  <a:r>
                    <a:rPr lang="en-US" sz="1100" dirty="0">
                      <a:solidFill>
                        <a:srgbClr val="3892D0"/>
                      </a:solidFill>
                      <a:latin typeface="Verdana"/>
                    </a:rPr>
                    <a:t>LAN/Internet    Client/Server</a:t>
                  </a:r>
                  <a:br>
                    <a:rPr lang="en-US" sz="1100" dirty="0">
                      <a:solidFill>
                        <a:srgbClr val="3892D0"/>
                      </a:solidFill>
                      <a:latin typeface="Verdana"/>
                    </a:rPr>
                  </a:br>
                  <a:r>
                    <a:rPr lang="en-US" sz="1400" b="1" dirty="0">
                      <a:solidFill>
                        <a:srgbClr val="3892D0"/>
                      </a:solidFill>
                      <a:latin typeface="Verdana"/>
                    </a:rPr>
                    <a:t>PC</a:t>
                  </a:r>
                  <a:endParaRPr lang="en-US" sz="1100" b="1" dirty="0">
                    <a:solidFill>
                      <a:srgbClr val="3892D0"/>
                    </a:solidFill>
                    <a:latin typeface="Verdana"/>
                  </a:endParaRPr>
                </a:p>
              </p:txBody>
            </p:sp>
            <p:sp>
              <p:nvSpPr>
                <p:cNvPr id="65" name="TextBox 64"/>
                <p:cNvSpPr txBox="1"/>
                <p:nvPr/>
              </p:nvSpPr>
              <p:spPr>
                <a:xfrm>
                  <a:off x="4478046" y="3414059"/>
                  <a:ext cx="184730" cy="369332"/>
                </a:xfrm>
                <a:prstGeom prst="rect">
                  <a:avLst/>
                </a:prstGeom>
                <a:noFill/>
              </p:spPr>
              <p:txBody>
                <a:bodyPr wrap="none" rtlCol="0">
                  <a:spAutoFit/>
                </a:bodyPr>
                <a:lstStyle/>
                <a:p>
                  <a:pPr algn="ctr"/>
                  <a:endParaRPr lang="en-US" dirty="0">
                    <a:solidFill>
                      <a:srgbClr val="4D4D4D"/>
                    </a:solidFill>
                    <a:latin typeface="Verdana"/>
                  </a:endParaRPr>
                </a:p>
              </p:txBody>
            </p:sp>
            <p:sp>
              <p:nvSpPr>
                <p:cNvPr id="66" name="Rectangle 65"/>
                <p:cNvSpPr/>
                <p:nvPr/>
              </p:nvSpPr>
              <p:spPr>
                <a:xfrm>
                  <a:off x="3255963" y="2646457"/>
                  <a:ext cx="2628900" cy="400110"/>
                </a:xfrm>
                <a:prstGeom prst="rect">
                  <a:avLst/>
                </a:prstGeom>
                <a:noFill/>
              </p:spPr>
              <p:txBody>
                <a:bodyPr wrap="square" rtlCol="0">
                  <a:spAutoFit/>
                </a:bodyPr>
                <a:lstStyle/>
                <a:p>
                  <a:pPr algn="ctr"/>
                  <a:r>
                    <a:rPr lang="en-US" sz="2000" b="1" dirty="0">
                      <a:solidFill>
                        <a:srgbClr val="FFFFFF"/>
                      </a:solidFill>
                      <a:latin typeface="Verdana"/>
                    </a:rPr>
                    <a:t>PLATFORM 2</a:t>
                  </a:r>
                  <a:endParaRPr lang="en-US" sz="2000" b="1" dirty="0">
                    <a:solidFill>
                      <a:srgbClr val="FFFFFF"/>
                    </a:solidFill>
                    <a:latin typeface="Verdana"/>
                  </a:endParaRPr>
                </a:p>
              </p:txBody>
            </p:sp>
            <p:pic>
              <p:nvPicPr>
                <p:cNvPr id="67" name="Picture 66" descr="plat-users2.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26311" y="2633133"/>
                  <a:ext cx="1037582" cy="846666"/>
                </a:xfrm>
                <a:prstGeom prst="rect">
                  <a:avLst/>
                </a:prstGeom>
              </p:spPr>
            </p:pic>
            <p:pic>
              <p:nvPicPr>
                <p:cNvPr id="68" name="Picture 67" descr="plat-apps2.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438565" y="2633132"/>
                  <a:ext cx="1479832" cy="690034"/>
                </a:xfrm>
                <a:prstGeom prst="rect">
                  <a:avLst/>
                </a:prstGeom>
              </p:spPr>
            </p:pic>
            <p:sp>
              <p:nvSpPr>
                <p:cNvPr id="69" name="TextBox 68"/>
                <p:cNvSpPr txBox="1"/>
                <p:nvPr/>
              </p:nvSpPr>
              <p:spPr>
                <a:xfrm>
                  <a:off x="407204" y="3481356"/>
                  <a:ext cx="3275796" cy="246221"/>
                </a:xfrm>
                <a:prstGeom prst="rect">
                  <a:avLst/>
                </a:prstGeom>
                <a:noFill/>
              </p:spPr>
              <p:txBody>
                <a:bodyPr wrap="square" rtlCol="0">
                  <a:spAutoFit/>
                </a:bodyPr>
                <a:lstStyle/>
                <a:p>
                  <a:pPr algn="ctr"/>
                  <a:r>
                    <a:rPr lang="en-US" sz="1000" b="1" dirty="0">
                      <a:solidFill>
                        <a:srgbClr val="3892D0"/>
                      </a:solidFill>
                    </a:rPr>
                    <a:t>HUNDREDS OF MILLIONS </a:t>
                  </a:r>
                  <a:r>
                    <a:rPr lang="en-US" sz="1000" dirty="0">
                      <a:solidFill>
                        <a:schemeClr val="tx2"/>
                      </a:solidFill>
                    </a:rPr>
                    <a:t>OF USERS</a:t>
                  </a:r>
                </a:p>
              </p:txBody>
            </p:sp>
            <p:sp>
              <p:nvSpPr>
                <p:cNvPr id="70" name="TextBox 69"/>
                <p:cNvSpPr txBox="1"/>
                <p:nvPr/>
              </p:nvSpPr>
              <p:spPr>
                <a:xfrm>
                  <a:off x="5955313" y="3481353"/>
                  <a:ext cx="2446337" cy="246221"/>
                </a:xfrm>
                <a:prstGeom prst="rect">
                  <a:avLst/>
                </a:prstGeom>
                <a:noFill/>
              </p:spPr>
              <p:txBody>
                <a:bodyPr wrap="square" rtlCol="0">
                  <a:spAutoFit/>
                </a:bodyPr>
                <a:lstStyle/>
                <a:p>
                  <a:pPr algn="ctr"/>
                  <a:r>
                    <a:rPr lang="en-US" sz="1000" b="1" dirty="0">
                      <a:solidFill>
                        <a:srgbClr val="3892D0"/>
                      </a:solidFill>
                    </a:rPr>
                    <a:t>TENS OF </a:t>
                  </a:r>
                  <a:r>
                    <a:rPr lang="en-US" sz="1000" b="1" dirty="0">
                      <a:solidFill>
                        <a:srgbClr val="3892D0"/>
                      </a:solidFill>
                    </a:rPr>
                    <a:t>THOUSANDS </a:t>
                  </a:r>
                  <a:r>
                    <a:rPr lang="en-US" sz="1000" dirty="0">
                      <a:solidFill>
                        <a:srgbClr val="3892D0"/>
                      </a:solidFill>
                    </a:rPr>
                    <a:t>OF </a:t>
                  </a:r>
                  <a:r>
                    <a:rPr lang="en-US" sz="1000" dirty="0">
                      <a:solidFill>
                        <a:srgbClr val="3892D0"/>
                      </a:solidFill>
                    </a:rPr>
                    <a:t>APPS</a:t>
                  </a:r>
                </a:p>
              </p:txBody>
            </p:sp>
          </p:grpSp>
        </p:grpSp>
        <p:grpSp>
          <p:nvGrpSpPr>
            <p:cNvPr id="71" name="Group 70"/>
            <p:cNvGrpSpPr/>
            <p:nvPr/>
          </p:nvGrpSpPr>
          <p:grpSpPr>
            <a:xfrm>
              <a:off x="1281539" y="3928785"/>
              <a:ext cx="6943634" cy="1042114"/>
              <a:chOff x="1149191" y="3945466"/>
              <a:chExt cx="6943634" cy="1042114"/>
            </a:xfrm>
          </p:grpSpPr>
          <p:sp>
            <p:nvSpPr>
              <p:cNvPr id="72" name="Oval 71"/>
              <p:cNvSpPr>
                <a:spLocks noChangeAspect="1"/>
              </p:cNvSpPr>
              <p:nvPr/>
            </p:nvSpPr>
            <p:spPr>
              <a:xfrm>
                <a:off x="3767667" y="4065282"/>
                <a:ext cx="1608666" cy="476330"/>
              </a:xfrm>
              <a:prstGeom prst="ellipse">
                <a:avLst/>
              </a:prstGeom>
              <a:solidFill>
                <a:schemeClr val="tx1">
                  <a:lumMod val="65000"/>
                  <a:lumOff val="35000"/>
                </a:schemeClr>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TextBox 72"/>
              <p:cNvSpPr txBox="1"/>
              <p:nvPr/>
            </p:nvSpPr>
            <p:spPr>
              <a:xfrm>
                <a:off x="3541713" y="4510526"/>
                <a:ext cx="2057400" cy="477054"/>
              </a:xfrm>
              <a:prstGeom prst="rect">
                <a:avLst/>
              </a:prstGeom>
              <a:noFill/>
            </p:spPr>
            <p:txBody>
              <a:bodyPr wrap="square" rtlCol="0">
                <a:spAutoFit/>
              </a:bodyPr>
              <a:lstStyle/>
              <a:p>
                <a:pPr algn="ctr"/>
                <a:r>
                  <a:rPr lang="en-US" sz="1100" dirty="0">
                    <a:solidFill>
                      <a:srgbClr val="4D4D4D"/>
                    </a:solidFill>
                    <a:latin typeface="Verdana"/>
                  </a:rPr>
                  <a:t>Mainframe, Mini Computer</a:t>
                </a:r>
              </a:p>
              <a:p>
                <a:pPr algn="ctr"/>
                <a:r>
                  <a:rPr lang="en-US" sz="1400" b="1" dirty="0">
                    <a:solidFill>
                      <a:srgbClr val="4D4D4D"/>
                    </a:solidFill>
                    <a:latin typeface="Verdana"/>
                  </a:rPr>
                  <a:t>Terminals</a:t>
                </a:r>
                <a:endParaRPr lang="en-US" sz="1100" b="1" dirty="0">
                  <a:solidFill>
                    <a:srgbClr val="4D4D4D"/>
                  </a:solidFill>
                  <a:latin typeface="Verdana"/>
                </a:endParaRPr>
              </a:p>
            </p:txBody>
          </p:sp>
          <p:sp>
            <p:nvSpPr>
              <p:cNvPr id="74" name="Rectangle 73"/>
              <p:cNvSpPr/>
              <p:nvPr/>
            </p:nvSpPr>
            <p:spPr>
              <a:xfrm>
                <a:off x="3627344" y="3996399"/>
                <a:ext cx="1943100" cy="307777"/>
              </a:xfrm>
              <a:prstGeom prst="rect">
                <a:avLst/>
              </a:prstGeom>
              <a:noFill/>
            </p:spPr>
            <p:txBody>
              <a:bodyPr wrap="square" rtlCol="0">
                <a:spAutoFit/>
              </a:bodyPr>
              <a:lstStyle/>
              <a:p>
                <a:pPr algn="ctr"/>
                <a:r>
                  <a:rPr lang="en-US" sz="1400" b="1" dirty="0">
                    <a:solidFill>
                      <a:srgbClr val="FFFFFF"/>
                    </a:solidFill>
                    <a:latin typeface="Verdana"/>
                  </a:rPr>
                  <a:t>PLATFORM 1</a:t>
                </a:r>
                <a:endParaRPr lang="en-US" sz="1400" b="1" dirty="0">
                  <a:solidFill>
                    <a:srgbClr val="FFFFFF"/>
                  </a:solidFill>
                  <a:latin typeface="Verdana"/>
                </a:endParaRPr>
              </a:p>
            </p:txBody>
          </p:sp>
          <p:pic>
            <p:nvPicPr>
              <p:cNvPr id="75" name="Picture 74" descr="plat-users1.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587439" y="3945466"/>
                <a:ext cx="915326" cy="791633"/>
              </a:xfrm>
              <a:prstGeom prst="rect">
                <a:avLst/>
              </a:prstGeom>
            </p:spPr>
          </p:pic>
          <p:pic>
            <p:nvPicPr>
              <p:cNvPr id="76" name="Picture 75" descr="plat-apps1.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463048" y="4074023"/>
                <a:ext cx="1430867" cy="534519"/>
              </a:xfrm>
              <a:prstGeom prst="rect">
                <a:avLst/>
              </a:prstGeom>
            </p:spPr>
          </p:pic>
          <p:sp>
            <p:nvSpPr>
              <p:cNvPr id="77" name="TextBox 76"/>
              <p:cNvSpPr txBox="1"/>
              <p:nvPr/>
            </p:nvSpPr>
            <p:spPr>
              <a:xfrm>
                <a:off x="1149191" y="4700561"/>
                <a:ext cx="1791822" cy="246221"/>
              </a:xfrm>
              <a:prstGeom prst="rect">
                <a:avLst/>
              </a:prstGeom>
              <a:noFill/>
            </p:spPr>
            <p:txBody>
              <a:bodyPr wrap="square" rtlCol="0">
                <a:spAutoFit/>
              </a:bodyPr>
              <a:lstStyle/>
              <a:p>
                <a:pPr algn="ctr"/>
                <a:r>
                  <a:rPr lang="en-US" sz="1000" b="1" dirty="0">
                    <a:solidFill>
                      <a:srgbClr val="4D4D4D"/>
                    </a:solidFill>
                  </a:rPr>
                  <a:t>MILLIONS </a:t>
                </a:r>
                <a:r>
                  <a:rPr lang="en-US" sz="1000" dirty="0">
                    <a:solidFill>
                      <a:srgbClr val="4D4D4D"/>
                    </a:solidFill>
                  </a:rPr>
                  <a:t>OF </a:t>
                </a:r>
                <a:r>
                  <a:rPr lang="en-US" sz="1000" dirty="0">
                    <a:solidFill>
                      <a:srgbClr val="4D4D4D"/>
                    </a:solidFill>
                  </a:rPr>
                  <a:t>USERS</a:t>
                </a:r>
              </a:p>
            </p:txBody>
          </p:sp>
          <p:sp>
            <p:nvSpPr>
              <p:cNvPr id="78" name="TextBox 77"/>
              <p:cNvSpPr txBox="1"/>
              <p:nvPr/>
            </p:nvSpPr>
            <p:spPr>
              <a:xfrm>
                <a:off x="6264138" y="4700558"/>
                <a:ext cx="1828687" cy="246221"/>
              </a:xfrm>
              <a:prstGeom prst="rect">
                <a:avLst/>
              </a:prstGeom>
              <a:noFill/>
            </p:spPr>
            <p:txBody>
              <a:bodyPr wrap="square" rtlCol="0">
                <a:spAutoFit/>
              </a:bodyPr>
              <a:lstStyle/>
              <a:p>
                <a:pPr algn="ctr"/>
                <a:r>
                  <a:rPr lang="en-US" sz="1000" b="1" dirty="0">
                    <a:solidFill>
                      <a:srgbClr val="4D4D4D"/>
                    </a:solidFill>
                  </a:rPr>
                  <a:t>THOUSANDS </a:t>
                </a:r>
                <a:r>
                  <a:rPr lang="en-US" sz="1000" dirty="0">
                    <a:solidFill>
                      <a:srgbClr val="4D4D4D"/>
                    </a:solidFill>
                  </a:rPr>
                  <a:t>OF </a:t>
                </a:r>
                <a:r>
                  <a:rPr lang="en-US" sz="1000" dirty="0">
                    <a:solidFill>
                      <a:srgbClr val="4D4D4D"/>
                    </a:solidFill>
                  </a:rPr>
                  <a:t>APPS</a:t>
                </a:r>
              </a:p>
            </p:txBody>
          </p:sp>
        </p:grpSp>
        <p:grpSp>
          <p:nvGrpSpPr>
            <p:cNvPr id="3" name="Group 2"/>
            <p:cNvGrpSpPr/>
            <p:nvPr/>
          </p:nvGrpSpPr>
          <p:grpSpPr>
            <a:xfrm>
              <a:off x="1190681" y="1059582"/>
              <a:ext cx="7027334" cy="1456266"/>
              <a:chOff x="1058333" y="1093448"/>
              <a:chExt cx="7027334" cy="1456266"/>
            </a:xfrm>
          </p:grpSpPr>
          <p:cxnSp>
            <p:nvCxnSpPr>
              <p:cNvPr id="52" name="Straight Connector 51"/>
              <p:cNvCxnSpPr/>
              <p:nvPr/>
            </p:nvCxnSpPr>
            <p:spPr>
              <a:xfrm>
                <a:off x="1058333" y="2549714"/>
                <a:ext cx="7027334" cy="0"/>
              </a:xfrm>
              <a:prstGeom prst="line">
                <a:avLst/>
              </a:prstGeom>
              <a:ln w="12700" cmpd="sng">
                <a:solidFill>
                  <a:schemeClr val="bg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2811780" y="1093448"/>
                <a:ext cx="3520440" cy="1042416"/>
              </a:xfrm>
              <a:prstGeom prst="ellipse">
                <a:avLst/>
              </a:prstGeom>
              <a:solidFill>
                <a:srgbClr val="339933"/>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2971800" y="1209866"/>
                <a:ext cx="3200400" cy="523220"/>
              </a:xfrm>
              <a:prstGeom prst="rect">
                <a:avLst/>
              </a:prstGeom>
              <a:noFill/>
            </p:spPr>
            <p:txBody>
              <a:bodyPr wrap="square" rtlCol="0">
                <a:spAutoFit/>
              </a:bodyPr>
              <a:lstStyle/>
              <a:p>
                <a:pPr algn="ctr"/>
                <a:r>
                  <a:rPr lang="en-US" sz="2800" b="1" dirty="0">
                    <a:solidFill>
                      <a:srgbClr val="FFFFFF"/>
                    </a:solidFill>
                    <a:latin typeface="Verdana"/>
                  </a:rPr>
                  <a:t>PLATFORM 3</a:t>
                </a:r>
                <a:endParaRPr lang="en-US" sz="2800" b="1" dirty="0">
                  <a:solidFill>
                    <a:srgbClr val="FFFFFF"/>
                  </a:solidFill>
                  <a:latin typeface="Verdana"/>
                </a:endParaRPr>
              </a:p>
            </p:txBody>
          </p:sp>
          <p:pic>
            <p:nvPicPr>
              <p:cNvPr id="58" name="Picture 57" descr="plat-users3.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05831" y="1330514"/>
                <a:ext cx="1278542" cy="914400"/>
              </a:xfrm>
              <a:prstGeom prst="rect">
                <a:avLst/>
              </a:prstGeom>
            </p:spPr>
          </p:pic>
          <p:pic>
            <p:nvPicPr>
              <p:cNvPr id="59" name="Picture 58" descr="plat-apps3.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501799" y="1178114"/>
                <a:ext cx="1353364" cy="1099608"/>
              </a:xfrm>
              <a:prstGeom prst="rect">
                <a:avLst/>
              </a:prstGeom>
            </p:spPr>
          </p:pic>
          <p:sp>
            <p:nvSpPr>
              <p:cNvPr id="60" name="TextBox 59"/>
              <p:cNvSpPr txBox="1"/>
              <p:nvPr/>
            </p:nvSpPr>
            <p:spPr>
              <a:xfrm>
                <a:off x="1149191" y="2263404"/>
                <a:ext cx="1791822" cy="246221"/>
              </a:xfrm>
              <a:prstGeom prst="rect">
                <a:avLst/>
              </a:prstGeom>
              <a:noFill/>
            </p:spPr>
            <p:txBody>
              <a:bodyPr wrap="square" rtlCol="0">
                <a:spAutoFit/>
              </a:bodyPr>
              <a:lstStyle/>
              <a:p>
                <a:pPr algn="ctr"/>
                <a:r>
                  <a:rPr lang="en-US" sz="1000" b="1" dirty="0">
                    <a:solidFill>
                      <a:srgbClr val="377F31"/>
                    </a:solidFill>
                    <a:latin typeface="Verdana"/>
                  </a:rPr>
                  <a:t>BILLIONS </a:t>
                </a:r>
                <a:r>
                  <a:rPr lang="en-US" sz="1000" dirty="0">
                    <a:solidFill>
                      <a:srgbClr val="377F31"/>
                    </a:solidFill>
                    <a:latin typeface="Verdana"/>
                  </a:rPr>
                  <a:t>OF USERS</a:t>
                </a:r>
              </a:p>
            </p:txBody>
          </p:sp>
          <p:sp>
            <p:nvSpPr>
              <p:cNvPr id="61" name="TextBox 60"/>
              <p:cNvSpPr txBox="1"/>
              <p:nvPr/>
            </p:nvSpPr>
            <p:spPr>
              <a:xfrm>
                <a:off x="6360619" y="2263401"/>
                <a:ext cx="1635724" cy="246221"/>
              </a:xfrm>
              <a:prstGeom prst="rect">
                <a:avLst/>
              </a:prstGeom>
              <a:noFill/>
            </p:spPr>
            <p:txBody>
              <a:bodyPr wrap="square" rtlCol="0">
                <a:spAutoFit/>
              </a:bodyPr>
              <a:lstStyle/>
              <a:p>
                <a:pPr algn="ctr"/>
                <a:r>
                  <a:rPr lang="en-US" sz="1000" b="1" dirty="0">
                    <a:solidFill>
                      <a:srgbClr val="377F31"/>
                    </a:solidFill>
                    <a:latin typeface="Verdana"/>
                  </a:rPr>
                  <a:t>MILLIONS </a:t>
                </a:r>
                <a:r>
                  <a:rPr lang="en-US" sz="1000" dirty="0">
                    <a:solidFill>
                      <a:srgbClr val="377F31"/>
                    </a:solidFill>
                    <a:latin typeface="Verdana"/>
                  </a:rPr>
                  <a:t>OF APPS</a:t>
                </a:r>
              </a:p>
            </p:txBody>
          </p:sp>
          <p:sp>
            <p:nvSpPr>
              <p:cNvPr id="79" name="TextBox 78"/>
              <p:cNvSpPr txBox="1"/>
              <p:nvPr/>
            </p:nvSpPr>
            <p:spPr>
              <a:xfrm>
                <a:off x="3084513" y="2029552"/>
                <a:ext cx="2971799" cy="477054"/>
              </a:xfrm>
              <a:prstGeom prst="rect">
                <a:avLst/>
              </a:prstGeom>
              <a:noFill/>
            </p:spPr>
            <p:txBody>
              <a:bodyPr wrap="square" rtlCol="0">
                <a:spAutoFit/>
              </a:bodyPr>
              <a:lstStyle/>
              <a:p>
                <a:pPr algn="ctr"/>
                <a:r>
                  <a:rPr lang="en-US" sz="1100" dirty="0">
                    <a:solidFill>
                      <a:srgbClr val="377F31"/>
                    </a:solidFill>
                    <a:latin typeface="Verdana"/>
                  </a:rPr>
                  <a:t>Cloud    Big Data    Mobile    Social</a:t>
                </a:r>
                <a:br>
                  <a:rPr lang="en-US" sz="1100" dirty="0">
                    <a:solidFill>
                      <a:srgbClr val="377F31"/>
                    </a:solidFill>
                    <a:latin typeface="Verdana"/>
                  </a:rPr>
                </a:br>
                <a:r>
                  <a:rPr lang="en-US" sz="1400" b="1" dirty="0">
                    <a:solidFill>
                      <a:srgbClr val="377F31"/>
                    </a:solidFill>
                    <a:latin typeface="Verdana"/>
                  </a:rPr>
                  <a:t>Mobile Devices</a:t>
                </a:r>
                <a:endParaRPr lang="en-US" sz="1100" b="1" dirty="0">
                  <a:solidFill>
                    <a:srgbClr val="377F31"/>
                  </a:solidFill>
                  <a:latin typeface="Verdana"/>
                </a:endParaRPr>
              </a:p>
            </p:txBody>
          </p:sp>
        </p:grpSp>
      </p:grpSp>
    </p:spTree>
    <p:custDataLst>
      <p:tags r:id="rId1"/>
    </p:custDataLst>
    <p:extLst>
      <p:ext uri="{BB962C8B-B14F-4D97-AF65-F5344CB8AC3E}">
        <p14:creationId xmlns:p14="http://schemas.microsoft.com/office/powerpoint/2010/main" val="3627920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1644316"/>
            <a:ext cx="3762979" cy="4708358"/>
          </a:xfrm>
        </p:spPr>
        <p:txBody>
          <a:bodyPr/>
          <a:lstStyle/>
          <a:p>
            <a:r>
              <a:rPr lang="en-US" sz="2000" dirty="0" smtClean="0"/>
              <a:t>Based on mainframes</a:t>
            </a:r>
          </a:p>
          <a:p>
            <a:pPr lvl="1"/>
            <a:r>
              <a:rPr lang="en-US" sz="2000" dirty="0" smtClean="0"/>
              <a:t>Applications and databases hosted centrally</a:t>
            </a:r>
          </a:p>
          <a:p>
            <a:pPr lvl="1"/>
            <a:r>
              <a:rPr lang="en-US" sz="2000" dirty="0" smtClean="0"/>
              <a:t>Users connect </a:t>
            </a:r>
            <a:r>
              <a:rPr lang="en-US" sz="2000" dirty="0"/>
              <a:t>to mainframes </a:t>
            </a:r>
            <a:r>
              <a:rPr lang="en-US" sz="2000" dirty="0" smtClean="0"/>
              <a:t>through terminals</a:t>
            </a:r>
          </a:p>
          <a:p>
            <a:r>
              <a:rPr lang="en-US" sz="2000" dirty="0" smtClean="0"/>
              <a:t>Challenges with mainframes</a:t>
            </a:r>
          </a:p>
          <a:p>
            <a:pPr lvl="1"/>
            <a:r>
              <a:rPr lang="en-US" sz="2000" dirty="0" smtClean="0"/>
              <a:t>Substantial </a:t>
            </a:r>
            <a:r>
              <a:rPr lang="en-US" sz="2000" dirty="0"/>
              <a:t>CAPEX and OPEX</a:t>
            </a:r>
            <a:endParaRPr lang="en-US" sz="2000" dirty="0" smtClean="0"/>
          </a:p>
          <a:p>
            <a:pPr lvl="2"/>
            <a:r>
              <a:rPr lang="en-US" sz="1800" dirty="0" smtClean="0"/>
              <a:t>High acquisition costs</a:t>
            </a:r>
          </a:p>
          <a:p>
            <a:pPr lvl="2"/>
            <a:r>
              <a:rPr lang="en-US" sz="1800" dirty="0" smtClean="0"/>
              <a:t>Considerable </a:t>
            </a:r>
            <a:r>
              <a:rPr lang="en-US" sz="1800" dirty="0"/>
              <a:t>floor space and energy </a:t>
            </a:r>
            <a:r>
              <a:rPr lang="en-US" sz="1800" dirty="0" smtClean="0"/>
              <a:t>requirements</a:t>
            </a:r>
          </a:p>
        </p:txBody>
      </p:sp>
      <p:sp>
        <p:nvSpPr>
          <p:cNvPr id="2" name="Title 1"/>
          <p:cNvSpPr>
            <a:spLocks noGrp="1"/>
          </p:cNvSpPr>
          <p:nvPr>
            <p:ph type="title"/>
          </p:nvPr>
        </p:nvSpPr>
        <p:spPr/>
        <p:txBody>
          <a:bodyPr/>
          <a:lstStyle/>
          <a:p>
            <a:r>
              <a:rPr lang="en-US" dirty="0"/>
              <a:t>First </a:t>
            </a:r>
            <a:r>
              <a:rPr lang="en-US" dirty="0" smtClean="0"/>
              <a:t>Platform</a:t>
            </a:r>
            <a:endParaRPr lang="en-US" dirty="0"/>
          </a:p>
        </p:txBody>
      </p:sp>
      <p:grpSp>
        <p:nvGrpSpPr>
          <p:cNvPr id="3" name="Group 2"/>
          <p:cNvGrpSpPr/>
          <p:nvPr/>
        </p:nvGrpSpPr>
        <p:grpSpPr>
          <a:xfrm>
            <a:off x="5446726" y="1859983"/>
            <a:ext cx="3276000" cy="2825445"/>
            <a:chOff x="5724128" y="1090062"/>
            <a:chExt cx="3276000" cy="2825445"/>
          </a:xfrm>
        </p:grpSpPr>
        <p:sp>
          <p:nvSpPr>
            <p:cNvPr id="17" name="Rounded Rectangle 16"/>
            <p:cNvSpPr/>
            <p:nvPr/>
          </p:nvSpPr>
          <p:spPr>
            <a:xfrm>
              <a:off x="5724128" y="1090062"/>
              <a:ext cx="3276000" cy="1656000"/>
            </a:xfrm>
            <a:prstGeom prst="roundRect">
              <a:avLst/>
            </a:prstGeom>
            <a:solidFill>
              <a:schemeClr val="accent4">
                <a:lumMod val="40000"/>
                <a:lumOff val="6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Data Center</a:t>
              </a:r>
              <a:endParaRPr lang="en-US" sz="1100" b="1" dirty="0">
                <a:solidFill>
                  <a:schemeClr val="tx1"/>
                </a:solidFill>
              </a:endParaRPr>
            </a:p>
          </p:txBody>
        </p:sp>
        <p:cxnSp>
          <p:nvCxnSpPr>
            <p:cNvPr id="18" name="Straight Connector 17"/>
            <p:cNvCxnSpPr>
              <a:stCxn id="23" idx="0"/>
              <a:endCxn id="20" idx="0"/>
            </p:cNvCxnSpPr>
            <p:nvPr/>
          </p:nvCxnSpPr>
          <p:spPr>
            <a:xfrm flipH="1" flipV="1">
              <a:off x="7320069" y="1472871"/>
              <a:ext cx="889784" cy="157854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1" idx="0"/>
              <a:endCxn id="20" idx="0"/>
            </p:cNvCxnSpPr>
            <p:nvPr/>
          </p:nvCxnSpPr>
          <p:spPr>
            <a:xfrm flipV="1">
              <a:off x="6478404" y="1472871"/>
              <a:ext cx="841665" cy="1578542"/>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20" name="Shape 767"/>
            <p:cNvPicPr preferRelativeResize="0">
              <a:picLocks noChangeAspect="1" noChangeArrowheads="1"/>
            </p:cNvPicPr>
            <p:nvPr/>
          </p:nvPicPr>
          <p:blipFill>
            <a:blip r:embed="rId4" cstate="screen">
              <a:grayscl/>
              <a:extLst>
                <a:ext uri="{28A0092B-C50C-407E-A947-70E740481C1C}">
                  <a14:useLocalDpi xmlns:a14="http://schemas.microsoft.com/office/drawing/2010/main"/>
                </a:ext>
              </a:extLst>
            </a:blip>
            <a:srcRect/>
            <a:stretch>
              <a:fillRect/>
            </a:stretch>
          </p:blipFill>
          <p:spPr bwMode="auto">
            <a:xfrm>
              <a:off x="6598257" y="1472871"/>
              <a:ext cx="1443623" cy="1080000"/>
            </a:xfrm>
            <a:prstGeom prst="rect">
              <a:avLst/>
            </a:prstGeom>
            <a:noFill/>
            <a:ln w="9525">
              <a:noFill/>
              <a:miter lim="800000"/>
              <a:headEnd/>
              <a:tailEnd/>
            </a:ln>
          </p:spPr>
        </p:pic>
        <p:pic>
          <p:nvPicPr>
            <p:cNvPr id="21" name="Picture 38" descr="C:\Users\patils1\Desktop\2013 Projects\CIS v2\CIS Slide Deck_Based on Book\Colored Graphics\Thin 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4008" y="3051413"/>
              <a:ext cx="428791" cy="3886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8" descr="C:\Users\patils1\Desktop\2013 Projects\CIS v2\CIS Slide Deck_Based on Book\Colored Graphics\Thin 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5673" y="3051414"/>
              <a:ext cx="428791" cy="388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8" descr="C:\Users\patils1\Desktop\2013 Projects\CIS v2\CIS Slide Deck_Based on Book\Colored Graphics\Thin Clie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5457" y="3051412"/>
              <a:ext cx="428791" cy="38864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22" idx="0"/>
              <a:endCxn id="20" idx="2"/>
            </p:cNvCxnSpPr>
            <p:nvPr/>
          </p:nvCxnSpPr>
          <p:spPr>
            <a:xfrm flipV="1">
              <a:off x="7320069" y="2552871"/>
              <a:ext cx="0" cy="498543"/>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5" name="Text Box 38"/>
            <p:cNvSpPr txBox="1">
              <a:spLocks noChangeArrowheads="1"/>
            </p:cNvSpPr>
            <p:nvPr/>
          </p:nvSpPr>
          <p:spPr bwMode="auto">
            <a:xfrm>
              <a:off x="6895927" y="3669286"/>
              <a:ext cx="708848"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Terminals</a:t>
              </a:r>
            </a:p>
          </p:txBody>
        </p:sp>
        <p:sp>
          <p:nvSpPr>
            <p:cNvPr id="26" name="Left Brace 25"/>
            <p:cNvSpPr/>
            <p:nvPr/>
          </p:nvSpPr>
          <p:spPr>
            <a:xfrm rot="16200000">
              <a:off x="7241560" y="2454116"/>
              <a:ext cx="205137" cy="2180768"/>
            </a:xfrm>
            <a:prstGeom prst="leftBrace">
              <a:avLst>
                <a:gd name="adj1" fmla="val 8333"/>
                <a:gd name="adj2" fmla="val 50412"/>
              </a:avLst>
            </a:prstGeom>
            <a:ln w="12700"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Text Box 38"/>
            <p:cNvSpPr txBox="1">
              <a:spLocks noChangeArrowheads="1"/>
            </p:cNvSpPr>
            <p:nvPr/>
          </p:nvSpPr>
          <p:spPr bwMode="auto">
            <a:xfrm>
              <a:off x="7986838" y="1777333"/>
              <a:ext cx="889987" cy="553998"/>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Mainframe</a:t>
              </a:r>
            </a:p>
            <a:p>
              <a:r>
                <a:rPr lang="en-US" b="0" dirty="0">
                  <a:solidFill>
                    <a:schemeClr val="tx1"/>
                  </a:solidFill>
                </a:rPr>
                <a:t>(Applications </a:t>
              </a:r>
            </a:p>
            <a:p>
              <a:r>
                <a:rPr lang="en-US" b="0" dirty="0">
                  <a:solidFill>
                    <a:schemeClr val="tx1"/>
                  </a:solidFill>
                </a:rPr>
                <a:t>and data)</a:t>
              </a:r>
            </a:p>
          </p:txBody>
        </p:sp>
      </p:grpSp>
    </p:spTree>
    <p:custDataLst>
      <p:tags r:id="rId1"/>
    </p:custDataLst>
    <p:extLst>
      <p:ext uri="{BB962C8B-B14F-4D97-AF65-F5344CB8AC3E}">
        <p14:creationId xmlns:p14="http://schemas.microsoft.com/office/powerpoint/2010/main" val="2824672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50" y="1644316"/>
            <a:ext cx="3149754" cy="4708358"/>
          </a:xfrm>
        </p:spPr>
        <p:txBody>
          <a:bodyPr/>
          <a:lstStyle/>
          <a:p>
            <a:r>
              <a:rPr lang="en-US" sz="1800" dirty="0"/>
              <a:t>Based on client-server model</a:t>
            </a:r>
          </a:p>
          <a:p>
            <a:pPr lvl="1"/>
            <a:r>
              <a:rPr lang="en-US" sz="1600" dirty="0"/>
              <a:t>Distributed application architecture</a:t>
            </a:r>
          </a:p>
          <a:p>
            <a:pPr lvl="1"/>
            <a:r>
              <a:rPr lang="en-US" sz="1600" dirty="0"/>
              <a:t>Servers receive and process requests for resources from clients</a:t>
            </a:r>
          </a:p>
          <a:p>
            <a:pPr lvl="1"/>
            <a:r>
              <a:rPr lang="en-US" sz="1600" dirty="0"/>
              <a:t>Users connect through a client </a:t>
            </a:r>
            <a:r>
              <a:rPr lang="en-US" sz="1600" dirty="0"/>
              <a:t>program or </a:t>
            </a:r>
            <a:r>
              <a:rPr lang="en-US" sz="1600" dirty="0"/>
              <a:t>a web interface</a:t>
            </a:r>
          </a:p>
          <a:p>
            <a:r>
              <a:rPr lang="en-US" sz="1800" dirty="0"/>
              <a:t>Challenges with client-server model</a:t>
            </a:r>
          </a:p>
          <a:p>
            <a:pPr lvl="1"/>
            <a:r>
              <a:rPr lang="en-US" sz="1600" dirty="0"/>
              <a:t>Creation of IT silos</a:t>
            </a:r>
          </a:p>
          <a:p>
            <a:pPr lvl="1"/>
            <a:r>
              <a:rPr lang="en-US" sz="1600" dirty="0"/>
              <a:t>Hardware and software maintenance </a:t>
            </a:r>
            <a:r>
              <a:rPr lang="en-US" sz="1600" dirty="0"/>
              <a:t>overhead</a:t>
            </a:r>
            <a:endParaRPr lang="en-US" sz="1600" dirty="0"/>
          </a:p>
          <a:p>
            <a:pPr lvl="1"/>
            <a:r>
              <a:rPr lang="en-US" sz="1600" dirty="0"/>
              <a:t>Scalability to meet </a:t>
            </a:r>
            <a:r>
              <a:rPr lang="en-US" sz="1600" dirty="0"/>
              <a:t>the growth </a:t>
            </a:r>
            <a:r>
              <a:rPr lang="en-US" sz="1600" dirty="0"/>
              <a:t>of users and workloads</a:t>
            </a:r>
          </a:p>
        </p:txBody>
      </p:sp>
      <p:sp>
        <p:nvSpPr>
          <p:cNvPr id="2" name="Title 1"/>
          <p:cNvSpPr>
            <a:spLocks noGrp="1"/>
          </p:cNvSpPr>
          <p:nvPr>
            <p:ph type="title"/>
          </p:nvPr>
        </p:nvSpPr>
        <p:spPr/>
        <p:txBody>
          <a:bodyPr/>
          <a:lstStyle/>
          <a:p>
            <a:r>
              <a:rPr lang="en-US" dirty="0"/>
              <a:t>Second Platform</a:t>
            </a:r>
          </a:p>
        </p:txBody>
      </p:sp>
      <p:grpSp>
        <p:nvGrpSpPr>
          <p:cNvPr id="3" name="Group 2"/>
          <p:cNvGrpSpPr/>
          <p:nvPr/>
        </p:nvGrpSpPr>
        <p:grpSpPr>
          <a:xfrm>
            <a:off x="5110904" y="1762019"/>
            <a:ext cx="3770108" cy="3289660"/>
            <a:chOff x="5070804" y="1088755"/>
            <a:chExt cx="3960000" cy="3403623"/>
          </a:xfrm>
        </p:grpSpPr>
        <p:sp>
          <p:nvSpPr>
            <p:cNvPr id="58" name="Text Box 38"/>
            <p:cNvSpPr txBox="1">
              <a:spLocks noChangeArrowheads="1"/>
            </p:cNvSpPr>
            <p:nvPr/>
          </p:nvSpPr>
          <p:spPr bwMode="auto">
            <a:xfrm>
              <a:off x="7983974" y="2732102"/>
              <a:ext cx="694421"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Response</a:t>
              </a:r>
              <a:endParaRPr lang="en-US" sz="1000" b="1" dirty="0">
                <a:ea typeface="Verdana" panose="020B0604030504040204" pitchFamily="34" charset="0"/>
                <a:cs typeface="Verdana" panose="020B0604030504040204" pitchFamily="34" charset="0"/>
              </a:endParaRPr>
            </a:p>
          </p:txBody>
        </p:sp>
        <p:sp>
          <p:nvSpPr>
            <p:cNvPr id="59" name="Rounded Rectangle 58"/>
            <p:cNvSpPr/>
            <p:nvPr/>
          </p:nvSpPr>
          <p:spPr>
            <a:xfrm>
              <a:off x="5070804" y="1088755"/>
              <a:ext cx="3960000" cy="1656000"/>
            </a:xfrm>
            <a:prstGeom prst="roundRect">
              <a:avLst/>
            </a:prstGeom>
            <a:solidFill>
              <a:schemeClr val="accent4">
                <a:lumMod val="40000"/>
                <a:lumOff val="6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Data Center</a:t>
              </a:r>
              <a:endParaRPr lang="en-US" sz="1100" b="1" dirty="0">
                <a:solidFill>
                  <a:schemeClr val="tx1"/>
                </a:solidFill>
              </a:endParaRPr>
            </a:p>
          </p:txBody>
        </p:sp>
        <p:cxnSp>
          <p:nvCxnSpPr>
            <p:cNvPr id="60" name="Straight Connector 59"/>
            <p:cNvCxnSpPr/>
            <p:nvPr/>
          </p:nvCxnSpPr>
          <p:spPr>
            <a:xfrm flipV="1">
              <a:off x="7882706" y="283201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80894" y="2837049"/>
              <a:ext cx="1800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7009154" y="2986740"/>
              <a:ext cx="0" cy="49275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63"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209" y="3272875"/>
              <a:ext cx="513945" cy="5760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694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sp>
          <p:nvSpPr>
            <p:cNvPr id="67" name="Text Box 38"/>
            <p:cNvSpPr txBox="1">
              <a:spLocks noChangeArrowheads="1"/>
            </p:cNvSpPr>
            <p:nvPr/>
          </p:nvSpPr>
          <p:spPr bwMode="auto">
            <a:xfrm>
              <a:off x="6235283" y="1710321"/>
              <a:ext cx="1162498"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Application Server</a:t>
              </a:r>
            </a:p>
          </p:txBody>
        </p:sp>
        <p:sp>
          <p:nvSpPr>
            <p:cNvPr id="68" name="Text Box 38"/>
            <p:cNvSpPr txBox="1">
              <a:spLocks noChangeArrowheads="1"/>
            </p:cNvSpPr>
            <p:nvPr/>
          </p:nvSpPr>
          <p:spPr bwMode="auto">
            <a:xfrm>
              <a:off x="7679961" y="1710321"/>
              <a:ext cx="1050288"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Database Server</a:t>
              </a:r>
              <a:endParaRPr lang="en-US" sz="1000" b="1" dirty="0">
                <a:ea typeface="Verdana" panose="020B0604030504040204" pitchFamily="34" charset="0"/>
                <a:cs typeface="Verdana" panose="020B0604030504040204" pitchFamily="34" charset="0"/>
              </a:endParaRPr>
            </a:p>
          </p:txBody>
        </p:sp>
        <p:cxnSp>
          <p:nvCxnSpPr>
            <p:cNvPr id="70" name="Straight Connector 69"/>
            <p:cNvCxnSpPr>
              <a:stCxn id="66" idx="2"/>
              <a:endCxn id="84" idx="0"/>
            </p:cNvCxnSpPr>
            <p:nvPr/>
          </p:nvCxnSpPr>
          <p:spPr>
            <a:xfrm flipH="1">
              <a:off x="7013130" y="2168532"/>
              <a:ext cx="1078" cy="34298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085067" y="283963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Left Brace 71"/>
            <p:cNvSpPr/>
            <p:nvPr/>
          </p:nvSpPr>
          <p:spPr>
            <a:xfrm rot="16200000">
              <a:off x="6921698" y="2787327"/>
              <a:ext cx="205137" cy="2412000"/>
            </a:xfrm>
            <a:prstGeom prst="leftBrace">
              <a:avLst>
                <a:gd name="adj1" fmla="val 8333"/>
                <a:gd name="adj2" fmla="val 50412"/>
              </a:avLst>
            </a:prstGeom>
            <a:ln w="12700"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3" name="Text Box 38"/>
            <p:cNvSpPr txBox="1">
              <a:spLocks noChangeArrowheads="1"/>
            </p:cNvSpPr>
            <p:nvPr/>
          </p:nvSpPr>
          <p:spPr bwMode="auto">
            <a:xfrm>
              <a:off x="6088805" y="4092268"/>
              <a:ext cx="1903085" cy="400110"/>
            </a:xfrm>
            <a:prstGeom prst="rect">
              <a:avLst/>
            </a:prstGeom>
            <a:noFill/>
          </p:spPr>
          <p:txBody>
            <a:bodyPr wrap="none" rtlCol="0">
              <a:spAutoFit/>
            </a:bodyPr>
            <a:lstStyle>
              <a:defPPr>
                <a:defRPr lang="en-US"/>
              </a:defPPr>
              <a:lvl1pPr>
                <a:defRPr sz="1000" b="1">
                  <a:solidFill>
                    <a:schemeClr val="bg2"/>
                  </a:solidFill>
                </a:defRPr>
              </a:lvl1pPr>
            </a:lstStyle>
            <a:p>
              <a:pPr algn="ctr"/>
              <a:r>
                <a:rPr lang="en-US" dirty="0">
                  <a:solidFill>
                    <a:schemeClr val="tx1"/>
                  </a:solidFill>
                </a:rPr>
                <a:t>Clients</a:t>
              </a:r>
            </a:p>
            <a:p>
              <a:r>
                <a:rPr lang="en-US" b="0" dirty="0">
                  <a:solidFill>
                    <a:schemeClr val="tx1"/>
                  </a:solidFill>
                </a:rPr>
                <a:t>(Client software or web </a:t>
              </a:r>
              <a:r>
                <a:rPr lang="en-US" b="0" dirty="0">
                  <a:solidFill>
                    <a:schemeClr val="tx1"/>
                  </a:solidFill>
                </a:rPr>
                <a:t>browser)</a:t>
              </a:r>
              <a:endParaRPr lang="en-US" b="0" dirty="0">
                <a:solidFill>
                  <a:schemeClr val="tx1"/>
                </a:solidFill>
              </a:endParaRPr>
            </a:p>
          </p:txBody>
        </p:sp>
        <p:cxnSp>
          <p:nvCxnSpPr>
            <p:cNvPr id="74" name="Straight Arrow Connector 73"/>
            <p:cNvCxnSpPr/>
            <p:nvPr/>
          </p:nvCxnSpPr>
          <p:spPr>
            <a:xfrm>
              <a:off x="5959241" y="2476154"/>
              <a:ext cx="0" cy="648000"/>
            </a:xfrm>
            <a:prstGeom prst="straightConnector1">
              <a:avLst/>
            </a:prstGeom>
            <a:ln w="15875" cmpd="sng">
              <a:solidFill>
                <a:schemeClr val="bg2"/>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8015723" y="2476154"/>
              <a:ext cx="0" cy="648000"/>
            </a:xfrm>
            <a:prstGeom prst="straightConnector1">
              <a:avLst/>
            </a:prstGeom>
            <a:ln w="15875" cmpd="sng">
              <a:solidFill>
                <a:schemeClr val="bg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6" name="Text Box 38"/>
            <p:cNvSpPr txBox="1">
              <a:spLocks noChangeArrowheads="1"/>
            </p:cNvSpPr>
            <p:nvPr/>
          </p:nvSpPr>
          <p:spPr bwMode="auto">
            <a:xfrm>
              <a:off x="5265281" y="2732102"/>
              <a:ext cx="619079" cy="246221"/>
            </a:xfrm>
            <a:prstGeom prst="rect">
              <a:avLst/>
            </a:prstGeom>
            <a:noFill/>
          </p:spPr>
          <p:txBody>
            <a:bodyPr wrap="none" rtlCol="0">
              <a:spAutoFit/>
            </a:bodyPr>
            <a:lstStyle>
              <a:defPPr>
                <a:defRPr lang="en-US"/>
              </a:defPPr>
              <a:lvl1pPr algn="ctr">
                <a:defRPr sz="1000" b="1">
                  <a:solidFill>
                    <a:schemeClr val="bg2"/>
                  </a:solidFill>
                </a:defRPr>
              </a:lvl1pPr>
            </a:lstStyle>
            <a:p>
              <a:r>
                <a:rPr lang="en-US" dirty="0">
                  <a:solidFill>
                    <a:schemeClr val="tx1"/>
                  </a:solidFill>
                </a:rPr>
                <a:t>Request</a:t>
              </a:r>
            </a:p>
          </p:txBody>
        </p:sp>
        <p:sp>
          <p:nvSpPr>
            <p:cNvPr id="77" name="Text Box 38"/>
            <p:cNvSpPr txBox="1">
              <a:spLocks noChangeArrowheads="1"/>
            </p:cNvSpPr>
            <p:nvPr/>
          </p:nvSpPr>
          <p:spPr bwMode="auto">
            <a:xfrm>
              <a:off x="5228683" y="1710321"/>
              <a:ext cx="803425"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Web Server</a:t>
              </a:r>
            </a:p>
          </p:txBody>
        </p:sp>
        <p:cxnSp>
          <p:nvCxnSpPr>
            <p:cNvPr id="78" name="Straight Connector 77"/>
            <p:cNvCxnSpPr/>
            <p:nvPr/>
          </p:nvCxnSpPr>
          <p:spPr>
            <a:xfrm>
              <a:off x="5732998" y="2667854"/>
              <a:ext cx="26352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738598"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6623195" y="2511520"/>
              <a:ext cx="779870" cy="502920"/>
              <a:chOff x="5652120" y="2396887"/>
              <a:chExt cx="779870" cy="502920"/>
            </a:xfrm>
          </p:grpSpPr>
          <p:pic>
            <p:nvPicPr>
              <p:cNvPr id="84" name="Picture 3" descr="C:\Users\patils1\Desktop\2013 Projects\CIS v2\CIS Slide Deck_Based on Book\Colored Graphics\LAN-W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2120" y="2396887"/>
                <a:ext cx="779870" cy="50292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38"/>
              <p:cNvSpPr txBox="1">
                <a:spLocks noChangeArrowheads="1"/>
              </p:cNvSpPr>
              <p:nvPr/>
            </p:nvSpPr>
            <p:spPr bwMode="auto">
              <a:xfrm>
                <a:off x="5652120" y="2541823"/>
                <a:ext cx="625492" cy="215444"/>
              </a:xfrm>
              <a:prstGeom prst="rect">
                <a:avLst/>
              </a:prstGeom>
              <a:noFill/>
              <a:ln w="9525">
                <a:noFill/>
                <a:miter lim="800000"/>
                <a:headEnd/>
                <a:tailEnd/>
              </a:ln>
            </p:spPr>
            <p:txBody>
              <a:bodyPr wrap="none">
                <a:spAutoFit/>
              </a:bodyPr>
              <a:lstStyle/>
              <a:p>
                <a:r>
                  <a:rPr lang="en-US" sz="800" b="1" dirty="0">
                    <a:ea typeface="Verdana" panose="020B0604030504040204" pitchFamily="34" charset="0"/>
                    <a:cs typeface="Verdana" panose="020B0604030504040204" pitchFamily="34" charset="0"/>
                  </a:rPr>
                  <a:t>LAN/WAN</a:t>
                </a:r>
                <a:endParaRPr lang="en-US" sz="800" b="1" dirty="0">
                  <a:ea typeface="Verdana" panose="020B0604030504040204" pitchFamily="34" charset="0"/>
                  <a:cs typeface="Verdana" panose="020B0604030504040204" pitchFamily="34" charset="0"/>
                </a:endParaRPr>
              </a:p>
            </p:txBody>
          </p:sp>
        </p:grpSp>
        <p:pic>
          <p:nvPicPr>
            <p:cNvPr id="81" name="Picture 29"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133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p:cNvCxnSpPr/>
            <p:nvPr/>
          </p:nvCxnSpPr>
          <p:spPr>
            <a:xfrm flipV="1">
              <a:off x="8364604"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83" name="Picture 82" descr="C:\Users\patils1\Desktop\2013 Projects\CIS v2\CIS Slide Deck_Based on Book\Colored Graphics\Physical Comput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7345" y="1958220"/>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1_Projects\1_ISM\ISM V3\1_ILT Modules PPT\Module 1\Images\laptop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04149" y="3272875"/>
              <a:ext cx="617963" cy="54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1_Projects\1_ISM\ISM V3\1_ILT Modules PPT\Module 1\Images\tablet and phone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4547" y="3272875"/>
              <a:ext cx="557792" cy="396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288684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sz="700" dirty="0"/>
          </a:p>
          <a:p>
            <a:endParaRPr lang="en-US" sz="500" dirty="0"/>
          </a:p>
          <a:p>
            <a:r>
              <a:rPr lang="en-US" dirty="0" smtClean="0"/>
              <a:t>The four pillars are transforming </a:t>
            </a:r>
            <a:r>
              <a:rPr lang="en-US" dirty="0"/>
              <a:t>the way </a:t>
            </a:r>
            <a:r>
              <a:rPr lang="en-US" dirty="0" smtClean="0"/>
              <a:t>organizations are using technology for business operations</a:t>
            </a:r>
            <a:endParaRPr lang="en-US" dirty="0"/>
          </a:p>
        </p:txBody>
      </p:sp>
      <p:sp>
        <p:nvSpPr>
          <p:cNvPr id="2" name="Title 1"/>
          <p:cNvSpPr>
            <a:spLocks noGrp="1"/>
          </p:cNvSpPr>
          <p:nvPr>
            <p:ph type="title"/>
          </p:nvPr>
        </p:nvSpPr>
        <p:spPr/>
        <p:txBody>
          <a:bodyPr/>
          <a:lstStyle/>
          <a:p>
            <a:r>
              <a:rPr lang="en-US" dirty="0" smtClean="0"/>
              <a:t>Third Platform</a:t>
            </a:r>
            <a:endParaRPr lang="en-US" dirty="0"/>
          </a:p>
        </p:txBody>
      </p:sp>
      <p:grpSp>
        <p:nvGrpSpPr>
          <p:cNvPr id="17" name="Group 16"/>
          <p:cNvGrpSpPr/>
          <p:nvPr/>
        </p:nvGrpSpPr>
        <p:grpSpPr>
          <a:xfrm>
            <a:off x="1580600" y="1638968"/>
            <a:ext cx="7330338" cy="2152196"/>
            <a:chOff x="591039" y="1131590"/>
            <a:chExt cx="7961923" cy="2322636"/>
          </a:xfrm>
        </p:grpSpPr>
        <p:sp>
          <p:nvSpPr>
            <p:cNvPr id="5" name="Rounded Rectangle 4"/>
            <p:cNvSpPr/>
            <p:nvPr/>
          </p:nvSpPr>
          <p:spPr>
            <a:xfrm>
              <a:off x="591039" y="1131590"/>
              <a:ext cx="7961923" cy="2322636"/>
            </a:xfrm>
            <a:prstGeom prst="roundRect">
              <a:avLst/>
            </a:prstGeom>
            <a:solidFill>
              <a:schemeClr val="accent1">
                <a:lumMod val="50000"/>
              </a:schemeClr>
            </a:solidFill>
            <a:ln w="1270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bg1"/>
                  </a:solidFill>
                </a:rPr>
                <a:t>The four Pillars of the Third Platform</a:t>
              </a:r>
              <a:endParaRPr lang="en-US" b="1" dirty="0">
                <a:solidFill>
                  <a:schemeClr val="bg1"/>
                </a:solidFill>
              </a:endParaRPr>
            </a:p>
          </p:txBody>
        </p:sp>
        <p:pic>
          <p:nvPicPr>
            <p:cNvPr id="7" name="Picture 6" descr="bigdata.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4203" y="1745788"/>
              <a:ext cx="1595643" cy="1162540"/>
            </a:xfrm>
            <a:prstGeom prst="rect">
              <a:avLst/>
            </a:prstGeom>
          </p:spPr>
        </p:pic>
        <p:pic>
          <p:nvPicPr>
            <p:cNvPr id="8" name="Picture 7" descr="mobi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8212" y="1672519"/>
              <a:ext cx="821338" cy="1235809"/>
            </a:xfrm>
            <a:prstGeom prst="rect">
              <a:avLst/>
            </a:prstGeom>
          </p:spPr>
        </p:pic>
        <p:pic>
          <p:nvPicPr>
            <p:cNvPr id="9" name="Picture 8" descr="social.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92790" y="1701829"/>
              <a:ext cx="1334623" cy="1206499"/>
            </a:xfrm>
            <a:prstGeom prst="rect">
              <a:avLst/>
            </a:prstGeom>
          </p:spPr>
        </p:pic>
        <p:sp>
          <p:nvSpPr>
            <p:cNvPr id="10" name="TextBox 9"/>
            <p:cNvSpPr txBox="1"/>
            <p:nvPr/>
          </p:nvSpPr>
          <p:spPr>
            <a:xfrm>
              <a:off x="1216267" y="1203597"/>
              <a:ext cx="1240692" cy="369332"/>
            </a:xfrm>
            <a:prstGeom prst="rect">
              <a:avLst/>
            </a:prstGeom>
            <a:noFill/>
          </p:spPr>
          <p:txBody>
            <a:bodyPr wrap="square" rtlCol="0">
              <a:spAutoFit/>
            </a:bodyPr>
            <a:lstStyle/>
            <a:p>
              <a:r>
                <a:rPr lang="en-US" b="1" dirty="0">
                  <a:solidFill>
                    <a:schemeClr val="bg1"/>
                  </a:solidFill>
                  <a:cs typeface="Architects Daughter"/>
                </a:rPr>
                <a:t>CLOUD</a:t>
              </a:r>
            </a:p>
          </p:txBody>
        </p:sp>
        <p:sp>
          <p:nvSpPr>
            <p:cNvPr id="11" name="TextBox 10"/>
            <p:cNvSpPr txBox="1"/>
            <p:nvPr/>
          </p:nvSpPr>
          <p:spPr>
            <a:xfrm>
              <a:off x="3039208" y="1209459"/>
              <a:ext cx="1488835" cy="369332"/>
            </a:xfrm>
            <a:prstGeom prst="rect">
              <a:avLst/>
            </a:prstGeom>
            <a:noFill/>
          </p:spPr>
          <p:txBody>
            <a:bodyPr wrap="square" rtlCol="0">
              <a:spAutoFit/>
            </a:bodyPr>
            <a:lstStyle/>
            <a:p>
              <a:r>
                <a:rPr lang="en-US" b="1" dirty="0">
                  <a:solidFill>
                    <a:schemeClr val="bg1"/>
                  </a:solidFill>
                  <a:cs typeface="Architects Daughter"/>
                </a:rPr>
                <a:t>BIG DATA</a:t>
              </a:r>
            </a:p>
          </p:txBody>
        </p:sp>
        <p:sp>
          <p:nvSpPr>
            <p:cNvPr id="12" name="TextBox 11"/>
            <p:cNvSpPr txBox="1"/>
            <p:nvPr/>
          </p:nvSpPr>
          <p:spPr>
            <a:xfrm>
              <a:off x="5002821" y="1209458"/>
              <a:ext cx="1240692" cy="369332"/>
            </a:xfrm>
            <a:prstGeom prst="rect">
              <a:avLst/>
            </a:prstGeom>
            <a:noFill/>
          </p:spPr>
          <p:txBody>
            <a:bodyPr wrap="square" rtlCol="0">
              <a:spAutoFit/>
            </a:bodyPr>
            <a:lstStyle/>
            <a:p>
              <a:r>
                <a:rPr lang="en-US" b="1" dirty="0">
                  <a:solidFill>
                    <a:schemeClr val="bg1"/>
                  </a:solidFill>
                  <a:cs typeface="Architects Daughter"/>
                </a:rPr>
                <a:t>MOBILE</a:t>
              </a:r>
            </a:p>
          </p:txBody>
        </p:sp>
        <p:sp>
          <p:nvSpPr>
            <p:cNvPr id="13" name="TextBox 12"/>
            <p:cNvSpPr txBox="1"/>
            <p:nvPr/>
          </p:nvSpPr>
          <p:spPr>
            <a:xfrm>
              <a:off x="6757375" y="1205551"/>
              <a:ext cx="1240692" cy="369332"/>
            </a:xfrm>
            <a:prstGeom prst="rect">
              <a:avLst/>
            </a:prstGeom>
            <a:noFill/>
          </p:spPr>
          <p:txBody>
            <a:bodyPr wrap="square" rtlCol="0">
              <a:spAutoFit/>
            </a:bodyPr>
            <a:lstStyle/>
            <a:p>
              <a:r>
                <a:rPr lang="en-US" b="1" dirty="0">
                  <a:solidFill>
                    <a:schemeClr val="bg1"/>
                  </a:solidFill>
                  <a:cs typeface="Architects Daughter"/>
                </a:rPr>
                <a:t>SOCIAL</a:t>
              </a:r>
            </a:p>
          </p:txBody>
        </p:sp>
        <p:pic>
          <p:nvPicPr>
            <p:cNvPr id="16" name="Picture 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7813" y="1767258"/>
              <a:ext cx="1677600" cy="11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887390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lvl="0"/>
            <a:r>
              <a:rPr lang="en-US" dirty="0" smtClean="0"/>
              <a:t>Describe </a:t>
            </a:r>
            <a:r>
              <a:rPr lang="en-US" dirty="0"/>
              <a:t>the key components of an intelligent storage system</a:t>
            </a:r>
          </a:p>
          <a:p>
            <a:pPr lvl="0"/>
            <a:r>
              <a:rPr lang="en-US" dirty="0"/>
              <a:t>Describe HDD and SSD components, addressing, and performance</a:t>
            </a:r>
          </a:p>
          <a:p>
            <a:pPr lvl="0"/>
            <a:r>
              <a:rPr lang="en-US" dirty="0"/>
              <a:t>Describe RAID, its techniques, and its levels</a:t>
            </a:r>
          </a:p>
          <a:p>
            <a:r>
              <a:rPr lang="en-US" dirty="0"/>
              <a:t>Discuss the types of intelligent storage systems</a:t>
            </a:r>
          </a:p>
        </p:txBody>
      </p:sp>
      <p:sp>
        <p:nvSpPr>
          <p:cNvPr id="4" name="Title 3"/>
          <p:cNvSpPr>
            <a:spLocks noGrp="1"/>
          </p:cNvSpPr>
          <p:nvPr>
            <p:ph type="title"/>
          </p:nvPr>
        </p:nvSpPr>
        <p:spPr/>
        <p:txBody>
          <a:bodyPr/>
          <a:lstStyle/>
          <a:p>
            <a:r>
              <a:rPr lang="hr-HR" dirty="0" smtClean="0"/>
              <a:t>Part</a:t>
            </a:r>
            <a:r>
              <a:rPr lang="en-US" dirty="0" smtClean="0"/>
              <a:t> </a:t>
            </a:r>
            <a:r>
              <a:rPr lang="en-US" dirty="0" smtClean="0"/>
              <a:t>2: Intelligent Storage Systems (ISS)</a:t>
            </a:r>
            <a:endParaRPr lang="en-US" dirty="0"/>
          </a:p>
        </p:txBody>
      </p:sp>
    </p:spTree>
    <p:custDataLst>
      <p:tags r:id="rId1"/>
    </p:custDataLst>
    <p:extLst>
      <p:ext uri="{BB962C8B-B14F-4D97-AF65-F5344CB8AC3E}">
        <p14:creationId xmlns:p14="http://schemas.microsoft.com/office/powerpoint/2010/main" val="4262956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smtClean="0"/>
              <a:t>Process massive </a:t>
            </a:r>
            <a:r>
              <a:rPr lang="en-US" sz="2400" dirty="0"/>
              <a:t>amount of IOPS</a:t>
            </a:r>
            <a:endParaRPr lang="en-US" dirty="0"/>
          </a:p>
          <a:p>
            <a:r>
              <a:rPr lang="en-US" sz="2400" dirty="0" smtClean="0"/>
              <a:t>Elastic and non-disruptive horizontal scaling of resources</a:t>
            </a:r>
            <a:endParaRPr lang="en-US" dirty="0"/>
          </a:p>
          <a:p>
            <a:r>
              <a:rPr lang="en-US" sz="2400" dirty="0"/>
              <a:t>Intelligent </a:t>
            </a:r>
            <a:r>
              <a:rPr lang="en-US" sz="2400" dirty="0" smtClean="0"/>
              <a:t>resource management</a:t>
            </a:r>
            <a:endParaRPr lang="en-US" dirty="0"/>
          </a:p>
          <a:p>
            <a:r>
              <a:rPr lang="en-US" sz="2400" dirty="0" smtClean="0"/>
              <a:t>Automated and policy driven configuration</a:t>
            </a:r>
            <a:endParaRPr lang="en-US" dirty="0"/>
          </a:p>
          <a:p>
            <a:r>
              <a:rPr lang="en-US" sz="2400" dirty="0" smtClean="0"/>
              <a:t>Support </a:t>
            </a:r>
            <a:r>
              <a:rPr lang="en-US" sz="2400" dirty="0"/>
              <a:t>for multiple protocols for data </a:t>
            </a:r>
            <a:r>
              <a:rPr lang="en-US" sz="2400" dirty="0" smtClean="0"/>
              <a:t>access</a:t>
            </a:r>
          </a:p>
          <a:p>
            <a:r>
              <a:rPr lang="en-US" sz="2400" dirty="0" smtClean="0"/>
              <a:t>Supports </a:t>
            </a:r>
            <a:r>
              <a:rPr lang="en-US" sz="2400" dirty="0"/>
              <a:t>APIs for software-defined and cloud integration</a:t>
            </a:r>
            <a:endParaRPr lang="en-US" sz="2400" dirty="0" smtClean="0"/>
          </a:p>
          <a:p>
            <a:pPr marL="228600" lvl="1" indent="-228600">
              <a:spcBef>
                <a:spcPts val="1200"/>
              </a:spcBef>
              <a:buFont typeface="Arial"/>
              <a:buChar char="•"/>
            </a:pPr>
            <a:r>
              <a:rPr lang="en-US" sz="1800" dirty="0"/>
              <a:t>Centralized management and chargeback in a multi-tenancy       </a:t>
            </a:r>
            <a:r>
              <a:rPr lang="en-US" sz="1800" dirty="0"/>
              <a:t>environment</a:t>
            </a:r>
            <a:endParaRPr lang="en-US" sz="1800" dirty="0"/>
          </a:p>
        </p:txBody>
      </p:sp>
      <p:sp>
        <p:nvSpPr>
          <p:cNvPr id="5" name="Title 4"/>
          <p:cNvSpPr>
            <a:spLocks noGrp="1"/>
          </p:cNvSpPr>
          <p:nvPr>
            <p:ph type="title"/>
          </p:nvPr>
        </p:nvSpPr>
        <p:spPr/>
        <p:txBody>
          <a:bodyPr/>
          <a:lstStyle/>
          <a:p>
            <a:r>
              <a:rPr lang="en-US" dirty="0" smtClean="0"/>
              <a:t>Third Platform Requirements </a:t>
            </a:r>
            <a:r>
              <a:rPr lang="en-US" dirty="0"/>
              <a:t>for </a:t>
            </a:r>
            <a:r>
              <a:rPr lang="en-US" dirty="0" smtClean="0"/>
              <a:t>Storage</a:t>
            </a:r>
            <a:endParaRPr lang="en-US" dirty="0"/>
          </a:p>
        </p:txBody>
      </p:sp>
    </p:spTree>
    <p:custDataLst>
      <p:tags r:id="rId1"/>
    </p:custDataLst>
    <p:extLst>
      <p:ext uri="{BB962C8B-B14F-4D97-AF65-F5344CB8AC3E}">
        <p14:creationId xmlns:p14="http://schemas.microsoft.com/office/powerpoint/2010/main" val="230043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Intelligent storage system</a:t>
            </a:r>
          </a:p>
          <a:p>
            <a:pPr lvl="1"/>
            <a:r>
              <a:rPr lang="en-US" dirty="0"/>
              <a:t>Block-based storage system</a:t>
            </a:r>
          </a:p>
          <a:p>
            <a:pPr lvl="1"/>
            <a:r>
              <a:rPr lang="en-US" dirty="0"/>
              <a:t>File-based storage system</a:t>
            </a:r>
          </a:p>
          <a:p>
            <a:pPr lvl="1"/>
            <a:r>
              <a:rPr lang="en-US" dirty="0"/>
              <a:t>Object-based storage system</a:t>
            </a:r>
          </a:p>
          <a:p>
            <a:pPr lvl="1"/>
            <a:r>
              <a:rPr lang="en-US" dirty="0"/>
              <a:t>Unified storage system</a:t>
            </a:r>
          </a:p>
          <a:p>
            <a:r>
              <a:rPr lang="en-US" dirty="0"/>
              <a:t>Storage Virtualization</a:t>
            </a:r>
          </a:p>
          <a:p>
            <a:r>
              <a:rPr lang="en-US" dirty="0" smtClean="0"/>
              <a:t>Software-defined storage</a:t>
            </a:r>
          </a:p>
        </p:txBody>
      </p:sp>
      <p:sp>
        <p:nvSpPr>
          <p:cNvPr id="2" name="Title 1"/>
          <p:cNvSpPr>
            <a:spLocks noGrp="1"/>
          </p:cNvSpPr>
          <p:nvPr>
            <p:ph type="title"/>
          </p:nvPr>
        </p:nvSpPr>
        <p:spPr/>
        <p:txBody>
          <a:bodyPr/>
          <a:lstStyle/>
          <a:p>
            <a:r>
              <a:rPr lang="en-US" dirty="0" smtClean="0"/>
              <a:t>Technology Solution</a:t>
            </a:r>
            <a:endParaRPr lang="en-US" dirty="0"/>
          </a:p>
        </p:txBody>
      </p:sp>
    </p:spTree>
    <p:custDataLst>
      <p:tags r:id="rId1"/>
    </p:custDataLst>
    <p:extLst>
      <p:ext uri="{BB962C8B-B14F-4D97-AF65-F5344CB8AC3E}">
        <p14:creationId xmlns:p14="http://schemas.microsoft.com/office/powerpoint/2010/main" val="3854210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Components of intelligent storage systems</a:t>
            </a:r>
          </a:p>
          <a:p>
            <a:pPr>
              <a:defRPr/>
            </a:pPr>
            <a:r>
              <a:rPr lang="en-US" dirty="0" smtClean="0"/>
              <a:t>HDD components, addressing, and performance</a:t>
            </a:r>
          </a:p>
        </p:txBody>
      </p:sp>
      <p:sp>
        <p:nvSpPr>
          <p:cNvPr id="4" name="Title 3"/>
          <p:cNvSpPr>
            <a:spLocks noGrp="1"/>
          </p:cNvSpPr>
          <p:nvPr>
            <p:ph type="title"/>
          </p:nvPr>
        </p:nvSpPr>
        <p:spPr/>
        <p:txBody>
          <a:bodyPr/>
          <a:lstStyle/>
          <a:p>
            <a:r>
              <a:rPr lang="en-US" dirty="0" smtClean="0"/>
              <a:t>Components </a:t>
            </a:r>
            <a:r>
              <a:rPr lang="en-US" dirty="0"/>
              <a:t>of </a:t>
            </a:r>
            <a:r>
              <a:rPr lang="en-US" dirty="0" smtClean="0"/>
              <a:t>Intelligent </a:t>
            </a:r>
            <a:r>
              <a:rPr lang="en-US" dirty="0"/>
              <a:t>Storage </a:t>
            </a:r>
            <a:r>
              <a:rPr lang="en-US" dirty="0" smtClean="0"/>
              <a:t>Systems – I </a:t>
            </a:r>
            <a:endParaRPr lang="en-US" dirty="0"/>
          </a:p>
        </p:txBody>
      </p:sp>
    </p:spTree>
    <p:custDataLst>
      <p:tags r:id="rId1"/>
    </p:custDataLst>
    <p:extLst>
      <p:ext uri="{BB962C8B-B14F-4D97-AF65-F5344CB8AC3E}">
        <p14:creationId xmlns:p14="http://schemas.microsoft.com/office/powerpoint/2010/main" val="34896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Upon </a:t>
            </a:r>
            <a:r>
              <a:rPr lang="en-US" dirty="0"/>
              <a:t>completion of this module, you </a:t>
            </a:r>
            <a:r>
              <a:rPr lang="en-US" dirty="0" smtClean="0"/>
              <a:t>should be </a:t>
            </a:r>
            <a:r>
              <a:rPr lang="en-US" dirty="0"/>
              <a:t>able to</a:t>
            </a:r>
            <a:r>
              <a:rPr lang="en-US" dirty="0" smtClean="0"/>
              <a:t>:</a:t>
            </a:r>
          </a:p>
          <a:p>
            <a:pPr>
              <a:defRPr/>
            </a:pPr>
            <a:r>
              <a:rPr lang="en-US" dirty="0" smtClean="0"/>
              <a:t>Describe digital data, types of digital data, and information</a:t>
            </a:r>
          </a:p>
          <a:p>
            <a:pPr>
              <a:defRPr/>
            </a:pPr>
            <a:r>
              <a:rPr lang="en-US" dirty="0" smtClean="0"/>
              <a:t>Describe data center and its key characteristics</a:t>
            </a:r>
          </a:p>
          <a:p>
            <a:pPr>
              <a:defRPr/>
            </a:pPr>
            <a:r>
              <a:rPr lang="en-US" dirty="0" smtClean="0"/>
              <a:t>Describe key data center management processes</a:t>
            </a:r>
          </a:p>
          <a:p>
            <a:pPr>
              <a:defRPr/>
            </a:pPr>
            <a:r>
              <a:rPr lang="en-US" dirty="0" smtClean="0"/>
              <a:t>Describe the evolution of computing platforms</a:t>
            </a:r>
          </a:p>
        </p:txBody>
      </p:sp>
      <p:sp>
        <p:nvSpPr>
          <p:cNvPr id="4" name="Title 3"/>
          <p:cNvSpPr>
            <a:spLocks noGrp="1"/>
          </p:cNvSpPr>
          <p:nvPr>
            <p:ph type="title"/>
          </p:nvPr>
        </p:nvSpPr>
        <p:spPr/>
        <p:txBody>
          <a:bodyPr/>
          <a:lstStyle/>
          <a:p>
            <a:r>
              <a:rPr lang="hr-HR" dirty="0" smtClean="0"/>
              <a:t>Part 1 - </a:t>
            </a:r>
            <a:r>
              <a:rPr lang="en-US" dirty="0" smtClean="0"/>
              <a:t>Introduction </a:t>
            </a:r>
            <a:r>
              <a:rPr lang="en-US" dirty="0"/>
              <a:t>to Information Storage</a:t>
            </a:r>
          </a:p>
        </p:txBody>
      </p:sp>
    </p:spTree>
    <p:custDataLst>
      <p:tags r:id="rId1"/>
    </p:custDataLst>
    <p:extLst>
      <p:ext uri="{BB962C8B-B14F-4D97-AF65-F5344CB8AC3E}">
        <p14:creationId xmlns:p14="http://schemas.microsoft.com/office/powerpoint/2010/main" val="3327925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61149" y="2667000"/>
            <a:ext cx="6569243" cy="3685674"/>
          </a:xfrm>
        </p:spPr>
        <p:txBody>
          <a:bodyPr/>
          <a:lstStyle/>
          <a:p>
            <a:r>
              <a:rPr lang="en-US" sz="1800" dirty="0"/>
              <a:t>Has </a:t>
            </a:r>
            <a:r>
              <a:rPr lang="en-US" sz="1800" dirty="0"/>
              <a:t>a purpose-built </a:t>
            </a:r>
            <a:r>
              <a:rPr lang="en-US" sz="1800" dirty="0"/>
              <a:t>operating environment </a:t>
            </a:r>
            <a:endParaRPr lang="en-US" sz="1800" dirty="0"/>
          </a:p>
          <a:p>
            <a:pPr lvl="1"/>
            <a:r>
              <a:rPr lang="en-US" sz="1600" dirty="0"/>
              <a:t>Provides intelligent </a:t>
            </a:r>
            <a:r>
              <a:rPr lang="en-US" sz="1600" dirty="0"/>
              <a:t>resource </a:t>
            </a:r>
            <a:r>
              <a:rPr lang="en-US" sz="1600" dirty="0"/>
              <a:t>management capability </a:t>
            </a:r>
            <a:endParaRPr lang="en-US" sz="1600" dirty="0"/>
          </a:p>
          <a:p>
            <a:r>
              <a:rPr lang="en-US" sz="1800" dirty="0"/>
              <a:t>Provides </a:t>
            </a:r>
            <a:r>
              <a:rPr lang="en-US" sz="1800" dirty="0"/>
              <a:t>large </a:t>
            </a:r>
            <a:r>
              <a:rPr lang="en-US" sz="1800" dirty="0"/>
              <a:t>amount </a:t>
            </a:r>
            <a:r>
              <a:rPr lang="en-US" sz="1800" dirty="0"/>
              <a:t>of </a:t>
            </a:r>
            <a:r>
              <a:rPr lang="en-US" sz="1800" dirty="0"/>
              <a:t>cache</a:t>
            </a:r>
          </a:p>
          <a:p>
            <a:r>
              <a:rPr lang="en-US" sz="1800" dirty="0"/>
              <a:t>Provides multiple </a:t>
            </a:r>
            <a:r>
              <a:rPr lang="en-US" sz="1800" dirty="0"/>
              <a:t>I/O </a:t>
            </a:r>
            <a:r>
              <a:rPr lang="en-US" sz="1800" dirty="0"/>
              <a:t>paths</a:t>
            </a:r>
            <a:endParaRPr lang="en-US" sz="1800" dirty="0"/>
          </a:p>
        </p:txBody>
      </p:sp>
      <p:sp>
        <p:nvSpPr>
          <p:cNvPr id="2" name="Title 1"/>
          <p:cNvSpPr>
            <a:spLocks noGrp="1"/>
          </p:cNvSpPr>
          <p:nvPr>
            <p:ph type="title"/>
          </p:nvPr>
        </p:nvSpPr>
        <p:spPr/>
        <p:txBody>
          <a:bodyPr/>
          <a:lstStyle/>
          <a:p>
            <a:r>
              <a:rPr lang="en-US" dirty="0" smtClean="0"/>
              <a:t>What is an Intelligent Storage System?</a:t>
            </a:r>
            <a:endParaRPr lang="en-US" dirty="0"/>
          </a:p>
        </p:txBody>
      </p:sp>
      <p:grpSp>
        <p:nvGrpSpPr>
          <p:cNvPr id="6" name="Group 5"/>
          <p:cNvGrpSpPr/>
          <p:nvPr/>
        </p:nvGrpSpPr>
        <p:grpSpPr>
          <a:xfrm>
            <a:off x="1664413" y="1560349"/>
            <a:ext cx="7113399" cy="1011561"/>
            <a:chOff x="125970" y="798190"/>
            <a:chExt cx="8545183" cy="1011561"/>
          </a:xfrm>
        </p:grpSpPr>
        <p:sp>
          <p:nvSpPr>
            <p:cNvPr id="7" name="Rectangle 6"/>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8" name="Rectangle 7"/>
            <p:cNvSpPr/>
            <p:nvPr/>
          </p:nvSpPr>
          <p:spPr>
            <a:xfrm>
              <a:off x="441553" y="996921"/>
              <a:ext cx="8229600" cy="81283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a:t>
              </a:r>
              <a:r>
                <a:rPr lang="en-US" sz="1600" dirty="0">
                  <a:solidFill>
                    <a:schemeClr val="tx1"/>
                  </a:solidFill>
                </a:rPr>
                <a:t>feature-rich RAID array that provides highly optimized I/O processing capabilities.</a:t>
              </a:r>
            </a:p>
          </p:txBody>
        </p:sp>
        <p:sp>
          <p:nvSpPr>
            <p:cNvPr id="9" name="Rectangle 8"/>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Intelligent Storage </a:t>
              </a:r>
              <a:r>
                <a:rPr lang="en-US" sz="1600" b="1" kern="0" dirty="0">
                  <a:solidFill>
                    <a:schemeClr val="bg1"/>
                  </a:solidFill>
                  <a:ea typeface="Verdana" panose="020B0604030504040204" pitchFamily="34" charset="0"/>
                  <a:cs typeface="Verdana" panose="020B0604030504040204" pitchFamily="34" charset="0"/>
                </a:rPr>
                <a:t>System</a:t>
              </a:r>
              <a:endParaRPr lang="en-US" sz="1600" b="1" kern="0" dirty="0">
                <a:solidFill>
                  <a:schemeClr val="bg1"/>
                </a:solidFill>
                <a:ea typeface="Verdana" panose="020B0604030504040204" pitchFamily="34" charset="0"/>
                <a:cs typeface="Verdana" panose="020B0604030504040204" pitchFamily="34" charset="0"/>
              </a:endParaRPr>
            </a:p>
          </p:txBody>
        </p:sp>
      </p:grpSp>
      <p:grpSp>
        <p:nvGrpSpPr>
          <p:cNvPr id="11" name="Group 10"/>
          <p:cNvGrpSpPr/>
          <p:nvPr/>
        </p:nvGrpSpPr>
        <p:grpSpPr>
          <a:xfrm>
            <a:off x="4235496" y="3753564"/>
            <a:ext cx="4648200" cy="2797841"/>
            <a:chOff x="4459239" y="2945856"/>
            <a:chExt cx="4648200" cy="2797841"/>
          </a:xfrm>
        </p:grpSpPr>
        <p:sp>
          <p:nvSpPr>
            <p:cNvPr id="4" name="Rounded Rectangle 3"/>
            <p:cNvSpPr/>
            <p:nvPr/>
          </p:nvSpPr>
          <p:spPr>
            <a:xfrm>
              <a:off x="4459239" y="3331955"/>
              <a:ext cx="4648200" cy="2411742"/>
            </a:xfrm>
            <a:prstGeom prst="roundRect">
              <a:avLst/>
            </a:prstGeom>
            <a:ln/>
          </p:spPr>
          <p:style>
            <a:lnRef idx="2">
              <a:schemeClr val="accent4"/>
            </a:lnRef>
            <a:fillRef idx="1">
              <a:schemeClr val="lt1"/>
            </a:fillRef>
            <a:effectRef idx="0">
              <a:schemeClr val="accent4"/>
            </a:effectRef>
            <a:fontRef idx="minor">
              <a:schemeClr val="dk1"/>
            </a:fontRef>
          </p:style>
          <p:txBody>
            <a:bodyPr rtlCol="0" anchor="t"/>
            <a:lstStyle/>
            <a:p>
              <a:pPr marL="285750" indent="-285750">
                <a:buFont typeface="Arial" panose="020B0604020202020204" pitchFamily="34" charset="0"/>
                <a:buChar char="•"/>
              </a:pPr>
              <a:r>
                <a:rPr lang="en-US" sz="1400" dirty="0"/>
                <a:t>Supports </a:t>
              </a:r>
              <a:r>
                <a:rPr lang="en-US" sz="1400" dirty="0"/>
                <a:t>combination of </a:t>
              </a:r>
              <a:r>
                <a:rPr lang="en-US" sz="1400" dirty="0"/>
                <a:t>HDD </a:t>
              </a:r>
              <a:r>
                <a:rPr lang="en-US" sz="1400" dirty="0"/>
                <a:t>and </a:t>
              </a:r>
              <a:r>
                <a:rPr lang="en-US" sz="1400" dirty="0"/>
                <a:t>SSD</a:t>
              </a:r>
              <a:endParaRPr lang="en-US" sz="1400" dirty="0"/>
            </a:p>
            <a:p>
              <a:pPr marL="285750" indent="-285750">
                <a:buFont typeface="Arial" panose="020B0604020202020204" pitchFamily="34" charset="0"/>
                <a:buChar char="•"/>
              </a:pPr>
              <a:r>
                <a:rPr lang="en-US" sz="1400" dirty="0"/>
                <a:t>Service </a:t>
              </a:r>
              <a:r>
                <a:rPr lang="en-US" sz="1400" dirty="0"/>
                <a:t>massive amount of IOPS</a:t>
              </a:r>
            </a:p>
            <a:p>
              <a:pPr marL="285750" indent="-285750">
                <a:buFont typeface="Arial" panose="020B0604020202020204" pitchFamily="34" charset="0"/>
                <a:buChar char="•"/>
              </a:pPr>
              <a:r>
                <a:rPr lang="en-US" sz="1400" dirty="0"/>
                <a:t>Scale-out architecture</a:t>
              </a:r>
            </a:p>
            <a:p>
              <a:pPr marL="285750" indent="-285750">
                <a:buFont typeface="Arial" panose="020B0604020202020204" pitchFamily="34" charset="0"/>
                <a:buChar char="•"/>
              </a:pPr>
              <a:r>
                <a:rPr lang="en-US" sz="1400" dirty="0"/>
                <a:t>Deduplication, compression, and encryption</a:t>
              </a:r>
              <a:endParaRPr lang="en-US" sz="1400" dirty="0"/>
            </a:p>
            <a:p>
              <a:pPr marL="285750" indent="-285750">
                <a:buFont typeface="Arial" panose="020B0604020202020204" pitchFamily="34" charset="0"/>
                <a:buChar char="•"/>
              </a:pPr>
              <a:r>
                <a:rPr lang="en-US" sz="1400" dirty="0"/>
                <a:t>Automated storage </a:t>
              </a:r>
              <a:r>
                <a:rPr lang="en-US" sz="1400" dirty="0" err="1"/>
                <a:t>tiering</a:t>
              </a:r>
              <a:endParaRPr lang="en-US" sz="1400" dirty="0"/>
            </a:p>
            <a:p>
              <a:pPr marL="285750" indent="-285750">
                <a:buFont typeface="Arial" panose="020B0604020202020204" pitchFamily="34" charset="0"/>
                <a:buChar char="•"/>
              </a:pPr>
              <a:r>
                <a:rPr lang="en-US" sz="1400" dirty="0"/>
                <a:t>Virtual storage provisioning</a:t>
              </a:r>
            </a:p>
            <a:p>
              <a:pPr marL="285750" indent="-285750">
                <a:buFont typeface="Arial" panose="020B0604020202020204" pitchFamily="34" charset="0"/>
                <a:buChar char="•"/>
              </a:pPr>
              <a:r>
                <a:rPr lang="en-US" sz="1400" dirty="0"/>
                <a:t>Multi-tenancy</a:t>
              </a:r>
            </a:p>
            <a:p>
              <a:pPr marL="285750" indent="-285750">
                <a:buFont typeface="Arial" panose="020B0604020202020204" pitchFamily="34" charset="0"/>
                <a:buChar char="•"/>
              </a:pPr>
              <a:r>
                <a:rPr lang="en-US" sz="1400" dirty="0"/>
                <a:t>Supports APIs to integrate with SDDC and cloud</a:t>
              </a:r>
            </a:p>
            <a:p>
              <a:pPr marL="285750" indent="-285750">
                <a:buFont typeface="Arial" panose="020B0604020202020204" pitchFamily="34" charset="0"/>
                <a:buChar char="•"/>
              </a:pPr>
              <a:r>
                <a:rPr lang="en-US" sz="1400" dirty="0"/>
                <a:t>Data protection</a:t>
              </a:r>
              <a:endParaRPr lang="en-US" sz="1400" dirty="0"/>
            </a:p>
          </p:txBody>
        </p:sp>
        <p:sp>
          <p:nvSpPr>
            <p:cNvPr id="10" name="TextBox 9"/>
            <p:cNvSpPr txBox="1"/>
            <p:nvPr/>
          </p:nvSpPr>
          <p:spPr>
            <a:xfrm>
              <a:off x="6253249" y="2945856"/>
              <a:ext cx="914802" cy="338554"/>
            </a:xfrm>
            <a:prstGeom prst="rect">
              <a:avLst/>
            </a:prstGeom>
            <a:solidFill>
              <a:schemeClr val="bg1"/>
            </a:solidFill>
          </p:spPr>
          <p:txBody>
            <a:bodyPr wrap="none" rtlCol="0">
              <a:spAutoFit/>
            </a:bodyPr>
            <a:lstStyle/>
            <a:p>
              <a:r>
                <a:rPr lang="en-US" sz="1600" b="1" dirty="0"/>
                <a:t>Features</a:t>
              </a:r>
            </a:p>
          </p:txBody>
        </p:sp>
      </p:grpSp>
    </p:spTree>
    <p:custDataLst>
      <p:tags r:id="rId1"/>
    </p:custDataLst>
    <p:extLst>
      <p:ext uri="{BB962C8B-B14F-4D97-AF65-F5344CB8AC3E}">
        <p14:creationId xmlns:p14="http://schemas.microsoft.com/office/powerpoint/2010/main" val="2474313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Two key components of an ISS</a:t>
            </a:r>
          </a:p>
          <a:p>
            <a:pPr lvl="1"/>
            <a:r>
              <a:rPr lang="en-US" dirty="0" smtClean="0"/>
              <a:t>Controller</a:t>
            </a:r>
          </a:p>
          <a:p>
            <a:pPr lvl="2"/>
            <a:r>
              <a:rPr lang="en-US" dirty="0" smtClean="0"/>
              <a:t>Block-based </a:t>
            </a:r>
          </a:p>
          <a:p>
            <a:pPr lvl="2"/>
            <a:r>
              <a:rPr lang="en-US" dirty="0" smtClean="0"/>
              <a:t>File-based</a:t>
            </a:r>
          </a:p>
          <a:p>
            <a:pPr lvl="2"/>
            <a:r>
              <a:rPr lang="en-US" dirty="0" smtClean="0"/>
              <a:t>Object-based</a:t>
            </a:r>
          </a:p>
          <a:p>
            <a:pPr lvl="2"/>
            <a:r>
              <a:rPr lang="en-US" dirty="0" smtClean="0"/>
              <a:t>Unified</a:t>
            </a:r>
          </a:p>
          <a:p>
            <a:pPr lvl="1"/>
            <a:r>
              <a:rPr lang="en-US" dirty="0" smtClean="0"/>
              <a:t>Storage</a:t>
            </a:r>
          </a:p>
          <a:p>
            <a:pPr lvl="2"/>
            <a:r>
              <a:rPr lang="en-US" dirty="0"/>
              <a:t>All HDDs</a:t>
            </a:r>
          </a:p>
          <a:p>
            <a:pPr lvl="2"/>
            <a:r>
              <a:rPr lang="en-US" dirty="0"/>
              <a:t>All SSDs</a:t>
            </a:r>
          </a:p>
          <a:p>
            <a:pPr lvl="2"/>
            <a:r>
              <a:rPr lang="en-US" dirty="0"/>
              <a:t>Combination of both</a:t>
            </a:r>
          </a:p>
          <a:p>
            <a:pPr lvl="2"/>
            <a:endParaRPr lang="en-US" dirty="0"/>
          </a:p>
        </p:txBody>
      </p:sp>
      <p:sp>
        <p:nvSpPr>
          <p:cNvPr id="2" name="Title 1"/>
          <p:cNvSpPr>
            <a:spLocks noGrp="1"/>
          </p:cNvSpPr>
          <p:nvPr>
            <p:ph type="title"/>
          </p:nvPr>
        </p:nvSpPr>
        <p:spPr/>
        <p:txBody>
          <a:bodyPr/>
          <a:lstStyle/>
          <a:p>
            <a:r>
              <a:rPr lang="en-US" dirty="0" smtClean="0"/>
              <a:t>Components of Intelligent Storage System</a:t>
            </a:r>
            <a:endParaRPr lang="en-US" dirty="0"/>
          </a:p>
        </p:txBody>
      </p:sp>
      <p:sp>
        <p:nvSpPr>
          <p:cNvPr id="125" name="Rectangle 124"/>
          <p:cNvSpPr/>
          <p:nvPr/>
        </p:nvSpPr>
        <p:spPr>
          <a:xfrm>
            <a:off x="6810910" y="5018169"/>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Controller(s)</a:t>
            </a:r>
            <a:endParaRPr lang="en-US" dirty="0"/>
          </a:p>
        </p:txBody>
      </p:sp>
      <p:sp>
        <p:nvSpPr>
          <p:cNvPr id="127" name="Rectangle 126"/>
          <p:cNvSpPr/>
          <p:nvPr/>
        </p:nvSpPr>
        <p:spPr>
          <a:xfrm>
            <a:off x="6810910" y="2234630"/>
            <a:ext cx="1828800" cy="27880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Storage</a:t>
            </a: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pic>
        <p:nvPicPr>
          <p:cNvPr id="12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453855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453855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453855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453855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413962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413962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413962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413962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374518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374518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374518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374518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334625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334625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334625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334625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294284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294284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294284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294284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110" y="254391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10" y="254391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710" y="254391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510" y="2543914"/>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p:cNvSpPr txBox="1"/>
          <p:nvPr/>
        </p:nvSpPr>
        <p:spPr>
          <a:xfrm>
            <a:off x="6609488" y="5681560"/>
            <a:ext cx="1801391" cy="276999"/>
          </a:xfrm>
          <a:prstGeom prst="rect">
            <a:avLst/>
          </a:prstGeom>
          <a:noFill/>
        </p:spPr>
        <p:txBody>
          <a:bodyPr wrap="none" rtlCol="0">
            <a:spAutoFit/>
          </a:bodyPr>
          <a:lstStyle/>
          <a:p>
            <a:r>
              <a:rPr lang="en-US" sz="1200" dirty="0"/>
              <a:t>Intelligent Storage System</a:t>
            </a:r>
          </a:p>
        </p:txBody>
      </p:sp>
    </p:spTree>
    <p:custDataLst>
      <p:tags r:id="rId1"/>
    </p:custDataLst>
    <p:extLst>
      <p:ext uri="{BB962C8B-B14F-4D97-AF65-F5344CB8AC3E}">
        <p14:creationId xmlns:p14="http://schemas.microsoft.com/office/powerpoint/2010/main" val="453052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n-US" dirty="0"/>
              <a:t>Components of HDD</a:t>
            </a:r>
          </a:p>
        </p:txBody>
      </p:sp>
      <p:sp>
        <p:nvSpPr>
          <p:cNvPr id="2" name="Title 1"/>
          <p:cNvSpPr>
            <a:spLocks noGrp="1"/>
          </p:cNvSpPr>
          <p:nvPr>
            <p:ph type="title"/>
          </p:nvPr>
        </p:nvSpPr>
        <p:spPr/>
        <p:txBody>
          <a:bodyPr/>
          <a:lstStyle/>
          <a:p>
            <a:r>
              <a:rPr lang="en-US" dirty="0" smtClean="0"/>
              <a:t>Storage – Hard Disk Drives</a:t>
            </a:r>
            <a:endParaRPr lang="en-US" dirty="0"/>
          </a:p>
        </p:txBody>
      </p:sp>
      <p:grpSp>
        <p:nvGrpSpPr>
          <p:cNvPr id="6" name="Group 5"/>
          <p:cNvGrpSpPr/>
          <p:nvPr/>
        </p:nvGrpSpPr>
        <p:grpSpPr>
          <a:xfrm>
            <a:off x="1303610" y="1981201"/>
            <a:ext cx="7078390" cy="3619863"/>
            <a:chOff x="317202" y="1235112"/>
            <a:chExt cx="8434375" cy="4819187"/>
          </a:xfrm>
        </p:grpSpPr>
        <p:pic>
          <p:nvPicPr>
            <p:cNvPr id="7" name="Picture 60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9210" y="3581571"/>
              <a:ext cx="3348380" cy="187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09"/>
            <p:cNvSpPr>
              <a:spLocks noChangeArrowheads="1"/>
            </p:cNvSpPr>
            <p:nvPr/>
          </p:nvSpPr>
          <p:spPr bwMode="auto">
            <a:xfrm>
              <a:off x="7315650" y="5257798"/>
              <a:ext cx="676934" cy="2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54013" indent="-354013" defTabSz="941388"/>
              <a:r>
                <a:rPr lang="en-US" sz="1200" b="1" dirty="0">
                  <a:solidFill>
                    <a:srgbClr val="000000"/>
                  </a:solidFill>
                  <a:cs typeface="Calibri" pitchFamily="34" charset="0"/>
                </a:rPr>
                <a:t>Interface</a:t>
              </a:r>
              <a:endParaRPr lang="en-US" sz="1200" dirty="0">
                <a:cs typeface="Calibri" pitchFamily="34" charset="0"/>
              </a:endParaRPr>
            </a:p>
          </p:txBody>
        </p:sp>
        <p:sp>
          <p:nvSpPr>
            <p:cNvPr id="9" name="Freeform 610"/>
            <p:cNvSpPr>
              <a:spLocks/>
            </p:cNvSpPr>
            <p:nvPr/>
          </p:nvSpPr>
          <p:spPr bwMode="auto">
            <a:xfrm>
              <a:off x="6570729" y="3726133"/>
              <a:ext cx="809819" cy="206670"/>
            </a:xfrm>
            <a:custGeom>
              <a:avLst/>
              <a:gdLst>
                <a:gd name="T0" fmla="*/ 0 w 2582"/>
                <a:gd name="T1" fmla="*/ 581 h 581"/>
                <a:gd name="T2" fmla="*/ 833 w 2582"/>
                <a:gd name="T3" fmla="*/ 0 h 581"/>
                <a:gd name="T4" fmla="*/ 2582 w 2582"/>
                <a:gd name="T5" fmla="*/ 0 h 581"/>
              </a:gdLst>
              <a:ahLst/>
              <a:cxnLst>
                <a:cxn ang="0">
                  <a:pos x="T0" y="T1"/>
                </a:cxn>
                <a:cxn ang="0">
                  <a:pos x="T2" y="T3"/>
                </a:cxn>
                <a:cxn ang="0">
                  <a:pos x="T4" y="T5"/>
                </a:cxn>
              </a:cxnLst>
              <a:rect l="0" t="0" r="r" b="b"/>
              <a:pathLst>
                <a:path w="2582" h="581">
                  <a:moveTo>
                    <a:pt x="0" y="581"/>
                  </a:moveTo>
                  <a:lnTo>
                    <a:pt x="833" y="0"/>
                  </a:lnTo>
                  <a:lnTo>
                    <a:pt x="2582"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400"/>
            </a:p>
          </p:txBody>
        </p:sp>
        <p:sp>
          <p:nvSpPr>
            <p:cNvPr id="10" name="Freeform 611"/>
            <p:cNvSpPr>
              <a:spLocks/>
            </p:cNvSpPr>
            <p:nvPr/>
          </p:nvSpPr>
          <p:spPr bwMode="auto">
            <a:xfrm>
              <a:off x="6511474" y="3854632"/>
              <a:ext cx="125094" cy="124216"/>
            </a:xfrm>
            <a:custGeom>
              <a:avLst/>
              <a:gdLst>
                <a:gd name="T0" fmla="*/ 243 w 399"/>
                <a:gd name="T1" fmla="*/ 180 h 348"/>
                <a:gd name="T2" fmla="*/ 399 w 399"/>
                <a:gd name="T3" fmla="*/ 270 h 348"/>
                <a:gd name="T4" fmla="*/ 0 w 399"/>
                <a:gd name="T5" fmla="*/ 348 h 348"/>
                <a:gd name="T6" fmla="*/ 210 w 399"/>
                <a:gd name="T7" fmla="*/ 0 h 348"/>
                <a:gd name="T8" fmla="*/ 243 w 399"/>
                <a:gd name="T9" fmla="*/ 180 h 348"/>
              </a:gdLst>
              <a:ahLst/>
              <a:cxnLst>
                <a:cxn ang="0">
                  <a:pos x="T0" y="T1"/>
                </a:cxn>
                <a:cxn ang="0">
                  <a:pos x="T2" y="T3"/>
                </a:cxn>
                <a:cxn ang="0">
                  <a:pos x="T4" y="T5"/>
                </a:cxn>
                <a:cxn ang="0">
                  <a:pos x="T6" y="T7"/>
                </a:cxn>
                <a:cxn ang="0">
                  <a:pos x="T8" y="T9"/>
                </a:cxn>
              </a:cxnLst>
              <a:rect l="0" t="0" r="r" b="b"/>
              <a:pathLst>
                <a:path w="399" h="348">
                  <a:moveTo>
                    <a:pt x="243" y="180"/>
                  </a:moveTo>
                  <a:lnTo>
                    <a:pt x="399" y="270"/>
                  </a:lnTo>
                  <a:lnTo>
                    <a:pt x="0" y="348"/>
                  </a:lnTo>
                  <a:lnTo>
                    <a:pt x="210" y="0"/>
                  </a:lnTo>
                  <a:lnTo>
                    <a:pt x="243"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1" name="Rectangle 612"/>
            <p:cNvSpPr>
              <a:spLocks noChangeArrowheads="1"/>
            </p:cNvSpPr>
            <p:nvPr/>
          </p:nvSpPr>
          <p:spPr bwMode="auto">
            <a:xfrm>
              <a:off x="7410645" y="3581571"/>
              <a:ext cx="1340932" cy="4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200" b="1" dirty="0">
                  <a:solidFill>
                    <a:srgbClr val="000000"/>
                  </a:solidFill>
                  <a:cs typeface="Calibri" pitchFamily="34" charset="0"/>
                </a:rPr>
                <a:t>Controller</a:t>
              </a:r>
            </a:p>
            <a:p>
              <a:pPr marL="354013" indent="-354013" algn="ctr" defTabSz="941388"/>
              <a:r>
                <a:rPr lang="en-US" sz="1200" b="1" dirty="0">
                  <a:solidFill>
                    <a:srgbClr val="000000"/>
                  </a:solidFill>
                  <a:cs typeface="Calibri" pitchFamily="34" charset="0"/>
                </a:rPr>
                <a:t>Board</a:t>
              </a:r>
              <a:endParaRPr lang="en-US" sz="1200" b="1" dirty="0">
                <a:cs typeface="Calibri" pitchFamily="34" charset="0"/>
              </a:endParaRPr>
            </a:p>
          </p:txBody>
        </p:sp>
        <p:sp>
          <p:nvSpPr>
            <p:cNvPr id="12" name="Line 613"/>
            <p:cNvSpPr>
              <a:spLocks noChangeShapeType="1"/>
            </p:cNvSpPr>
            <p:nvPr/>
          </p:nvSpPr>
          <p:spPr bwMode="auto">
            <a:xfrm>
              <a:off x="6430586" y="4984355"/>
              <a:ext cx="0" cy="6039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3" name="Freeform 614"/>
            <p:cNvSpPr>
              <a:spLocks/>
            </p:cNvSpPr>
            <p:nvPr/>
          </p:nvSpPr>
          <p:spPr bwMode="auto">
            <a:xfrm>
              <a:off x="6379796" y="4915822"/>
              <a:ext cx="102521" cy="131712"/>
            </a:xfrm>
            <a:custGeom>
              <a:avLst/>
              <a:gdLst>
                <a:gd name="T0" fmla="*/ 165 w 328"/>
                <a:gd name="T1" fmla="*/ 294 h 369"/>
                <a:gd name="T2" fmla="*/ 328 w 328"/>
                <a:gd name="T3" fmla="*/ 368 h 369"/>
                <a:gd name="T4" fmla="*/ 164 w 328"/>
                <a:gd name="T5" fmla="*/ 0 h 369"/>
                <a:gd name="T6" fmla="*/ 0 w 328"/>
                <a:gd name="T7" fmla="*/ 369 h 369"/>
                <a:gd name="T8" fmla="*/ 165 w 328"/>
                <a:gd name="T9" fmla="*/ 294 h 369"/>
              </a:gdLst>
              <a:ahLst/>
              <a:cxnLst>
                <a:cxn ang="0">
                  <a:pos x="T0" y="T1"/>
                </a:cxn>
                <a:cxn ang="0">
                  <a:pos x="T2" y="T3"/>
                </a:cxn>
                <a:cxn ang="0">
                  <a:pos x="T4" y="T5"/>
                </a:cxn>
                <a:cxn ang="0">
                  <a:pos x="T6" y="T7"/>
                </a:cxn>
                <a:cxn ang="0">
                  <a:pos x="T8" y="T9"/>
                </a:cxn>
              </a:cxnLst>
              <a:rect l="0" t="0" r="r" b="b"/>
              <a:pathLst>
                <a:path w="328" h="369">
                  <a:moveTo>
                    <a:pt x="165" y="294"/>
                  </a:moveTo>
                  <a:lnTo>
                    <a:pt x="328" y="368"/>
                  </a:lnTo>
                  <a:lnTo>
                    <a:pt x="164" y="0"/>
                  </a:lnTo>
                  <a:lnTo>
                    <a:pt x="0" y="369"/>
                  </a:lnTo>
                  <a:lnTo>
                    <a:pt x="165" y="2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4" name="Line 615"/>
            <p:cNvSpPr>
              <a:spLocks noChangeShapeType="1"/>
            </p:cNvSpPr>
            <p:nvPr/>
          </p:nvSpPr>
          <p:spPr bwMode="auto">
            <a:xfrm flipH="1">
              <a:off x="5115688" y="4513191"/>
              <a:ext cx="39503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5" name="Freeform 616"/>
            <p:cNvSpPr>
              <a:spLocks/>
            </p:cNvSpPr>
            <p:nvPr/>
          </p:nvSpPr>
          <p:spPr bwMode="auto">
            <a:xfrm>
              <a:off x="5447705" y="4455366"/>
              <a:ext cx="116629" cy="116720"/>
            </a:xfrm>
            <a:custGeom>
              <a:avLst/>
              <a:gdLst>
                <a:gd name="T0" fmla="*/ 76 w 370"/>
                <a:gd name="T1" fmla="*/ 165 h 328"/>
                <a:gd name="T2" fmla="*/ 1 w 370"/>
                <a:gd name="T3" fmla="*/ 328 h 328"/>
                <a:gd name="T4" fmla="*/ 370 w 370"/>
                <a:gd name="T5" fmla="*/ 164 h 328"/>
                <a:gd name="T6" fmla="*/ 0 w 370"/>
                <a:gd name="T7" fmla="*/ 0 h 328"/>
                <a:gd name="T8" fmla="*/ 76 w 370"/>
                <a:gd name="T9" fmla="*/ 165 h 328"/>
              </a:gdLst>
              <a:ahLst/>
              <a:cxnLst>
                <a:cxn ang="0">
                  <a:pos x="T0" y="T1"/>
                </a:cxn>
                <a:cxn ang="0">
                  <a:pos x="T2" y="T3"/>
                </a:cxn>
                <a:cxn ang="0">
                  <a:pos x="T4" y="T5"/>
                </a:cxn>
                <a:cxn ang="0">
                  <a:pos x="T6" y="T7"/>
                </a:cxn>
                <a:cxn ang="0">
                  <a:pos x="T8" y="T9"/>
                </a:cxn>
              </a:cxnLst>
              <a:rect l="0" t="0" r="r" b="b"/>
              <a:pathLst>
                <a:path w="370" h="328">
                  <a:moveTo>
                    <a:pt x="76" y="165"/>
                  </a:moveTo>
                  <a:lnTo>
                    <a:pt x="1" y="328"/>
                  </a:lnTo>
                  <a:lnTo>
                    <a:pt x="370" y="164"/>
                  </a:lnTo>
                  <a:lnTo>
                    <a:pt x="0" y="0"/>
                  </a:lnTo>
                  <a:lnTo>
                    <a:pt x="76"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16" name="Rectangle 617"/>
            <p:cNvSpPr>
              <a:spLocks noChangeArrowheads="1"/>
            </p:cNvSpPr>
            <p:nvPr/>
          </p:nvSpPr>
          <p:spPr bwMode="auto">
            <a:xfrm>
              <a:off x="6003924" y="5562601"/>
              <a:ext cx="893767" cy="4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54013" indent="-354013" algn="ctr" defTabSz="941388"/>
              <a:r>
                <a:rPr lang="en-US" sz="1200" b="1" dirty="0">
                  <a:solidFill>
                    <a:srgbClr val="000000"/>
                  </a:solidFill>
                  <a:cs typeface="Calibri" pitchFamily="34" charset="0"/>
                </a:rPr>
                <a:t>Power</a:t>
              </a:r>
            </a:p>
            <a:p>
              <a:pPr marL="354013" indent="-354013" algn="ctr" defTabSz="941388"/>
              <a:r>
                <a:rPr lang="en-US" sz="1200" b="1" dirty="0">
                  <a:solidFill>
                    <a:srgbClr val="000000"/>
                  </a:solidFill>
                  <a:cs typeface="Calibri" pitchFamily="34" charset="0"/>
                </a:rPr>
                <a:t>Connectors</a:t>
              </a:r>
              <a:r>
                <a:rPr lang="en-US" sz="1000" b="1" dirty="0">
                  <a:solidFill>
                    <a:srgbClr val="000000"/>
                  </a:solidFill>
                  <a:cs typeface="Calibri" pitchFamily="34" charset="0"/>
                </a:rPr>
                <a:t> </a:t>
              </a:r>
              <a:endParaRPr lang="en-US" dirty="0">
                <a:cs typeface="Calibri" pitchFamily="34" charset="0"/>
              </a:endParaRPr>
            </a:p>
          </p:txBody>
        </p:sp>
        <p:sp>
          <p:nvSpPr>
            <p:cNvPr id="17" name="Rectangle 619"/>
            <p:cNvSpPr>
              <a:spLocks noChangeArrowheads="1"/>
            </p:cNvSpPr>
            <p:nvPr/>
          </p:nvSpPr>
          <p:spPr bwMode="auto">
            <a:xfrm>
              <a:off x="4665694" y="4379950"/>
              <a:ext cx="339537" cy="2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54013" indent="-354013" defTabSz="941388"/>
              <a:r>
                <a:rPr lang="en-US" sz="1200" b="1" dirty="0">
                  <a:solidFill>
                    <a:srgbClr val="000000"/>
                  </a:solidFill>
                  <a:cs typeface="Calibri" pitchFamily="34" charset="0"/>
                </a:rPr>
                <a:t>HDA</a:t>
              </a:r>
              <a:endParaRPr lang="en-US" sz="1200" dirty="0">
                <a:cs typeface="Calibri" pitchFamily="34" charset="0"/>
              </a:endParaRPr>
            </a:p>
          </p:txBody>
        </p:sp>
        <p:sp>
          <p:nvSpPr>
            <p:cNvPr id="18" name="Line 613"/>
            <p:cNvSpPr>
              <a:spLocks noChangeShapeType="1"/>
            </p:cNvSpPr>
            <p:nvPr/>
          </p:nvSpPr>
          <p:spPr bwMode="auto">
            <a:xfrm>
              <a:off x="7720669" y="4670223"/>
              <a:ext cx="0" cy="6039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9" name="Freeform 614"/>
            <p:cNvSpPr>
              <a:spLocks/>
            </p:cNvSpPr>
            <p:nvPr/>
          </p:nvSpPr>
          <p:spPr bwMode="auto">
            <a:xfrm>
              <a:off x="7669879" y="4601690"/>
              <a:ext cx="102521" cy="131712"/>
            </a:xfrm>
            <a:custGeom>
              <a:avLst/>
              <a:gdLst>
                <a:gd name="T0" fmla="*/ 165 w 328"/>
                <a:gd name="T1" fmla="*/ 294 h 369"/>
                <a:gd name="T2" fmla="*/ 328 w 328"/>
                <a:gd name="T3" fmla="*/ 368 h 369"/>
                <a:gd name="T4" fmla="*/ 164 w 328"/>
                <a:gd name="T5" fmla="*/ 0 h 369"/>
                <a:gd name="T6" fmla="*/ 0 w 328"/>
                <a:gd name="T7" fmla="*/ 369 h 369"/>
                <a:gd name="T8" fmla="*/ 165 w 328"/>
                <a:gd name="T9" fmla="*/ 294 h 369"/>
              </a:gdLst>
              <a:ahLst/>
              <a:cxnLst>
                <a:cxn ang="0">
                  <a:pos x="T0" y="T1"/>
                </a:cxn>
                <a:cxn ang="0">
                  <a:pos x="T2" y="T3"/>
                </a:cxn>
                <a:cxn ang="0">
                  <a:pos x="T4" y="T5"/>
                </a:cxn>
                <a:cxn ang="0">
                  <a:pos x="T6" y="T7"/>
                </a:cxn>
                <a:cxn ang="0">
                  <a:pos x="T8" y="T9"/>
                </a:cxn>
              </a:cxnLst>
              <a:rect l="0" t="0" r="r" b="b"/>
              <a:pathLst>
                <a:path w="328" h="369">
                  <a:moveTo>
                    <a:pt x="165" y="294"/>
                  </a:moveTo>
                  <a:lnTo>
                    <a:pt x="328" y="368"/>
                  </a:lnTo>
                  <a:lnTo>
                    <a:pt x="164" y="0"/>
                  </a:lnTo>
                  <a:lnTo>
                    <a:pt x="0" y="369"/>
                  </a:lnTo>
                  <a:lnTo>
                    <a:pt x="165" y="2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cxnSp>
          <p:nvCxnSpPr>
            <p:cNvPr id="20" name="Straight Arrow Connector 19"/>
            <p:cNvCxnSpPr/>
            <p:nvPr/>
          </p:nvCxnSpPr>
          <p:spPr>
            <a:xfrm>
              <a:off x="4206415" y="3860498"/>
              <a:ext cx="0" cy="1321102"/>
            </a:xfrm>
            <a:prstGeom prst="straightConnector1">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21" name="Freeform 614"/>
            <p:cNvSpPr>
              <a:spLocks/>
            </p:cNvSpPr>
            <p:nvPr/>
          </p:nvSpPr>
          <p:spPr bwMode="auto">
            <a:xfrm>
              <a:off x="4164679" y="3804986"/>
              <a:ext cx="102521" cy="131712"/>
            </a:xfrm>
            <a:custGeom>
              <a:avLst/>
              <a:gdLst>
                <a:gd name="T0" fmla="*/ 165 w 328"/>
                <a:gd name="T1" fmla="*/ 294 h 369"/>
                <a:gd name="T2" fmla="*/ 328 w 328"/>
                <a:gd name="T3" fmla="*/ 368 h 369"/>
                <a:gd name="T4" fmla="*/ 164 w 328"/>
                <a:gd name="T5" fmla="*/ 0 h 369"/>
                <a:gd name="T6" fmla="*/ 0 w 328"/>
                <a:gd name="T7" fmla="*/ 369 h 369"/>
                <a:gd name="T8" fmla="*/ 165 w 328"/>
                <a:gd name="T9" fmla="*/ 294 h 369"/>
              </a:gdLst>
              <a:ahLst/>
              <a:cxnLst>
                <a:cxn ang="0">
                  <a:pos x="T0" y="T1"/>
                </a:cxn>
                <a:cxn ang="0">
                  <a:pos x="T2" y="T3"/>
                </a:cxn>
                <a:cxn ang="0">
                  <a:pos x="T4" y="T5"/>
                </a:cxn>
                <a:cxn ang="0">
                  <a:pos x="T6" y="T7"/>
                </a:cxn>
                <a:cxn ang="0">
                  <a:pos x="T8" y="T9"/>
                </a:cxn>
              </a:cxnLst>
              <a:rect l="0" t="0" r="r" b="b"/>
              <a:pathLst>
                <a:path w="328" h="369">
                  <a:moveTo>
                    <a:pt x="165" y="294"/>
                  </a:moveTo>
                  <a:lnTo>
                    <a:pt x="328" y="368"/>
                  </a:lnTo>
                  <a:lnTo>
                    <a:pt x="164" y="0"/>
                  </a:lnTo>
                  <a:lnTo>
                    <a:pt x="0" y="369"/>
                  </a:lnTo>
                  <a:lnTo>
                    <a:pt x="165" y="2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400"/>
            </a:p>
          </p:txBody>
        </p:sp>
        <p:sp>
          <p:nvSpPr>
            <p:cNvPr id="22" name="Rectangle 619"/>
            <p:cNvSpPr>
              <a:spLocks noChangeArrowheads="1"/>
            </p:cNvSpPr>
            <p:nvPr/>
          </p:nvSpPr>
          <p:spPr bwMode="auto">
            <a:xfrm>
              <a:off x="3547129" y="5215215"/>
              <a:ext cx="1348368" cy="4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54013" indent="-354013" algn="ctr" defTabSz="941388"/>
              <a:r>
                <a:rPr lang="en-US" sz="1200" b="1" dirty="0">
                  <a:solidFill>
                    <a:srgbClr val="000000"/>
                  </a:solidFill>
                  <a:cs typeface="Calibri" pitchFamily="34" charset="0"/>
                </a:rPr>
                <a:t>Platter and </a:t>
              </a:r>
            </a:p>
            <a:p>
              <a:pPr marL="354013" indent="-354013" defTabSz="941388"/>
              <a:r>
                <a:rPr lang="en-US" sz="1200" b="1" dirty="0">
                  <a:solidFill>
                    <a:srgbClr val="000000"/>
                  </a:solidFill>
                  <a:cs typeface="Calibri" pitchFamily="34" charset="0"/>
                </a:rPr>
                <a:t>Read/Write Head</a:t>
              </a:r>
            </a:p>
          </p:txBody>
        </p:sp>
        <p:grpSp>
          <p:nvGrpSpPr>
            <p:cNvPr id="23" name="Group 3"/>
            <p:cNvGrpSpPr>
              <a:grpSpLocks/>
            </p:cNvGrpSpPr>
            <p:nvPr/>
          </p:nvGrpSpPr>
          <p:grpSpPr bwMode="auto">
            <a:xfrm>
              <a:off x="317202" y="1235112"/>
              <a:ext cx="4953000" cy="3620422"/>
              <a:chOff x="887" y="700"/>
              <a:chExt cx="4350" cy="3380"/>
            </a:xfrm>
          </p:grpSpPr>
          <p:pic>
            <p:nvPicPr>
              <p:cNvPr id="24" name="Picture 4" descr="inside_dis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 y="700"/>
                <a:ext cx="2870" cy="3380"/>
              </a:xfrm>
              <a:prstGeom prst="rect">
                <a:avLst/>
              </a:prstGeom>
              <a:noFill/>
              <a:extLst>
                <a:ext uri="{909E8E84-426E-40DD-AFC4-6F175D3DCCD1}">
                  <a14:hiddenFill xmlns:a14="http://schemas.microsoft.com/office/drawing/2010/main">
                    <a:solidFill>
                      <a:srgbClr val="FFFFFF"/>
                    </a:solidFill>
                  </a14:hiddenFill>
                </a:ext>
              </a:extLst>
            </p:spPr>
          </p:pic>
          <p:sp>
            <p:nvSpPr>
              <p:cNvPr id="25" name="Freeform 5"/>
              <p:cNvSpPr>
                <a:spLocks/>
              </p:cNvSpPr>
              <p:nvPr/>
            </p:nvSpPr>
            <p:spPr bwMode="auto">
              <a:xfrm>
                <a:off x="2538" y="1266"/>
                <a:ext cx="1566" cy="1776"/>
              </a:xfrm>
              <a:custGeom>
                <a:avLst/>
                <a:gdLst>
                  <a:gd name="T0" fmla="*/ 0 w 1566"/>
                  <a:gd name="T1" fmla="*/ 978 h 1776"/>
                  <a:gd name="T2" fmla="*/ 1212 w 1566"/>
                  <a:gd name="T3" fmla="*/ 0 h 1776"/>
                  <a:gd name="T4" fmla="*/ 1566 w 1566"/>
                  <a:gd name="T5" fmla="*/ 1776 h 1776"/>
                  <a:gd name="T6" fmla="*/ 36 w 1566"/>
                  <a:gd name="T7" fmla="*/ 1146 h 1776"/>
                  <a:gd name="T8" fmla="*/ 0 w 1566"/>
                  <a:gd name="T9" fmla="*/ 978 h 1776"/>
                </a:gdLst>
                <a:ahLst/>
                <a:cxnLst>
                  <a:cxn ang="0">
                    <a:pos x="T0" y="T1"/>
                  </a:cxn>
                  <a:cxn ang="0">
                    <a:pos x="T2" y="T3"/>
                  </a:cxn>
                  <a:cxn ang="0">
                    <a:pos x="T4" y="T5"/>
                  </a:cxn>
                  <a:cxn ang="0">
                    <a:pos x="T6" y="T7"/>
                  </a:cxn>
                  <a:cxn ang="0">
                    <a:pos x="T8" y="T9"/>
                  </a:cxn>
                </a:cxnLst>
                <a:rect l="0" t="0" r="r" b="b"/>
                <a:pathLst>
                  <a:path w="1566" h="1776">
                    <a:moveTo>
                      <a:pt x="0" y="978"/>
                    </a:moveTo>
                    <a:lnTo>
                      <a:pt x="1212" y="0"/>
                    </a:lnTo>
                    <a:lnTo>
                      <a:pt x="1566" y="1776"/>
                    </a:lnTo>
                    <a:lnTo>
                      <a:pt x="36" y="1146"/>
                    </a:lnTo>
                    <a:lnTo>
                      <a:pt x="0" y="978"/>
                    </a:lnTo>
                    <a:close/>
                  </a:path>
                </a:pathLst>
              </a:custGeom>
              <a:solidFill>
                <a:srgbClr val="6F9995">
                  <a:alpha val="25000"/>
                </a:srgbClr>
              </a:solidFill>
              <a:ln w="6350" cap="flat" cmpd="sng">
                <a:solidFill>
                  <a:srgbClr val="6F9995"/>
                </a:solidFill>
                <a:prstDash val="dash"/>
                <a:round/>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pic>
            <p:nvPicPr>
              <p:cNvPr id="26" name="Picture 6" descr="close_upreadwr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600000">
                <a:off x="3323" y="1130"/>
                <a:ext cx="1914" cy="1914"/>
              </a:xfrm>
              <a:prstGeom prst="rect">
                <a:avLst/>
              </a:prstGeom>
              <a:noFill/>
              <a:extLst>
                <a:ext uri="{909E8E84-426E-40DD-AFC4-6F175D3DCCD1}">
                  <a14:hiddenFill xmlns:a14="http://schemas.microsoft.com/office/drawing/2010/main">
                    <a:solidFill>
                      <a:srgbClr val="FFFFFF"/>
                    </a:solidFill>
                  </a14:hiddenFill>
                </a:ext>
              </a:extLst>
            </p:spPr>
          </p:pic>
          <p:sp>
            <p:nvSpPr>
              <p:cNvPr id="27" name="Oval 7"/>
              <p:cNvSpPr>
                <a:spLocks noChangeArrowheads="1"/>
              </p:cNvSpPr>
              <p:nvPr/>
            </p:nvSpPr>
            <p:spPr bwMode="auto">
              <a:xfrm>
                <a:off x="2520" y="2202"/>
                <a:ext cx="222" cy="222"/>
              </a:xfrm>
              <a:prstGeom prst="ellipse">
                <a:avLst/>
              </a:prstGeom>
              <a:noFill/>
              <a:ln w="25400" algn="ctr">
                <a:solidFill>
                  <a:srgbClr val="000610"/>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sp>
            <p:nvSpPr>
              <p:cNvPr id="28" name="Oval 8"/>
              <p:cNvSpPr>
                <a:spLocks noChangeArrowheads="1"/>
              </p:cNvSpPr>
              <p:nvPr/>
            </p:nvSpPr>
            <p:spPr bwMode="auto">
              <a:xfrm rot="-21600000">
                <a:off x="3322" y="1129"/>
                <a:ext cx="1914" cy="1914"/>
              </a:xfrm>
              <a:prstGeom prst="ellipse">
                <a:avLst/>
              </a:prstGeom>
              <a:noFill/>
              <a:ln w="38100" algn="ctr">
                <a:solidFill>
                  <a:srgbClr val="080808"/>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400"/>
              </a:p>
            </p:txBody>
          </p:sp>
        </p:grpSp>
      </p:grpSp>
    </p:spTree>
    <p:custDataLst>
      <p:tags r:id="rId1"/>
    </p:custDataLst>
    <p:extLst>
      <p:ext uri="{BB962C8B-B14F-4D97-AF65-F5344CB8AC3E}">
        <p14:creationId xmlns:p14="http://schemas.microsoft.com/office/powerpoint/2010/main" val="3472803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hr-HR"/>
          </a:p>
        </p:txBody>
      </p:sp>
      <p:sp>
        <p:nvSpPr>
          <p:cNvPr id="2" name="Title 1"/>
          <p:cNvSpPr>
            <a:spLocks noGrp="1"/>
          </p:cNvSpPr>
          <p:nvPr>
            <p:ph type="title"/>
          </p:nvPr>
        </p:nvSpPr>
        <p:spPr/>
        <p:txBody>
          <a:bodyPr/>
          <a:lstStyle/>
          <a:p>
            <a:r>
              <a:rPr lang="en-US" dirty="0"/>
              <a:t>Physical Disk Structure</a:t>
            </a:r>
          </a:p>
        </p:txBody>
      </p:sp>
      <p:grpSp>
        <p:nvGrpSpPr>
          <p:cNvPr id="6" name="Group 5"/>
          <p:cNvGrpSpPr/>
          <p:nvPr/>
        </p:nvGrpSpPr>
        <p:grpSpPr>
          <a:xfrm>
            <a:off x="1143000" y="1552576"/>
            <a:ext cx="6934200" cy="4314824"/>
            <a:chOff x="-24199" y="1000125"/>
            <a:chExt cx="8757573" cy="5019675"/>
          </a:xfrm>
        </p:grpSpPr>
        <p:pic>
          <p:nvPicPr>
            <p:cNvPr id="7" name="Picture 12" descr="platter"/>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400" y="2027238"/>
              <a:ext cx="3138488" cy="2814637"/>
            </a:xfrm>
            <a:prstGeom prst="rect">
              <a:avLst/>
            </a:prstGeom>
            <a:noFill/>
            <a:extLst>
              <a:ext uri="{909E8E84-426E-40DD-AFC4-6F175D3DCCD1}">
                <a14:hiddenFill xmlns:a14="http://schemas.microsoft.com/office/drawing/2010/main">
                  <a:solidFill>
                    <a:srgbClr val="FFFFFF"/>
                  </a:solidFill>
                </a14:hiddenFill>
              </a:ext>
            </a:extLst>
          </p:spPr>
        </p:pic>
        <p:sp>
          <p:nvSpPr>
            <p:cNvPr id="8" name="Line 13"/>
            <p:cNvSpPr>
              <a:spLocks noChangeShapeType="1"/>
            </p:cNvSpPr>
            <p:nvPr/>
          </p:nvSpPr>
          <p:spPr bwMode="auto">
            <a:xfrm flipH="1">
              <a:off x="7177088" y="1862138"/>
              <a:ext cx="323850" cy="403225"/>
            </a:xfrm>
            <a:prstGeom prst="line">
              <a:avLst/>
            </a:prstGeom>
            <a:noFill/>
            <a:ln w="9525">
              <a:solidFill>
                <a:srgbClr val="080808"/>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9" name="Line 14"/>
            <p:cNvSpPr>
              <a:spLocks noChangeShapeType="1"/>
            </p:cNvSpPr>
            <p:nvPr/>
          </p:nvSpPr>
          <p:spPr bwMode="auto">
            <a:xfrm>
              <a:off x="7497763" y="1862138"/>
              <a:ext cx="390525" cy="1587"/>
            </a:xfrm>
            <a:prstGeom prst="line">
              <a:avLst/>
            </a:prstGeom>
            <a:noFill/>
            <a:ln w="9525">
              <a:solidFill>
                <a:srgbClr val="080808"/>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0" name="Text Box 15"/>
            <p:cNvSpPr txBox="1">
              <a:spLocks noChangeArrowheads="1"/>
            </p:cNvSpPr>
            <p:nvPr/>
          </p:nvSpPr>
          <p:spPr bwMode="auto">
            <a:xfrm>
              <a:off x="7942262" y="1725613"/>
              <a:ext cx="7911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spcBef>
                  <a:spcPct val="50000"/>
                </a:spcBef>
              </a:pPr>
              <a:r>
                <a:rPr lang="en-US" sz="1100" b="1" dirty="0">
                  <a:solidFill>
                    <a:srgbClr val="080808"/>
                  </a:solidFill>
                  <a:latin typeface="+mn-lt"/>
                  <a:cs typeface="Calibri" pitchFamily="34" charset="0"/>
                </a:rPr>
                <a:t>Sector</a:t>
              </a:r>
            </a:p>
          </p:txBody>
        </p:sp>
        <p:sp>
          <p:nvSpPr>
            <p:cNvPr id="11" name="Text Box 16"/>
            <p:cNvSpPr txBox="1">
              <a:spLocks noChangeArrowheads="1"/>
            </p:cNvSpPr>
            <p:nvPr/>
          </p:nvSpPr>
          <p:spPr bwMode="auto">
            <a:xfrm>
              <a:off x="7720013" y="4838527"/>
              <a:ext cx="71950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spcBef>
                  <a:spcPct val="50000"/>
                </a:spcBef>
              </a:pPr>
              <a:r>
                <a:rPr lang="en-US" sz="1100" b="1" dirty="0">
                  <a:solidFill>
                    <a:srgbClr val="080808"/>
                  </a:solidFill>
                  <a:latin typeface="+mn-lt"/>
                  <a:cs typeface="Calibri" pitchFamily="34" charset="0"/>
                </a:rPr>
                <a:t>Track</a:t>
              </a:r>
            </a:p>
          </p:txBody>
        </p:sp>
        <p:sp>
          <p:nvSpPr>
            <p:cNvPr id="12" name="Line 17"/>
            <p:cNvSpPr>
              <a:spLocks noChangeShapeType="1"/>
            </p:cNvSpPr>
            <p:nvPr/>
          </p:nvSpPr>
          <p:spPr bwMode="auto">
            <a:xfrm flipH="1" flipV="1">
              <a:off x="7102475" y="4210050"/>
              <a:ext cx="617538" cy="617538"/>
            </a:xfrm>
            <a:prstGeom prst="line">
              <a:avLst/>
            </a:prstGeom>
            <a:noFill/>
            <a:ln w="9525">
              <a:solidFill>
                <a:srgbClr val="080808"/>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3" name="Text Box 19"/>
            <p:cNvSpPr txBox="1">
              <a:spLocks noChangeArrowheads="1"/>
            </p:cNvSpPr>
            <p:nvPr/>
          </p:nvSpPr>
          <p:spPr bwMode="auto">
            <a:xfrm>
              <a:off x="6237288" y="5356225"/>
              <a:ext cx="10096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spcBef>
                  <a:spcPct val="50000"/>
                </a:spcBef>
              </a:pPr>
              <a:r>
                <a:rPr lang="en-US" sz="1100" b="1" dirty="0">
                  <a:solidFill>
                    <a:srgbClr val="000000"/>
                  </a:solidFill>
                  <a:latin typeface="+mn-lt"/>
                  <a:cs typeface="Calibri" pitchFamily="34" charset="0"/>
                </a:rPr>
                <a:t>Platter</a:t>
              </a:r>
            </a:p>
          </p:txBody>
        </p:sp>
        <p:sp>
          <p:nvSpPr>
            <p:cNvPr id="14" name="AutoShape 537"/>
            <p:cNvSpPr>
              <a:spLocks noChangeAspect="1" noChangeArrowheads="1" noTextEdit="1"/>
            </p:cNvSpPr>
            <p:nvPr/>
          </p:nvSpPr>
          <p:spPr bwMode="auto">
            <a:xfrm>
              <a:off x="1522413" y="1000125"/>
              <a:ext cx="2154237"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a:p>
          </p:txBody>
        </p:sp>
        <p:pic>
          <p:nvPicPr>
            <p:cNvPr id="15" name="Picture 5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7175" y="4337050"/>
              <a:ext cx="21463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567"/>
            <p:cNvSpPr>
              <a:spLocks/>
            </p:cNvSpPr>
            <p:nvPr/>
          </p:nvSpPr>
          <p:spPr bwMode="auto">
            <a:xfrm>
              <a:off x="1533525" y="4356100"/>
              <a:ext cx="2135188" cy="1036638"/>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7" name="Picture 5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7175" y="4241800"/>
              <a:ext cx="21463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569"/>
            <p:cNvSpPr>
              <a:spLocks noChangeArrowheads="1"/>
            </p:cNvSpPr>
            <p:nvPr/>
          </p:nvSpPr>
          <p:spPr bwMode="auto">
            <a:xfrm>
              <a:off x="1536700" y="4262438"/>
              <a:ext cx="2120900" cy="10922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9" name="Picture 57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57350" y="4313238"/>
              <a:ext cx="18843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571"/>
            <p:cNvSpPr>
              <a:spLocks noChangeArrowheads="1"/>
            </p:cNvSpPr>
            <p:nvPr/>
          </p:nvSpPr>
          <p:spPr bwMode="auto">
            <a:xfrm>
              <a:off x="1676400" y="4330700"/>
              <a:ext cx="1844675" cy="9398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1" name="Oval 572"/>
            <p:cNvSpPr>
              <a:spLocks noChangeArrowheads="1"/>
            </p:cNvSpPr>
            <p:nvPr/>
          </p:nvSpPr>
          <p:spPr bwMode="auto">
            <a:xfrm>
              <a:off x="1816100" y="4398963"/>
              <a:ext cx="1565275" cy="781050"/>
            </a:xfrm>
            <a:prstGeom prst="ellipse">
              <a:avLst/>
            </a:prstGeom>
            <a:solidFill>
              <a:srgbClr val="FFFFFF"/>
            </a:solidFill>
            <a:ln w="11113">
              <a:solidFill>
                <a:srgbClr val="000000"/>
              </a:solidFill>
              <a:miter lim="800000"/>
              <a:headEnd/>
              <a:tailEnd/>
            </a:ln>
          </p:spPr>
          <p:txBody>
            <a:bodyPr/>
            <a:lstStyle/>
            <a:p>
              <a:endParaRPr lang="en-US" sz="1200"/>
            </a:p>
          </p:txBody>
        </p:sp>
        <p:pic>
          <p:nvPicPr>
            <p:cNvPr id="22" name="Picture 57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5800" y="4462463"/>
              <a:ext cx="12827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574"/>
            <p:cNvSpPr>
              <a:spLocks noChangeArrowheads="1"/>
            </p:cNvSpPr>
            <p:nvPr/>
          </p:nvSpPr>
          <p:spPr bwMode="auto">
            <a:xfrm>
              <a:off x="1971675" y="4478338"/>
              <a:ext cx="1252538" cy="6223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4" name="Picture 57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27250" y="4549775"/>
              <a:ext cx="9445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576"/>
            <p:cNvSpPr>
              <a:spLocks noChangeArrowheads="1"/>
            </p:cNvSpPr>
            <p:nvPr/>
          </p:nvSpPr>
          <p:spPr bwMode="auto">
            <a:xfrm>
              <a:off x="2141538" y="4564063"/>
              <a:ext cx="909637" cy="452437"/>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6" name="Picture 57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4925" y="5002213"/>
              <a:ext cx="41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Line 578"/>
            <p:cNvSpPr>
              <a:spLocks noChangeShapeType="1"/>
            </p:cNvSpPr>
            <p:nvPr/>
          </p:nvSpPr>
          <p:spPr bwMode="auto">
            <a:xfrm flipH="1">
              <a:off x="2590800" y="5016500"/>
              <a:ext cx="7938" cy="33813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28" name="Picture 57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71750" y="4244975"/>
              <a:ext cx="333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580"/>
            <p:cNvSpPr>
              <a:spLocks noChangeShapeType="1"/>
            </p:cNvSpPr>
            <p:nvPr/>
          </p:nvSpPr>
          <p:spPr bwMode="auto">
            <a:xfrm>
              <a:off x="2589213" y="4262438"/>
              <a:ext cx="0" cy="30162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0" name="Picture 58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1650" y="4773613"/>
              <a:ext cx="631825"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582"/>
            <p:cNvSpPr>
              <a:spLocks noChangeShapeType="1"/>
            </p:cNvSpPr>
            <p:nvPr/>
          </p:nvSpPr>
          <p:spPr bwMode="auto">
            <a:xfrm>
              <a:off x="3057525" y="4789488"/>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2" name="Picture 58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7175" y="4772025"/>
              <a:ext cx="633413"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584"/>
            <p:cNvSpPr>
              <a:spLocks noChangeShapeType="1"/>
            </p:cNvSpPr>
            <p:nvPr/>
          </p:nvSpPr>
          <p:spPr bwMode="auto">
            <a:xfrm>
              <a:off x="1533525" y="4789488"/>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34" name="Line 585"/>
            <p:cNvSpPr>
              <a:spLocks noChangeShapeType="1"/>
            </p:cNvSpPr>
            <p:nvPr/>
          </p:nvSpPr>
          <p:spPr bwMode="auto">
            <a:xfrm flipH="1">
              <a:off x="1835150" y="4959350"/>
              <a:ext cx="454025" cy="23177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5" name="Picture 5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3063" y="4410075"/>
              <a:ext cx="460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Line 587"/>
            <p:cNvSpPr>
              <a:spLocks noChangeShapeType="1"/>
            </p:cNvSpPr>
            <p:nvPr/>
          </p:nvSpPr>
          <p:spPr bwMode="auto">
            <a:xfrm flipH="1">
              <a:off x="2930525" y="4424363"/>
              <a:ext cx="430213" cy="21590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7" name="Picture 58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6263" y="4395788"/>
              <a:ext cx="460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589"/>
            <p:cNvSpPr>
              <a:spLocks noChangeShapeType="1"/>
            </p:cNvSpPr>
            <p:nvPr/>
          </p:nvSpPr>
          <p:spPr bwMode="auto">
            <a:xfrm flipH="1" flipV="1">
              <a:off x="1862138" y="4410075"/>
              <a:ext cx="430212" cy="21590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39" name="Line 590"/>
            <p:cNvSpPr>
              <a:spLocks noChangeShapeType="1"/>
            </p:cNvSpPr>
            <p:nvPr/>
          </p:nvSpPr>
          <p:spPr bwMode="auto">
            <a:xfrm>
              <a:off x="2936875" y="4943475"/>
              <a:ext cx="454025" cy="22542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40" name="Freeform 591"/>
            <p:cNvSpPr>
              <a:spLocks/>
            </p:cNvSpPr>
            <p:nvPr/>
          </p:nvSpPr>
          <p:spPr bwMode="auto">
            <a:xfrm>
              <a:off x="2593975" y="4262438"/>
              <a:ext cx="758825" cy="204787"/>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41" name="Picture 5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439988" y="4022725"/>
              <a:ext cx="3206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593"/>
            <p:cNvSpPr>
              <a:spLocks/>
            </p:cNvSpPr>
            <p:nvPr/>
          </p:nvSpPr>
          <p:spPr bwMode="auto">
            <a:xfrm>
              <a:off x="2457450" y="4037013"/>
              <a:ext cx="287338" cy="828675"/>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3" name="Picture 59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27175" y="3141663"/>
              <a:ext cx="21463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595"/>
            <p:cNvSpPr>
              <a:spLocks/>
            </p:cNvSpPr>
            <p:nvPr/>
          </p:nvSpPr>
          <p:spPr bwMode="auto">
            <a:xfrm>
              <a:off x="1533525" y="3160713"/>
              <a:ext cx="2135188" cy="1036637"/>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5" name="Picture 59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527175" y="3046413"/>
              <a:ext cx="21463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597"/>
            <p:cNvSpPr>
              <a:spLocks noChangeArrowheads="1"/>
            </p:cNvSpPr>
            <p:nvPr/>
          </p:nvSpPr>
          <p:spPr bwMode="auto">
            <a:xfrm>
              <a:off x="1536700" y="3067050"/>
              <a:ext cx="2120900" cy="10922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7" name="Picture 598"/>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657350" y="3117850"/>
              <a:ext cx="18843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599"/>
            <p:cNvSpPr>
              <a:spLocks noChangeArrowheads="1"/>
            </p:cNvSpPr>
            <p:nvPr/>
          </p:nvSpPr>
          <p:spPr bwMode="auto">
            <a:xfrm>
              <a:off x="1676400" y="3135313"/>
              <a:ext cx="1844675" cy="9398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49" name="Oval 600"/>
            <p:cNvSpPr>
              <a:spLocks noChangeArrowheads="1"/>
            </p:cNvSpPr>
            <p:nvPr/>
          </p:nvSpPr>
          <p:spPr bwMode="auto">
            <a:xfrm>
              <a:off x="1816100" y="3203575"/>
              <a:ext cx="1565275" cy="781050"/>
            </a:xfrm>
            <a:prstGeom prst="ellipse">
              <a:avLst/>
            </a:prstGeom>
            <a:solidFill>
              <a:srgbClr val="FFFFFF"/>
            </a:solidFill>
            <a:ln w="11113">
              <a:solidFill>
                <a:srgbClr val="000000"/>
              </a:solidFill>
              <a:miter lim="800000"/>
              <a:headEnd/>
              <a:tailEnd/>
            </a:ln>
          </p:spPr>
          <p:txBody>
            <a:bodyPr/>
            <a:lstStyle/>
            <a:p>
              <a:endParaRPr lang="en-US" sz="1200"/>
            </a:p>
          </p:txBody>
        </p:sp>
        <p:pic>
          <p:nvPicPr>
            <p:cNvPr id="50" name="Picture 60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955800" y="3267075"/>
              <a:ext cx="12827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602"/>
            <p:cNvSpPr>
              <a:spLocks noChangeArrowheads="1"/>
            </p:cNvSpPr>
            <p:nvPr/>
          </p:nvSpPr>
          <p:spPr bwMode="auto">
            <a:xfrm>
              <a:off x="1971675" y="3282950"/>
              <a:ext cx="1252538" cy="6223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52" name="Picture 6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127250" y="3354388"/>
              <a:ext cx="9445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Oval 604"/>
            <p:cNvSpPr>
              <a:spLocks noChangeArrowheads="1"/>
            </p:cNvSpPr>
            <p:nvPr/>
          </p:nvSpPr>
          <p:spPr bwMode="auto">
            <a:xfrm>
              <a:off x="2141538" y="3367088"/>
              <a:ext cx="909637" cy="454025"/>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54" name="Picture 60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74925" y="3806825"/>
              <a:ext cx="41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ine 606"/>
            <p:cNvSpPr>
              <a:spLocks noChangeShapeType="1"/>
            </p:cNvSpPr>
            <p:nvPr/>
          </p:nvSpPr>
          <p:spPr bwMode="auto">
            <a:xfrm flipH="1">
              <a:off x="2590800" y="3821113"/>
              <a:ext cx="7938" cy="3381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56" name="Picture 60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571750" y="3048000"/>
              <a:ext cx="33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Line 608"/>
            <p:cNvSpPr>
              <a:spLocks noChangeShapeType="1"/>
            </p:cNvSpPr>
            <p:nvPr/>
          </p:nvSpPr>
          <p:spPr bwMode="auto">
            <a:xfrm>
              <a:off x="2589213" y="3067050"/>
              <a:ext cx="0" cy="30003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58" name="Picture 60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41650" y="3578225"/>
              <a:ext cx="631825"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Line 610"/>
            <p:cNvSpPr>
              <a:spLocks noChangeShapeType="1"/>
            </p:cNvSpPr>
            <p:nvPr/>
          </p:nvSpPr>
          <p:spPr bwMode="auto">
            <a:xfrm>
              <a:off x="3057525" y="3594100"/>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0" name="Picture 61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7175" y="3576638"/>
              <a:ext cx="633413"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Line 612"/>
            <p:cNvSpPr>
              <a:spLocks noChangeShapeType="1"/>
            </p:cNvSpPr>
            <p:nvPr/>
          </p:nvSpPr>
          <p:spPr bwMode="auto">
            <a:xfrm>
              <a:off x="1533525" y="3594100"/>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62" name="Line 613"/>
            <p:cNvSpPr>
              <a:spLocks noChangeShapeType="1"/>
            </p:cNvSpPr>
            <p:nvPr/>
          </p:nvSpPr>
          <p:spPr bwMode="auto">
            <a:xfrm flipH="1">
              <a:off x="1835150" y="3763963"/>
              <a:ext cx="454025" cy="23177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3" name="Picture 614"/>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13063" y="3214688"/>
              <a:ext cx="460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Line 615"/>
            <p:cNvSpPr>
              <a:spLocks noChangeShapeType="1"/>
            </p:cNvSpPr>
            <p:nvPr/>
          </p:nvSpPr>
          <p:spPr bwMode="auto">
            <a:xfrm flipH="1">
              <a:off x="2930525" y="3228975"/>
              <a:ext cx="430213" cy="21590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5" name="Picture 616"/>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846263" y="3200400"/>
              <a:ext cx="460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17"/>
            <p:cNvSpPr>
              <a:spLocks noChangeShapeType="1"/>
            </p:cNvSpPr>
            <p:nvPr/>
          </p:nvSpPr>
          <p:spPr bwMode="auto">
            <a:xfrm flipH="1" flipV="1">
              <a:off x="1862138" y="3214688"/>
              <a:ext cx="430212" cy="21590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67" name="Line 618"/>
            <p:cNvSpPr>
              <a:spLocks noChangeShapeType="1"/>
            </p:cNvSpPr>
            <p:nvPr/>
          </p:nvSpPr>
          <p:spPr bwMode="auto">
            <a:xfrm>
              <a:off x="2936875" y="3746500"/>
              <a:ext cx="454025" cy="227013"/>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68" name="Freeform 619"/>
            <p:cNvSpPr>
              <a:spLocks/>
            </p:cNvSpPr>
            <p:nvPr/>
          </p:nvSpPr>
          <p:spPr bwMode="auto">
            <a:xfrm>
              <a:off x="2593975" y="3067050"/>
              <a:ext cx="758825" cy="204788"/>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69" name="Picture 620"/>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439988" y="2824163"/>
              <a:ext cx="3206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621"/>
            <p:cNvSpPr>
              <a:spLocks/>
            </p:cNvSpPr>
            <p:nvPr/>
          </p:nvSpPr>
          <p:spPr bwMode="auto">
            <a:xfrm>
              <a:off x="2457450" y="2838450"/>
              <a:ext cx="287338" cy="830263"/>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1" name="Picture 622"/>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527175" y="1936750"/>
              <a:ext cx="21463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623"/>
            <p:cNvSpPr>
              <a:spLocks/>
            </p:cNvSpPr>
            <p:nvPr/>
          </p:nvSpPr>
          <p:spPr bwMode="auto">
            <a:xfrm>
              <a:off x="1533525" y="1955800"/>
              <a:ext cx="2135188" cy="1038225"/>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3"/>
                    <a:pt x="0" y="187"/>
                  </a:cubicBezTo>
                  <a:cubicBezTo>
                    <a:pt x="4" y="265"/>
                    <a:pt x="148" y="380"/>
                    <a:pt x="386" y="379"/>
                  </a:cubicBezTo>
                  <a:cubicBezTo>
                    <a:pt x="658" y="378"/>
                    <a:pt x="777" y="252"/>
                    <a:pt x="779" y="183"/>
                  </a:cubicBezTo>
                  <a:cubicBezTo>
                    <a:pt x="779" y="182"/>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3" name="Picture 624"/>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527175" y="1843088"/>
              <a:ext cx="21463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Oval 625"/>
            <p:cNvSpPr>
              <a:spLocks noChangeArrowheads="1"/>
            </p:cNvSpPr>
            <p:nvPr/>
          </p:nvSpPr>
          <p:spPr bwMode="auto">
            <a:xfrm>
              <a:off x="1536700" y="1863725"/>
              <a:ext cx="2120900" cy="10922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5" name="Picture 626"/>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657350" y="1912938"/>
              <a:ext cx="18843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Oval 627"/>
            <p:cNvSpPr>
              <a:spLocks noChangeArrowheads="1"/>
            </p:cNvSpPr>
            <p:nvPr/>
          </p:nvSpPr>
          <p:spPr bwMode="auto">
            <a:xfrm>
              <a:off x="1676400" y="1931988"/>
              <a:ext cx="1844675" cy="938212"/>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77" name="Oval 628"/>
            <p:cNvSpPr>
              <a:spLocks noChangeArrowheads="1"/>
            </p:cNvSpPr>
            <p:nvPr/>
          </p:nvSpPr>
          <p:spPr bwMode="auto">
            <a:xfrm>
              <a:off x="1816100" y="2000250"/>
              <a:ext cx="1565275" cy="781050"/>
            </a:xfrm>
            <a:prstGeom prst="ellipse">
              <a:avLst/>
            </a:prstGeom>
            <a:solidFill>
              <a:srgbClr val="FFFFFF"/>
            </a:solidFill>
            <a:ln w="11113">
              <a:solidFill>
                <a:srgbClr val="000000"/>
              </a:solidFill>
              <a:miter lim="800000"/>
              <a:headEnd/>
              <a:tailEnd/>
            </a:ln>
          </p:spPr>
          <p:txBody>
            <a:bodyPr/>
            <a:lstStyle/>
            <a:p>
              <a:endParaRPr lang="en-US" sz="1200"/>
            </a:p>
          </p:txBody>
        </p:sp>
        <p:pic>
          <p:nvPicPr>
            <p:cNvPr id="78" name="Picture 629"/>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955800" y="2062163"/>
              <a:ext cx="12827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Oval 630"/>
            <p:cNvSpPr>
              <a:spLocks noChangeArrowheads="1"/>
            </p:cNvSpPr>
            <p:nvPr/>
          </p:nvSpPr>
          <p:spPr bwMode="auto">
            <a:xfrm>
              <a:off x="1971675" y="2079625"/>
              <a:ext cx="1252538" cy="62230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80" name="Picture 63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2127250" y="2149475"/>
              <a:ext cx="9445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Oval 632"/>
            <p:cNvSpPr>
              <a:spLocks noChangeArrowheads="1"/>
            </p:cNvSpPr>
            <p:nvPr/>
          </p:nvSpPr>
          <p:spPr bwMode="auto">
            <a:xfrm>
              <a:off x="2141538" y="2163763"/>
              <a:ext cx="909637" cy="454025"/>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82" name="Picture 633"/>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574925" y="2603500"/>
              <a:ext cx="41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Line 634"/>
            <p:cNvSpPr>
              <a:spLocks noChangeShapeType="1"/>
            </p:cNvSpPr>
            <p:nvPr/>
          </p:nvSpPr>
          <p:spPr bwMode="auto">
            <a:xfrm flipH="1">
              <a:off x="2590800" y="2617788"/>
              <a:ext cx="7938" cy="3381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84" name="Picture 635"/>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571750" y="1844675"/>
              <a:ext cx="333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Line 636"/>
            <p:cNvSpPr>
              <a:spLocks noChangeShapeType="1"/>
            </p:cNvSpPr>
            <p:nvPr/>
          </p:nvSpPr>
          <p:spPr bwMode="auto">
            <a:xfrm>
              <a:off x="2589213" y="1863725"/>
              <a:ext cx="0" cy="30003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86" name="Picture 637"/>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041650" y="2373313"/>
              <a:ext cx="631825"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Line 638"/>
            <p:cNvSpPr>
              <a:spLocks noChangeShapeType="1"/>
            </p:cNvSpPr>
            <p:nvPr/>
          </p:nvSpPr>
          <p:spPr bwMode="auto">
            <a:xfrm>
              <a:off x="3057525" y="2390775"/>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88" name="Picture 639"/>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527175" y="2373313"/>
              <a:ext cx="633413"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Line 640"/>
            <p:cNvSpPr>
              <a:spLocks noChangeShapeType="1"/>
            </p:cNvSpPr>
            <p:nvPr/>
          </p:nvSpPr>
          <p:spPr bwMode="auto">
            <a:xfrm>
              <a:off x="1533525" y="2387600"/>
              <a:ext cx="608013"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0" name="Line 641"/>
            <p:cNvSpPr>
              <a:spLocks noChangeShapeType="1"/>
            </p:cNvSpPr>
            <p:nvPr/>
          </p:nvSpPr>
          <p:spPr bwMode="auto">
            <a:xfrm flipH="1">
              <a:off x="1835150" y="2559050"/>
              <a:ext cx="454025" cy="233363"/>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91" name="Picture 642"/>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913063" y="2009775"/>
              <a:ext cx="460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Line 643"/>
            <p:cNvSpPr>
              <a:spLocks noChangeShapeType="1"/>
            </p:cNvSpPr>
            <p:nvPr/>
          </p:nvSpPr>
          <p:spPr bwMode="auto">
            <a:xfrm flipH="1">
              <a:off x="2930525" y="2024063"/>
              <a:ext cx="430213" cy="21431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93" name="Picture 644"/>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1846263" y="1995488"/>
              <a:ext cx="460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Line 645"/>
            <p:cNvSpPr>
              <a:spLocks noChangeShapeType="1"/>
            </p:cNvSpPr>
            <p:nvPr/>
          </p:nvSpPr>
          <p:spPr bwMode="auto">
            <a:xfrm flipH="1" flipV="1">
              <a:off x="1862138" y="2011363"/>
              <a:ext cx="430212" cy="21272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5" name="Line 646"/>
            <p:cNvSpPr>
              <a:spLocks noChangeShapeType="1"/>
            </p:cNvSpPr>
            <p:nvPr/>
          </p:nvSpPr>
          <p:spPr bwMode="auto">
            <a:xfrm>
              <a:off x="2936875" y="2543175"/>
              <a:ext cx="454025" cy="227013"/>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6" name="Freeform 647"/>
            <p:cNvSpPr>
              <a:spLocks/>
            </p:cNvSpPr>
            <p:nvPr/>
          </p:nvSpPr>
          <p:spPr bwMode="auto">
            <a:xfrm>
              <a:off x="2593975" y="1863725"/>
              <a:ext cx="758825" cy="204788"/>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97" name="Picture 648"/>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2439988" y="1651000"/>
              <a:ext cx="320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649"/>
            <p:cNvSpPr>
              <a:spLocks/>
            </p:cNvSpPr>
            <p:nvPr/>
          </p:nvSpPr>
          <p:spPr bwMode="auto">
            <a:xfrm>
              <a:off x="2457450" y="1663700"/>
              <a:ext cx="287338" cy="838200"/>
            </a:xfrm>
            <a:custGeom>
              <a:avLst/>
              <a:gdLst>
                <a:gd name="T0" fmla="*/ 104 w 105"/>
                <a:gd name="T1" fmla="*/ 269 h 307"/>
                <a:gd name="T2" fmla="*/ 104 w 105"/>
                <a:gd name="T3" fmla="*/ 0 h 307"/>
                <a:gd name="T4" fmla="*/ 0 w 105"/>
                <a:gd name="T5" fmla="*/ 0 h 307"/>
                <a:gd name="T6" fmla="*/ 0 w 105"/>
                <a:gd name="T7" fmla="*/ 269 h 307"/>
                <a:gd name="T8" fmla="*/ 0 w 105"/>
                <a:gd name="T9" fmla="*/ 273 h 307"/>
                <a:gd name="T10" fmla="*/ 52 w 105"/>
                <a:gd name="T11" fmla="*/ 307 h 307"/>
                <a:gd name="T12" fmla="*/ 105 w 105"/>
                <a:gd name="T13" fmla="*/ 273 h 307"/>
                <a:gd name="T14" fmla="*/ 104 w 105"/>
                <a:gd name="T15" fmla="*/ 269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7">
                  <a:moveTo>
                    <a:pt x="104" y="269"/>
                  </a:moveTo>
                  <a:cubicBezTo>
                    <a:pt x="104" y="0"/>
                    <a:pt x="104" y="0"/>
                    <a:pt x="104" y="0"/>
                  </a:cubicBezTo>
                  <a:cubicBezTo>
                    <a:pt x="0" y="0"/>
                    <a:pt x="0" y="0"/>
                    <a:pt x="0" y="0"/>
                  </a:cubicBezTo>
                  <a:cubicBezTo>
                    <a:pt x="0" y="269"/>
                    <a:pt x="0" y="269"/>
                    <a:pt x="0" y="269"/>
                  </a:cubicBezTo>
                  <a:cubicBezTo>
                    <a:pt x="0" y="271"/>
                    <a:pt x="0" y="272"/>
                    <a:pt x="0" y="273"/>
                  </a:cubicBezTo>
                  <a:cubicBezTo>
                    <a:pt x="0" y="292"/>
                    <a:pt x="23" y="307"/>
                    <a:pt x="52" y="307"/>
                  </a:cubicBezTo>
                  <a:cubicBezTo>
                    <a:pt x="81" y="307"/>
                    <a:pt x="105" y="292"/>
                    <a:pt x="105" y="273"/>
                  </a:cubicBezTo>
                  <a:cubicBezTo>
                    <a:pt x="105" y="272"/>
                    <a:pt x="105" y="271"/>
                    <a:pt x="104" y="269"/>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99" name="Freeform 650"/>
            <p:cNvSpPr>
              <a:spLocks/>
            </p:cNvSpPr>
            <p:nvPr/>
          </p:nvSpPr>
          <p:spPr bwMode="auto">
            <a:xfrm>
              <a:off x="2328863" y="1590675"/>
              <a:ext cx="550862" cy="284163"/>
            </a:xfrm>
            <a:custGeom>
              <a:avLst/>
              <a:gdLst>
                <a:gd name="T0" fmla="*/ 199 w 201"/>
                <a:gd name="T1" fmla="*/ 55 h 104"/>
                <a:gd name="T2" fmla="*/ 94 w 201"/>
                <a:gd name="T3" fmla="*/ 104 h 104"/>
                <a:gd name="T4" fmla="*/ 0 w 201"/>
                <a:gd name="T5" fmla="*/ 52 h 104"/>
                <a:gd name="T6" fmla="*/ 94 w 201"/>
                <a:gd name="T7" fmla="*/ 0 h 104"/>
                <a:gd name="T8" fmla="*/ 199 w 201"/>
                <a:gd name="T9" fmla="*/ 55 h 104"/>
              </a:gdLst>
              <a:ahLst/>
              <a:cxnLst>
                <a:cxn ang="0">
                  <a:pos x="T0" y="T1"/>
                </a:cxn>
                <a:cxn ang="0">
                  <a:pos x="T2" y="T3"/>
                </a:cxn>
                <a:cxn ang="0">
                  <a:pos x="T4" y="T5"/>
                </a:cxn>
                <a:cxn ang="0">
                  <a:pos x="T6" y="T7"/>
                </a:cxn>
                <a:cxn ang="0">
                  <a:pos x="T8" y="T9"/>
                </a:cxn>
              </a:cxnLst>
              <a:rect l="0" t="0" r="r" b="b"/>
              <a:pathLst>
                <a:path w="201" h="104">
                  <a:moveTo>
                    <a:pt x="199" y="55"/>
                  </a:moveTo>
                  <a:cubicBezTo>
                    <a:pt x="201" y="95"/>
                    <a:pt x="146" y="104"/>
                    <a:pt x="94" y="104"/>
                  </a:cubicBezTo>
                  <a:cubicBezTo>
                    <a:pt x="42" y="104"/>
                    <a:pt x="0" y="81"/>
                    <a:pt x="0" y="52"/>
                  </a:cubicBezTo>
                  <a:cubicBezTo>
                    <a:pt x="0" y="23"/>
                    <a:pt x="42" y="0"/>
                    <a:pt x="94" y="0"/>
                  </a:cubicBezTo>
                  <a:cubicBezTo>
                    <a:pt x="146" y="0"/>
                    <a:pt x="198" y="26"/>
                    <a:pt x="199" y="55"/>
                  </a:cubicBezTo>
                  <a:close/>
                </a:path>
              </a:pathLst>
            </a:custGeom>
            <a:solidFill>
              <a:srgbClr val="000000"/>
            </a:solidFill>
            <a:ln w="11113" cap="flat">
              <a:solidFill>
                <a:srgbClr val="000000"/>
              </a:solidFill>
              <a:prstDash val="solid"/>
              <a:miter lim="800000"/>
              <a:headEnd/>
              <a:tailEnd/>
            </a:ln>
          </p:spPr>
          <p:txBody>
            <a:bodyPr/>
            <a:lstStyle/>
            <a:p>
              <a:endParaRPr lang="en-US" sz="1200"/>
            </a:p>
          </p:txBody>
        </p:sp>
        <p:pic>
          <p:nvPicPr>
            <p:cNvPr id="100" name="Picture 651"/>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309813" y="1574800"/>
              <a:ext cx="5842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652"/>
            <p:cNvSpPr>
              <a:spLocks/>
            </p:cNvSpPr>
            <p:nvPr/>
          </p:nvSpPr>
          <p:spPr bwMode="auto">
            <a:xfrm>
              <a:off x="2325688" y="1579563"/>
              <a:ext cx="550862" cy="280987"/>
            </a:xfrm>
            <a:custGeom>
              <a:avLst/>
              <a:gdLst>
                <a:gd name="T0" fmla="*/ 199 w 201"/>
                <a:gd name="T1" fmla="*/ 54 h 103"/>
                <a:gd name="T2" fmla="*/ 94 w 201"/>
                <a:gd name="T3" fmla="*/ 103 h 103"/>
                <a:gd name="T4" fmla="*/ 0 w 201"/>
                <a:gd name="T5" fmla="*/ 51 h 103"/>
                <a:gd name="T6" fmla="*/ 94 w 201"/>
                <a:gd name="T7" fmla="*/ 0 h 103"/>
                <a:gd name="T8" fmla="*/ 199 w 201"/>
                <a:gd name="T9" fmla="*/ 54 h 103"/>
              </a:gdLst>
              <a:ahLst/>
              <a:cxnLst>
                <a:cxn ang="0">
                  <a:pos x="T0" y="T1"/>
                </a:cxn>
                <a:cxn ang="0">
                  <a:pos x="T2" y="T3"/>
                </a:cxn>
                <a:cxn ang="0">
                  <a:pos x="T4" y="T5"/>
                </a:cxn>
                <a:cxn ang="0">
                  <a:pos x="T6" y="T7"/>
                </a:cxn>
                <a:cxn ang="0">
                  <a:pos x="T8" y="T9"/>
                </a:cxn>
              </a:cxnLst>
              <a:rect l="0" t="0" r="r" b="b"/>
              <a:pathLst>
                <a:path w="201" h="103">
                  <a:moveTo>
                    <a:pt x="199" y="54"/>
                  </a:moveTo>
                  <a:cubicBezTo>
                    <a:pt x="201" y="94"/>
                    <a:pt x="146" y="103"/>
                    <a:pt x="94" y="103"/>
                  </a:cubicBezTo>
                  <a:cubicBezTo>
                    <a:pt x="42" y="103"/>
                    <a:pt x="0" y="80"/>
                    <a:pt x="0" y="51"/>
                  </a:cubicBezTo>
                  <a:cubicBezTo>
                    <a:pt x="0" y="23"/>
                    <a:pt x="42" y="0"/>
                    <a:pt x="94" y="0"/>
                  </a:cubicBezTo>
                  <a:cubicBezTo>
                    <a:pt x="146" y="0"/>
                    <a:pt x="198" y="26"/>
                    <a:pt x="199" y="54"/>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02" name="Picture 653"/>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2425700" y="1570038"/>
              <a:ext cx="33655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654"/>
            <p:cNvSpPr>
              <a:spLocks/>
            </p:cNvSpPr>
            <p:nvPr/>
          </p:nvSpPr>
          <p:spPr bwMode="auto">
            <a:xfrm>
              <a:off x="2439988" y="1585913"/>
              <a:ext cx="301625" cy="130175"/>
            </a:xfrm>
            <a:custGeom>
              <a:avLst/>
              <a:gdLst>
                <a:gd name="T0" fmla="*/ 110 w 110"/>
                <a:gd name="T1" fmla="*/ 25 h 48"/>
                <a:gd name="T2" fmla="*/ 55 w 110"/>
                <a:gd name="T3" fmla="*/ 48 h 48"/>
                <a:gd name="T4" fmla="*/ 0 w 110"/>
                <a:gd name="T5" fmla="*/ 25 h 48"/>
                <a:gd name="T6" fmla="*/ 55 w 110"/>
                <a:gd name="T7" fmla="*/ 0 h 48"/>
                <a:gd name="T8" fmla="*/ 110 w 110"/>
                <a:gd name="T9" fmla="*/ 25 h 48"/>
              </a:gdLst>
              <a:ahLst/>
              <a:cxnLst>
                <a:cxn ang="0">
                  <a:pos x="T0" y="T1"/>
                </a:cxn>
                <a:cxn ang="0">
                  <a:pos x="T2" y="T3"/>
                </a:cxn>
                <a:cxn ang="0">
                  <a:pos x="T4" y="T5"/>
                </a:cxn>
                <a:cxn ang="0">
                  <a:pos x="T6" y="T7"/>
                </a:cxn>
                <a:cxn ang="0">
                  <a:pos x="T8" y="T9"/>
                </a:cxn>
              </a:cxnLst>
              <a:rect l="0" t="0" r="r" b="b"/>
              <a:pathLst>
                <a:path w="110" h="48">
                  <a:moveTo>
                    <a:pt x="110" y="25"/>
                  </a:moveTo>
                  <a:cubicBezTo>
                    <a:pt x="110" y="38"/>
                    <a:pt x="86" y="48"/>
                    <a:pt x="55" y="48"/>
                  </a:cubicBezTo>
                  <a:cubicBezTo>
                    <a:pt x="25" y="48"/>
                    <a:pt x="0" y="38"/>
                    <a:pt x="0" y="25"/>
                  </a:cubicBezTo>
                  <a:cubicBezTo>
                    <a:pt x="0" y="12"/>
                    <a:pt x="24" y="0"/>
                    <a:pt x="55" y="0"/>
                  </a:cubicBezTo>
                  <a:cubicBezTo>
                    <a:pt x="85" y="0"/>
                    <a:pt x="110" y="12"/>
                    <a:pt x="110" y="25"/>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04" name="Picture 655"/>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2514600" y="1593850"/>
              <a:ext cx="1555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Oval 656"/>
            <p:cNvSpPr>
              <a:spLocks noChangeArrowheads="1"/>
            </p:cNvSpPr>
            <p:nvPr/>
          </p:nvSpPr>
          <p:spPr bwMode="auto">
            <a:xfrm>
              <a:off x="2530475" y="1609725"/>
              <a:ext cx="123825" cy="65088"/>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06" name="Line 657"/>
            <p:cNvSpPr>
              <a:spLocks noChangeShapeType="1"/>
            </p:cNvSpPr>
            <p:nvPr/>
          </p:nvSpPr>
          <p:spPr bwMode="auto">
            <a:xfrm flipV="1">
              <a:off x="1816101" y="2400300"/>
              <a:ext cx="12700" cy="2388394"/>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07" name="Line 658"/>
            <p:cNvSpPr>
              <a:spLocks noChangeShapeType="1"/>
            </p:cNvSpPr>
            <p:nvPr/>
          </p:nvSpPr>
          <p:spPr bwMode="auto">
            <a:xfrm flipV="1">
              <a:off x="1979613" y="2400299"/>
              <a:ext cx="0" cy="2390775"/>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08" name="Line 659"/>
            <p:cNvSpPr>
              <a:spLocks noChangeShapeType="1"/>
            </p:cNvSpPr>
            <p:nvPr/>
          </p:nvSpPr>
          <p:spPr bwMode="auto">
            <a:xfrm flipH="1" flipV="1">
              <a:off x="3214715" y="2400299"/>
              <a:ext cx="9498" cy="2390775"/>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09" name="Line 660"/>
            <p:cNvSpPr>
              <a:spLocks noChangeShapeType="1"/>
            </p:cNvSpPr>
            <p:nvPr/>
          </p:nvSpPr>
          <p:spPr bwMode="auto">
            <a:xfrm flipV="1">
              <a:off x="3369482" y="2400300"/>
              <a:ext cx="7171" cy="2408238"/>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10" name="Line 661"/>
            <p:cNvSpPr>
              <a:spLocks noChangeShapeType="1"/>
            </p:cNvSpPr>
            <p:nvPr/>
          </p:nvSpPr>
          <p:spPr bwMode="auto">
            <a:xfrm flipH="1">
              <a:off x="3541713" y="1984375"/>
              <a:ext cx="315913" cy="33020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11" name="Rectangle 662"/>
            <p:cNvSpPr>
              <a:spLocks noChangeArrowheads="1"/>
            </p:cNvSpPr>
            <p:nvPr/>
          </p:nvSpPr>
          <p:spPr bwMode="auto">
            <a:xfrm>
              <a:off x="3923275" y="1682202"/>
              <a:ext cx="830079" cy="19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Sector</a:t>
              </a:r>
              <a:endParaRPr lang="en-US" sz="1100" dirty="0">
                <a:cs typeface="Calibri" pitchFamily="34" charset="0"/>
              </a:endParaRPr>
            </a:p>
          </p:txBody>
        </p:sp>
        <p:sp>
          <p:nvSpPr>
            <p:cNvPr id="112" name="Line 663"/>
            <p:cNvSpPr>
              <a:spLocks noChangeShapeType="1"/>
            </p:cNvSpPr>
            <p:nvPr/>
          </p:nvSpPr>
          <p:spPr bwMode="auto">
            <a:xfrm>
              <a:off x="1330963" y="2264725"/>
              <a:ext cx="631825"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13" name="Rectangle 664"/>
            <p:cNvSpPr>
              <a:spLocks noChangeArrowheads="1"/>
            </p:cNvSpPr>
            <p:nvPr/>
          </p:nvSpPr>
          <p:spPr bwMode="auto">
            <a:xfrm>
              <a:off x="649460" y="2119301"/>
              <a:ext cx="563534" cy="19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Track</a:t>
              </a:r>
              <a:endParaRPr lang="en-US" sz="1100" dirty="0">
                <a:cs typeface="Calibri" pitchFamily="34" charset="0"/>
              </a:endParaRPr>
            </a:p>
          </p:txBody>
        </p:sp>
        <p:sp>
          <p:nvSpPr>
            <p:cNvPr id="114" name="Line 665"/>
            <p:cNvSpPr>
              <a:spLocks noChangeShapeType="1"/>
            </p:cNvSpPr>
            <p:nvPr/>
          </p:nvSpPr>
          <p:spPr bwMode="auto">
            <a:xfrm>
              <a:off x="912813" y="4305300"/>
              <a:ext cx="842962"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15" name="Rectangle 666"/>
            <p:cNvSpPr>
              <a:spLocks noChangeArrowheads="1"/>
            </p:cNvSpPr>
            <p:nvPr/>
          </p:nvSpPr>
          <p:spPr bwMode="auto">
            <a:xfrm>
              <a:off x="-24199" y="4168730"/>
              <a:ext cx="962371" cy="19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Cylinder</a:t>
              </a:r>
              <a:endParaRPr lang="en-US" sz="1100" dirty="0">
                <a:cs typeface="Calibri" pitchFamily="34" charset="0"/>
              </a:endParaRPr>
            </a:p>
          </p:txBody>
        </p:sp>
        <p:sp>
          <p:nvSpPr>
            <p:cNvPr id="116" name="Rectangle 667"/>
            <p:cNvSpPr>
              <a:spLocks noChangeArrowheads="1"/>
            </p:cNvSpPr>
            <p:nvPr/>
          </p:nvSpPr>
          <p:spPr bwMode="auto">
            <a:xfrm>
              <a:off x="456986" y="1638733"/>
              <a:ext cx="873977" cy="19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Spindle</a:t>
              </a:r>
              <a:endParaRPr lang="en-US" sz="1100" dirty="0">
                <a:cs typeface="Calibri" pitchFamily="34" charset="0"/>
              </a:endParaRPr>
            </a:p>
          </p:txBody>
        </p:sp>
        <p:sp>
          <p:nvSpPr>
            <p:cNvPr id="117" name="Line 668"/>
            <p:cNvSpPr>
              <a:spLocks noChangeShapeType="1"/>
            </p:cNvSpPr>
            <p:nvPr/>
          </p:nvSpPr>
          <p:spPr bwMode="auto">
            <a:xfrm>
              <a:off x="1334295" y="1778000"/>
              <a:ext cx="1166018"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grpSp>
    </p:spTree>
    <p:custDataLst>
      <p:tags r:id="rId1"/>
    </p:custDataLst>
    <p:extLst>
      <p:ext uri="{BB962C8B-B14F-4D97-AF65-F5344CB8AC3E}">
        <p14:creationId xmlns:p14="http://schemas.microsoft.com/office/powerpoint/2010/main" val="423458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hr-HR" dirty="0"/>
          </a:p>
        </p:txBody>
      </p:sp>
      <p:sp>
        <p:nvSpPr>
          <p:cNvPr id="2" name="Title 1"/>
          <p:cNvSpPr>
            <a:spLocks noGrp="1"/>
          </p:cNvSpPr>
          <p:nvPr>
            <p:ph type="title"/>
          </p:nvPr>
        </p:nvSpPr>
        <p:spPr/>
        <p:txBody>
          <a:bodyPr/>
          <a:lstStyle/>
          <a:p>
            <a:r>
              <a:rPr lang="en-US" dirty="0"/>
              <a:t>Logical Block Addressing</a:t>
            </a:r>
          </a:p>
        </p:txBody>
      </p:sp>
      <p:sp>
        <p:nvSpPr>
          <p:cNvPr id="16" name="AutoShape 1294"/>
          <p:cNvSpPr>
            <a:spLocks noChangeAspect="1" noChangeArrowheads="1" noTextEdit="1"/>
          </p:cNvSpPr>
          <p:nvPr/>
        </p:nvSpPr>
        <p:spPr bwMode="auto">
          <a:xfrm>
            <a:off x="2160488" y="1629782"/>
            <a:ext cx="1771094" cy="412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 name="Group 2"/>
          <p:cNvGrpSpPr/>
          <p:nvPr/>
        </p:nvGrpSpPr>
        <p:grpSpPr>
          <a:xfrm>
            <a:off x="1049273" y="1681989"/>
            <a:ext cx="6914161" cy="4126896"/>
            <a:chOff x="1049272" y="824739"/>
            <a:chExt cx="6914161" cy="4126896"/>
          </a:xfrm>
        </p:grpSpPr>
        <p:sp>
          <p:nvSpPr>
            <p:cNvPr id="7" name="Freeform 696"/>
            <p:cNvSpPr>
              <a:spLocks/>
            </p:cNvSpPr>
            <p:nvPr/>
          </p:nvSpPr>
          <p:spPr bwMode="auto">
            <a:xfrm>
              <a:off x="2481556" y="2777197"/>
              <a:ext cx="1305" cy="0"/>
            </a:xfrm>
            <a:custGeom>
              <a:avLst/>
              <a:gdLst>
                <a:gd name="T0" fmla="*/ 4 w 4"/>
                <a:gd name="T1" fmla="*/ 1 h 1"/>
                <a:gd name="T2" fmla="*/ 1 w 4"/>
                <a:gd name="T3" fmla="*/ 0 h 1"/>
                <a:gd name="T4" fmla="*/ 0 w 4"/>
                <a:gd name="T5" fmla="*/ 1 h 1"/>
                <a:gd name="T6" fmla="*/ 4 w 4"/>
                <a:gd name="T7" fmla="*/ 1 h 1"/>
              </a:gdLst>
              <a:ahLst/>
              <a:cxnLst>
                <a:cxn ang="0">
                  <a:pos x="T0" y="T1"/>
                </a:cxn>
                <a:cxn ang="0">
                  <a:pos x="T2" y="T3"/>
                </a:cxn>
                <a:cxn ang="0">
                  <a:pos x="T4" y="T5"/>
                </a:cxn>
                <a:cxn ang="0">
                  <a:pos x="T6" y="T7"/>
                </a:cxn>
              </a:cxnLst>
              <a:rect l="0" t="0" r="r" b="b"/>
              <a:pathLst>
                <a:path w="4" h="1">
                  <a:moveTo>
                    <a:pt x="4" y="1"/>
                  </a:moveTo>
                  <a:lnTo>
                    <a:pt x="1" y="0"/>
                  </a:lnTo>
                  <a:lnTo>
                    <a:pt x="0" y="1"/>
                  </a:lnTo>
                  <a:lnTo>
                    <a:pt x="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8" name="Freeform 697"/>
            <p:cNvSpPr>
              <a:spLocks/>
            </p:cNvSpPr>
            <p:nvPr/>
          </p:nvSpPr>
          <p:spPr bwMode="auto">
            <a:xfrm>
              <a:off x="2563780" y="2751094"/>
              <a:ext cx="1306" cy="1305"/>
            </a:xfrm>
            <a:custGeom>
              <a:avLst/>
              <a:gdLst>
                <a:gd name="T0" fmla="*/ 1 w 4"/>
                <a:gd name="T1" fmla="*/ 3 h 3"/>
                <a:gd name="T2" fmla="*/ 4 w 4"/>
                <a:gd name="T3" fmla="*/ 2 h 3"/>
                <a:gd name="T4" fmla="*/ 0 w 4"/>
                <a:gd name="T5" fmla="*/ 0 h 3"/>
                <a:gd name="T6" fmla="*/ 1 w 4"/>
                <a:gd name="T7" fmla="*/ 3 h 3"/>
              </a:gdLst>
              <a:ahLst/>
              <a:cxnLst>
                <a:cxn ang="0">
                  <a:pos x="T0" y="T1"/>
                </a:cxn>
                <a:cxn ang="0">
                  <a:pos x="T2" y="T3"/>
                </a:cxn>
                <a:cxn ang="0">
                  <a:pos x="T4" y="T5"/>
                </a:cxn>
                <a:cxn ang="0">
                  <a:pos x="T6" y="T7"/>
                </a:cxn>
              </a:cxnLst>
              <a:rect l="0" t="0" r="r" b="b"/>
              <a:pathLst>
                <a:path w="4" h="3">
                  <a:moveTo>
                    <a:pt x="1" y="3"/>
                  </a:moveTo>
                  <a:lnTo>
                    <a:pt x="4" y="2"/>
                  </a:lnTo>
                  <a:lnTo>
                    <a:pt x="0" y="0"/>
                  </a:lnTo>
                  <a:lnTo>
                    <a:pt x="1" y="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9" name="Freeform 698"/>
            <p:cNvSpPr>
              <a:spLocks/>
            </p:cNvSpPr>
            <p:nvPr/>
          </p:nvSpPr>
          <p:spPr bwMode="auto">
            <a:xfrm>
              <a:off x="3139353" y="2396092"/>
              <a:ext cx="5221" cy="1305"/>
            </a:xfrm>
            <a:custGeom>
              <a:avLst/>
              <a:gdLst>
                <a:gd name="T0" fmla="*/ 12 w 12"/>
                <a:gd name="T1" fmla="*/ 4 h 4"/>
                <a:gd name="T2" fmla="*/ 0 w 12"/>
                <a:gd name="T3" fmla="*/ 0 h 4"/>
                <a:gd name="T4" fmla="*/ 11 w 12"/>
                <a:gd name="T5" fmla="*/ 4 h 4"/>
                <a:gd name="T6" fmla="*/ 12 w 12"/>
                <a:gd name="T7" fmla="*/ 4 h 4"/>
              </a:gdLst>
              <a:ahLst/>
              <a:cxnLst>
                <a:cxn ang="0">
                  <a:pos x="T0" y="T1"/>
                </a:cxn>
                <a:cxn ang="0">
                  <a:pos x="T2" y="T3"/>
                </a:cxn>
                <a:cxn ang="0">
                  <a:pos x="T4" y="T5"/>
                </a:cxn>
                <a:cxn ang="0">
                  <a:pos x="T6" y="T7"/>
                </a:cxn>
              </a:cxnLst>
              <a:rect l="0" t="0" r="r" b="b"/>
              <a:pathLst>
                <a:path w="12" h="4">
                  <a:moveTo>
                    <a:pt x="12" y="4"/>
                  </a:moveTo>
                  <a:lnTo>
                    <a:pt x="0" y="0"/>
                  </a:lnTo>
                  <a:lnTo>
                    <a:pt x="11" y="4"/>
                  </a:lnTo>
                  <a:lnTo>
                    <a:pt x="12" y="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0" name="Freeform 699"/>
            <p:cNvSpPr>
              <a:spLocks/>
            </p:cNvSpPr>
            <p:nvPr/>
          </p:nvSpPr>
          <p:spPr bwMode="auto">
            <a:xfrm>
              <a:off x="3144574" y="2397397"/>
              <a:ext cx="0" cy="1306"/>
            </a:xfrm>
            <a:custGeom>
              <a:avLst/>
              <a:gdLst>
                <a:gd name="T0" fmla="*/ 1 w 2"/>
                <a:gd name="T1" fmla="*/ 0 h 2"/>
                <a:gd name="T2" fmla="*/ 0 w 2"/>
                <a:gd name="T3" fmla="*/ 0 h 2"/>
                <a:gd name="T4" fmla="*/ 2 w 2"/>
                <a:gd name="T5" fmla="*/ 2 h 2"/>
                <a:gd name="T6" fmla="*/ 2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0"/>
                  </a:lnTo>
                  <a:lnTo>
                    <a:pt x="2" y="2"/>
                  </a:lnTo>
                  <a:lnTo>
                    <a:pt x="2"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1" name="Freeform 700"/>
            <p:cNvSpPr>
              <a:spLocks/>
            </p:cNvSpPr>
            <p:nvPr/>
          </p:nvSpPr>
          <p:spPr bwMode="auto">
            <a:xfrm>
              <a:off x="3084537" y="2431331"/>
              <a:ext cx="1305" cy="0"/>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2" name="Freeform 701"/>
            <p:cNvSpPr>
              <a:spLocks/>
            </p:cNvSpPr>
            <p:nvPr/>
          </p:nvSpPr>
          <p:spPr bwMode="auto">
            <a:xfrm>
              <a:off x="3102809" y="2777197"/>
              <a:ext cx="0" cy="1305"/>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3" name="Freeform 702"/>
            <p:cNvSpPr>
              <a:spLocks/>
            </p:cNvSpPr>
            <p:nvPr/>
          </p:nvSpPr>
          <p:spPr bwMode="auto">
            <a:xfrm>
              <a:off x="3102809" y="2777197"/>
              <a:ext cx="2610" cy="0"/>
            </a:xfrm>
            <a:custGeom>
              <a:avLst/>
              <a:gdLst>
                <a:gd name="T0" fmla="*/ 2 w 4"/>
                <a:gd name="T1" fmla="*/ 0 h 1"/>
                <a:gd name="T2" fmla="*/ 0 w 4"/>
                <a:gd name="T3" fmla="*/ 1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1"/>
                  </a:lnTo>
                  <a:lnTo>
                    <a:pt x="4" y="1"/>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4" name="Freeform 703"/>
            <p:cNvSpPr>
              <a:spLocks/>
            </p:cNvSpPr>
            <p:nvPr/>
          </p:nvSpPr>
          <p:spPr bwMode="auto">
            <a:xfrm>
              <a:off x="2794792" y="2623189"/>
              <a:ext cx="1305" cy="0"/>
            </a:xfrm>
            <a:custGeom>
              <a:avLst/>
              <a:gdLst>
                <a:gd name="T0" fmla="*/ 0 w 3"/>
                <a:gd name="T1" fmla="*/ 1 h 1"/>
                <a:gd name="T2" fmla="*/ 3 w 3"/>
                <a:gd name="T3" fmla="*/ 1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0" y="0"/>
                  </a:lnTo>
                  <a:lnTo>
                    <a:pt x="0" y="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sp>
          <p:nvSpPr>
            <p:cNvPr id="15" name="Rectangle 1293"/>
            <p:cNvSpPr>
              <a:spLocks noChangeArrowheads="1"/>
            </p:cNvSpPr>
            <p:nvPr/>
          </p:nvSpPr>
          <p:spPr bwMode="auto">
            <a:xfrm>
              <a:off x="2117497" y="4442572"/>
              <a:ext cx="19294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Physical </a:t>
              </a:r>
              <a:r>
                <a:rPr lang="en-US" sz="1100" b="1" dirty="0">
                  <a:solidFill>
                    <a:srgbClr val="000000"/>
                  </a:solidFill>
                  <a:cs typeface="Calibri" pitchFamily="34" charset="0"/>
                </a:rPr>
                <a:t>Address = </a:t>
              </a:r>
              <a:r>
                <a:rPr lang="en-US" sz="1100" b="1" dirty="0">
                  <a:solidFill>
                    <a:srgbClr val="000000"/>
                  </a:solidFill>
                  <a:cs typeface="Calibri" pitchFamily="34" charset="0"/>
                </a:rPr>
                <a:t>CHS</a:t>
              </a:r>
              <a:endParaRPr lang="en-US" sz="1100" b="1" dirty="0">
                <a:cs typeface="Calibri" pitchFamily="34" charset="0"/>
              </a:endParaRPr>
            </a:p>
          </p:txBody>
        </p:sp>
        <p:pic>
          <p:nvPicPr>
            <p:cNvPr id="17" name="Picture 13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2253" y="3316225"/>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324"/>
            <p:cNvSpPr>
              <a:spLocks/>
            </p:cNvSpPr>
            <p:nvPr/>
          </p:nvSpPr>
          <p:spPr bwMode="auto">
            <a:xfrm>
              <a:off x="2207473" y="3331887"/>
              <a:ext cx="1755431" cy="852266"/>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9" name="Picture 13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2253" y="3237916"/>
              <a:ext cx="1764568" cy="9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326"/>
            <p:cNvSpPr>
              <a:spLocks noChangeArrowheads="1"/>
            </p:cNvSpPr>
            <p:nvPr/>
          </p:nvSpPr>
          <p:spPr bwMode="auto">
            <a:xfrm>
              <a:off x="2210084" y="3254883"/>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1" name="Picture 13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9275" y="3296648"/>
              <a:ext cx="1549217"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1328"/>
            <p:cNvSpPr>
              <a:spLocks noChangeArrowheads="1"/>
            </p:cNvSpPr>
            <p:nvPr/>
          </p:nvSpPr>
          <p:spPr bwMode="auto">
            <a:xfrm>
              <a:off x="2324937" y="3311005"/>
              <a:ext cx="1516589" cy="772651"/>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3" name="Oval 1329"/>
            <p:cNvSpPr>
              <a:spLocks noChangeArrowheads="1"/>
            </p:cNvSpPr>
            <p:nvPr/>
          </p:nvSpPr>
          <p:spPr bwMode="auto">
            <a:xfrm>
              <a:off x="2439791" y="3367127"/>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24" name="Picture 133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4644" y="3419333"/>
              <a:ext cx="1054564" cy="53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1331"/>
            <p:cNvSpPr>
              <a:spLocks noChangeArrowheads="1"/>
            </p:cNvSpPr>
            <p:nvPr/>
          </p:nvSpPr>
          <p:spPr bwMode="auto">
            <a:xfrm>
              <a:off x="2567696" y="3432384"/>
              <a:ext cx="1029766"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6" name="Picture 133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95601" y="3491116"/>
              <a:ext cx="776566" cy="39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1333"/>
            <p:cNvSpPr>
              <a:spLocks noChangeArrowheads="1"/>
            </p:cNvSpPr>
            <p:nvPr/>
          </p:nvSpPr>
          <p:spPr bwMode="auto">
            <a:xfrm>
              <a:off x="2707347" y="3502863"/>
              <a:ext cx="747854" cy="371968"/>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8" name="Picture 133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3654" y="3863085"/>
              <a:ext cx="33934" cy="30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1335"/>
            <p:cNvSpPr>
              <a:spLocks noChangeShapeType="1"/>
            </p:cNvSpPr>
            <p:nvPr/>
          </p:nvSpPr>
          <p:spPr bwMode="auto">
            <a:xfrm flipH="1">
              <a:off x="3076706" y="3874831"/>
              <a:ext cx="6525" cy="27799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0" name="Picture 13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1044" y="3240526"/>
              <a:ext cx="27408" cy="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Line 1337"/>
            <p:cNvSpPr>
              <a:spLocks noChangeShapeType="1"/>
            </p:cNvSpPr>
            <p:nvPr/>
          </p:nvSpPr>
          <p:spPr bwMode="auto">
            <a:xfrm>
              <a:off x="3075400" y="3254883"/>
              <a:ext cx="0" cy="247979"/>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2" name="Picture 133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7369" y="3675143"/>
              <a:ext cx="519451" cy="2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1339"/>
            <p:cNvSpPr>
              <a:spLocks noChangeShapeType="1"/>
            </p:cNvSpPr>
            <p:nvPr/>
          </p:nvSpPr>
          <p:spPr bwMode="auto">
            <a:xfrm>
              <a:off x="3460421" y="3688194"/>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4" name="Picture 134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02253" y="3673837"/>
              <a:ext cx="520756"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Line 1341"/>
            <p:cNvSpPr>
              <a:spLocks noChangeShapeType="1"/>
            </p:cNvSpPr>
            <p:nvPr/>
          </p:nvSpPr>
          <p:spPr bwMode="auto">
            <a:xfrm>
              <a:off x="2207473" y="3688194"/>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36" name="Line 1342"/>
            <p:cNvSpPr>
              <a:spLocks noChangeShapeType="1"/>
            </p:cNvSpPr>
            <p:nvPr/>
          </p:nvSpPr>
          <p:spPr bwMode="auto">
            <a:xfrm flipH="1">
              <a:off x="2455452" y="3827845"/>
              <a:ext cx="373274" cy="19055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7" name="Picture 134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1652" y="3376262"/>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1344"/>
            <p:cNvSpPr>
              <a:spLocks noChangeShapeType="1"/>
            </p:cNvSpPr>
            <p:nvPr/>
          </p:nvSpPr>
          <p:spPr bwMode="auto">
            <a:xfrm flipH="1">
              <a:off x="3356009" y="3388009"/>
              <a:ext cx="353696"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39" name="Picture 134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64588" y="3364516"/>
              <a:ext cx="378495" cy="20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ine 1346"/>
            <p:cNvSpPr>
              <a:spLocks noChangeShapeType="1"/>
            </p:cNvSpPr>
            <p:nvPr/>
          </p:nvSpPr>
          <p:spPr bwMode="auto">
            <a:xfrm flipH="1" flipV="1">
              <a:off x="2477640" y="3376262"/>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41" name="Line 1347"/>
            <p:cNvSpPr>
              <a:spLocks noChangeShapeType="1"/>
            </p:cNvSpPr>
            <p:nvPr/>
          </p:nvSpPr>
          <p:spPr bwMode="auto">
            <a:xfrm>
              <a:off x="3361229" y="3814794"/>
              <a:ext cx="373274" cy="18533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42" name="Freeform 1348"/>
            <p:cNvSpPr>
              <a:spLocks/>
            </p:cNvSpPr>
            <p:nvPr/>
          </p:nvSpPr>
          <p:spPr bwMode="auto">
            <a:xfrm>
              <a:off x="3079316" y="3254883"/>
              <a:ext cx="623864" cy="168364"/>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43" name="Picture 134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52716" y="3057805"/>
              <a:ext cx="263641" cy="70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350"/>
            <p:cNvSpPr>
              <a:spLocks/>
            </p:cNvSpPr>
            <p:nvPr/>
          </p:nvSpPr>
          <p:spPr bwMode="auto">
            <a:xfrm>
              <a:off x="2967073" y="3069552"/>
              <a:ext cx="236232" cy="681290"/>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5" name="Picture 135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202253" y="2333445"/>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1352"/>
            <p:cNvSpPr>
              <a:spLocks/>
            </p:cNvSpPr>
            <p:nvPr/>
          </p:nvSpPr>
          <p:spPr bwMode="auto">
            <a:xfrm>
              <a:off x="2207473" y="2349107"/>
              <a:ext cx="1755431" cy="852265"/>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7" name="Picture 135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02253" y="2255136"/>
              <a:ext cx="1764568" cy="9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1354"/>
            <p:cNvSpPr>
              <a:spLocks noChangeArrowheads="1"/>
            </p:cNvSpPr>
            <p:nvPr/>
          </p:nvSpPr>
          <p:spPr bwMode="auto">
            <a:xfrm>
              <a:off x="2210084" y="2272102"/>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49" name="Picture 135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309275" y="2313867"/>
              <a:ext cx="1549217"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1356"/>
            <p:cNvSpPr>
              <a:spLocks noChangeArrowheads="1"/>
            </p:cNvSpPr>
            <p:nvPr/>
          </p:nvSpPr>
          <p:spPr bwMode="auto">
            <a:xfrm>
              <a:off x="2324937" y="2328224"/>
              <a:ext cx="1516589" cy="772651"/>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51" name="Oval 1357"/>
            <p:cNvSpPr>
              <a:spLocks noChangeArrowheads="1"/>
            </p:cNvSpPr>
            <p:nvPr/>
          </p:nvSpPr>
          <p:spPr bwMode="auto">
            <a:xfrm>
              <a:off x="2439791" y="2384345"/>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52" name="Picture 1358"/>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554644" y="2436552"/>
              <a:ext cx="1054564" cy="53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Oval 1359"/>
            <p:cNvSpPr>
              <a:spLocks noChangeArrowheads="1"/>
            </p:cNvSpPr>
            <p:nvPr/>
          </p:nvSpPr>
          <p:spPr bwMode="auto">
            <a:xfrm>
              <a:off x="2567696" y="2449603"/>
              <a:ext cx="1029766"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54" name="Picture 1360"/>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695601" y="2508335"/>
              <a:ext cx="776566" cy="39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1361"/>
            <p:cNvSpPr>
              <a:spLocks noChangeArrowheads="1"/>
            </p:cNvSpPr>
            <p:nvPr/>
          </p:nvSpPr>
          <p:spPr bwMode="auto">
            <a:xfrm>
              <a:off x="2707347" y="2518777"/>
              <a:ext cx="747854" cy="373274"/>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56" name="Picture 136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63654" y="2880304"/>
              <a:ext cx="33934" cy="30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Line 1363"/>
            <p:cNvSpPr>
              <a:spLocks noChangeShapeType="1"/>
            </p:cNvSpPr>
            <p:nvPr/>
          </p:nvSpPr>
          <p:spPr bwMode="auto">
            <a:xfrm flipH="1">
              <a:off x="3076706" y="2892051"/>
              <a:ext cx="6525" cy="27799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58" name="Picture 136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1044" y="2256440"/>
              <a:ext cx="27408" cy="27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Line 1365"/>
            <p:cNvSpPr>
              <a:spLocks noChangeShapeType="1"/>
            </p:cNvSpPr>
            <p:nvPr/>
          </p:nvSpPr>
          <p:spPr bwMode="auto">
            <a:xfrm>
              <a:off x="3075400" y="2272102"/>
              <a:ext cx="0" cy="246674"/>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0" name="Picture 136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47369" y="2692362"/>
              <a:ext cx="519451"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Line 1367"/>
            <p:cNvSpPr>
              <a:spLocks noChangeShapeType="1"/>
            </p:cNvSpPr>
            <p:nvPr/>
          </p:nvSpPr>
          <p:spPr bwMode="auto">
            <a:xfrm>
              <a:off x="3460421" y="2705413"/>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2" name="Picture 136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02253" y="2691057"/>
              <a:ext cx="520756" cy="2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ine 1369"/>
            <p:cNvSpPr>
              <a:spLocks noChangeShapeType="1"/>
            </p:cNvSpPr>
            <p:nvPr/>
          </p:nvSpPr>
          <p:spPr bwMode="auto">
            <a:xfrm>
              <a:off x="2207473" y="2705413"/>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64" name="Line 1370"/>
            <p:cNvSpPr>
              <a:spLocks noChangeShapeType="1"/>
            </p:cNvSpPr>
            <p:nvPr/>
          </p:nvSpPr>
          <p:spPr bwMode="auto">
            <a:xfrm flipH="1">
              <a:off x="2455452" y="2845065"/>
              <a:ext cx="373274" cy="19055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5" name="Picture 137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341652" y="2393482"/>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1372"/>
            <p:cNvSpPr>
              <a:spLocks noChangeShapeType="1"/>
            </p:cNvSpPr>
            <p:nvPr/>
          </p:nvSpPr>
          <p:spPr bwMode="auto">
            <a:xfrm flipH="1">
              <a:off x="3356009" y="2405228"/>
              <a:ext cx="353696"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67" name="Picture 1373"/>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464588" y="2381735"/>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Line 1374"/>
            <p:cNvSpPr>
              <a:spLocks noChangeShapeType="1"/>
            </p:cNvSpPr>
            <p:nvPr/>
          </p:nvSpPr>
          <p:spPr bwMode="auto">
            <a:xfrm flipH="1" flipV="1">
              <a:off x="2477640" y="2393482"/>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69" name="Line 1375"/>
            <p:cNvSpPr>
              <a:spLocks noChangeShapeType="1"/>
            </p:cNvSpPr>
            <p:nvPr/>
          </p:nvSpPr>
          <p:spPr bwMode="auto">
            <a:xfrm>
              <a:off x="3361229" y="2830708"/>
              <a:ext cx="373274" cy="1866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70" name="Freeform 1376"/>
            <p:cNvSpPr>
              <a:spLocks/>
            </p:cNvSpPr>
            <p:nvPr/>
          </p:nvSpPr>
          <p:spPr bwMode="auto">
            <a:xfrm>
              <a:off x="3079316" y="2272102"/>
              <a:ext cx="623864" cy="168365"/>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71" name="Picture 1377"/>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952716" y="2072414"/>
              <a:ext cx="263641" cy="70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1378"/>
            <p:cNvSpPr>
              <a:spLocks/>
            </p:cNvSpPr>
            <p:nvPr/>
          </p:nvSpPr>
          <p:spPr bwMode="auto">
            <a:xfrm>
              <a:off x="2967073" y="2084160"/>
              <a:ext cx="236232" cy="682596"/>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3" name="Picture 1379"/>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202253" y="1342833"/>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1380"/>
            <p:cNvSpPr>
              <a:spLocks/>
            </p:cNvSpPr>
            <p:nvPr/>
          </p:nvSpPr>
          <p:spPr bwMode="auto">
            <a:xfrm>
              <a:off x="2207473" y="1358495"/>
              <a:ext cx="1755431" cy="853571"/>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3"/>
                    <a:pt x="0" y="187"/>
                  </a:cubicBezTo>
                  <a:cubicBezTo>
                    <a:pt x="4" y="265"/>
                    <a:pt x="148" y="380"/>
                    <a:pt x="386" y="379"/>
                  </a:cubicBezTo>
                  <a:cubicBezTo>
                    <a:pt x="658" y="378"/>
                    <a:pt x="777" y="252"/>
                    <a:pt x="779" y="183"/>
                  </a:cubicBezTo>
                  <a:cubicBezTo>
                    <a:pt x="779" y="182"/>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5" name="Picture 138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02253" y="1265829"/>
              <a:ext cx="1764568" cy="92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Oval 1382"/>
            <p:cNvSpPr>
              <a:spLocks noChangeArrowheads="1"/>
            </p:cNvSpPr>
            <p:nvPr/>
          </p:nvSpPr>
          <p:spPr bwMode="auto">
            <a:xfrm>
              <a:off x="2210084" y="1282796"/>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77" name="Picture 1383"/>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309275" y="1323256"/>
              <a:ext cx="1549217"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Oval 1384"/>
            <p:cNvSpPr>
              <a:spLocks noChangeArrowheads="1"/>
            </p:cNvSpPr>
            <p:nvPr/>
          </p:nvSpPr>
          <p:spPr bwMode="auto">
            <a:xfrm>
              <a:off x="2324937" y="1338918"/>
              <a:ext cx="1516589" cy="771345"/>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79" name="Oval 1385"/>
            <p:cNvSpPr>
              <a:spLocks noChangeArrowheads="1"/>
            </p:cNvSpPr>
            <p:nvPr/>
          </p:nvSpPr>
          <p:spPr bwMode="auto">
            <a:xfrm>
              <a:off x="2439791" y="1395039"/>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80" name="Picture 1386"/>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554644" y="1445940"/>
              <a:ext cx="1054564" cy="53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Oval 1387"/>
            <p:cNvSpPr>
              <a:spLocks noChangeArrowheads="1"/>
            </p:cNvSpPr>
            <p:nvPr/>
          </p:nvSpPr>
          <p:spPr bwMode="auto">
            <a:xfrm>
              <a:off x="2567696" y="1460297"/>
              <a:ext cx="1029766"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82" name="Picture 1388"/>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695601" y="1517723"/>
              <a:ext cx="776566" cy="3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Oval 1389"/>
            <p:cNvSpPr>
              <a:spLocks noChangeArrowheads="1"/>
            </p:cNvSpPr>
            <p:nvPr/>
          </p:nvSpPr>
          <p:spPr bwMode="auto">
            <a:xfrm>
              <a:off x="2707347" y="1529470"/>
              <a:ext cx="747854" cy="373274"/>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84" name="Picture 1390"/>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063654" y="1890997"/>
              <a:ext cx="33934" cy="30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Line 1391"/>
            <p:cNvSpPr>
              <a:spLocks noChangeShapeType="1"/>
            </p:cNvSpPr>
            <p:nvPr/>
          </p:nvSpPr>
          <p:spPr bwMode="auto">
            <a:xfrm flipH="1">
              <a:off x="3076706" y="1902744"/>
              <a:ext cx="6525" cy="27799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86" name="Picture 1392"/>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061044" y="1267134"/>
              <a:ext cx="27408" cy="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Line 1393"/>
            <p:cNvSpPr>
              <a:spLocks noChangeShapeType="1"/>
            </p:cNvSpPr>
            <p:nvPr/>
          </p:nvSpPr>
          <p:spPr bwMode="auto">
            <a:xfrm>
              <a:off x="3075400" y="1282796"/>
              <a:ext cx="0" cy="246674"/>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88" name="Picture 1394"/>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447369" y="1701750"/>
              <a:ext cx="519451" cy="2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Line 1395"/>
            <p:cNvSpPr>
              <a:spLocks noChangeShapeType="1"/>
            </p:cNvSpPr>
            <p:nvPr/>
          </p:nvSpPr>
          <p:spPr bwMode="auto">
            <a:xfrm>
              <a:off x="3460421" y="1716107"/>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90" name="Picture 1396"/>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202253" y="1701750"/>
              <a:ext cx="520756" cy="2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Line 1397"/>
            <p:cNvSpPr>
              <a:spLocks noChangeShapeType="1"/>
            </p:cNvSpPr>
            <p:nvPr/>
          </p:nvSpPr>
          <p:spPr bwMode="auto">
            <a:xfrm>
              <a:off x="2207473" y="1713496"/>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2" name="Line 1398"/>
            <p:cNvSpPr>
              <a:spLocks noChangeShapeType="1"/>
            </p:cNvSpPr>
            <p:nvPr/>
          </p:nvSpPr>
          <p:spPr bwMode="auto">
            <a:xfrm flipH="1">
              <a:off x="2455452" y="1854453"/>
              <a:ext cx="373274" cy="19185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93" name="Picture 1399"/>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341652" y="1402870"/>
              <a:ext cx="378495"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Line 1400"/>
            <p:cNvSpPr>
              <a:spLocks noChangeShapeType="1"/>
            </p:cNvSpPr>
            <p:nvPr/>
          </p:nvSpPr>
          <p:spPr bwMode="auto">
            <a:xfrm flipH="1">
              <a:off x="3356009" y="1414617"/>
              <a:ext cx="353696" cy="176195"/>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95" name="Picture 1401"/>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464588" y="1391124"/>
              <a:ext cx="378495" cy="20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Line 1402"/>
            <p:cNvSpPr>
              <a:spLocks noChangeShapeType="1"/>
            </p:cNvSpPr>
            <p:nvPr/>
          </p:nvSpPr>
          <p:spPr bwMode="auto">
            <a:xfrm flipH="1" flipV="1">
              <a:off x="2477640" y="1404175"/>
              <a:ext cx="353697" cy="17489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7" name="Line 1403"/>
            <p:cNvSpPr>
              <a:spLocks noChangeShapeType="1"/>
            </p:cNvSpPr>
            <p:nvPr/>
          </p:nvSpPr>
          <p:spPr bwMode="auto">
            <a:xfrm>
              <a:off x="3361229" y="1841402"/>
              <a:ext cx="373274" cy="1866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98" name="Freeform 1404"/>
            <p:cNvSpPr>
              <a:spLocks/>
            </p:cNvSpPr>
            <p:nvPr/>
          </p:nvSpPr>
          <p:spPr bwMode="auto">
            <a:xfrm>
              <a:off x="3079316" y="1282796"/>
              <a:ext cx="623864" cy="168365"/>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99" name="Picture 1405"/>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952716" y="1107905"/>
              <a:ext cx="263641" cy="7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1406"/>
            <p:cNvSpPr>
              <a:spLocks/>
            </p:cNvSpPr>
            <p:nvPr/>
          </p:nvSpPr>
          <p:spPr bwMode="auto">
            <a:xfrm>
              <a:off x="2967073" y="1118346"/>
              <a:ext cx="236232" cy="689121"/>
            </a:xfrm>
            <a:custGeom>
              <a:avLst/>
              <a:gdLst>
                <a:gd name="T0" fmla="*/ 104 w 105"/>
                <a:gd name="T1" fmla="*/ 269 h 307"/>
                <a:gd name="T2" fmla="*/ 104 w 105"/>
                <a:gd name="T3" fmla="*/ 0 h 307"/>
                <a:gd name="T4" fmla="*/ 0 w 105"/>
                <a:gd name="T5" fmla="*/ 0 h 307"/>
                <a:gd name="T6" fmla="*/ 0 w 105"/>
                <a:gd name="T7" fmla="*/ 269 h 307"/>
                <a:gd name="T8" fmla="*/ 0 w 105"/>
                <a:gd name="T9" fmla="*/ 273 h 307"/>
                <a:gd name="T10" fmla="*/ 52 w 105"/>
                <a:gd name="T11" fmla="*/ 307 h 307"/>
                <a:gd name="T12" fmla="*/ 105 w 105"/>
                <a:gd name="T13" fmla="*/ 273 h 307"/>
                <a:gd name="T14" fmla="*/ 104 w 105"/>
                <a:gd name="T15" fmla="*/ 269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7">
                  <a:moveTo>
                    <a:pt x="104" y="269"/>
                  </a:moveTo>
                  <a:cubicBezTo>
                    <a:pt x="104" y="0"/>
                    <a:pt x="104" y="0"/>
                    <a:pt x="104" y="0"/>
                  </a:cubicBezTo>
                  <a:cubicBezTo>
                    <a:pt x="0" y="0"/>
                    <a:pt x="0" y="0"/>
                    <a:pt x="0" y="0"/>
                  </a:cubicBezTo>
                  <a:cubicBezTo>
                    <a:pt x="0" y="269"/>
                    <a:pt x="0" y="269"/>
                    <a:pt x="0" y="269"/>
                  </a:cubicBezTo>
                  <a:cubicBezTo>
                    <a:pt x="0" y="271"/>
                    <a:pt x="0" y="272"/>
                    <a:pt x="0" y="273"/>
                  </a:cubicBezTo>
                  <a:cubicBezTo>
                    <a:pt x="0" y="292"/>
                    <a:pt x="23" y="307"/>
                    <a:pt x="52" y="307"/>
                  </a:cubicBezTo>
                  <a:cubicBezTo>
                    <a:pt x="81" y="307"/>
                    <a:pt x="105" y="292"/>
                    <a:pt x="105" y="273"/>
                  </a:cubicBezTo>
                  <a:cubicBezTo>
                    <a:pt x="105" y="272"/>
                    <a:pt x="105" y="271"/>
                    <a:pt x="104" y="269"/>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01" name="Freeform 1407"/>
            <p:cNvSpPr>
              <a:spLocks/>
            </p:cNvSpPr>
            <p:nvPr/>
          </p:nvSpPr>
          <p:spPr bwMode="auto">
            <a:xfrm>
              <a:off x="2861355" y="1058309"/>
              <a:ext cx="452889" cy="233623"/>
            </a:xfrm>
            <a:custGeom>
              <a:avLst/>
              <a:gdLst>
                <a:gd name="T0" fmla="*/ 199 w 201"/>
                <a:gd name="T1" fmla="*/ 55 h 104"/>
                <a:gd name="T2" fmla="*/ 94 w 201"/>
                <a:gd name="T3" fmla="*/ 104 h 104"/>
                <a:gd name="T4" fmla="*/ 0 w 201"/>
                <a:gd name="T5" fmla="*/ 52 h 104"/>
                <a:gd name="T6" fmla="*/ 94 w 201"/>
                <a:gd name="T7" fmla="*/ 0 h 104"/>
                <a:gd name="T8" fmla="*/ 199 w 201"/>
                <a:gd name="T9" fmla="*/ 55 h 104"/>
              </a:gdLst>
              <a:ahLst/>
              <a:cxnLst>
                <a:cxn ang="0">
                  <a:pos x="T0" y="T1"/>
                </a:cxn>
                <a:cxn ang="0">
                  <a:pos x="T2" y="T3"/>
                </a:cxn>
                <a:cxn ang="0">
                  <a:pos x="T4" y="T5"/>
                </a:cxn>
                <a:cxn ang="0">
                  <a:pos x="T6" y="T7"/>
                </a:cxn>
                <a:cxn ang="0">
                  <a:pos x="T8" y="T9"/>
                </a:cxn>
              </a:cxnLst>
              <a:rect l="0" t="0" r="r" b="b"/>
              <a:pathLst>
                <a:path w="201" h="104">
                  <a:moveTo>
                    <a:pt x="199" y="55"/>
                  </a:moveTo>
                  <a:cubicBezTo>
                    <a:pt x="201" y="95"/>
                    <a:pt x="146" y="104"/>
                    <a:pt x="94" y="104"/>
                  </a:cubicBezTo>
                  <a:cubicBezTo>
                    <a:pt x="42" y="104"/>
                    <a:pt x="0" y="81"/>
                    <a:pt x="0" y="52"/>
                  </a:cubicBezTo>
                  <a:cubicBezTo>
                    <a:pt x="0" y="23"/>
                    <a:pt x="42" y="0"/>
                    <a:pt x="94" y="0"/>
                  </a:cubicBezTo>
                  <a:cubicBezTo>
                    <a:pt x="146" y="0"/>
                    <a:pt x="198" y="26"/>
                    <a:pt x="199" y="55"/>
                  </a:cubicBezTo>
                  <a:close/>
                </a:path>
              </a:pathLst>
            </a:custGeom>
            <a:solidFill>
              <a:srgbClr val="000000"/>
            </a:solidFill>
            <a:ln w="11113" cap="flat">
              <a:solidFill>
                <a:srgbClr val="000000"/>
              </a:solidFill>
              <a:prstDash val="solid"/>
              <a:miter lim="800000"/>
              <a:headEnd/>
              <a:tailEnd/>
            </a:ln>
          </p:spPr>
          <p:txBody>
            <a:bodyPr/>
            <a:lstStyle/>
            <a:p>
              <a:endParaRPr lang="en-US" sz="1200"/>
            </a:p>
          </p:txBody>
        </p:sp>
        <p:pic>
          <p:nvPicPr>
            <p:cNvPr id="102" name="Picture 1408"/>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2845693" y="1045258"/>
              <a:ext cx="480297" cy="24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409"/>
            <p:cNvSpPr>
              <a:spLocks/>
            </p:cNvSpPr>
            <p:nvPr/>
          </p:nvSpPr>
          <p:spPr bwMode="auto">
            <a:xfrm>
              <a:off x="2858745" y="1049174"/>
              <a:ext cx="452889" cy="231012"/>
            </a:xfrm>
            <a:custGeom>
              <a:avLst/>
              <a:gdLst>
                <a:gd name="T0" fmla="*/ 199 w 201"/>
                <a:gd name="T1" fmla="*/ 54 h 103"/>
                <a:gd name="T2" fmla="*/ 94 w 201"/>
                <a:gd name="T3" fmla="*/ 103 h 103"/>
                <a:gd name="T4" fmla="*/ 0 w 201"/>
                <a:gd name="T5" fmla="*/ 51 h 103"/>
                <a:gd name="T6" fmla="*/ 94 w 201"/>
                <a:gd name="T7" fmla="*/ 0 h 103"/>
                <a:gd name="T8" fmla="*/ 199 w 201"/>
                <a:gd name="T9" fmla="*/ 54 h 103"/>
              </a:gdLst>
              <a:ahLst/>
              <a:cxnLst>
                <a:cxn ang="0">
                  <a:pos x="T0" y="T1"/>
                </a:cxn>
                <a:cxn ang="0">
                  <a:pos x="T2" y="T3"/>
                </a:cxn>
                <a:cxn ang="0">
                  <a:pos x="T4" y="T5"/>
                </a:cxn>
                <a:cxn ang="0">
                  <a:pos x="T6" y="T7"/>
                </a:cxn>
                <a:cxn ang="0">
                  <a:pos x="T8" y="T9"/>
                </a:cxn>
              </a:cxnLst>
              <a:rect l="0" t="0" r="r" b="b"/>
              <a:pathLst>
                <a:path w="201" h="103">
                  <a:moveTo>
                    <a:pt x="199" y="54"/>
                  </a:moveTo>
                  <a:cubicBezTo>
                    <a:pt x="201" y="94"/>
                    <a:pt x="146" y="103"/>
                    <a:pt x="94" y="103"/>
                  </a:cubicBezTo>
                  <a:cubicBezTo>
                    <a:pt x="42" y="103"/>
                    <a:pt x="0" y="80"/>
                    <a:pt x="0" y="51"/>
                  </a:cubicBezTo>
                  <a:cubicBezTo>
                    <a:pt x="0" y="23"/>
                    <a:pt x="42" y="0"/>
                    <a:pt x="94" y="0"/>
                  </a:cubicBezTo>
                  <a:cubicBezTo>
                    <a:pt x="146" y="0"/>
                    <a:pt x="198" y="26"/>
                    <a:pt x="199" y="54"/>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04" name="Picture 1410"/>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940970" y="1041343"/>
              <a:ext cx="276693" cy="13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411"/>
            <p:cNvSpPr>
              <a:spLocks/>
            </p:cNvSpPr>
            <p:nvPr/>
          </p:nvSpPr>
          <p:spPr bwMode="auto">
            <a:xfrm>
              <a:off x="2952716" y="1054394"/>
              <a:ext cx="247979" cy="107023"/>
            </a:xfrm>
            <a:custGeom>
              <a:avLst/>
              <a:gdLst>
                <a:gd name="T0" fmla="*/ 110 w 110"/>
                <a:gd name="T1" fmla="*/ 25 h 48"/>
                <a:gd name="T2" fmla="*/ 55 w 110"/>
                <a:gd name="T3" fmla="*/ 48 h 48"/>
                <a:gd name="T4" fmla="*/ 0 w 110"/>
                <a:gd name="T5" fmla="*/ 25 h 48"/>
                <a:gd name="T6" fmla="*/ 55 w 110"/>
                <a:gd name="T7" fmla="*/ 0 h 48"/>
                <a:gd name="T8" fmla="*/ 110 w 110"/>
                <a:gd name="T9" fmla="*/ 25 h 48"/>
              </a:gdLst>
              <a:ahLst/>
              <a:cxnLst>
                <a:cxn ang="0">
                  <a:pos x="T0" y="T1"/>
                </a:cxn>
                <a:cxn ang="0">
                  <a:pos x="T2" y="T3"/>
                </a:cxn>
                <a:cxn ang="0">
                  <a:pos x="T4" y="T5"/>
                </a:cxn>
                <a:cxn ang="0">
                  <a:pos x="T6" y="T7"/>
                </a:cxn>
                <a:cxn ang="0">
                  <a:pos x="T8" y="T9"/>
                </a:cxn>
              </a:cxnLst>
              <a:rect l="0" t="0" r="r" b="b"/>
              <a:pathLst>
                <a:path w="110" h="48">
                  <a:moveTo>
                    <a:pt x="110" y="25"/>
                  </a:moveTo>
                  <a:cubicBezTo>
                    <a:pt x="110" y="38"/>
                    <a:pt x="86" y="48"/>
                    <a:pt x="55" y="48"/>
                  </a:cubicBezTo>
                  <a:cubicBezTo>
                    <a:pt x="25" y="48"/>
                    <a:pt x="0" y="38"/>
                    <a:pt x="0" y="25"/>
                  </a:cubicBezTo>
                  <a:cubicBezTo>
                    <a:pt x="0" y="12"/>
                    <a:pt x="24" y="0"/>
                    <a:pt x="55" y="0"/>
                  </a:cubicBezTo>
                  <a:cubicBezTo>
                    <a:pt x="85" y="0"/>
                    <a:pt x="110" y="12"/>
                    <a:pt x="110" y="25"/>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06" name="Picture 1412"/>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014058" y="1060920"/>
              <a:ext cx="127905" cy="8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413"/>
            <p:cNvSpPr>
              <a:spLocks noChangeArrowheads="1"/>
            </p:cNvSpPr>
            <p:nvPr/>
          </p:nvSpPr>
          <p:spPr bwMode="auto">
            <a:xfrm>
              <a:off x="3027110" y="1073971"/>
              <a:ext cx="101802" cy="53512"/>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08" name="Line 1414"/>
            <p:cNvSpPr>
              <a:spLocks noChangeShapeType="1"/>
            </p:cNvSpPr>
            <p:nvPr/>
          </p:nvSpPr>
          <p:spPr bwMode="auto">
            <a:xfrm flipV="1">
              <a:off x="2448926" y="1723938"/>
              <a:ext cx="1306" cy="1979919"/>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09" name="Line 1415"/>
            <p:cNvSpPr>
              <a:spLocks noChangeShapeType="1"/>
            </p:cNvSpPr>
            <p:nvPr/>
          </p:nvSpPr>
          <p:spPr bwMode="auto">
            <a:xfrm flipV="1">
              <a:off x="2574221" y="1723938"/>
              <a:ext cx="0" cy="1973392"/>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10" name="Line 1416"/>
            <p:cNvSpPr>
              <a:spLocks noChangeShapeType="1"/>
            </p:cNvSpPr>
            <p:nvPr/>
          </p:nvSpPr>
          <p:spPr bwMode="auto">
            <a:xfrm flipH="1" flipV="1">
              <a:off x="3592241" y="1713496"/>
              <a:ext cx="5221" cy="1961645"/>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11" name="Line 1417"/>
            <p:cNvSpPr>
              <a:spLocks noChangeShapeType="1"/>
            </p:cNvSpPr>
            <p:nvPr/>
          </p:nvSpPr>
          <p:spPr bwMode="auto">
            <a:xfrm flipV="1">
              <a:off x="3720144" y="1708929"/>
              <a:ext cx="6527" cy="1980570"/>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200"/>
            </a:p>
          </p:txBody>
        </p:sp>
        <p:sp>
          <p:nvSpPr>
            <p:cNvPr id="112" name="Line 1418"/>
            <p:cNvSpPr>
              <a:spLocks noChangeShapeType="1"/>
            </p:cNvSpPr>
            <p:nvPr/>
          </p:nvSpPr>
          <p:spPr bwMode="auto">
            <a:xfrm>
              <a:off x="1947747" y="1723938"/>
              <a:ext cx="501179"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13" name="Rectangle 1419"/>
            <p:cNvSpPr>
              <a:spLocks noChangeArrowheads="1"/>
            </p:cNvSpPr>
            <p:nvPr/>
          </p:nvSpPr>
          <p:spPr bwMode="auto">
            <a:xfrm>
              <a:off x="1049272" y="2162687"/>
              <a:ext cx="8557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Cylinder </a:t>
              </a:r>
              <a:r>
                <a:rPr lang="en-US" sz="1100" b="1" dirty="0">
                  <a:solidFill>
                    <a:srgbClr val="000000"/>
                  </a:solidFill>
                  <a:cs typeface="Calibri" pitchFamily="34" charset="0"/>
                </a:rPr>
                <a:t>1</a:t>
              </a:r>
              <a:endParaRPr lang="en-US" sz="1100" b="1" dirty="0">
                <a:cs typeface="Calibri" pitchFamily="34" charset="0"/>
              </a:endParaRPr>
            </a:p>
          </p:txBody>
        </p:sp>
        <p:sp>
          <p:nvSpPr>
            <p:cNvPr id="114" name="Oval 1420"/>
            <p:cNvSpPr>
              <a:spLocks noChangeArrowheads="1"/>
            </p:cNvSpPr>
            <p:nvPr/>
          </p:nvSpPr>
          <p:spPr bwMode="auto">
            <a:xfrm>
              <a:off x="2448926" y="1661290"/>
              <a:ext cx="125295" cy="125295"/>
            </a:xfrm>
            <a:prstGeom prst="ellipse">
              <a:avLst/>
            </a:prstGeom>
            <a:solidFill>
              <a:srgbClr val="000000"/>
            </a:solidFill>
            <a:ln w="15875" cap="rnd"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15" name="Oval 1421"/>
            <p:cNvSpPr>
              <a:spLocks noChangeArrowheads="1"/>
            </p:cNvSpPr>
            <p:nvPr/>
          </p:nvSpPr>
          <p:spPr bwMode="auto">
            <a:xfrm>
              <a:off x="2448926" y="2601001"/>
              <a:ext cx="125295" cy="125295"/>
            </a:xfrm>
            <a:prstGeom prst="ellipse">
              <a:avLst/>
            </a:prstGeom>
            <a:solidFill>
              <a:srgbClr val="000000"/>
            </a:solidFill>
            <a:ln w="15875" cap="rnd"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16" name="Line 1422"/>
            <p:cNvSpPr>
              <a:spLocks noChangeShapeType="1"/>
            </p:cNvSpPr>
            <p:nvPr/>
          </p:nvSpPr>
          <p:spPr bwMode="auto">
            <a:xfrm flipH="1">
              <a:off x="2343209" y="1701750"/>
              <a:ext cx="8353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17" name="Rectangle 1423"/>
            <p:cNvSpPr>
              <a:spLocks noChangeArrowheads="1"/>
            </p:cNvSpPr>
            <p:nvPr/>
          </p:nvSpPr>
          <p:spPr bwMode="auto">
            <a:xfrm>
              <a:off x="1256319" y="1597670"/>
              <a:ext cx="64868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Head 0</a:t>
              </a:r>
              <a:endParaRPr lang="en-US" sz="1100" dirty="0">
                <a:cs typeface="Calibri" pitchFamily="34" charset="0"/>
              </a:endParaRPr>
            </a:p>
          </p:txBody>
        </p:sp>
        <p:sp>
          <p:nvSpPr>
            <p:cNvPr id="118" name="Oval 1424"/>
            <p:cNvSpPr>
              <a:spLocks noChangeArrowheads="1"/>
            </p:cNvSpPr>
            <p:nvPr/>
          </p:nvSpPr>
          <p:spPr bwMode="auto">
            <a:xfrm>
              <a:off x="2448926" y="3603359"/>
              <a:ext cx="125295" cy="125295"/>
            </a:xfrm>
            <a:prstGeom prst="ellipse">
              <a:avLst/>
            </a:prstGeom>
            <a:solidFill>
              <a:srgbClr val="000000"/>
            </a:solidFill>
            <a:ln w="15875" cap="rnd"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19" name="Line 1426"/>
            <p:cNvSpPr>
              <a:spLocks noChangeShapeType="1"/>
            </p:cNvSpPr>
            <p:nvPr/>
          </p:nvSpPr>
          <p:spPr bwMode="auto">
            <a:xfrm>
              <a:off x="1947747" y="2287764"/>
              <a:ext cx="501179"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20" name="Line 1427"/>
            <p:cNvSpPr>
              <a:spLocks noChangeShapeType="1"/>
            </p:cNvSpPr>
            <p:nvPr/>
          </p:nvSpPr>
          <p:spPr bwMode="auto">
            <a:xfrm flipH="1">
              <a:off x="3388637" y="1034817"/>
              <a:ext cx="187942" cy="438532"/>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21" name="Line 1428"/>
            <p:cNvSpPr>
              <a:spLocks noChangeShapeType="1"/>
            </p:cNvSpPr>
            <p:nvPr/>
          </p:nvSpPr>
          <p:spPr bwMode="auto">
            <a:xfrm flipH="1">
              <a:off x="3576579" y="1034817"/>
              <a:ext cx="313237" cy="0"/>
            </a:xfrm>
            <a:prstGeom prst="line">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122" name="Rectangle 1429"/>
            <p:cNvSpPr>
              <a:spLocks noChangeArrowheads="1"/>
            </p:cNvSpPr>
            <p:nvPr/>
          </p:nvSpPr>
          <p:spPr bwMode="auto">
            <a:xfrm>
              <a:off x="3943244" y="913456"/>
              <a:ext cx="84643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Sector </a:t>
              </a:r>
              <a:r>
                <a:rPr lang="en-US" sz="1100" b="1" dirty="0">
                  <a:solidFill>
                    <a:srgbClr val="000000"/>
                  </a:solidFill>
                  <a:cs typeface="Calibri" pitchFamily="34" charset="0"/>
                </a:rPr>
                <a:t>8</a:t>
              </a:r>
              <a:endParaRPr lang="en-US" sz="1100" dirty="0">
                <a:cs typeface="Calibri" pitchFamily="34" charset="0"/>
              </a:endParaRPr>
            </a:p>
          </p:txBody>
        </p:sp>
        <p:sp>
          <p:nvSpPr>
            <p:cNvPr id="123" name="AutoShape 1432"/>
            <p:cNvSpPr>
              <a:spLocks noChangeAspect="1" noChangeArrowheads="1" noTextEdit="1"/>
            </p:cNvSpPr>
            <p:nvPr/>
          </p:nvSpPr>
          <p:spPr bwMode="auto">
            <a:xfrm>
              <a:off x="5700066" y="824739"/>
              <a:ext cx="1771094" cy="412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a:p>
          </p:txBody>
        </p:sp>
        <p:pic>
          <p:nvPicPr>
            <p:cNvPr id="124" name="Picture 14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1830" y="3368432"/>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1462"/>
            <p:cNvSpPr>
              <a:spLocks/>
            </p:cNvSpPr>
            <p:nvPr/>
          </p:nvSpPr>
          <p:spPr bwMode="auto">
            <a:xfrm>
              <a:off x="5747050" y="3384094"/>
              <a:ext cx="1755432" cy="852266"/>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26" name="Picture 146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1830" y="3290123"/>
              <a:ext cx="1764568" cy="9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Oval 1464"/>
            <p:cNvSpPr>
              <a:spLocks noChangeArrowheads="1"/>
            </p:cNvSpPr>
            <p:nvPr/>
          </p:nvSpPr>
          <p:spPr bwMode="auto">
            <a:xfrm>
              <a:off x="5749661" y="3307090"/>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28" name="Picture 146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852" y="3348854"/>
              <a:ext cx="1549218"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Oval 1466"/>
            <p:cNvSpPr>
              <a:spLocks noChangeArrowheads="1"/>
            </p:cNvSpPr>
            <p:nvPr/>
          </p:nvSpPr>
          <p:spPr bwMode="auto">
            <a:xfrm>
              <a:off x="5864514" y="3363212"/>
              <a:ext cx="1516589" cy="772651"/>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30" name="Oval 1467"/>
            <p:cNvSpPr>
              <a:spLocks noChangeArrowheads="1"/>
            </p:cNvSpPr>
            <p:nvPr/>
          </p:nvSpPr>
          <p:spPr bwMode="auto">
            <a:xfrm>
              <a:off x="5979368" y="3419333"/>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131" name="Picture 146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4221" y="3471539"/>
              <a:ext cx="1054564" cy="53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Oval 1469"/>
            <p:cNvSpPr>
              <a:spLocks noChangeArrowheads="1"/>
            </p:cNvSpPr>
            <p:nvPr/>
          </p:nvSpPr>
          <p:spPr bwMode="auto">
            <a:xfrm>
              <a:off x="6107273" y="3484590"/>
              <a:ext cx="1029767"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33" name="Picture 147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178" y="3543323"/>
              <a:ext cx="776567" cy="39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Oval 1471"/>
            <p:cNvSpPr>
              <a:spLocks noChangeArrowheads="1"/>
            </p:cNvSpPr>
            <p:nvPr/>
          </p:nvSpPr>
          <p:spPr bwMode="auto">
            <a:xfrm>
              <a:off x="6246925" y="3555069"/>
              <a:ext cx="747854" cy="371969"/>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35" name="Picture 147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3231" y="3915291"/>
              <a:ext cx="33934" cy="30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Line 1473"/>
            <p:cNvSpPr>
              <a:spLocks noChangeShapeType="1"/>
            </p:cNvSpPr>
            <p:nvPr/>
          </p:nvSpPr>
          <p:spPr bwMode="auto">
            <a:xfrm flipH="1">
              <a:off x="6616283" y="3927038"/>
              <a:ext cx="6526" cy="27799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37" name="Picture 147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00621" y="3292733"/>
              <a:ext cx="27409" cy="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 name="Line 1475"/>
            <p:cNvSpPr>
              <a:spLocks noChangeShapeType="1"/>
            </p:cNvSpPr>
            <p:nvPr/>
          </p:nvSpPr>
          <p:spPr bwMode="auto">
            <a:xfrm>
              <a:off x="6614978" y="3307090"/>
              <a:ext cx="0" cy="247979"/>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39" name="Picture 147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86947" y="3727349"/>
              <a:ext cx="519451"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Line 1477"/>
            <p:cNvSpPr>
              <a:spLocks noChangeShapeType="1"/>
            </p:cNvSpPr>
            <p:nvPr/>
          </p:nvSpPr>
          <p:spPr bwMode="auto">
            <a:xfrm>
              <a:off x="6999998" y="3740401"/>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41" name="Picture 147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41830" y="3726044"/>
              <a:ext cx="520757"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Line 1479"/>
            <p:cNvSpPr>
              <a:spLocks noChangeShapeType="1"/>
            </p:cNvSpPr>
            <p:nvPr/>
          </p:nvSpPr>
          <p:spPr bwMode="auto">
            <a:xfrm>
              <a:off x="5747050" y="3740401"/>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43" name="Line 1480"/>
            <p:cNvSpPr>
              <a:spLocks noChangeShapeType="1"/>
            </p:cNvSpPr>
            <p:nvPr/>
          </p:nvSpPr>
          <p:spPr bwMode="auto">
            <a:xfrm flipH="1">
              <a:off x="5995030" y="3880052"/>
              <a:ext cx="373274" cy="19055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44" name="Picture 148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81230" y="3428469"/>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Line 1482"/>
            <p:cNvSpPr>
              <a:spLocks noChangeShapeType="1"/>
            </p:cNvSpPr>
            <p:nvPr/>
          </p:nvSpPr>
          <p:spPr bwMode="auto">
            <a:xfrm flipH="1">
              <a:off x="6895586" y="3440215"/>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46" name="Picture 148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04166" y="3416722"/>
              <a:ext cx="378495"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Line 1484"/>
            <p:cNvSpPr>
              <a:spLocks noChangeShapeType="1"/>
            </p:cNvSpPr>
            <p:nvPr/>
          </p:nvSpPr>
          <p:spPr bwMode="auto">
            <a:xfrm flipH="1" flipV="1">
              <a:off x="6017218" y="3428469"/>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48" name="Line 1485"/>
            <p:cNvSpPr>
              <a:spLocks noChangeShapeType="1"/>
            </p:cNvSpPr>
            <p:nvPr/>
          </p:nvSpPr>
          <p:spPr bwMode="auto">
            <a:xfrm>
              <a:off x="6900806" y="3867001"/>
              <a:ext cx="373274" cy="18533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49" name="Freeform 1486"/>
            <p:cNvSpPr>
              <a:spLocks/>
            </p:cNvSpPr>
            <p:nvPr/>
          </p:nvSpPr>
          <p:spPr bwMode="auto">
            <a:xfrm>
              <a:off x="6618893" y="3307090"/>
              <a:ext cx="623864" cy="168365"/>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150" name="Picture 148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92294" y="3110012"/>
              <a:ext cx="263641" cy="70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Freeform 1488"/>
            <p:cNvSpPr>
              <a:spLocks/>
            </p:cNvSpPr>
            <p:nvPr/>
          </p:nvSpPr>
          <p:spPr bwMode="auto">
            <a:xfrm>
              <a:off x="6506650" y="3121758"/>
              <a:ext cx="236233" cy="681290"/>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52" name="Picture 148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41830" y="2385651"/>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1490"/>
            <p:cNvSpPr>
              <a:spLocks/>
            </p:cNvSpPr>
            <p:nvPr/>
          </p:nvSpPr>
          <p:spPr bwMode="auto">
            <a:xfrm>
              <a:off x="5747050" y="2401313"/>
              <a:ext cx="1755432" cy="852266"/>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4"/>
                    <a:pt x="0" y="187"/>
                  </a:cubicBezTo>
                  <a:cubicBezTo>
                    <a:pt x="4" y="265"/>
                    <a:pt x="148" y="380"/>
                    <a:pt x="386" y="379"/>
                  </a:cubicBezTo>
                  <a:cubicBezTo>
                    <a:pt x="658" y="378"/>
                    <a:pt x="777" y="252"/>
                    <a:pt x="779" y="183"/>
                  </a:cubicBezTo>
                  <a:cubicBezTo>
                    <a:pt x="779" y="183"/>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54" name="Picture 149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41830" y="2307342"/>
              <a:ext cx="1764568" cy="9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Oval 1492"/>
            <p:cNvSpPr>
              <a:spLocks noChangeArrowheads="1"/>
            </p:cNvSpPr>
            <p:nvPr/>
          </p:nvSpPr>
          <p:spPr bwMode="auto">
            <a:xfrm>
              <a:off x="5749661" y="2324309"/>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56" name="Picture 149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48852" y="2366074"/>
              <a:ext cx="1549218"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Oval 1494"/>
            <p:cNvSpPr>
              <a:spLocks noChangeArrowheads="1"/>
            </p:cNvSpPr>
            <p:nvPr/>
          </p:nvSpPr>
          <p:spPr bwMode="auto">
            <a:xfrm>
              <a:off x="5864514" y="2380430"/>
              <a:ext cx="1516589" cy="772651"/>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58" name="Oval 1495"/>
            <p:cNvSpPr>
              <a:spLocks noChangeArrowheads="1"/>
            </p:cNvSpPr>
            <p:nvPr/>
          </p:nvSpPr>
          <p:spPr bwMode="auto">
            <a:xfrm>
              <a:off x="5979368" y="2436552"/>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159" name="Picture 14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4221" y="2488759"/>
              <a:ext cx="1054564" cy="53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Oval 1497"/>
            <p:cNvSpPr>
              <a:spLocks noChangeArrowheads="1"/>
            </p:cNvSpPr>
            <p:nvPr/>
          </p:nvSpPr>
          <p:spPr bwMode="auto">
            <a:xfrm>
              <a:off x="6107273" y="2501810"/>
              <a:ext cx="1029767"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61" name="Picture 1498"/>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235178" y="2560542"/>
              <a:ext cx="776567" cy="39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Oval 1499"/>
            <p:cNvSpPr>
              <a:spLocks noChangeArrowheads="1"/>
            </p:cNvSpPr>
            <p:nvPr/>
          </p:nvSpPr>
          <p:spPr bwMode="auto">
            <a:xfrm>
              <a:off x="6246925" y="2570983"/>
              <a:ext cx="747854" cy="373274"/>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63" name="Picture 15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3231" y="2932511"/>
              <a:ext cx="33934" cy="30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Line 1501"/>
            <p:cNvSpPr>
              <a:spLocks noChangeShapeType="1"/>
            </p:cNvSpPr>
            <p:nvPr/>
          </p:nvSpPr>
          <p:spPr bwMode="auto">
            <a:xfrm flipH="1">
              <a:off x="6616283" y="2944257"/>
              <a:ext cx="6526" cy="27799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65" name="Picture 15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00621" y="2308647"/>
              <a:ext cx="27409" cy="27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Line 1503"/>
            <p:cNvSpPr>
              <a:spLocks noChangeShapeType="1"/>
            </p:cNvSpPr>
            <p:nvPr/>
          </p:nvSpPr>
          <p:spPr bwMode="auto">
            <a:xfrm>
              <a:off x="6614978" y="2324309"/>
              <a:ext cx="0" cy="246674"/>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67" name="Picture 150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86947" y="2744569"/>
              <a:ext cx="519451"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Line 1505"/>
            <p:cNvSpPr>
              <a:spLocks noChangeShapeType="1"/>
            </p:cNvSpPr>
            <p:nvPr/>
          </p:nvSpPr>
          <p:spPr bwMode="auto">
            <a:xfrm>
              <a:off x="6999998" y="2757620"/>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69" name="Picture 150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41830" y="2743263"/>
              <a:ext cx="520757"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ine 1507"/>
            <p:cNvSpPr>
              <a:spLocks noChangeShapeType="1"/>
            </p:cNvSpPr>
            <p:nvPr/>
          </p:nvSpPr>
          <p:spPr bwMode="auto">
            <a:xfrm>
              <a:off x="5747050" y="2757620"/>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71" name="Line 1508"/>
            <p:cNvSpPr>
              <a:spLocks noChangeShapeType="1"/>
            </p:cNvSpPr>
            <p:nvPr/>
          </p:nvSpPr>
          <p:spPr bwMode="auto">
            <a:xfrm flipH="1">
              <a:off x="5995030" y="2897271"/>
              <a:ext cx="373274" cy="190552"/>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72" name="Picture 150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881230" y="2445688"/>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Line 1510"/>
            <p:cNvSpPr>
              <a:spLocks noChangeShapeType="1"/>
            </p:cNvSpPr>
            <p:nvPr/>
          </p:nvSpPr>
          <p:spPr bwMode="auto">
            <a:xfrm flipH="1">
              <a:off x="6895586" y="2457435"/>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74" name="Picture 1511"/>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04166" y="2433942"/>
              <a:ext cx="378495" cy="20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 name="Line 1512"/>
            <p:cNvSpPr>
              <a:spLocks noChangeShapeType="1"/>
            </p:cNvSpPr>
            <p:nvPr/>
          </p:nvSpPr>
          <p:spPr bwMode="auto">
            <a:xfrm flipH="1" flipV="1">
              <a:off x="6017218" y="2445688"/>
              <a:ext cx="353697" cy="17750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76" name="Line 1513"/>
            <p:cNvSpPr>
              <a:spLocks noChangeShapeType="1"/>
            </p:cNvSpPr>
            <p:nvPr/>
          </p:nvSpPr>
          <p:spPr bwMode="auto">
            <a:xfrm>
              <a:off x="6900806" y="2882915"/>
              <a:ext cx="373274" cy="1866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77" name="Freeform 1514"/>
            <p:cNvSpPr>
              <a:spLocks/>
            </p:cNvSpPr>
            <p:nvPr/>
          </p:nvSpPr>
          <p:spPr bwMode="auto">
            <a:xfrm>
              <a:off x="6618893" y="2324309"/>
              <a:ext cx="623864" cy="168365"/>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178" name="Picture 1515"/>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492294" y="2124620"/>
              <a:ext cx="263641" cy="70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Freeform 1516"/>
            <p:cNvSpPr>
              <a:spLocks/>
            </p:cNvSpPr>
            <p:nvPr/>
          </p:nvSpPr>
          <p:spPr bwMode="auto">
            <a:xfrm>
              <a:off x="6506650" y="2136367"/>
              <a:ext cx="236233" cy="682596"/>
            </a:xfrm>
            <a:custGeom>
              <a:avLst/>
              <a:gdLst>
                <a:gd name="T0" fmla="*/ 104 w 105"/>
                <a:gd name="T1" fmla="*/ 264 h 304"/>
                <a:gd name="T2" fmla="*/ 104 w 105"/>
                <a:gd name="T3" fmla="*/ 0 h 304"/>
                <a:gd name="T4" fmla="*/ 0 w 105"/>
                <a:gd name="T5" fmla="*/ 0 h 304"/>
                <a:gd name="T6" fmla="*/ 0 w 105"/>
                <a:gd name="T7" fmla="*/ 274 h 304"/>
                <a:gd name="T8" fmla="*/ 0 w 105"/>
                <a:gd name="T9" fmla="*/ 274 h 304"/>
                <a:gd name="T10" fmla="*/ 52 w 105"/>
                <a:gd name="T11" fmla="*/ 304 h 304"/>
                <a:gd name="T12" fmla="*/ 105 w 105"/>
                <a:gd name="T13" fmla="*/ 270 h 304"/>
                <a:gd name="T14" fmla="*/ 104 w 105"/>
                <a:gd name="T15" fmla="*/ 264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4">
                  <a:moveTo>
                    <a:pt x="104" y="264"/>
                  </a:moveTo>
                  <a:cubicBezTo>
                    <a:pt x="104" y="0"/>
                    <a:pt x="104" y="0"/>
                    <a:pt x="104" y="0"/>
                  </a:cubicBezTo>
                  <a:cubicBezTo>
                    <a:pt x="0" y="0"/>
                    <a:pt x="0" y="0"/>
                    <a:pt x="0" y="0"/>
                  </a:cubicBezTo>
                  <a:cubicBezTo>
                    <a:pt x="0" y="274"/>
                    <a:pt x="0" y="274"/>
                    <a:pt x="0" y="274"/>
                  </a:cubicBezTo>
                  <a:cubicBezTo>
                    <a:pt x="0" y="274"/>
                    <a:pt x="0" y="274"/>
                    <a:pt x="0" y="274"/>
                  </a:cubicBezTo>
                  <a:cubicBezTo>
                    <a:pt x="3" y="291"/>
                    <a:pt x="25" y="304"/>
                    <a:pt x="52" y="304"/>
                  </a:cubicBezTo>
                  <a:cubicBezTo>
                    <a:pt x="81" y="304"/>
                    <a:pt x="105" y="289"/>
                    <a:pt x="105" y="270"/>
                  </a:cubicBezTo>
                  <a:cubicBezTo>
                    <a:pt x="105" y="268"/>
                    <a:pt x="104" y="266"/>
                    <a:pt x="104" y="264"/>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80" name="Picture 1517"/>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41830" y="1395040"/>
              <a:ext cx="1764568" cy="88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1518"/>
            <p:cNvSpPr>
              <a:spLocks/>
            </p:cNvSpPr>
            <p:nvPr/>
          </p:nvSpPr>
          <p:spPr bwMode="auto">
            <a:xfrm>
              <a:off x="5747050" y="1410702"/>
              <a:ext cx="1755432" cy="853571"/>
            </a:xfrm>
            <a:custGeom>
              <a:avLst/>
              <a:gdLst>
                <a:gd name="T0" fmla="*/ 778 w 779"/>
                <a:gd name="T1" fmla="*/ 161 h 380"/>
                <a:gd name="T2" fmla="*/ 388 w 779"/>
                <a:gd name="T3" fmla="*/ 0 h 380"/>
                <a:gd name="T4" fmla="*/ 0 w 779"/>
                <a:gd name="T5" fmla="*/ 176 h 380"/>
                <a:gd name="T6" fmla="*/ 0 w 779"/>
                <a:gd name="T7" fmla="*/ 187 h 380"/>
                <a:gd name="T8" fmla="*/ 386 w 779"/>
                <a:gd name="T9" fmla="*/ 379 h 380"/>
                <a:gd name="T10" fmla="*/ 779 w 779"/>
                <a:gd name="T11" fmla="*/ 183 h 380"/>
                <a:gd name="T12" fmla="*/ 778 w 779"/>
                <a:gd name="T13" fmla="*/ 161 h 380"/>
              </a:gdLst>
              <a:ahLst/>
              <a:cxnLst>
                <a:cxn ang="0">
                  <a:pos x="T0" y="T1"/>
                </a:cxn>
                <a:cxn ang="0">
                  <a:pos x="T2" y="T3"/>
                </a:cxn>
                <a:cxn ang="0">
                  <a:pos x="T4" y="T5"/>
                </a:cxn>
                <a:cxn ang="0">
                  <a:pos x="T6" y="T7"/>
                </a:cxn>
                <a:cxn ang="0">
                  <a:pos x="T8" y="T9"/>
                </a:cxn>
                <a:cxn ang="0">
                  <a:pos x="T10" y="T11"/>
                </a:cxn>
                <a:cxn ang="0">
                  <a:pos x="T12" y="T13"/>
                </a:cxn>
              </a:cxnLst>
              <a:rect l="0" t="0" r="r" b="b"/>
              <a:pathLst>
                <a:path w="779" h="380">
                  <a:moveTo>
                    <a:pt x="778" y="161"/>
                  </a:moveTo>
                  <a:cubicBezTo>
                    <a:pt x="778" y="64"/>
                    <a:pt x="602" y="0"/>
                    <a:pt x="388" y="0"/>
                  </a:cubicBezTo>
                  <a:cubicBezTo>
                    <a:pt x="174" y="0"/>
                    <a:pt x="0" y="79"/>
                    <a:pt x="0" y="176"/>
                  </a:cubicBezTo>
                  <a:cubicBezTo>
                    <a:pt x="0" y="183"/>
                    <a:pt x="0" y="183"/>
                    <a:pt x="0" y="187"/>
                  </a:cubicBezTo>
                  <a:cubicBezTo>
                    <a:pt x="4" y="265"/>
                    <a:pt x="148" y="380"/>
                    <a:pt x="386" y="379"/>
                  </a:cubicBezTo>
                  <a:cubicBezTo>
                    <a:pt x="658" y="378"/>
                    <a:pt x="777" y="252"/>
                    <a:pt x="779" y="183"/>
                  </a:cubicBezTo>
                  <a:cubicBezTo>
                    <a:pt x="779" y="182"/>
                    <a:pt x="778" y="165"/>
                    <a:pt x="778" y="161"/>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82" name="Picture 1519"/>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41830" y="1318035"/>
              <a:ext cx="1764568" cy="92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Oval 1520"/>
            <p:cNvSpPr>
              <a:spLocks noChangeArrowheads="1"/>
            </p:cNvSpPr>
            <p:nvPr/>
          </p:nvSpPr>
          <p:spPr bwMode="auto">
            <a:xfrm>
              <a:off x="5749661" y="1335003"/>
              <a:ext cx="1743685" cy="8979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84" name="Picture 1521"/>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848852" y="1375462"/>
              <a:ext cx="1549218" cy="80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Oval 1522"/>
            <p:cNvSpPr>
              <a:spLocks noChangeArrowheads="1"/>
            </p:cNvSpPr>
            <p:nvPr/>
          </p:nvSpPr>
          <p:spPr bwMode="auto">
            <a:xfrm>
              <a:off x="5864514" y="1391124"/>
              <a:ext cx="1516589" cy="771346"/>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186" name="Oval 1523"/>
            <p:cNvSpPr>
              <a:spLocks noChangeArrowheads="1"/>
            </p:cNvSpPr>
            <p:nvPr/>
          </p:nvSpPr>
          <p:spPr bwMode="auto">
            <a:xfrm>
              <a:off x="5979368" y="1447246"/>
              <a:ext cx="1286882" cy="642136"/>
            </a:xfrm>
            <a:prstGeom prst="ellipse">
              <a:avLst/>
            </a:prstGeom>
            <a:solidFill>
              <a:srgbClr val="FFFFFF"/>
            </a:solidFill>
            <a:ln w="11113">
              <a:solidFill>
                <a:srgbClr val="000000"/>
              </a:solidFill>
              <a:miter lim="800000"/>
              <a:headEnd/>
              <a:tailEnd/>
            </a:ln>
          </p:spPr>
          <p:txBody>
            <a:bodyPr/>
            <a:lstStyle/>
            <a:p>
              <a:endParaRPr lang="en-US" sz="1200"/>
            </a:p>
          </p:txBody>
        </p:sp>
        <p:pic>
          <p:nvPicPr>
            <p:cNvPr id="187" name="Picture 1524"/>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094221" y="1498146"/>
              <a:ext cx="1054564" cy="53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Oval 1525"/>
            <p:cNvSpPr>
              <a:spLocks noChangeArrowheads="1"/>
            </p:cNvSpPr>
            <p:nvPr/>
          </p:nvSpPr>
          <p:spPr bwMode="auto">
            <a:xfrm>
              <a:off x="6107273" y="1512504"/>
              <a:ext cx="1029767" cy="511620"/>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89" name="Picture 1526"/>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235178" y="1569930"/>
              <a:ext cx="776567" cy="3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Oval 1527"/>
            <p:cNvSpPr>
              <a:spLocks noChangeArrowheads="1"/>
            </p:cNvSpPr>
            <p:nvPr/>
          </p:nvSpPr>
          <p:spPr bwMode="auto">
            <a:xfrm>
              <a:off x="6246925" y="1581676"/>
              <a:ext cx="747854" cy="373274"/>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191" name="Picture 1528"/>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603231" y="1943204"/>
              <a:ext cx="33934" cy="30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Line 1529"/>
            <p:cNvSpPr>
              <a:spLocks noChangeShapeType="1"/>
            </p:cNvSpPr>
            <p:nvPr/>
          </p:nvSpPr>
          <p:spPr bwMode="auto">
            <a:xfrm flipH="1">
              <a:off x="6616283" y="1954950"/>
              <a:ext cx="6526" cy="27799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93" name="Picture 1530"/>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600621" y="1319341"/>
              <a:ext cx="27409" cy="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 name="Line 1531"/>
            <p:cNvSpPr>
              <a:spLocks noChangeShapeType="1"/>
            </p:cNvSpPr>
            <p:nvPr/>
          </p:nvSpPr>
          <p:spPr bwMode="auto">
            <a:xfrm>
              <a:off x="6614978" y="1335003"/>
              <a:ext cx="0" cy="246674"/>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95" name="Picture 153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6986947" y="1753957"/>
              <a:ext cx="519451" cy="2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Line 1533"/>
            <p:cNvSpPr>
              <a:spLocks noChangeShapeType="1"/>
            </p:cNvSpPr>
            <p:nvPr/>
          </p:nvSpPr>
          <p:spPr bwMode="auto">
            <a:xfrm>
              <a:off x="6999998" y="1768314"/>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197" name="Picture 1534"/>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5741830" y="1753957"/>
              <a:ext cx="520757" cy="2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Line 1535"/>
            <p:cNvSpPr>
              <a:spLocks noChangeShapeType="1"/>
            </p:cNvSpPr>
            <p:nvPr/>
          </p:nvSpPr>
          <p:spPr bwMode="auto">
            <a:xfrm>
              <a:off x="5747050" y="1765703"/>
              <a:ext cx="499874" cy="0"/>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199" name="Line 1536"/>
            <p:cNvSpPr>
              <a:spLocks noChangeShapeType="1"/>
            </p:cNvSpPr>
            <p:nvPr/>
          </p:nvSpPr>
          <p:spPr bwMode="auto">
            <a:xfrm flipH="1">
              <a:off x="5995030" y="1906660"/>
              <a:ext cx="373274" cy="19185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200" name="Picture 1537"/>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881230" y="1455077"/>
              <a:ext cx="378495"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Line 1538"/>
            <p:cNvSpPr>
              <a:spLocks noChangeShapeType="1"/>
            </p:cNvSpPr>
            <p:nvPr/>
          </p:nvSpPr>
          <p:spPr bwMode="auto">
            <a:xfrm flipH="1">
              <a:off x="6895586" y="1466823"/>
              <a:ext cx="353697" cy="176196"/>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pic>
          <p:nvPicPr>
            <p:cNvPr id="202" name="Picture 1539"/>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6004166" y="1443330"/>
              <a:ext cx="378495"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Line 1540"/>
            <p:cNvSpPr>
              <a:spLocks noChangeShapeType="1"/>
            </p:cNvSpPr>
            <p:nvPr/>
          </p:nvSpPr>
          <p:spPr bwMode="auto">
            <a:xfrm flipH="1" flipV="1">
              <a:off x="6017218" y="1456382"/>
              <a:ext cx="353697" cy="174891"/>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204" name="Line 1541"/>
            <p:cNvSpPr>
              <a:spLocks noChangeShapeType="1"/>
            </p:cNvSpPr>
            <p:nvPr/>
          </p:nvSpPr>
          <p:spPr bwMode="auto">
            <a:xfrm>
              <a:off x="6900806" y="1893608"/>
              <a:ext cx="373274" cy="18663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00"/>
            </a:p>
          </p:txBody>
        </p:sp>
        <p:sp>
          <p:nvSpPr>
            <p:cNvPr id="205" name="Freeform 1542"/>
            <p:cNvSpPr>
              <a:spLocks/>
            </p:cNvSpPr>
            <p:nvPr/>
          </p:nvSpPr>
          <p:spPr bwMode="auto">
            <a:xfrm>
              <a:off x="6618893" y="1335003"/>
              <a:ext cx="623864" cy="168365"/>
            </a:xfrm>
            <a:custGeom>
              <a:avLst/>
              <a:gdLst>
                <a:gd name="T0" fmla="*/ 0 w 277"/>
                <a:gd name="T1" fmla="*/ 0 h 75"/>
                <a:gd name="T2" fmla="*/ 1 w 277"/>
                <a:gd name="T3" fmla="*/ 23 h 75"/>
                <a:gd name="T4" fmla="*/ 246 w 277"/>
                <a:gd name="T5" fmla="*/ 75 h 75"/>
                <a:gd name="T6" fmla="*/ 277 w 277"/>
                <a:gd name="T7" fmla="*/ 58 h 75"/>
                <a:gd name="T8" fmla="*/ 0 w 277"/>
                <a:gd name="T9" fmla="*/ 0 h 75"/>
              </a:gdLst>
              <a:ahLst/>
              <a:cxnLst>
                <a:cxn ang="0">
                  <a:pos x="T0" y="T1"/>
                </a:cxn>
                <a:cxn ang="0">
                  <a:pos x="T2" y="T3"/>
                </a:cxn>
                <a:cxn ang="0">
                  <a:pos x="T4" y="T5"/>
                </a:cxn>
                <a:cxn ang="0">
                  <a:pos x="T6" y="T7"/>
                </a:cxn>
                <a:cxn ang="0">
                  <a:pos x="T8" y="T9"/>
                </a:cxn>
              </a:cxnLst>
              <a:rect l="0" t="0" r="r" b="b"/>
              <a:pathLst>
                <a:path w="277" h="75">
                  <a:moveTo>
                    <a:pt x="0" y="0"/>
                  </a:moveTo>
                  <a:cubicBezTo>
                    <a:pt x="0" y="0"/>
                    <a:pt x="1" y="15"/>
                    <a:pt x="1" y="23"/>
                  </a:cubicBezTo>
                  <a:cubicBezTo>
                    <a:pt x="44" y="23"/>
                    <a:pt x="149" y="27"/>
                    <a:pt x="246" y="75"/>
                  </a:cubicBezTo>
                  <a:cubicBezTo>
                    <a:pt x="260" y="67"/>
                    <a:pt x="277" y="58"/>
                    <a:pt x="277" y="58"/>
                  </a:cubicBezTo>
                  <a:cubicBezTo>
                    <a:pt x="277" y="58"/>
                    <a:pt x="174"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200"/>
            </a:p>
          </p:txBody>
        </p:sp>
        <p:pic>
          <p:nvPicPr>
            <p:cNvPr id="206" name="Picture 1543"/>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6492294" y="1160112"/>
              <a:ext cx="263641" cy="7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544"/>
            <p:cNvSpPr>
              <a:spLocks/>
            </p:cNvSpPr>
            <p:nvPr/>
          </p:nvSpPr>
          <p:spPr bwMode="auto">
            <a:xfrm>
              <a:off x="6506650" y="1170553"/>
              <a:ext cx="236233" cy="689121"/>
            </a:xfrm>
            <a:custGeom>
              <a:avLst/>
              <a:gdLst>
                <a:gd name="T0" fmla="*/ 104 w 105"/>
                <a:gd name="T1" fmla="*/ 269 h 307"/>
                <a:gd name="T2" fmla="*/ 104 w 105"/>
                <a:gd name="T3" fmla="*/ 0 h 307"/>
                <a:gd name="T4" fmla="*/ 0 w 105"/>
                <a:gd name="T5" fmla="*/ 0 h 307"/>
                <a:gd name="T6" fmla="*/ 0 w 105"/>
                <a:gd name="T7" fmla="*/ 269 h 307"/>
                <a:gd name="T8" fmla="*/ 0 w 105"/>
                <a:gd name="T9" fmla="*/ 273 h 307"/>
                <a:gd name="T10" fmla="*/ 52 w 105"/>
                <a:gd name="T11" fmla="*/ 307 h 307"/>
                <a:gd name="T12" fmla="*/ 105 w 105"/>
                <a:gd name="T13" fmla="*/ 273 h 307"/>
                <a:gd name="T14" fmla="*/ 104 w 105"/>
                <a:gd name="T15" fmla="*/ 269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07">
                  <a:moveTo>
                    <a:pt x="104" y="269"/>
                  </a:moveTo>
                  <a:cubicBezTo>
                    <a:pt x="104" y="0"/>
                    <a:pt x="104" y="0"/>
                    <a:pt x="104" y="0"/>
                  </a:cubicBezTo>
                  <a:cubicBezTo>
                    <a:pt x="0" y="0"/>
                    <a:pt x="0" y="0"/>
                    <a:pt x="0" y="0"/>
                  </a:cubicBezTo>
                  <a:cubicBezTo>
                    <a:pt x="0" y="269"/>
                    <a:pt x="0" y="269"/>
                    <a:pt x="0" y="269"/>
                  </a:cubicBezTo>
                  <a:cubicBezTo>
                    <a:pt x="0" y="271"/>
                    <a:pt x="0" y="272"/>
                    <a:pt x="0" y="273"/>
                  </a:cubicBezTo>
                  <a:cubicBezTo>
                    <a:pt x="0" y="292"/>
                    <a:pt x="23" y="307"/>
                    <a:pt x="52" y="307"/>
                  </a:cubicBezTo>
                  <a:cubicBezTo>
                    <a:pt x="81" y="307"/>
                    <a:pt x="105" y="292"/>
                    <a:pt x="105" y="273"/>
                  </a:cubicBezTo>
                  <a:cubicBezTo>
                    <a:pt x="105" y="272"/>
                    <a:pt x="105" y="271"/>
                    <a:pt x="104" y="269"/>
                  </a:cubicBezTo>
                  <a:close/>
                </a:path>
              </a:pathLst>
            </a:custGeom>
            <a:noFill/>
            <a:ln w="11113" cap="flat">
              <a:solidFill>
                <a:srgbClr val="A0BAB8"/>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08" name="Freeform 1545"/>
            <p:cNvSpPr>
              <a:spLocks/>
            </p:cNvSpPr>
            <p:nvPr/>
          </p:nvSpPr>
          <p:spPr bwMode="auto">
            <a:xfrm>
              <a:off x="6400933" y="1110516"/>
              <a:ext cx="452889" cy="233623"/>
            </a:xfrm>
            <a:custGeom>
              <a:avLst/>
              <a:gdLst>
                <a:gd name="T0" fmla="*/ 199 w 201"/>
                <a:gd name="T1" fmla="*/ 55 h 104"/>
                <a:gd name="T2" fmla="*/ 94 w 201"/>
                <a:gd name="T3" fmla="*/ 104 h 104"/>
                <a:gd name="T4" fmla="*/ 0 w 201"/>
                <a:gd name="T5" fmla="*/ 52 h 104"/>
                <a:gd name="T6" fmla="*/ 94 w 201"/>
                <a:gd name="T7" fmla="*/ 0 h 104"/>
                <a:gd name="T8" fmla="*/ 199 w 201"/>
                <a:gd name="T9" fmla="*/ 55 h 104"/>
              </a:gdLst>
              <a:ahLst/>
              <a:cxnLst>
                <a:cxn ang="0">
                  <a:pos x="T0" y="T1"/>
                </a:cxn>
                <a:cxn ang="0">
                  <a:pos x="T2" y="T3"/>
                </a:cxn>
                <a:cxn ang="0">
                  <a:pos x="T4" y="T5"/>
                </a:cxn>
                <a:cxn ang="0">
                  <a:pos x="T6" y="T7"/>
                </a:cxn>
                <a:cxn ang="0">
                  <a:pos x="T8" y="T9"/>
                </a:cxn>
              </a:cxnLst>
              <a:rect l="0" t="0" r="r" b="b"/>
              <a:pathLst>
                <a:path w="201" h="104">
                  <a:moveTo>
                    <a:pt x="199" y="55"/>
                  </a:moveTo>
                  <a:cubicBezTo>
                    <a:pt x="201" y="95"/>
                    <a:pt x="146" y="104"/>
                    <a:pt x="94" y="104"/>
                  </a:cubicBezTo>
                  <a:cubicBezTo>
                    <a:pt x="42" y="104"/>
                    <a:pt x="0" y="81"/>
                    <a:pt x="0" y="52"/>
                  </a:cubicBezTo>
                  <a:cubicBezTo>
                    <a:pt x="0" y="23"/>
                    <a:pt x="42" y="0"/>
                    <a:pt x="94" y="0"/>
                  </a:cubicBezTo>
                  <a:cubicBezTo>
                    <a:pt x="146" y="0"/>
                    <a:pt x="198" y="26"/>
                    <a:pt x="199" y="55"/>
                  </a:cubicBezTo>
                  <a:close/>
                </a:path>
              </a:pathLst>
            </a:custGeom>
            <a:solidFill>
              <a:srgbClr val="000000"/>
            </a:solidFill>
            <a:ln w="11113" cap="flat">
              <a:solidFill>
                <a:srgbClr val="000000"/>
              </a:solidFill>
              <a:prstDash val="solid"/>
              <a:miter lim="800000"/>
              <a:headEnd/>
              <a:tailEnd/>
            </a:ln>
          </p:spPr>
          <p:txBody>
            <a:bodyPr/>
            <a:lstStyle/>
            <a:p>
              <a:endParaRPr lang="en-US" sz="1200"/>
            </a:p>
          </p:txBody>
        </p:sp>
        <p:pic>
          <p:nvPicPr>
            <p:cNvPr id="209" name="Picture 1546"/>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6385271" y="1097465"/>
              <a:ext cx="480297" cy="24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547"/>
            <p:cNvSpPr>
              <a:spLocks/>
            </p:cNvSpPr>
            <p:nvPr/>
          </p:nvSpPr>
          <p:spPr bwMode="auto">
            <a:xfrm>
              <a:off x="6398323" y="1101380"/>
              <a:ext cx="452889" cy="231013"/>
            </a:xfrm>
            <a:custGeom>
              <a:avLst/>
              <a:gdLst>
                <a:gd name="T0" fmla="*/ 199 w 201"/>
                <a:gd name="T1" fmla="*/ 54 h 103"/>
                <a:gd name="T2" fmla="*/ 94 w 201"/>
                <a:gd name="T3" fmla="*/ 103 h 103"/>
                <a:gd name="T4" fmla="*/ 0 w 201"/>
                <a:gd name="T5" fmla="*/ 51 h 103"/>
                <a:gd name="T6" fmla="*/ 94 w 201"/>
                <a:gd name="T7" fmla="*/ 0 h 103"/>
                <a:gd name="T8" fmla="*/ 199 w 201"/>
                <a:gd name="T9" fmla="*/ 54 h 103"/>
              </a:gdLst>
              <a:ahLst/>
              <a:cxnLst>
                <a:cxn ang="0">
                  <a:pos x="T0" y="T1"/>
                </a:cxn>
                <a:cxn ang="0">
                  <a:pos x="T2" y="T3"/>
                </a:cxn>
                <a:cxn ang="0">
                  <a:pos x="T4" y="T5"/>
                </a:cxn>
                <a:cxn ang="0">
                  <a:pos x="T6" y="T7"/>
                </a:cxn>
                <a:cxn ang="0">
                  <a:pos x="T8" y="T9"/>
                </a:cxn>
              </a:cxnLst>
              <a:rect l="0" t="0" r="r" b="b"/>
              <a:pathLst>
                <a:path w="201" h="103">
                  <a:moveTo>
                    <a:pt x="199" y="54"/>
                  </a:moveTo>
                  <a:cubicBezTo>
                    <a:pt x="201" y="94"/>
                    <a:pt x="146" y="103"/>
                    <a:pt x="94" y="103"/>
                  </a:cubicBezTo>
                  <a:cubicBezTo>
                    <a:pt x="42" y="103"/>
                    <a:pt x="0" y="80"/>
                    <a:pt x="0" y="51"/>
                  </a:cubicBezTo>
                  <a:cubicBezTo>
                    <a:pt x="0" y="23"/>
                    <a:pt x="42" y="0"/>
                    <a:pt x="94" y="0"/>
                  </a:cubicBezTo>
                  <a:cubicBezTo>
                    <a:pt x="146" y="0"/>
                    <a:pt x="198" y="26"/>
                    <a:pt x="199" y="54"/>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11" name="Picture 1548"/>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6480547" y="1093549"/>
              <a:ext cx="276693" cy="13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Freeform 1549"/>
            <p:cNvSpPr>
              <a:spLocks/>
            </p:cNvSpPr>
            <p:nvPr/>
          </p:nvSpPr>
          <p:spPr bwMode="auto">
            <a:xfrm>
              <a:off x="6492294" y="1106600"/>
              <a:ext cx="247979" cy="107023"/>
            </a:xfrm>
            <a:custGeom>
              <a:avLst/>
              <a:gdLst>
                <a:gd name="T0" fmla="*/ 110 w 110"/>
                <a:gd name="T1" fmla="*/ 25 h 48"/>
                <a:gd name="T2" fmla="*/ 55 w 110"/>
                <a:gd name="T3" fmla="*/ 48 h 48"/>
                <a:gd name="T4" fmla="*/ 0 w 110"/>
                <a:gd name="T5" fmla="*/ 25 h 48"/>
                <a:gd name="T6" fmla="*/ 55 w 110"/>
                <a:gd name="T7" fmla="*/ 0 h 48"/>
                <a:gd name="T8" fmla="*/ 110 w 110"/>
                <a:gd name="T9" fmla="*/ 25 h 48"/>
              </a:gdLst>
              <a:ahLst/>
              <a:cxnLst>
                <a:cxn ang="0">
                  <a:pos x="T0" y="T1"/>
                </a:cxn>
                <a:cxn ang="0">
                  <a:pos x="T2" y="T3"/>
                </a:cxn>
                <a:cxn ang="0">
                  <a:pos x="T4" y="T5"/>
                </a:cxn>
                <a:cxn ang="0">
                  <a:pos x="T6" y="T7"/>
                </a:cxn>
                <a:cxn ang="0">
                  <a:pos x="T8" y="T9"/>
                </a:cxn>
              </a:cxnLst>
              <a:rect l="0" t="0" r="r" b="b"/>
              <a:pathLst>
                <a:path w="110" h="48">
                  <a:moveTo>
                    <a:pt x="110" y="25"/>
                  </a:moveTo>
                  <a:cubicBezTo>
                    <a:pt x="110" y="38"/>
                    <a:pt x="86" y="48"/>
                    <a:pt x="55" y="48"/>
                  </a:cubicBezTo>
                  <a:cubicBezTo>
                    <a:pt x="25" y="48"/>
                    <a:pt x="0" y="38"/>
                    <a:pt x="0" y="25"/>
                  </a:cubicBezTo>
                  <a:cubicBezTo>
                    <a:pt x="0" y="12"/>
                    <a:pt x="24" y="0"/>
                    <a:pt x="55" y="0"/>
                  </a:cubicBezTo>
                  <a:cubicBezTo>
                    <a:pt x="85" y="0"/>
                    <a:pt x="110" y="12"/>
                    <a:pt x="110" y="25"/>
                  </a:cubicBez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pic>
          <p:nvPicPr>
            <p:cNvPr id="213" name="Picture 1550"/>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6553635" y="1113127"/>
              <a:ext cx="127905" cy="8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Oval 1551"/>
            <p:cNvSpPr>
              <a:spLocks noChangeArrowheads="1"/>
            </p:cNvSpPr>
            <p:nvPr/>
          </p:nvSpPr>
          <p:spPr bwMode="auto">
            <a:xfrm>
              <a:off x="6566687" y="1126178"/>
              <a:ext cx="101802" cy="53512"/>
            </a:xfrm>
            <a:prstGeom prst="ellipse">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200"/>
            </a:p>
          </p:txBody>
        </p:sp>
        <p:sp>
          <p:nvSpPr>
            <p:cNvPr id="215" name="Line 1552"/>
            <p:cNvSpPr>
              <a:spLocks noChangeShapeType="1"/>
            </p:cNvSpPr>
            <p:nvPr/>
          </p:nvSpPr>
          <p:spPr bwMode="auto">
            <a:xfrm>
              <a:off x="5518585" y="1780591"/>
              <a:ext cx="313237" cy="125295"/>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216" name="Line 1556"/>
            <p:cNvSpPr>
              <a:spLocks noChangeShapeType="1"/>
            </p:cNvSpPr>
            <p:nvPr/>
          </p:nvSpPr>
          <p:spPr bwMode="auto">
            <a:xfrm>
              <a:off x="5299383" y="2791554"/>
              <a:ext cx="501179"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217" name="Rectangle 1557"/>
            <p:cNvSpPr>
              <a:spLocks noChangeArrowheads="1"/>
            </p:cNvSpPr>
            <p:nvPr/>
          </p:nvSpPr>
          <p:spPr bwMode="auto">
            <a:xfrm>
              <a:off x="4503155" y="2662597"/>
              <a:ext cx="7146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Block </a:t>
              </a:r>
              <a:r>
                <a:rPr lang="en-US" sz="1100" b="1" dirty="0">
                  <a:solidFill>
                    <a:srgbClr val="000000"/>
                  </a:solidFill>
                  <a:cs typeface="Calibri" pitchFamily="34" charset="0"/>
                </a:rPr>
                <a:t>64</a:t>
              </a:r>
              <a:endParaRPr lang="en-US" sz="1100" dirty="0">
                <a:cs typeface="Calibri" pitchFamily="34" charset="0"/>
              </a:endParaRPr>
            </a:p>
          </p:txBody>
        </p:sp>
        <p:sp>
          <p:nvSpPr>
            <p:cNvPr id="227" name="Line 1559"/>
            <p:cNvSpPr>
              <a:spLocks noChangeShapeType="1"/>
            </p:cNvSpPr>
            <p:nvPr/>
          </p:nvSpPr>
          <p:spPr bwMode="auto">
            <a:xfrm>
              <a:off x="5299389" y="3793926"/>
              <a:ext cx="501180" cy="0"/>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100">
                <a:cs typeface="Calibri" pitchFamily="34" charset="0"/>
              </a:endParaRPr>
            </a:p>
          </p:txBody>
        </p:sp>
        <p:sp>
          <p:nvSpPr>
            <p:cNvPr id="228" name="Rectangle 1560"/>
            <p:cNvSpPr>
              <a:spLocks noChangeArrowheads="1"/>
            </p:cNvSpPr>
            <p:nvPr/>
          </p:nvSpPr>
          <p:spPr bwMode="auto">
            <a:xfrm>
              <a:off x="4343400" y="3667528"/>
              <a:ext cx="8744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Block </a:t>
              </a:r>
              <a:r>
                <a:rPr lang="en-US" sz="1100" b="1" dirty="0">
                  <a:solidFill>
                    <a:srgbClr val="000000"/>
                  </a:solidFill>
                  <a:cs typeface="Calibri" pitchFamily="34" charset="0"/>
                </a:rPr>
                <a:t>128</a:t>
              </a:r>
              <a:endParaRPr lang="en-US" sz="1100" dirty="0">
                <a:cs typeface="Calibri" pitchFamily="34" charset="0"/>
              </a:endParaRPr>
            </a:p>
          </p:txBody>
        </p:sp>
        <p:sp>
          <p:nvSpPr>
            <p:cNvPr id="219" name="Rectangle 1561"/>
            <p:cNvSpPr>
              <a:spLocks noChangeArrowheads="1"/>
            </p:cNvSpPr>
            <p:nvPr/>
          </p:nvSpPr>
          <p:spPr bwMode="auto">
            <a:xfrm>
              <a:off x="5284959" y="4442571"/>
              <a:ext cx="26784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algn="ctr" defTabSz="941388"/>
              <a:r>
                <a:rPr lang="en-US" sz="1100" b="1" dirty="0">
                  <a:solidFill>
                    <a:srgbClr val="000000"/>
                  </a:solidFill>
                  <a:cs typeface="Calibri" pitchFamily="34" charset="0"/>
                </a:rPr>
                <a:t>Logical Block </a:t>
              </a:r>
              <a:r>
                <a:rPr lang="en-US" sz="1100" b="1" dirty="0">
                  <a:solidFill>
                    <a:srgbClr val="000000"/>
                  </a:solidFill>
                  <a:cs typeface="Calibri" pitchFamily="34" charset="0"/>
                </a:rPr>
                <a:t>Address = Block #</a:t>
              </a:r>
              <a:endParaRPr lang="en-US" sz="1100" b="1" dirty="0">
                <a:cs typeface="Calibri" pitchFamily="34" charset="0"/>
              </a:endParaRPr>
            </a:p>
          </p:txBody>
        </p:sp>
        <p:sp>
          <p:nvSpPr>
            <p:cNvPr id="220" name="Rectangle 1562"/>
            <p:cNvSpPr>
              <a:spLocks noChangeArrowheads="1"/>
            </p:cNvSpPr>
            <p:nvPr/>
          </p:nvSpPr>
          <p:spPr bwMode="auto">
            <a:xfrm>
              <a:off x="4599039" y="1657350"/>
              <a:ext cx="6500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Block 0</a:t>
              </a:r>
              <a:endParaRPr lang="en-US" sz="1100" dirty="0">
                <a:cs typeface="Calibri" pitchFamily="34" charset="0"/>
              </a:endParaRPr>
            </a:p>
          </p:txBody>
        </p:sp>
        <p:sp>
          <p:nvSpPr>
            <p:cNvPr id="221" name="Line 1563"/>
            <p:cNvSpPr>
              <a:spLocks noChangeShapeType="1"/>
            </p:cNvSpPr>
            <p:nvPr/>
          </p:nvSpPr>
          <p:spPr bwMode="auto">
            <a:xfrm flipV="1">
              <a:off x="5487325" y="2026734"/>
              <a:ext cx="375884" cy="187942"/>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222" name="Line 1564"/>
            <p:cNvSpPr>
              <a:spLocks noChangeShapeType="1"/>
            </p:cNvSpPr>
            <p:nvPr/>
          </p:nvSpPr>
          <p:spPr bwMode="auto">
            <a:xfrm flipV="1">
              <a:off x="5205348" y="1780591"/>
              <a:ext cx="313237" cy="0"/>
            </a:xfrm>
            <a:prstGeom prst="line">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223" name="Line 1565"/>
            <p:cNvSpPr>
              <a:spLocks noChangeShapeType="1"/>
            </p:cNvSpPr>
            <p:nvPr/>
          </p:nvSpPr>
          <p:spPr bwMode="auto">
            <a:xfrm flipV="1">
              <a:off x="5174088" y="2214676"/>
              <a:ext cx="313237" cy="0"/>
            </a:xfrm>
            <a:prstGeom prst="line">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sz="1200"/>
            </a:p>
          </p:txBody>
        </p:sp>
        <p:sp>
          <p:nvSpPr>
            <p:cNvPr id="224" name="Rectangle 1566"/>
            <p:cNvSpPr>
              <a:spLocks noChangeArrowheads="1"/>
            </p:cNvSpPr>
            <p:nvPr/>
          </p:nvSpPr>
          <p:spPr bwMode="auto">
            <a:xfrm>
              <a:off x="4493481" y="2093499"/>
              <a:ext cx="72436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b="1" dirty="0">
                  <a:solidFill>
                    <a:srgbClr val="000000"/>
                  </a:solidFill>
                  <a:cs typeface="Calibri" pitchFamily="34" charset="0"/>
                </a:rPr>
                <a:t>Block </a:t>
              </a:r>
              <a:r>
                <a:rPr lang="en-US" sz="1100" b="1" dirty="0">
                  <a:solidFill>
                    <a:srgbClr val="000000"/>
                  </a:solidFill>
                  <a:cs typeface="Calibri" pitchFamily="34" charset="0"/>
                </a:rPr>
                <a:t>32</a:t>
              </a:r>
              <a:endParaRPr lang="en-US" sz="1100" dirty="0">
                <a:cs typeface="Calibri" pitchFamily="34" charset="0"/>
              </a:endParaRPr>
            </a:p>
          </p:txBody>
        </p:sp>
        <p:sp>
          <p:nvSpPr>
            <p:cNvPr id="225" name="Rectangle 1567"/>
            <p:cNvSpPr>
              <a:spLocks noChangeArrowheads="1"/>
            </p:cNvSpPr>
            <p:nvPr/>
          </p:nvSpPr>
          <p:spPr bwMode="auto">
            <a:xfrm>
              <a:off x="4251266" y="1431810"/>
              <a:ext cx="134561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dirty="0">
                  <a:solidFill>
                    <a:srgbClr val="000000"/>
                  </a:solidFill>
                  <a:cs typeface="Calibri" pitchFamily="34" charset="0"/>
                </a:rPr>
                <a:t>(Upper Surface)</a:t>
              </a:r>
              <a:endParaRPr lang="en-US" sz="1100" dirty="0">
                <a:cs typeface="Calibri" pitchFamily="34" charset="0"/>
              </a:endParaRPr>
            </a:p>
          </p:txBody>
        </p:sp>
        <p:sp>
          <p:nvSpPr>
            <p:cNvPr id="226" name="Rectangle 1568"/>
            <p:cNvSpPr>
              <a:spLocks noChangeArrowheads="1"/>
            </p:cNvSpPr>
            <p:nvPr/>
          </p:nvSpPr>
          <p:spPr bwMode="auto">
            <a:xfrm>
              <a:off x="4191000" y="2303427"/>
              <a:ext cx="13377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54013" indent="-354013" defTabSz="941388"/>
              <a:r>
                <a:rPr lang="en-US" sz="1100" dirty="0">
                  <a:solidFill>
                    <a:srgbClr val="000000"/>
                  </a:solidFill>
                  <a:cs typeface="Calibri" pitchFamily="34" charset="0"/>
                </a:rPr>
                <a:t>(Lower Surface)</a:t>
              </a:r>
              <a:endParaRPr lang="en-US" sz="1100" dirty="0">
                <a:cs typeface="Calibri" pitchFamily="34" charset="0"/>
              </a:endParaRPr>
            </a:p>
          </p:txBody>
        </p:sp>
      </p:grpSp>
    </p:spTree>
    <p:custDataLst>
      <p:tags r:id="rId1"/>
    </p:custDataLst>
    <p:extLst>
      <p:ext uri="{BB962C8B-B14F-4D97-AF65-F5344CB8AC3E}">
        <p14:creationId xmlns:p14="http://schemas.microsoft.com/office/powerpoint/2010/main" val="3030587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Electromechanical device</a:t>
            </a:r>
          </a:p>
          <a:p>
            <a:pPr lvl="1"/>
            <a:r>
              <a:rPr lang="en-US" dirty="0"/>
              <a:t>Impacts the overall performance of the storage system</a:t>
            </a:r>
          </a:p>
          <a:p>
            <a:r>
              <a:rPr lang="en-US" dirty="0"/>
              <a:t>Disk service time</a:t>
            </a:r>
          </a:p>
          <a:p>
            <a:pPr lvl="1"/>
            <a:r>
              <a:rPr lang="en-US" dirty="0"/>
              <a:t>Time taken by a disk to complete an I/O request, depends on:</a:t>
            </a:r>
          </a:p>
          <a:p>
            <a:pPr lvl="2"/>
            <a:r>
              <a:rPr lang="en-US" dirty="0"/>
              <a:t>Seek time</a:t>
            </a:r>
          </a:p>
          <a:p>
            <a:pPr lvl="2"/>
            <a:r>
              <a:rPr lang="en-US" dirty="0"/>
              <a:t>Rotational latency </a:t>
            </a:r>
          </a:p>
          <a:p>
            <a:pPr lvl="2"/>
            <a:r>
              <a:rPr lang="en-US" dirty="0"/>
              <a:t>Data transfer rate</a:t>
            </a:r>
          </a:p>
          <a:p>
            <a:endParaRPr lang="en-US" dirty="0"/>
          </a:p>
        </p:txBody>
      </p:sp>
      <p:sp>
        <p:nvSpPr>
          <p:cNvPr id="2" name="Title 1"/>
          <p:cNvSpPr>
            <a:spLocks noGrp="1"/>
          </p:cNvSpPr>
          <p:nvPr>
            <p:ph type="title"/>
          </p:nvPr>
        </p:nvSpPr>
        <p:spPr/>
        <p:txBody>
          <a:bodyPr/>
          <a:lstStyle/>
          <a:p>
            <a:r>
              <a:rPr lang="en-US" dirty="0" smtClean="0"/>
              <a:t>HDD Performance</a:t>
            </a:r>
            <a:endParaRPr lang="en-US" dirty="0"/>
          </a:p>
        </p:txBody>
      </p:sp>
      <p:sp>
        <p:nvSpPr>
          <p:cNvPr id="5" name="Rectangle 4"/>
          <p:cNvSpPr/>
          <p:nvPr/>
        </p:nvSpPr>
        <p:spPr>
          <a:xfrm>
            <a:off x="1539447" y="5976811"/>
            <a:ext cx="7296329"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rPr>
              <a:t>Disk service time = seek time + rotational latency + data transfer </a:t>
            </a:r>
            <a:r>
              <a:rPr lang="en-US" sz="1600" dirty="0">
                <a:solidFill>
                  <a:schemeClr val="tx1"/>
                </a:solidFill>
              </a:rPr>
              <a:t>time</a:t>
            </a:r>
            <a:endParaRPr lang="en-US" sz="1050" dirty="0">
              <a:solidFill>
                <a:schemeClr val="tx1"/>
              </a:solidFill>
            </a:endParaRPr>
          </a:p>
        </p:txBody>
      </p:sp>
    </p:spTree>
    <p:custDataLst>
      <p:tags r:id="rId1"/>
    </p:custDataLst>
    <p:extLst>
      <p:ext uri="{BB962C8B-B14F-4D97-AF65-F5344CB8AC3E}">
        <p14:creationId xmlns:p14="http://schemas.microsoft.com/office/powerpoint/2010/main" val="3575720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Time taken to position the read/write head </a:t>
            </a:r>
          </a:p>
          <a:p>
            <a:r>
              <a:rPr lang="en-US" sz="1800" dirty="0"/>
              <a:t>The lower the seek time, the faster the I/O operation</a:t>
            </a:r>
          </a:p>
          <a:p>
            <a:r>
              <a:rPr lang="en-US" sz="1800" dirty="0"/>
              <a:t>Seek time specifications </a:t>
            </a:r>
            <a:br>
              <a:rPr lang="en-US" sz="1800" dirty="0"/>
            </a:br>
            <a:r>
              <a:rPr lang="en-US" sz="1800" dirty="0"/>
              <a:t>include</a:t>
            </a:r>
          </a:p>
          <a:p>
            <a:pPr lvl="1"/>
            <a:r>
              <a:rPr lang="en-US" sz="1600" dirty="0"/>
              <a:t>Full stroke</a:t>
            </a:r>
          </a:p>
          <a:p>
            <a:pPr lvl="1"/>
            <a:r>
              <a:rPr lang="en-US" sz="1600" dirty="0"/>
              <a:t>Average</a:t>
            </a:r>
          </a:p>
          <a:p>
            <a:pPr lvl="1"/>
            <a:r>
              <a:rPr lang="en-US" sz="1600" dirty="0"/>
              <a:t>Track-to-track</a:t>
            </a:r>
          </a:p>
          <a:p>
            <a:r>
              <a:rPr lang="en-US" sz="1800" dirty="0"/>
              <a:t>The seek time of a disk is specified by the drive manufacturer</a:t>
            </a:r>
          </a:p>
          <a:p>
            <a:endParaRPr lang="en-US" dirty="0"/>
          </a:p>
        </p:txBody>
      </p:sp>
      <p:sp>
        <p:nvSpPr>
          <p:cNvPr id="2" name="Title 1"/>
          <p:cNvSpPr>
            <a:spLocks noGrp="1"/>
          </p:cNvSpPr>
          <p:nvPr>
            <p:ph type="title"/>
          </p:nvPr>
        </p:nvSpPr>
        <p:spPr/>
        <p:txBody>
          <a:bodyPr/>
          <a:lstStyle/>
          <a:p>
            <a:r>
              <a:rPr lang="en-US" dirty="0"/>
              <a:t>Seek Time</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505" y="4111909"/>
            <a:ext cx="2351270" cy="263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21816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The time taken by the platter to rotate and position the data under the R/W head</a:t>
                </a:r>
              </a:p>
              <a:p>
                <a:r>
                  <a:rPr lang="en-US" sz="1800" dirty="0"/>
                  <a:t>Depends on the rotation speed of the spindle</a:t>
                </a:r>
              </a:p>
              <a:p>
                <a:r>
                  <a:rPr lang="en-US" sz="1800" dirty="0"/>
                  <a:t>Average rotational latency </a:t>
                </a:r>
              </a:p>
              <a:p>
                <a:pPr lvl="1"/>
                <a:r>
                  <a:rPr lang="en-US" sz="1600" dirty="0"/>
                  <a:t>One-half of the time taken for a full rotation</a:t>
                </a:r>
              </a:p>
              <a:p>
                <a:pPr lvl="1"/>
                <a:r>
                  <a:rPr lang="en-US" sz="1600" dirty="0"/>
                  <a:t>For ‘</a:t>
                </a:r>
                <a:r>
                  <a:rPr lang="en-US" sz="1600" i="1" dirty="0"/>
                  <a:t>X</a:t>
                </a:r>
                <a:r>
                  <a:rPr lang="en-US" sz="1600" dirty="0"/>
                  <a:t>’ rpm, drive latency is calculated in milliseconds as:</a:t>
                </a:r>
              </a:p>
              <a:p>
                <a:pPr marL="457200" lvl="1" indent="0">
                  <a:buNone/>
                </a:pPr>
                <a14:m>
                  <m:oMathPara xmlns:m="http://schemas.openxmlformats.org/officeDocument/2006/math">
                    <m:oMathParaPr>
                      <m:jc m:val="centerGroup"/>
                    </m:oMathParaPr>
                    <m:oMath xmlns:m="http://schemas.openxmlformats.org/officeDocument/2006/math">
                      <m:r>
                        <a:rPr lang="en-US" sz="1600" i="1">
                          <a:latin typeface="Cambria Math"/>
                        </a:rPr>
                        <m:t>=</m:t>
                      </m:r>
                      <m:f>
                        <m:fPr>
                          <m:ctrlPr>
                            <a:rPr lang="en-US" sz="1600" i="1">
                              <a:latin typeface="Cambria Math" panose="02040503050406030204" pitchFamily="18" charset="0"/>
                            </a:rPr>
                          </m:ctrlPr>
                        </m:fPr>
                        <m:num>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2</m:t>
                              </m:r>
                            </m:den>
                          </m:f>
                          <m:r>
                            <a:rPr lang="en-US" sz="1600" i="1">
                              <a:latin typeface="Cambria Math"/>
                              <a:ea typeface="Cambria Math"/>
                            </a:rPr>
                            <m:t>×1000)</m:t>
                          </m:r>
                        </m:num>
                        <m:den>
                          <m:r>
                            <a:rPr lang="en-US" sz="1600" i="1">
                              <a:latin typeface="Cambria Math"/>
                            </a:rPr>
                            <m:t>(</m:t>
                          </m:r>
                          <m:f>
                            <m:fPr>
                              <m:ctrlPr>
                                <a:rPr lang="en-US" sz="1600" i="1">
                                  <a:latin typeface="Cambria Math" panose="02040503050406030204" pitchFamily="18" charset="0"/>
                                </a:rPr>
                              </m:ctrlPr>
                            </m:fPr>
                            <m:num>
                              <m:r>
                                <a:rPr lang="en-US" sz="1600" i="1">
                                  <a:latin typeface="Cambria Math"/>
                                </a:rPr>
                                <m:t>𝑋</m:t>
                              </m:r>
                            </m:num>
                            <m:den>
                              <m:r>
                                <a:rPr lang="en-US" sz="1600" i="1">
                                  <a:latin typeface="Cambria Math"/>
                                </a:rPr>
                                <m:t>60</m:t>
                              </m:r>
                            </m:den>
                          </m:f>
                          <m:r>
                            <a:rPr lang="en-US" sz="1600" i="1">
                              <a:latin typeface="Cambria Math"/>
                            </a:rPr>
                            <m:t>)</m:t>
                          </m:r>
                        </m:den>
                      </m:f>
                      <m:r>
                        <m:rPr>
                          <m:nor/>
                        </m:rPr>
                        <a:rPr lang="en-US" sz="1600" i="1" dirty="0"/>
                        <m:t> </m:t>
                      </m:r>
                      <m:r>
                        <a:rPr lang="en-US" sz="1600" i="1" dirty="0">
                          <a:latin typeface="Cambria Math"/>
                          <a:ea typeface="Cambria Math"/>
                        </a:rPr>
                        <m:t>=</m:t>
                      </m:r>
                      <m:f>
                        <m:fPr>
                          <m:ctrlPr>
                            <a:rPr lang="en-US" sz="1600" i="1" dirty="0">
                              <a:latin typeface="Cambria Math" panose="02040503050406030204" pitchFamily="18" charset="0"/>
                              <a:ea typeface="Cambria Math"/>
                            </a:rPr>
                          </m:ctrlPr>
                        </m:fPr>
                        <m:num>
                          <m:r>
                            <a:rPr lang="en-US" sz="1600" i="1" dirty="0">
                              <a:latin typeface="Cambria Math"/>
                              <a:ea typeface="Cambria Math"/>
                            </a:rPr>
                            <m:t>500</m:t>
                          </m:r>
                        </m:num>
                        <m:den>
                          <m:r>
                            <a:rPr lang="en-US" sz="1600" i="1" dirty="0">
                              <a:latin typeface="Cambria Math"/>
                              <a:ea typeface="Cambria Math"/>
                            </a:rPr>
                            <m:t>(</m:t>
                          </m:r>
                          <m:f>
                            <m:fPr>
                              <m:ctrlPr>
                                <a:rPr lang="en-US" sz="1600" i="1" dirty="0">
                                  <a:latin typeface="Cambria Math" panose="02040503050406030204" pitchFamily="18" charset="0"/>
                                  <a:ea typeface="Cambria Math"/>
                                </a:rPr>
                              </m:ctrlPr>
                            </m:fPr>
                            <m:num>
                              <m:r>
                                <a:rPr lang="en-US" sz="1600" i="1" dirty="0">
                                  <a:latin typeface="Cambria Math"/>
                                  <a:ea typeface="Cambria Math"/>
                                </a:rPr>
                                <m:t>𝑋</m:t>
                              </m:r>
                            </m:num>
                            <m:den>
                              <m:r>
                                <a:rPr lang="en-US" sz="1600" i="1" dirty="0">
                                  <a:latin typeface="Cambria Math"/>
                                  <a:ea typeface="Cambria Math"/>
                                </a:rPr>
                                <m:t>60</m:t>
                              </m:r>
                            </m:den>
                          </m:f>
                          <m:r>
                            <a:rPr lang="en-US" sz="1600" i="1" dirty="0">
                              <a:latin typeface="Cambria Math"/>
                              <a:ea typeface="Cambria Math"/>
                            </a:rPr>
                            <m:t>)</m:t>
                          </m:r>
                        </m:den>
                      </m:f>
                      <m:r>
                        <m:rPr>
                          <m:nor/>
                        </m:rPr>
                        <a:rPr lang="en-US" sz="1200" i="1" dirty="0"/>
                        <m:t> </m:t>
                      </m:r>
                      <m:r>
                        <a:rPr lang="en-US" sz="1600" i="1" dirty="0">
                          <a:latin typeface="Cambria Math"/>
                          <a:ea typeface="Cambria Math"/>
                        </a:rPr>
                        <m:t>=</m:t>
                      </m:r>
                      <m:f>
                        <m:fPr>
                          <m:ctrlPr>
                            <a:rPr lang="en-US" sz="1600" i="1" dirty="0">
                              <a:latin typeface="Cambria Math" panose="02040503050406030204" pitchFamily="18" charset="0"/>
                              <a:ea typeface="Cambria Math"/>
                            </a:rPr>
                          </m:ctrlPr>
                        </m:fPr>
                        <m:num>
                          <m:r>
                            <a:rPr lang="en-US" sz="1600" i="1" dirty="0">
                              <a:latin typeface="Cambria Math"/>
                              <a:ea typeface="Cambria Math"/>
                            </a:rPr>
                            <m:t>30000</m:t>
                          </m:r>
                        </m:num>
                        <m:den>
                          <m:r>
                            <a:rPr lang="en-US" sz="1600" i="1" dirty="0">
                              <a:latin typeface="Cambria Math"/>
                              <a:ea typeface="Cambria Math"/>
                            </a:rPr>
                            <m:t>𝑋</m:t>
                          </m:r>
                        </m:den>
                      </m:f>
                    </m:oMath>
                  </m:oMathPara>
                </a14:m>
                <a:endParaRPr lang="en-US" sz="1600" i="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79414" y="990600"/>
                <a:ext cx="5416719" cy="3429000"/>
              </a:xfrm>
              <a:blipFill rotWithShape="1">
                <a:blip r:embed="rId4"/>
                <a:stretch>
                  <a:fillRect l="-2362" t="-2313" r="-22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Rotational Latency</a:t>
            </a:r>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0592" y="3716074"/>
            <a:ext cx="2438603" cy="273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31504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Average amount of data per unit time that the drive can deliver to the HBA</a:t>
            </a:r>
          </a:p>
          <a:p>
            <a:pPr lvl="1"/>
            <a:r>
              <a:rPr lang="en-US" sz="2400" dirty="0"/>
              <a:t>Internal transfer </a:t>
            </a:r>
            <a:r>
              <a:rPr lang="en-US" sz="2400" dirty="0" smtClean="0"/>
              <a:t>rate: </a:t>
            </a:r>
            <a:r>
              <a:rPr lang="en-US" sz="2400" dirty="0"/>
              <a:t>Speed at which data moves from a  platter’s surface to the internal buffer of the disk </a:t>
            </a:r>
          </a:p>
          <a:p>
            <a:pPr lvl="1"/>
            <a:r>
              <a:rPr lang="en-US" sz="2400" dirty="0"/>
              <a:t>External transfer rate: Rate at which data move through the interface to the HBA</a:t>
            </a:r>
          </a:p>
        </p:txBody>
      </p:sp>
      <p:sp>
        <p:nvSpPr>
          <p:cNvPr id="2" name="Title 1"/>
          <p:cNvSpPr>
            <a:spLocks noGrp="1"/>
          </p:cNvSpPr>
          <p:nvPr>
            <p:ph type="title"/>
          </p:nvPr>
        </p:nvSpPr>
        <p:spPr/>
        <p:txBody>
          <a:bodyPr/>
          <a:lstStyle/>
          <a:p>
            <a:r>
              <a:rPr lang="en-US" dirty="0"/>
              <a:t>Data Transfer Rate</a:t>
            </a:r>
          </a:p>
        </p:txBody>
      </p:sp>
      <p:grpSp>
        <p:nvGrpSpPr>
          <p:cNvPr id="110" name="Group 109"/>
          <p:cNvGrpSpPr/>
          <p:nvPr/>
        </p:nvGrpSpPr>
        <p:grpSpPr>
          <a:xfrm>
            <a:off x="1459786" y="4629138"/>
            <a:ext cx="7426324" cy="1723536"/>
            <a:chOff x="838200" y="2838597"/>
            <a:chExt cx="7426324" cy="1723536"/>
          </a:xfrm>
        </p:grpSpPr>
        <p:sp>
          <p:nvSpPr>
            <p:cNvPr id="102" name="Rectangle 6"/>
            <p:cNvSpPr>
              <a:spLocks noChangeArrowheads="1"/>
            </p:cNvSpPr>
            <p:nvPr/>
          </p:nvSpPr>
          <p:spPr bwMode="auto">
            <a:xfrm>
              <a:off x="2970212" y="3216194"/>
              <a:ext cx="1014412" cy="890587"/>
            </a:xfrm>
            <a:prstGeom prst="rect">
              <a:avLst/>
            </a:prstGeom>
            <a:ln>
              <a:headEnd/>
              <a:tailEnd type="none" w="lg" len="me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pPr algn="ctr"/>
              <a:r>
                <a:rPr lang="en-US" sz="1600" dirty="0">
                  <a:solidFill>
                    <a:schemeClr val="tx1"/>
                  </a:solidFill>
                </a:rPr>
                <a:t>Interface</a:t>
              </a:r>
              <a:endParaRPr lang="en-US" dirty="0">
                <a:solidFill>
                  <a:schemeClr val="tx1"/>
                </a:solidFill>
              </a:endParaRPr>
            </a:p>
          </p:txBody>
        </p:sp>
        <p:sp>
          <p:nvSpPr>
            <p:cNvPr id="25" name="Rectangle 117"/>
            <p:cNvSpPr>
              <a:spLocks noChangeArrowheads="1"/>
            </p:cNvSpPr>
            <p:nvPr/>
          </p:nvSpPr>
          <p:spPr bwMode="auto">
            <a:xfrm>
              <a:off x="838200" y="3178094"/>
              <a:ext cx="1014412" cy="890587"/>
            </a:xfrm>
            <a:prstGeom prst="rect">
              <a:avLst/>
            </a:prstGeom>
            <a:ln>
              <a:headEnd/>
              <a:tailEnd type="none" w="lg" len="me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pPr algn="ctr"/>
              <a:r>
                <a:rPr lang="en-US" sz="1600" dirty="0">
                  <a:solidFill>
                    <a:schemeClr val="tx1"/>
                  </a:solidFill>
                </a:rPr>
                <a:t>HBA</a:t>
              </a:r>
              <a:endParaRPr lang="en-US" dirty="0">
                <a:solidFill>
                  <a:schemeClr val="tx1"/>
                </a:solidFill>
              </a:endParaRPr>
            </a:p>
          </p:txBody>
        </p:sp>
        <p:sp>
          <p:nvSpPr>
            <p:cNvPr id="8" name="Line 34"/>
            <p:cNvSpPr>
              <a:spLocks noChangeShapeType="1"/>
            </p:cNvSpPr>
            <p:nvPr/>
          </p:nvSpPr>
          <p:spPr bwMode="auto">
            <a:xfrm flipH="1" flipV="1">
              <a:off x="1900236" y="3698794"/>
              <a:ext cx="1020762"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9" name="Line 35"/>
            <p:cNvSpPr>
              <a:spLocks noChangeShapeType="1"/>
            </p:cNvSpPr>
            <p:nvPr/>
          </p:nvSpPr>
          <p:spPr bwMode="auto">
            <a:xfrm flipH="1" flipV="1">
              <a:off x="4021608" y="3721019"/>
              <a:ext cx="990600"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0" name="Line 36"/>
            <p:cNvSpPr>
              <a:spLocks noChangeShapeType="1"/>
            </p:cNvSpPr>
            <p:nvPr/>
          </p:nvSpPr>
          <p:spPr bwMode="auto">
            <a:xfrm flipH="1" flipV="1">
              <a:off x="6088062" y="3733719"/>
              <a:ext cx="930275"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2" name="Line 38"/>
            <p:cNvSpPr>
              <a:spLocks noChangeShapeType="1"/>
            </p:cNvSpPr>
            <p:nvPr/>
          </p:nvSpPr>
          <p:spPr bwMode="auto">
            <a:xfrm flipV="1">
              <a:off x="4021609" y="3444794"/>
              <a:ext cx="990600"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sp>
          <p:nvSpPr>
            <p:cNvPr id="13" name="Line 39"/>
            <p:cNvSpPr>
              <a:spLocks noChangeShapeType="1"/>
            </p:cNvSpPr>
            <p:nvPr/>
          </p:nvSpPr>
          <p:spPr bwMode="auto">
            <a:xfrm flipV="1">
              <a:off x="6100762" y="3444794"/>
              <a:ext cx="930275"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nvGrpSpPr>
            <p:cNvPr id="28" name="Group 41"/>
            <p:cNvGrpSpPr>
              <a:grpSpLocks/>
            </p:cNvGrpSpPr>
            <p:nvPr/>
          </p:nvGrpSpPr>
          <p:grpSpPr bwMode="auto">
            <a:xfrm>
              <a:off x="5045246" y="3089207"/>
              <a:ext cx="1028700" cy="1028704"/>
              <a:chOff x="2922" y="2088"/>
              <a:chExt cx="648" cy="648"/>
            </a:xfrm>
          </p:grpSpPr>
          <p:grpSp>
            <p:nvGrpSpPr>
              <p:cNvPr id="30" name="Group 42"/>
              <p:cNvGrpSpPr>
                <a:grpSpLocks/>
              </p:cNvGrpSpPr>
              <p:nvPr/>
            </p:nvGrpSpPr>
            <p:grpSpPr bwMode="auto">
              <a:xfrm>
                <a:off x="2922" y="2088"/>
                <a:ext cx="648" cy="81"/>
                <a:chOff x="2922" y="2088"/>
                <a:chExt cx="648" cy="81"/>
              </a:xfrm>
            </p:grpSpPr>
            <p:sp>
              <p:nvSpPr>
                <p:cNvPr id="94" name="Rectangle 43"/>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5" name="Rectangle 44"/>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6" name="Rectangle 45"/>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7" name="Rectangle 46"/>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8" name="Rectangle 47"/>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9" name="Rectangle 48"/>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100" name="Rectangle 49"/>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101" name="Rectangle 50"/>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1" name="Group 51"/>
              <p:cNvGrpSpPr>
                <a:grpSpLocks/>
              </p:cNvGrpSpPr>
              <p:nvPr/>
            </p:nvGrpSpPr>
            <p:grpSpPr bwMode="auto">
              <a:xfrm>
                <a:off x="2922" y="2169"/>
                <a:ext cx="648" cy="81"/>
                <a:chOff x="2922" y="2088"/>
                <a:chExt cx="648" cy="81"/>
              </a:xfrm>
            </p:grpSpPr>
            <p:sp>
              <p:nvSpPr>
                <p:cNvPr id="86" name="Rectangle 52"/>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7" name="Rectangle 53"/>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8" name="Rectangle 54"/>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9" name="Rectangle 55"/>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0" name="Rectangle 56"/>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1" name="Rectangle 57"/>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2" name="Rectangle 58"/>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93" name="Rectangle 59"/>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2" name="Group 60"/>
              <p:cNvGrpSpPr>
                <a:grpSpLocks/>
              </p:cNvGrpSpPr>
              <p:nvPr/>
            </p:nvGrpSpPr>
            <p:grpSpPr bwMode="auto">
              <a:xfrm>
                <a:off x="2922" y="2250"/>
                <a:ext cx="648" cy="81"/>
                <a:chOff x="2922" y="2088"/>
                <a:chExt cx="648" cy="81"/>
              </a:xfrm>
            </p:grpSpPr>
            <p:sp>
              <p:nvSpPr>
                <p:cNvPr id="78" name="Rectangle 61"/>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9" name="Rectangle 62"/>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0" name="Rectangle 63"/>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1" name="Rectangle 64"/>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2" name="Rectangle 65"/>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3" name="Rectangle 66"/>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4" name="Rectangle 67"/>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85" name="Rectangle 68"/>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3" name="Group 69"/>
              <p:cNvGrpSpPr>
                <a:grpSpLocks/>
              </p:cNvGrpSpPr>
              <p:nvPr/>
            </p:nvGrpSpPr>
            <p:grpSpPr bwMode="auto">
              <a:xfrm>
                <a:off x="2922" y="2331"/>
                <a:ext cx="648" cy="81"/>
                <a:chOff x="2922" y="2088"/>
                <a:chExt cx="648" cy="81"/>
              </a:xfrm>
            </p:grpSpPr>
            <p:sp>
              <p:nvSpPr>
                <p:cNvPr id="70" name="Rectangle 70"/>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1" name="Rectangle 71"/>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2" name="Rectangle 72"/>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3" name="Rectangle 73"/>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4" name="Rectangle 74"/>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5" name="Rectangle 75"/>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6" name="Rectangle 76"/>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77" name="Rectangle 77"/>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4" name="Group 78"/>
              <p:cNvGrpSpPr>
                <a:grpSpLocks/>
              </p:cNvGrpSpPr>
              <p:nvPr/>
            </p:nvGrpSpPr>
            <p:grpSpPr bwMode="auto">
              <a:xfrm>
                <a:off x="2922" y="2412"/>
                <a:ext cx="648" cy="81"/>
                <a:chOff x="2922" y="2088"/>
                <a:chExt cx="648" cy="81"/>
              </a:xfrm>
            </p:grpSpPr>
            <p:sp>
              <p:nvSpPr>
                <p:cNvPr id="62" name="Rectangle 79"/>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3" name="Rectangle 80"/>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4" name="Rectangle 81"/>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5" name="Rectangle 82"/>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6" name="Rectangle 83"/>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7" name="Rectangle 84"/>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8" name="Rectangle 85"/>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9" name="Rectangle 86"/>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5" name="Group 87"/>
              <p:cNvGrpSpPr>
                <a:grpSpLocks/>
              </p:cNvGrpSpPr>
              <p:nvPr/>
            </p:nvGrpSpPr>
            <p:grpSpPr bwMode="auto">
              <a:xfrm>
                <a:off x="2922" y="2493"/>
                <a:ext cx="648" cy="81"/>
                <a:chOff x="2922" y="2088"/>
                <a:chExt cx="648" cy="81"/>
              </a:xfrm>
            </p:grpSpPr>
            <p:sp>
              <p:nvSpPr>
                <p:cNvPr id="54" name="Rectangle 88"/>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5" name="Rectangle 89"/>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6" name="Rectangle 90"/>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7" name="Rectangle 91"/>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8" name="Rectangle 92"/>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9" name="Rectangle 93"/>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0" name="Rectangle 94"/>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61" name="Rectangle 95"/>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6" name="Group 96"/>
              <p:cNvGrpSpPr>
                <a:grpSpLocks/>
              </p:cNvGrpSpPr>
              <p:nvPr/>
            </p:nvGrpSpPr>
            <p:grpSpPr bwMode="auto">
              <a:xfrm>
                <a:off x="2922" y="2574"/>
                <a:ext cx="648" cy="81"/>
                <a:chOff x="2922" y="2088"/>
                <a:chExt cx="648" cy="81"/>
              </a:xfrm>
            </p:grpSpPr>
            <p:sp>
              <p:nvSpPr>
                <p:cNvPr id="46" name="Rectangle 97"/>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7" name="Rectangle 98"/>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8" name="Rectangle 99"/>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9" name="Rectangle 100"/>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0" name="Rectangle 101"/>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1" name="Rectangle 102"/>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2" name="Rectangle 103"/>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53" name="Rectangle 104"/>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nvGrpSpPr>
              <p:cNvPr id="37" name="Group 105"/>
              <p:cNvGrpSpPr>
                <a:grpSpLocks/>
              </p:cNvGrpSpPr>
              <p:nvPr/>
            </p:nvGrpSpPr>
            <p:grpSpPr bwMode="auto">
              <a:xfrm>
                <a:off x="2922" y="2655"/>
                <a:ext cx="648" cy="81"/>
                <a:chOff x="2922" y="2088"/>
                <a:chExt cx="648" cy="81"/>
              </a:xfrm>
            </p:grpSpPr>
            <p:sp>
              <p:nvSpPr>
                <p:cNvPr id="38" name="Rectangle 106"/>
                <p:cNvSpPr>
                  <a:spLocks noChangeArrowheads="1"/>
                </p:cNvSpPr>
                <p:nvPr/>
              </p:nvSpPr>
              <p:spPr bwMode="auto">
                <a:xfrm>
                  <a:off x="2922"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39" name="Rectangle 107"/>
                <p:cNvSpPr>
                  <a:spLocks noChangeArrowheads="1"/>
                </p:cNvSpPr>
                <p:nvPr/>
              </p:nvSpPr>
              <p:spPr bwMode="auto">
                <a:xfrm>
                  <a:off x="3003"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0" name="Rectangle 108"/>
                <p:cNvSpPr>
                  <a:spLocks noChangeArrowheads="1"/>
                </p:cNvSpPr>
                <p:nvPr/>
              </p:nvSpPr>
              <p:spPr bwMode="auto">
                <a:xfrm>
                  <a:off x="3084"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1" name="Rectangle 109"/>
                <p:cNvSpPr>
                  <a:spLocks noChangeArrowheads="1"/>
                </p:cNvSpPr>
                <p:nvPr/>
              </p:nvSpPr>
              <p:spPr bwMode="auto">
                <a:xfrm>
                  <a:off x="3165"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2" name="Rectangle 110"/>
                <p:cNvSpPr>
                  <a:spLocks noChangeArrowheads="1"/>
                </p:cNvSpPr>
                <p:nvPr/>
              </p:nvSpPr>
              <p:spPr bwMode="auto">
                <a:xfrm>
                  <a:off x="3246"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3" name="Rectangle 111"/>
                <p:cNvSpPr>
                  <a:spLocks noChangeArrowheads="1"/>
                </p:cNvSpPr>
                <p:nvPr/>
              </p:nvSpPr>
              <p:spPr bwMode="auto">
                <a:xfrm>
                  <a:off x="3327"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4" name="Rectangle 112"/>
                <p:cNvSpPr>
                  <a:spLocks noChangeArrowheads="1"/>
                </p:cNvSpPr>
                <p:nvPr/>
              </p:nvSpPr>
              <p:spPr bwMode="auto">
                <a:xfrm>
                  <a:off x="3408"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sp>
              <p:nvSpPr>
                <p:cNvPr id="45" name="Rectangle 113"/>
                <p:cNvSpPr>
                  <a:spLocks noChangeArrowheads="1"/>
                </p:cNvSpPr>
                <p:nvPr/>
              </p:nvSpPr>
              <p:spPr bwMode="auto">
                <a:xfrm>
                  <a:off x="3489" y="2088"/>
                  <a:ext cx="81" cy="81"/>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none" lIns="0" tIns="0" rIns="0" bIns="0" anchor="ctr"/>
                <a:lstStyle/>
                <a:p>
                  <a:endParaRPr lang="en-US">
                    <a:ln>
                      <a:solidFill>
                        <a:schemeClr val="tx1"/>
                      </a:solidFill>
                    </a:ln>
                  </a:endParaRPr>
                </a:p>
              </p:txBody>
            </p:sp>
          </p:grpSp>
        </p:grpSp>
        <p:sp>
          <p:nvSpPr>
            <p:cNvPr id="16" name="AutoShape 120"/>
            <p:cNvSpPr>
              <a:spLocks noChangeArrowheads="1"/>
            </p:cNvSpPr>
            <p:nvPr/>
          </p:nvSpPr>
          <p:spPr bwMode="auto">
            <a:xfrm>
              <a:off x="2836861" y="2946319"/>
              <a:ext cx="5427663" cy="1285875"/>
            </a:xfrm>
            <a:prstGeom prst="roundRect">
              <a:avLst>
                <a:gd name="adj" fmla="val 16667"/>
              </a:avLst>
            </a:prstGeom>
            <a:noFill/>
            <a:ln w="25400" algn="ctr">
              <a:solidFill>
                <a:srgbClr val="000610"/>
              </a:solidFill>
              <a:prstDash val="dash"/>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7" name="Text Box 122"/>
            <p:cNvSpPr txBox="1">
              <a:spLocks noChangeArrowheads="1"/>
            </p:cNvSpPr>
            <p:nvPr/>
          </p:nvSpPr>
          <p:spPr bwMode="auto">
            <a:xfrm>
              <a:off x="5302422" y="4400550"/>
              <a:ext cx="2962102"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061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marL="354013" indent="-354013" defTabSz="941388">
                <a:spcBef>
                  <a:spcPct val="50000"/>
                </a:spcBef>
                <a:defRPr sz="1200" b="1">
                  <a:solidFill>
                    <a:srgbClr val="000610"/>
                  </a:solidFill>
                  <a:latin typeface="Calibri" pitchFamily="34" charset="0"/>
                  <a:cs typeface="Calibri" pitchFamily="34" charset="0"/>
                </a:defRPr>
              </a:lvl1pPr>
              <a:lvl2pPr defTabSz="941388">
                <a:spcBef>
                  <a:spcPct val="0"/>
                </a:spcBef>
                <a:defRPr>
                  <a:latin typeface="Arial" charset="0"/>
                  <a:cs typeface="Arial" charset="0"/>
                </a:defRPr>
              </a:lvl2pPr>
              <a:lvl3pPr defTabSz="941388">
                <a:spcBef>
                  <a:spcPct val="0"/>
                </a:spcBef>
                <a:defRPr>
                  <a:latin typeface="Arial" charset="0"/>
                  <a:cs typeface="Arial" charset="0"/>
                </a:defRPr>
              </a:lvl3pPr>
              <a:lvl4pPr defTabSz="941388">
                <a:spcBef>
                  <a:spcPct val="0"/>
                </a:spcBef>
                <a:defRPr>
                  <a:latin typeface="Arial" charset="0"/>
                  <a:cs typeface="Arial" charset="0"/>
                </a:defRPr>
              </a:lvl4pPr>
              <a:lvl5pPr defTabSz="941388">
                <a:spcBef>
                  <a:spcPct val="0"/>
                </a:spcBef>
                <a:defRPr>
                  <a:latin typeface="Arial" charset="0"/>
                  <a:cs typeface="Arial" charset="0"/>
                </a:defRPr>
              </a:lvl5pPr>
              <a:lvl6pPr defTabSz="941388" fontAlgn="base">
                <a:spcBef>
                  <a:spcPct val="0"/>
                </a:spcBef>
                <a:spcAft>
                  <a:spcPct val="0"/>
                </a:spcAft>
                <a:defRPr>
                  <a:latin typeface="Arial" charset="0"/>
                  <a:cs typeface="Arial" charset="0"/>
                </a:defRPr>
              </a:lvl6pPr>
              <a:lvl7pPr defTabSz="941388" fontAlgn="base">
                <a:spcBef>
                  <a:spcPct val="0"/>
                </a:spcBef>
                <a:spcAft>
                  <a:spcPct val="0"/>
                </a:spcAft>
                <a:defRPr>
                  <a:latin typeface="Arial" charset="0"/>
                  <a:cs typeface="Arial" charset="0"/>
                </a:defRPr>
              </a:lvl7pPr>
              <a:lvl8pPr defTabSz="941388" fontAlgn="base">
                <a:spcBef>
                  <a:spcPct val="0"/>
                </a:spcBef>
                <a:spcAft>
                  <a:spcPct val="0"/>
                </a:spcAft>
                <a:defRPr>
                  <a:latin typeface="Arial" charset="0"/>
                  <a:cs typeface="Arial" charset="0"/>
                </a:defRPr>
              </a:lvl8pPr>
              <a:lvl9pPr defTabSz="941388" fontAlgn="base">
                <a:spcBef>
                  <a:spcPct val="0"/>
                </a:spcBef>
                <a:spcAft>
                  <a:spcPct val="0"/>
                </a:spcAft>
                <a:defRPr>
                  <a:latin typeface="Arial" charset="0"/>
                  <a:cs typeface="Arial" charset="0"/>
                </a:defRPr>
              </a:lvl9pPr>
            </a:lstStyle>
            <a:p>
              <a:r>
                <a:rPr lang="en-US" sz="1050" dirty="0">
                  <a:latin typeface="+mn-lt"/>
                </a:rPr>
                <a:t>  Internal transfer rate measured here</a:t>
              </a:r>
            </a:p>
          </p:txBody>
        </p:sp>
        <p:sp>
          <p:nvSpPr>
            <p:cNvPr id="18" name="Text Box 123"/>
            <p:cNvSpPr txBox="1">
              <a:spLocks noChangeArrowheads="1"/>
            </p:cNvSpPr>
            <p:nvPr/>
          </p:nvSpPr>
          <p:spPr bwMode="auto">
            <a:xfrm>
              <a:off x="1064096" y="4400550"/>
              <a:ext cx="3126904"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061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spcBef>
                  <a:spcPct val="50000"/>
                </a:spcBef>
              </a:pPr>
              <a:r>
                <a:rPr lang="en-US" sz="1050" b="1" dirty="0">
                  <a:solidFill>
                    <a:srgbClr val="000610"/>
                  </a:solidFill>
                  <a:latin typeface="+mn-lt"/>
                  <a:cs typeface="Calibri" pitchFamily="34" charset="0"/>
                </a:rPr>
                <a:t>    External </a:t>
              </a:r>
              <a:r>
                <a:rPr lang="en-US" sz="1050" b="1" dirty="0">
                  <a:solidFill>
                    <a:srgbClr val="000610"/>
                  </a:solidFill>
                  <a:latin typeface="+mn-lt"/>
                  <a:cs typeface="Calibri" pitchFamily="34" charset="0"/>
                </a:rPr>
                <a:t>transfer rate  </a:t>
              </a:r>
              <a:r>
                <a:rPr lang="en-US" sz="1050" b="1" dirty="0">
                  <a:solidFill>
                    <a:srgbClr val="000610"/>
                  </a:solidFill>
                  <a:latin typeface="+mn-lt"/>
                  <a:cs typeface="Calibri" pitchFamily="34" charset="0"/>
                </a:rPr>
                <a:t>measured </a:t>
              </a:r>
              <a:r>
                <a:rPr lang="en-US" sz="1050" b="1" dirty="0">
                  <a:solidFill>
                    <a:srgbClr val="000610"/>
                  </a:solidFill>
                  <a:latin typeface="+mn-lt"/>
                  <a:cs typeface="Calibri" pitchFamily="34" charset="0"/>
                </a:rPr>
                <a:t>here</a:t>
              </a:r>
            </a:p>
          </p:txBody>
        </p:sp>
        <p:sp>
          <p:nvSpPr>
            <p:cNvPr id="19" name="Line 124"/>
            <p:cNvSpPr>
              <a:spLocks noChangeShapeType="1"/>
            </p:cNvSpPr>
            <p:nvPr/>
          </p:nvSpPr>
          <p:spPr bwMode="auto">
            <a:xfrm flipV="1">
              <a:off x="6684962" y="3766381"/>
              <a:ext cx="0" cy="634169"/>
            </a:xfrm>
            <a:prstGeom prst="line">
              <a:avLst/>
            </a:prstGeom>
            <a:noFill/>
            <a:ln w="25400">
              <a:solidFill>
                <a:srgbClr val="00061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0" name="Line 125"/>
            <p:cNvSpPr>
              <a:spLocks noChangeShapeType="1"/>
            </p:cNvSpPr>
            <p:nvPr/>
          </p:nvSpPr>
          <p:spPr bwMode="auto">
            <a:xfrm flipV="1">
              <a:off x="2368549" y="3753038"/>
              <a:ext cx="0" cy="629406"/>
            </a:xfrm>
            <a:prstGeom prst="line">
              <a:avLst/>
            </a:prstGeom>
            <a:noFill/>
            <a:ln w="25400">
              <a:solidFill>
                <a:srgbClr val="00061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21" name="Rectangle 130"/>
            <p:cNvSpPr>
              <a:spLocks noChangeArrowheads="1"/>
            </p:cNvSpPr>
            <p:nvPr/>
          </p:nvSpPr>
          <p:spPr bwMode="auto">
            <a:xfrm>
              <a:off x="7062787" y="3109831"/>
              <a:ext cx="1014413" cy="890588"/>
            </a:xfrm>
            <a:prstGeom prst="rect">
              <a:avLst/>
            </a:prstGeom>
            <a:ln>
              <a:headEnd/>
              <a:tailEnd type="none" w="lg" len="med"/>
            </a:ln>
            <a:extLst/>
          </p:spPr>
          <p:style>
            <a:lnRef idx="0">
              <a:schemeClr val="accent5"/>
            </a:lnRef>
            <a:fillRef idx="3">
              <a:schemeClr val="accent5"/>
            </a:fillRef>
            <a:effectRef idx="3">
              <a:schemeClr val="accent5"/>
            </a:effectRef>
            <a:fontRef idx="minor">
              <a:schemeClr val="lt1"/>
            </a:fontRef>
          </p:style>
          <p:txBody>
            <a:bodyPr wrap="none" lIns="0" tIns="0" rIns="0" bIns="0" anchor="ctr"/>
            <a:lstStyle/>
            <a:p>
              <a:pPr algn="ctr"/>
              <a:r>
                <a:rPr lang="en-US" sz="1400" dirty="0">
                  <a:solidFill>
                    <a:schemeClr val="tx1"/>
                  </a:solidFill>
                  <a:cs typeface="Calibri" pitchFamily="34" charset="0"/>
                </a:rPr>
                <a:t>Head </a:t>
              </a:r>
              <a:r>
                <a:rPr lang="en-US" sz="1400" dirty="0">
                  <a:solidFill>
                    <a:schemeClr val="tx1"/>
                  </a:solidFill>
                  <a:cs typeface="Calibri" pitchFamily="34" charset="0"/>
                </a:rPr>
                <a:t>Disk</a:t>
              </a:r>
            </a:p>
            <a:p>
              <a:pPr algn="ctr"/>
              <a:r>
                <a:rPr lang="en-US" sz="1400" dirty="0">
                  <a:solidFill>
                    <a:schemeClr val="tx1"/>
                  </a:solidFill>
                  <a:cs typeface="Calibri" pitchFamily="34" charset="0"/>
                </a:rPr>
                <a:t>Assembly</a:t>
              </a:r>
              <a:endParaRPr lang="en-US" sz="1400" dirty="0">
                <a:solidFill>
                  <a:schemeClr val="tx1"/>
                </a:solidFill>
                <a:cs typeface="Calibri" pitchFamily="34" charset="0"/>
              </a:endParaRPr>
            </a:p>
          </p:txBody>
        </p:sp>
        <p:sp>
          <p:nvSpPr>
            <p:cNvPr id="24" name="Rectangle 121"/>
            <p:cNvSpPr>
              <a:spLocks noChangeArrowheads="1"/>
            </p:cNvSpPr>
            <p:nvPr/>
          </p:nvSpPr>
          <p:spPr bwMode="auto">
            <a:xfrm>
              <a:off x="5109539" y="2838597"/>
              <a:ext cx="991223" cy="184666"/>
            </a:xfrm>
            <a:prstGeom prst="rect">
              <a:avLst/>
            </a:prstGeom>
            <a:solidFill>
              <a:schemeClr val="bg1"/>
            </a:solidFill>
            <a:ln>
              <a:noFill/>
            </a:ln>
            <a:effectLst/>
            <a:extLst/>
          </p:spPr>
          <p:txBody>
            <a:bodyPr wrap="square" lIns="0" tIns="0" rIns="0" bIns="0">
              <a:spAutoFit/>
            </a:bodyPr>
            <a:lstStyle/>
            <a:p>
              <a:pPr marL="354013" indent="-354013" algn="ctr" defTabSz="941388">
                <a:spcBef>
                  <a:spcPct val="50000"/>
                </a:spcBef>
              </a:pPr>
              <a:r>
                <a:rPr lang="en-US" sz="1200" b="1" dirty="0">
                  <a:solidFill>
                    <a:srgbClr val="000610"/>
                  </a:solidFill>
                </a:rPr>
                <a:t>Disk</a:t>
              </a:r>
              <a:r>
                <a:rPr lang="en-US" sz="1000" b="1" dirty="0">
                  <a:solidFill>
                    <a:srgbClr val="000610"/>
                  </a:solidFill>
                </a:rPr>
                <a:t> </a:t>
              </a:r>
              <a:r>
                <a:rPr lang="en-US" sz="1200" b="1" dirty="0">
                  <a:solidFill>
                    <a:srgbClr val="000610"/>
                  </a:solidFill>
                  <a:cs typeface="Calibri" pitchFamily="34" charset="0"/>
                </a:rPr>
                <a:t>Drive</a:t>
              </a:r>
            </a:p>
          </p:txBody>
        </p:sp>
        <p:sp>
          <p:nvSpPr>
            <p:cNvPr id="109" name="TextBox 108"/>
            <p:cNvSpPr txBox="1"/>
            <p:nvPr/>
          </p:nvSpPr>
          <p:spPr>
            <a:xfrm>
              <a:off x="5145773" y="3498576"/>
              <a:ext cx="696922" cy="338554"/>
            </a:xfrm>
            <a:prstGeom prst="rect">
              <a:avLst/>
            </a:prstGeom>
            <a:noFill/>
          </p:spPr>
          <p:txBody>
            <a:bodyPr wrap="none" rtlCol="0">
              <a:spAutoFit/>
            </a:bodyPr>
            <a:lstStyle/>
            <a:p>
              <a:r>
                <a:rPr lang="en-US" sz="1600" dirty="0"/>
                <a:t>Buffer</a:t>
              </a:r>
            </a:p>
          </p:txBody>
        </p:sp>
        <p:sp>
          <p:nvSpPr>
            <p:cNvPr id="11" name="Line 37"/>
            <p:cNvSpPr>
              <a:spLocks noChangeShapeType="1"/>
            </p:cNvSpPr>
            <p:nvPr/>
          </p:nvSpPr>
          <p:spPr bwMode="auto">
            <a:xfrm>
              <a:off x="1892299" y="3444794"/>
              <a:ext cx="1028699" cy="0"/>
            </a:xfrm>
            <a:prstGeom prst="line">
              <a:avLst/>
            </a:prstGeom>
            <a:noFill/>
            <a:ln w="9525">
              <a:solidFill>
                <a:srgbClr val="71707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en-US"/>
            </a:p>
          </p:txBody>
        </p:sp>
      </p:grpSp>
    </p:spTree>
    <p:custDataLst>
      <p:tags r:id="rId1"/>
    </p:custDataLst>
    <p:extLst>
      <p:ext uri="{BB962C8B-B14F-4D97-AF65-F5344CB8AC3E}">
        <p14:creationId xmlns:p14="http://schemas.microsoft.com/office/powerpoint/2010/main" val="1789625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Based on fundamental laws of disk drive performance:</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𝐴𝑣𝑔</m:t>
                      </m:r>
                      <m:r>
                        <a:rPr lang="en-US" sz="1600" i="1">
                          <a:latin typeface="Cambria Math"/>
                        </a:rPr>
                        <m:t>. </m:t>
                      </m:r>
                      <m:r>
                        <a:rPr lang="en-US" sz="1600" i="1">
                          <a:latin typeface="Cambria Math"/>
                        </a:rPr>
                        <m:t>𝑅𝑒𝑠𝑝𝑜𝑛𝑠𝑒</m:t>
                      </m:r>
                      <m:r>
                        <a:rPr lang="en-US" sz="1600" i="1">
                          <a:latin typeface="Cambria Math"/>
                        </a:rPr>
                        <m:t> </m:t>
                      </m:r>
                      <m:r>
                        <a:rPr lang="en-US" sz="1600" i="1">
                          <a:latin typeface="Cambria Math"/>
                        </a:rPr>
                        <m:t>𝑇𝑖𝑚𝑒</m:t>
                      </m:r>
                      <m:r>
                        <a:rPr lang="en-US" sz="1600" i="1">
                          <a:latin typeface="Cambria Math"/>
                        </a:rPr>
                        <m:t>=</m:t>
                      </m:r>
                      <m:f>
                        <m:fPr>
                          <m:ctrlPr>
                            <a:rPr lang="en-US" sz="1600" i="1">
                              <a:latin typeface="Cambria Math" panose="02040503050406030204" pitchFamily="18" charset="0"/>
                            </a:rPr>
                          </m:ctrlPr>
                        </m:fPr>
                        <m:num>
                          <m:r>
                            <a:rPr lang="en-US" sz="1600" i="1">
                              <a:latin typeface="Cambria Math"/>
                            </a:rPr>
                            <m:t>𝑆𝑒𝑟𝑣𝑖𝑐𝑒</m:t>
                          </m:r>
                          <m:r>
                            <a:rPr lang="en-US" sz="1600" i="1">
                              <a:latin typeface="Cambria Math"/>
                            </a:rPr>
                            <m:t> </m:t>
                          </m:r>
                          <m:r>
                            <a:rPr lang="en-US" sz="1600" i="1">
                              <a:latin typeface="Cambria Math"/>
                            </a:rPr>
                            <m:t>𝑇𝑖𝑚𝑒</m:t>
                          </m:r>
                        </m:num>
                        <m:den>
                          <m:r>
                            <a:rPr lang="en-US" sz="1600" i="1">
                              <a:latin typeface="Cambria Math"/>
                            </a:rPr>
                            <m:t>(1−</m:t>
                          </m:r>
                          <m:r>
                            <a:rPr lang="en-US" sz="1600" i="1">
                              <a:latin typeface="Cambria Math"/>
                            </a:rPr>
                            <m:t>𝑈𝑡𝑖𝑙𝑖𝑧𝑎𝑡𝑖𝑜𝑛</m:t>
                          </m:r>
                          <m:r>
                            <a:rPr lang="en-US" sz="1600" i="1">
                              <a:latin typeface="Cambria Math"/>
                            </a:rPr>
                            <m:t>)</m:t>
                          </m:r>
                        </m:den>
                      </m:f>
                    </m:oMath>
                  </m:oMathPara>
                </a14:m>
                <a:endParaRPr lang="en-US" sz="1600" i="1" dirty="0"/>
              </a:p>
              <a:p>
                <a:pPr lvl="1"/>
                <a:r>
                  <a:rPr lang="en-US" sz="1600" dirty="0"/>
                  <a:t>Service time is time taken by the controller to serve an I/O</a:t>
                </a:r>
              </a:p>
              <a:p>
                <a:r>
                  <a:rPr lang="en-US" sz="1800" dirty="0"/>
                  <a:t>For performance-sensitive applications disks are commonly utilized below 70% of their I/O serving capability</a:t>
                </a: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blipFill rotWithShape="1">
                <a:blip r:embed="rId4"/>
                <a:stretch>
                  <a:fillRect l="-1513" t="-231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I/O Controller Utilization Vs. Response Time</a:t>
            </a:r>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736" y="3681272"/>
            <a:ext cx="5504528" cy="19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436138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t>The digital universe is created and defined by software</a:t>
            </a:r>
          </a:p>
          <a:p>
            <a:pPr lvl="1"/>
            <a:r>
              <a:rPr lang="en-US" sz="2000" dirty="0" smtClean="0"/>
              <a:t>Digital </a:t>
            </a:r>
            <a:r>
              <a:rPr lang="en-US" sz="2000" dirty="0"/>
              <a:t>data is continuously generated, collected, stored, and analyzed through software </a:t>
            </a:r>
            <a:endParaRPr lang="en-US" sz="2000" dirty="0" smtClean="0"/>
          </a:p>
          <a:p>
            <a:r>
              <a:rPr lang="en-US" sz="2000" dirty="0" smtClean="0"/>
              <a:t>The digital universe generates approximately </a:t>
            </a:r>
            <a:r>
              <a:rPr lang="en-US" sz="2000" dirty="0"/>
              <a:t>4.4 trillion </a:t>
            </a:r>
            <a:r>
              <a:rPr lang="en-US" sz="2000" dirty="0" smtClean="0"/>
              <a:t>GB </a:t>
            </a:r>
            <a:r>
              <a:rPr lang="en-US" sz="2000" dirty="0"/>
              <a:t>of data </a:t>
            </a:r>
            <a:r>
              <a:rPr lang="en-US" sz="2000" dirty="0" smtClean="0"/>
              <a:t>annually</a:t>
            </a:r>
          </a:p>
          <a:p>
            <a:pPr lvl="1"/>
            <a:r>
              <a:rPr lang="en-US" sz="2000" dirty="0" smtClean="0"/>
              <a:t>Proliferation of IT, Internet usage, social media, and smart devices adds to data growth</a:t>
            </a:r>
          </a:p>
          <a:p>
            <a:r>
              <a:rPr lang="en-US" sz="2000" dirty="0" smtClean="0"/>
              <a:t>The Internet of Things (</a:t>
            </a:r>
            <a:r>
              <a:rPr lang="en-US" sz="2000" dirty="0" err="1" smtClean="0"/>
              <a:t>IoT</a:t>
            </a:r>
            <a:r>
              <a:rPr lang="en-US" sz="2000" dirty="0" smtClean="0"/>
              <a:t>) </a:t>
            </a:r>
            <a:r>
              <a:rPr lang="en-US" sz="2000" dirty="0"/>
              <a:t>is also </a:t>
            </a:r>
            <a:r>
              <a:rPr lang="en-US" sz="2000" dirty="0" smtClean="0"/>
              <a:t>adding </a:t>
            </a:r>
            <a:r>
              <a:rPr lang="en-US" sz="2000" dirty="0"/>
              <a:t>to </a:t>
            </a:r>
            <a:r>
              <a:rPr lang="en-US" sz="2000" dirty="0" smtClean="0"/>
              <a:t>data growth</a:t>
            </a:r>
          </a:p>
          <a:p>
            <a:pPr lvl="1"/>
            <a:r>
              <a:rPr lang="en-US" sz="2000" dirty="0" err="1" smtClean="0"/>
              <a:t>IoT</a:t>
            </a:r>
            <a:r>
              <a:rPr lang="en-US" sz="2000" dirty="0" smtClean="0"/>
              <a:t> is made up of Internet-connected </a:t>
            </a:r>
            <a:r>
              <a:rPr lang="en-US" sz="2000" dirty="0"/>
              <a:t>equipment and </a:t>
            </a:r>
            <a:r>
              <a:rPr lang="en-US" sz="2000" dirty="0" smtClean="0"/>
              <a:t>sensors</a:t>
            </a:r>
            <a:endParaRPr lang="en-US" sz="2000" dirty="0"/>
          </a:p>
        </p:txBody>
      </p:sp>
      <p:sp>
        <p:nvSpPr>
          <p:cNvPr id="2" name="Title 1"/>
          <p:cNvSpPr>
            <a:spLocks noGrp="1"/>
          </p:cNvSpPr>
          <p:nvPr>
            <p:ph type="title"/>
          </p:nvPr>
        </p:nvSpPr>
        <p:spPr/>
        <p:txBody>
          <a:bodyPr/>
          <a:lstStyle/>
          <a:p>
            <a:r>
              <a:rPr lang="en-US" dirty="0" smtClean="0"/>
              <a:t>The Growth of the Digital Universe</a:t>
            </a:r>
            <a:endParaRPr lang="en-US" dirty="0"/>
          </a:p>
        </p:txBody>
      </p:sp>
    </p:spTree>
    <p:custDataLst>
      <p:tags r:id="rId1"/>
    </p:custDataLst>
    <p:extLst>
      <p:ext uri="{BB962C8B-B14F-4D97-AF65-F5344CB8AC3E}">
        <p14:creationId xmlns:p14="http://schemas.microsoft.com/office/powerpoint/2010/main" val="1131857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20053" y="2075831"/>
                <a:ext cx="6569243" cy="4708358"/>
              </a:xfrm>
            </p:spPr>
            <p:txBody>
              <a:bodyPr/>
              <a:lstStyle/>
              <a:p>
                <a:r>
                  <a:rPr lang="en-US" sz="1400" dirty="0"/>
                  <a:t>Disks required to meet an application’s capacity need (DC):</a:t>
                </a:r>
              </a:p>
              <a:p>
                <a:pPr marL="0" indent="0">
                  <a:buNone/>
                </a:pPr>
                <a14:m>
                  <m:oMathPara xmlns:m="http://schemas.openxmlformats.org/officeDocument/2006/math">
                    <m:oMathParaPr>
                      <m:jc m:val="centerGroup"/>
                    </m:oMathParaPr>
                    <m:oMath xmlns:m="http://schemas.openxmlformats.org/officeDocument/2006/math">
                      <m:r>
                        <a:rPr lang="en-US" sz="1200" i="1">
                          <a:latin typeface="Cambria Math"/>
                        </a:rPr>
                        <m:t>𝐷</m:t>
                      </m:r>
                      <m:r>
                        <a:rPr lang="en-US" sz="1200" b="1" i="1" baseline="-25000">
                          <a:latin typeface="Cambria Math"/>
                        </a:rPr>
                        <m:t>𝒄</m:t>
                      </m:r>
                      <m:r>
                        <a:rPr lang="en-US" sz="1200" i="1">
                          <a:latin typeface="Cambria Math"/>
                        </a:rPr>
                        <m:t>=</m:t>
                      </m:r>
                      <m:f>
                        <m:fPr>
                          <m:ctrlPr>
                            <a:rPr lang="en-US" sz="1200" i="1">
                              <a:latin typeface="Cambria Math" panose="02040503050406030204" pitchFamily="18" charset="0"/>
                            </a:rPr>
                          </m:ctrlPr>
                        </m:fPr>
                        <m:num>
                          <m:r>
                            <a:rPr lang="en-US" sz="1200" i="1">
                              <a:latin typeface="Cambria Math"/>
                            </a:rPr>
                            <m:t>𝑇𝑜𝑡𝑎𝑙</m:t>
                          </m:r>
                          <m:r>
                            <a:rPr lang="en-US" sz="1200" i="1">
                              <a:latin typeface="Cambria Math"/>
                            </a:rPr>
                            <m:t> </m:t>
                          </m:r>
                          <m:r>
                            <a:rPr lang="en-US" sz="1200" i="1">
                              <a:latin typeface="Cambria Math"/>
                            </a:rPr>
                            <m:t>𝑐𝑎𝑝𝑎𝑐𝑖𝑡𝑦</m:t>
                          </m:r>
                          <m:r>
                            <a:rPr lang="en-US" sz="1200" i="1">
                              <a:latin typeface="Cambria Math"/>
                            </a:rPr>
                            <m:t> </m:t>
                          </m:r>
                          <m:r>
                            <a:rPr lang="en-US" sz="1200" i="1">
                              <a:latin typeface="Cambria Math"/>
                            </a:rPr>
                            <m:t>𝑟𝑒𝑞𝑢𝑖𝑟𝑒𝑑</m:t>
                          </m:r>
                        </m:num>
                        <m:den>
                          <m:r>
                            <a:rPr lang="en-US" sz="1200" i="1">
                              <a:latin typeface="Cambria Math"/>
                            </a:rPr>
                            <m:t>𝐶𝑎𝑝𝑎𝑐𝑖𝑡𝑦</m:t>
                          </m:r>
                          <m:r>
                            <a:rPr lang="en-US" sz="1200" i="1">
                              <a:latin typeface="Cambria Math"/>
                            </a:rPr>
                            <m:t> </m:t>
                          </m:r>
                          <m:r>
                            <a:rPr lang="en-US" sz="1200" i="1">
                              <a:latin typeface="Cambria Math"/>
                            </a:rPr>
                            <m:t>𝑜𝑓</m:t>
                          </m:r>
                          <m:r>
                            <a:rPr lang="en-US" sz="1200" i="1">
                              <a:latin typeface="Cambria Math"/>
                            </a:rPr>
                            <m:t> </m:t>
                          </m:r>
                          <m:r>
                            <a:rPr lang="en-US" sz="1200" i="1">
                              <a:latin typeface="Cambria Math"/>
                            </a:rPr>
                            <m:t>𝑎</m:t>
                          </m:r>
                          <m:r>
                            <a:rPr lang="en-US" sz="1200" i="1">
                              <a:latin typeface="Cambria Math"/>
                            </a:rPr>
                            <m:t> </m:t>
                          </m:r>
                          <m:r>
                            <a:rPr lang="en-US" sz="1200" i="1">
                              <a:latin typeface="Cambria Math"/>
                            </a:rPr>
                            <m:t>𝑠𝑖𝑛𝑔𝑙𝑒</m:t>
                          </m:r>
                          <m:r>
                            <a:rPr lang="en-US" sz="1200" i="1">
                              <a:latin typeface="Cambria Math"/>
                            </a:rPr>
                            <m:t> </m:t>
                          </m:r>
                          <m:r>
                            <a:rPr lang="en-US" sz="1200" i="1">
                              <a:latin typeface="Cambria Math"/>
                            </a:rPr>
                            <m:t>𝑑𝑖𝑠𝑘</m:t>
                          </m:r>
                        </m:den>
                      </m:f>
                    </m:oMath>
                  </m:oMathPara>
                </a14:m>
                <a:endParaRPr lang="en-US" sz="1200" dirty="0"/>
              </a:p>
              <a:p>
                <a:r>
                  <a:rPr lang="en-US" sz="1400" dirty="0"/>
                  <a:t>Disks required to meet application’s performance need (DP):</a:t>
                </a:r>
              </a:p>
              <a:p>
                <a:pPr marL="0" indent="0">
                  <a:buNone/>
                </a:pPr>
                <a14:m>
                  <m:oMathPara xmlns:m="http://schemas.openxmlformats.org/officeDocument/2006/math">
                    <m:oMathParaPr>
                      <m:jc m:val="centerGroup"/>
                    </m:oMathParaPr>
                    <m:oMath xmlns:m="http://schemas.openxmlformats.org/officeDocument/2006/math">
                      <m:r>
                        <a:rPr lang="en-US" sz="1200" i="1">
                          <a:latin typeface="Cambria Math"/>
                        </a:rPr>
                        <m:t>𝐷</m:t>
                      </m:r>
                      <m:r>
                        <a:rPr lang="en-US" sz="1200" i="1" baseline="-25000">
                          <a:latin typeface="Cambria Math"/>
                        </a:rPr>
                        <m:t>𝑝</m:t>
                      </m:r>
                      <m:r>
                        <a:rPr lang="en-US" sz="1200" i="1">
                          <a:latin typeface="Cambria Math"/>
                        </a:rPr>
                        <m:t>=</m:t>
                      </m:r>
                      <m:f>
                        <m:fPr>
                          <m:ctrlPr>
                            <a:rPr lang="en-US" sz="1200" i="1">
                              <a:latin typeface="Cambria Math" panose="02040503050406030204" pitchFamily="18" charset="0"/>
                            </a:rPr>
                          </m:ctrlPr>
                        </m:fPr>
                        <m:num>
                          <m:r>
                            <a:rPr lang="en-US" sz="1200" i="1">
                              <a:latin typeface="Cambria Math"/>
                            </a:rPr>
                            <m:t>𝐼𝑂𝑃𝑆</m:t>
                          </m:r>
                          <m:r>
                            <a:rPr lang="en-US" sz="1200" i="1">
                              <a:latin typeface="Cambria Math"/>
                            </a:rPr>
                            <m:t> </m:t>
                          </m:r>
                          <m:r>
                            <a:rPr lang="en-US" sz="1200" i="1">
                              <a:latin typeface="Cambria Math"/>
                            </a:rPr>
                            <m:t>𝑔𝑒𝑛𝑒𝑟𝑎𝑡𝑒𝑑</m:t>
                          </m:r>
                          <m:r>
                            <a:rPr lang="en-US" sz="1200" i="1">
                              <a:latin typeface="Cambria Math"/>
                            </a:rPr>
                            <m:t> </m:t>
                          </m:r>
                          <m:r>
                            <a:rPr lang="en-US" sz="1200" i="1">
                              <a:latin typeface="Cambria Math"/>
                            </a:rPr>
                            <m:t>𝑏𝑦</m:t>
                          </m:r>
                          <m:r>
                            <a:rPr lang="en-US" sz="1200" i="1">
                              <a:latin typeface="Cambria Math"/>
                            </a:rPr>
                            <m:t> </m:t>
                          </m:r>
                          <m:r>
                            <a:rPr lang="en-US" sz="1200" i="1">
                              <a:latin typeface="Cambria Math"/>
                            </a:rPr>
                            <m:t>𝑎𝑛</m:t>
                          </m:r>
                          <m:r>
                            <a:rPr lang="en-US" sz="1200" i="1">
                              <a:latin typeface="Cambria Math"/>
                            </a:rPr>
                            <m:t> </m:t>
                          </m:r>
                          <m:r>
                            <a:rPr lang="en-US" sz="1200" i="1">
                              <a:latin typeface="Cambria Math"/>
                            </a:rPr>
                            <m:t>𝑎𝑝𝑝𝑙𝑖𝑐𝑎𝑡𝑖𝑜𝑛</m:t>
                          </m:r>
                          <m:r>
                            <a:rPr lang="en-US" sz="1200" i="1">
                              <a:latin typeface="Cambria Math"/>
                            </a:rPr>
                            <m:t> </m:t>
                          </m:r>
                          <m:r>
                            <a:rPr lang="en-US" sz="1200" i="1">
                              <a:latin typeface="Cambria Math"/>
                            </a:rPr>
                            <m:t>𝑎𝑡</m:t>
                          </m:r>
                          <m:r>
                            <a:rPr lang="en-US" sz="1200" i="1">
                              <a:latin typeface="Cambria Math"/>
                            </a:rPr>
                            <m:t> </m:t>
                          </m:r>
                          <m:r>
                            <a:rPr lang="en-US" sz="1200" i="1">
                              <a:latin typeface="Cambria Math"/>
                            </a:rPr>
                            <m:t>𝑝𝑒𝑎𝑘</m:t>
                          </m:r>
                          <m:r>
                            <a:rPr lang="en-US" sz="1200" i="1">
                              <a:latin typeface="Cambria Math"/>
                            </a:rPr>
                            <m:t> </m:t>
                          </m:r>
                          <m:r>
                            <a:rPr lang="en-US" sz="1200" i="1">
                              <a:latin typeface="Cambria Math"/>
                            </a:rPr>
                            <m:t>𝑤𝑜𝑟𝑘𝑙𝑜𝑎𝑑</m:t>
                          </m:r>
                        </m:num>
                        <m:den>
                          <m:r>
                            <a:rPr lang="en-US" sz="1200" i="1">
                              <a:latin typeface="Cambria Math"/>
                            </a:rPr>
                            <m:t>𝐼𝑂𝑃𝑆</m:t>
                          </m:r>
                          <m:r>
                            <a:rPr lang="en-US" sz="1200" i="1">
                              <a:latin typeface="Cambria Math"/>
                            </a:rPr>
                            <m:t> </m:t>
                          </m:r>
                          <m:r>
                            <a:rPr lang="en-US" sz="1200" i="1">
                              <a:latin typeface="Cambria Math"/>
                            </a:rPr>
                            <m:t>𝑠𝑒𝑟𝑣𝑖𝑐𝑒𝑑</m:t>
                          </m:r>
                          <m:r>
                            <a:rPr lang="en-US" sz="1200" i="1">
                              <a:latin typeface="Cambria Math"/>
                            </a:rPr>
                            <m:t> </m:t>
                          </m:r>
                          <m:r>
                            <a:rPr lang="en-US" sz="1200" i="1">
                              <a:latin typeface="Cambria Math"/>
                            </a:rPr>
                            <m:t>𝑏𝑦</m:t>
                          </m:r>
                          <m:r>
                            <a:rPr lang="en-US" sz="1200" i="1">
                              <a:latin typeface="Cambria Math"/>
                            </a:rPr>
                            <m:t> </m:t>
                          </m:r>
                          <m:r>
                            <a:rPr lang="en-US" sz="1200" i="1">
                              <a:latin typeface="Cambria Math"/>
                            </a:rPr>
                            <m:t>𝑎</m:t>
                          </m:r>
                          <m:r>
                            <a:rPr lang="en-US" sz="1200" i="1">
                              <a:latin typeface="Cambria Math"/>
                            </a:rPr>
                            <m:t> </m:t>
                          </m:r>
                          <m:r>
                            <a:rPr lang="en-US" sz="1200" i="1">
                              <a:latin typeface="Cambria Math"/>
                            </a:rPr>
                            <m:t>𝑠𝑖𝑛𝑔𝑙𝑒</m:t>
                          </m:r>
                          <m:r>
                            <a:rPr lang="en-US" sz="1200" i="1">
                              <a:latin typeface="Cambria Math"/>
                            </a:rPr>
                            <m:t> </m:t>
                          </m:r>
                          <m:r>
                            <a:rPr lang="en-US" sz="1200" i="1">
                              <a:latin typeface="Cambria Math"/>
                            </a:rPr>
                            <m:t>𝑑𝑖𝑠𝑘</m:t>
                          </m:r>
                        </m:den>
                      </m:f>
                    </m:oMath>
                  </m:oMathPara>
                </a14:m>
                <a:endParaRPr lang="en-US" sz="1200" dirty="0"/>
              </a:p>
              <a:p>
                <a:r>
                  <a:rPr lang="en-US" sz="1400" dirty="0"/>
                  <a:t>IOPS serviced by a disk (S) depends upon disk service time (T</a:t>
                </a:r>
                <a:r>
                  <a:rPr lang="en-US" sz="1400" baseline="-25000" dirty="0"/>
                  <a:t>S</a:t>
                </a:r>
                <a:r>
                  <a:rPr lang="en-US" sz="1400" dirty="0"/>
                  <a:t>): </a:t>
                </a:r>
              </a:p>
              <a:p>
                <a:pPr marL="0" indent="0">
                  <a:buNone/>
                </a:pPr>
                <a14:m>
                  <m:oMathPara xmlns:m="http://schemas.openxmlformats.org/officeDocument/2006/math">
                    <m:oMathParaPr>
                      <m:jc m:val="centerGroup"/>
                    </m:oMathParaPr>
                    <m:oMath xmlns:m="http://schemas.openxmlformats.org/officeDocument/2006/math">
                      <m:r>
                        <a:rPr lang="en-US" sz="1200" i="1">
                          <a:latin typeface="Cambria Math"/>
                        </a:rPr>
                        <m:t>𝑇</m:t>
                      </m:r>
                      <m:r>
                        <a:rPr lang="en-US" sz="1200" i="1" baseline="-25000">
                          <a:latin typeface="Cambria Math"/>
                        </a:rPr>
                        <m:t>𝑠</m:t>
                      </m:r>
                      <m:r>
                        <a:rPr lang="en-US" sz="1200" i="1">
                          <a:latin typeface="Cambria Math"/>
                        </a:rPr>
                        <m:t>=</m:t>
                      </m:r>
                      <m:r>
                        <a:rPr lang="en-US" sz="1200" i="1">
                          <a:latin typeface="Cambria Math"/>
                        </a:rPr>
                        <m:t>𝑆𝑒𝑒𝑘</m:t>
                      </m:r>
                      <m:r>
                        <a:rPr lang="en-US" sz="1200" i="1">
                          <a:latin typeface="Cambria Math"/>
                        </a:rPr>
                        <m:t> </m:t>
                      </m:r>
                      <m:r>
                        <a:rPr lang="en-US" sz="1200" i="1">
                          <a:latin typeface="Cambria Math"/>
                        </a:rPr>
                        <m:t>𝑡𝑖𝑚𝑒</m:t>
                      </m:r>
                      <m:r>
                        <a:rPr lang="en-US" sz="1200" i="1">
                          <a:latin typeface="Cambria Math"/>
                        </a:rPr>
                        <m:t>+</m:t>
                      </m:r>
                      <m:f>
                        <m:fPr>
                          <m:ctrlPr>
                            <a:rPr lang="en-US" sz="1200" i="1">
                              <a:latin typeface="Cambria Math" panose="02040503050406030204" pitchFamily="18" charset="0"/>
                            </a:rPr>
                          </m:ctrlPr>
                        </m:fPr>
                        <m:num>
                          <m:r>
                            <a:rPr lang="en-US" sz="1200" i="1">
                              <a:latin typeface="Cambria Math"/>
                            </a:rPr>
                            <m:t>0.5</m:t>
                          </m:r>
                        </m:num>
                        <m:den>
                          <m:r>
                            <a:rPr lang="en-US" sz="1200" i="1">
                              <a:latin typeface="Cambria Math"/>
                            </a:rPr>
                            <m:t>(</m:t>
                          </m:r>
                          <m:r>
                            <a:rPr lang="en-US" sz="1200" i="1">
                              <a:latin typeface="Cambria Math"/>
                            </a:rPr>
                            <m:t>𝐷𝑖𝑠𝑘</m:t>
                          </m:r>
                          <m:r>
                            <a:rPr lang="en-US" sz="1200" i="1">
                              <a:latin typeface="Cambria Math"/>
                            </a:rPr>
                            <m:t> </m:t>
                          </m:r>
                          <m:r>
                            <a:rPr lang="en-US" sz="1200" i="1">
                              <a:latin typeface="Cambria Math"/>
                            </a:rPr>
                            <m:t>𝑟𝑝𝑚</m:t>
                          </m:r>
                          <m:r>
                            <a:rPr lang="en-US" sz="1200" i="1">
                              <a:latin typeface="Cambria Math"/>
                            </a:rPr>
                            <m:t>/60)</m:t>
                          </m:r>
                        </m:den>
                      </m:f>
                      <m:r>
                        <a:rPr lang="en-US" sz="1200" i="1">
                          <a:latin typeface="Cambria Math"/>
                        </a:rPr>
                        <m:t>+ </m:t>
                      </m:r>
                      <m:f>
                        <m:fPr>
                          <m:ctrlPr>
                            <a:rPr lang="en-US" sz="1200" i="1">
                              <a:latin typeface="Cambria Math" panose="02040503050406030204" pitchFamily="18" charset="0"/>
                            </a:rPr>
                          </m:ctrlPr>
                        </m:fPr>
                        <m:num>
                          <m:r>
                            <a:rPr lang="en-US" sz="1200" i="1">
                              <a:latin typeface="Cambria Math"/>
                            </a:rPr>
                            <m:t>𝐷𝑎𝑡𝑎</m:t>
                          </m:r>
                          <m:r>
                            <a:rPr lang="en-US" sz="1200" i="1">
                              <a:latin typeface="Cambria Math"/>
                            </a:rPr>
                            <m:t> </m:t>
                          </m:r>
                          <m:r>
                            <a:rPr lang="en-US" sz="1200" i="1">
                              <a:latin typeface="Cambria Math"/>
                            </a:rPr>
                            <m:t>𝑏𝑙𝑜𝑐𝑘</m:t>
                          </m:r>
                          <m:r>
                            <a:rPr lang="en-US" sz="1200" i="1">
                              <a:latin typeface="Cambria Math"/>
                            </a:rPr>
                            <m:t> </m:t>
                          </m:r>
                          <m:r>
                            <a:rPr lang="en-US" sz="1200" i="1">
                              <a:latin typeface="Cambria Math"/>
                            </a:rPr>
                            <m:t>𝑠𝑖𝑧𝑒</m:t>
                          </m:r>
                        </m:num>
                        <m:den>
                          <m:r>
                            <a:rPr lang="en-US" sz="1200" i="1">
                              <a:latin typeface="Cambria Math"/>
                            </a:rPr>
                            <m:t>𝐷𝑎𝑡𝑎</m:t>
                          </m:r>
                          <m:r>
                            <a:rPr lang="en-US" sz="1200" i="1">
                              <a:latin typeface="Cambria Math"/>
                            </a:rPr>
                            <m:t> </m:t>
                          </m:r>
                          <m:r>
                            <a:rPr lang="en-US" sz="1200" i="1">
                              <a:latin typeface="Cambria Math"/>
                            </a:rPr>
                            <m:t>𝑡𝑟𝑎𝑛𝑠𝑓𝑒𝑟</m:t>
                          </m:r>
                          <m:r>
                            <a:rPr lang="en-US" sz="1200" i="1">
                              <a:latin typeface="Cambria Math"/>
                            </a:rPr>
                            <m:t> </m:t>
                          </m:r>
                          <m:r>
                            <a:rPr lang="en-US" sz="1200" i="1">
                              <a:latin typeface="Cambria Math"/>
                            </a:rPr>
                            <m:t>𝑟𝑎𝑡𝑒</m:t>
                          </m:r>
                        </m:den>
                      </m:f>
                    </m:oMath>
                  </m:oMathPara>
                </a14:m>
                <a:endParaRPr lang="en-US" sz="1200" dirty="0"/>
              </a:p>
              <a:p>
                <a:r>
                  <a:rPr lang="en-US" sz="1400" dirty="0"/>
                  <a:t>TS is time taken for an I/O to complete, therefore IOPS serviced by a disk (S) is equal to (1/TS)</a:t>
                </a:r>
              </a:p>
              <a:p>
                <a:pPr lvl="1"/>
                <a:r>
                  <a:rPr lang="en-US" sz="1200" dirty="0"/>
                  <a:t>For performance sensitive application (S)</a:t>
                </a:r>
                <a14:m>
                  <m:oMath xmlns:m="http://schemas.openxmlformats.org/officeDocument/2006/math">
                    <m:r>
                      <a:rPr lang="en-US" sz="1200">
                        <a:latin typeface="Cambria Math"/>
                      </a:rPr>
                      <m:t> </m:t>
                    </m:r>
                    <m:r>
                      <a:rPr lang="en-US" sz="1200" i="1">
                        <a:latin typeface="Cambria Math"/>
                      </a:rPr>
                      <m:t>=0.7 </m:t>
                    </m:r>
                    <m:r>
                      <m:rPr>
                        <m:sty m:val="p"/>
                      </m:rPr>
                      <a:rPr lang="en-US" sz="1200">
                        <a:latin typeface="Cambria Math"/>
                      </a:rPr>
                      <m:t>X</m:t>
                    </m:r>
                    <m:r>
                      <a:rPr lang="en-US" sz="1200" i="1">
                        <a:latin typeface="Cambria Math"/>
                      </a:rPr>
                      <m:t> </m:t>
                    </m:r>
                    <m:f>
                      <m:fPr>
                        <m:ctrlPr>
                          <a:rPr lang="en-US" sz="1200" i="1">
                            <a:latin typeface="Cambria Math" panose="02040503050406030204" pitchFamily="18" charset="0"/>
                          </a:rPr>
                        </m:ctrlPr>
                      </m:fPr>
                      <m:num>
                        <m:r>
                          <a:rPr lang="en-US" sz="1200" i="1">
                            <a:latin typeface="Cambria Math"/>
                          </a:rPr>
                          <m:t>1</m:t>
                        </m:r>
                      </m:num>
                      <m:den>
                        <m:r>
                          <a:rPr lang="en-US" sz="1200" i="1">
                            <a:latin typeface="Cambria Math"/>
                          </a:rPr>
                          <m:t>𝑇</m:t>
                        </m:r>
                        <m:r>
                          <a:rPr lang="en-US" sz="1200" i="1" baseline="-25000">
                            <a:latin typeface="Cambria Math"/>
                          </a:rPr>
                          <m:t>𝑠</m:t>
                        </m:r>
                      </m:den>
                    </m:f>
                  </m:oMath>
                </a14:m>
                <a:endParaRPr lang="en-US" sz="12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20053" y="2075831"/>
                <a:ext cx="6569243" cy="4708358"/>
              </a:xfrm>
              <a:blipFill rotWithShape="0">
                <a:blip r:embed="rId4"/>
                <a:stretch>
                  <a:fillRect l="-186" t="-389"/>
                </a:stretch>
              </a:blipFill>
            </p:spPr>
            <p:txBody>
              <a:bodyPr/>
              <a:lstStyle/>
              <a:p>
                <a:r>
                  <a:rPr lang="hr-HR">
                    <a:noFill/>
                  </a:rPr>
                  <a:t> </a:t>
                </a:r>
              </a:p>
            </p:txBody>
          </p:sp>
        </mc:Fallback>
      </mc:AlternateContent>
      <p:sp>
        <p:nvSpPr>
          <p:cNvPr id="2" name="Title 1"/>
          <p:cNvSpPr>
            <a:spLocks noGrp="1"/>
          </p:cNvSpPr>
          <p:nvPr>
            <p:ph type="title"/>
          </p:nvPr>
        </p:nvSpPr>
        <p:spPr/>
        <p:txBody>
          <a:bodyPr/>
          <a:lstStyle/>
          <a:p>
            <a:r>
              <a:rPr lang="en-US" dirty="0"/>
              <a:t>Storage Design Based on Application Requirements and Disk Drive Performance</a:t>
            </a:r>
          </a:p>
        </p:txBody>
      </p:sp>
      <p:sp>
        <p:nvSpPr>
          <p:cNvPr id="5" name="Rectangle 4"/>
          <p:cNvSpPr/>
          <p:nvPr/>
        </p:nvSpPr>
        <p:spPr>
          <a:xfrm>
            <a:off x="1960320" y="5444691"/>
            <a:ext cx="514116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dirty="0">
                <a:solidFill>
                  <a:schemeClr val="tx1"/>
                </a:solidFill>
              </a:rPr>
              <a:t>Disk required for an application = </a:t>
            </a:r>
            <a:r>
              <a:rPr lang="en-US" sz="1400" dirty="0">
                <a:solidFill>
                  <a:schemeClr val="tx1"/>
                </a:solidFill>
              </a:rPr>
              <a:t>Max </a:t>
            </a:r>
            <a:r>
              <a:rPr lang="en-US" sz="1400" dirty="0">
                <a:solidFill>
                  <a:schemeClr val="tx1"/>
                </a:solidFill>
              </a:rPr>
              <a:t>(</a:t>
            </a:r>
            <a:r>
              <a:rPr lang="en-US" sz="1400" dirty="0">
                <a:solidFill>
                  <a:schemeClr val="tx1"/>
                </a:solidFill>
              </a:rPr>
              <a:t>DC, DP</a:t>
            </a:r>
            <a:r>
              <a:rPr lang="en-US" sz="1400" dirty="0">
                <a:solidFill>
                  <a:schemeClr val="tx1"/>
                </a:solidFill>
              </a:rPr>
              <a:t>)</a:t>
            </a:r>
            <a:endParaRPr lang="en-US" sz="1000" dirty="0">
              <a:solidFill>
                <a:schemeClr val="tx1"/>
              </a:solidFill>
            </a:endParaRPr>
          </a:p>
        </p:txBody>
      </p:sp>
    </p:spTree>
    <p:custDataLst>
      <p:tags r:id="rId1"/>
    </p:custDataLst>
    <p:extLst>
      <p:ext uri="{BB962C8B-B14F-4D97-AF65-F5344CB8AC3E}">
        <p14:creationId xmlns:p14="http://schemas.microsoft.com/office/powerpoint/2010/main" val="4279229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SSD components, addressing, and performance</a:t>
            </a:r>
          </a:p>
          <a:p>
            <a:pPr>
              <a:defRPr/>
            </a:pPr>
            <a:endParaRPr lang="en-US" dirty="0" smtClean="0">
              <a:solidFill>
                <a:schemeClr val="tx1"/>
              </a:solidFill>
            </a:endParaRPr>
          </a:p>
        </p:txBody>
      </p:sp>
      <p:sp>
        <p:nvSpPr>
          <p:cNvPr id="4" name="Title 3"/>
          <p:cNvSpPr>
            <a:spLocks noGrp="1"/>
          </p:cNvSpPr>
          <p:nvPr>
            <p:ph type="title"/>
          </p:nvPr>
        </p:nvSpPr>
        <p:spPr/>
        <p:txBody>
          <a:bodyPr/>
          <a:lstStyle/>
          <a:p>
            <a:r>
              <a:rPr lang="en-US" dirty="0" smtClean="0"/>
              <a:t>Components </a:t>
            </a:r>
            <a:r>
              <a:rPr lang="en-US" dirty="0"/>
              <a:t>of </a:t>
            </a:r>
            <a:r>
              <a:rPr lang="en-US" dirty="0" smtClean="0"/>
              <a:t>Intelligent </a:t>
            </a:r>
            <a:r>
              <a:rPr lang="en-US" dirty="0"/>
              <a:t>Storage </a:t>
            </a:r>
            <a:r>
              <a:rPr lang="en-US" dirty="0" smtClean="0"/>
              <a:t>Systems – II </a:t>
            </a:r>
            <a:endParaRPr lang="en-US" dirty="0"/>
          </a:p>
        </p:txBody>
      </p:sp>
    </p:spTree>
    <p:custDataLst>
      <p:tags r:id="rId1"/>
    </p:custDataLst>
    <p:extLst>
      <p:ext uri="{BB962C8B-B14F-4D97-AF65-F5344CB8AC3E}">
        <p14:creationId xmlns:p14="http://schemas.microsoft.com/office/powerpoint/2010/main" val="1063119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idx="1"/>
          </p:nvPr>
        </p:nvSpPr>
        <p:spPr/>
        <p:txBody>
          <a:bodyPr/>
          <a:lstStyle/>
          <a:p>
            <a:r>
              <a:rPr lang="en-US" dirty="0"/>
              <a:t>Components of </a:t>
            </a:r>
            <a:r>
              <a:rPr lang="en-US" dirty="0" smtClean="0"/>
              <a:t>SSD</a:t>
            </a:r>
            <a:endParaRPr lang="en-US" dirty="0"/>
          </a:p>
        </p:txBody>
      </p:sp>
      <p:sp>
        <p:nvSpPr>
          <p:cNvPr id="2" name="Title 1"/>
          <p:cNvSpPr>
            <a:spLocks noGrp="1"/>
          </p:cNvSpPr>
          <p:nvPr>
            <p:ph type="title"/>
          </p:nvPr>
        </p:nvSpPr>
        <p:spPr/>
        <p:txBody>
          <a:bodyPr/>
          <a:lstStyle/>
          <a:p>
            <a:r>
              <a:rPr lang="en-US" dirty="0" smtClean="0"/>
              <a:t>Storage – Solid State Drives</a:t>
            </a:r>
            <a:endParaRPr lang="en-US" dirty="0"/>
          </a:p>
        </p:txBody>
      </p:sp>
      <p:grpSp>
        <p:nvGrpSpPr>
          <p:cNvPr id="26" name="Group 25"/>
          <p:cNvGrpSpPr/>
          <p:nvPr/>
        </p:nvGrpSpPr>
        <p:grpSpPr>
          <a:xfrm>
            <a:off x="1828801" y="1974186"/>
            <a:ext cx="6172199" cy="3664615"/>
            <a:chOff x="1828800" y="1116935"/>
            <a:chExt cx="6172199" cy="3664615"/>
          </a:xfrm>
        </p:grpSpPr>
        <p:sp>
          <p:nvSpPr>
            <p:cNvPr id="25" name="Rounded Rectangle 24"/>
            <p:cNvSpPr/>
            <p:nvPr/>
          </p:nvSpPr>
          <p:spPr>
            <a:xfrm>
              <a:off x="1828800" y="1276350"/>
              <a:ext cx="6096000" cy="3505200"/>
            </a:xfrm>
            <a:prstGeom prst="roundRect">
              <a:avLst>
                <a:gd name="adj" fmla="val 4495"/>
              </a:avLst>
            </a:prstGeom>
            <a:solidFill>
              <a:schemeClr val="bg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p>
          </p:txBody>
        </p:sp>
        <p:sp>
          <p:nvSpPr>
            <p:cNvPr id="24" name="Rounded Rectangle 23"/>
            <p:cNvSpPr/>
            <p:nvPr/>
          </p:nvSpPr>
          <p:spPr>
            <a:xfrm>
              <a:off x="3967356" y="1407248"/>
              <a:ext cx="3746892" cy="3208643"/>
            </a:xfrm>
            <a:prstGeom prst="roundRect">
              <a:avLst>
                <a:gd name="adj" fmla="val 4348"/>
              </a:avLst>
            </a:prstGeom>
            <a:solidFill>
              <a:schemeClr val="bg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p>
          </p:txBody>
        </p:sp>
        <p:sp>
          <p:nvSpPr>
            <p:cNvPr id="23" name="Rounded Rectangle 22"/>
            <p:cNvSpPr/>
            <p:nvPr/>
          </p:nvSpPr>
          <p:spPr>
            <a:xfrm>
              <a:off x="2522254" y="1407249"/>
              <a:ext cx="1363946" cy="3221901"/>
            </a:xfrm>
            <a:prstGeom prst="roundRect">
              <a:avLst>
                <a:gd name="adj" fmla="val 10963"/>
              </a:avLst>
            </a:prstGeom>
            <a:solidFill>
              <a:schemeClr val="bg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p>
          </p:txBody>
        </p:sp>
        <p:sp>
          <p:nvSpPr>
            <p:cNvPr id="3" name="Rounded Rectangle 2"/>
            <p:cNvSpPr/>
            <p:nvPr/>
          </p:nvSpPr>
          <p:spPr>
            <a:xfrm>
              <a:off x="1987456" y="1410462"/>
              <a:ext cx="464694" cy="3205429"/>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a:t>I/O interface</a:t>
              </a:r>
              <a:endParaRPr lang="en-US" sz="1400" dirty="0"/>
            </a:p>
          </p:txBody>
        </p:sp>
        <p:sp>
          <p:nvSpPr>
            <p:cNvPr id="7" name="Rounded Rectangle 6"/>
            <p:cNvSpPr/>
            <p:nvPr/>
          </p:nvSpPr>
          <p:spPr>
            <a:xfrm>
              <a:off x="2642139" y="1504950"/>
              <a:ext cx="990600" cy="9144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RAM Cache</a:t>
              </a:r>
              <a:endParaRPr lang="en-US" sz="1400" dirty="0"/>
            </a:p>
          </p:txBody>
        </p:sp>
        <p:sp>
          <p:nvSpPr>
            <p:cNvPr id="8" name="Rounded Rectangle 7"/>
            <p:cNvSpPr/>
            <p:nvPr/>
          </p:nvSpPr>
          <p:spPr>
            <a:xfrm>
              <a:off x="2652133" y="2509575"/>
              <a:ext cx="990600" cy="9144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 name="Rounded Rectangle 8"/>
            <p:cNvSpPr/>
            <p:nvPr/>
          </p:nvSpPr>
          <p:spPr>
            <a:xfrm>
              <a:off x="2642139" y="3514200"/>
              <a:ext cx="990600" cy="9144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082858" y="1716374"/>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Memory</a:t>
              </a:r>
              <a:endParaRPr lang="en-US" sz="700" dirty="0"/>
            </a:p>
          </p:txBody>
        </p:sp>
        <p:sp>
          <p:nvSpPr>
            <p:cNvPr id="11" name="Rounded Rectangle 10"/>
            <p:cNvSpPr/>
            <p:nvPr/>
          </p:nvSpPr>
          <p:spPr>
            <a:xfrm>
              <a:off x="4773678" y="1716374"/>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a:t>
              </a:r>
              <a:r>
                <a:rPr lang="en-US" sz="700" dirty="0"/>
                <a:t>Memory</a:t>
              </a:r>
              <a:endParaRPr lang="en-US" sz="700" dirty="0"/>
            </a:p>
          </p:txBody>
        </p:sp>
        <p:sp>
          <p:nvSpPr>
            <p:cNvPr id="12" name="Rounded Rectangle 11"/>
            <p:cNvSpPr/>
            <p:nvPr/>
          </p:nvSpPr>
          <p:spPr>
            <a:xfrm>
              <a:off x="6980298" y="1716374"/>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a:t>
              </a:r>
              <a:r>
                <a:rPr lang="en-US" sz="700" dirty="0"/>
                <a:t>Memory</a:t>
              </a:r>
              <a:endParaRPr lang="en-US" sz="700" dirty="0"/>
            </a:p>
          </p:txBody>
        </p:sp>
        <p:sp>
          <p:nvSpPr>
            <p:cNvPr id="13" name="Rounded Rectangle 12"/>
            <p:cNvSpPr/>
            <p:nvPr/>
          </p:nvSpPr>
          <p:spPr>
            <a:xfrm>
              <a:off x="6980298" y="3983958"/>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a:t>
              </a:r>
              <a:r>
                <a:rPr lang="en-US" sz="700" dirty="0"/>
                <a:t>Memory</a:t>
              </a:r>
              <a:endParaRPr lang="en-US" sz="700" dirty="0"/>
            </a:p>
          </p:txBody>
        </p:sp>
        <p:sp>
          <p:nvSpPr>
            <p:cNvPr id="14" name="Rounded Rectangle 13"/>
            <p:cNvSpPr/>
            <p:nvPr/>
          </p:nvSpPr>
          <p:spPr>
            <a:xfrm>
              <a:off x="4082858" y="3997108"/>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a:t>
              </a:r>
              <a:r>
                <a:rPr lang="en-US" sz="700" dirty="0"/>
                <a:t>Memory</a:t>
              </a:r>
              <a:endParaRPr lang="en-US" sz="700" dirty="0"/>
            </a:p>
          </p:txBody>
        </p:sp>
        <p:sp>
          <p:nvSpPr>
            <p:cNvPr id="15" name="Rounded Rectangle 14"/>
            <p:cNvSpPr/>
            <p:nvPr/>
          </p:nvSpPr>
          <p:spPr>
            <a:xfrm>
              <a:off x="4082858" y="2333100"/>
              <a:ext cx="609600" cy="3810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a:t>Flash </a:t>
              </a:r>
              <a:r>
                <a:rPr lang="en-US" sz="700" dirty="0"/>
                <a:t>Memory</a:t>
              </a:r>
              <a:endParaRPr lang="en-US" sz="700" dirty="0"/>
            </a:p>
          </p:txBody>
        </p:sp>
        <p:sp>
          <p:nvSpPr>
            <p:cNvPr id="5" name="TextBox 4"/>
            <p:cNvSpPr txBox="1"/>
            <p:nvPr/>
          </p:nvSpPr>
          <p:spPr>
            <a:xfrm>
              <a:off x="5297198" y="4481597"/>
              <a:ext cx="1020344" cy="276999"/>
            </a:xfrm>
            <a:prstGeom prst="rect">
              <a:avLst/>
            </a:prstGeom>
            <a:solidFill>
              <a:schemeClr val="bg1"/>
            </a:solidFill>
          </p:spPr>
          <p:txBody>
            <a:bodyPr wrap="none" rtlCol="0">
              <a:spAutoFit/>
            </a:bodyPr>
            <a:lstStyle/>
            <a:p>
              <a:r>
                <a:rPr lang="en-US" sz="1200" dirty="0"/>
                <a:t>Mass Storage</a:t>
              </a:r>
            </a:p>
          </p:txBody>
        </p:sp>
        <p:sp>
          <p:nvSpPr>
            <p:cNvPr id="18" name="TextBox 17"/>
            <p:cNvSpPr txBox="1"/>
            <p:nvPr/>
          </p:nvSpPr>
          <p:spPr>
            <a:xfrm>
              <a:off x="4632156" y="3409950"/>
              <a:ext cx="1736373" cy="1015663"/>
            </a:xfrm>
            <a:prstGeom prst="rect">
              <a:avLst/>
            </a:prstGeom>
            <a:noFill/>
          </p:spPr>
          <p:txBody>
            <a:bodyPr wrap="none" rtlCol="0">
              <a:spAutoFit/>
            </a:bodyPr>
            <a:lstStyle/>
            <a:p>
              <a:r>
                <a:rPr lang="en-US" sz="6000" dirty="0"/>
                <a:t>........</a:t>
              </a:r>
            </a:p>
          </p:txBody>
        </p:sp>
        <p:sp>
          <p:nvSpPr>
            <p:cNvPr id="19" name="TextBox 18"/>
            <p:cNvSpPr txBox="1"/>
            <p:nvPr/>
          </p:nvSpPr>
          <p:spPr>
            <a:xfrm rot="5400000">
              <a:off x="6818945" y="2529382"/>
              <a:ext cx="1348446" cy="1015663"/>
            </a:xfrm>
            <a:prstGeom prst="rect">
              <a:avLst/>
            </a:prstGeom>
            <a:noFill/>
          </p:spPr>
          <p:txBody>
            <a:bodyPr wrap="none" rtlCol="0">
              <a:spAutoFit/>
            </a:bodyPr>
            <a:lstStyle/>
            <a:p>
              <a:r>
                <a:rPr lang="en-US" sz="6000" dirty="0"/>
                <a:t>......</a:t>
              </a:r>
            </a:p>
          </p:txBody>
        </p:sp>
        <p:sp>
          <p:nvSpPr>
            <p:cNvPr id="20" name="TextBox 19"/>
            <p:cNvSpPr txBox="1"/>
            <p:nvPr/>
          </p:nvSpPr>
          <p:spPr>
            <a:xfrm rot="5400000">
              <a:off x="4135357" y="2858334"/>
              <a:ext cx="960519" cy="1015663"/>
            </a:xfrm>
            <a:prstGeom prst="rect">
              <a:avLst/>
            </a:prstGeom>
            <a:noFill/>
          </p:spPr>
          <p:txBody>
            <a:bodyPr wrap="none" rtlCol="0">
              <a:spAutoFit/>
            </a:bodyPr>
            <a:lstStyle/>
            <a:p>
              <a:r>
                <a:rPr lang="en-US" sz="6000" dirty="0"/>
                <a:t>....</a:t>
              </a:r>
            </a:p>
          </p:txBody>
        </p:sp>
        <p:sp>
          <p:nvSpPr>
            <p:cNvPr id="17" name="TextBox 16"/>
            <p:cNvSpPr txBox="1"/>
            <p:nvPr/>
          </p:nvSpPr>
          <p:spPr>
            <a:xfrm>
              <a:off x="2578131" y="2700617"/>
              <a:ext cx="1143000" cy="523220"/>
            </a:xfrm>
            <a:prstGeom prst="rect">
              <a:avLst/>
            </a:prstGeom>
            <a:noFill/>
          </p:spPr>
          <p:txBody>
            <a:bodyPr wrap="square" rtlCol="0">
              <a:spAutoFit/>
            </a:bodyPr>
            <a:lstStyle/>
            <a:p>
              <a:pPr algn="ctr"/>
              <a:r>
                <a:rPr lang="en-US" sz="1400" dirty="0">
                  <a:solidFill>
                    <a:schemeClr val="bg1"/>
                  </a:solidFill>
                </a:rPr>
                <a:t>Drive </a:t>
              </a:r>
              <a:r>
                <a:rPr lang="en-US" sz="1400" dirty="0">
                  <a:solidFill>
                    <a:schemeClr val="bg1"/>
                  </a:solidFill>
                </a:rPr>
                <a:t>Controller</a:t>
              </a:r>
              <a:endParaRPr lang="en-US" sz="2400" dirty="0">
                <a:solidFill>
                  <a:schemeClr val="bg1"/>
                </a:solidFill>
              </a:endParaRPr>
            </a:p>
          </p:txBody>
        </p:sp>
        <p:sp>
          <p:nvSpPr>
            <p:cNvPr id="22" name="TextBox 21"/>
            <p:cNvSpPr txBox="1"/>
            <p:nvPr/>
          </p:nvSpPr>
          <p:spPr>
            <a:xfrm>
              <a:off x="2565939" y="3608070"/>
              <a:ext cx="1143000" cy="523220"/>
            </a:xfrm>
            <a:prstGeom prst="rect">
              <a:avLst/>
            </a:prstGeom>
            <a:noFill/>
          </p:spPr>
          <p:txBody>
            <a:bodyPr wrap="square" rtlCol="0">
              <a:spAutoFit/>
            </a:bodyPr>
            <a:lstStyle/>
            <a:p>
              <a:pPr algn="ctr"/>
              <a:r>
                <a:rPr lang="en-US" sz="1400" dirty="0">
                  <a:solidFill>
                    <a:schemeClr val="bg1"/>
                  </a:solidFill>
                </a:rPr>
                <a:t>Non-Volatile Memory</a:t>
              </a:r>
              <a:endParaRPr lang="en-US" sz="2400" dirty="0">
                <a:solidFill>
                  <a:schemeClr val="bg1"/>
                </a:solidFill>
              </a:endParaRPr>
            </a:p>
          </p:txBody>
        </p:sp>
        <p:sp>
          <p:nvSpPr>
            <p:cNvPr id="16" name="TextBox 15"/>
            <p:cNvSpPr txBox="1"/>
            <p:nvPr/>
          </p:nvSpPr>
          <p:spPr>
            <a:xfrm>
              <a:off x="5392036" y="1116935"/>
              <a:ext cx="1154483" cy="1015663"/>
            </a:xfrm>
            <a:prstGeom prst="rect">
              <a:avLst/>
            </a:prstGeom>
            <a:noFill/>
          </p:spPr>
          <p:txBody>
            <a:bodyPr wrap="none" rtlCol="0">
              <a:spAutoFit/>
            </a:bodyPr>
            <a:lstStyle/>
            <a:p>
              <a:r>
                <a:rPr lang="en-US" sz="6000" dirty="0"/>
                <a:t>.....</a:t>
              </a:r>
            </a:p>
          </p:txBody>
        </p:sp>
        <p:sp>
          <p:nvSpPr>
            <p:cNvPr id="21" name="Rectangle 20"/>
            <p:cNvSpPr/>
            <p:nvPr/>
          </p:nvSpPr>
          <p:spPr>
            <a:xfrm>
              <a:off x="2729043" y="4477392"/>
              <a:ext cx="810735" cy="276999"/>
            </a:xfrm>
            <a:prstGeom prst="rect">
              <a:avLst/>
            </a:prstGeom>
            <a:solidFill>
              <a:schemeClr val="bg1"/>
            </a:solidFill>
          </p:spPr>
          <p:txBody>
            <a:bodyPr wrap="none">
              <a:spAutoFit/>
            </a:bodyPr>
            <a:lstStyle/>
            <a:p>
              <a:r>
                <a:rPr lang="en-US" sz="1200" dirty="0"/>
                <a:t>Controller</a:t>
              </a:r>
              <a:endParaRPr lang="en-US" sz="1200" dirty="0"/>
            </a:p>
          </p:txBody>
        </p:sp>
      </p:grpSp>
    </p:spTree>
    <p:custDataLst>
      <p:tags r:id="rId1"/>
    </p:custDataLst>
    <p:extLst>
      <p:ext uri="{BB962C8B-B14F-4D97-AF65-F5344CB8AC3E}">
        <p14:creationId xmlns:p14="http://schemas.microsoft.com/office/powerpoint/2010/main" val="964708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Addressing</a:t>
            </a:r>
            <a:endParaRPr lang="en-US" dirty="0"/>
          </a:p>
        </p:txBody>
      </p:sp>
      <p:sp>
        <p:nvSpPr>
          <p:cNvPr id="5" name="Rounded Rectangle 4"/>
          <p:cNvSpPr/>
          <p:nvPr/>
        </p:nvSpPr>
        <p:spPr>
          <a:xfrm>
            <a:off x="1473643" y="3656406"/>
            <a:ext cx="533400" cy="4572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831663" y="3656406"/>
            <a:ext cx="533400" cy="4572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2159443" y="3770706"/>
            <a:ext cx="533400" cy="228600"/>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1163567" y="3190154"/>
            <a:ext cx="1143001" cy="461665"/>
          </a:xfrm>
          <a:prstGeom prst="rect">
            <a:avLst/>
          </a:prstGeom>
          <a:noFill/>
        </p:spPr>
        <p:txBody>
          <a:bodyPr wrap="square" rtlCol="0">
            <a:spAutoFit/>
          </a:bodyPr>
          <a:lstStyle/>
          <a:p>
            <a:pPr algn="ctr"/>
            <a:r>
              <a:rPr lang="en-US" sz="1200" dirty="0"/>
              <a:t>8KB write to SSD</a:t>
            </a:r>
          </a:p>
        </p:txBody>
      </p:sp>
      <p:graphicFrame>
        <p:nvGraphicFramePr>
          <p:cNvPr id="11" name="Table 10"/>
          <p:cNvGraphicFramePr>
            <a:graphicFrameLocks noGrp="1"/>
          </p:cNvGraphicFramePr>
          <p:nvPr>
            <p:extLst>
              <p:ext uri="{D42A27DB-BD31-4B8C-83A1-F6EECF244321}">
                <p14:modId xmlns:p14="http://schemas.microsoft.com/office/powerpoint/2010/main" val="2221743712"/>
              </p:ext>
            </p:extLst>
          </p:nvPr>
        </p:nvGraphicFramePr>
        <p:xfrm>
          <a:off x="4800600" y="2114935"/>
          <a:ext cx="1600200" cy="2926080"/>
        </p:xfrm>
        <a:graphic>
          <a:graphicData uri="http://schemas.openxmlformats.org/drawingml/2006/table">
            <a:tbl>
              <a:tblPr firstRow="1" bandRow="1">
                <a:tableStyleId>{5940675A-B579-460E-94D1-54222C63F5DA}</a:tableStyleId>
              </a:tblPr>
              <a:tblGrid>
                <a:gridCol w="400050"/>
                <a:gridCol w="400050"/>
                <a:gridCol w="400050"/>
                <a:gridCol w="400050"/>
              </a:tblGrid>
              <a:tr h="177800">
                <a:tc>
                  <a:txBody>
                    <a:bodyPr/>
                    <a:lstStyle/>
                    <a:p>
                      <a:endParaRPr lang="en-US" dirty="0"/>
                    </a:p>
                  </a:txBody>
                  <a:tcPr>
                    <a:solidFill>
                      <a:schemeClr val="tx2"/>
                    </a:solidFill>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dirty="0"/>
                    </a:p>
                  </a:txBody>
                  <a:tcPr>
                    <a:solidFill>
                      <a:schemeClr val="tx2"/>
                    </a:solidFill>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778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13" name="Straight Arrow Connector 12"/>
          <p:cNvCxnSpPr/>
          <p:nvPr/>
        </p:nvCxnSpPr>
        <p:spPr>
          <a:xfrm flipH="1" flipV="1">
            <a:off x="6229161" y="4873375"/>
            <a:ext cx="457200" cy="30480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91299" y="5167425"/>
            <a:ext cx="855812" cy="307777"/>
          </a:xfrm>
          <a:prstGeom prst="rect">
            <a:avLst/>
          </a:prstGeom>
          <a:noFill/>
        </p:spPr>
        <p:txBody>
          <a:bodyPr wrap="none" rtlCol="0">
            <a:spAutoFit/>
          </a:bodyPr>
          <a:lstStyle/>
          <a:p>
            <a:r>
              <a:rPr lang="en-US" sz="1400" dirty="0"/>
              <a:t>4KB Page</a:t>
            </a:r>
          </a:p>
        </p:txBody>
      </p:sp>
      <p:sp>
        <p:nvSpPr>
          <p:cNvPr id="17" name="TextBox 16"/>
          <p:cNvSpPr txBox="1"/>
          <p:nvPr/>
        </p:nvSpPr>
        <p:spPr>
          <a:xfrm>
            <a:off x="4915094" y="5045835"/>
            <a:ext cx="1382237" cy="523220"/>
          </a:xfrm>
          <a:prstGeom prst="rect">
            <a:avLst/>
          </a:prstGeom>
          <a:noFill/>
        </p:spPr>
        <p:txBody>
          <a:bodyPr wrap="none" rtlCol="0">
            <a:spAutoFit/>
          </a:bodyPr>
          <a:lstStyle/>
          <a:p>
            <a:pPr algn="ctr"/>
            <a:r>
              <a:rPr lang="en-US" sz="1400" dirty="0"/>
              <a:t>128KB Block</a:t>
            </a:r>
          </a:p>
          <a:p>
            <a:pPr algn="ctr"/>
            <a:r>
              <a:rPr lang="en-US" sz="1400" dirty="0"/>
              <a:t>(32 x 4KB pages)</a:t>
            </a:r>
          </a:p>
        </p:txBody>
      </p:sp>
      <p:sp>
        <p:nvSpPr>
          <p:cNvPr id="18" name="Right Arrow 17"/>
          <p:cNvSpPr/>
          <p:nvPr/>
        </p:nvSpPr>
        <p:spPr>
          <a:xfrm>
            <a:off x="4216843" y="3770706"/>
            <a:ext cx="533400" cy="228600"/>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2656631" y="3194742"/>
            <a:ext cx="1600200" cy="461665"/>
          </a:xfrm>
          <a:prstGeom prst="rect">
            <a:avLst/>
          </a:prstGeom>
          <a:noFill/>
        </p:spPr>
        <p:txBody>
          <a:bodyPr wrap="square" rtlCol="0">
            <a:spAutoFit/>
          </a:bodyPr>
          <a:lstStyle/>
          <a:p>
            <a:pPr algn="ctr"/>
            <a:r>
              <a:rPr lang="en-US" sz="1200" dirty="0"/>
              <a:t>Saved as two 4KB pages</a:t>
            </a:r>
          </a:p>
        </p:txBody>
      </p:sp>
      <p:cxnSp>
        <p:nvCxnSpPr>
          <p:cNvPr id="20" name="Straight Arrow Connector 19"/>
          <p:cNvCxnSpPr/>
          <p:nvPr/>
        </p:nvCxnSpPr>
        <p:spPr>
          <a:xfrm flipH="1" flipV="1">
            <a:off x="5067300" y="2280847"/>
            <a:ext cx="2933700" cy="344628"/>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829300" y="2925185"/>
            <a:ext cx="2171700" cy="500390"/>
          </a:xfrm>
          <a:prstGeom prst="straightConnector1">
            <a:avLst/>
          </a:prstGeom>
          <a:ln w="127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10400" y="1749176"/>
            <a:ext cx="1981200" cy="461665"/>
          </a:xfrm>
          <a:prstGeom prst="rect">
            <a:avLst/>
          </a:prstGeom>
          <a:noFill/>
        </p:spPr>
        <p:txBody>
          <a:bodyPr wrap="square" rtlCol="0">
            <a:spAutoFit/>
          </a:bodyPr>
          <a:lstStyle/>
          <a:p>
            <a:r>
              <a:rPr lang="en-US" sz="1200" dirty="0"/>
              <a:t>Logically mapped to pages (SSD metadata)</a:t>
            </a:r>
          </a:p>
        </p:txBody>
      </p:sp>
      <p:sp>
        <p:nvSpPr>
          <p:cNvPr id="25" name="Rounded Rectangle 24"/>
          <p:cNvSpPr/>
          <p:nvPr/>
        </p:nvSpPr>
        <p:spPr>
          <a:xfrm>
            <a:off x="3531043" y="3656406"/>
            <a:ext cx="533400" cy="457200"/>
          </a:xfrm>
          <a:prstGeom prst="roundRect">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8231489" y="2303884"/>
            <a:ext cx="797013" cy="246221"/>
          </a:xfrm>
          <a:prstGeom prst="rect">
            <a:avLst/>
          </a:prstGeom>
          <a:noFill/>
        </p:spPr>
        <p:txBody>
          <a:bodyPr wrap="none" rtlCol="0">
            <a:spAutoFit/>
          </a:bodyPr>
          <a:lstStyle/>
          <a:p>
            <a:r>
              <a:rPr lang="en-US" sz="1000" dirty="0"/>
              <a:t>LBA 0x2000</a:t>
            </a:r>
          </a:p>
        </p:txBody>
      </p:sp>
      <p:sp>
        <p:nvSpPr>
          <p:cNvPr id="30" name="TextBox 29"/>
          <p:cNvSpPr txBox="1"/>
          <p:nvPr/>
        </p:nvSpPr>
        <p:spPr>
          <a:xfrm>
            <a:off x="8231489" y="2690735"/>
            <a:ext cx="797013" cy="246221"/>
          </a:xfrm>
          <a:prstGeom prst="rect">
            <a:avLst/>
          </a:prstGeom>
          <a:noFill/>
        </p:spPr>
        <p:txBody>
          <a:bodyPr wrap="none" rtlCol="0">
            <a:spAutoFit/>
          </a:bodyPr>
          <a:lstStyle/>
          <a:p>
            <a:r>
              <a:rPr lang="en-US" sz="1000" dirty="0"/>
              <a:t>LBA 0x3000</a:t>
            </a:r>
          </a:p>
        </p:txBody>
      </p:sp>
      <p:graphicFrame>
        <p:nvGraphicFramePr>
          <p:cNvPr id="27" name="Table 26"/>
          <p:cNvGraphicFramePr>
            <a:graphicFrameLocks noGrp="1"/>
          </p:cNvGraphicFramePr>
          <p:nvPr>
            <p:extLst>
              <p:ext uri="{D42A27DB-BD31-4B8C-83A1-F6EECF244321}">
                <p14:modId xmlns:p14="http://schemas.microsoft.com/office/powerpoint/2010/main" val="2830410976"/>
              </p:ext>
            </p:extLst>
          </p:nvPr>
        </p:nvGraphicFramePr>
        <p:xfrm>
          <a:off x="7824806" y="2389255"/>
          <a:ext cx="444782" cy="731520"/>
        </p:xfrm>
        <a:graphic>
          <a:graphicData uri="http://schemas.openxmlformats.org/drawingml/2006/table">
            <a:tbl>
              <a:tblPr firstRow="1" bandRow="1">
                <a:tableStyleId>{5940675A-B579-460E-94D1-54222C63F5DA}</a:tableStyleId>
              </a:tblPr>
              <a:tblGrid>
                <a:gridCol w="444782"/>
              </a:tblGrid>
              <a:tr h="359833">
                <a:tc>
                  <a:txBody>
                    <a:bodyPr/>
                    <a:lstStyle/>
                    <a:p>
                      <a:endParaRPr lang="en-US" dirty="0"/>
                    </a:p>
                  </a:txBody>
                  <a:tcPr/>
                </a:tc>
              </a:tr>
              <a:tr h="359833">
                <a:tc>
                  <a:txBody>
                    <a:bodyPr/>
                    <a:lstStyle/>
                    <a:p>
                      <a:endParaRPr lang="en-US"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933352594"/>
              </p:ext>
            </p:extLst>
          </p:nvPr>
        </p:nvGraphicFramePr>
        <p:xfrm>
          <a:off x="7824806" y="4065655"/>
          <a:ext cx="444782" cy="731520"/>
        </p:xfrm>
        <a:graphic>
          <a:graphicData uri="http://schemas.openxmlformats.org/drawingml/2006/table">
            <a:tbl>
              <a:tblPr firstRow="1" bandRow="1">
                <a:tableStyleId>{5940675A-B579-460E-94D1-54222C63F5DA}</a:tableStyleId>
              </a:tblPr>
              <a:tblGrid>
                <a:gridCol w="444782"/>
              </a:tblGrid>
              <a:tr h="359833">
                <a:tc>
                  <a:txBody>
                    <a:bodyPr/>
                    <a:lstStyle/>
                    <a:p>
                      <a:endParaRPr lang="en-US" dirty="0"/>
                    </a:p>
                  </a:txBody>
                  <a:tcPr/>
                </a:tc>
              </a:tr>
              <a:tr h="359833">
                <a:tc>
                  <a:txBody>
                    <a:bodyPr/>
                    <a:lstStyle/>
                    <a:p>
                      <a:endParaRPr lang="en-US" dirty="0"/>
                    </a:p>
                  </a:txBody>
                  <a:tcPr/>
                </a:tc>
              </a:tr>
            </a:tbl>
          </a:graphicData>
        </a:graphic>
      </p:graphicFrame>
      <p:sp>
        <p:nvSpPr>
          <p:cNvPr id="1027" name="TextBox 1026"/>
          <p:cNvSpPr txBox="1"/>
          <p:nvPr/>
        </p:nvSpPr>
        <p:spPr>
          <a:xfrm rot="5400000">
            <a:off x="7734964" y="3190763"/>
            <a:ext cx="963725" cy="769441"/>
          </a:xfrm>
          <a:prstGeom prst="rect">
            <a:avLst/>
          </a:prstGeom>
          <a:noFill/>
        </p:spPr>
        <p:txBody>
          <a:bodyPr wrap="none" rtlCol="0">
            <a:spAutoFit/>
          </a:bodyPr>
          <a:lstStyle/>
          <a:p>
            <a:r>
              <a:rPr lang="en-US" sz="4400" dirty="0"/>
              <a:t>……</a:t>
            </a:r>
          </a:p>
        </p:txBody>
      </p:sp>
    </p:spTree>
    <p:custDataLst>
      <p:tags r:id="rId1"/>
    </p:custDataLst>
    <p:extLst>
      <p:ext uri="{BB962C8B-B14F-4D97-AF65-F5344CB8AC3E}">
        <p14:creationId xmlns:p14="http://schemas.microsoft.com/office/powerpoint/2010/main" val="532148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and Block States</a:t>
            </a:r>
          </a:p>
        </p:txBody>
      </p:sp>
      <p:graphicFrame>
        <p:nvGraphicFramePr>
          <p:cNvPr id="5" name="Table 4"/>
          <p:cNvGraphicFramePr>
            <a:graphicFrameLocks noGrp="1"/>
          </p:cNvGraphicFramePr>
          <p:nvPr>
            <p:extLst/>
          </p:nvPr>
        </p:nvGraphicFramePr>
        <p:xfrm>
          <a:off x="6843982" y="3581690"/>
          <a:ext cx="833120" cy="1341120"/>
        </p:xfrm>
        <a:graphic>
          <a:graphicData uri="http://schemas.openxmlformats.org/drawingml/2006/table">
            <a:tbl>
              <a:tblPr firstRow="1" bandRow="1">
                <a:tableStyleId>{5940675A-B579-460E-94D1-54222C63F5DA}</a:tableStyleId>
              </a:tblPr>
              <a:tblGrid>
                <a:gridCol w="208280"/>
                <a:gridCol w="208280"/>
                <a:gridCol w="208280"/>
                <a:gridCol w="208280"/>
              </a:tblGrid>
              <a:tr h="0">
                <a:tc>
                  <a:txBody>
                    <a:bodyPr/>
                    <a:lstStyle/>
                    <a:p>
                      <a:endParaRPr lang="en-US" sz="500" dirty="0"/>
                    </a:p>
                  </a:txBody>
                  <a:tcPr>
                    <a:solidFill>
                      <a:schemeClr val="accent1"/>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c>
                  <a:txBody>
                    <a:bodyPr/>
                    <a:lstStyle/>
                    <a:p>
                      <a:endParaRPr lang="en-US" sz="500"/>
                    </a:p>
                  </a:txBody>
                  <a:tcPr>
                    <a:solidFill>
                      <a:schemeClr val="accent1"/>
                    </a:solidFill>
                  </a:tcPr>
                </a:tc>
              </a:tr>
              <a:tr h="0">
                <a:tc>
                  <a:txBody>
                    <a:bodyPr/>
                    <a:lstStyle/>
                    <a:p>
                      <a:endParaRPr lang="en-US" sz="500" dirty="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dirty="0"/>
                    </a:p>
                  </a:txBody>
                  <a:tcPr>
                    <a:solidFill>
                      <a:schemeClr val="bg2"/>
                    </a:solidFill>
                  </a:tcPr>
                </a:tc>
                <a:tc>
                  <a:txBody>
                    <a:bodyPr/>
                    <a:lstStyle/>
                    <a:p>
                      <a:endParaRPr lang="en-US" sz="500" dirty="0"/>
                    </a:p>
                  </a:txBody>
                  <a:tcPr>
                    <a:solidFill>
                      <a:schemeClr val="bg2"/>
                    </a:solidFill>
                  </a:tcPr>
                </a:tc>
                <a:tc>
                  <a:txBody>
                    <a:bodyPr/>
                    <a:lstStyle/>
                    <a:p>
                      <a:endParaRPr lang="en-US" sz="500" dirty="0"/>
                    </a:p>
                  </a:txBody>
                  <a:tcPr>
                    <a:solidFill>
                      <a:schemeClr val="bg2"/>
                    </a:solidFill>
                  </a:tcPr>
                </a:tc>
                <a:tc>
                  <a:txBody>
                    <a:bodyPr/>
                    <a:lstStyle/>
                    <a:p>
                      <a:endParaRPr lang="en-US" sz="500" dirty="0"/>
                    </a:p>
                  </a:txBody>
                  <a:tcPr>
                    <a:solidFill>
                      <a:schemeClr val="bg2"/>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bg2"/>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bg2"/>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dirty="0"/>
                    </a:p>
                  </a:txBody>
                  <a:tcPr>
                    <a:solidFill>
                      <a:schemeClr val="bg2"/>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r>
            </a:tbl>
          </a:graphicData>
        </a:graphic>
      </p:graphicFrame>
      <p:cxnSp>
        <p:nvCxnSpPr>
          <p:cNvPr id="6" name="Straight Arrow Connector 5"/>
          <p:cNvCxnSpPr/>
          <p:nvPr/>
        </p:nvCxnSpPr>
        <p:spPr>
          <a:xfrm flipV="1">
            <a:off x="2514600" y="3215190"/>
            <a:ext cx="768350" cy="1"/>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546536" y="3031123"/>
            <a:ext cx="691714" cy="338554"/>
            <a:chOff x="546536" y="2173873"/>
            <a:chExt cx="691714" cy="338554"/>
          </a:xfrm>
        </p:grpSpPr>
        <p:sp>
          <p:nvSpPr>
            <p:cNvPr id="8" name="Flowchart: Terminator 7"/>
            <p:cNvSpPr/>
            <p:nvPr/>
          </p:nvSpPr>
          <p:spPr>
            <a:xfrm>
              <a:off x="552450" y="2190750"/>
              <a:ext cx="685800" cy="304800"/>
            </a:xfrm>
            <a:prstGeom prst="flowChartTerminator">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9" name="TextBox 8"/>
            <p:cNvSpPr txBox="1"/>
            <p:nvPr/>
          </p:nvSpPr>
          <p:spPr>
            <a:xfrm>
              <a:off x="546536" y="2173873"/>
              <a:ext cx="584519" cy="338554"/>
            </a:xfrm>
            <a:prstGeom prst="rect">
              <a:avLst/>
            </a:prstGeom>
            <a:noFill/>
          </p:spPr>
          <p:txBody>
            <a:bodyPr wrap="none" rtlCol="0">
              <a:spAutoFit/>
            </a:bodyPr>
            <a:lstStyle/>
            <a:p>
              <a:r>
                <a:rPr lang="en-US" sz="1600" dirty="0">
                  <a:solidFill>
                    <a:schemeClr val="bg1"/>
                  </a:solidFill>
                </a:rPr>
                <a:t>Start</a:t>
              </a:r>
            </a:p>
          </p:txBody>
        </p:sp>
      </p:grpSp>
      <p:sp>
        <p:nvSpPr>
          <p:cNvPr id="10" name="Rectangle 9"/>
          <p:cNvSpPr/>
          <p:nvPr/>
        </p:nvSpPr>
        <p:spPr>
          <a:xfrm>
            <a:off x="6019383" y="4961458"/>
            <a:ext cx="2016578" cy="369332"/>
          </a:xfrm>
          <a:prstGeom prst="rect">
            <a:avLst/>
          </a:prstGeom>
        </p:spPr>
        <p:txBody>
          <a:bodyPr wrap="none">
            <a:spAutoFit/>
          </a:bodyPr>
          <a:lstStyle/>
          <a:p>
            <a:r>
              <a:rPr lang="en-US" dirty="0"/>
              <a:t>Block state diagram</a:t>
            </a:r>
          </a:p>
        </p:txBody>
      </p:sp>
      <p:sp>
        <p:nvSpPr>
          <p:cNvPr id="11" name="Rectangle 10"/>
          <p:cNvSpPr/>
          <p:nvPr/>
        </p:nvSpPr>
        <p:spPr>
          <a:xfrm>
            <a:off x="773091" y="4919403"/>
            <a:ext cx="2620076" cy="369332"/>
          </a:xfrm>
          <a:prstGeom prst="rect">
            <a:avLst/>
          </a:prstGeom>
        </p:spPr>
        <p:txBody>
          <a:bodyPr wrap="none">
            <a:spAutoFit/>
          </a:bodyPr>
          <a:lstStyle/>
          <a:p>
            <a:r>
              <a:rPr lang="en-US" dirty="0"/>
              <a:t>Flash memory page states</a:t>
            </a:r>
          </a:p>
        </p:txBody>
      </p:sp>
      <p:cxnSp>
        <p:nvCxnSpPr>
          <p:cNvPr id="12" name="Straight Connector 11"/>
          <p:cNvCxnSpPr/>
          <p:nvPr/>
        </p:nvCxnSpPr>
        <p:spPr>
          <a:xfrm flipH="1">
            <a:off x="4599311" y="1752600"/>
            <a:ext cx="1" cy="3578190"/>
          </a:xfrm>
          <a:prstGeom prst="line">
            <a:avLst/>
          </a:prstGeom>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2726086" y="3015135"/>
            <a:ext cx="393056" cy="200055"/>
          </a:xfrm>
          <a:prstGeom prst="rect">
            <a:avLst/>
          </a:prstGeom>
          <a:noFill/>
        </p:spPr>
        <p:txBody>
          <a:bodyPr wrap="none" rtlCol="0">
            <a:spAutoFit/>
          </a:bodyPr>
          <a:lstStyle/>
          <a:p>
            <a:r>
              <a:rPr lang="en-US" sz="700" dirty="0"/>
              <a:t>Write</a:t>
            </a:r>
          </a:p>
        </p:txBody>
      </p:sp>
      <p:sp>
        <p:nvSpPr>
          <p:cNvPr id="14" name="TextBox 13"/>
          <p:cNvSpPr txBox="1"/>
          <p:nvPr/>
        </p:nvSpPr>
        <p:spPr>
          <a:xfrm>
            <a:off x="3451595" y="3640435"/>
            <a:ext cx="670017" cy="338554"/>
          </a:xfrm>
          <a:prstGeom prst="rect">
            <a:avLst/>
          </a:prstGeom>
          <a:noFill/>
        </p:spPr>
        <p:txBody>
          <a:bodyPr wrap="square" rtlCol="0">
            <a:spAutoFit/>
          </a:bodyPr>
          <a:lstStyle/>
          <a:p>
            <a:pPr algn="ctr"/>
            <a:r>
              <a:rPr lang="en-US" sz="800" dirty="0"/>
              <a:t>(re)write</a:t>
            </a:r>
          </a:p>
          <a:p>
            <a:pPr algn="ctr"/>
            <a:r>
              <a:rPr lang="en-US" sz="800" dirty="0"/>
              <a:t>or delete</a:t>
            </a:r>
          </a:p>
        </p:txBody>
      </p:sp>
      <p:grpSp>
        <p:nvGrpSpPr>
          <p:cNvPr id="15" name="Group 14"/>
          <p:cNvGrpSpPr/>
          <p:nvPr/>
        </p:nvGrpSpPr>
        <p:grpSpPr>
          <a:xfrm>
            <a:off x="2514600" y="3949700"/>
            <a:ext cx="768350" cy="457200"/>
            <a:chOff x="2514600" y="3092450"/>
            <a:chExt cx="768350" cy="457200"/>
          </a:xfrm>
        </p:grpSpPr>
        <p:sp>
          <p:nvSpPr>
            <p:cNvPr id="16" name="Flowchart: Process 15"/>
            <p:cNvSpPr/>
            <p:nvPr/>
          </p:nvSpPr>
          <p:spPr>
            <a:xfrm>
              <a:off x="2597150" y="3092450"/>
              <a:ext cx="685800" cy="457200"/>
            </a:xfrm>
            <a:prstGeom prst="flowChartProcess">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2514600" y="3162528"/>
              <a:ext cx="728084" cy="338554"/>
            </a:xfrm>
            <a:prstGeom prst="rect">
              <a:avLst/>
            </a:prstGeom>
            <a:noFill/>
          </p:spPr>
          <p:txBody>
            <a:bodyPr wrap="none" rtlCol="0">
              <a:spAutoFit/>
            </a:bodyPr>
            <a:lstStyle/>
            <a:p>
              <a:r>
                <a:rPr lang="en-US" sz="1600" dirty="0">
                  <a:solidFill>
                    <a:schemeClr val="bg1"/>
                  </a:solidFill>
                </a:rPr>
                <a:t>Invalid</a:t>
              </a:r>
            </a:p>
          </p:txBody>
        </p:sp>
      </p:grpSp>
      <p:grpSp>
        <p:nvGrpSpPr>
          <p:cNvPr id="18" name="Group 17"/>
          <p:cNvGrpSpPr/>
          <p:nvPr/>
        </p:nvGrpSpPr>
        <p:grpSpPr>
          <a:xfrm>
            <a:off x="1801558" y="2978150"/>
            <a:ext cx="782892" cy="457200"/>
            <a:chOff x="1801558" y="2120900"/>
            <a:chExt cx="782892" cy="457200"/>
          </a:xfrm>
        </p:grpSpPr>
        <p:sp>
          <p:nvSpPr>
            <p:cNvPr id="19" name="Flowchart: Process 18"/>
            <p:cNvSpPr/>
            <p:nvPr/>
          </p:nvSpPr>
          <p:spPr>
            <a:xfrm>
              <a:off x="1898650" y="2120900"/>
              <a:ext cx="685800" cy="457200"/>
            </a:xfrm>
            <a:prstGeom prst="flowChartProcess">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p>
          </p:txBody>
        </p:sp>
        <p:sp>
          <p:nvSpPr>
            <p:cNvPr id="20" name="TextBox 19"/>
            <p:cNvSpPr txBox="1"/>
            <p:nvPr/>
          </p:nvSpPr>
          <p:spPr>
            <a:xfrm>
              <a:off x="1801558" y="2173873"/>
              <a:ext cx="741485" cy="338554"/>
            </a:xfrm>
            <a:prstGeom prst="rect">
              <a:avLst/>
            </a:prstGeom>
            <a:noFill/>
          </p:spPr>
          <p:txBody>
            <a:bodyPr wrap="none" rtlCol="0">
              <a:spAutoFit/>
            </a:bodyPr>
            <a:lstStyle/>
            <a:p>
              <a:r>
                <a:rPr lang="en-US" sz="1600" dirty="0">
                  <a:solidFill>
                    <a:schemeClr val="bg1"/>
                  </a:solidFill>
                </a:rPr>
                <a:t>Erased</a:t>
              </a:r>
            </a:p>
          </p:txBody>
        </p:sp>
      </p:grpSp>
      <p:grpSp>
        <p:nvGrpSpPr>
          <p:cNvPr id="21" name="Group 20"/>
          <p:cNvGrpSpPr/>
          <p:nvPr/>
        </p:nvGrpSpPr>
        <p:grpSpPr>
          <a:xfrm>
            <a:off x="3295650" y="2978150"/>
            <a:ext cx="685800" cy="457200"/>
            <a:chOff x="3295650" y="2120900"/>
            <a:chExt cx="685800" cy="457200"/>
          </a:xfrm>
        </p:grpSpPr>
        <p:sp>
          <p:nvSpPr>
            <p:cNvPr id="22" name="Flowchart: Process 21"/>
            <p:cNvSpPr/>
            <p:nvPr/>
          </p:nvSpPr>
          <p:spPr>
            <a:xfrm>
              <a:off x="3295650" y="2120900"/>
              <a:ext cx="685800" cy="457200"/>
            </a:xfrm>
            <a:prstGeom prst="flowChartProcess">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a:off x="3298745" y="2180223"/>
              <a:ext cx="588431" cy="338554"/>
            </a:xfrm>
            <a:prstGeom prst="rect">
              <a:avLst/>
            </a:prstGeom>
            <a:noFill/>
          </p:spPr>
          <p:txBody>
            <a:bodyPr wrap="none" rtlCol="0">
              <a:spAutoFit/>
            </a:bodyPr>
            <a:lstStyle/>
            <a:p>
              <a:r>
                <a:rPr lang="en-US" sz="1600" dirty="0">
                  <a:solidFill>
                    <a:schemeClr val="bg1"/>
                  </a:solidFill>
                </a:rPr>
                <a:t>V</a:t>
              </a:r>
              <a:r>
                <a:rPr lang="en-US" sz="1600" dirty="0">
                  <a:solidFill>
                    <a:schemeClr val="bg1"/>
                  </a:solidFill>
                </a:rPr>
                <a:t>alid</a:t>
              </a:r>
            </a:p>
          </p:txBody>
        </p:sp>
      </p:grpSp>
      <p:cxnSp>
        <p:nvCxnSpPr>
          <p:cNvPr id="24" name="Straight Arrow Connector 23"/>
          <p:cNvCxnSpPr/>
          <p:nvPr/>
        </p:nvCxnSpPr>
        <p:spPr>
          <a:xfrm flipH="1">
            <a:off x="3318201" y="3486020"/>
            <a:ext cx="339805" cy="628780"/>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229255" y="3480881"/>
            <a:ext cx="317770" cy="666345"/>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89101" y="3716635"/>
            <a:ext cx="787940" cy="338554"/>
          </a:xfrm>
          <a:prstGeom prst="rect">
            <a:avLst/>
          </a:prstGeom>
          <a:noFill/>
        </p:spPr>
        <p:txBody>
          <a:bodyPr wrap="square" rtlCol="0">
            <a:spAutoFit/>
          </a:bodyPr>
          <a:lstStyle/>
          <a:p>
            <a:pPr algn="ctr"/>
            <a:r>
              <a:rPr lang="en-US" sz="800" dirty="0"/>
              <a:t>Erase</a:t>
            </a:r>
          </a:p>
          <a:p>
            <a:pPr algn="ctr"/>
            <a:r>
              <a:rPr lang="en-US" sz="800" dirty="0"/>
              <a:t>(electrical)</a:t>
            </a:r>
          </a:p>
        </p:txBody>
      </p:sp>
      <p:graphicFrame>
        <p:nvGraphicFramePr>
          <p:cNvPr id="27" name="Table 26"/>
          <p:cNvGraphicFramePr>
            <a:graphicFrameLocks noGrp="1"/>
          </p:cNvGraphicFramePr>
          <p:nvPr>
            <p:extLst/>
          </p:nvPr>
        </p:nvGraphicFramePr>
        <p:xfrm>
          <a:off x="6080277" y="1939638"/>
          <a:ext cx="833120" cy="1341120"/>
        </p:xfrm>
        <a:graphic>
          <a:graphicData uri="http://schemas.openxmlformats.org/drawingml/2006/table">
            <a:tbl>
              <a:tblPr firstRow="1" bandRow="1">
                <a:tableStyleId>{5940675A-B579-460E-94D1-54222C63F5DA}</a:tableStyleId>
              </a:tblPr>
              <a:tblGrid>
                <a:gridCol w="208280"/>
                <a:gridCol w="208280"/>
                <a:gridCol w="208280"/>
                <a:gridCol w="208280"/>
              </a:tblGrid>
              <a:tr h="0">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0">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dirty="0"/>
                    </a:p>
                  </a:txBody>
                  <a:tcPr/>
                </a:tc>
              </a:tr>
            </a:tbl>
          </a:graphicData>
        </a:graphic>
      </p:graphicFrame>
      <p:sp>
        <p:nvSpPr>
          <p:cNvPr id="28" name="TextBox 27"/>
          <p:cNvSpPr txBox="1"/>
          <p:nvPr/>
        </p:nvSpPr>
        <p:spPr>
          <a:xfrm>
            <a:off x="6934200" y="2394754"/>
            <a:ext cx="420308" cy="215444"/>
          </a:xfrm>
          <a:prstGeom prst="rect">
            <a:avLst/>
          </a:prstGeom>
          <a:noFill/>
        </p:spPr>
        <p:txBody>
          <a:bodyPr wrap="none" rtlCol="0">
            <a:spAutoFit/>
          </a:bodyPr>
          <a:lstStyle/>
          <a:p>
            <a:r>
              <a:rPr lang="en-US" sz="800" dirty="0"/>
              <a:t>Write</a:t>
            </a:r>
          </a:p>
        </p:txBody>
      </p:sp>
      <p:sp>
        <p:nvSpPr>
          <p:cNvPr id="29" name="TextBox 28"/>
          <p:cNvSpPr txBox="1"/>
          <p:nvPr/>
        </p:nvSpPr>
        <p:spPr>
          <a:xfrm>
            <a:off x="6056846" y="2440077"/>
            <a:ext cx="741485" cy="338554"/>
          </a:xfrm>
          <a:prstGeom prst="rect">
            <a:avLst/>
          </a:prstGeom>
          <a:noFill/>
        </p:spPr>
        <p:txBody>
          <a:bodyPr wrap="none" rtlCol="0">
            <a:spAutoFit/>
          </a:bodyPr>
          <a:lstStyle/>
          <a:p>
            <a:r>
              <a:rPr lang="en-US" sz="1600" dirty="0">
                <a:solidFill>
                  <a:srgbClr val="FF0000"/>
                </a:solidFill>
              </a:rPr>
              <a:t>Erased</a:t>
            </a:r>
          </a:p>
        </p:txBody>
      </p:sp>
      <p:cxnSp>
        <p:nvCxnSpPr>
          <p:cNvPr id="30" name="Straight Arrow Connector 29"/>
          <p:cNvCxnSpPr/>
          <p:nvPr/>
        </p:nvCxnSpPr>
        <p:spPr>
          <a:xfrm>
            <a:off x="5461348" y="2617157"/>
            <a:ext cx="592392" cy="0"/>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934200" y="2617157"/>
            <a:ext cx="592392" cy="0"/>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860005" y="3745228"/>
            <a:ext cx="670017" cy="338554"/>
          </a:xfrm>
          <a:prstGeom prst="rect">
            <a:avLst/>
          </a:prstGeom>
          <a:noFill/>
        </p:spPr>
        <p:txBody>
          <a:bodyPr wrap="square" rtlCol="0">
            <a:spAutoFit/>
          </a:bodyPr>
          <a:lstStyle/>
          <a:p>
            <a:pPr algn="ctr"/>
            <a:r>
              <a:rPr lang="en-US" sz="800" dirty="0"/>
              <a:t>Write</a:t>
            </a:r>
          </a:p>
          <a:p>
            <a:pPr algn="ctr"/>
            <a:r>
              <a:rPr lang="en-US" sz="800" dirty="0"/>
              <a:t>or delete</a:t>
            </a:r>
          </a:p>
        </p:txBody>
      </p:sp>
      <p:cxnSp>
        <p:nvCxnSpPr>
          <p:cNvPr id="33" name="Straight Arrow Connector 32"/>
          <p:cNvCxnSpPr/>
          <p:nvPr/>
        </p:nvCxnSpPr>
        <p:spPr>
          <a:xfrm flipH="1">
            <a:off x="7772400" y="3435350"/>
            <a:ext cx="219052" cy="742950"/>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268680" y="3204967"/>
            <a:ext cx="592392" cy="0"/>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4923051" y="2440921"/>
            <a:ext cx="691714" cy="338554"/>
            <a:chOff x="546536" y="2173873"/>
            <a:chExt cx="691714" cy="338554"/>
          </a:xfrm>
        </p:grpSpPr>
        <p:sp>
          <p:nvSpPr>
            <p:cNvPr id="36" name="Flowchart: Terminator 35"/>
            <p:cNvSpPr/>
            <p:nvPr/>
          </p:nvSpPr>
          <p:spPr>
            <a:xfrm>
              <a:off x="552450" y="2190750"/>
              <a:ext cx="685800" cy="304800"/>
            </a:xfrm>
            <a:prstGeom prst="flowChartTerminator">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37" name="TextBox 36"/>
            <p:cNvSpPr txBox="1"/>
            <p:nvPr/>
          </p:nvSpPr>
          <p:spPr>
            <a:xfrm>
              <a:off x="546536" y="2173873"/>
              <a:ext cx="584519" cy="338554"/>
            </a:xfrm>
            <a:prstGeom prst="rect">
              <a:avLst/>
            </a:prstGeom>
            <a:noFill/>
          </p:spPr>
          <p:txBody>
            <a:bodyPr wrap="none" rtlCol="0">
              <a:spAutoFit/>
            </a:bodyPr>
            <a:lstStyle/>
            <a:p>
              <a:r>
                <a:rPr lang="en-US" sz="1600" dirty="0">
                  <a:solidFill>
                    <a:schemeClr val="bg1"/>
                  </a:solidFill>
                </a:rPr>
                <a:t>Start</a:t>
              </a:r>
            </a:p>
          </p:txBody>
        </p:sp>
      </p:grpSp>
      <p:graphicFrame>
        <p:nvGraphicFramePr>
          <p:cNvPr id="38" name="Table 37"/>
          <p:cNvGraphicFramePr>
            <a:graphicFrameLocks noGrp="1"/>
          </p:cNvGraphicFramePr>
          <p:nvPr>
            <p:extLst/>
          </p:nvPr>
        </p:nvGraphicFramePr>
        <p:xfrm>
          <a:off x="7561997" y="1946597"/>
          <a:ext cx="833120" cy="1341120"/>
        </p:xfrm>
        <a:graphic>
          <a:graphicData uri="http://schemas.openxmlformats.org/drawingml/2006/table">
            <a:tbl>
              <a:tblPr firstRow="1" bandRow="1">
                <a:tableStyleId>{5940675A-B579-460E-94D1-54222C63F5DA}</a:tableStyleId>
              </a:tblPr>
              <a:tblGrid>
                <a:gridCol w="208280"/>
                <a:gridCol w="208280"/>
                <a:gridCol w="208280"/>
                <a:gridCol w="208280"/>
              </a:tblGrid>
              <a:tr h="0">
                <a:tc>
                  <a:txBody>
                    <a:bodyPr/>
                    <a:lstStyle/>
                    <a:p>
                      <a:endParaRPr lang="en-US" sz="500" dirty="0"/>
                    </a:p>
                  </a:txBody>
                  <a:tcPr>
                    <a:solidFill>
                      <a:schemeClr val="accent1"/>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c>
                  <a:txBody>
                    <a:bodyPr/>
                    <a:lstStyle/>
                    <a:p>
                      <a:endParaRPr lang="en-US" sz="50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dirty="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r h="0">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a:p>
                  </a:txBody>
                  <a:tcPr>
                    <a:solidFill>
                      <a:schemeClr val="accent1"/>
                    </a:solidFill>
                  </a:tcPr>
                </a:tc>
                <a:tc>
                  <a:txBody>
                    <a:bodyPr/>
                    <a:lstStyle/>
                    <a:p>
                      <a:endParaRPr lang="en-US" sz="500" dirty="0"/>
                    </a:p>
                  </a:txBody>
                  <a:tcPr>
                    <a:solidFill>
                      <a:schemeClr val="accent1"/>
                    </a:solidFill>
                  </a:tcPr>
                </a:tc>
              </a:tr>
            </a:tbl>
          </a:graphicData>
        </a:graphic>
      </p:graphicFrame>
      <p:sp>
        <p:nvSpPr>
          <p:cNvPr id="39" name="TextBox 38"/>
          <p:cNvSpPr txBox="1"/>
          <p:nvPr/>
        </p:nvSpPr>
        <p:spPr>
          <a:xfrm>
            <a:off x="7677102" y="2447036"/>
            <a:ext cx="566758" cy="338554"/>
          </a:xfrm>
          <a:prstGeom prst="rect">
            <a:avLst/>
          </a:prstGeom>
          <a:noFill/>
        </p:spPr>
        <p:txBody>
          <a:bodyPr wrap="none" rtlCol="0">
            <a:spAutoFit/>
          </a:bodyPr>
          <a:lstStyle/>
          <a:p>
            <a:r>
              <a:rPr lang="en-US" sz="1600" dirty="0">
                <a:solidFill>
                  <a:srgbClr val="FF0000"/>
                </a:solidFill>
              </a:rPr>
              <a:t>New</a:t>
            </a:r>
          </a:p>
        </p:txBody>
      </p:sp>
      <p:sp>
        <p:nvSpPr>
          <p:cNvPr id="40" name="TextBox 39"/>
          <p:cNvSpPr txBox="1"/>
          <p:nvPr/>
        </p:nvSpPr>
        <p:spPr>
          <a:xfrm>
            <a:off x="6959087" y="4082129"/>
            <a:ext cx="606256" cy="338554"/>
          </a:xfrm>
          <a:prstGeom prst="rect">
            <a:avLst/>
          </a:prstGeom>
          <a:noFill/>
        </p:spPr>
        <p:txBody>
          <a:bodyPr wrap="none" rtlCol="0">
            <a:spAutoFit/>
          </a:bodyPr>
          <a:lstStyle/>
          <a:p>
            <a:r>
              <a:rPr lang="en-US" sz="1600" dirty="0">
                <a:solidFill>
                  <a:srgbClr val="FF0000"/>
                </a:solidFill>
              </a:rPr>
              <a:t>Used</a:t>
            </a:r>
          </a:p>
        </p:txBody>
      </p:sp>
      <p:sp>
        <p:nvSpPr>
          <p:cNvPr id="41" name="TextBox 40"/>
          <p:cNvSpPr txBox="1"/>
          <p:nvPr/>
        </p:nvSpPr>
        <p:spPr>
          <a:xfrm>
            <a:off x="5867401" y="3780423"/>
            <a:ext cx="777528" cy="338554"/>
          </a:xfrm>
          <a:prstGeom prst="rect">
            <a:avLst/>
          </a:prstGeom>
          <a:noFill/>
        </p:spPr>
        <p:txBody>
          <a:bodyPr wrap="square" rtlCol="0">
            <a:spAutoFit/>
          </a:bodyPr>
          <a:lstStyle/>
          <a:p>
            <a:pPr algn="ctr"/>
            <a:r>
              <a:rPr lang="en-US" sz="800" dirty="0"/>
              <a:t>Erase</a:t>
            </a:r>
          </a:p>
          <a:p>
            <a:pPr algn="ctr"/>
            <a:r>
              <a:rPr lang="en-US" sz="800" dirty="0"/>
              <a:t>(electrical)</a:t>
            </a:r>
          </a:p>
        </p:txBody>
      </p:sp>
      <p:cxnSp>
        <p:nvCxnSpPr>
          <p:cNvPr id="42" name="Straight Arrow Connector 41"/>
          <p:cNvCxnSpPr/>
          <p:nvPr/>
        </p:nvCxnSpPr>
        <p:spPr>
          <a:xfrm flipH="1" flipV="1">
            <a:off x="6496838" y="3369678"/>
            <a:ext cx="235641" cy="881729"/>
          </a:xfrm>
          <a:prstGeom prst="straightConnector1">
            <a:avLst/>
          </a:prstGeom>
          <a:ln w="1270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Freeform 42"/>
          <p:cNvSpPr/>
          <p:nvPr/>
        </p:nvSpPr>
        <p:spPr>
          <a:xfrm>
            <a:off x="7687837" y="4321559"/>
            <a:ext cx="303615" cy="402841"/>
          </a:xfrm>
          <a:custGeom>
            <a:avLst/>
            <a:gdLst>
              <a:gd name="connsiteX0" fmla="*/ 0 w 204866"/>
              <a:gd name="connsiteY0" fmla="*/ 0 h 277900"/>
              <a:gd name="connsiteX1" fmla="*/ 116682 w 204866"/>
              <a:gd name="connsiteY1" fmla="*/ 61913 h 277900"/>
              <a:gd name="connsiteX2" fmla="*/ 185738 w 204866"/>
              <a:gd name="connsiteY2" fmla="*/ 140494 h 277900"/>
              <a:gd name="connsiteX3" fmla="*/ 204788 w 204866"/>
              <a:gd name="connsiteY3" fmla="*/ 200025 h 277900"/>
              <a:gd name="connsiteX4" fmla="*/ 180975 w 204866"/>
              <a:gd name="connsiteY4" fmla="*/ 276225 h 277900"/>
              <a:gd name="connsiteX5" fmla="*/ 76200 w 204866"/>
              <a:gd name="connsiteY5" fmla="*/ 245269 h 2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866" h="277900">
                <a:moveTo>
                  <a:pt x="0" y="0"/>
                </a:moveTo>
                <a:cubicBezTo>
                  <a:pt x="42863" y="19248"/>
                  <a:pt x="85726" y="38497"/>
                  <a:pt x="116682" y="61913"/>
                </a:cubicBezTo>
                <a:cubicBezTo>
                  <a:pt x="147638" y="85329"/>
                  <a:pt x="171054" y="117475"/>
                  <a:pt x="185738" y="140494"/>
                </a:cubicBezTo>
                <a:cubicBezTo>
                  <a:pt x="200422" y="163513"/>
                  <a:pt x="205582" y="177403"/>
                  <a:pt x="204788" y="200025"/>
                </a:cubicBezTo>
                <a:cubicBezTo>
                  <a:pt x="203994" y="222647"/>
                  <a:pt x="202406" y="268684"/>
                  <a:pt x="180975" y="276225"/>
                </a:cubicBezTo>
                <a:cubicBezTo>
                  <a:pt x="159544" y="283766"/>
                  <a:pt x="117872" y="264517"/>
                  <a:pt x="76200" y="245269"/>
                </a:cubicBezTo>
              </a:path>
            </a:pathLst>
          </a:custGeom>
          <a:noFill/>
          <a:ln w="12700" cmpd="sng">
            <a:solidFill>
              <a:schemeClr val="bg2"/>
            </a:solidFill>
            <a:tailEnd type="stealth"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924800" y="4358333"/>
            <a:ext cx="762000" cy="584775"/>
          </a:xfrm>
          <a:prstGeom prst="rect">
            <a:avLst/>
          </a:prstGeom>
          <a:noFill/>
        </p:spPr>
        <p:txBody>
          <a:bodyPr wrap="square" rtlCol="0">
            <a:spAutoFit/>
          </a:bodyPr>
          <a:lstStyle/>
          <a:p>
            <a:pPr algn="ctr"/>
            <a:r>
              <a:rPr lang="en-US" sz="800" dirty="0"/>
              <a:t>(re)write</a:t>
            </a:r>
          </a:p>
          <a:p>
            <a:pPr algn="ctr"/>
            <a:r>
              <a:rPr lang="en-US" sz="800" dirty="0"/>
              <a:t>or delete (invalidate page)</a:t>
            </a:r>
          </a:p>
        </p:txBody>
      </p:sp>
    </p:spTree>
    <p:custDataLst>
      <p:tags r:id="rId1"/>
    </p:custDataLst>
    <p:extLst>
      <p:ext uri="{BB962C8B-B14F-4D97-AF65-F5344CB8AC3E}">
        <p14:creationId xmlns:p14="http://schemas.microsoft.com/office/powerpoint/2010/main" val="2114881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Access type</a:t>
            </a:r>
          </a:p>
          <a:p>
            <a:pPr lvl="1"/>
            <a:r>
              <a:rPr lang="en-US" sz="2400" dirty="0"/>
              <a:t>SSD </a:t>
            </a:r>
            <a:r>
              <a:rPr lang="en-US" sz="2400" dirty="0" smtClean="0"/>
              <a:t>performs </a:t>
            </a:r>
            <a:r>
              <a:rPr lang="en-US" sz="2400" dirty="0"/>
              <a:t>random reads the best</a:t>
            </a:r>
            <a:endParaRPr lang="en-US" sz="2400" b="1" dirty="0"/>
          </a:p>
          <a:p>
            <a:pPr lvl="1"/>
            <a:r>
              <a:rPr lang="en-US" sz="2400" dirty="0" smtClean="0"/>
              <a:t>SSDs use </a:t>
            </a:r>
            <a:r>
              <a:rPr lang="en-US" sz="2400" dirty="0"/>
              <a:t>all internal I/O channels in </a:t>
            </a:r>
            <a:r>
              <a:rPr lang="en-US" sz="2400" dirty="0" smtClean="0"/>
              <a:t>parallel for multi-threaded large </a:t>
            </a:r>
            <a:r>
              <a:rPr lang="en-US" sz="2400" dirty="0"/>
              <a:t>block </a:t>
            </a:r>
            <a:r>
              <a:rPr lang="en-US" sz="2400" dirty="0" smtClean="0"/>
              <a:t>I/</a:t>
            </a:r>
            <a:r>
              <a:rPr lang="en-US" sz="2400" dirty="0" err="1" smtClean="0"/>
              <a:t>Os</a:t>
            </a:r>
            <a:endParaRPr lang="en-US" sz="2400" dirty="0" smtClean="0"/>
          </a:p>
          <a:p>
            <a:r>
              <a:rPr lang="en-US" sz="2400" dirty="0" smtClean="0"/>
              <a:t>Drive state</a:t>
            </a:r>
          </a:p>
          <a:p>
            <a:pPr lvl="1"/>
            <a:r>
              <a:rPr lang="en-US" sz="2400" dirty="0" smtClean="0"/>
              <a:t>New SSD or SSD </a:t>
            </a:r>
            <a:r>
              <a:rPr lang="en-US" sz="2400" dirty="0"/>
              <a:t>with substantial unused capacity </a:t>
            </a:r>
            <a:r>
              <a:rPr lang="en-US" sz="2400" dirty="0" smtClean="0"/>
              <a:t>offers best performance</a:t>
            </a:r>
          </a:p>
          <a:p>
            <a:r>
              <a:rPr lang="en-US" sz="2400" dirty="0" smtClean="0"/>
              <a:t>Workload duration</a:t>
            </a:r>
          </a:p>
          <a:p>
            <a:pPr lvl="1"/>
            <a:r>
              <a:rPr lang="en-US" sz="2400" dirty="0">
                <a:cs typeface="Calibri" panose="020F0502020204030204" pitchFamily="34" charset="0"/>
              </a:rPr>
              <a:t>SSDs are best for workloads with short bursts of </a:t>
            </a:r>
            <a:r>
              <a:rPr lang="en-US" sz="2400" dirty="0" smtClean="0">
                <a:cs typeface="Calibri" panose="020F0502020204030204" pitchFamily="34" charset="0"/>
              </a:rPr>
              <a:t>activity</a:t>
            </a:r>
            <a:endParaRPr lang="en-US" sz="2400" dirty="0"/>
          </a:p>
        </p:txBody>
      </p:sp>
      <p:sp>
        <p:nvSpPr>
          <p:cNvPr id="2" name="Title 1"/>
          <p:cNvSpPr>
            <a:spLocks noGrp="1"/>
          </p:cNvSpPr>
          <p:nvPr>
            <p:ph type="title"/>
          </p:nvPr>
        </p:nvSpPr>
        <p:spPr/>
        <p:txBody>
          <a:bodyPr/>
          <a:lstStyle/>
          <a:p>
            <a:r>
              <a:rPr lang="en-US" dirty="0" smtClean="0"/>
              <a:t>SSD Performance</a:t>
            </a:r>
            <a:endParaRPr lang="en-US" dirty="0"/>
          </a:p>
        </p:txBody>
      </p:sp>
    </p:spTree>
    <p:custDataLst>
      <p:tags r:id="rId1"/>
    </p:custDataLst>
    <p:extLst>
      <p:ext uri="{BB962C8B-B14F-4D97-AF65-F5344CB8AC3E}">
        <p14:creationId xmlns:p14="http://schemas.microsoft.com/office/powerpoint/2010/main" val="1870597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a:t>Describe RAID implementation methods </a:t>
            </a:r>
          </a:p>
          <a:p>
            <a:pPr>
              <a:defRPr/>
            </a:pPr>
            <a:r>
              <a:rPr lang="en-US" dirty="0"/>
              <a:t>Describe the three RAID techniques</a:t>
            </a:r>
          </a:p>
          <a:p>
            <a:pPr>
              <a:defRPr/>
            </a:pPr>
            <a:r>
              <a:rPr lang="en-US" dirty="0"/>
              <a:t>Describe commonly used RAID levels</a:t>
            </a:r>
          </a:p>
          <a:p>
            <a:pPr>
              <a:defRPr/>
            </a:pPr>
            <a:r>
              <a:rPr lang="en-US" dirty="0"/>
              <a:t>Describe the impact of RAID on performance</a:t>
            </a:r>
          </a:p>
          <a:p>
            <a:pPr>
              <a:defRPr/>
            </a:pPr>
            <a:r>
              <a:rPr lang="en-US" dirty="0"/>
              <a:t>Compare RAID levels based on their cost, performance, and protection</a:t>
            </a:r>
          </a:p>
        </p:txBody>
      </p:sp>
      <p:sp>
        <p:nvSpPr>
          <p:cNvPr id="4" name="Title 3"/>
          <p:cNvSpPr>
            <a:spLocks noGrp="1"/>
          </p:cNvSpPr>
          <p:nvPr>
            <p:ph type="title"/>
          </p:nvPr>
        </p:nvSpPr>
        <p:spPr/>
        <p:txBody>
          <a:bodyPr/>
          <a:lstStyle/>
          <a:p>
            <a:r>
              <a:rPr lang="hr-HR" dirty="0" smtClean="0"/>
              <a:t>Part 4</a:t>
            </a:r>
            <a:r>
              <a:rPr lang="en-US" dirty="0" smtClean="0"/>
              <a:t>: </a:t>
            </a:r>
            <a:r>
              <a:rPr lang="en-US" dirty="0" smtClean="0"/>
              <a:t>RAID</a:t>
            </a:r>
            <a:endParaRPr lang="en-US" dirty="0"/>
          </a:p>
        </p:txBody>
      </p:sp>
    </p:spTree>
    <p:custDataLst>
      <p:tags r:id="rId1"/>
    </p:custDataLst>
    <p:extLst>
      <p:ext uri="{BB962C8B-B14F-4D97-AF65-F5344CB8AC3E}">
        <p14:creationId xmlns:p14="http://schemas.microsoft.com/office/powerpoint/2010/main" val="3400199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2953820"/>
            <a:ext cx="6569243" cy="3398854"/>
          </a:xfrm>
        </p:spPr>
        <p:txBody>
          <a:bodyPr/>
          <a:lstStyle/>
          <a:p>
            <a:r>
              <a:rPr lang="en-US" sz="1800" dirty="0"/>
              <a:t>Provides data protection against drive failures</a:t>
            </a:r>
          </a:p>
          <a:p>
            <a:r>
              <a:rPr lang="en-US" sz="1800" dirty="0"/>
              <a:t>Improves storage system performance by serving I/</a:t>
            </a:r>
            <a:r>
              <a:rPr lang="en-US" sz="1800" dirty="0" err="1"/>
              <a:t>Os</a:t>
            </a:r>
            <a:r>
              <a:rPr lang="en-US" sz="1800" dirty="0"/>
              <a:t> from multiple drives simultaneously</a:t>
            </a:r>
          </a:p>
          <a:p>
            <a:r>
              <a:rPr lang="en-US" sz="1800" dirty="0"/>
              <a:t>Two implementation methods</a:t>
            </a:r>
          </a:p>
          <a:p>
            <a:pPr lvl="1"/>
            <a:r>
              <a:rPr lang="en-US" sz="1400" dirty="0"/>
              <a:t>Software RAID implementation</a:t>
            </a:r>
          </a:p>
          <a:p>
            <a:pPr lvl="1"/>
            <a:r>
              <a:rPr lang="en-US" sz="1400" dirty="0"/>
              <a:t>Hardware RAID implementation</a:t>
            </a:r>
          </a:p>
        </p:txBody>
      </p:sp>
      <p:sp>
        <p:nvSpPr>
          <p:cNvPr id="2" name="Title 1"/>
          <p:cNvSpPr>
            <a:spLocks noGrp="1"/>
          </p:cNvSpPr>
          <p:nvPr>
            <p:ph type="title"/>
          </p:nvPr>
        </p:nvSpPr>
        <p:spPr/>
        <p:txBody>
          <a:bodyPr/>
          <a:lstStyle/>
          <a:p>
            <a:r>
              <a:rPr lang="en-US" dirty="0" smtClean="0"/>
              <a:t>Why RAID?</a:t>
            </a:r>
            <a:endParaRPr lang="en-US" dirty="0"/>
          </a:p>
        </p:txBody>
      </p:sp>
      <p:grpSp>
        <p:nvGrpSpPr>
          <p:cNvPr id="5" name="Group 4"/>
          <p:cNvGrpSpPr/>
          <p:nvPr/>
        </p:nvGrpSpPr>
        <p:grpSpPr>
          <a:xfrm>
            <a:off x="1546261" y="1655441"/>
            <a:ext cx="7268836" cy="1166165"/>
            <a:chOff x="125970" y="798190"/>
            <a:chExt cx="8545183" cy="1166165"/>
          </a:xfrm>
        </p:grpSpPr>
        <p:sp>
          <p:nvSpPr>
            <p:cNvPr id="6" name="Rectangle 5"/>
            <p:cNvSpPr/>
            <p:nvPr/>
          </p:nvSpPr>
          <p:spPr>
            <a:xfrm>
              <a:off x="125970"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endParaRPr lang="en-US"/>
            </a:p>
          </p:txBody>
        </p:sp>
        <p:sp>
          <p:nvSpPr>
            <p:cNvPr id="7" name="Rectangle 6"/>
            <p:cNvSpPr/>
            <p:nvPr/>
          </p:nvSpPr>
          <p:spPr>
            <a:xfrm>
              <a:off x="441553" y="996920"/>
              <a:ext cx="8229600" cy="967435"/>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a:t>
              </a:r>
              <a:r>
                <a:rPr lang="en-US" sz="1600" dirty="0">
                  <a:solidFill>
                    <a:schemeClr val="tx1"/>
                  </a:solidFill>
                </a:rPr>
                <a:t>technique that combines multiple disk drives into a logical unit (RAID set) and provides protection, performance, or both.</a:t>
              </a:r>
            </a:p>
          </p:txBody>
        </p:sp>
        <p:sp>
          <p:nvSpPr>
            <p:cNvPr id="8" name="Rectangle 7"/>
            <p:cNvSpPr/>
            <p:nvPr/>
          </p:nvSpPr>
          <p:spPr>
            <a:xfrm>
              <a:off x="175740"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RAID</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955109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Array Components</a:t>
            </a:r>
          </a:p>
        </p:txBody>
      </p:sp>
      <p:grpSp>
        <p:nvGrpSpPr>
          <p:cNvPr id="3" name="Group 2"/>
          <p:cNvGrpSpPr/>
          <p:nvPr/>
        </p:nvGrpSpPr>
        <p:grpSpPr>
          <a:xfrm>
            <a:off x="1597631" y="1951495"/>
            <a:ext cx="7148864" cy="2641054"/>
            <a:chOff x="342184" y="1094243"/>
            <a:chExt cx="8413240" cy="3230107"/>
          </a:xfrm>
        </p:grpSpPr>
        <p:sp>
          <p:nvSpPr>
            <p:cNvPr id="6" name="AutoShape 2"/>
            <p:cNvSpPr>
              <a:spLocks noChangeArrowheads="1"/>
            </p:cNvSpPr>
            <p:nvPr/>
          </p:nvSpPr>
          <p:spPr bwMode="auto">
            <a:xfrm>
              <a:off x="2946078" y="1094243"/>
              <a:ext cx="4287838" cy="2933700"/>
            </a:xfrm>
            <a:prstGeom prst="roundRect">
              <a:avLst/>
            </a:prstGeom>
            <a:ln>
              <a:headEnd/>
              <a:tailEnd type="none" w="lg" len="med"/>
            </a:ln>
          </p:spPr>
          <p:style>
            <a:lnRef idx="1">
              <a:schemeClr val="dk1"/>
            </a:lnRef>
            <a:fillRef idx="2">
              <a:schemeClr val="dk1"/>
            </a:fillRef>
            <a:effectRef idx="1">
              <a:schemeClr val="dk1"/>
            </a:effectRef>
            <a:fontRef idx="minor">
              <a:schemeClr val="dk1"/>
            </a:fontRef>
          </p:style>
          <p:txBody>
            <a:bodyPr wrap="none" lIns="0" tIns="0" rIns="0" bIns="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7" name="AutoShape 3"/>
            <p:cNvSpPr>
              <a:spLocks noChangeArrowheads="1"/>
            </p:cNvSpPr>
            <p:nvPr/>
          </p:nvSpPr>
          <p:spPr bwMode="auto">
            <a:xfrm>
              <a:off x="4863778" y="1351418"/>
              <a:ext cx="1876425" cy="2346325"/>
            </a:xfrm>
            <a:prstGeom prst="roundRect">
              <a:avLst>
                <a:gd name="adj" fmla="val 11657"/>
              </a:avLst>
            </a:prstGeom>
            <a:ln>
              <a:solidFill>
                <a:schemeClr val="tx1"/>
              </a:solidFill>
              <a:headEnd/>
              <a:tailEnd type="none" w="lg" len="med"/>
            </a:ln>
          </p:spPr>
          <p:style>
            <a:lnRef idx="1">
              <a:schemeClr val="accent6"/>
            </a:lnRef>
            <a:fillRef idx="2">
              <a:schemeClr val="accent6"/>
            </a:fillRef>
            <a:effectRef idx="1">
              <a:schemeClr val="accent6"/>
            </a:effectRef>
            <a:fontRef idx="minor">
              <a:schemeClr val="dk1"/>
            </a:fontRef>
          </p:style>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8" name="AutoShape 4"/>
            <p:cNvSpPr>
              <a:spLocks noChangeArrowheads="1"/>
            </p:cNvSpPr>
            <p:nvPr/>
          </p:nvSpPr>
          <p:spPr bwMode="auto">
            <a:xfrm>
              <a:off x="4997128" y="2456318"/>
              <a:ext cx="1590675" cy="1146175"/>
            </a:xfrm>
            <a:prstGeom prst="roundRect">
              <a:avLst>
                <a:gd name="adj" fmla="val 11657"/>
              </a:avLst>
            </a:prstGeom>
            <a:noFill/>
            <a:ln w="6350" algn="ctr">
              <a:solidFill>
                <a:schemeClr val="tx1"/>
              </a:solidFill>
              <a:prstDash val="dash"/>
              <a:round/>
              <a:headEnd/>
              <a:tailEnd type="none" w="lg" len="med"/>
            </a:ln>
            <a:effectLst/>
          </p:spPr>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9" name="AutoShape 5"/>
            <p:cNvSpPr>
              <a:spLocks noChangeArrowheads="1"/>
            </p:cNvSpPr>
            <p:nvPr/>
          </p:nvSpPr>
          <p:spPr bwMode="auto">
            <a:xfrm>
              <a:off x="5016178" y="1459368"/>
              <a:ext cx="1590675" cy="917575"/>
            </a:xfrm>
            <a:prstGeom prst="roundRect">
              <a:avLst>
                <a:gd name="adj" fmla="val 11657"/>
              </a:avLst>
            </a:prstGeom>
            <a:noFill/>
            <a:ln w="6350" algn="ctr">
              <a:solidFill>
                <a:schemeClr val="tx1"/>
              </a:solidFill>
              <a:prstDash val="dash"/>
              <a:round/>
              <a:headEnd/>
              <a:tailEnd type="none" w="lg" len="med"/>
            </a:ln>
            <a:effectLst/>
          </p:spPr>
          <p:txBody>
            <a:bodyPr wrap="none" lIns="0" tIns="0" rIns="0" bIns="0" anchor="ct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0" name="Line 8"/>
            <p:cNvSpPr>
              <a:spLocks noChangeShapeType="1"/>
            </p:cNvSpPr>
            <p:nvPr/>
          </p:nvSpPr>
          <p:spPr bwMode="auto">
            <a:xfrm>
              <a:off x="1045841" y="2538868"/>
              <a:ext cx="2295525" cy="0"/>
            </a:xfrm>
            <a:prstGeom prst="line">
              <a:avLst/>
            </a:prstGeom>
            <a:noFill/>
            <a:ln w="25400">
              <a:solidFill>
                <a:srgbClr val="000000"/>
              </a:solidFill>
              <a:round/>
              <a:headEnd/>
              <a:tailEnd/>
            </a:ln>
            <a:effectLst/>
          </p:spPr>
          <p:txBody>
            <a:bodyPr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1" name="Rectangle 9"/>
            <p:cNvSpPr>
              <a:spLocks noChangeArrowheads="1"/>
            </p:cNvSpPr>
            <p:nvPr/>
          </p:nvSpPr>
          <p:spPr bwMode="auto">
            <a:xfrm>
              <a:off x="3201666" y="2167393"/>
              <a:ext cx="1358900" cy="720725"/>
            </a:xfrm>
            <a:prstGeom prst="roundRect">
              <a:avLst/>
            </a:prstGeom>
            <a:ln>
              <a:headEnd/>
              <a:tailEnd type="none" w="lg"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r>
                <a:rPr lang="en-US" dirty="0">
                  <a:latin typeface="Verdana" panose="020B0604030504040204" pitchFamily="34" charset="0"/>
                  <a:ea typeface="Verdana" panose="020B0604030504040204" pitchFamily="34" charset="0"/>
                  <a:cs typeface="Verdana" panose="020B0604030504040204" pitchFamily="34" charset="0"/>
                </a:rPr>
                <a:t>RAID</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Controller</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 Box 12"/>
            <p:cNvSpPr txBox="1">
              <a:spLocks noChangeArrowheads="1"/>
            </p:cNvSpPr>
            <p:nvPr/>
          </p:nvSpPr>
          <p:spPr bwMode="auto">
            <a:xfrm>
              <a:off x="7546653" y="2933945"/>
              <a:ext cx="1149350" cy="215444"/>
            </a:xfrm>
            <a:prstGeom prst="rect">
              <a:avLst/>
            </a:prstGeom>
            <a:noFill/>
            <a:ln w="25400" algn="ctr">
              <a:noFill/>
              <a:miter lim="800000"/>
              <a:headEnd/>
              <a:tailEnd type="none" w="lg" len="med"/>
            </a:ln>
            <a:effectLst/>
          </p:spPr>
          <p:txBody>
            <a:bodyPr wrap="square" lIns="0" tIns="0" rIns="0" bIns="0">
              <a:spAutoFit/>
            </a:bodyPr>
            <a:lstStyle/>
            <a:p>
              <a:pPr defTabSz="941388"/>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Hard Disks</a:t>
              </a:r>
            </a:p>
          </p:txBody>
        </p:sp>
        <p:sp>
          <p:nvSpPr>
            <p:cNvPr id="13" name="Line 13"/>
            <p:cNvSpPr>
              <a:spLocks noChangeShapeType="1"/>
            </p:cNvSpPr>
            <p:nvPr/>
          </p:nvSpPr>
          <p:spPr bwMode="auto">
            <a:xfrm flipH="1">
              <a:off x="6594904" y="1693523"/>
              <a:ext cx="1217066" cy="0"/>
            </a:xfrm>
            <a:prstGeom prst="line">
              <a:avLst/>
            </a:prstGeom>
            <a:noFill/>
            <a:ln w="25400">
              <a:solidFill>
                <a:srgbClr val="000610"/>
              </a:solidFill>
              <a:round/>
              <a:headEnd/>
              <a:tailEnd type="triangle" w="lg" len="med"/>
            </a:ln>
            <a:effectLst/>
          </p:spPr>
          <p:txBody>
            <a:bodyPr lIns="0" tIns="0" rIns="0" bIns="0"/>
            <a:lstStyle/>
            <a:p>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Text Box 14"/>
            <p:cNvSpPr txBox="1">
              <a:spLocks noChangeArrowheads="1"/>
            </p:cNvSpPr>
            <p:nvPr/>
          </p:nvSpPr>
          <p:spPr bwMode="auto">
            <a:xfrm>
              <a:off x="7347311" y="1800048"/>
              <a:ext cx="1408113" cy="430887"/>
            </a:xfrm>
            <a:prstGeom prst="rect">
              <a:avLst/>
            </a:prstGeom>
            <a:noFill/>
            <a:ln w="25400" algn="ctr">
              <a:noFill/>
              <a:miter lim="800000"/>
              <a:headEnd/>
              <a:tailEnd type="none" w="lg" len="med"/>
            </a:ln>
            <a:effectLst/>
          </p:spPr>
          <p:txBody>
            <a:bodyPr wrap="square" lIns="0" tIns="0" rIns="0" bIns="0">
              <a:spAutoFit/>
            </a:bodyPr>
            <a:lstStyle/>
            <a:p>
              <a:pPr algn="ctr" defTabSz="941388"/>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Logical  </a:t>
              </a:r>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Array</a:t>
              </a:r>
            </a:p>
            <a:p>
              <a:pPr algn="ctr" defTabSz="941388"/>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(RAID Sets)</a:t>
              </a:r>
              <a:endPar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 Box 18"/>
            <p:cNvSpPr txBox="1">
              <a:spLocks noChangeArrowheads="1"/>
            </p:cNvSpPr>
            <p:nvPr/>
          </p:nvSpPr>
          <p:spPr bwMode="auto">
            <a:xfrm>
              <a:off x="4473253" y="4108906"/>
              <a:ext cx="1010148" cy="215444"/>
            </a:xfrm>
            <a:prstGeom prst="rect">
              <a:avLst/>
            </a:prstGeom>
            <a:noFill/>
            <a:ln w="25400" algn="ctr">
              <a:noFill/>
              <a:miter lim="800000"/>
              <a:headEnd/>
              <a:tailEnd type="none" w="lg" len="med"/>
            </a:ln>
            <a:effectLst/>
          </p:spPr>
          <p:txBody>
            <a:bodyPr wrap="none" lIns="0" tIns="0" rIns="0" bIns="0">
              <a:spAutoFit/>
            </a:bodyPr>
            <a:lstStyle/>
            <a:p>
              <a:pPr marL="354013" indent="-354013" algn="ctr" defTabSz="941388"/>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RAID Array</a:t>
              </a:r>
            </a:p>
          </p:txBody>
        </p:sp>
        <p:sp>
          <p:nvSpPr>
            <p:cNvPr id="16" name="Text Box 27"/>
            <p:cNvSpPr txBox="1">
              <a:spLocks noChangeArrowheads="1"/>
            </p:cNvSpPr>
            <p:nvPr/>
          </p:nvSpPr>
          <p:spPr bwMode="auto">
            <a:xfrm>
              <a:off x="575758" y="3439422"/>
              <a:ext cx="1552867" cy="215444"/>
            </a:xfrm>
            <a:prstGeom prst="rect">
              <a:avLst/>
            </a:prstGeom>
            <a:noFill/>
            <a:ln w="25400" algn="ctr">
              <a:noFill/>
              <a:miter lim="800000"/>
              <a:headEnd/>
              <a:tailEnd type="none" w="lg" len="med"/>
            </a:ln>
            <a:effectLst/>
          </p:spPr>
          <p:txBody>
            <a:bodyPr wrap="square" lIns="0" tIns="0" rIns="0" bIns="0">
              <a:spAutoFit/>
            </a:bodyPr>
            <a:lstStyle/>
            <a:p>
              <a:pPr marL="354013" indent="-354013" defTabSz="941388"/>
              <a:r>
                <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rPr>
                <a:t>Compute System</a:t>
              </a:r>
              <a:endParaRPr lang="en-US" sz="1400" dirty="0">
                <a:solidFill>
                  <a:srgbClr val="000610"/>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Line 29"/>
            <p:cNvSpPr>
              <a:spLocks noChangeShapeType="1"/>
            </p:cNvSpPr>
            <p:nvPr/>
          </p:nvSpPr>
          <p:spPr bwMode="auto">
            <a:xfrm>
              <a:off x="4551041" y="2570618"/>
              <a:ext cx="304800" cy="0"/>
            </a:xfrm>
            <a:prstGeom prst="line">
              <a:avLst/>
            </a:prstGeom>
            <a:noFill/>
            <a:ln w="25400">
              <a:solidFill>
                <a:srgbClr val="000000"/>
              </a:solidFill>
              <a:round/>
              <a:headEnd/>
              <a:tailEnd/>
            </a:ln>
            <a:effectLst/>
          </p:spPr>
          <p:txBody>
            <a:bodyPr lIns="0" tIns="0" rIns="0" bIns="0" anchor="ctr">
              <a:spAutoFit/>
            </a:bodyPr>
            <a:lstStyle/>
            <a:p>
              <a:endParaRPr lang="en-US">
                <a:latin typeface="Verdana" panose="020B0604030504040204" pitchFamily="34" charset="0"/>
                <a:ea typeface="Verdana" panose="020B0604030504040204" pitchFamily="34" charset="0"/>
                <a:cs typeface="Verdana" panose="020B0604030504040204" pitchFamily="34" charset="0"/>
              </a:endParaRPr>
            </a:p>
          </p:txBody>
        </p:sp>
        <p:cxnSp>
          <p:nvCxnSpPr>
            <p:cNvPr id="18" name="Straight Connector 17"/>
            <p:cNvCxnSpPr/>
            <p:nvPr/>
          </p:nvCxnSpPr>
          <p:spPr>
            <a:xfrm>
              <a:off x="7803827" y="1681618"/>
              <a:ext cx="0" cy="279400"/>
            </a:xfrm>
            <a:prstGeom prst="line">
              <a:avLst/>
            </a:prstGeom>
            <a:noFill/>
            <a:ln w="25400">
              <a:solidFill>
                <a:srgbClr val="000610"/>
              </a:solidFill>
              <a:round/>
              <a:headEnd/>
              <a:tailEnd type="none" w="lg" len="med"/>
            </a:ln>
            <a:effectLst/>
          </p:spPr>
        </p:cxnSp>
        <p:cxnSp>
          <p:nvCxnSpPr>
            <p:cNvPr id="19" name="Straight Connector 18"/>
            <p:cNvCxnSpPr/>
            <p:nvPr/>
          </p:nvCxnSpPr>
          <p:spPr>
            <a:xfrm>
              <a:off x="7803827" y="2367418"/>
              <a:ext cx="0" cy="279400"/>
            </a:xfrm>
            <a:prstGeom prst="line">
              <a:avLst/>
            </a:prstGeom>
            <a:noFill/>
            <a:ln w="25400">
              <a:solidFill>
                <a:srgbClr val="000610"/>
              </a:solidFill>
              <a:round/>
              <a:headEnd/>
              <a:tailEnd type="none" w="lg" len="med"/>
            </a:ln>
            <a:effectLst/>
          </p:spPr>
        </p:cxnSp>
        <p:sp>
          <p:nvSpPr>
            <p:cNvPr id="20" name="Line 13"/>
            <p:cNvSpPr>
              <a:spLocks noChangeShapeType="1"/>
            </p:cNvSpPr>
            <p:nvPr/>
          </p:nvSpPr>
          <p:spPr bwMode="auto">
            <a:xfrm flipH="1">
              <a:off x="6595498" y="2635702"/>
              <a:ext cx="1217066" cy="0"/>
            </a:xfrm>
            <a:prstGeom prst="line">
              <a:avLst/>
            </a:prstGeom>
            <a:noFill/>
            <a:ln w="25400">
              <a:solidFill>
                <a:srgbClr val="000610"/>
              </a:solidFill>
              <a:round/>
              <a:headEnd/>
              <a:tailEnd type="triangle" w="lg" len="med"/>
            </a:ln>
            <a:effectLst/>
          </p:spPr>
          <p:txBody>
            <a:bodyPr lIns="0" tIns="0" rIns="0" bIns="0"/>
            <a:lstStyle/>
            <a:p>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21" name="Picture 5" descr="C:\Documents and Settings\patils1\Local Settings\Temp\colored Icons\Standar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9775" y="1490957"/>
              <a:ext cx="646940" cy="6469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Documents and Settings\patils1\Local Settings\Temp\colored Icons\Standar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0663" y="1682685"/>
              <a:ext cx="646940" cy="646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Documents and Settings\patils1\Local Settings\Temp\colored Icons\Standar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3136" y="2526672"/>
              <a:ext cx="646940" cy="646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Documents and Settings\patils1\Local Settings\Temp\colored Icons\Standar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4024" y="2718400"/>
              <a:ext cx="646940" cy="646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Documents and Settings\patils1\Local Settings\Temp\colored Icons\Standar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1484" y="2905111"/>
              <a:ext cx="646940" cy="646940"/>
            </a:xfrm>
            <a:prstGeom prst="rect">
              <a:avLst/>
            </a:prstGeom>
            <a:noFill/>
            <a:extLst>
              <a:ext uri="{909E8E84-426E-40DD-AFC4-6F175D3DCCD1}">
                <a14:hiddenFill xmlns:a14="http://schemas.microsoft.com/office/drawing/2010/main">
                  <a:solidFill>
                    <a:srgbClr val="FFFFFF"/>
                  </a:solidFill>
                </a14:hiddenFill>
              </a:ext>
            </a:extLst>
          </p:spPr>
        </p:pic>
        <p:sp>
          <p:nvSpPr>
            <p:cNvPr id="26" name="Line 11"/>
            <p:cNvSpPr>
              <a:spLocks noChangeShapeType="1"/>
            </p:cNvSpPr>
            <p:nvPr/>
          </p:nvSpPr>
          <p:spPr bwMode="auto">
            <a:xfrm flipH="1">
              <a:off x="6371903" y="3048246"/>
              <a:ext cx="1145005" cy="0"/>
            </a:xfrm>
            <a:prstGeom prst="line">
              <a:avLst/>
            </a:prstGeom>
            <a:noFill/>
            <a:ln w="25400">
              <a:solidFill>
                <a:srgbClr val="000610"/>
              </a:solidFill>
              <a:round/>
              <a:headEnd/>
              <a:tailEnd type="triangle" w="lg" len="med"/>
            </a:ln>
            <a:effectLst/>
          </p:spPr>
          <p:txBody>
            <a:bodyPr lIns="0" tIns="0" rIns="0" bIns="0"/>
            <a:lstStyle/>
            <a:p>
              <a:endParaRPr lang="en-US">
                <a:latin typeface="Verdana" panose="020B0604030504040204" pitchFamily="34" charset="0"/>
                <a:ea typeface="Verdana" panose="020B0604030504040204" pitchFamily="34" charset="0"/>
                <a:cs typeface="Verdana" panose="020B0604030504040204" pitchFamily="34" charset="0"/>
              </a:endParaRPr>
            </a:p>
          </p:txBody>
        </p:sp>
        <p:pic>
          <p:nvPicPr>
            <p:cNvPr id="28" name="Picture 28" descr="C:\Users\patils1\Desktop\2013 Projects\CIS v2\CIS Slide Deck_Based on Book\Colored Graphics\Physical Compute System With Hypervis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84" y="1459368"/>
              <a:ext cx="2020016" cy="1956763"/>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289047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hr-HR"/>
          </a:p>
        </p:txBody>
      </p:sp>
      <p:sp>
        <p:nvSpPr>
          <p:cNvPr id="2" name="Title 1"/>
          <p:cNvSpPr>
            <a:spLocks noGrp="1"/>
          </p:cNvSpPr>
          <p:nvPr>
            <p:ph type="title"/>
          </p:nvPr>
        </p:nvSpPr>
        <p:spPr/>
        <p:txBody>
          <a:bodyPr/>
          <a:lstStyle/>
          <a:p>
            <a:r>
              <a:rPr lang="en-US" dirty="0"/>
              <a:t>RAID Techniques</a:t>
            </a:r>
          </a:p>
        </p:txBody>
      </p:sp>
      <p:grpSp>
        <p:nvGrpSpPr>
          <p:cNvPr id="186" name="Group 185"/>
          <p:cNvGrpSpPr/>
          <p:nvPr/>
        </p:nvGrpSpPr>
        <p:grpSpPr>
          <a:xfrm>
            <a:off x="304800" y="1447800"/>
            <a:ext cx="8534400" cy="4039556"/>
            <a:chOff x="304800" y="590550"/>
            <a:chExt cx="8534400" cy="4039556"/>
          </a:xfrm>
        </p:grpSpPr>
        <p:sp>
          <p:nvSpPr>
            <p:cNvPr id="118" name="TextBox 117"/>
            <p:cNvSpPr txBox="1"/>
            <p:nvPr/>
          </p:nvSpPr>
          <p:spPr>
            <a:xfrm>
              <a:off x="1217468" y="4368496"/>
              <a:ext cx="925484" cy="261610"/>
            </a:xfrm>
            <a:prstGeom prst="rect">
              <a:avLst/>
            </a:prstGeom>
            <a:noFill/>
          </p:spPr>
          <p:txBody>
            <a:bodyPr wrap="square" rtlCol="0">
              <a:spAutoFit/>
            </a:bodyPr>
            <a:lstStyle/>
            <a:p>
              <a:pPr algn="ctr"/>
              <a:r>
                <a:rPr lang="en-US" sz="1100" dirty="0">
                  <a:latin typeface="Verdana" panose="020B0604030504040204" pitchFamily="34" charset="0"/>
                  <a:ea typeface="Verdana" panose="020B0604030504040204" pitchFamily="34" charset="0"/>
                  <a:cs typeface="Verdana" panose="020B0604030504040204" pitchFamily="34" charset="0"/>
                </a:rPr>
                <a:t>Figure 1</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p:cNvSpPr txBox="1"/>
            <p:nvPr/>
          </p:nvSpPr>
          <p:spPr>
            <a:xfrm>
              <a:off x="4114800" y="4366685"/>
              <a:ext cx="925484" cy="261610"/>
            </a:xfrm>
            <a:prstGeom prst="rect">
              <a:avLst/>
            </a:prstGeom>
            <a:noFill/>
          </p:spPr>
          <p:txBody>
            <a:bodyPr wrap="square" rtlCol="0">
              <a:spAutoFit/>
            </a:bodyPr>
            <a:lstStyle/>
            <a:p>
              <a:pPr algn="ctr"/>
              <a:r>
                <a:rPr lang="en-US" sz="1100" dirty="0">
                  <a:latin typeface="Verdana" panose="020B0604030504040204" pitchFamily="34" charset="0"/>
                  <a:ea typeface="Verdana" panose="020B0604030504040204" pitchFamily="34" charset="0"/>
                  <a:cs typeface="Verdana" panose="020B0604030504040204" pitchFamily="34" charset="0"/>
                </a:rPr>
                <a:t>Figure 2</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20" name="TextBox 119"/>
            <p:cNvSpPr txBox="1"/>
            <p:nvPr/>
          </p:nvSpPr>
          <p:spPr>
            <a:xfrm>
              <a:off x="7075516" y="4367540"/>
              <a:ext cx="925484" cy="261610"/>
            </a:xfrm>
            <a:prstGeom prst="rect">
              <a:avLst/>
            </a:prstGeom>
            <a:noFill/>
          </p:spPr>
          <p:txBody>
            <a:bodyPr wrap="square" rtlCol="0">
              <a:spAutoFit/>
            </a:bodyPr>
            <a:lstStyle/>
            <a:p>
              <a:pPr algn="ctr"/>
              <a:r>
                <a:rPr lang="en-US" sz="1100" dirty="0">
                  <a:latin typeface="Verdana" panose="020B0604030504040204" pitchFamily="34" charset="0"/>
                  <a:ea typeface="Verdana" panose="020B0604030504040204" pitchFamily="34" charset="0"/>
                  <a:cs typeface="Verdana" panose="020B0604030504040204" pitchFamily="34" charset="0"/>
                </a:rPr>
                <a:t>Figure 3</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21" name="Line 18"/>
            <p:cNvSpPr>
              <a:spLocks noChangeShapeType="1"/>
            </p:cNvSpPr>
            <p:nvPr/>
          </p:nvSpPr>
          <p:spPr bwMode="auto">
            <a:xfrm>
              <a:off x="650870" y="2622550"/>
              <a:ext cx="0" cy="635000"/>
            </a:xfrm>
            <a:prstGeom prst="line">
              <a:avLst/>
            </a:prstGeom>
            <a:noFill/>
            <a:ln w="31750">
              <a:solidFill>
                <a:schemeClr val="tx1"/>
              </a:solidFill>
              <a:round/>
              <a:headEnd/>
              <a:tailEnd/>
            </a:ln>
          </p:spPr>
          <p:txBody>
            <a:bodyPr/>
            <a:lstStyle/>
            <a:p>
              <a:endParaRPr lang="en-US" dirty="0"/>
            </a:p>
          </p:txBody>
        </p:sp>
        <p:sp>
          <p:nvSpPr>
            <p:cNvPr id="122" name="Line 19"/>
            <p:cNvSpPr>
              <a:spLocks noChangeShapeType="1"/>
            </p:cNvSpPr>
            <p:nvPr/>
          </p:nvSpPr>
          <p:spPr bwMode="auto">
            <a:xfrm>
              <a:off x="1987545" y="2539483"/>
              <a:ext cx="0" cy="736600"/>
            </a:xfrm>
            <a:prstGeom prst="line">
              <a:avLst/>
            </a:prstGeom>
            <a:noFill/>
            <a:ln w="31750">
              <a:solidFill>
                <a:schemeClr val="tx1"/>
              </a:solidFill>
              <a:round/>
              <a:headEnd/>
              <a:tailEnd/>
            </a:ln>
          </p:spPr>
          <p:txBody>
            <a:bodyPr/>
            <a:lstStyle/>
            <a:p>
              <a:endParaRPr lang="en-US" dirty="0"/>
            </a:p>
          </p:txBody>
        </p:sp>
        <p:sp>
          <p:nvSpPr>
            <p:cNvPr id="123" name="Line 18"/>
            <p:cNvSpPr>
              <a:spLocks noChangeShapeType="1"/>
            </p:cNvSpPr>
            <p:nvPr/>
          </p:nvSpPr>
          <p:spPr bwMode="auto">
            <a:xfrm>
              <a:off x="1323970" y="2615683"/>
              <a:ext cx="0" cy="635000"/>
            </a:xfrm>
            <a:prstGeom prst="line">
              <a:avLst/>
            </a:prstGeom>
            <a:noFill/>
            <a:ln w="31750">
              <a:solidFill>
                <a:schemeClr val="tx1"/>
              </a:solidFill>
              <a:round/>
              <a:headEnd/>
              <a:tailEnd/>
            </a:ln>
          </p:spPr>
          <p:txBody>
            <a:bodyPr/>
            <a:lstStyle/>
            <a:p>
              <a:endParaRPr lang="en-US" dirty="0"/>
            </a:p>
          </p:txBody>
        </p:sp>
        <p:sp>
          <p:nvSpPr>
            <p:cNvPr id="124" name="Line 24"/>
            <p:cNvSpPr>
              <a:spLocks noChangeShapeType="1"/>
            </p:cNvSpPr>
            <p:nvPr/>
          </p:nvSpPr>
          <p:spPr bwMode="auto">
            <a:xfrm>
              <a:off x="2656217" y="2564883"/>
              <a:ext cx="0" cy="736600"/>
            </a:xfrm>
            <a:prstGeom prst="line">
              <a:avLst/>
            </a:prstGeom>
            <a:noFill/>
            <a:ln w="31750">
              <a:solidFill>
                <a:schemeClr val="tx1"/>
              </a:solidFill>
              <a:round/>
              <a:headEnd/>
              <a:tailEnd/>
            </a:ln>
          </p:spPr>
          <p:txBody>
            <a:bodyPr/>
            <a:lstStyle/>
            <a:p>
              <a:endParaRPr lang="en-US" dirty="0"/>
            </a:p>
          </p:txBody>
        </p:sp>
        <p:pic>
          <p:nvPicPr>
            <p:cNvPr id="125" name="Picture 28" descr="C:\Users\patils1\Desktop\2013 Projects\CIS v2\CIS Slide Deck_Based on Book\Colored Graphics\Physical Compute System With Hypervis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218" y="971550"/>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126" name="AutoShape 9"/>
            <p:cNvSpPr>
              <a:spLocks noChangeArrowheads="1"/>
            </p:cNvSpPr>
            <p:nvPr/>
          </p:nvSpPr>
          <p:spPr bwMode="auto">
            <a:xfrm>
              <a:off x="460370" y="2343150"/>
              <a:ext cx="2387600" cy="5334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200" b="1" dirty="0"/>
                <a:t>RAID Controller</a:t>
              </a:r>
              <a:endParaRPr lang="en-US" sz="1200" b="1" dirty="0"/>
            </a:p>
          </p:txBody>
        </p:sp>
        <p:sp>
          <p:nvSpPr>
            <p:cNvPr id="127" name="Right Brace 126"/>
            <p:cNvSpPr/>
            <p:nvPr/>
          </p:nvSpPr>
          <p:spPr>
            <a:xfrm rot="5400000">
              <a:off x="1450901" y="2694052"/>
              <a:ext cx="411167" cy="23922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8" name="Right Brace 127"/>
            <p:cNvSpPr/>
            <p:nvPr/>
          </p:nvSpPr>
          <p:spPr>
            <a:xfrm rot="5400000" flipV="1">
              <a:off x="2553076" y="3359797"/>
              <a:ext cx="218046" cy="3810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29" name="TextBox 128"/>
            <p:cNvSpPr txBox="1"/>
            <p:nvPr/>
          </p:nvSpPr>
          <p:spPr>
            <a:xfrm>
              <a:off x="1188263" y="4095750"/>
              <a:ext cx="925484" cy="261610"/>
            </a:xfrm>
            <a:prstGeom prst="rect">
              <a:avLst/>
            </a:prstGeom>
            <a:noFill/>
          </p:spPr>
          <p:txBody>
            <a:bodyPr wrap="square" rtlCol="0">
              <a:spAutoFit/>
            </a:bodyPr>
            <a:lstStyle/>
            <a:p>
              <a:pPr algn="ctr"/>
              <a:r>
                <a:rPr lang="en-US" sz="1100" dirty="0">
                  <a:latin typeface="Verdana" panose="020B0604030504040204" pitchFamily="34" charset="0"/>
                  <a:ea typeface="Verdana" panose="020B0604030504040204" pitchFamily="34" charset="0"/>
                  <a:cs typeface="Verdana" panose="020B0604030504040204" pitchFamily="34" charset="0"/>
                </a:rPr>
                <a:t>Stripe</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130" name="TextBox 129"/>
            <p:cNvSpPr txBox="1"/>
            <p:nvPr/>
          </p:nvSpPr>
          <p:spPr>
            <a:xfrm>
              <a:off x="2390770" y="3605540"/>
              <a:ext cx="560235" cy="261610"/>
            </a:xfrm>
            <a:prstGeom prst="rect">
              <a:avLst/>
            </a:prstGeom>
            <a:noFill/>
          </p:spPr>
          <p:txBody>
            <a:bodyPr wrap="square" rtlCol="0">
              <a:spAutoFit/>
            </a:bodyPr>
            <a:lstStyle/>
            <a:p>
              <a:r>
                <a:rPr lang="en-US" sz="1100" dirty="0">
                  <a:latin typeface="Verdana" panose="020B0604030504040204" pitchFamily="34" charset="0"/>
                  <a:ea typeface="Verdana" panose="020B0604030504040204" pitchFamily="34" charset="0"/>
                  <a:cs typeface="Verdana" panose="020B0604030504040204" pitchFamily="34" charset="0"/>
                </a:rPr>
                <a:t>Strip</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
          <p:nvSpPr>
            <p:cNvPr id="131" name="AutoShape 29"/>
            <p:cNvSpPr>
              <a:spLocks noChangeArrowheads="1"/>
            </p:cNvSpPr>
            <p:nvPr/>
          </p:nvSpPr>
          <p:spPr bwMode="auto">
            <a:xfrm>
              <a:off x="304800" y="759828"/>
              <a:ext cx="2750820" cy="3620108"/>
            </a:xfrm>
            <a:prstGeom prst="roundRect">
              <a:avLst>
                <a:gd name="adj" fmla="val 10088"/>
              </a:avLst>
            </a:prstGeom>
            <a:noFill/>
            <a:ln w="22225">
              <a:solidFill>
                <a:schemeClr val="tx1"/>
              </a:solidFill>
              <a:round/>
              <a:headEnd/>
              <a:tailEnd/>
            </a:ln>
          </p:spPr>
          <p:txBody>
            <a:bodyPr wrap="none" anchor="ctr"/>
            <a:lstStyle/>
            <a:p>
              <a:endParaRPr lang="en-US" dirty="0"/>
            </a:p>
          </p:txBody>
        </p:sp>
        <p:sp>
          <p:nvSpPr>
            <p:cNvPr id="132" name="Text Box 42"/>
            <p:cNvSpPr txBox="1">
              <a:spLocks noChangeArrowheads="1"/>
            </p:cNvSpPr>
            <p:nvPr/>
          </p:nvSpPr>
          <p:spPr bwMode="auto">
            <a:xfrm>
              <a:off x="1108679" y="590550"/>
              <a:ext cx="1177321" cy="338554"/>
            </a:xfrm>
            <a:prstGeom prst="rect">
              <a:avLst/>
            </a:prstGeom>
            <a:solidFill>
              <a:schemeClr val="bg1"/>
            </a:solidFill>
            <a:ln w="9525">
              <a:noFill/>
              <a:miter lim="800000"/>
              <a:headEnd/>
              <a:tailEnd/>
            </a:ln>
            <a:effectLst/>
          </p:spPr>
          <p:txBody>
            <a:bodyPr wrap="square">
              <a:spAutoFit/>
            </a:bodyPr>
            <a:lstStyle/>
            <a:p>
              <a:pPr algn="ctr"/>
              <a:r>
                <a:rPr lang="en-US" sz="1600" b="1" dirty="0">
                  <a:latin typeface="+mj-lt"/>
                </a:rPr>
                <a:t>Striping</a:t>
              </a:r>
              <a:endParaRPr lang="en-US" sz="2400" b="1" dirty="0">
                <a:latin typeface="+mj-lt"/>
              </a:endParaRPr>
            </a:p>
          </p:txBody>
        </p:sp>
        <p:pic>
          <p:nvPicPr>
            <p:cNvPr id="134" name="Picture 28" descr="C:\Users\patils1\Desktop\2013 Projects\CIS v2\CIS Slide Deck_Based on Book\Colored Graphics\Physical Compute System With Hypervis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818" y="971550"/>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135" name="AutoShape 29"/>
            <p:cNvSpPr>
              <a:spLocks noChangeArrowheads="1"/>
            </p:cNvSpPr>
            <p:nvPr/>
          </p:nvSpPr>
          <p:spPr bwMode="auto">
            <a:xfrm>
              <a:off x="3200400" y="759828"/>
              <a:ext cx="2750820" cy="3620108"/>
            </a:xfrm>
            <a:prstGeom prst="roundRect">
              <a:avLst>
                <a:gd name="adj" fmla="val 10088"/>
              </a:avLst>
            </a:prstGeom>
            <a:noFill/>
            <a:ln w="22225">
              <a:solidFill>
                <a:schemeClr val="tx1"/>
              </a:solidFill>
              <a:round/>
              <a:headEnd/>
              <a:tailEnd/>
            </a:ln>
          </p:spPr>
          <p:txBody>
            <a:bodyPr wrap="none" anchor="ctr"/>
            <a:lstStyle/>
            <a:p>
              <a:endParaRPr lang="en-US" dirty="0"/>
            </a:p>
          </p:txBody>
        </p:sp>
        <p:sp>
          <p:nvSpPr>
            <p:cNvPr id="136" name="Text Box 42"/>
            <p:cNvSpPr txBox="1">
              <a:spLocks noChangeArrowheads="1"/>
            </p:cNvSpPr>
            <p:nvPr/>
          </p:nvSpPr>
          <p:spPr bwMode="auto">
            <a:xfrm>
              <a:off x="3930469" y="590550"/>
              <a:ext cx="1274282" cy="338554"/>
            </a:xfrm>
            <a:prstGeom prst="rect">
              <a:avLst/>
            </a:prstGeom>
            <a:solidFill>
              <a:schemeClr val="bg1"/>
            </a:solidFill>
            <a:ln w="9525">
              <a:noFill/>
              <a:miter lim="800000"/>
              <a:headEnd/>
              <a:tailEnd/>
            </a:ln>
            <a:effectLst/>
          </p:spPr>
          <p:txBody>
            <a:bodyPr wrap="square">
              <a:spAutoFit/>
            </a:bodyPr>
            <a:lstStyle/>
            <a:p>
              <a:pPr algn="ctr"/>
              <a:r>
                <a:rPr lang="en-US" sz="1600" b="1" dirty="0">
                  <a:latin typeface="+mj-lt"/>
                </a:rPr>
                <a:t>Mirroring</a:t>
              </a:r>
              <a:endParaRPr lang="en-US" sz="2400" b="1" dirty="0">
                <a:latin typeface="+mj-lt"/>
              </a:endParaRPr>
            </a:p>
          </p:txBody>
        </p:sp>
        <p:pic>
          <p:nvPicPr>
            <p:cNvPr id="137" name="Picture 28" descr="C:\Users\patils1\Desktop\2013 Projects\CIS v2\CIS Slide Deck_Based on Book\Colored Graphics\Physical Compute System With Hypervis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798" y="971550"/>
              <a:ext cx="936010" cy="906701"/>
            </a:xfrm>
            <a:prstGeom prst="rect">
              <a:avLst/>
            </a:prstGeom>
            <a:noFill/>
            <a:extLst>
              <a:ext uri="{909E8E84-426E-40DD-AFC4-6F175D3DCCD1}">
                <a14:hiddenFill xmlns:a14="http://schemas.microsoft.com/office/drawing/2010/main">
                  <a:solidFill>
                    <a:srgbClr val="FFFFFF"/>
                  </a:solidFill>
                </a14:hiddenFill>
              </a:ext>
            </a:extLst>
          </p:spPr>
        </p:pic>
        <p:sp>
          <p:nvSpPr>
            <p:cNvPr id="138" name="AutoShape 29"/>
            <p:cNvSpPr>
              <a:spLocks noChangeArrowheads="1"/>
            </p:cNvSpPr>
            <p:nvPr/>
          </p:nvSpPr>
          <p:spPr bwMode="auto">
            <a:xfrm>
              <a:off x="6088380" y="759828"/>
              <a:ext cx="2750820" cy="3620108"/>
            </a:xfrm>
            <a:prstGeom prst="roundRect">
              <a:avLst>
                <a:gd name="adj" fmla="val 10088"/>
              </a:avLst>
            </a:prstGeom>
            <a:noFill/>
            <a:ln w="22225">
              <a:solidFill>
                <a:schemeClr val="tx1"/>
              </a:solidFill>
              <a:round/>
              <a:headEnd/>
              <a:tailEnd/>
            </a:ln>
          </p:spPr>
          <p:txBody>
            <a:bodyPr wrap="none" anchor="ctr"/>
            <a:lstStyle/>
            <a:p>
              <a:endParaRPr lang="en-US" dirty="0"/>
            </a:p>
          </p:txBody>
        </p:sp>
        <p:sp>
          <p:nvSpPr>
            <p:cNvPr id="139" name="Text Box 42"/>
            <p:cNvSpPr txBox="1">
              <a:spLocks noChangeArrowheads="1"/>
            </p:cNvSpPr>
            <p:nvPr/>
          </p:nvSpPr>
          <p:spPr bwMode="auto">
            <a:xfrm>
              <a:off x="7047528" y="590550"/>
              <a:ext cx="884539" cy="338554"/>
            </a:xfrm>
            <a:prstGeom prst="rect">
              <a:avLst/>
            </a:prstGeom>
            <a:solidFill>
              <a:schemeClr val="bg1"/>
            </a:solidFill>
            <a:ln w="9525">
              <a:noFill/>
              <a:miter lim="800000"/>
              <a:headEnd/>
              <a:tailEnd/>
            </a:ln>
            <a:effectLst/>
          </p:spPr>
          <p:txBody>
            <a:bodyPr wrap="square">
              <a:spAutoFit/>
            </a:bodyPr>
            <a:lstStyle/>
            <a:p>
              <a:pPr algn="ctr"/>
              <a:r>
                <a:rPr lang="en-US" sz="1600" b="1" dirty="0">
                  <a:latin typeface="+mj-lt"/>
                </a:rPr>
                <a:t>Parity</a:t>
              </a:r>
              <a:endParaRPr lang="en-US" sz="2400" b="1" dirty="0">
                <a:latin typeface="+mj-lt"/>
              </a:endParaRPr>
            </a:p>
          </p:txBody>
        </p:sp>
        <p:grpSp>
          <p:nvGrpSpPr>
            <p:cNvPr id="140" name="Group 139"/>
            <p:cNvGrpSpPr/>
            <p:nvPr/>
          </p:nvGrpSpPr>
          <p:grpSpPr>
            <a:xfrm>
              <a:off x="1129237" y="3092450"/>
              <a:ext cx="381000" cy="381000"/>
              <a:chOff x="821218" y="3085583"/>
              <a:chExt cx="381000" cy="381000"/>
            </a:xfrm>
          </p:grpSpPr>
          <p:pic>
            <p:nvPicPr>
              <p:cNvPr id="141"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218"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829408" y="3214918"/>
                <a:ext cx="312906" cy="230832"/>
              </a:xfrm>
              <a:prstGeom prst="rect">
                <a:avLst/>
              </a:prstGeom>
              <a:noFill/>
            </p:spPr>
            <p:txBody>
              <a:bodyPr wrap="none" rtlCol="0">
                <a:spAutoFit/>
              </a:bodyPr>
              <a:lstStyle/>
              <a:p>
                <a:r>
                  <a:rPr lang="en-US" sz="900" b="1" dirty="0">
                    <a:solidFill>
                      <a:schemeClr val="bg1"/>
                    </a:solidFill>
                  </a:rPr>
                  <a:t>A2</a:t>
                </a:r>
              </a:p>
            </p:txBody>
          </p:sp>
        </p:grpSp>
        <p:grpSp>
          <p:nvGrpSpPr>
            <p:cNvPr id="143" name="Group 142"/>
            <p:cNvGrpSpPr/>
            <p:nvPr/>
          </p:nvGrpSpPr>
          <p:grpSpPr>
            <a:xfrm>
              <a:off x="1798104" y="3092450"/>
              <a:ext cx="381000" cy="381000"/>
              <a:chOff x="1479723" y="3085583"/>
              <a:chExt cx="381000" cy="381000"/>
            </a:xfrm>
          </p:grpSpPr>
          <p:pic>
            <p:nvPicPr>
              <p:cNvPr id="144"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723"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p:cNvSpPr txBox="1"/>
              <p:nvPr/>
            </p:nvSpPr>
            <p:spPr>
              <a:xfrm>
                <a:off x="1492129" y="3214918"/>
                <a:ext cx="312906" cy="230832"/>
              </a:xfrm>
              <a:prstGeom prst="rect">
                <a:avLst/>
              </a:prstGeom>
              <a:noFill/>
            </p:spPr>
            <p:txBody>
              <a:bodyPr wrap="none" rtlCol="0">
                <a:spAutoFit/>
              </a:bodyPr>
              <a:lstStyle/>
              <a:p>
                <a:r>
                  <a:rPr lang="en-US" sz="900" b="1" dirty="0">
                    <a:solidFill>
                      <a:schemeClr val="bg1"/>
                    </a:solidFill>
                  </a:rPr>
                  <a:t>A3</a:t>
                </a:r>
              </a:p>
            </p:txBody>
          </p:sp>
        </p:grpSp>
        <p:grpSp>
          <p:nvGrpSpPr>
            <p:cNvPr id="146" name="Group 145"/>
            <p:cNvGrpSpPr/>
            <p:nvPr/>
          </p:nvGrpSpPr>
          <p:grpSpPr>
            <a:xfrm>
              <a:off x="2466970" y="3092450"/>
              <a:ext cx="381000" cy="381000"/>
              <a:chOff x="2138228" y="3085583"/>
              <a:chExt cx="381000" cy="381000"/>
            </a:xfrm>
          </p:grpSpPr>
          <p:pic>
            <p:nvPicPr>
              <p:cNvPr id="147"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228"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47"/>
              <p:cNvSpPr txBox="1"/>
              <p:nvPr/>
            </p:nvSpPr>
            <p:spPr>
              <a:xfrm>
                <a:off x="2150635" y="3214918"/>
                <a:ext cx="312906" cy="230832"/>
              </a:xfrm>
              <a:prstGeom prst="rect">
                <a:avLst/>
              </a:prstGeom>
              <a:noFill/>
            </p:spPr>
            <p:txBody>
              <a:bodyPr wrap="none" rtlCol="0">
                <a:spAutoFit/>
              </a:bodyPr>
              <a:lstStyle/>
              <a:p>
                <a:r>
                  <a:rPr lang="en-US" sz="900" b="1" dirty="0">
                    <a:solidFill>
                      <a:schemeClr val="bg1"/>
                    </a:solidFill>
                  </a:rPr>
                  <a:t>A4</a:t>
                </a:r>
              </a:p>
            </p:txBody>
          </p:sp>
        </p:grpSp>
        <p:sp>
          <p:nvSpPr>
            <p:cNvPr id="149" name="Down Arrow 148"/>
            <p:cNvSpPr/>
            <p:nvPr/>
          </p:nvSpPr>
          <p:spPr>
            <a:xfrm>
              <a:off x="1472612" y="1878251"/>
              <a:ext cx="356188" cy="464899"/>
            </a:xfrm>
            <a:prstGeom prst="down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a:p>
              <a:pPr algn="ctr"/>
              <a:endParaRPr lang="en-US" sz="1100" b="1" dirty="0"/>
            </a:p>
            <a:p>
              <a:pPr algn="ctr"/>
              <a:r>
                <a:rPr lang="en-US" sz="1100" b="1" dirty="0"/>
                <a:t>A</a:t>
              </a:r>
              <a:endParaRPr lang="en-US" sz="1100" b="1" dirty="0"/>
            </a:p>
          </p:txBody>
        </p:sp>
        <p:sp>
          <p:nvSpPr>
            <p:cNvPr id="150" name="Down Arrow 149"/>
            <p:cNvSpPr/>
            <p:nvPr/>
          </p:nvSpPr>
          <p:spPr>
            <a:xfrm>
              <a:off x="4387729" y="1878251"/>
              <a:ext cx="356188" cy="464899"/>
            </a:xfrm>
            <a:prstGeom prst="down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b="1" dirty="0"/>
            </a:p>
            <a:p>
              <a:pPr algn="ctr"/>
              <a:endParaRPr lang="en-US" sz="1050" b="1" dirty="0"/>
            </a:p>
            <a:p>
              <a:pPr algn="ctr"/>
              <a:r>
                <a:rPr lang="en-US" sz="1100" b="1" dirty="0"/>
                <a:t>A</a:t>
              </a:r>
              <a:endParaRPr lang="en-US" sz="2000" b="1" dirty="0"/>
            </a:p>
          </p:txBody>
        </p:sp>
        <p:sp>
          <p:nvSpPr>
            <p:cNvPr id="151" name="Down Arrow 150"/>
            <p:cNvSpPr/>
            <p:nvPr/>
          </p:nvSpPr>
          <p:spPr>
            <a:xfrm>
              <a:off x="7285696" y="1878251"/>
              <a:ext cx="356188" cy="464899"/>
            </a:xfrm>
            <a:prstGeom prst="down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p>
            <a:p>
              <a:pPr algn="ctr"/>
              <a:endParaRPr lang="en-US" sz="1100" b="1" dirty="0"/>
            </a:p>
            <a:p>
              <a:pPr algn="ctr"/>
              <a:r>
                <a:rPr lang="en-US" sz="1100" b="1" dirty="0"/>
                <a:t>A</a:t>
              </a:r>
              <a:endParaRPr lang="en-US" sz="3600" b="1" dirty="0"/>
            </a:p>
          </p:txBody>
        </p:sp>
        <p:grpSp>
          <p:nvGrpSpPr>
            <p:cNvPr id="152" name="Group 151"/>
            <p:cNvGrpSpPr/>
            <p:nvPr/>
          </p:nvGrpSpPr>
          <p:grpSpPr>
            <a:xfrm>
              <a:off x="460370" y="3092450"/>
              <a:ext cx="381000" cy="381000"/>
              <a:chOff x="508000" y="3092450"/>
              <a:chExt cx="381000" cy="381000"/>
            </a:xfrm>
          </p:grpSpPr>
          <p:pic>
            <p:nvPicPr>
              <p:cNvPr id="153"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309245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p:cNvSpPr txBox="1"/>
              <p:nvPr/>
            </p:nvSpPr>
            <p:spPr>
              <a:xfrm>
                <a:off x="516190" y="3221785"/>
                <a:ext cx="312906" cy="230832"/>
              </a:xfrm>
              <a:prstGeom prst="rect">
                <a:avLst/>
              </a:prstGeom>
              <a:noFill/>
            </p:spPr>
            <p:txBody>
              <a:bodyPr wrap="none" rtlCol="0">
                <a:spAutoFit/>
              </a:bodyPr>
              <a:lstStyle/>
              <a:p>
                <a:r>
                  <a:rPr lang="en-US" sz="900" b="1" dirty="0">
                    <a:solidFill>
                      <a:schemeClr val="bg1"/>
                    </a:solidFill>
                  </a:rPr>
                  <a:t>A1</a:t>
                </a:r>
              </a:p>
            </p:txBody>
          </p:sp>
        </p:grpSp>
        <p:sp>
          <p:nvSpPr>
            <p:cNvPr id="155" name="Line 18"/>
            <p:cNvSpPr>
              <a:spLocks noChangeShapeType="1"/>
            </p:cNvSpPr>
            <p:nvPr/>
          </p:nvSpPr>
          <p:spPr bwMode="auto">
            <a:xfrm>
              <a:off x="3924300" y="2632076"/>
              <a:ext cx="0" cy="635000"/>
            </a:xfrm>
            <a:prstGeom prst="line">
              <a:avLst/>
            </a:prstGeom>
            <a:noFill/>
            <a:ln w="31750">
              <a:solidFill>
                <a:schemeClr val="tx1"/>
              </a:solidFill>
              <a:round/>
              <a:headEnd/>
              <a:tailEnd/>
            </a:ln>
          </p:spPr>
          <p:txBody>
            <a:bodyPr/>
            <a:lstStyle/>
            <a:p>
              <a:endParaRPr lang="en-US" dirty="0"/>
            </a:p>
          </p:txBody>
        </p:sp>
        <p:sp>
          <p:nvSpPr>
            <p:cNvPr id="156" name="Line 24"/>
            <p:cNvSpPr>
              <a:spLocks noChangeShapeType="1"/>
            </p:cNvSpPr>
            <p:nvPr/>
          </p:nvSpPr>
          <p:spPr bwMode="auto">
            <a:xfrm>
              <a:off x="5294647" y="2574409"/>
              <a:ext cx="0" cy="736600"/>
            </a:xfrm>
            <a:prstGeom prst="line">
              <a:avLst/>
            </a:prstGeom>
            <a:noFill/>
            <a:ln w="31750">
              <a:solidFill>
                <a:schemeClr val="tx1"/>
              </a:solidFill>
              <a:round/>
              <a:headEnd/>
              <a:tailEnd/>
            </a:ln>
          </p:spPr>
          <p:txBody>
            <a:bodyPr/>
            <a:lstStyle/>
            <a:p>
              <a:endParaRPr lang="en-US" dirty="0"/>
            </a:p>
          </p:txBody>
        </p:sp>
        <p:sp>
          <p:nvSpPr>
            <p:cNvPr id="157" name="AutoShape 9"/>
            <p:cNvSpPr>
              <a:spLocks noChangeArrowheads="1"/>
            </p:cNvSpPr>
            <p:nvPr/>
          </p:nvSpPr>
          <p:spPr bwMode="auto">
            <a:xfrm>
              <a:off x="3375030" y="2352676"/>
              <a:ext cx="2387600" cy="5334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200" b="1" dirty="0"/>
                <a:t>RAID Controller</a:t>
              </a:r>
              <a:endParaRPr lang="en-US" sz="1200" b="1" dirty="0"/>
            </a:p>
          </p:txBody>
        </p:sp>
        <p:grpSp>
          <p:nvGrpSpPr>
            <p:cNvPr id="158" name="Group 157"/>
            <p:cNvGrpSpPr/>
            <p:nvPr/>
          </p:nvGrpSpPr>
          <p:grpSpPr>
            <a:xfrm>
              <a:off x="5105400" y="3101976"/>
              <a:ext cx="381000" cy="381000"/>
              <a:chOff x="2138228" y="3085583"/>
              <a:chExt cx="381000" cy="381000"/>
            </a:xfrm>
          </p:grpSpPr>
          <p:pic>
            <p:nvPicPr>
              <p:cNvPr id="159"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228"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60" name="TextBox 159"/>
              <p:cNvSpPr txBox="1"/>
              <p:nvPr/>
            </p:nvSpPr>
            <p:spPr>
              <a:xfrm>
                <a:off x="2188739" y="3214918"/>
                <a:ext cx="255198" cy="230832"/>
              </a:xfrm>
              <a:prstGeom prst="rect">
                <a:avLst/>
              </a:prstGeom>
              <a:noFill/>
            </p:spPr>
            <p:txBody>
              <a:bodyPr wrap="none" rtlCol="0">
                <a:spAutoFit/>
              </a:bodyPr>
              <a:lstStyle/>
              <a:p>
                <a:r>
                  <a:rPr lang="en-US" sz="900" b="1" dirty="0">
                    <a:solidFill>
                      <a:schemeClr val="bg1"/>
                    </a:solidFill>
                  </a:rPr>
                  <a:t>A</a:t>
                </a:r>
              </a:p>
            </p:txBody>
          </p:sp>
        </p:grpSp>
        <p:grpSp>
          <p:nvGrpSpPr>
            <p:cNvPr id="161" name="Group 160"/>
            <p:cNvGrpSpPr/>
            <p:nvPr/>
          </p:nvGrpSpPr>
          <p:grpSpPr>
            <a:xfrm>
              <a:off x="3733800" y="3101976"/>
              <a:ext cx="381000" cy="381000"/>
              <a:chOff x="508000" y="3092450"/>
              <a:chExt cx="381000" cy="381000"/>
            </a:xfrm>
          </p:grpSpPr>
          <p:pic>
            <p:nvPicPr>
              <p:cNvPr id="162"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309245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p:cNvSpPr txBox="1"/>
              <p:nvPr/>
            </p:nvSpPr>
            <p:spPr>
              <a:xfrm>
                <a:off x="558995" y="3221785"/>
                <a:ext cx="255198" cy="230832"/>
              </a:xfrm>
              <a:prstGeom prst="rect">
                <a:avLst/>
              </a:prstGeom>
              <a:noFill/>
            </p:spPr>
            <p:txBody>
              <a:bodyPr wrap="none" rtlCol="0">
                <a:spAutoFit/>
              </a:bodyPr>
              <a:lstStyle/>
              <a:p>
                <a:r>
                  <a:rPr lang="en-US" sz="900" b="1" dirty="0">
                    <a:solidFill>
                      <a:schemeClr val="bg1"/>
                    </a:solidFill>
                  </a:rPr>
                  <a:t>A</a:t>
                </a:r>
              </a:p>
            </p:txBody>
          </p:sp>
        </p:grpSp>
        <p:sp>
          <p:nvSpPr>
            <p:cNvPr id="164" name="Line 18"/>
            <p:cNvSpPr>
              <a:spLocks noChangeShapeType="1"/>
            </p:cNvSpPr>
            <p:nvPr/>
          </p:nvSpPr>
          <p:spPr bwMode="auto">
            <a:xfrm>
              <a:off x="6461760" y="2630170"/>
              <a:ext cx="0" cy="635000"/>
            </a:xfrm>
            <a:prstGeom prst="line">
              <a:avLst/>
            </a:prstGeom>
            <a:noFill/>
            <a:ln w="31750">
              <a:solidFill>
                <a:schemeClr val="tx1"/>
              </a:solidFill>
              <a:round/>
              <a:headEnd/>
              <a:tailEnd/>
            </a:ln>
          </p:spPr>
          <p:txBody>
            <a:bodyPr/>
            <a:lstStyle/>
            <a:p>
              <a:endParaRPr lang="en-US" dirty="0"/>
            </a:p>
          </p:txBody>
        </p:sp>
        <p:sp>
          <p:nvSpPr>
            <p:cNvPr id="165" name="Line 19"/>
            <p:cNvSpPr>
              <a:spLocks noChangeShapeType="1"/>
            </p:cNvSpPr>
            <p:nvPr/>
          </p:nvSpPr>
          <p:spPr bwMode="auto">
            <a:xfrm>
              <a:off x="7798435" y="2547103"/>
              <a:ext cx="0" cy="736600"/>
            </a:xfrm>
            <a:prstGeom prst="line">
              <a:avLst/>
            </a:prstGeom>
            <a:noFill/>
            <a:ln w="31750">
              <a:solidFill>
                <a:schemeClr val="tx1"/>
              </a:solidFill>
              <a:round/>
              <a:headEnd/>
              <a:tailEnd/>
            </a:ln>
          </p:spPr>
          <p:txBody>
            <a:bodyPr/>
            <a:lstStyle/>
            <a:p>
              <a:endParaRPr lang="en-US" dirty="0"/>
            </a:p>
          </p:txBody>
        </p:sp>
        <p:sp>
          <p:nvSpPr>
            <p:cNvPr id="166" name="Line 18"/>
            <p:cNvSpPr>
              <a:spLocks noChangeShapeType="1"/>
            </p:cNvSpPr>
            <p:nvPr/>
          </p:nvSpPr>
          <p:spPr bwMode="auto">
            <a:xfrm>
              <a:off x="7134860" y="2623303"/>
              <a:ext cx="0" cy="635000"/>
            </a:xfrm>
            <a:prstGeom prst="line">
              <a:avLst/>
            </a:prstGeom>
            <a:noFill/>
            <a:ln w="31750">
              <a:solidFill>
                <a:schemeClr val="tx1"/>
              </a:solidFill>
              <a:round/>
              <a:headEnd/>
              <a:tailEnd/>
            </a:ln>
          </p:spPr>
          <p:txBody>
            <a:bodyPr/>
            <a:lstStyle/>
            <a:p>
              <a:endParaRPr lang="en-US" dirty="0"/>
            </a:p>
          </p:txBody>
        </p:sp>
        <p:sp>
          <p:nvSpPr>
            <p:cNvPr id="167" name="Line 24"/>
            <p:cNvSpPr>
              <a:spLocks noChangeShapeType="1"/>
            </p:cNvSpPr>
            <p:nvPr/>
          </p:nvSpPr>
          <p:spPr bwMode="auto">
            <a:xfrm>
              <a:off x="8467107" y="2572503"/>
              <a:ext cx="0" cy="736600"/>
            </a:xfrm>
            <a:prstGeom prst="line">
              <a:avLst/>
            </a:prstGeom>
            <a:noFill/>
            <a:ln w="31750">
              <a:solidFill>
                <a:schemeClr val="tx1"/>
              </a:solidFill>
              <a:round/>
              <a:headEnd/>
              <a:tailEnd/>
            </a:ln>
          </p:spPr>
          <p:txBody>
            <a:bodyPr/>
            <a:lstStyle/>
            <a:p>
              <a:endParaRPr lang="en-US" dirty="0"/>
            </a:p>
          </p:txBody>
        </p:sp>
        <p:sp>
          <p:nvSpPr>
            <p:cNvPr id="168" name="AutoShape 9"/>
            <p:cNvSpPr>
              <a:spLocks noChangeArrowheads="1"/>
            </p:cNvSpPr>
            <p:nvPr/>
          </p:nvSpPr>
          <p:spPr bwMode="auto">
            <a:xfrm>
              <a:off x="6271260" y="2350770"/>
              <a:ext cx="2387600" cy="5334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200" b="1" dirty="0"/>
                <a:t>RAID Controller</a:t>
              </a:r>
              <a:endParaRPr lang="en-US" sz="1200" b="1" dirty="0"/>
            </a:p>
          </p:txBody>
        </p:sp>
        <p:grpSp>
          <p:nvGrpSpPr>
            <p:cNvPr id="169" name="Group 168"/>
            <p:cNvGrpSpPr/>
            <p:nvPr/>
          </p:nvGrpSpPr>
          <p:grpSpPr>
            <a:xfrm>
              <a:off x="6940127" y="3100070"/>
              <a:ext cx="381000" cy="381000"/>
              <a:chOff x="821218" y="3085583"/>
              <a:chExt cx="381000" cy="381000"/>
            </a:xfrm>
          </p:grpSpPr>
          <p:pic>
            <p:nvPicPr>
              <p:cNvPr id="170"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218"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71" name="TextBox 170"/>
              <p:cNvSpPr txBox="1"/>
              <p:nvPr/>
            </p:nvSpPr>
            <p:spPr>
              <a:xfrm>
                <a:off x="829408" y="3214918"/>
                <a:ext cx="312906" cy="230832"/>
              </a:xfrm>
              <a:prstGeom prst="rect">
                <a:avLst/>
              </a:prstGeom>
              <a:noFill/>
            </p:spPr>
            <p:txBody>
              <a:bodyPr wrap="none" rtlCol="0">
                <a:spAutoFit/>
              </a:bodyPr>
              <a:lstStyle/>
              <a:p>
                <a:r>
                  <a:rPr lang="en-US" sz="900" b="1" dirty="0">
                    <a:solidFill>
                      <a:schemeClr val="bg1"/>
                    </a:solidFill>
                  </a:rPr>
                  <a:t>A2</a:t>
                </a:r>
              </a:p>
            </p:txBody>
          </p:sp>
        </p:grpSp>
        <p:grpSp>
          <p:nvGrpSpPr>
            <p:cNvPr id="172" name="Group 171"/>
            <p:cNvGrpSpPr/>
            <p:nvPr/>
          </p:nvGrpSpPr>
          <p:grpSpPr>
            <a:xfrm>
              <a:off x="7608994" y="3100070"/>
              <a:ext cx="381000" cy="381000"/>
              <a:chOff x="1479723" y="3085583"/>
              <a:chExt cx="381000" cy="381000"/>
            </a:xfrm>
          </p:grpSpPr>
          <p:pic>
            <p:nvPicPr>
              <p:cNvPr id="173"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723"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74" name="TextBox 173"/>
              <p:cNvSpPr txBox="1"/>
              <p:nvPr/>
            </p:nvSpPr>
            <p:spPr>
              <a:xfrm>
                <a:off x="1492129" y="3214918"/>
                <a:ext cx="312906" cy="230832"/>
              </a:xfrm>
              <a:prstGeom prst="rect">
                <a:avLst/>
              </a:prstGeom>
              <a:noFill/>
            </p:spPr>
            <p:txBody>
              <a:bodyPr wrap="none" rtlCol="0">
                <a:spAutoFit/>
              </a:bodyPr>
              <a:lstStyle/>
              <a:p>
                <a:r>
                  <a:rPr lang="en-US" sz="900" b="1" dirty="0">
                    <a:solidFill>
                      <a:schemeClr val="bg1"/>
                    </a:solidFill>
                  </a:rPr>
                  <a:t>A3</a:t>
                </a:r>
              </a:p>
            </p:txBody>
          </p:sp>
        </p:grpSp>
        <p:grpSp>
          <p:nvGrpSpPr>
            <p:cNvPr id="175" name="Group 174"/>
            <p:cNvGrpSpPr/>
            <p:nvPr/>
          </p:nvGrpSpPr>
          <p:grpSpPr>
            <a:xfrm>
              <a:off x="8277860" y="3100070"/>
              <a:ext cx="381000" cy="381000"/>
              <a:chOff x="2138228" y="3085583"/>
              <a:chExt cx="381000" cy="381000"/>
            </a:xfrm>
          </p:grpSpPr>
          <p:pic>
            <p:nvPicPr>
              <p:cNvPr id="176"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228" y="3085583"/>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77" name="TextBox 176"/>
              <p:cNvSpPr txBox="1"/>
              <p:nvPr/>
            </p:nvSpPr>
            <p:spPr>
              <a:xfrm>
                <a:off x="2150635" y="3214918"/>
                <a:ext cx="317716" cy="230832"/>
              </a:xfrm>
              <a:prstGeom prst="rect">
                <a:avLst/>
              </a:prstGeom>
              <a:noFill/>
            </p:spPr>
            <p:txBody>
              <a:bodyPr wrap="none" rtlCol="0">
                <a:spAutoFit/>
              </a:bodyPr>
              <a:lstStyle/>
              <a:p>
                <a:r>
                  <a:rPr lang="en-US" sz="900" b="1" dirty="0" err="1">
                    <a:solidFill>
                      <a:schemeClr val="bg1"/>
                    </a:solidFill>
                  </a:rPr>
                  <a:t>Ap</a:t>
                </a:r>
                <a:endParaRPr lang="en-US" sz="900" b="1" dirty="0">
                  <a:solidFill>
                    <a:schemeClr val="bg1"/>
                  </a:solidFill>
                </a:endParaRPr>
              </a:p>
            </p:txBody>
          </p:sp>
        </p:grpSp>
        <p:grpSp>
          <p:nvGrpSpPr>
            <p:cNvPr id="178" name="Group 177"/>
            <p:cNvGrpSpPr/>
            <p:nvPr/>
          </p:nvGrpSpPr>
          <p:grpSpPr>
            <a:xfrm>
              <a:off x="6271260" y="3100070"/>
              <a:ext cx="381000" cy="381000"/>
              <a:chOff x="508000" y="3092450"/>
              <a:chExt cx="381000" cy="381000"/>
            </a:xfrm>
          </p:grpSpPr>
          <p:pic>
            <p:nvPicPr>
              <p:cNvPr id="179" name="Picture 11" descr="C:\Users\patils1\Desktop\2013 Projects\CIS v2\CIS Slide Deck_Based on Book\Colored Graphics\Disk Dr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309245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180" name="TextBox 179"/>
              <p:cNvSpPr txBox="1"/>
              <p:nvPr/>
            </p:nvSpPr>
            <p:spPr>
              <a:xfrm>
                <a:off x="516190" y="3221785"/>
                <a:ext cx="312906" cy="230832"/>
              </a:xfrm>
              <a:prstGeom prst="rect">
                <a:avLst/>
              </a:prstGeom>
              <a:noFill/>
            </p:spPr>
            <p:txBody>
              <a:bodyPr wrap="none" rtlCol="0">
                <a:spAutoFit/>
              </a:bodyPr>
              <a:lstStyle/>
              <a:p>
                <a:r>
                  <a:rPr lang="en-US" sz="900" b="1" dirty="0">
                    <a:solidFill>
                      <a:schemeClr val="bg1"/>
                    </a:solidFill>
                  </a:rPr>
                  <a:t>A1</a:t>
                </a:r>
              </a:p>
            </p:txBody>
          </p:sp>
        </p:grpSp>
        <p:sp>
          <p:nvSpPr>
            <p:cNvPr id="181" name="TextBox 180"/>
            <p:cNvSpPr txBox="1"/>
            <p:nvPr/>
          </p:nvSpPr>
          <p:spPr>
            <a:xfrm>
              <a:off x="6462353" y="2915403"/>
              <a:ext cx="312906" cy="230832"/>
            </a:xfrm>
            <a:prstGeom prst="rect">
              <a:avLst/>
            </a:prstGeom>
            <a:noFill/>
          </p:spPr>
          <p:txBody>
            <a:bodyPr wrap="none" rtlCol="0">
              <a:spAutoFit/>
            </a:bodyPr>
            <a:lstStyle/>
            <a:p>
              <a:r>
                <a:rPr lang="en-US" sz="900" dirty="0"/>
                <a:t>D1</a:t>
              </a:r>
            </a:p>
          </p:txBody>
        </p:sp>
        <p:sp>
          <p:nvSpPr>
            <p:cNvPr id="182" name="TextBox 181"/>
            <p:cNvSpPr txBox="1"/>
            <p:nvPr/>
          </p:nvSpPr>
          <p:spPr>
            <a:xfrm>
              <a:off x="7138051" y="2915403"/>
              <a:ext cx="312906" cy="230832"/>
            </a:xfrm>
            <a:prstGeom prst="rect">
              <a:avLst/>
            </a:prstGeom>
            <a:noFill/>
          </p:spPr>
          <p:txBody>
            <a:bodyPr wrap="none" rtlCol="0">
              <a:spAutoFit/>
            </a:bodyPr>
            <a:lstStyle/>
            <a:p>
              <a:r>
                <a:rPr lang="en-US" sz="900" dirty="0"/>
                <a:t>D2</a:t>
              </a:r>
            </a:p>
          </p:txBody>
        </p:sp>
        <p:sp>
          <p:nvSpPr>
            <p:cNvPr id="183" name="TextBox 182"/>
            <p:cNvSpPr txBox="1"/>
            <p:nvPr/>
          </p:nvSpPr>
          <p:spPr>
            <a:xfrm>
              <a:off x="7813749" y="2915403"/>
              <a:ext cx="312906" cy="230832"/>
            </a:xfrm>
            <a:prstGeom prst="rect">
              <a:avLst/>
            </a:prstGeom>
            <a:noFill/>
          </p:spPr>
          <p:txBody>
            <a:bodyPr wrap="none" rtlCol="0">
              <a:spAutoFit/>
            </a:bodyPr>
            <a:lstStyle/>
            <a:p>
              <a:r>
                <a:rPr lang="en-US" sz="900" dirty="0"/>
                <a:t>D3</a:t>
              </a:r>
            </a:p>
          </p:txBody>
        </p:sp>
        <p:sp>
          <p:nvSpPr>
            <p:cNvPr id="184" name="TextBox 183"/>
            <p:cNvSpPr txBox="1"/>
            <p:nvPr/>
          </p:nvSpPr>
          <p:spPr>
            <a:xfrm>
              <a:off x="8489447" y="2915403"/>
              <a:ext cx="253596" cy="230832"/>
            </a:xfrm>
            <a:prstGeom prst="rect">
              <a:avLst/>
            </a:prstGeom>
            <a:noFill/>
          </p:spPr>
          <p:txBody>
            <a:bodyPr wrap="none" rtlCol="0">
              <a:spAutoFit/>
            </a:bodyPr>
            <a:lstStyle/>
            <a:p>
              <a:r>
                <a:rPr lang="en-US" sz="900" dirty="0"/>
                <a:t>P</a:t>
              </a:r>
            </a:p>
          </p:txBody>
        </p:sp>
        <p:sp>
          <p:nvSpPr>
            <p:cNvPr id="185" name="Rectangle 184"/>
            <p:cNvSpPr/>
            <p:nvPr/>
          </p:nvSpPr>
          <p:spPr>
            <a:xfrm>
              <a:off x="6134100" y="3550298"/>
              <a:ext cx="2667000" cy="6762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1000" dirty="0"/>
                <a:t>Rebuilding data of the failed D3 drive:</a:t>
              </a:r>
            </a:p>
            <a:p>
              <a:r>
                <a:rPr lang="en-US" sz="1000" dirty="0"/>
                <a:t>D1 + D2 + ? = P</a:t>
              </a:r>
            </a:p>
            <a:p>
              <a:r>
                <a:rPr lang="en-US" sz="1000" dirty="0"/>
                <a:t>D3 = P – D1 – D2</a:t>
              </a:r>
            </a:p>
          </p:txBody>
        </p:sp>
      </p:grpSp>
    </p:spTree>
    <p:custDataLst>
      <p:tags r:id="rId1"/>
    </p:custDataLst>
    <p:extLst>
      <p:ext uri="{BB962C8B-B14F-4D97-AF65-F5344CB8AC3E}">
        <p14:creationId xmlns:p14="http://schemas.microsoft.com/office/powerpoint/2010/main" val="2418047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Organizations are dependent on continuous and reliable access </a:t>
            </a:r>
            <a:r>
              <a:rPr lang="en-US" sz="2400" dirty="0"/>
              <a:t>to information </a:t>
            </a:r>
            <a:endParaRPr lang="en-US" sz="2400" dirty="0" smtClean="0"/>
          </a:p>
          <a:p>
            <a:r>
              <a:rPr lang="en-US" sz="2400" dirty="0" smtClean="0"/>
              <a:t>Organizations </a:t>
            </a:r>
            <a:r>
              <a:rPr lang="en-US" sz="2400" dirty="0"/>
              <a:t>seek to effectively store, protect, process, </a:t>
            </a:r>
            <a:r>
              <a:rPr lang="en-US" sz="2400" dirty="0" smtClean="0"/>
              <a:t>manage, and leverage information</a:t>
            </a:r>
            <a:endParaRPr lang="en-US" sz="2400" dirty="0"/>
          </a:p>
          <a:p>
            <a:r>
              <a:rPr lang="en-US" sz="2400" dirty="0" smtClean="0"/>
              <a:t>Organizations </a:t>
            </a:r>
            <a:r>
              <a:rPr lang="en-US" sz="2400" dirty="0"/>
              <a:t>are </a:t>
            </a:r>
            <a:r>
              <a:rPr lang="en-US" sz="2400" dirty="0" smtClean="0"/>
              <a:t>increasingly implementing </a:t>
            </a:r>
            <a:r>
              <a:rPr lang="en-US" sz="2400" dirty="0"/>
              <a:t>intelligent storage </a:t>
            </a:r>
            <a:r>
              <a:rPr lang="en-US" sz="2400" dirty="0" smtClean="0"/>
              <a:t>solutions</a:t>
            </a:r>
          </a:p>
          <a:p>
            <a:pPr lvl="1"/>
            <a:r>
              <a:rPr lang="en-US" sz="2400" dirty="0" smtClean="0"/>
              <a:t>To efficiently store </a:t>
            </a:r>
            <a:r>
              <a:rPr lang="en-US" sz="2400" dirty="0"/>
              <a:t>and </a:t>
            </a:r>
            <a:r>
              <a:rPr lang="en-US" sz="2400" dirty="0" smtClean="0"/>
              <a:t>manage </a:t>
            </a:r>
            <a:r>
              <a:rPr lang="en-US" sz="2400" dirty="0"/>
              <a:t>information</a:t>
            </a:r>
            <a:endParaRPr lang="en-US" sz="2400" dirty="0" smtClean="0"/>
          </a:p>
          <a:p>
            <a:pPr lvl="1"/>
            <a:r>
              <a:rPr lang="en-US" sz="2400" dirty="0" smtClean="0"/>
              <a:t>To </a:t>
            </a:r>
            <a:r>
              <a:rPr lang="en-US" sz="2400" dirty="0"/>
              <a:t>gain competitive advantage</a:t>
            </a:r>
          </a:p>
          <a:p>
            <a:pPr lvl="1"/>
            <a:r>
              <a:rPr lang="en-US" sz="2400" dirty="0"/>
              <a:t>To derive new business opportunities</a:t>
            </a:r>
          </a:p>
        </p:txBody>
      </p:sp>
      <p:sp>
        <p:nvSpPr>
          <p:cNvPr id="2" name="Title 1"/>
          <p:cNvSpPr>
            <a:spLocks noGrp="1"/>
          </p:cNvSpPr>
          <p:nvPr>
            <p:ph type="title"/>
          </p:nvPr>
        </p:nvSpPr>
        <p:spPr/>
        <p:txBody>
          <a:bodyPr/>
          <a:lstStyle/>
          <a:p>
            <a:r>
              <a:rPr lang="en-US" dirty="0"/>
              <a:t>Why Information Storage and Management?</a:t>
            </a:r>
          </a:p>
        </p:txBody>
      </p:sp>
    </p:spTree>
    <p:custDataLst>
      <p:tags r:id="rId1"/>
    </p:custDataLst>
    <p:extLst>
      <p:ext uri="{BB962C8B-B14F-4D97-AF65-F5344CB8AC3E}">
        <p14:creationId xmlns:p14="http://schemas.microsoft.com/office/powerpoint/2010/main" val="3857338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Commonly used RAID levels are:</a:t>
            </a:r>
          </a:p>
          <a:p>
            <a:pPr lvl="1"/>
            <a:r>
              <a:rPr lang="en-US" sz="2400" dirty="0"/>
              <a:t>RAID 0 – Striped set with no fault tolerance</a:t>
            </a:r>
          </a:p>
          <a:p>
            <a:pPr lvl="1"/>
            <a:r>
              <a:rPr lang="en-US" sz="2400" dirty="0"/>
              <a:t>RAID 1 – Disk mirroring </a:t>
            </a:r>
          </a:p>
          <a:p>
            <a:pPr lvl="1"/>
            <a:r>
              <a:rPr lang="en-US" sz="2400" dirty="0"/>
              <a:t>RAID 1 + 0 – Nested RAID </a:t>
            </a:r>
          </a:p>
          <a:p>
            <a:pPr lvl="1"/>
            <a:r>
              <a:rPr lang="en-US" sz="2400" dirty="0"/>
              <a:t>RAID 3 – Striped set with parallel access and dedicated parity disk</a:t>
            </a:r>
          </a:p>
          <a:p>
            <a:pPr lvl="1"/>
            <a:r>
              <a:rPr lang="en-US" sz="2400" dirty="0"/>
              <a:t>RAID 5 – Striped set with independent disk access and a distributed parity</a:t>
            </a:r>
          </a:p>
          <a:p>
            <a:pPr lvl="1"/>
            <a:r>
              <a:rPr lang="en-US" sz="2400" dirty="0"/>
              <a:t>RAID 6 – Striped set with independent disk access and dual distributed parity</a:t>
            </a:r>
          </a:p>
          <a:p>
            <a:endParaRPr lang="en-US" sz="2400" dirty="0"/>
          </a:p>
        </p:txBody>
      </p:sp>
      <p:sp>
        <p:nvSpPr>
          <p:cNvPr id="2" name="Title 1"/>
          <p:cNvSpPr>
            <a:spLocks noGrp="1"/>
          </p:cNvSpPr>
          <p:nvPr>
            <p:ph type="title"/>
          </p:nvPr>
        </p:nvSpPr>
        <p:spPr/>
        <p:txBody>
          <a:bodyPr/>
          <a:lstStyle/>
          <a:p>
            <a:r>
              <a:rPr lang="en-US" dirty="0"/>
              <a:t>RAID Levels</a:t>
            </a:r>
          </a:p>
        </p:txBody>
      </p:sp>
    </p:spTree>
    <p:custDataLst>
      <p:tags r:id="rId1"/>
    </p:custDataLst>
    <p:extLst>
      <p:ext uri="{BB962C8B-B14F-4D97-AF65-F5344CB8AC3E}">
        <p14:creationId xmlns:p14="http://schemas.microsoft.com/office/powerpoint/2010/main" val="3149103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0</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369" y="1539412"/>
            <a:ext cx="6400800" cy="429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87204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1</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896" y="1387642"/>
            <a:ext cx="5353745" cy="500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90639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RAID – 1+0</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563" y="2027434"/>
            <a:ext cx="6602411" cy="425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94745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3</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569" y="1614113"/>
            <a:ext cx="7010400" cy="459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91919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5</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325" y="1558456"/>
            <a:ext cx="6846887" cy="459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11654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6</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092" y="1757100"/>
            <a:ext cx="681335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61377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 lvl="1" indent="-228600">
              <a:spcBef>
                <a:spcPts val="1200"/>
              </a:spcBef>
              <a:buFont typeface="Arial"/>
              <a:buChar char="•"/>
            </a:pPr>
            <a:r>
              <a:rPr lang="en-US" sz="1600" dirty="0"/>
              <a:t>In RAID 5, every write (update) to a disk manifests as four I/O operations (2 disk reads and 2 disk writes)</a:t>
            </a:r>
          </a:p>
          <a:p>
            <a:r>
              <a:rPr lang="en-US" sz="1600" dirty="0"/>
              <a:t>In </a:t>
            </a:r>
            <a:r>
              <a:rPr lang="en-US" sz="1600" dirty="0"/>
              <a:t>RAID 6, every write (update) to a disk manifests as six I/O operations (3 disk reads and 3 disk writes)</a:t>
            </a:r>
          </a:p>
          <a:p>
            <a:r>
              <a:rPr lang="en-US" sz="1600" dirty="0"/>
              <a:t>In RAID 1, every write manifests as two I/O operations (2 disk </a:t>
            </a:r>
            <a:r>
              <a:rPr lang="en-US" sz="1600" dirty="0"/>
              <a:t>writes)</a:t>
            </a:r>
            <a:endParaRPr lang="en-US" dirty="0"/>
          </a:p>
        </p:txBody>
      </p:sp>
      <p:sp>
        <p:nvSpPr>
          <p:cNvPr id="2" name="Title 1"/>
          <p:cNvSpPr>
            <a:spLocks noGrp="1"/>
          </p:cNvSpPr>
          <p:nvPr>
            <p:ph type="title"/>
          </p:nvPr>
        </p:nvSpPr>
        <p:spPr/>
        <p:txBody>
          <a:bodyPr/>
          <a:lstStyle/>
          <a:p>
            <a:r>
              <a:rPr lang="en-US" dirty="0"/>
              <a:t>RAID Impacts on Performance</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882" y="3634483"/>
            <a:ext cx="508883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24609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8"/>
          <p:cNvGraphicFramePr>
            <a:graphicFrameLocks noGrp="1"/>
          </p:cNvGraphicFramePr>
          <p:nvPr>
            <p:ph idx="1"/>
            <p:extLst/>
          </p:nvPr>
        </p:nvGraphicFramePr>
        <p:xfrm>
          <a:off x="1960563" y="1644650"/>
          <a:ext cx="6569074" cy="3352800"/>
        </p:xfrm>
        <a:graphic>
          <a:graphicData uri="http://schemas.openxmlformats.org/drawingml/2006/table">
            <a:tbl>
              <a:tblPr firstRow="1" bandRow="1">
                <a:tableStyleId>{5C22544A-7EE6-4342-B048-85BDC9FD1C3A}</a:tableStyleId>
              </a:tblPr>
              <a:tblGrid>
                <a:gridCol w="1024449"/>
                <a:gridCol w="910625"/>
                <a:gridCol w="1261641"/>
                <a:gridCol w="1194377"/>
                <a:gridCol w="2177982"/>
              </a:tblGrid>
              <a:tr h="622662">
                <a:tc>
                  <a:txBody>
                    <a:bodyPr/>
                    <a:lstStyle/>
                    <a:p>
                      <a:pPr algn="l"/>
                      <a:r>
                        <a:rPr lang="en-US" sz="1100" dirty="0" smtClean="0"/>
                        <a:t>RAID level</a:t>
                      </a:r>
                      <a:endParaRPr lang="en-US" sz="1100" dirty="0"/>
                    </a:p>
                  </a:txBody>
                  <a:tcPr marL="84309" marR="84309" anchor="ctr"/>
                </a:tc>
                <a:tc>
                  <a:txBody>
                    <a:bodyPr/>
                    <a:lstStyle/>
                    <a:p>
                      <a:pPr algn="l"/>
                      <a:r>
                        <a:rPr lang="en-US" sz="1100" dirty="0" smtClean="0"/>
                        <a:t>Min disks</a:t>
                      </a:r>
                      <a:endParaRPr lang="en-US" sz="1100" dirty="0"/>
                    </a:p>
                  </a:txBody>
                  <a:tcPr marL="84309" marR="84309" anchor="ctr"/>
                </a:tc>
                <a:tc>
                  <a:txBody>
                    <a:bodyPr/>
                    <a:lstStyle/>
                    <a:p>
                      <a:pPr algn="l"/>
                      <a:r>
                        <a:rPr lang="en-US" sz="1100" dirty="0" smtClean="0"/>
                        <a:t>Available storage capacity (%)</a:t>
                      </a:r>
                      <a:endParaRPr lang="en-US" sz="1100" dirty="0"/>
                    </a:p>
                  </a:txBody>
                  <a:tcPr marL="84309" marR="84309" anchor="ctr"/>
                </a:tc>
                <a:tc>
                  <a:txBody>
                    <a:bodyPr/>
                    <a:lstStyle/>
                    <a:p>
                      <a:pPr algn="l"/>
                      <a:r>
                        <a:rPr lang="en-US" sz="1100" dirty="0" smtClean="0"/>
                        <a:t>Write</a:t>
                      </a:r>
                      <a:r>
                        <a:rPr lang="en-US" sz="1100" baseline="0" dirty="0" smtClean="0"/>
                        <a:t> penalty</a:t>
                      </a:r>
                      <a:endParaRPr lang="en-US" sz="1100" dirty="0"/>
                    </a:p>
                  </a:txBody>
                  <a:tcPr marL="84309" marR="84309" anchor="ctr"/>
                </a:tc>
                <a:tc>
                  <a:txBody>
                    <a:bodyPr/>
                    <a:lstStyle/>
                    <a:p>
                      <a:pPr algn="l"/>
                      <a:r>
                        <a:rPr lang="en-US" sz="1100" dirty="0" smtClean="0"/>
                        <a:t>Protection</a:t>
                      </a:r>
                      <a:endParaRPr lang="en-US" sz="1100" dirty="0"/>
                    </a:p>
                  </a:txBody>
                  <a:tcPr marL="84309" marR="84309" anchor="ctr"/>
                </a:tc>
              </a:tr>
              <a:tr h="702492">
                <a:tc>
                  <a:txBody>
                    <a:bodyPr/>
                    <a:lstStyle/>
                    <a:p>
                      <a:pPr algn="l"/>
                      <a:r>
                        <a:rPr lang="en-US" sz="1100" dirty="0" smtClean="0"/>
                        <a:t>1</a:t>
                      </a:r>
                      <a:endParaRPr lang="en-US" sz="1100" dirty="0"/>
                    </a:p>
                  </a:txBody>
                  <a:tcPr marL="84309" marR="84309" anchor="ctr"/>
                </a:tc>
                <a:tc>
                  <a:txBody>
                    <a:bodyPr/>
                    <a:lstStyle/>
                    <a:p>
                      <a:pPr algn="l"/>
                      <a:r>
                        <a:rPr lang="en-US" sz="1100" dirty="0" smtClean="0"/>
                        <a:t>2</a:t>
                      </a:r>
                      <a:endParaRPr lang="en-US" sz="1100" dirty="0"/>
                    </a:p>
                  </a:txBody>
                  <a:tcPr marL="84309" marR="84309" anchor="ctr"/>
                </a:tc>
                <a:tc>
                  <a:txBody>
                    <a:bodyPr/>
                    <a:lstStyle/>
                    <a:p>
                      <a:pPr algn="l"/>
                      <a:r>
                        <a:rPr lang="en-US" sz="1100" dirty="0" smtClean="0"/>
                        <a:t>50</a:t>
                      </a:r>
                      <a:endParaRPr lang="en-US" sz="1100" dirty="0"/>
                    </a:p>
                  </a:txBody>
                  <a:tcPr marL="84309" marR="84309" anchor="ctr"/>
                </a:tc>
                <a:tc>
                  <a:txBody>
                    <a:bodyPr/>
                    <a:lstStyle/>
                    <a:p>
                      <a:pPr algn="l"/>
                      <a:r>
                        <a:rPr lang="en-US" sz="1100" kern="1200" dirty="0" smtClean="0">
                          <a:solidFill>
                            <a:schemeClr val="dk1"/>
                          </a:solidFill>
                          <a:latin typeface="+mn-lt"/>
                          <a:ea typeface="+mn-ea"/>
                          <a:cs typeface="+mn-cs"/>
                        </a:rPr>
                        <a:t>2</a:t>
                      </a:r>
                    </a:p>
                  </a:txBody>
                  <a:tcPr marL="84309" marR="84309" anchor="ctr"/>
                </a:tc>
                <a:tc>
                  <a:txBody>
                    <a:bodyPr/>
                    <a:lstStyle/>
                    <a:p>
                      <a:pPr algn="l"/>
                      <a:r>
                        <a:rPr lang="en-US" sz="1100" kern="1200" dirty="0" smtClean="0">
                          <a:solidFill>
                            <a:schemeClr val="dk1"/>
                          </a:solidFill>
                          <a:latin typeface="+mn-lt"/>
                          <a:ea typeface="+mn-ea"/>
                          <a:cs typeface="+mn-cs"/>
                        </a:rPr>
                        <a:t>Mirror</a:t>
                      </a:r>
                    </a:p>
                  </a:txBody>
                  <a:tcPr marL="84309" marR="84309" anchor="ctr"/>
                </a:tc>
              </a:tr>
              <a:tr h="271418">
                <a:tc>
                  <a:txBody>
                    <a:bodyPr/>
                    <a:lstStyle/>
                    <a:p>
                      <a:pPr algn="l"/>
                      <a:r>
                        <a:rPr lang="en-US" sz="1100" baseline="0" dirty="0" smtClean="0"/>
                        <a:t>1+0</a:t>
                      </a:r>
                      <a:endParaRPr lang="en-US" sz="1100" dirty="0"/>
                    </a:p>
                  </a:txBody>
                  <a:tcPr marL="84309" marR="84309" anchor="ctr"/>
                </a:tc>
                <a:tc>
                  <a:txBody>
                    <a:bodyPr/>
                    <a:lstStyle/>
                    <a:p>
                      <a:pPr algn="l"/>
                      <a:r>
                        <a:rPr lang="en-US" sz="1100" dirty="0" smtClean="0"/>
                        <a:t>4</a:t>
                      </a:r>
                      <a:endParaRPr lang="en-US" sz="1100" dirty="0"/>
                    </a:p>
                  </a:txBody>
                  <a:tcPr marL="84309" marR="84309" anchor="ctr"/>
                </a:tc>
                <a:tc>
                  <a:txBody>
                    <a:bodyPr/>
                    <a:lstStyle/>
                    <a:p>
                      <a:pPr algn="l"/>
                      <a:r>
                        <a:rPr lang="en-US" sz="1100" dirty="0" smtClean="0"/>
                        <a:t>50</a:t>
                      </a:r>
                      <a:endParaRPr lang="en-US" sz="1100" dirty="0"/>
                    </a:p>
                  </a:txBody>
                  <a:tcPr marL="84309" marR="84309" anchor="ctr"/>
                </a:tc>
                <a:tc>
                  <a:txBody>
                    <a:bodyPr/>
                    <a:lstStyle/>
                    <a:p>
                      <a:pPr algn="l"/>
                      <a:r>
                        <a:rPr lang="en-US" sz="1100" kern="1200" dirty="0" smtClean="0">
                          <a:solidFill>
                            <a:schemeClr val="dk1"/>
                          </a:solidFill>
                          <a:latin typeface="+mn-lt"/>
                          <a:ea typeface="+mn-ea"/>
                          <a:cs typeface="+mn-cs"/>
                        </a:rPr>
                        <a:t>2</a:t>
                      </a:r>
                    </a:p>
                  </a:txBody>
                  <a:tcPr marL="84309" marR="84309" anchor="ctr"/>
                </a:tc>
                <a:tc>
                  <a:txBody>
                    <a:bodyPr/>
                    <a:lstStyle/>
                    <a:p>
                      <a:pPr algn="l"/>
                      <a:r>
                        <a:rPr lang="en-US" sz="1100" kern="1200" dirty="0" smtClean="0">
                          <a:solidFill>
                            <a:schemeClr val="dk1"/>
                          </a:solidFill>
                          <a:latin typeface="+mn-lt"/>
                          <a:ea typeface="+mn-ea"/>
                          <a:cs typeface="+mn-cs"/>
                        </a:rPr>
                        <a:t>Mirror</a:t>
                      </a:r>
                    </a:p>
                  </a:txBody>
                  <a:tcPr marL="84309" marR="84309" anchor="ctr"/>
                </a:tc>
              </a:tr>
              <a:tr h="702492">
                <a:tc>
                  <a:txBody>
                    <a:bodyPr/>
                    <a:lstStyle/>
                    <a:p>
                      <a:pPr algn="l"/>
                      <a:r>
                        <a:rPr lang="en-US" sz="1100" dirty="0" smtClean="0"/>
                        <a:t>3</a:t>
                      </a:r>
                      <a:endParaRPr lang="en-US" sz="1100" dirty="0"/>
                    </a:p>
                  </a:txBody>
                  <a:tcPr marL="84309" marR="84309" anchor="ctr"/>
                </a:tc>
                <a:tc>
                  <a:txBody>
                    <a:bodyPr/>
                    <a:lstStyle/>
                    <a:p>
                      <a:pPr algn="l"/>
                      <a:r>
                        <a:rPr lang="en-US" sz="1100" dirty="0" smtClean="0"/>
                        <a:t>3</a:t>
                      </a:r>
                      <a:endParaRPr lang="en-US" sz="1100" dirty="0"/>
                    </a:p>
                  </a:txBody>
                  <a:tcPr marL="84309" marR="8430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[(n-1)/n]*100</a:t>
                      </a:r>
                    </a:p>
                  </a:txBody>
                  <a:tcPr marL="84309" marR="84309" anchor="ctr"/>
                </a:tc>
                <a:tc>
                  <a:txBody>
                    <a:bodyPr/>
                    <a:lstStyle/>
                    <a:p>
                      <a:pPr marL="0" marR="0" algn="l">
                        <a:spcBef>
                          <a:spcPts val="600"/>
                        </a:spcBef>
                        <a:spcAft>
                          <a:spcPts val="300"/>
                        </a:spcAft>
                      </a:pPr>
                      <a:r>
                        <a:rPr lang="en-US" sz="1100" kern="1200" dirty="0" smtClean="0">
                          <a:solidFill>
                            <a:schemeClr val="dk1"/>
                          </a:solidFill>
                          <a:latin typeface="+mn-lt"/>
                          <a:ea typeface="+mn-ea"/>
                          <a:cs typeface="+mn-cs"/>
                        </a:rPr>
                        <a:t>4</a:t>
                      </a:r>
                    </a:p>
                  </a:txBody>
                  <a:tcPr marL="63232" marR="63232" marT="0" marB="0" anchor="ctr"/>
                </a:tc>
                <a:tc>
                  <a:txBody>
                    <a:bodyPr/>
                    <a:lstStyle/>
                    <a:p>
                      <a:pPr algn="l"/>
                      <a:r>
                        <a:rPr lang="en-US" sz="1100" kern="1200" dirty="0" smtClean="0">
                          <a:solidFill>
                            <a:schemeClr val="dk1"/>
                          </a:solidFill>
                          <a:latin typeface="+mn-lt"/>
                          <a:ea typeface="+mn-ea"/>
                          <a:cs typeface="+mn-cs"/>
                        </a:rPr>
                        <a:t>Parity </a:t>
                      </a:r>
                    </a:p>
                    <a:p>
                      <a:pPr algn="l"/>
                      <a:r>
                        <a:rPr lang="en-US" sz="1100" kern="1200" baseline="0" dirty="0" smtClean="0">
                          <a:solidFill>
                            <a:schemeClr val="dk1"/>
                          </a:solidFill>
                          <a:latin typeface="+mn-lt"/>
                          <a:ea typeface="+mn-ea"/>
                          <a:cs typeface="+mn-cs"/>
                        </a:rPr>
                        <a:t>(Supports single disk failure)</a:t>
                      </a:r>
                      <a:endParaRPr lang="en-US" sz="1100" kern="1200" dirty="0" smtClean="0">
                        <a:solidFill>
                          <a:schemeClr val="dk1"/>
                        </a:solidFill>
                        <a:latin typeface="+mn-lt"/>
                        <a:ea typeface="+mn-ea"/>
                        <a:cs typeface="+mn-cs"/>
                      </a:endParaRPr>
                    </a:p>
                  </a:txBody>
                  <a:tcPr marL="63232" marR="63232" marT="0" marB="0" anchor="ctr"/>
                </a:tc>
              </a:tr>
              <a:tr h="526868">
                <a:tc>
                  <a:txBody>
                    <a:bodyPr/>
                    <a:lstStyle/>
                    <a:p>
                      <a:pPr algn="l"/>
                      <a:r>
                        <a:rPr lang="en-US" sz="1100" dirty="0" smtClean="0"/>
                        <a:t>5</a:t>
                      </a:r>
                      <a:endParaRPr lang="en-US" sz="1100" dirty="0"/>
                    </a:p>
                  </a:txBody>
                  <a:tcPr marL="84309" marR="84309" anchor="ctr"/>
                </a:tc>
                <a:tc>
                  <a:txBody>
                    <a:bodyPr/>
                    <a:lstStyle/>
                    <a:p>
                      <a:pPr algn="l"/>
                      <a:r>
                        <a:rPr lang="en-US" sz="1100" dirty="0" smtClean="0"/>
                        <a:t>3</a:t>
                      </a:r>
                      <a:endParaRPr lang="en-US" sz="1100" dirty="0"/>
                    </a:p>
                  </a:txBody>
                  <a:tcPr marL="84309" marR="8430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[(n-1)/n]*100</a:t>
                      </a:r>
                    </a:p>
                  </a:txBody>
                  <a:tcPr marL="84309" marR="84309" anchor="ctr"/>
                </a:tc>
                <a:tc>
                  <a:txBody>
                    <a:bodyPr/>
                    <a:lstStyle/>
                    <a:p>
                      <a:pPr marL="0" marR="0" algn="l">
                        <a:spcBef>
                          <a:spcPts val="600"/>
                        </a:spcBef>
                        <a:spcAft>
                          <a:spcPts val="300"/>
                        </a:spcAft>
                      </a:pPr>
                      <a:r>
                        <a:rPr lang="en-US" sz="1100" kern="1200" dirty="0" smtClean="0">
                          <a:solidFill>
                            <a:schemeClr val="dk1"/>
                          </a:solidFill>
                          <a:latin typeface="+mn-lt"/>
                          <a:ea typeface="+mn-ea"/>
                          <a:cs typeface="+mn-cs"/>
                        </a:rPr>
                        <a:t>4</a:t>
                      </a:r>
                    </a:p>
                  </a:txBody>
                  <a:tcPr marL="63232" marR="63232" marT="0" marB="0" anchor="ctr"/>
                </a:tc>
                <a:tc>
                  <a:txBody>
                    <a:bodyPr/>
                    <a:lstStyle/>
                    <a:p>
                      <a:pPr algn="l"/>
                      <a:r>
                        <a:rPr lang="en-US" sz="1100" kern="1200" dirty="0" smtClean="0">
                          <a:solidFill>
                            <a:schemeClr val="dk1"/>
                          </a:solidFill>
                          <a:latin typeface="+mn-lt"/>
                          <a:ea typeface="+mn-ea"/>
                          <a:cs typeface="+mn-cs"/>
                        </a:rPr>
                        <a:t>Parity </a:t>
                      </a:r>
                    </a:p>
                    <a:p>
                      <a:pPr algn="l"/>
                      <a:r>
                        <a:rPr lang="en-US" sz="1100" kern="1200" baseline="0" dirty="0" smtClean="0">
                          <a:solidFill>
                            <a:schemeClr val="dk1"/>
                          </a:solidFill>
                          <a:latin typeface="+mn-lt"/>
                          <a:ea typeface="+mn-ea"/>
                          <a:cs typeface="+mn-cs"/>
                        </a:rPr>
                        <a:t>(Supports single disk failure)</a:t>
                      </a:r>
                      <a:endParaRPr lang="en-US" sz="1100" kern="1200" dirty="0" smtClean="0">
                        <a:solidFill>
                          <a:schemeClr val="dk1"/>
                        </a:solidFill>
                        <a:latin typeface="+mn-lt"/>
                        <a:ea typeface="+mn-ea"/>
                        <a:cs typeface="+mn-cs"/>
                      </a:endParaRPr>
                    </a:p>
                  </a:txBody>
                  <a:tcPr marL="63232" marR="63232" marT="0" marB="0" anchor="ctr"/>
                </a:tc>
              </a:tr>
              <a:tr h="526868">
                <a:tc>
                  <a:txBody>
                    <a:bodyPr/>
                    <a:lstStyle/>
                    <a:p>
                      <a:pPr algn="l"/>
                      <a:r>
                        <a:rPr lang="en-US" sz="1100" dirty="0" smtClean="0"/>
                        <a:t>6</a:t>
                      </a:r>
                      <a:endParaRPr lang="en-US" sz="1100" dirty="0"/>
                    </a:p>
                  </a:txBody>
                  <a:tcPr marL="84309" marR="84309" anchor="ctr"/>
                </a:tc>
                <a:tc>
                  <a:txBody>
                    <a:bodyPr/>
                    <a:lstStyle/>
                    <a:p>
                      <a:pPr algn="l"/>
                      <a:r>
                        <a:rPr lang="en-US" sz="1100" dirty="0" smtClean="0"/>
                        <a:t>4</a:t>
                      </a:r>
                      <a:endParaRPr lang="en-US" sz="1100" dirty="0"/>
                    </a:p>
                  </a:txBody>
                  <a:tcPr marL="84309" marR="8430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[(n-2)/n]*100</a:t>
                      </a:r>
                    </a:p>
                  </a:txBody>
                  <a:tcPr marL="84309" marR="84309" anchor="ctr"/>
                </a:tc>
                <a:tc>
                  <a:txBody>
                    <a:bodyPr/>
                    <a:lstStyle/>
                    <a:p>
                      <a:pPr marL="0" marR="0" algn="l">
                        <a:spcBef>
                          <a:spcPts val="600"/>
                        </a:spcBef>
                        <a:spcAft>
                          <a:spcPts val="300"/>
                        </a:spcAft>
                      </a:pPr>
                      <a:r>
                        <a:rPr lang="en-US" sz="1100" kern="1200" dirty="0" smtClean="0">
                          <a:solidFill>
                            <a:schemeClr val="dk1"/>
                          </a:solidFill>
                          <a:latin typeface="+mn-lt"/>
                          <a:ea typeface="+mn-ea"/>
                          <a:cs typeface="+mn-cs"/>
                        </a:rPr>
                        <a:t>6</a:t>
                      </a:r>
                    </a:p>
                  </a:txBody>
                  <a:tcPr marL="63232" marR="63232" marT="0" marB="0" anchor="ctr"/>
                </a:tc>
                <a:tc>
                  <a:txBody>
                    <a:bodyPr/>
                    <a:lstStyle/>
                    <a:p>
                      <a:pPr algn="l"/>
                      <a:r>
                        <a:rPr lang="en-US" sz="1100" kern="1200" dirty="0" smtClean="0">
                          <a:solidFill>
                            <a:schemeClr val="dk1"/>
                          </a:solidFill>
                          <a:latin typeface="+mn-lt"/>
                          <a:ea typeface="+mn-ea"/>
                          <a:cs typeface="+mn-cs"/>
                        </a:rPr>
                        <a:t>Parity </a:t>
                      </a:r>
                    </a:p>
                    <a:p>
                      <a:pPr algn="l"/>
                      <a:r>
                        <a:rPr lang="en-US" sz="1100" kern="1200" baseline="0" dirty="0" smtClean="0">
                          <a:solidFill>
                            <a:schemeClr val="dk1"/>
                          </a:solidFill>
                          <a:latin typeface="+mn-lt"/>
                          <a:ea typeface="+mn-ea"/>
                          <a:cs typeface="+mn-cs"/>
                        </a:rPr>
                        <a:t>(Supports two disk failures)</a:t>
                      </a:r>
                      <a:endParaRPr lang="en-US" sz="1100" kern="1200" dirty="0" smtClean="0">
                        <a:solidFill>
                          <a:schemeClr val="dk1"/>
                        </a:solidFill>
                        <a:latin typeface="+mn-lt"/>
                        <a:ea typeface="+mn-ea"/>
                        <a:cs typeface="+mn-cs"/>
                      </a:endParaRPr>
                    </a:p>
                  </a:txBody>
                  <a:tcPr marL="63232" marR="63232" marT="0" marB="0" anchor="ctr"/>
                </a:tc>
              </a:tr>
            </a:tbl>
          </a:graphicData>
        </a:graphic>
      </p:graphicFrame>
      <p:sp>
        <p:nvSpPr>
          <p:cNvPr id="2" name="Title 1"/>
          <p:cNvSpPr>
            <a:spLocks noGrp="1"/>
          </p:cNvSpPr>
          <p:nvPr>
            <p:ph type="title"/>
          </p:nvPr>
        </p:nvSpPr>
        <p:spPr/>
        <p:txBody>
          <a:bodyPr/>
          <a:lstStyle/>
          <a:p>
            <a:r>
              <a:rPr lang="en-US" dirty="0"/>
              <a:t>RAID Comparison</a:t>
            </a:r>
          </a:p>
        </p:txBody>
      </p:sp>
    </p:spTree>
    <p:custDataLst>
      <p:tags r:id="rId1"/>
    </p:custDataLst>
    <p:extLst>
      <p:ext uri="{BB962C8B-B14F-4D97-AF65-F5344CB8AC3E}">
        <p14:creationId xmlns:p14="http://schemas.microsoft.com/office/powerpoint/2010/main" val="2404381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smtClean="0"/>
              <a:t>Disk </a:t>
            </a:r>
            <a:r>
              <a:rPr lang="en-US"/>
              <a:t>Sparing (Hot Sparing)</a:t>
            </a: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059" y="2085654"/>
            <a:ext cx="50694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20529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Digital Data?</a:t>
            </a:r>
            <a:endParaRPr lang="en-US" dirty="0"/>
          </a:p>
        </p:txBody>
      </p:sp>
      <p:grpSp>
        <p:nvGrpSpPr>
          <p:cNvPr id="6" name="Group 5"/>
          <p:cNvGrpSpPr/>
          <p:nvPr/>
        </p:nvGrpSpPr>
        <p:grpSpPr>
          <a:xfrm>
            <a:off x="1588612" y="1468279"/>
            <a:ext cx="7200163" cy="1005686"/>
            <a:chOff x="299409" y="798190"/>
            <a:chExt cx="8486338" cy="1005686"/>
          </a:xfrm>
        </p:grpSpPr>
        <p:sp>
          <p:nvSpPr>
            <p:cNvPr id="7" name="Rectangle 6"/>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14992" y="996920"/>
              <a:ext cx="8170755" cy="8069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collection </a:t>
              </a:r>
              <a:r>
                <a:rPr lang="en-US" sz="1600" dirty="0">
                  <a:solidFill>
                    <a:schemeClr val="tx1"/>
                  </a:solidFill>
                </a:rPr>
                <a:t>of </a:t>
              </a:r>
              <a:r>
                <a:rPr lang="en-US" sz="1600" dirty="0">
                  <a:solidFill>
                    <a:schemeClr val="tx1"/>
                  </a:solidFill>
                </a:rPr>
                <a:t>facts that is transmitted </a:t>
              </a:r>
              <a:r>
                <a:rPr lang="en-US" sz="1600" dirty="0">
                  <a:solidFill>
                    <a:schemeClr val="tx1"/>
                  </a:solidFill>
                </a:rPr>
                <a:t>and stored in electronic form, </a:t>
              </a:r>
              <a:r>
                <a:rPr lang="en-US" sz="1600" dirty="0">
                  <a:solidFill>
                    <a:schemeClr val="tx1"/>
                  </a:solidFill>
                </a:rPr>
                <a:t>and </a:t>
              </a:r>
              <a:r>
                <a:rPr lang="en-US" sz="1600" dirty="0">
                  <a:solidFill>
                    <a:schemeClr val="tx1"/>
                  </a:solidFill>
                </a:rPr>
                <a:t>processed through software. </a:t>
              </a:r>
            </a:p>
          </p:txBody>
        </p:sp>
        <p:sp>
          <p:nvSpPr>
            <p:cNvPr id="9" name="Rectangle 8"/>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Digital Data</a:t>
              </a:r>
              <a:endParaRPr lang="en-US" sz="1600" b="1" kern="0" dirty="0">
                <a:solidFill>
                  <a:schemeClr val="bg1"/>
                </a:solidFill>
                <a:ea typeface="Verdana" panose="020B0604030504040204" pitchFamily="34" charset="0"/>
                <a:cs typeface="Verdana" panose="020B0604030504040204" pitchFamily="34" charset="0"/>
              </a:endParaRPr>
            </a:p>
          </p:txBody>
        </p:sp>
      </p:grpSp>
      <p:grpSp>
        <p:nvGrpSpPr>
          <p:cNvPr id="5" name="Group 4"/>
          <p:cNvGrpSpPr/>
          <p:nvPr/>
        </p:nvGrpSpPr>
        <p:grpSpPr>
          <a:xfrm>
            <a:off x="1453793" y="3140968"/>
            <a:ext cx="7087292" cy="2217005"/>
            <a:chOff x="666278" y="2283718"/>
            <a:chExt cx="7938170" cy="2520280"/>
          </a:xfrm>
        </p:grpSpPr>
        <p:pic>
          <p:nvPicPr>
            <p:cNvPr id="12"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031" y="3232780"/>
              <a:ext cx="513945" cy="57600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a:xfrm>
              <a:off x="1728970" y="3520780"/>
              <a:ext cx="2880000" cy="0"/>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1029" name="Picture 5" descr="C:\1_Projects\1_ISM\ISM V3\Modules PPT\Module 1\digital photo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8655" y="3687926"/>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1_Projects\1_ISM\ISM V3\Modules PPT\Module 1\vide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8655" y="2283718"/>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38"/>
            <p:cNvSpPr txBox="1">
              <a:spLocks noChangeArrowheads="1"/>
            </p:cNvSpPr>
            <p:nvPr/>
          </p:nvSpPr>
          <p:spPr bwMode="auto">
            <a:xfrm>
              <a:off x="1008519" y="3800823"/>
              <a:ext cx="623889"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Desktop</a:t>
              </a:r>
            </a:p>
          </p:txBody>
        </p:sp>
        <p:sp>
          <p:nvSpPr>
            <p:cNvPr id="45" name="Text Box 38"/>
            <p:cNvSpPr txBox="1">
              <a:spLocks noChangeArrowheads="1"/>
            </p:cNvSpPr>
            <p:nvPr/>
          </p:nvSpPr>
          <p:spPr bwMode="auto">
            <a:xfrm>
              <a:off x="666278" y="4557777"/>
              <a:ext cx="1157689"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Tablet and Mobile</a:t>
              </a:r>
            </a:p>
          </p:txBody>
        </p:sp>
        <p:sp>
          <p:nvSpPr>
            <p:cNvPr id="46" name="Text Box 38"/>
            <p:cNvSpPr txBox="1">
              <a:spLocks noChangeArrowheads="1"/>
            </p:cNvSpPr>
            <p:nvPr/>
          </p:nvSpPr>
          <p:spPr bwMode="auto">
            <a:xfrm>
              <a:off x="1056609" y="2905681"/>
              <a:ext cx="553357"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Laptop</a:t>
              </a:r>
            </a:p>
          </p:txBody>
        </p:sp>
        <p:sp>
          <p:nvSpPr>
            <p:cNvPr id="47" name="Text Box 38"/>
            <p:cNvSpPr txBox="1">
              <a:spLocks noChangeArrowheads="1"/>
            </p:cNvSpPr>
            <p:nvPr/>
          </p:nvSpPr>
          <p:spPr bwMode="auto">
            <a:xfrm>
              <a:off x="2771800" y="3104616"/>
              <a:ext cx="417102"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Text</a:t>
              </a:r>
            </a:p>
          </p:txBody>
        </p:sp>
        <p:sp>
          <p:nvSpPr>
            <p:cNvPr id="48" name="Text Box 38"/>
            <p:cNvSpPr txBox="1">
              <a:spLocks noChangeArrowheads="1"/>
            </p:cNvSpPr>
            <p:nvPr/>
          </p:nvSpPr>
          <p:spPr bwMode="auto">
            <a:xfrm>
              <a:off x="2411760" y="3798816"/>
              <a:ext cx="556563"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Photos</a:t>
              </a:r>
            </a:p>
          </p:txBody>
        </p:sp>
        <p:sp>
          <p:nvSpPr>
            <p:cNvPr id="49" name="Text Box 38"/>
            <p:cNvSpPr txBox="1">
              <a:spLocks noChangeArrowheads="1"/>
            </p:cNvSpPr>
            <p:nvPr/>
          </p:nvSpPr>
          <p:spPr bwMode="auto">
            <a:xfrm>
              <a:off x="2487584" y="2394608"/>
              <a:ext cx="494046" cy="246221"/>
            </a:xfrm>
            <a:prstGeom prst="rect">
              <a:avLst/>
            </a:prstGeom>
            <a:noFill/>
          </p:spPr>
          <p:txBody>
            <a:bodyPr wrap="none" rtlCol="0">
              <a:spAutoFit/>
            </a:bodyPr>
            <a:lstStyle>
              <a:defPPr>
                <a:defRPr lang="en-US"/>
              </a:defPPr>
              <a:lvl1pPr>
                <a:defRPr>
                  <a:solidFill>
                    <a:schemeClr val="bg2"/>
                  </a:solidFill>
                </a:defRPr>
              </a:lvl1pPr>
            </a:lstStyle>
            <a:p>
              <a:r>
                <a:rPr lang="en-US" sz="1000" b="1" dirty="0">
                  <a:solidFill>
                    <a:schemeClr val="tx1"/>
                  </a:solidFill>
                </a:rPr>
                <a:t>Video</a:t>
              </a:r>
            </a:p>
          </p:txBody>
        </p:sp>
        <p:sp>
          <p:nvSpPr>
            <p:cNvPr id="33" name="Rounded Rectangle 32"/>
            <p:cNvSpPr/>
            <p:nvPr/>
          </p:nvSpPr>
          <p:spPr>
            <a:xfrm rot="16200000">
              <a:off x="6534265" y="1775601"/>
              <a:ext cx="828000" cy="3312366"/>
            </a:xfrm>
            <a:prstGeom prst="roundRect">
              <a:avLst/>
            </a:prstGeom>
            <a:solidFill>
              <a:schemeClr val="tx2">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900"/>
            </a:p>
          </p:txBody>
        </p:sp>
        <p:grpSp>
          <p:nvGrpSpPr>
            <p:cNvPr id="24" name="Group 23"/>
            <p:cNvGrpSpPr/>
            <p:nvPr/>
          </p:nvGrpSpPr>
          <p:grpSpPr>
            <a:xfrm>
              <a:off x="5436097" y="3122841"/>
              <a:ext cx="634789" cy="617885"/>
              <a:chOff x="7476944" y="2792218"/>
              <a:chExt cx="634789" cy="617885"/>
            </a:xfrm>
          </p:grpSpPr>
          <p:sp>
            <p:nvSpPr>
              <p:cNvPr id="30" name="Rectangle 154"/>
              <p:cNvSpPr>
                <a:spLocks noChangeArrowheads="1"/>
              </p:cNvSpPr>
              <p:nvPr/>
            </p:nvSpPr>
            <p:spPr bwMode="auto">
              <a:xfrm>
                <a:off x="7476944" y="3271604"/>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10101010101</a:t>
                </a:r>
                <a:endParaRPr lang="en-US" sz="900" b="1" dirty="0">
                  <a:solidFill>
                    <a:schemeClr val="bg1">
                      <a:lumMod val="95000"/>
                    </a:schemeClr>
                  </a:solidFill>
                </a:endParaRPr>
              </a:p>
            </p:txBody>
          </p:sp>
          <p:sp>
            <p:nvSpPr>
              <p:cNvPr id="31" name="Rectangle 155"/>
              <p:cNvSpPr>
                <a:spLocks noChangeArrowheads="1"/>
              </p:cNvSpPr>
              <p:nvPr/>
            </p:nvSpPr>
            <p:spPr bwMode="auto">
              <a:xfrm>
                <a:off x="7476944" y="2792218"/>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10101011010</a:t>
                </a:r>
              </a:p>
            </p:txBody>
          </p:sp>
          <p:sp>
            <p:nvSpPr>
              <p:cNvPr id="32" name="Rectangle 156"/>
              <p:cNvSpPr>
                <a:spLocks noChangeArrowheads="1"/>
              </p:cNvSpPr>
              <p:nvPr/>
            </p:nvSpPr>
            <p:spPr bwMode="auto">
              <a:xfrm>
                <a:off x="7476944" y="3031911"/>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00110101110</a:t>
                </a:r>
                <a:endParaRPr lang="en-US" sz="900" b="1" dirty="0">
                  <a:solidFill>
                    <a:schemeClr val="bg1">
                      <a:lumMod val="95000"/>
                    </a:schemeClr>
                  </a:solidFill>
                </a:endParaRPr>
              </a:p>
            </p:txBody>
          </p:sp>
        </p:grpSp>
        <p:grpSp>
          <p:nvGrpSpPr>
            <p:cNvPr id="26" name="Group 25"/>
            <p:cNvGrpSpPr/>
            <p:nvPr/>
          </p:nvGrpSpPr>
          <p:grpSpPr>
            <a:xfrm>
              <a:off x="6498623" y="3122841"/>
              <a:ext cx="634789" cy="617885"/>
              <a:chOff x="7476944" y="3511297"/>
              <a:chExt cx="634789" cy="617885"/>
            </a:xfrm>
          </p:grpSpPr>
          <p:sp>
            <p:nvSpPr>
              <p:cNvPr id="34" name="Rectangle 155"/>
              <p:cNvSpPr>
                <a:spLocks noChangeArrowheads="1"/>
              </p:cNvSpPr>
              <p:nvPr/>
            </p:nvSpPr>
            <p:spPr bwMode="auto">
              <a:xfrm>
                <a:off x="7476944" y="3511297"/>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11101011011</a:t>
                </a:r>
                <a:endParaRPr lang="en-US" sz="900" b="1" dirty="0">
                  <a:solidFill>
                    <a:schemeClr val="bg1">
                      <a:lumMod val="95000"/>
                    </a:schemeClr>
                  </a:solidFill>
                </a:endParaRPr>
              </a:p>
            </p:txBody>
          </p:sp>
          <p:sp>
            <p:nvSpPr>
              <p:cNvPr id="35" name="Rectangle 156"/>
              <p:cNvSpPr>
                <a:spLocks noChangeArrowheads="1"/>
              </p:cNvSpPr>
              <p:nvPr/>
            </p:nvSpPr>
            <p:spPr bwMode="auto">
              <a:xfrm>
                <a:off x="7476944" y="3750990"/>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10011101001</a:t>
                </a:r>
                <a:endParaRPr lang="en-US" sz="900" b="1" dirty="0">
                  <a:solidFill>
                    <a:schemeClr val="bg1">
                      <a:lumMod val="95000"/>
                    </a:schemeClr>
                  </a:solidFill>
                </a:endParaRPr>
              </a:p>
            </p:txBody>
          </p:sp>
          <p:sp>
            <p:nvSpPr>
              <p:cNvPr id="36" name="Rectangle 157"/>
              <p:cNvSpPr>
                <a:spLocks noChangeArrowheads="1"/>
              </p:cNvSpPr>
              <p:nvPr/>
            </p:nvSpPr>
            <p:spPr bwMode="auto">
              <a:xfrm>
                <a:off x="7476944" y="3990683"/>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01110111011</a:t>
                </a:r>
                <a:endParaRPr lang="en-US" sz="900" b="1" dirty="0">
                  <a:solidFill>
                    <a:schemeClr val="bg1">
                      <a:lumMod val="95000"/>
                    </a:schemeClr>
                  </a:solidFill>
                </a:endParaRPr>
              </a:p>
            </p:txBody>
          </p:sp>
        </p:grpSp>
        <p:grpSp>
          <p:nvGrpSpPr>
            <p:cNvPr id="27" name="Group 26"/>
            <p:cNvGrpSpPr/>
            <p:nvPr/>
          </p:nvGrpSpPr>
          <p:grpSpPr>
            <a:xfrm>
              <a:off x="7561148" y="3122840"/>
              <a:ext cx="634789" cy="617886"/>
              <a:chOff x="7476944" y="4230376"/>
              <a:chExt cx="634789" cy="617886"/>
            </a:xfrm>
          </p:grpSpPr>
          <p:sp>
            <p:nvSpPr>
              <p:cNvPr id="38" name="Rectangle 158"/>
              <p:cNvSpPr>
                <a:spLocks noChangeArrowheads="1"/>
              </p:cNvSpPr>
              <p:nvPr/>
            </p:nvSpPr>
            <p:spPr bwMode="auto">
              <a:xfrm>
                <a:off x="7476944" y="4230376"/>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11101110100</a:t>
                </a:r>
                <a:endParaRPr lang="en-US" sz="900" b="1" dirty="0">
                  <a:solidFill>
                    <a:schemeClr val="bg1">
                      <a:lumMod val="95000"/>
                    </a:schemeClr>
                  </a:solidFill>
                </a:endParaRPr>
              </a:p>
            </p:txBody>
          </p:sp>
          <p:sp>
            <p:nvSpPr>
              <p:cNvPr id="39" name="Rectangle 159"/>
              <p:cNvSpPr>
                <a:spLocks noChangeArrowheads="1"/>
              </p:cNvSpPr>
              <p:nvPr/>
            </p:nvSpPr>
            <p:spPr bwMode="auto">
              <a:xfrm>
                <a:off x="7476944" y="4470069"/>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11100100010</a:t>
                </a:r>
                <a:endParaRPr lang="en-US" sz="900" b="1" dirty="0">
                  <a:solidFill>
                    <a:schemeClr val="bg1">
                      <a:lumMod val="95000"/>
                    </a:schemeClr>
                  </a:solidFill>
                </a:endParaRPr>
              </a:p>
            </p:txBody>
          </p:sp>
          <p:sp>
            <p:nvSpPr>
              <p:cNvPr id="40" name="Rectangle 158"/>
              <p:cNvSpPr>
                <a:spLocks noChangeArrowheads="1"/>
              </p:cNvSpPr>
              <p:nvPr/>
            </p:nvSpPr>
            <p:spPr bwMode="auto">
              <a:xfrm>
                <a:off x="7476944" y="4709763"/>
                <a:ext cx="634789"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10111011101</a:t>
                </a:r>
                <a:endParaRPr lang="en-US" sz="900" b="1" dirty="0">
                  <a:solidFill>
                    <a:schemeClr val="bg1">
                      <a:lumMod val="95000"/>
                    </a:schemeClr>
                  </a:solidFill>
                </a:endParaRPr>
              </a:p>
            </p:txBody>
          </p:sp>
        </p:grpSp>
        <p:cxnSp>
          <p:nvCxnSpPr>
            <p:cNvPr id="41" name="Straight Connector 40"/>
            <p:cNvCxnSpPr/>
            <p:nvPr/>
          </p:nvCxnSpPr>
          <p:spPr>
            <a:xfrm rot="16200000">
              <a:off x="6019161" y="3430475"/>
              <a:ext cx="828000" cy="0"/>
            </a:xfrm>
            <a:prstGeom prst="line">
              <a:avLst/>
            </a:prstGeom>
            <a:ln w="127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1728970" y="3800823"/>
              <a:ext cx="2880000" cy="499119"/>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728970" y="2753049"/>
              <a:ext cx="2880000" cy="474677"/>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1" name="Text Box 38"/>
            <p:cNvSpPr txBox="1">
              <a:spLocks noChangeArrowheads="1"/>
            </p:cNvSpPr>
            <p:nvPr/>
          </p:nvSpPr>
          <p:spPr bwMode="auto">
            <a:xfrm>
              <a:off x="6433161" y="3927271"/>
              <a:ext cx="808235"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Digital Data</a:t>
              </a:r>
            </a:p>
          </p:txBody>
        </p:sp>
        <p:pic>
          <p:nvPicPr>
            <p:cNvPr id="2050" name="Picture 2" descr="C:\1_Projects\1_ISM\ISM V3\Modules PPT\Module 1\Notepa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05270" y="2993726"/>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patils1\Desktop\2013 Projects\CIS v2\CIS Slide Deck_Based on Book\Colored Graphics\Disk Driv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63764" y="312578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38"/>
            <p:cNvSpPr txBox="1">
              <a:spLocks noChangeArrowheads="1"/>
            </p:cNvSpPr>
            <p:nvPr/>
          </p:nvSpPr>
          <p:spPr bwMode="auto">
            <a:xfrm>
              <a:off x="4495970" y="3839018"/>
              <a:ext cx="1059906" cy="400110"/>
            </a:xfrm>
            <a:prstGeom prst="rect">
              <a:avLst/>
            </a:prstGeom>
            <a:noFill/>
          </p:spPr>
          <p:txBody>
            <a:bodyPr wrap="none" rtlCol="0">
              <a:spAutoFit/>
            </a:bodyPr>
            <a:lstStyle>
              <a:defPPr>
                <a:defRPr lang="en-US"/>
              </a:defPPr>
              <a:lvl1pPr>
                <a:defRPr sz="1000" b="1">
                  <a:solidFill>
                    <a:schemeClr val="bg2"/>
                  </a:solidFill>
                </a:defRPr>
              </a:lvl1pPr>
            </a:lstStyle>
            <a:p>
              <a:pPr algn="ctr"/>
              <a:r>
                <a:rPr lang="en-US" dirty="0">
                  <a:solidFill>
                    <a:schemeClr val="tx1"/>
                  </a:solidFill>
                </a:rPr>
                <a:t>Internal or </a:t>
              </a:r>
            </a:p>
            <a:p>
              <a:pPr algn="ctr"/>
              <a:r>
                <a:rPr lang="en-US" dirty="0">
                  <a:solidFill>
                    <a:schemeClr val="tx1"/>
                  </a:solidFill>
                </a:rPr>
                <a:t>External Storage</a:t>
              </a:r>
            </a:p>
          </p:txBody>
        </p:sp>
        <p:cxnSp>
          <p:nvCxnSpPr>
            <p:cNvPr id="52" name="Straight Connector 51"/>
            <p:cNvCxnSpPr/>
            <p:nvPr/>
          </p:nvCxnSpPr>
          <p:spPr>
            <a:xfrm rot="16200000">
              <a:off x="7076421" y="3434741"/>
              <a:ext cx="828000" cy="0"/>
            </a:xfrm>
            <a:prstGeom prst="line">
              <a:avLst/>
            </a:prstGeom>
            <a:ln w="127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C:\1_Projects\1_ISM\ISM V3\1_ILT Modules PPT\Module 1\Images\tablet and phone_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6107" y="4127681"/>
              <a:ext cx="557792" cy="39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1_Projects\1_ISM\ISM V3\1_ILT Modules PPT\Module 1\Images\laptop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6022" y="2335286"/>
              <a:ext cx="617963" cy="540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160832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defRPr/>
            </a:pPr>
            <a:r>
              <a:rPr lang="en-US" dirty="0" smtClean="0"/>
              <a:t>This lesson covers the following topics:</a:t>
            </a:r>
          </a:p>
          <a:p>
            <a:pPr>
              <a:defRPr/>
            </a:pPr>
            <a:r>
              <a:rPr lang="en-US" dirty="0" smtClean="0">
                <a:solidFill>
                  <a:schemeClr val="tx1"/>
                </a:solidFill>
              </a:rPr>
              <a:t>Data access methods</a:t>
            </a:r>
            <a:endParaRPr lang="en-US" dirty="0">
              <a:solidFill>
                <a:schemeClr val="tx1"/>
              </a:solidFill>
            </a:endParaRPr>
          </a:p>
          <a:p>
            <a:pPr>
              <a:defRPr/>
            </a:pPr>
            <a:r>
              <a:rPr lang="en-US" dirty="0" smtClean="0">
                <a:solidFill>
                  <a:schemeClr val="tx1"/>
                </a:solidFill>
              </a:rPr>
              <a:t>Types of intelligent storage systems</a:t>
            </a:r>
            <a:endParaRPr lang="en-US" dirty="0">
              <a:solidFill>
                <a:schemeClr val="tx1"/>
              </a:solidFill>
            </a:endParaRPr>
          </a:p>
          <a:p>
            <a:pPr>
              <a:defRPr/>
            </a:pPr>
            <a:r>
              <a:rPr lang="en-US" dirty="0" smtClean="0">
                <a:solidFill>
                  <a:schemeClr val="tx1"/>
                </a:solidFill>
              </a:rPr>
              <a:t>Scale-up and </a:t>
            </a:r>
            <a:r>
              <a:rPr lang="en-US" smtClean="0">
                <a:solidFill>
                  <a:schemeClr val="tx1"/>
                </a:solidFill>
              </a:rPr>
              <a:t>scale-out architectures</a:t>
            </a:r>
            <a:endParaRPr lang="en-US" dirty="0">
              <a:solidFill>
                <a:schemeClr val="tx1"/>
              </a:solidFill>
            </a:endParaRPr>
          </a:p>
        </p:txBody>
      </p:sp>
      <p:sp>
        <p:nvSpPr>
          <p:cNvPr id="4" name="Title 3"/>
          <p:cNvSpPr>
            <a:spLocks noGrp="1"/>
          </p:cNvSpPr>
          <p:nvPr>
            <p:ph type="title"/>
          </p:nvPr>
        </p:nvSpPr>
        <p:spPr/>
        <p:txBody>
          <a:bodyPr/>
          <a:lstStyle/>
          <a:p>
            <a:r>
              <a:rPr lang="hr-HR" dirty="0" smtClean="0"/>
              <a:t>Part 5</a:t>
            </a:r>
            <a:r>
              <a:rPr lang="en-US" dirty="0" smtClean="0"/>
              <a:t>: </a:t>
            </a:r>
            <a:r>
              <a:rPr lang="en-US" dirty="0" smtClean="0"/>
              <a:t>Types of Intelligent Storage Systems</a:t>
            </a:r>
            <a:endParaRPr lang="en-US" dirty="0"/>
          </a:p>
        </p:txBody>
      </p:sp>
    </p:spTree>
    <p:custDataLst>
      <p:tags r:id="rId1"/>
    </p:custDataLst>
    <p:extLst>
      <p:ext uri="{BB962C8B-B14F-4D97-AF65-F5344CB8AC3E}">
        <p14:creationId xmlns:p14="http://schemas.microsoft.com/office/powerpoint/2010/main" val="3327514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Methods</a:t>
            </a:r>
            <a:endParaRPr lang="en-US" dirty="0"/>
          </a:p>
        </p:txBody>
      </p:sp>
      <p:grpSp>
        <p:nvGrpSpPr>
          <p:cNvPr id="43" name="Group 42"/>
          <p:cNvGrpSpPr/>
          <p:nvPr/>
        </p:nvGrpSpPr>
        <p:grpSpPr>
          <a:xfrm>
            <a:off x="1086817" y="1302537"/>
            <a:ext cx="7832864" cy="4267200"/>
            <a:chOff x="244336" y="717552"/>
            <a:chExt cx="7832864" cy="4267200"/>
          </a:xfrm>
        </p:grpSpPr>
        <p:grpSp>
          <p:nvGrpSpPr>
            <p:cNvPr id="37" name="Group 36"/>
            <p:cNvGrpSpPr/>
            <p:nvPr/>
          </p:nvGrpSpPr>
          <p:grpSpPr>
            <a:xfrm>
              <a:off x="1970969" y="805671"/>
              <a:ext cx="5923053" cy="3998865"/>
              <a:chOff x="527049" y="805671"/>
              <a:chExt cx="5923053" cy="3998865"/>
            </a:xfrm>
          </p:grpSpPr>
          <p:sp>
            <p:nvSpPr>
              <p:cNvPr id="61" name="Line 164"/>
              <p:cNvSpPr>
                <a:spLocks noChangeShapeType="1"/>
              </p:cNvSpPr>
              <p:nvPr/>
            </p:nvSpPr>
            <p:spPr bwMode="auto">
              <a:xfrm flipH="1" flipV="1">
                <a:off x="5604462" y="1231670"/>
                <a:ext cx="0" cy="1341341"/>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4" name="Line 164"/>
              <p:cNvSpPr>
                <a:spLocks noChangeShapeType="1"/>
              </p:cNvSpPr>
              <p:nvPr/>
            </p:nvSpPr>
            <p:spPr bwMode="auto">
              <a:xfrm flipV="1">
                <a:off x="3394663" y="1228510"/>
                <a:ext cx="0" cy="1303996"/>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Line 51"/>
              <p:cNvSpPr>
                <a:spLocks noChangeShapeType="1"/>
              </p:cNvSpPr>
              <p:nvPr/>
            </p:nvSpPr>
            <p:spPr bwMode="auto">
              <a:xfrm flipV="1">
                <a:off x="1254712" y="1372193"/>
                <a:ext cx="0" cy="1656757"/>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Line 50"/>
              <p:cNvSpPr>
                <a:spLocks noChangeShapeType="1"/>
              </p:cNvSpPr>
              <p:nvPr/>
            </p:nvSpPr>
            <p:spPr bwMode="auto">
              <a:xfrm flipV="1">
                <a:off x="1254712" y="2800350"/>
                <a:ext cx="0" cy="1355196"/>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23" name="Line 163"/>
              <p:cNvSpPr>
                <a:spLocks noChangeShapeType="1"/>
              </p:cNvSpPr>
              <p:nvPr/>
            </p:nvSpPr>
            <p:spPr bwMode="auto">
              <a:xfrm flipV="1">
                <a:off x="3394663" y="2484543"/>
                <a:ext cx="0" cy="1205664"/>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0" name="Line 163"/>
              <p:cNvSpPr>
                <a:spLocks noChangeShapeType="1"/>
              </p:cNvSpPr>
              <p:nvPr/>
            </p:nvSpPr>
            <p:spPr bwMode="auto">
              <a:xfrm flipV="1">
                <a:off x="5604463" y="2834973"/>
                <a:ext cx="0" cy="422577"/>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Rectangle 9"/>
              <p:cNvSpPr>
                <a:spLocks noChangeArrowheads="1"/>
              </p:cNvSpPr>
              <p:nvPr/>
            </p:nvSpPr>
            <p:spPr bwMode="auto">
              <a:xfrm>
                <a:off x="527049" y="1020887"/>
                <a:ext cx="1456664" cy="110476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10"/>
              <p:cNvSpPr>
                <a:spLocks noChangeArrowheads="1"/>
              </p:cNvSpPr>
              <p:nvPr/>
            </p:nvSpPr>
            <p:spPr bwMode="auto">
              <a:xfrm>
                <a:off x="527049" y="1020886"/>
                <a:ext cx="1456664" cy="1242269"/>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8" name="Rectangle 48"/>
              <p:cNvSpPr>
                <a:spLocks noChangeArrowheads="1"/>
              </p:cNvSpPr>
              <p:nvPr/>
            </p:nvSpPr>
            <p:spPr bwMode="auto">
              <a:xfrm>
                <a:off x="527049" y="3616083"/>
                <a:ext cx="1456664" cy="879995"/>
              </a:xfrm>
              <a:prstGeom prst="rect">
                <a:avLst/>
              </a:prstGeom>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9" name="Rectangle 49"/>
              <p:cNvSpPr>
                <a:spLocks noChangeArrowheads="1"/>
              </p:cNvSpPr>
              <p:nvPr/>
            </p:nvSpPr>
            <p:spPr bwMode="auto">
              <a:xfrm>
                <a:off x="527049" y="3616083"/>
                <a:ext cx="1456664" cy="879995"/>
              </a:xfrm>
              <a:prstGeom prst="rect">
                <a:avLst/>
              </a:prstGeom>
              <a:noFill/>
              <a:ln w="1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2" name="Rectangle 110"/>
              <p:cNvSpPr>
                <a:spLocks noChangeArrowheads="1"/>
              </p:cNvSpPr>
              <p:nvPr/>
            </p:nvSpPr>
            <p:spPr bwMode="auto">
              <a:xfrm>
                <a:off x="976436" y="2753924"/>
                <a:ext cx="32541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b="1" dirty="0">
                    <a:solidFill>
                      <a:srgbClr val="000000"/>
                    </a:solidFill>
                    <a:cs typeface="Arial" pitchFamily="34" charset="0"/>
                  </a:rPr>
                  <a:t>Network</a:t>
                </a:r>
                <a:endParaRPr lang="en-US" sz="1200" dirty="0">
                  <a:cs typeface="Arial" pitchFamily="34" charset="0"/>
                </a:endParaRPr>
              </a:p>
            </p:txBody>
          </p:sp>
          <p:sp>
            <p:nvSpPr>
              <p:cNvPr id="13" name="Rectangle 111"/>
              <p:cNvSpPr>
                <a:spLocks noChangeArrowheads="1"/>
              </p:cNvSpPr>
              <p:nvPr/>
            </p:nvSpPr>
            <p:spPr bwMode="auto">
              <a:xfrm>
                <a:off x="917304" y="806319"/>
                <a:ext cx="50975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b="1" dirty="0">
                    <a:solidFill>
                      <a:srgbClr val="000000"/>
                    </a:solidFill>
                    <a:cs typeface="Calibri" pitchFamily="34" charset="0"/>
                  </a:rPr>
                  <a:t>Compute</a:t>
                </a:r>
                <a:endParaRPr lang="en-US" sz="1050" dirty="0">
                  <a:cs typeface="Calibri" pitchFamily="34" charset="0"/>
                </a:endParaRPr>
              </a:p>
            </p:txBody>
          </p:sp>
          <p:sp>
            <p:nvSpPr>
              <p:cNvPr id="14" name="Rectangle 112"/>
              <p:cNvSpPr>
                <a:spLocks noChangeArrowheads="1"/>
              </p:cNvSpPr>
              <p:nvPr/>
            </p:nvSpPr>
            <p:spPr bwMode="auto">
              <a:xfrm rot="16200000">
                <a:off x="1616944" y="2685897"/>
                <a:ext cx="6650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800" b="1" dirty="0">
                    <a:solidFill>
                      <a:srgbClr val="000000"/>
                    </a:solidFill>
                    <a:cs typeface="Calibri" pitchFamily="34" charset="0"/>
                  </a:rPr>
                  <a:t>Block-level Request</a:t>
                </a:r>
                <a:endParaRPr lang="en-US" sz="800" dirty="0">
                  <a:cs typeface="Calibri" pitchFamily="34" charset="0"/>
                </a:endParaRPr>
              </a:p>
            </p:txBody>
          </p:sp>
          <p:sp>
            <p:nvSpPr>
              <p:cNvPr id="16" name="Rectangle 115"/>
              <p:cNvSpPr>
                <a:spLocks noChangeArrowheads="1"/>
              </p:cNvSpPr>
              <p:nvPr/>
            </p:nvSpPr>
            <p:spPr bwMode="auto">
              <a:xfrm>
                <a:off x="527049" y="4635291"/>
                <a:ext cx="153035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50" b="1" dirty="0">
                    <a:solidFill>
                      <a:srgbClr val="000000"/>
                    </a:solidFill>
                    <a:cs typeface="Calibri" pitchFamily="34" charset="0"/>
                  </a:rPr>
                  <a:t>Block-level Access</a:t>
                </a:r>
                <a:endParaRPr lang="en-US" sz="1050" dirty="0">
                  <a:cs typeface="Calibri" pitchFamily="34" charset="0"/>
                </a:endParaRPr>
              </a:p>
            </p:txBody>
          </p:sp>
          <p:grpSp>
            <p:nvGrpSpPr>
              <p:cNvPr id="5" name="Group 4"/>
              <p:cNvGrpSpPr/>
              <p:nvPr/>
            </p:nvGrpSpPr>
            <p:grpSpPr>
              <a:xfrm>
                <a:off x="1709752" y="2343150"/>
                <a:ext cx="119048" cy="925960"/>
                <a:chOff x="2166952" y="2715571"/>
                <a:chExt cx="119048" cy="925960"/>
              </a:xfrm>
            </p:grpSpPr>
            <p:sp>
              <p:nvSpPr>
                <p:cNvPr id="17" name="Freeform 116"/>
                <p:cNvSpPr>
                  <a:spLocks/>
                </p:cNvSpPr>
                <p:nvPr/>
              </p:nvSpPr>
              <p:spPr bwMode="auto">
                <a:xfrm>
                  <a:off x="2166952" y="3512535"/>
                  <a:ext cx="119048" cy="128996"/>
                </a:xfrm>
                <a:custGeom>
                  <a:avLst/>
                  <a:gdLst>
                    <a:gd name="T0" fmla="*/ 357 w 357"/>
                    <a:gd name="T1" fmla="*/ 4 h 405"/>
                    <a:gd name="T2" fmla="*/ 176 w 357"/>
                    <a:gd name="T3" fmla="*/ 405 h 405"/>
                    <a:gd name="T4" fmla="*/ 0 w 357"/>
                    <a:gd name="T5" fmla="*/ 0 h 405"/>
                    <a:gd name="T6" fmla="*/ 179 w 357"/>
                    <a:gd name="T7" fmla="*/ 86 h 405"/>
                    <a:gd name="T8" fmla="*/ 357 w 357"/>
                    <a:gd name="T9" fmla="*/ 4 h 405"/>
                  </a:gdLst>
                  <a:ahLst/>
                  <a:cxnLst>
                    <a:cxn ang="0">
                      <a:pos x="T0" y="T1"/>
                    </a:cxn>
                    <a:cxn ang="0">
                      <a:pos x="T2" y="T3"/>
                    </a:cxn>
                    <a:cxn ang="0">
                      <a:pos x="T4" y="T5"/>
                    </a:cxn>
                    <a:cxn ang="0">
                      <a:pos x="T6" y="T7"/>
                    </a:cxn>
                    <a:cxn ang="0">
                      <a:pos x="T8" y="T9"/>
                    </a:cxn>
                  </a:cxnLst>
                  <a:rect l="0" t="0" r="r" b="b"/>
                  <a:pathLst>
                    <a:path w="357" h="405">
                      <a:moveTo>
                        <a:pt x="357" y="4"/>
                      </a:moveTo>
                      <a:lnTo>
                        <a:pt x="176" y="405"/>
                      </a:lnTo>
                      <a:lnTo>
                        <a:pt x="0" y="0"/>
                      </a:lnTo>
                      <a:lnTo>
                        <a:pt x="179" y="86"/>
                      </a:lnTo>
                      <a:lnTo>
                        <a:pt x="3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8" name="Line 117"/>
                <p:cNvSpPr>
                  <a:spLocks noChangeShapeType="1"/>
                </p:cNvSpPr>
                <p:nvPr/>
              </p:nvSpPr>
              <p:spPr bwMode="auto">
                <a:xfrm flipV="1">
                  <a:off x="2226850" y="2715571"/>
                  <a:ext cx="0" cy="882536"/>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grpSp>
          <p:sp>
            <p:nvSpPr>
              <p:cNvPr id="19" name="Rectangle 122"/>
              <p:cNvSpPr>
                <a:spLocks noChangeArrowheads="1"/>
              </p:cNvSpPr>
              <p:nvPr/>
            </p:nvSpPr>
            <p:spPr bwMode="auto">
              <a:xfrm>
                <a:off x="2667000" y="1020887"/>
                <a:ext cx="1455326" cy="53897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0" name="Rectangle 123"/>
              <p:cNvSpPr>
                <a:spLocks noChangeArrowheads="1"/>
              </p:cNvSpPr>
              <p:nvPr/>
            </p:nvSpPr>
            <p:spPr bwMode="auto">
              <a:xfrm>
                <a:off x="2667000" y="1020887"/>
                <a:ext cx="1455326" cy="768741"/>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1" name="Rectangle 161"/>
              <p:cNvSpPr>
                <a:spLocks noChangeArrowheads="1"/>
              </p:cNvSpPr>
              <p:nvPr/>
            </p:nvSpPr>
            <p:spPr bwMode="auto">
              <a:xfrm>
                <a:off x="2667000" y="3390035"/>
                <a:ext cx="1455326" cy="110604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2" name="Rectangle 162"/>
              <p:cNvSpPr>
                <a:spLocks noChangeArrowheads="1"/>
              </p:cNvSpPr>
              <p:nvPr/>
            </p:nvSpPr>
            <p:spPr bwMode="auto">
              <a:xfrm>
                <a:off x="2667000" y="3204613"/>
                <a:ext cx="1455326" cy="1291466"/>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25" name="Rectangle 225"/>
              <p:cNvSpPr>
                <a:spLocks noChangeArrowheads="1"/>
              </p:cNvSpPr>
              <p:nvPr/>
            </p:nvSpPr>
            <p:spPr bwMode="auto">
              <a:xfrm rot="16200000">
                <a:off x="3778736" y="2428589"/>
                <a:ext cx="6078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File-level </a:t>
                </a:r>
                <a:r>
                  <a:rPr lang="en-US" sz="900" b="1" dirty="0">
                    <a:solidFill>
                      <a:srgbClr val="000000"/>
                    </a:solidFill>
                    <a:cs typeface="Calibri" pitchFamily="34" charset="0"/>
                  </a:rPr>
                  <a:t>Request</a:t>
                </a:r>
                <a:endParaRPr lang="en-US" sz="900" dirty="0">
                  <a:cs typeface="Calibri" pitchFamily="34" charset="0"/>
                </a:endParaRPr>
              </a:p>
            </p:txBody>
          </p:sp>
          <p:sp>
            <p:nvSpPr>
              <p:cNvPr id="27" name="Rectangle 227"/>
              <p:cNvSpPr>
                <a:spLocks noChangeArrowheads="1"/>
              </p:cNvSpPr>
              <p:nvPr/>
            </p:nvSpPr>
            <p:spPr bwMode="auto">
              <a:xfrm>
                <a:off x="2848319" y="4299011"/>
                <a:ext cx="11414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00" b="1" dirty="0">
                    <a:solidFill>
                      <a:srgbClr val="000000"/>
                    </a:solidFill>
                    <a:cs typeface="Calibri" pitchFamily="34" charset="0"/>
                  </a:rPr>
                  <a:t>Storage System</a:t>
                </a:r>
                <a:endParaRPr lang="en-US" sz="1000" dirty="0">
                  <a:cs typeface="Calibri" pitchFamily="34" charset="0"/>
                </a:endParaRPr>
              </a:p>
            </p:txBody>
          </p:sp>
          <p:sp>
            <p:nvSpPr>
              <p:cNvPr id="28" name="Rectangle 228"/>
              <p:cNvSpPr>
                <a:spLocks noChangeArrowheads="1"/>
              </p:cNvSpPr>
              <p:nvPr/>
            </p:nvSpPr>
            <p:spPr bwMode="auto">
              <a:xfrm>
                <a:off x="3127330" y="806319"/>
                <a:ext cx="50975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b="1" dirty="0">
                    <a:solidFill>
                      <a:srgbClr val="000000"/>
                    </a:solidFill>
                    <a:cs typeface="Calibri" pitchFamily="34" charset="0"/>
                  </a:rPr>
                  <a:t>Compute</a:t>
                </a:r>
                <a:endParaRPr lang="en-US" sz="1050" dirty="0">
                  <a:cs typeface="Calibri" pitchFamily="34" charset="0"/>
                </a:endParaRPr>
              </a:p>
            </p:txBody>
          </p:sp>
          <p:sp>
            <p:nvSpPr>
              <p:cNvPr id="29" name="Rectangle 229"/>
              <p:cNvSpPr>
                <a:spLocks noChangeArrowheads="1"/>
              </p:cNvSpPr>
              <p:nvPr/>
            </p:nvSpPr>
            <p:spPr bwMode="auto">
              <a:xfrm>
                <a:off x="2667000" y="4642953"/>
                <a:ext cx="145532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50" b="1" dirty="0">
                    <a:solidFill>
                      <a:srgbClr val="000000"/>
                    </a:solidFill>
                    <a:cs typeface="Calibri" pitchFamily="34" charset="0"/>
                  </a:rPr>
                  <a:t>File-level Access</a:t>
                </a:r>
                <a:endParaRPr lang="en-US" sz="1050" dirty="0">
                  <a:cs typeface="Calibri" pitchFamily="34" charset="0"/>
                </a:endParaRPr>
              </a:p>
            </p:txBody>
          </p:sp>
          <p:grpSp>
            <p:nvGrpSpPr>
              <p:cNvPr id="15" name="Group 14"/>
              <p:cNvGrpSpPr/>
              <p:nvPr/>
            </p:nvGrpSpPr>
            <p:grpSpPr>
              <a:xfrm>
                <a:off x="3840088" y="2102990"/>
                <a:ext cx="120385" cy="925960"/>
                <a:chOff x="4750608" y="2182984"/>
                <a:chExt cx="120385" cy="925960"/>
              </a:xfrm>
            </p:grpSpPr>
            <p:sp>
              <p:nvSpPr>
                <p:cNvPr id="30" name="Freeform 230"/>
                <p:cNvSpPr>
                  <a:spLocks/>
                </p:cNvSpPr>
                <p:nvPr/>
              </p:nvSpPr>
              <p:spPr bwMode="auto">
                <a:xfrm>
                  <a:off x="4750608" y="2979948"/>
                  <a:ext cx="120385" cy="128996"/>
                </a:xfrm>
                <a:custGeom>
                  <a:avLst/>
                  <a:gdLst>
                    <a:gd name="T0" fmla="*/ 357 w 357"/>
                    <a:gd name="T1" fmla="*/ 4 h 405"/>
                    <a:gd name="T2" fmla="*/ 176 w 357"/>
                    <a:gd name="T3" fmla="*/ 405 h 405"/>
                    <a:gd name="T4" fmla="*/ 0 w 357"/>
                    <a:gd name="T5" fmla="*/ 0 h 405"/>
                    <a:gd name="T6" fmla="*/ 179 w 357"/>
                    <a:gd name="T7" fmla="*/ 86 h 405"/>
                    <a:gd name="T8" fmla="*/ 357 w 357"/>
                    <a:gd name="T9" fmla="*/ 4 h 405"/>
                  </a:gdLst>
                  <a:ahLst/>
                  <a:cxnLst>
                    <a:cxn ang="0">
                      <a:pos x="T0" y="T1"/>
                    </a:cxn>
                    <a:cxn ang="0">
                      <a:pos x="T2" y="T3"/>
                    </a:cxn>
                    <a:cxn ang="0">
                      <a:pos x="T4" y="T5"/>
                    </a:cxn>
                    <a:cxn ang="0">
                      <a:pos x="T6" y="T7"/>
                    </a:cxn>
                    <a:cxn ang="0">
                      <a:pos x="T8" y="T9"/>
                    </a:cxn>
                  </a:cxnLst>
                  <a:rect l="0" t="0" r="r" b="b"/>
                  <a:pathLst>
                    <a:path w="357" h="405">
                      <a:moveTo>
                        <a:pt x="357" y="4"/>
                      </a:moveTo>
                      <a:lnTo>
                        <a:pt x="176" y="405"/>
                      </a:lnTo>
                      <a:lnTo>
                        <a:pt x="0" y="0"/>
                      </a:lnTo>
                      <a:lnTo>
                        <a:pt x="179" y="86"/>
                      </a:lnTo>
                      <a:lnTo>
                        <a:pt x="3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Line 231"/>
                <p:cNvSpPr>
                  <a:spLocks noChangeShapeType="1"/>
                </p:cNvSpPr>
                <p:nvPr/>
              </p:nvSpPr>
              <p:spPr bwMode="auto">
                <a:xfrm flipV="1">
                  <a:off x="4810801" y="2182984"/>
                  <a:ext cx="0" cy="882536"/>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grpSp>
          <p:sp>
            <p:nvSpPr>
              <p:cNvPr id="46" name="Rounded Rectangle 45"/>
              <p:cNvSpPr/>
              <p:nvPr/>
            </p:nvSpPr>
            <p:spPr>
              <a:xfrm>
                <a:off x="655461" y="1191879"/>
                <a:ext cx="1182452" cy="2975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cs typeface="Calibri" pitchFamily="34" charset="0"/>
                  </a:rPr>
                  <a:t>Application</a:t>
                </a:r>
                <a:endParaRPr lang="en-US" sz="1000" b="1" dirty="0">
                  <a:cs typeface="Calibri" pitchFamily="34" charset="0"/>
                </a:endParaRPr>
              </a:p>
            </p:txBody>
          </p:sp>
          <p:sp>
            <p:nvSpPr>
              <p:cNvPr id="47" name="Rounded Rectangle 46"/>
              <p:cNvSpPr/>
              <p:nvPr/>
            </p:nvSpPr>
            <p:spPr>
              <a:xfrm>
                <a:off x="664821" y="1581150"/>
                <a:ext cx="1182452" cy="29758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cs typeface="Calibri" pitchFamily="34" charset="0"/>
                  </a:rPr>
                  <a:t>File System</a:t>
                </a:r>
                <a:endParaRPr lang="en-US" sz="1000" b="1" dirty="0">
                  <a:cs typeface="Calibri" pitchFamily="34" charset="0"/>
                </a:endParaRPr>
              </a:p>
            </p:txBody>
          </p:sp>
          <p:sp>
            <p:nvSpPr>
              <p:cNvPr id="48" name="Rounded Rectangle 47"/>
              <p:cNvSpPr/>
              <p:nvPr/>
            </p:nvSpPr>
            <p:spPr>
              <a:xfrm>
                <a:off x="2804558" y="1130574"/>
                <a:ext cx="1182452" cy="2975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cs typeface="Calibri" pitchFamily="34" charset="0"/>
                  </a:rPr>
                  <a:t>Application</a:t>
                </a:r>
                <a:endParaRPr lang="en-US" sz="1000" b="1" dirty="0">
                  <a:cs typeface="Calibri" pitchFamily="34" charset="0"/>
                </a:endParaRPr>
              </a:p>
            </p:txBody>
          </p:sp>
          <p:sp>
            <p:nvSpPr>
              <p:cNvPr id="49" name="Rounded Rectangle 48"/>
              <p:cNvSpPr/>
              <p:nvPr/>
            </p:nvSpPr>
            <p:spPr>
              <a:xfrm>
                <a:off x="664369" y="3950277"/>
                <a:ext cx="1182452" cy="2975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a:cs typeface="Calibri" pitchFamily="34" charset="0"/>
                  </a:rPr>
                  <a:t>Storage</a:t>
                </a:r>
                <a:endParaRPr lang="en-US" sz="1000" b="1" dirty="0">
                  <a:cs typeface="Calibri" pitchFamily="34" charset="0"/>
                </a:endParaRPr>
              </a:p>
            </p:txBody>
          </p:sp>
          <p:sp>
            <p:nvSpPr>
              <p:cNvPr id="50" name="Rounded Rectangle 49"/>
              <p:cNvSpPr/>
              <p:nvPr/>
            </p:nvSpPr>
            <p:spPr>
              <a:xfrm>
                <a:off x="2804558" y="3289354"/>
                <a:ext cx="1182452" cy="29758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a:cs typeface="Calibri" pitchFamily="34" charset="0"/>
                  </a:rPr>
                  <a:t>File System</a:t>
                </a:r>
                <a:endParaRPr lang="en-US" sz="1000" b="1" dirty="0">
                  <a:cs typeface="Calibri" pitchFamily="34" charset="0"/>
                </a:endParaRPr>
              </a:p>
            </p:txBody>
          </p:sp>
          <p:sp>
            <p:nvSpPr>
              <p:cNvPr id="51" name="Rounded Rectangle 50"/>
              <p:cNvSpPr/>
              <p:nvPr/>
            </p:nvSpPr>
            <p:spPr>
              <a:xfrm>
                <a:off x="2804558" y="3950277"/>
                <a:ext cx="1182452" cy="2975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a:cs typeface="Calibri" pitchFamily="34" charset="0"/>
                  </a:rPr>
                  <a:t>Storage</a:t>
                </a:r>
                <a:endParaRPr lang="en-US" sz="1000" b="1" dirty="0">
                  <a:cs typeface="Calibri" pitchFamily="34" charset="0"/>
                </a:endParaRPr>
              </a:p>
            </p:txBody>
          </p:sp>
          <p:pic>
            <p:nvPicPr>
              <p:cNvPr id="52" name="Picture 14"/>
              <p:cNvPicPr>
                <a:picLocks noChangeAspect="1" noChangeArrowheads="1"/>
              </p:cNvPicPr>
              <p:nvPr/>
            </p:nvPicPr>
            <p:blipFill>
              <a:blip r:embed="rId4" cstate="print"/>
              <a:srcRect/>
              <a:stretch>
                <a:fillRect/>
              </a:stretch>
            </p:blipFill>
            <p:spPr bwMode="auto">
              <a:xfrm>
                <a:off x="848078" y="2571750"/>
                <a:ext cx="846637" cy="524308"/>
              </a:xfrm>
              <a:prstGeom prst="rect">
                <a:avLst/>
              </a:prstGeom>
              <a:noFill/>
              <a:ln w="9525">
                <a:noFill/>
                <a:miter lim="800000"/>
                <a:headEnd/>
                <a:tailEnd/>
              </a:ln>
              <a:effectLst/>
            </p:spPr>
          </p:pic>
          <p:sp>
            <p:nvSpPr>
              <p:cNvPr id="53" name="Rectangle 224"/>
              <p:cNvSpPr>
                <a:spLocks noChangeArrowheads="1"/>
              </p:cNvSpPr>
              <p:nvPr/>
            </p:nvSpPr>
            <p:spPr bwMode="auto">
              <a:xfrm>
                <a:off x="899198" y="2650687"/>
                <a:ext cx="744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Storage</a:t>
                </a:r>
              </a:p>
              <a:p>
                <a:pPr algn="ctr" fontAlgn="base">
                  <a:spcBef>
                    <a:spcPct val="0"/>
                  </a:spcBef>
                  <a:spcAft>
                    <a:spcPct val="0"/>
                  </a:spcAft>
                </a:pPr>
                <a:r>
                  <a:rPr lang="en-US" sz="900" b="1" dirty="0">
                    <a:solidFill>
                      <a:srgbClr val="000000"/>
                    </a:solidFill>
                    <a:cs typeface="Calibri" pitchFamily="34" charset="0"/>
                  </a:rPr>
                  <a:t>Network</a:t>
                </a:r>
                <a:endParaRPr lang="en-US" sz="900" dirty="0">
                  <a:cs typeface="Calibri" pitchFamily="34" charset="0"/>
                </a:endParaRPr>
              </a:p>
            </p:txBody>
          </p:sp>
          <p:pic>
            <p:nvPicPr>
              <p:cNvPr id="54" name="Picture 14"/>
              <p:cNvPicPr>
                <a:picLocks noChangeAspect="1" noChangeArrowheads="1"/>
              </p:cNvPicPr>
              <p:nvPr/>
            </p:nvPicPr>
            <p:blipFill>
              <a:blip r:embed="rId4" cstate="print"/>
              <a:srcRect/>
              <a:stretch>
                <a:fillRect/>
              </a:stretch>
            </p:blipFill>
            <p:spPr bwMode="auto">
              <a:xfrm>
                <a:off x="2977640" y="2301454"/>
                <a:ext cx="846637" cy="524308"/>
              </a:xfrm>
              <a:prstGeom prst="rect">
                <a:avLst/>
              </a:prstGeom>
              <a:noFill/>
              <a:ln w="9525">
                <a:noFill/>
                <a:miter lim="800000"/>
                <a:headEnd/>
                <a:tailEnd/>
              </a:ln>
              <a:effectLst/>
            </p:spPr>
          </p:pic>
          <p:sp>
            <p:nvSpPr>
              <p:cNvPr id="55" name="Rectangle 224"/>
              <p:cNvSpPr>
                <a:spLocks noChangeArrowheads="1"/>
              </p:cNvSpPr>
              <p:nvPr/>
            </p:nvSpPr>
            <p:spPr bwMode="auto">
              <a:xfrm>
                <a:off x="3079040" y="2371774"/>
                <a:ext cx="647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Storage</a:t>
                </a:r>
              </a:p>
              <a:p>
                <a:pPr algn="ctr" fontAlgn="base">
                  <a:spcBef>
                    <a:spcPct val="0"/>
                  </a:spcBef>
                  <a:spcAft>
                    <a:spcPct val="0"/>
                  </a:spcAft>
                </a:pPr>
                <a:r>
                  <a:rPr lang="en-US" sz="900" b="1" dirty="0">
                    <a:solidFill>
                      <a:srgbClr val="000000"/>
                    </a:solidFill>
                    <a:cs typeface="Calibri" pitchFamily="34" charset="0"/>
                  </a:rPr>
                  <a:t>Network</a:t>
                </a:r>
                <a:endParaRPr lang="en-US" sz="900" dirty="0">
                  <a:cs typeface="Calibri" pitchFamily="34" charset="0"/>
                </a:endParaRPr>
              </a:p>
            </p:txBody>
          </p:sp>
          <p:sp>
            <p:nvSpPr>
              <p:cNvPr id="56" name="Rectangle 122"/>
              <p:cNvSpPr>
                <a:spLocks noChangeArrowheads="1"/>
              </p:cNvSpPr>
              <p:nvPr/>
            </p:nvSpPr>
            <p:spPr bwMode="auto">
              <a:xfrm>
                <a:off x="4876800" y="1020239"/>
                <a:ext cx="1455326" cy="53897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Rectangle 123"/>
              <p:cNvSpPr>
                <a:spLocks noChangeArrowheads="1"/>
              </p:cNvSpPr>
              <p:nvPr/>
            </p:nvSpPr>
            <p:spPr bwMode="auto">
              <a:xfrm>
                <a:off x="4876800" y="1020239"/>
                <a:ext cx="1455326" cy="1105414"/>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58" name="Rectangle 161"/>
              <p:cNvSpPr>
                <a:spLocks noChangeArrowheads="1"/>
              </p:cNvSpPr>
              <p:nvPr/>
            </p:nvSpPr>
            <p:spPr bwMode="auto">
              <a:xfrm>
                <a:off x="4876800" y="3389387"/>
                <a:ext cx="1455326" cy="110604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Rectangle 162"/>
              <p:cNvSpPr>
                <a:spLocks noChangeArrowheads="1"/>
              </p:cNvSpPr>
              <p:nvPr/>
            </p:nvSpPr>
            <p:spPr bwMode="auto">
              <a:xfrm>
                <a:off x="4876800" y="3225687"/>
                <a:ext cx="1455326" cy="1269744"/>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200"/>
              </a:p>
            </p:txBody>
          </p:sp>
          <p:sp>
            <p:nvSpPr>
              <p:cNvPr id="62" name="Rectangle 225"/>
              <p:cNvSpPr>
                <a:spLocks noChangeArrowheads="1"/>
              </p:cNvSpPr>
              <p:nvPr/>
            </p:nvSpPr>
            <p:spPr bwMode="auto">
              <a:xfrm rot="16200000">
                <a:off x="5864744" y="2595991"/>
                <a:ext cx="8937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900" b="1" dirty="0">
                    <a:solidFill>
                      <a:srgbClr val="000000"/>
                    </a:solidFill>
                    <a:cs typeface="Calibri" pitchFamily="34" charset="0"/>
                  </a:rPr>
                  <a:t>Object-level Request</a:t>
                </a:r>
                <a:endParaRPr lang="en-US" sz="900" dirty="0">
                  <a:cs typeface="Calibri" pitchFamily="34" charset="0"/>
                </a:endParaRPr>
              </a:p>
            </p:txBody>
          </p:sp>
          <p:sp>
            <p:nvSpPr>
              <p:cNvPr id="65" name="Rectangle 228"/>
              <p:cNvSpPr>
                <a:spLocks noChangeArrowheads="1"/>
              </p:cNvSpPr>
              <p:nvPr/>
            </p:nvSpPr>
            <p:spPr bwMode="auto">
              <a:xfrm>
                <a:off x="5337130" y="805671"/>
                <a:ext cx="50975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b="1" dirty="0">
                    <a:solidFill>
                      <a:srgbClr val="000000"/>
                    </a:solidFill>
                    <a:cs typeface="Calibri" pitchFamily="34" charset="0"/>
                  </a:rPr>
                  <a:t>Compute</a:t>
                </a:r>
                <a:endParaRPr lang="en-US" sz="1050" dirty="0">
                  <a:cs typeface="Calibri" pitchFamily="34" charset="0"/>
                </a:endParaRPr>
              </a:p>
            </p:txBody>
          </p:sp>
          <p:sp>
            <p:nvSpPr>
              <p:cNvPr id="66" name="Rectangle 229"/>
              <p:cNvSpPr>
                <a:spLocks noChangeArrowheads="1"/>
              </p:cNvSpPr>
              <p:nvPr/>
            </p:nvSpPr>
            <p:spPr bwMode="auto">
              <a:xfrm>
                <a:off x="4876800" y="4642304"/>
                <a:ext cx="14553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000" b="1" dirty="0">
                    <a:solidFill>
                      <a:srgbClr val="000000"/>
                    </a:solidFill>
                    <a:cs typeface="Calibri" pitchFamily="34" charset="0"/>
                  </a:rPr>
                  <a:t>Object-level Access</a:t>
                </a:r>
                <a:endParaRPr lang="en-US" sz="1000" dirty="0">
                  <a:cs typeface="Calibri" pitchFamily="34" charset="0"/>
                </a:endParaRPr>
              </a:p>
            </p:txBody>
          </p:sp>
          <p:grpSp>
            <p:nvGrpSpPr>
              <p:cNvPr id="26" name="Group 25"/>
              <p:cNvGrpSpPr/>
              <p:nvPr/>
            </p:nvGrpSpPr>
            <p:grpSpPr>
              <a:xfrm>
                <a:off x="6049888" y="2384778"/>
                <a:ext cx="120385" cy="723518"/>
                <a:chOff x="7265208" y="2430498"/>
                <a:chExt cx="120385" cy="723518"/>
              </a:xfrm>
            </p:grpSpPr>
            <p:sp>
              <p:nvSpPr>
                <p:cNvPr id="67" name="Freeform 230"/>
                <p:cNvSpPr>
                  <a:spLocks/>
                </p:cNvSpPr>
                <p:nvPr/>
              </p:nvSpPr>
              <p:spPr bwMode="auto">
                <a:xfrm>
                  <a:off x="7265208" y="3025020"/>
                  <a:ext cx="120385" cy="128996"/>
                </a:xfrm>
                <a:custGeom>
                  <a:avLst/>
                  <a:gdLst>
                    <a:gd name="T0" fmla="*/ 357 w 357"/>
                    <a:gd name="T1" fmla="*/ 4 h 405"/>
                    <a:gd name="T2" fmla="*/ 176 w 357"/>
                    <a:gd name="T3" fmla="*/ 405 h 405"/>
                    <a:gd name="T4" fmla="*/ 0 w 357"/>
                    <a:gd name="T5" fmla="*/ 0 h 405"/>
                    <a:gd name="T6" fmla="*/ 179 w 357"/>
                    <a:gd name="T7" fmla="*/ 86 h 405"/>
                    <a:gd name="T8" fmla="*/ 357 w 357"/>
                    <a:gd name="T9" fmla="*/ 4 h 405"/>
                  </a:gdLst>
                  <a:ahLst/>
                  <a:cxnLst>
                    <a:cxn ang="0">
                      <a:pos x="T0" y="T1"/>
                    </a:cxn>
                    <a:cxn ang="0">
                      <a:pos x="T2" y="T3"/>
                    </a:cxn>
                    <a:cxn ang="0">
                      <a:pos x="T4" y="T5"/>
                    </a:cxn>
                    <a:cxn ang="0">
                      <a:pos x="T6" y="T7"/>
                    </a:cxn>
                    <a:cxn ang="0">
                      <a:pos x="T8" y="T9"/>
                    </a:cxn>
                  </a:cxnLst>
                  <a:rect l="0" t="0" r="r" b="b"/>
                  <a:pathLst>
                    <a:path w="357" h="405">
                      <a:moveTo>
                        <a:pt x="357" y="4"/>
                      </a:moveTo>
                      <a:lnTo>
                        <a:pt x="176" y="405"/>
                      </a:lnTo>
                      <a:lnTo>
                        <a:pt x="0" y="0"/>
                      </a:lnTo>
                      <a:lnTo>
                        <a:pt x="179" y="86"/>
                      </a:lnTo>
                      <a:lnTo>
                        <a:pt x="3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Line 231"/>
                <p:cNvSpPr>
                  <a:spLocks noChangeShapeType="1"/>
                </p:cNvSpPr>
                <p:nvPr/>
              </p:nvSpPr>
              <p:spPr bwMode="auto">
                <a:xfrm flipH="1" flipV="1">
                  <a:off x="7325400" y="2430498"/>
                  <a:ext cx="1" cy="680093"/>
                </a:xfrm>
                <a:prstGeom prst="line">
                  <a:avLst/>
                </a:prstGeom>
                <a:noFill/>
                <a:ln w="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p>
              </p:txBody>
            </p:sp>
          </p:grpSp>
          <p:sp>
            <p:nvSpPr>
              <p:cNvPr id="69" name="Rounded Rectangle 68"/>
              <p:cNvSpPr/>
              <p:nvPr/>
            </p:nvSpPr>
            <p:spPr>
              <a:xfrm>
                <a:off x="5014358" y="1129926"/>
                <a:ext cx="1182452" cy="29758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cs typeface="Calibri" pitchFamily="34" charset="0"/>
                  </a:rPr>
                  <a:t>Application</a:t>
                </a:r>
                <a:endParaRPr lang="en-US" sz="1000" b="1" dirty="0">
                  <a:cs typeface="Calibri" pitchFamily="34" charset="0"/>
                </a:endParaRPr>
              </a:p>
            </p:txBody>
          </p:sp>
          <p:sp>
            <p:nvSpPr>
              <p:cNvPr id="71" name="Rounded Rectangle 70"/>
              <p:cNvSpPr/>
              <p:nvPr/>
            </p:nvSpPr>
            <p:spPr>
              <a:xfrm>
                <a:off x="5014358" y="3950277"/>
                <a:ext cx="1182452" cy="2975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a:cs typeface="Calibri" pitchFamily="34" charset="0"/>
                  </a:rPr>
                  <a:t>Storage</a:t>
                </a:r>
                <a:endParaRPr lang="en-US" sz="1000" b="1" dirty="0">
                  <a:cs typeface="Calibri" pitchFamily="34" charset="0"/>
                </a:endParaRPr>
              </a:p>
            </p:txBody>
          </p:sp>
          <p:grpSp>
            <p:nvGrpSpPr>
              <p:cNvPr id="3" name="Group 2"/>
              <p:cNvGrpSpPr/>
              <p:nvPr/>
            </p:nvGrpSpPr>
            <p:grpSpPr>
              <a:xfrm>
                <a:off x="5187440" y="2480310"/>
                <a:ext cx="846637" cy="524308"/>
                <a:chOff x="6402760" y="2380800"/>
                <a:chExt cx="846637" cy="524308"/>
              </a:xfrm>
            </p:grpSpPr>
            <p:pic>
              <p:nvPicPr>
                <p:cNvPr id="72" name="Picture 14"/>
                <p:cNvPicPr>
                  <a:picLocks noChangeAspect="1" noChangeArrowheads="1"/>
                </p:cNvPicPr>
                <p:nvPr/>
              </p:nvPicPr>
              <p:blipFill>
                <a:blip r:embed="rId4" cstate="print"/>
                <a:srcRect/>
                <a:stretch>
                  <a:fillRect/>
                </a:stretch>
              </p:blipFill>
              <p:spPr bwMode="auto">
                <a:xfrm>
                  <a:off x="6402760" y="2380800"/>
                  <a:ext cx="846637" cy="524308"/>
                </a:xfrm>
                <a:prstGeom prst="rect">
                  <a:avLst/>
                </a:prstGeom>
                <a:noFill/>
                <a:ln w="9525">
                  <a:noFill/>
                  <a:miter lim="800000"/>
                  <a:headEnd/>
                  <a:tailEnd/>
                </a:ln>
                <a:effectLst/>
              </p:spPr>
            </p:pic>
            <p:sp>
              <p:nvSpPr>
                <p:cNvPr id="73" name="Rectangle 224"/>
                <p:cNvSpPr>
                  <a:spLocks noChangeArrowheads="1"/>
                </p:cNvSpPr>
                <p:nvPr/>
              </p:nvSpPr>
              <p:spPr bwMode="auto">
                <a:xfrm>
                  <a:off x="6543398" y="2449687"/>
                  <a:ext cx="5722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00" b="1" dirty="0">
                      <a:solidFill>
                        <a:srgbClr val="000000"/>
                      </a:solidFill>
                      <a:cs typeface="Calibri" pitchFamily="34" charset="0"/>
                    </a:rPr>
                    <a:t>Storage</a:t>
                  </a:r>
                </a:p>
                <a:p>
                  <a:pPr algn="ctr" fontAlgn="base">
                    <a:spcBef>
                      <a:spcPct val="0"/>
                    </a:spcBef>
                    <a:spcAft>
                      <a:spcPct val="0"/>
                    </a:spcAft>
                  </a:pPr>
                  <a:r>
                    <a:rPr lang="en-US" sz="900" b="1" dirty="0">
                      <a:solidFill>
                        <a:srgbClr val="000000"/>
                      </a:solidFill>
                      <a:cs typeface="Calibri" pitchFamily="34" charset="0"/>
                    </a:rPr>
                    <a:t>Network</a:t>
                  </a:r>
                  <a:endParaRPr lang="en-US" sz="1000" dirty="0">
                    <a:cs typeface="Calibri" pitchFamily="34" charset="0"/>
                  </a:endParaRPr>
                </a:p>
              </p:txBody>
            </p:sp>
          </p:grpSp>
          <p:sp>
            <p:nvSpPr>
              <p:cNvPr id="74" name="Rectangle 227"/>
              <p:cNvSpPr>
                <a:spLocks noChangeArrowheads="1"/>
              </p:cNvSpPr>
              <p:nvPr/>
            </p:nvSpPr>
            <p:spPr bwMode="auto">
              <a:xfrm>
                <a:off x="5069292" y="4299011"/>
                <a:ext cx="11414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00" b="1" dirty="0">
                    <a:solidFill>
                      <a:srgbClr val="000000"/>
                    </a:solidFill>
                    <a:cs typeface="Calibri" pitchFamily="34" charset="0"/>
                  </a:rPr>
                  <a:t>Storage System</a:t>
                </a:r>
                <a:endParaRPr lang="en-US" sz="1000" dirty="0">
                  <a:cs typeface="Calibri" pitchFamily="34" charset="0"/>
                </a:endParaRPr>
              </a:p>
            </p:txBody>
          </p:sp>
          <p:sp>
            <p:nvSpPr>
              <p:cNvPr id="75" name="Rectangle 227"/>
              <p:cNvSpPr>
                <a:spLocks noChangeArrowheads="1"/>
              </p:cNvSpPr>
              <p:nvPr/>
            </p:nvSpPr>
            <p:spPr bwMode="auto">
              <a:xfrm>
                <a:off x="705416" y="4300342"/>
                <a:ext cx="11414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000" b="1" dirty="0">
                    <a:solidFill>
                      <a:srgbClr val="000000"/>
                    </a:solidFill>
                    <a:cs typeface="Calibri" pitchFamily="34" charset="0"/>
                  </a:rPr>
                  <a:t>Storage System</a:t>
                </a:r>
                <a:endParaRPr lang="en-US" sz="1000" dirty="0">
                  <a:cs typeface="Calibri" pitchFamily="34" charset="0"/>
                </a:endParaRPr>
              </a:p>
            </p:txBody>
          </p:sp>
          <p:grpSp>
            <p:nvGrpSpPr>
              <p:cNvPr id="63" name="Group 63"/>
              <p:cNvGrpSpPr/>
              <p:nvPr/>
            </p:nvGrpSpPr>
            <p:grpSpPr>
              <a:xfrm>
                <a:off x="5014358" y="1511031"/>
                <a:ext cx="1196425" cy="305646"/>
                <a:chOff x="4703392" y="1643849"/>
                <a:chExt cx="1676400" cy="457200"/>
              </a:xfrm>
            </p:grpSpPr>
            <p:sp>
              <p:nvSpPr>
                <p:cNvPr id="64" name="AutoShape 19"/>
                <p:cNvSpPr>
                  <a:spLocks noChangeArrowheads="1"/>
                </p:cNvSpPr>
                <p:nvPr/>
              </p:nvSpPr>
              <p:spPr bwMode="auto">
                <a:xfrm flipH="1" flipV="1">
                  <a:off x="4703392" y="1643849"/>
                  <a:ext cx="1676400" cy="457200"/>
                </a:xfrm>
                <a:prstGeom prst="flowChartManualInpu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sz="700" dirty="0"/>
                </a:p>
              </p:txBody>
            </p:sp>
            <p:sp>
              <p:nvSpPr>
                <p:cNvPr id="76" name="Text Box 27"/>
                <p:cNvSpPr txBox="1">
                  <a:spLocks noChangeArrowheads="1"/>
                </p:cNvSpPr>
                <p:nvPr/>
              </p:nvSpPr>
              <p:spPr bwMode="auto">
                <a:xfrm>
                  <a:off x="4800600" y="1677452"/>
                  <a:ext cx="1480813" cy="299252"/>
                </a:xfrm>
                <a:prstGeom prst="rect">
                  <a:avLst/>
                </a:prstGeom>
                <a:noFill/>
                <a:ln w="9525">
                  <a:noFill/>
                  <a:miter lim="800000"/>
                  <a:headEnd/>
                  <a:tailEnd/>
                </a:ln>
                <a:effectLst/>
              </p:spPr>
              <p:txBody>
                <a:bodyPr wrap="square">
                  <a:spAutoFit/>
                </a:bodyPr>
                <a:lstStyle/>
                <a:p>
                  <a:pPr algn="ctr"/>
                  <a:r>
                    <a:rPr lang="en-US" sz="700" b="1" dirty="0">
                      <a:solidFill>
                        <a:schemeClr val="bg1"/>
                      </a:solidFill>
                    </a:rPr>
                    <a:t>User Component</a:t>
                  </a:r>
                  <a:endParaRPr lang="en-US" sz="700" b="1" dirty="0">
                    <a:solidFill>
                      <a:schemeClr val="bg1"/>
                    </a:solidFill>
                  </a:endParaRPr>
                </a:p>
              </p:txBody>
            </p:sp>
          </p:grpSp>
          <p:grpSp>
            <p:nvGrpSpPr>
              <p:cNvPr id="77" name="Group 66"/>
              <p:cNvGrpSpPr/>
              <p:nvPr/>
            </p:nvGrpSpPr>
            <p:grpSpPr>
              <a:xfrm>
                <a:off x="4991412" y="3257550"/>
                <a:ext cx="1200029" cy="358533"/>
                <a:chOff x="4708022" y="4653984"/>
                <a:chExt cx="1676400" cy="537335"/>
              </a:xfrm>
            </p:grpSpPr>
            <p:sp>
              <p:nvSpPr>
                <p:cNvPr id="78" name="AutoShape 19"/>
                <p:cNvSpPr>
                  <a:spLocks noChangeArrowheads="1"/>
                </p:cNvSpPr>
                <p:nvPr/>
              </p:nvSpPr>
              <p:spPr bwMode="auto">
                <a:xfrm>
                  <a:off x="4708022" y="4653984"/>
                  <a:ext cx="1676400" cy="537335"/>
                </a:xfrm>
                <a:prstGeom prst="flowChartManualInpu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sz="1200" dirty="0"/>
                </a:p>
              </p:txBody>
            </p:sp>
            <p:sp>
              <p:nvSpPr>
                <p:cNvPr id="79" name="Text Box 27"/>
                <p:cNvSpPr txBox="1">
                  <a:spLocks noChangeArrowheads="1"/>
                </p:cNvSpPr>
                <p:nvPr/>
              </p:nvSpPr>
              <p:spPr bwMode="auto">
                <a:xfrm>
                  <a:off x="4708022" y="4818944"/>
                  <a:ext cx="1676399" cy="299824"/>
                </a:xfrm>
                <a:prstGeom prst="rect">
                  <a:avLst/>
                </a:prstGeom>
                <a:noFill/>
                <a:ln w="9525">
                  <a:noFill/>
                  <a:miter lim="800000"/>
                  <a:headEnd/>
                  <a:tailEnd/>
                </a:ln>
                <a:effectLst/>
              </p:spPr>
              <p:txBody>
                <a:bodyPr wrap="square">
                  <a:spAutoFit/>
                </a:bodyPr>
                <a:lstStyle/>
                <a:p>
                  <a:pPr algn="ctr"/>
                  <a:r>
                    <a:rPr lang="en-US" sz="700" b="1" dirty="0">
                      <a:solidFill>
                        <a:schemeClr val="bg1"/>
                      </a:solidFill>
                    </a:rPr>
                    <a:t>Storage Component</a:t>
                  </a:r>
                  <a:endParaRPr lang="en-US" sz="700" b="1" dirty="0">
                    <a:solidFill>
                      <a:schemeClr val="bg1"/>
                    </a:solidFill>
                  </a:endParaRPr>
                </a:p>
              </p:txBody>
            </p:sp>
          </p:grpSp>
          <p:sp>
            <p:nvSpPr>
              <p:cNvPr id="80" name="AutoShape 18"/>
              <p:cNvSpPr>
                <a:spLocks noChangeArrowheads="1"/>
              </p:cNvSpPr>
              <p:nvPr/>
            </p:nvSpPr>
            <p:spPr bwMode="auto">
              <a:xfrm>
                <a:off x="5014359" y="1872471"/>
                <a:ext cx="1182452" cy="194508"/>
              </a:xfrm>
              <a:prstGeom prst="roundRect">
                <a:avLst>
                  <a:gd name="adj" fmla="val 16667"/>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r>
                  <a:rPr lang="en-US" sz="1000" b="1" dirty="0">
                    <a:solidFill>
                      <a:schemeClr val="bg1"/>
                    </a:solidFill>
                  </a:rPr>
                  <a:t>OSD Interface</a:t>
                </a:r>
                <a:endParaRPr lang="en-US" sz="1000" b="1" dirty="0">
                  <a:solidFill>
                    <a:schemeClr val="bg1"/>
                  </a:solidFill>
                </a:endParaRPr>
              </a:p>
            </p:txBody>
          </p:sp>
          <p:sp>
            <p:nvSpPr>
              <p:cNvPr id="81" name="AutoShape 18"/>
              <p:cNvSpPr>
                <a:spLocks noChangeArrowheads="1"/>
              </p:cNvSpPr>
              <p:nvPr/>
            </p:nvSpPr>
            <p:spPr bwMode="auto">
              <a:xfrm>
                <a:off x="655461" y="1978052"/>
                <a:ext cx="1182452" cy="194508"/>
              </a:xfrm>
              <a:prstGeom prst="roundRect">
                <a:avLst>
                  <a:gd name="adj" fmla="val 16667"/>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r>
                  <a:rPr lang="en-US" sz="1000" b="1" dirty="0">
                    <a:solidFill>
                      <a:schemeClr val="bg1"/>
                    </a:solidFill>
                  </a:rPr>
                  <a:t>Block Interface</a:t>
                </a:r>
                <a:endParaRPr lang="en-US" sz="1000" b="1" dirty="0">
                  <a:solidFill>
                    <a:schemeClr val="bg1"/>
                  </a:solidFill>
                </a:endParaRPr>
              </a:p>
            </p:txBody>
          </p:sp>
          <p:sp>
            <p:nvSpPr>
              <p:cNvPr id="82" name="AutoShape 18"/>
              <p:cNvSpPr>
                <a:spLocks noChangeArrowheads="1"/>
              </p:cNvSpPr>
              <p:nvPr/>
            </p:nvSpPr>
            <p:spPr bwMode="auto">
              <a:xfrm>
                <a:off x="2811640" y="1517297"/>
                <a:ext cx="1182452" cy="194508"/>
              </a:xfrm>
              <a:prstGeom prst="roundRect">
                <a:avLst>
                  <a:gd name="adj" fmla="val 16667"/>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r>
                  <a:rPr lang="en-US" sz="1000" b="1" dirty="0">
                    <a:solidFill>
                      <a:schemeClr val="bg1"/>
                    </a:solidFill>
                  </a:rPr>
                  <a:t>File Interface</a:t>
                </a:r>
                <a:endParaRPr lang="en-US" sz="1000" b="1" dirty="0">
                  <a:solidFill>
                    <a:schemeClr val="bg1"/>
                  </a:solidFill>
                </a:endParaRPr>
              </a:p>
            </p:txBody>
          </p:sp>
          <p:sp>
            <p:nvSpPr>
              <p:cNvPr id="83" name="AutoShape 18"/>
              <p:cNvSpPr>
                <a:spLocks noChangeArrowheads="1"/>
              </p:cNvSpPr>
              <p:nvPr/>
            </p:nvSpPr>
            <p:spPr bwMode="auto">
              <a:xfrm>
                <a:off x="664821" y="3690207"/>
                <a:ext cx="1183861" cy="207818"/>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000" b="1" dirty="0">
                    <a:solidFill>
                      <a:schemeClr val="bg1"/>
                    </a:solidFill>
                  </a:rPr>
                  <a:t>Block I/O</a:t>
                </a:r>
                <a:endParaRPr lang="en-US" sz="1000" b="1" dirty="0">
                  <a:solidFill>
                    <a:schemeClr val="bg1"/>
                  </a:solidFill>
                </a:endParaRPr>
              </a:p>
            </p:txBody>
          </p:sp>
          <p:sp>
            <p:nvSpPr>
              <p:cNvPr id="84" name="AutoShape 18"/>
              <p:cNvSpPr>
                <a:spLocks noChangeArrowheads="1"/>
              </p:cNvSpPr>
              <p:nvPr/>
            </p:nvSpPr>
            <p:spPr bwMode="auto">
              <a:xfrm>
                <a:off x="2803853" y="3662403"/>
                <a:ext cx="1183861" cy="207818"/>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000" b="1" dirty="0">
                    <a:solidFill>
                      <a:schemeClr val="bg1"/>
                    </a:solidFill>
                  </a:rPr>
                  <a:t>Block I/O</a:t>
                </a:r>
                <a:endParaRPr lang="en-US" sz="1000" b="1" dirty="0">
                  <a:solidFill>
                    <a:schemeClr val="bg1"/>
                  </a:solidFill>
                </a:endParaRPr>
              </a:p>
            </p:txBody>
          </p:sp>
          <p:sp>
            <p:nvSpPr>
              <p:cNvPr id="85" name="AutoShape 18"/>
              <p:cNvSpPr>
                <a:spLocks noChangeArrowheads="1"/>
              </p:cNvSpPr>
              <p:nvPr/>
            </p:nvSpPr>
            <p:spPr bwMode="auto">
              <a:xfrm>
                <a:off x="5014256" y="3686844"/>
                <a:ext cx="1183861" cy="207818"/>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000" b="1" dirty="0">
                    <a:solidFill>
                      <a:schemeClr val="bg1"/>
                    </a:solidFill>
                  </a:rPr>
                  <a:t>Block I/O</a:t>
                </a:r>
                <a:endParaRPr lang="en-US" sz="1000" b="1" dirty="0">
                  <a:solidFill>
                    <a:schemeClr val="bg1"/>
                  </a:solidFill>
                </a:endParaRPr>
              </a:p>
            </p:txBody>
          </p:sp>
        </p:grpSp>
        <p:grpSp>
          <p:nvGrpSpPr>
            <p:cNvPr id="41" name="Group 40"/>
            <p:cNvGrpSpPr/>
            <p:nvPr/>
          </p:nvGrpSpPr>
          <p:grpSpPr>
            <a:xfrm>
              <a:off x="244336" y="3910340"/>
              <a:ext cx="1371600" cy="947409"/>
              <a:chOff x="6781800" y="3907022"/>
              <a:chExt cx="1371600" cy="947409"/>
            </a:xfrm>
          </p:grpSpPr>
          <p:grpSp>
            <p:nvGrpSpPr>
              <p:cNvPr id="39" name="Group 38"/>
              <p:cNvGrpSpPr/>
              <p:nvPr/>
            </p:nvGrpSpPr>
            <p:grpSpPr>
              <a:xfrm>
                <a:off x="6781800" y="4037826"/>
                <a:ext cx="1371600" cy="816605"/>
                <a:chOff x="6858000" y="4041145"/>
                <a:chExt cx="1371600" cy="816605"/>
              </a:xfrm>
            </p:grpSpPr>
            <p:grpSp>
              <p:nvGrpSpPr>
                <p:cNvPr id="36" name="Group 35"/>
                <p:cNvGrpSpPr/>
                <p:nvPr/>
              </p:nvGrpSpPr>
              <p:grpSpPr>
                <a:xfrm>
                  <a:off x="6936865" y="4178868"/>
                  <a:ext cx="1200222" cy="593794"/>
                  <a:chOff x="7795346" y="1650689"/>
                  <a:chExt cx="1200222" cy="593794"/>
                </a:xfrm>
              </p:grpSpPr>
              <p:sp>
                <p:nvSpPr>
                  <p:cNvPr id="101" name="AutoShape 19"/>
                  <p:cNvSpPr>
                    <a:spLocks noChangeArrowheads="1"/>
                  </p:cNvSpPr>
                  <p:nvPr/>
                </p:nvSpPr>
                <p:spPr bwMode="auto">
                  <a:xfrm flipH="1" flipV="1">
                    <a:off x="7795346" y="1650689"/>
                    <a:ext cx="1196425" cy="305646"/>
                  </a:xfrm>
                  <a:prstGeom prst="flowChartManualInpu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sz="700" dirty="0"/>
                  </a:p>
                </p:txBody>
              </p:sp>
              <p:sp>
                <p:nvSpPr>
                  <p:cNvPr id="102" name="Text Box 27"/>
                  <p:cNvSpPr txBox="1">
                    <a:spLocks noChangeArrowheads="1"/>
                  </p:cNvSpPr>
                  <p:nvPr/>
                </p:nvSpPr>
                <p:spPr bwMode="auto">
                  <a:xfrm>
                    <a:off x="7864722" y="1672316"/>
                    <a:ext cx="1056837" cy="200055"/>
                  </a:xfrm>
                  <a:prstGeom prst="rect">
                    <a:avLst/>
                  </a:prstGeom>
                  <a:noFill/>
                  <a:ln w="9525">
                    <a:noFill/>
                    <a:miter lim="800000"/>
                    <a:headEnd/>
                    <a:tailEnd/>
                  </a:ln>
                  <a:effectLst/>
                </p:spPr>
                <p:txBody>
                  <a:bodyPr wrap="square">
                    <a:spAutoFit/>
                  </a:bodyPr>
                  <a:lstStyle/>
                  <a:p>
                    <a:pPr algn="ctr"/>
                    <a:r>
                      <a:rPr lang="en-US" sz="700" b="1" dirty="0">
                        <a:solidFill>
                          <a:schemeClr val="bg1"/>
                        </a:solidFill>
                      </a:rPr>
                      <a:t>User Component</a:t>
                    </a:r>
                    <a:endParaRPr lang="en-US" sz="700" b="1" dirty="0">
                      <a:solidFill>
                        <a:schemeClr val="bg1"/>
                      </a:solidFill>
                    </a:endParaRPr>
                  </a:p>
                </p:txBody>
              </p:sp>
              <p:sp>
                <p:nvSpPr>
                  <p:cNvPr id="103" name="AutoShape 19"/>
                  <p:cNvSpPr>
                    <a:spLocks noChangeArrowheads="1"/>
                  </p:cNvSpPr>
                  <p:nvPr/>
                </p:nvSpPr>
                <p:spPr bwMode="auto">
                  <a:xfrm>
                    <a:off x="7795540" y="1885950"/>
                    <a:ext cx="1196231" cy="358533"/>
                  </a:xfrm>
                  <a:prstGeom prst="flowChartManualInpu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sz="1200" dirty="0"/>
                  </a:p>
                </p:txBody>
              </p:sp>
              <p:sp>
                <p:nvSpPr>
                  <p:cNvPr id="104" name="Text Box 27"/>
                  <p:cNvSpPr txBox="1">
                    <a:spLocks noChangeArrowheads="1"/>
                  </p:cNvSpPr>
                  <p:nvPr/>
                </p:nvSpPr>
                <p:spPr bwMode="auto">
                  <a:xfrm>
                    <a:off x="7795540" y="1977116"/>
                    <a:ext cx="1200028" cy="200055"/>
                  </a:xfrm>
                  <a:prstGeom prst="rect">
                    <a:avLst/>
                  </a:prstGeom>
                  <a:noFill/>
                  <a:ln w="9525">
                    <a:noFill/>
                    <a:miter lim="800000"/>
                    <a:headEnd/>
                    <a:tailEnd/>
                  </a:ln>
                  <a:effectLst/>
                </p:spPr>
                <p:txBody>
                  <a:bodyPr wrap="square">
                    <a:spAutoFit/>
                  </a:bodyPr>
                  <a:lstStyle/>
                  <a:p>
                    <a:pPr algn="ctr"/>
                    <a:r>
                      <a:rPr lang="en-US" sz="700" b="1" dirty="0">
                        <a:solidFill>
                          <a:schemeClr val="bg1"/>
                        </a:solidFill>
                      </a:rPr>
                      <a:t>Storage Component</a:t>
                    </a:r>
                    <a:endParaRPr lang="en-US" sz="700" b="1" dirty="0">
                      <a:solidFill>
                        <a:schemeClr val="bg1"/>
                      </a:solidFill>
                    </a:endParaRPr>
                  </a:p>
                </p:txBody>
              </p:sp>
            </p:grpSp>
            <p:sp>
              <p:nvSpPr>
                <p:cNvPr id="38" name="Flowchart: Alternate Process 37"/>
                <p:cNvSpPr/>
                <p:nvPr/>
              </p:nvSpPr>
              <p:spPr>
                <a:xfrm>
                  <a:off x="6858000" y="4041145"/>
                  <a:ext cx="1371600" cy="816605"/>
                </a:xfrm>
                <a:prstGeom prst="flowChartAlternateProcess">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
            <p:nvSpPr>
              <p:cNvPr id="40" name="TextBox 39"/>
              <p:cNvSpPr txBox="1"/>
              <p:nvPr/>
            </p:nvSpPr>
            <p:spPr>
              <a:xfrm>
                <a:off x="6977730" y="3907022"/>
                <a:ext cx="992214" cy="230832"/>
              </a:xfrm>
              <a:prstGeom prst="rect">
                <a:avLst/>
              </a:prstGeom>
              <a:solidFill>
                <a:schemeClr val="bg1"/>
              </a:solidFill>
            </p:spPr>
            <p:txBody>
              <a:bodyPr wrap="square" rtlCol="0">
                <a:spAutoFit/>
              </a:bodyPr>
              <a:lstStyle/>
              <a:p>
                <a:pPr algn="ctr"/>
                <a:r>
                  <a:rPr lang="en-US" sz="900" dirty="0"/>
                  <a:t>File System</a:t>
                </a:r>
              </a:p>
            </p:txBody>
          </p:sp>
        </p:grpSp>
        <p:sp>
          <p:nvSpPr>
            <p:cNvPr id="42" name="Flowchart: Alternate Process 41"/>
            <p:cNvSpPr/>
            <p:nvPr/>
          </p:nvSpPr>
          <p:spPr>
            <a:xfrm>
              <a:off x="1752600" y="717552"/>
              <a:ext cx="6324600" cy="4267200"/>
            </a:xfrm>
            <a:prstGeom prst="flowChartAlternateProcess">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Tree>
    <p:custDataLst>
      <p:tags r:id="rId1"/>
    </p:custDataLst>
    <p:extLst>
      <p:ext uri="{BB962C8B-B14F-4D97-AF65-F5344CB8AC3E}">
        <p14:creationId xmlns:p14="http://schemas.microsoft.com/office/powerpoint/2010/main" val="352974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Block-based storage systems</a:t>
            </a:r>
          </a:p>
          <a:p>
            <a:r>
              <a:rPr lang="en-US" dirty="0" smtClean="0"/>
              <a:t>File-based storage systems</a:t>
            </a:r>
            <a:endParaRPr lang="en-US" dirty="0"/>
          </a:p>
          <a:p>
            <a:r>
              <a:rPr lang="en-US" dirty="0" smtClean="0"/>
              <a:t>Object-based storage systems</a:t>
            </a:r>
          </a:p>
          <a:p>
            <a:r>
              <a:rPr lang="en-US" dirty="0" smtClean="0"/>
              <a:t>Unified storage systems</a:t>
            </a:r>
          </a:p>
          <a:p>
            <a:endParaRPr lang="en-US" dirty="0" smtClean="0"/>
          </a:p>
        </p:txBody>
      </p:sp>
      <p:sp>
        <p:nvSpPr>
          <p:cNvPr id="2" name="Title 1"/>
          <p:cNvSpPr>
            <a:spLocks noGrp="1"/>
          </p:cNvSpPr>
          <p:nvPr>
            <p:ph type="title"/>
          </p:nvPr>
        </p:nvSpPr>
        <p:spPr/>
        <p:txBody>
          <a:bodyPr/>
          <a:lstStyle/>
          <a:p>
            <a:r>
              <a:rPr lang="en-US" dirty="0" smtClean="0"/>
              <a:t>Types of Intelligent Storage Systems</a:t>
            </a:r>
            <a:endParaRPr lang="en-US" dirty="0"/>
          </a:p>
        </p:txBody>
      </p:sp>
    </p:spTree>
    <p:custDataLst>
      <p:tags r:id="rId1"/>
    </p:custDataLst>
    <p:extLst>
      <p:ext uri="{BB962C8B-B14F-4D97-AF65-F5344CB8AC3E}">
        <p14:creationId xmlns:p14="http://schemas.microsoft.com/office/powerpoint/2010/main" val="3872396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Scale-up Vs. Scale-out Architecture</a:t>
            </a:r>
            <a:endParaRPr lang="en-US" dirty="0"/>
          </a:p>
        </p:txBody>
      </p:sp>
      <p:grpSp>
        <p:nvGrpSpPr>
          <p:cNvPr id="3" name="Group 2"/>
          <p:cNvGrpSpPr/>
          <p:nvPr/>
        </p:nvGrpSpPr>
        <p:grpSpPr>
          <a:xfrm>
            <a:off x="2093553" y="1631233"/>
            <a:ext cx="1828800" cy="3393140"/>
            <a:chOff x="6019800" y="971550"/>
            <a:chExt cx="1828800" cy="3393140"/>
          </a:xfrm>
        </p:grpSpPr>
        <p:sp>
          <p:nvSpPr>
            <p:cNvPr id="5" name="Rectangle 4"/>
            <p:cNvSpPr/>
            <p:nvPr/>
          </p:nvSpPr>
          <p:spPr>
            <a:xfrm>
              <a:off x="6019800" y="3755090"/>
              <a:ext cx="1828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Controller(s)</a:t>
              </a:r>
              <a:endParaRPr lang="en-US" dirty="0"/>
            </a:p>
          </p:txBody>
        </p:sp>
        <p:sp>
          <p:nvSpPr>
            <p:cNvPr id="6" name="Rectangle 5"/>
            <p:cNvSpPr/>
            <p:nvPr/>
          </p:nvSpPr>
          <p:spPr>
            <a:xfrm>
              <a:off x="6019800" y="971550"/>
              <a:ext cx="1828800" cy="27880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Storage</a:t>
              </a: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pic>
          <p:nvPicPr>
            <p:cNvPr id="7"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27548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87655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48210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0831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67976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1" descr="C:\Users\patils1\Desktop\2013 Projects\CIS v2\CIS Slide Deck_Based on Book\Colored Graphics\Disk 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280835"/>
              <a:ext cx="381000" cy="381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Up Arrow 31"/>
          <p:cNvSpPr/>
          <p:nvPr/>
        </p:nvSpPr>
        <p:spPr>
          <a:xfrm>
            <a:off x="1395943" y="1983553"/>
            <a:ext cx="621411" cy="2736020"/>
          </a:xfrm>
          <a:prstGeom prst="up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Scale-up</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29" y="5416671"/>
            <a:ext cx="1474579" cy="10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974" y="5416671"/>
            <a:ext cx="1474579" cy="10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229" y="5416671"/>
            <a:ext cx="1474579" cy="10234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ight Arrow 63"/>
          <p:cNvSpPr/>
          <p:nvPr/>
        </p:nvSpPr>
        <p:spPr>
          <a:xfrm>
            <a:off x="4487608" y="4415767"/>
            <a:ext cx="3328089" cy="645596"/>
          </a:xfrm>
          <a:prstGeom prs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Scale-out</a:t>
            </a:r>
            <a:endParaRPr lang="en-US" dirty="0"/>
          </a:p>
        </p:txBody>
      </p:sp>
      <p:sp>
        <p:nvSpPr>
          <p:cNvPr id="74" name="TextBox 73"/>
          <p:cNvSpPr txBox="1"/>
          <p:nvPr/>
        </p:nvSpPr>
        <p:spPr>
          <a:xfrm>
            <a:off x="4091934" y="5177767"/>
            <a:ext cx="598241" cy="261610"/>
          </a:xfrm>
          <a:prstGeom prst="rect">
            <a:avLst/>
          </a:prstGeom>
          <a:noFill/>
        </p:spPr>
        <p:txBody>
          <a:bodyPr wrap="none" rtlCol="0">
            <a:spAutoFit/>
          </a:bodyPr>
          <a:lstStyle/>
          <a:p>
            <a:r>
              <a:rPr lang="en-US" sz="1100" dirty="0"/>
              <a:t>Node 1</a:t>
            </a:r>
          </a:p>
        </p:txBody>
      </p:sp>
      <p:sp>
        <p:nvSpPr>
          <p:cNvPr id="79" name="TextBox 78"/>
          <p:cNvSpPr txBox="1"/>
          <p:nvPr/>
        </p:nvSpPr>
        <p:spPr>
          <a:xfrm>
            <a:off x="5692134" y="5177767"/>
            <a:ext cx="598241" cy="261610"/>
          </a:xfrm>
          <a:prstGeom prst="rect">
            <a:avLst/>
          </a:prstGeom>
          <a:noFill/>
        </p:spPr>
        <p:txBody>
          <a:bodyPr wrap="none" rtlCol="0">
            <a:spAutoFit/>
          </a:bodyPr>
          <a:lstStyle/>
          <a:p>
            <a:r>
              <a:rPr lang="en-US" sz="1100" dirty="0"/>
              <a:t>Node 2</a:t>
            </a:r>
          </a:p>
        </p:txBody>
      </p:sp>
      <p:sp>
        <p:nvSpPr>
          <p:cNvPr id="80" name="TextBox 79"/>
          <p:cNvSpPr txBox="1"/>
          <p:nvPr/>
        </p:nvSpPr>
        <p:spPr>
          <a:xfrm>
            <a:off x="7292334" y="5180604"/>
            <a:ext cx="598241" cy="261610"/>
          </a:xfrm>
          <a:prstGeom prst="rect">
            <a:avLst/>
          </a:prstGeom>
          <a:noFill/>
        </p:spPr>
        <p:txBody>
          <a:bodyPr wrap="none" rtlCol="0">
            <a:spAutoFit/>
          </a:bodyPr>
          <a:lstStyle/>
          <a:p>
            <a:r>
              <a:rPr lang="en-US" sz="1100" dirty="0"/>
              <a:t>Node 3</a:t>
            </a:r>
          </a:p>
        </p:txBody>
      </p:sp>
      <p:sp>
        <p:nvSpPr>
          <p:cNvPr id="77" name="Rounded Rectangle 76"/>
          <p:cNvSpPr/>
          <p:nvPr/>
        </p:nvSpPr>
        <p:spPr>
          <a:xfrm>
            <a:off x="3573207" y="5180605"/>
            <a:ext cx="5334000" cy="1521163"/>
          </a:xfrm>
          <a:prstGeom prst="roundRect">
            <a:avLst/>
          </a:prstGeom>
          <a:no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5897805" y="6550223"/>
            <a:ext cx="696922" cy="307777"/>
          </a:xfrm>
          <a:prstGeom prst="rect">
            <a:avLst/>
          </a:prstGeom>
          <a:solidFill>
            <a:schemeClr val="bg1"/>
          </a:solidFill>
        </p:spPr>
        <p:txBody>
          <a:bodyPr wrap="none" rtlCol="0">
            <a:spAutoFit/>
          </a:bodyPr>
          <a:lstStyle/>
          <a:p>
            <a:r>
              <a:rPr lang="en-US" sz="1400" dirty="0"/>
              <a:t>Cluster</a:t>
            </a:r>
          </a:p>
        </p:txBody>
      </p:sp>
      <p:sp>
        <p:nvSpPr>
          <p:cNvPr id="83" name="TextBox 82"/>
          <p:cNvSpPr txBox="1"/>
          <p:nvPr/>
        </p:nvSpPr>
        <p:spPr>
          <a:xfrm>
            <a:off x="8323008" y="5670717"/>
            <a:ext cx="574196" cy="769441"/>
          </a:xfrm>
          <a:prstGeom prst="rect">
            <a:avLst/>
          </a:prstGeom>
          <a:noFill/>
        </p:spPr>
        <p:txBody>
          <a:bodyPr wrap="none" rtlCol="0">
            <a:spAutoFit/>
          </a:bodyPr>
          <a:lstStyle/>
          <a:p>
            <a:r>
              <a:rPr lang="en-US" sz="4400" dirty="0"/>
              <a:t>…</a:t>
            </a:r>
          </a:p>
        </p:txBody>
      </p:sp>
    </p:spTree>
    <p:custDataLst>
      <p:tags r:id="rId1"/>
    </p:custDataLst>
    <p:extLst>
      <p:ext uri="{BB962C8B-B14F-4D97-AF65-F5344CB8AC3E}">
        <p14:creationId xmlns:p14="http://schemas.microsoft.com/office/powerpoint/2010/main" val="387098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Digital Data</a:t>
            </a:r>
          </a:p>
        </p:txBody>
      </p:sp>
      <p:grpSp>
        <p:nvGrpSpPr>
          <p:cNvPr id="24" name="Group 23"/>
          <p:cNvGrpSpPr/>
          <p:nvPr/>
        </p:nvGrpSpPr>
        <p:grpSpPr>
          <a:xfrm rot="10800000">
            <a:off x="695843" y="2000253"/>
            <a:ext cx="3600000" cy="3239999"/>
            <a:chOff x="695843" y="1143002"/>
            <a:chExt cx="3600000" cy="3239999"/>
          </a:xfrm>
        </p:grpSpPr>
        <p:sp>
          <p:nvSpPr>
            <p:cNvPr id="25" name="Freeform 24"/>
            <p:cNvSpPr/>
            <p:nvPr/>
          </p:nvSpPr>
          <p:spPr>
            <a:xfrm>
              <a:off x="2041488" y="1143002"/>
              <a:ext cx="908709" cy="817838"/>
            </a:xfrm>
            <a:custGeom>
              <a:avLst/>
              <a:gdLst>
                <a:gd name="connsiteX0" fmla="*/ 0 w 908709"/>
                <a:gd name="connsiteY0" fmla="*/ 817838 h 817838"/>
                <a:gd name="connsiteX1" fmla="*/ 454355 w 908709"/>
                <a:gd name="connsiteY1" fmla="*/ 0 h 817838"/>
                <a:gd name="connsiteX2" fmla="*/ 454355 w 908709"/>
                <a:gd name="connsiteY2" fmla="*/ 0 h 817838"/>
                <a:gd name="connsiteX3" fmla="*/ 908709 w 908709"/>
                <a:gd name="connsiteY3" fmla="*/ 817838 h 817838"/>
                <a:gd name="connsiteX4" fmla="*/ 0 w 908709"/>
                <a:gd name="connsiteY4" fmla="*/ 817838 h 817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709" h="817838">
                  <a:moveTo>
                    <a:pt x="0" y="817838"/>
                  </a:moveTo>
                  <a:lnTo>
                    <a:pt x="454355" y="0"/>
                  </a:lnTo>
                  <a:lnTo>
                    <a:pt x="454355" y="0"/>
                  </a:lnTo>
                  <a:lnTo>
                    <a:pt x="908709" y="817838"/>
                  </a:lnTo>
                  <a:lnTo>
                    <a:pt x="0" y="817838"/>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endParaRPr lang="en-US" sz="1600" b="1" dirty="0">
                <a:solidFill>
                  <a:schemeClr val="tx1"/>
                </a:solidFill>
              </a:endParaRPr>
            </a:p>
          </p:txBody>
        </p:sp>
        <p:sp>
          <p:nvSpPr>
            <p:cNvPr id="26" name="Freeform 25"/>
            <p:cNvSpPr/>
            <p:nvPr/>
          </p:nvSpPr>
          <p:spPr>
            <a:xfrm>
              <a:off x="1592932" y="1960840"/>
              <a:ext cx="1805821" cy="807400"/>
            </a:xfrm>
            <a:custGeom>
              <a:avLst/>
              <a:gdLst>
                <a:gd name="connsiteX0" fmla="*/ 0 w 1805821"/>
                <a:gd name="connsiteY0" fmla="*/ 807400 h 807400"/>
                <a:gd name="connsiteX1" fmla="*/ 448559 w 1805821"/>
                <a:gd name="connsiteY1" fmla="*/ 0 h 807400"/>
                <a:gd name="connsiteX2" fmla="*/ 1357262 w 1805821"/>
                <a:gd name="connsiteY2" fmla="*/ 0 h 807400"/>
                <a:gd name="connsiteX3" fmla="*/ 1805821 w 1805821"/>
                <a:gd name="connsiteY3" fmla="*/ 807400 h 807400"/>
                <a:gd name="connsiteX4" fmla="*/ 0 w 1805821"/>
                <a:gd name="connsiteY4" fmla="*/ 807400 h 80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821" h="807400">
                  <a:moveTo>
                    <a:pt x="0" y="807400"/>
                  </a:moveTo>
                  <a:lnTo>
                    <a:pt x="448559" y="0"/>
                  </a:lnTo>
                  <a:lnTo>
                    <a:pt x="1357262" y="0"/>
                  </a:lnTo>
                  <a:lnTo>
                    <a:pt x="1805821" y="807400"/>
                  </a:lnTo>
                  <a:lnTo>
                    <a:pt x="0" y="807400"/>
                  </a:lnTo>
                  <a:close/>
                </a:path>
              </a:pathLst>
            </a:custGeom>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spcFirstLastPara="0" vert="horz" wrap="square" lIns="333798" tIns="17780" rIns="333799" bIns="17780" numCol="1" spcCol="1270" anchor="ctr" anchorCtr="0">
              <a:noAutofit/>
            </a:bodyPr>
            <a:lstStyle/>
            <a:p>
              <a:pPr algn="ctr" defTabSz="622300">
                <a:lnSpc>
                  <a:spcPct val="90000"/>
                </a:lnSpc>
                <a:spcBef>
                  <a:spcPct val="0"/>
                </a:spcBef>
                <a:spcAft>
                  <a:spcPct val="35000"/>
                </a:spcAft>
              </a:pPr>
              <a:endParaRPr lang="en-US" sz="1400" b="1" dirty="0">
                <a:solidFill>
                  <a:schemeClr val="tx1"/>
                </a:solidFill>
              </a:endParaRPr>
            </a:p>
          </p:txBody>
        </p:sp>
        <p:sp>
          <p:nvSpPr>
            <p:cNvPr id="27" name="Freeform 26"/>
            <p:cNvSpPr/>
            <p:nvPr/>
          </p:nvSpPr>
          <p:spPr>
            <a:xfrm>
              <a:off x="1145840" y="2768241"/>
              <a:ext cx="2700005" cy="804765"/>
            </a:xfrm>
            <a:custGeom>
              <a:avLst/>
              <a:gdLst>
                <a:gd name="connsiteX0" fmla="*/ 0 w 2700005"/>
                <a:gd name="connsiteY0" fmla="*/ 804765 h 804765"/>
                <a:gd name="connsiteX1" fmla="*/ 447095 w 2700005"/>
                <a:gd name="connsiteY1" fmla="*/ 0 h 804765"/>
                <a:gd name="connsiteX2" fmla="*/ 2252910 w 2700005"/>
                <a:gd name="connsiteY2" fmla="*/ 0 h 804765"/>
                <a:gd name="connsiteX3" fmla="*/ 2700005 w 2700005"/>
                <a:gd name="connsiteY3" fmla="*/ 804765 h 804765"/>
                <a:gd name="connsiteX4" fmla="*/ 0 w 2700005"/>
                <a:gd name="connsiteY4" fmla="*/ 804765 h 804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0005" h="804765">
                  <a:moveTo>
                    <a:pt x="0" y="804765"/>
                  </a:moveTo>
                  <a:lnTo>
                    <a:pt x="447095" y="0"/>
                  </a:lnTo>
                  <a:lnTo>
                    <a:pt x="2252910" y="0"/>
                  </a:lnTo>
                  <a:lnTo>
                    <a:pt x="2700005" y="804765"/>
                  </a:lnTo>
                  <a:lnTo>
                    <a:pt x="0" y="804765"/>
                  </a:lnTo>
                  <a:close/>
                </a:path>
              </a:pathLst>
            </a:custGeom>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spcFirstLastPara="0" vert="horz" wrap="square" lIns="490281" tIns="17780" rIns="490281" bIns="17780" numCol="1" spcCol="1270" anchor="ctr" anchorCtr="0">
              <a:noAutofit/>
            </a:bodyPr>
            <a:lstStyle/>
            <a:p>
              <a:pPr algn="ctr" defTabSz="622300">
                <a:lnSpc>
                  <a:spcPct val="90000"/>
                </a:lnSpc>
                <a:spcBef>
                  <a:spcPct val="0"/>
                </a:spcBef>
                <a:spcAft>
                  <a:spcPct val="35000"/>
                </a:spcAft>
              </a:pPr>
              <a:endParaRPr lang="en-US" sz="1400" b="1" dirty="0">
                <a:solidFill>
                  <a:schemeClr val="tx1"/>
                </a:solidFill>
              </a:endParaRPr>
            </a:p>
          </p:txBody>
        </p:sp>
        <p:sp>
          <p:nvSpPr>
            <p:cNvPr id="28" name="Freeform 27"/>
            <p:cNvSpPr/>
            <p:nvPr/>
          </p:nvSpPr>
          <p:spPr>
            <a:xfrm>
              <a:off x="695843" y="3573007"/>
              <a:ext cx="3600000" cy="809994"/>
            </a:xfrm>
            <a:custGeom>
              <a:avLst/>
              <a:gdLst>
                <a:gd name="connsiteX0" fmla="*/ 0 w 3600000"/>
                <a:gd name="connsiteY0" fmla="*/ 809994 h 809994"/>
                <a:gd name="connsiteX1" fmla="*/ 450000 w 3600000"/>
                <a:gd name="connsiteY1" fmla="*/ 0 h 809994"/>
                <a:gd name="connsiteX2" fmla="*/ 3150000 w 3600000"/>
                <a:gd name="connsiteY2" fmla="*/ 0 h 809994"/>
                <a:gd name="connsiteX3" fmla="*/ 3600000 w 3600000"/>
                <a:gd name="connsiteY3" fmla="*/ 809994 h 809994"/>
                <a:gd name="connsiteX4" fmla="*/ 0 w 3600000"/>
                <a:gd name="connsiteY4" fmla="*/ 809994 h 80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809994">
                  <a:moveTo>
                    <a:pt x="0" y="809994"/>
                  </a:moveTo>
                  <a:lnTo>
                    <a:pt x="450000" y="0"/>
                  </a:lnTo>
                  <a:lnTo>
                    <a:pt x="3150000" y="0"/>
                  </a:lnTo>
                  <a:lnTo>
                    <a:pt x="3600000" y="809994"/>
                  </a:lnTo>
                  <a:lnTo>
                    <a:pt x="0" y="809994"/>
                  </a:lnTo>
                  <a:close/>
                </a:path>
              </a:pathLst>
            </a:cu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647779" tIns="17780" rIns="647781" bIns="17780" numCol="1" spcCol="1270" anchor="ctr" anchorCtr="0">
              <a:noAutofit/>
            </a:bodyPr>
            <a:lstStyle/>
            <a:p>
              <a:pPr algn="ctr" defTabSz="622300">
                <a:lnSpc>
                  <a:spcPct val="90000"/>
                </a:lnSpc>
                <a:spcBef>
                  <a:spcPct val="0"/>
                </a:spcBef>
                <a:spcAft>
                  <a:spcPct val="35000"/>
                </a:spcAft>
              </a:pPr>
              <a:endParaRPr lang="en-US" sz="1400" b="1" dirty="0">
                <a:solidFill>
                  <a:schemeClr val="tx1"/>
                </a:solidFill>
              </a:endParaRPr>
            </a:p>
          </p:txBody>
        </p:sp>
      </p:grpSp>
      <p:sp>
        <p:nvSpPr>
          <p:cNvPr id="6" name="TextBox 5"/>
          <p:cNvSpPr txBox="1"/>
          <p:nvPr/>
        </p:nvSpPr>
        <p:spPr>
          <a:xfrm>
            <a:off x="3145329" y="2303875"/>
            <a:ext cx="1172950" cy="307777"/>
          </a:xfrm>
          <a:prstGeom prst="rect">
            <a:avLst/>
          </a:prstGeom>
          <a:noFill/>
        </p:spPr>
        <p:txBody>
          <a:bodyPr wrap="none" rtlCol="0">
            <a:spAutoFit/>
          </a:bodyPr>
          <a:lstStyle/>
          <a:p>
            <a:r>
              <a:rPr lang="en-US" sz="1400" b="1" dirty="0"/>
              <a:t>Unstructured</a:t>
            </a:r>
          </a:p>
        </p:txBody>
      </p:sp>
      <p:sp>
        <p:nvSpPr>
          <p:cNvPr id="7" name="TextBox 6"/>
          <p:cNvSpPr txBox="1"/>
          <p:nvPr/>
        </p:nvSpPr>
        <p:spPr>
          <a:xfrm>
            <a:off x="2944153" y="3095383"/>
            <a:ext cx="1453860" cy="307777"/>
          </a:xfrm>
          <a:prstGeom prst="rect">
            <a:avLst/>
          </a:prstGeom>
          <a:noFill/>
        </p:spPr>
        <p:txBody>
          <a:bodyPr wrap="none" rtlCol="0">
            <a:spAutoFit/>
          </a:bodyPr>
          <a:lstStyle/>
          <a:p>
            <a:r>
              <a:rPr lang="en-US" sz="1400" b="1" dirty="0"/>
              <a:t>Quasi-Structured</a:t>
            </a:r>
            <a:endParaRPr lang="en-US" sz="1400" b="1" dirty="0"/>
          </a:p>
        </p:txBody>
      </p:sp>
      <p:sp>
        <p:nvSpPr>
          <p:cNvPr id="8" name="TextBox 7"/>
          <p:cNvSpPr txBox="1"/>
          <p:nvPr/>
        </p:nvSpPr>
        <p:spPr>
          <a:xfrm>
            <a:off x="2978618" y="3886891"/>
            <a:ext cx="1394549" cy="307777"/>
          </a:xfrm>
          <a:prstGeom prst="rect">
            <a:avLst/>
          </a:prstGeom>
          <a:noFill/>
        </p:spPr>
        <p:txBody>
          <a:bodyPr wrap="none" rtlCol="0">
            <a:spAutoFit/>
          </a:bodyPr>
          <a:lstStyle/>
          <a:p>
            <a:r>
              <a:rPr lang="en-US" sz="1400" b="1" dirty="0"/>
              <a:t>Semi-Structured</a:t>
            </a:r>
          </a:p>
        </p:txBody>
      </p:sp>
      <p:sp>
        <p:nvSpPr>
          <p:cNvPr id="9" name="TextBox 8"/>
          <p:cNvSpPr txBox="1"/>
          <p:nvPr/>
        </p:nvSpPr>
        <p:spPr>
          <a:xfrm>
            <a:off x="3271165" y="4678398"/>
            <a:ext cx="974562" cy="307777"/>
          </a:xfrm>
          <a:prstGeom prst="rect">
            <a:avLst/>
          </a:prstGeom>
          <a:noFill/>
        </p:spPr>
        <p:txBody>
          <a:bodyPr wrap="none" rtlCol="0">
            <a:spAutoFit/>
          </a:bodyPr>
          <a:lstStyle/>
          <a:p>
            <a:r>
              <a:rPr lang="en-US" sz="1400" b="1" dirty="0"/>
              <a:t>S</a:t>
            </a:r>
            <a:r>
              <a:rPr lang="en-US" sz="1400" b="1" dirty="0"/>
              <a:t>tructured</a:t>
            </a:r>
          </a:p>
        </p:txBody>
      </p:sp>
      <p:sp>
        <p:nvSpPr>
          <p:cNvPr id="10" name="TextBox 9"/>
          <p:cNvSpPr txBox="1">
            <a:spLocks noChangeArrowheads="1"/>
          </p:cNvSpPr>
          <p:nvPr/>
        </p:nvSpPr>
        <p:spPr bwMode="auto">
          <a:xfrm>
            <a:off x="4848863" y="2134598"/>
            <a:ext cx="4127500" cy="646331"/>
          </a:xfrm>
          <a:prstGeom prst="rect">
            <a:avLst/>
          </a:prstGeom>
          <a:noFill/>
          <a:ln w="9525">
            <a:noFill/>
            <a:miter lim="800000"/>
            <a:headEnd/>
            <a:tailEnd/>
          </a:ln>
        </p:spPr>
        <p:txBody>
          <a:bodyPr>
            <a:spAutoFit/>
          </a:bodyPr>
          <a:lstStyle/>
          <a:p>
            <a:pPr marL="233363" indent="-233363">
              <a:buClr>
                <a:srgbClr val="2C95DD"/>
              </a:buClr>
              <a:buSzPts val="1400"/>
              <a:buFont typeface="Arial" charset="0"/>
              <a:buChar char="•"/>
            </a:pPr>
            <a:r>
              <a:rPr lang="en-US" sz="1200" dirty="0"/>
              <a:t>Data that has no inherent structure and is usually stored as different types of files.</a:t>
            </a:r>
          </a:p>
          <a:p>
            <a:pPr marL="233363" indent="-233363">
              <a:buClr>
                <a:srgbClr val="2C95DD"/>
              </a:buClr>
              <a:buSzPts val="1400"/>
              <a:buFont typeface="Arial" charset="0"/>
              <a:buChar char="•"/>
            </a:pPr>
            <a:r>
              <a:rPr lang="en-US" sz="1200" dirty="0"/>
              <a:t>E.g. Text documents, PDFs, images, and </a:t>
            </a:r>
            <a:r>
              <a:rPr lang="en-US" sz="1200" dirty="0"/>
              <a:t>videos</a:t>
            </a:r>
            <a:endParaRPr lang="en-US" sz="1200" dirty="0">
              <a:latin typeface="Calibri" pitchFamily="34" charset="0"/>
            </a:endParaRPr>
          </a:p>
        </p:txBody>
      </p:sp>
      <p:cxnSp>
        <p:nvCxnSpPr>
          <p:cNvPr id="11" name="Straight Connector 10"/>
          <p:cNvCxnSpPr/>
          <p:nvPr/>
        </p:nvCxnSpPr>
        <p:spPr>
          <a:xfrm>
            <a:off x="3842263" y="2793628"/>
            <a:ext cx="5076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410263" y="3596826"/>
            <a:ext cx="5508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63023" y="4410820"/>
            <a:ext cx="5940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10263" y="5211738"/>
            <a:ext cx="6408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4848863" y="2926106"/>
            <a:ext cx="4127500" cy="646331"/>
          </a:xfrm>
          <a:prstGeom prst="rect">
            <a:avLst/>
          </a:prstGeom>
          <a:noFill/>
          <a:ln w="9525">
            <a:noFill/>
            <a:miter lim="800000"/>
            <a:headEnd/>
            <a:tailEnd/>
          </a:ln>
        </p:spPr>
        <p:txBody>
          <a:bodyPr>
            <a:spAutoFit/>
          </a:bodyPr>
          <a:lstStyle/>
          <a:p>
            <a:pPr marL="233363" indent="-233363">
              <a:buClr>
                <a:schemeClr val="accent1"/>
              </a:buClr>
              <a:buSzPts val="1400"/>
              <a:buFont typeface="Arial" charset="0"/>
              <a:buChar char="•"/>
            </a:pPr>
            <a:r>
              <a:rPr lang="en-US" sz="1200" dirty="0"/>
              <a:t>Textual data with erratic </a:t>
            </a:r>
            <a:r>
              <a:rPr lang="en-US" sz="1200" dirty="0"/>
              <a:t>formats that can </a:t>
            </a:r>
            <a:r>
              <a:rPr lang="en-US" sz="1200" dirty="0"/>
              <a:t>be </a:t>
            </a:r>
            <a:r>
              <a:rPr lang="en-US" sz="1200" dirty="0"/>
              <a:t>formatted </a:t>
            </a:r>
            <a:r>
              <a:rPr lang="en-US" sz="1200" dirty="0"/>
              <a:t>with effort and </a:t>
            </a:r>
            <a:r>
              <a:rPr lang="en-US" sz="1200" dirty="0"/>
              <a:t>software tools</a:t>
            </a:r>
            <a:endParaRPr lang="en-US" sz="1200" dirty="0"/>
          </a:p>
          <a:p>
            <a:pPr marL="233363" indent="-233363">
              <a:buClr>
                <a:schemeClr val="accent1"/>
              </a:buClr>
              <a:buSzPts val="1400"/>
              <a:buFont typeface="Arial" charset="0"/>
              <a:buChar char="•"/>
            </a:pPr>
            <a:r>
              <a:rPr lang="en-US" sz="1200" dirty="0"/>
              <a:t>E.g. Clickstream data </a:t>
            </a:r>
          </a:p>
        </p:txBody>
      </p:sp>
      <p:sp>
        <p:nvSpPr>
          <p:cNvPr id="16" name="TextBox 15"/>
          <p:cNvSpPr txBox="1">
            <a:spLocks noChangeArrowheads="1"/>
          </p:cNvSpPr>
          <p:nvPr/>
        </p:nvSpPr>
        <p:spPr bwMode="auto">
          <a:xfrm>
            <a:off x="4848863" y="3717614"/>
            <a:ext cx="4127500" cy="646331"/>
          </a:xfrm>
          <a:prstGeom prst="rect">
            <a:avLst/>
          </a:prstGeom>
          <a:noFill/>
          <a:ln w="9525">
            <a:noFill/>
            <a:miter lim="800000"/>
            <a:headEnd/>
            <a:tailEnd/>
          </a:ln>
        </p:spPr>
        <p:txBody>
          <a:bodyPr>
            <a:spAutoFit/>
          </a:bodyPr>
          <a:lstStyle/>
          <a:p>
            <a:pPr marL="233363" indent="-233363">
              <a:buClr>
                <a:schemeClr val="accent1"/>
              </a:buClr>
              <a:buSzPts val="1400"/>
              <a:buFont typeface="Arial" charset="0"/>
              <a:buChar char="•"/>
            </a:pPr>
            <a:r>
              <a:rPr lang="en-US" sz="1200" dirty="0"/>
              <a:t>Textual data files with </a:t>
            </a:r>
            <a:r>
              <a:rPr lang="en-US" sz="1200" dirty="0"/>
              <a:t>an </a:t>
            </a:r>
            <a:r>
              <a:rPr lang="en-US" sz="1200" dirty="0"/>
              <a:t>apparent pattern, enabling analysis </a:t>
            </a:r>
          </a:p>
          <a:p>
            <a:pPr marL="233363" indent="-233363">
              <a:buClr>
                <a:schemeClr val="accent1"/>
              </a:buClr>
              <a:buSzPts val="1400"/>
              <a:buFont typeface="Arial" charset="0"/>
              <a:buChar char="•"/>
            </a:pPr>
            <a:r>
              <a:rPr lang="en-US" sz="1200" dirty="0"/>
              <a:t>E.g. </a:t>
            </a:r>
            <a:r>
              <a:rPr lang="en-US" sz="1200" dirty="0"/>
              <a:t>Spreadsheets </a:t>
            </a:r>
            <a:r>
              <a:rPr lang="en-US" sz="1200" dirty="0"/>
              <a:t>and XML </a:t>
            </a:r>
            <a:r>
              <a:rPr lang="en-US" sz="1200" dirty="0"/>
              <a:t>files</a:t>
            </a:r>
            <a:endParaRPr lang="en-US" sz="1200" dirty="0">
              <a:latin typeface="Calibri" pitchFamily="34" charset="0"/>
            </a:endParaRPr>
          </a:p>
        </p:txBody>
      </p:sp>
      <p:sp>
        <p:nvSpPr>
          <p:cNvPr id="17" name="TextBox 16"/>
          <p:cNvSpPr txBox="1">
            <a:spLocks noChangeArrowheads="1"/>
          </p:cNvSpPr>
          <p:nvPr/>
        </p:nvSpPr>
        <p:spPr bwMode="auto">
          <a:xfrm>
            <a:off x="4848863" y="4509121"/>
            <a:ext cx="4127500" cy="461665"/>
          </a:xfrm>
          <a:prstGeom prst="rect">
            <a:avLst/>
          </a:prstGeom>
          <a:noFill/>
          <a:ln w="9525">
            <a:noFill/>
            <a:miter lim="800000"/>
            <a:headEnd/>
            <a:tailEnd/>
          </a:ln>
        </p:spPr>
        <p:txBody>
          <a:bodyPr>
            <a:spAutoFit/>
          </a:bodyPr>
          <a:lstStyle/>
          <a:p>
            <a:pPr marL="171450" indent="-171450">
              <a:buClr>
                <a:schemeClr val="tx2"/>
              </a:buClr>
              <a:buSzPts val="1400"/>
              <a:buFont typeface="Arial" panose="020B0604020202020204" pitchFamily="34" charset="0"/>
              <a:buChar char="•"/>
            </a:pPr>
            <a:r>
              <a:rPr lang="en-US" sz="1200" dirty="0"/>
              <a:t>Data </a:t>
            </a:r>
            <a:r>
              <a:rPr lang="en-US" sz="1200" dirty="0"/>
              <a:t>having a defined data model, format, </a:t>
            </a:r>
            <a:r>
              <a:rPr lang="en-US" sz="1200" dirty="0"/>
              <a:t>structure </a:t>
            </a:r>
            <a:endParaRPr lang="en-US" sz="1200" dirty="0"/>
          </a:p>
          <a:p>
            <a:pPr marL="171450" indent="-171450">
              <a:buClr>
                <a:schemeClr val="tx2"/>
              </a:buClr>
              <a:buSzPts val="1400"/>
              <a:buFont typeface="Arial" panose="020B0604020202020204" pitchFamily="34" charset="0"/>
              <a:buChar char="•"/>
            </a:pPr>
            <a:r>
              <a:rPr lang="en-US" sz="1200" dirty="0"/>
              <a:t>E.g. </a:t>
            </a:r>
            <a:r>
              <a:rPr lang="en-US" sz="1200" dirty="0"/>
              <a:t>Database</a:t>
            </a:r>
            <a:endParaRPr lang="en-US" sz="1200" dirty="0">
              <a:latin typeface="Calibri" pitchFamily="34" charset="0"/>
            </a:endParaRPr>
          </a:p>
        </p:txBody>
      </p:sp>
      <p:sp>
        <p:nvSpPr>
          <p:cNvPr id="18" name="Up Arrow 26"/>
          <p:cNvSpPr>
            <a:spLocks noChangeArrowheads="1"/>
          </p:cNvSpPr>
          <p:nvPr/>
        </p:nvSpPr>
        <p:spPr bwMode="auto">
          <a:xfrm>
            <a:off x="382904" y="2000252"/>
            <a:ext cx="365125" cy="3240000"/>
          </a:xfrm>
          <a:prstGeom prst="upArrow">
            <a:avLst>
              <a:gd name="adj1" fmla="val 50000"/>
              <a:gd name="adj2" fmla="val 50071"/>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w="12700" algn="ctr">
            <a:noFill/>
            <a:round/>
            <a:headEnd/>
            <a:tailEnd/>
          </a:ln>
        </p:spPr>
        <p:txBody>
          <a:bodyPr wrap="none" lIns="0" tIns="0" rIns="0" bIns="0" anchor="ctr"/>
          <a:lstStyle/>
          <a:p>
            <a:pPr algn="ctr"/>
            <a:endParaRPr lang="en-US" sz="2000" dirty="0"/>
          </a:p>
        </p:txBody>
      </p:sp>
      <p:sp>
        <p:nvSpPr>
          <p:cNvPr id="19" name="TextBox 18"/>
          <p:cNvSpPr txBox="1"/>
          <p:nvPr/>
        </p:nvSpPr>
        <p:spPr>
          <a:xfrm rot="16200000">
            <a:off x="-355269" y="3489447"/>
            <a:ext cx="1257075" cy="261610"/>
          </a:xfrm>
          <a:prstGeom prst="rect">
            <a:avLst/>
          </a:prstGeom>
          <a:noFill/>
        </p:spPr>
        <p:txBody>
          <a:bodyPr wrap="none" rtlCol="0">
            <a:spAutoFit/>
          </a:bodyPr>
          <a:lstStyle/>
          <a:p>
            <a:r>
              <a:rPr lang="en-US" sz="1100" b="1" dirty="0"/>
              <a:t>Increasing Growth</a:t>
            </a:r>
          </a:p>
        </p:txBody>
      </p:sp>
    </p:spTree>
    <p:custDataLst>
      <p:tags r:id="rId1"/>
    </p:custDataLst>
    <p:extLst>
      <p:ext uri="{BB962C8B-B14F-4D97-AF65-F5344CB8AC3E}">
        <p14:creationId xmlns:p14="http://schemas.microsoft.com/office/powerpoint/2010/main" val="4034991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2969230"/>
            <a:ext cx="6569243" cy="3383443"/>
          </a:xfrm>
        </p:spPr>
        <p:txBody>
          <a:bodyPr/>
          <a:lstStyle/>
          <a:p>
            <a:r>
              <a:rPr lang="en-US" sz="2400" dirty="0" smtClean="0"/>
              <a:t>Example: Annual </a:t>
            </a:r>
            <a:r>
              <a:rPr lang="en-US" sz="2400" dirty="0"/>
              <a:t>sales data </a:t>
            </a:r>
            <a:r>
              <a:rPr lang="en-US" sz="2400" dirty="0" smtClean="0"/>
              <a:t>processed </a:t>
            </a:r>
            <a:r>
              <a:rPr lang="en-US" sz="2400" dirty="0"/>
              <a:t>into a sales </a:t>
            </a:r>
            <a:r>
              <a:rPr lang="en-US" sz="2400" dirty="0" smtClean="0"/>
              <a:t>report</a:t>
            </a:r>
          </a:p>
          <a:p>
            <a:pPr lvl="1"/>
            <a:r>
              <a:rPr lang="en-US" sz="2400" dirty="0" smtClean="0"/>
              <a:t>Enables calculation of the average </a:t>
            </a:r>
            <a:r>
              <a:rPr lang="en-US" sz="2400" dirty="0"/>
              <a:t>sales for a product </a:t>
            </a:r>
            <a:r>
              <a:rPr lang="en-US" sz="2400" dirty="0" smtClean="0"/>
              <a:t>and the comparison of </a:t>
            </a:r>
            <a:r>
              <a:rPr lang="en-US" sz="2400" dirty="0"/>
              <a:t>actual sales to </a:t>
            </a:r>
            <a:r>
              <a:rPr lang="en-US" sz="2400" dirty="0" smtClean="0"/>
              <a:t>projected sales</a:t>
            </a:r>
          </a:p>
          <a:p>
            <a:r>
              <a:rPr lang="fr-FR" sz="2400" dirty="0" smtClean="0"/>
              <a:t>New </a:t>
            </a:r>
            <a:r>
              <a:rPr lang="en-US" sz="2400" dirty="0" smtClean="0"/>
              <a:t>architectures</a:t>
            </a:r>
            <a:r>
              <a:rPr lang="fr-FR" sz="2400" dirty="0" smtClean="0"/>
              <a:t> </a:t>
            </a:r>
            <a:r>
              <a:rPr lang="en-US" sz="2400" dirty="0" smtClean="0"/>
              <a:t>and technologies</a:t>
            </a:r>
            <a:r>
              <a:rPr lang="fr-FR" sz="2400" dirty="0" smtClean="0"/>
              <a:t> </a:t>
            </a:r>
            <a:r>
              <a:rPr lang="en-US" sz="2400" dirty="0" smtClean="0"/>
              <a:t>have emerged for extracting </a:t>
            </a:r>
            <a:r>
              <a:rPr lang="en-US" sz="2400" dirty="0"/>
              <a:t>information from </a:t>
            </a:r>
            <a:r>
              <a:rPr lang="en-US" sz="2400" dirty="0" smtClean="0"/>
              <a:t>non-structured data</a:t>
            </a:r>
            <a:endParaRPr lang="en-US" sz="2400" dirty="0"/>
          </a:p>
        </p:txBody>
      </p:sp>
      <p:sp>
        <p:nvSpPr>
          <p:cNvPr id="2" name="Title 1"/>
          <p:cNvSpPr>
            <a:spLocks noGrp="1"/>
          </p:cNvSpPr>
          <p:nvPr>
            <p:ph type="title"/>
          </p:nvPr>
        </p:nvSpPr>
        <p:spPr/>
        <p:txBody>
          <a:bodyPr/>
          <a:lstStyle/>
          <a:p>
            <a:r>
              <a:rPr lang="en-US" dirty="0" smtClean="0"/>
              <a:t>What is Information?</a:t>
            </a:r>
            <a:endParaRPr lang="en-US" dirty="0"/>
          </a:p>
        </p:txBody>
      </p:sp>
      <p:grpSp>
        <p:nvGrpSpPr>
          <p:cNvPr id="5" name="Group 4"/>
          <p:cNvGrpSpPr/>
          <p:nvPr/>
        </p:nvGrpSpPr>
        <p:grpSpPr>
          <a:xfrm>
            <a:off x="1571946" y="1847250"/>
            <a:ext cx="7248526" cy="1005686"/>
            <a:chOff x="299409" y="798190"/>
            <a:chExt cx="8486338" cy="1005686"/>
          </a:xfrm>
        </p:grpSpPr>
        <p:sp>
          <p:nvSpPr>
            <p:cNvPr id="6" name="Rectangle 5"/>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14992" y="996920"/>
              <a:ext cx="8170755" cy="8069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Processed data that is </a:t>
              </a:r>
              <a:r>
                <a:rPr lang="en-US" sz="1600" dirty="0">
                  <a:solidFill>
                    <a:schemeClr val="tx1"/>
                  </a:solidFill>
                </a:rPr>
                <a:t>presented </a:t>
              </a:r>
              <a:r>
                <a:rPr lang="en-US" sz="1600" dirty="0">
                  <a:solidFill>
                    <a:schemeClr val="tx1"/>
                  </a:solidFill>
                </a:rPr>
                <a:t>in a specific context to enable useful interpretation and decision-making.</a:t>
              </a:r>
              <a:endParaRPr lang="en-US" sz="1600" dirty="0">
                <a:solidFill>
                  <a:schemeClr val="tx1"/>
                </a:solidFill>
              </a:endParaRPr>
            </a:p>
          </p:txBody>
        </p:sp>
        <p:sp>
          <p:nvSpPr>
            <p:cNvPr id="8" name="Rectangle 7"/>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Information</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4095490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Information is stored on storage devices on non-volatile media</a:t>
            </a:r>
            <a:endParaRPr lang="en-US" sz="1800" dirty="0"/>
          </a:p>
          <a:p>
            <a:r>
              <a:rPr lang="en-US" sz="1800" dirty="0"/>
              <a:t>Types of storage devices: </a:t>
            </a:r>
            <a:endParaRPr lang="en-US" sz="1800" dirty="0"/>
          </a:p>
          <a:p>
            <a:pPr lvl="1"/>
            <a:r>
              <a:rPr lang="en-US" sz="1600" b="1" dirty="0"/>
              <a:t>Magnetic storage </a:t>
            </a:r>
            <a:r>
              <a:rPr lang="en-US" sz="1600" b="1" dirty="0"/>
              <a:t>devices</a:t>
            </a:r>
            <a:r>
              <a:rPr lang="en-US" sz="1600" dirty="0"/>
              <a:t>: Hard disk drive and magnetic tape</a:t>
            </a:r>
            <a:endParaRPr lang="en-US" sz="1600" dirty="0"/>
          </a:p>
          <a:p>
            <a:pPr lvl="1"/>
            <a:r>
              <a:rPr lang="en-US" sz="1600" b="1" dirty="0"/>
              <a:t>Optical storage devices</a:t>
            </a:r>
            <a:r>
              <a:rPr lang="en-US" sz="1600" dirty="0"/>
              <a:t>: </a:t>
            </a:r>
            <a:r>
              <a:rPr lang="en-US" sz="1600" dirty="0"/>
              <a:t>Blu-ray disc, </a:t>
            </a:r>
            <a:r>
              <a:rPr lang="en-US" sz="1600" dirty="0"/>
              <a:t>DVD, and </a:t>
            </a:r>
            <a:r>
              <a:rPr lang="en-US" sz="1600" dirty="0"/>
              <a:t>CD</a:t>
            </a:r>
            <a:endParaRPr lang="en-US" sz="1600" dirty="0"/>
          </a:p>
          <a:p>
            <a:pPr lvl="1"/>
            <a:r>
              <a:rPr lang="en-US" sz="1600" b="1" dirty="0"/>
              <a:t>Flash-based storage devices</a:t>
            </a:r>
            <a:r>
              <a:rPr lang="en-US" sz="1600" dirty="0"/>
              <a:t>: </a:t>
            </a:r>
            <a:r>
              <a:rPr lang="en-US" sz="1600" dirty="0"/>
              <a:t>Solid </a:t>
            </a:r>
            <a:r>
              <a:rPr lang="en-US" sz="1600" dirty="0"/>
              <a:t>state </a:t>
            </a:r>
            <a:r>
              <a:rPr lang="en-US" sz="1600" dirty="0"/>
              <a:t>drive, memory card, and </a:t>
            </a:r>
            <a:r>
              <a:rPr lang="en-US" sz="1600" dirty="0"/>
              <a:t>USB thumb </a:t>
            </a:r>
            <a:r>
              <a:rPr lang="en-US" sz="1600" dirty="0"/>
              <a:t>drive</a:t>
            </a:r>
          </a:p>
          <a:p>
            <a:r>
              <a:rPr lang="en-US" sz="1800" dirty="0"/>
              <a:t>Storage devices are assembled within a storage system or “array”</a:t>
            </a:r>
          </a:p>
          <a:p>
            <a:pPr lvl="1"/>
            <a:r>
              <a:rPr lang="en-US" sz="1600" dirty="0"/>
              <a:t>Provides high </a:t>
            </a:r>
            <a:r>
              <a:rPr lang="en-US" sz="1600" dirty="0"/>
              <a:t>capacity, scalability, performance, reliability, and </a:t>
            </a:r>
            <a:r>
              <a:rPr lang="en-US" sz="1600" dirty="0"/>
              <a:t>security</a:t>
            </a:r>
          </a:p>
          <a:p>
            <a:r>
              <a:rPr lang="en-US" sz="1800" dirty="0"/>
              <a:t>Storage systems along with other IT </a:t>
            </a:r>
            <a:r>
              <a:rPr lang="en-US" sz="1800" dirty="0"/>
              <a:t>infrastructure</a:t>
            </a:r>
            <a:r>
              <a:rPr lang="en-US" sz="1800" dirty="0"/>
              <a:t> are housed in a data center</a:t>
            </a:r>
          </a:p>
        </p:txBody>
      </p:sp>
      <p:sp>
        <p:nvSpPr>
          <p:cNvPr id="2" name="Title 1"/>
          <p:cNvSpPr>
            <a:spLocks noGrp="1"/>
          </p:cNvSpPr>
          <p:nvPr>
            <p:ph type="title"/>
          </p:nvPr>
        </p:nvSpPr>
        <p:spPr/>
        <p:txBody>
          <a:bodyPr/>
          <a:lstStyle/>
          <a:p>
            <a:r>
              <a:rPr lang="en-US" dirty="0" smtClean="0"/>
              <a:t>Information Storage</a:t>
            </a:r>
            <a:endParaRPr lang="en-US" dirty="0"/>
          </a:p>
        </p:txBody>
      </p:sp>
    </p:spTree>
    <p:custDataLst>
      <p:tags r:id="rId1"/>
    </p:custDataLst>
    <p:extLst>
      <p:ext uri="{BB962C8B-B14F-4D97-AF65-F5344CB8AC3E}">
        <p14:creationId xmlns:p14="http://schemas.microsoft.com/office/powerpoint/2010/main" val="2977891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1149" y="3209686"/>
            <a:ext cx="6569243" cy="3142987"/>
          </a:xfrm>
        </p:spPr>
        <p:txBody>
          <a:bodyPr/>
          <a:lstStyle/>
          <a:p>
            <a:r>
              <a:rPr lang="en-US" sz="2400" dirty="0" smtClean="0"/>
              <a:t>A </a:t>
            </a:r>
            <a:r>
              <a:rPr lang="en-US" sz="2400" dirty="0"/>
              <a:t>data </a:t>
            </a:r>
            <a:r>
              <a:rPr lang="en-US" sz="2400" dirty="0" smtClean="0"/>
              <a:t>center comprises:</a:t>
            </a:r>
            <a:endParaRPr lang="en-US" sz="2400" dirty="0"/>
          </a:p>
          <a:p>
            <a:pPr lvl="1"/>
            <a:r>
              <a:rPr lang="en-US" sz="2400" b="1" dirty="0" smtClean="0"/>
              <a:t>Facility</a:t>
            </a:r>
            <a:r>
              <a:rPr lang="en-US" sz="2400" dirty="0" smtClean="0"/>
              <a:t>: The </a:t>
            </a:r>
            <a:r>
              <a:rPr lang="en-US" sz="2400" dirty="0"/>
              <a:t>building and floor space where the data center is constructed</a:t>
            </a:r>
          </a:p>
          <a:p>
            <a:pPr lvl="1"/>
            <a:r>
              <a:rPr lang="en-US" sz="2400" b="1" dirty="0" smtClean="0"/>
              <a:t>IT equipment</a:t>
            </a:r>
            <a:r>
              <a:rPr lang="en-US" sz="2400" dirty="0" smtClean="0"/>
              <a:t>: Compute, storage, and network equipment</a:t>
            </a:r>
            <a:endParaRPr lang="en-US" sz="2400" dirty="0"/>
          </a:p>
          <a:p>
            <a:pPr lvl="1"/>
            <a:r>
              <a:rPr lang="en-US" sz="2400" b="1" dirty="0" smtClean="0"/>
              <a:t>Support infrastructure</a:t>
            </a:r>
            <a:r>
              <a:rPr lang="en-US" sz="2400" dirty="0" smtClean="0"/>
              <a:t>: Power supply, fire detection, HVAC, and security systems</a:t>
            </a:r>
            <a:endParaRPr lang="en-US" sz="2400" dirty="0"/>
          </a:p>
        </p:txBody>
      </p:sp>
      <p:sp>
        <p:nvSpPr>
          <p:cNvPr id="2" name="Title 1"/>
          <p:cNvSpPr>
            <a:spLocks noGrp="1"/>
          </p:cNvSpPr>
          <p:nvPr>
            <p:ph type="title"/>
          </p:nvPr>
        </p:nvSpPr>
        <p:spPr/>
        <p:txBody>
          <a:bodyPr/>
          <a:lstStyle/>
          <a:p>
            <a:r>
              <a:rPr lang="en-US" dirty="0"/>
              <a:t>What is a Data Center?</a:t>
            </a:r>
          </a:p>
        </p:txBody>
      </p:sp>
      <p:grpSp>
        <p:nvGrpSpPr>
          <p:cNvPr id="9" name="Group 8"/>
          <p:cNvGrpSpPr/>
          <p:nvPr/>
        </p:nvGrpSpPr>
        <p:grpSpPr>
          <a:xfrm>
            <a:off x="1751744" y="1847250"/>
            <a:ext cx="7068728" cy="1293718"/>
            <a:chOff x="299409" y="798190"/>
            <a:chExt cx="8486338" cy="1293718"/>
          </a:xfrm>
        </p:grpSpPr>
        <p:sp>
          <p:nvSpPr>
            <p:cNvPr id="10" name="Rectangle 9"/>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14992" y="996920"/>
              <a:ext cx="8170755" cy="109498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facility that </a:t>
              </a:r>
              <a:r>
                <a:rPr lang="en-US" sz="1600" dirty="0">
                  <a:solidFill>
                    <a:schemeClr val="tx1"/>
                  </a:solidFill>
                </a:rPr>
                <a:t>houses </a:t>
              </a:r>
              <a:r>
                <a:rPr lang="en-US" sz="1600" dirty="0">
                  <a:solidFill>
                    <a:schemeClr val="tx1"/>
                  </a:solidFill>
                </a:rPr>
                <a:t>IT </a:t>
              </a:r>
              <a:r>
                <a:rPr lang="en-US" sz="1600" dirty="0">
                  <a:solidFill>
                    <a:schemeClr val="tx1"/>
                  </a:solidFill>
                </a:rPr>
                <a:t>equipment including compute, storage, and network components, </a:t>
              </a:r>
              <a:r>
                <a:rPr lang="en-US" sz="1600" dirty="0">
                  <a:solidFill>
                    <a:schemeClr val="tx1"/>
                  </a:solidFill>
                </a:rPr>
                <a:t>and other </a:t>
              </a:r>
              <a:r>
                <a:rPr lang="en-US" sz="1600" dirty="0">
                  <a:solidFill>
                    <a:schemeClr val="tx1"/>
                  </a:solidFill>
                </a:rPr>
                <a:t>supporting infrastructure for providing </a:t>
              </a:r>
              <a:r>
                <a:rPr lang="en-US" sz="1600" dirty="0">
                  <a:solidFill>
                    <a:schemeClr val="tx1"/>
                  </a:solidFill>
                </a:rPr>
                <a:t>centralized data-processing capabilities.</a:t>
              </a:r>
            </a:p>
          </p:txBody>
        </p:sp>
        <p:sp>
          <p:nvSpPr>
            <p:cNvPr id="12" name="Rectangle 11"/>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Data Center</a:t>
              </a:r>
              <a:endParaRPr lang="en-US" sz="1600" b="1" kern="0"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313300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USED_LAYOUT" val="4"/>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heme/theme1.xml><?xml version="1.0" encoding="utf-8"?>
<a:theme xmlns:a="http://schemas.openxmlformats.org/drawingml/2006/main" name="Algebra-Dizaj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dlozak za prezentacije" id="{2094A51A-7119-48CD-8A50-FD79B79D7FB2}" vid="{6B2B472F-4B24-4DB8-A416-F98833083A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AAF8DF40C255CC4E80B3CE21AAA3650C" ma:contentTypeVersion="0" ma:contentTypeDescription="Stvaranje novog dokumenta." ma:contentTypeScope="" ma:versionID="33f95c4feace6d0cec66844b7a9a971a">
  <xsd:schema xmlns:xsd="http://www.w3.org/2001/XMLSchema" xmlns:xs="http://www.w3.org/2001/XMLSchema" xmlns:p="http://schemas.microsoft.com/office/2006/metadata/properties" targetNamespace="http://schemas.microsoft.com/office/2006/metadata/properties" ma:root="true" ma:fieldsID="8355e86d926e02d3e5918f1fd2f97e0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D0CE0-D705-4620-BD53-5B4A2E74E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2736880-027E-40C4-BC09-A791F6998833}">
  <ds:schemaRefs>
    <ds:schemaRef ds:uri="http://purl.org/dc/dcmitype/"/>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B9818D3-7623-4050-A0CE-B93AE82CB6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Predlozak za prezentacije</Template>
  <TotalTime>27</TotalTime>
  <Words>12770</Words>
  <Application>Microsoft Office PowerPoint</Application>
  <PresentationFormat>On-screen Show (4:3)</PresentationFormat>
  <Paragraphs>731</Paragraphs>
  <Slides>53</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Architects Daughter</vt:lpstr>
      <vt:lpstr>Arial</vt:lpstr>
      <vt:lpstr>Calibri</vt:lpstr>
      <vt:lpstr>Cambria Math</vt:lpstr>
      <vt:lpstr>Segoe UI</vt:lpstr>
      <vt:lpstr>Segoe UI Semibold</vt:lpstr>
      <vt:lpstr>Verdana</vt:lpstr>
      <vt:lpstr>Algebra-Dizajn</vt:lpstr>
      <vt:lpstr>Storage, ISS, RAID, SSD</vt:lpstr>
      <vt:lpstr>Part 1 - Introduction to Information Storage</vt:lpstr>
      <vt:lpstr>The Growth of the Digital Universe</vt:lpstr>
      <vt:lpstr>Why Information Storage and Management?</vt:lpstr>
      <vt:lpstr>What is Digital Data?</vt:lpstr>
      <vt:lpstr>Types of Digital Data</vt:lpstr>
      <vt:lpstr>What is Information?</vt:lpstr>
      <vt:lpstr>Information Storage</vt:lpstr>
      <vt:lpstr>What is a Data Center?</vt:lpstr>
      <vt:lpstr>Key Characteristics of a Data Center</vt:lpstr>
      <vt:lpstr>Key Data Center Management Processes</vt:lpstr>
      <vt:lpstr>Evolution of Computing Platforms</vt:lpstr>
      <vt:lpstr>First Platform</vt:lpstr>
      <vt:lpstr>Second Platform</vt:lpstr>
      <vt:lpstr>Third Platform</vt:lpstr>
      <vt:lpstr>Part 2: Intelligent Storage Systems (ISS)</vt:lpstr>
      <vt:lpstr>Third Platform Requirements for Storage</vt:lpstr>
      <vt:lpstr>Technology Solution</vt:lpstr>
      <vt:lpstr>Components of Intelligent Storage Systems – I </vt:lpstr>
      <vt:lpstr>What is an Intelligent Storage System?</vt:lpstr>
      <vt:lpstr>Components of Intelligent Storage System</vt:lpstr>
      <vt:lpstr>Storage – Hard Disk Drives</vt:lpstr>
      <vt:lpstr>Physical Disk Structure</vt:lpstr>
      <vt:lpstr>Logical Block Addressing</vt:lpstr>
      <vt:lpstr>HDD Performance</vt:lpstr>
      <vt:lpstr>Seek Time</vt:lpstr>
      <vt:lpstr>Rotational Latency</vt:lpstr>
      <vt:lpstr>Data Transfer Rate</vt:lpstr>
      <vt:lpstr>I/O Controller Utilization Vs. Response Time</vt:lpstr>
      <vt:lpstr>Storage Design Based on Application Requirements and Disk Drive Performance</vt:lpstr>
      <vt:lpstr>Components of Intelligent Storage Systems – II </vt:lpstr>
      <vt:lpstr>Storage – Solid State Drives</vt:lpstr>
      <vt:lpstr>SSD Addressing</vt:lpstr>
      <vt:lpstr>Page and Block States</vt:lpstr>
      <vt:lpstr>SSD Performance</vt:lpstr>
      <vt:lpstr>Part 4: RAID</vt:lpstr>
      <vt:lpstr>Why RAID?</vt:lpstr>
      <vt:lpstr>RAID Array Components</vt:lpstr>
      <vt:lpstr>RAID Techniques</vt:lpstr>
      <vt:lpstr>RAID Levels</vt:lpstr>
      <vt:lpstr>RAID 0</vt:lpstr>
      <vt:lpstr>RAID 1</vt:lpstr>
      <vt:lpstr>Nested RAID – 1+0</vt:lpstr>
      <vt:lpstr>RAID 3</vt:lpstr>
      <vt:lpstr>RAID 5</vt:lpstr>
      <vt:lpstr>RAID 6</vt:lpstr>
      <vt:lpstr>RAID Impacts on Performance</vt:lpstr>
      <vt:lpstr>RAID Comparison</vt:lpstr>
      <vt:lpstr>Dynamic Disk Sparing (Hot Sparing)</vt:lpstr>
      <vt:lpstr>Part 5: Types of Intelligent Storage Systems</vt:lpstr>
      <vt:lpstr>Data Access Methods</vt:lpstr>
      <vt:lpstr>Types of Intelligent Storage Systems</vt:lpstr>
      <vt:lpstr>Scale-up Vs. Scale-out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Operacijski sustavi i mrežna infrastruktura - servisi</dc:title>
  <dc:creator>Vedran Dakić</dc:creator>
  <cp:lastModifiedBy>Vedran Dakić</cp:lastModifiedBy>
  <cp:revision>10</cp:revision>
  <dcterms:created xsi:type="dcterms:W3CDTF">2017-03-03T16:09:44Z</dcterms:created>
  <dcterms:modified xsi:type="dcterms:W3CDTF">2017-03-03T17:55:57Z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0x010100AAF8DF40C255CC4E80B3CE21AAA3650C</vt:lpwstr>
  </property>
  <property fmtid="{D5CDD505-2E9C-101B-9397-08002B2CF9AE}" pid="3" name="IsMyDocuments">
    <vt:bool>true</vt:bool>
  </property>
</Properties>
</file>