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10.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16.xml" ContentType="application/vnd.openxmlformats-officedocument.presentationml.tags+xml"/>
  <Override PartName="/ppt/notesSlides/notesSlide12.xml" ContentType="application/vnd.openxmlformats-officedocument.presentationml.notesSlide+xml"/>
  <Override PartName="/ppt/tags/tag17.xml" ContentType="application/vnd.openxmlformats-officedocument.presentationml.tags+xml"/>
  <Override PartName="/ppt/notesSlides/notesSlide13.xml" ContentType="application/vnd.openxmlformats-officedocument.presentationml.notesSlide+xml"/>
  <Override PartName="/ppt/tags/tag18.xml" ContentType="application/vnd.openxmlformats-officedocument.presentationml.tags+xml"/>
  <Override PartName="/ppt/notesSlides/notesSlide14.xml" ContentType="application/vnd.openxmlformats-officedocument.presentationml.notesSlide+xml"/>
  <Override PartName="/ppt/tags/tag19.xml" ContentType="application/vnd.openxmlformats-officedocument.presentationml.tags+xml"/>
  <Override PartName="/ppt/notesSlides/notesSlide15.xml" ContentType="application/vnd.openxmlformats-officedocument.presentationml.notesSlide+xml"/>
  <Override PartName="/ppt/tags/tag20.xml" ContentType="application/vnd.openxmlformats-officedocument.presentationml.tags+xml"/>
  <Override PartName="/ppt/notesSlides/notesSlide16.xml" ContentType="application/vnd.openxmlformats-officedocument.presentationml.notesSlide+xml"/>
  <Override PartName="/ppt/tags/tag21.xml" ContentType="application/vnd.openxmlformats-officedocument.presentationml.tags+xml"/>
  <Override PartName="/ppt/notesSlides/notesSlide17.xml" ContentType="application/vnd.openxmlformats-officedocument.presentationml.notesSlide+xml"/>
  <Override PartName="/ppt/tags/tag22.xml" ContentType="application/vnd.openxmlformats-officedocument.presentationml.tags+xml"/>
  <Override PartName="/ppt/notesSlides/notesSlide18.xml" ContentType="application/vnd.openxmlformats-officedocument.presentationml.notesSlide+xml"/>
  <Override PartName="/ppt/tags/tag23.xml" ContentType="application/vnd.openxmlformats-officedocument.presentationml.tags+xml"/>
  <Override PartName="/ppt/notesSlides/notesSlide19.xml" ContentType="application/vnd.openxmlformats-officedocument.presentationml.notesSlide+xml"/>
  <Override PartName="/ppt/tags/tag24.xml" ContentType="application/vnd.openxmlformats-officedocument.presentationml.tags+xml"/>
  <Override PartName="/ppt/notesSlides/notesSlide20.xml" ContentType="application/vnd.openxmlformats-officedocument.presentationml.notesSlide+xml"/>
  <Override PartName="/ppt/tags/tag25.xml" ContentType="application/vnd.openxmlformats-officedocument.presentationml.tags+xml"/>
  <Override PartName="/ppt/notesSlides/notesSlide21.xml" ContentType="application/vnd.openxmlformats-officedocument.presentationml.notesSlide+xml"/>
  <Override PartName="/ppt/tags/tag26.xml" ContentType="application/vnd.openxmlformats-officedocument.presentationml.tags+xml"/>
  <Override PartName="/ppt/notesSlides/notesSlide22.xml" ContentType="application/vnd.openxmlformats-officedocument.presentationml.notesSlide+xml"/>
  <Override PartName="/ppt/tags/tag27.xml" ContentType="application/vnd.openxmlformats-officedocument.presentationml.tags+xml"/>
  <Override PartName="/ppt/notesSlides/notesSlide23.xml" ContentType="application/vnd.openxmlformats-officedocument.presentationml.notesSlide+xml"/>
  <Override PartName="/ppt/tags/tag28.xml" ContentType="application/vnd.openxmlformats-officedocument.presentationml.tags+xml"/>
  <Override PartName="/ppt/notesSlides/notesSlide24.xml" ContentType="application/vnd.openxmlformats-officedocument.presentationml.notesSlide+xml"/>
  <Override PartName="/ppt/tags/tag29.xml" ContentType="application/vnd.openxmlformats-officedocument.presentationml.tags+xml"/>
  <Override PartName="/ppt/notesSlides/notesSlide25.xml" ContentType="application/vnd.openxmlformats-officedocument.presentationml.notesSlide+xml"/>
  <Override PartName="/ppt/tags/tag30.xml" ContentType="application/vnd.openxmlformats-officedocument.presentationml.tags+xml"/>
  <Override PartName="/ppt/notesSlides/notesSlide26.xml" ContentType="application/vnd.openxmlformats-officedocument.presentationml.notesSlide+xml"/>
  <Override PartName="/ppt/tags/tag31.xml" ContentType="application/vnd.openxmlformats-officedocument.presentationml.tags+xml"/>
  <Override PartName="/ppt/notesSlides/notesSlide27.xml" ContentType="application/vnd.openxmlformats-officedocument.presentationml.notesSlide+xml"/>
  <Override PartName="/ppt/tags/tag32.xml" ContentType="application/vnd.openxmlformats-officedocument.presentationml.tags+xml"/>
  <Override PartName="/ppt/notesSlides/notesSlide28.xml" ContentType="application/vnd.openxmlformats-officedocument.presentationml.notesSlide+xml"/>
  <Override PartName="/ppt/tags/tag33.xml" ContentType="application/vnd.openxmlformats-officedocument.presentationml.tags+xml"/>
  <Override PartName="/ppt/notesSlides/notesSlide29.xml" ContentType="application/vnd.openxmlformats-officedocument.presentationml.notesSlide+xml"/>
  <Override PartName="/ppt/tags/tag34.xml" ContentType="application/vnd.openxmlformats-officedocument.presentationml.tags+xml"/>
  <Override PartName="/ppt/notesSlides/notesSlide30.xml" ContentType="application/vnd.openxmlformats-officedocument.presentationml.notesSlide+xml"/>
  <Override PartName="/ppt/tags/tag35.xml" ContentType="application/vnd.openxmlformats-officedocument.presentationml.tags+xml"/>
  <Override PartName="/ppt/notesSlides/notesSlide31.xml" ContentType="application/vnd.openxmlformats-officedocument.presentationml.notesSlide+xml"/>
  <Override PartName="/ppt/tags/tag36.xml" ContentType="application/vnd.openxmlformats-officedocument.presentationml.tags+xml"/>
  <Override PartName="/ppt/notesSlides/notesSlide32.xml" ContentType="application/vnd.openxmlformats-officedocument.presentationml.notesSlide+xml"/>
  <Override PartName="/ppt/tags/tag37.xml" ContentType="application/vnd.openxmlformats-officedocument.presentationml.tags+xml"/>
  <Override PartName="/ppt/notesSlides/notesSlide33.xml" ContentType="application/vnd.openxmlformats-officedocument.presentationml.notesSlide+xml"/>
  <Override PartName="/ppt/tags/tag38.xml" ContentType="application/vnd.openxmlformats-officedocument.presentationml.tags+xml"/>
  <Override PartName="/ppt/notesSlides/notesSlide34.xml" ContentType="application/vnd.openxmlformats-officedocument.presentationml.notesSlide+xml"/>
  <Override PartName="/ppt/tags/tag39.xml" ContentType="application/vnd.openxmlformats-officedocument.presentationml.tags+xml"/>
  <Override PartName="/ppt/notesSlides/notesSlide35.xml" ContentType="application/vnd.openxmlformats-officedocument.presentationml.notesSlide+xml"/>
  <Override PartName="/ppt/tags/tag40.xml" ContentType="application/vnd.openxmlformats-officedocument.presentationml.tags+xml"/>
  <Override PartName="/ppt/notesSlides/notesSlide36.xml" ContentType="application/vnd.openxmlformats-officedocument.presentationml.notesSlide+xml"/>
  <Override PartName="/ppt/tags/tag41.xml" ContentType="application/vnd.openxmlformats-officedocument.presentationml.tags+xml"/>
  <Override PartName="/ppt/notesSlides/notesSlide37.xml" ContentType="application/vnd.openxmlformats-officedocument.presentationml.notesSlide+xml"/>
  <Override PartName="/ppt/tags/tag42.xml" ContentType="application/vnd.openxmlformats-officedocument.presentationml.tags+xml"/>
  <Override PartName="/ppt/notesSlides/notesSlide38.xml" ContentType="application/vnd.openxmlformats-officedocument.presentationml.notesSlide+xml"/>
  <Override PartName="/ppt/tags/tag43.xml" ContentType="application/vnd.openxmlformats-officedocument.presentationml.tags+xml"/>
  <Override PartName="/ppt/notesSlides/notesSlide39.xml" ContentType="application/vnd.openxmlformats-officedocument.presentationml.notesSlide+xml"/>
  <Override PartName="/ppt/tags/tag44.xml" ContentType="application/vnd.openxmlformats-officedocument.presentationml.tags+xml"/>
  <Override PartName="/ppt/notesSlides/notesSlide40.xml" ContentType="application/vnd.openxmlformats-officedocument.presentationml.notesSlide+xml"/>
  <Override PartName="/ppt/tags/tag45.xml" ContentType="application/vnd.openxmlformats-officedocument.presentationml.tags+xml"/>
  <Override PartName="/ppt/notesSlides/notesSlide41.xml" ContentType="application/vnd.openxmlformats-officedocument.presentationml.notesSlide+xml"/>
  <Override PartName="/ppt/tags/tag46.xml" ContentType="application/vnd.openxmlformats-officedocument.presentationml.tags+xml"/>
  <Override PartName="/ppt/notesSlides/notesSlide42.xml" ContentType="application/vnd.openxmlformats-officedocument.presentationml.notesSlide+xml"/>
  <Override PartName="/ppt/tags/tag47.xml" ContentType="application/vnd.openxmlformats-officedocument.presentationml.tags+xml"/>
  <Override PartName="/ppt/notesSlides/notesSlide43.xml" ContentType="application/vnd.openxmlformats-officedocument.presentationml.notesSlide+xml"/>
  <Override PartName="/ppt/tags/tag48.xml" ContentType="application/vnd.openxmlformats-officedocument.presentationml.tags+xml"/>
  <Override PartName="/ppt/notesSlides/notesSlide44.xml" ContentType="application/vnd.openxmlformats-officedocument.presentationml.notesSlide+xml"/>
  <Override PartName="/ppt/tags/tag49.xml" ContentType="application/vnd.openxmlformats-officedocument.presentationml.tags+xml"/>
  <Override PartName="/ppt/notesSlides/notesSlide45.xml" ContentType="application/vnd.openxmlformats-officedocument.presentationml.notesSlide+xml"/>
  <Override PartName="/ppt/tags/tag50.xml" ContentType="application/vnd.openxmlformats-officedocument.presentationml.tags+xml"/>
  <Override PartName="/ppt/notesSlides/notesSlide46.xml" ContentType="application/vnd.openxmlformats-officedocument.presentationml.notesSlide+xml"/>
  <Override PartName="/ppt/tags/tag51.xml" ContentType="application/vnd.openxmlformats-officedocument.presentationml.tags+xml"/>
  <Override PartName="/ppt/notesSlides/notesSlide47.xml" ContentType="application/vnd.openxmlformats-officedocument.presentationml.notesSlide+xml"/>
  <Override PartName="/ppt/tags/tag52.xml" ContentType="application/vnd.openxmlformats-officedocument.presentationml.tags+xml"/>
  <Override PartName="/ppt/notesSlides/notesSlide48.xml" ContentType="application/vnd.openxmlformats-officedocument.presentationml.notesSlide+xml"/>
  <Override PartName="/ppt/tags/tag53.xml" ContentType="application/vnd.openxmlformats-officedocument.presentationml.tags+xml"/>
  <Override PartName="/ppt/notesSlides/notesSlide49.xml" ContentType="application/vnd.openxmlformats-officedocument.presentationml.notesSlide+xml"/>
  <Override PartName="/ppt/tags/tag54.xml" ContentType="application/vnd.openxmlformats-officedocument.presentationml.tags+xml"/>
  <Override PartName="/ppt/notesSlides/notesSlide50.xml" ContentType="application/vnd.openxmlformats-officedocument.presentationml.notesSlide+xml"/>
  <Override PartName="/ppt/tags/tag55.xml" ContentType="application/vnd.openxmlformats-officedocument.presentationml.tags+xml"/>
  <Override PartName="/ppt/notesSlides/notesSlide51.xml" ContentType="application/vnd.openxmlformats-officedocument.presentationml.notesSlide+xml"/>
  <Override PartName="/ppt/tags/tag56.xml" ContentType="application/vnd.openxmlformats-officedocument.presentationml.tags+xml"/>
  <Override PartName="/ppt/notesSlides/notesSlide52.xml" ContentType="application/vnd.openxmlformats-officedocument.presentationml.notesSlide+xml"/>
  <Override PartName="/ppt/tags/tag57.xml" ContentType="application/vnd.openxmlformats-officedocument.presentationml.tags+xml"/>
  <Override PartName="/ppt/notesSlides/notesSlide53.xml" ContentType="application/vnd.openxmlformats-officedocument.presentationml.notesSlide+xml"/>
  <Override PartName="/ppt/tags/tag58.xml" ContentType="application/vnd.openxmlformats-officedocument.presentationml.tags+xml"/>
  <Override PartName="/ppt/notesSlides/notesSlide54.xml" ContentType="application/vnd.openxmlformats-officedocument.presentationml.notesSlide+xml"/>
  <Override PartName="/ppt/tags/tag59.xml" ContentType="application/vnd.openxmlformats-officedocument.presentationml.tags+xml"/>
  <Override PartName="/ppt/notesSlides/notesSlide55.xml" ContentType="application/vnd.openxmlformats-officedocument.presentationml.notesSlide+xml"/>
  <Override PartName="/ppt/tags/tag60.xml" ContentType="application/vnd.openxmlformats-officedocument.presentationml.tags+xml"/>
  <Override PartName="/ppt/notesSlides/notesSlide56.xml" ContentType="application/vnd.openxmlformats-officedocument.presentationml.notesSlide+xml"/>
  <Override PartName="/ppt/tags/tag61.xml" ContentType="application/vnd.openxmlformats-officedocument.presentationml.tags+xml"/>
  <Override PartName="/ppt/notesSlides/notesSlide57.xml" ContentType="application/vnd.openxmlformats-officedocument.presentationml.notesSlide+xml"/>
  <Override PartName="/ppt/tags/tag62.xml" ContentType="application/vnd.openxmlformats-officedocument.presentationml.tags+xml"/>
  <Override PartName="/ppt/notesSlides/notesSlide58.xml" ContentType="application/vnd.openxmlformats-officedocument.presentationml.notesSlide+xml"/>
  <Override PartName="/ppt/tags/tag63.xml" ContentType="application/vnd.openxmlformats-officedocument.presentationml.tags+xml"/>
  <Override PartName="/ppt/notesSlides/notesSlide59.xml" ContentType="application/vnd.openxmlformats-officedocument.presentationml.notesSlide+xml"/>
  <Override PartName="/ppt/tags/tag64.xml" ContentType="application/vnd.openxmlformats-officedocument.presentationml.tags+xml"/>
  <Override PartName="/ppt/notesSlides/notesSlide60.xml" ContentType="application/vnd.openxmlformats-officedocument.presentationml.notesSlide+xml"/>
  <Override PartName="/ppt/tags/tag65.xml" ContentType="application/vnd.openxmlformats-officedocument.presentationml.tags+xml"/>
  <Override PartName="/ppt/notesSlides/notesSlide61.xml" ContentType="application/vnd.openxmlformats-officedocument.presentationml.notesSlide+xml"/>
  <Override PartName="/ppt/tags/tag66.xml" ContentType="application/vnd.openxmlformats-officedocument.presentationml.tags+xml"/>
  <Override PartName="/ppt/notesSlides/notesSlide62.xml" ContentType="application/vnd.openxmlformats-officedocument.presentationml.notesSlide+xml"/>
  <Override PartName="/ppt/tags/tag67.xml" ContentType="application/vnd.openxmlformats-officedocument.presentationml.tags+xml"/>
  <Override PartName="/ppt/notesSlides/notesSlide63.xml" ContentType="application/vnd.openxmlformats-officedocument.presentationml.notesSlide+xml"/>
  <Override PartName="/ppt/tags/tag68.xml" ContentType="application/vnd.openxmlformats-officedocument.presentationml.tags+xml"/>
  <Override PartName="/ppt/notesSlides/notesSlide64.xml" ContentType="application/vnd.openxmlformats-officedocument.presentationml.notesSlide+xml"/>
  <Override PartName="/ppt/tags/tag69.xml" ContentType="application/vnd.openxmlformats-officedocument.presentationml.tags+xml"/>
  <Override PartName="/ppt/notesSlides/notesSlide65.xml" ContentType="application/vnd.openxmlformats-officedocument.presentationml.notesSlide+xml"/>
  <Override PartName="/ppt/tags/tag70.xml" ContentType="application/vnd.openxmlformats-officedocument.presentationml.tags+xml"/>
  <Override PartName="/ppt/notesSlides/notesSlide66.xml" ContentType="application/vnd.openxmlformats-officedocument.presentationml.notesSlide+xml"/>
  <Override PartName="/ppt/tags/tag71.xml" ContentType="application/vnd.openxmlformats-officedocument.presentationml.tags+xml"/>
  <Override PartName="/ppt/notesSlides/notesSlide67.xml" ContentType="application/vnd.openxmlformats-officedocument.presentationml.notesSlide+xml"/>
  <Override PartName="/ppt/tags/tag72.xml" ContentType="application/vnd.openxmlformats-officedocument.presentationml.tags+xml"/>
  <Override PartName="/ppt/notesSlides/notesSlide68.xml" ContentType="application/vnd.openxmlformats-officedocument.presentationml.notesSlide+xml"/>
  <Override PartName="/ppt/tags/tag73.xml" ContentType="application/vnd.openxmlformats-officedocument.presentationml.tags+xml"/>
  <Override PartName="/ppt/notesSlides/notesSlide69.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notesSlides/notesSlide70.xml" ContentType="application/vnd.openxmlformats-officedocument.presentationml.notesSlide+xml"/>
  <Override PartName="/ppt/tags/tag76.xml" ContentType="application/vnd.openxmlformats-officedocument.presentationml.tags+xml"/>
  <Override PartName="/ppt/notesSlides/notesSlide71.xml" ContentType="application/vnd.openxmlformats-officedocument.presentationml.notesSlide+xml"/>
  <Override PartName="/ppt/tags/tag77.xml" ContentType="application/vnd.openxmlformats-officedocument.presentationml.tags+xml"/>
  <Override PartName="/ppt/notesSlides/notesSlide72.xml" ContentType="application/vnd.openxmlformats-officedocument.presentationml.notesSlide+xml"/>
  <Override PartName="/ppt/tags/tag78.xml" ContentType="application/vnd.openxmlformats-officedocument.presentationml.tags+xml"/>
  <Override PartName="/ppt/notesSlides/notesSlide73.xml" ContentType="application/vnd.openxmlformats-officedocument.presentationml.notesSlide+xml"/>
  <Override PartName="/ppt/tags/tag79.xml" ContentType="application/vnd.openxmlformats-officedocument.presentationml.tags+xml"/>
  <Override PartName="/ppt/notesSlides/notesSlide74.xml" ContentType="application/vnd.openxmlformats-officedocument.presentationml.notesSlide+xml"/>
  <Override PartName="/ppt/tags/tag80.xml" ContentType="application/vnd.openxmlformats-officedocument.presentationml.tags+xml"/>
  <Override PartName="/ppt/notesSlides/notesSlide75.xml" ContentType="application/vnd.openxmlformats-officedocument.presentationml.notesSlide+xml"/>
  <Override PartName="/ppt/tags/tag81.xml" ContentType="application/vnd.openxmlformats-officedocument.presentationml.tags+xml"/>
  <Override PartName="/ppt/notesSlides/notesSlide76.xml" ContentType="application/vnd.openxmlformats-officedocument.presentationml.notesSlide+xml"/>
  <Override PartName="/ppt/tags/tag82.xml" ContentType="application/vnd.openxmlformats-officedocument.presentationml.tags+xml"/>
  <Override PartName="/ppt/notesSlides/notesSlide77.xml" ContentType="application/vnd.openxmlformats-officedocument.presentationml.notesSlide+xml"/>
  <Override PartName="/ppt/tags/tag83.xml" ContentType="application/vnd.openxmlformats-officedocument.presentationml.tags+xml"/>
  <Override PartName="/ppt/notesSlides/notesSlide78.xml" ContentType="application/vnd.openxmlformats-officedocument.presentationml.notesSlide+xml"/>
  <Override PartName="/ppt/tags/tag84.xml" ContentType="application/vnd.openxmlformats-officedocument.presentationml.tags+xml"/>
  <Override PartName="/ppt/notesSlides/notesSlide79.xml" ContentType="application/vnd.openxmlformats-officedocument.presentationml.notesSlide+xml"/>
  <Override PartName="/ppt/tags/tag85.xml" ContentType="application/vnd.openxmlformats-officedocument.presentationml.tags+xml"/>
  <Override PartName="/ppt/notesSlides/notesSlide80.xml" ContentType="application/vnd.openxmlformats-officedocument.presentationml.notesSlide+xml"/>
  <Override PartName="/ppt/tags/tag86.xml" ContentType="application/vnd.openxmlformats-officedocument.presentationml.tags+xml"/>
  <Override PartName="/ppt/notesSlides/notesSlide81.xml" ContentType="application/vnd.openxmlformats-officedocument.presentationml.notesSlide+xml"/>
  <Override PartName="/ppt/tags/tag87.xml" ContentType="application/vnd.openxmlformats-officedocument.presentationml.tags+xml"/>
  <Override PartName="/ppt/notesSlides/notesSlide82.xml" ContentType="application/vnd.openxmlformats-officedocument.presentationml.notesSlide+xml"/>
  <Override PartName="/ppt/tags/tag88.xml" ContentType="application/vnd.openxmlformats-officedocument.presentationml.tags+xml"/>
  <Override PartName="/ppt/notesSlides/notesSlide83.xml" ContentType="application/vnd.openxmlformats-officedocument.presentationml.notesSlide+xml"/>
  <Override PartName="/ppt/tags/tag89.xml" ContentType="application/vnd.openxmlformats-officedocument.presentationml.tags+xml"/>
  <Override PartName="/ppt/notesSlides/notesSlide84.xml" ContentType="application/vnd.openxmlformats-officedocument.presentationml.notesSlide+xml"/>
  <Override PartName="/ppt/tags/tag90.xml" ContentType="application/vnd.openxmlformats-officedocument.presentationml.tags+xml"/>
  <Override PartName="/ppt/notesSlides/notesSlide85.xml" ContentType="application/vnd.openxmlformats-officedocument.presentationml.notesSlide+xml"/>
  <Override PartName="/ppt/tags/tag91.xml" ContentType="application/vnd.openxmlformats-officedocument.presentationml.tags+xml"/>
  <Override PartName="/ppt/notesSlides/notesSlide86.xml" ContentType="application/vnd.openxmlformats-officedocument.presentationml.notesSlide+xml"/>
  <Override PartName="/ppt/tags/tag92.xml" ContentType="application/vnd.openxmlformats-officedocument.presentationml.tags+xml"/>
  <Override PartName="/ppt/notesSlides/notesSlide87.xml" ContentType="application/vnd.openxmlformats-officedocument.presentationml.notesSlide+xml"/>
  <Override PartName="/ppt/tags/tag93.xml" ContentType="application/vnd.openxmlformats-officedocument.presentationml.tags+xml"/>
  <Override PartName="/ppt/notesSlides/notesSlide88.xml" ContentType="application/vnd.openxmlformats-officedocument.presentationml.notesSlide+xml"/>
  <Override PartName="/ppt/tags/tag94.xml" ContentType="application/vnd.openxmlformats-officedocument.presentationml.tags+xml"/>
  <Override PartName="/ppt/notesSlides/notesSlide89.xml" ContentType="application/vnd.openxmlformats-officedocument.presentationml.notesSlide+xml"/>
  <Override PartName="/ppt/tags/tag95.xml" ContentType="application/vnd.openxmlformats-officedocument.presentationml.tags+xml"/>
  <Override PartName="/ppt/notesSlides/notesSlide90.xml" ContentType="application/vnd.openxmlformats-officedocument.presentationml.notesSlide+xml"/>
  <Override PartName="/ppt/tags/tag96.xml" ContentType="application/vnd.openxmlformats-officedocument.presentationml.tags+xml"/>
  <Override PartName="/ppt/notesSlides/notesSlide91.xml" ContentType="application/vnd.openxmlformats-officedocument.presentationml.notesSlide+xml"/>
  <Override PartName="/ppt/tags/tag97.xml" ContentType="application/vnd.openxmlformats-officedocument.presentationml.tags+xml"/>
  <Override PartName="/ppt/notesSlides/notesSlide92.xml" ContentType="application/vnd.openxmlformats-officedocument.presentationml.notesSlide+xml"/>
  <Override PartName="/ppt/tags/tag98.xml" ContentType="application/vnd.openxmlformats-officedocument.presentationml.tags+xml"/>
  <Override PartName="/ppt/notesSlides/notesSlide93.xml" ContentType="application/vnd.openxmlformats-officedocument.presentationml.notesSlide+xml"/>
  <Override PartName="/ppt/tags/tag99.xml" ContentType="application/vnd.openxmlformats-officedocument.presentationml.tags+xml"/>
  <Override PartName="/ppt/notesSlides/notesSlide94.xml" ContentType="application/vnd.openxmlformats-officedocument.presentationml.notesSlide+xml"/>
  <Override PartName="/ppt/tags/tag100.xml" ContentType="application/vnd.openxmlformats-officedocument.presentationml.tags+xml"/>
  <Override PartName="/ppt/notesSlides/notesSlide95.xml" ContentType="application/vnd.openxmlformats-officedocument.presentationml.notesSlide+xml"/>
  <Override PartName="/ppt/tags/tag101.xml" ContentType="application/vnd.openxmlformats-officedocument.presentationml.tags+xml"/>
  <Override PartName="/ppt/notesSlides/notesSlide96.xml" ContentType="application/vnd.openxmlformats-officedocument.presentationml.notesSlide+xml"/>
  <Override PartName="/ppt/tags/tag102.xml" ContentType="application/vnd.openxmlformats-officedocument.presentationml.tags+xml"/>
  <Override PartName="/ppt/notesSlides/notesSlide97.xml" ContentType="application/vnd.openxmlformats-officedocument.presentationml.notesSlide+xml"/>
  <Override PartName="/ppt/tags/tag103.xml" ContentType="application/vnd.openxmlformats-officedocument.presentationml.tags+xml"/>
  <Override PartName="/ppt/notesSlides/notesSlide98.xml" ContentType="application/vnd.openxmlformats-officedocument.presentationml.notesSlide+xml"/>
  <Override PartName="/ppt/tags/tag104.xml" ContentType="application/vnd.openxmlformats-officedocument.presentationml.tags+xml"/>
  <Override PartName="/ppt/notesSlides/notesSlide99.xml" ContentType="application/vnd.openxmlformats-officedocument.presentationml.notesSlide+xml"/>
  <Override PartName="/ppt/tags/tag105.xml" ContentType="application/vnd.openxmlformats-officedocument.presentationml.tags+xml"/>
  <Override PartName="/ppt/notesSlides/notesSlide100.xml" ContentType="application/vnd.openxmlformats-officedocument.presentationml.notesSlide+xml"/>
  <Override PartName="/ppt/tags/tag106.xml" ContentType="application/vnd.openxmlformats-officedocument.presentationml.tags+xml"/>
  <Override PartName="/ppt/notesSlides/notesSlide101.xml" ContentType="application/vnd.openxmlformats-officedocument.presentationml.notesSlide+xml"/>
  <Override PartName="/ppt/tags/tag107.xml" ContentType="application/vnd.openxmlformats-officedocument.presentationml.tags+xml"/>
  <Override PartName="/ppt/notesSlides/notesSlide102.xml" ContentType="application/vnd.openxmlformats-officedocument.presentationml.notesSlide+xml"/>
  <Override PartName="/ppt/tags/tag108.xml" ContentType="application/vnd.openxmlformats-officedocument.presentationml.tags+xml"/>
  <Override PartName="/ppt/notesSlides/notesSlide103.xml" ContentType="application/vnd.openxmlformats-officedocument.presentationml.notesSlide+xml"/>
  <Override PartName="/ppt/tags/tag109.xml" ContentType="application/vnd.openxmlformats-officedocument.presentationml.tags+xml"/>
  <Override PartName="/ppt/notesSlides/notesSlide104.xml" ContentType="application/vnd.openxmlformats-officedocument.presentationml.notesSlide+xml"/>
  <Override PartName="/ppt/tags/tag110.xml" ContentType="application/vnd.openxmlformats-officedocument.presentationml.tags+xml"/>
  <Override PartName="/ppt/notesSlides/notesSlide105.xml" ContentType="application/vnd.openxmlformats-officedocument.presentationml.notesSlide+xml"/>
  <Override PartName="/ppt/tags/tag111.xml" ContentType="application/vnd.openxmlformats-officedocument.presentationml.tags+xml"/>
  <Override PartName="/ppt/notesSlides/notesSlide106.xml" ContentType="application/vnd.openxmlformats-officedocument.presentationml.notesSlide+xml"/>
  <Override PartName="/ppt/tags/tag112.xml" ContentType="application/vnd.openxmlformats-officedocument.presentationml.tags+xml"/>
  <Override PartName="/ppt/notesSlides/notesSlide107.xml" ContentType="application/vnd.openxmlformats-officedocument.presentationml.notesSlide+xml"/>
  <Override PartName="/ppt/tags/tag113.xml" ContentType="application/vnd.openxmlformats-officedocument.presentationml.tags+xml"/>
  <Override PartName="/ppt/notesSlides/notesSlide108.xml" ContentType="application/vnd.openxmlformats-officedocument.presentationml.notesSlide+xml"/>
  <Override PartName="/ppt/tags/tag114.xml" ContentType="application/vnd.openxmlformats-officedocument.presentationml.tags+xml"/>
  <Override PartName="/ppt/notesSlides/notesSlide109.xml" ContentType="application/vnd.openxmlformats-officedocument.presentationml.notesSlide+xml"/>
  <Override PartName="/ppt/tags/tag115.xml" ContentType="application/vnd.openxmlformats-officedocument.presentationml.tags+xml"/>
  <Override PartName="/ppt/notesSlides/notesSlide110.xml" ContentType="application/vnd.openxmlformats-officedocument.presentationml.notesSlide+xml"/>
  <Override PartName="/ppt/tags/tag116.xml" ContentType="application/vnd.openxmlformats-officedocument.presentationml.tags+xml"/>
  <Override PartName="/ppt/notesSlides/notesSlide111.xml" ContentType="application/vnd.openxmlformats-officedocument.presentationml.notesSlide+xml"/>
  <Override PartName="/ppt/tags/tag117.xml" ContentType="application/vnd.openxmlformats-officedocument.presentationml.tags+xml"/>
  <Override PartName="/ppt/notesSlides/notesSlide112.xml" ContentType="application/vnd.openxmlformats-officedocument.presentationml.notesSlide+xml"/>
  <Override PartName="/ppt/tags/tag118.xml" ContentType="application/vnd.openxmlformats-officedocument.presentationml.tags+xml"/>
  <Override PartName="/ppt/notesSlides/notesSlide113.xml" ContentType="application/vnd.openxmlformats-officedocument.presentationml.notesSlide+xml"/>
  <Override PartName="/ppt/tags/tag119.xml" ContentType="application/vnd.openxmlformats-officedocument.presentationml.tags+xml"/>
  <Override PartName="/ppt/notesSlides/notesSlide114.xml" ContentType="application/vnd.openxmlformats-officedocument.presentationml.notesSlide+xml"/>
  <Override PartName="/ppt/tags/tag120.xml" ContentType="application/vnd.openxmlformats-officedocument.presentationml.tags+xml"/>
  <Override PartName="/ppt/notesSlides/notesSlide115.xml" ContentType="application/vnd.openxmlformats-officedocument.presentationml.notesSlide+xml"/>
  <Override PartName="/ppt/tags/tag121.xml" ContentType="application/vnd.openxmlformats-officedocument.presentationml.tags+xml"/>
  <Override PartName="/ppt/notesSlides/notesSlide116.xml" ContentType="application/vnd.openxmlformats-officedocument.presentationml.notesSlide+xml"/>
  <Override PartName="/ppt/tags/tag122.xml" ContentType="application/vnd.openxmlformats-officedocument.presentationml.tags+xml"/>
  <Override PartName="/ppt/notesSlides/notesSlide117.xml" ContentType="application/vnd.openxmlformats-officedocument.presentationml.notesSlide+xml"/>
  <Override PartName="/ppt/tags/tag123.xml" ContentType="application/vnd.openxmlformats-officedocument.presentationml.tags+xml"/>
  <Override PartName="/ppt/notesSlides/notesSlide118.xml" ContentType="application/vnd.openxmlformats-officedocument.presentationml.notesSlide+xml"/>
  <Override PartName="/ppt/tags/tag124.xml" ContentType="application/vnd.openxmlformats-officedocument.presentationml.tags+xml"/>
  <Override PartName="/ppt/notesSlides/notesSlide119.xml" ContentType="application/vnd.openxmlformats-officedocument.presentationml.notesSlide+xml"/>
  <Override PartName="/ppt/tags/tag125.xml" ContentType="application/vnd.openxmlformats-officedocument.presentationml.tags+xml"/>
  <Override PartName="/ppt/notesSlides/notesSlide120.xml" ContentType="application/vnd.openxmlformats-officedocument.presentationml.notesSlide+xml"/>
  <Override PartName="/ppt/tags/tag126.xml" ContentType="application/vnd.openxmlformats-officedocument.presentationml.tags+xml"/>
  <Override PartName="/ppt/notesSlides/notesSlide121.xml" ContentType="application/vnd.openxmlformats-officedocument.presentationml.notesSlide+xml"/>
  <Override PartName="/ppt/tags/tag127.xml" ContentType="application/vnd.openxmlformats-officedocument.presentationml.tags+xml"/>
  <Override PartName="/ppt/notesSlides/notesSlide1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8"/>
  </p:notesMasterIdLst>
  <p:handoutMasterIdLst>
    <p:handoutMasterId r:id="rId129"/>
  </p:handout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71" r:id="rId17"/>
    <p:sldId id="272" r:id="rId18"/>
    <p:sldId id="273" r:id="rId19"/>
    <p:sldId id="274" r:id="rId20"/>
    <p:sldId id="276" r:id="rId21"/>
    <p:sldId id="277" r:id="rId22"/>
    <p:sldId id="278" r:id="rId23"/>
    <p:sldId id="279" r:id="rId24"/>
    <p:sldId id="281" r:id="rId25"/>
    <p:sldId id="282" r:id="rId26"/>
    <p:sldId id="283" r:id="rId27"/>
    <p:sldId id="284" r:id="rId28"/>
    <p:sldId id="285" r:id="rId29"/>
    <p:sldId id="286" r:id="rId30"/>
    <p:sldId id="287" r:id="rId31"/>
    <p:sldId id="288" r:id="rId32"/>
    <p:sldId id="289" r:id="rId33"/>
    <p:sldId id="293"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7" r:id="rId56"/>
    <p:sldId id="318" r:id="rId57"/>
    <p:sldId id="319" r:id="rId58"/>
    <p:sldId id="320" r:id="rId59"/>
    <p:sldId id="321" r:id="rId60"/>
    <p:sldId id="322" r:id="rId61"/>
    <p:sldId id="323" r:id="rId62"/>
    <p:sldId id="324" r:id="rId63"/>
    <p:sldId id="325" r:id="rId64"/>
    <p:sldId id="326" r:id="rId65"/>
    <p:sldId id="327" r:id="rId66"/>
    <p:sldId id="328" r:id="rId67"/>
    <p:sldId id="329" r:id="rId68"/>
    <p:sldId id="330" r:id="rId69"/>
    <p:sldId id="331" r:id="rId70"/>
    <p:sldId id="332" r:id="rId71"/>
    <p:sldId id="333" r:id="rId72"/>
    <p:sldId id="334" r:id="rId73"/>
    <p:sldId id="335" r:id="rId74"/>
    <p:sldId id="336" r:id="rId75"/>
    <p:sldId id="337" r:id="rId76"/>
    <p:sldId id="338" r:id="rId77"/>
    <p:sldId id="339" r:id="rId78"/>
    <p:sldId id="340" r:id="rId79"/>
    <p:sldId id="341" r:id="rId80"/>
    <p:sldId id="342" r:id="rId81"/>
    <p:sldId id="343" r:id="rId82"/>
    <p:sldId id="344" r:id="rId83"/>
    <p:sldId id="345" r:id="rId84"/>
    <p:sldId id="346" r:id="rId85"/>
    <p:sldId id="347" r:id="rId86"/>
    <p:sldId id="348" r:id="rId87"/>
    <p:sldId id="349" r:id="rId88"/>
    <p:sldId id="350" r:id="rId89"/>
    <p:sldId id="351" r:id="rId90"/>
    <p:sldId id="352" r:id="rId91"/>
    <p:sldId id="353" r:id="rId92"/>
    <p:sldId id="354" r:id="rId93"/>
    <p:sldId id="355" r:id="rId94"/>
    <p:sldId id="356" r:id="rId95"/>
    <p:sldId id="357" r:id="rId96"/>
    <p:sldId id="358" r:id="rId97"/>
    <p:sldId id="359" r:id="rId98"/>
    <p:sldId id="360" r:id="rId99"/>
    <p:sldId id="361" r:id="rId100"/>
    <p:sldId id="362" r:id="rId101"/>
    <p:sldId id="363" r:id="rId102"/>
    <p:sldId id="364" r:id="rId103"/>
    <p:sldId id="365" r:id="rId104"/>
    <p:sldId id="366" r:id="rId105"/>
    <p:sldId id="367" r:id="rId106"/>
    <p:sldId id="368" r:id="rId107"/>
    <p:sldId id="369" r:id="rId108"/>
    <p:sldId id="370" r:id="rId109"/>
    <p:sldId id="371" r:id="rId110"/>
    <p:sldId id="372" r:id="rId111"/>
    <p:sldId id="373" r:id="rId112"/>
    <p:sldId id="374" r:id="rId113"/>
    <p:sldId id="375" r:id="rId114"/>
    <p:sldId id="376" r:id="rId115"/>
    <p:sldId id="377" r:id="rId116"/>
    <p:sldId id="378" r:id="rId117"/>
    <p:sldId id="379" r:id="rId118"/>
    <p:sldId id="380" r:id="rId119"/>
    <p:sldId id="381" r:id="rId120"/>
    <p:sldId id="382" r:id="rId121"/>
    <p:sldId id="383" r:id="rId122"/>
    <p:sldId id="384" r:id="rId123"/>
    <p:sldId id="385" r:id="rId124"/>
    <p:sldId id="386" r:id="rId125"/>
    <p:sldId id="387" r:id="rId126"/>
    <p:sldId id="390" r:id="rId127"/>
  </p:sldIdLst>
  <p:sldSz cx="9144000" cy="6858000" type="screen4x3"/>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86" d="100"/>
          <a:sy n="186" d="100"/>
        </p:scale>
        <p:origin x="1050" y="-54"/>
      </p:cViewPr>
      <p:guideLst/>
    </p:cSldViewPr>
  </p:slideViewPr>
  <p:notesTextViewPr>
    <p:cViewPr>
      <p:scale>
        <a:sx n="1" d="1"/>
        <a:sy n="1" d="1"/>
      </p:scale>
      <p:origin x="0" y="0"/>
    </p:cViewPr>
  </p:notesTextViewPr>
  <p:notesViewPr>
    <p:cSldViewPr snapToGrid="0">
      <p:cViewPr varScale="1">
        <p:scale>
          <a:sx n="101" d="100"/>
          <a:sy n="101" d="100"/>
        </p:scale>
        <p:origin x="3552" y="10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notesMaster" Target="notesMasters/notesMaster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handoutMaster" Target="handoutMasters/handoutMaster1.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presProps" Target="presProps.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theme" Target="theme/theme1.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r-H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AAEB55-AA1C-416E-8F11-DD53AAFF714D}" type="datetimeFigureOut">
              <a:rPr lang="hr-HR" smtClean="0"/>
              <a:t>3.3.2017.</a:t>
            </a:fld>
            <a:endParaRPr lang="hr-H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hr-H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A333DD-81B9-4367-B71A-D38756CC224A}" type="slidenum">
              <a:rPr lang="hr-HR" smtClean="0"/>
              <a:t>‹#›</a:t>
            </a:fld>
            <a:endParaRPr lang="hr-HR"/>
          </a:p>
        </p:txBody>
      </p:sp>
    </p:spTree>
    <p:extLst>
      <p:ext uri="{BB962C8B-B14F-4D97-AF65-F5344CB8AC3E}">
        <p14:creationId xmlns:p14="http://schemas.microsoft.com/office/powerpoint/2010/main" val="1408698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r-H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ADEFD-1DE0-45EA-8E36-70EEEB8F1535}" type="datetimeFigureOut">
              <a:rPr lang="hr-HR" smtClean="0"/>
              <a:t>3.3.2017.</a:t>
            </a:fld>
            <a:endParaRPr lang="hr-H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hr-H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r-H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681549-6349-4495-A1A0-0BF255F8F1B8}" type="slidenum">
              <a:rPr lang="hr-HR" smtClean="0"/>
              <a:t>‹#›</a:t>
            </a:fld>
            <a:endParaRPr lang="hr-HR"/>
          </a:p>
        </p:txBody>
      </p:sp>
    </p:spTree>
    <p:extLst>
      <p:ext uri="{BB962C8B-B14F-4D97-AF65-F5344CB8AC3E}">
        <p14:creationId xmlns:p14="http://schemas.microsoft.com/office/powerpoint/2010/main" val="1636757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a:t>
            </a:r>
            <a:r>
              <a:rPr lang="en-US" baseline="0" dirty="0" smtClean="0"/>
              <a:t> module focuses on the key components of a block-based storage system. It details the function of each component, including cache management and protection techniques. This module also focuses on the two storage provisioning methods. Finally, this module focuses on the storage </a:t>
            </a:r>
            <a:r>
              <a:rPr lang="en-US" baseline="0" dirty="0" err="1" smtClean="0"/>
              <a:t>tiering</a:t>
            </a:r>
            <a:r>
              <a:rPr lang="en-US" baseline="0" dirty="0" smtClean="0"/>
              <a:t> mechanisms.</a:t>
            </a:r>
          </a:p>
        </p:txBody>
      </p:sp>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352550" y="381000"/>
            <a:ext cx="4457700" cy="3343275"/>
          </a:xfrm>
        </p:spPr>
      </p:sp>
    </p:spTree>
    <p:extLst>
      <p:ext uri="{BB962C8B-B14F-4D97-AF65-F5344CB8AC3E}">
        <p14:creationId xmlns:p14="http://schemas.microsoft.com/office/powerpoint/2010/main" val="4004902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r>
              <a:rPr lang="en-US" dirty="0" smtClean="0"/>
              <a:t>As cache fills, the storage system must take action to flush dirty pages (data written into the cache but not yet written to the storage) to manage space availability. </a:t>
            </a:r>
            <a:r>
              <a:rPr lang="en-US" i="1" dirty="0" smtClean="0"/>
              <a:t>Flushing</a:t>
            </a:r>
            <a:r>
              <a:rPr lang="en-US" dirty="0" smtClean="0"/>
              <a:t> is the process that commits data from cache to the storage. On the basis of the I/O access rate and pattern, high and low levels called </a:t>
            </a:r>
            <a:r>
              <a:rPr lang="en-US" i="1" dirty="0" smtClean="0"/>
              <a:t>watermarks</a:t>
            </a:r>
            <a:r>
              <a:rPr lang="en-US" dirty="0" smtClean="0"/>
              <a:t> are set in cache to manage the flushing process. </a:t>
            </a:r>
            <a:r>
              <a:rPr lang="en-US" i="1" dirty="0" smtClean="0"/>
              <a:t>High watermark (HWM) </a:t>
            </a:r>
            <a:r>
              <a:rPr lang="en-US" dirty="0" smtClean="0"/>
              <a:t>is the cache utilization level at which the storage system starts high-speed flushing of cache data. </a:t>
            </a:r>
            <a:r>
              <a:rPr lang="en-US" i="1" dirty="0" smtClean="0"/>
              <a:t>Low watermark (LWM) </a:t>
            </a:r>
            <a:r>
              <a:rPr lang="en-US" dirty="0" smtClean="0"/>
              <a:t>is the point at which the storage system stops flushing data to the storage drives. The cache utilization level drives the mode of flushing to be used:</a:t>
            </a:r>
          </a:p>
          <a:p>
            <a:pPr marL="171435" indent="-171435">
              <a:buFont typeface="Arial" pitchFamily="34" charset="0"/>
              <a:buChar char="•"/>
            </a:pPr>
            <a:r>
              <a:rPr lang="en-US" b="1" dirty="0" smtClean="0"/>
              <a:t>Idle flushing: </a:t>
            </a:r>
            <a:r>
              <a:rPr lang="en-US" dirty="0" smtClean="0"/>
              <a:t>It occurs continuously, at a modest rate, when the cache utilization level is between the high and the low watermark.</a:t>
            </a:r>
          </a:p>
          <a:p>
            <a:pPr marL="171435" indent="-171435">
              <a:buFont typeface="Arial" pitchFamily="34" charset="0"/>
              <a:buChar char="•"/>
            </a:pPr>
            <a:r>
              <a:rPr lang="en-US" b="1" dirty="0"/>
              <a:t>High watermark flushing: </a:t>
            </a:r>
            <a:r>
              <a:rPr lang="en-US" dirty="0" smtClean="0"/>
              <a:t>It is activated when cache utilization hits the high watermark. The storage system dedicates some additional resources for flushing. This type of flushing has some impact on I/O processing.</a:t>
            </a:r>
          </a:p>
          <a:p>
            <a:pPr marL="171435" indent="-171435">
              <a:buFont typeface="Arial" pitchFamily="34" charset="0"/>
              <a:buChar char="•"/>
            </a:pPr>
            <a:r>
              <a:rPr lang="en-US" b="1" dirty="0"/>
              <a:t>Forced flushing: </a:t>
            </a:r>
            <a:r>
              <a:rPr lang="en-US" dirty="0" smtClean="0"/>
              <a:t>It occurs in the event of a large I/O burst when cache reaches 100 percent of its capacity, which significantly affects the I/O response time. In forced flushing, system flushes the cache on priority by allocating more resources.</a:t>
            </a:r>
          </a:p>
          <a:p>
            <a:r>
              <a:rPr lang="en-US" dirty="0"/>
              <a:t>The rate of </a:t>
            </a:r>
            <a:r>
              <a:rPr lang="en-US" dirty="0" smtClean="0"/>
              <a:t>flushing </a:t>
            </a:r>
            <a:r>
              <a:rPr lang="en-US" dirty="0"/>
              <a:t>and the rate of acceptance of </a:t>
            </a:r>
            <a:r>
              <a:rPr lang="en-US" dirty="0" smtClean="0"/>
              <a:t>compute system </a:t>
            </a:r>
            <a:r>
              <a:rPr lang="en-US" dirty="0"/>
              <a:t>I/O into </a:t>
            </a:r>
            <a:r>
              <a:rPr lang="en-US" dirty="0" smtClean="0"/>
              <a:t>cache </a:t>
            </a:r>
            <a:r>
              <a:rPr lang="en-US" dirty="0"/>
              <a:t>is managed dynamically to optimize </a:t>
            </a:r>
            <a:r>
              <a:rPr lang="en-US" dirty="0" smtClean="0"/>
              <a:t>the storage system </a:t>
            </a:r>
            <a:r>
              <a:rPr lang="en-US" dirty="0"/>
              <a:t>performance</a:t>
            </a:r>
            <a:r>
              <a:rPr lang="en-US" dirty="0" smtClean="0"/>
              <a:t>. The controller dynamically </a:t>
            </a:r>
            <a:r>
              <a:rPr lang="en-US" dirty="0"/>
              <a:t>auto-adjusts </a:t>
            </a:r>
            <a:r>
              <a:rPr lang="en-US" dirty="0" smtClean="0"/>
              <a:t>the incoming </a:t>
            </a:r>
            <a:r>
              <a:rPr lang="en-US" dirty="0"/>
              <a:t>and outgoing </a:t>
            </a:r>
            <a:r>
              <a:rPr lang="en-US" dirty="0" smtClean="0"/>
              <a:t>I/O. The intelligent flushing algorithms provide the storage drives with the time </a:t>
            </a:r>
            <a:r>
              <a:rPr lang="en-US" dirty="0"/>
              <a:t>needed to process an increased flushing load by delaying </a:t>
            </a:r>
            <a:r>
              <a:rPr lang="en-US" dirty="0" smtClean="0"/>
              <a:t>compute system </a:t>
            </a:r>
            <a:r>
              <a:rPr lang="en-US" dirty="0"/>
              <a:t>I/O </a:t>
            </a:r>
            <a:r>
              <a:rPr lang="en-US" dirty="0" smtClean="0"/>
              <a:t>acknowledgments</a:t>
            </a:r>
            <a:r>
              <a:rPr lang="en-US" dirty="0"/>
              <a:t>, thus slowing the rate of incoming writes. Throttling continues until the rate of incoming data is equated with the abilities of the underlying </a:t>
            </a:r>
            <a:r>
              <a:rPr lang="en-US" dirty="0" smtClean="0"/>
              <a:t>storage drives to handle the workload.</a:t>
            </a:r>
            <a:endParaRPr lang="en-US" dirty="0"/>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274726285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r>
              <a:rPr lang="en-US" sz="1100" dirty="0"/>
              <a:t>All FC switches, regardless of the manufacturer, provide a common set of services as defined in the FC standards. These services are available at certain predefined addresses. Some of these services are Fabric Login Server, Fabric Controller, Name Server, and Management Server.</a:t>
            </a:r>
          </a:p>
          <a:p>
            <a:pPr marL="181240" indent="-181240">
              <a:buFont typeface="Arial" panose="020B0604020202020204" pitchFamily="34" charset="0"/>
              <a:buChar char="•"/>
            </a:pPr>
            <a:r>
              <a:rPr lang="en-US" sz="1100" b="1" dirty="0"/>
              <a:t>Fabric Login Server:</a:t>
            </a:r>
            <a:r>
              <a:rPr lang="en-US" sz="1100" dirty="0"/>
              <a:t> It is located at the predefined address of FFFFFE and is used during the initial part of the node’s fabric login process.</a:t>
            </a:r>
          </a:p>
          <a:p>
            <a:pPr marL="181240" indent="-181240">
              <a:buFont typeface="Arial" panose="020B0604020202020204" pitchFamily="34" charset="0"/>
              <a:buChar char="•"/>
            </a:pPr>
            <a:r>
              <a:rPr lang="en-US" sz="1100" b="1" dirty="0"/>
              <a:t>Name Server (formally known as Distributed Name Server): </a:t>
            </a:r>
            <a:r>
              <a:rPr lang="en-US" sz="1100" dirty="0"/>
              <a:t>It is located at the predefined address FFFFFC and is responsible for name registration and management of node ports. Each switch exchanges its Name Server information with other switches in the fabric to maintain a synchronized, distributed name service.</a:t>
            </a:r>
          </a:p>
          <a:p>
            <a:pPr marL="181240" indent="-181240">
              <a:buFont typeface="Arial" panose="020B0604020202020204" pitchFamily="34" charset="0"/>
              <a:buChar char="•"/>
            </a:pPr>
            <a:r>
              <a:rPr lang="en-US" sz="1100" b="1" dirty="0"/>
              <a:t>Fabric Controller: </a:t>
            </a:r>
            <a:r>
              <a:rPr lang="en-US" sz="1100" dirty="0"/>
              <a:t>Each switch has a Fabric Controller located at the predefined address FFFFFD. The Fabric Controller provides services to both node ports and other switches. The Fabric Controller is responsible for managing and distributing Registered State Change Notifications (RSCNs) to the node ports registered with the Fabric Controller. If there is a change in the fabric, RSCNs are sent out by a switch to the attached node ports. The Fabric Controller also generates Switch Registered State Change Notifications (SW-RSCNs) to every other domain (switch) in the fabric. These RSCNs keep the name server up-to-date on all switches in the fabric. </a:t>
            </a:r>
          </a:p>
          <a:p>
            <a:pPr marL="181240" indent="-181240">
              <a:buFont typeface="Arial" panose="020B0604020202020204" pitchFamily="34" charset="0"/>
              <a:buChar char="•"/>
            </a:pPr>
            <a:r>
              <a:rPr lang="en-US" sz="1100" b="1" dirty="0"/>
              <a:t>Management Server: </a:t>
            </a:r>
            <a:r>
              <a:rPr lang="en-US" sz="1100" dirty="0"/>
              <a:t>FFFFFA is the FC address for the Management Server. The Management Server is distributed to every switch within the fabric. The Management Server enables the FC SAN management software to retrieve information and administer the fabric.</a:t>
            </a:r>
            <a:endParaRPr lang="en-US" dirty="0"/>
          </a:p>
        </p:txBody>
      </p:sp>
    </p:spTree>
    <p:extLst>
      <p:ext uri="{BB962C8B-B14F-4D97-AF65-F5344CB8AC3E}">
        <p14:creationId xmlns:p14="http://schemas.microsoft.com/office/powerpoint/2010/main" val="29093253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r>
              <a:rPr lang="en-US" kern="1200" dirty="0" smtClean="0">
                <a:solidFill>
                  <a:schemeClr val="tx1"/>
                </a:solidFill>
                <a:latin typeface="+mn-lt"/>
              </a:rPr>
              <a:t>Fabric services define three login types:</a:t>
            </a:r>
          </a:p>
          <a:p>
            <a:pPr marL="191589" lvl="1" indent="-191589">
              <a:buFont typeface="Arial" pitchFamily="34" charset="0"/>
              <a:buChar char="•"/>
            </a:pPr>
            <a:r>
              <a:rPr lang="en-US" b="1" kern="1200" dirty="0" smtClean="0">
                <a:solidFill>
                  <a:schemeClr val="tx1"/>
                </a:solidFill>
                <a:latin typeface="+mn-lt"/>
              </a:rPr>
              <a:t>Fabric login (FLOGI):</a:t>
            </a:r>
            <a:r>
              <a:rPr lang="en-US" kern="1200" dirty="0" smtClean="0">
                <a:solidFill>
                  <a:schemeClr val="tx1"/>
                </a:solidFill>
                <a:latin typeface="+mn-lt"/>
              </a:rPr>
              <a:t> It is performed between an </a:t>
            </a:r>
            <a:r>
              <a:rPr lang="en-US" kern="1200" dirty="0" err="1" smtClean="0">
                <a:solidFill>
                  <a:schemeClr val="tx1"/>
                </a:solidFill>
                <a:latin typeface="+mn-lt"/>
              </a:rPr>
              <a:t>N_Port</a:t>
            </a:r>
            <a:r>
              <a:rPr lang="en-US" kern="1200" dirty="0" smtClean="0">
                <a:solidFill>
                  <a:schemeClr val="tx1"/>
                </a:solidFill>
                <a:latin typeface="+mn-lt"/>
              </a:rPr>
              <a:t> and an </a:t>
            </a:r>
            <a:r>
              <a:rPr lang="en-US" kern="1200" dirty="0" err="1" smtClean="0">
                <a:solidFill>
                  <a:schemeClr val="tx1"/>
                </a:solidFill>
                <a:latin typeface="+mn-lt"/>
              </a:rPr>
              <a:t>F_Port</a:t>
            </a:r>
            <a:r>
              <a:rPr lang="en-US" kern="1200" dirty="0" smtClean="0">
                <a:solidFill>
                  <a:schemeClr val="tx1"/>
                </a:solidFill>
                <a:latin typeface="+mn-lt"/>
              </a:rPr>
              <a:t>. To log on to the fabric, a node sends a FLOGI frame with the WWNN and WWPN parameters to the login service at the predefined FC address FFFFFE (Fabric Login Server). In turn, the switch accepts the login and returns an Accept (ACC) frame with the assigned FC address for the node. Immediately after the FLOGI, the </a:t>
            </a:r>
            <a:r>
              <a:rPr lang="en-US" kern="1200" dirty="0" err="1" smtClean="0">
                <a:solidFill>
                  <a:schemeClr val="tx1"/>
                </a:solidFill>
                <a:latin typeface="+mn-lt"/>
              </a:rPr>
              <a:t>N_Port</a:t>
            </a:r>
            <a:r>
              <a:rPr lang="en-US" kern="1200" dirty="0" smtClean="0">
                <a:solidFill>
                  <a:schemeClr val="tx1"/>
                </a:solidFill>
                <a:latin typeface="+mn-lt"/>
              </a:rPr>
              <a:t> registers itself with the local Name Server on the switch, indicating its WWNN, WWPN, port type, class of service,  assigned FC address, and so on. After the </a:t>
            </a:r>
            <a:r>
              <a:rPr lang="en-US" kern="1200" dirty="0" err="1" smtClean="0">
                <a:solidFill>
                  <a:schemeClr val="tx1"/>
                </a:solidFill>
                <a:latin typeface="+mn-lt"/>
              </a:rPr>
              <a:t>N_Port</a:t>
            </a:r>
            <a:r>
              <a:rPr lang="en-US" kern="1200" dirty="0" smtClean="0">
                <a:solidFill>
                  <a:schemeClr val="tx1"/>
                </a:solidFill>
                <a:latin typeface="+mn-lt"/>
              </a:rPr>
              <a:t> has logged in, it can query the name server database for information about all other logged in ports.</a:t>
            </a:r>
          </a:p>
          <a:p>
            <a:pPr marL="191589" lvl="1" indent="-191589">
              <a:buFont typeface="Arial" pitchFamily="34" charset="0"/>
              <a:buChar char="•"/>
            </a:pPr>
            <a:r>
              <a:rPr lang="en-US" b="1" kern="1200" dirty="0" smtClean="0">
                <a:solidFill>
                  <a:schemeClr val="tx1"/>
                </a:solidFill>
                <a:latin typeface="+mn-lt"/>
              </a:rPr>
              <a:t>Port login (PLOGI): </a:t>
            </a:r>
            <a:r>
              <a:rPr lang="en-US" b="0" kern="1200" dirty="0" smtClean="0">
                <a:solidFill>
                  <a:schemeClr val="tx1"/>
                </a:solidFill>
                <a:latin typeface="+mn-lt"/>
              </a:rPr>
              <a:t>It is p</a:t>
            </a:r>
            <a:r>
              <a:rPr lang="en-US" kern="1200" dirty="0" smtClean="0">
                <a:solidFill>
                  <a:schemeClr val="tx1"/>
                </a:solidFill>
                <a:latin typeface="+mn-lt"/>
              </a:rPr>
              <a:t>erformed between two </a:t>
            </a:r>
            <a:r>
              <a:rPr lang="en-US" kern="1200" dirty="0" err="1" smtClean="0">
                <a:solidFill>
                  <a:schemeClr val="tx1"/>
                </a:solidFill>
                <a:latin typeface="+mn-lt"/>
              </a:rPr>
              <a:t>N_Ports</a:t>
            </a:r>
            <a:r>
              <a:rPr lang="en-US" kern="1200" dirty="0" smtClean="0">
                <a:solidFill>
                  <a:schemeClr val="tx1"/>
                </a:solidFill>
                <a:latin typeface="+mn-lt"/>
              </a:rPr>
              <a:t> to establish a session. The initiator </a:t>
            </a:r>
            <a:r>
              <a:rPr lang="en-US" kern="1200" dirty="0" err="1" smtClean="0">
                <a:solidFill>
                  <a:schemeClr val="tx1"/>
                </a:solidFill>
                <a:latin typeface="+mn-lt"/>
              </a:rPr>
              <a:t>N_Port</a:t>
            </a:r>
            <a:r>
              <a:rPr lang="en-US" kern="1200" dirty="0" smtClean="0">
                <a:solidFill>
                  <a:schemeClr val="tx1"/>
                </a:solidFill>
                <a:latin typeface="+mn-lt"/>
              </a:rPr>
              <a:t> sends a PLOGI request frame to the target </a:t>
            </a:r>
            <a:r>
              <a:rPr lang="en-US" kern="1200" dirty="0" err="1" smtClean="0">
                <a:solidFill>
                  <a:schemeClr val="tx1"/>
                </a:solidFill>
                <a:latin typeface="+mn-lt"/>
              </a:rPr>
              <a:t>N_Port</a:t>
            </a:r>
            <a:r>
              <a:rPr lang="en-US" kern="1200" dirty="0" smtClean="0">
                <a:solidFill>
                  <a:schemeClr val="tx1"/>
                </a:solidFill>
                <a:latin typeface="+mn-lt"/>
              </a:rPr>
              <a:t>, which accepts it. The target </a:t>
            </a:r>
            <a:r>
              <a:rPr lang="en-US" kern="1200" dirty="0" err="1" smtClean="0">
                <a:solidFill>
                  <a:schemeClr val="tx1"/>
                </a:solidFill>
                <a:latin typeface="+mn-lt"/>
              </a:rPr>
              <a:t>N_Port</a:t>
            </a:r>
            <a:r>
              <a:rPr lang="en-US" kern="1200" dirty="0" smtClean="0">
                <a:solidFill>
                  <a:schemeClr val="tx1"/>
                </a:solidFill>
                <a:latin typeface="+mn-lt"/>
              </a:rPr>
              <a:t> returns an ACC to the initiator </a:t>
            </a:r>
            <a:r>
              <a:rPr lang="en-US" kern="1200" dirty="0" err="1" smtClean="0">
                <a:solidFill>
                  <a:schemeClr val="tx1"/>
                </a:solidFill>
                <a:latin typeface="+mn-lt"/>
              </a:rPr>
              <a:t>N_Port</a:t>
            </a:r>
            <a:r>
              <a:rPr lang="en-US" kern="1200" dirty="0" smtClean="0">
                <a:solidFill>
                  <a:schemeClr val="tx1"/>
                </a:solidFill>
                <a:latin typeface="+mn-lt"/>
              </a:rPr>
              <a:t>. Next, the </a:t>
            </a:r>
            <a:r>
              <a:rPr lang="en-US" kern="1200" dirty="0" err="1" smtClean="0">
                <a:solidFill>
                  <a:schemeClr val="tx1"/>
                </a:solidFill>
                <a:latin typeface="+mn-lt"/>
              </a:rPr>
              <a:t>N_Ports</a:t>
            </a:r>
            <a:r>
              <a:rPr lang="en-US" kern="1200" dirty="0" smtClean="0">
                <a:solidFill>
                  <a:schemeClr val="tx1"/>
                </a:solidFill>
                <a:latin typeface="+mn-lt"/>
              </a:rPr>
              <a:t> exchange service parameters relevant to the session. </a:t>
            </a:r>
          </a:p>
          <a:p>
            <a:pPr marL="191589" lvl="1" indent="-191589">
              <a:buFont typeface="Arial" pitchFamily="34" charset="0"/>
              <a:buChar char="•"/>
            </a:pPr>
            <a:r>
              <a:rPr lang="en-US" b="1" kern="1200" dirty="0" smtClean="0">
                <a:solidFill>
                  <a:schemeClr val="tx1"/>
                </a:solidFill>
                <a:latin typeface="+mn-lt"/>
              </a:rPr>
              <a:t>Process login (PRLI):</a:t>
            </a:r>
            <a:r>
              <a:rPr lang="en-US" kern="1200" dirty="0" smtClean="0">
                <a:solidFill>
                  <a:schemeClr val="tx1"/>
                </a:solidFill>
                <a:latin typeface="+mn-lt"/>
              </a:rPr>
              <a:t> It is also performed between two </a:t>
            </a:r>
            <a:r>
              <a:rPr lang="en-US" kern="1200" dirty="0" err="1" smtClean="0">
                <a:solidFill>
                  <a:schemeClr val="tx1"/>
                </a:solidFill>
                <a:latin typeface="+mn-lt"/>
              </a:rPr>
              <a:t>N_Ports</a:t>
            </a:r>
            <a:r>
              <a:rPr lang="en-US" kern="1200" dirty="0" smtClean="0">
                <a:solidFill>
                  <a:schemeClr val="tx1"/>
                </a:solidFill>
                <a:latin typeface="+mn-lt"/>
              </a:rPr>
              <a:t>. This login relates to the FC-4 ULPs, such as SCSI. If the ULP is SCSI, </a:t>
            </a:r>
            <a:r>
              <a:rPr lang="en-US" kern="1200" dirty="0" err="1" smtClean="0">
                <a:solidFill>
                  <a:schemeClr val="tx1"/>
                </a:solidFill>
                <a:latin typeface="+mn-lt"/>
              </a:rPr>
              <a:t>N_Ports</a:t>
            </a:r>
            <a:r>
              <a:rPr lang="en-US" kern="1200" dirty="0" smtClean="0">
                <a:solidFill>
                  <a:schemeClr val="tx1"/>
                </a:solidFill>
                <a:latin typeface="+mn-lt"/>
              </a:rPr>
              <a:t> exchange SCSI-related service parameters.</a:t>
            </a:r>
            <a:endParaRPr lang="en-US" dirty="0"/>
          </a:p>
        </p:txBody>
      </p:sp>
    </p:spTree>
    <p:extLst>
      <p:ext uri="{BB962C8B-B14F-4D97-AF65-F5344CB8AC3E}">
        <p14:creationId xmlns:p14="http://schemas.microsoft.com/office/powerpoint/2010/main" val="107600440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r>
              <a:rPr lang="en-US" dirty="0"/>
              <a:t>Flow control is the process to regulate the data transmission rate between two devices so that a transmitting device does not overflow a receiving device with data. A fabric uses the </a:t>
            </a:r>
            <a:r>
              <a:rPr lang="en-US" i="1" dirty="0"/>
              <a:t>buffer-to-buffer credit (</a:t>
            </a:r>
            <a:r>
              <a:rPr lang="en-US" i="1" dirty="0" err="1"/>
              <a:t>BB_Credit</a:t>
            </a:r>
            <a:r>
              <a:rPr lang="en-US" i="1" dirty="0"/>
              <a:t>) </a:t>
            </a:r>
            <a:r>
              <a:rPr lang="en-US" dirty="0"/>
              <a:t>mechanism for flow control. The </a:t>
            </a:r>
            <a:r>
              <a:rPr lang="en-US" dirty="0" err="1"/>
              <a:t>BB_Credit</a:t>
            </a:r>
            <a:r>
              <a:rPr lang="en-US" dirty="0"/>
              <a:t> management may occur between any two FC ports. </a:t>
            </a:r>
          </a:p>
          <a:p>
            <a:r>
              <a:rPr lang="en-US" dirty="0"/>
              <a:t>In a fabric, an FC frame is received and stored in a receive buffer where it is processed by the receiving FC port. If another frame arrives while the receiving port is processing the first frame, a second receive buffer is needed to hold the new frame. If all the receive buffers are filled up with received frames and the transmitting port sends another frame, then the receiving port would not have a receive buffer available to hold the new frame and the frame would be dropped. </a:t>
            </a:r>
            <a:r>
              <a:rPr lang="en-US" dirty="0" err="1"/>
              <a:t>BB_Credit</a:t>
            </a:r>
            <a:r>
              <a:rPr lang="en-US" dirty="0"/>
              <a:t> mechanism ensures that the FC ports do not run out of buffers and do not drop frames. </a:t>
            </a:r>
          </a:p>
          <a:p>
            <a:r>
              <a:rPr lang="en-US" dirty="0"/>
              <a:t>With </a:t>
            </a:r>
            <a:r>
              <a:rPr lang="en-US" dirty="0" err="1"/>
              <a:t>BB_Credit</a:t>
            </a:r>
            <a:r>
              <a:rPr lang="en-US" dirty="0"/>
              <a:t> mechanism, the transmitting and receiving ports agree on the number of buffers available or </a:t>
            </a:r>
            <a:r>
              <a:rPr lang="en-US" dirty="0" err="1"/>
              <a:t>BB_Credits</a:t>
            </a:r>
            <a:r>
              <a:rPr lang="en-US" dirty="0"/>
              <a:t> during the port login process. The credit value is decremented when a frame is transmitted and incremented upon receiving a response. A receiver ready (R_RDY) is sent from the receiving port to the transmitting port for every free buffer on the receiving side. The transmitting port increments the credit value per R_RDY it receives from the receiving port. The transmitting port maintains a count of available credits and continues to send frames if the count is greater than zero. If the available credits reaches zero, then further transmission of frames is suspended until the credit count becomes a nonzero value.</a:t>
            </a:r>
          </a:p>
          <a:p>
            <a:r>
              <a:rPr lang="en-US" dirty="0"/>
              <a:t>In the figure shown on the slide, a data frame is sent from the </a:t>
            </a:r>
            <a:r>
              <a:rPr lang="en-US" dirty="0" err="1"/>
              <a:t>N_Port</a:t>
            </a:r>
            <a:r>
              <a:rPr lang="en-US" dirty="0"/>
              <a:t> of a compute system to the </a:t>
            </a:r>
            <a:r>
              <a:rPr lang="en-US" dirty="0" err="1"/>
              <a:t>F_Port</a:t>
            </a:r>
            <a:r>
              <a:rPr lang="en-US" dirty="0"/>
              <a:t> of an FC switch. Once the frame is processed and passes the </a:t>
            </a:r>
            <a:r>
              <a:rPr lang="en-US" dirty="0" err="1"/>
              <a:t>F_Port</a:t>
            </a:r>
            <a:r>
              <a:rPr lang="en-US" dirty="0"/>
              <a:t>, the buffer is released and an R_RDY is sent to the transmitting </a:t>
            </a:r>
            <a:r>
              <a:rPr lang="en-US" dirty="0" err="1"/>
              <a:t>N_Port</a:t>
            </a:r>
            <a:r>
              <a:rPr lang="en-US" dirty="0"/>
              <a:t>, allowing the buffer to be marked as available. Each port-to-port data transmission occurs in this manner throughout the fabric.</a:t>
            </a:r>
          </a:p>
        </p:txBody>
      </p:sp>
    </p:spTree>
    <p:extLst>
      <p:ext uri="{BB962C8B-B14F-4D97-AF65-F5344CB8AC3E}">
        <p14:creationId xmlns:p14="http://schemas.microsoft.com/office/powerpoint/2010/main" val="2042675140"/>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lesson covered FC protocol stack, FC and WWN addressing, and structure and organization of FC data. This lesson also covered fabric services, fabric login types, and</a:t>
            </a:r>
            <a:r>
              <a:rPr lang="en-US" baseline="0" dirty="0" smtClean="0"/>
              <a:t> flow control</a:t>
            </a:r>
            <a:r>
              <a:rPr lang="en-US" dirty="0" smtClean="0"/>
              <a:t>.</a:t>
            </a:r>
          </a:p>
          <a:p>
            <a:endParaRPr lang="en-US" dirty="0" smtClean="0"/>
          </a:p>
          <a:p>
            <a:endParaRPr lang="en-US" dirty="0" smtClean="0"/>
          </a:p>
          <a:p>
            <a:endParaRPr lang="en-US" dirty="0"/>
          </a:p>
        </p:txBody>
      </p:sp>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Tree>
    <p:extLst>
      <p:ext uri="{BB962C8B-B14F-4D97-AF65-F5344CB8AC3E}">
        <p14:creationId xmlns:p14="http://schemas.microsoft.com/office/powerpoint/2010/main" val="123084596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lesson covers</a:t>
            </a:r>
            <a:r>
              <a:rPr lang="en-US" baseline="0" dirty="0" smtClean="0"/>
              <a:t> FC SAN topologies such as single-switch, mesh, and core-edge. This lesson also covers link aggregation and types of zoning.</a:t>
            </a:r>
            <a:endParaRPr lang="en-US" dirty="0" smtClean="0"/>
          </a:p>
          <a:p>
            <a:endParaRPr lang="en-US" dirty="0"/>
          </a:p>
        </p:txBody>
      </p:sp>
      <p:sp>
        <p:nvSpPr>
          <p:cNvPr id="4" name="Footer Placeholder 3"/>
          <p:cNvSpPr>
            <a:spLocks noGrp="1"/>
          </p:cNvSpPr>
          <p:nvPr>
            <p:ph type="ftr" sz="quarter" idx="10"/>
          </p:nvPr>
        </p:nvSpPr>
        <p:spPr/>
        <p:txBody>
          <a:bodyPr/>
          <a:lstStyle/>
          <a:p>
            <a:endParaRPr lang="en-US" dirty="0"/>
          </a:p>
        </p:txBody>
      </p:sp>
      <p:sp>
        <p:nvSpPr>
          <p:cNvPr id="7" name="Slide Image Placeholder 6"/>
          <p:cNvSpPr>
            <a:spLocks noGrp="1" noRot="1" noChangeAspect="1"/>
          </p:cNvSpPr>
          <p:nvPr>
            <p:ph type="sldImg"/>
          </p:nvPr>
        </p:nvSpPr>
        <p:spPr>
          <a:xfrm>
            <a:off x="1479550" y="400050"/>
            <a:ext cx="4681538" cy="3509963"/>
          </a:xfrm>
        </p:spPr>
      </p:sp>
    </p:spTree>
    <p:extLst>
      <p:ext uri="{BB962C8B-B14F-4D97-AF65-F5344CB8AC3E}">
        <p14:creationId xmlns:p14="http://schemas.microsoft.com/office/powerpoint/2010/main" val="413950576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pPr defTabSz="483306">
              <a:spcBef>
                <a:spcPts val="1269"/>
              </a:spcBef>
              <a:defRPr/>
            </a:pPr>
            <a:r>
              <a:rPr lang="en-US" dirty="0" smtClean="0"/>
              <a:t>FC switches (including FC directors) may be connected in a number of ways to form different fabric topologies. Each topology provides certain benefits. </a:t>
            </a:r>
          </a:p>
          <a:p>
            <a:pPr>
              <a:defRPr/>
            </a:pPr>
            <a:r>
              <a:rPr lang="en-US" sz="1100" dirty="0"/>
              <a:t>In a single-switch topology, the fabric consists of only a single switch. Both the compute systems and the storage systems are connected to the same switch. A key advantage of a </a:t>
            </a:r>
            <a:r>
              <a:rPr lang="en-US" dirty="0" smtClean="0"/>
              <a:t>single-switch fabric </a:t>
            </a:r>
            <a:r>
              <a:rPr lang="en-US" dirty="0"/>
              <a:t>is that it does not need to use any switch port for </a:t>
            </a:r>
            <a:r>
              <a:rPr lang="en-US" dirty="0" smtClean="0"/>
              <a:t>ISLs. Therefore, every switch port is usable for compute system or storage system connectivity. Further, this topology helps eliminate FC frames traveling over the ISLs and</a:t>
            </a:r>
            <a:r>
              <a:rPr lang="en-US" baseline="0" dirty="0" smtClean="0"/>
              <a:t> </a:t>
            </a:r>
            <a:r>
              <a:rPr lang="en-US" i="0" dirty="0" smtClean="0"/>
              <a:t>consequently eliminates the ISL delays.</a:t>
            </a:r>
          </a:p>
          <a:p>
            <a:pPr eaLnBrk="1" hangingPunct="1"/>
            <a:r>
              <a:rPr lang="en-US" dirty="0" smtClean="0"/>
              <a:t>A typical implementation of a single-switch fabric would involve the deployment of an FC director. FC directors are high-end switches with a high port count. When additional switch ports are needed over time, new ports can be added via add-on line cards (blades) in spare slots available on the director chassis. To some extent, a bladed solution alleviates the port count scalability problem inherent in a single-switch topology.</a:t>
            </a:r>
          </a:p>
        </p:txBody>
      </p:sp>
    </p:spTree>
    <p:extLst>
      <p:ext uri="{BB962C8B-B14F-4D97-AF65-F5344CB8AC3E}">
        <p14:creationId xmlns:p14="http://schemas.microsoft.com/office/powerpoint/2010/main" val="347873442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pPr defTabSz="1021806" eaLnBrk="0" fontAlgn="base" hangingPunct="0">
              <a:spcBef>
                <a:spcPct val="30000"/>
              </a:spcBef>
              <a:spcAft>
                <a:spcPct val="0"/>
              </a:spcAft>
              <a:defRPr/>
            </a:pPr>
            <a:r>
              <a:rPr lang="en-US" i="0" dirty="0" smtClean="0"/>
              <a:t>A mesh topology may be one of the two types: full mesh or partial mesh. In a full mesh, every switch is connected to every other switch in the topology. A full mesh topology may be appropriate when the number of switches involved is small. A typical deployment would involve up to four switches or directors, with each of them servicing highly localized compute-to-storage traffic. In a full mesh topology, a maximum of one ISL or hop is required for compute-to-storage traffic. However, with the increase in the number of switches, the number of switch ports used for ISL also increases. This reduces the available switch ports for node connectivity.</a:t>
            </a:r>
          </a:p>
          <a:p>
            <a:pPr defTabSz="1021806" eaLnBrk="0" fontAlgn="base" hangingPunct="0">
              <a:spcBef>
                <a:spcPct val="30000"/>
              </a:spcBef>
              <a:spcAft>
                <a:spcPct val="0"/>
              </a:spcAft>
              <a:defRPr/>
            </a:pPr>
            <a:r>
              <a:rPr lang="en-US" i="0" dirty="0" smtClean="0"/>
              <a:t>In a partial mesh topology, not all the switches are connected to every other switch. In this topology, several hops or ISLs may be required for the traffic to reach its destination. Partial mesh offers more scalability than full mesh topology. However, without proper placement of compute and storage systems, traffic management in a partial mesh fabric might be complicated and ISLs could become overloaded due to excessive traffic aggregation.</a:t>
            </a:r>
            <a:endParaRPr lang="en-US" dirty="0"/>
          </a:p>
        </p:txBody>
      </p:sp>
    </p:spTree>
    <p:extLst>
      <p:ext uri="{BB962C8B-B14F-4D97-AF65-F5344CB8AC3E}">
        <p14:creationId xmlns:p14="http://schemas.microsoft.com/office/powerpoint/2010/main" val="159811582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r>
              <a:rPr lang="en-US" i="0" dirty="0" smtClean="0"/>
              <a:t>The core-edge topology has two types of switch tiers:</a:t>
            </a:r>
            <a:r>
              <a:rPr lang="en-US" i="0" baseline="0" dirty="0" smtClean="0"/>
              <a:t> edge and core.</a:t>
            </a:r>
          </a:p>
          <a:p>
            <a:pPr defTabSz="483306">
              <a:spcBef>
                <a:spcPts val="1269"/>
              </a:spcBef>
              <a:defRPr/>
            </a:pPr>
            <a:r>
              <a:rPr lang="en-US" i="0" dirty="0" smtClean="0"/>
              <a:t>The edge tier is usually composed of switches and offers an inexpensive approach to adding more compute systems in a fabric. The edge-tier switches are not connected to each other. Each switch at the edge tier is attached to a switch at the core tier through ISLs. </a:t>
            </a:r>
          </a:p>
          <a:p>
            <a:pPr defTabSz="483306">
              <a:spcBef>
                <a:spcPts val="1269"/>
              </a:spcBef>
              <a:defRPr/>
            </a:pPr>
            <a:r>
              <a:rPr lang="en-US" i="0" dirty="0" smtClean="0"/>
              <a:t>The core tier is usually composed of directors that ensure high fabric availability. In addition, typically all traffic must either traverse this tier or terminate at this tier. In this configuration, all storage systems are connected to the core tier, enabling compute-to-storage traffic to traverse  only one ISL. Compute systems that require high performance may be connected directly to the core tier and consequently avoid ISL delays.</a:t>
            </a:r>
          </a:p>
          <a:p>
            <a:r>
              <a:rPr lang="en-US" i="0" dirty="0" smtClean="0"/>
              <a:t>The core-edge topology increases connectivity within the FC SAN while conserving the overall port utilization. It eliminates the need to connect edge switches to other edge switches over ISLs. Reduction of ISLs can greatly increase the number of node ports that can be connected to the fabric. If fabric expansion is required, </a:t>
            </a:r>
            <a:r>
              <a:rPr lang="en-US" dirty="0"/>
              <a:t>then administrators would need to connect </a:t>
            </a:r>
            <a:r>
              <a:rPr lang="en-US" i="0" dirty="0" smtClean="0"/>
              <a:t>additional edge switches to the core. The core of the fabric is also extended by adding more switches or directors at the core tier. Based on the number of core-tier switches, this topology has different variations, such as single-core topology and dual-core topology. To transform a single-core topology to dual-core, new ISLs are created to connect each edge switch to the new core switch in the fabric.</a:t>
            </a:r>
            <a:endParaRPr lang="en-US" dirty="0"/>
          </a:p>
        </p:txBody>
      </p:sp>
    </p:spTree>
    <p:extLst>
      <p:ext uri="{BB962C8B-B14F-4D97-AF65-F5344CB8AC3E}">
        <p14:creationId xmlns:p14="http://schemas.microsoft.com/office/powerpoint/2010/main" val="74777200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r>
              <a:rPr lang="en-US" i="1" dirty="0" smtClean="0"/>
              <a:t>Link aggregation </a:t>
            </a:r>
            <a:r>
              <a:rPr lang="en-US" dirty="0" smtClean="0"/>
              <a:t>combines two or more parallel ISLs into a single logical ISL, called a port-channel, yielding higher throughput than a single ISL could provide. For example, the aggregation of 10 ISLs into a single port-channel provides up to 160 Gb/s throughput assuming the bandwidth of an ISL is 16 Gb/s. Link aggregation optimizes fabric performance by distributing network traffic across the shared bandwidth of all the ISLs in a port-channel. This allows the network traffic for</a:t>
            </a:r>
            <a:r>
              <a:rPr lang="en-US" baseline="0" dirty="0" smtClean="0"/>
              <a:t> a pair of node ports </a:t>
            </a:r>
            <a:r>
              <a:rPr lang="en-US" dirty="0" smtClean="0"/>
              <a:t>to flow through all the available ISLs in the port-channel rather than restricting the traffic to a specific, potentially congested ISL. The number of ISLs in a port channel can</a:t>
            </a:r>
            <a:r>
              <a:rPr lang="en-US" baseline="0" dirty="0" smtClean="0"/>
              <a:t> be scaled depending on application’s performance requirement.</a:t>
            </a:r>
            <a:endParaRPr lang="en-US" dirty="0" smtClean="0"/>
          </a:p>
          <a:p>
            <a:r>
              <a:rPr lang="en-US" dirty="0" smtClean="0"/>
              <a:t>This slide illustrates two examples. The example on the left is based on an FC SAN infrastructure with no link aggregation enabled. Four HBA ports H1, H2, H3, and H4 have been configured to generate I/O activity to four storage system ports S1, S2, S3, and S4 respectively. The HBAs and the storage systems are connected to two</a:t>
            </a:r>
            <a:r>
              <a:rPr lang="en-US" baseline="0" dirty="0" smtClean="0"/>
              <a:t> </a:t>
            </a:r>
            <a:r>
              <a:rPr lang="en-US" dirty="0" smtClean="0"/>
              <a:t>separate FC switches with three ISLs between the switches. Let us assume that the bandwidth of each ISL is 8 Gb/s and the</a:t>
            </a:r>
            <a:r>
              <a:rPr lang="en-US" baseline="0" dirty="0" smtClean="0"/>
              <a:t> data transmission rate</a:t>
            </a:r>
            <a:r>
              <a:rPr lang="en-US" dirty="0" smtClean="0"/>
              <a:t> for the port-pairs {H1,S1}, {H2,S2}, {H3,S3}, and {H4,S4} are 5 Gb/s,</a:t>
            </a:r>
            <a:r>
              <a:rPr lang="en-US" baseline="0" dirty="0" smtClean="0"/>
              <a:t> 1.5 Gb/s, 2 Gb/s, and 4.5 Gb/s</a:t>
            </a:r>
            <a:r>
              <a:rPr lang="en-US" dirty="0" smtClean="0"/>
              <a:t>. Without link aggregation, the fabric typically assigns a particular ISL for each of the port-pairs in a round-robin fashion. It is possible that</a:t>
            </a:r>
            <a:r>
              <a:rPr lang="en-US" baseline="0" dirty="0" smtClean="0"/>
              <a:t> </a:t>
            </a:r>
            <a:r>
              <a:rPr lang="en-US" dirty="0" smtClean="0"/>
              <a:t>port-pairs {H1,S1} and {H4,S4} are assigned to the same ISL in their respective routes.</a:t>
            </a:r>
            <a:r>
              <a:rPr lang="en-US" baseline="0" dirty="0" smtClean="0"/>
              <a:t> T</a:t>
            </a:r>
            <a:r>
              <a:rPr lang="en-US" dirty="0" smtClean="0"/>
              <a:t>he other two ISLs are assigned to the port-pairs {H2,S2} and {H3,S3}. Two of the three ISLs are under-utilized, whereas the third ISL is saturated and</a:t>
            </a:r>
            <a:r>
              <a:rPr lang="en-US" baseline="0" dirty="0" smtClean="0"/>
              <a:t> becomes a performance bottleneck for</a:t>
            </a:r>
            <a:r>
              <a:rPr lang="en-US" dirty="0" smtClean="0"/>
              <a:t> the port-pairs assigned to it. The example on the right has aggregated the three ISLs into a port-channel</a:t>
            </a:r>
            <a:r>
              <a:rPr lang="en-US" baseline="0" dirty="0" smtClean="0"/>
              <a:t> that provides throughput up to 24 Gb/s. Network traffic for all the port-pairs are distributed over the ISLs in the port-channel, which ensures even ISL utilization. </a:t>
            </a:r>
            <a:endParaRPr lang="en-US" dirty="0" smtClean="0"/>
          </a:p>
        </p:txBody>
      </p:sp>
    </p:spTree>
    <p:extLst>
      <p:ext uri="{BB962C8B-B14F-4D97-AF65-F5344CB8AC3E}">
        <p14:creationId xmlns:p14="http://schemas.microsoft.com/office/powerpoint/2010/main" val="39809038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pPr defTabSz="1021806" eaLnBrk="0" fontAlgn="base" hangingPunct="0">
              <a:spcBef>
                <a:spcPct val="30000"/>
              </a:spcBef>
              <a:spcAft>
                <a:spcPct val="0"/>
              </a:spcAft>
              <a:defRPr/>
            </a:pPr>
            <a:r>
              <a:rPr lang="en-US" sz="1100" i="1" dirty="0"/>
              <a:t>Zoning</a:t>
            </a:r>
            <a:r>
              <a:rPr lang="en-US" sz="1100" dirty="0"/>
              <a:t> is an FC switch function that enables node ports within the fabric to be logically segmented into groups and communicate with each other within the group.</a:t>
            </a:r>
          </a:p>
          <a:p>
            <a:pPr defTabSz="1021806" eaLnBrk="0" fontAlgn="base" hangingPunct="0">
              <a:spcBef>
                <a:spcPct val="30000"/>
              </a:spcBef>
              <a:spcAft>
                <a:spcPct val="0"/>
              </a:spcAft>
              <a:defRPr/>
            </a:pPr>
            <a:r>
              <a:rPr lang="en-US" sz="1100" dirty="0"/>
              <a:t>Whenever a change takes place in the name server database, the fabric controller sends a Registered State Change Notification (RSCN) to all the nodes impacted by the change. If zoning is not configured, the fabric controller sends the RSCN to all the nodes in the fabric. Involving the nodes that are not impacted by the change increases the amount of fabric-management traffic. For a large fabric, the amount of FC traffic generated due to this process can be significant and might impact the compute-to-storage data traffic. Zoning helps to limit the number of RSCNs in a fabric. In the presence of zoning, a fabric sends the RSCN to only those nodes in a zone where the change has occurred.</a:t>
            </a:r>
          </a:p>
          <a:p>
            <a:pPr defTabSz="1021806" eaLnBrk="0" fontAlgn="base" hangingPunct="0">
              <a:spcBef>
                <a:spcPct val="30000"/>
              </a:spcBef>
              <a:spcAft>
                <a:spcPct val="0"/>
              </a:spcAft>
              <a:defRPr/>
            </a:pPr>
            <a:r>
              <a:rPr lang="en-US" sz="1100" dirty="0"/>
              <a:t>Zoning also provides access control, along with other access control mechanisms, such as LUN masking. Zoning provides control by allowing only the members in the same zone to establish communication with each other.</a:t>
            </a:r>
          </a:p>
          <a:p>
            <a:r>
              <a:rPr lang="en-US" sz="1100" dirty="0"/>
              <a:t>Zone members, zones, and zone sets form the hierarchy defined in the zoning process. A zone set is composed of a group of zones that can be activated or deactivated as a single entity in a fabric. Multiple zone sets may be defined in a fabric, but only one zone set can be active at a time. Members are the nodes within the FC SAN that can be included in a zone. FC switch ports, FC HBA ports, and storage system ports can be members of a zone. A port or node can be a member of multiple zones. Nodes distributed across multiple switches in a switched fabric may also be grouped into the same zone. Zone sets are also referred to as zone configurations.</a:t>
            </a:r>
            <a:endParaRPr lang="en-US" dirty="0"/>
          </a:p>
        </p:txBody>
      </p:sp>
    </p:spTree>
    <p:extLst>
      <p:ext uri="{BB962C8B-B14F-4D97-AF65-F5344CB8AC3E}">
        <p14:creationId xmlns:p14="http://schemas.microsoft.com/office/powerpoint/2010/main" val="3456070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Cache is volatile memory; so a power failure or any kind of cache failure will cause loss of the data that is not yet committed to the storage drive. This risk of losing uncommitted data held in cache can be mitigated using </a:t>
            </a:r>
            <a:r>
              <a:rPr lang="en-US" i="1" dirty="0" smtClean="0"/>
              <a:t>cache mirroring</a:t>
            </a:r>
            <a:r>
              <a:rPr lang="en-US" dirty="0" smtClean="0"/>
              <a:t> and </a:t>
            </a:r>
            <a:r>
              <a:rPr lang="en-US" i="1" dirty="0" smtClean="0"/>
              <a:t>cache vaulting</a:t>
            </a:r>
            <a:r>
              <a:rPr lang="en-US" dirty="0" smtClean="0"/>
              <a:t>:</a:t>
            </a:r>
          </a:p>
          <a:p>
            <a:pPr marL="171435" indent="-171435">
              <a:buFont typeface="Arial" pitchFamily="34" charset="0"/>
              <a:buChar char="•"/>
            </a:pPr>
            <a:r>
              <a:rPr lang="en-US" b="1" dirty="0" smtClean="0"/>
              <a:t>Cache mirroring: </a:t>
            </a:r>
            <a:r>
              <a:rPr lang="en-US" dirty="0" smtClean="0"/>
              <a:t>Each write to cache is held in two different memory locations on two independent memory cards. If a cache failure occurs, the write data will still be safe in the mirrored location and can be committed to the storage drive. </a:t>
            </a:r>
            <a:r>
              <a:rPr lang="en-US" b="0" dirty="0" smtClean="0"/>
              <a:t>Reads are staged from the storage drive to the cache; therefore, if a cache failure occurs, t</a:t>
            </a:r>
            <a:r>
              <a:rPr lang="en-US" dirty="0" smtClean="0"/>
              <a:t>he data can still be accessed from the storage drives. Because only writes are mirrored, this method results in better utilization of the available cache. In cache mirroring approaches, the problem of maintaining </a:t>
            </a:r>
            <a:r>
              <a:rPr lang="en-US" i="1" dirty="0" smtClean="0"/>
              <a:t>cache coherency</a:t>
            </a:r>
            <a:r>
              <a:rPr lang="en-US" dirty="0" smtClean="0"/>
              <a:t> is introduced. Cache coherency means that data in two different cache locations must be identical at all times. It is the responsibility of the storage system's operating environment to ensure coherency.</a:t>
            </a:r>
          </a:p>
          <a:p>
            <a:pPr marL="171435" indent="-171435">
              <a:buFont typeface="Arial" pitchFamily="34" charset="0"/>
              <a:buChar char="•"/>
            </a:pPr>
            <a:r>
              <a:rPr lang="en-US" b="1" dirty="0" smtClean="0"/>
              <a:t>Cache vaulting: </a:t>
            </a:r>
            <a:r>
              <a:rPr lang="en-US" dirty="0" smtClean="0"/>
              <a:t>The risk of data loss due to power failure can be addressed in various ways: powering the memory with a battery until the AC power is restored or using battery power to write the cache content to the storage drives. If an extended power failure occurs, using batteries is not a viable option. This is because in intelligent storage systems, large amounts of data might need to be committed to numerous storage drives, and batteries might not provide power for sufficient time to write each piece of data to its intended storage drive. Therefore, storage vendors use a set of physical storage drives to dump the contents of cache during power failure. This is called </a:t>
            </a:r>
            <a:r>
              <a:rPr lang="en-US" i="1" dirty="0" smtClean="0"/>
              <a:t>cache vaulting</a:t>
            </a:r>
            <a:r>
              <a:rPr lang="en-US" dirty="0" smtClean="0"/>
              <a:t> and the storage drives are called </a:t>
            </a:r>
            <a:r>
              <a:rPr lang="en-US" i="1" dirty="0" smtClean="0"/>
              <a:t>vault drives</a:t>
            </a:r>
            <a:r>
              <a:rPr lang="en-US" dirty="0" smtClean="0"/>
              <a:t>. When power is restored, data from these storage drives is written back to write cache and then written to the intended drives.</a:t>
            </a:r>
            <a:endParaRPr lang="en-US" dirty="0">
              <a:latin typeface="Calibri" pitchFamily="34" charset="0"/>
            </a:endParaRPr>
          </a:p>
          <a:p>
            <a:endParaRPr lang="en-US" dirty="0"/>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136736505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r>
              <a:rPr lang="en-US" dirty="0" smtClean="0"/>
              <a:t>Zoning can be categorized into three types:</a:t>
            </a:r>
            <a:endParaRPr lang="en-US" b="1" dirty="0" smtClean="0"/>
          </a:p>
          <a:p>
            <a:pPr marL="191589" lvl="1" indent="-191589">
              <a:buFont typeface="Arial" pitchFamily="34" charset="0"/>
              <a:buChar char="•"/>
              <a:defRPr/>
            </a:pPr>
            <a:r>
              <a:rPr lang="en-US" b="1" dirty="0" smtClean="0"/>
              <a:t>WWN zoning: </a:t>
            </a:r>
            <a:r>
              <a:rPr lang="en-US" dirty="0" smtClean="0"/>
              <a:t>It uses World Wide Names to define zones. The zone members are the unique WWN addresses of the FC HBA and its targets (storage systems). A major advantage of WWN zoning is its flexibility. </a:t>
            </a:r>
            <a:r>
              <a:rPr lang="en-US" dirty="0"/>
              <a:t>If an administrator moves a node </a:t>
            </a:r>
            <a:r>
              <a:rPr lang="en-US" dirty="0" smtClean="0"/>
              <a:t>to another switch port in the fabric, the node maintains connectivity to its zone partners without having to modify the zone configuration. This is possible because the WWN is static to the node port.</a:t>
            </a:r>
          </a:p>
          <a:p>
            <a:pPr marL="191589" lvl="1" indent="-191589">
              <a:buFont typeface="Arial" pitchFamily="34" charset="0"/>
              <a:buChar char="•"/>
            </a:pPr>
            <a:r>
              <a:rPr lang="en-US" b="1" dirty="0" smtClean="0"/>
              <a:t>Port zoning: </a:t>
            </a:r>
            <a:r>
              <a:rPr lang="en-US" dirty="0" smtClean="0"/>
              <a:t>It uses the switch port ID to define zones. In port zoning, access to node is determined by the physical switch port to which a node is connected. The zone members are the port identifiers (switch domain ID and port number) to which FC HBA and its targets (storage systems) are connected. If a node is moved to another switch port in the fabric, port zoning must be modified to allow the node, in its new port, to participate in</a:t>
            </a:r>
            <a:r>
              <a:rPr lang="en-US" baseline="0" dirty="0" smtClean="0"/>
              <a:t> </a:t>
            </a:r>
            <a:r>
              <a:rPr lang="en-US" dirty="0" smtClean="0"/>
              <a:t>its original zone. However, if an FC HBA or storage system port fails, an administrator just has to replace the failed device without changing the zoning configuration.</a:t>
            </a:r>
          </a:p>
          <a:p>
            <a:pPr marL="191589" lvl="1" indent="-191589">
              <a:buFont typeface="Arial" pitchFamily="34" charset="0"/>
              <a:buChar char="•"/>
            </a:pPr>
            <a:r>
              <a:rPr lang="en-US" b="1" dirty="0" smtClean="0"/>
              <a:t>Mixed zoning: </a:t>
            </a:r>
            <a:r>
              <a:rPr lang="en-US" dirty="0" smtClean="0"/>
              <a:t>It</a:t>
            </a:r>
            <a:r>
              <a:rPr lang="en-US" b="1" dirty="0" smtClean="0"/>
              <a:t> </a:t>
            </a:r>
            <a:r>
              <a:rPr lang="en-US" dirty="0" smtClean="0"/>
              <a:t>combines the qualities of both WWN zoning and port zoning. Using mixed zoning enables a specific node port to be tied to the WWN of another node.</a:t>
            </a:r>
          </a:p>
          <a:p>
            <a:r>
              <a:rPr lang="en-US" dirty="0" smtClean="0"/>
              <a:t>The figure on the slide shows three types of zoning on an FC network</a:t>
            </a:r>
            <a:r>
              <a:rPr lang="en-US" i="1" dirty="0" smtClean="0"/>
              <a:t>.</a:t>
            </a:r>
            <a:endParaRPr lang="en-US" dirty="0" smtClean="0"/>
          </a:p>
          <a:p>
            <a:pPr lvl="0">
              <a:buFont typeface="Arial" pitchFamily="34" charset="0"/>
              <a:buNone/>
            </a:pPr>
            <a:endParaRPr lang="en-US" dirty="0" smtClean="0"/>
          </a:p>
          <a:p>
            <a:endParaRPr lang="en-US" dirty="0" smtClean="0"/>
          </a:p>
          <a:p>
            <a:endParaRPr lang="en-US" dirty="0"/>
          </a:p>
        </p:txBody>
      </p:sp>
    </p:spTree>
    <p:extLst>
      <p:ext uri="{BB962C8B-B14F-4D97-AF65-F5344CB8AC3E}">
        <p14:creationId xmlns:p14="http://schemas.microsoft.com/office/powerpoint/2010/main" val="2327572519"/>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lesson covered FC SAN topologies such as single-switch, mesh, and core-edge. This lesson also covered link aggregation and types of zoning.</a:t>
            </a:r>
          </a:p>
          <a:p>
            <a:endParaRPr lang="en-US" dirty="0" smtClean="0"/>
          </a:p>
          <a:p>
            <a:endParaRPr lang="en-US" dirty="0" smtClean="0"/>
          </a:p>
          <a:p>
            <a:endParaRPr lang="en-US" dirty="0" smtClean="0"/>
          </a:p>
          <a:p>
            <a:endParaRPr lang="en-US" dirty="0"/>
          </a:p>
        </p:txBody>
      </p:sp>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Tree>
    <p:extLst>
      <p:ext uri="{BB962C8B-B14F-4D97-AF65-F5344CB8AC3E}">
        <p14:creationId xmlns:p14="http://schemas.microsoft.com/office/powerpoint/2010/main" val="4150400998"/>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lesson covers port virtualization that comprises both </a:t>
            </a:r>
            <a:r>
              <a:rPr lang="en-US" dirty="0" err="1" smtClean="0"/>
              <a:t>N_Port</a:t>
            </a:r>
            <a:r>
              <a:rPr lang="en-US" dirty="0" smtClean="0"/>
              <a:t> ID virtualization (NPIV) and </a:t>
            </a:r>
            <a:r>
              <a:rPr lang="en-US" dirty="0" err="1" smtClean="0"/>
              <a:t>N_Port</a:t>
            </a:r>
            <a:r>
              <a:rPr lang="en-US" dirty="0" smtClean="0"/>
              <a:t> virtualization (NPV). This lesson also covers block-level storage virtualization</a:t>
            </a:r>
            <a:r>
              <a:rPr lang="en-US" baseline="0" dirty="0" smtClean="0"/>
              <a:t> </a:t>
            </a:r>
            <a:r>
              <a:rPr lang="en-US" dirty="0" smtClean="0"/>
              <a:t>and virtual SAN.</a:t>
            </a:r>
          </a:p>
          <a:p>
            <a:endParaRPr lang="en-US" dirty="0"/>
          </a:p>
        </p:txBody>
      </p:sp>
      <p:sp>
        <p:nvSpPr>
          <p:cNvPr id="4" name="Footer Placeholder 3"/>
          <p:cNvSpPr>
            <a:spLocks noGrp="1"/>
          </p:cNvSpPr>
          <p:nvPr>
            <p:ph type="ftr" sz="quarter" idx="10"/>
          </p:nvPr>
        </p:nvSpPr>
        <p:spPr/>
        <p:txBody>
          <a:bodyPr/>
          <a:lstStyle/>
          <a:p>
            <a:endParaRPr lang="en-US" dirty="0"/>
          </a:p>
        </p:txBody>
      </p:sp>
      <p:sp>
        <p:nvSpPr>
          <p:cNvPr id="7" name="Slide Image Placeholder 6"/>
          <p:cNvSpPr>
            <a:spLocks noGrp="1" noRot="1" noChangeAspect="1"/>
          </p:cNvSpPr>
          <p:nvPr>
            <p:ph type="sldImg"/>
          </p:nvPr>
        </p:nvSpPr>
        <p:spPr>
          <a:xfrm>
            <a:off x="1479550" y="400050"/>
            <a:ext cx="4681538" cy="3509963"/>
          </a:xfrm>
        </p:spPr>
      </p:sp>
    </p:spTree>
    <p:extLst>
      <p:ext uri="{BB962C8B-B14F-4D97-AF65-F5344CB8AC3E}">
        <p14:creationId xmlns:p14="http://schemas.microsoft.com/office/powerpoint/2010/main" val="273063400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pPr defTabSz="966612" eaLnBrk="0" fontAlgn="base" hangingPunct="0">
              <a:spcBef>
                <a:spcPct val="30000"/>
              </a:spcBef>
              <a:spcAft>
                <a:spcPct val="0"/>
              </a:spcAft>
              <a:defRPr/>
            </a:pPr>
            <a:r>
              <a:rPr lang="en-US" sz="1100" i="1" dirty="0" err="1"/>
              <a:t>N_Port</a:t>
            </a:r>
            <a:r>
              <a:rPr lang="en-US" sz="1100" i="1" dirty="0"/>
              <a:t> ID virtualization (NPIV) </a:t>
            </a:r>
            <a:r>
              <a:rPr lang="en-US" sz="1100" dirty="0"/>
              <a:t>enables a single </a:t>
            </a:r>
            <a:r>
              <a:rPr lang="en-US" sz="1100" dirty="0" err="1"/>
              <a:t>N_Port</a:t>
            </a:r>
            <a:r>
              <a:rPr lang="en-US" sz="1100" dirty="0"/>
              <a:t> (such as an FC HBA port) to function as multiple virtual </a:t>
            </a:r>
            <a:r>
              <a:rPr lang="en-US" sz="1100" dirty="0" err="1"/>
              <a:t>N_Ports</a:t>
            </a:r>
            <a:r>
              <a:rPr lang="en-US" sz="1100" dirty="0"/>
              <a:t>. Each virtual </a:t>
            </a:r>
            <a:r>
              <a:rPr lang="en-US" sz="1100" dirty="0" err="1"/>
              <a:t>N_Port</a:t>
            </a:r>
            <a:r>
              <a:rPr lang="en-US" sz="1100" dirty="0"/>
              <a:t> has a unique WWPN identity in the FC SAN. This allows a single physical </a:t>
            </a:r>
            <a:r>
              <a:rPr lang="en-US" sz="1100" dirty="0" err="1"/>
              <a:t>N_Port</a:t>
            </a:r>
            <a:r>
              <a:rPr lang="en-US" sz="1100" dirty="0"/>
              <a:t> to obtain multiple FC addresses. Hypervisors leverage NPIV to create virtual </a:t>
            </a:r>
            <a:r>
              <a:rPr lang="en-US" sz="1100" dirty="0" err="1"/>
              <a:t>N_Ports</a:t>
            </a:r>
            <a:r>
              <a:rPr lang="en-US" sz="1100" dirty="0"/>
              <a:t> on the FC HBA and then assign the virtual </a:t>
            </a:r>
            <a:r>
              <a:rPr lang="en-US" sz="1100" dirty="0" err="1"/>
              <a:t>N_Ports</a:t>
            </a:r>
            <a:r>
              <a:rPr lang="en-US" sz="1100" dirty="0"/>
              <a:t> to virtual machines (VMs).</a:t>
            </a:r>
            <a:r>
              <a:rPr lang="en-US" sz="1100" b="1" dirty="0"/>
              <a:t> </a:t>
            </a:r>
            <a:r>
              <a:rPr lang="en-US" sz="1100" dirty="0"/>
              <a:t>A virtual </a:t>
            </a:r>
            <a:r>
              <a:rPr lang="en-US" sz="1100" dirty="0" err="1"/>
              <a:t>N_Port</a:t>
            </a:r>
            <a:r>
              <a:rPr lang="en-US" sz="1100" dirty="0"/>
              <a:t> acts as a virtual FC HBA port. This enables a VM to directly access LUNs assigned to it (see the figure on the slide).</a:t>
            </a:r>
          </a:p>
          <a:p>
            <a:pPr defTabSz="966612" eaLnBrk="0" fontAlgn="base" hangingPunct="0">
              <a:spcBef>
                <a:spcPct val="30000"/>
              </a:spcBef>
              <a:spcAft>
                <a:spcPct val="0"/>
              </a:spcAft>
              <a:defRPr/>
            </a:pPr>
            <a:r>
              <a:rPr lang="en-US" sz="1100" dirty="0"/>
              <a:t>NPIV enables an administrator to restrict access to specific LUNs to specific VMs using security techniques like zoning and LUN masking; similarly to the assignment of a LUN to a physical compute system. To enable NPIV, both the FC HBAs and the FC switches must support NPIV. </a:t>
            </a:r>
            <a:r>
              <a:rPr lang="en-US" dirty="0" smtClean="0"/>
              <a:t>The physical FC HBAs on the compute system, using their own WWNs, must have access to all LUNs that are to be accessed by VMs running on that compute system.</a:t>
            </a:r>
            <a:endParaRPr lang="en-US" dirty="0"/>
          </a:p>
        </p:txBody>
      </p:sp>
    </p:spTree>
    <p:extLst>
      <p:ext uri="{BB962C8B-B14F-4D97-AF65-F5344CB8AC3E}">
        <p14:creationId xmlns:p14="http://schemas.microsoft.com/office/powerpoint/2010/main" val="191701153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pPr defTabSz="483306">
              <a:spcBef>
                <a:spcPts val="1269"/>
              </a:spcBef>
              <a:defRPr/>
            </a:pPr>
            <a:r>
              <a:rPr lang="en-US" b="0" i="0" u="none" strike="noStrike" dirty="0" smtClean="0">
                <a:effectLst/>
              </a:rPr>
              <a:t>The proliferation of compute systems in a data center causes increased use of edge switches in a fabric. As the edge switch population grows, the number of domain IDs may become a concern</a:t>
            </a:r>
            <a:r>
              <a:rPr lang="en-US" b="0" i="0" u="none" strike="noStrike" baseline="0" dirty="0" smtClean="0">
                <a:effectLst/>
              </a:rPr>
              <a:t> because of the limitation on the number of domain IDs in a fabric. </a:t>
            </a:r>
            <a:r>
              <a:rPr lang="en-US" b="0" i="1" u="none" strike="noStrike" baseline="0" dirty="0" err="1" smtClean="0">
                <a:effectLst/>
              </a:rPr>
              <a:t>N_Port</a:t>
            </a:r>
            <a:r>
              <a:rPr lang="en-US" b="0" i="1" u="none" strike="noStrike" baseline="0" dirty="0" smtClean="0">
                <a:effectLst/>
              </a:rPr>
              <a:t> virtualization (NPV)</a:t>
            </a:r>
            <a:r>
              <a:rPr lang="en-US" i="1" dirty="0" smtClean="0"/>
              <a:t> </a:t>
            </a:r>
            <a:r>
              <a:rPr lang="en-US" dirty="0" smtClean="0"/>
              <a:t>addresses this</a:t>
            </a:r>
            <a:r>
              <a:rPr lang="en-US" baseline="0" dirty="0" smtClean="0"/>
              <a:t> concern by </a:t>
            </a:r>
            <a:r>
              <a:rPr lang="en-US" dirty="0" smtClean="0"/>
              <a:t>reducing the number of domain IDs in a fabric. E</a:t>
            </a:r>
            <a:r>
              <a:rPr lang="en-US" b="0" i="0" u="none" strike="noStrike" kern="1200" baseline="0" dirty="0" smtClean="0">
                <a:solidFill>
                  <a:schemeClr val="tx1"/>
                </a:solidFill>
              </a:rPr>
              <a:t>dge switches supporting NPV do not require a domain ID. They pass traffic between the core switch and the compute systems. </a:t>
            </a:r>
            <a:r>
              <a:rPr lang="en-US" kern="1200" dirty="0" smtClean="0">
                <a:solidFill>
                  <a:schemeClr val="tx1"/>
                </a:solidFill>
                <a:effectLst/>
              </a:rPr>
              <a:t>NPV-enabled edge switches do not perform any fabric services, and instead forward all fabric activity, such as login and name server registration to the core switch.</a:t>
            </a:r>
          </a:p>
          <a:p>
            <a:pPr>
              <a:defRPr/>
            </a:pPr>
            <a:r>
              <a:rPr lang="en-US" kern="1200" dirty="0" smtClean="0">
                <a:solidFill>
                  <a:schemeClr val="tx1"/>
                </a:solidFill>
                <a:effectLst/>
              </a:rPr>
              <a:t>All ports at the NPV edge switches that connect to the core switch are established as </a:t>
            </a:r>
            <a:r>
              <a:rPr lang="en-US" kern="1200" dirty="0" err="1" smtClean="0">
                <a:solidFill>
                  <a:schemeClr val="tx1"/>
                </a:solidFill>
                <a:effectLst/>
              </a:rPr>
              <a:t>NP_Ports</a:t>
            </a:r>
            <a:r>
              <a:rPr lang="en-US" kern="1200" dirty="0" smtClean="0">
                <a:solidFill>
                  <a:schemeClr val="tx1"/>
                </a:solidFill>
                <a:effectLst/>
              </a:rPr>
              <a:t> (not </a:t>
            </a:r>
            <a:r>
              <a:rPr lang="en-US" kern="1200" dirty="0" err="1" smtClean="0">
                <a:solidFill>
                  <a:schemeClr val="tx1"/>
                </a:solidFill>
                <a:effectLst/>
              </a:rPr>
              <a:t>E_Ports</a:t>
            </a:r>
            <a:r>
              <a:rPr lang="en-US" kern="1200" dirty="0" smtClean="0">
                <a:solidFill>
                  <a:schemeClr val="tx1"/>
                </a:solidFill>
                <a:effectLst/>
              </a:rPr>
              <a:t>). The </a:t>
            </a:r>
            <a:r>
              <a:rPr lang="en-US" kern="1200" dirty="0" err="1" smtClean="0">
                <a:solidFill>
                  <a:schemeClr val="tx1"/>
                </a:solidFill>
                <a:effectLst/>
              </a:rPr>
              <a:t>NP_Ports</a:t>
            </a:r>
            <a:r>
              <a:rPr lang="en-US" kern="1200" dirty="0" smtClean="0">
                <a:solidFill>
                  <a:schemeClr val="tx1"/>
                </a:solidFill>
                <a:effectLst/>
              </a:rPr>
              <a:t> connect to an NPIV-enabled core director or switch. If the core director or switch is not NPIV-capable, the NPV edge switches do not function. As the switch enters or exits from NPV mode, the switch configuration is erased and it reboots. </a:t>
            </a:r>
            <a:r>
              <a:rPr lang="en-US" dirty="0"/>
              <a:t>Therefore, administrators should take care when enabling or disabling NPV on a switch. </a:t>
            </a:r>
            <a:r>
              <a:rPr lang="en-US" kern="1200" dirty="0" smtClean="0">
                <a:solidFill>
                  <a:schemeClr val="tx1"/>
                </a:solidFill>
                <a:effectLst/>
              </a:rPr>
              <a:t>The figure on the slide shows a core-edge fabric that comprises two edge switches in NPV mode and one core switch (an FC director).</a:t>
            </a:r>
            <a:endParaRPr lang="en-US" dirty="0"/>
          </a:p>
        </p:txBody>
      </p:sp>
    </p:spTree>
    <p:extLst>
      <p:ext uri="{BB962C8B-B14F-4D97-AF65-F5344CB8AC3E}">
        <p14:creationId xmlns:p14="http://schemas.microsoft.com/office/powerpoint/2010/main" val="3222274026"/>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pPr defTabSz="1021806" eaLnBrk="0" fontAlgn="base" hangingPunct="0">
              <a:spcBef>
                <a:spcPct val="30000"/>
              </a:spcBef>
              <a:spcAft>
                <a:spcPct val="0"/>
              </a:spcAft>
              <a:defRPr/>
            </a:pPr>
            <a:r>
              <a:rPr lang="en-US" dirty="0"/>
              <a:t>Block-level storage virtualization aggregates block storage devices (LUNs) and enables provisioning of virtual storage volumes, independent of the underlying physical storage. A virtualization layer, which exists at the SAN, abstracts the identity of block-based storage systems and creates a storage pool by aggregating LUNs from the storage systems. Virtual volumes are created from the storage pool and assigned to the compute systems. Instead of being directed to the LUNs on the individual storage systems, the compute systems are directed to the virtual volumes provided by the virtualization layer. The virtualization layer maps the virtual volumes to the LUNs on the individual storage systems. The compute systems remain unaware of the mapping operation and access the virtual volumes as if they were accessing the physical storage attached to them. Typically, the virtualization layer is managed via a dedicated virtualization appliance to which the compute systems and the storage systems are connected.</a:t>
            </a:r>
          </a:p>
          <a:p>
            <a:pPr defTabSz="1021806" eaLnBrk="0" fontAlgn="base" hangingPunct="0">
              <a:spcBef>
                <a:spcPct val="30000"/>
              </a:spcBef>
              <a:spcAft>
                <a:spcPct val="0"/>
              </a:spcAft>
              <a:defRPr/>
            </a:pPr>
            <a:r>
              <a:rPr lang="en-US" dirty="0"/>
              <a:t>The figure on the slide shows two compute systems, each of which has one virtual volume assigned. These virtual volumes are mapped to the LUNs in the storage systems. When an I/O is sent to a virtual volume, it is redirected to the mapped LUNs through the virtualization layer at the FC SAN. Depending on the capabilities of the virtualization appliance, the architecture may allow for more complex mapping between the LUNs and the virtual volumes. </a:t>
            </a:r>
          </a:p>
          <a:p>
            <a:r>
              <a:rPr lang="en-US" dirty="0"/>
              <a:t>Block-level storage virtualization enables extending the virtual volumes non-disruptively to meet application’s capacity scaling requirements. It also provides the advantage of non-disruptive data migration. In a traditional SAN environment, LUN migration from one storage system to another is an offline event. After migration, the compute systems are updated to reflect the new storage system configuration. In other instances, processor cycles at the compute system were required to migrate data from one storage system to the other, especially in a multivendor environment. With a block-level storage virtualization solution in place, the virtualization layer handles the migration of data, which enables LUNs to remain online and accessible while data is migrating. No physical changes are required because the compute system still points to the same virtual volume on the virtualization layer. However, the mapping information on the virtualization layer should be changed. These changes can be executed dynamically and are transparent to the end user.</a:t>
            </a:r>
          </a:p>
        </p:txBody>
      </p:sp>
    </p:spTree>
    <p:extLst>
      <p:ext uri="{BB962C8B-B14F-4D97-AF65-F5344CB8AC3E}">
        <p14:creationId xmlns:p14="http://schemas.microsoft.com/office/powerpoint/2010/main" val="214258678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pPr defTabSz="1021806" eaLnBrk="0" fontAlgn="base" hangingPunct="0">
              <a:spcBef>
                <a:spcPct val="30000"/>
              </a:spcBef>
              <a:spcAft>
                <a:spcPct val="0"/>
              </a:spcAft>
              <a:defRPr/>
            </a:pPr>
            <a:r>
              <a:rPr lang="en-US" sz="1100" dirty="0"/>
              <a:t>The use case is based on the block-level storage virtualization across data centers that allow compute systems at different locations to share and concurrently access same virtual volume. According to the use case, two data centers are separated by geographic distance (see the figure on the slide). Each data center includes an FC SAN infrastructure that supports block-level storage virtualization through the deployment of the virtualization appliance. The storage virtualization solution provides the capability to connect the virtualization appliances at the two data centers. The connected virtualization appliances are managed centrally and work as a single virtualization layer stretched across the data centers. This enables the pooling of LUNs across data centers. Virtual volumes are created from the storage pool. These virtual volumes are accessible from both the data centers. Compute systems at both the data centers can perform I/O operations to these shared volumes concurrently. This enables real-time data collaboration over distance, which is a key requirement for big data applications.</a:t>
            </a:r>
            <a:endParaRPr lang="en-US" dirty="0"/>
          </a:p>
        </p:txBody>
      </p:sp>
    </p:spTree>
    <p:extLst>
      <p:ext uri="{BB962C8B-B14F-4D97-AF65-F5344CB8AC3E}">
        <p14:creationId xmlns:p14="http://schemas.microsoft.com/office/powerpoint/2010/main" val="359033342"/>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pPr defTabSz="1021806" eaLnBrk="0" fontAlgn="base" hangingPunct="0">
              <a:spcBef>
                <a:spcPct val="30000"/>
              </a:spcBef>
              <a:spcAft>
                <a:spcPct val="0"/>
              </a:spcAft>
              <a:defRPr/>
            </a:pPr>
            <a:r>
              <a:rPr lang="en-US" dirty="0" smtClean="0"/>
              <a:t>Virtual SAN (also called virtual fabric) is a logical fabric on an FC SAN, which enables communication among a group of nodes regardless of their physical location in the fabric. In a </a:t>
            </a:r>
            <a:r>
              <a:rPr lang="en-US" i="1" dirty="0" smtClean="0"/>
              <a:t>VSAN</a:t>
            </a:r>
            <a:r>
              <a:rPr lang="en-US" dirty="0" smtClean="0"/>
              <a:t>, a group of node ports communicate with each other using a virtual topology defined on the physical SAN. Multiple VSANs may be created on a single physical SAN. Each VSAN behaves and is managed as an independent fabric. Each VSAN has its own fabric services, configuration, and set of FC</a:t>
            </a:r>
            <a:r>
              <a:rPr lang="en-US" baseline="0" dirty="0" smtClean="0"/>
              <a:t> addresses.</a:t>
            </a:r>
            <a:r>
              <a:rPr lang="en-US" dirty="0" smtClean="0"/>
              <a:t> Fabric-related configurations in one VSAN do not affect the traffic in another VSAN. A VSAN may be extended across</a:t>
            </a:r>
            <a:r>
              <a:rPr lang="en-US" baseline="0" dirty="0" smtClean="0"/>
              <a:t> </a:t>
            </a:r>
            <a:r>
              <a:rPr lang="en-US" dirty="0" smtClean="0"/>
              <a:t>sites, enabling communication among a group of nodes, in either site with a common set of requirements.</a:t>
            </a:r>
          </a:p>
          <a:p>
            <a:pPr defTabSz="1021806" eaLnBrk="0" fontAlgn="base" hangingPunct="0">
              <a:spcBef>
                <a:spcPct val="30000"/>
              </a:spcBef>
              <a:spcAft>
                <a:spcPct val="0"/>
              </a:spcAft>
              <a:defRPr/>
            </a:pPr>
            <a:r>
              <a:rPr lang="en-US" dirty="0" smtClean="0"/>
              <a:t>VSANs improve SAN security, scalability, availability, and manageability. VSANs provide enhanced security by isolating the sensitive data in a VSAN and by restricting the access to the resources located within that VSAN. For example, a cloud provider typically isolates the storage pools for multiple cloud services by creating multiple VSANs on an FC SAN. Further, the same FC address can be assigned to nodes in different VSANs, thus increasing the fabric scalability. The events causing traffic disruptions in one VSAN are contained within that VSAN and are not propagated to other VSANs. VSANs facilitate an easy, flexible, and less expensive way to manage networks. Configuring VSANs is easier and quicker compared to building separate physical FC SANs for various node groups. To regroup nodes, an administrator simply changes the VSAN configurations without moving nodes and </a:t>
            </a:r>
            <a:r>
              <a:rPr lang="en-US" dirty="0" err="1" smtClean="0"/>
              <a:t>recabling</a:t>
            </a:r>
            <a:r>
              <a:rPr lang="en-US" dirty="0" smtClean="0"/>
              <a:t>.</a:t>
            </a:r>
            <a:endParaRPr lang="en-US" dirty="0"/>
          </a:p>
        </p:txBody>
      </p:sp>
    </p:spTree>
    <p:extLst>
      <p:ext uri="{BB962C8B-B14F-4D97-AF65-F5344CB8AC3E}">
        <p14:creationId xmlns:p14="http://schemas.microsoft.com/office/powerpoint/2010/main" val="1239494740"/>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pPr defTabSz="1021806" eaLnBrk="0" fontAlgn="base" hangingPunct="0">
              <a:spcBef>
                <a:spcPct val="30000"/>
              </a:spcBef>
              <a:spcAft>
                <a:spcPct val="0"/>
              </a:spcAft>
              <a:defRPr/>
            </a:pPr>
            <a:r>
              <a:rPr lang="en-US" dirty="0" smtClean="0"/>
              <a:t>To configure VSANs on a fabric, an administrator first needs to define VSANs on fabric switches. Each VSAN is identified with a specific number called VSAN ID. The next step is to assign a VSAN ID to the </a:t>
            </a:r>
            <a:r>
              <a:rPr lang="en-US" dirty="0" err="1" smtClean="0"/>
              <a:t>F_Ports</a:t>
            </a:r>
            <a:r>
              <a:rPr lang="en-US" dirty="0" smtClean="0"/>
              <a:t> on the switch. By assigning a VSAN ID to an </a:t>
            </a:r>
            <a:r>
              <a:rPr lang="en-US" dirty="0" err="1" smtClean="0"/>
              <a:t>F_Port</a:t>
            </a:r>
            <a:r>
              <a:rPr lang="en-US" dirty="0" smtClean="0"/>
              <a:t>, the port is included in the VSAN. In this manner, multiple </a:t>
            </a:r>
            <a:r>
              <a:rPr lang="en-US" dirty="0" err="1" smtClean="0"/>
              <a:t>F_Ports</a:t>
            </a:r>
            <a:r>
              <a:rPr lang="en-US" dirty="0" smtClean="0"/>
              <a:t> can be grouped into a VSAN. For example, an administrator may group switch ports (</a:t>
            </a:r>
            <a:r>
              <a:rPr lang="en-US" dirty="0" err="1" smtClean="0"/>
              <a:t>F_Ports</a:t>
            </a:r>
            <a:r>
              <a:rPr lang="en-US" dirty="0" smtClean="0"/>
              <a:t>) 1 and 2 into VSAN 10 (ID) and ports 6 to 12 into VSAN 20 (ID). If an</a:t>
            </a:r>
            <a:r>
              <a:rPr lang="en-US" baseline="0" dirty="0" smtClean="0"/>
              <a:t> </a:t>
            </a:r>
            <a:r>
              <a:rPr lang="en-US" baseline="0" dirty="0" err="1" smtClean="0"/>
              <a:t>N_Port</a:t>
            </a:r>
            <a:r>
              <a:rPr lang="en-US" dirty="0" smtClean="0"/>
              <a:t> connects to an </a:t>
            </a:r>
            <a:r>
              <a:rPr lang="en-US" dirty="0" err="1" smtClean="0"/>
              <a:t>F_Port</a:t>
            </a:r>
            <a:r>
              <a:rPr lang="en-US" dirty="0" smtClean="0"/>
              <a:t> that belongs to a VSAN, it becomes a member of that VSAN. The switch transfers FC frames between switch ports that belong to the same VSAN. </a:t>
            </a:r>
          </a:p>
          <a:p>
            <a:pPr defTabSz="1021806" eaLnBrk="0" fontAlgn="base" hangingPunct="0">
              <a:spcBef>
                <a:spcPct val="30000"/>
              </a:spcBef>
              <a:spcAft>
                <a:spcPct val="0"/>
              </a:spcAft>
              <a:defRPr/>
            </a:pPr>
            <a:endParaRPr lang="en-US" dirty="0" smtClean="0"/>
          </a:p>
          <a:p>
            <a:r>
              <a:rPr lang="en-US" i="1" dirty="0" smtClean="0"/>
              <a:t>Note: VSAN versus Zone</a:t>
            </a:r>
          </a:p>
          <a:p>
            <a:r>
              <a:rPr lang="en-US" i="1" dirty="0" smtClean="0"/>
              <a:t>Both VSANs and zones enable node ports within a fabric to be logically segmented into groups. But they are not same and their purposes are different. There is a hierarchical relationship between them. An administrator first assigns physical ports to VSANs and then configures independent zones for each VSAN. A VSAN has its own independent fabric services, but the fabric services are not available on a per-zone basis. </a:t>
            </a:r>
          </a:p>
          <a:p>
            <a:pPr defTabSz="1021806" eaLnBrk="0" fontAlgn="base" hangingPunct="0">
              <a:spcBef>
                <a:spcPct val="30000"/>
              </a:spcBef>
              <a:spcAft>
                <a:spcPct val="0"/>
              </a:spcAft>
              <a:defRPr/>
            </a:pPr>
            <a:endParaRPr lang="en-US" dirty="0"/>
          </a:p>
        </p:txBody>
      </p:sp>
    </p:spTree>
    <p:extLst>
      <p:ext uri="{BB962C8B-B14F-4D97-AF65-F5344CB8AC3E}">
        <p14:creationId xmlns:p14="http://schemas.microsoft.com/office/powerpoint/2010/main" val="813854937"/>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pPr defTabSz="1021806" eaLnBrk="0" fontAlgn="base" hangingPunct="0">
              <a:spcBef>
                <a:spcPct val="30000"/>
              </a:spcBef>
              <a:spcAft>
                <a:spcPct val="0"/>
              </a:spcAft>
              <a:defRPr/>
            </a:pPr>
            <a:r>
              <a:rPr lang="en-US" i="1" dirty="0" smtClean="0"/>
              <a:t>VSAN </a:t>
            </a:r>
            <a:r>
              <a:rPr lang="en-US" i="1" dirty="0" err="1" smtClean="0"/>
              <a:t>trunking</a:t>
            </a:r>
            <a:r>
              <a:rPr lang="en-US" i="1" dirty="0" smtClean="0"/>
              <a:t> </a:t>
            </a:r>
            <a:r>
              <a:rPr lang="en-US" dirty="0" smtClean="0"/>
              <a:t>allows network</a:t>
            </a:r>
            <a:r>
              <a:rPr lang="en-US" baseline="0" dirty="0" smtClean="0"/>
              <a:t> </a:t>
            </a:r>
            <a:r>
              <a:rPr lang="en-US" dirty="0" smtClean="0"/>
              <a:t>traffic from multiple VSANs to traverse a single ISL. It supports a single ISL to permit traffic from multiple VSANs along the same path. The ISL through which multiple VSAN traffic travels is called a </a:t>
            </a:r>
            <a:r>
              <a:rPr lang="en-US" i="1" dirty="0" smtClean="0"/>
              <a:t>trunk link</a:t>
            </a:r>
            <a:r>
              <a:rPr lang="en-US" dirty="0" smtClean="0"/>
              <a:t>. VSAN </a:t>
            </a:r>
            <a:r>
              <a:rPr lang="en-US" dirty="0" err="1" smtClean="0"/>
              <a:t>trunking</a:t>
            </a:r>
            <a:r>
              <a:rPr lang="en-US" dirty="0" smtClean="0"/>
              <a:t> enables a single </a:t>
            </a:r>
            <a:r>
              <a:rPr lang="en-US" dirty="0" err="1" smtClean="0"/>
              <a:t>E_Port</a:t>
            </a:r>
            <a:r>
              <a:rPr lang="en-US" dirty="0" smtClean="0"/>
              <a:t> to be used for sending or receiving traffic from multiple VSANs over a trunk link. The </a:t>
            </a:r>
            <a:r>
              <a:rPr lang="en-US" dirty="0" err="1" smtClean="0"/>
              <a:t>E_Port</a:t>
            </a:r>
            <a:r>
              <a:rPr lang="en-US" dirty="0" smtClean="0"/>
              <a:t> capable of transferring multiple VSAN traffic is called a </a:t>
            </a:r>
            <a:r>
              <a:rPr lang="en-US" i="1" dirty="0" smtClean="0"/>
              <a:t>trunk port</a:t>
            </a:r>
            <a:r>
              <a:rPr lang="en-US" dirty="0" smtClean="0"/>
              <a:t>. The sending and receiving switches must have at least one trunk </a:t>
            </a:r>
            <a:r>
              <a:rPr lang="en-US" dirty="0" err="1" smtClean="0"/>
              <a:t>E_Port</a:t>
            </a:r>
            <a:r>
              <a:rPr lang="en-US" dirty="0" smtClean="0"/>
              <a:t> configured for all of or a subset of the VSANs defined on the switches. </a:t>
            </a:r>
          </a:p>
          <a:p>
            <a:pPr defTabSz="1021806" eaLnBrk="0" fontAlgn="base" hangingPunct="0">
              <a:spcBef>
                <a:spcPct val="30000"/>
              </a:spcBef>
              <a:spcAft>
                <a:spcPct val="0"/>
              </a:spcAft>
              <a:defRPr/>
            </a:pPr>
            <a:r>
              <a:rPr lang="en-US" dirty="0" smtClean="0"/>
              <a:t>VSAN </a:t>
            </a:r>
            <a:r>
              <a:rPr lang="en-US" dirty="0" err="1" smtClean="0"/>
              <a:t>trunking</a:t>
            </a:r>
            <a:r>
              <a:rPr lang="en-US" dirty="0" smtClean="0"/>
              <a:t> eliminates the need to create dedicated ISL(s) for each VSAN. It reduces the number of ISLs when the switches are configured with multiple VSANs. As the number of ISLs between the switches decreases, the number of </a:t>
            </a:r>
            <a:r>
              <a:rPr lang="en-US" dirty="0" err="1" smtClean="0"/>
              <a:t>E_Ports</a:t>
            </a:r>
            <a:r>
              <a:rPr lang="en-US" dirty="0" smtClean="0"/>
              <a:t> used for the ISLs also reduces. By eliminating needless ISLs, the utilization of the remaining ISLs increases. The complexity of managing the FC SAN is also minimized with a reduced number of ISLs.</a:t>
            </a:r>
          </a:p>
          <a:p>
            <a:pPr defTabSz="1021806" eaLnBrk="0" fontAlgn="base" hangingPunct="0">
              <a:spcBef>
                <a:spcPct val="30000"/>
              </a:spcBef>
              <a:spcAft>
                <a:spcPct val="0"/>
              </a:spcAft>
              <a:defRPr/>
            </a:pPr>
            <a:r>
              <a:rPr lang="en-US" dirty="0" smtClean="0"/>
              <a:t>The figure on the slide shows a VSAN </a:t>
            </a:r>
            <a:r>
              <a:rPr lang="en-US" dirty="0" err="1" smtClean="0"/>
              <a:t>trunking</a:t>
            </a:r>
            <a:r>
              <a:rPr lang="en-US" dirty="0" smtClean="0"/>
              <a:t> configuration contrasted with a network configuration without VSAN </a:t>
            </a:r>
            <a:r>
              <a:rPr lang="en-US" dirty="0" err="1" smtClean="0"/>
              <a:t>trunking</a:t>
            </a:r>
            <a:r>
              <a:rPr lang="en-US" dirty="0" smtClean="0"/>
              <a:t>. In both the cases, the switches have VSAN 10, VSAN 20, and VSAN 30 configured. If</a:t>
            </a:r>
            <a:r>
              <a:rPr lang="en-US" baseline="0" dirty="0" smtClean="0"/>
              <a:t> </a:t>
            </a:r>
            <a:r>
              <a:rPr lang="en-US" dirty="0" smtClean="0"/>
              <a:t>VSAN </a:t>
            </a:r>
            <a:r>
              <a:rPr lang="en-US" dirty="0" err="1" smtClean="0"/>
              <a:t>trunking</a:t>
            </a:r>
            <a:r>
              <a:rPr lang="en-US" dirty="0" smtClean="0"/>
              <a:t> is not used, three ISLs are required to transfer traffic between the three distinct VSANs. When </a:t>
            </a:r>
            <a:r>
              <a:rPr lang="en-US" dirty="0" err="1" smtClean="0"/>
              <a:t>trunking</a:t>
            </a:r>
            <a:r>
              <a:rPr lang="en-US" dirty="0" smtClean="0"/>
              <a:t> is configured, a single ISL is used to transfer </a:t>
            </a:r>
            <a:r>
              <a:rPr lang="en-US" smtClean="0"/>
              <a:t>all VSAN </a:t>
            </a:r>
            <a:r>
              <a:rPr lang="en-US" dirty="0" smtClean="0"/>
              <a:t>traffic.</a:t>
            </a:r>
          </a:p>
        </p:txBody>
      </p:sp>
    </p:spTree>
    <p:extLst>
      <p:ext uri="{BB962C8B-B14F-4D97-AF65-F5344CB8AC3E}">
        <p14:creationId xmlns:p14="http://schemas.microsoft.com/office/powerpoint/2010/main" val="1987155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defTabSz="457159">
              <a:defRPr/>
            </a:pPr>
            <a:r>
              <a:rPr lang="en-US" dirty="0" smtClean="0"/>
              <a:t>This lesson covered block-based storage system components, i</a:t>
            </a:r>
            <a:r>
              <a:rPr lang="en-US" dirty="0" smtClean="0">
                <a:solidFill>
                  <a:schemeClr val="tx1"/>
                </a:solidFill>
              </a:rPr>
              <a:t>ntelligent cache algorithms, and c</a:t>
            </a:r>
            <a:r>
              <a:rPr lang="en-US" dirty="0" smtClean="0"/>
              <a:t>ache protection mechanisms.</a:t>
            </a:r>
            <a:endParaRPr lang="en-US" dirty="0" smtClean="0">
              <a:solidFill>
                <a:schemeClr val="tx1"/>
              </a:solidFill>
            </a:endParaRPr>
          </a:p>
          <a:p>
            <a:endParaRPr lang="en-US" dirty="0"/>
          </a:p>
        </p:txBody>
      </p:sp>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352550" y="381000"/>
            <a:ext cx="4457700" cy="3343275"/>
          </a:xfrm>
        </p:spPr>
      </p:sp>
    </p:spTree>
    <p:extLst>
      <p:ext uri="{BB962C8B-B14F-4D97-AF65-F5344CB8AC3E}">
        <p14:creationId xmlns:p14="http://schemas.microsoft.com/office/powerpoint/2010/main" val="249296050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pPr defTabSz="1021806" eaLnBrk="0" fontAlgn="base" hangingPunct="0">
              <a:spcBef>
                <a:spcPct val="30000"/>
              </a:spcBef>
              <a:spcAft>
                <a:spcPct val="0"/>
              </a:spcAft>
              <a:defRPr/>
            </a:pPr>
            <a:r>
              <a:rPr lang="en-US" i="1" dirty="0" smtClean="0"/>
              <a:t>VSAN tagging </a:t>
            </a:r>
            <a:r>
              <a:rPr lang="en-US" dirty="0" smtClean="0"/>
              <a:t>is the process of adding or removing a marker or tag to the FC frames that contains VSAN-specific information. Associated with VSAN </a:t>
            </a:r>
            <a:r>
              <a:rPr lang="en-US" dirty="0" err="1" smtClean="0"/>
              <a:t>trunking</a:t>
            </a:r>
            <a:r>
              <a:rPr lang="en-US" dirty="0" smtClean="0"/>
              <a:t>, it helps isolate FC frames from multiple VSANs that travel through and share a trunk link. Whenever an</a:t>
            </a:r>
            <a:r>
              <a:rPr lang="en-US" baseline="0" dirty="0" smtClean="0"/>
              <a:t> FC frame enters an FC switch, it is tagged with a VSAN header indicating the VSAN ID of the switch port (</a:t>
            </a:r>
            <a:r>
              <a:rPr lang="en-US" baseline="0" dirty="0" err="1" smtClean="0"/>
              <a:t>F_Port</a:t>
            </a:r>
            <a:r>
              <a:rPr lang="en-US" baseline="0" dirty="0" smtClean="0"/>
              <a:t>) </a:t>
            </a:r>
            <a:r>
              <a:rPr lang="en-US" dirty="0" smtClean="0"/>
              <a:t>before sending the frame down to a trunk link. The receiving FC switch reads the tag and forwards the frame to the destination port that corresponds to that VSAN ID.</a:t>
            </a:r>
            <a:r>
              <a:rPr lang="en-US" baseline="0" dirty="0" smtClean="0"/>
              <a:t> The tag is removed once the frame leaves a trunk link to reach an </a:t>
            </a:r>
            <a:r>
              <a:rPr lang="en-US" baseline="0" dirty="0" err="1" smtClean="0"/>
              <a:t>N_Port</a:t>
            </a:r>
            <a:r>
              <a:rPr lang="en-US" baseline="0" dirty="0" smtClean="0"/>
              <a:t>.</a:t>
            </a:r>
            <a:endParaRPr lang="en-US" dirty="0" smtClean="0"/>
          </a:p>
        </p:txBody>
      </p:sp>
    </p:spTree>
    <p:extLst>
      <p:ext uri="{BB962C8B-B14F-4D97-AF65-F5344CB8AC3E}">
        <p14:creationId xmlns:p14="http://schemas.microsoft.com/office/powerpoint/2010/main" val="4198901746"/>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lvl="1" indent="0" defTabSz="510903">
              <a:spcBef>
                <a:spcPts val="1341"/>
              </a:spcBef>
              <a:buNone/>
              <a:defRPr/>
            </a:pPr>
            <a:r>
              <a:rPr lang="en-US" dirty="0" smtClean="0"/>
              <a:t>This lesson covered </a:t>
            </a:r>
            <a:r>
              <a:rPr lang="en-US" dirty="0" err="1" smtClean="0"/>
              <a:t>N_Port</a:t>
            </a:r>
            <a:r>
              <a:rPr lang="en-US" dirty="0" smtClean="0"/>
              <a:t> ID virtualization (NPIV), </a:t>
            </a:r>
            <a:r>
              <a:rPr lang="en-US" dirty="0" err="1" smtClean="0"/>
              <a:t>N_Port</a:t>
            </a:r>
            <a:r>
              <a:rPr lang="en-US" dirty="0" smtClean="0"/>
              <a:t> virtualization (NPV), block-level storage virtualization, and virtual SAN.</a:t>
            </a:r>
          </a:p>
          <a:p>
            <a:pPr marL="0" lvl="1" indent="0" defTabSz="510903">
              <a:spcBef>
                <a:spcPts val="1341"/>
              </a:spcBef>
              <a:buNone/>
              <a:defRPr/>
            </a:pPr>
            <a:endParaRPr lang="en-US" dirty="0" smtClean="0"/>
          </a:p>
          <a:p>
            <a:endParaRPr lang="en-US" dirty="0" smtClean="0"/>
          </a:p>
          <a:p>
            <a:endParaRPr lang="en-US" dirty="0" smtClean="0"/>
          </a:p>
          <a:p>
            <a:endParaRPr lang="en-US" dirty="0" smtClean="0"/>
          </a:p>
          <a:p>
            <a:endParaRPr lang="en-US" dirty="0"/>
          </a:p>
        </p:txBody>
      </p:sp>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Tree>
    <p:extLst>
      <p:ext uri="{BB962C8B-B14F-4D97-AF65-F5344CB8AC3E}">
        <p14:creationId xmlns:p14="http://schemas.microsoft.com/office/powerpoint/2010/main" val="576768113"/>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defTabSz="510903">
              <a:spcBef>
                <a:spcPts val="1341"/>
              </a:spcBef>
              <a:defRPr/>
            </a:pPr>
            <a:r>
              <a:rPr lang="en-US" baseline="0" dirty="0" smtClean="0"/>
              <a:t>This module covered third platform requirements for SAN and software-defined networking. It also covered FC SAN components – network adapters, cables, and interconnecting devices; FC connectivity options – point-to-point, FC-AL, FC-SW; and fabric port types such as </a:t>
            </a:r>
            <a:r>
              <a:rPr lang="en-US" baseline="0" dirty="0" err="1" smtClean="0"/>
              <a:t>N_Port</a:t>
            </a:r>
            <a:r>
              <a:rPr lang="en-US" baseline="0" dirty="0" smtClean="0"/>
              <a:t>, </a:t>
            </a:r>
            <a:r>
              <a:rPr lang="en-US" baseline="0" dirty="0" err="1" smtClean="0"/>
              <a:t>E_Port</a:t>
            </a:r>
            <a:r>
              <a:rPr lang="en-US" baseline="0" dirty="0" smtClean="0"/>
              <a:t>, </a:t>
            </a:r>
            <a:r>
              <a:rPr lang="en-US" baseline="0" dirty="0" err="1" smtClean="0"/>
              <a:t>F_Port</a:t>
            </a:r>
            <a:r>
              <a:rPr lang="en-US" baseline="0" dirty="0" smtClean="0"/>
              <a:t>, and </a:t>
            </a:r>
            <a:r>
              <a:rPr lang="en-US" baseline="0" dirty="0" err="1" smtClean="0"/>
              <a:t>G_Port</a:t>
            </a:r>
            <a:r>
              <a:rPr lang="en-US" baseline="0" dirty="0" smtClean="0"/>
              <a:t>. It includes </a:t>
            </a:r>
            <a:r>
              <a:rPr lang="en-US" dirty="0" smtClean="0"/>
              <a:t>FC protocol stack and addressing, structure and organization of FC data, fabric services, login types, and flow control. This module</a:t>
            </a:r>
            <a:r>
              <a:rPr lang="en-US" baseline="0" dirty="0" smtClean="0"/>
              <a:t> also covered fabric topologies – single-switch, mesh, and core-edge; link aggregation; types of zoning – WWN, port, and mixed; port virtualization – NPIV and NPV; block-level storage virtualization; and virtual SAN.</a:t>
            </a:r>
            <a:endParaRPr lang="en-US" dirty="0"/>
          </a:p>
        </p:txBody>
      </p:sp>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Tree>
    <p:extLst>
      <p:ext uri="{BB962C8B-B14F-4D97-AF65-F5344CB8AC3E}">
        <p14:creationId xmlns:p14="http://schemas.microsoft.com/office/powerpoint/2010/main" val="3371706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lesson covers traditional and virtual provisioning processes. </a:t>
            </a:r>
            <a:r>
              <a:rPr lang="en-US" smtClean="0"/>
              <a:t>This </a:t>
            </a:r>
            <a:r>
              <a:rPr lang="en-US" dirty="0" smtClean="0"/>
              <a:t>lesson also</a:t>
            </a:r>
            <a:r>
              <a:rPr lang="en-US" baseline="0" dirty="0" smtClean="0"/>
              <a:t> covers LUN expansion and LUN masking mechanisms</a:t>
            </a:r>
            <a:r>
              <a:rPr lang="en-US" dirty="0" smtClean="0"/>
              <a:t>.</a:t>
            </a:r>
          </a:p>
          <a:p>
            <a:endParaRPr lang="en-US" dirty="0"/>
          </a:p>
        </p:txBody>
      </p:sp>
      <p:sp>
        <p:nvSpPr>
          <p:cNvPr id="4" name="Footer Placeholder 3"/>
          <p:cNvSpPr>
            <a:spLocks noGrp="1"/>
          </p:cNvSpPr>
          <p:nvPr>
            <p:ph type="ftr" sz="quarter" idx="10"/>
          </p:nvPr>
        </p:nvSpPr>
        <p:spPr/>
        <p:txBody>
          <a:bodyPr/>
          <a:lstStyle/>
          <a:p>
            <a:endParaRPr lang="en-US" dirty="0"/>
          </a:p>
        </p:txBody>
      </p:sp>
      <p:sp>
        <p:nvSpPr>
          <p:cNvPr id="7" name="Slide Image Placeholder 6"/>
          <p:cNvSpPr>
            <a:spLocks noGrp="1" noRot="1" noChangeAspect="1"/>
          </p:cNvSpPr>
          <p:nvPr>
            <p:ph type="sldImg"/>
          </p:nvPr>
        </p:nvSpPr>
        <p:spPr>
          <a:xfrm>
            <a:off x="1352550" y="381000"/>
            <a:ext cx="4457700" cy="3343275"/>
          </a:xfrm>
        </p:spPr>
      </p:sp>
    </p:spTree>
    <p:extLst>
      <p:ext uri="{BB962C8B-B14F-4D97-AF65-F5344CB8AC3E}">
        <p14:creationId xmlns:p14="http://schemas.microsoft.com/office/powerpoint/2010/main" val="1999462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pPr defTabSz="457159">
              <a:defRPr/>
            </a:pPr>
            <a:r>
              <a:rPr lang="en-US" i="1" dirty="0" smtClean="0"/>
              <a:t>Storage provisioning</a:t>
            </a:r>
            <a:r>
              <a:rPr lang="en-US" dirty="0" smtClean="0"/>
              <a:t> is the process of assigning storage resources to compute systems based on capacity, availability, and performance requirements. Storage provisioning can be performed in two ways: traditional and virtual. </a:t>
            </a:r>
            <a:r>
              <a:rPr lang="en-US" i="1" dirty="0" smtClean="0"/>
              <a:t>Virtual provisioning</a:t>
            </a:r>
            <a:r>
              <a:rPr lang="en-US" dirty="0" smtClean="0"/>
              <a:t> leverages virtualization technology for provisioning storage for applications. </a:t>
            </a:r>
            <a:endParaRPr lang="en-US" u="none" dirty="0" smtClean="0"/>
          </a:p>
          <a:p>
            <a:endParaRPr lang="en-US" dirty="0"/>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31636674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r>
              <a:rPr lang="en-US" sz="900" dirty="0"/>
              <a:t>In traditional storage provisioning, physical storage drives are logically grouped together on which a required RAID level is applied to form a set, called RAID set. The number of drives in the RAID set and the RAID level determine the availability, capacity, and performance of the RAID set. It is highly recommend to create the RAID set from drives of the same type, speed, and capacity to ensure maximum usable capacity, reliability, and consistency in performance. For example, if drives of different capacities are mixed in a RAID set, the capacity of the smallest drive is used from each drive in the set to make up the RAID set’s overall capacity. The remaining capacity of the larger drives remains unused. Likewise, mixing higher speed drives with lower speed drives lowers the overall performance of the RAID set. </a:t>
            </a:r>
          </a:p>
          <a:p>
            <a:r>
              <a:rPr lang="en-US" sz="900" dirty="0"/>
              <a:t>RAID sets usually have a large capacity because they combine the total capacity of individual drives in the set. </a:t>
            </a:r>
            <a:r>
              <a:rPr lang="en-US" sz="900" i="1" dirty="0"/>
              <a:t>Logical units</a:t>
            </a:r>
            <a:r>
              <a:rPr lang="en-US" sz="900" dirty="0"/>
              <a:t> are created from the RAID sets by partitioning (seen as slices of the RAID set) the available capacity into smaller units. These units are then assigned to the compute system based on their storage requirements. Logical units are spread across all the physical drives that belong to that set. Each logical unit created from the RAID set is assigned a unique ID, called a </a:t>
            </a:r>
            <a:r>
              <a:rPr lang="en-US" sz="900" i="1" dirty="0"/>
              <a:t>logical unit number</a:t>
            </a:r>
            <a:r>
              <a:rPr lang="en-US" sz="900" dirty="0"/>
              <a:t> (LUN). LUNs hide the organization and composition of the RAID set from the compute systems. LUNs created by traditional storage provisioning methods are also referred to as </a:t>
            </a:r>
            <a:r>
              <a:rPr lang="en-US" sz="900" i="1" dirty="0"/>
              <a:t>thick LUNs </a:t>
            </a:r>
            <a:r>
              <a:rPr lang="en-US" sz="900" dirty="0"/>
              <a:t>to distinguish them from the LUNs created by virtual provisioning methods.</a:t>
            </a:r>
          </a:p>
          <a:p>
            <a:r>
              <a:rPr lang="en-US" sz="900" dirty="0"/>
              <a:t>The figure on the slide shows a RAID set consisting of five storage drives that have been sliced or partitioned into two LUNs: LUN 0 and LUN 1. These LUNs are then assigned to Compute 1 and Compute 2 for their storage requirements.</a:t>
            </a:r>
          </a:p>
          <a:p>
            <a:r>
              <a:rPr lang="en-US" sz="900" dirty="0"/>
              <a:t>When a LUN is configured and assigned to a non-virtualized compute system, a bus scan is required to identify the LUN. This LUN appears as a raw storage drive to the operating system. To make this drive usable, it is formatted with a file system and then the file system is mounted.</a:t>
            </a:r>
          </a:p>
          <a:p>
            <a:pPr algn="r"/>
            <a:r>
              <a:rPr lang="en-US" sz="900" dirty="0"/>
              <a:t>(Cont’d)</a:t>
            </a:r>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2396414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r>
              <a:rPr lang="en-US" i="1" dirty="0" err="1" smtClean="0"/>
              <a:t>MetaLUN</a:t>
            </a:r>
            <a:r>
              <a:rPr lang="en-US" dirty="0" smtClean="0"/>
              <a:t> is a method to expand LUNs that require additional capacity or performance. A </a:t>
            </a:r>
            <a:r>
              <a:rPr lang="en-US" dirty="0" err="1" smtClean="0"/>
              <a:t>metaLUN</a:t>
            </a:r>
            <a:r>
              <a:rPr lang="en-US" dirty="0" smtClean="0"/>
              <a:t> can be created by combining two or more LUNs. A </a:t>
            </a:r>
            <a:r>
              <a:rPr lang="en-US" dirty="0" err="1" smtClean="0"/>
              <a:t>metaLUN</a:t>
            </a:r>
            <a:r>
              <a:rPr lang="en-US" dirty="0" smtClean="0"/>
              <a:t> consists of a base LUN and one or more component LUNs. </a:t>
            </a:r>
            <a:r>
              <a:rPr lang="en-US" dirty="0" err="1" smtClean="0"/>
              <a:t>MetaLUNs</a:t>
            </a:r>
            <a:r>
              <a:rPr lang="en-US" dirty="0" smtClean="0"/>
              <a:t> can be either </a:t>
            </a:r>
            <a:r>
              <a:rPr lang="en-US" i="1" dirty="0" smtClean="0"/>
              <a:t>concatenated</a:t>
            </a:r>
            <a:r>
              <a:rPr lang="en-US" dirty="0" smtClean="0"/>
              <a:t> or </a:t>
            </a:r>
            <a:r>
              <a:rPr lang="en-US" i="1" dirty="0" smtClean="0"/>
              <a:t>striped</a:t>
            </a:r>
            <a:r>
              <a:rPr lang="en-US" dirty="0" smtClean="0"/>
              <a:t>.</a:t>
            </a:r>
          </a:p>
          <a:p>
            <a:r>
              <a:rPr lang="en-US" dirty="0" smtClean="0"/>
              <a:t>Concatenated expansion simply adds additional capacity to the base LUN. In this expansion, the component LUNs are not required to be of the same capacity as the base LUN. All LUNs in a concatenated </a:t>
            </a:r>
            <a:r>
              <a:rPr lang="en-US" dirty="0" err="1" smtClean="0"/>
              <a:t>metaLUN</a:t>
            </a:r>
            <a:r>
              <a:rPr lang="en-US" dirty="0" smtClean="0"/>
              <a:t> must be either protected (parity or mirrored) or unprotected (RAID 0). RAID types within a </a:t>
            </a:r>
            <a:r>
              <a:rPr lang="en-US" dirty="0" err="1" smtClean="0"/>
              <a:t>metaLUN</a:t>
            </a:r>
            <a:r>
              <a:rPr lang="en-US" dirty="0" smtClean="0"/>
              <a:t> can be mixed. For example, a RAID 1/0 LUN can be concatenated with a RAID 5 LUN. However, a RAID 0 LUN can be concatenated only with another RAID 0 LUN. Concatenated expansion is quick but does not provide any performance benefit.</a:t>
            </a:r>
          </a:p>
          <a:p>
            <a:r>
              <a:rPr lang="en-US" dirty="0" smtClean="0"/>
              <a:t>Striped expansion restripes the base LUN’s data across the base LUN and component LUNs. In striped expansion, all LUNs must be of the same capacity and RAID level. Striped expansion provides improved performance due to the increased number of drives being striped</a:t>
            </a:r>
            <a:r>
              <a:rPr lang="en-US" dirty="0"/>
              <a:t>. </a:t>
            </a:r>
          </a:p>
          <a:p>
            <a:r>
              <a:rPr lang="en-US" dirty="0" smtClean="0"/>
              <a:t>All LUNs in both concatenated and striped expansion must reside on the same storage drive type: either all SSDs, </a:t>
            </a:r>
            <a:r>
              <a:rPr lang="en-US" dirty="0" err="1" smtClean="0"/>
              <a:t>Fibre</a:t>
            </a:r>
            <a:r>
              <a:rPr lang="en-US" dirty="0" smtClean="0"/>
              <a:t> Channel, or all ATA.</a:t>
            </a:r>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660014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r>
              <a:rPr lang="en-US" i="1" dirty="0" smtClean="0"/>
              <a:t>Virtual provisioning</a:t>
            </a:r>
            <a:r>
              <a:rPr lang="en-US" dirty="0" smtClean="0"/>
              <a:t> enables creating and presenting a LUN with more capacity than is physically allocated to it on the storage system. The LUN created using virtual provisioning is called a </a:t>
            </a:r>
            <a:r>
              <a:rPr lang="en-US" i="1" dirty="0" smtClean="0"/>
              <a:t>thin LUN </a:t>
            </a:r>
            <a:r>
              <a:rPr lang="en-US" dirty="0" smtClean="0"/>
              <a:t>to distinguish it from the traditional LUN. </a:t>
            </a:r>
          </a:p>
          <a:p>
            <a:r>
              <a:rPr lang="en-US" dirty="0" smtClean="0"/>
              <a:t>Thin LUNs do not require physical storage to be completely allocated to them at the time they are created and presented to a compute system. Physical storage is allocated to the compute system “on-demand” from a shared pool of physical capacity. A </a:t>
            </a:r>
            <a:r>
              <a:rPr lang="en-US" i="1" dirty="0" smtClean="0"/>
              <a:t>shared pool</a:t>
            </a:r>
            <a:r>
              <a:rPr lang="en-US" dirty="0" smtClean="0"/>
              <a:t>  consists of physical storage drives. A shared pool in virtual provisioning is analogous to a RAID set, which is a collection of drives on which LUNs are created. Similar to a RAID set, a shared pool supports a single RAID protection level. However, unlike a RAID set, a shared pool might contain large numbers of drives. Shared pools can be homogeneous (containing a single drive type) or heterogeneous (containing mixed drive types, such as SSD, FC, SAS, and SATA drives).</a:t>
            </a:r>
          </a:p>
          <a:p>
            <a:r>
              <a:rPr lang="en-US" dirty="0" smtClean="0"/>
              <a:t>Virtual provisioning enables more efficient allocation of storage to compute systems. Virtual provisioning also enables oversubscription, where more capacity is presented to the compute systems than is actually available on the storage system. Both the shared pool and the thin LUN can be expanded non-disruptively as the storage requirements of the compute systems grow. Multiple shared pools can be created within a storage system, and a shared pool may be shared by multiple thin LUNs.</a:t>
            </a:r>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4252839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pPr defTabSz="457159">
              <a:defRPr/>
            </a:pPr>
            <a:r>
              <a:rPr lang="en-US" dirty="0"/>
              <a:t>A storage pool comprises physical drives that provide the physical storage used by Thin LUNs. A storage pool is created by specifying a set of drives and a RAID type for that pool. Thin LUNs are then created out of that pool (similar to traditional LUN created on a RAID set). All the Thin LUNs created from a pool share the storage resources of that pool. Adding drives to a storage pool increases the available shared capacity for all the Thin LUNs in the pool. Drives can be added to a storage pool while the pool is used in production. The allocated capacity is reclaimed by the pool when Thin LUNs are destroyed.  </a:t>
            </a:r>
          </a:p>
          <a:p>
            <a:pPr defTabSz="457159">
              <a:defRPr/>
            </a:pPr>
            <a:r>
              <a:rPr lang="en-US" dirty="0"/>
              <a:t>When a storage pool is expanded, the sudde</a:t>
            </a:r>
            <a:r>
              <a:rPr lang="en-US" dirty="0" smtClean="0"/>
              <a:t>n introduction of new empty drives combined with relative full drives cause a data imbalance. This imbalance is resolved by automating a one-time data relocation, referred to as rebalancing. Storage </a:t>
            </a:r>
            <a:r>
              <a:rPr lang="en-US" dirty="0"/>
              <a:t>pool rebalancing is a technique that provides the ability to automatically relocate extents (minimum amount of physical storage capacity that is allocated to the thin LUN from the pool) on physical storage drives over the entire pool when new drives are added to the pool. Storage pool rebalancing restripes data across all the drives( both existing and new drives) in the storage pool.  This enables spreading out the data equally on all the physical drives within the storage pool, ensuring that the used capacity of each drive is uniform across the pool. After the storage pool capacity is increased, the capacity of the existing LUNs can be expanded. </a:t>
            </a:r>
          </a:p>
          <a:p>
            <a:pPr defTabSz="457159">
              <a:defRPr/>
            </a:pPr>
            <a:endParaRPr lang="en-US" dirty="0"/>
          </a:p>
          <a:p>
            <a:pPr defTabSz="457159">
              <a:defRPr/>
            </a:pPr>
            <a:endParaRPr lang="en-US" dirty="0"/>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1736133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r>
              <a:rPr lang="en-US" dirty="0"/>
              <a:t>Administrators typically allocate storage capacity based on anticipated storage requirements. This generally results in the over provisioning of storage capacity, which then leads to higher costs and lower capacity utilization. Administrators often over-provision storage to an application for various reasons such as, to avoid frequent provisioning of storage if the LUN capacity is exhausted, and to reduce disruption to application availability. Over provisioning of storage often leads to additional storage acquisition and operational costs.</a:t>
            </a:r>
          </a:p>
          <a:p>
            <a:r>
              <a:rPr lang="en-US" dirty="0"/>
              <a:t>Virtual provisioning addresses these challenges. Virtual provisioning improves storage capacity utilization and simplifies storage management. The figure on the slide illustrates an example, comparing virtual provisioning with traditional storage provisioning.</a:t>
            </a:r>
          </a:p>
          <a:p>
            <a:r>
              <a:rPr lang="en-US" dirty="0"/>
              <a:t>With traditional provisioning, three LUNs are created and presented to one or more compute systems. The total storage capacity of the storage system is 2 TB. The allocated capacity of LUN 1 is 500 GB, of which only 100 GB is consumed, and the remaining 400 GB is unused. The size of LUN 2 is 550 GB, of which 50 GB is consumed, and 500 GB is unused. The size of LUN 3 is 800 GB, of which 200 GB is consumed, and 600 GB is unused. In total, the storage system has 350 GB of data, 1.5 TB of allocated but unused capacity, and only 150 GB of remaining capacity available for other applications.</a:t>
            </a:r>
          </a:p>
          <a:p>
            <a:r>
              <a:rPr lang="en-US" dirty="0"/>
              <a:t>Now consider the same 2 TB storage system with virtual provisioning. Here, three thin LUNs of the same sizes are created. However, there is no allocated unused capacity. In total, the storage system with virtual provisioning has the same 350 GB of data, but 1.65 TB of capacity is available for other applications, whereas only 150 GB is available in traditional storage provisioning.</a:t>
            </a:r>
          </a:p>
          <a:p>
            <a:pPr algn="r"/>
            <a:r>
              <a:rPr lang="en-US" dirty="0"/>
              <a:t>(Cont’d)</a:t>
            </a:r>
          </a:p>
          <a:p>
            <a:endParaRPr lang="en-US" dirty="0"/>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2056030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defRPr/>
            </a:pPr>
            <a:r>
              <a:rPr lang="en-US" dirty="0" smtClean="0"/>
              <a:t>This lesson covers block-based storage system components, i</a:t>
            </a:r>
            <a:r>
              <a:rPr lang="en-US" dirty="0" smtClean="0">
                <a:solidFill>
                  <a:schemeClr val="tx1"/>
                </a:solidFill>
              </a:rPr>
              <a:t>ntelligent cache algorithms, and c</a:t>
            </a:r>
            <a:r>
              <a:rPr lang="en-US" dirty="0" smtClean="0"/>
              <a:t>ache protection mechanisms.</a:t>
            </a:r>
            <a:endParaRPr lang="en-US" dirty="0" smtClean="0">
              <a:solidFill>
                <a:schemeClr val="tx1"/>
              </a:solidFill>
            </a:endParaRPr>
          </a:p>
          <a:p>
            <a:endParaRPr lang="en-US" dirty="0" smtClean="0"/>
          </a:p>
          <a:p>
            <a:endParaRPr lang="en-US" dirty="0"/>
          </a:p>
        </p:txBody>
      </p:sp>
      <p:sp>
        <p:nvSpPr>
          <p:cNvPr id="4" name="Footer Placeholder 3"/>
          <p:cNvSpPr>
            <a:spLocks noGrp="1"/>
          </p:cNvSpPr>
          <p:nvPr>
            <p:ph type="ftr" sz="quarter" idx="10"/>
          </p:nvPr>
        </p:nvSpPr>
        <p:spPr/>
        <p:txBody>
          <a:bodyPr/>
          <a:lstStyle/>
          <a:p>
            <a:endParaRPr lang="en-US" dirty="0"/>
          </a:p>
        </p:txBody>
      </p:sp>
      <p:sp>
        <p:nvSpPr>
          <p:cNvPr id="7" name="Slide Image Placeholder 6"/>
          <p:cNvSpPr>
            <a:spLocks noGrp="1" noRot="1" noChangeAspect="1"/>
          </p:cNvSpPr>
          <p:nvPr>
            <p:ph type="sldImg"/>
          </p:nvPr>
        </p:nvSpPr>
        <p:spPr>
          <a:xfrm>
            <a:off x="1352550" y="381000"/>
            <a:ext cx="4457700" cy="3343275"/>
          </a:xfrm>
        </p:spPr>
      </p:sp>
    </p:spTree>
    <p:extLst>
      <p:ext uri="{BB962C8B-B14F-4D97-AF65-F5344CB8AC3E}">
        <p14:creationId xmlns:p14="http://schemas.microsoft.com/office/powerpoint/2010/main" val="41228751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r>
              <a:rPr lang="en-US" i="1" dirty="0" smtClean="0"/>
              <a:t>LUN masking</a:t>
            </a:r>
            <a:r>
              <a:rPr lang="en-US" dirty="0" smtClean="0"/>
              <a:t> is a process that provides data access control by defining which LUNs a compute system can access. The LUN masking function is implemented on the storage system. This ensures that volume access by compute system is controlled appropriately, preventing unauthorized or accidental use in a shared environment.</a:t>
            </a:r>
          </a:p>
          <a:p>
            <a:r>
              <a:rPr lang="en-US" dirty="0" smtClean="0"/>
              <a:t>For example, consider a storage system with two LUNs that store data of the sales and finance departments. Without LUN masking, both departments can easily see and modify each other’s data, posing a high risk to data integrity and security. With LUN masking, LUNs are accessible only to the designated compute systems.</a:t>
            </a:r>
          </a:p>
          <a:p>
            <a:endParaRPr lang="en-US" dirty="0"/>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4123646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lesson covered traditional provisioning, virtual provisioning, LUN expansion, and LUN masking.</a:t>
            </a:r>
            <a:endParaRPr lang="en-US" dirty="0"/>
          </a:p>
        </p:txBody>
      </p:sp>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352550" y="381000"/>
            <a:ext cx="4457700" cy="3343275"/>
          </a:xfrm>
        </p:spPr>
      </p:sp>
    </p:spTree>
    <p:extLst>
      <p:ext uri="{BB962C8B-B14F-4D97-AF65-F5344CB8AC3E}">
        <p14:creationId xmlns:p14="http://schemas.microsoft.com/office/powerpoint/2010/main" val="668685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lesson covers LUN and sub-LUN </a:t>
            </a:r>
            <a:r>
              <a:rPr lang="en-US" dirty="0" err="1" smtClean="0"/>
              <a:t>tiering</a:t>
            </a:r>
            <a:r>
              <a:rPr lang="en-US" dirty="0" smtClean="0"/>
              <a:t>,</a:t>
            </a:r>
            <a:r>
              <a:rPr lang="en-US" baseline="0" dirty="0" smtClean="0"/>
              <a:t> cache </a:t>
            </a:r>
            <a:r>
              <a:rPr lang="en-US" baseline="0" dirty="0" err="1" smtClean="0"/>
              <a:t>tiering</a:t>
            </a:r>
            <a:r>
              <a:rPr lang="en-US" baseline="0" dirty="0" smtClean="0"/>
              <a:t>, and server flash caching.</a:t>
            </a:r>
            <a:endParaRPr lang="en-US" dirty="0"/>
          </a:p>
        </p:txBody>
      </p:sp>
      <p:sp>
        <p:nvSpPr>
          <p:cNvPr id="4" name="Footer Placeholder 3"/>
          <p:cNvSpPr>
            <a:spLocks noGrp="1"/>
          </p:cNvSpPr>
          <p:nvPr>
            <p:ph type="ftr" sz="quarter" idx="10"/>
          </p:nvPr>
        </p:nvSpPr>
        <p:spPr/>
        <p:txBody>
          <a:bodyPr/>
          <a:lstStyle/>
          <a:p>
            <a:endParaRPr lang="en-US" dirty="0"/>
          </a:p>
        </p:txBody>
      </p:sp>
      <p:sp>
        <p:nvSpPr>
          <p:cNvPr id="7" name="Slide Image Placeholder 6"/>
          <p:cNvSpPr>
            <a:spLocks noGrp="1" noRot="1" noChangeAspect="1"/>
          </p:cNvSpPr>
          <p:nvPr>
            <p:ph type="sldImg"/>
          </p:nvPr>
        </p:nvSpPr>
        <p:spPr>
          <a:xfrm>
            <a:off x="1352550" y="381000"/>
            <a:ext cx="4457700" cy="3343275"/>
          </a:xfrm>
        </p:spPr>
      </p:sp>
    </p:spTree>
    <p:extLst>
      <p:ext uri="{BB962C8B-B14F-4D97-AF65-F5344CB8AC3E}">
        <p14:creationId xmlns:p14="http://schemas.microsoft.com/office/powerpoint/2010/main" val="26720718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r>
              <a:rPr lang="en-US" dirty="0" smtClean="0"/>
              <a:t>Storage </a:t>
            </a:r>
            <a:r>
              <a:rPr lang="en-US" dirty="0" err="1" smtClean="0"/>
              <a:t>tiering</a:t>
            </a:r>
            <a:r>
              <a:rPr lang="en-US" dirty="0" smtClean="0"/>
              <a:t> is a technique of establishing a hierarchy of different storage types (tiers). This enables storing the right data to the right tier, based on service level requirements, at a minimal cost. Each tier has different levels of protection, performance, and cost. For example, high performance solid-state drives (SSDs) or FC drives can be configured as tier 1 storage to keep frequently accessed data and low cost SATA drives as tier 2 storage to keep the less frequently accessed data. Keeping frequently used data in SSD or FC improves application performance. Moving less-frequently accessed data to SATA can free up storage capacity in high performance drives and reduce the cost of storage. This movement of data happens based on defined </a:t>
            </a:r>
            <a:r>
              <a:rPr lang="en-US" dirty="0" err="1" smtClean="0"/>
              <a:t>tiering</a:t>
            </a:r>
            <a:r>
              <a:rPr lang="en-US" dirty="0" smtClean="0"/>
              <a:t> policies. The </a:t>
            </a:r>
            <a:r>
              <a:rPr lang="en-US" dirty="0" err="1" smtClean="0"/>
              <a:t>tiering</a:t>
            </a:r>
            <a:r>
              <a:rPr lang="en-US" dirty="0" smtClean="0"/>
              <a:t> policy might be based on parameters, such as frequency of access. For example, if a policy states “move the data that are not accessed for the last 30 </a:t>
            </a:r>
            <a:r>
              <a:rPr lang="en-US" b="0" dirty="0" err="1" smtClean="0"/>
              <a:t>mins</a:t>
            </a:r>
            <a:r>
              <a:rPr lang="en-US" dirty="0" smtClean="0"/>
              <a:t> to the lower tier,” then all the data matching this condition are moved to the lower tier</a:t>
            </a:r>
            <a:r>
              <a:rPr lang="en-US" dirty="0"/>
              <a:t>. </a:t>
            </a:r>
            <a:endParaRPr lang="en-US" dirty="0" smtClean="0"/>
          </a:p>
          <a:p>
            <a:r>
              <a:rPr lang="en-US" b="0" dirty="0" smtClean="0"/>
              <a:t>The process of moving the data from one type of tier to another is typically automated</a:t>
            </a:r>
            <a:r>
              <a:rPr lang="en-US" dirty="0" smtClean="0"/>
              <a:t>. In </a:t>
            </a:r>
            <a:r>
              <a:rPr lang="en-US" dirty="0"/>
              <a:t>automated storage </a:t>
            </a:r>
            <a:r>
              <a:rPr lang="en-US" dirty="0" err="1"/>
              <a:t>tiering</a:t>
            </a:r>
            <a:r>
              <a:rPr lang="en-US" dirty="0"/>
              <a:t>, the application workload is proactively monitored; the active data is automatically moved to a higher performance tier and </a:t>
            </a:r>
            <a:r>
              <a:rPr lang="en-US" dirty="0" smtClean="0"/>
              <a:t>the inactive </a:t>
            </a:r>
            <a:r>
              <a:rPr lang="en-US" dirty="0"/>
              <a:t>data </a:t>
            </a:r>
            <a:r>
              <a:rPr lang="en-US" dirty="0" smtClean="0"/>
              <a:t>is moved to </a:t>
            </a:r>
            <a:r>
              <a:rPr lang="en-US" dirty="0"/>
              <a:t>higher capacity, lower performance tier</a:t>
            </a:r>
            <a:r>
              <a:rPr lang="en-US" dirty="0" smtClean="0"/>
              <a:t>.</a:t>
            </a:r>
            <a:r>
              <a:rPr lang="en-US" dirty="0"/>
              <a:t> The data movement between the tiers is performed non-disruptively. </a:t>
            </a:r>
            <a:endParaRPr lang="en-US" dirty="0" smtClean="0"/>
          </a:p>
          <a:p>
            <a:r>
              <a:rPr lang="en-US" dirty="0" smtClean="0"/>
              <a:t>There are three techniques of storage </a:t>
            </a:r>
            <a:r>
              <a:rPr lang="en-US" dirty="0" err="1" smtClean="0"/>
              <a:t>tiering</a:t>
            </a:r>
            <a:r>
              <a:rPr lang="en-US" dirty="0" smtClean="0"/>
              <a:t> implemented in a block-based storage system: LUN </a:t>
            </a:r>
            <a:r>
              <a:rPr lang="en-US" dirty="0"/>
              <a:t>and sub-LUN </a:t>
            </a:r>
            <a:r>
              <a:rPr lang="en-US" dirty="0" err="1" smtClean="0"/>
              <a:t>tiering</a:t>
            </a:r>
            <a:r>
              <a:rPr lang="en-US" dirty="0" smtClean="0"/>
              <a:t>, cache </a:t>
            </a:r>
            <a:r>
              <a:rPr lang="en-US" dirty="0" err="1" smtClean="0"/>
              <a:t>tiering</a:t>
            </a:r>
            <a:r>
              <a:rPr lang="en-US" dirty="0" smtClean="0"/>
              <a:t>, and server flash-caching. </a:t>
            </a:r>
            <a:endParaRPr lang="en-US" dirty="0"/>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10112569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r>
              <a:rPr lang="en-US" dirty="0" smtClean="0"/>
              <a:t>The process of storage </a:t>
            </a:r>
            <a:r>
              <a:rPr lang="en-US" dirty="0" err="1" smtClean="0"/>
              <a:t>tiering</a:t>
            </a:r>
            <a:r>
              <a:rPr lang="en-US" dirty="0" smtClean="0"/>
              <a:t> within a storage system is called intra-array storage </a:t>
            </a:r>
            <a:r>
              <a:rPr lang="en-US" dirty="0" err="1" smtClean="0"/>
              <a:t>tiering</a:t>
            </a:r>
            <a:r>
              <a:rPr lang="en-US" dirty="0" smtClean="0"/>
              <a:t>. It enables the efficient use of SSD, FC, and SATA drives within a system and provides performance and cost optimization. The goal is to keep the SSDs busy by storing the most frequently accessed data on them, while moving out the less frequently accessed data to the SATA drives. Data movements executed between tiers can be performed at the LUN level or at the sub-LUN level. The performance can be further improved by implementing tiered cache.</a:t>
            </a:r>
          </a:p>
          <a:p>
            <a:r>
              <a:rPr lang="en-US" dirty="0" smtClean="0"/>
              <a:t>Traditionally, storage </a:t>
            </a:r>
            <a:r>
              <a:rPr lang="en-US" dirty="0" err="1" smtClean="0"/>
              <a:t>tiering</a:t>
            </a:r>
            <a:r>
              <a:rPr lang="en-US" dirty="0" smtClean="0"/>
              <a:t> is operated at the LUN level that moves an entire LUN from one tier of storage to another. This movement includes both active and inactive data in that LUN. This method does not give effective cost and performance benefits. Today, storage </a:t>
            </a:r>
            <a:r>
              <a:rPr lang="en-US" dirty="0" err="1" smtClean="0"/>
              <a:t>tiering</a:t>
            </a:r>
            <a:r>
              <a:rPr lang="en-US" dirty="0" smtClean="0"/>
              <a:t> can be implemented at the sub-LUN level. In sub-LUN level </a:t>
            </a:r>
            <a:r>
              <a:rPr lang="en-US" dirty="0" err="1" smtClean="0"/>
              <a:t>tiering</a:t>
            </a:r>
            <a:r>
              <a:rPr lang="en-US" dirty="0" smtClean="0"/>
              <a:t>, a LUN is broken down into smaller segments and tiered at that level. Movement of data with much finer granularity, for example 8 MB, greatly enhances the value proposition of automated storage </a:t>
            </a:r>
            <a:r>
              <a:rPr lang="en-US" dirty="0" err="1" smtClean="0"/>
              <a:t>tiering</a:t>
            </a:r>
            <a:r>
              <a:rPr lang="en-US" dirty="0" smtClean="0"/>
              <a:t>. </a:t>
            </a:r>
            <a:r>
              <a:rPr lang="en-US" dirty="0" err="1" smtClean="0"/>
              <a:t>Tiering</a:t>
            </a:r>
            <a:r>
              <a:rPr lang="en-US" dirty="0" smtClean="0"/>
              <a:t> at the sub-LUN level effectively moves active data to faster drives and less active data to slower drives.</a:t>
            </a:r>
          </a:p>
          <a:p>
            <a:endParaRPr lang="en-US" dirty="0" smtClean="0"/>
          </a:p>
          <a:p>
            <a:endParaRPr lang="en-US" dirty="0"/>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22514762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r>
              <a:rPr lang="en-US" dirty="0" err="1" smtClean="0"/>
              <a:t>Tiering</a:t>
            </a:r>
            <a:r>
              <a:rPr lang="en-US" dirty="0" smtClean="0"/>
              <a:t> is also implemented at the cache level. A large cache in a storage system improves performance by retaining large amount of frequently accessed data in </a:t>
            </a:r>
            <a:r>
              <a:rPr lang="en-US" smtClean="0"/>
              <a:t>a cache; </a:t>
            </a:r>
            <a:r>
              <a:rPr lang="en-US" dirty="0" smtClean="0"/>
              <a:t>so most reads are served directly from the cache. However, configuring a large cache in the storage system involves more cost. An alternative way to increase the size of the cache is by utilizing the SSDs on the storage system. In cache </a:t>
            </a:r>
            <a:r>
              <a:rPr lang="en-US" dirty="0" err="1" smtClean="0"/>
              <a:t>tiering</a:t>
            </a:r>
            <a:r>
              <a:rPr lang="en-US" dirty="0" smtClean="0"/>
              <a:t>, SSDs are used to create a large capacity secondary cache and to enable </a:t>
            </a:r>
            <a:r>
              <a:rPr lang="en-US" dirty="0" err="1" smtClean="0"/>
              <a:t>tiering</a:t>
            </a:r>
            <a:r>
              <a:rPr lang="en-US" dirty="0" smtClean="0"/>
              <a:t> between DRAM (primary cache) and SSDs (secondary cache). Server flash-caching is another tier of cache in which flash-cache card is installed in the server to further enhance the application performance.</a:t>
            </a:r>
          </a:p>
          <a:p>
            <a:endParaRPr lang="en-US" dirty="0" smtClean="0"/>
          </a:p>
          <a:p>
            <a:endParaRPr lang="en-US" dirty="0"/>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16617285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r>
              <a:rPr lang="en-US" dirty="0" smtClean="0"/>
              <a:t>Server flash-caching technology uses intelligent caching software and a PCI Express-based (</a:t>
            </a:r>
            <a:r>
              <a:rPr lang="en-US" dirty="0" err="1" smtClean="0"/>
              <a:t>PCIe</a:t>
            </a:r>
            <a:r>
              <a:rPr lang="en-US" dirty="0" smtClean="0"/>
              <a:t>) flash card installed on the compute system. This dramatically improves application performance by reducing latency, and accelerates throughput. Server flash-caching technology works in both physical and virtual environments and provides performance acceleration for read-intensive workloads. This technology uses minimal CPU and memory resources from the compute system by offloading flash management onto the </a:t>
            </a:r>
            <a:r>
              <a:rPr lang="en-US" dirty="0" err="1" smtClean="0"/>
              <a:t>PCIe</a:t>
            </a:r>
            <a:r>
              <a:rPr lang="en-US" dirty="0" smtClean="0"/>
              <a:t> card. </a:t>
            </a:r>
          </a:p>
          <a:p>
            <a:r>
              <a:rPr lang="en-US" dirty="0" smtClean="0"/>
              <a:t>It intelligently determines which data would benefit by sitting in the compute system on </a:t>
            </a:r>
            <a:r>
              <a:rPr lang="en-US" dirty="0" err="1" smtClean="0"/>
              <a:t>PCIe</a:t>
            </a:r>
            <a:r>
              <a:rPr lang="en-US" dirty="0" smtClean="0"/>
              <a:t> flash and closer to the application. This avoids the latencies associated with I/O access over the network to the storage system. With this, the processing power required for an application’s most frequently referenced data is offloaded from the back-end storage to the </a:t>
            </a:r>
            <a:r>
              <a:rPr lang="en-US" dirty="0" err="1" smtClean="0"/>
              <a:t>PCIe</a:t>
            </a:r>
            <a:r>
              <a:rPr lang="en-US" dirty="0" smtClean="0"/>
              <a:t> card. Therefore, the storage system can allocate greater processing power to other applications.</a:t>
            </a:r>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19643634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r>
              <a:rPr lang="en-US" dirty="0" smtClean="0"/>
              <a:t>To gain cost advantage,</a:t>
            </a:r>
            <a:r>
              <a:rPr lang="en-US" baseline="0" dirty="0" smtClean="0"/>
              <a:t> o</a:t>
            </a:r>
            <a:r>
              <a:rPr lang="en-US" dirty="0" smtClean="0"/>
              <a:t>rganizations may move their application to cloud. To ensure proper functioning of the application and </a:t>
            </a:r>
            <a:r>
              <a:rPr lang="en-US" baseline="0" dirty="0" smtClean="0"/>
              <a:t>provide acceptable performance, service providers offer block-based storage in cloud. The service providers enable the consumers to create a block-based storage volumes and attach them to the virtual machine instances. After the volumes are attached, the consumers can create the file system on these volumes and run applications the way </a:t>
            </a:r>
            <a:r>
              <a:rPr lang="en-US" b="0" baseline="0" dirty="0" smtClean="0"/>
              <a:t>they would on an </a:t>
            </a:r>
            <a:r>
              <a:rPr lang="en-US" baseline="0" dirty="0" err="1" smtClean="0"/>
              <a:t>on-premise</a:t>
            </a:r>
            <a:r>
              <a:rPr lang="en-US" baseline="0" dirty="0" smtClean="0"/>
              <a:t> data center. </a:t>
            </a:r>
            <a:endParaRPr lang="en-US" dirty="0"/>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16888222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defRPr/>
            </a:pPr>
            <a:r>
              <a:rPr lang="en-US" dirty="0" smtClean="0"/>
              <a:t>This lesson covered LUN and Sub-LUN </a:t>
            </a:r>
            <a:r>
              <a:rPr lang="en-US" dirty="0" err="1" smtClean="0"/>
              <a:t>tiering</a:t>
            </a:r>
            <a:r>
              <a:rPr lang="en-US" dirty="0" smtClean="0"/>
              <a:t>, cache </a:t>
            </a:r>
            <a:r>
              <a:rPr lang="en-US" dirty="0" err="1" smtClean="0"/>
              <a:t>tiering</a:t>
            </a:r>
            <a:r>
              <a:rPr lang="en-US" dirty="0" smtClean="0"/>
              <a:t>, server flash caching, and block-based storage use case. </a:t>
            </a:r>
          </a:p>
          <a:p>
            <a:endParaRPr lang="en-US" dirty="0"/>
          </a:p>
        </p:txBody>
      </p:sp>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352550" y="381000"/>
            <a:ext cx="4457700" cy="3343275"/>
          </a:xfrm>
        </p:spPr>
      </p:sp>
    </p:spTree>
    <p:extLst>
      <p:ext uri="{BB962C8B-B14F-4D97-AF65-F5344CB8AC3E}">
        <p14:creationId xmlns:p14="http://schemas.microsoft.com/office/powerpoint/2010/main" val="22148995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module covered various components of</a:t>
            </a:r>
            <a:r>
              <a:rPr lang="en-US" baseline="0" dirty="0" smtClean="0"/>
              <a:t> block-based storage system</a:t>
            </a:r>
            <a:r>
              <a:rPr lang="en-US" dirty="0" smtClean="0"/>
              <a:t>. This module also covered</a:t>
            </a:r>
            <a:r>
              <a:rPr lang="en-US" baseline="0" dirty="0" smtClean="0"/>
              <a:t> traditional and virtual storage provisioning methods. Finally, this module covered storage </a:t>
            </a:r>
            <a:r>
              <a:rPr lang="en-US" baseline="0" dirty="0" err="1" smtClean="0"/>
              <a:t>tiering</a:t>
            </a:r>
            <a:r>
              <a:rPr lang="en-US" baseline="0" dirty="0" smtClean="0"/>
              <a:t> mechanisms. </a:t>
            </a:r>
            <a:endParaRPr lang="en-US" dirty="0" smtClean="0"/>
          </a:p>
          <a:p>
            <a:endParaRPr lang="en-US" dirty="0"/>
          </a:p>
        </p:txBody>
      </p:sp>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352550" y="381000"/>
            <a:ext cx="4457700" cy="3343275"/>
          </a:xfrm>
        </p:spPr>
      </p:sp>
    </p:spTree>
    <p:extLst>
      <p:ext uri="{BB962C8B-B14F-4D97-AF65-F5344CB8AC3E}">
        <p14:creationId xmlns:p14="http://schemas.microsoft.com/office/powerpoint/2010/main" val="3341517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pPr defTabSz="457159">
              <a:defRPr/>
            </a:pPr>
            <a:r>
              <a:rPr lang="en-US" dirty="0"/>
              <a:t>A block-based storage system provides compute systems with block-level access to the storage volumes. In this environment, the file system is created on the compute systems and data is accessed on a network at the block level. These block-based storage systems can either be based on scale-up or scale-out architecture. The block-based storage system consists of one or more controller(s) and storage. Controllers and storage are discussed next. </a:t>
            </a:r>
          </a:p>
          <a:p>
            <a:endParaRPr lang="en-US" dirty="0"/>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38812992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pPr defTabSz="483306">
              <a:spcBef>
                <a:spcPts val="1269"/>
              </a:spcBef>
              <a:defRPr/>
            </a:pPr>
            <a:r>
              <a:rPr lang="en-US" sz="1100" dirty="0"/>
              <a:t>IP SAN uses Internet Protocol (IP) for the transport of storage traffic. It transports block I/O over an IP-based network. Two primary protocols that leverage IP as the transport mechanism for block-level data transmission are Internet SCSI (iSCSI) and </a:t>
            </a:r>
            <a:r>
              <a:rPr lang="en-US" sz="1100" dirty="0" err="1"/>
              <a:t>Fibre</a:t>
            </a:r>
            <a:r>
              <a:rPr lang="en-US" sz="1100" dirty="0"/>
              <a:t> Channel over IP (FCIP). These protocols are covered in this module.</a:t>
            </a:r>
            <a:endParaRPr lang="en-US" dirty="0"/>
          </a:p>
        </p:txBody>
      </p:sp>
    </p:spTree>
    <p:extLst>
      <p:ext uri="{BB962C8B-B14F-4D97-AF65-F5344CB8AC3E}">
        <p14:creationId xmlns:p14="http://schemas.microsoft.com/office/powerpoint/2010/main" val="7023067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pPr defTabSz="483306">
              <a:spcBef>
                <a:spcPts val="1269"/>
              </a:spcBef>
              <a:defRPr/>
            </a:pPr>
            <a:r>
              <a:rPr lang="en-US" sz="1100" dirty="0" err="1"/>
              <a:t>Fibre</a:t>
            </a:r>
            <a:r>
              <a:rPr lang="en-US" sz="1100" dirty="0"/>
              <a:t> Channel (FC) SAN provides high performance and scalability. These advantages of FC SAN come with the additional cost of buying FC components, such as FC HBA and FC switches. IP is a matured technology and using IP as a storage networking option provides several advantages. These are listed below:</a:t>
            </a:r>
          </a:p>
          <a:p>
            <a:pPr marL="181240" indent="-181240" defTabSz="483306">
              <a:spcBef>
                <a:spcPts val="1269"/>
              </a:spcBef>
              <a:buFont typeface="Arial" panose="020B0604020202020204" pitchFamily="34" charset="0"/>
              <a:buChar char="•"/>
              <a:defRPr/>
            </a:pPr>
            <a:r>
              <a:rPr lang="en-US" sz="1100" dirty="0"/>
              <a:t>Most organizations have an existing IP-based network infrastructure, which could also be used for storage networking and may be a more economical option than deploying a new FC SAN infrastructure. </a:t>
            </a:r>
          </a:p>
          <a:p>
            <a:pPr marL="181240" indent="-181240" defTabSz="483306">
              <a:spcBef>
                <a:spcPts val="1269"/>
              </a:spcBef>
              <a:buFont typeface="Arial" panose="020B0604020202020204" pitchFamily="34" charset="0"/>
              <a:buChar char="•"/>
              <a:defRPr/>
            </a:pPr>
            <a:r>
              <a:rPr lang="en-US" sz="1100" dirty="0"/>
              <a:t>IP network has no distance limitation, which makes it possible to extend or connect SANs over long distances. With IP SAN, organizations can extend the geographical reach of their storage infrastructure and transfer data that are distributed over wide locations. </a:t>
            </a:r>
          </a:p>
          <a:p>
            <a:pPr marL="181240" indent="-181240" defTabSz="483306">
              <a:spcBef>
                <a:spcPts val="1269"/>
              </a:spcBef>
              <a:buFont typeface="Arial" panose="020B0604020202020204" pitchFamily="34" charset="0"/>
              <a:buChar char="•"/>
              <a:defRPr/>
            </a:pPr>
            <a:r>
              <a:rPr lang="en-US" sz="1100" dirty="0"/>
              <a:t>Many long-distance disaster recovery (DR) solutions are already leveraging IP-based networks. In addition, many robust and mature security options are available for IP networks.</a:t>
            </a:r>
            <a:endParaRPr lang="en-US" dirty="0"/>
          </a:p>
        </p:txBody>
      </p:sp>
    </p:spTree>
    <p:extLst>
      <p:ext uri="{BB962C8B-B14F-4D97-AF65-F5344CB8AC3E}">
        <p14:creationId xmlns:p14="http://schemas.microsoft.com/office/powerpoint/2010/main" val="39704570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lesson covers iSCSI network components and connectivity. It also covers iSCSI protocol stack, iSCSI address and name, and iSCSI discovery.</a:t>
            </a:r>
            <a:endParaRPr lang="en-US" dirty="0"/>
          </a:p>
        </p:txBody>
      </p:sp>
      <p:sp>
        <p:nvSpPr>
          <p:cNvPr id="4" name="Footer Placeholder 3"/>
          <p:cNvSpPr>
            <a:spLocks noGrp="1"/>
          </p:cNvSpPr>
          <p:nvPr>
            <p:ph type="ftr" sz="quarter" idx="10"/>
          </p:nvPr>
        </p:nvSpPr>
        <p:spPr/>
        <p:txBody>
          <a:bodyPr/>
          <a:lstStyle/>
          <a:p>
            <a:endParaRPr lang="en-US" dirty="0"/>
          </a:p>
        </p:txBody>
      </p:sp>
      <p:sp>
        <p:nvSpPr>
          <p:cNvPr id="7" name="Slide Image Placeholder 6"/>
          <p:cNvSpPr>
            <a:spLocks noGrp="1" noRot="1" noChangeAspect="1"/>
          </p:cNvSpPr>
          <p:nvPr>
            <p:ph type="sldImg"/>
          </p:nvPr>
        </p:nvSpPr>
        <p:spPr>
          <a:xfrm>
            <a:off x="1479550" y="400050"/>
            <a:ext cx="4681538" cy="3509963"/>
          </a:xfrm>
        </p:spPr>
      </p:sp>
    </p:spTree>
    <p:extLst>
      <p:ext uri="{BB962C8B-B14F-4D97-AF65-F5344CB8AC3E}">
        <p14:creationId xmlns:p14="http://schemas.microsoft.com/office/powerpoint/2010/main" val="7909334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pPr defTabSz="966612" eaLnBrk="0" fontAlgn="base" hangingPunct="0">
              <a:spcBef>
                <a:spcPct val="30000"/>
              </a:spcBef>
              <a:spcAft>
                <a:spcPct val="0"/>
              </a:spcAft>
              <a:defRPr/>
            </a:pPr>
            <a:r>
              <a:rPr lang="en-US" sz="1100" dirty="0"/>
              <a:t>iSCSI is an IP-based protocol that establishes and manages connections between compute systems and storage systems over IP. iSCSI</a:t>
            </a:r>
            <a:r>
              <a:rPr lang="en-US" sz="1100" b="1" dirty="0"/>
              <a:t> </a:t>
            </a:r>
            <a:r>
              <a:rPr lang="en-US" sz="1100" dirty="0"/>
              <a:t>is an encapsulation of SCSI I/O over IP. iSCSI encapsulates SCSI commands and data into IP packets and transports them using TCP/IP. iSCSI is widely adopted for transferring SCSI data over IP between compute systems and storage systems and among the storage systems. It is relatively inexpensive and easy to implement, especially environments in which an FC SAN does not exist.</a:t>
            </a:r>
          </a:p>
          <a:p>
            <a:endParaRPr lang="en-US" dirty="0" smtClean="0">
              <a:latin typeface="+mn-lt"/>
            </a:endParaRPr>
          </a:p>
          <a:p>
            <a:endParaRPr lang="en-US" dirty="0" smtClean="0">
              <a:latin typeface="+mn-lt"/>
            </a:endParaRPr>
          </a:p>
          <a:p>
            <a:endParaRPr lang="en-US" dirty="0"/>
          </a:p>
        </p:txBody>
      </p:sp>
    </p:spTree>
    <p:extLst>
      <p:ext uri="{BB962C8B-B14F-4D97-AF65-F5344CB8AC3E}">
        <p14:creationId xmlns:p14="http://schemas.microsoft.com/office/powerpoint/2010/main" val="41333373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pPr defTabSz="483306">
              <a:spcBef>
                <a:spcPts val="1269"/>
              </a:spcBef>
              <a:defRPr/>
            </a:pPr>
            <a:r>
              <a:rPr lang="en-US" sz="1100" dirty="0"/>
              <a:t>Key components for iSCSI communication are:</a:t>
            </a:r>
          </a:p>
          <a:p>
            <a:pPr marL="181240" indent="-181240" defTabSz="483306">
              <a:spcBef>
                <a:spcPts val="1269"/>
              </a:spcBef>
              <a:buFont typeface="Arial" panose="020B0604020202020204" pitchFamily="34" charset="0"/>
              <a:buChar char="•"/>
              <a:defRPr/>
            </a:pPr>
            <a:r>
              <a:rPr lang="en-US" sz="1100" i="1" dirty="0"/>
              <a:t>iSCSI initiators </a:t>
            </a:r>
            <a:r>
              <a:rPr lang="en-US" sz="1100" dirty="0"/>
              <a:t>such as an iSCSI HBA</a:t>
            </a:r>
          </a:p>
          <a:p>
            <a:pPr marL="181240" indent="-181240" defTabSz="483306">
              <a:spcBef>
                <a:spcPts val="1269"/>
              </a:spcBef>
              <a:buFont typeface="Arial" panose="020B0604020202020204" pitchFamily="34" charset="0"/>
              <a:buChar char="•"/>
              <a:defRPr/>
            </a:pPr>
            <a:r>
              <a:rPr lang="en-US" sz="1100" i="1" dirty="0"/>
              <a:t>iSCSI targets </a:t>
            </a:r>
            <a:r>
              <a:rPr lang="en-US" sz="1100" dirty="0"/>
              <a:t>such as a storage system with an iSCSI port</a:t>
            </a:r>
          </a:p>
          <a:p>
            <a:pPr marL="181240" indent="-181240" defTabSz="483306">
              <a:spcBef>
                <a:spcPts val="1269"/>
              </a:spcBef>
              <a:buFont typeface="Arial" panose="020B0604020202020204" pitchFamily="34" charset="0"/>
              <a:buChar char="•"/>
              <a:defRPr/>
            </a:pPr>
            <a:r>
              <a:rPr lang="en-US" sz="1100" dirty="0"/>
              <a:t>IP-based network such as a Gigabit Ethernet LAN</a:t>
            </a:r>
          </a:p>
          <a:p>
            <a:pPr defTabSz="483306">
              <a:spcBef>
                <a:spcPts val="1269"/>
              </a:spcBef>
              <a:defRPr/>
            </a:pPr>
            <a:r>
              <a:rPr lang="en-US" sz="1100" dirty="0"/>
              <a:t>An iSCSI initiator sends commands and associated data to a target and the target returns data and responses to the initiator. </a:t>
            </a:r>
          </a:p>
          <a:p>
            <a:pPr defTabSz="483306">
              <a:spcBef>
                <a:spcPts val="1269"/>
              </a:spcBef>
              <a:defRPr/>
            </a:pPr>
            <a:endParaRPr lang="en-US" sz="1100" dirty="0"/>
          </a:p>
          <a:p>
            <a:endParaRPr lang="en-US" dirty="0" smtClean="0">
              <a:latin typeface="+mn-lt"/>
            </a:endParaRPr>
          </a:p>
          <a:p>
            <a:endParaRPr lang="en-US" dirty="0"/>
          </a:p>
        </p:txBody>
      </p:sp>
    </p:spTree>
    <p:extLst>
      <p:ext uri="{BB962C8B-B14F-4D97-AF65-F5344CB8AC3E}">
        <p14:creationId xmlns:p14="http://schemas.microsoft.com/office/powerpoint/2010/main" val="27059066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r>
              <a:rPr lang="en-US" sz="1100" dirty="0"/>
              <a:t>A standard NIC with software iSCSI adapter, a TCP offload engine (TOE) NIC with software iSCSI adapter, and an iSCSI HBA are the three common types of iSCSI initiators. These initiators are described below:</a:t>
            </a:r>
          </a:p>
          <a:p>
            <a:pPr marL="181240" indent="-181240">
              <a:buFont typeface="Arial" panose="020B0604020202020204" pitchFamily="34" charset="0"/>
              <a:buChar char="•"/>
            </a:pPr>
            <a:r>
              <a:rPr lang="en-US" sz="1100" b="1" dirty="0"/>
              <a:t>Standard NIC with software iSCSI adapter:</a:t>
            </a:r>
            <a:r>
              <a:rPr lang="en-US" sz="1100" dirty="0"/>
              <a:t> The software iSCSI adapter is an operating system (OS) or hypervisor kernel-resident software that uses an existing NIC of the compute system to emulate an iSCSI initiator. It is least expensive and easy to implement because most compute systems come with at least one, and in many cases two embedded NICs. It requires only a software initiator for iSCSI functionality. Because NICs provide standard networking function, both the TCP/IP processing and the encapsulation of SCSI data into IP packets are carried out by the CPU of the compute system. This places additional overhead on the CPU. If a standard NIC is used in heavy I/O load situations, the CPU of the compute system might become a bottleneck. </a:t>
            </a:r>
          </a:p>
          <a:p>
            <a:pPr marL="181240" indent="-181240">
              <a:buFont typeface="Arial" panose="020B0604020202020204" pitchFamily="34" charset="0"/>
              <a:buChar char="•"/>
            </a:pPr>
            <a:r>
              <a:rPr lang="en-US" sz="1100" b="1" dirty="0"/>
              <a:t>TOE NIC with software iSCSI adapter: </a:t>
            </a:r>
            <a:r>
              <a:rPr lang="en-US" sz="1100" dirty="0"/>
              <a:t>A TOE NIC offloads the TCP/IP processing from the CPU of a compute system and leaves only the iSCSI functionality to the CPU. The compute system passes the iSCSI information to the TOE NIC and then the TOE NIC sends the information to the destination using TCP/IP. Although this solution improves performance, the iSCSI functionality is still handled by a software adapter that requires CPU cycles of the compute system.</a:t>
            </a:r>
          </a:p>
          <a:p>
            <a:pPr marL="181240" indent="-181240">
              <a:buFont typeface="Arial" panose="020B0604020202020204" pitchFamily="34" charset="0"/>
              <a:buChar char="•"/>
            </a:pPr>
            <a:r>
              <a:rPr lang="en-US" sz="1100" b="1" dirty="0"/>
              <a:t>iSCSI HBA: </a:t>
            </a:r>
            <a:r>
              <a:rPr lang="en-US" sz="1100" dirty="0"/>
              <a:t>An iSCSI HBA is a hardware adapter with built-in iSCSI functionality.  It</a:t>
            </a:r>
            <a:r>
              <a:rPr lang="en-US" sz="1100" i="1" dirty="0"/>
              <a:t> </a:t>
            </a:r>
            <a:r>
              <a:rPr lang="en-US" sz="1100" dirty="0"/>
              <a:t>is capable of providing performance benefits over software iSCSI adapters by offloading the entire iSCSI and TCP/IP processing from the CPU of a compute system.</a:t>
            </a:r>
            <a:endParaRPr lang="en-US" dirty="0"/>
          </a:p>
        </p:txBody>
      </p:sp>
    </p:spTree>
    <p:extLst>
      <p:ext uri="{BB962C8B-B14F-4D97-AF65-F5344CB8AC3E}">
        <p14:creationId xmlns:p14="http://schemas.microsoft.com/office/powerpoint/2010/main" val="34069020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pPr defTabSz="966612" eaLnBrk="0" fontAlgn="base" hangingPunct="0">
              <a:spcBef>
                <a:spcPct val="30000"/>
              </a:spcBef>
              <a:spcAft>
                <a:spcPct val="0"/>
              </a:spcAft>
              <a:defRPr/>
            </a:pPr>
            <a:r>
              <a:rPr lang="en-US" sz="1100" dirty="0"/>
              <a:t>The iSCSI implementations support two types of connectivity: native and bridged. These are described below:</a:t>
            </a:r>
          </a:p>
          <a:p>
            <a:pPr marL="181240" indent="-181240" defTabSz="966612" eaLnBrk="0" fontAlgn="base" hangingPunct="0">
              <a:spcBef>
                <a:spcPct val="30000"/>
              </a:spcBef>
              <a:spcAft>
                <a:spcPct val="0"/>
              </a:spcAft>
              <a:buFont typeface="Arial" panose="020B0604020202020204" pitchFamily="34" charset="0"/>
              <a:buChar char="•"/>
              <a:defRPr/>
            </a:pPr>
            <a:r>
              <a:rPr lang="en-US" sz="1100" b="1" dirty="0"/>
              <a:t>Native iSCSI: </a:t>
            </a:r>
            <a:r>
              <a:rPr lang="en-US" sz="1100" dirty="0"/>
              <a:t>In this type of connectivity, the compute systems with iSCSI initiators may be either directly attached to the iSCSI targets (iSCSI-capable storage systems) or connected through an IP-based network. FC components are not required for native iSCSI connectivity. The figure on the left shows a native iSCSI implementation that includes a storage system with an iSCSI port. The storage system is connected to an IP network. After an iSCSI initiator is logged on to the network, it can access the available LUNs on the storage system. </a:t>
            </a:r>
          </a:p>
          <a:p>
            <a:pPr marL="181240" indent="-181240" defTabSz="966612" eaLnBrk="0" fontAlgn="base" hangingPunct="0">
              <a:spcBef>
                <a:spcPct val="30000"/>
              </a:spcBef>
              <a:spcAft>
                <a:spcPct val="0"/>
              </a:spcAft>
              <a:buFont typeface="Arial" panose="020B0604020202020204" pitchFamily="34" charset="0"/>
              <a:buChar char="•"/>
              <a:defRPr/>
            </a:pPr>
            <a:r>
              <a:rPr lang="en-US" sz="1100" b="1" dirty="0"/>
              <a:t>Bridged iSCSI: </a:t>
            </a:r>
            <a:r>
              <a:rPr lang="en-US" sz="1100" dirty="0"/>
              <a:t>This type of connectivity allows the initiators to exist in an IP environment while the storage systems remain in an FC SAN environment. It enables the coexistence of FC with IP by providing iSCSI-to-FC bridging functionality. The figure on the right illustrates a bridged iSCSI implementation. It shows connectivity between a compute system with an iSCSI initiator and a storage system with an FC port. As the storage system does not have any iSCSI port, a gateway or a multiprotocol router is used. The gateway facilitates the communication between the compute system with iSCSI ports and the storage system with only FC ports. The gateway converts IP packets to FC frames and vice versa, thereby bridging the connectivity between the IP and FC environments. The gateway contains both FC and Ethernet ports to facilitate the communication between the FC and the IP environments. The iSCSI initiator is configured with the gateway’s IP address as its target destination. On the other side, the gateway is  configured as an FC initiator to the storage system.</a:t>
            </a:r>
            <a:endParaRPr lang="en-US" dirty="0"/>
          </a:p>
        </p:txBody>
      </p:sp>
    </p:spTree>
    <p:extLst>
      <p:ext uri="{BB962C8B-B14F-4D97-AF65-F5344CB8AC3E}">
        <p14:creationId xmlns:p14="http://schemas.microsoft.com/office/powerpoint/2010/main" val="5863129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pPr defTabSz="966612" eaLnBrk="0" fontAlgn="base" hangingPunct="0">
              <a:spcBef>
                <a:spcPct val="30000"/>
              </a:spcBef>
              <a:spcAft>
                <a:spcPct val="0"/>
              </a:spcAft>
              <a:defRPr/>
            </a:pPr>
            <a:r>
              <a:rPr lang="en-US" sz="1100" dirty="0"/>
              <a:t>Typically, a storage system comes with both FC and iSCSI ports. This enables both the native iSCSI connectivity and the FC connectivity in the same environment, as shown on the slide.  </a:t>
            </a:r>
          </a:p>
          <a:p>
            <a:endParaRPr lang="en-US" dirty="0" smtClean="0">
              <a:latin typeface="+mn-lt"/>
            </a:endParaRPr>
          </a:p>
          <a:p>
            <a:endParaRPr lang="en-US" dirty="0" smtClean="0">
              <a:latin typeface="+mn-lt"/>
            </a:endParaRPr>
          </a:p>
          <a:p>
            <a:endParaRPr lang="en-US" dirty="0"/>
          </a:p>
        </p:txBody>
      </p:sp>
    </p:spTree>
    <p:extLst>
      <p:ext uri="{BB962C8B-B14F-4D97-AF65-F5344CB8AC3E}">
        <p14:creationId xmlns:p14="http://schemas.microsoft.com/office/powerpoint/2010/main" val="16709890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r>
              <a:rPr lang="en-US" dirty="0" smtClean="0"/>
              <a:t>The figure on the slide displays a model of iSCSI protocol layers and depicts the encapsulation order of the SCSI commands for their delivery through a physical carrier.</a:t>
            </a:r>
          </a:p>
          <a:p>
            <a:r>
              <a:rPr lang="en-US" dirty="0" smtClean="0"/>
              <a:t>SCSI is the command protocol that works at the application layer of the Open System Interconnection (OSI) model. The initiators and the targets use SCSI commands and responses to talk to each other. The SCSI commands, data, and status messages are encapsulated into TCP/IP and transmitted across the network between the initiators and the targets.</a:t>
            </a:r>
          </a:p>
          <a:p>
            <a:r>
              <a:rPr lang="en-US" dirty="0" smtClean="0"/>
              <a:t>iSCSI is the session-layer protocol that initiates a reliable session between devices that recognize SCSI commands and TCP/IP. The iSCSI session-layer interface is responsible for handling login, authentication, target discovery, and session management. </a:t>
            </a:r>
          </a:p>
          <a:p>
            <a:r>
              <a:rPr lang="en-US" dirty="0" smtClean="0"/>
              <a:t>TCP is used with iSCSI at the transport layer to provide reliable transmission. TCP controls message flow, windowing, error recovery, and retransmission. It relies upon the network layer of the OSI model to provide global addressing and connectivity. The OSI Layer 2 protocols at the data link layer of this model enable node-to-node communication through a physical network.</a:t>
            </a:r>
          </a:p>
          <a:p>
            <a:endParaRPr lang="en-US" dirty="0"/>
          </a:p>
        </p:txBody>
      </p:sp>
    </p:spTree>
    <p:extLst>
      <p:ext uri="{BB962C8B-B14F-4D97-AF65-F5344CB8AC3E}">
        <p14:creationId xmlns:p14="http://schemas.microsoft.com/office/powerpoint/2010/main" val="35227293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r>
              <a:rPr lang="en-US" dirty="0"/>
              <a:t>Both the initiators and the targets in an iSCSI environment have iSCSI addresses that facilitate communication between them. An iSCSI address is comprised of the location of an iSCSI initiator or target on the network and the iSCSI name. The location is a combination of the host name or IP address and the TCP port number. For iSCSI initiators, the TCP port number is omitted from the address.</a:t>
            </a:r>
          </a:p>
          <a:p>
            <a:r>
              <a:rPr lang="en-US" dirty="0"/>
              <a:t>iSCSI name is a unique worldwide iSCSI identifier that is used to identify the initiators and targets within an iSCSI network to facilitate communication. The unique identifier can be a combination of the names of the department, application, manufacturer, serial number, asset number, or any tag that can be used to recognize and manage the iSCSI nodes. The following are three types of iSCSI names commonly used:</a:t>
            </a:r>
          </a:p>
          <a:p>
            <a:pPr marL="187952" lvl="1" indent="-187952">
              <a:buFont typeface="Arial" pitchFamily="34" charset="0"/>
              <a:buChar char="•"/>
            </a:pPr>
            <a:r>
              <a:rPr lang="en-US" b="1" dirty="0"/>
              <a:t>iSCSI Qualified Name</a:t>
            </a:r>
            <a:r>
              <a:rPr lang="en-US" dirty="0"/>
              <a:t> </a:t>
            </a:r>
            <a:r>
              <a:rPr lang="en-US" b="1" dirty="0"/>
              <a:t>(IQN):</a:t>
            </a:r>
            <a:r>
              <a:rPr lang="en-US" dirty="0"/>
              <a:t> An organization must own a registered domain name to generate iSCSI Qualified Names. This domain name does not need to be active or resolve to an address. It just needs to be reserved to prevent other organizations from using the same domain name to generate iSCSI names. A date is included in the name to avoid potential conflicts caused by the transfer of domain names. An example of an IQN is iqn.2015-04.com.example:</a:t>
            </a:r>
            <a:r>
              <a:rPr lang="en-US" i="1" dirty="0"/>
              <a:t>optional_string. </a:t>
            </a:r>
            <a:r>
              <a:rPr lang="en-US" dirty="0"/>
              <a:t>The </a:t>
            </a:r>
            <a:r>
              <a:rPr lang="en-US" i="1" dirty="0" err="1"/>
              <a:t>optional_string</a:t>
            </a:r>
            <a:r>
              <a:rPr lang="en-US" dirty="0"/>
              <a:t>  provides a serial number, an asset number, or any other device identifiers. IQN enables storage administrators to assign meaningful names to the iSCSI initiators and the iSCSI targets, and therefore, manages those devices more easily.</a:t>
            </a:r>
          </a:p>
          <a:p>
            <a:pPr marL="187952" lvl="1" indent="-187952">
              <a:buFont typeface="Arial" pitchFamily="34" charset="0"/>
              <a:buChar char="•"/>
            </a:pPr>
            <a:r>
              <a:rPr lang="en-US" b="1" dirty="0"/>
              <a:t>Extended Unique Identifier (EUI):</a:t>
            </a:r>
            <a:r>
              <a:rPr lang="en-US" dirty="0"/>
              <a:t> An EUI is a globally unique identifier based on the IEEE EUI-64 naming standard. An EUI is composed of the </a:t>
            </a:r>
            <a:r>
              <a:rPr lang="en-US" dirty="0" err="1"/>
              <a:t>eui</a:t>
            </a:r>
            <a:r>
              <a:rPr lang="en-US" dirty="0"/>
              <a:t> prefix followed by a 16-character hexadecimal name, such as eui.0300732A32598D26.</a:t>
            </a:r>
          </a:p>
          <a:p>
            <a:pPr marL="187952" lvl="1" indent="-187952">
              <a:buFont typeface="Arial" pitchFamily="34" charset="0"/>
              <a:buChar char="•"/>
            </a:pPr>
            <a:r>
              <a:rPr lang="en-US" b="1" dirty="0"/>
              <a:t>Network Address Authority (NAA):</a:t>
            </a:r>
            <a:r>
              <a:rPr lang="en-US" dirty="0"/>
              <a:t> NAA is another worldwide unique naming format as defined by the </a:t>
            </a:r>
            <a:r>
              <a:rPr lang="en-US" dirty="0" err="1"/>
              <a:t>InterNational</a:t>
            </a:r>
            <a:r>
              <a:rPr lang="en-US" dirty="0"/>
              <a:t> Committee for Information Technology Standards (INCITS) T11 - </a:t>
            </a:r>
            <a:r>
              <a:rPr lang="en-US" dirty="0" err="1"/>
              <a:t>Fibre</a:t>
            </a:r>
            <a:r>
              <a:rPr lang="en-US" dirty="0"/>
              <a:t> Channel (FC) protocols and is used by Serial Attached SCSI (SAS). This format enables the SCSI storage devices that contain both iSCSI ports and SAS ports to use the same NAA-based SCSI device name. An NAA is composed of the </a:t>
            </a:r>
            <a:r>
              <a:rPr lang="en-US" dirty="0" err="1"/>
              <a:t>naa</a:t>
            </a:r>
            <a:r>
              <a:rPr lang="en-US" dirty="0"/>
              <a:t> prefix followed by a hexadecimal name, such as naa.52004567BA64678D. The hexadecimal representation has a maximum size of 32 characters (128 bit identifier).</a:t>
            </a:r>
          </a:p>
          <a:p>
            <a:endParaRPr lang="en-US" dirty="0"/>
          </a:p>
        </p:txBody>
      </p:sp>
    </p:spTree>
    <p:extLst>
      <p:ext uri="{BB962C8B-B14F-4D97-AF65-F5344CB8AC3E}">
        <p14:creationId xmlns:p14="http://schemas.microsoft.com/office/powerpoint/2010/main" val="1459053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352550" y="381000"/>
            <a:ext cx="4457700" cy="3343275"/>
          </a:xfrm>
        </p:spPr>
      </p:sp>
      <p:sp>
        <p:nvSpPr>
          <p:cNvPr id="7" name="Notes Placeholder 6"/>
          <p:cNvSpPr>
            <a:spLocks noGrp="1"/>
          </p:cNvSpPr>
          <p:nvPr>
            <p:ph type="body" idx="1"/>
          </p:nvPr>
        </p:nvSpPr>
        <p:spPr/>
        <p:txBody>
          <a:bodyPr/>
          <a:lstStyle/>
          <a:p>
            <a:pPr defTabSz="457159">
              <a:defRPr/>
            </a:pPr>
            <a:r>
              <a:rPr lang="en-US" dirty="0" smtClean="0"/>
              <a:t>A controller of a block-based </a:t>
            </a:r>
            <a:r>
              <a:rPr lang="en-US" smtClean="0"/>
              <a:t>storage system </a:t>
            </a:r>
            <a:r>
              <a:rPr lang="en-US" dirty="0" smtClean="0"/>
              <a:t>consists of three</a:t>
            </a:r>
            <a:r>
              <a:rPr lang="en-US" baseline="0" dirty="0" smtClean="0"/>
              <a:t> </a:t>
            </a:r>
            <a:r>
              <a:rPr lang="en-US" dirty="0" smtClean="0"/>
              <a:t>key components: </a:t>
            </a:r>
            <a:r>
              <a:rPr lang="en-US" i="1" dirty="0" smtClean="0"/>
              <a:t>front end</a:t>
            </a:r>
            <a:r>
              <a:rPr lang="en-US" dirty="0" smtClean="0"/>
              <a:t>,</a:t>
            </a:r>
            <a:r>
              <a:rPr lang="en-US" i="1" dirty="0" smtClean="0"/>
              <a:t> cache</a:t>
            </a:r>
            <a:r>
              <a:rPr lang="en-US" dirty="0" smtClean="0"/>
              <a:t>,</a:t>
            </a:r>
            <a:r>
              <a:rPr lang="en-US" i="1" dirty="0" smtClean="0"/>
              <a:t> and back end</a:t>
            </a:r>
            <a:r>
              <a:rPr lang="en-US" dirty="0" smtClean="0"/>
              <a:t>. An I/O request received from the compute system at the front-end port is processed through cache</a:t>
            </a:r>
            <a:r>
              <a:rPr lang="en-US" b="1" dirty="0" smtClean="0"/>
              <a:t> </a:t>
            </a:r>
            <a:r>
              <a:rPr lang="en-US" dirty="0" smtClean="0"/>
              <a:t>and back end, to enable storage and retrieval of data from</a:t>
            </a:r>
            <a:r>
              <a:rPr lang="en-US" b="1" dirty="0" smtClean="0"/>
              <a:t> </a:t>
            </a:r>
            <a:r>
              <a:rPr lang="en-US" dirty="0" smtClean="0"/>
              <a:t>the</a:t>
            </a:r>
            <a:r>
              <a:rPr lang="en-US" b="1" dirty="0" smtClean="0"/>
              <a:t> </a:t>
            </a:r>
            <a:r>
              <a:rPr lang="en-US" dirty="0" smtClean="0"/>
              <a:t>storage. A read request can be serviced directly from cache if the requested data is found in the cache. In modern intelligent storage systems, front end, cache, and back end are typically integrated on a single board (referred as a </a:t>
            </a:r>
            <a:r>
              <a:rPr lang="en-US" i="1" dirty="0" smtClean="0"/>
              <a:t>storage processor</a:t>
            </a:r>
            <a:r>
              <a:rPr lang="en-US" dirty="0" smtClean="0"/>
              <a:t> or </a:t>
            </a:r>
            <a:r>
              <a:rPr lang="en-US" i="1" dirty="0" smtClean="0"/>
              <a:t>storage controller)</a:t>
            </a:r>
            <a:r>
              <a:rPr lang="en-US" dirty="0" smtClean="0"/>
              <a:t>.</a:t>
            </a:r>
            <a:endParaRPr lang="en-US" dirty="0">
              <a:latin typeface="Calibri" pitchFamily="34" charset="0"/>
            </a:endParaRPr>
          </a:p>
        </p:txBody>
      </p:sp>
    </p:spTree>
    <p:extLst>
      <p:ext uri="{BB962C8B-B14F-4D97-AF65-F5344CB8AC3E}">
        <p14:creationId xmlns:p14="http://schemas.microsoft.com/office/powerpoint/2010/main" val="124780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r>
              <a:rPr lang="en-US" dirty="0" smtClean="0"/>
              <a:t>An iSCSI initiator must discover the location of its targets on the network and the names of the targets available to it before it can establish a session. This discovery commonly takes place in two ways: </a:t>
            </a:r>
            <a:r>
              <a:rPr lang="en-US" i="1" dirty="0" err="1" smtClean="0"/>
              <a:t>SendTargets</a:t>
            </a:r>
            <a:r>
              <a:rPr lang="en-US" dirty="0" smtClean="0"/>
              <a:t> discovery or </a:t>
            </a:r>
            <a:r>
              <a:rPr lang="en-US" i="1" dirty="0" smtClean="0"/>
              <a:t>internet Storage Name Service (</a:t>
            </a:r>
            <a:r>
              <a:rPr lang="en-US" i="1" dirty="0" err="1" smtClean="0"/>
              <a:t>iSNS</a:t>
            </a:r>
            <a:r>
              <a:rPr lang="en-US" i="1" dirty="0" smtClean="0"/>
              <a:t>)</a:t>
            </a:r>
            <a:r>
              <a:rPr lang="en-US" dirty="0" smtClean="0"/>
              <a:t>.</a:t>
            </a:r>
          </a:p>
          <a:p>
            <a:pPr marL="181240" indent="-181240">
              <a:buFont typeface="Arial" panose="020B0604020202020204" pitchFamily="34" charset="0"/>
              <a:buChar char="•"/>
            </a:pPr>
            <a:r>
              <a:rPr lang="en-US" b="1" dirty="0" err="1" smtClean="0"/>
              <a:t>SendTargets</a:t>
            </a:r>
            <a:r>
              <a:rPr lang="en-US" b="1" dirty="0" smtClean="0"/>
              <a:t> discovery:</a:t>
            </a:r>
            <a:r>
              <a:rPr lang="en-US" b="1" baseline="0" dirty="0" smtClean="0"/>
              <a:t> </a:t>
            </a:r>
            <a:r>
              <a:rPr lang="en-US" dirty="0" smtClean="0"/>
              <a:t>In </a:t>
            </a:r>
            <a:r>
              <a:rPr lang="en-US" dirty="0" err="1" smtClean="0"/>
              <a:t>SendTargets</a:t>
            </a:r>
            <a:r>
              <a:rPr lang="en-US" dirty="0" smtClean="0"/>
              <a:t> discovery, the initiator is manually configured with the target’s network portal (IP address and TCP port number) to establish a discovery session. The initiator issues the </a:t>
            </a:r>
            <a:r>
              <a:rPr lang="en-US" dirty="0" err="1" smtClean="0"/>
              <a:t>SendTargets</a:t>
            </a:r>
            <a:r>
              <a:rPr lang="en-US" dirty="0" smtClean="0"/>
              <a:t> command, and thereby the target network portal responds to the initiator with the location and name of the target. </a:t>
            </a:r>
          </a:p>
          <a:p>
            <a:pPr marL="181240" indent="-181240" defTabSz="966612" eaLnBrk="0" fontAlgn="base" hangingPunct="0">
              <a:spcBef>
                <a:spcPct val="30000"/>
              </a:spcBef>
              <a:spcAft>
                <a:spcPct val="0"/>
              </a:spcAft>
              <a:buFont typeface="Arial" panose="020B0604020202020204" pitchFamily="34" charset="0"/>
              <a:buChar char="•"/>
              <a:defRPr/>
            </a:pPr>
            <a:r>
              <a:rPr lang="en-US" b="1" dirty="0" err="1" smtClean="0"/>
              <a:t>iSNS</a:t>
            </a:r>
            <a:r>
              <a:rPr lang="en-US" b="1" dirty="0" smtClean="0"/>
              <a:t>:</a:t>
            </a:r>
            <a:r>
              <a:rPr lang="en-US" dirty="0" smtClean="0"/>
              <a:t> </a:t>
            </a:r>
            <a:r>
              <a:rPr lang="en-US" dirty="0" err="1" smtClean="0"/>
              <a:t>iSNS</a:t>
            </a:r>
            <a:r>
              <a:rPr lang="en-US" dirty="0" smtClean="0"/>
              <a:t> in the iSCSI SAN is equivalent in function to the Name Server in an FC SAN. It enables automatic discovery of iSCSI devices on an IP-based network. The initiators and targets can be configured to automatically register themselves with the </a:t>
            </a:r>
            <a:r>
              <a:rPr lang="en-US" dirty="0" err="1" smtClean="0"/>
              <a:t>iSNS</a:t>
            </a:r>
            <a:r>
              <a:rPr lang="en-US" dirty="0" smtClean="0"/>
              <a:t> server. Whenever an initiator wants to know the targets that it can access, it can query the </a:t>
            </a:r>
            <a:r>
              <a:rPr lang="en-US" dirty="0" err="1" smtClean="0"/>
              <a:t>iSNS</a:t>
            </a:r>
            <a:r>
              <a:rPr lang="en-US" dirty="0" smtClean="0"/>
              <a:t> server for a list of available targets. </a:t>
            </a:r>
          </a:p>
          <a:p>
            <a:endParaRPr lang="en-US" dirty="0" smtClean="0"/>
          </a:p>
          <a:p>
            <a:endParaRPr lang="en-US" dirty="0" smtClean="0"/>
          </a:p>
          <a:p>
            <a:endParaRPr lang="en-US" dirty="0"/>
          </a:p>
        </p:txBody>
      </p:sp>
    </p:spTree>
    <p:extLst>
      <p:ext uri="{BB962C8B-B14F-4D97-AF65-F5344CB8AC3E}">
        <p14:creationId xmlns:p14="http://schemas.microsoft.com/office/powerpoint/2010/main" val="24226632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pPr defTabSz="483306">
              <a:spcBef>
                <a:spcPts val="1269"/>
              </a:spcBef>
              <a:defRPr/>
            </a:pPr>
            <a:r>
              <a:rPr lang="en-US" i="1" dirty="0" err="1" smtClean="0"/>
              <a:t>iSNS</a:t>
            </a:r>
            <a:r>
              <a:rPr lang="en-US" i="1" dirty="0" smtClean="0"/>
              <a:t> discovery domains</a:t>
            </a:r>
            <a:r>
              <a:rPr lang="en-US" dirty="0" smtClean="0"/>
              <a:t> function in the same way as FC zones. Discovery domains provide functional groupings of devices (including iSCSI initiators and targets) in an IP SAN. The </a:t>
            </a:r>
            <a:r>
              <a:rPr lang="en-US" dirty="0" err="1" smtClean="0"/>
              <a:t>iSNS</a:t>
            </a:r>
            <a:r>
              <a:rPr lang="en-US" dirty="0" smtClean="0"/>
              <a:t> server is configured with discovery domains. For devices to communicate with one another, they must be configured in the same discovery domain. </a:t>
            </a:r>
          </a:p>
          <a:p>
            <a:pPr defTabSz="483306">
              <a:spcBef>
                <a:spcPts val="1269"/>
              </a:spcBef>
              <a:defRPr/>
            </a:pPr>
            <a:r>
              <a:rPr lang="en-US" dirty="0" smtClean="0"/>
              <a:t>The </a:t>
            </a:r>
            <a:r>
              <a:rPr lang="en-US" dirty="0" err="1" smtClean="0"/>
              <a:t>iSNS</a:t>
            </a:r>
            <a:r>
              <a:rPr lang="en-US" dirty="0" smtClean="0"/>
              <a:t> server may send </a:t>
            </a:r>
            <a:r>
              <a:rPr lang="en-US" i="1" dirty="0" smtClean="0"/>
              <a:t>state change notifications (SCNs) </a:t>
            </a:r>
            <a:r>
              <a:rPr lang="en-US" dirty="0" smtClean="0"/>
              <a:t>to the registered devices. State change notifications (SCNs) inform the registered devices about network events that affect the operational state of devices such as the addition or removal of devices from a discovery domain.</a:t>
            </a:r>
            <a:endParaRPr lang="en-US" dirty="0"/>
          </a:p>
        </p:txBody>
      </p:sp>
    </p:spTree>
    <p:extLst>
      <p:ext uri="{BB962C8B-B14F-4D97-AF65-F5344CB8AC3E}">
        <p14:creationId xmlns:p14="http://schemas.microsoft.com/office/powerpoint/2010/main" val="29033614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i="0" dirty="0" smtClean="0">
                <a:latin typeface="+mn-lt"/>
              </a:rPr>
              <a:t>This lesson covered</a:t>
            </a:r>
            <a:r>
              <a:rPr lang="en-US" i="0" baseline="0" dirty="0" smtClean="0">
                <a:latin typeface="+mn-lt"/>
              </a:rPr>
              <a:t> the iSCSI network components and connectivity. It also covered iSCSI protocol stack, iSCSI address and name, and iSCSI discovery methods.</a:t>
            </a:r>
            <a:endParaRPr lang="en-US" dirty="0"/>
          </a:p>
        </p:txBody>
      </p:sp>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Tree>
    <p:extLst>
      <p:ext uri="{BB962C8B-B14F-4D97-AF65-F5344CB8AC3E}">
        <p14:creationId xmlns:p14="http://schemas.microsoft.com/office/powerpoint/2010/main" val="8024688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lesson covers link aggregation, switch aggregation, and self-forming network. It also covers virtual LAN (VLAN) and stretched VLAN.</a:t>
            </a:r>
            <a:endParaRPr lang="en-US" dirty="0"/>
          </a:p>
        </p:txBody>
      </p:sp>
      <p:sp>
        <p:nvSpPr>
          <p:cNvPr id="4" name="Footer Placeholder 3"/>
          <p:cNvSpPr>
            <a:spLocks noGrp="1"/>
          </p:cNvSpPr>
          <p:nvPr>
            <p:ph type="ftr" sz="quarter" idx="10"/>
          </p:nvPr>
        </p:nvSpPr>
        <p:spPr/>
        <p:txBody>
          <a:bodyPr/>
          <a:lstStyle/>
          <a:p>
            <a:endParaRPr lang="en-US" dirty="0"/>
          </a:p>
        </p:txBody>
      </p:sp>
      <p:sp>
        <p:nvSpPr>
          <p:cNvPr id="7" name="Slide Image Placeholder 6"/>
          <p:cNvSpPr>
            <a:spLocks noGrp="1" noRot="1" noChangeAspect="1"/>
          </p:cNvSpPr>
          <p:nvPr>
            <p:ph type="sldImg"/>
          </p:nvPr>
        </p:nvSpPr>
        <p:spPr>
          <a:xfrm>
            <a:off x="1479550" y="400050"/>
            <a:ext cx="4681538" cy="3509963"/>
          </a:xfrm>
        </p:spPr>
      </p:sp>
    </p:spTree>
    <p:extLst>
      <p:ext uri="{BB962C8B-B14F-4D97-AF65-F5344CB8AC3E}">
        <p14:creationId xmlns:p14="http://schemas.microsoft.com/office/powerpoint/2010/main" val="16497049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r>
              <a:rPr lang="en-US" dirty="0" smtClean="0"/>
              <a:t>Like an FC environment, the </a:t>
            </a:r>
            <a:r>
              <a:rPr lang="en-US" i="1" dirty="0" smtClean="0"/>
              <a:t>link aggregation</a:t>
            </a:r>
            <a:r>
              <a:rPr lang="en-US" dirty="0" smtClean="0"/>
              <a:t> in an Ethernet network also combines two or more parallel network links into a single logical link (port-channel). Link aggregation enables obtaining higher throughput than a single link could provide. It also enables distribution of network traffic across the links that ensure even link utilization. If a link in the aggregation is lost, all network traffic on that link is redistributed across the remaining links. Link aggregation can be performed for links between two switches and between a switch and a node. The figure on the left shows an example of link aggregation between two Ethernet switches. In this example, four links between the switches are aggregated into a single port-channel. </a:t>
            </a:r>
          </a:p>
          <a:p>
            <a:r>
              <a:rPr lang="en-US" i="1" dirty="0" smtClean="0"/>
              <a:t>Switch aggregation </a:t>
            </a:r>
            <a:r>
              <a:rPr lang="en-US" dirty="0" smtClean="0"/>
              <a:t>combines two physical switches to make them appear as a single logical switch. All network links from these physical switches appear as a single logical link. This enables nodes to use a port-channel across two switches. The network traffic is also distributed across all the links in the port-channel. Switch aggregation allows ports in both the switches to be active and to forward network traffic simultaneously. Therefore, it provides more active paths and throughput than a single switch or multiple non-aggregated switches under normal conditions, resulting in improved node performance. With switch aggregation, if one switch in the aggregation fails, network traffic will continue to flow through another switch. The figure on the right shows an example of switch aggregation. In this example, four physical links to the aggregated switches appear as a single logical link to the third switch. </a:t>
            </a:r>
            <a:endParaRPr lang="en-US" dirty="0"/>
          </a:p>
        </p:txBody>
      </p:sp>
    </p:spTree>
    <p:extLst>
      <p:ext uri="{BB962C8B-B14F-4D97-AF65-F5344CB8AC3E}">
        <p14:creationId xmlns:p14="http://schemas.microsoft.com/office/powerpoint/2010/main" val="36278865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r>
              <a:rPr lang="en-US" i="1" dirty="0" smtClean="0"/>
              <a:t>Self-forming network </a:t>
            </a:r>
            <a:r>
              <a:rPr lang="en-US" dirty="0" smtClean="0"/>
              <a:t>allows an Ethernet switch to join an Ethernet network automatically. To join an Ethernet network, the new switch is simply</a:t>
            </a:r>
            <a:r>
              <a:rPr lang="en-US" baseline="0" dirty="0" smtClean="0"/>
              <a:t> powered-up and cabled to an existing switch in the network. The Ethernet network automatically detects the new switch and populates its routing table to start forwarding network traffic immediately.</a:t>
            </a:r>
          </a:p>
          <a:p>
            <a:r>
              <a:rPr lang="en-US" i="1" dirty="0" smtClean="0"/>
              <a:t>Self-forming link aggregation </a:t>
            </a:r>
            <a:r>
              <a:rPr lang="en-US" dirty="0" smtClean="0"/>
              <a:t>enables an</a:t>
            </a:r>
            <a:r>
              <a:rPr lang="en-US" baseline="0" dirty="0" smtClean="0"/>
              <a:t> Ethernet network to </a:t>
            </a:r>
            <a:r>
              <a:rPr lang="en-US" dirty="0" smtClean="0"/>
              <a:t>automatically include new</a:t>
            </a:r>
            <a:r>
              <a:rPr lang="en-US" baseline="0" dirty="0" smtClean="0"/>
              <a:t> </a:t>
            </a:r>
            <a:r>
              <a:rPr lang="en-US" baseline="0" dirty="0" err="1" smtClean="0"/>
              <a:t>interswitch</a:t>
            </a:r>
            <a:r>
              <a:rPr lang="en-US" baseline="0" dirty="0" smtClean="0"/>
              <a:t> links into a port-channel and redistributes network traffic among all the links in the port-channel. </a:t>
            </a:r>
            <a:r>
              <a:rPr lang="en-US" dirty="0" smtClean="0"/>
              <a:t>Instead of manually configuring individual links into </a:t>
            </a:r>
            <a:r>
              <a:rPr lang="en-US" baseline="0" dirty="0" smtClean="0"/>
              <a:t>a </a:t>
            </a:r>
            <a:r>
              <a:rPr lang="en-US" dirty="0" smtClean="0"/>
              <a:t>port-channel on multiple Ethernet switches, port-channels are automatically formed when new connections (links) are added between the switches. This enables an organization to scale network bandwidth between the Ethernet switches quickly. </a:t>
            </a:r>
          </a:p>
          <a:p>
            <a:r>
              <a:rPr lang="en-US" dirty="0" smtClean="0"/>
              <a:t>Both the self-forming network and the self-forming</a:t>
            </a:r>
            <a:r>
              <a:rPr lang="en-US" baseline="0" dirty="0" smtClean="0"/>
              <a:t> link aggregation help in meeting the third platform requirements. They simplify the configuration and ongoing management operations of network infrastructures by automating some of the configuration tasks. They also reduce manual, repetitive, and error-prone network configuration tasks. Further, they provide the agility </a:t>
            </a:r>
            <a:r>
              <a:rPr lang="en-US" sz="1100" dirty="0"/>
              <a:t>needed to deploy, scale, and manage the network infrastructure.</a:t>
            </a:r>
          </a:p>
        </p:txBody>
      </p:sp>
    </p:spTree>
    <p:extLst>
      <p:ext uri="{BB962C8B-B14F-4D97-AF65-F5344CB8AC3E}">
        <p14:creationId xmlns:p14="http://schemas.microsoft.com/office/powerpoint/2010/main" val="40423803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r>
              <a:rPr lang="en-US" i="1" dirty="0"/>
              <a:t>Virtual LANs </a:t>
            </a:r>
            <a:r>
              <a:rPr lang="en-US" dirty="0"/>
              <a:t>(VLANs) are logical networks created on a LAN. A VLAN enables communication between a group of nodes (compute systems and storage systems) with a common set of functional requirements independent of their physical location in the network. VLANs are particularly well-suited for iSCSI deployments as they enable isolating the iSCSI traffic from other network traffic (for example, compute-to-compute traffic) when a physical Ethernet network is used to transfer different types of network traffic.</a:t>
            </a:r>
          </a:p>
          <a:p>
            <a:r>
              <a:rPr lang="en-US" dirty="0"/>
              <a:t>A VLAN conceptually functions in the same way as a VSAN. Each VLAN behaves and is managed as an independent LAN. Two nodes connected to a VLAN can communicate between themselves without routing of frames – even if they are in different physical locations. VLAN traffic must be forwarded via a router or OSI Layer-3 switching device when two nodes in different VLANs are communicating – even if they are connected to the same physical LAN. Network broadcasts within a VLAN generally do not propagate to nodes that belong to a different VLAN, unless configured to cross a VLAN boundary.</a:t>
            </a:r>
          </a:p>
          <a:p>
            <a:r>
              <a:rPr lang="en-US" dirty="0"/>
              <a:t>To configure VLANs, an administrator first defines the VLANs on the switches. Each VLAN is identified by a unique 12-bit VLAN ID (as per IEEE 802.1Q standard). The next step is to configure the VLAN membership based on an appropriate technique supported by the switches, such as port-based, MAC-based, protocol-based, IP subnet address-based, and application-based. In the port-based technique, membership in a VLAN is defined by assigning a VLAN ID to a switch port. When a node connects to a switch port that belongs to a VLAN, the node becomes a member of that VLAN. In the MAC-based technique, the membership in a VLAN is defined on the basis of the MAC address of the node. In the protocol-based technique, different VLANs are assigned to different protocols based on the protocol type field found in the OSI Layer 2 header. In the IP subnet address-based technique, the VLAN membership is based on the IP subnet address. All the nodes in an IP subnet are members of the same VLAN. In the application-based technique, a specific application, for example, a file transfer protocol (FTP) application can be configured to execute on one VLAN. A detailed discussion on these VLAN configuration techniques is beyond the scope of this course.</a:t>
            </a:r>
          </a:p>
        </p:txBody>
      </p:sp>
    </p:spTree>
    <p:extLst>
      <p:ext uri="{BB962C8B-B14F-4D97-AF65-F5344CB8AC3E}">
        <p14:creationId xmlns:p14="http://schemas.microsoft.com/office/powerpoint/2010/main" val="40696537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r>
              <a:rPr lang="en-US" dirty="0" smtClean="0"/>
              <a:t>Similar to the VSAN </a:t>
            </a:r>
            <a:r>
              <a:rPr lang="en-US" dirty="0" err="1" smtClean="0"/>
              <a:t>trunking</a:t>
            </a:r>
            <a:r>
              <a:rPr lang="en-US" dirty="0" smtClean="0"/>
              <a:t>, network traffic from multiple VLANs may traverse a trunk link. A single network port, called trunk port, is used for sending or receiving traffic from multiple VLANs over a trunk link. Both the sending and the receiving network components must have at least one trunk port configured for all or a subset of the VLANs defined on the network component. </a:t>
            </a:r>
          </a:p>
          <a:p>
            <a:pPr defTabSz="483306">
              <a:spcBef>
                <a:spcPts val="1269"/>
              </a:spcBef>
              <a:defRPr/>
            </a:pPr>
            <a:r>
              <a:rPr lang="en-US" sz="1100" dirty="0"/>
              <a:t>As with VSAN tagging, VLAN has its own tagging mechanism. The tagging is performed by inserting a 4-byte tag field containing 12-bit VLAN ID into the Ethernet frame (as per </a:t>
            </a:r>
            <a:r>
              <a:rPr lang="en-US" dirty="0" smtClean="0"/>
              <a:t>IEEE 802.1Q standard)</a:t>
            </a:r>
            <a:r>
              <a:rPr lang="en-US" sz="1100" dirty="0"/>
              <a:t> before it is transmitted through a trunk link. The receiving network component reads the tag and forwards the frame to the destination port(s) that corresponds to that VLAN ID. The tag is removed once the frame leaves a trunk link to reach a node port. </a:t>
            </a:r>
            <a:endParaRPr lang="en-US" dirty="0" smtClean="0"/>
          </a:p>
          <a:p>
            <a:r>
              <a:rPr lang="en-US" i="1" dirty="0" smtClean="0"/>
              <a:t>Note: IEEE 802.1ad Multi-tagging</a:t>
            </a:r>
          </a:p>
          <a:p>
            <a:r>
              <a:rPr lang="en-US" i="1" dirty="0" smtClean="0"/>
              <a:t>IEEE 802.1ad is an amendment to IEEE 802.1Q and enables inserting multiple VLAN tags to an Ethernet frame. IEEE 802.1Q mandates a single tag with a 12-bit VLAN ID field, which limits the number of VLANs in an environment theoretically up to 4096. In a large environment such as a cloud infrastructure, this limitation may restrict VLAN scalability. IEEE 802.1ad provides the flexibility to accommodate a larger number of VLANs. For example, by using a double-tag, theoretically  16777216  (4096×4096 ) VLANs may be configured.</a:t>
            </a:r>
          </a:p>
        </p:txBody>
      </p:sp>
    </p:spTree>
    <p:extLst>
      <p:ext uri="{BB962C8B-B14F-4D97-AF65-F5344CB8AC3E}">
        <p14:creationId xmlns:p14="http://schemas.microsoft.com/office/powerpoint/2010/main" val="12187972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r>
              <a:rPr lang="en-US" sz="1100" dirty="0"/>
              <a:t>A </a:t>
            </a:r>
            <a:r>
              <a:rPr lang="en-US" sz="1100" i="1" dirty="0"/>
              <a:t>stretched VLAN </a:t>
            </a:r>
            <a:r>
              <a:rPr lang="en-US" sz="1100" dirty="0"/>
              <a:t>is a VLAN that spans across multiple sites over a WAN connection. In a typical multi-site environment, network traffic between sites is routed through an OSI Layer 3 WAN connection. Because of the routing, it is not possible to transmit OSI Layer 2 traffic between the nodes in two sites. A stretched VLAN extends a VLAN across the sites and enables nodes in two different sites to communicate over a WAN as if they are connected to the same network. </a:t>
            </a:r>
          </a:p>
          <a:p>
            <a:pPr defTabSz="483306">
              <a:spcBef>
                <a:spcPts val="1269"/>
              </a:spcBef>
              <a:defRPr/>
            </a:pPr>
            <a:r>
              <a:rPr lang="en-US" sz="1100" dirty="0"/>
              <a:t>Stretched VLANs also allow the movement of virtual machines (VMs) between sites without the need to change their network configurations. This simplifies the creation of high-availability clusters, VM migration, and application and workload mobility across sites. The clustering across sites, for example, enables moving VMs to an alternate site in the event of a disaster or during the maintenance of one site. Without a stretched VLAN, the IP addresses of the VMs must be changed to match the addressing scheme at the other site.</a:t>
            </a:r>
          </a:p>
        </p:txBody>
      </p:sp>
    </p:spTree>
    <p:extLst>
      <p:ext uri="{BB962C8B-B14F-4D97-AF65-F5344CB8AC3E}">
        <p14:creationId xmlns:p14="http://schemas.microsoft.com/office/powerpoint/2010/main" val="6972262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i="0" dirty="0" smtClean="0">
                <a:latin typeface="+mn-lt"/>
              </a:rPr>
              <a:t>This lesson covered</a:t>
            </a:r>
            <a:r>
              <a:rPr lang="en-US" i="0" baseline="0" dirty="0" smtClean="0">
                <a:latin typeface="+mn-lt"/>
              </a:rPr>
              <a:t> link aggregation, switch aggregation, and self-forming network. It also covered VLAN configuration, VLAN </a:t>
            </a:r>
            <a:r>
              <a:rPr lang="en-US" i="0" baseline="0" dirty="0" err="1" smtClean="0">
                <a:latin typeface="+mn-lt"/>
              </a:rPr>
              <a:t>trunking</a:t>
            </a:r>
            <a:r>
              <a:rPr lang="en-US" i="0" baseline="0" dirty="0" smtClean="0">
                <a:latin typeface="+mn-lt"/>
              </a:rPr>
              <a:t>, VLAN tagging, and stretched VLAN.</a:t>
            </a:r>
            <a:endParaRPr lang="en-US" dirty="0"/>
          </a:p>
        </p:txBody>
      </p:sp>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Tree>
    <p:extLst>
      <p:ext uri="{BB962C8B-B14F-4D97-AF65-F5344CB8AC3E}">
        <p14:creationId xmlns:p14="http://schemas.microsoft.com/office/powerpoint/2010/main" val="3413472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pPr defTabSz="457159">
              <a:defRPr/>
            </a:pPr>
            <a:r>
              <a:rPr lang="en-US" dirty="0" smtClean="0"/>
              <a:t>The front end provides the interface between the storage system and the compute system. It consists of two components: front-end ports and front-end controllers. Typically, a front end has redundant controllers for high availability, and each controller contains multiple ports that enable large numbers of compute systems to connect to the intelligent storage system. Each front-end controller has processing logic that executes the appropriate transport protocol, such as </a:t>
            </a:r>
            <a:r>
              <a:rPr lang="en-US" dirty="0" err="1" smtClean="0"/>
              <a:t>Fibre</a:t>
            </a:r>
            <a:r>
              <a:rPr lang="en-US" dirty="0" smtClean="0"/>
              <a:t> Channel, iSCSI, FICON, or </a:t>
            </a:r>
            <a:r>
              <a:rPr lang="en-US" dirty="0" err="1" smtClean="0"/>
              <a:t>FCoE</a:t>
            </a:r>
            <a:r>
              <a:rPr lang="en-US" dirty="0" smtClean="0"/>
              <a:t> for storage connections. </a:t>
            </a:r>
            <a:r>
              <a:rPr lang="en-US" i="1" dirty="0" smtClean="0"/>
              <a:t>Front-end controllers</a:t>
            </a:r>
            <a:r>
              <a:rPr lang="en-US" dirty="0" smtClean="0"/>
              <a:t> route data to and from cache via the internal data bus. When the cache receives the write data, the controller sends an acknowledgment message back to the compute system.</a:t>
            </a:r>
            <a:endParaRPr lang="en-US" dirty="0">
              <a:latin typeface="Calibri" pitchFamily="34" charset="0"/>
            </a:endParaRPr>
          </a:p>
          <a:p>
            <a:endParaRPr lang="en-US" dirty="0"/>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26583573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aseline="0" dirty="0" smtClean="0"/>
              <a:t>This module covered </a:t>
            </a:r>
            <a:r>
              <a:rPr lang="en-US" dirty="0" smtClean="0"/>
              <a:t>IP SAN protocols such as iSCSI and FCIP, components, and connectivity. It also covered link aggregation, switch aggregation, and</a:t>
            </a:r>
            <a:r>
              <a:rPr lang="en-US" baseline="0" dirty="0" smtClean="0"/>
              <a:t> </a:t>
            </a:r>
            <a:r>
              <a:rPr lang="en-US" dirty="0" smtClean="0"/>
              <a:t>VLAN.</a:t>
            </a:r>
            <a:endParaRPr lang="en-US" dirty="0"/>
          </a:p>
        </p:txBody>
      </p:sp>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Tree>
    <p:extLst>
      <p:ext uri="{BB962C8B-B14F-4D97-AF65-F5344CB8AC3E}">
        <p14:creationId xmlns:p14="http://schemas.microsoft.com/office/powerpoint/2010/main" val="19549856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lesson covers the components of an FCoE SAN, FCoE SAN connectivity, VLAN and VSAN in FCoE, and FCoE port types.</a:t>
            </a:r>
            <a:endParaRPr lang="en-US" dirty="0"/>
          </a:p>
        </p:txBody>
      </p:sp>
      <p:sp>
        <p:nvSpPr>
          <p:cNvPr id="4" name="Footer Placeholder 3"/>
          <p:cNvSpPr>
            <a:spLocks noGrp="1"/>
          </p:cNvSpPr>
          <p:nvPr>
            <p:ph type="ftr" sz="quarter" idx="10"/>
          </p:nvPr>
        </p:nvSpPr>
        <p:spPr/>
        <p:txBody>
          <a:bodyPr/>
          <a:lstStyle/>
          <a:p>
            <a:endParaRPr lang="en-US" dirty="0"/>
          </a:p>
        </p:txBody>
      </p:sp>
      <p:sp>
        <p:nvSpPr>
          <p:cNvPr id="7" name="Slide Image Placeholder 6"/>
          <p:cNvSpPr>
            <a:spLocks noGrp="1" noRot="1" noChangeAspect="1"/>
          </p:cNvSpPr>
          <p:nvPr>
            <p:ph type="sldImg"/>
          </p:nvPr>
        </p:nvSpPr>
        <p:spPr>
          <a:xfrm>
            <a:off x="1479550" y="400050"/>
            <a:ext cx="4681538" cy="3509963"/>
          </a:xfrm>
        </p:spPr>
      </p:sp>
    </p:spTree>
    <p:extLst>
      <p:ext uri="{BB962C8B-B14F-4D97-AF65-F5344CB8AC3E}">
        <p14:creationId xmlns:p14="http://schemas.microsoft.com/office/powerpoint/2010/main" val="20651295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r>
              <a:rPr lang="en-US" dirty="0" smtClean="0"/>
              <a:t>FCoE SAN is a Converged Enhanced Ethernet (CEE) network that is capable of transporting FC data along with regular Ethernet traffic over high speed (such as 10 </a:t>
            </a:r>
            <a:r>
              <a:rPr lang="en-US" dirty="0" err="1" smtClean="0"/>
              <a:t>Gbps</a:t>
            </a:r>
            <a:r>
              <a:rPr lang="en-US" dirty="0" smtClean="0"/>
              <a:t> or higher) Ethernet links. It uses FCoE protocol that encapsulates FC frames into Ethernet frames. FCoE protocol is defined by the T11 standards committee. FCoE is based on an enhanced Ethernet standard that supports Data Center Bridging (DCB) functionalities (also called CEE functionalities). DCB ensures lossless transmission of FC traffic over Ethernet. The DCB functionalities are covered later in this module.</a:t>
            </a:r>
            <a:endParaRPr lang="en-US" dirty="0"/>
          </a:p>
        </p:txBody>
      </p:sp>
    </p:spTree>
    <p:extLst>
      <p:ext uri="{BB962C8B-B14F-4D97-AF65-F5344CB8AC3E}">
        <p14:creationId xmlns:p14="http://schemas.microsoft.com/office/powerpoint/2010/main" val="39429592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r>
              <a:rPr lang="en-US" sz="1100" dirty="0"/>
              <a:t>Data centers typically have multiple networks to handle various types of network traffic – for example, an Ethernet LAN for TCP/IP communication and an FC SAN for FC communication. TCP/IP is typically used for compute-to-compute communication, data backup, infrastructure management communication, and so on. FC is typically used for moving block-level data between storage systems and compute systems. To support multiple networks, compute systems in a data center are equipped with multiple redundant physical network </a:t>
            </a:r>
            <a:r>
              <a:rPr lang="en-US" dirty="0"/>
              <a:t>interfaces – for </a:t>
            </a:r>
            <a:r>
              <a:rPr lang="en-US" sz="1100" dirty="0"/>
              <a:t>example, multiple Ethernet and FC network adapters. In addition, to enable the communication, different types of networking switches and physical cabling infrastructure are implemented in data centers. The need for two different kinds of physical network infrastructure increases the overall cost and complexity of data center operation.</a:t>
            </a:r>
          </a:p>
          <a:p>
            <a:pPr defTabSz="483306">
              <a:spcBef>
                <a:spcPts val="1269"/>
              </a:spcBef>
              <a:defRPr/>
            </a:pPr>
            <a:r>
              <a:rPr lang="en-US" sz="1100" dirty="0"/>
              <a:t>FCoE SAN provides the flexibility to deploy the same network components for transferring both compute-to-compute traffic and FC storage traffic. This helps to mitigate the complexity of managing multiple discrete network infrastructures. FCoE SAN uses multi-functional network adapters and switches. Therefore, FCoE reduces the number of network adapters, cables, and switches, along with power and space consumption required in a data center.</a:t>
            </a:r>
          </a:p>
          <a:p>
            <a:endParaRPr lang="en-US" dirty="0"/>
          </a:p>
        </p:txBody>
      </p:sp>
    </p:spTree>
    <p:extLst>
      <p:ext uri="{BB962C8B-B14F-4D97-AF65-F5344CB8AC3E}">
        <p14:creationId xmlns:p14="http://schemas.microsoft.com/office/powerpoint/2010/main" val="22618848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r>
              <a:rPr lang="en-US" dirty="0" smtClean="0"/>
              <a:t>The key FCoE SAN components are:</a:t>
            </a:r>
          </a:p>
          <a:p>
            <a:pPr marL="181240" indent="-181240">
              <a:buFont typeface="Arial" panose="020B0604020202020204" pitchFamily="34" charset="0"/>
              <a:buChar char="•"/>
            </a:pPr>
            <a:r>
              <a:rPr lang="en-US" dirty="0" smtClean="0"/>
              <a:t>Network adapters such as Converged Network Adapter (CNA) and software FCoE adapter</a:t>
            </a:r>
          </a:p>
          <a:p>
            <a:pPr marL="181240" indent="-181240">
              <a:buFont typeface="Arial" panose="020B0604020202020204" pitchFamily="34" charset="0"/>
              <a:buChar char="•"/>
            </a:pPr>
            <a:r>
              <a:rPr lang="en-US" dirty="0" smtClean="0"/>
              <a:t>Cables such as copper cables and fiber optical cables</a:t>
            </a:r>
          </a:p>
          <a:p>
            <a:pPr marL="181240" indent="-181240">
              <a:buFont typeface="Arial" panose="020B0604020202020204" pitchFamily="34" charset="0"/>
              <a:buChar char="•"/>
            </a:pPr>
            <a:r>
              <a:rPr lang="en-US" dirty="0" smtClean="0"/>
              <a:t>FCoE switch</a:t>
            </a:r>
            <a:endParaRPr lang="en-US" dirty="0" smtClean="0">
              <a:latin typeface="+mn-lt"/>
            </a:endParaRPr>
          </a:p>
          <a:p>
            <a:r>
              <a:rPr lang="en-US" dirty="0" smtClean="0"/>
              <a:t>The CNA, software FCoE</a:t>
            </a:r>
            <a:r>
              <a:rPr lang="en-US" baseline="0" dirty="0" smtClean="0"/>
              <a:t> adapter, and FCoE switch are detailed in the following slides.</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46224979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pPr defTabSz="483306">
              <a:spcBef>
                <a:spcPts val="1269"/>
              </a:spcBef>
              <a:defRPr/>
            </a:pPr>
            <a:r>
              <a:rPr lang="en-US" sz="1100" dirty="0"/>
              <a:t>The CNA is a physical adapter that provides the functionality of both a standard NIC and an FC HBA in a single device. It consolidates both FC traffic and regular Ethernet traffic on a common Ethernet infrastructure. CNAs connect compute systems to the FCoE switches. They are responsible for encapsulating FC traffic onto Ethernet frames and forwarding them to FCoE switches over CEE links. They eliminate the need to deploy separate adapters and cables for FC and Ethernet communications, thereby reducing the required number of network adapters and switch ports. A CNA offloads the FCoE protocol processing task from the compute system, thereby freeing the CPU resources of the compute system for application processing. It contains separate modules for 10 Gigabit Ethernet (GE), FC, and FCoE Application Specific Integrated Circuits (ASICs). The FCoE ASIC encapsulates FC frames into Ethernet frames. One end of this ASIC is connected to 10 GE and FC ASICs for compute system connectivity, while the other end provides a 10 GE interface to connect to an FCoE switch.</a:t>
            </a:r>
          </a:p>
          <a:p>
            <a:pPr defTabSz="483306">
              <a:spcBef>
                <a:spcPts val="1269"/>
              </a:spcBef>
              <a:defRPr/>
            </a:pPr>
            <a:r>
              <a:rPr lang="en-US" sz="1100" dirty="0"/>
              <a:t>Instead of a CNA, a software FCoE adapter may also be used. A software FCoE adapter is OS or hypervisor kernel-resident software that performs FCoE processing. The FCoE processing consumes compute system CPU cycles. With software FCoE adapters, the OS or hypervisor implements FC protocol in software that handles SCSI to FC processing. The software FCoE adapter performs FC to Ethernet encapsulation. Both FCoE traffic (Ethernet traffic that carries FC data) and regular Ethernet traffic are transferred through supported NICs on the compute system.</a:t>
            </a:r>
            <a:endParaRPr lang="en-US" dirty="0"/>
          </a:p>
        </p:txBody>
      </p:sp>
    </p:spTree>
    <p:extLst>
      <p:ext uri="{BB962C8B-B14F-4D97-AF65-F5344CB8AC3E}">
        <p14:creationId xmlns:p14="http://schemas.microsoft.com/office/powerpoint/2010/main" val="28696782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pPr defTabSz="966612" eaLnBrk="0" fontAlgn="base" hangingPunct="0">
              <a:spcBef>
                <a:spcPct val="30000"/>
              </a:spcBef>
              <a:spcAft>
                <a:spcPct val="0"/>
              </a:spcAft>
              <a:defRPr/>
            </a:pPr>
            <a:r>
              <a:rPr lang="en-US" sz="1100" dirty="0"/>
              <a:t>An FCoE switch has both Ethernet switch and FC switch functionalities. It has a </a:t>
            </a:r>
            <a:r>
              <a:rPr lang="en-US" sz="1100" dirty="0" err="1"/>
              <a:t>Fibre</a:t>
            </a:r>
            <a:r>
              <a:rPr lang="en-US" sz="1100" dirty="0"/>
              <a:t> Channel Forwarder (FCF), an Ethernet Bridge, and a set of ports that can be used for FC and Ethernet connectivity. FCF handles FCoE login requests, applies zoning, and provides the fabric services typically associated with an FC switch. It also encapsulates the FC frames received from the FC port into the Ethernet frames and </a:t>
            </a:r>
            <a:r>
              <a:rPr lang="en-US" sz="1100" dirty="0" err="1"/>
              <a:t>decapsulates</a:t>
            </a:r>
            <a:r>
              <a:rPr lang="en-US" sz="1100" dirty="0"/>
              <a:t> the Ethernet frames received from the Ethernet Bridge to the FC frames.</a:t>
            </a:r>
          </a:p>
          <a:p>
            <a:pPr defTabSz="966612" eaLnBrk="0" fontAlgn="base" hangingPunct="0">
              <a:spcBef>
                <a:spcPct val="30000"/>
              </a:spcBef>
              <a:spcAft>
                <a:spcPct val="0"/>
              </a:spcAft>
              <a:defRPr/>
            </a:pPr>
            <a:r>
              <a:rPr lang="en-US" sz="1100" dirty="0"/>
              <a:t>Upon receiving the incoming Ethernet traffic, the FCoE switch inspects the </a:t>
            </a:r>
            <a:r>
              <a:rPr lang="en-US" sz="1100" dirty="0" err="1"/>
              <a:t>Ethertype</a:t>
            </a:r>
            <a:r>
              <a:rPr lang="en-US" sz="1100" dirty="0"/>
              <a:t> (used to indicate which protocol is encapsulated in the payload of an Ethernet frame) of the incoming frames and uses that to determine their destination. If the </a:t>
            </a:r>
            <a:r>
              <a:rPr lang="en-US" sz="1100" dirty="0" err="1"/>
              <a:t>Ethertype</a:t>
            </a:r>
            <a:r>
              <a:rPr lang="en-US" sz="1100" dirty="0"/>
              <a:t> of the frame is FCoE, the switch recognizes that the frame contains an FC payload and then forwards it to the FCF. From there, the FC frame is extracted from the Ethernet frame and transmitted to the FC SAN over the FC ports. If the </a:t>
            </a:r>
            <a:r>
              <a:rPr lang="en-US" sz="1100" dirty="0" err="1"/>
              <a:t>Ethertype</a:t>
            </a:r>
            <a:r>
              <a:rPr lang="en-US" sz="1100" dirty="0"/>
              <a:t> is not FCoE, the switch handles the traffic as usual Ethernet traffic and forwards it over the Ethernet ports.</a:t>
            </a:r>
            <a:endParaRPr lang="en-US" dirty="0"/>
          </a:p>
        </p:txBody>
      </p:sp>
    </p:spTree>
    <p:extLst>
      <p:ext uri="{BB962C8B-B14F-4D97-AF65-F5344CB8AC3E}">
        <p14:creationId xmlns:p14="http://schemas.microsoft.com/office/powerpoint/2010/main" val="32220028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r>
              <a:rPr lang="en-US" dirty="0" smtClean="0"/>
              <a:t>The most common FCoE connectivity uses FCoE switches to interconnect a CEE network containing compute systems with an FC SAN containing storage systems. The compute systems have FCoE ports that provide connectivity to the FCoE switches. The FCoE switches enable the consolidation of FC traffic and Ethernet traffic onto CEE links.</a:t>
            </a:r>
          </a:p>
          <a:p>
            <a:r>
              <a:rPr lang="en-US" dirty="0" smtClean="0"/>
              <a:t>This type of FCoE connectivity is suitable when an organization has an existing FC SAN environment. Connecting FCoE compute systems to the FC storage systems through FCoE switches do not require any change in the FC environment.</a:t>
            </a:r>
          </a:p>
        </p:txBody>
      </p:sp>
    </p:spTree>
    <p:extLst>
      <p:ext uri="{BB962C8B-B14F-4D97-AF65-F5344CB8AC3E}">
        <p14:creationId xmlns:p14="http://schemas.microsoft.com/office/powerpoint/2010/main" val="333046789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pPr defTabSz="483306">
              <a:spcBef>
                <a:spcPts val="1269"/>
              </a:spcBef>
              <a:defRPr/>
            </a:pPr>
            <a:r>
              <a:rPr lang="en-US" sz="1100" dirty="0"/>
              <a:t>Some vendors offer FCoE ports in their storage systems. These storage systems connect directly to the FCoE switches. The FCoE switches form FCoE fabrics between compute systems and storage systems and provide end-to-end FCoE support. The e</a:t>
            </a:r>
            <a:r>
              <a:rPr lang="en-US" baseline="0" dirty="0" smtClean="0"/>
              <a:t>nd-to-end FCoE connectivity is suitable for a new FCoE deployment. </a:t>
            </a:r>
          </a:p>
          <a:p>
            <a:endParaRPr lang="en-US" sz="1100" dirty="0"/>
          </a:p>
          <a:p>
            <a:endParaRPr lang="en-US" sz="1100" dirty="0"/>
          </a:p>
          <a:p>
            <a:endParaRPr lang="en-US" sz="1100" dirty="0"/>
          </a:p>
          <a:p>
            <a:endParaRPr lang="en-US" dirty="0"/>
          </a:p>
        </p:txBody>
      </p:sp>
    </p:spTree>
    <p:extLst>
      <p:ext uri="{BB962C8B-B14F-4D97-AF65-F5344CB8AC3E}">
        <p14:creationId xmlns:p14="http://schemas.microsoft.com/office/powerpoint/2010/main" val="229056424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r>
              <a:rPr lang="en-US" dirty="0" smtClean="0"/>
              <a:t>FCoE protocol enables transmission of FC SAN traffic through an Ethernet LAN that supports Data Center Bridging (DCB) functionalities. If VLANs and VSANs are created on the LAN and FC SAN respectively, a mapping is required between the VLANs and VSANs. The mapping determines which VLAN will carry FC traffic that belongs to a VSAN. The VSAN to VLAN mapping is performed at the FCoE switch. Multiple VSANs are not allowed to share a VLAN; hence a dedicated VLAN must be configured at the FCoE switch for each VSAN. It is also recommended that VLANs that carry regular LAN traffic should not be used for VSAN traffic. </a:t>
            </a:r>
          </a:p>
          <a:p>
            <a:r>
              <a:rPr lang="en-US" dirty="0" smtClean="0"/>
              <a:t>The figure on the slide provides an example of mapping between VLANs and VSANs. In this example, the FCoE switch is configured with four VLANs – VLAN 10, VLAN 20, VLAN 30, and VLAN 40. The Ethernet switch is configured with two VLANs – VLAN 10 and VLAN 20. Both VLAN 10 and VLAN 20 transfer regular LAN traffic to enable compute-to-compute communication. The FC switch has VSAN 100 and VSAN 200 configured. To allow data transfer between the FCoE compute system and the FC storage systems through the FCoE switch, VSAN 100 and VSAN 200 must be mapped to VLANs configured on the FCoE switch. As VLAN 10 and VLAN 20 are already being used for regular LAN traffic, VSAN 100 and VSAN 200 should be mapped to VLAN 30 and VLAN 40 respectively.</a:t>
            </a:r>
          </a:p>
          <a:p>
            <a:endParaRPr lang="en-US" dirty="0"/>
          </a:p>
        </p:txBody>
      </p:sp>
    </p:spTree>
    <p:extLst>
      <p:ext uri="{BB962C8B-B14F-4D97-AF65-F5344CB8AC3E}">
        <p14:creationId xmlns:p14="http://schemas.microsoft.com/office/powerpoint/2010/main" val="233065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pPr>
              <a:defRPr/>
            </a:pPr>
            <a:r>
              <a:rPr lang="en-US" i="1" dirty="0" smtClean="0"/>
              <a:t>Cache</a:t>
            </a:r>
            <a:r>
              <a:rPr lang="en-US" dirty="0" smtClean="0"/>
              <a:t> is semiconductor memory where data is placed temporarily to reduce the time required to service I/O requests from the compute system. Cache improves storage system performance by isolating compute systems from the storage (HDDs and SSDs). </a:t>
            </a:r>
            <a:r>
              <a:rPr lang="en-US" b="0" dirty="0" smtClean="0"/>
              <a:t>The performance improvement is significantly higher when the back-end storage is hard disk drive (HDD). </a:t>
            </a:r>
            <a:r>
              <a:rPr lang="en-US" dirty="0" smtClean="0"/>
              <a:t>In this case, cache </a:t>
            </a:r>
            <a:r>
              <a:rPr lang="en-US" dirty="0"/>
              <a:t>improves storage system performance by isolating </a:t>
            </a:r>
            <a:r>
              <a:rPr lang="en-US" dirty="0" smtClean="0"/>
              <a:t>compute systems </a:t>
            </a:r>
            <a:r>
              <a:rPr lang="en-US" dirty="0"/>
              <a:t>from the mechanical delays associated with rotating disks or </a:t>
            </a:r>
            <a:r>
              <a:rPr lang="en-US" dirty="0" smtClean="0"/>
              <a:t>HDDs. </a:t>
            </a:r>
            <a:r>
              <a:rPr lang="en-US" dirty="0"/>
              <a:t>Rotating disks are the slowest component of an intelligent storage system. Data access on rotating disks usually takes several </a:t>
            </a:r>
            <a:r>
              <a:rPr lang="en-US" dirty="0" smtClean="0"/>
              <a:t>milliseconds </a:t>
            </a:r>
            <a:r>
              <a:rPr lang="en-US" dirty="0"/>
              <a:t>because of seek time and rotational latency. Accessing </a:t>
            </a:r>
            <a:r>
              <a:rPr lang="en-US" dirty="0" smtClean="0"/>
              <a:t>data from cache is fast and typically takes less than a millisecond. On intelligent storage systems, write data is first placed in cache and then written to the storage.</a:t>
            </a:r>
            <a:endParaRPr lang="en-US" i="1" dirty="0">
              <a:latin typeface="Calibri" pitchFamily="34" charset="0"/>
            </a:endParaRPr>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200083593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pPr defTabSz="483306">
              <a:spcBef>
                <a:spcPts val="1269"/>
              </a:spcBef>
              <a:defRPr/>
            </a:pPr>
            <a:r>
              <a:rPr lang="en-US" dirty="0" smtClean="0"/>
              <a:t>FCoE utilizes virtual ports, which emulate the behavior of regular FC ports. FCoE virtual ports establish virtual FC links between the devices in an FCoE SAN.</a:t>
            </a:r>
            <a:r>
              <a:rPr lang="en-US" baseline="0" dirty="0" smtClean="0"/>
              <a:t> </a:t>
            </a:r>
            <a:r>
              <a:rPr lang="en-US" dirty="0" smtClean="0"/>
              <a:t>The different FCoE port types are listed below:</a:t>
            </a:r>
          </a:p>
          <a:p>
            <a:pPr marL="181240" indent="-181240">
              <a:buFont typeface="Arial" panose="020B0604020202020204" pitchFamily="34" charset="0"/>
              <a:buChar char="•"/>
            </a:pPr>
            <a:r>
              <a:rPr lang="en-US" b="1" dirty="0" err="1" smtClean="0"/>
              <a:t>VN_Port</a:t>
            </a:r>
            <a:r>
              <a:rPr lang="en-US" b="1" dirty="0" smtClean="0"/>
              <a:t>:</a:t>
            </a:r>
            <a:r>
              <a:rPr lang="en-US" dirty="0" smtClean="0"/>
              <a:t> It is </a:t>
            </a:r>
            <a:r>
              <a:rPr lang="en-US" i="0" kern="1200" dirty="0" smtClean="0">
                <a:solidFill>
                  <a:schemeClr val="tx1"/>
                </a:solidFill>
                <a:latin typeface="+mn-lt"/>
              </a:rPr>
              <a:t>an end point in an FCoE SAN. Typically, it is a </a:t>
            </a:r>
            <a:r>
              <a:rPr lang="en-US" dirty="0" smtClean="0"/>
              <a:t>CNA port or an FCoE storage system port </a:t>
            </a:r>
            <a:r>
              <a:rPr lang="en-US" i="0" kern="1200" dirty="0" smtClean="0">
                <a:solidFill>
                  <a:schemeClr val="tx1"/>
                </a:solidFill>
                <a:latin typeface="+mn-lt"/>
              </a:rPr>
              <a:t>that is connected to an FCoE switch in the FCoE SAN.</a:t>
            </a:r>
          </a:p>
          <a:p>
            <a:pPr marL="181240" indent="-181240">
              <a:buFont typeface="Arial" panose="020B0604020202020204" pitchFamily="34" charset="0"/>
              <a:buChar char="•"/>
            </a:pPr>
            <a:r>
              <a:rPr lang="en-US" b="1" dirty="0" err="1" smtClean="0"/>
              <a:t>VF_Port</a:t>
            </a:r>
            <a:r>
              <a:rPr lang="en-US" b="1" dirty="0" smtClean="0"/>
              <a:t>:</a:t>
            </a:r>
            <a:r>
              <a:rPr lang="en-US" dirty="0" smtClean="0"/>
              <a:t> It is a port on an FCoE switch that connects a </a:t>
            </a:r>
            <a:r>
              <a:rPr lang="en-US" dirty="0" err="1" smtClean="0"/>
              <a:t>VN_Port</a:t>
            </a:r>
            <a:r>
              <a:rPr lang="en-US" dirty="0" smtClean="0"/>
              <a:t>.</a:t>
            </a:r>
          </a:p>
          <a:p>
            <a:pPr marL="181240" indent="-181240">
              <a:buFont typeface="Arial" panose="020B0604020202020204" pitchFamily="34" charset="0"/>
              <a:buChar char="•"/>
            </a:pPr>
            <a:r>
              <a:rPr lang="en-US" b="1" dirty="0" err="1" smtClean="0"/>
              <a:t>VE_Port</a:t>
            </a:r>
            <a:r>
              <a:rPr lang="en-US" b="1" dirty="0" smtClean="0"/>
              <a:t>:</a:t>
            </a:r>
            <a:r>
              <a:rPr lang="en-US" dirty="0" smtClean="0"/>
              <a:t> It is a port </a:t>
            </a:r>
            <a:r>
              <a:rPr lang="en-US" i="0" kern="1200" dirty="0" smtClean="0">
                <a:solidFill>
                  <a:schemeClr val="tx1"/>
                </a:solidFill>
                <a:latin typeface="+mn-lt"/>
              </a:rPr>
              <a:t>that forms the connection between two FCoE switches. The </a:t>
            </a:r>
            <a:r>
              <a:rPr lang="en-US" i="0" kern="1200" dirty="0" err="1" smtClean="0">
                <a:solidFill>
                  <a:schemeClr val="tx1"/>
                </a:solidFill>
                <a:latin typeface="+mn-lt"/>
              </a:rPr>
              <a:t>VE_Port</a:t>
            </a:r>
            <a:r>
              <a:rPr lang="en-US" i="0" kern="1200" dirty="0" smtClean="0">
                <a:solidFill>
                  <a:schemeClr val="tx1"/>
                </a:solidFill>
                <a:latin typeface="+mn-lt"/>
              </a:rPr>
              <a:t> on an </a:t>
            </a:r>
            <a:r>
              <a:rPr lang="en-US" dirty="0" smtClean="0"/>
              <a:t>FCoE switch connects to the </a:t>
            </a:r>
            <a:r>
              <a:rPr lang="en-US" dirty="0" err="1" smtClean="0"/>
              <a:t>VE_Ports</a:t>
            </a:r>
            <a:r>
              <a:rPr lang="en-US" dirty="0" smtClean="0"/>
              <a:t> of another FCoE switch in an FCoE SAN.</a:t>
            </a:r>
          </a:p>
        </p:txBody>
      </p:sp>
    </p:spTree>
    <p:extLst>
      <p:ext uri="{BB962C8B-B14F-4D97-AF65-F5344CB8AC3E}">
        <p14:creationId xmlns:p14="http://schemas.microsoft.com/office/powerpoint/2010/main" val="63273417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lesson covered the components of an FCoE SAN, FCoE SAN connectivity, VLAN and VSAN in FCoE, and FCoE port types.</a:t>
            </a:r>
          </a:p>
          <a:p>
            <a:endParaRPr lang="en-US" dirty="0"/>
          </a:p>
        </p:txBody>
      </p:sp>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Tree>
    <p:extLst>
      <p:ext uri="{BB962C8B-B14F-4D97-AF65-F5344CB8AC3E}">
        <p14:creationId xmlns:p14="http://schemas.microsoft.com/office/powerpoint/2010/main" val="389850860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lesson covers Converged Enhanced Ethernet (CEE) and its functionalities</a:t>
            </a:r>
            <a:r>
              <a:rPr lang="en-US" baseline="0" dirty="0" smtClean="0"/>
              <a:t> – </a:t>
            </a:r>
            <a:r>
              <a:rPr lang="en-US" dirty="0" smtClean="0"/>
              <a:t>priority-based flow control, enhanced transmission selection, congestion notification,</a:t>
            </a:r>
            <a:r>
              <a:rPr lang="en-US" baseline="0" dirty="0" smtClean="0"/>
              <a:t> and d</a:t>
            </a:r>
            <a:r>
              <a:rPr lang="en-US" dirty="0" smtClean="0"/>
              <a:t>ata center bridging exchange protocol.</a:t>
            </a:r>
            <a:endParaRPr lang="en-US" dirty="0"/>
          </a:p>
        </p:txBody>
      </p:sp>
      <p:sp>
        <p:nvSpPr>
          <p:cNvPr id="4" name="Footer Placeholder 3"/>
          <p:cNvSpPr>
            <a:spLocks noGrp="1"/>
          </p:cNvSpPr>
          <p:nvPr>
            <p:ph type="ftr" sz="quarter" idx="10"/>
          </p:nvPr>
        </p:nvSpPr>
        <p:spPr/>
        <p:txBody>
          <a:bodyPr/>
          <a:lstStyle/>
          <a:p>
            <a:endParaRPr lang="en-US" dirty="0"/>
          </a:p>
        </p:txBody>
      </p:sp>
      <p:sp>
        <p:nvSpPr>
          <p:cNvPr id="7" name="Slide Image Placeholder 6"/>
          <p:cNvSpPr>
            <a:spLocks noGrp="1" noRot="1" noChangeAspect="1"/>
          </p:cNvSpPr>
          <p:nvPr>
            <p:ph type="sldImg"/>
          </p:nvPr>
        </p:nvSpPr>
        <p:spPr>
          <a:xfrm>
            <a:off x="1479550" y="400050"/>
            <a:ext cx="4681538" cy="3509963"/>
          </a:xfrm>
        </p:spPr>
      </p:sp>
    </p:spTree>
    <p:extLst>
      <p:ext uri="{BB962C8B-B14F-4D97-AF65-F5344CB8AC3E}">
        <p14:creationId xmlns:p14="http://schemas.microsoft.com/office/powerpoint/2010/main" val="269995467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r>
              <a:rPr lang="en-US" i="0" kern="1200" dirty="0" smtClean="0">
                <a:solidFill>
                  <a:schemeClr val="tx1"/>
                </a:solidFill>
              </a:rPr>
              <a:t>Conventional Ethernet is </a:t>
            </a:r>
            <a:r>
              <a:rPr lang="en-US" i="0" kern="1200" dirty="0" err="1" smtClean="0">
                <a:solidFill>
                  <a:schemeClr val="tx1"/>
                </a:solidFill>
              </a:rPr>
              <a:t>lossy</a:t>
            </a:r>
            <a:r>
              <a:rPr lang="en-US" i="0" kern="1200" dirty="0" smtClean="0">
                <a:solidFill>
                  <a:schemeClr val="tx1"/>
                </a:solidFill>
              </a:rPr>
              <a:t> in nature, which means that frames might be dropped or lost under congestion conditions. Converged Enhanced Ethernet (CEE) provides a new specification to the existing Ethernet standard. It eliminates the </a:t>
            </a:r>
            <a:r>
              <a:rPr lang="en-US" i="0" kern="1200" dirty="0" err="1" smtClean="0">
                <a:solidFill>
                  <a:schemeClr val="tx1"/>
                </a:solidFill>
              </a:rPr>
              <a:t>lossy</a:t>
            </a:r>
            <a:r>
              <a:rPr lang="en-US" i="0" kern="1200" dirty="0" smtClean="0">
                <a:solidFill>
                  <a:schemeClr val="tx1"/>
                </a:solidFill>
              </a:rPr>
              <a:t> nature of Ethernet and enables convergence of various types of network traffic on a common Ethernet infrastructure. CEE </a:t>
            </a:r>
            <a:r>
              <a:rPr lang="en-US" i="0" kern="1200" baseline="0" dirty="0" smtClean="0">
                <a:solidFill>
                  <a:schemeClr val="tx1"/>
                </a:solidFill>
              </a:rPr>
              <a:t>eliminates the dropping of frames due to congestion and thereby ensures lossless transmission of FCoE traffic over an Ethernet network. </a:t>
            </a:r>
          </a:p>
          <a:p>
            <a:pPr defTabSz="483306">
              <a:spcBef>
                <a:spcPts val="1269"/>
              </a:spcBef>
              <a:defRPr/>
            </a:pPr>
            <a:r>
              <a:rPr lang="en-US" i="0" kern="1200" dirty="0" smtClean="0">
                <a:solidFill>
                  <a:schemeClr val="tx1"/>
                </a:solidFill>
              </a:rPr>
              <a:t>The lossless Ethernet is required</a:t>
            </a:r>
            <a:r>
              <a:rPr lang="en-US" i="0" kern="1200" baseline="0" dirty="0" smtClean="0">
                <a:solidFill>
                  <a:schemeClr val="tx1"/>
                </a:solidFill>
              </a:rPr>
              <a:t> for the reliable transmission of FC data over an Ethernet network. U</a:t>
            </a:r>
            <a:r>
              <a:rPr lang="en-US" i="0" kern="1200" dirty="0" smtClean="0">
                <a:solidFill>
                  <a:schemeClr val="tx1"/>
                </a:solidFill>
              </a:rPr>
              <a:t>nlike TCP/IP, the loss of a single FC frame typically requires the entire FC exchange to be aborted and re‐transmitted, instead of just re‐sending a particular missing frame. CEE makes a high-speed (such as 10 </a:t>
            </a:r>
            <a:r>
              <a:rPr lang="en-US" i="0" kern="1200" dirty="0" err="1" smtClean="0">
                <a:solidFill>
                  <a:schemeClr val="tx1"/>
                </a:solidFill>
              </a:rPr>
              <a:t>Gbps</a:t>
            </a:r>
            <a:r>
              <a:rPr lang="en-US" i="0" kern="1200" baseline="0" dirty="0" smtClean="0">
                <a:solidFill>
                  <a:schemeClr val="tx1"/>
                </a:solidFill>
              </a:rPr>
              <a:t> or higher) </a:t>
            </a:r>
            <a:r>
              <a:rPr lang="en-US" i="0" kern="1200" dirty="0" smtClean="0">
                <a:solidFill>
                  <a:schemeClr val="tx1"/>
                </a:solidFill>
              </a:rPr>
              <a:t>Ethernet network a viable storage networking option, similar to an FC SAN. </a:t>
            </a:r>
          </a:p>
          <a:p>
            <a:pPr defTabSz="483306">
              <a:spcBef>
                <a:spcPts val="1269"/>
              </a:spcBef>
              <a:defRPr/>
            </a:pPr>
            <a:r>
              <a:rPr lang="en-US" i="0" kern="1200" dirty="0" smtClean="0">
                <a:solidFill>
                  <a:schemeClr val="tx1"/>
                </a:solidFill>
              </a:rPr>
              <a:t>The CEE requires certain functionalities. These functionalities are defined and maintained by the data center bridging (DCB) task group, which is a part of the IEEE 802.1 working group.  These</a:t>
            </a:r>
            <a:r>
              <a:rPr lang="en-US" i="0" kern="1200" baseline="0" dirty="0" smtClean="0">
                <a:solidFill>
                  <a:schemeClr val="tx1"/>
                </a:solidFill>
              </a:rPr>
              <a:t> </a:t>
            </a:r>
            <a:r>
              <a:rPr lang="en-US" i="0" kern="1200" dirty="0" smtClean="0">
                <a:solidFill>
                  <a:schemeClr val="tx1"/>
                </a:solidFill>
              </a:rPr>
              <a:t>functionalities are:</a:t>
            </a:r>
          </a:p>
          <a:p>
            <a:pPr marL="181240" lvl="1" indent="-181240"/>
            <a:r>
              <a:rPr lang="en-US" i="0" kern="1200" dirty="0" smtClean="0">
                <a:solidFill>
                  <a:schemeClr val="tx1"/>
                </a:solidFill>
              </a:rPr>
              <a:t>Priority-based flow control </a:t>
            </a:r>
          </a:p>
          <a:p>
            <a:pPr marL="181240" lvl="1" indent="-181240"/>
            <a:r>
              <a:rPr lang="en-US" i="0" kern="1200" dirty="0" smtClean="0">
                <a:solidFill>
                  <a:schemeClr val="tx1"/>
                </a:solidFill>
              </a:rPr>
              <a:t>Enhanced transmission selection </a:t>
            </a:r>
          </a:p>
          <a:p>
            <a:pPr marL="181240" lvl="1" indent="-181240"/>
            <a:r>
              <a:rPr lang="en-US" i="0" kern="1200" dirty="0" smtClean="0">
                <a:solidFill>
                  <a:schemeClr val="tx1"/>
                </a:solidFill>
              </a:rPr>
              <a:t>Congestion notification </a:t>
            </a:r>
          </a:p>
          <a:p>
            <a:pPr marL="181240" lvl="1" indent="-181240"/>
            <a:r>
              <a:rPr lang="en-US" i="0" kern="1200" dirty="0" smtClean="0">
                <a:solidFill>
                  <a:schemeClr val="tx1"/>
                </a:solidFill>
              </a:rPr>
              <a:t>Data center bridging exchange protocol</a:t>
            </a:r>
            <a:endParaRPr lang="en-US" dirty="0" smtClean="0"/>
          </a:p>
          <a:p>
            <a:r>
              <a:rPr lang="en-US" dirty="0" smtClean="0"/>
              <a:t>Each of these functionalities is described in the following slides.</a:t>
            </a:r>
            <a:endParaRPr lang="en-US" dirty="0"/>
          </a:p>
        </p:txBody>
      </p:sp>
    </p:spTree>
    <p:extLst>
      <p:ext uri="{BB962C8B-B14F-4D97-AF65-F5344CB8AC3E}">
        <p14:creationId xmlns:p14="http://schemas.microsoft.com/office/powerpoint/2010/main" val="78906770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r>
              <a:rPr lang="en-US" sz="1100" dirty="0"/>
              <a:t>Traditional FC manages congestion through the use of a link-level, credit-based flow control that guarantees no loss of FC frames. Typical Ethernet, coupled with TCP/IP, uses a packet drop flow control mechanism. The packet drop flow control is not lossless. This challenge is eliminated by using an IEEE 802.3x Ethernet PAUSE control frame to create a lossless Ethernet. A receiver can send a PAUSE request to a sender when the receiver’s buffer is filling up. Upon receiving a PAUSE frame, the sender stops transmitting frames, which guarantees no loss of frames. The downside of using the Ethernet PAUSE frame is that it operates on the entire link, which might be carrying multiple traffic flows.</a:t>
            </a:r>
          </a:p>
          <a:p>
            <a:r>
              <a:rPr lang="en-US" sz="1100" dirty="0"/>
              <a:t>PFC provides a link-level flow control mechanism. PFC creates eight separate virtual links on a single physical link and allows any of these links to be paused and restarted independently. PFC enables the PAUSE mechanism based on user priorities or classes of service. Enabling the PAUSE based on priority allows creating lossless links for network traffic, such as FCoE traffic. This PAUSE mechanism is typically implemented for FCoE while regular TCP/IP traffic continues to drop frames. The figure on the slide illustrates how a physical Ethernet link is divided into eight virtual links and allows a PAUSE for a single virtual link without affecting the traffic for the others.</a:t>
            </a:r>
            <a:endParaRPr lang="en-US" dirty="0" smtClean="0">
              <a:latin typeface="+mn-lt"/>
            </a:endParaRPr>
          </a:p>
          <a:p>
            <a:endParaRPr lang="en-US" dirty="0"/>
          </a:p>
        </p:txBody>
      </p:sp>
    </p:spTree>
    <p:extLst>
      <p:ext uri="{BB962C8B-B14F-4D97-AF65-F5344CB8AC3E}">
        <p14:creationId xmlns:p14="http://schemas.microsoft.com/office/powerpoint/2010/main" val="267215140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pPr defTabSz="483306">
              <a:spcBef>
                <a:spcPts val="1269"/>
              </a:spcBef>
              <a:defRPr/>
            </a:pPr>
            <a:r>
              <a:rPr lang="en-US" sz="1100" dirty="0"/>
              <a:t>Enhanced transmission selection (ETS) provides a common management framework for the allocation of bandwidth to different traffic classes, such as LAN, SAN, and Inter Process Communication (IPC). For example, an administrator may assign 40 percent of network bandwidth to LAN traffic, 40 percent of bandwidth to SAN traffic, and 20 percent of bandwidth to IPC traffic. When a particular class of traffic does not use its allocated bandwidth, ETS enables other traffic classes to use the available bandwidth.</a:t>
            </a:r>
            <a:endParaRPr lang="en-US" dirty="0" smtClean="0">
              <a:latin typeface="+mn-lt"/>
            </a:endParaRPr>
          </a:p>
          <a:p>
            <a:pPr defTabSz="483306">
              <a:spcBef>
                <a:spcPts val="1269"/>
              </a:spcBef>
              <a:defRPr/>
            </a:pPr>
            <a:endParaRPr lang="en-US" sz="1100" dirty="0"/>
          </a:p>
          <a:p>
            <a:pPr defTabSz="483306">
              <a:spcBef>
                <a:spcPts val="1269"/>
              </a:spcBef>
              <a:defRPr/>
            </a:pPr>
            <a:endParaRPr lang="en-US" sz="1100" dirty="0"/>
          </a:p>
          <a:p>
            <a:pPr defTabSz="483306">
              <a:spcBef>
                <a:spcPts val="1269"/>
              </a:spcBef>
              <a:defRPr/>
            </a:pPr>
            <a:endParaRPr lang="en-US" sz="1100" dirty="0"/>
          </a:p>
          <a:p>
            <a:endParaRPr lang="en-US" dirty="0"/>
          </a:p>
        </p:txBody>
      </p:sp>
    </p:spTree>
    <p:extLst>
      <p:ext uri="{BB962C8B-B14F-4D97-AF65-F5344CB8AC3E}">
        <p14:creationId xmlns:p14="http://schemas.microsoft.com/office/powerpoint/2010/main" val="150956753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pPr defTabSz="483306">
              <a:spcBef>
                <a:spcPts val="1269"/>
              </a:spcBef>
              <a:defRPr/>
            </a:pPr>
            <a:r>
              <a:rPr lang="en-US" sz="1100" dirty="0"/>
              <a:t>Congestion notification (CN) provides end-to-end congestion management for protocols, such as FCoE, that do not have built-in congestion control mechanisms. Link level congestion notification provides a mechanism for detecting congestion and notifying the source to move the traffic flow away from the congested links. Link level congestion notification enables a switch to send a signal to other ports that need to stop or slow down their transmissions. The process of congestion notification and its management is shown on the slide, which represents the communication between the nodes A (sender) and B (receiver). If congestion at the receiving end occurs, the algorithm running on the switch generates a congestion notification message to the sending node (Node A). In response to the message, the sending end limits the rate of data transfer.</a:t>
            </a:r>
            <a:endParaRPr lang="en-US" dirty="0" smtClean="0">
              <a:latin typeface="+mn-lt"/>
            </a:endParaRPr>
          </a:p>
          <a:p>
            <a:endParaRPr lang="en-US" dirty="0"/>
          </a:p>
        </p:txBody>
      </p:sp>
    </p:spTree>
    <p:extLst>
      <p:ext uri="{BB962C8B-B14F-4D97-AF65-F5344CB8AC3E}">
        <p14:creationId xmlns:p14="http://schemas.microsoft.com/office/powerpoint/2010/main" val="355680573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pPr defTabSz="483306">
              <a:spcBef>
                <a:spcPts val="1269"/>
              </a:spcBef>
              <a:defRPr/>
            </a:pPr>
            <a:r>
              <a:rPr lang="en-US" sz="1100" dirty="0"/>
              <a:t>DCBX is a discovery and capability exchange protocol, which helps CEE devices to convey and configure their features with the other CEE devices in the network. DCBX is used to negotiate capabilities between the switches and the network adapters, which allows the switch to distribute the configuration values to all the attached adapters. This helps to ensure consistent configuration across the entire network.</a:t>
            </a:r>
            <a:endParaRPr lang="en-US" dirty="0" smtClean="0">
              <a:latin typeface="+mn-lt"/>
            </a:endParaRPr>
          </a:p>
          <a:p>
            <a:endParaRPr lang="en-US" dirty="0"/>
          </a:p>
        </p:txBody>
      </p:sp>
    </p:spTree>
    <p:extLst>
      <p:ext uri="{BB962C8B-B14F-4D97-AF65-F5344CB8AC3E}">
        <p14:creationId xmlns:p14="http://schemas.microsoft.com/office/powerpoint/2010/main" val="326266152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lesson covered Converged Enhanced Ethernet (CEE) and its functionalities – priority-based flow control, enhanced transmission selection, congestion notification, and data center bridging exchange protocol.</a:t>
            </a:r>
            <a:endParaRPr lang="en-US" dirty="0"/>
          </a:p>
        </p:txBody>
      </p:sp>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Tree>
    <p:extLst>
      <p:ext uri="{BB962C8B-B14F-4D97-AF65-F5344CB8AC3E}">
        <p14:creationId xmlns:p14="http://schemas.microsoft.com/office/powerpoint/2010/main" val="99533443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lesson covers FCoE frame structure, FCoE frame mapping, FCoE process, FCoE addressing, and FCoE frame forwarding.</a:t>
            </a:r>
          </a:p>
          <a:p>
            <a:endParaRPr lang="en-US" dirty="0"/>
          </a:p>
        </p:txBody>
      </p:sp>
      <p:sp>
        <p:nvSpPr>
          <p:cNvPr id="4" name="Footer Placeholder 3"/>
          <p:cNvSpPr>
            <a:spLocks noGrp="1"/>
          </p:cNvSpPr>
          <p:nvPr>
            <p:ph type="ftr" sz="quarter" idx="10"/>
          </p:nvPr>
        </p:nvSpPr>
        <p:spPr/>
        <p:txBody>
          <a:bodyPr/>
          <a:lstStyle/>
          <a:p>
            <a:endParaRPr lang="en-US" dirty="0"/>
          </a:p>
        </p:txBody>
      </p:sp>
      <p:sp>
        <p:nvSpPr>
          <p:cNvPr id="7" name="Slide Image Placeholder 6"/>
          <p:cNvSpPr>
            <a:spLocks noGrp="1" noRot="1" noChangeAspect="1"/>
          </p:cNvSpPr>
          <p:nvPr>
            <p:ph type="sldImg"/>
          </p:nvPr>
        </p:nvSpPr>
        <p:spPr>
          <a:xfrm>
            <a:off x="1479550" y="400050"/>
            <a:ext cx="4681538" cy="3509963"/>
          </a:xfrm>
        </p:spPr>
      </p:sp>
    </p:spTree>
    <p:extLst>
      <p:ext uri="{BB962C8B-B14F-4D97-AF65-F5344CB8AC3E}">
        <p14:creationId xmlns:p14="http://schemas.microsoft.com/office/powerpoint/2010/main" val="871622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r>
              <a:rPr lang="en-US" dirty="0"/>
              <a:t>When a compute system issues a read request, the storage controller reads the tag RAM to determine whether the required data is available in cache. If the requested data is found in the cache, it is called a </a:t>
            </a:r>
            <a:r>
              <a:rPr lang="en-US" i="1" dirty="0"/>
              <a:t>read cache hit</a:t>
            </a:r>
            <a:r>
              <a:rPr lang="en-US" dirty="0"/>
              <a:t> or </a:t>
            </a:r>
            <a:r>
              <a:rPr lang="en-US" i="1" dirty="0"/>
              <a:t>read hit </a:t>
            </a:r>
            <a:r>
              <a:rPr lang="en-US" dirty="0"/>
              <a:t>and data is sent directly to the compute system, without any back-end storage operation. This provides a fast response time to the compute system (about a millisecond). If the requested data is not found in cache, it is called a </a:t>
            </a:r>
            <a:r>
              <a:rPr lang="en-US" i="1" dirty="0"/>
              <a:t>cache miss</a:t>
            </a:r>
            <a:r>
              <a:rPr lang="en-US" dirty="0"/>
              <a:t> and the data must be read from the storage. The back end accesses the appropriate storage device and retrieves the requested data. Data is then placed in cache and finally sent to the compute system through the front end. Cache misses increase the I/O response time.</a:t>
            </a:r>
          </a:p>
          <a:p>
            <a:r>
              <a:rPr lang="en-US" dirty="0"/>
              <a:t>A</a:t>
            </a:r>
            <a:r>
              <a:rPr lang="en-US" i="1" dirty="0"/>
              <a:t> </a:t>
            </a:r>
            <a:r>
              <a:rPr lang="en-US" i="1" dirty="0" err="1"/>
              <a:t>prefetch</a:t>
            </a:r>
            <a:r>
              <a:rPr lang="en-US" i="1" dirty="0"/>
              <a:t> </a:t>
            </a:r>
            <a:r>
              <a:rPr lang="en-US" dirty="0"/>
              <a:t>or</a:t>
            </a:r>
            <a:r>
              <a:rPr lang="en-US" i="1" dirty="0"/>
              <a:t> read-ahead</a:t>
            </a:r>
            <a:r>
              <a:rPr lang="en-US" b="1" dirty="0"/>
              <a:t> </a:t>
            </a:r>
            <a:r>
              <a:rPr lang="en-US" dirty="0"/>
              <a:t>algorithm is used when read requests are sequential. In a sequential read request, a contiguous set of associated blocks is retrieved. Several other blocks that have not yet been requested by the compute system can be read from the storage and placed into cache in advance. When the compute system subsequently requests these blocks, the read operations will be read hits. This process significantly improves the response time experienced by the compute system. The intelligent storage system offers fixed and variable </a:t>
            </a:r>
            <a:r>
              <a:rPr lang="en-US" dirty="0" err="1"/>
              <a:t>prefetch</a:t>
            </a:r>
            <a:r>
              <a:rPr lang="en-US" dirty="0"/>
              <a:t> sizes. In </a:t>
            </a:r>
            <a:r>
              <a:rPr lang="en-US" i="1" dirty="0"/>
              <a:t>fixed </a:t>
            </a:r>
            <a:r>
              <a:rPr lang="en-US" i="1" dirty="0" err="1"/>
              <a:t>prefetch</a:t>
            </a:r>
            <a:r>
              <a:rPr lang="en-US" dirty="0"/>
              <a:t>, the intelligent storage system </a:t>
            </a:r>
            <a:r>
              <a:rPr lang="en-US" dirty="0" err="1"/>
              <a:t>prefetches</a:t>
            </a:r>
            <a:r>
              <a:rPr lang="en-US" dirty="0"/>
              <a:t> a fixed amount of data. It is most suitable when compute system I/O sizes are uniform. In </a:t>
            </a:r>
            <a:r>
              <a:rPr lang="en-US" i="1" dirty="0"/>
              <a:t>variable </a:t>
            </a:r>
            <a:r>
              <a:rPr lang="en-US" i="1" dirty="0" err="1"/>
              <a:t>prefetch</a:t>
            </a:r>
            <a:r>
              <a:rPr lang="en-US" dirty="0"/>
              <a:t>, the storage system </a:t>
            </a:r>
            <a:r>
              <a:rPr lang="en-US" dirty="0" err="1"/>
              <a:t>prefetches</a:t>
            </a:r>
            <a:r>
              <a:rPr lang="en-US" dirty="0"/>
              <a:t> an amount of data in multiples of the size of the compute system request. </a:t>
            </a:r>
            <a:r>
              <a:rPr lang="en-US" i="1" dirty="0"/>
              <a:t>Maximum </a:t>
            </a:r>
            <a:r>
              <a:rPr lang="en-US" i="1" dirty="0" err="1"/>
              <a:t>prefetch</a:t>
            </a:r>
            <a:r>
              <a:rPr lang="en-US" dirty="0"/>
              <a:t> limits the number of data blocks that can be </a:t>
            </a:r>
            <a:r>
              <a:rPr lang="en-US" dirty="0" err="1"/>
              <a:t>prefetched</a:t>
            </a:r>
            <a:r>
              <a:rPr lang="en-US" dirty="0"/>
              <a:t> to prevent the storage from being rendered busy with </a:t>
            </a:r>
            <a:r>
              <a:rPr lang="en-US" dirty="0" err="1"/>
              <a:t>prefetch</a:t>
            </a:r>
            <a:r>
              <a:rPr lang="en-US" dirty="0"/>
              <a:t> at the expense of other I/</a:t>
            </a:r>
            <a:r>
              <a:rPr lang="en-US" dirty="0" err="1"/>
              <a:t>Os</a:t>
            </a:r>
            <a:r>
              <a:rPr lang="en-US" dirty="0"/>
              <a:t>.</a:t>
            </a:r>
          </a:p>
          <a:p>
            <a:r>
              <a:rPr lang="en-US" dirty="0"/>
              <a:t>Read performance is measured in terms of the </a:t>
            </a:r>
            <a:r>
              <a:rPr lang="en-US" i="1" dirty="0"/>
              <a:t>read hit ratio</a:t>
            </a:r>
            <a:r>
              <a:rPr lang="en-US" dirty="0"/>
              <a:t>,</a:t>
            </a:r>
            <a:r>
              <a:rPr lang="en-US" b="1" dirty="0"/>
              <a:t> </a:t>
            </a:r>
            <a:r>
              <a:rPr lang="en-US" dirty="0"/>
              <a:t>or the </a:t>
            </a:r>
            <a:r>
              <a:rPr lang="en-US" i="1" dirty="0"/>
              <a:t>hit rate</a:t>
            </a:r>
            <a:r>
              <a:rPr lang="en-US" dirty="0"/>
              <a:t>, usually expressed as a percentage. This ratio is the number of read hits with respect to the total number of read requests. A higher read hit ratio improves the read performance.</a:t>
            </a:r>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224097596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r>
              <a:rPr lang="en-US" dirty="0" smtClean="0"/>
              <a:t>An FCoE frame is an Ethernet frame that contains an FCoE Protocol Data Unit (PDU). The figure on the slide shows the FCoE frame structure. The Ethernet header includes the source and destination MAC addresses, IEEE 802.1Q VLAN tag, and </a:t>
            </a:r>
            <a:r>
              <a:rPr lang="en-US" dirty="0" err="1" smtClean="0"/>
              <a:t>Ethertype</a:t>
            </a:r>
            <a:r>
              <a:rPr lang="en-US" dirty="0" smtClean="0"/>
              <a:t> field. FCoE has its own </a:t>
            </a:r>
            <a:r>
              <a:rPr lang="en-US" dirty="0" err="1" smtClean="0"/>
              <a:t>Ethertype</a:t>
            </a:r>
            <a:r>
              <a:rPr lang="en-US" dirty="0" smtClean="0"/>
              <a:t>. The FCoE header includes a version field that identifies the version of FCoE being implemented and</a:t>
            </a:r>
            <a:r>
              <a:rPr lang="en-US" baseline="0" dirty="0" smtClean="0"/>
              <a:t> some reserved bits</a:t>
            </a:r>
            <a:r>
              <a:rPr lang="en-US" dirty="0" smtClean="0"/>
              <a:t>. The Start of Frame (SOF) and the End of Frame (EOF) mark the start and the end of the encapsulated FC frame respectively. The encapsulated FC frame consists of the FC header and the data being transported (including the FC CRC). The FCoE frame ends with the Frame Check Sequence (FCS) field that provides error detection for the Ethernet frame. Notice that the FCoE frame, unlike iSCSI and FCIP, has no TCP/IP overhead.</a:t>
            </a:r>
          </a:p>
          <a:p>
            <a:r>
              <a:rPr lang="en-US" dirty="0" smtClean="0"/>
              <a:t>Frame size is an important factor in FCoE. A typical FC data frame has a 2112-byte payload, a 24-byte header, and an FCS. A standard Ethernet frame has a default payload capacity of 1500 bytes. To maintain good performance, FCoE must use jumbo frames to prevent an FC frame from being split into two Ethernet frames. </a:t>
            </a:r>
          </a:p>
          <a:p>
            <a:endParaRPr lang="en-US" dirty="0" smtClean="0"/>
          </a:p>
          <a:p>
            <a:r>
              <a:rPr lang="en-US" i="1" dirty="0" smtClean="0"/>
              <a:t>Note: Jumbo frames</a:t>
            </a:r>
          </a:p>
          <a:p>
            <a:r>
              <a:rPr lang="en-US" i="1" dirty="0" smtClean="0"/>
              <a:t>Jumbo frames are Ethernet frames with more than 1500 bytes of payload. </a:t>
            </a:r>
          </a:p>
        </p:txBody>
      </p:sp>
    </p:spTree>
    <p:extLst>
      <p:ext uri="{BB962C8B-B14F-4D97-AF65-F5344CB8AC3E}">
        <p14:creationId xmlns:p14="http://schemas.microsoft.com/office/powerpoint/2010/main" val="424008384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r>
              <a:rPr lang="en-US" sz="1100" dirty="0"/>
              <a:t>The encapsulation of the FC frames occurs through the mapping of the FC frames onto Ethernet, as shown on the slide. FC and traditional networks have stacks of layers where each layer in the stack represents a set of functionalities. The FC stack consists of five layers: FC-0 through FC-4. Ethernet is typically considered as a set of protocols that operates at the physical and data link layers in the seven-layer OSI stack. The FCoE protocol specification replaces the FC-0 and FC-1 layers of the FC stack with Ethernet. This provides the capability to carry the FC-2 to the FC-4 layer over the Ethernet layer.</a:t>
            </a:r>
          </a:p>
        </p:txBody>
      </p:sp>
    </p:spTree>
    <p:extLst>
      <p:ext uri="{BB962C8B-B14F-4D97-AF65-F5344CB8AC3E}">
        <p14:creationId xmlns:p14="http://schemas.microsoft.com/office/powerpoint/2010/main" val="312604312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r>
              <a:rPr lang="en-US" dirty="0" smtClean="0"/>
              <a:t>To understand the FCoE communication,</a:t>
            </a:r>
            <a:r>
              <a:rPr lang="en-US" baseline="0" dirty="0" smtClean="0"/>
              <a:t> it is important to know the FCoE process. The FCoE process includes three key phases: discovery, login, and data transfer. These phases are described below:</a:t>
            </a:r>
          </a:p>
          <a:p>
            <a:pPr marL="181240" indent="-181240">
              <a:buFont typeface="Arial" panose="020B0604020202020204" pitchFamily="34" charset="0"/>
              <a:buChar char="•"/>
            </a:pPr>
            <a:r>
              <a:rPr lang="en-US" b="1" baseline="0" dirty="0" smtClean="0"/>
              <a:t>Discovery phase: </a:t>
            </a:r>
            <a:r>
              <a:rPr lang="en-US" baseline="0" dirty="0" smtClean="0"/>
              <a:t>In this phase, the FCFs discover each other and form an FCoE fabric. The FCoE nodes also find the available FCFs for login. Moreover, both the </a:t>
            </a:r>
            <a:r>
              <a:rPr lang="en-US" dirty="0" smtClean="0"/>
              <a:t>FCoE nodes and the FCFs discover </a:t>
            </a:r>
            <a:r>
              <a:rPr lang="en-US" baseline="0" dirty="0" smtClean="0"/>
              <a:t>potential </a:t>
            </a:r>
            <a:r>
              <a:rPr lang="en-US" baseline="0" dirty="0" err="1" smtClean="0"/>
              <a:t>VN_Port</a:t>
            </a:r>
            <a:r>
              <a:rPr lang="en-US" baseline="0" dirty="0" smtClean="0"/>
              <a:t> to </a:t>
            </a:r>
            <a:r>
              <a:rPr lang="en-US" baseline="0" dirty="0" err="1" smtClean="0"/>
              <a:t>VF_Port</a:t>
            </a:r>
            <a:r>
              <a:rPr lang="en-US" baseline="0" dirty="0" smtClean="0"/>
              <a:t> pairing.</a:t>
            </a:r>
          </a:p>
          <a:p>
            <a:pPr marL="181240" indent="-181240">
              <a:buFont typeface="Arial" panose="020B0604020202020204" pitchFamily="34" charset="0"/>
              <a:buChar char="•"/>
            </a:pPr>
            <a:r>
              <a:rPr lang="en-US" b="1" baseline="0" dirty="0" smtClean="0"/>
              <a:t>Login phase:</a:t>
            </a:r>
            <a:r>
              <a:rPr lang="en-US" baseline="0" dirty="0" smtClean="0"/>
              <a:t> In this phase, the virtual FC links are established between </a:t>
            </a:r>
            <a:r>
              <a:rPr lang="en-US" baseline="0" dirty="0" err="1" smtClean="0"/>
              <a:t>VN_Ports</a:t>
            </a:r>
            <a:r>
              <a:rPr lang="en-US" baseline="0" dirty="0" smtClean="0"/>
              <a:t> and </a:t>
            </a:r>
            <a:r>
              <a:rPr lang="en-US" baseline="0" dirty="0" err="1" smtClean="0"/>
              <a:t>VF_Ports</a:t>
            </a:r>
            <a:r>
              <a:rPr lang="en-US" baseline="0" dirty="0" smtClean="0"/>
              <a:t> as well as between </a:t>
            </a:r>
            <a:r>
              <a:rPr lang="en-US" baseline="0" dirty="0" err="1" smtClean="0"/>
              <a:t>VE_Ports</a:t>
            </a:r>
            <a:r>
              <a:rPr lang="en-US" baseline="0" dirty="0" smtClean="0"/>
              <a:t>. </a:t>
            </a:r>
            <a:r>
              <a:rPr lang="en-US" baseline="0" dirty="0" err="1" smtClean="0"/>
              <a:t>VN_ports</a:t>
            </a:r>
            <a:r>
              <a:rPr lang="en-US" baseline="0" dirty="0" smtClean="0"/>
              <a:t> perform FC login (including FLOGI, PLOGI, PRLI) to the discovered FCFs and obtain FC addresses. Each </a:t>
            </a:r>
            <a:r>
              <a:rPr lang="en-US" baseline="0" dirty="0" err="1" smtClean="0"/>
              <a:t>VN_Port</a:t>
            </a:r>
            <a:r>
              <a:rPr lang="en-US" baseline="0" dirty="0" smtClean="0"/>
              <a:t> also obtains a unique MAC address.</a:t>
            </a:r>
          </a:p>
          <a:p>
            <a:pPr marL="181240" indent="-181240">
              <a:buFont typeface="Arial" panose="020B0604020202020204" pitchFamily="34" charset="0"/>
              <a:buChar char="•"/>
            </a:pPr>
            <a:r>
              <a:rPr lang="en-US" b="1" baseline="0" dirty="0" smtClean="0"/>
              <a:t>Data transfer phase: </a:t>
            </a:r>
            <a:r>
              <a:rPr lang="en-US" baseline="0" dirty="0" smtClean="0"/>
              <a:t>After login, the </a:t>
            </a:r>
            <a:r>
              <a:rPr lang="en-US" baseline="0" dirty="0" err="1" smtClean="0"/>
              <a:t>VN_Ports</a:t>
            </a:r>
            <a:r>
              <a:rPr lang="en-US" baseline="0" dirty="0" smtClean="0"/>
              <a:t> can start transferring regular FC frames (encapsulated) over the CEE network.</a:t>
            </a:r>
            <a:endParaRPr lang="en-US" dirty="0"/>
          </a:p>
        </p:txBody>
      </p:sp>
    </p:spTree>
    <p:extLst>
      <p:ext uri="{BB962C8B-B14F-4D97-AF65-F5344CB8AC3E}">
        <p14:creationId xmlns:p14="http://schemas.microsoft.com/office/powerpoint/2010/main" val="238628546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pPr defTabSz="966612" eaLnBrk="0" fontAlgn="base" hangingPunct="0">
              <a:spcBef>
                <a:spcPct val="30000"/>
              </a:spcBef>
              <a:spcAft>
                <a:spcPct val="0"/>
              </a:spcAft>
              <a:defRPr/>
            </a:pPr>
            <a:r>
              <a:rPr lang="en-US" dirty="0" smtClean="0"/>
              <a:t>In an FCoE SAN, an FCoE node needs a discovery mechanism that allows it to discover the available FCFs before it can perform FC login. The mechanism used for the discovery is the FCoE Initialization Protocol (FIP).</a:t>
            </a:r>
            <a:r>
              <a:rPr lang="en-US" baseline="0" dirty="0" smtClean="0"/>
              <a:t> </a:t>
            </a:r>
            <a:r>
              <a:rPr lang="en-US" u="none" dirty="0" smtClean="0"/>
              <a:t>FIP is </a:t>
            </a:r>
            <a:r>
              <a:rPr lang="en-US" dirty="0" smtClean="0"/>
              <a:t>used for discovering the FCFs and establishing virtual links between FCoE devices (FCoE nodes and FCoE switches).</a:t>
            </a:r>
            <a:r>
              <a:rPr lang="en-US" baseline="0" dirty="0" smtClean="0"/>
              <a:t> </a:t>
            </a:r>
            <a:r>
              <a:rPr lang="en-US" dirty="0" smtClean="0"/>
              <a:t>Unlike FCoE frames, FIP frames do not transport FC data, but contain discovery and login/logout parameters. FIP frames are assigned a unique </a:t>
            </a:r>
            <a:r>
              <a:rPr lang="en-US" dirty="0" err="1" smtClean="0"/>
              <a:t>EtherType</a:t>
            </a:r>
            <a:r>
              <a:rPr lang="en-US" dirty="0" smtClean="0"/>
              <a:t> code to distinguish them from the FCoE frames. </a:t>
            </a:r>
          </a:p>
          <a:p>
            <a:pPr defTabSz="966612" eaLnBrk="0" fontAlgn="base" hangingPunct="0">
              <a:spcBef>
                <a:spcPct val="30000"/>
              </a:spcBef>
              <a:spcAft>
                <a:spcPct val="0"/>
              </a:spcAft>
              <a:defRPr/>
            </a:pPr>
            <a:r>
              <a:rPr lang="en-US" dirty="0" smtClean="0"/>
              <a:t>The FCoE node to FCF discovery and the login use the following FIP operations:</a:t>
            </a:r>
          </a:p>
          <a:p>
            <a:pPr marL="181240" indent="-181240">
              <a:buFont typeface="Arial" panose="020B0604020202020204" pitchFamily="34" charset="0"/>
              <a:buChar char="•"/>
            </a:pPr>
            <a:r>
              <a:rPr lang="en-US" dirty="0" smtClean="0"/>
              <a:t>FCoE node sends multicast FIP Solicitation frame to find which FCFs are available for login.</a:t>
            </a:r>
          </a:p>
          <a:p>
            <a:pPr marL="181240" indent="-181240">
              <a:buFont typeface="Arial" panose="020B0604020202020204" pitchFamily="34" charset="0"/>
              <a:buChar char="•"/>
            </a:pPr>
            <a:r>
              <a:rPr lang="en-US" dirty="0" smtClean="0"/>
              <a:t>Each FCF replies to the FCoE node by sending unicast FIP Advertisement frame.</a:t>
            </a:r>
          </a:p>
          <a:p>
            <a:pPr marL="181240" indent="-181240">
              <a:buFont typeface="Arial" panose="020B0604020202020204" pitchFamily="34" charset="0"/>
              <a:buChar char="•"/>
            </a:pPr>
            <a:r>
              <a:rPr lang="en-US" dirty="0" smtClean="0"/>
              <a:t>After the FCoE node decides which FCF is appropriate, it sends FIP FLOGI request to the FCF.</a:t>
            </a:r>
            <a:r>
              <a:rPr lang="en-US" dirty="0"/>
              <a:t> </a:t>
            </a:r>
            <a:endParaRPr lang="en-US" dirty="0" smtClean="0"/>
          </a:p>
          <a:p>
            <a:pPr marL="181240" indent="-181240">
              <a:buFont typeface="Arial" panose="020B0604020202020204" pitchFamily="34" charset="0"/>
              <a:buChar char="•"/>
            </a:pPr>
            <a:r>
              <a:rPr lang="en-US" dirty="0" smtClean="0"/>
              <a:t>The selected FCF sends FIP FLOGI Accept which contains both FC address and MAC address for the </a:t>
            </a:r>
            <a:r>
              <a:rPr lang="en-US" dirty="0" err="1" smtClean="0"/>
              <a:t>VN_Port</a:t>
            </a:r>
            <a:r>
              <a:rPr lang="en-US" dirty="0" smtClean="0"/>
              <a:t>.</a:t>
            </a:r>
            <a:r>
              <a:rPr lang="en-US" baseline="0" dirty="0" smtClean="0"/>
              <a:t> </a:t>
            </a:r>
            <a:r>
              <a:rPr lang="en-US" dirty="0"/>
              <a:t>The reason </a:t>
            </a:r>
            <a:r>
              <a:rPr lang="en-US" dirty="0" smtClean="0"/>
              <a:t>for using FIP for FLOGI </a:t>
            </a:r>
            <a:r>
              <a:rPr lang="en-US" dirty="0"/>
              <a:t>instead of a regular FLOGI is that the FIP FLOGI </a:t>
            </a:r>
            <a:r>
              <a:rPr lang="en-US" dirty="0" smtClean="0"/>
              <a:t>Accept has </a:t>
            </a:r>
            <a:r>
              <a:rPr lang="en-US" dirty="0"/>
              <a:t>a field for the FCF to assign a MAC address to the </a:t>
            </a:r>
            <a:r>
              <a:rPr lang="en-US" dirty="0" err="1"/>
              <a:t>VN_Port</a:t>
            </a:r>
            <a:r>
              <a:rPr lang="en-US" dirty="0" smtClean="0"/>
              <a:t>. </a:t>
            </a:r>
            <a:endParaRPr lang="en-US" dirty="0"/>
          </a:p>
        </p:txBody>
      </p:sp>
    </p:spTree>
    <p:extLst>
      <p:ext uri="{BB962C8B-B14F-4D97-AF65-F5344CB8AC3E}">
        <p14:creationId xmlns:p14="http://schemas.microsoft.com/office/powerpoint/2010/main" val="334442329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r>
              <a:rPr lang="en-US" dirty="0" smtClean="0"/>
              <a:t>An FCoE SAN uses MAC address for frame forwarding. The MAC addresses are assigned to the </a:t>
            </a:r>
            <a:r>
              <a:rPr lang="en-US" dirty="0" err="1" smtClean="0"/>
              <a:t>VN_Ports</a:t>
            </a:r>
            <a:r>
              <a:rPr lang="en-US" dirty="0" smtClean="0"/>
              <a:t>, </a:t>
            </a:r>
            <a:r>
              <a:rPr lang="en-US" dirty="0" err="1" smtClean="0"/>
              <a:t>VF_Ports</a:t>
            </a:r>
            <a:r>
              <a:rPr lang="en-US" dirty="0" smtClean="0"/>
              <a:t>, and </a:t>
            </a:r>
            <a:r>
              <a:rPr lang="en-US" dirty="0" err="1" smtClean="0"/>
              <a:t>VE_Ports</a:t>
            </a:r>
            <a:r>
              <a:rPr lang="en-US" dirty="0" smtClean="0"/>
              <a:t>. The destination and the source MAC addresses are used to direct frames to their Ethernet destinations. Both the </a:t>
            </a:r>
            <a:r>
              <a:rPr lang="en-US" dirty="0" err="1" smtClean="0"/>
              <a:t>VF_Ports</a:t>
            </a:r>
            <a:r>
              <a:rPr lang="en-US" dirty="0" smtClean="0"/>
              <a:t> and the </a:t>
            </a:r>
            <a:r>
              <a:rPr lang="en-US" dirty="0" err="1" smtClean="0"/>
              <a:t>VE_Ports</a:t>
            </a:r>
            <a:r>
              <a:rPr lang="en-US" dirty="0" smtClean="0"/>
              <a:t> obtain</a:t>
            </a:r>
            <a:r>
              <a:rPr lang="en-US" baseline="0" dirty="0" smtClean="0"/>
              <a:t> MAC addresses from the FCoE switch.</a:t>
            </a:r>
            <a:r>
              <a:rPr lang="en-US" dirty="0" smtClean="0"/>
              <a:t> FCoE</a:t>
            </a:r>
            <a:r>
              <a:rPr lang="en-US" baseline="0" dirty="0" smtClean="0"/>
              <a:t> supports </a:t>
            </a:r>
            <a:r>
              <a:rPr lang="en-US" dirty="0" smtClean="0"/>
              <a:t>two types of addressing for the </a:t>
            </a:r>
            <a:r>
              <a:rPr lang="en-US" dirty="0" err="1" smtClean="0"/>
              <a:t>VN_Ports</a:t>
            </a:r>
            <a:r>
              <a:rPr lang="en-US" dirty="0" smtClean="0"/>
              <a:t>:</a:t>
            </a:r>
            <a:r>
              <a:rPr lang="en-US" baseline="0" dirty="0" smtClean="0"/>
              <a:t> server-provided MAC address (SPMA) and fabric-provided MAC address (FPMA). These addressing types are described below:</a:t>
            </a:r>
          </a:p>
          <a:p>
            <a:pPr marL="181240" indent="-181240">
              <a:buFont typeface="Arial" panose="020B0604020202020204" pitchFamily="34" charset="0"/>
              <a:buChar char="•"/>
            </a:pPr>
            <a:r>
              <a:rPr lang="en-US" b="1" baseline="0" dirty="0" smtClean="0"/>
              <a:t>SPMA:</a:t>
            </a:r>
            <a:r>
              <a:rPr lang="en-US" baseline="0" dirty="0" smtClean="0"/>
              <a:t> In this type of addressing, the compute systems provide MAC addresses to the associated </a:t>
            </a:r>
            <a:r>
              <a:rPr lang="en-US" baseline="0" dirty="0" err="1" smtClean="0"/>
              <a:t>VN_Ports</a:t>
            </a:r>
            <a:r>
              <a:rPr lang="en-US" baseline="0" dirty="0" smtClean="0"/>
              <a:t>. </a:t>
            </a:r>
            <a:r>
              <a:rPr lang="en-US" dirty="0" smtClean="0"/>
              <a:t>The MAC addresses are issued in accordance with Ethernet standards. These addresses are either burned-in by the manufacturers of the network adapters or are configured by an administrator. SPMA can use a single MAC address exclusively for FCoE traffic or it can have different MAC address for each </a:t>
            </a:r>
            <a:r>
              <a:rPr lang="en-US" dirty="0" err="1" smtClean="0"/>
              <a:t>VN_Port</a:t>
            </a:r>
            <a:r>
              <a:rPr lang="en-US" dirty="0" smtClean="0"/>
              <a:t>. </a:t>
            </a:r>
          </a:p>
          <a:p>
            <a:pPr marL="181240" indent="-181240">
              <a:buFont typeface="Arial" panose="020B0604020202020204" pitchFamily="34" charset="0"/>
              <a:buChar char="•"/>
            </a:pPr>
            <a:r>
              <a:rPr lang="en-US" b="1" dirty="0" smtClean="0"/>
              <a:t>FPMA:</a:t>
            </a:r>
            <a:r>
              <a:rPr lang="en-US" dirty="0" smtClean="0"/>
              <a:t> In this type of addressing, the </a:t>
            </a:r>
            <a:r>
              <a:rPr lang="en-US" dirty="0" err="1" smtClean="0"/>
              <a:t>VN_Ports</a:t>
            </a:r>
            <a:r>
              <a:rPr lang="en-US" dirty="0" smtClean="0"/>
              <a:t> receive MAC addresses from the FCoE switches dynamically during login. The </a:t>
            </a:r>
            <a:r>
              <a:rPr lang="en-US" dirty="0" err="1" smtClean="0"/>
              <a:t>VN_Ports</a:t>
            </a:r>
            <a:r>
              <a:rPr lang="en-US" dirty="0" smtClean="0"/>
              <a:t> then use their granted MAC addresses for communication. This address is derived by concatenating the 24-bit FC MAC address prefix (FC-MAP) and the 24-bit FC address assigned to the </a:t>
            </a:r>
            <a:r>
              <a:rPr lang="en-US" dirty="0" err="1" smtClean="0"/>
              <a:t>VN_Port</a:t>
            </a:r>
            <a:r>
              <a:rPr lang="en-US" dirty="0" smtClean="0"/>
              <a:t> by the FCoE switch. FC-MAP identifies the fabric to which an FCoE switch belongs. The FPMA ensures that the MAC addresses are unique within an FCoE SAN.</a:t>
            </a:r>
            <a:endParaRPr lang="en-US" dirty="0"/>
          </a:p>
        </p:txBody>
      </p:sp>
    </p:spTree>
    <p:extLst>
      <p:ext uri="{BB962C8B-B14F-4D97-AF65-F5344CB8AC3E}">
        <p14:creationId xmlns:p14="http://schemas.microsoft.com/office/powerpoint/2010/main" val="201353360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r>
              <a:rPr lang="en-US" dirty="0" smtClean="0"/>
              <a:t>In an FCoE SAN, a node must know two different addresses to forward a frame to another node. First, it must know the Ethernet MAC address of the FCoE switch port (</a:t>
            </a:r>
            <a:r>
              <a:rPr lang="en-US" dirty="0" err="1" smtClean="0"/>
              <a:t>VF_Port</a:t>
            </a:r>
            <a:r>
              <a:rPr lang="en-US" dirty="0" smtClean="0"/>
              <a:t>). Second, it must know the FC address assigned to the destination node port (</a:t>
            </a:r>
            <a:r>
              <a:rPr lang="en-US" dirty="0" err="1" smtClean="0"/>
              <a:t>VN_Port</a:t>
            </a:r>
            <a:r>
              <a:rPr lang="en-US" dirty="0" smtClean="0"/>
              <a:t> or </a:t>
            </a:r>
            <a:r>
              <a:rPr lang="en-US" dirty="0" err="1" smtClean="0"/>
              <a:t>N_Port</a:t>
            </a:r>
            <a:r>
              <a:rPr lang="en-US" dirty="0" smtClean="0"/>
              <a:t>). The MAC address is used to forward an</a:t>
            </a:r>
            <a:r>
              <a:rPr lang="en-US" baseline="0" dirty="0" smtClean="0"/>
              <a:t> Ethernet</a:t>
            </a:r>
            <a:r>
              <a:rPr lang="en-US" dirty="0" smtClean="0"/>
              <a:t> frame containing FC payload over a CEE network. The FC address is used to send the FC</a:t>
            </a:r>
            <a:r>
              <a:rPr lang="en-US" baseline="0" dirty="0" smtClean="0"/>
              <a:t> frame, encapsulated into the Ethernet frame, to its FC destination. </a:t>
            </a:r>
          </a:p>
          <a:p>
            <a:r>
              <a:rPr lang="en-US" dirty="0" smtClean="0"/>
              <a:t>The figure on the slide shows an example of frame forwarding in the FCoE with existing FC SAN environment. In this example, an FCoE compute system sends an FC frame to an</a:t>
            </a:r>
            <a:r>
              <a:rPr lang="en-US" baseline="0" dirty="0" smtClean="0"/>
              <a:t> FC storage system. </a:t>
            </a:r>
            <a:r>
              <a:rPr lang="en-US" dirty="0" smtClean="0"/>
              <a:t>The header part of the FC frame includes the standard FC destination ID (D_ID) and FC source ID (S_ID). The FC frame is encapsulated into an Ethernet frame with a header that includes the destination and source Ethernet MAC addresses. The Ethernet frame is sent to the MAC destination address (MAC B) of the attached FCoE switch having FC domain ID 05. Upon receiving the frame, the FCoE switch strips off the Ethernet frame to retrieve the FC frame. The FC frame is sent without modification to the FC switch with Domain ID = 1, because 01 is the first byte in the D_ID of the FC frame. The FC switch forwards the FC frame to the storage system.</a:t>
            </a:r>
            <a:endParaRPr lang="en-US" dirty="0"/>
          </a:p>
        </p:txBody>
      </p:sp>
    </p:spTree>
    <p:extLst>
      <p:ext uri="{BB962C8B-B14F-4D97-AF65-F5344CB8AC3E}">
        <p14:creationId xmlns:p14="http://schemas.microsoft.com/office/powerpoint/2010/main" val="149347843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lesson covered FCoE frame structure, FCoE frame mapping, FCoE process, FCoE addressing, and FCoE frame forwarding.</a:t>
            </a:r>
            <a:endParaRPr lang="en-US" dirty="0"/>
          </a:p>
        </p:txBody>
      </p:sp>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Tree>
    <p:extLst>
      <p:ext uri="{BB962C8B-B14F-4D97-AF65-F5344CB8AC3E}">
        <p14:creationId xmlns:p14="http://schemas.microsoft.com/office/powerpoint/2010/main" val="146250746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module covered FCoE SAN components and connectivity and Converged Enhanced Ethernet (CEE) functionalities – priority-based flow control, enhanced transmission selection, congestion notification, and data center bridging exchange protocol. It also covered FCoE architecture that includes FCoE frame structure, FCoE frame mapping, FCoE process, FCoE addressing, and FCoE frame forwarding.</a:t>
            </a:r>
          </a:p>
          <a:p>
            <a:endParaRPr lang="en-US" dirty="0"/>
          </a:p>
        </p:txBody>
      </p:sp>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Tree>
    <p:extLst>
      <p:ext uri="{BB962C8B-B14F-4D97-AF65-F5344CB8AC3E}">
        <p14:creationId xmlns:p14="http://schemas.microsoft.com/office/powerpoint/2010/main" val="63763287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module focuses on the</a:t>
            </a:r>
            <a:r>
              <a:rPr lang="en-US" baseline="0" dirty="0" smtClean="0"/>
              <a:t> third </a:t>
            </a:r>
            <a:r>
              <a:rPr lang="en-US" dirty="0" smtClean="0"/>
              <a:t>platform requirements for SAN, software-defined networking,</a:t>
            </a:r>
            <a:r>
              <a:rPr lang="en-US" baseline="0" dirty="0" smtClean="0"/>
              <a:t> </a:t>
            </a:r>
            <a:r>
              <a:rPr lang="en-US" dirty="0" smtClean="0"/>
              <a:t>FC SAN components, FC architecture, FC SAN topologies, link aggregation, and zoning. This module also focuses on virtualization in FC SAN environment. </a:t>
            </a:r>
          </a:p>
        </p:txBody>
      </p:sp>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Tree>
    <p:extLst>
      <p:ext uri="{BB962C8B-B14F-4D97-AF65-F5344CB8AC3E}">
        <p14:creationId xmlns:p14="http://schemas.microsoft.com/office/powerpoint/2010/main" val="188569414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lesson covers the definition and benefits of SAN, third platform requirements for SAN, technology solutions for SAN, and software-defined networking.</a:t>
            </a:r>
          </a:p>
          <a:p>
            <a:endParaRPr lang="en-US" dirty="0"/>
          </a:p>
        </p:txBody>
      </p:sp>
      <p:sp>
        <p:nvSpPr>
          <p:cNvPr id="4" name="Footer Placeholder 3"/>
          <p:cNvSpPr>
            <a:spLocks noGrp="1"/>
          </p:cNvSpPr>
          <p:nvPr>
            <p:ph type="ftr" sz="quarter" idx="10"/>
          </p:nvPr>
        </p:nvSpPr>
        <p:spPr/>
        <p:txBody>
          <a:bodyPr/>
          <a:lstStyle/>
          <a:p>
            <a:endParaRPr lang="en-US" dirty="0"/>
          </a:p>
        </p:txBody>
      </p:sp>
      <p:sp>
        <p:nvSpPr>
          <p:cNvPr id="7" name="Slide Image Placeholder 6"/>
          <p:cNvSpPr>
            <a:spLocks noGrp="1" noRot="1" noChangeAspect="1"/>
          </p:cNvSpPr>
          <p:nvPr>
            <p:ph type="sldImg"/>
          </p:nvPr>
        </p:nvSpPr>
        <p:spPr>
          <a:xfrm>
            <a:off x="1479550" y="400050"/>
            <a:ext cx="4681538" cy="3509963"/>
          </a:xfrm>
        </p:spPr>
      </p:sp>
    </p:spTree>
    <p:extLst>
      <p:ext uri="{BB962C8B-B14F-4D97-AF65-F5344CB8AC3E}">
        <p14:creationId xmlns:p14="http://schemas.microsoft.com/office/powerpoint/2010/main" val="2938091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r>
              <a:rPr lang="en-US" sz="900" dirty="0"/>
              <a:t>Write operations with cache provide performance advantages over writing directly to storage. When an I/O is written to cache and acknowledged, it is completed in less time (from the compute system’s perspective) than it would take to write directly to storage. Sequential writes also offer opportunities for optimization because many smaller writes can be coalesced for larger transfers to storage with the use of cache. A write operation with cache is implemented in the following ways:</a:t>
            </a:r>
          </a:p>
          <a:p>
            <a:pPr marL="171435" indent="-171435" defTabSz="457159">
              <a:spcBef>
                <a:spcPts val="1000"/>
              </a:spcBef>
              <a:buFont typeface="Arial" pitchFamily="34" charset="0"/>
              <a:buChar char="•"/>
              <a:defRPr/>
            </a:pPr>
            <a:r>
              <a:rPr lang="en-US" sz="900" b="1" dirty="0"/>
              <a:t>Write-through cache: </a:t>
            </a:r>
            <a:r>
              <a:rPr lang="en-US" sz="900" dirty="0"/>
              <a:t>Data is placed in the cache and immediately written to the storage, and an acknowledgment is sent to the compute system. Because data is committed to storage as it arrives, the risks of data loss are low, but the write-response time is longer because of the storage operations.</a:t>
            </a:r>
          </a:p>
          <a:p>
            <a:pPr marL="171435" indent="-171435">
              <a:spcBef>
                <a:spcPts val="1000"/>
              </a:spcBef>
              <a:buFont typeface="Arial" pitchFamily="34" charset="0"/>
              <a:buChar char="•"/>
            </a:pPr>
            <a:r>
              <a:rPr lang="en-US" sz="900" b="1" dirty="0"/>
              <a:t>Write-back cache: </a:t>
            </a:r>
            <a:r>
              <a:rPr lang="en-US" sz="900" dirty="0"/>
              <a:t>Data is placed in cache and an acknowledgment is sent to the compute system immediately. Later, data from several writes are committed (de-staged) to the storage. Write response times are much faster because the write operations are isolated from the storage devices. However, uncommitted data is at risk of loss if cache failures occur.</a:t>
            </a:r>
          </a:p>
          <a:p>
            <a:r>
              <a:rPr lang="en-US" sz="900" dirty="0"/>
              <a:t>Cache can be bypassed under certain conditions, such as large size write I/O. In this implementation, if the size of an I/O request exceeds the predefined size, called </a:t>
            </a:r>
            <a:r>
              <a:rPr lang="en-US" sz="900" i="1" dirty="0"/>
              <a:t>write aside size</a:t>
            </a:r>
            <a:r>
              <a:rPr lang="en-US" sz="900" dirty="0"/>
              <a:t>, writes are sent to the storage directly to reduce the impact of large writes consuming a large cache space. This is particularly useful in an environment where cache resources are constrained and cache is required for small random I/</a:t>
            </a:r>
            <a:r>
              <a:rPr lang="en-US" sz="900" dirty="0" err="1"/>
              <a:t>Os</a:t>
            </a:r>
            <a:r>
              <a:rPr lang="en-US" sz="900" dirty="0"/>
              <a:t>. Cache can be implemented as either dedicated cache or global cache. With dedicated cache, separate sets of memory locations are reserved for reads and writes. In global cache, both reads and writes can use any of the available memory addresses. Cache management is more efficient in a global cache implementation because only one global set of addresses has to be managed.</a:t>
            </a:r>
          </a:p>
          <a:p>
            <a:r>
              <a:rPr lang="en-US" sz="900" dirty="0"/>
              <a:t>Global cache allows users to specify the percentages of cache available for reads and writes for cache management. Typically, the read cache is small, but it should be increased if the application being used is read-intensive. In other global cache implementations, the ratio of cache available for reads versus writes is dynamically adjusted based on the workloads.</a:t>
            </a:r>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28237830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79550" y="400050"/>
            <a:ext cx="4681538" cy="3509963"/>
          </a:xfrm>
        </p:spPr>
      </p:sp>
      <p:sp>
        <p:nvSpPr>
          <p:cNvPr id="3" name="Notes Placeholder 2"/>
          <p:cNvSpPr>
            <a:spLocks noGrp="1"/>
          </p:cNvSpPr>
          <p:nvPr>
            <p:ph type="body" idx="1"/>
          </p:nvPr>
        </p:nvSpPr>
        <p:spPr/>
        <p:txBody>
          <a:bodyPr/>
          <a:lstStyle/>
          <a:p>
            <a:pPr defTabSz="483306">
              <a:spcBef>
                <a:spcPts val="1269"/>
              </a:spcBef>
              <a:defRPr/>
            </a:pPr>
            <a:r>
              <a:rPr lang="en-US" sz="1100" i="1" dirty="0"/>
              <a:t>Storage area network (SAN)</a:t>
            </a:r>
            <a:r>
              <a:rPr lang="en-US" sz="1100" dirty="0"/>
              <a:t> is a network that primarily connects the storage systems with the compute systems and also connects the storage systems with each other. It enables multiple compute systems to access and share storage resources. It also enables data transfer between the storage systems. With long-distance SAN, the data transfer over SAN can be extended across geographic locations. A SAN usually provides access to block-based storage systems. </a:t>
            </a:r>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211498836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79550" y="400050"/>
            <a:ext cx="4681538" cy="3509963"/>
          </a:xfrm>
        </p:spPr>
      </p:sp>
      <p:sp>
        <p:nvSpPr>
          <p:cNvPr id="3" name="Notes Placeholder 2"/>
          <p:cNvSpPr>
            <a:spLocks noGrp="1"/>
          </p:cNvSpPr>
          <p:nvPr>
            <p:ph type="body" idx="1"/>
          </p:nvPr>
        </p:nvSpPr>
        <p:spPr/>
        <p:txBody>
          <a:bodyPr/>
          <a:lstStyle/>
          <a:p>
            <a:r>
              <a:rPr lang="en-US" dirty="0" smtClean="0">
                <a:latin typeface="+mn-lt"/>
              </a:rPr>
              <a:t>SANs address the limitations of direct-attached storage (DAS)</a:t>
            </a:r>
            <a:r>
              <a:rPr lang="en-US" baseline="0" dirty="0" smtClean="0">
                <a:latin typeface="+mn-lt"/>
              </a:rPr>
              <a:t> environment</a:t>
            </a:r>
            <a:r>
              <a:rPr lang="en-US" dirty="0" smtClean="0">
                <a:latin typeface="+mn-lt"/>
              </a:rPr>
              <a:t>.</a:t>
            </a:r>
            <a:r>
              <a:rPr lang="en-US" baseline="0" dirty="0" smtClean="0">
                <a:latin typeface="+mn-lt"/>
              </a:rPr>
              <a:t> Unlike a DAS environment, where the compute systems own the storage, </a:t>
            </a:r>
            <a:r>
              <a:rPr lang="en-US" dirty="0" smtClean="0">
                <a:latin typeface="+mn-lt"/>
              </a:rPr>
              <a:t>SANs </a:t>
            </a:r>
            <a:r>
              <a:rPr lang="en-US" dirty="0" smtClean="0"/>
              <a:t>enable both consolidation and sharing of storage resources across multiple compute systems. This improves the utilization of storage resources compared to a DAS environment and reduces the total amount of storage that an organization needs to purchase and manage. With consolidation, storage management becomes centralized and less complex, which further reduces the cost of managing information. </a:t>
            </a:r>
          </a:p>
          <a:p>
            <a:r>
              <a:rPr lang="en-US" sz="1100" dirty="0"/>
              <a:t>A SAN may span over wide locations. This enables organizations to connect geographically dispersed compute systems and storage systems. The long-distance SAN connectivity enables the compute systems across locations to access shared data. The long-distance connectivity also enables the replication of data between storage systems that reside in separate locations. The replication over long-distances helps in protecting data against local and regional disaster. Further, the long-distance SAN connectivity facilitates remote backup of application data. Backup data can be transferred through a SAN to a backup device that may reside at a remote location. This avoids having to ship tapes (backup media) from the primary site to the remote site and the associated pitfalls such as packing and shipping expenses and lost tapes in transit.</a:t>
            </a:r>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311985862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79550" y="400050"/>
            <a:ext cx="4681538" cy="3509963"/>
          </a:xfrm>
        </p:spPr>
      </p:sp>
      <p:sp>
        <p:nvSpPr>
          <p:cNvPr id="3" name="Notes Placeholder 2"/>
          <p:cNvSpPr>
            <a:spLocks noGrp="1"/>
          </p:cNvSpPr>
          <p:nvPr>
            <p:ph type="body" idx="1"/>
          </p:nvPr>
        </p:nvSpPr>
        <p:spPr/>
        <p:txBody>
          <a:bodyPr/>
          <a:lstStyle/>
          <a:p>
            <a:r>
              <a:rPr lang="en-US" dirty="0" smtClean="0"/>
              <a:t>The IT industry is in the middle of a massive technological and structural shift toward what the industry analyst IDC calls the third platform. Third platform is built on social networking, mobile computing, cloud services,</a:t>
            </a:r>
            <a:r>
              <a:rPr lang="en-US" baseline="0" dirty="0" smtClean="0"/>
              <a:t> and </a:t>
            </a:r>
            <a:r>
              <a:rPr lang="en-US" dirty="0" smtClean="0"/>
              <a:t>big data analytics technologies. Applications that support these technologies require significantly higher performance, scalability, and availability compared to the traditional applications. Similar to the compute and storage infrastructure, the SAN infrastructure must also be ready to support the </a:t>
            </a:r>
            <a:r>
              <a:rPr lang="en-US" baseline="0" dirty="0" smtClean="0"/>
              <a:t>requirements of third platform</a:t>
            </a:r>
            <a:r>
              <a:rPr lang="en-US" dirty="0" smtClean="0"/>
              <a:t> applications. </a:t>
            </a:r>
            <a:r>
              <a:rPr lang="en-US" baseline="0" dirty="0" smtClean="0"/>
              <a:t>Therefore, it is necessary to establish how the third platform application requirements are translated into the SAN requirements. This slide provides a list of key requirements for an effective SAN infrastructure. </a:t>
            </a:r>
            <a:endParaRPr lang="en-US" dirty="0" smtClean="0"/>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369748130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79550" y="400050"/>
            <a:ext cx="4681538" cy="3509963"/>
          </a:xfrm>
        </p:spPr>
      </p:sp>
      <p:sp>
        <p:nvSpPr>
          <p:cNvPr id="3" name="Notes Placeholder 2"/>
          <p:cNvSpPr>
            <a:spLocks noGrp="1"/>
          </p:cNvSpPr>
          <p:nvPr>
            <p:ph type="body" idx="1"/>
          </p:nvPr>
        </p:nvSpPr>
        <p:spPr/>
        <p:txBody>
          <a:bodyPr/>
          <a:lstStyle/>
          <a:p>
            <a:r>
              <a:rPr lang="en-US" dirty="0" smtClean="0"/>
              <a:t>Technology solutions that can meet the</a:t>
            </a:r>
            <a:r>
              <a:rPr lang="en-US" baseline="0" dirty="0" smtClean="0"/>
              <a:t> third platform requirements for the SANs are:</a:t>
            </a:r>
          </a:p>
          <a:p>
            <a:pPr marL="181240" indent="-181240" defTabSz="483306">
              <a:spcBef>
                <a:spcPts val="1269"/>
              </a:spcBef>
              <a:buFont typeface="Arial" panose="020B0604020202020204" pitchFamily="34" charset="0"/>
              <a:buChar char="•"/>
              <a:defRPr/>
            </a:pPr>
            <a:r>
              <a:rPr lang="en-US" baseline="0" dirty="0" smtClean="0"/>
              <a:t>Software-defined networking</a:t>
            </a:r>
          </a:p>
          <a:p>
            <a:pPr marL="181240" indent="-181240">
              <a:buFont typeface="Arial" panose="020B0604020202020204" pitchFamily="34" charset="0"/>
              <a:buChar char="•"/>
            </a:pPr>
            <a:r>
              <a:rPr lang="en-US" baseline="0" dirty="0" smtClean="0"/>
              <a:t>SAN implementations:</a:t>
            </a:r>
          </a:p>
          <a:p>
            <a:pPr marL="545398" lvl="1" indent="-181240">
              <a:buFont typeface="Arial" panose="020B0604020202020204" pitchFamily="34" charset="0"/>
              <a:buChar char="•"/>
            </a:pPr>
            <a:r>
              <a:rPr lang="en-US" baseline="0" dirty="0" err="1" smtClean="0"/>
              <a:t>Fibre</a:t>
            </a:r>
            <a:r>
              <a:rPr lang="en-US" baseline="0" dirty="0" smtClean="0"/>
              <a:t> Channel (FC) SAN</a:t>
            </a:r>
          </a:p>
          <a:p>
            <a:pPr marL="545398" lvl="1" indent="-181240">
              <a:buFont typeface="Arial" panose="020B0604020202020204" pitchFamily="34" charset="0"/>
              <a:buChar char="•"/>
            </a:pPr>
            <a:r>
              <a:rPr lang="en-US" baseline="0" dirty="0" smtClean="0"/>
              <a:t>Internet Protocol (IP) SAN</a:t>
            </a:r>
          </a:p>
          <a:p>
            <a:pPr marL="545398" lvl="1" indent="-181240">
              <a:buFont typeface="Arial" panose="020B0604020202020204" pitchFamily="34" charset="0"/>
              <a:buChar char="•"/>
            </a:pPr>
            <a:r>
              <a:rPr lang="en-US" baseline="0" dirty="0" err="1" smtClean="0"/>
              <a:t>Fibre</a:t>
            </a:r>
            <a:r>
              <a:rPr lang="en-US" baseline="0" dirty="0" smtClean="0"/>
              <a:t> Channel over Ethernet (FCoE) SAN</a:t>
            </a:r>
          </a:p>
          <a:p>
            <a:pPr marL="181240" indent="-181240">
              <a:buFont typeface="Arial" panose="020B0604020202020204" pitchFamily="34" charset="0"/>
              <a:buChar char="•"/>
            </a:pPr>
            <a:r>
              <a:rPr lang="en-US" baseline="0" dirty="0" smtClean="0"/>
              <a:t>Virtualization in SAN</a:t>
            </a:r>
          </a:p>
          <a:p>
            <a:r>
              <a:rPr lang="en-US" baseline="0" dirty="0" smtClean="0"/>
              <a:t>Both the software-defined networking and the FC SAN are covered in this module. Module 10, ‘</a:t>
            </a:r>
            <a:r>
              <a:rPr lang="en-US" dirty="0"/>
              <a:t>Internet Protocol (IP) SAN’ </a:t>
            </a:r>
            <a:r>
              <a:rPr lang="en-US" baseline="0" dirty="0" smtClean="0"/>
              <a:t>and module 11, </a:t>
            </a:r>
            <a:r>
              <a:rPr lang="en-US" dirty="0"/>
              <a:t>‘FC over Ethernet (</a:t>
            </a:r>
            <a:r>
              <a:rPr lang="en-US" dirty="0" err="1"/>
              <a:t>FCoE</a:t>
            </a:r>
            <a:r>
              <a:rPr lang="en-US" dirty="0"/>
              <a:t>) SAN’ </a:t>
            </a:r>
            <a:r>
              <a:rPr lang="en-US" baseline="0" dirty="0" smtClean="0"/>
              <a:t>describe IP SAN and FCoE SAN respectively. Virtualization in SAN is described along with each of the SAN implementations.</a:t>
            </a:r>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11091633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79550" y="400050"/>
            <a:ext cx="4681538" cy="3509963"/>
          </a:xfrm>
        </p:spPr>
      </p:sp>
      <p:sp>
        <p:nvSpPr>
          <p:cNvPr id="3" name="Notes Placeholder 2"/>
          <p:cNvSpPr>
            <a:spLocks noGrp="1"/>
          </p:cNvSpPr>
          <p:nvPr>
            <p:ph type="body" idx="1"/>
          </p:nvPr>
        </p:nvSpPr>
        <p:spPr/>
        <p:txBody>
          <a:bodyPr/>
          <a:lstStyle/>
          <a:p>
            <a:pPr defTabSz="483306">
              <a:spcBef>
                <a:spcPts val="1269"/>
              </a:spcBef>
              <a:defRPr/>
            </a:pPr>
            <a:r>
              <a:rPr lang="en-US" dirty="0" smtClean="0"/>
              <a:t>Traditionally, a network component such as a switch or a router consists of a </a:t>
            </a:r>
            <a:r>
              <a:rPr lang="en-US" i="1" dirty="0" smtClean="0"/>
              <a:t>data</a:t>
            </a:r>
            <a:r>
              <a:rPr lang="en-US" i="1" baseline="0" dirty="0" smtClean="0"/>
              <a:t> plane </a:t>
            </a:r>
            <a:r>
              <a:rPr lang="en-US" baseline="0" dirty="0" smtClean="0"/>
              <a:t>and a </a:t>
            </a:r>
            <a:r>
              <a:rPr lang="en-US" i="1" baseline="0" dirty="0" smtClean="0"/>
              <a:t>control plane</a:t>
            </a:r>
            <a:r>
              <a:rPr lang="en-US" baseline="0" dirty="0" smtClean="0"/>
              <a:t>.</a:t>
            </a:r>
            <a:r>
              <a:rPr lang="en-US" dirty="0" smtClean="0"/>
              <a:t> These planes are implemented in the firmware of the network components. The function of the data plane is to transfer the network traffic from one physical port to another port by following rules that are programmed into the component. The function of the control plane is to provide the programming logic that the data plane follows for switching or routing of the network traffic. </a:t>
            </a:r>
            <a:r>
              <a:rPr lang="en-US" i="1" dirty="0" smtClean="0"/>
              <a:t>Software-defined networking </a:t>
            </a:r>
            <a:r>
              <a:rPr lang="en-US" dirty="0" smtClean="0"/>
              <a:t>is an approach to abstract and separate the control plane functions from the data plane functions. Instead of the built-in control functions at the network components level, the software external to the components takes over the control functions. The software runs on a compute system or a standalone device and is called </a:t>
            </a:r>
            <a:r>
              <a:rPr lang="en-US" i="1" dirty="0" smtClean="0"/>
              <a:t>network controller</a:t>
            </a:r>
            <a:r>
              <a:rPr lang="en-US" dirty="0" smtClean="0"/>
              <a:t>. The network controller interacts with the network components to gather configuration information and to provide instructions for data plane in order to handle the network traffic.</a:t>
            </a:r>
            <a:endParaRPr lang="en-US" baseline="0" dirty="0" smtClean="0"/>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25958338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79550" y="400050"/>
            <a:ext cx="4681538" cy="3509963"/>
          </a:xfrm>
        </p:spPr>
      </p:sp>
      <p:sp>
        <p:nvSpPr>
          <p:cNvPr id="3" name="Notes Placeholder 2"/>
          <p:cNvSpPr>
            <a:spLocks noGrp="1"/>
          </p:cNvSpPr>
          <p:nvPr>
            <p:ph type="body" idx="1"/>
          </p:nvPr>
        </p:nvSpPr>
        <p:spPr/>
        <p:txBody>
          <a:bodyPr/>
          <a:lstStyle/>
          <a:p>
            <a:pPr defTabSz="483306">
              <a:spcBef>
                <a:spcPts val="1269"/>
              </a:spcBef>
              <a:defRPr/>
            </a:pPr>
            <a:r>
              <a:rPr lang="en-US" baseline="0" dirty="0" smtClean="0"/>
              <a:t>Software-defined networking in the SAN provides several benefits. These are described below:</a:t>
            </a:r>
          </a:p>
          <a:p>
            <a:pPr marL="181240" indent="-181240" defTabSz="483306">
              <a:spcBef>
                <a:spcPts val="1269"/>
              </a:spcBef>
              <a:buFont typeface="Arial" panose="020B0604020202020204" pitchFamily="34" charset="0"/>
              <a:buChar char="•"/>
              <a:defRPr/>
            </a:pPr>
            <a:r>
              <a:rPr lang="en-US" b="1" baseline="0" dirty="0" smtClean="0"/>
              <a:t>Centralized control: </a:t>
            </a:r>
            <a:r>
              <a:rPr lang="en-US" b="0" baseline="0" dirty="0" smtClean="0"/>
              <a:t>The s</a:t>
            </a:r>
            <a:r>
              <a:rPr lang="en-US" baseline="0" dirty="0" smtClean="0"/>
              <a:t>oftware-defined approach provides a single point of control for the entire SAN infrastructure that may span across data centers. The centralized control plane provides that programming logic for transferring the SAN traffic, which can be uniformly and quickly applied across the SAN infrastructure. The programming logic can be upgraded centrally to add new features and based on application requirements. </a:t>
            </a:r>
          </a:p>
          <a:p>
            <a:pPr marL="181240" indent="-181240" defTabSz="483306">
              <a:spcBef>
                <a:spcPts val="1269"/>
              </a:spcBef>
              <a:buFont typeface="Arial" panose="020B0604020202020204" pitchFamily="34" charset="0"/>
              <a:buChar char="•"/>
              <a:defRPr/>
            </a:pPr>
            <a:r>
              <a:rPr lang="en-US" b="1" baseline="0" dirty="0" smtClean="0"/>
              <a:t>Policy-based automation: </a:t>
            </a:r>
            <a:r>
              <a:rPr lang="en-US" sz="1100" dirty="0"/>
              <a:t>With software-defined approach, many hardware-based SAN management operations such as zoning (described later) can be automated. Management operations may be programmed in the network controller based on business policies and best practices. This reduces the need for manual operations that are repetitive, error-prone, and time-consuming. Policy-based automation also helps to standardize the management operations. </a:t>
            </a:r>
            <a:endParaRPr lang="en-US" baseline="0" dirty="0" smtClean="0"/>
          </a:p>
          <a:p>
            <a:pPr marL="181240" indent="-181240" defTabSz="483306">
              <a:spcBef>
                <a:spcPts val="1269"/>
              </a:spcBef>
              <a:buFont typeface="Arial" panose="020B0604020202020204" pitchFamily="34" charset="0"/>
              <a:buChar char="•"/>
              <a:defRPr/>
            </a:pPr>
            <a:r>
              <a:rPr lang="en-US" b="1" baseline="0" dirty="0" smtClean="0"/>
              <a:t>Simplified, agile management: </a:t>
            </a:r>
            <a:r>
              <a:rPr lang="en-US" baseline="0" dirty="0" smtClean="0"/>
              <a:t>The network controller usually provides a management interface that includes a limited and standardized set of management functions. With policy-based automation in place, these management functions are available in simplified form, abstracting the underlying operational complexity. This makes it easy to configure a SAN infrastructure. This also helps promptly modifying the SAN configuration to respond to the changing application requirements.</a:t>
            </a:r>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198576085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lesson covered the definition and benefits of SAN, third platform requirements for SAN, technology solutions for SAN, and software-defined networking.</a:t>
            </a:r>
            <a:endParaRPr lang="en-US" dirty="0"/>
          </a:p>
        </p:txBody>
      </p:sp>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Tree>
    <p:extLst>
      <p:ext uri="{BB962C8B-B14F-4D97-AF65-F5344CB8AC3E}">
        <p14:creationId xmlns:p14="http://schemas.microsoft.com/office/powerpoint/2010/main" val="220834863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lesson covers the components of FC SAN, three FC interconnectivity options,</a:t>
            </a:r>
            <a:r>
              <a:rPr lang="en-US" baseline="0" dirty="0" smtClean="0"/>
              <a:t> and</a:t>
            </a:r>
            <a:r>
              <a:rPr lang="en-US" dirty="0" smtClean="0"/>
              <a:t> FC port types.</a:t>
            </a:r>
          </a:p>
          <a:p>
            <a:endParaRPr lang="en-US" dirty="0"/>
          </a:p>
        </p:txBody>
      </p:sp>
      <p:sp>
        <p:nvSpPr>
          <p:cNvPr id="4" name="Footer Placeholder 3"/>
          <p:cNvSpPr>
            <a:spLocks noGrp="1"/>
          </p:cNvSpPr>
          <p:nvPr>
            <p:ph type="ftr" sz="quarter" idx="10"/>
          </p:nvPr>
        </p:nvSpPr>
        <p:spPr/>
        <p:txBody>
          <a:bodyPr/>
          <a:lstStyle/>
          <a:p>
            <a:endParaRPr lang="en-US" dirty="0"/>
          </a:p>
        </p:txBody>
      </p:sp>
      <p:sp>
        <p:nvSpPr>
          <p:cNvPr id="7" name="Slide Image Placeholder 6"/>
          <p:cNvSpPr>
            <a:spLocks noGrp="1" noRot="1" noChangeAspect="1"/>
          </p:cNvSpPr>
          <p:nvPr>
            <p:ph type="sldImg"/>
          </p:nvPr>
        </p:nvSpPr>
        <p:spPr>
          <a:xfrm>
            <a:off x="1479550" y="400050"/>
            <a:ext cx="4681538" cy="3509963"/>
          </a:xfrm>
        </p:spPr>
      </p:sp>
    </p:spTree>
    <p:extLst>
      <p:ext uri="{BB962C8B-B14F-4D97-AF65-F5344CB8AC3E}">
        <p14:creationId xmlns:p14="http://schemas.microsoft.com/office/powerpoint/2010/main" val="118650033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r>
              <a:rPr lang="en-US" i="1" dirty="0" err="1" smtClean="0"/>
              <a:t>Fibre</a:t>
            </a:r>
            <a:r>
              <a:rPr lang="en-US" i="1" dirty="0" smtClean="0"/>
              <a:t> Channel SAN (FC SAN) </a:t>
            </a:r>
            <a:r>
              <a:rPr lang="en-US" dirty="0" smtClean="0"/>
              <a:t>uses </a:t>
            </a:r>
            <a:r>
              <a:rPr lang="en-US" i="1" dirty="0" err="1" smtClean="0"/>
              <a:t>Fibre</a:t>
            </a:r>
            <a:r>
              <a:rPr lang="en-US" i="1" dirty="0" smtClean="0"/>
              <a:t> Channel (FC) </a:t>
            </a:r>
            <a:r>
              <a:rPr lang="en-US" dirty="0" smtClean="0"/>
              <a:t>protocol for communication.</a:t>
            </a:r>
            <a:r>
              <a:rPr lang="en-US" baseline="0" dirty="0" smtClean="0"/>
              <a:t> </a:t>
            </a:r>
            <a:r>
              <a:rPr lang="en-US" dirty="0" smtClean="0"/>
              <a:t>FC protocol (FCP) is used to transport data, commands, and status information between the compute systems and the storage systems. It is also used to transfer data between the storage systems. </a:t>
            </a:r>
          </a:p>
          <a:p>
            <a:pPr defTabSz="483306">
              <a:spcBef>
                <a:spcPts val="1269"/>
              </a:spcBef>
              <a:defRPr/>
            </a:pPr>
            <a:r>
              <a:rPr lang="en-US" dirty="0" smtClean="0"/>
              <a:t>FC is a high-speed network technology that runs on high-speed optical fiber cables and serial copper cables. The FC technology was  developed to meet the demand for the increased speed of data transfer between compute systems and mass storage systems. In comparison with Ultra-Small Computer System Interface (Ultra-SCSI) that is commonly used in the DAS environments, FC is a significant leap in storage networking technology. The latest FC implementations of 16 GFC offer a throughput of 3200 MB/s (raw bit rates of 16 Gb/s), whereas Ultra640 SCSI is available with a throughput of 640 MB/s. FC is expected to come with 6400 MB/s (raw bit rates of 32 Gb/s) and 25600 MB/s (raw bit rates of 128 Gb/s) throughput in 2016. Technical Committee T11, which is the committee within International Committee for Information Technology Standards (INCITS), is responsible for FC interface standards.</a:t>
            </a:r>
          </a:p>
          <a:p>
            <a:pPr defTabSz="483306">
              <a:spcBef>
                <a:spcPts val="1269"/>
              </a:spcBef>
              <a:defRPr/>
            </a:pPr>
            <a:r>
              <a:rPr lang="en-US" dirty="0" smtClean="0"/>
              <a:t>FC supports credit-based flow control mechanism (described later). The flow control mechanism delivers data as fast as the destination buffer is able to receive it, without dropping frames. FC also has very little transmission overhead. The FC architecture is highly scalable, and theoretically, a single FC SAN can accommodate approximately 15 million devices.</a:t>
            </a:r>
          </a:p>
          <a:p>
            <a:endParaRPr lang="en-US" sz="1100" dirty="0"/>
          </a:p>
          <a:p>
            <a:pPr defTabSz="483306">
              <a:spcBef>
                <a:spcPts val="1269"/>
              </a:spcBef>
              <a:defRPr/>
            </a:pPr>
            <a:r>
              <a:rPr lang="en-US" i="1" dirty="0" smtClean="0"/>
              <a:t>Note: </a:t>
            </a:r>
            <a:r>
              <a:rPr lang="en-US" i="1" dirty="0" err="1" smtClean="0"/>
              <a:t>FibRE</a:t>
            </a:r>
            <a:r>
              <a:rPr lang="en-US" i="1" dirty="0" smtClean="0"/>
              <a:t> refers to the protocol, whereas </a:t>
            </a:r>
            <a:r>
              <a:rPr lang="en-US" i="1" dirty="0" err="1" smtClean="0"/>
              <a:t>fibER</a:t>
            </a:r>
            <a:r>
              <a:rPr lang="en-US" i="1" dirty="0" smtClean="0"/>
              <a:t> refers to a media.</a:t>
            </a:r>
          </a:p>
          <a:p>
            <a:endParaRPr lang="en-US" baseline="0" dirty="0" smtClean="0"/>
          </a:p>
        </p:txBody>
      </p:sp>
    </p:spTree>
    <p:extLst>
      <p:ext uri="{BB962C8B-B14F-4D97-AF65-F5344CB8AC3E}">
        <p14:creationId xmlns:p14="http://schemas.microsoft.com/office/powerpoint/2010/main" val="267523556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pPr>
              <a:spcBef>
                <a:spcPts val="1057"/>
              </a:spcBef>
            </a:pPr>
            <a:r>
              <a:rPr lang="en-US" dirty="0"/>
              <a:t>The key FC SAN components are network adapters, cables, and interconnecting devices. These components are described below. </a:t>
            </a:r>
          </a:p>
          <a:p>
            <a:pPr marL="181240" indent="-181240">
              <a:spcBef>
                <a:spcPts val="1057"/>
              </a:spcBef>
              <a:buFont typeface="Arial" panose="020B0604020202020204" pitchFamily="34" charset="0"/>
              <a:buChar char="•"/>
            </a:pPr>
            <a:r>
              <a:rPr lang="en-US" b="1" dirty="0"/>
              <a:t>Network adapters: </a:t>
            </a:r>
            <a:r>
              <a:rPr lang="en-US" dirty="0"/>
              <a:t>In an FC SAN, the end devices, such as compute systems and storage systems are all referred to as </a:t>
            </a:r>
            <a:r>
              <a:rPr lang="en-US" i="1" dirty="0"/>
              <a:t>nodes</a:t>
            </a:r>
            <a:r>
              <a:rPr lang="en-US" dirty="0"/>
              <a:t>. Each node is a source or destination of information. Each node requires one or more network adapters to provide a physical interface for communicating with other nodes. Examples of network adapters are FC </a:t>
            </a:r>
            <a:r>
              <a:rPr lang="en-US" i="1" dirty="0"/>
              <a:t>host bus adapters (HBAs)</a:t>
            </a:r>
            <a:r>
              <a:rPr lang="en-US" dirty="0"/>
              <a:t> and storage system front-end adapters. An FC HBA has SCSI-to-FC processing capability. It encapsulates OS or hypervisor storage I/</a:t>
            </a:r>
            <a:r>
              <a:rPr lang="en-US" dirty="0" err="1"/>
              <a:t>Os</a:t>
            </a:r>
            <a:r>
              <a:rPr lang="en-US" dirty="0"/>
              <a:t> (usually SCSI I/O) into FC frames before sending the frames to the FC storage systems over an FC SAN.</a:t>
            </a:r>
          </a:p>
          <a:p>
            <a:pPr marL="181240" indent="-181240">
              <a:spcBef>
                <a:spcPts val="1057"/>
              </a:spcBef>
              <a:buFont typeface="Arial" panose="020B0604020202020204" pitchFamily="34" charset="0"/>
              <a:buChar char="•"/>
            </a:pPr>
            <a:r>
              <a:rPr lang="en-US" b="1" dirty="0"/>
              <a:t>Cables:</a:t>
            </a:r>
            <a:r>
              <a:rPr lang="en-US" dirty="0"/>
              <a:t> FC SAN implementations primarily use optical fiber cabling. Copper cables may be used for shorter distances because it provides acceptable signal-to-noise ratio for distances up to 30 meters. Optical fiber cables carry data in the form of light. There are two types of optical cables: multimode and single-mode. </a:t>
            </a:r>
            <a:r>
              <a:rPr lang="en-US" i="1" dirty="0"/>
              <a:t>Multimode fiber (MMF)</a:t>
            </a:r>
            <a:r>
              <a:rPr lang="en-US" dirty="0"/>
              <a:t> cable carries multiple beams of light projected at different angles simultaneously onto the core of the cable. In an MMF transmission, multiple light beams traveling inside the cable tend to disperse and collide. This collision weakens the signal strength after it travels a certain distance – a process known as </a:t>
            </a:r>
            <a:r>
              <a:rPr lang="en-US" i="1" dirty="0"/>
              <a:t>modal dispersion</a:t>
            </a:r>
            <a:r>
              <a:rPr lang="en-US" dirty="0"/>
              <a:t>. Due to modal dispersion, an MMF cable is typically used for short distances, commonly within a data center. </a:t>
            </a:r>
            <a:r>
              <a:rPr lang="en-US" i="1" dirty="0"/>
              <a:t>Single-mode fiber (SMF) </a:t>
            </a:r>
            <a:r>
              <a:rPr lang="en-US" dirty="0"/>
              <a:t>carries a single ray of light projected at the center of the core. The small core and the single light wave help to limit modal dispersion. Single-mode provides minimum signal attenuation over maximum distance (up to 10 km). A single-mode cable is used for long-distance cable runs, and the distance usually depends on the power of the laser at the transmitter and the sensitivity of the receiver. A connector is attached at the end of a cable to enable swift connection and disconnection of the cable to and from a port. A standard connector (SC) and a lucent connector (LC) are two commonly used connectors for fiber optic cables. </a:t>
            </a:r>
          </a:p>
          <a:p>
            <a:pPr marL="181240" indent="-181240" defTabSz="483306">
              <a:spcBef>
                <a:spcPts val="1057"/>
              </a:spcBef>
              <a:buFont typeface="Arial" panose="020B0604020202020204" pitchFamily="34" charset="0"/>
              <a:buChar char="•"/>
              <a:defRPr/>
            </a:pPr>
            <a:r>
              <a:rPr lang="en-US" b="1" dirty="0"/>
              <a:t>Interconnecting devices: </a:t>
            </a:r>
            <a:r>
              <a:rPr lang="en-US" dirty="0"/>
              <a:t>The</a:t>
            </a:r>
            <a:r>
              <a:rPr lang="en-US" b="1" dirty="0"/>
              <a:t> </a:t>
            </a:r>
            <a:r>
              <a:rPr lang="en-US" dirty="0"/>
              <a:t>commonly used interconnecting devices in FC SANs are FC hubs, FC switches, and FC directors. These devices are further detailed in the next slide.</a:t>
            </a:r>
          </a:p>
        </p:txBody>
      </p:sp>
    </p:spTree>
    <p:extLst>
      <p:ext uri="{BB962C8B-B14F-4D97-AF65-F5344CB8AC3E}">
        <p14:creationId xmlns:p14="http://schemas.microsoft.com/office/powerpoint/2010/main" val="2302915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r>
              <a:rPr lang="en-US" dirty="0" smtClean="0"/>
              <a:t>Cache is an expensive resource that needs proper management. Even though modern intelligent storage systems come with a large amount of cache, when all cache pages are filled, some pages have to be freed up to accommodate new data and avoid performance degradation. Various cache management algorithms are implemented in intelligent storage systems to proactively maintain a set of free pages and a list of pages that can be potentially freed up whenever required. </a:t>
            </a:r>
          </a:p>
          <a:p>
            <a:r>
              <a:rPr lang="en-US" dirty="0" smtClean="0"/>
              <a:t>The most commonly used algorithms are discussed in the following list:</a:t>
            </a:r>
          </a:p>
          <a:p>
            <a:pPr marL="171435" indent="-171435">
              <a:buFont typeface="Arial" pitchFamily="34" charset="0"/>
              <a:buChar char="•"/>
            </a:pPr>
            <a:r>
              <a:rPr lang="en-US" b="1" dirty="0" smtClean="0"/>
              <a:t>Least Recently Used (LRU): </a:t>
            </a:r>
            <a:r>
              <a:rPr lang="en-US" dirty="0" smtClean="0"/>
              <a:t>An algorithm that continuously monitors data access in cache and identifies the cache pages that have not been accessed for a long time. LRU either frees up these pages or marks them for reuse. This algorithm is based on the assumption that data that has not been accessed for a while will not be requested by the compute system. However, if a page contains write data that has not yet been committed to storage, the data is first written to the storage before the page is reused.</a:t>
            </a:r>
          </a:p>
          <a:p>
            <a:pPr marL="171435" indent="-171435">
              <a:buFont typeface="Arial" pitchFamily="34" charset="0"/>
              <a:buChar char="•"/>
            </a:pPr>
            <a:r>
              <a:rPr lang="en-US" b="1" dirty="0"/>
              <a:t>Most Recently Used (MRU): </a:t>
            </a:r>
            <a:r>
              <a:rPr lang="en-US" dirty="0" smtClean="0"/>
              <a:t>This algorithm is the opposite of LRU, where the pages that have been accessed most recently are freed up or marked for reuse. This algorithm is based on the assumption that recently accessed data may not be required for a while.</a:t>
            </a:r>
            <a:endParaRPr lang="en-US" dirty="0">
              <a:latin typeface="Calibri" pitchFamily="34" charset="0"/>
            </a:endParaRPr>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1450332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r>
              <a:rPr lang="en-US" i="0" dirty="0" smtClean="0"/>
              <a:t>FC hubs </a:t>
            </a:r>
            <a:r>
              <a:rPr lang="en-US" dirty="0" smtClean="0"/>
              <a:t>are used as communication devices in </a:t>
            </a:r>
            <a:r>
              <a:rPr lang="en-US" i="1" dirty="0" err="1" smtClean="0"/>
              <a:t>Fibre</a:t>
            </a:r>
            <a:r>
              <a:rPr lang="en-US" i="1" dirty="0" smtClean="0"/>
              <a:t> Channel Arbitrated Loop (FC-AL) </a:t>
            </a:r>
            <a:r>
              <a:rPr lang="en-US" dirty="0" smtClean="0"/>
              <a:t>implementations (discussed later). Hubs physically connect nodes in a logical loop or a physical star topology. All the nodes must share the loop because data travels through all the connection points. Because of the availability of low-cost and high-performance switches, the FC switches are preferred over the FC hubs in FC</a:t>
            </a:r>
            <a:r>
              <a:rPr lang="en-US" baseline="0" dirty="0" smtClean="0"/>
              <a:t> SAN </a:t>
            </a:r>
            <a:r>
              <a:rPr lang="en-US" dirty="0" smtClean="0"/>
              <a:t>deployments.</a:t>
            </a:r>
          </a:p>
          <a:p>
            <a:r>
              <a:rPr lang="en-US" dirty="0" smtClean="0"/>
              <a:t>FC switches are more intelligent than FC hubs and directly route data from one physical port to another. Therefore, the nodes do not share the data path. Instead, each node has a dedicated communication path. The FC switches are commonly available with a fixed port count. Some of the ports can be active for operational</a:t>
            </a:r>
            <a:r>
              <a:rPr lang="en-US" baseline="0" dirty="0" smtClean="0"/>
              <a:t> purpose </a:t>
            </a:r>
            <a:r>
              <a:rPr lang="en-US" dirty="0" smtClean="0"/>
              <a:t>and the rest remain unused. The number of active ports can be scaled-up non-disruptively. Some of the components of a</a:t>
            </a:r>
            <a:r>
              <a:rPr lang="en-US" baseline="0" dirty="0" smtClean="0"/>
              <a:t> switch </a:t>
            </a:r>
            <a:r>
              <a:rPr lang="en-US" dirty="0" smtClean="0"/>
              <a:t>such as power supplies and fans </a:t>
            </a:r>
            <a:r>
              <a:rPr lang="en-US" baseline="0" dirty="0" smtClean="0"/>
              <a:t>are redundant and hot-swappable </a:t>
            </a:r>
            <a:r>
              <a:rPr lang="en-US" dirty="0" smtClean="0"/>
              <a:t>(components can</a:t>
            </a:r>
            <a:r>
              <a:rPr lang="en-US" baseline="0" dirty="0" smtClean="0"/>
              <a:t> be </a:t>
            </a:r>
            <a:r>
              <a:rPr lang="en-US" dirty="0" smtClean="0"/>
              <a:t>replaced </a:t>
            </a:r>
            <a:r>
              <a:rPr lang="en-US" baseline="0" dirty="0" smtClean="0"/>
              <a:t>while a device is powered-on and remains in operation).</a:t>
            </a:r>
            <a:endParaRPr lang="en-US" dirty="0" smtClean="0"/>
          </a:p>
          <a:p>
            <a:r>
              <a:rPr lang="en-US" dirty="0" smtClean="0"/>
              <a:t>FC directors are high-end switches with a higher port count. A d</a:t>
            </a:r>
            <a:r>
              <a:rPr lang="en-US" baseline="0" dirty="0" smtClean="0"/>
              <a:t>irector </a:t>
            </a:r>
            <a:r>
              <a:rPr lang="en-US" dirty="0" smtClean="0"/>
              <a:t>has a modular architecture and its port count is scaled-up by inserting additional line cards or blades to the director’s chassis. Directors contain redundant components with automated failover capability. Its key</a:t>
            </a:r>
            <a:r>
              <a:rPr lang="en-US" baseline="0" dirty="0" smtClean="0"/>
              <a:t> components such as </a:t>
            </a:r>
            <a:r>
              <a:rPr lang="en-US" dirty="0" smtClean="0"/>
              <a:t>switch controllers, blades, power supplies, and fan modules are all hot-swappable. These insure high availability for business critical applications. </a:t>
            </a:r>
          </a:p>
        </p:txBody>
      </p:sp>
    </p:spTree>
    <p:extLst>
      <p:ext uri="{BB962C8B-B14F-4D97-AF65-F5344CB8AC3E}">
        <p14:creationId xmlns:p14="http://schemas.microsoft.com/office/powerpoint/2010/main" val="79556114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r>
              <a:rPr lang="en-US" dirty="0"/>
              <a:t>The FC architecture supports three basic interconnectivity options: point-to-point, </a:t>
            </a:r>
            <a:r>
              <a:rPr lang="en-US" dirty="0" err="1"/>
              <a:t>fibre</a:t>
            </a:r>
            <a:r>
              <a:rPr lang="en-US" dirty="0"/>
              <a:t> channel arbitrated loop (FC-AL), and </a:t>
            </a:r>
            <a:r>
              <a:rPr lang="en-US" dirty="0" err="1"/>
              <a:t>fibre</a:t>
            </a:r>
            <a:r>
              <a:rPr lang="en-US" dirty="0"/>
              <a:t> channel switched fabric (FC-SW). These interconnectivity options are described below:</a:t>
            </a:r>
          </a:p>
          <a:p>
            <a:pPr marL="181240" indent="-181240" defTabSz="483306">
              <a:spcBef>
                <a:spcPts val="1269"/>
              </a:spcBef>
              <a:buFont typeface="Arial" panose="020B0604020202020204" pitchFamily="34" charset="0"/>
              <a:buChar char="•"/>
              <a:defRPr/>
            </a:pPr>
            <a:r>
              <a:rPr lang="en-US" b="1" dirty="0"/>
              <a:t>Point-to-point:</a:t>
            </a:r>
            <a:r>
              <a:rPr lang="en-US" dirty="0"/>
              <a:t> In this configuration, two nodes are connected directly to each other. This configuration provides a dedicated connection for data transmission between nodes. However, the point-to-point configuration offers limited connectivity and scalability and is used in a DAS environment.</a:t>
            </a:r>
          </a:p>
          <a:p>
            <a:pPr marL="181240" indent="-181240" defTabSz="483306">
              <a:spcBef>
                <a:spcPts val="1269"/>
              </a:spcBef>
              <a:buFont typeface="Arial" panose="020B0604020202020204" pitchFamily="34" charset="0"/>
              <a:buChar char="•"/>
              <a:defRPr/>
            </a:pPr>
            <a:r>
              <a:rPr lang="en-US" b="1" dirty="0"/>
              <a:t>FC-AL:</a:t>
            </a:r>
            <a:r>
              <a:rPr lang="en-US" dirty="0"/>
              <a:t> In this configuration, the devices are attached to a shared loop. Each device contends with other devices to perform I/O operations. The devices on the loop must “arbitrate” to gain control of the loop. At any given time, only one device can perform I/O operations on the loop. Because each device in a loop must wait for its turn to process an I/O request, the overall performance in FC-AL environments is low. Further, adding or removing a device results in loop re-initialization, which can cause a momentary pause in loop traffic. As a loop configuration, FC-AL can be implemented without any interconnecting devices by directly connecting one device to another two devices in a ring through cables. However, FC-AL implementations may also use FC hubs through which the arbitrated loop is physically connected in a star topology. </a:t>
            </a:r>
          </a:p>
          <a:p>
            <a:pPr marL="181240" indent="-181240" defTabSz="483306">
              <a:spcBef>
                <a:spcPts val="1269"/>
              </a:spcBef>
              <a:buFont typeface="Arial" panose="020B0604020202020204" pitchFamily="34" charset="0"/>
              <a:buChar char="•"/>
              <a:defRPr/>
            </a:pPr>
            <a:r>
              <a:rPr lang="en-US" b="1" dirty="0"/>
              <a:t>FC-SW:</a:t>
            </a:r>
            <a:r>
              <a:rPr lang="en-US" dirty="0"/>
              <a:t> It involves a single FC switch or a network of FC switches (including FC directors) to interconnect the nodes. It is also referred to as fabric connect. A </a:t>
            </a:r>
            <a:r>
              <a:rPr lang="en-US" i="1" dirty="0"/>
              <a:t>fabric</a:t>
            </a:r>
            <a:r>
              <a:rPr lang="en-US" dirty="0"/>
              <a:t> is a logical space in which all nodes communicate with one another in a network. In a fabric, the link between any two switches is called an </a:t>
            </a:r>
            <a:r>
              <a:rPr lang="en-US" i="1" dirty="0" err="1"/>
              <a:t>interswitch</a:t>
            </a:r>
            <a:r>
              <a:rPr lang="en-US" i="1" dirty="0"/>
              <a:t> link (ISL)</a:t>
            </a:r>
            <a:r>
              <a:rPr lang="en-US" dirty="0"/>
              <a:t>. ISLs enable switches to be connected together to form a single, larger fabric. They enable the transfer of both storage traffic and fabric management traffic from one switch to another. In FC-SW, nodes do not share a loop; instead, data is transferred through a dedicated path between the nodes. Unlike a loop configuration, an FC-SW configuration provides high scalability. The addition or removal of a node in a switched fabric is minimally disruptive; it does not affect the ongoing traffic between other nodes.</a:t>
            </a:r>
          </a:p>
        </p:txBody>
      </p:sp>
    </p:spTree>
    <p:extLst>
      <p:ext uri="{BB962C8B-B14F-4D97-AF65-F5344CB8AC3E}">
        <p14:creationId xmlns:p14="http://schemas.microsoft.com/office/powerpoint/2010/main" val="414760224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r>
              <a:rPr lang="en-US" i="0" kern="1200" dirty="0" smtClean="0">
                <a:solidFill>
                  <a:schemeClr val="tx1"/>
                </a:solidFill>
                <a:latin typeface="+mn-lt"/>
              </a:rPr>
              <a:t>The ports in a switched fabric can be one of the following types:</a:t>
            </a:r>
          </a:p>
          <a:p>
            <a:pPr marL="191589" lvl="1" indent="-191589">
              <a:buFont typeface="Arial" pitchFamily="34" charset="0"/>
              <a:buChar char="•"/>
            </a:pPr>
            <a:r>
              <a:rPr lang="en-US" b="1" i="0" kern="1200" dirty="0" err="1" smtClean="0">
                <a:solidFill>
                  <a:schemeClr val="tx1"/>
                </a:solidFill>
                <a:latin typeface="+mn-lt"/>
              </a:rPr>
              <a:t>N_Port</a:t>
            </a:r>
            <a:r>
              <a:rPr lang="en-US" b="1" i="0" kern="1200" dirty="0" smtClean="0">
                <a:solidFill>
                  <a:schemeClr val="tx1"/>
                </a:solidFill>
                <a:latin typeface="+mn-lt"/>
              </a:rPr>
              <a:t>:</a:t>
            </a:r>
            <a:r>
              <a:rPr lang="en-US" i="0" kern="1200" dirty="0" smtClean="0">
                <a:solidFill>
                  <a:schemeClr val="tx1"/>
                </a:solidFill>
                <a:latin typeface="+mn-lt"/>
              </a:rPr>
              <a:t> It is an end point in the fabric. This port is also known as the node port. Typically, it is a compute system port (FC HBA port) or a storage system port that is connected to a switch in a switched fabric.</a:t>
            </a:r>
          </a:p>
          <a:p>
            <a:pPr marL="191589" lvl="1" indent="-191589">
              <a:buFont typeface="Arial" pitchFamily="34" charset="0"/>
              <a:buChar char="•"/>
            </a:pPr>
            <a:r>
              <a:rPr lang="en-US" b="1" i="0" kern="1200" dirty="0" err="1" smtClean="0">
                <a:solidFill>
                  <a:schemeClr val="tx1"/>
                </a:solidFill>
                <a:latin typeface="+mn-lt"/>
              </a:rPr>
              <a:t>E_Port</a:t>
            </a:r>
            <a:r>
              <a:rPr lang="en-US" b="1" i="0" kern="1200" dirty="0" smtClean="0">
                <a:solidFill>
                  <a:schemeClr val="tx1"/>
                </a:solidFill>
                <a:latin typeface="+mn-lt"/>
              </a:rPr>
              <a:t>:</a:t>
            </a:r>
            <a:r>
              <a:rPr lang="en-US" i="0" kern="1200" dirty="0" smtClean="0">
                <a:solidFill>
                  <a:schemeClr val="tx1"/>
                </a:solidFill>
                <a:latin typeface="+mn-lt"/>
              </a:rPr>
              <a:t> It is a port that forms the connection between two FC switches. This port is also known as the expansion port. The </a:t>
            </a:r>
            <a:r>
              <a:rPr lang="en-US" i="0" kern="1200" dirty="0" err="1" smtClean="0">
                <a:solidFill>
                  <a:schemeClr val="tx1"/>
                </a:solidFill>
                <a:latin typeface="+mn-lt"/>
              </a:rPr>
              <a:t>E_Port</a:t>
            </a:r>
            <a:r>
              <a:rPr lang="en-US" i="0" kern="1200" dirty="0" smtClean="0">
                <a:solidFill>
                  <a:schemeClr val="tx1"/>
                </a:solidFill>
                <a:latin typeface="+mn-lt"/>
              </a:rPr>
              <a:t> on an FC switch connects to the </a:t>
            </a:r>
            <a:r>
              <a:rPr lang="en-US" i="0" kern="1200" dirty="0" err="1" smtClean="0">
                <a:solidFill>
                  <a:schemeClr val="tx1"/>
                </a:solidFill>
                <a:latin typeface="+mn-lt"/>
              </a:rPr>
              <a:t>E_Port</a:t>
            </a:r>
            <a:r>
              <a:rPr lang="en-US" i="0" kern="1200" dirty="0" smtClean="0">
                <a:solidFill>
                  <a:schemeClr val="tx1"/>
                </a:solidFill>
                <a:latin typeface="+mn-lt"/>
              </a:rPr>
              <a:t> of another FC switch in the fabric ISLs.</a:t>
            </a:r>
          </a:p>
          <a:p>
            <a:pPr marL="191589" lvl="1" indent="-191589">
              <a:buFont typeface="Arial" pitchFamily="34" charset="0"/>
              <a:buChar char="•"/>
            </a:pPr>
            <a:r>
              <a:rPr lang="en-US" b="1" i="0" kern="1200" dirty="0" err="1" smtClean="0">
                <a:solidFill>
                  <a:schemeClr val="tx1"/>
                </a:solidFill>
                <a:latin typeface="+mn-lt"/>
              </a:rPr>
              <a:t>F_Port</a:t>
            </a:r>
            <a:r>
              <a:rPr lang="en-US" b="1" i="0" kern="1200" dirty="0" smtClean="0">
                <a:solidFill>
                  <a:schemeClr val="tx1"/>
                </a:solidFill>
                <a:latin typeface="+mn-lt"/>
              </a:rPr>
              <a:t>:</a:t>
            </a:r>
            <a:r>
              <a:rPr lang="en-US" i="0" kern="1200" dirty="0" smtClean="0">
                <a:solidFill>
                  <a:schemeClr val="tx1"/>
                </a:solidFill>
                <a:latin typeface="+mn-lt"/>
              </a:rPr>
              <a:t> It is a port on a switch that connects an </a:t>
            </a:r>
            <a:r>
              <a:rPr lang="en-US" i="0" kern="1200" dirty="0" err="1" smtClean="0">
                <a:solidFill>
                  <a:schemeClr val="tx1"/>
                </a:solidFill>
                <a:latin typeface="+mn-lt"/>
              </a:rPr>
              <a:t>N_Port</a:t>
            </a:r>
            <a:r>
              <a:rPr lang="en-US" i="0" kern="1200" dirty="0" smtClean="0">
                <a:solidFill>
                  <a:schemeClr val="tx1"/>
                </a:solidFill>
                <a:latin typeface="+mn-lt"/>
              </a:rPr>
              <a:t>. It is also known as a fabric port.</a:t>
            </a:r>
          </a:p>
          <a:p>
            <a:pPr marL="191589" lvl="1" indent="-191589">
              <a:buFont typeface="Arial" pitchFamily="34" charset="0"/>
              <a:buChar char="•"/>
            </a:pPr>
            <a:r>
              <a:rPr lang="en-US" b="1" i="0" kern="1200" dirty="0" err="1" smtClean="0">
                <a:solidFill>
                  <a:schemeClr val="tx1"/>
                </a:solidFill>
                <a:latin typeface="+mn-lt"/>
              </a:rPr>
              <a:t>G_Port</a:t>
            </a:r>
            <a:r>
              <a:rPr lang="en-US" b="1" i="0" kern="1200" dirty="0" smtClean="0">
                <a:solidFill>
                  <a:schemeClr val="tx1"/>
                </a:solidFill>
                <a:latin typeface="+mn-lt"/>
              </a:rPr>
              <a:t>:</a:t>
            </a:r>
            <a:r>
              <a:rPr lang="en-US" i="0" kern="1200" dirty="0" smtClean="0">
                <a:solidFill>
                  <a:schemeClr val="tx1"/>
                </a:solidFill>
                <a:latin typeface="+mn-lt"/>
              </a:rPr>
              <a:t> It is a generic port on a switch that can operate as an </a:t>
            </a:r>
            <a:r>
              <a:rPr lang="en-US" i="0" kern="1200" dirty="0" err="1" smtClean="0">
                <a:solidFill>
                  <a:schemeClr val="tx1"/>
                </a:solidFill>
                <a:latin typeface="+mn-lt"/>
              </a:rPr>
              <a:t>E_Port</a:t>
            </a:r>
            <a:r>
              <a:rPr lang="en-US" i="0" kern="1200" dirty="0" smtClean="0">
                <a:solidFill>
                  <a:schemeClr val="tx1"/>
                </a:solidFill>
                <a:latin typeface="+mn-lt"/>
              </a:rPr>
              <a:t> or an </a:t>
            </a:r>
            <a:r>
              <a:rPr lang="en-US" i="0" kern="1200" dirty="0" err="1" smtClean="0">
                <a:solidFill>
                  <a:schemeClr val="tx1"/>
                </a:solidFill>
                <a:latin typeface="+mn-lt"/>
              </a:rPr>
              <a:t>F_Port</a:t>
            </a:r>
            <a:r>
              <a:rPr lang="en-US" i="0" kern="1200" dirty="0" smtClean="0">
                <a:solidFill>
                  <a:schemeClr val="tx1"/>
                </a:solidFill>
                <a:latin typeface="+mn-lt"/>
              </a:rPr>
              <a:t> and determines its functionality automatically during initialization.</a:t>
            </a:r>
            <a:endParaRPr lang="en-US" dirty="0"/>
          </a:p>
        </p:txBody>
      </p:sp>
    </p:spTree>
    <p:extLst>
      <p:ext uri="{BB962C8B-B14F-4D97-AF65-F5344CB8AC3E}">
        <p14:creationId xmlns:p14="http://schemas.microsoft.com/office/powerpoint/2010/main" val="337331750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lesson covered FC SAN components, three FC interconnectivity options, and various FC port types.</a:t>
            </a:r>
          </a:p>
          <a:p>
            <a:endParaRPr lang="en-US" dirty="0" smtClean="0"/>
          </a:p>
          <a:p>
            <a:endParaRPr lang="en-US" dirty="0"/>
          </a:p>
        </p:txBody>
      </p:sp>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Tree>
    <p:extLst>
      <p:ext uri="{BB962C8B-B14F-4D97-AF65-F5344CB8AC3E}">
        <p14:creationId xmlns:p14="http://schemas.microsoft.com/office/powerpoint/2010/main" val="52911838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lesson covers FC protocol stack, FC and WWN addressing, and structure and organization of FC data. This lesson also covers fabric services, fabric login types, and flow control.</a:t>
            </a:r>
          </a:p>
          <a:p>
            <a:endParaRPr lang="en-US" dirty="0"/>
          </a:p>
        </p:txBody>
      </p:sp>
      <p:sp>
        <p:nvSpPr>
          <p:cNvPr id="4" name="Footer Placeholder 3"/>
          <p:cNvSpPr>
            <a:spLocks noGrp="1"/>
          </p:cNvSpPr>
          <p:nvPr>
            <p:ph type="ftr" sz="quarter" idx="10"/>
          </p:nvPr>
        </p:nvSpPr>
        <p:spPr/>
        <p:txBody>
          <a:bodyPr/>
          <a:lstStyle/>
          <a:p>
            <a:endParaRPr lang="en-US" dirty="0"/>
          </a:p>
        </p:txBody>
      </p:sp>
      <p:sp>
        <p:nvSpPr>
          <p:cNvPr id="7" name="Slide Image Placeholder 6"/>
          <p:cNvSpPr>
            <a:spLocks noGrp="1" noRot="1" noChangeAspect="1"/>
          </p:cNvSpPr>
          <p:nvPr>
            <p:ph type="sldImg"/>
          </p:nvPr>
        </p:nvSpPr>
        <p:spPr>
          <a:xfrm>
            <a:off x="1479550" y="400050"/>
            <a:ext cx="4681538" cy="3509963"/>
          </a:xfrm>
        </p:spPr>
      </p:sp>
    </p:spTree>
    <p:extLst>
      <p:ext uri="{BB962C8B-B14F-4D97-AF65-F5344CB8AC3E}">
        <p14:creationId xmlns:p14="http://schemas.microsoft.com/office/powerpoint/2010/main" val="7483839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r>
              <a:rPr lang="en-US" i="0" kern="1200" dirty="0" smtClean="0">
                <a:solidFill>
                  <a:schemeClr val="tx1"/>
                </a:solidFill>
              </a:rPr>
              <a:t>Traditionally, compute operating systems have communicated with peripheral devices over channel connections, such as </a:t>
            </a:r>
            <a:r>
              <a:rPr lang="en-US" sz="1100" dirty="0"/>
              <a:t>Enterprise Systems Connection (</a:t>
            </a:r>
            <a:r>
              <a:rPr lang="en-US" i="0" kern="1200" dirty="0" smtClean="0">
                <a:solidFill>
                  <a:schemeClr val="tx1"/>
                </a:solidFill>
              </a:rPr>
              <a:t>ESCON) and SCSI. Channel technologies provide high levels of performance with low protocol overheads. Such performance is achievable due to the static nature of channels and the high level of hardware and software integration provided by the channel technologies. However, these technologies suffer from inherent limitations in terms of the number of devices that can be connected and the distance between these devices.</a:t>
            </a:r>
          </a:p>
          <a:p>
            <a:r>
              <a:rPr lang="en-US" i="0" kern="1200" dirty="0" smtClean="0">
                <a:solidFill>
                  <a:schemeClr val="tx1"/>
                </a:solidFill>
              </a:rPr>
              <a:t>In contrast to channel technology, network technologies are more flexible and provide greater distance capabilities. Network connectivity provides greater scalability and uses shared bandwidth for communication. This flexibility results in greater protocol overhead and reduced performance.</a:t>
            </a:r>
          </a:p>
          <a:p>
            <a:r>
              <a:rPr lang="en-US" i="0" kern="1200" dirty="0" smtClean="0">
                <a:solidFill>
                  <a:schemeClr val="tx1"/>
                </a:solidFill>
              </a:rPr>
              <a:t>The FC architecture represents true channel</a:t>
            </a:r>
            <a:r>
              <a:rPr lang="en-US" i="0" kern="1200" baseline="0" dirty="0" smtClean="0">
                <a:solidFill>
                  <a:schemeClr val="tx1"/>
                </a:solidFill>
              </a:rPr>
              <a:t> and </a:t>
            </a:r>
            <a:r>
              <a:rPr lang="en-US" i="0" kern="1200" dirty="0" smtClean="0">
                <a:solidFill>
                  <a:schemeClr val="tx1"/>
                </a:solidFill>
              </a:rPr>
              <a:t>network integration and captures some of the benefits of both channel and network technology. FC protocol provides both the channel speed for data transfer with low protocol overhead and the scalability of network technology.</a:t>
            </a:r>
            <a:r>
              <a:rPr lang="en-GB" i="0" kern="1200" dirty="0" smtClean="0">
                <a:solidFill>
                  <a:schemeClr val="tx1"/>
                </a:solidFill>
              </a:rPr>
              <a:t> FC provides a serial data transfer interface that operates over copper wire and optical </a:t>
            </a:r>
            <a:r>
              <a:rPr lang="en-GB" i="0" kern="1200" dirty="0" err="1" smtClean="0">
                <a:solidFill>
                  <a:schemeClr val="tx1"/>
                </a:solidFill>
              </a:rPr>
              <a:t>fiber</a:t>
            </a:r>
            <a:r>
              <a:rPr lang="en-GB" i="0" kern="1200" dirty="0" smtClean="0">
                <a:solidFill>
                  <a:schemeClr val="tx1"/>
                </a:solidFill>
              </a:rPr>
              <a:t>.</a:t>
            </a:r>
            <a:endParaRPr lang="en-US" i="0" kern="1200" dirty="0" smtClean="0">
              <a:solidFill>
                <a:schemeClr val="tx1"/>
              </a:solidFill>
            </a:endParaRPr>
          </a:p>
          <a:p>
            <a:pPr marL="0" lvl="1" indent="0" defTabSz="483306">
              <a:spcBef>
                <a:spcPts val="1269"/>
              </a:spcBef>
              <a:buNone/>
              <a:defRPr/>
            </a:pPr>
            <a:r>
              <a:rPr lang="en-US" i="0" kern="1200" dirty="0" smtClean="0">
                <a:solidFill>
                  <a:schemeClr val="tx1"/>
                </a:solidFill>
              </a:rPr>
              <a:t>FC protocol forms the fundamental construct of the FC SAN infrastructure. FC protocol </a:t>
            </a:r>
            <a:r>
              <a:rPr lang="en-US" dirty="0" smtClean="0"/>
              <a:t>predominantly </a:t>
            </a:r>
            <a:r>
              <a:rPr lang="en-US" i="0" kern="1200" dirty="0" smtClean="0">
                <a:solidFill>
                  <a:schemeClr val="tx1"/>
                </a:solidFill>
              </a:rPr>
              <a:t>is the implementation of SCSI over an FC network. SCSI data is encapsulated and transported within FC frames. SCSI over FC overcomes the distance and the scalability limitations associated with traditional direct-attached storage. S</a:t>
            </a:r>
            <a:r>
              <a:rPr lang="en-US" sz="1100" dirty="0"/>
              <a:t>torage devices attached to the FC SAN appear as locally attached devices to the operating system (OS) or hypervisor running on the compute system.</a:t>
            </a:r>
            <a:endParaRPr lang="en-US" i="0" kern="1200" dirty="0" smtClean="0">
              <a:solidFill>
                <a:schemeClr val="tx1"/>
              </a:solidFill>
            </a:endParaRPr>
          </a:p>
        </p:txBody>
      </p:sp>
    </p:spTree>
    <p:extLst>
      <p:ext uri="{BB962C8B-B14F-4D97-AF65-F5344CB8AC3E}">
        <p14:creationId xmlns:p14="http://schemas.microsoft.com/office/powerpoint/2010/main" val="159300699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pPr defTabSz="1021806" eaLnBrk="0" fontAlgn="base" hangingPunct="0">
              <a:spcBef>
                <a:spcPct val="30000"/>
              </a:spcBef>
              <a:spcAft>
                <a:spcPct val="0"/>
              </a:spcAft>
              <a:defRPr/>
            </a:pPr>
            <a:r>
              <a:rPr lang="en-US" dirty="0"/>
              <a:t>It is easier to understand a communication protocol by viewing it as a structure of independent layers. FCP defines the communication protocol in five layers: FC-0 through FC-4 (except FC-3 layer, which is not implemented). </a:t>
            </a:r>
          </a:p>
          <a:p>
            <a:r>
              <a:rPr lang="en-US" b="1" dirty="0"/>
              <a:t>FC-4 Layer: </a:t>
            </a:r>
            <a:r>
              <a:rPr lang="en-US" dirty="0"/>
              <a:t>It is the uppermost layer in the FCP stack. This layer defines the application interfaces and the way Upper Layer Protocols (ULPs) are mapped to the lower FC layers. The FC standard defines several protocols that can operate on the FC-4 layer. Some of the protocols include SCSI, High Performance Parallel Interface (HIPPI) Framing Protocol, ESCON, Asynchronous Transfer Mode (ATM), and IP.</a:t>
            </a:r>
          </a:p>
          <a:p>
            <a:r>
              <a:rPr lang="en-US" b="1" dirty="0"/>
              <a:t>FC-2  Layer: </a:t>
            </a:r>
            <a:r>
              <a:rPr lang="en-US" dirty="0"/>
              <a:t>It provides FC addressing, structure, and organization of data (frames, sequences, and exchanges). It also defines fabric services, classes of service, flow control, and routing.</a:t>
            </a:r>
          </a:p>
          <a:p>
            <a:r>
              <a:rPr lang="en-US" b="1" dirty="0"/>
              <a:t>FC-1  Layer: </a:t>
            </a:r>
            <a:r>
              <a:rPr lang="en-US" dirty="0"/>
              <a:t>It defines how data is encoded prior to transmission and decoded upon receipt. At the transmitter node, an 8-bit character is encoded into a 10-bit transmission character. This character is then transmitted to the receiver node. At the receiver node, the 10-bit character is passed to the FC-1 layer, which decodes the 10-bit character into the original 8-bit character. FC links, with a speed of 10 </a:t>
            </a:r>
            <a:r>
              <a:rPr lang="en-US" dirty="0" err="1"/>
              <a:t>Gbps</a:t>
            </a:r>
            <a:r>
              <a:rPr lang="en-US" dirty="0"/>
              <a:t> and above, use 64-bit to 66-bit encoding algorithm. This layer also defines the transmission words such as FC frame delimiters, which identify the start and the end of a frame and the primitive signals that indicate events at a transmitting port. In addition to these, the FC-1 layer performs link initialization and error recovery.</a:t>
            </a:r>
          </a:p>
          <a:p>
            <a:r>
              <a:rPr lang="en-US" b="1" dirty="0"/>
              <a:t>FC-0 Layer: </a:t>
            </a:r>
            <a:r>
              <a:rPr lang="en-US" dirty="0"/>
              <a:t>It is the lowest layer in the FCP stack. This layer defines the physical interface, media, and transmission of bits. The FC-0 specification includes cables, connectors, and optical and electrical parameters for a variety of data rates. The FC transmission can use both electrical and optical media.</a:t>
            </a:r>
          </a:p>
        </p:txBody>
      </p:sp>
    </p:spTree>
    <p:extLst>
      <p:ext uri="{BB962C8B-B14F-4D97-AF65-F5344CB8AC3E}">
        <p14:creationId xmlns:p14="http://schemas.microsoft.com/office/powerpoint/2010/main" val="87071332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r>
              <a:rPr lang="en-US" sz="1100" dirty="0"/>
              <a:t>An FC address is dynamically assigned when a node port logs on to the fabric. The FC address has a distinct format, as shown on the slide. The first field of the FC address  contains the domain ID of the switch. A domain ID is a unique number provided to each switch in the fabric. Although this is an 8-bit field, there are only 239 available addresses for domain ID because some addresses are deemed special and reserved for fabric services.  For example, FFFFFC is reserved for the name server, and FFFFFE is reserved for the fabric login service. The area ID is used to identify a group of switch ports used for connecting nodes. An example of a group of ports with common area ID is a port card on the switch. The last field, the port ID, identifies the port within the group. </a:t>
            </a:r>
          </a:p>
          <a:p>
            <a:r>
              <a:rPr lang="en-US" sz="1100" dirty="0"/>
              <a:t>Therefore, the maximum possible number of node ports in a switched fabric is calculated as:</a:t>
            </a:r>
          </a:p>
          <a:p>
            <a:r>
              <a:rPr lang="en-US" sz="1100" dirty="0"/>
              <a:t>239 domains X 256 areas X 256 ports = 15,663,104 ports.</a:t>
            </a:r>
            <a:endParaRPr lang="en-US" dirty="0"/>
          </a:p>
        </p:txBody>
      </p:sp>
    </p:spTree>
    <p:extLst>
      <p:ext uri="{BB962C8B-B14F-4D97-AF65-F5344CB8AC3E}">
        <p14:creationId xmlns:p14="http://schemas.microsoft.com/office/powerpoint/2010/main" val="46808898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pPr defTabSz="510903">
              <a:spcBef>
                <a:spcPts val="1341"/>
              </a:spcBef>
              <a:defRPr/>
            </a:pPr>
            <a:r>
              <a:rPr lang="en-US" i="0" dirty="0" smtClean="0"/>
              <a:t>Each device in the FC environment is assigned a 64-bit unique identifier called the </a:t>
            </a:r>
            <a:r>
              <a:rPr lang="en-US" i="1" dirty="0" smtClean="0"/>
              <a:t>World Wide Name (WWN)</a:t>
            </a:r>
            <a:r>
              <a:rPr lang="en-US" i="0" dirty="0" smtClean="0"/>
              <a:t>. The FC environment uses two types of WWNs: </a:t>
            </a:r>
            <a:r>
              <a:rPr lang="en-US" i="1" dirty="0" smtClean="0"/>
              <a:t>World Wide Node Name (WWNN)</a:t>
            </a:r>
            <a:r>
              <a:rPr lang="en-US" i="0" dirty="0" smtClean="0"/>
              <a:t> and </a:t>
            </a:r>
            <a:r>
              <a:rPr lang="en-US" i="1" dirty="0" smtClean="0"/>
              <a:t>World Wide Port Name (WWPN)</a:t>
            </a:r>
            <a:r>
              <a:rPr lang="en-US" i="0" dirty="0" smtClean="0"/>
              <a:t>. WWNN is used to physically identify FC network adapters and WWPN is used to physically identify FC adapter ports or node ports. For example, a dual-port FC HBA has one WWNN and two WWPNs. </a:t>
            </a:r>
          </a:p>
          <a:p>
            <a:pPr defTabSz="510903">
              <a:spcBef>
                <a:spcPts val="1341"/>
              </a:spcBef>
              <a:defRPr/>
            </a:pPr>
            <a:r>
              <a:rPr lang="en-US" i="0" dirty="0" smtClean="0"/>
              <a:t>Unlike an FC address, which is assigned dynamically, a WWN is a static name for each device on an FC network. WWNs are similar to the Media Access Control (MAC) addresses used in IP networking. WWNs are burned into the hardware or assigned through software. Several configuration definitions in an FC SAN use WWN for identifying storage systems and FC HBAs. WWNs are critical for FC SAN configuration as each node port has to be registered by its WWN before the FC SAN recognizes it. The name server in an FC SAN environment keeps the association of WWNs to the dynamically created FC addresses for node ports. The figure on the slide illustrates the WWN structure examples for a storage system and an HBA.</a:t>
            </a:r>
            <a:endParaRPr lang="en-US" dirty="0"/>
          </a:p>
        </p:txBody>
      </p:sp>
    </p:spTree>
    <p:extLst>
      <p:ext uri="{BB962C8B-B14F-4D97-AF65-F5344CB8AC3E}">
        <p14:creationId xmlns:p14="http://schemas.microsoft.com/office/powerpoint/2010/main" val="5715529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r>
              <a:rPr lang="en-US" sz="1100" dirty="0"/>
              <a:t>In an FC network, data transport is analogous to a conversation between two people, whereby a frame represents a word, a sequence represents a sentence, and an exchange represents a conversation.</a:t>
            </a:r>
          </a:p>
          <a:p>
            <a:r>
              <a:rPr lang="en-US" sz="1100" b="1" dirty="0"/>
              <a:t>Exchange:</a:t>
            </a:r>
            <a:r>
              <a:rPr lang="en-US" sz="1100" dirty="0"/>
              <a:t> An exchange operation enables two node ports to identify and manage a set of information units. Each upper layer protocol (ULP) has its protocol-specific information that must be sent to another port to perform certain operations. This protocol-specific information is called an information unit. The structure of these information units is defined in the FC-4 layer. This unit maps to a sequence. An exchange is composed of one or more sequences.</a:t>
            </a:r>
          </a:p>
          <a:p>
            <a:r>
              <a:rPr lang="en-US" sz="1100" b="1" dirty="0"/>
              <a:t>Sequence:</a:t>
            </a:r>
            <a:r>
              <a:rPr lang="en-US" sz="1100" dirty="0"/>
              <a:t> A sequence refers to a contiguous set of frames that are sent from one port to another. A sequence corresponds to an information unit, as defined by the ULP.</a:t>
            </a:r>
          </a:p>
          <a:p>
            <a:pPr defTabSz="1021806" eaLnBrk="0" fontAlgn="base" hangingPunct="0">
              <a:spcAft>
                <a:spcPct val="0"/>
              </a:spcAft>
              <a:defRPr/>
            </a:pPr>
            <a:r>
              <a:rPr lang="en-US" sz="1100" b="1" dirty="0"/>
              <a:t>Frame:</a:t>
            </a:r>
            <a:r>
              <a:rPr lang="en-US" sz="1100" dirty="0"/>
              <a:t> A frame is the fundamental unit of data transfer at FC-2 layer. An FC frame consists of five parts: start of frame (SOF), frame header, data field, cyclic redundancy check (CRC), and end of frame (EOF). The SOF and EOF act as delimiters. The frame header is 24 bytes long and contains addressing information for the frame. The data field in an FC frame contains the data payload, up to 2,112 bytes of actual data – in most cases the SCSI data. The CRC checksum facilitates error detection for the content of the frame. This checksum verifies data integrity by checking whether the content of the frames are received correctly. The CRC checksum is calculated by the sender before encoding at the FC-1 layer. Similarly, it is calculated by the receiver after decoding at the FC-1 layer.</a:t>
            </a:r>
            <a:endParaRPr lang="en-US" dirty="0"/>
          </a:p>
        </p:txBody>
      </p:sp>
    </p:spTree>
    <p:extLst>
      <p:ext uri="{BB962C8B-B14F-4D97-AF65-F5344CB8AC3E}">
        <p14:creationId xmlns:p14="http://schemas.microsoft.com/office/powerpoint/2010/main" val="26629880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aslovni slajd">
    <p:spTree>
      <p:nvGrpSpPr>
        <p:cNvPr id="1" name=""/>
        <p:cNvGrpSpPr/>
        <p:nvPr/>
      </p:nvGrpSpPr>
      <p:grpSpPr>
        <a:xfrm>
          <a:off x="0" y="0"/>
          <a:ext cx="0" cy="0"/>
          <a:chOff x="0" y="0"/>
          <a:chExt cx="0" cy="0"/>
        </a:xfrm>
      </p:grpSpPr>
      <p:pic>
        <p:nvPicPr>
          <p:cNvPr id="6"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6858001"/>
          </a:xfrm>
          <a:prstGeom prst="rect">
            <a:avLst/>
          </a:prstGeom>
        </p:spPr>
      </p:pic>
      <p:sp>
        <p:nvSpPr>
          <p:cNvPr id="2" name="Title 1"/>
          <p:cNvSpPr>
            <a:spLocks noGrp="1"/>
          </p:cNvSpPr>
          <p:nvPr>
            <p:ph type="ctrTitle"/>
          </p:nvPr>
        </p:nvSpPr>
        <p:spPr>
          <a:xfrm>
            <a:off x="827691" y="4348862"/>
            <a:ext cx="7488613" cy="1283370"/>
          </a:xfrm>
          <a:prstGeom prst="rect">
            <a:avLst/>
          </a:prstGeom>
        </p:spPr>
        <p:txBody>
          <a:bodyPr/>
          <a:lstStyle>
            <a:lvl1pPr>
              <a:defRPr sz="4000" b="1" i="0" baseline="0">
                <a:solidFill>
                  <a:schemeClr val="bg1"/>
                </a:solidFill>
                <a:latin typeface="Segoe UI" panose="020B0502040204020203" pitchFamily="34" charset="0"/>
              </a:defRPr>
            </a:lvl1pPr>
          </a:lstStyle>
          <a:p>
            <a:r>
              <a:rPr lang="en-US" smtClean="0"/>
              <a:t>Click to edit Master title style</a:t>
            </a:r>
            <a:endParaRPr lang="hr-HR" dirty="0"/>
          </a:p>
        </p:txBody>
      </p:sp>
    </p:spTree>
    <p:extLst>
      <p:ext uri="{BB962C8B-B14F-4D97-AF65-F5344CB8AC3E}">
        <p14:creationId xmlns:p14="http://schemas.microsoft.com/office/powerpoint/2010/main" val="1403262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aslov i sadržaj">
    <p:spTree>
      <p:nvGrpSpPr>
        <p:cNvPr id="1" name=""/>
        <p:cNvGrpSpPr/>
        <p:nvPr/>
      </p:nvGrpSpPr>
      <p:grpSpPr>
        <a:xfrm>
          <a:off x="0" y="0"/>
          <a:ext cx="0" cy="0"/>
          <a:chOff x="0" y="0"/>
          <a:chExt cx="0" cy="0"/>
        </a:xfrm>
      </p:grpSpPr>
      <p:sp>
        <p:nvSpPr>
          <p:cNvPr id="3" name="Content Placeholder 2"/>
          <p:cNvSpPr>
            <a:spLocks noGrp="1"/>
          </p:cNvSpPr>
          <p:nvPr>
            <p:ph idx="1"/>
          </p:nvPr>
        </p:nvSpPr>
        <p:spPr>
          <a:xfrm>
            <a:off x="1961149" y="1644316"/>
            <a:ext cx="6569243" cy="4708358"/>
          </a:xfrm>
          <a:prstGeom prst="rect">
            <a:avLst/>
          </a:prstGeom>
        </p:spPr>
        <p:txBody>
          <a:bodyPr/>
          <a:lstStyle>
            <a:lvl1pPr>
              <a:defRPr sz="2800">
                <a:solidFill>
                  <a:schemeClr val="tx1">
                    <a:lumMod val="85000"/>
                    <a:lumOff val="15000"/>
                  </a:schemeClr>
                </a:solidFill>
                <a:latin typeface="Segoe UI Semibold" panose="020B0702040204020203" pitchFamily="34" charset="0"/>
                <a:cs typeface="Segoe UI Semibold" panose="020B0702040204020203" pitchFamily="34" charset="0"/>
              </a:defRPr>
            </a:lvl1pPr>
            <a:lvl2pPr>
              <a:defRPr>
                <a:solidFill>
                  <a:schemeClr val="tx1">
                    <a:lumMod val="85000"/>
                    <a:lumOff val="15000"/>
                  </a:schemeClr>
                </a:solidFill>
                <a:latin typeface="Segoe UI" panose="020B0502040204020203" pitchFamily="34" charset="0"/>
                <a:cs typeface="Segoe UI" panose="020B0502040204020203" pitchFamily="34" charset="0"/>
              </a:defRPr>
            </a:lvl2pPr>
            <a:lvl3pPr>
              <a:defRPr>
                <a:solidFill>
                  <a:schemeClr val="tx1">
                    <a:lumMod val="85000"/>
                    <a:lumOff val="15000"/>
                  </a:schemeClr>
                </a:solidFill>
                <a:latin typeface="Segoe UI" panose="020B0502040204020203" pitchFamily="34" charset="0"/>
                <a:cs typeface="Segoe UI" panose="020B0502040204020203" pitchFamily="34" charset="0"/>
              </a:defRPr>
            </a:lvl3pPr>
            <a:lvl4pPr>
              <a:defRPr>
                <a:solidFill>
                  <a:schemeClr val="tx1">
                    <a:lumMod val="85000"/>
                    <a:lumOff val="15000"/>
                  </a:schemeClr>
                </a:solidFill>
                <a:latin typeface="Segoe UI" panose="020B0502040204020203" pitchFamily="34" charset="0"/>
                <a:cs typeface="Segoe UI" panose="020B0502040204020203" pitchFamily="34" charset="0"/>
              </a:defRPr>
            </a:lvl4pPr>
            <a:lvl5pPr>
              <a:defRPr>
                <a:solidFill>
                  <a:schemeClr val="tx1">
                    <a:lumMod val="85000"/>
                    <a:lumOff val="15000"/>
                  </a:schemeClr>
                </a:solidFill>
                <a:latin typeface="Segoe UI" panose="020B0502040204020203" pitchFamily="34" charset="0"/>
                <a:cs typeface="Segoe UI"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dirty="0"/>
          </a:p>
        </p:txBody>
      </p:sp>
      <p:sp>
        <p:nvSpPr>
          <p:cNvPr id="7" name="Title 1"/>
          <p:cNvSpPr>
            <a:spLocks noGrp="1"/>
          </p:cNvSpPr>
          <p:nvPr>
            <p:ph type="title"/>
          </p:nvPr>
        </p:nvSpPr>
        <p:spPr>
          <a:xfrm>
            <a:off x="1961148" y="318754"/>
            <a:ext cx="6569243" cy="1068888"/>
          </a:xfrm>
          <a:prstGeom prst="rect">
            <a:avLst/>
          </a:prstGeom>
        </p:spPr>
        <p:txBody>
          <a:bodyPr/>
          <a:lstStyle>
            <a:lvl1pPr>
              <a:defRPr sz="3600">
                <a:solidFill>
                  <a:schemeClr val="tx1">
                    <a:lumMod val="85000"/>
                    <a:lumOff val="15000"/>
                  </a:schemeClr>
                </a:solidFill>
                <a:latin typeface="Segoe UI Semibold" panose="020B0702040204020203" pitchFamily="34" charset="0"/>
                <a:cs typeface="Segoe UI Semibold" panose="020B0702040204020203" pitchFamily="34" charset="0"/>
              </a:defRPr>
            </a:lvl1pPr>
          </a:lstStyle>
          <a:p>
            <a:r>
              <a:rPr lang="en-US" smtClean="0"/>
              <a:t>Click to edit Master title style</a:t>
            </a:r>
            <a:endParaRPr lang="hr-HR"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79892" y="276"/>
            <a:ext cx="164108" cy="6858000"/>
          </a:xfrm>
          <a:prstGeom prst="rect">
            <a:avLst/>
          </a:prstGeom>
        </p:spPr>
      </p:pic>
      <p:pic>
        <p:nvPicPr>
          <p:cNvPr id="8"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356053" cy="6858000"/>
          </a:xfrm>
          <a:prstGeom prst="rect">
            <a:avLst/>
          </a:prstGeom>
        </p:spPr>
      </p:pic>
    </p:spTree>
    <p:extLst>
      <p:ext uri="{BB962C8B-B14F-4D97-AF65-F5344CB8AC3E}">
        <p14:creationId xmlns:p14="http://schemas.microsoft.com/office/powerpoint/2010/main" val="148744578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ilagođeni izgled">
    <p:spTree>
      <p:nvGrpSpPr>
        <p:cNvPr id="1" name=""/>
        <p:cNvGrpSpPr/>
        <p:nvPr/>
      </p:nvGrpSpPr>
      <p:grpSpPr>
        <a:xfrm>
          <a:off x="0" y="0"/>
          <a:ext cx="0" cy="0"/>
          <a:chOff x="0" y="0"/>
          <a:chExt cx="0" cy="0"/>
        </a:xfrm>
      </p:grpSpPr>
      <p:sp>
        <p:nvSpPr>
          <p:cNvPr id="6" name="Content Placeholder 2"/>
          <p:cNvSpPr>
            <a:spLocks noGrp="1"/>
          </p:cNvSpPr>
          <p:nvPr>
            <p:ph idx="1"/>
          </p:nvPr>
        </p:nvSpPr>
        <p:spPr>
          <a:xfrm>
            <a:off x="1961149" y="1644316"/>
            <a:ext cx="3043991" cy="4708358"/>
          </a:xfrm>
          <a:prstGeom prst="rect">
            <a:avLst/>
          </a:prstGeom>
        </p:spPr>
        <p:txBody>
          <a:bodyPr/>
          <a:lstStyle>
            <a:lvl1pPr>
              <a:defRPr sz="2400">
                <a:solidFill>
                  <a:schemeClr val="tx1">
                    <a:lumMod val="85000"/>
                    <a:lumOff val="15000"/>
                  </a:schemeClr>
                </a:solidFill>
                <a:latin typeface="Segoe UI Semibold" panose="020B0702040204020203" pitchFamily="34" charset="0"/>
                <a:cs typeface="Segoe UI Semibold" panose="020B0702040204020203" pitchFamily="34" charset="0"/>
              </a:defRPr>
            </a:lvl1pPr>
            <a:lvl2pPr>
              <a:defRPr sz="2400">
                <a:solidFill>
                  <a:schemeClr val="tx1">
                    <a:lumMod val="85000"/>
                    <a:lumOff val="15000"/>
                  </a:schemeClr>
                </a:solidFill>
                <a:latin typeface="Segoe UI" panose="020B0502040204020203" pitchFamily="34" charset="0"/>
                <a:cs typeface="Segoe UI" panose="020B0502040204020203" pitchFamily="34" charset="0"/>
              </a:defRPr>
            </a:lvl2pPr>
            <a:lvl3pPr>
              <a:defRPr sz="2000">
                <a:solidFill>
                  <a:schemeClr val="tx1">
                    <a:lumMod val="85000"/>
                    <a:lumOff val="15000"/>
                  </a:schemeClr>
                </a:solidFill>
                <a:latin typeface="Segoe UI" panose="020B0502040204020203" pitchFamily="34" charset="0"/>
                <a:cs typeface="Segoe UI" panose="020B0502040204020203" pitchFamily="34" charset="0"/>
              </a:defRPr>
            </a:lvl3pPr>
            <a:lvl4pPr>
              <a:defRPr sz="1800">
                <a:solidFill>
                  <a:schemeClr val="tx1">
                    <a:lumMod val="85000"/>
                    <a:lumOff val="15000"/>
                  </a:schemeClr>
                </a:solidFill>
                <a:latin typeface="Segoe UI" panose="020B0502040204020203" pitchFamily="34" charset="0"/>
                <a:cs typeface="Segoe UI" panose="020B0502040204020203" pitchFamily="34" charset="0"/>
              </a:defRPr>
            </a:lvl4pPr>
            <a:lvl5pPr>
              <a:defRPr sz="1800">
                <a:solidFill>
                  <a:schemeClr val="tx1">
                    <a:lumMod val="85000"/>
                    <a:lumOff val="15000"/>
                  </a:schemeClr>
                </a:solidFill>
                <a:latin typeface="Segoe UI" panose="020B0502040204020203" pitchFamily="34" charset="0"/>
                <a:cs typeface="Segoe UI"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dirty="0"/>
          </a:p>
        </p:txBody>
      </p:sp>
      <p:sp>
        <p:nvSpPr>
          <p:cNvPr id="7" name="Content Placeholder 2"/>
          <p:cNvSpPr>
            <a:spLocks noGrp="1"/>
          </p:cNvSpPr>
          <p:nvPr>
            <p:ph idx="10"/>
          </p:nvPr>
        </p:nvSpPr>
        <p:spPr>
          <a:xfrm>
            <a:off x="5486400" y="1644316"/>
            <a:ext cx="3043991" cy="4708358"/>
          </a:xfrm>
          <a:prstGeom prst="rect">
            <a:avLst/>
          </a:prstGeom>
        </p:spPr>
        <p:txBody>
          <a:bodyPr/>
          <a:lstStyle>
            <a:lvl1pPr>
              <a:defRPr sz="2400">
                <a:solidFill>
                  <a:schemeClr val="tx1">
                    <a:lumMod val="85000"/>
                    <a:lumOff val="15000"/>
                  </a:schemeClr>
                </a:solidFill>
                <a:latin typeface="Segoe UI Semibold" panose="020B0702040204020203" pitchFamily="34" charset="0"/>
                <a:cs typeface="Segoe UI Semibold" panose="020B0702040204020203" pitchFamily="34" charset="0"/>
              </a:defRPr>
            </a:lvl1pPr>
            <a:lvl2pPr>
              <a:defRPr sz="2400">
                <a:solidFill>
                  <a:schemeClr val="tx1">
                    <a:lumMod val="85000"/>
                    <a:lumOff val="15000"/>
                  </a:schemeClr>
                </a:solidFill>
                <a:latin typeface="Segoe UI" panose="020B0502040204020203" pitchFamily="34" charset="0"/>
                <a:cs typeface="Segoe UI" panose="020B0502040204020203" pitchFamily="34" charset="0"/>
              </a:defRPr>
            </a:lvl2pPr>
            <a:lvl3pPr marL="1142971" indent="-228594">
              <a:defRPr lang="en-US" sz="2000" kern="1200" dirty="0" smtClean="0">
                <a:solidFill>
                  <a:schemeClr val="tx1">
                    <a:lumMod val="85000"/>
                    <a:lumOff val="15000"/>
                  </a:schemeClr>
                </a:solidFill>
                <a:latin typeface="Segoe UI" panose="020B0502040204020203" pitchFamily="34" charset="0"/>
                <a:ea typeface="+mn-ea"/>
                <a:cs typeface="Segoe UI" panose="020B0502040204020203" pitchFamily="34" charset="0"/>
              </a:defRPr>
            </a:lvl3pPr>
            <a:lvl4pPr marL="1600160" indent="-228594">
              <a:defRPr lang="en-US" sz="1800" kern="1200" dirty="0" smtClean="0">
                <a:solidFill>
                  <a:schemeClr val="tx1">
                    <a:lumMod val="85000"/>
                    <a:lumOff val="15000"/>
                  </a:schemeClr>
                </a:solidFill>
                <a:latin typeface="Segoe UI" panose="020B0502040204020203" pitchFamily="34" charset="0"/>
                <a:ea typeface="+mn-ea"/>
                <a:cs typeface="Segoe UI" panose="020B0502040204020203" pitchFamily="34" charset="0"/>
              </a:defRPr>
            </a:lvl4pPr>
            <a:lvl5pPr>
              <a:defRPr sz="1600">
                <a:solidFill>
                  <a:schemeClr val="tx1">
                    <a:lumMod val="85000"/>
                    <a:lumOff val="15000"/>
                  </a:schemeClr>
                </a:solidFill>
                <a:latin typeface="Segoe UI" panose="020B0502040204020203" pitchFamily="34" charset="0"/>
                <a:cs typeface="Segoe UI"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dirty="0"/>
          </a:p>
        </p:txBody>
      </p:sp>
      <p:sp>
        <p:nvSpPr>
          <p:cNvPr id="8" name="Title 1"/>
          <p:cNvSpPr>
            <a:spLocks noGrp="1"/>
          </p:cNvSpPr>
          <p:nvPr>
            <p:ph type="title"/>
          </p:nvPr>
        </p:nvSpPr>
        <p:spPr>
          <a:xfrm>
            <a:off x="1961148" y="318754"/>
            <a:ext cx="6569243" cy="1068888"/>
          </a:xfrm>
          <a:prstGeom prst="rect">
            <a:avLst/>
          </a:prstGeom>
        </p:spPr>
        <p:txBody>
          <a:bodyPr/>
          <a:lstStyle>
            <a:lvl1pPr>
              <a:defRPr sz="3600">
                <a:solidFill>
                  <a:schemeClr val="tx1">
                    <a:lumMod val="85000"/>
                    <a:lumOff val="15000"/>
                  </a:schemeClr>
                </a:solidFill>
                <a:latin typeface="Segoe UI Semibold" panose="020B0702040204020203" pitchFamily="34" charset="0"/>
                <a:cs typeface="Segoe UI Semibold" panose="020B0702040204020203" pitchFamily="34" charset="0"/>
              </a:defRPr>
            </a:lvl1pPr>
          </a:lstStyle>
          <a:p>
            <a:r>
              <a:rPr lang="en-US" smtClean="0"/>
              <a:t>Click to edit Master title style</a:t>
            </a:r>
            <a:endParaRPr lang="hr-HR"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79892" y="276"/>
            <a:ext cx="164108" cy="6858000"/>
          </a:xfrm>
          <a:prstGeom prst="rect">
            <a:avLst/>
          </a:prstGeom>
        </p:spPr>
      </p:pic>
      <p:pic>
        <p:nvPicPr>
          <p:cNvPr id="9"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356053" cy="6858000"/>
          </a:xfrm>
          <a:prstGeom prst="rect">
            <a:avLst/>
          </a:prstGeom>
        </p:spPr>
      </p:pic>
    </p:spTree>
    <p:extLst>
      <p:ext uri="{BB962C8B-B14F-4D97-AF65-F5344CB8AC3E}">
        <p14:creationId xmlns:p14="http://schemas.microsoft.com/office/powerpoint/2010/main" val="2777589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9" name="Title 1"/>
          <p:cNvSpPr>
            <a:spLocks noGrp="1"/>
          </p:cNvSpPr>
          <p:nvPr>
            <p:ph type="title"/>
          </p:nvPr>
        </p:nvSpPr>
        <p:spPr>
          <a:xfrm>
            <a:off x="1961148" y="318754"/>
            <a:ext cx="6569243" cy="1068888"/>
          </a:xfrm>
          <a:prstGeom prst="rect">
            <a:avLst/>
          </a:prstGeom>
        </p:spPr>
        <p:txBody>
          <a:bodyPr/>
          <a:lstStyle>
            <a:lvl1pPr>
              <a:defRPr sz="3600">
                <a:solidFill>
                  <a:schemeClr val="tx1">
                    <a:lumMod val="85000"/>
                    <a:lumOff val="15000"/>
                  </a:schemeClr>
                </a:solidFill>
                <a:latin typeface="Segoe UI Semibold" panose="020B0702040204020203" pitchFamily="34" charset="0"/>
                <a:cs typeface="Segoe UI Semibold" panose="020B0702040204020203" pitchFamily="34" charset="0"/>
              </a:defRPr>
            </a:lvl1pPr>
          </a:lstStyle>
          <a:p>
            <a:r>
              <a:rPr lang="en-US" smtClean="0"/>
              <a:t>Click to edit Master title style</a:t>
            </a:r>
            <a:endParaRPr lang="hr-HR"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79892" y="276"/>
            <a:ext cx="164108" cy="6858000"/>
          </a:xfrm>
          <a:prstGeom prst="rect">
            <a:avLst/>
          </a:prstGeom>
        </p:spPr>
      </p:pic>
      <p:pic>
        <p:nvPicPr>
          <p:cNvPr id="7"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356053" cy="6858000"/>
          </a:xfrm>
          <a:prstGeom prst="rect">
            <a:avLst/>
          </a:prstGeom>
        </p:spPr>
      </p:pic>
    </p:spTree>
    <p:extLst>
      <p:ext uri="{BB962C8B-B14F-4D97-AF65-F5344CB8AC3E}">
        <p14:creationId xmlns:p14="http://schemas.microsoft.com/office/powerpoint/2010/main" val="2385213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Module Objectives and Summary">
    <p:bg>
      <p:bgPr>
        <a:blipFill dpi="0" rotWithShape="1">
          <a:blip r:embed="rId3">
            <a:lum/>
          </a:blip>
          <a:srcRect/>
          <a:stretch>
            <a:fillRect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3" y="685800"/>
            <a:ext cx="8077200" cy="609600"/>
          </a:xfrm>
          <a:prstGeom prst="rect">
            <a:avLst/>
          </a:prstGeom>
        </p:spPr>
        <p:txBody>
          <a:bodyPr lIns="0" tIns="0" rIns="0" bIns="0" anchor="t" anchorCtr="0"/>
          <a:lstStyle>
            <a:lvl1pPr algn="l">
              <a:lnSpc>
                <a:spcPct val="90000"/>
              </a:lnSpc>
              <a:defRPr sz="28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533402" y="1498600"/>
            <a:ext cx="8077200" cy="39624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2895600" y="6604000"/>
            <a:ext cx="5181600" cy="177800"/>
          </a:xfrm>
          <a:prstGeom prst="rect">
            <a:avLst/>
          </a:prstGeom>
        </p:spPr>
        <p:txBody>
          <a:bodyPr/>
          <a:lstStyle>
            <a:lvl1pPr>
              <a:defRPr sz="600" b="0">
                <a:solidFill>
                  <a:schemeClr val="bg2"/>
                </a:solidFill>
              </a:defRPr>
            </a:lvl1pPr>
          </a:lstStyle>
          <a:p>
            <a:pPr algn="r"/>
            <a:endParaRPr lang="en-US" dirty="0"/>
          </a:p>
        </p:txBody>
      </p:sp>
    </p:spTree>
    <p:custDataLst>
      <p:tags r:id="rId1"/>
    </p:custDataLst>
    <p:extLst>
      <p:ext uri="{BB962C8B-B14F-4D97-AF65-F5344CB8AC3E}">
        <p14:creationId xmlns:p14="http://schemas.microsoft.com/office/powerpoint/2010/main" val="27071509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Lesson Topics and Summary">
    <p:bg>
      <p:bgPr>
        <a:blipFill dpi="0" rotWithShape="1">
          <a:blip r:embed="rId3">
            <a:grayscl/>
          </a:blip>
          <a:srcRect/>
          <a:stretch>
            <a:fillRect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3" y="685800"/>
            <a:ext cx="8077200" cy="609600"/>
          </a:xfrm>
          <a:prstGeom prst="rect">
            <a:avLst/>
          </a:prstGeom>
        </p:spPr>
        <p:txBody>
          <a:bodyPr lIns="0" tIns="0" rIns="0" bIns="0" anchor="t" anchorCtr="0"/>
          <a:lstStyle>
            <a:lvl1pPr algn="l">
              <a:lnSpc>
                <a:spcPct val="90000"/>
              </a:lnSpc>
              <a:defRPr sz="28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533402" y="1498600"/>
            <a:ext cx="8077200" cy="39624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2895600" y="6604000"/>
            <a:ext cx="5181600" cy="177800"/>
          </a:xfrm>
          <a:prstGeom prst="rect">
            <a:avLst/>
          </a:prstGeom>
        </p:spPr>
        <p:txBody>
          <a:bodyPr/>
          <a:lstStyle>
            <a:lvl1pPr>
              <a:defRPr sz="600" b="0">
                <a:solidFill>
                  <a:schemeClr val="bg2"/>
                </a:solidFill>
              </a:defRPr>
            </a:lvl1pPr>
          </a:lstStyle>
          <a:p>
            <a:pPr algn="r"/>
            <a:endParaRPr lang="en-US" dirty="0"/>
          </a:p>
        </p:txBody>
      </p:sp>
    </p:spTree>
    <p:custDataLst>
      <p:tags r:id="rId1"/>
    </p:custDataLst>
    <p:extLst>
      <p:ext uri="{BB962C8B-B14F-4D97-AF65-F5344CB8AC3E}">
        <p14:creationId xmlns:p14="http://schemas.microsoft.com/office/powerpoint/2010/main" val="1575213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4" y="304800"/>
            <a:ext cx="8458200" cy="609600"/>
          </a:xfrm>
          <a:prstGeom prst="rect">
            <a:avLst/>
          </a:prstGeom>
        </p:spPr>
        <p:txBody>
          <a:bodyPr lIns="0" tIns="0" rIns="0" bIns="0" anchor="t" anchorCtr="0"/>
          <a:lstStyle>
            <a:lvl1pPr algn="l">
              <a:lnSpc>
                <a:spcPct val="90000"/>
              </a:lnSpc>
              <a:defRPr sz="28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4" y="1320800"/>
            <a:ext cx="8458200" cy="45720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2895600" y="6604000"/>
            <a:ext cx="5181600" cy="177800"/>
          </a:xfrm>
          <a:prstGeom prst="rect">
            <a:avLst/>
          </a:prstGeom>
        </p:spPr>
        <p:txBody>
          <a:bodyPr/>
          <a:lstStyle>
            <a:lvl1pPr>
              <a:defRPr sz="600" b="0">
                <a:solidFill>
                  <a:schemeClr val="bg2"/>
                </a:solidFill>
              </a:defRPr>
            </a:lvl1pPr>
          </a:lstStyle>
          <a:p>
            <a:pPr algn="r"/>
            <a:endParaRPr lang="en-US" dirty="0"/>
          </a:p>
        </p:txBody>
      </p:sp>
    </p:spTree>
    <p:custDataLst>
      <p:tags r:id="rId1"/>
    </p:custDataLst>
    <p:extLst>
      <p:ext uri="{BB962C8B-B14F-4D97-AF65-F5344CB8AC3E}">
        <p14:creationId xmlns:p14="http://schemas.microsoft.com/office/powerpoint/2010/main" val="9177941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sub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4" y="304800"/>
            <a:ext cx="8458200" cy="609600"/>
          </a:xfrm>
          <a:prstGeom prst="rect">
            <a:avLst/>
          </a:prstGeom>
        </p:spPr>
        <p:txBody>
          <a:bodyPr lIns="0" tIns="0" rIns="0" bIns="0" anchor="t" anchorCtr="0"/>
          <a:lstStyle>
            <a:lvl1pPr algn="l">
              <a:lnSpc>
                <a:spcPct val="90000"/>
              </a:lnSpc>
              <a:defRPr sz="2800">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4" y="1727200"/>
            <a:ext cx="8458200" cy="41656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p:nvPr>
        </p:nvSpPr>
        <p:spPr>
          <a:xfrm>
            <a:off x="379414" y="937339"/>
            <a:ext cx="8449733" cy="403223"/>
          </a:xfrm>
          <a:prstGeom prst="rect">
            <a:avLst/>
          </a:prstGeom>
        </p:spPr>
        <p:txBody>
          <a:bodyPr lIns="0" tIns="0" rIns="0" bIns="0"/>
          <a:lstStyle>
            <a:lvl1pPr marL="0" indent="0" algn="l">
              <a:buNone/>
              <a:defRPr sz="20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Footer Placeholder 4"/>
          <p:cNvSpPr>
            <a:spLocks noGrp="1"/>
          </p:cNvSpPr>
          <p:nvPr>
            <p:ph type="ftr" sz="quarter" idx="3"/>
          </p:nvPr>
        </p:nvSpPr>
        <p:spPr>
          <a:xfrm>
            <a:off x="2895600" y="6604000"/>
            <a:ext cx="5181600" cy="177800"/>
          </a:xfrm>
          <a:prstGeom prst="rect">
            <a:avLst/>
          </a:prstGeom>
        </p:spPr>
        <p:txBody>
          <a:bodyPr/>
          <a:lstStyle>
            <a:lvl1pPr>
              <a:defRPr sz="600" b="0">
                <a:solidFill>
                  <a:schemeClr val="bg2"/>
                </a:solidFill>
              </a:defRPr>
            </a:lvl1pPr>
          </a:lstStyle>
          <a:p>
            <a:pPr algn="r"/>
            <a:endParaRPr lang="en-US" dirty="0"/>
          </a:p>
        </p:txBody>
      </p:sp>
    </p:spTree>
    <p:custDataLst>
      <p:tags r:id="rId1"/>
    </p:custDataLst>
    <p:extLst>
      <p:ext uri="{BB962C8B-B14F-4D97-AF65-F5344CB8AC3E}">
        <p14:creationId xmlns:p14="http://schemas.microsoft.com/office/powerpoint/2010/main" val="2063794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22920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189" algn="ctr" rtl="0" eaLnBrk="1" fontAlgn="base" hangingPunct="1">
        <a:spcBef>
          <a:spcPct val="0"/>
        </a:spcBef>
        <a:spcAft>
          <a:spcPct val="0"/>
        </a:spcAft>
        <a:defRPr sz="4400">
          <a:solidFill>
            <a:schemeClr val="tx1"/>
          </a:solidFill>
          <a:latin typeface="Calibri" pitchFamily="34" charset="0"/>
        </a:defRPr>
      </a:lvl6pPr>
      <a:lvl7pPr marL="914377" algn="ctr" rtl="0" eaLnBrk="1" fontAlgn="base" hangingPunct="1">
        <a:spcBef>
          <a:spcPct val="0"/>
        </a:spcBef>
        <a:spcAft>
          <a:spcPct val="0"/>
        </a:spcAft>
        <a:defRPr sz="4400">
          <a:solidFill>
            <a:schemeClr val="tx1"/>
          </a:solidFill>
          <a:latin typeface="Calibri" pitchFamily="34" charset="0"/>
        </a:defRPr>
      </a:lvl7pPr>
      <a:lvl8pPr marL="1371566" algn="ctr" rtl="0" eaLnBrk="1" fontAlgn="base" hangingPunct="1">
        <a:spcBef>
          <a:spcPct val="0"/>
        </a:spcBef>
        <a:spcAft>
          <a:spcPct val="0"/>
        </a:spcAft>
        <a:defRPr sz="4400">
          <a:solidFill>
            <a:schemeClr val="tx1"/>
          </a:solidFill>
          <a:latin typeface="Calibri" pitchFamily="34" charset="0"/>
        </a:defRPr>
      </a:lvl8pPr>
      <a:lvl9pPr marL="1828754" algn="ctr" rtl="0" eaLnBrk="1" fontAlgn="base" hangingPunct="1">
        <a:spcBef>
          <a:spcPct val="0"/>
        </a:spcBef>
        <a:spcAft>
          <a:spcPct val="0"/>
        </a:spcAft>
        <a:defRPr sz="4400">
          <a:solidFill>
            <a:schemeClr val="tx1"/>
          </a:solidFill>
          <a:latin typeface="Calibri" pitchFamily="34" charset="0"/>
        </a:defRPr>
      </a:lvl9pPr>
    </p:titleStyle>
    <p:bodyStyle>
      <a:lvl1pPr marL="342891" indent="-342891"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32" indent="-285744"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2971" indent="-228594"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160" indent="-228594"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349" indent="-228594"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r-Latn-R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2.xml"/><Relationship Id="rId1" Type="http://schemas.openxmlformats.org/officeDocument/2006/relationships/tags" Target="../tags/tag107.xml"/><Relationship Id="rId6" Type="http://schemas.openxmlformats.org/officeDocument/2006/relationships/image" Target="../media/image22.png"/><Relationship Id="rId5" Type="http://schemas.openxmlformats.org/officeDocument/2006/relationships/image" Target="../media/image5.png"/><Relationship Id="rId4" Type="http://schemas.openxmlformats.org/officeDocument/2006/relationships/image" Target="../media/image68.png"/></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2.xml"/><Relationship Id="rId1" Type="http://schemas.openxmlformats.org/officeDocument/2006/relationships/tags" Target="../tags/tag108.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2.xml"/><Relationship Id="rId1" Type="http://schemas.openxmlformats.org/officeDocument/2006/relationships/tags" Target="../tags/tag109.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105.xml"/><Relationship Id="rId7" Type="http://schemas.openxmlformats.org/officeDocument/2006/relationships/image" Target="../media/image101.png"/><Relationship Id="rId2" Type="http://schemas.openxmlformats.org/officeDocument/2006/relationships/slideLayout" Target="../slideLayouts/slideLayout2.xml"/><Relationship Id="rId1" Type="http://schemas.openxmlformats.org/officeDocument/2006/relationships/tags" Target="../tags/tag110.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98.png"/></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106.xml"/><Relationship Id="rId7" Type="http://schemas.openxmlformats.org/officeDocument/2006/relationships/image" Target="../media/image105.png"/><Relationship Id="rId2" Type="http://schemas.openxmlformats.org/officeDocument/2006/relationships/slideLayout" Target="../slideLayouts/slideLayout2.xml"/><Relationship Id="rId1" Type="http://schemas.openxmlformats.org/officeDocument/2006/relationships/tags" Target="../tags/tag111.xml"/><Relationship Id="rId6" Type="http://schemas.openxmlformats.org/officeDocument/2006/relationships/image" Target="../media/image104.png"/><Relationship Id="rId5" Type="http://schemas.openxmlformats.org/officeDocument/2006/relationships/image" Target="../media/image103.png"/><Relationship Id="rId4" Type="http://schemas.openxmlformats.org/officeDocument/2006/relationships/image" Target="../media/image102.png"/></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107.xml"/><Relationship Id="rId7" Type="http://schemas.openxmlformats.org/officeDocument/2006/relationships/image" Target="../media/image109.png"/><Relationship Id="rId2" Type="http://schemas.openxmlformats.org/officeDocument/2006/relationships/slideLayout" Target="../slideLayouts/slideLayout2.xml"/><Relationship Id="rId1" Type="http://schemas.openxmlformats.org/officeDocument/2006/relationships/tags" Target="../tags/tag112.xml"/><Relationship Id="rId6" Type="http://schemas.openxmlformats.org/officeDocument/2006/relationships/image" Target="../media/image108.png"/><Relationship Id="rId5" Type="http://schemas.openxmlformats.org/officeDocument/2006/relationships/image" Target="../media/image107.png"/><Relationship Id="rId4" Type="http://schemas.openxmlformats.org/officeDocument/2006/relationships/image" Target="../media/image106.png"/></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2.xml"/><Relationship Id="rId1" Type="http://schemas.openxmlformats.org/officeDocument/2006/relationships/tags" Target="../tags/tag113.xml"/><Relationship Id="rId4" Type="http://schemas.openxmlformats.org/officeDocument/2006/relationships/image" Target="../media/image6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109.xml"/><Relationship Id="rId7" Type="http://schemas.openxmlformats.org/officeDocument/2006/relationships/image" Target="../media/image113.png"/><Relationship Id="rId2" Type="http://schemas.openxmlformats.org/officeDocument/2006/relationships/slideLayout" Target="../slideLayouts/slideLayout2.xml"/><Relationship Id="rId1" Type="http://schemas.openxmlformats.org/officeDocument/2006/relationships/tags" Target="../tags/tag114.xml"/><Relationship Id="rId6" Type="http://schemas.openxmlformats.org/officeDocument/2006/relationships/image" Target="../media/image112.png"/><Relationship Id="rId5" Type="http://schemas.openxmlformats.org/officeDocument/2006/relationships/image" Target="../media/image111.png"/><Relationship Id="rId4" Type="http://schemas.openxmlformats.org/officeDocument/2006/relationships/image" Target="../media/image110.png"/></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110.xml"/><Relationship Id="rId7" Type="http://schemas.openxmlformats.org/officeDocument/2006/relationships/image" Target="../media/image68.png"/><Relationship Id="rId2" Type="http://schemas.openxmlformats.org/officeDocument/2006/relationships/slideLayout" Target="../slideLayouts/slideLayout2.xml"/><Relationship Id="rId1" Type="http://schemas.openxmlformats.org/officeDocument/2006/relationships/tags" Target="../tags/tag115.xml"/><Relationship Id="rId6" Type="http://schemas.openxmlformats.org/officeDocument/2006/relationships/image" Target="../media/image22.png"/><Relationship Id="rId5" Type="http://schemas.openxmlformats.org/officeDocument/2006/relationships/image" Target="../media/image12.png"/><Relationship Id="rId4" Type="http://schemas.openxmlformats.org/officeDocument/2006/relationships/image" Target="../media/image5.png"/></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111.xml"/><Relationship Id="rId2" Type="http://schemas.openxmlformats.org/officeDocument/2006/relationships/slideLayout" Target="../slideLayouts/slideLayout2.xml"/><Relationship Id="rId1" Type="http://schemas.openxmlformats.org/officeDocument/2006/relationships/tags" Target="../tags/tag116.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112.xml"/><Relationship Id="rId2" Type="http://schemas.openxmlformats.org/officeDocument/2006/relationships/slideLayout" Target="../slideLayouts/slideLayout2.xml"/><Relationship Id="rId1" Type="http://schemas.openxmlformats.org/officeDocument/2006/relationships/tags" Target="../tags/tag117.xml"/></Relationships>
</file>

<file path=ppt/slides/_rels/slide114.xml.rels><?xml version="1.0" encoding="UTF-8" standalone="yes"?>
<Relationships xmlns="http://schemas.openxmlformats.org/package/2006/relationships"><Relationship Id="rId8" Type="http://schemas.openxmlformats.org/officeDocument/2006/relationships/image" Target="../media/image118.png"/><Relationship Id="rId3" Type="http://schemas.openxmlformats.org/officeDocument/2006/relationships/notesSlide" Target="../notesSlides/notesSlide113.xml"/><Relationship Id="rId7" Type="http://schemas.openxmlformats.org/officeDocument/2006/relationships/image" Target="../media/image117.png"/><Relationship Id="rId2" Type="http://schemas.openxmlformats.org/officeDocument/2006/relationships/slideLayout" Target="../slideLayouts/slideLayout2.xml"/><Relationship Id="rId1" Type="http://schemas.openxmlformats.org/officeDocument/2006/relationships/tags" Target="../tags/tag118.xml"/><Relationship Id="rId6" Type="http://schemas.openxmlformats.org/officeDocument/2006/relationships/image" Target="../media/image116.png"/><Relationship Id="rId5" Type="http://schemas.openxmlformats.org/officeDocument/2006/relationships/image" Target="../media/image115.png"/><Relationship Id="rId4" Type="http://schemas.openxmlformats.org/officeDocument/2006/relationships/image" Target="../media/image114.png"/><Relationship Id="rId9" Type="http://schemas.openxmlformats.org/officeDocument/2006/relationships/image" Target="../media/image119.png"/></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114.xml"/><Relationship Id="rId7" Type="http://schemas.openxmlformats.org/officeDocument/2006/relationships/image" Target="../media/image123.png"/><Relationship Id="rId2" Type="http://schemas.openxmlformats.org/officeDocument/2006/relationships/slideLayout" Target="../slideLayouts/slideLayout2.xml"/><Relationship Id="rId1" Type="http://schemas.openxmlformats.org/officeDocument/2006/relationships/tags" Target="../tags/tag119.xml"/><Relationship Id="rId6" Type="http://schemas.openxmlformats.org/officeDocument/2006/relationships/image" Target="../media/image122.png"/><Relationship Id="rId5" Type="http://schemas.openxmlformats.org/officeDocument/2006/relationships/image" Target="../media/image121.png"/><Relationship Id="rId4" Type="http://schemas.openxmlformats.org/officeDocument/2006/relationships/image" Target="../media/image120.png"/></Relationships>
</file>

<file path=ppt/slides/_rels/slide11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115.xml"/><Relationship Id="rId7" Type="http://schemas.openxmlformats.org/officeDocument/2006/relationships/image" Target="../media/image127.png"/><Relationship Id="rId2" Type="http://schemas.openxmlformats.org/officeDocument/2006/relationships/slideLayout" Target="../slideLayouts/slideLayout2.xml"/><Relationship Id="rId1" Type="http://schemas.openxmlformats.org/officeDocument/2006/relationships/tags" Target="../tags/tag120.xml"/><Relationship Id="rId6" Type="http://schemas.openxmlformats.org/officeDocument/2006/relationships/image" Target="../media/image126.png"/><Relationship Id="rId5" Type="http://schemas.openxmlformats.org/officeDocument/2006/relationships/image" Target="../media/image125.png"/><Relationship Id="rId4" Type="http://schemas.openxmlformats.org/officeDocument/2006/relationships/image" Target="../media/image124.png"/></Relationships>
</file>

<file path=ppt/slides/_rels/slide117.xml.rels><?xml version="1.0" encoding="UTF-8" standalone="yes"?>
<Relationships xmlns="http://schemas.openxmlformats.org/package/2006/relationships"><Relationship Id="rId8" Type="http://schemas.openxmlformats.org/officeDocument/2006/relationships/image" Target="../media/image131.png"/><Relationship Id="rId3" Type="http://schemas.openxmlformats.org/officeDocument/2006/relationships/notesSlide" Target="../notesSlides/notesSlide116.xml"/><Relationship Id="rId7" Type="http://schemas.openxmlformats.org/officeDocument/2006/relationships/image" Target="../media/image130.png"/><Relationship Id="rId2" Type="http://schemas.openxmlformats.org/officeDocument/2006/relationships/slideLayout" Target="../slideLayouts/slideLayout2.xml"/><Relationship Id="rId1" Type="http://schemas.openxmlformats.org/officeDocument/2006/relationships/tags" Target="../tags/tag121.xml"/><Relationship Id="rId6" Type="http://schemas.openxmlformats.org/officeDocument/2006/relationships/image" Target="../media/image129.png"/><Relationship Id="rId5" Type="http://schemas.openxmlformats.org/officeDocument/2006/relationships/image" Target="../media/image128.png"/><Relationship Id="rId4" Type="http://schemas.openxmlformats.org/officeDocument/2006/relationships/image" Target="../media/image124.png"/><Relationship Id="rId9" Type="http://schemas.openxmlformats.org/officeDocument/2006/relationships/image" Target="../media/image23.png"/></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117.xml"/><Relationship Id="rId2" Type="http://schemas.openxmlformats.org/officeDocument/2006/relationships/slideLayout" Target="../slideLayouts/slideLayout2.xml"/><Relationship Id="rId1" Type="http://schemas.openxmlformats.org/officeDocument/2006/relationships/tags" Target="../tags/tag122.xml"/><Relationship Id="rId6" Type="http://schemas.openxmlformats.org/officeDocument/2006/relationships/image" Target="../media/image44.png"/><Relationship Id="rId5" Type="http://schemas.openxmlformats.org/officeDocument/2006/relationships/image" Target="../media/image132.png"/><Relationship Id="rId4" Type="http://schemas.openxmlformats.org/officeDocument/2006/relationships/image" Target="../media/image124.png"/></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118.xml"/><Relationship Id="rId2" Type="http://schemas.openxmlformats.org/officeDocument/2006/relationships/slideLayout" Target="../slideLayouts/slideLayout2.xml"/><Relationship Id="rId1" Type="http://schemas.openxmlformats.org/officeDocument/2006/relationships/tags" Target="../tags/tag12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119.xml"/><Relationship Id="rId2" Type="http://schemas.openxmlformats.org/officeDocument/2006/relationships/slideLayout" Target="../slideLayouts/slideLayout2.xml"/><Relationship Id="rId1" Type="http://schemas.openxmlformats.org/officeDocument/2006/relationships/tags" Target="../tags/tag124.xml"/><Relationship Id="rId4" Type="http://schemas.openxmlformats.org/officeDocument/2006/relationships/image" Target="../media/image68.png"/></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120.xml"/><Relationship Id="rId2" Type="http://schemas.openxmlformats.org/officeDocument/2006/relationships/slideLayout" Target="../slideLayouts/slideLayout2.xml"/><Relationship Id="rId1" Type="http://schemas.openxmlformats.org/officeDocument/2006/relationships/tags" Target="../tags/tag125.xml"/><Relationship Id="rId6" Type="http://schemas.openxmlformats.org/officeDocument/2006/relationships/image" Target="../media/image135.png"/><Relationship Id="rId5" Type="http://schemas.openxmlformats.org/officeDocument/2006/relationships/image" Target="../media/image134.png"/><Relationship Id="rId4" Type="http://schemas.openxmlformats.org/officeDocument/2006/relationships/image" Target="../media/image133.png"/></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121.xml"/><Relationship Id="rId2" Type="http://schemas.openxmlformats.org/officeDocument/2006/relationships/slideLayout" Target="../slideLayouts/slideLayout2.xml"/><Relationship Id="rId1" Type="http://schemas.openxmlformats.org/officeDocument/2006/relationships/tags" Target="../tags/tag126.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2.xml"/><Relationship Id="rId1" Type="http://schemas.openxmlformats.org/officeDocument/2006/relationships/tags" Target="../tags/tag12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15.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9.png"/><Relationship Id="rId9"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17.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15.png"/><Relationship Id="rId5" Type="http://schemas.openxmlformats.org/officeDocument/2006/relationships/image" Target="../media/image5.png"/><Relationship Id="rId4" Type="http://schemas.openxmlformats.org/officeDocument/2006/relationships/image" Target="../media/image9.png"/><Relationship Id="rId9"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8.xml"/><Relationship Id="rId5" Type="http://schemas.openxmlformats.org/officeDocument/2006/relationships/image" Target="../media/image23.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30.xml"/><Relationship Id="rId6" Type="http://schemas.openxmlformats.org/officeDocument/2006/relationships/image" Target="../media/image26.png"/><Relationship Id="rId5" Type="http://schemas.microsoft.com/office/2007/relationships/hdphoto" Target="../media/hdphoto1.wdp"/><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31.xml"/><Relationship Id="rId6" Type="http://schemas.openxmlformats.org/officeDocument/2006/relationships/image" Target="../media/image22.png"/><Relationship Id="rId5" Type="http://schemas.openxmlformats.org/officeDocument/2006/relationships/image" Target="../media/image28.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8.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notesSlide" Target="../notesSlides/notesSlide36.xml"/><Relationship Id="rId7"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ags" Target="../tags/tag40.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ags" Target="../tags/tag4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45.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7" Type="http://schemas.openxmlformats.org/officeDocument/2006/relationships/image" Target="../media/image48.png"/><Relationship Id="rId2" Type="http://schemas.openxmlformats.org/officeDocument/2006/relationships/slideLayout" Target="../slideLayouts/slideLayout2.xml"/><Relationship Id="rId1" Type="http://schemas.openxmlformats.org/officeDocument/2006/relationships/tags" Target="../tags/tag48.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49.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notesSlide" Target="../notesSlides/notesSlide48.xml"/><Relationship Id="rId7" Type="http://schemas.openxmlformats.org/officeDocument/2006/relationships/image" Target="../media/image52.png"/><Relationship Id="rId2" Type="http://schemas.openxmlformats.org/officeDocument/2006/relationships/slideLayout" Target="../slideLayouts/slideLayout2.xml"/><Relationship Id="rId1" Type="http://schemas.openxmlformats.org/officeDocument/2006/relationships/tags" Target="../tags/tag5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55.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notesSlide" Target="../notesSlides/notesSlide54.xml"/><Relationship Id="rId7" Type="http://schemas.openxmlformats.org/officeDocument/2006/relationships/image" Target="../media/image54.png"/><Relationship Id="rId2" Type="http://schemas.openxmlformats.org/officeDocument/2006/relationships/slideLayout" Target="../slideLayouts/slideLayout2.xml"/><Relationship Id="rId1" Type="http://schemas.openxmlformats.org/officeDocument/2006/relationships/tags" Target="../tags/tag58.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59.xml"/><Relationship Id="rId4" Type="http://schemas.openxmlformats.org/officeDocument/2006/relationships/image" Target="../media/image56.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58.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notesSlide" Target="../notesSlides/notesSlide57.xml"/><Relationship Id="rId7" Type="http://schemas.openxmlformats.org/officeDocument/2006/relationships/image" Target="../media/image60.png"/><Relationship Id="rId2" Type="http://schemas.openxmlformats.org/officeDocument/2006/relationships/slideLayout" Target="../slideLayouts/slideLayout2.xml"/><Relationship Id="rId1" Type="http://schemas.openxmlformats.org/officeDocument/2006/relationships/tags" Target="../tags/tag61.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59.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notesSlide" Target="../notesSlides/notesSlide58.xml"/><Relationship Id="rId7" Type="http://schemas.openxmlformats.org/officeDocument/2006/relationships/image" Target="../media/image60.png"/><Relationship Id="rId2" Type="http://schemas.openxmlformats.org/officeDocument/2006/relationships/slideLayout" Target="../slideLayouts/slideLayout2.xml"/><Relationship Id="rId1" Type="http://schemas.openxmlformats.org/officeDocument/2006/relationships/tags" Target="../tags/tag6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notesSlide" Target="../notesSlides/notesSlide59.xml"/><Relationship Id="rId7" Type="http://schemas.openxmlformats.org/officeDocument/2006/relationships/image" Target="../media/image65.png"/><Relationship Id="rId2" Type="http://schemas.openxmlformats.org/officeDocument/2006/relationships/slideLayout" Target="../slideLayouts/slideLayout2.xml"/><Relationship Id="rId1" Type="http://schemas.openxmlformats.org/officeDocument/2006/relationships/tags" Target="../tags/tag63.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0.xml"/><Relationship Id="rId7"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64.xml"/><Relationship Id="rId6" Type="http://schemas.openxmlformats.org/officeDocument/2006/relationships/image" Target="../media/image5.png"/><Relationship Id="rId5" Type="http://schemas.openxmlformats.org/officeDocument/2006/relationships/image" Target="../media/image68.png"/><Relationship Id="rId4" Type="http://schemas.openxmlformats.org/officeDocument/2006/relationships/image" Target="../media/image67.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68.xml"/><Relationship Id="rId4" Type="http://schemas.openxmlformats.org/officeDocument/2006/relationships/image" Target="../media/image69.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tags" Target="../tags/tag70.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tags" Target="../tags/tag74.xml"/><Relationship Id="rId4" Type="http://schemas.openxmlformats.org/officeDocument/2006/relationships/notesSlide" Target="../notesSlides/notesSlide70.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5.xml"/><Relationship Id="rId7" Type="http://schemas.openxmlformats.org/officeDocument/2006/relationships/image" Target="../media/image73.png"/><Relationship Id="rId2" Type="http://schemas.openxmlformats.org/officeDocument/2006/relationships/slideLayout" Target="../slideLayouts/slideLayout2.xml"/><Relationship Id="rId1" Type="http://schemas.openxmlformats.org/officeDocument/2006/relationships/tags" Target="../tags/tag80.xml"/><Relationship Id="rId6" Type="http://schemas.openxmlformats.org/officeDocument/2006/relationships/image" Target="../media/image61.png"/><Relationship Id="rId5" Type="http://schemas.openxmlformats.org/officeDocument/2006/relationships/image" Target="../media/image58.png"/><Relationship Id="rId4" Type="http://schemas.openxmlformats.org/officeDocument/2006/relationships/image" Target="../media/image57.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8.png"/><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81.xml.rels><?xml version="1.0" encoding="UTF-8" standalone="yes"?>
<Relationships xmlns="http://schemas.openxmlformats.org/package/2006/relationships"><Relationship Id="rId8" Type="http://schemas.openxmlformats.org/officeDocument/2006/relationships/image" Target="../media/image78.jpeg"/><Relationship Id="rId13" Type="http://schemas.openxmlformats.org/officeDocument/2006/relationships/image" Target="../media/image83.png"/><Relationship Id="rId3" Type="http://schemas.openxmlformats.org/officeDocument/2006/relationships/notesSlide" Target="../notesSlides/notesSlide80.xml"/><Relationship Id="rId7" Type="http://schemas.openxmlformats.org/officeDocument/2006/relationships/image" Target="../media/image77.jpeg"/><Relationship Id="rId12" Type="http://schemas.openxmlformats.org/officeDocument/2006/relationships/image" Target="../media/image82.png"/><Relationship Id="rId17" Type="http://schemas.openxmlformats.org/officeDocument/2006/relationships/image" Target="../media/image86.jpeg"/><Relationship Id="rId2" Type="http://schemas.openxmlformats.org/officeDocument/2006/relationships/slideLayout" Target="../slideLayouts/slideLayout2.xml"/><Relationship Id="rId16" Type="http://schemas.openxmlformats.org/officeDocument/2006/relationships/image" Target="../media/image85.png"/><Relationship Id="rId1" Type="http://schemas.openxmlformats.org/officeDocument/2006/relationships/tags" Target="../tags/tag85.xml"/><Relationship Id="rId6" Type="http://schemas.openxmlformats.org/officeDocument/2006/relationships/image" Target="../media/image76.jpeg"/><Relationship Id="rId11" Type="http://schemas.openxmlformats.org/officeDocument/2006/relationships/image" Target="../media/image81.png"/><Relationship Id="rId5" Type="http://schemas.openxmlformats.org/officeDocument/2006/relationships/image" Target="../media/image75.png"/><Relationship Id="rId15" Type="http://schemas.openxmlformats.org/officeDocument/2006/relationships/image" Target="../media/image84.png"/><Relationship Id="rId10" Type="http://schemas.openxmlformats.org/officeDocument/2006/relationships/image" Target="../media/image80.jpeg"/><Relationship Id="rId4" Type="http://schemas.openxmlformats.org/officeDocument/2006/relationships/image" Target="../media/image74.jpeg"/><Relationship Id="rId9" Type="http://schemas.openxmlformats.org/officeDocument/2006/relationships/image" Target="../media/image79.jpeg"/><Relationship Id="rId14" Type="http://schemas.openxmlformats.org/officeDocument/2006/relationships/image" Target="../media/image7.pn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2.xml"/><Relationship Id="rId1" Type="http://schemas.openxmlformats.org/officeDocument/2006/relationships/tags" Target="../tags/tag89.xml"/><Relationship Id="rId4" Type="http://schemas.openxmlformats.org/officeDocument/2006/relationships/image" Target="../media/image87.png"/></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xml"/><Relationship Id="rId1" Type="http://schemas.openxmlformats.org/officeDocument/2006/relationships/tags" Target="../tags/tag93.xml"/><Relationship Id="rId6" Type="http://schemas.openxmlformats.org/officeDocument/2006/relationships/image" Target="../media/image82.png"/><Relationship Id="rId5" Type="http://schemas.openxmlformats.org/officeDocument/2006/relationships/image" Target="../media/image88.png"/><Relationship Id="rId4" Type="http://schemas.openxmlformats.org/officeDocument/2006/relationships/image" Target="../media/image8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5.png"/><Relationship Id="rId4" Type="http://schemas.openxmlformats.org/officeDocument/2006/relationships/image" Target="../media/image8.png"/></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xml"/><Relationship Id="rId1" Type="http://schemas.openxmlformats.org/officeDocument/2006/relationships/tags" Target="../tags/tag94.xml"/><Relationship Id="rId4" Type="http://schemas.openxmlformats.org/officeDocument/2006/relationships/image" Target="../media/image89.wmf"/></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92.xml.rels><?xml version="1.0" encoding="UTF-8" standalone="yes"?>
<Relationships xmlns="http://schemas.openxmlformats.org/package/2006/relationships"><Relationship Id="rId8" Type="http://schemas.openxmlformats.org/officeDocument/2006/relationships/image" Target="../media/image94.png"/><Relationship Id="rId3" Type="http://schemas.openxmlformats.org/officeDocument/2006/relationships/notesSlide" Target="../notesSlides/notesSlide91.xml"/><Relationship Id="rId7" Type="http://schemas.openxmlformats.org/officeDocument/2006/relationships/image" Target="../media/image93.png"/><Relationship Id="rId2" Type="http://schemas.openxmlformats.org/officeDocument/2006/relationships/slideLayout" Target="../slideLayouts/slideLayout2.xml"/><Relationship Id="rId1" Type="http://schemas.openxmlformats.org/officeDocument/2006/relationships/tags" Target="../tags/tag96.xml"/><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90.png"/><Relationship Id="rId9" Type="http://schemas.openxmlformats.org/officeDocument/2006/relationships/image" Target="../media/image95.png"/></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2.xml"/><Relationship Id="rId1" Type="http://schemas.openxmlformats.org/officeDocument/2006/relationships/tags" Target="../tags/tag97.xml"/><Relationship Id="rId6" Type="http://schemas.openxmlformats.org/officeDocument/2006/relationships/image" Target="../media/image22.png"/><Relationship Id="rId5" Type="http://schemas.openxmlformats.org/officeDocument/2006/relationships/image" Target="../media/image5.png"/><Relationship Id="rId4" Type="http://schemas.openxmlformats.org/officeDocument/2006/relationships/image" Target="../media/image68.png"/></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2.xml"/><Relationship Id="rId1" Type="http://schemas.openxmlformats.org/officeDocument/2006/relationships/tags" Target="../tags/tag99.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2.xml"/><Relationship Id="rId1" Type="http://schemas.openxmlformats.org/officeDocument/2006/relationships/tags" Target="../tags/tag102.xml"/><Relationship Id="rId4" Type="http://schemas.openxmlformats.org/officeDocument/2006/relationships/image" Target="../media/image96.jpeg"/></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2.xml"/><Relationship Id="rId1" Type="http://schemas.openxmlformats.org/officeDocument/2006/relationships/tags" Target="../tags/tag103.xml"/><Relationship Id="rId4" Type="http://schemas.openxmlformats.org/officeDocument/2006/relationships/image" Target="../media/image9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r-HR" dirty="0" smtClean="0"/>
              <a:t>Block-based storage</a:t>
            </a:r>
            <a:endParaRPr lang="hr-HR" dirty="0"/>
          </a:p>
        </p:txBody>
      </p:sp>
    </p:spTree>
    <p:extLst>
      <p:ext uri="{BB962C8B-B14F-4D97-AF65-F5344CB8AC3E}">
        <p14:creationId xmlns:p14="http://schemas.microsoft.com/office/powerpoint/2010/main" val="3744836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400" dirty="0"/>
              <a:t>Least recently used (LRU)</a:t>
            </a:r>
          </a:p>
          <a:p>
            <a:pPr lvl="1"/>
            <a:r>
              <a:rPr lang="en-US" sz="1400" dirty="0"/>
              <a:t>Discards data that have not been accessed for a long time</a:t>
            </a:r>
          </a:p>
          <a:p>
            <a:r>
              <a:rPr lang="en-US" sz="1400" dirty="0"/>
              <a:t>Most recently used (MRU)</a:t>
            </a:r>
          </a:p>
          <a:p>
            <a:pPr lvl="1"/>
            <a:r>
              <a:rPr lang="en-US" sz="1400" dirty="0"/>
              <a:t>Discards data that have been most recently accessed</a:t>
            </a:r>
          </a:p>
          <a:p>
            <a:endParaRPr lang="en-US" dirty="0"/>
          </a:p>
        </p:txBody>
      </p:sp>
      <p:sp>
        <p:nvSpPr>
          <p:cNvPr id="2" name="Title 1"/>
          <p:cNvSpPr>
            <a:spLocks noGrp="1"/>
          </p:cNvSpPr>
          <p:nvPr>
            <p:ph type="title"/>
          </p:nvPr>
        </p:nvSpPr>
        <p:spPr/>
        <p:txBody>
          <a:bodyPr/>
          <a:lstStyle/>
          <a:p>
            <a:r>
              <a:rPr lang="en-US" dirty="0"/>
              <a:t>Cache Management: Algorithms</a:t>
            </a:r>
          </a:p>
        </p:txBody>
      </p:sp>
      <p:sp>
        <p:nvSpPr>
          <p:cNvPr id="4" name="Footer Placeholder 3"/>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5" name="Group 4"/>
          <p:cNvGrpSpPr/>
          <p:nvPr/>
        </p:nvGrpSpPr>
        <p:grpSpPr>
          <a:xfrm>
            <a:off x="1801616" y="2971800"/>
            <a:ext cx="5489144" cy="2364724"/>
            <a:chOff x="1801616" y="3368053"/>
            <a:chExt cx="5489144" cy="2364724"/>
          </a:xfrm>
        </p:grpSpPr>
        <p:sp>
          <p:nvSpPr>
            <p:cNvPr id="6" name="Rectangle 141"/>
            <p:cNvSpPr>
              <a:spLocks noChangeArrowheads="1"/>
            </p:cNvSpPr>
            <p:nvPr/>
          </p:nvSpPr>
          <p:spPr bwMode="auto">
            <a:xfrm>
              <a:off x="2044371" y="3368053"/>
              <a:ext cx="267907" cy="267907"/>
            </a:xfrm>
            <a:prstGeom prst="rect">
              <a:avLst/>
            </a:prstGeom>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7" name="Text Box 159"/>
            <p:cNvSpPr txBox="1">
              <a:spLocks noChangeArrowheads="1"/>
            </p:cNvSpPr>
            <p:nvPr/>
          </p:nvSpPr>
          <p:spPr bwMode="auto">
            <a:xfrm>
              <a:off x="1801616" y="3716762"/>
              <a:ext cx="753411" cy="166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00"/>
                  </a:solidFill>
                  <a:miter lim="800000"/>
                  <a:headEnd/>
                  <a:tailEnd type="none" w="lg" len="me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lIns="0" tIns="0" rIns="0" bIns="0" anchor="ctr">
              <a:spAutoFit/>
            </a:bodyPr>
            <a:lstStyle>
              <a:lvl1pPr defTabSz="941388">
                <a:spcBef>
                  <a:spcPct val="0"/>
                </a:spcBef>
                <a:defRPr>
                  <a:solidFill>
                    <a:schemeClr val="tx1"/>
                  </a:solidFill>
                  <a:latin typeface="Arial" charset="0"/>
                  <a:cs typeface="Arial" charset="0"/>
                </a:defRPr>
              </a:lvl1pPr>
              <a:lvl2pPr defTabSz="941388">
                <a:spcBef>
                  <a:spcPct val="0"/>
                </a:spcBef>
                <a:defRPr>
                  <a:solidFill>
                    <a:schemeClr val="tx1"/>
                  </a:solidFill>
                  <a:latin typeface="Arial" charset="0"/>
                  <a:cs typeface="Arial" charset="0"/>
                </a:defRPr>
              </a:lvl2pPr>
              <a:lvl3pPr defTabSz="941388">
                <a:spcBef>
                  <a:spcPct val="0"/>
                </a:spcBef>
                <a:defRPr>
                  <a:solidFill>
                    <a:schemeClr val="tx1"/>
                  </a:solidFill>
                  <a:latin typeface="Arial" charset="0"/>
                  <a:cs typeface="Arial" charset="0"/>
                </a:defRPr>
              </a:lvl3pPr>
              <a:lvl4pPr defTabSz="941388">
                <a:spcBef>
                  <a:spcPct val="0"/>
                </a:spcBef>
                <a:defRPr>
                  <a:solidFill>
                    <a:schemeClr val="tx1"/>
                  </a:solidFill>
                  <a:latin typeface="Arial" charset="0"/>
                  <a:cs typeface="Arial" charset="0"/>
                </a:defRPr>
              </a:lvl4pPr>
              <a:lvl5pPr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lnSpc>
                  <a:spcPct val="90000"/>
                </a:lnSpc>
                <a:spcBef>
                  <a:spcPct val="50000"/>
                </a:spcBef>
              </a:pPr>
              <a:r>
                <a:rPr lang="en-US" sz="1200" dirty="0">
                  <a:latin typeface="Verdana" panose="020B0604030504040204" pitchFamily="34" charset="0"/>
                  <a:ea typeface="Verdana" panose="020B0604030504040204" pitchFamily="34" charset="0"/>
                  <a:cs typeface="Verdana" panose="020B0604030504040204" pitchFamily="34" charset="0"/>
                </a:rPr>
                <a:t>New Data</a:t>
              </a:r>
            </a:p>
          </p:txBody>
        </p:sp>
        <p:sp>
          <p:nvSpPr>
            <p:cNvPr id="8" name="Text Box 160"/>
            <p:cNvSpPr txBox="1">
              <a:spLocks noChangeArrowheads="1"/>
            </p:cNvSpPr>
            <p:nvPr/>
          </p:nvSpPr>
          <p:spPr bwMode="auto">
            <a:xfrm>
              <a:off x="6146216" y="5566578"/>
              <a:ext cx="1144544" cy="166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00"/>
                  </a:solidFill>
                  <a:miter lim="800000"/>
                  <a:headEnd/>
                  <a:tailEnd type="none" w="lg" len="me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lIns="0" tIns="0" rIns="0" bIns="0" anchor="ctr">
              <a:spAutoFit/>
            </a:bodyPr>
            <a:lstStyle>
              <a:lvl1pPr defTabSz="941388">
                <a:spcBef>
                  <a:spcPct val="0"/>
                </a:spcBef>
                <a:defRPr>
                  <a:solidFill>
                    <a:schemeClr val="tx1"/>
                  </a:solidFill>
                  <a:latin typeface="Arial" charset="0"/>
                  <a:cs typeface="Arial" charset="0"/>
                </a:defRPr>
              </a:lvl1pPr>
              <a:lvl2pPr defTabSz="941388">
                <a:spcBef>
                  <a:spcPct val="0"/>
                </a:spcBef>
                <a:defRPr>
                  <a:solidFill>
                    <a:schemeClr val="tx1"/>
                  </a:solidFill>
                  <a:latin typeface="Arial" charset="0"/>
                  <a:cs typeface="Arial" charset="0"/>
                </a:defRPr>
              </a:lvl2pPr>
              <a:lvl3pPr defTabSz="941388">
                <a:spcBef>
                  <a:spcPct val="0"/>
                </a:spcBef>
                <a:defRPr>
                  <a:solidFill>
                    <a:schemeClr val="tx1"/>
                  </a:solidFill>
                  <a:latin typeface="Arial" charset="0"/>
                  <a:cs typeface="Arial" charset="0"/>
                </a:defRPr>
              </a:lvl3pPr>
              <a:lvl4pPr defTabSz="941388">
                <a:spcBef>
                  <a:spcPct val="0"/>
                </a:spcBef>
                <a:defRPr>
                  <a:solidFill>
                    <a:schemeClr val="tx1"/>
                  </a:solidFill>
                  <a:latin typeface="Arial" charset="0"/>
                  <a:cs typeface="Arial" charset="0"/>
                </a:defRPr>
              </a:lvl4pPr>
              <a:lvl5pPr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lnSpc>
                  <a:spcPct val="90000"/>
                </a:lnSpc>
                <a:spcBef>
                  <a:spcPct val="50000"/>
                </a:spcBef>
              </a:pPr>
              <a:r>
                <a:rPr lang="en-US" sz="1200" dirty="0">
                  <a:latin typeface="Verdana" panose="020B0604030504040204" pitchFamily="34" charset="0"/>
                  <a:ea typeface="Verdana" panose="020B0604030504040204" pitchFamily="34" charset="0"/>
                  <a:cs typeface="Verdana" panose="020B0604030504040204" pitchFamily="34" charset="0"/>
                </a:rPr>
                <a:t>LRU/MRU Data</a:t>
              </a:r>
            </a:p>
          </p:txBody>
        </p:sp>
        <p:sp>
          <p:nvSpPr>
            <p:cNvPr id="9" name="Line 161"/>
            <p:cNvSpPr>
              <a:spLocks noChangeShapeType="1"/>
            </p:cNvSpPr>
            <p:nvPr/>
          </p:nvSpPr>
          <p:spPr bwMode="auto">
            <a:xfrm flipV="1">
              <a:off x="5487480" y="5377351"/>
              <a:ext cx="1002169" cy="0"/>
            </a:xfrm>
            <a:prstGeom prst="line">
              <a:avLst/>
            </a:prstGeom>
            <a:noFill/>
            <a:ln w="6350">
              <a:solidFill>
                <a:schemeClr val="tx1"/>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10" name="Line 162"/>
            <p:cNvSpPr>
              <a:spLocks noChangeShapeType="1"/>
            </p:cNvSpPr>
            <p:nvPr/>
          </p:nvSpPr>
          <p:spPr bwMode="auto">
            <a:xfrm rot="10800000" flipH="1">
              <a:off x="2411501" y="3502007"/>
              <a:ext cx="853336" cy="2"/>
            </a:xfrm>
            <a:prstGeom prst="line">
              <a:avLst/>
            </a:prstGeom>
            <a:noFill/>
            <a:ln w="6350">
              <a:solidFill>
                <a:schemeClr val="tx1"/>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11" name="Rectangle 142"/>
            <p:cNvSpPr>
              <a:spLocks noChangeArrowheads="1"/>
            </p:cNvSpPr>
            <p:nvPr/>
          </p:nvSpPr>
          <p:spPr bwMode="auto">
            <a:xfrm>
              <a:off x="6584536" y="5243393"/>
              <a:ext cx="267909" cy="267905"/>
            </a:xfrm>
            <a:prstGeom prst="rect">
              <a:avLst/>
            </a:prstGeom>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12" name="Text Box 159"/>
            <p:cNvSpPr txBox="1">
              <a:spLocks noChangeArrowheads="1"/>
            </p:cNvSpPr>
            <p:nvPr/>
          </p:nvSpPr>
          <p:spPr bwMode="auto">
            <a:xfrm>
              <a:off x="4108239" y="5550204"/>
              <a:ext cx="469679" cy="166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00"/>
                  </a:solidFill>
                  <a:miter lim="800000"/>
                  <a:headEnd/>
                  <a:tailEnd type="none" w="lg" len="me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lIns="0" tIns="0" rIns="0" bIns="0" anchor="ctr">
              <a:spAutoFit/>
            </a:bodyPr>
            <a:lstStyle>
              <a:lvl1pPr defTabSz="941388">
                <a:spcBef>
                  <a:spcPct val="0"/>
                </a:spcBef>
                <a:defRPr>
                  <a:solidFill>
                    <a:schemeClr val="tx1"/>
                  </a:solidFill>
                  <a:latin typeface="Arial" charset="0"/>
                  <a:cs typeface="Arial" charset="0"/>
                </a:defRPr>
              </a:lvl1pPr>
              <a:lvl2pPr defTabSz="941388">
                <a:spcBef>
                  <a:spcPct val="0"/>
                </a:spcBef>
                <a:defRPr>
                  <a:solidFill>
                    <a:schemeClr val="tx1"/>
                  </a:solidFill>
                  <a:latin typeface="Arial" charset="0"/>
                  <a:cs typeface="Arial" charset="0"/>
                </a:defRPr>
              </a:lvl2pPr>
              <a:lvl3pPr defTabSz="941388">
                <a:spcBef>
                  <a:spcPct val="0"/>
                </a:spcBef>
                <a:defRPr>
                  <a:solidFill>
                    <a:schemeClr val="tx1"/>
                  </a:solidFill>
                  <a:latin typeface="Arial" charset="0"/>
                  <a:cs typeface="Arial" charset="0"/>
                </a:defRPr>
              </a:lvl3pPr>
              <a:lvl4pPr defTabSz="941388">
                <a:spcBef>
                  <a:spcPct val="0"/>
                </a:spcBef>
                <a:defRPr>
                  <a:solidFill>
                    <a:schemeClr val="tx1"/>
                  </a:solidFill>
                  <a:latin typeface="Arial" charset="0"/>
                  <a:cs typeface="Arial" charset="0"/>
                </a:defRPr>
              </a:lvl4pPr>
              <a:lvl5pPr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lnSpc>
                  <a:spcPct val="90000"/>
                </a:lnSpc>
                <a:spcBef>
                  <a:spcPct val="50000"/>
                </a:spcBef>
              </a:pPr>
              <a:r>
                <a:rPr lang="en-US" sz="1200" dirty="0">
                  <a:latin typeface="Verdana" panose="020B0604030504040204" pitchFamily="34" charset="0"/>
                  <a:ea typeface="Verdana" panose="020B0604030504040204" pitchFamily="34" charset="0"/>
                  <a:cs typeface="Verdana" panose="020B0604030504040204" pitchFamily="34" charset="0"/>
                </a:rPr>
                <a:t>Cache</a:t>
              </a:r>
            </a:p>
          </p:txBody>
        </p:sp>
        <p:sp>
          <p:nvSpPr>
            <p:cNvPr id="13" name="Rectangle 97"/>
            <p:cNvSpPr>
              <a:spLocks noChangeArrowheads="1"/>
            </p:cNvSpPr>
            <p:nvPr/>
          </p:nvSpPr>
          <p:spPr bwMode="auto">
            <a:xfrm>
              <a:off x="3274758" y="4171775"/>
              <a:ext cx="267908" cy="267905"/>
            </a:xfrm>
            <a:prstGeom prst="rect">
              <a:avLst/>
            </a:prstGeom>
            <a:ln>
              <a:solidFill>
                <a:schemeClr val="tx1"/>
              </a:solidFill>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14" name="Rectangle 98"/>
            <p:cNvSpPr>
              <a:spLocks noChangeArrowheads="1"/>
            </p:cNvSpPr>
            <p:nvPr/>
          </p:nvSpPr>
          <p:spPr bwMode="auto">
            <a:xfrm>
              <a:off x="3542666" y="4171775"/>
              <a:ext cx="267908" cy="267905"/>
            </a:xfrm>
            <a:prstGeom prst="rect">
              <a:avLst/>
            </a:prstGeom>
            <a:ln>
              <a:solidFill>
                <a:schemeClr val="tx1"/>
              </a:solidFill>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15" name="Rectangle 99"/>
            <p:cNvSpPr>
              <a:spLocks noChangeArrowheads="1"/>
            </p:cNvSpPr>
            <p:nvPr/>
          </p:nvSpPr>
          <p:spPr bwMode="auto">
            <a:xfrm>
              <a:off x="3810573" y="4171775"/>
              <a:ext cx="267908" cy="267905"/>
            </a:xfrm>
            <a:prstGeom prst="rect">
              <a:avLst/>
            </a:prstGeom>
            <a:ln>
              <a:solidFill>
                <a:schemeClr val="tx1"/>
              </a:solidFill>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16" name="Rectangle 100"/>
            <p:cNvSpPr>
              <a:spLocks noChangeArrowheads="1"/>
            </p:cNvSpPr>
            <p:nvPr/>
          </p:nvSpPr>
          <p:spPr bwMode="auto">
            <a:xfrm>
              <a:off x="4078481" y="4171775"/>
              <a:ext cx="267908" cy="267905"/>
            </a:xfrm>
            <a:prstGeom prst="rect">
              <a:avLst/>
            </a:prstGeom>
            <a:ln>
              <a:solidFill>
                <a:schemeClr val="tx1"/>
              </a:solidFill>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17" name="Rectangle 106"/>
            <p:cNvSpPr>
              <a:spLocks noChangeArrowheads="1"/>
            </p:cNvSpPr>
            <p:nvPr/>
          </p:nvSpPr>
          <p:spPr bwMode="auto">
            <a:xfrm>
              <a:off x="3274758" y="4439680"/>
              <a:ext cx="267908" cy="267907"/>
            </a:xfrm>
            <a:prstGeom prst="rect">
              <a:avLst/>
            </a:prstGeom>
            <a:solidFill>
              <a:srgbClr val="7030A0"/>
            </a:solidFill>
            <a:ln>
              <a:solidFill>
                <a:schemeClr val="tx1"/>
              </a:solidFill>
            </a:ln>
            <a:extLst/>
          </p:spPr>
          <p:style>
            <a:lnRef idx="0">
              <a:schemeClr val="accent5"/>
            </a:lnRef>
            <a:fillRef idx="3">
              <a:schemeClr val="accent5"/>
            </a:fillRef>
            <a:effectRef idx="3">
              <a:schemeClr val="accent5"/>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18" name="Rectangle 107"/>
            <p:cNvSpPr>
              <a:spLocks noChangeArrowheads="1"/>
            </p:cNvSpPr>
            <p:nvPr/>
          </p:nvSpPr>
          <p:spPr bwMode="auto">
            <a:xfrm>
              <a:off x="3542666" y="4439680"/>
              <a:ext cx="267908" cy="267907"/>
            </a:xfrm>
            <a:prstGeom prst="rect">
              <a:avLst/>
            </a:prstGeom>
            <a:solidFill>
              <a:srgbClr val="7030A0"/>
            </a:solidFill>
            <a:ln>
              <a:solidFill>
                <a:schemeClr val="tx1"/>
              </a:solidFill>
            </a:ln>
            <a:extLst/>
          </p:spPr>
          <p:style>
            <a:lnRef idx="0">
              <a:schemeClr val="accent5"/>
            </a:lnRef>
            <a:fillRef idx="3">
              <a:schemeClr val="accent5"/>
            </a:fillRef>
            <a:effectRef idx="3">
              <a:schemeClr val="accent5"/>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19" name="Rectangle 108"/>
            <p:cNvSpPr>
              <a:spLocks noChangeArrowheads="1"/>
            </p:cNvSpPr>
            <p:nvPr/>
          </p:nvSpPr>
          <p:spPr bwMode="auto">
            <a:xfrm>
              <a:off x="3810573" y="4439680"/>
              <a:ext cx="267908" cy="267907"/>
            </a:xfrm>
            <a:prstGeom prst="rect">
              <a:avLst/>
            </a:prstGeom>
            <a:solidFill>
              <a:srgbClr val="7030A0"/>
            </a:solidFill>
            <a:ln>
              <a:solidFill>
                <a:schemeClr val="tx1"/>
              </a:solidFill>
            </a:ln>
            <a:extLst/>
          </p:spPr>
          <p:style>
            <a:lnRef idx="0">
              <a:schemeClr val="accent5"/>
            </a:lnRef>
            <a:fillRef idx="3">
              <a:schemeClr val="accent5"/>
            </a:fillRef>
            <a:effectRef idx="3">
              <a:schemeClr val="accent5"/>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20" name="Rectangle 109"/>
            <p:cNvSpPr>
              <a:spLocks noChangeArrowheads="1"/>
            </p:cNvSpPr>
            <p:nvPr/>
          </p:nvSpPr>
          <p:spPr bwMode="auto">
            <a:xfrm>
              <a:off x="4078481" y="4439680"/>
              <a:ext cx="267908" cy="267907"/>
            </a:xfrm>
            <a:prstGeom prst="rect">
              <a:avLst/>
            </a:prstGeom>
            <a:solidFill>
              <a:srgbClr val="7030A0"/>
            </a:solidFill>
            <a:ln>
              <a:solidFill>
                <a:schemeClr val="tx1"/>
              </a:solidFill>
            </a:ln>
            <a:extLst/>
          </p:spPr>
          <p:style>
            <a:lnRef idx="0">
              <a:schemeClr val="accent5"/>
            </a:lnRef>
            <a:fillRef idx="3">
              <a:schemeClr val="accent5"/>
            </a:fillRef>
            <a:effectRef idx="3">
              <a:schemeClr val="accent5"/>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21" name="Rectangle 110"/>
            <p:cNvSpPr>
              <a:spLocks noChangeArrowheads="1"/>
            </p:cNvSpPr>
            <p:nvPr/>
          </p:nvSpPr>
          <p:spPr bwMode="auto">
            <a:xfrm>
              <a:off x="4346389" y="4439680"/>
              <a:ext cx="267908" cy="267907"/>
            </a:xfrm>
            <a:prstGeom prst="rect">
              <a:avLst/>
            </a:prstGeom>
            <a:solidFill>
              <a:srgbClr val="7030A0"/>
            </a:solidFill>
            <a:ln>
              <a:solidFill>
                <a:schemeClr val="tx1"/>
              </a:solidFill>
            </a:ln>
            <a:extLst/>
          </p:spPr>
          <p:style>
            <a:lnRef idx="0">
              <a:schemeClr val="accent5"/>
            </a:lnRef>
            <a:fillRef idx="3">
              <a:schemeClr val="accent5"/>
            </a:fillRef>
            <a:effectRef idx="3">
              <a:schemeClr val="accent5"/>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22" name="Rectangle 111"/>
            <p:cNvSpPr>
              <a:spLocks noChangeArrowheads="1"/>
            </p:cNvSpPr>
            <p:nvPr/>
          </p:nvSpPr>
          <p:spPr bwMode="auto">
            <a:xfrm>
              <a:off x="4614296" y="4439680"/>
              <a:ext cx="267908" cy="267907"/>
            </a:xfrm>
            <a:prstGeom prst="rect">
              <a:avLst/>
            </a:prstGeom>
            <a:ln>
              <a:solidFill>
                <a:schemeClr val="tx1"/>
              </a:solidFill>
            </a:ln>
            <a:extLst/>
          </p:spPr>
          <p:style>
            <a:lnRef idx="0">
              <a:schemeClr val="accent2"/>
            </a:lnRef>
            <a:fillRef idx="3">
              <a:schemeClr val="accent2"/>
            </a:fillRef>
            <a:effectRef idx="3">
              <a:schemeClr val="accent2"/>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23" name="Rectangle 112"/>
            <p:cNvSpPr>
              <a:spLocks noChangeArrowheads="1"/>
            </p:cNvSpPr>
            <p:nvPr/>
          </p:nvSpPr>
          <p:spPr bwMode="auto">
            <a:xfrm>
              <a:off x="4882204" y="4439680"/>
              <a:ext cx="267908" cy="267907"/>
            </a:xfrm>
            <a:prstGeom prst="rect">
              <a:avLst/>
            </a:prstGeom>
            <a:ln>
              <a:solidFill>
                <a:schemeClr val="tx1"/>
              </a:solidFill>
            </a:ln>
            <a:extLst/>
          </p:spPr>
          <p:style>
            <a:lnRef idx="0">
              <a:schemeClr val="accent2"/>
            </a:lnRef>
            <a:fillRef idx="3">
              <a:schemeClr val="accent2"/>
            </a:fillRef>
            <a:effectRef idx="3">
              <a:schemeClr val="accent2"/>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24" name="Rectangle 113"/>
            <p:cNvSpPr>
              <a:spLocks noChangeArrowheads="1"/>
            </p:cNvSpPr>
            <p:nvPr/>
          </p:nvSpPr>
          <p:spPr bwMode="auto">
            <a:xfrm>
              <a:off x="5150111" y="4439680"/>
              <a:ext cx="267908" cy="267907"/>
            </a:xfrm>
            <a:prstGeom prst="rect">
              <a:avLst/>
            </a:prstGeom>
            <a:ln>
              <a:solidFill>
                <a:schemeClr val="tx1"/>
              </a:solidFill>
            </a:ln>
            <a:extLst/>
          </p:spPr>
          <p:style>
            <a:lnRef idx="0">
              <a:schemeClr val="accent2"/>
            </a:lnRef>
            <a:fillRef idx="3">
              <a:schemeClr val="accent2"/>
            </a:fillRef>
            <a:effectRef idx="3">
              <a:schemeClr val="accent2"/>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25" name="Rectangle 115"/>
            <p:cNvSpPr>
              <a:spLocks noChangeArrowheads="1"/>
            </p:cNvSpPr>
            <p:nvPr/>
          </p:nvSpPr>
          <p:spPr bwMode="auto">
            <a:xfrm>
              <a:off x="3274758" y="4707589"/>
              <a:ext cx="267908" cy="267905"/>
            </a:xfrm>
            <a:prstGeom prst="rect">
              <a:avLst/>
            </a:prstGeom>
            <a:ln>
              <a:solidFill>
                <a:schemeClr val="tx1"/>
              </a:solidFill>
            </a:ln>
            <a:extLst/>
          </p:spPr>
          <p:style>
            <a:lnRef idx="0">
              <a:schemeClr val="accent2"/>
            </a:lnRef>
            <a:fillRef idx="3">
              <a:schemeClr val="accent2"/>
            </a:fillRef>
            <a:effectRef idx="3">
              <a:schemeClr val="accent2"/>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26" name="Rectangle 116"/>
            <p:cNvSpPr>
              <a:spLocks noChangeArrowheads="1"/>
            </p:cNvSpPr>
            <p:nvPr/>
          </p:nvSpPr>
          <p:spPr bwMode="auto">
            <a:xfrm>
              <a:off x="3542666" y="4707589"/>
              <a:ext cx="267908" cy="267905"/>
            </a:xfrm>
            <a:prstGeom prst="rect">
              <a:avLst/>
            </a:prstGeom>
            <a:ln>
              <a:solidFill>
                <a:schemeClr val="tx1"/>
              </a:solidFill>
            </a:ln>
            <a:extLst/>
          </p:spPr>
          <p:style>
            <a:lnRef idx="0">
              <a:schemeClr val="accent2"/>
            </a:lnRef>
            <a:fillRef idx="3">
              <a:schemeClr val="accent2"/>
            </a:fillRef>
            <a:effectRef idx="3">
              <a:schemeClr val="accent2"/>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27" name="Rectangle 117"/>
            <p:cNvSpPr>
              <a:spLocks noChangeArrowheads="1"/>
            </p:cNvSpPr>
            <p:nvPr/>
          </p:nvSpPr>
          <p:spPr bwMode="auto">
            <a:xfrm>
              <a:off x="3810573" y="4707589"/>
              <a:ext cx="267908" cy="267905"/>
            </a:xfrm>
            <a:prstGeom prst="rect">
              <a:avLst/>
            </a:prstGeom>
            <a:ln>
              <a:solidFill>
                <a:schemeClr val="tx1"/>
              </a:solidFill>
            </a:ln>
            <a:extLst/>
          </p:spPr>
          <p:style>
            <a:lnRef idx="0">
              <a:schemeClr val="accent2"/>
            </a:lnRef>
            <a:fillRef idx="3">
              <a:schemeClr val="accent2"/>
            </a:fillRef>
            <a:effectRef idx="3">
              <a:schemeClr val="accent2"/>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28" name="Rectangle 118"/>
            <p:cNvSpPr>
              <a:spLocks noChangeArrowheads="1"/>
            </p:cNvSpPr>
            <p:nvPr/>
          </p:nvSpPr>
          <p:spPr bwMode="auto">
            <a:xfrm>
              <a:off x="4078481" y="4707589"/>
              <a:ext cx="267908" cy="267905"/>
            </a:xfrm>
            <a:prstGeom prst="rect">
              <a:avLst/>
            </a:prstGeom>
            <a:ln>
              <a:solidFill>
                <a:schemeClr val="tx1"/>
              </a:solidFill>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29" name="Rectangle 119"/>
            <p:cNvSpPr>
              <a:spLocks noChangeArrowheads="1"/>
            </p:cNvSpPr>
            <p:nvPr/>
          </p:nvSpPr>
          <p:spPr bwMode="auto">
            <a:xfrm>
              <a:off x="4346389" y="4707589"/>
              <a:ext cx="267908" cy="267905"/>
            </a:xfrm>
            <a:prstGeom prst="rect">
              <a:avLst/>
            </a:prstGeom>
            <a:ln>
              <a:solidFill>
                <a:schemeClr val="tx1"/>
              </a:solidFill>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30" name="Rectangle 120"/>
            <p:cNvSpPr>
              <a:spLocks noChangeArrowheads="1"/>
            </p:cNvSpPr>
            <p:nvPr/>
          </p:nvSpPr>
          <p:spPr bwMode="auto">
            <a:xfrm>
              <a:off x="4614296" y="4707589"/>
              <a:ext cx="267908" cy="267905"/>
            </a:xfrm>
            <a:prstGeom prst="rect">
              <a:avLst/>
            </a:prstGeom>
            <a:ln>
              <a:solidFill>
                <a:schemeClr val="tx1"/>
              </a:solidFill>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31" name="Rectangle 121"/>
            <p:cNvSpPr>
              <a:spLocks noChangeArrowheads="1"/>
            </p:cNvSpPr>
            <p:nvPr/>
          </p:nvSpPr>
          <p:spPr bwMode="auto">
            <a:xfrm>
              <a:off x="4882204" y="4707589"/>
              <a:ext cx="267908" cy="267905"/>
            </a:xfrm>
            <a:prstGeom prst="rect">
              <a:avLst/>
            </a:prstGeom>
            <a:ln>
              <a:solidFill>
                <a:schemeClr val="tx1"/>
              </a:solidFill>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32" name="Rectangle 122"/>
            <p:cNvSpPr>
              <a:spLocks noChangeArrowheads="1"/>
            </p:cNvSpPr>
            <p:nvPr/>
          </p:nvSpPr>
          <p:spPr bwMode="auto">
            <a:xfrm>
              <a:off x="5150111" y="4707589"/>
              <a:ext cx="267908" cy="267905"/>
            </a:xfrm>
            <a:prstGeom prst="rect">
              <a:avLst/>
            </a:prstGeom>
            <a:ln>
              <a:solidFill>
                <a:schemeClr val="tx1"/>
              </a:solidFill>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33" name="Rectangle 124"/>
            <p:cNvSpPr>
              <a:spLocks noChangeArrowheads="1"/>
            </p:cNvSpPr>
            <p:nvPr/>
          </p:nvSpPr>
          <p:spPr bwMode="auto">
            <a:xfrm>
              <a:off x="3274758" y="4975494"/>
              <a:ext cx="267908" cy="267907"/>
            </a:xfrm>
            <a:prstGeom prst="rect">
              <a:avLst/>
            </a:prstGeom>
            <a:ln>
              <a:solidFill>
                <a:schemeClr val="tx1"/>
              </a:solidFill>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34" name="Rectangle 125"/>
            <p:cNvSpPr>
              <a:spLocks noChangeArrowheads="1"/>
            </p:cNvSpPr>
            <p:nvPr/>
          </p:nvSpPr>
          <p:spPr bwMode="auto">
            <a:xfrm>
              <a:off x="3542666" y="4975494"/>
              <a:ext cx="267908" cy="267907"/>
            </a:xfrm>
            <a:prstGeom prst="rect">
              <a:avLst/>
            </a:prstGeom>
            <a:ln>
              <a:solidFill>
                <a:schemeClr val="tx1"/>
              </a:solidFill>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35" name="Rectangle 126"/>
            <p:cNvSpPr>
              <a:spLocks noChangeArrowheads="1"/>
            </p:cNvSpPr>
            <p:nvPr/>
          </p:nvSpPr>
          <p:spPr bwMode="auto">
            <a:xfrm>
              <a:off x="3810573" y="4975494"/>
              <a:ext cx="267908" cy="267907"/>
            </a:xfrm>
            <a:prstGeom prst="rect">
              <a:avLst/>
            </a:prstGeom>
            <a:ln>
              <a:solidFill>
                <a:schemeClr val="tx1"/>
              </a:solidFill>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36" name="Rectangle 127"/>
            <p:cNvSpPr>
              <a:spLocks noChangeArrowheads="1"/>
            </p:cNvSpPr>
            <p:nvPr/>
          </p:nvSpPr>
          <p:spPr bwMode="auto">
            <a:xfrm>
              <a:off x="4078481" y="4975494"/>
              <a:ext cx="267908" cy="267907"/>
            </a:xfrm>
            <a:prstGeom prst="rect">
              <a:avLst/>
            </a:prstGeom>
            <a:ln>
              <a:solidFill>
                <a:schemeClr val="tx1"/>
              </a:solidFill>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37" name="Rectangle 128"/>
            <p:cNvSpPr>
              <a:spLocks noChangeArrowheads="1"/>
            </p:cNvSpPr>
            <p:nvPr/>
          </p:nvSpPr>
          <p:spPr bwMode="auto">
            <a:xfrm>
              <a:off x="4346389" y="4975494"/>
              <a:ext cx="267908" cy="267907"/>
            </a:xfrm>
            <a:prstGeom prst="rect">
              <a:avLst/>
            </a:prstGeom>
            <a:solidFill>
              <a:srgbClr val="7030A0"/>
            </a:solidFill>
            <a:ln>
              <a:solidFill>
                <a:schemeClr val="tx1"/>
              </a:solidFill>
            </a:ln>
            <a:extLst/>
          </p:spPr>
          <p:style>
            <a:lnRef idx="0">
              <a:schemeClr val="accent5"/>
            </a:lnRef>
            <a:fillRef idx="3">
              <a:schemeClr val="accent5"/>
            </a:fillRef>
            <a:effectRef idx="3">
              <a:schemeClr val="accent5"/>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38" name="Rectangle 129"/>
            <p:cNvSpPr>
              <a:spLocks noChangeArrowheads="1"/>
            </p:cNvSpPr>
            <p:nvPr/>
          </p:nvSpPr>
          <p:spPr bwMode="auto">
            <a:xfrm>
              <a:off x="4614296" y="4975494"/>
              <a:ext cx="267908" cy="267907"/>
            </a:xfrm>
            <a:prstGeom prst="rect">
              <a:avLst/>
            </a:prstGeom>
            <a:solidFill>
              <a:srgbClr val="7030A0"/>
            </a:solidFill>
            <a:ln>
              <a:solidFill>
                <a:schemeClr val="tx1"/>
              </a:solidFill>
            </a:ln>
            <a:extLst/>
          </p:spPr>
          <p:style>
            <a:lnRef idx="0">
              <a:schemeClr val="accent5"/>
            </a:lnRef>
            <a:fillRef idx="3">
              <a:schemeClr val="accent5"/>
            </a:fillRef>
            <a:effectRef idx="3">
              <a:schemeClr val="accent5"/>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39" name="Rectangle 130"/>
            <p:cNvSpPr>
              <a:spLocks noChangeArrowheads="1"/>
            </p:cNvSpPr>
            <p:nvPr/>
          </p:nvSpPr>
          <p:spPr bwMode="auto">
            <a:xfrm>
              <a:off x="4882204" y="4975494"/>
              <a:ext cx="267908" cy="267907"/>
            </a:xfrm>
            <a:prstGeom prst="rect">
              <a:avLst/>
            </a:prstGeom>
            <a:solidFill>
              <a:srgbClr val="7030A0"/>
            </a:solidFill>
            <a:ln>
              <a:solidFill>
                <a:schemeClr val="tx1"/>
              </a:solidFill>
            </a:ln>
            <a:extLst/>
          </p:spPr>
          <p:style>
            <a:lnRef idx="0">
              <a:schemeClr val="accent5"/>
            </a:lnRef>
            <a:fillRef idx="3">
              <a:schemeClr val="accent5"/>
            </a:fillRef>
            <a:effectRef idx="3">
              <a:schemeClr val="accent5"/>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40" name="Rectangle 131"/>
            <p:cNvSpPr>
              <a:spLocks noChangeArrowheads="1"/>
            </p:cNvSpPr>
            <p:nvPr/>
          </p:nvSpPr>
          <p:spPr bwMode="auto">
            <a:xfrm>
              <a:off x="5150111" y="4975494"/>
              <a:ext cx="267908" cy="267907"/>
            </a:xfrm>
            <a:prstGeom prst="rect">
              <a:avLst/>
            </a:prstGeom>
            <a:ln>
              <a:solidFill>
                <a:schemeClr val="tx1"/>
              </a:solidFill>
            </a:ln>
            <a:extLst/>
          </p:spPr>
          <p:style>
            <a:lnRef idx="0">
              <a:schemeClr val="accent2"/>
            </a:lnRef>
            <a:fillRef idx="3">
              <a:schemeClr val="accent2"/>
            </a:fillRef>
            <a:effectRef idx="3">
              <a:schemeClr val="accent2"/>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41" name="Rectangle 133"/>
            <p:cNvSpPr>
              <a:spLocks noChangeArrowheads="1"/>
            </p:cNvSpPr>
            <p:nvPr/>
          </p:nvSpPr>
          <p:spPr bwMode="auto">
            <a:xfrm>
              <a:off x="3274758" y="5243402"/>
              <a:ext cx="267908" cy="267905"/>
            </a:xfrm>
            <a:prstGeom prst="rect">
              <a:avLst/>
            </a:prstGeom>
            <a:ln>
              <a:solidFill>
                <a:schemeClr val="tx1"/>
              </a:solidFill>
            </a:ln>
            <a:extLst/>
          </p:spPr>
          <p:style>
            <a:lnRef idx="0">
              <a:schemeClr val="accent2"/>
            </a:lnRef>
            <a:fillRef idx="3">
              <a:schemeClr val="accent2"/>
            </a:fillRef>
            <a:effectRef idx="3">
              <a:schemeClr val="accent2"/>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42" name="Rectangle 134"/>
            <p:cNvSpPr>
              <a:spLocks noChangeArrowheads="1"/>
            </p:cNvSpPr>
            <p:nvPr/>
          </p:nvSpPr>
          <p:spPr bwMode="auto">
            <a:xfrm>
              <a:off x="3542666" y="5243402"/>
              <a:ext cx="267908" cy="267905"/>
            </a:xfrm>
            <a:prstGeom prst="rect">
              <a:avLst/>
            </a:prstGeom>
            <a:ln>
              <a:solidFill>
                <a:schemeClr val="tx1"/>
              </a:solidFill>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43" name="Rectangle 135"/>
            <p:cNvSpPr>
              <a:spLocks noChangeArrowheads="1"/>
            </p:cNvSpPr>
            <p:nvPr/>
          </p:nvSpPr>
          <p:spPr bwMode="auto">
            <a:xfrm>
              <a:off x="3810573" y="5243402"/>
              <a:ext cx="267908" cy="267905"/>
            </a:xfrm>
            <a:prstGeom prst="rect">
              <a:avLst/>
            </a:prstGeom>
            <a:ln>
              <a:solidFill>
                <a:schemeClr val="tx1"/>
              </a:solidFill>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44" name="Rectangle 136"/>
            <p:cNvSpPr>
              <a:spLocks noChangeArrowheads="1"/>
            </p:cNvSpPr>
            <p:nvPr/>
          </p:nvSpPr>
          <p:spPr bwMode="auto">
            <a:xfrm>
              <a:off x="4078481" y="5243402"/>
              <a:ext cx="267908" cy="267905"/>
            </a:xfrm>
            <a:prstGeom prst="rect">
              <a:avLst/>
            </a:prstGeom>
            <a:ln>
              <a:solidFill>
                <a:schemeClr val="tx1"/>
              </a:solidFill>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45" name="Rectangle 137"/>
            <p:cNvSpPr>
              <a:spLocks noChangeArrowheads="1"/>
            </p:cNvSpPr>
            <p:nvPr/>
          </p:nvSpPr>
          <p:spPr bwMode="auto">
            <a:xfrm>
              <a:off x="4346389" y="5243402"/>
              <a:ext cx="267908" cy="267905"/>
            </a:xfrm>
            <a:prstGeom prst="rect">
              <a:avLst/>
            </a:prstGeom>
            <a:ln>
              <a:solidFill>
                <a:schemeClr val="tx1"/>
              </a:solidFill>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46" name="Rectangle 138"/>
            <p:cNvSpPr>
              <a:spLocks noChangeArrowheads="1"/>
            </p:cNvSpPr>
            <p:nvPr/>
          </p:nvSpPr>
          <p:spPr bwMode="auto">
            <a:xfrm>
              <a:off x="4614296" y="5243402"/>
              <a:ext cx="267908" cy="267905"/>
            </a:xfrm>
            <a:prstGeom prst="rect">
              <a:avLst/>
            </a:prstGeom>
            <a:ln>
              <a:solidFill>
                <a:schemeClr val="tx1"/>
              </a:solidFill>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47" name="Rectangle 139"/>
            <p:cNvSpPr>
              <a:spLocks noChangeArrowheads="1"/>
            </p:cNvSpPr>
            <p:nvPr/>
          </p:nvSpPr>
          <p:spPr bwMode="auto">
            <a:xfrm>
              <a:off x="4882204" y="5243402"/>
              <a:ext cx="267908" cy="267905"/>
            </a:xfrm>
            <a:prstGeom prst="rect">
              <a:avLst/>
            </a:prstGeom>
            <a:ln>
              <a:solidFill>
                <a:schemeClr val="tx1"/>
              </a:solidFill>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48" name="Rectangle 142"/>
            <p:cNvSpPr>
              <a:spLocks noChangeArrowheads="1"/>
            </p:cNvSpPr>
            <p:nvPr/>
          </p:nvSpPr>
          <p:spPr bwMode="auto">
            <a:xfrm>
              <a:off x="5150110" y="5243402"/>
              <a:ext cx="267909" cy="267905"/>
            </a:xfrm>
            <a:prstGeom prst="rect">
              <a:avLst/>
            </a:prstGeom>
            <a:ln>
              <a:solidFill>
                <a:schemeClr val="tx1"/>
              </a:solidFill>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49" name="Rectangle 70"/>
            <p:cNvSpPr>
              <a:spLocks noChangeArrowheads="1"/>
            </p:cNvSpPr>
            <p:nvPr/>
          </p:nvSpPr>
          <p:spPr bwMode="auto">
            <a:xfrm>
              <a:off x="3274758" y="3368053"/>
              <a:ext cx="267908" cy="267907"/>
            </a:xfrm>
            <a:prstGeom prst="rect">
              <a:avLst/>
            </a:prstGeom>
            <a:ln>
              <a:solidFill>
                <a:schemeClr val="tx1"/>
              </a:solidFill>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50" name="Rectangle 71"/>
            <p:cNvSpPr>
              <a:spLocks noChangeArrowheads="1"/>
            </p:cNvSpPr>
            <p:nvPr/>
          </p:nvSpPr>
          <p:spPr bwMode="auto">
            <a:xfrm>
              <a:off x="3542666" y="3368053"/>
              <a:ext cx="267908" cy="267907"/>
            </a:xfrm>
            <a:prstGeom prst="rect">
              <a:avLst/>
            </a:prstGeom>
            <a:ln>
              <a:solidFill>
                <a:schemeClr val="tx1"/>
              </a:solidFill>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51" name="Rectangle 72"/>
            <p:cNvSpPr>
              <a:spLocks noChangeArrowheads="1"/>
            </p:cNvSpPr>
            <p:nvPr/>
          </p:nvSpPr>
          <p:spPr bwMode="auto">
            <a:xfrm>
              <a:off x="3810573" y="3368053"/>
              <a:ext cx="267908" cy="267907"/>
            </a:xfrm>
            <a:prstGeom prst="rect">
              <a:avLst/>
            </a:prstGeom>
            <a:ln>
              <a:solidFill>
                <a:schemeClr val="tx1"/>
              </a:solidFill>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52" name="Rectangle 73"/>
            <p:cNvSpPr>
              <a:spLocks noChangeArrowheads="1"/>
            </p:cNvSpPr>
            <p:nvPr/>
          </p:nvSpPr>
          <p:spPr bwMode="auto">
            <a:xfrm>
              <a:off x="4078481" y="3368053"/>
              <a:ext cx="267908" cy="267907"/>
            </a:xfrm>
            <a:prstGeom prst="rect">
              <a:avLst/>
            </a:prstGeom>
            <a:ln>
              <a:solidFill>
                <a:schemeClr val="tx1"/>
              </a:solidFill>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53" name="Rectangle 74"/>
            <p:cNvSpPr>
              <a:spLocks noChangeArrowheads="1"/>
            </p:cNvSpPr>
            <p:nvPr/>
          </p:nvSpPr>
          <p:spPr bwMode="auto">
            <a:xfrm>
              <a:off x="4346389" y="3368053"/>
              <a:ext cx="267908" cy="267907"/>
            </a:xfrm>
            <a:prstGeom prst="rect">
              <a:avLst/>
            </a:prstGeom>
            <a:ln>
              <a:solidFill>
                <a:schemeClr val="tx1"/>
              </a:solidFill>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54" name="Rectangle 75"/>
            <p:cNvSpPr>
              <a:spLocks noChangeArrowheads="1"/>
            </p:cNvSpPr>
            <p:nvPr/>
          </p:nvSpPr>
          <p:spPr bwMode="auto">
            <a:xfrm>
              <a:off x="4614296" y="3368053"/>
              <a:ext cx="267908" cy="267907"/>
            </a:xfrm>
            <a:prstGeom prst="rect">
              <a:avLst/>
            </a:prstGeom>
            <a:ln>
              <a:solidFill>
                <a:schemeClr val="tx1"/>
              </a:solidFill>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55" name="Rectangle 76"/>
            <p:cNvSpPr>
              <a:spLocks noChangeArrowheads="1"/>
            </p:cNvSpPr>
            <p:nvPr/>
          </p:nvSpPr>
          <p:spPr bwMode="auto">
            <a:xfrm>
              <a:off x="4882204" y="3368053"/>
              <a:ext cx="267908" cy="267907"/>
            </a:xfrm>
            <a:prstGeom prst="rect">
              <a:avLst/>
            </a:prstGeom>
            <a:ln>
              <a:solidFill>
                <a:schemeClr val="tx1"/>
              </a:solidFill>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56" name="Rectangle 77"/>
            <p:cNvSpPr>
              <a:spLocks noChangeArrowheads="1"/>
            </p:cNvSpPr>
            <p:nvPr/>
          </p:nvSpPr>
          <p:spPr bwMode="auto">
            <a:xfrm>
              <a:off x="5150111" y="3368053"/>
              <a:ext cx="267908" cy="267907"/>
            </a:xfrm>
            <a:prstGeom prst="rect">
              <a:avLst/>
            </a:prstGeom>
            <a:ln>
              <a:solidFill>
                <a:schemeClr val="tx1"/>
              </a:solidFill>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57" name="Rectangle 79"/>
            <p:cNvSpPr>
              <a:spLocks noChangeArrowheads="1"/>
            </p:cNvSpPr>
            <p:nvPr/>
          </p:nvSpPr>
          <p:spPr bwMode="auto">
            <a:xfrm>
              <a:off x="3274758" y="3635962"/>
              <a:ext cx="267908" cy="267905"/>
            </a:xfrm>
            <a:prstGeom prst="rect">
              <a:avLst/>
            </a:prstGeom>
            <a:ln>
              <a:solidFill>
                <a:schemeClr val="tx1"/>
              </a:solidFill>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58" name="Rectangle 80"/>
            <p:cNvSpPr>
              <a:spLocks noChangeArrowheads="1"/>
            </p:cNvSpPr>
            <p:nvPr/>
          </p:nvSpPr>
          <p:spPr bwMode="auto">
            <a:xfrm>
              <a:off x="3542666" y="3635962"/>
              <a:ext cx="267908" cy="267905"/>
            </a:xfrm>
            <a:prstGeom prst="rect">
              <a:avLst/>
            </a:prstGeom>
            <a:ln>
              <a:solidFill>
                <a:schemeClr val="tx1"/>
              </a:solidFill>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59" name="Rectangle 81"/>
            <p:cNvSpPr>
              <a:spLocks noChangeArrowheads="1"/>
            </p:cNvSpPr>
            <p:nvPr/>
          </p:nvSpPr>
          <p:spPr bwMode="auto">
            <a:xfrm>
              <a:off x="3810573" y="3635962"/>
              <a:ext cx="267908" cy="267905"/>
            </a:xfrm>
            <a:prstGeom prst="rect">
              <a:avLst/>
            </a:prstGeom>
            <a:ln>
              <a:solidFill>
                <a:schemeClr val="tx1"/>
              </a:solidFill>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60" name="Rectangle 82"/>
            <p:cNvSpPr>
              <a:spLocks noChangeArrowheads="1"/>
            </p:cNvSpPr>
            <p:nvPr/>
          </p:nvSpPr>
          <p:spPr bwMode="auto">
            <a:xfrm>
              <a:off x="4078481" y="3635962"/>
              <a:ext cx="267908" cy="267905"/>
            </a:xfrm>
            <a:prstGeom prst="rect">
              <a:avLst/>
            </a:prstGeom>
            <a:ln>
              <a:solidFill>
                <a:schemeClr val="tx1"/>
              </a:solidFill>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61" name="Rectangle 83"/>
            <p:cNvSpPr>
              <a:spLocks noChangeArrowheads="1"/>
            </p:cNvSpPr>
            <p:nvPr/>
          </p:nvSpPr>
          <p:spPr bwMode="auto">
            <a:xfrm>
              <a:off x="4346389" y="3635962"/>
              <a:ext cx="267908" cy="267905"/>
            </a:xfrm>
            <a:prstGeom prst="rect">
              <a:avLst/>
            </a:prstGeom>
            <a:solidFill>
              <a:srgbClr val="7030A0"/>
            </a:solidFill>
            <a:ln>
              <a:solidFill>
                <a:schemeClr val="tx1"/>
              </a:solidFill>
            </a:ln>
            <a:extLst/>
          </p:spPr>
          <p:style>
            <a:lnRef idx="0">
              <a:schemeClr val="accent5"/>
            </a:lnRef>
            <a:fillRef idx="3">
              <a:schemeClr val="accent5"/>
            </a:fillRef>
            <a:effectRef idx="3">
              <a:schemeClr val="accent5"/>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62" name="Rectangle 84"/>
            <p:cNvSpPr>
              <a:spLocks noChangeArrowheads="1"/>
            </p:cNvSpPr>
            <p:nvPr/>
          </p:nvSpPr>
          <p:spPr bwMode="auto">
            <a:xfrm>
              <a:off x="4614296" y="3635962"/>
              <a:ext cx="267908" cy="267905"/>
            </a:xfrm>
            <a:prstGeom prst="rect">
              <a:avLst/>
            </a:prstGeom>
            <a:solidFill>
              <a:srgbClr val="7030A0"/>
            </a:solidFill>
            <a:ln>
              <a:solidFill>
                <a:schemeClr val="tx1"/>
              </a:solidFill>
            </a:ln>
            <a:extLst/>
          </p:spPr>
          <p:style>
            <a:lnRef idx="0">
              <a:schemeClr val="accent5"/>
            </a:lnRef>
            <a:fillRef idx="3">
              <a:schemeClr val="accent5"/>
            </a:fillRef>
            <a:effectRef idx="3">
              <a:schemeClr val="accent5"/>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63" name="Rectangle 85"/>
            <p:cNvSpPr>
              <a:spLocks noChangeArrowheads="1"/>
            </p:cNvSpPr>
            <p:nvPr/>
          </p:nvSpPr>
          <p:spPr bwMode="auto">
            <a:xfrm>
              <a:off x="4882204" y="3635962"/>
              <a:ext cx="267908" cy="267905"/>
            </a:xfrm>
            <a:prstGeom prst="rect">
              <a:avLst/>
            </a:prstGeom>
            <a:solidFill>
              <a:srgbClr val="7030A0"/>
            </a:solidFill>
            <a:ln>
              <a:solidFill>
                <a:schemeClr val="tx1"/>
              </a:solidFill>
            </a:ln>
            <a:extLst/>
          </p:spPr>
          <p:style>
            <a:lnRef idx="0">
              <a:schemeClr val="accent5"/>
            </a:lnRef>
            <a:fillRef idx="3">
              <a:schemeClr val="accent5"/>
            </a:fillRef>
            <a:effectRef idx="3">
              <a:schemeClr val="accent5"/>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64" name="Rectangle 86"/>
            <p:cNvSpPr>
              <a:spLocks noChangeArrowheads="1"/>
            </p:cNvSpPr>
            <p:nvPr/>
          </p:nvSpPr>
          <p:spPr bwMode="auto">
            <a:xfrm>
              <a:off x="5150111" y="3635962"/>
              <a:ext cx="267908" cy="267905"/>
            </a:xfrm>
            <a:prstGeom prst="rect">
              <a:avLst/>
            </a:prstGeom>
            <a:solidFill>
              <a:srgbClr val="7030A0"/>
            </a:solidFill>
            <a:ln>
              <a:solidFill>
                <a:schemeClr val="tx1"/>
              </a:solidFill>
            </a:ln>
            <a:extLst/>
          </p:spPr>
          <p:style>
            <a:lnRef idx="0">
              <a:schemeClr val="accent5"/>
            </a:lnRef>
            <a:fillRef idx="3">
              <a:schemeClr val="accent5"/>
            </a:fillRef>
            <a:effectRef idx="3">
              <a:schemeClr val="accent5"/>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65" name="Rectangle 88"/>
            <p:cNvSpPr>
              <a:spLocks noChangeArrowheads="1"/>
            </p:cNvSpPr>
            <p:nvPr/>
          </p:nvSpPr>
          <p:spPr bwMode="auto">
            <a:xfrm>
              <a:off x="3274758" y="3903868"/>
              <a:ext cx="267908" cy="267907"/>
            </a:xfrm>
            <a:prstGeom prst="rect">
              <a:avLst/>
            </a:prstGeom>
            <a:solidFill>
              <a:srgbClr val="7030A0"/>
            </a:solidFill>
            <a:ln>
              <a:solidFill>
                <a:schemeClr val="tx1"/>
              </a:solidFill>
            </a:ln>
            <a:extLst/>
          </p:spPr>
          <p:style>
            <a:lnRef idx="0">
              <a:schemeClr val="accent5"/>
            </a:lnRef>
            <a:fillRef idx="3">
              <a:schemeClr val="accent5"/>
            </a:fillRef>
            <a:effectRef idx="3">
              <a:schemeClr val="accent5"/>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66" name="Rectangle 89"/>
            <p:cNvSpPr>
              <a:spLocks noChangeArrowheads="1"/>
            </p:cNvSpPr>
            <p:nvPr/>
          </p:nvSpPr>
          <p:spPr bwMode="auto">
            <a:xfrm>
              <a:off x="3542666" y="3903868"/>
              <a:ext cx="267908" cy="267907"/>
            </a:xfrm>
            <a:prstGeom prst="rect">
              <a:avLst/>
            </a:prstGeom>
            <a:ln>
              <a:solidFill>
                <a:schemeClr val="tx1"/>
              </a:solidFill>
            </a:ln>
            <a:extLst/>
          </p:spPr>
          <p:style>
            <a:lnRef idx="0">
              <a:schemeClr val="accent2"/>
            </a:lnRef>
            <a:fillRef idx="3">
              <a:schemeClr val="accent2"/>
            </a:fillRef>
            <a:effectRef idx="3">
              <a:schemeClr val="accent2"/>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67" name="Rectangle 90"/>
            <p:cNvSpPr>
              <a:spLocks noChangeArrowheads="1"/>
            </p:cNvSpPr>
            <p:nvPr/>
          </p:nvSpPr>
          <p:spPr bwMode="auto">
            <a:xfrm>
              <a:off x="3810573" y="3903868"/>
              <a:ext cx="267908" cy="267907"/>
            </a:xfrm>
            <a:prstGeom prst="rect">
              <a:avLst/>
            </a:prstGeom>
            <a:ln>
              <a:solidFill>
                <a:schemeClr val="tx1"/>
              </a:solidFill>
            </a:ln>
            <a:extLst/>
          </p:spPr>
          <p:style>
            <a:lnRef idx="0">
              <a:schemeClr val="accent2"/>
            </a:lnRef>
            <a:fillRef idx="3">
              <a:schemeClr val="accent2"/>
            </a:fillRef>
            <a:effectRef idx="3">
              <a:schemeClr val="accent2"/>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68" name="Rectangle 91"/>
            <p:cNvSpPr>
              <a:spLocks noChangeArrowheads="1"/>
            </p:cNvSpPr>
            <p:nvPr/>
          </p:nvSpPr>
          <p:spPr bwMode="auto">
            <a:xfrm>
              <a:off x="4078481" y="3903868"/>
              <a:ext cx="267908" cy="267907"/>
            </a:xfrm>
            <a:prstGeom prst="rect">
              <a:avLst/>
            </a:prstGeom>
            <a:ln>
              <a:solidFill>
                <a:schemeClr val="tx1"/>
              </a:solidFill>
            </a:ln>
            <a:extLst/>
          </p:spPr>
          <p:style>
            <a:lnRef idx="0">
              <a:schemeClr val="accent2"/>
            </a:lnRef>
            <a:fillRef idx="3">
              <a:schemeClr val="accent2"/>
            </a:fillRef>
            <a:effectRef idx="3">
              <a:schemeClr val="accent2"/>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69" name="Rectangle 92"/>
            <p:cNvSpPr>
              <a:spLocks noChangeArrowheads="1"/>
            </p:cNvSpPr>
            <p:nvPr/>
          </p:nvSpPr>
          <p:spPr bwMode="auto">
            <a:xfrm>
              <a:off x="4346389" y="3903868"/>
              <a:ext cx="267908" cy="267907"/>
            </a:xfrm>
            <a:prstGeom prst="rect">
              <a:avLst/>
            </a:prstGeom>
            <a:ln>
              <a:solidFill>
                <a:schemeClr val="tx1"/>
              </a:solidFill>
            </a:ln>
            <a:extLst/>
          </p:spPr>
          <p:style>
            <a:lnRef idx="0">
              <a:schemeClr val="accent2"/>
            </a:lnRef>
            <a:fillRef idx="3">
              <a:schemeClr val="accent2"/>
            </a:fillRef>
            <a:effectRef idx="3">
              <a:schemeClr val="accent2"/>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70" name="Rectangle 93"/>
            <p:cNvSpPr>
              <a:spLocks noChangeArrowheads="1"/>
            </p:cNvSpPr>
            <p:nvPr/>
          </p:nvSpPr>
          <p:spPr bwMode="auto">
            <a:xfrm>
              <a:off x="4614296" y="3903868"/>
              <a:ext cx="267908" cy="267907"/>
            </a:xfrm>
            <a:prstGeom prst="rect">
              <a:avLst/>
            </a:prstGeom>
            <a:ln>
              <a:solidFill>
                <a:schemeClr val="tx1"/>
              </a:solidFill>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71" name="Rectangle 94"/>
            <p:cNvSpPr>
              <a:spLocks noChangeArrowheads="1"/>
            </p:cNvSpPr>
            <p:nvPr/>
          </p:nvSpPr>
          <p:spPr bwMode="auto">
            <a:xfrm>
              <a:off x="4882204" y="3903868"/>
              <a:ext cx="267908" cy="267907"/>
            </a:xfrm>
            <a:prstGeom prst="rect">
              <a:avLst/>
            </a:prstGeom>
            <a:ln>
              <a:solidFill>
                <a:schemeClr val="tx1"/>
              </a:solidFill>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72" name="Rectangle 95"/>
            <p:cNvSpPr>
              <a:spLocks noChangeArrowheads="1"/>
            </p:cNvSpPr>
            <p:nvPr/>
          </p:nvSpPr>
          <p:spPr bwMode="auto">
            <a:xfrm>
              <a:off x="5150111" y="3903868"/>
              <a:ext cx="267908" cy="267907"/>
            </a:xfrm>
            <a:prstGeom prst="rect">
              <a:avLst/>
            </a:prstGeom>
            <a:ln>
              <a:solidFill>
                <a:schemeClr val="tx1"/>
              </a:solidFill>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73" name="Rectangle 101"/>
            <p:cNvSpPr>
              <a:spLocks noChangeArrowheads="1"/>
            </p:cNvSpPr>
            <p:nvPr/>
          </p:nvSpPr>
          <p:spPr bwMode="auto">
            <a:xfrm>
              <a:off x="4346389" y="4171775"/>
              <a:ext cx="267908" cy="267905"/>
            </a:xfrm>
            <a:prstGeom prst="rect">
              <a:avLst/>
            </a:prstGeom>
            <a:ln>
              <a:solidFill>
                <a:schemeClr val="tx1"/>
              </a:solidFill>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74" name="Rectangle 102"/>
            <p:cNvSpPr>
              <a:spLocks noChangeArrowheads="1"/>
            </p:cNvSpPr>
            <p:nvPr/>
          </p:nvSpPr>
          <p:spPr bwMode="auto">
            <a:xfrm>
              <a:off x="4614296" y="4171775"/>
              <a:ext cx="267908" cy="267905"/>
            </a:xfrm>
            <a:prstGeom prst="rect">
              <a:avLst/>
            </a:prstGeom>
            <a:ln>
              <a:solidFill>
                <a:schemeClr val="tx1"/>
              </a:solidFill>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75" name="Rectangle 103"/>
            <p:cNvSpPr>
              <a:spLocks noChangeArrowheads="1"/>
            </p:cNvSpPr>
            <p:nvPr/>
          </p:nvSpPr>
          <p:spPr bwMode="auto">
            <a:xfrm>
              <a:off x="4882204" y="4171775"/>
              <a:ext cx="267908" cy="267905"/>
            </a:xfrm>
            <a:prstGeom prst="rect">
              <a:avLst/>
            </a:prstGeom>
            <a:ln>
              <a:solidFill>
                <a:schemeClr val="tx1"/>
              </a:solidFill>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76" name="Rectangle 104"/>
            <p:cNvSpPr>
              <a:spLocks noChangeArrowheads="1"/>
            </p:cNvSpPr>
            <p:nvPr/>
          </p:nvSpPr>
          <p:spPr bwMode="auto">
            <a:xfrm>
              <a:off x="5150111" y="4171775"/>
              <a:ext cx="267908" cy="267905"/>
            </a:xfrm>
            <a:prstGeom prst="rect">
              <a:avLst/>
            </a:prstGeom>
            <a:ln>
              <a:solidFill>
                <a:schemeClr val="tx1"/>
              </a:solidFill>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grpSp>
    </p:spTree>
    <p:custDataLst>
      <p:tags r:id="rId1"/>
    </p:custDataLst>
    <p:extLst>
      <p:ext uri="{BB962C8B-B14F-4D97-AF65-F5344CB8AC3E}">
        <p14:creationId xmlns:p14="http://schemas.microsoft.com/office/powerpoint/2010/main" val="32461077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FC data is organized as Exchange, Sequence, and Frame</a:t>
            </a:r>
          </a:p>
          <a:p>
            <a:endParaRPr lang="en-US" dirty="0"/>
          </a:p>
          <a:p>
            <a:endParaRPr lang="en-US" dirty="0"/>
          </a:p>
        </p:txBody>
      </p:sp>
      <p:sp>
        <p:nvSpPr>
          <p:cNvPr id="2" name="Title 1"/>
          <p:cNvSpPr>
            <a:spLocks noGrp="1"/>
          </p:cNvSpPr>
          <p:nvPr>
            <p:ph type="title"/>
          </p:nvPr>
        </p:nvSpPr>
        <p:spPr/>
        <p:txBody>
          <a:bodyPr/>
          <a:lstStyle/>
          <a:p>
            <a:r>
              <a:rPr lang="en-US" dirty="0"/>
              <a:t>Structure and Organization of FC Data</a:t>
            </a:r>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aphicFrame>
        <p:nvGraphicFramePr>
          <p:cNvPr id="6" name="Table Placeholder 9"/>
          <p:cNvGraphicFramePr>
            <a:graphicFrameLocks/>
          </p:cNvGraphicFramePr>
          <p:nvPr>
            <p:extLst>
              <p:ext uri="{D42A27DB-BD31-4B8C-83A1-F6EECF244321}">
                <p14:modId xmlns:p14="http://schemas.microsoft.com/office/powerpoint/2010/main" val="468806205"/>
              </p:ext>
            </p:extLst>
          </p:nvPr>
        </p:nvGraphicFramePr>
        <p:xfrm>
          <a:off x="1388723" y="2950224"/>
          <a:ext cx="7549793" cy="2042160"/>
        </p:xfrm>
        <a:graphic>
          <a:graphicData uri="http://schemas.openxmlformats.org/drawingml/2006/table">
            <a:tbl>
              <a:tblPr firstRow="1" bandRow="1">
                <a:tableStyleId>{5C22544A-7EE6-4342-B048-85BDC9FD1C3A}</a:tableStyleId>
              </a:tblPr>
              <a:tblGrid>
                <a:gridCol w="1737120"/>
                <a:gridCol w="5812673"/>
              </a:tblGrid>
              <a:tr h="252892">
                <a:tc>
                  <a:txBody>
                    <a:bodyPr/>
                    <a:lstStyle/>
                    <a:p>
                      <a:pPr algn="l"/>
                      <a:r>
                        <a:rPr lang="en-US" sz="1400" dirty="0" smtClean="0">
                          <a:latin typeface="+mn-lt"/>
                        </a:rPr>
                        <a:t>FC</a:t>
                      </a:r>
                      <a:r>
                        <a:rPr lang="en-US" sz="1400" baseline="0" dirty="0" smtClean="0">
                          <a:latin typeface="+mn-lt"/>
                        </a:rPr>
                        <a:t> Data Structure</a:t>
                      </a:r>
                      <a:endParaRPr lang="en-US" sz="1400" dirty="0">
                        <a:latin typeface="+mn-lt"/>
                      </a:endParaRPr>
                    </a:p>
                  </a:txBody>
                  <a:tcPr anchor="ctr"/>
                </a:tc>
                <a:tc>
                  <a:txBody>
                    <a:bodyPr/>
                    <a:lstStyle/>
                    <a:p>
                      <a:pPr algn="l"/>
                      <a:r>
                        <a:rPr lang="en-US" sz="1400" dirty="0" smtClean="0">
                          <a:latin typeface="+mn-lt"/>
                        </a:rPr>
                        <a:t>Description</a:t>
                      </a:r>
                      <a:endParaRPr lang="en-US" sz="1400" dirty="0">
                        <a:latin typeface="+mn-lt"/>
                      </a:endParaRPr>
                    </a:p>
                  </a:txBody>
                  <a:tcPr anchor="ctr"/>
                </a:tc>
              </a:tr>
              <a:tr h="834546">
                <a:tc>
                  <a:txBody>
                    <a:bodyPr/>
                    <a:lstStyle/>
                    <a:p>
                      <a:pPr algn="l"/>
                      <a:r>
                        <a:rPr lang="en-US" sz="1200" dirty="0" smtClean="0">
                          <a:latin typeface="+mn-lt"/>
                        </a:rPr>
                        <a:t>Exchange</a:t>
                      </a:r>
                      <a:endParaRPr lang="en-US" sz="1200" dirty="0">
                        <a:latin typeface="+mn-lt"/>
                      </a:endParaRPr>
                    </a:p>
                  </a:txBody>
                  <a:tcPr anchor="ctr"/>
                </a:tc>
                <a:tc>
                  <a:txBody>
                    <a:bodyPr/>
                    <a:lstStyle/>
                    <a:p>
                      <a:pPr marL="228600" lvl="0" indent="-228600" algn="l">
                        <a:buFont typeface="Arial" pitchFamily="34" charset="0"/>
                        <a:buChar char="•"/>
                      </a:pPr>
                      <a:r>
                        <a:rPr lang="en-US" sz="1200" dirty="0" smtClean="0">
                          <a:latin typeface="+mn-lt"/>
                        </a:rPr>
                        <a:t>Enables two </a:t>
                      </a:r>
                      <a:r>
                        <a:rPr lang="en-US" sz="1200" dirty="0" err="1" smtClean="0">
                          <a:latin typeface="+mn-lt"/>
                        </a:rPr>
                        <a:t>N_Ports</a:t>
                      </a:r>
                      <a:r>
                        <a:rPr lang="en-US" sz="1200" dirty="0" smtClean="0">
                          <a:latin typeface="+mn-lt"/>
                        </a:rPr>
                        <a:t> to identify and manage a set of information units</a:t>
                      </a:r>
                    </a:p>
                    <a:p>
                      <a:pPr marL="685800" lvl="2" indent="-228600" algn="l">
                        <a:buFont typeface="Arial" pitchFamily="34" charset="0"/>
                        <a:buChar char="•"/>
                      </a:pPr>
                      <a:r>
                        <a:rPr lang="en-US" sz="1200" dirty="0" smtClean="0">
                          <a:latin typeface="+mn-lt"/>
                        </a:rPr>
                        <a:t>Information unit: upper layer protocol-specific information that is sent to another port to perform certain operation</a:t>
                      </a:r>
                    </a:p>
                    <a:p>
                      <a:pPr marL="685800" lvl="2" indent="-228600" algn="l">
                        <a:buFont typeface="Arial" pitchFamily="34" charset="0"/>
                        <a:buChar char="•"/>
                      </a:pPr>
                      <a:r>
                        <a:rPr lang="en-US" sz="1200" dirty="0" smtClean="0">
                          <a:latin typeface="+mn-lt"/>
                        </a:rPr>
                        <a:t>Each information unit maps to a sequence</a:t>
                      </a:r>
                    </a:p>
                    <a:p>
                      <a:pPr marL="228600" lvl="0" indent="-228600" algn="l">
                        <a:buFont typeface="Arial" pitchFamily="34" charset="0"/>
                        <a:buChar char="•"/>
                      </a:pPr>
                      <a:r>
                        <a:rPr lang="en-US" sz="1200" dirty="0" smtClean="0">
                          <a:latin typeface="+mn-lt"/>
                        </a:rPr>
                        <a:t>Includes one or more sequences</a:t>
                      </a:r>
                      <a:endParaRPr lang="en-US" sz="1200" dirty="0">
                        <a:latin typeface="+mn-lt"/>
                      </a:endParaRPr>
                    </a:p>
                  </a:txBody>
                  <a:tcPr anchor="ctr"/>
                </a:tc>
              </a:tr>
              <a:tr h="227603">
                <a:tc>
                  <a:txBody>
                    <a:bodyPr/>
                    <a:lstStyle/>
                    <a:p>
                      <a:pPr algn="l"/>
                      <a:r>
                        <a:rPr lang="en-US" sz="1200" dirty="0" smtClean="0">
                          <a:latin typeface="+mn-lt"/>
                        </a:rPr>
                        <a:t>Sequence</a:t>
                      </a:r>
                      <a:endParaRPr lang="en-US" sz="1200" dirty="0">
                        <a:latin typeface="+mn-lt"/>
                      </a:endParaRPr>
                    </a:p>
                  </a:txBody>
                  <a:tcPr anchor="ctr"/>
                </a:tc>
                <a:tc>
                  <a:txBody>
                    <a:bodyPr/>
                    <a:lstStyle/>
                    <a:p>
                      <a:pPr marL="228600" lvl="1" indent="-228600" algn="l" defTabSz="914400" rtl="0" eaLnBrk="1" latinLnBrk="0" hangingPunct="1">
                        <a:buFont typeface="Arial" pitchFamily="34" charset="0"/>
                        <a:buChar char="•"/>
                      </a:pPr>
                      <a:r>
                        <a:rPr lang="en-US" sz="1200" kern="1200" dirty="0" smtClean="0">
                          <a:solidFill>
                            <a:schemeClr val="dk1"/>
                          </a:solidFill>
                          <a:latin typeface="+mn-lt"/>
                          <a:ea typeface="+mn-ea"/>
                          <a:cs typeface="+mn-cs"/>
                        </a:rPr>
                        <a:t>Contiguous set of frames that correspond to an information unit</a:t>
                      </a:r>
                    </a:p>
                  </a:txBody>
                  <a:tcPr anchor="ctr"/>
                </a:tc>
              </a:tr>
              <a:tr h="379339">
                <a:tc>
                  <a:txBody>
                    <a:bodyPr/>
                    <a:lstStyle/>
                    <a:p>
                      <a:pPr algn="l"/>
                      <a:r>
                        <a:rPr lang="en-US" sz="1200" dirty="0" smtClean="0">
                          <a:latin typeface="+mn-lt"/>
                        </a:rPr>
                        <a:t>Frame</a:t>
                      </a:r>
                      <a:endParaRPr lang="en-US" sz="1200" dirty="0">
                        <a:latin typeface="+mn-lt"/>
                      </a:endParaRPr>
                    </a:p>
                  </a:txBody>
                  <a:tcPr anchor="ctr"/>
                </a:tc>
                <a:tc>
                  <a:txBody>
                    <a:bodyPr/>
                    <a:lstStyle/>
                    <a:p>
                      <a:pPr marL="228600" lvl="1" indent="-228600" algn="l" defTabSz="914400" rtl="0" eaLnBrk="1" latinLnBrk="0" hangingPunct="1">
                        <a:buFont typeface="Arial" pitchFamily="34" charset="0"/>
                        <a:buChar char="•"/>
                      </a:pPr>
                      <a:r>
                        <a:rPr lang="en-US" sz="1200" kern="1200" dirty="0" smtClean="0">
                          <a:solidFill>
                            <a:schemeClr val="dk1"/>
                          </a:solidFill>
                          <a:latin typeface="+mn-lt"/>
                          <a:ea typeface="+mn-ea"/>
                          <a:cs typeface="+mn-cs"/>
                        </a:rPr>
                        <a:t>Fundamental unit of data transfer</a:t>
                      </a:r>
                    </a:p>
                    <a:p>
                      <a:pPr marL="2286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dk1"/>
                          </a:solidFill>
                          <a:latin typeface="+mn-lt"/>
                          <a:ea typeface="+mn-ea"/>
                          <a:cs typeface="+mn-cs"/>
                        </a:rPr>
                        <a:t>Each frame consists of five parts: </a:t>
                      </a:r>
                      <a:r>
                        <a:rPr lang="en-US" sz="1200" i="0" kern="1200" dirty="0" smtClean="0">
                          <a:solidFill>
                            <a:schemeClr val="tx1"/>
                          </a:solidFill>
                          <a:latin typeface="+mn-lt"/>
                          <a:ea typeface="+mn-ea"/>
                          <a:cs typeface="+mn-cs"/>
                        </a:rPr>
                        <a:t>SOF, frame header, data field, CRC, and EOF </a:t>
                      </a:r>
                      <a:endParaRPr lang="en-US" sz="1200" kern="1200" dirty="0" smtClean="0">
                        <a:solidFill>
                          <a:schemeClr val="dk1"/>
                        </a:solidFill>
                        <a:latin typeface="+mn-lt"/>
                        <a:ea typeface="+mn-ea"/>
                        <a:cs typeface="+mn-cs"/>
                      </a:endParaRPr>
                    </a:p>
                  </a:txBody>
                  <a:tcPr anchor="ctr"/>
                </a:tc>
              </a:tr>
            </a:tbl>
          </a:graphicData>
        </a:graphic>
      </p:graphicFrame>
      <p:grpSp>
        <p:nvGrpSpPr>
          <p:cNvPr id="7" name="Group 6"/>
          <p:cNvGrpSpPr/>
          <p:nvPr/>
        </p:nvGrpSpPr>
        <p:grpSpPr>
          <a:xfrm>
            <a:off x="2630148" y="5388864"/>
            <a:ext cx="5353387" cy="365521"/>
            <a:chOff x="1676400" y="5257800"/>
            <a:chExt cx="6051550" cy="509587"/>
          </a:xfrm>
        </p:grpSpPr>
        <p:sp>
          <p:nvSpPr>
            <p:cNvPr id="8" name="Rectangle 43"/>
            <p:cNvSpPr>
              <a:spLocks noChangeArrowheads="1"/>
            </p:cNvSpPr>
            <p:nvPr/>
          </p:nvSpPr>
          <p:spPr bwMode="auto">
            <a:xfrm>
              <a:off x="6202229" y="5257800"/>
              <a:ext cx="760009" cy="503237"/>
            </a:xfrm>
            <a:prstGeom prst="rect">
              <a:avLst/>
            </a:prstGeom>
            <a:solidFill>
              <a:srgbClr val="FFC425"/>
            </a:solidFill>
            <a:ln w="12700" algn="ctr">
              <a:solidFill>
                <a:srgbClr val="000000"/>
              </a:solidFill>
              <a:miter lim="800000"/>
              <a:headEnd/>
              <a:tailEnd/>
            </a:ln>
            <a:effectLst/>
          </p:spPr>
          <p:txBody>
            <a:bodyPr tIns="0" bIns="0" anchor="ctr"/>
            <a:lstStyle/>
            <a:p>
              <a:pPr algn="ctr"/>
              <a:endParaRPr lang="en-US"/>
            </a:p>
          </p:txBody>
        </p:sp>
        <p:sp>
          <p:nvSpPr>
            <p:cNvPr id="9" name="Rectangle 42"/>
            <p:cNvSpPr>
              <a:spLocks noChangeArrowheads="1"/>
            </p:cNvSpPr>
            <p:nvPr/>
          </p:nvSpPr>
          <p:spPr bwMode="auto">
            <a:xfrm>
              <a:off x="3695347" y="5257800"/>
              <a:ext cx="2514600" cy="502920"/>
            </a:xfrm>
            <a:prstGeom prst="rect">
              <a:avLst/>
            </a:prstGeom>
            <a:solidFill>
              <a:srgbClr val="B5121B"/>
            </a:solidFill>
            <a:ln w="9525" algn="ctr">
              <a:solidFill>
                <a:srgbClr val="000000"/>
              </a:solidFill>
              <a:miter lim="800000"/>
              <a:headEnd/>
              <a:tailEnd type="none" w="lg" len="med"/>
            </a:ln>
            <a:effectLst/>
          </p:spPr>
          <p:txBody>
            <a:bodyPr tIns="0" bIns="0" anchor="ctr"/>
            <a:lstStyle/>
            <a:p>
              <a:pPr algn="ctr"/>
              <a:endParaRPr lang="en-US" dirty="0">
                <a:solidFill>
                  <a:schemeClr val="bg1"/>
                </a:solidFill>
              </a:endParaRPr>
            </a:p>
          </p:txBody>
        </p:sp>
        <p:sp>
          <p:nvSpPr>
            <p:cNvPr id="10" name="Rectangle 11"/>
            <p:cNvSpPr>
              <a:spLocks noChangeArrowheads="1"/>
            </p:cNvSpPr>
            <p:nvPr/>
          </p:nvSpPr>
          <p:spPr bwMode="auto">
            <a:xfrm>
              <a:off x="6969367" y="5259387"/>
              <a:ext cx="758583" cy="498475"/>
            </a:xfrm>
            <a:prstGeom prst="rect">
              <a:avLst/>
            </a:prstGeom>
            <a:solidFill>
              <a:srgbClr val="FFC425"/>
            </a:solidFill>
            <a:ln w="12700" algn="ctr">
              <a:solidFill>
                <a:srgbClr val="000000"/>
              </a:solidFill>
              <a:miter lim="800000"/>
              <a:headEnd/>
              <a:tailEnd/>
            </a:ln>
            <a:effectLst/>
          </p:spPr>
          <p:txBody>
            <a:bodyPr tIns="0" bIns="0" anchor="ctr"/>
            <a:lstStyle/>
            <a:p>
              <a:pPr algn="ctr"/>
              <a:endParaRPr lang="en-US"/>
            </a:p>
          </p:txBody>
        </p:sp>
        <p:sp>
          <p:nvSpPr>
            <p:cNvPr id="11" name="Rectangle 14"/>
            <p:cNvSpPr>
              <a:spLocks noChangeArrowheads="1"/>
            </p:cNvSpPr>
            <p:nvPr/>
          </p:nvSpPr>
          <p:spPr bwMode="auto">
            <a:xfrm>
              <a:off x="1676400" y="5257800"/>
              <a:ext cx="760009" cy="502920"/>
            </a:xfrm>
            <a:prstGeom prst="rect">
              <a:avLst/>
            </a:prstGeom>
            <a:solidFill>
              <a:srgbClr val="FFC425"/>
            </a:solidFill>
            <a:ln w="12700" algn="ctr">
              <a:solidFill>
                <a:srgbClr val="000000"/>
              </a:solidFill>
              <a:miter lim="800000"/>
              <a:headEnd/>
              <a:tailEnd/>
            </a:ln>
            <a:effectLst/>
          </p:spPr>
          <p:txBody>
            <a:bodyPr tIns="0" bIns="0" anchor="ctr"/>
            <a:lstStyle/>
            <a:p>
              <a:pPr algn="ctr"/>
              <a:endParaRPr lang="en-US"/>
            </a:p>
          </p:txBody>
        </p:sp>
        <p:sp>
          <p:nvSpPr>
            <p:cNvPr id="12" name="Line 16"/>
            <p:cNvSpPr>
              <a:spLocks noChangeShapeType="1"/>
            </p:cNvSpPr>
            <p:nvPr/>
          </p:nvSpPr>
          <p:spPr bwMode="auto">
            <a:xfrm flipV="1">
              <a:off x="6969367" y="5259387"/>
              <a:ext cx="0" cy="508000"/>
            </a:xfrm>
            <a:prstGeom prst="line">
              <a:avLst/>
            </a:prstGeom>
            <a:noFill/>
            <a:ln w="12700">
              <a:solidFill>
                <a:srgbClr val="333333"/>
              </a:solidFill>
              <a:round/>
              <a:headEnd/>
              <a:tailEnd/>
            </a:ln>
          </p:spPr>
          <p:txBody>
            <a:bodyPr/>
            <a:lstStyle/>
            <a:p>
              <a:pPr algn="ctr"/>
              <a:endParaRPr lang="en-US"/>
            </a:p>
          </p:txBody>
        </p:sp>
        <p:sp>
          <p:nvSpPr>
            <p:cNvPr id="13" name="Freeform 20"/>
            <p:cNvSpPr>
              <a:spLocks/>
            </p:cNvSpPr>
            <p:nvPr/>
          </p:nvSpPr>
          <p:spPr bwMode="auto">
            <a:xfrm>
              <a:off x="6965090" y="5257800"/>
              <a:ext cx="758583" cy="503237"/>
            </a:xfrm>
            <a:custGeom>
              <a:avLst/>
              <a:gdLst/>
              <a:ahLst/>
              <a:cxnLst>
                <a:cxn ang="0">
                  <a:pos x="0" y="0"/>
                </a:cxn>
                <a:cxn ang="0">
                  <a:pos x="1597" y="0"/>
                </a:cxn>
                <a:cxn ang="0">
                  <a:pos x="1597" y="960"/>
                </a:cxn>
                <a:cxn ang="0">
                  <a:pos x="0" y="960"/>
                </a:cxn>
              </a:cxnLst>
              <a:rect l="0" t="0" r="r" b="b"/>
              <a:pathLst>
                <a:path w="1597" h="960">
                  <a:moveTo>
                    <a:pt x="0" y="0"/>
                  </a:moveTo>
                  <a:lnTo>
                    <a:pt x="1597" y="0"/>
                  </a:lnTo>
                  <a:lnTo>
                    <a:pt x="1597" y="960"/>
                  </a:lnTo>
                  <a:lnTo>
                    <a:pt x="0" y="960"/>
                  </a:lnTo>
                </a:path>
              </a:pathLst>
            </a:custGeom>
            <a:noFill/>
            <a:ln w="12700">
              <a:solidFill>
                <a:srgbClr val="333333"/>
              </a:solidFill>
              <a:prstDash val="solid"/>
              <a:round/>
              <a:headEnd/>
              <a:tailEnd/>
            </a:ln>
          </p:spPr>
          <p:txBody>
            <a:bodyPr/>
            <a:lstStyle/>
            <a:p>
              <a:pPr algn="ctr"/>
              <a:endParaRPr lang="en-US"/>
            </a:p>
          </p:txBody>
        </p:sp>
        <p:sp>
          <p:nvSpPr>
            <p:cNvPr id="14" name="Rectangle 28"/>
            <p:cNvSpPr>
              <a:spLocks noChangeArrowheads="1"/>
            </p:cNvSpPr>
            <p:nvPr/>
          </p:nvSpPr>
          <p:spPr bwMode="auto">
            <a:xfrm>
              <a:off x="1923705" y="5294312"/>
              <a:ext cx="246862" cy="184666"/>
            </a:xfrm>
            <a:prstGeom prst="rect">
              <a:avLst/>
            </a:prstGeom>
            <a:noFill/>
            <a:ln w="9525">
              <a:noFill/>
              <a:miter lim="800000"/>
              <a:headEnd/>
              <a:tailEnd/>
            </a:ln>
          </p:spPr>
          <p:txBody>
            <a:bodyPr wrap="none" lIns="0" tIns="0" rIns="0" bIns="0">
              <a:spAutoFit/>
            </a:bodyPr>
            <a:lstStyle/>
            <a:p>
              <a:pPr marL="354013" indent="-354013" algn="ctr" defTabSz="941388"/>
              <a:r>
                <a:rPr lang="en-US" sz="1200" b="1" dirty="0"/>
                <a:t>SOF</a:t>
              </a:r>
              <a:endParaRPr lang="en-US" b="1" dirty="0"/>
            </a:p>
          </p:txBody>
        </p:sp>
        <p:sp>
          <p:nvSpPr>
            <p:cNvPr id="15" name="Rectangle 29"/>
            <p:cNvSpPr>
              <a:spLocks noChangeArrowheads="1"/>
            </p:cNvSpPr>
            <p:nvPr/>
          </p:nvSpPr>
          <p:spPr bwMode="auto">
            <a:xfrm>
              <a:off x="1828905" y="5503862"/>
              <a:ext cx="460703" cy="184666"/>
            </a:xfrm>
            <a:prstGeom prst="rect">
              <a:avLst/>
            </a:prstGeom>
            <a:noFill/>
            <a:ln w="9525">
              <a:noFill/>
              <a:miter lim="800000"/>
              <a:headEnd/>
              <a:tailEnd/>
            </a:ln>
          </p:spPr>
          <p:txBody>
            <a:bodyPr wrap="none" lIns="0" tIns="0" rIns="0" bIns="0">
              <a:spAutoFit/>
            </a:bodyPr>
            <a:lstStyle/>
            <a:p>
              <a:pPr marL="354013" indent="-354013" algn="ctr" defTabSz="941388"/>
              <a:r>
                <a:rPr lang="en-US" sz="1200" b="1" dirty="0"/>
                <a:t>4 Bytes</a:t>
              </a:r>
              <a:endParaRPr lang="en-US" b="1" dirty="0"/>
            </a:p>
          </p:txBody>
        </p:sp>
        <p:sp>
          <p:nvSpPr>
            <p:cNvPr id="16" name="Rectangle 32"/>
            <p:cNvSpPr>
              <a:spLocks noChangeArrowheads="1"/>
            </p:cNvSpPr>
            <p:nvPr/>
          </p:nvSpPr>
          <p:spPr bwMode="auto">
            <a:xfrm>
              <a:off x="4651623" y="5294312"/>
              <a:ext cx="641522" cy="184666"/>
            </a:xfrm>
            <a:prstGeom prst="rect">
              <a:avLst/>
            </a:prstGeom>
            <a:noFill/>
            <a:ln w="9525">
              <a:noFill/>
              <a:miter lim="800000"/>
              <a:headEnd/>
              <a:tailEnd/>
            </a:ln>
          </p:spPr>
          <p:txBody>
            <a:bodyPr wrap="none" lIns="0" tIns="0" rIns="0" bIns="0">
              <a:spAutoFit/>
            </a:bodyPr>
            <a:lstStyle/>
            <a:p>
              <a:pPr marL="354013" indent="-354013" algn="ctr" defTabSz="941388"/>
              <a:r>
                <a:rPr lang="en-US" sz="1200" b="1" dirty="0">
                  <a:solidFill>
                    <a:schemeClr val="bg1"/>
                  </a:solidFill>
                </a:rPr>
                <a:t>Data Field</a:t>
              </a:r>
              <a:endParaRPr lang="en-US" b="1" dirty="0">
                <a:solidFill>
                  <a:schemeClr val="bg1"/>
                </a:solidFill>
              </a:endParaRPr>
            </a:p>
          </p:txBody>
        </p:sp>
        <p:sp>
          <p:nvSpPr>
            <p:cNvPr id="17" name="Rectangle 33"/>
            <p:cNvSpPr>
              <a:spLocks noChangeArrowheads="1"/>
            </p:cNvSpPr>
            <p:nvPr/>
          </p:nvSpPr>
          <p:spPr bwMode="auto">
            <a:xfrm>
              <a:off x="4529280" y="5503862"/>
              <a:ext cx="891911" cy="184666"/>
            </a:xfrm>
            <a:prstGeom prst="rect">
              <a:avLst/>
            </a:prstGeom>
            <a:noFill/>
            <a:ln w="9525">
              <a:noFill/>
              <a:miter lim="800000"/>
              <a:headEnd/>
              <a:tailEnd/>
            </a:ln>
          </p:spPr>
          <p:txBody>
            <a:bodyPr wrap="none" lIns="0" tIns="0" rIns="0" bIns="0">
              <a:spAutoFit/>
            </a:bodyPr>
            <a:lstStyle/>
            <a:p>
              <a:pPr marL="354013" indent="-354013" algn="ctr" defTabSz="941388"/>
              <a:r>
                <a:rPr lang="en-US" sz="1200" b="1" dirty="0">
                  <a:solidFill>
                    <a:schemeClr val="bg1"/>
                  </a:solidFill>
                </a:rPr>
                <a:t>0 - 2112 Bytes</a:t>
              </a:r>
              <a:endParaRPr lang="en-US" b="1" dirty="0">
                <a:solidFill>
                  <a:schemeClr val="bg1"/>
                </a:solidFill>
              </a:endParaRPr>
            </a:p>
          </p:txBody>
        </p:sp>
        <p:sp>
          <p:nvSpPr>
            <p:cNvPr id="18" name="Rectangle 34"/>
            <p:cNvSpPr>
              <a:spLocks noChangeArrowheads="1"/>
            </p:cNvSpPr>
            <p:nvPr/>
          </p:nvSpPr>
          <p:spPr bwMode="auto">
            <a:xfrm>
              <a:off x="6459202" y="5294312"/>
              <a:ext cx="248914" cy="184666"/>
            </a:xfrm>
            <a:prstGeom prst="rect">
              <a:avLst/>
            </a:prstGeom>
            <a:noFill/>
            <a:ln w="9525">
              <a:noFill/>
              <a:miter lim="800000"/>
              <a:headEnd/>
              <a:tailEnd/>
            </a:ln>
          </p:spPr>
          <p:txBody>
            <a:bodyPr wrap="none" lIns="0" tIns="0" rIns="0" bIns="0">
              <a:spAutoFit/>
            </a:bodyPr>
            <a:lstStyle/>
            <a:p>
              <a:pPr marL="354013" indent="-354013" algn="ctr" defTabSz="941388"/>
              <a:r>
                <a:rPr lang="en-US" sz="1200" b="1" dirty="0"/>
                <a:t>CRC</a:t>
              </a:r>
              <a:endParaRPr lang="en-US" b="1" dirty="0"/>
            </a:p>
          </p:txBody>
        </p:sp>
        <p:sp>
          <p:nvSpPr>
            <p:cNvPr id="19" name="Rectangle 35"/>
            <p:cNvSpPr>
              <a:spLocks noChangeArrowheads="1"/>
            </p:cNvSpPr>
            <p:nvPr/>
          </p:nvSpPr>
          <p:spPr bwMode="auto">
            <a:xfrm>
              <a:off x="6366141" y="5503862"/>
              <a:ext cx="460703" cy="184666"/>
            </a:xfrm>
            <a:prstGeom prst="rect">
              <a:avLst/>
            </a:prstGeom>
            <a:noFill/>
            <a:ln w="9525">
              <a:noFill/>
              <a:miter lim="800000"/>
              <a:headEnd/>
              <a:tailEnd/>
            </a:ln>
          </p:spPr>
          <p:txBody>
            <a:bodyPr wrap="none" lIns="0" tIns="0" rIns="0" bIns="0">
              <a:spAutoFit/>
            </a:bodyPr>
            <a:lstStyle/>
            <a:p>
              <a:pPr marL="354013" indent="-354013" algn="ctr" defTabSz="941388"/>
              <a:r>
                <a:rPr lang="en-US" sz="1200" b="1"/>
                <a:t>4 Bytes</a:t>
              </a:r>
              <a:endParaRPr lang="en-US" b="1"/>
            </a:p>
          </p:txBody>
        </p:sp>
        <p:sp>
          <p:nvSpPr>
            <p:cNvPr id="20" name="Rectangle 36"/>
            <p:cNvSpPr>
              <a:spLocks noChangeArrowheads="1"/>
            </p:cNvSpPr>
            <p:nvPr/>
          </p:nvSpPr>
          <p:spPr bwMode="auto">
            <a:xfrm>
              <a:off x="7223513" y="5294312"/>
              <a:ext cx="247440" cy="184666"/>
            </a:xfrm>
            <a:prstGeom prst="rect">
              <a:avLst/>
            </a:prstGeom>
            <a:noFill/>
            <a:ln w="9525">
              <a:noFill/>
              <a:miter lim="800000"/>
              <a:headEnd/>
              <a:tailEnd/>
            </a:ln>
          </p:spPr>
          <p:txBody>
            <a:bodyPr wrap="none" lIns="0" tIns="0" rIns="0" bIns="0">
              <a:spAutoFit/>
            </a:bodyPr>
            <a:lstStyle/>
            <a:p>
              <a:pPr marL="354013" indent="-354013" algn="ctr" defTabSz="941388"/>
              <a:r>
                <a:rPr lang="en-US" sz="1200" b="1" dirty="0"/>
                <a:t>EOF</a:t>
              </a:r>
              <a:endParaRPr lang="en-US" b="1" dirty="0"/>
            </a:p>
          </p:txBody>
        </p:sp>
        <p:sp>
          <p:nvSpPr>
            <p:cNvPr id="21" name="Rectangle 37"/>
            <p:cNvSpPr>
              <a:spLocks noChangeArrowheads="1"/>
            </p:cNvSpPr>
            <p:nvPr/>
          </p:nvSpPr>
          <p:spPr bwMode="auto">
            <a:xfrm>
              <a:off x="7119020" y="5503862"/>
              <a:ext cx="460703" cy="184666"/>
            </a:xfrm>
            <a:prstGeom prst="rect">
              <a:avLst/>
            </a:prstGeom>
            <a:noFill/>
            <a:ln w="9525">
              <a:noFill/>
              <a:miter lim="800000"/>
              <a:headEnd/>
              <a:tailEnd/>
            </a:ln>
          </p:spPr>
          <p:txBody>
            <a:bodyPr wrap="none" lIns="0" tIns="0" rIns="0" bIns="0">
              <a:spAutoFit/>
            </a:bodyPr>
            <a:lstStyle/>
            <a:p>
              <a:pPr marL="354013" indent="-354013" algn="ctr" defTabSz="941388"/>
              <a:r>
                <a:rPr lang="en-US" sz="1200" b="1"/>
                <a:t>4 Bytes</a:t>
              </a:r>
              <a:endParaRPr lang="en-US" b="1"/>
            </a:p>
          </p:txBody>
        </p:sp>
        <p:sp>
          <p:nvSpPr>
            <p:cNvPr id="22" name="Rectangle 39"/>
            <p:cNvSpPr>
              <a:spLocks noChangeArrowheads="1"/>
            </p:cNvSpPr>
            <p:nvPr/>
          </p:nvSpPr>
          <p:spPr bwMode="auto">
            <a:xfrm>
              <a:off x="2427208" y="5257800"/>
              <a:ext cx="1280160" cy="502920"/>
            </a:xfrm>
            <a:prstGeom prst="rect">
              <a:avLst/>
            </a:prstGeom>
            <a:solidFill>
              <a:srgbClr val="FFC425"/>
            </a:solidFill>
            <a:ln w="12700" algn="ctr">
              <a:solidFill>
                <a:srgbClr val="000000"/>
              </a:solidFill>
              <a:miter lim="800000"/>
              <a:headEnd/>
              <a:tailEnd/>
            </a:ln>
            <a:effectLst/>
          </p:spPr>
          <p:txBody>
            <a:bodyPr tIns="0" bIns="0" anchor="ctr"/>
            <a:lstStyle/>
            <a:p>
              <a:pPr marL="354013" indent="-354013" algn="ctr" defTabSz="941388"/>
              <a:endParaRPr lang="en-US" b="1"/>
            </a:p>
          </p:txBody>
        </p:sp>
        <p:sp>
          <p:nvSpPr>
            <p:cNvPr id="23" name="Rectangle 40"/>
            <p:cNvSpPr>
              <a:spLocks noChangeArrowheads="1"/>
            </p:cNvSpPr>
            <p:nvPr/>
          </p:nvSpPr>
          <p:spPr bwMode="auto">
            <a:xfrm>
              <a:off x="2617742" y="5294312"/>
              <a:ext cx="899092" cy="184666"/>
            </a:xfrm>
            <a:prstGeom prst="rect">
              <a:avLst/>
            </a:prstGeom>
            <a:noFill/>
            <a:ln w="9525">
              <a:noFill/>
              <a:miter lim="800000"/>
              <a:headEnd/>
              <a:tailEnd/>
            </a:ln>
          </p:spPr>
          <p:txBody>
            <a:bodyPr wrap="none" lIns="0" tIns="0" rIns="0" bIns="0">
              <a:spAutoFit/>
            </a:bodyPr>
            <a:lstStyle/>
            <a:p>
              <a:pPr marL="354013" indent="-354013" algn="ctr" defTabSz="941388"/>
              <a:r>
                <a:rPr lang="en-US" sz="1200" b="1" dirty="0"/>
                <a:t>Frame Header</a:t>
              </a:r>
              <a:endParaRPr lang="en-US" b="1" dirty="0"/>
            </a:p>
          </p:txBody>
        </p:sp>
        <p:sp>
          <p:nvSpPr>
            <p:cNvPr id="24" name="Rectangle 41"/>
            <p:cNvSpPr>
              <a:spLocks noChangeArrowheads="1"/>
            </p:cNvSpPr>
            <p:nvPr/>
          </p:nvSpPr>
          <p:spPr bwMode="auto">
            <a:xfrm>
              <a:off x="2797663" y="5503862"/>
              <a:ext cx="539250" cy="184666"/>
            </a:xfrm>
            <a:prstGeom prst="rect">
              <a:avLst/>
            </a:prstGeom>
            <a:noFill/>
            <a:ln w="9525">
              <a:noFill/>
              <a:miter lim="800000"/>
              <a:headEnd/>
              <a:tailEnd/>
            </a:ln>
          </p:spPr>
          <p:txBody>
            <a:bodyPr wrap="none" lIns="0" tIns="0" rIns="0" bIns="0">
              <a:spAutoFit/>
            </a:bodyPr>
            <a:lstStyle/>
            <a:p>
              <a:pPr marL="354013" indent="-354013" algn="ctr" defTabSz="941388"/>
              <a:r>
                <a:rPr lang="en-US" sz="1200" b="1"/>
                <a:t>24 Bytes</a:t>
              </a:r>
              <a:endParaRPr lang="en-US" b="1"/>
            </a:p>
          </p:txBody>
        </p:sp>
      </p:grpSp>
    </p:spTree>
    <p:custDataLst>
      <p:tags r:id="rId1"/>
    </p:custDataLst>
    <p:extLst>
      <p:ext uri="{BB962C8B-B14F-4D97-AF65-F5344CB8AC3E}">
        <p14:creationId xmlns:p14="http://schemas.microsoft.com/office/powerpoint/2010/main" val="577149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FC switches provide fabric services as defined in FC standards</a:t>
            </a:r>
          </a:p>
          <a:p>
            <a:endParaRPr lang="en-US" dirty="0"/>
          </a:p>
          <a:p>
            <a:endParaRPr lang="en-US" dirty="0"/>
          </a:p>
        </p:txBody>
      </p:sp>
      <p:sp>
        <p:nvSpPr>
          <p:cNvPr id="2" name="Title 1"/>
          <p:cNvSpPr>
            <a:spLocks noGrp="1"/>
          </p:cNvSpPr>
          <p:nvPr>
            <p:ph type="title"/>
          </p:nvPr>
        </p:nvSpPr>
        <p:spPr/>
        <p:txBody>
          <a:bodyPr/>
          <a:lstStyle/>
          <a:p>
            <a:r>
              <a:rPr lang="en-US" dirty="0"/>
              <a:t>Fabric Services</a:t>
            </a:r>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aphicFrame>
        <p:nvGraphicFramePr>
          <p:cNvPr id="6" name="Table Placeholder 9"/>
          <p:cNvGraphicFramePr>
            <a:graphicFrameLocks/>
          </p:cNvGraphicFramePr>
          <p:nvPr>
            <p:extLst>
              <p:ext uri="{D42A27DB-BD31-4B8C-83A1-F6EECF244321}">
                <p14:modId xmlns:p14="http://schemas.microsoft.com/office/powerpoint/2010/main" val="2629979938"/>
              </p:ext>
            </p:extLst>
          </p:nvPr>
        </p:nvGraphicFramePr>
        <p:xfrm>
          <a:off x="1510300" y="3065980"/>
          <a:ext cx="7356297" cy="2471791"/>
        </p:xfrm>
        <a:graphic>
          <a:graphicData uri="http://schemas.openxmlformats.org/drawingml/2006/table">
            <a:tbl>
              <a:tblPr firstRow="1" bandRow="1">
                <a:tableStyleId>{5C22544A-7EE6-4342-B048-85BDC9FD1C3A}</a:tableStyleId>
              </a:tblPr>
              <a:tblGrid>
                <a:gridCol w="1702847"/>
                <a:gridCol w="5653450"/>
              </a:tblGrid>
              <a:tr h="301438">
                <a:tc>
                  <a:txBody>
                    <a:bodyPr/>
                    <a:lstStyle/>
                    <a:p>
                      <a:pPr algn="l"/>
                      <a:r>
                        <a:rPr lang="en-US" sz="1200" dirty="0" smtClean="0">
                          <a:latin typeface="+mn-lt"/>
                        </a:rPr>
                        <a:t>Fabric Services</a:t>
                      </a:r>
                      <a:endParaRPr lang="en-US" sz="1200" dirty="0">
                        <a:latin typeface="+mn-lt"/>
                      </a:endParaRPr>
                    </a:p>
                  </a:txBody>
                  <a:tcPr anchor="ctr"/>
                </a:tc>
                <a:tc>
                  <a:txBody>
                    <a:bodyPr/>
                    <a:lstStyle/>
                    <a:p>
                      <a:pPr algn="l"/>
                      <a:r>
                        <a:rPr lang="en-US" sz="1200" dirty="0" smtClean="0">
                          <a:latin typeface="+mn-lt"/>
                        </a:rPr>
                        <a:t>Description</a:t>
                      </a:r>
                      <a:endParaRPr lang="en-US" sz="1200" dirty="0">
                        <a:latin typeface="+mn-lt"/>
                      </a:endParaRPr>
                    </a:p>
                  </a:txBody>
                  <a:tcPr anchor="ctr"/>
                </a:tc>
              </a:tr>
              <a:tr h="452157">
                <a:tc>
                  <a:txBody>
                    <a:bodyPr/>
                    <a:lstStyle/>
                    <a:p>
                      <a:pPr marL="0" lvl="1" algn="l" defTabSz="914400" rtl="0" eaLnBrk="1" latinLnBrk="0" hangingPunct="1"/>
                      <a:r>
                        <a:rPr lang="en-US" sz="1100" kern="1200" dirty="0" smtClean="0">
                          <a:solidFill>
                            <a:schemeClr val="dk1"/>
                          </a:solidFill>
                          <a:latin typeface="+mn-lt"/>
                          <a:ea typeface="+mn-ea"/>
                          <a:cs typeface="+mn-cs"/>
                        </a:rPr>
                        <a:t>Fabric Login Server </a:t>
                      </a:r>
                    </a:p>
                  </a:txBody>
                  <a:tcPr anchor="ctr"/>
                </a:tc>
                <a:tc>
                  <a:txBody>
                    <a:bodyPr/>
                    <a:lstStyle/>
                    <a:p>
                      <a:pPr marL="231775" lvl="0" indent="-231775" algn="l">
                        <a:buFont typeface="Arial" pitchFamily="34" charset="0"/>
                        <a:buChar char="•"/>
                      </a:pPr>
                      <a:r>
                        <a:rPr lang="en-US" sz="1100" kern="1200" dirty="0" smtClean="0">
                          <a:solidFill>
                            <a:schemeClr val="tx1"/>
                          </a:solidFill>
                          <a:latin typeface="+mn-lt"/>
                          <a:ea typeface="+mn-ea"/>
                          <a:cs typeface="+mn-cs"/>
                        </a:rPr>
                        <a:t>Used during the initial part of the node’s fabric login process</a:t>
                      </a:r>
                    </a:p>
                    <a:p>
                      <a:pPr marL="231775" lvl="0" indent="-231775" algn="l">
                        <a:buFont typeface="Arial" pitchFamily="34" charset="0"/>
                        <a:buChar char="•"/>
                      </a:pPr>
                      <a:r>
                        <a:rPr lang="en-US" sz="1100" kern="1200" dirty="0" smtClean="0">
                          <a:solidFill>
                            <a:schemeClr val="tx1"/>
                          </a:solidFill>
                          <a:latin typeface="+mn-lt"/>
                          <a:ea typeface="+mn-ea"/>
                          <a:cs typeface="+mn-cs"/>
                        </a:rPr>
                        <a:t>Located at pre-defined address of FFFFFE</a:t>
                      </a:r>
                    </a:p>
                  </a:txBody>
                  <a:tcPr anchor="ctr"/>
                </a:tc>
              </a:tr>
              <a:tr h="452157">
                <a:tc>
                  <a:txBody>
                    <a:bodyPr/>
                    <a:lstStyle/>
                    <a:p>
                      <a:pPr marL="0" lvl="1" algn="l" defTabSz="914400" rtl="0" eaLnBrk="1" latinLnBrk="0" hangingPunct="1"/>
                      <a:r>
                        <a:rPr lang="en-US" sz="1100" kern="1200" dirty="0" smtClean="0">
                          <a:solidFill>
                            <a:schemeClr val="dk1"/>
                          </a:solidFill>
                          <a:latin typeface="+mn-lt"/>
                          <a:ea typeface="+mn-ea"/>
                          <a:cs typeface="+mn-cs"/>
                        </a:rPr>
                        <a:t>Name Server </a:t>
                      </a:r>
                    </a:p>
                  </a:txBody>
                  <a:tcPr anchor="ctr"/>
                </a:tc>
                <a:tc>
                  <a:txBody>
                    <a:bodyPr/>
                    <a:lstStyle/>
                    <a:p>
                      <a:pPr marL="231775" lvl="0" indent="-231775" algn="l">
                        <a:buFont typeface="Arial" pitchFamily="34" charset="0"/>
                        <a:buChar char="•"/>
                      </a:pPr>
                      <a:r>
                        <a:rPr lang="en-US" sz="1100" kern="1200" dirty="0" smtClean="0">
                          <a:solidFill>
                            <a:schemeClr val="tx1"/>
                          </a:solidFill>
                          <a:latin typeface="+mn-lt"/>
                          <a:ea typeface="+mn-ea"/>
                          <a:cs typeface="+mn-cs"/>
                        </a:rPr>
                        <a:t>Responsible for name registration and management of node ports</a:t>
                      </a:r>
                    </a:p>
                    <a:p>
                      <a:pPr marL="231775" lvl="0" indent="-231775" algn="l">
                        <a:buFont typeface="Arial" pitchFamily="34" charset="0"/>
                        <a:buChar char="•"/>
                      </a:pPr>
                      <a:r>
                        <a:rPr lang="en-US" sz="1100" kern="1200" dirty="0" smtClean="0">
                          <a:solidFill>
                            <a:schemeClr val="tx1"/>
                          </a:solidFill>
                          <a:latin typeface="+mn-lt"/>
                          <a:ea typeface="+mn-ea"/>
                          <a:cs typeface="+mn-cs"/>
                        </a:rPr>
                        <a:t>Located at pre-defined address FFFFFC</a:t>
                      </a:r>
                      <a:endParaRPr lang="en-US" sz="1100" dirty="0">
                        <a:latin typeface="+mn-lt"/>
                      </a:endParaRPr>
                    </a:p>
                  </a:txBody>
                  <a:tcPr anchor="ctr"/>
                </a:tc>
              </a:tr>
              <a:tr h="813882">
                <a:tc>
                  <a:txBody>
                    <a:bodyPr/>
                    <a:lstStyle/>
                    <a:p>
                      <a:pPr marL="0" lvl="1" algn="l" defTabSz="914400" rtl="0" eaLnBrk="1" latinLnBrk="0" hangingPunct="1"/>
                      <a:r>
                        <a:rPr lang="en-US" sz="1100" kern="1200" dirty="0" smtClean="0">
                          <a:solidFill>
                            <a:schemeClr val="dk1"/>
                          </a:solidFill>
                          <a:latin typeface="+mn-lt"/>
                          <a:ea typeface="+mn-ea"/>
                          <a:cs typeface="+mn-cs"/>
                        </a:rPr>
                        <a:t>Fabric Controller </a:t>
                      </a:r>
                    </a:p>
                  </a:txBody>
                  <a:tcPr anchor="ctr"/>
                </a:tc>
                <a:tc>
                  <a:txBody>
                    <a:bodyPr/>
                    <a:lstStyle/>
                    <a:p>
                      <a:pPr marL="231775" lvl="0" indent="-231775" algn="l">
                        <a:buFont typeface="Arial" pitchFamily="34" charset="0"/>
                        <a:buChar char="•"/>
                      </a:pPr>
                      <a:r>
                        <a:rPr lang="en-US" sz="1100" kern="1200" dirty="0" smtClean="0">
                          <a:solidFill>
                            <a:schemeClr val="tx1"/>
                          </a:solidFill>
                          <a:latin typeface="+mn-lt"/>
                          <a:ea typeface="+mn-ea"/>
                          <a:cs typeface="+mn-cs"/>
                        </a:rPr>
                        <a:t>Responsible for managing and distributing Registered State Change Notifications (RSCNs) to attached node ports</a:t>
                      </a:r>
                    </a:p>
                    <a:p>
                      <a:pPr marL="231775" lvl="0" indent="-231775" algn="l">
                        <a:buFont typeface="Arial" pitchFamily="34" charset="0"/>
                        <a:buChar char="•"/>
                      </a:pPr>
                      <a:r>
                        <a:rPr lang="en-US" sz="1100" kern="1200" dirty="0" smtClean="0">
                          <a:solidFill>
                            <a:schemeClr val="tx1"/>
                          </a:solidFill>
                          <a:latin typeface="+mn-lt"/>
                          <a:ea typeface="+mn-ea"/>
                          <a:cs typeface="+mn-cs"/>
                        </a:rPr>
                        <a:t>Responsible for distributing SW-RSCNs to every other switch</a:t>
                      </a:r>
                    </a:p>
                    <a:p>
                      <a:pPr marL="231775" lvl="0" indent="-231775" algn="l">
                        <a:buFont typeface="Arial" pitchFamily="34" charset="0"/>
                        <a:buChar char="•"/>
                      </a:pPr>
                      <a:r>
                        <a:rPr lang="en-US" sz="1100" kern="1200" dirty="0" smtClean="0">
                          <a:solidFill>
                            <a:schemeClr val="tx1"/>
                          </a:solidFill>
                          <a:latin typeface="+mn-lt"/>
                          <a:ea typeface="+mn-ea"/>
                          <a:cs typeface="+mn-cs"/>
                        </a:rPr>
                        <a:t>Located at pre-defined address FFFFFD</a:t>
                      </a:r>
                      <a:endParaRPr lang="en-US" sz="1100" dirty="0">
                        <a:latin typeface="+mn-lt"/>
                      </a:endParaRPr>
                    </a:p>
                  </a:txBody>
                  <a:tcPr anchor="ctr"/>
                </a:tc>
              </a:tr>
              <a:tr h="452157">
                <a:tc>
                  <a:txBody>
                    <a:bodyPr/>
                    <a:lstStyle/>
                    <a:p>
                      <a:pPr marL="0" lvl="1" algn="l" defTabSz="914400" rtl="0" eaLnBrk="1" latinLnBrk="0" hangingPunct="1"/>
                      <a:r>
                        <a:rPr lang="en-US" sz="1100" kern="1200" dirty="0" smtClean="0">
                          <a:solidFill>
                            <a:schemeClr val="dk1"/>
                          </a:solidFill>
                          <a:latin typeface="+mn-lt"/>
                          <a:ea typeface="+mn-ea"/>
                          <a:cs typeface="+mn-cs"/>
                        </a:rPr>
                        <a:t>Management Server</a:t>
                      </a:r>
                    </a:p>
                  </a:txBody>
                  <a:tcPr anchor="ctr"/>
                </a:tc>
                <a:tc>
                  <a:txBody>
                    <a:bodyPr/>
                    <a:lstStyle/>
                    <a:p>
                      <a:pPr marL="231775" lvl="0" indent="-231775" algn="l">
                        <a:buFont typeface="Arial" pitchFamily="34" charset="0"/>
                        <a:buChar char="•"/>
                      </a:pPr>
                      <a:r>
                        <a:rPr lang="en-US" sz="1100" kern="1200" dirty="0" smtClean="0">
                          <a:solidFill>
                            <a:schemeClr val="tx1"/>
                          </a:solidFill>
                          <a:latin typeface="+mn-lt"/>
                          <a:ea typeface="+mn-ea"/>
                          <a:cs typeface="+mn-cs"/>
                        </a:rPr>
                        <a:t>Enables FC SAN management using fabric management software</a:t>
                      </a:r>
                    </a:p>
                    <a:p>
                      <a:pPr marL="231775" lvl="0" indent="-231775" algn="l">
                        <a:buFont typeface="Arial" pitchFamily="34" charset="0"/>
                        <a:buChar char="•"/>
                      </a:pPr>
                      <a:r>
                        <a:rPr lang="en-US" sz="1100" kern="1200" dirty="0" smtClean="0">
                          <a:solidFill>
                            <a:schemeClr val="tx1"/>
                          </a:solidFill>
                          <a:latin typeface="+mn-lt"/>
                          <a:ea typeface="+mn-ea"/>
                          <a:cs typeface="+mn-cs"/>
                        </a:rPr>
                        <a:t>Located at pre-defined address FFFFFA</a:t>
                      </a:r>
                      <a:endParaRPr lang="en-US" sz="1100" dirty="0">
                        <a:latin typeface="+mn-lt"/>
                      </a:endParaRPr>
                    </a:p>
                  </a:txBody>
                  <a:tcPr anchor="ctr"/>
                </a:tc>
              </a:tr>
            </a:tbl>
          </a:graphicData>
        </a:graphic>
      </p:graphicFrame>
    </p:spTree>
    <p:custDataLst>
      <p:tags r:id="rId1"/>
    </p:custDataLst>
    <p:extLst>
      <p:ext uri="{BB962C8B-B14F-4D97-AF65-F5344CB8AC3E}">
        <p14:creationId xmlns:p14="http://schemas.microsoft.com/office/powerpoint/2010/main" val="4217240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1800" dirty="0"/>
              <a:t>Fabric login (FLOGI)</a:t>
            </a:r>
          </a:p>
          <a:p>
            <a:pPr lvl="1"/>
            <a:r>
              <a:rPr lang="en-US" sz="1600" dirty="0"/>
              <a:t>Occurs between an </a:t>
            </a:r>
            <a:r>
              <a:rPr lang="en-US" sz="1600" dirty="0" err="1"/>
              <a:t>N_Port</a:t>
            </a:r>
            <a:r>
              <a:rPr lang="en-US" sz="1600" dirty="0"/>
              <a:t> and an </a:t>
            </a:r>
            <a:r>
              <a:rPr lang="en-US" sz="1600" dirty="0" err="1"/>
              <a:t>F_Port</a:t>
            </a:r>
            <a:endParaRPr lang="en-US" sz="1600" dirty="0"/>
          </a:p>
          <a:p>
            <a:pPr lvl="1"/>
            <a:r>
              <a:rPr lang="en-US" sz="1600" dirty="0"/>
              <a:t>Node sends a FLOGI frame with WWN to Fabric Login Server on switch</a:t>
            </a:r>
          </a:p>
          <a:p>
            <a:pPr lvl="1"/>
            <a:r>
              <a:rPr lang="en-US" sz="1600" dirty="0"/>
              <a:t>Node obtains FC address from switch</a:t>
            </a:r>
          </a:p>
          <a:p>
            <a:pPr lvl="1"/>
            <a:r>
              <a:rPr lang="en-US" sz="1600" dirty="0"/>
              <a:t>Immediately after FLOGI, </a:t>
            </a:r>
            <a:r>
              <a:rPr lang="en-US" sz="1600" dirty="0" err="1"/>
              <a:t>N_Port</a:t>
            </a:r>
            <a:r>
              <a:rPr lang="en-US" sz="1600" dirty="0"/>
              <a:t> registers with Name Server on switch</a:t>
            </a:r>
          </a:p>
          <a:p>
            <a:pPr lvl="1"/>
            <a:r>
              <a:rPr lang="en-US" sz="1600" dirty="0" err="1"/>
              <a:t>N_Port</a:t>
            </a:r>
            <a:r>
              <a:rPr lang="en-US" sz="1600" dirty="0"/>
              <a:t> queries name server about all other logged in ports</a:t>
            </a:r>
          </a:p>
          <a:p>
            <a:r>
              <a:rPr lang="en-US" sz="1800" dirty="0"/>
              <a:t>Port login (PLOGI)</a:t>
            </a:r>
          </a:p>
          <a:p>
            <a:pPr lvl="1"/>
            <a:r>
              <a:rPr lang="en-US" sz="1600" dirty="0"/>
              <a:t>Occurs between two </a:t>
            </a:r>
            <a:r>
              <a:rPr lang="en-US" sz="1600" dirty="0" err="1"/>
              <a:t>N_Ports</a:t>
            </a:r>
            <a:r>
              <a:rPr lang="en-US" sz="1600" dirty="0"/>
              <a:t> to establish a session</a:t>
            </a:r>
          </a:p>
          <a:p>
            <a:pPr lvl="1"/>
            <a:r>
              <a:rPr lang="en-US" sz="1600" dirty="0"/>
              <a:t>Exchange service parameters relevant to the session</a:t>
            </a:r>
          </a:p>
          <a:p>
            <a:r>
              <a:rPr lang="en-US" sz="1800" dirty="0"/>
              <a:t>Process login (PRLI)</a:t>
            </a:r>
          </a:p>
          <a:p>
            <a:pPr lvl="1"/>
            <a:r>
              <a:rPr lang="en-US" sz="1600" dirty="0"/>
              <a:t>Occurs between two </a:t>
            </a:r>
            <a:r>
              <a:rPr lang="en-US" sz="1600" dirty="0" err="1"/>
              <a:t>N_Ports</a:t>
            </a:r>
            <a:r>
              <a:rPr lang="en-US" sz="1600" dirty="0"/>
              <a:t> to exchange ULP related parameters</a:t>
            </a:r>
            <a:endParaRPr lang="en-US" sz="1600" dirty="0">
              <a:solidFill>
                <a:schemeClr val="bg2">
                  <a:lumMod val="75000"/>
                </a:schemeClr>
              </a:solidFill>
            </a:endParaRPr>
          </a:p>
          <a:p>
            <a:endParaRPr lang="en-US" sz="1800" dirty="0"/>
          </a:p>
          <a:p>
            <a:endParaRPr lang="en-US" dirty="0"/>
          </a:p>
        </p:txBody>
      </p:sp>
      <p:sp>
        <p:nvSpPr>
          <p:cNvPr id="2" name="Title 1"/>
          <p:cNvSpPr>
            <a:spLocks noGrp="1"/>
          </p:cNvSpPr>
          <p:nvPr>
            <p:ph type="title"/>
          </p:nvPr>
        </p:nvSpPr>
        <p:spPr/>
        <p:txBody>
          <a:bodyPr/>
          <a:lstStyle/>
          <a:p>
            <a:r>
              <a:rPr lang="en-US" dirty="0" smtClean="0"/>
              <a:t>Fabric Login Types</a:t>
            </a:r>
            <a:endParaRPr lang="en-US" dirty="0"/>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spTree>
    <p:custDataLst>
      <p:tags r:id="rId1"/>
    </p:custDataLst>
    <p:extLst>
      <p:ext uri="{BB962C8B-B14F-4D97-AF65-F5344CB8AC3E}">
        <p14:creationId xmlns:p14="http://schemas.microsoft.com/office/powerpoint/2010/main" val="2102541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400" dirty="0" smtClean="0"/>
              <a:t>Fabric uses </a:t>
            </a:r>
            <a:r>
              <a:rPr lang="en-US" sz="2400" dirty="0" err="1" smtClean="0"/>
              <a:t>BB_Credit</a:t>
            </a:r>
            <a:r>
              <a:rPr lang="en-US" sz="2400" dirty="0" smtClean="0"/>
              <a:t> for flow </a:t>
            </a:r>
            <a:r>
              <a:rPr lang="en-US" sz="2400" dirty="0"/>
              <a:t>control </a:t>
            </a:r>
            <a:r>
              <a:rPr lang="en-US" sz="2400" dirty="0" smtClean="0"/>
              <a:t>between </a:t>
            </a:r>
            <a:r>
              <a:rPr lang="en-US" sz="2400" dirty="0"/>
              <a:t>FC port </a:t>
            </a:r>
            <a:r>
              <a:rPr lang="en-US" sz="2400" dirty="0" smtClean="0"/>
              <a:t>pairs</a:t>
            </a:r>
            <a:endParaRPr lang="en-US" sz="2400" dirty="0"/>
          </a:p>
          <a:p>
            <a:pPr lvl="1"/>
            <a:r>
              <a:rPr lang="en-US" sz="2400" dirty="0" smtClean="0">
                <a:sym typeface="Wingdings" pitchFamily="2" charset="2"/>
              </a:rPr>
              <a:t>Occurs b</a:t>
            </a:r>
            <a:r>
              <a:rPr lang="en-US" sz="2400" dirty="0" smtClean="0"/>
              <a:t>etween </a:t>
            </a:r>
            <a:r>
              <a:rPr lang="en-US" sz="2400" dirty="0"/>
              <a:t>an </a:t>
            </a:r>
            <a:r>
              <a:rPr lang="en-US" sz="2400" dirty="0" err="1"/>
              <a:t>N_Port</a:t>
            </a:r>
            <a:r>
              <a:rPr lang="en-US" sz="2400" dirty="0"/>
              <a:t> and an </a:t>
            </a:r>
            <a:r>
              <a:rPr lang="en-US" sz="2400" dirty="0" err="1">
                <a:sym typeface="Wingdings" pitchFamily="2" charset="2"/>
              </a:rPr>
              <a:t>F_Port</a:t>
            </a:r>
            <a:r>
              <a:rPr lang="en-US" sz="2400" dirty="0">
                <a:sym typeface="Wingdings" pitchFamily="2" charset="2"/>
              </a:rPr>
              <a:t>, and between two </a:t>
            </a:r>
            <a:r>
              <a:rPr lang="en-US" sz="2400" dirty="0" err="1">
                <a:sym typeface="Wingdings" pitchFamily="2" charset="2"/>
              </a:rPr>
              <a:t>E_Ports</a:t>
            </a:r>
            <a:endParaRPr lang="en-US" sz="2400" dirty="0"/>
          </a:p>
          <a:p>
            <a:pPr lvl="1"/>
            <a:r>
              <a:rPr lang="en-US" sz="2400" dirty="0"/>
              <a:t>Credit value is negotiated based on receiving port’s capability</a:t>
            </a:r>
          </a:p>
          <a:p>
            <a:pPr lvl="1"/>
            <a:r>
              <a:rPr lang="en-US" sz="2400" dirty="0"/>
              <a:t>R_RDY is used for </a:t>
            </a:r>
            <a:r>
              <a:rPr lang="en-US" sz="2400" dirty="0" smtClean="0"/>
              <a:t>acknowledgment</a:t>
            </a:r>
            <a:endParaRPr lang="en-US" sz="2400" dirty="0"/>
          </a:p>
        </p:txBody>
      </p:sp>
      <p:sp>
        <p:nvSpPr>
          <p:cNvPr id="2" name="Title 1"/>
          <p:cNvSpPr>
            <a:spLocks noGrp="1"/>
          </p:cNvSpPr>
          <p:nvPr>
            <p:ph type="title"/>
          </p:nvPr>
        </p:nvSpPr>
        <p:spPr/>
        <p:txBody>
          <a:bodyPr/>
          <a:lstStyle/>
          <a:p>
            <a:r>
              <a:rPr lang="en-US" dirty="0" smtClean="0"/>
              <a:t>Flow Control</a:t>
            </a:r>
            <a:endParaRPr lang="en-US" dirty="0"/>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31" name="Group 30"/>
          <p:cNvGrpSpPr/>
          <p:nvPr/>
        </p:nvGrpSpPr>
        <p:grpSpPr>
          <a:xfrm>
            <a:off x="1561231" y="4836011"/>
            <a:ext cx="7278162" cy="1767989"/>
            <a:chOff x="626283" y="2647950"/>
            <a:chExt cx="7278162" cy="1767989"/>
          </a:xfrm>
        </p:grpSpPr>
        <p:sp>
          <p:nvSpPr>
            <p:cNvPr id="7" name="Line 4"/>
            <p:cNvSpPr>
              <a:spLocks noChangeShapeType="1"/>
            </p:cNvSpPr>
            <p:nvPr/>
          </p:nvSpPr>
          <p:spPr bwMode="auto">
            <a:xfrm>
              <a:off x="3547736" y="3453995"/>
              <a:ext cx="1730282" cy="9527"/>
            </a:xfrm>
            <a:prstGeom prst="line">
              <a:avLst/>
            </a:prstGeom>
            <a:noFill/>
            <a:ln w="38100">
              <a:solidFill>
                <a:srgbClr val="FF9900"/>
              </a:solidFill>
              <a:prstDash val="dash"/>
              <a:round/>
              <a:headEnd/>
              <a:tailEnd type="triangle" w="med" len="med"/>
            </a:ln>
          </p:spPr>
          <p:txBody>
            <a:bodyPr/>
            <a:lstStyle/>
            <a:p>
              <a:endParaRPr lang="en-US" sz="1000" b="1">
                <a:cs typeface="Calibri" pitchFamily="34" charset="0"/>
              </a:endParaRPr>
            </a:p>
          </p:txBody>
        </p:sp>
        <p:sp>
          <p:nvSpPr>
            <p:cNvPr id="8" name="Text Box 5"/>
            <p:cNvSpPr txBox="1">
              <a:spLocks noChangeArrowheads="1"/>
            </p:cNvSpPr>
            <p:nvPr/>
          </p:nvSpPr>
          <p:spPr bwMode="auto">
            <a:xfrm>
              <a:off x="3983513" y="3704862"/>
              <a:ext cx="540533" cy="246221"/>
            </a:xfrm>
            <a:prstGeom prst="rect">
              <a:avLst/>
            </a:prstGeom>
            <a:noFill/>
            <a:ln w="9525">
              <a:noFill/>
              <a:miter lim="800000"/>
              <a:headEnd/>
              <a:tailEnd/>
            </a:ln>
          </p:spPr>
          <p:txBody>
            <a:bodyPr wrap="none">
              <a:spAutoFit/>
            </a:bodyPr>
            <a:lstStyle/>
            <a:p>
              <a:pPr eaLnBrk="0" hangingPunct="0">
                <a:spcBef>
                  <a:spcPct val="30000"/>
                </a:spcBef>
              </a:pPr>
              <a:r>
                <a:rPr lang="en-US" sz="1000" b="1">
                  <a:cs typeface="Calibri" pitchFamily="34" charset="0"/>
                </a:rPr>
                <a:t>R_RDY</a:t>
              </a:r>
            </a:p>
          </p:txBody>
        </p:sp>
        <p:sp>
          <p:nvSpPr>
            <p:cNvPr id="9" name="Text Box 6"/>
            <p:cNvSpPr txBox="1">
              <a:spLocks noChangeArrowheads="1"/>
            </p:cNvSpPr>
            <p:nvPr/>
          </p:nvSpPr>
          <p:spPr bwMode="auto">
            <a:xfrm>
              <a:off x="3831416" y="3150059"/>
              <a:ext cx="798617" cy="246221"/>
            </a:xfrm>
            <a:prstGeom prst="rect">
              <a:avLst/>
            </a:prstGeom>
            <a:noFill/>
            <a:ln w="9525">
              <a:noFill/>
              <a:miter lim="800000"/>
              <a:headEnd/>
              <a:tailEnd/>
            </a:ln>
          </p:spPr>
          <p:txBody>
            <a:bodyPr wrap="none">
              <a:spAutoFit/>
            </a:bodyPr>
            <a:lstStyle/>
            <a:p>
              <a:pPr eaLnBrk="0" hangingPunct="0">
                <a:spcBef>
                  <a:spcPct val="30000"/>
                </a:spcBef>
              </a:pPr>
              <a:r>
                <a:rPr lang="en-US" sz="1000" b="1" dirty="0">
                  <a:cs typeface="Calibri" pitchFamily="34" charset="0"/>
                </a:rPr>
                <a:t>Data Frame</a:t>
              </a:r>
            </a:p>
          </p:txBody>
        </p:sp>
        <p:sp>
          <p:nvSpPr>
            <p:cNvPr id="10" name="Line 7"/>
            <p:cNvSpPr>
              <a:spLocks noChangeShapeType="1"/>
            </p:cNvSpPr>
            <p:nvPr/>
          </p:nvSpPr>
          <p:spPr bwMode="auto">
            <a:xfrm>
              <a:off x="3575481" y="3630238"/>
              <a:ext cx="1722411" cy="0"/>
            </a:xfrm>
            <a:prstGeom prst="line">
              <a:avLst/>
            </a:prstGeom>
            <a:noFill/>
            <a:ln w="38100">
              <a:solidFill>
                <a:srgbClr val="FF9900"/>
              </a:solidFill>
              <a:prstDash val="dash"/>
              <a:round/>
              <a:headEnd type="triangle" w="med" len="med"/>
              <a:tailEnd/>
            </a:ln>
          </p:spPr>
          <p:txBody>
            <a:bodyPr/>
            <a:lstStyle/>
            <a:p>
              <a:endParaRPr lang="en-US" sz="1000" b="1">
                <a:cs typeface="Calibri" pitchFamily="34" charset="0"/>
              </a:endParaRPr>
            </a:p>
          </p:txBody>
        </p:sp>
        <p:sp>
          <p:nvSpPr>
            <p:cNvPr id="11" name="Line 8"/>
            <p:cNvSpPr>
              <a:spLocks noChangeShapeType="1"/>
            </p:cNvSpPr>
            <p:nvPr/>
          </p:nvSpPr>
          <p:spPr bwMode="auto">
            <a:xfrm>
              <a:off x="6299840" y="3465819"/>
              <a:ext cx="762164" cy="0"/>
            </a:xfrm>
            <a:prstGeom prst="line">
              <a:avLst/>
            </a:prstGeom>
            <a:noFill/>
            <a:ln w="38100">
              <a:solidFill>
                <a:srgbClr val="FF9900"/>
              </a:solidFill>
              <a:prstDash val="dash"/>
              <a:round/>
              <a:headEnd/>
              <a:tailEnd type="triangle" w="med" len="med"/>
            </a:ln>
          </p:spPr>
          <p:txBody>
            <a:bodyPr/>
            <a:lstStyle/>
            <a:p>
              <a:endParaRPr lang="en-US" sz="1000" b="1">
                <a:cs typeface="Calibri" pitchFamily="34" charset="0"/>
              </a:endParaRPr>
            </a:p>
          </p:txBody>
        </p:sp>
        <p:sp>
          <p:nvSpPr>
            <p:cNvPr id="12" name="Text Box 9"/>
            <p:cNvSpPr txBox="1">
              <a:spLocks noChangeArrowheads="1"/>
            </p:cNvSpPr>
            <p:nvPr/>
          </p:nvSpPr>
          <p:spPr bwMode="auto">
            <a:xfrm>
              <a:off x="6345715" y="3689696"/>
              <a:ext cx="540533" cy="246221"/>
            </a:xfrm>
            <a:prstGeom prst="rect">
              <a:avLst/>
            </a:prstGeom>
            <a:noFill/>
            <a:ln w="9525">
              <a:noFill/>
              <a:miter lim="800000"/>
              <a:headEnd/>
              <a:tailEnd/>
            </a:ln>
          </p:spPr>
          <p:txBody>
            <a:bodyPr wrap="none">
              <a:spAutoFit/>
            </a:bodyPr>
            <a:lstStyle/>
            <a:p>
              <a:pPr eaLnBrk="0" hangingPunct="0">
                <a:spcBef>
                  <a:spcPct val="30000"/>
                </a:spcBef>
              </a:pPr>
              <a:r>
                <a:rPr lang="en-US" sz="1000" b="1" dirty="0">
                  <a:cs typeface="Calibri" pitchFamily="34" charset="0"/>
                </a:rPr>
                <a:t>R_RDY</a:t>
              </a:r>
            </a:p>
          </p:txBody>
        </p:sp>
        <p:sp>
          <p:nvSpPr>
            <p:cNvPr id="13" name="Text Box 10"/>
            <p:cNvSpPr txBox="1">
              <a:spLocks noChangeArrowheads="1"/>
            </p:cNvSpPr>
            <p:nvPr/>
          </p:nvSpPr>
          <p:spPr bwMode="auto">
            <a:xfrm>
              <a:off x="6128132" y="3153720"/>
              <a:ext cx="798617" cy="246221"/>
            </a:xfrm>
            <a:prstGeom prst="rect">
              <a:avLst/>
            </a:prstGeom>
            <a:noFill/>
            <a:ln w="9525">
              <a:noFill/>
              <a:miter lim="800000"/>
              <a:headEnd/>
              <a:tailEnd/>
            </a:ln>
          </p:spPr>
          <p:txBody>
            <a:bodyPr wrap="none">
              <a:spAutoFit/>
            </a:bodyPr>
            <a:lstStyle/>
            <a:p>
              <a:pPr eaLnBrk="0" hangingPunct="0">
                <a:spcBef>
                  <a:spcPct val="30000"/>
                </a:spcBef>
              </a:pPr>
              <a:r>
                <a:rPr lang="en-US" sz="1000" b="1" dirty="0">
                  <a:cs typeface="Calibri" pitchFamily="34" charset="0"/>
                </a:rPr>
                <a:t>Data Frame</a:t>
              </a:r>
            </a:p>
          </p:txBody>
        </p:sp>
        <p:sp>
          <p:nvSpPr>
            <p:cNvPr id="14" name="Line 11"/>
            <p:cNvSpPr>
              <a:spLocks noChangeShapeType="1"/>
            </p:cNvSpPr>
            <p:nvPr/>
          </p:nvSpPr>
          <p:spPr bwMode="auto">
            <a:xfrm>
              <a:off x="6299840" y="3635711"/>
              <a:ext cx="762164" cy="0"/>
            </a:xfrm>
            <a:prstGeom prst="line">
              <a:avLst/>
            </a:prstGeom>
            <a:noFill/>
            <a:ln w="38100">
              <a:solidFill>
                <a:srgbClr val="FF9900"/>
              </a:solidFill>
              <a:prstDash val="dash"/>
              <a:round/>
              <a:headEnd type="triangle" w="med" len="med"/>
              <a:tailEnd/>
            </a:ln>
          </p:spPr>
          <p:txBody>
            <a:bodyPr/>
            <a:lstStyle/>
            <a:p>
              <a:endParaRPr lang="en-US" sz="1000" b="1">
                <a:cs typeface="Calibri" pitchFamily="34" charset="0"/>
              </a:endParaRPr>
            </a:p>
          </p:txBody>
        </p:sp>
        <p:sp>
          <p:nvSpPr>
            <p:cNvPr id="15" name="Line 15"/>
            <p:cNvSpPr>
              <a:spLocks noChangeShapeType="1"/>
            </p:cNvSpPr>
            <p:nvPr/>
          </p:nvSpPr>
          <p:spPr bwMode="auto">
            <a:xfrm flipV="1">
              <a:off x="1791520" y="3457151"/>
              <a:ext cx="762164" cy="0"/>
            </a:xfrm>
            <a:prstGeom prst="line">
              <a:avLst/>
            </a:prstGeom>
            <a:noFill/>
            <a:ln w="38100">
              <a:solidFill>
                <a:srgbClr val="FF9900"/>
              </a:solidFill>
              <a:prstDash val="dash"/>
              <a:round/>
              <a:headEnd/>
              <a:tailEnd type="triangle" w="med" len="med"/>
            </a:ln>
          </p:spPr>
          <p:txBody>
            <a:bodyPr/>
            <a:lstStyle/>
            <a:p>
              <a:endParaRPr lang="en-US" sz="1000" b="1">
                <a:cs typeface="Calibri" pitchFamily="34" charset="0"/>
              </a:endParaRPr>
            </a:p>
          </p:txBody>
        </p:sp>
        <p:sp>
          <p:nvSpPr>
            <p:cNvPr id="16" name="Text Box 16"/>
            <p:cNvSpPr txBox="1">
              <a:spLocks noChangeArrowheads="1"/>
            </p:cNvSpPr>
            <p:nvPr/>
          </p:nvSpPr>
          <p:spPr bwMode="auto">
            <a:xfrm>
              <a:off x="1826436" y="3708019"/>
              <a:ext cx="540533" cy="246221"/>
            </a:xfrm>
            <a:prstGeom prst="rect">
              <a:avLst/>
            </a:prstGeom>
            <a:noFill/>
            <a:ln w="9525">
              <a:noFill/>
              <a:miter lim="800000"/>
              <a:headEnd/>
              <a:tailEnd/>
            </a:ln>
          </p:spPr>
          <p:txBody>
            <a:bodyPr wrap="none">
              <a:spAutoFit/>
            </a:bodyPr>
            <a:lstStyle/>
            <a:p>
              <a:pPr eaLnBrk="0" hangingPunct="0">
                <a:spcBef>
                  <a:spcPct val="30000"/>
                </a:spcBef>
              </a:pPr>
              <a:r>
                <a:rPr lang="en-US" sz="1000" b="1" dirty="0">
                  <a:cs typeface="Calibri" pitchFamily="34" charset="0"/>
                </a:rPr>
                <a:t>R_RDY</a:t>
              </a:r>
            </a:p>
          </p:txBody>
        </p:sp>
        <p:sp>
          <p:nvSpPr>
            <p:cNvPr id="17" name="Text Box 17"/>
            <p:cNvSpPr txBox="1">
              <a:spLocks noChangeArrowheads="1"/>
            </p:cNvSpPr>
            <p:nvPr/>
          </p:nvSpPr>
          <p:spPr bwMode="auto">
            <a:xfrm>
              <a:off x="1674582" y="3169092"/>
              <a:ext cx="798617" cy="246221"/>
            </a:xfrm>
            <a:prstGeom prst="rect">
              <a:avLst/>
            </a:prstGeom>
            <a:noFill/>
            <a:ln w="9525">
              <a:noFill/>
              <a:miter lim="800000"/>
              <a:headEnd/>
              <a:tailEnd/>
            </a:ln>
          </p:spPr>
          <p:txBody>
            <a:bodyPr wrap="none">
              <a:spAutoFit/>
            </a:bodyPr>
            <a:lstStyle/>
            <a:p>
              <a:pPr eaLnBrk="0" hangingPunct="0">
                <a:spcBef>
                  <a:spcPct val="30000"/>
                </a:spcBef>
              </a:pPr>
              <a:r>
                <a:rPr lang="en-US" sz="1000" b="1" dirty="0">
                  <a:cs typeface="Calibri" pitchFamily="34" charset="0"/>
                </a:rPr>
                <a:t>Data Frame</a:t>
              </a:r>
            </a:p>
          </p:txBody>
        </p:sp>
        <p:sp>
          <p:nvSpPr>
            <p:cNvPr id="18" name="Line 18"/>
            <p:cNvSpPr>
              <a:spLocks noChangeShapeType="1"/>
            </p:cNvSpPr>
            <p:nvPr/>
          </p:nvSpPr>
          <p:spPr bwMode="auto">
            <a:xfrm>
              <a:off x="1791520" y="3633394"/>
              <a:ext cx="762164" cy="0"/>
            </a:xfrm>
            <a:prstGeom prst="line">
              <a:avLst/>
            </a:prstGeom>
            <a:noFill/>
            <a:ln w="38100">
              <a:solidFill>
                <a:srgbClr val="FF9900"/>
              </a:solidFill>
              <a:prstDash val="dash"/>
              <a:round/>
              <a:headEnd type="triangle" w="med" len="med"/>
              <a:tailEnd/>
            </a:ln>
          </p:spPr>
          <p:txBody>
            <a:bodyPr/>
            <a:lstStyle/>
            <a:p>
              <a:endParaRPr lang="en-US" sz="1000" b="1">
                <a:cs typeface="Calibri" pitchFamily="34" charset="0"/>
              </a:endParaRPr>
            </a:p>
          </p:txBody>
        </p:sp>
        <p:sp>
          <p:nvSpPr>
            <p:cNvPr id="19" name="Text Box 13"/>
            <p:cNvSpPr txBox="1">
              <a:spLocks noChangeArrowheads="1"/>
            </p:cNvSpPr>
            <p:nvPr/>
          </p:nvSpPr>
          <p:spPr bwMode="auto">
            <a:xfrm>
              <a:off x="5355115" y="3714027"/>
              <a:ext cx="696024" cy="246221"/>
            </a:xfrm>
            <a:prstGeom prst="rect">
              <a:avLst/>
            </a:prstGeom>
            <a:noFill/>
            <a:ln w="9525">
              <a:noFill/>
              <a:miter lim="800000"/>
              <a:headEnd/>
              <a:tailEnd/>
            </a:ln>
          </p:spPr>
          <p:txBody>
            <a:bodyPr wrap="none">
              <a:spAutoFit/>
            </a:bodyPr>
            <a:lstStyle/>
            <a:p>
              <a:r>
                <a:rPr lang="en-US" sz="1000" b="1" dirty="0">
                  <a:cs typeface="Calibri" pitchFamily="34" charset="0"/>
                </a:rPr>
                <a:t>FC Switch</a:t>
              </a:r>
            </a:p>
          </p:txBody>
        </p:sp>
        <p:sp>
          <p:nvSpPr>
            <p:cNvPr id="24" name="Text Box 13"/>
            <p:cNvSpPr txBox="1">
              <a:spLocks noChangeArrowheads="1"/>
            </p:cNvSpPr>
            <p:nvPr/>
          </p:nvSpPr>
          <p:spPr bwMode="auto">
            <a:xfrm>
              <a:off x="2627832" y="3712518"/>
              <a:ext cx="696024" cy="246221"/>
            </a:xfrm>
            <a:prstGeom prst="rect">
              <a:avLst/>
            </a:prstGeom>
            <a:noFill/>
            <a:ln w="9525">
              <a:noFill/>
              <a:miter lim="800000"/>
              <a:headEnd/>
              <a:tailEnd/>
            </a:ln>
          </p:spPr>
          <p:txBody>
            <a:bodyPr wrap="none">
              <a:spAutoFit/>
            </a:bodyPr>
            <a:lstStyle/>
            <a:p>
              <a:r>
                <a:rPr lang="en-US" sz="1000" b="1" dirty="0">
                  <a:cs typeface="Calibri" pitchFamily="34" charset="0"/>
                </a:rPr>
                <a:t>FC Switch</a:t>
              </a:r>
            </a:p>
          </p:txBody>
        </p:sp>
        <p:sp>
          <p:nvSpPr>
            <p:cNvPr id="25" name="Text Box 13"/>
            <p:cNvSpPr txBox="1">
              <a:spLocks noChangeArrowheads="1"/>
            </p:cNvSpPr>
            <p:nvPr/>
          </p:nvSpPr>
          <p:spPr bwMode="auto">
            <a:xfrm>
              <a:off x="6880136" y="4169718"/>
              <a:ext cx="1007007" cy="246221"/>
            </a:xfrm>
            <a:prstGeom prst="rect">
              <a:avLst/>
            </a:prstGeom>
            <a:noFill/>
            <a:ln w="9525">
              <a:noFill/>
              <a:miter lim="800000"/>
              <a:headEnd/>
              <a:tailEnd/>
            </a:ln>
          </p:spPr>
          <p:txBody>
            <a:bodyPr wrap="none">
              <a:spAutoFit/>
            </a:bodyPr>
            <a:lstStyle/>
            <a:p>
              <a:r>
                <a:rPr lang="en-US" sz="1000" b="1" dirty="0">
                  <a:cs typeface="Calibri" pitchFamily="34" charset="0"/>
                </a:rPr>
                <a:t>Storage System</a:t>
              </a:r>
            </a:p>
          </p:txBody>
        </p:sp>
        <p:sp>
          <p:nvSpPr>
            <p:cNvPr id="26" name="Text Box 13"/>
            <p:cNvSpPr txBox="1">
              <a:spLocks noChangeArrowheads="1"/>
            </p:cNvSpPr>
            <p:nvPr/>
          </p:nvSpPr>
          <p:spPr bwMode="auto">
            <a:xfrm>
              <a:off x="626283" y="3708019"/>
              <a:ext cx="1087156" cy="246221"/>
            </a:xfrm>
            <a:prstGeom prst="rect">
              <a:avLst/>
            </a:prstGeom>
            <a:noFill/>
            <a:ln w="9525">
              <a:noFill/>
              <a:miter lim="800000"/>
              <a:headEnd/>
              <a:tailEnd/>
            </a:ln>
          </p:spPr>
          <p:txBody>
            <a:bodyPr wrap="none">
              <a:spAutoFit/>
            </a:bodyPr>
            <a:lstStyle/>
            <a:p>
              <a:pPr algn="ctr"/>
              <a:r>
                <a:rPr lang="en-US" sz="1000" b="1" dirty="0">
                  <a:cs typeface="Calibri" pitchFamily="34" charset="0"/>
                </a:rPr>
                <a:t>Compute System</a:t>
              </a:r>
            </a:p>
          </p:txBody>
        </p:sp>
        <p:pic>
          <p:nvPicPr>
            <p:cNvPr id="27" name="Picture 16" descr="C:\Users\patils1\Desktop\2013 Projects\CIS v2\CIS Slide Deck_Based on Book\Colored Graphics\FC Switc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84091" y="3182663"/>
              <a:ext cx="758953" cy="47398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8" descr="C:\Users\patils1\Desktop\2013 Projects\CIS v2\CIS Slide Deck_Based on Book\Colored Graphics\Physical Compute System With Hypervis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9275" y="2800350"/>
              <a:ext cx="936010" cy="90670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9" descr="C:\Users\patils1\Desktop\2013 Projects\CIS v2\CIS Slide Deck_Based on Book\Colored Graphics\Storage System.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95851" y="2647950"/>
              <a:ext cx="708594" cy="150876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6" descr="C:\Users\patils1\Desktop\2013 Projects\CIS v2\CIS Slide Deck_Based on Book\Colored Graphics\FC Switc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93281" y="3182663"/>
              <a:ext cx="758953" cy="473982"/>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extLst>
      <p:ext uri="{BB962C8B-B14F-4D97-AF65-F5344CB8AC3E}">
        <p14:creationId xmlns:p14="http://schemas.microsoft.com/office/powerpoint/2010/main" val="424335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smtClean="0"/>
              <a:t>During </a:t>
            </a:r>
            <a:r>
              <a:rPr lang="en-US" dirty="0"/>
              <a:t>this lesson the following topics were </a:t>
            </a:r>
            <a:r>
              <a:rPr lang="en-US" dirty="0" smtClean="0"/>
              <a:t>covered:</a:t>
            </a:r>
          </a:p>
          <a:p>
            <a:pPr>
              <a:defRPr/>
            </a:pPr>
            <a:r>
              <a:rPr lang="en-US" dirty="0"/>
              <a:t>FC protocol stack</a:t>
            </a:r>
          </a:p>
          <a:p>
            <a:pPr>
              <a:defRPr/>
            </a:pPr>
            <a:r>
              <a:rPr lang="en-US" dirty="0"/>
              <a:t>FC </a:t>
            </a:r>
            <a:r>
              <a:rPr lang="en-US" dirty="0" smtClean="0"/>
              <a:t>and WWN addressing</a:t>
            </a:r>
            <a:endParaRPr lang="en-US" dirty="0"/>
          </a:p>
          <a:p>
            <a:pPr>
              <a:defRPr/>
            </a:pPr>
            <a:r>
              <a:rPr lang="en-US" dirty="0" smtClean="0"/>
              <a:t>Structure </a:t>
            </a:r>
            <a:r>
              <a:rPr lang="en-US" dirty="0"/>
              <a:t>and organization of FC data</a:t>
            </a:r>
          </a:p>
          <a:p>
            <a:pPr>
              <a:defRPr/>
            </a:pPr>
            <a:r>
              <a:rPr lang="en-US" dirty="0"/>
              <a:t>Fabric services</a:t>
            </a:r>
          </a:p>
          <a:p>
            <a:pPr>
              <a:defRPr/>
            </a:pPr>
            <a:r>
              <a:rPr lang="en-US" dirty="0"/>
              <a:t>Fabric login </a:t>
            </a:r>
            <a:r>
              <a:rPr lang="en-US" dirty="0" smtClean="0"/>
              <a:t>types</a:t>
            </a:r>
          </a:p>
          <a:p>
            <a:pPr>
              <a:defRPr/>
            </a:pPr>
            <a:r>
              <a:rPr lang="en-US" dirty="0" smtClean="0"/>
              <a:t>Flow control</a:t>
            </a:r>
            <a:endParaRPr lang="en-US" dirty="0"/>
          </a:p>
          <a:p>
            <a:pPr marL="457200" lvl="1" indent="0">
              <a:buNone/>
            </a:pPr>
            <a:endParaRPr lang="en-US" dirty="0" smtClean="0"/>
          </a:p>
          <a:p>
            <a:endParaRPr lang="en-US" dirty="0"/>
          </a:p>
        </p:txBody>
      </p:sp>
      <p:sp>
        <p:nvSpPr>
          <p:cNvPr id="2" name="Title 1"/>
          <p:cNvSpPr>
            <a:spLocks noGrp="1"/>
          </p:cNvSpPr>
          <p:nvPr>
            <p:ph type="title"/>
          </p:nvPr>
        </p:nvSpPr>
        <p:spPr/>
        <p:txBody>
          <a:bodyPr/>
          <a:lstStyle/>
          <a:p>
            <a:r>
              <a:rPr lang="en-US" dirty="0" smtClean="0">
                <a:solidFill>
                  <a:srgbClr val="2C95DD"/>
                </a:solidFill>
              </a:rPr>
              <a:t>Lesson 3: Summary</a:t>
            </a:r>
            <a:endParaRPr lang="en-US" dirty="0"/>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spTree>
    <p:custDataLst>
      <p:tags r:id="rId1"/>
    </p:custDataLst>
    <p:extLst>
      <p:ext uri="{BB962C8B-B14F-4D97-AF65-F5344CB8AC3E}">
        <p14:creationId xmlns:p14="http://schemas.microsoft.com/office/powerpoint/2010/main" val="4081209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defRPr/>
            </a:pPr>
            <a:r>
              <a:rPr lang="en-US" dirty="0" smtClean="0"/>
              <a:t>This lesson covers the following topics:</a:t>
            </a:r>
          </a:p>
          <a:p>
            <a:pPr>
              <a:defRPr/>
            </a:pPr>
            <a:r>
              <a:rPr lang="en-US" dirty="0" smtClean="0"/>
              <a:t>Single-switch topology</a:t>
            </a:r>
          </a:p>
          <a:p>
            <a:pPr>
              <a:defRPr/>
            </a:pPr>
            <a:r>
              <a:rPr lang="en-US" dirty="0"/>
              <a:t>Mesh </a:t>
            </a:r>
            <a:r>
              <a:rPr lang="en-US" dirty="0" smtClean="0"/>
              <a:t>topology</a:t>
            </a:r>
          </a:p>
          <a:p>
            <a:pPr>
              <a:defRPr/>
            </a:pPr>
            <a:r>
              <a:rPr lang="en-US" dirty="0" smtClean="0"/>
              <a:t>Core-edge topology</a:t>
            </a:r>
          </a:p>
          <a:p>
            <a:pPr>
              <a:defRPr/>
            </a:pPr>
            <a:r>
              <a:rPr lang="en-US" dirty="0" smtClean="0"/>
              <a:t>Link aggregation</a:t>
            </a:r>
            <a:endParaRPr lang="en-US" dirty="0"/>
          </a:p>
          <a:p>
            <a:pPr>
              <a:defRPr/>
            </a:pPr>
            <a:r>
              <a:rPr lang="en-US" dirty="0" smtClean="0"/>
              <a:t>Types </a:t>
            </a:r>
            <a:r>
              <a:rPr lang="en-US" dirty="0"/>
              <a:t>of zoning</a:t>
            </a:r>
          </a:p>
        </p:txBody>
      </p:sp>
      <p:sp>
        <p:nvSpPr>
          <p:cNvPr id="4" name="Title 3"/>
          <p:cNvSpPr>
            <a:spLocks noGrp="1"/>
          </p:cNvSpPr>
          <p:nvPr>
            <p:ph type="title"/>
          </p:nvPr>
        </p:nvSpPr>
        <p:spPr/>
        <p:txBody>
          <a:bodyPr/>
          <a:lstStyle/>
          <a:p>
            <a:r>
              <a:rPr lang="en-US" dirty="0" smtClean="0"/>
              <a:t>Lesson 4: Topologies, Link Aggregation, </a:t>
            </a:r>
            <a:r>
              <a:rPr lang="en-US" dirty="0"/>
              <a:t>and Zoning</a:t>
            </a:r>
          </a:p>
        </p:txBody>
      </p:sp>
      <p:sp>
        <p:nvSpPr>
          <p:cNvPr id="2" name="Footer Placeholder 1"/>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spTree>
    <p:custDataLst>
      <p:tags r:id="rId1"/>
    </p:custDataLst>
    <p:extLst>
      <p:ext uri="{BB962C8B-B14F-4D97-AF65-F5344CB8AC3E}">
        <p14:creationId xmlns:p14="http://schemas.microsoft.com/office/powerpoint/2010/main" val="1033730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F</a:t>
            </a:r>
            <a:r>
              <a:rPr lang="en-US" dirty="0" smtClean="0"/>
              <a:t>abric </a:t>
            </a:r>
            <a:r>
              <a:rPr lang="en-US" dirty="0"/>
              <a:t>consists of only a single </a:t>
            </a:r>
            <a:r>
              <a:rPr lang="en-US" dirty="0" smtClean="0"/>
              <a:t>switch</a:t>
            </a:r>
          </a:p>
          <a:p>
            <a:r>
              <a:rPr lang="en-US" dirty="0" smtClean="0"/>
              <a:t>Both compute </a:t>
            </a:r>
            <a:r>
              <a:rPr lang="en-US" dirty="0"/>
              <a:t>systems and </a:t>
            </a:r>
            <a:r>
              <a:rPr lang="en-US" dirty="0" smtClean="0"/>
              <a:t>storage systems connect to same switch </a:t>
            </a:r>
          </a:p>
          <a:p>
            <a:r>
              <a:rPr lang="en-US" dirty="0" smtClean="0"/>
              <a:t>No ISLs are required for compute-to-storage traffic </a:t>
            </a:r>
          </a:p>
          <a:p>
            <a:r>
              <a:rPr lang="en-US" dirty="0"/>
              <a:t>Every switch port is usable for node </a:t>
            </a:r>
            <a:r>
              <a:rPr lang="en-US" dirty="0" smtClean="0"/>
              <a:t>connectivity</a:t>
            </a:r>
          </a:p>
          <a:p>
            <a:endParaRPr lang="en-US" dirty="0"/>
          </a:p>
          <a:p>
            <a:endParaRPr lang="en-US" dirty="0"/>
          </a:p>
        </p:txBody>
      </p:sp>
      <p:sp>
        <p:nvSpPr>
          <p:cNvPr id="2" name="Title 1"/>
          <p:cNvSpPr>
            <a:spLocks noGrp="1"/>
          </p:cNvSpPr>
          <p:nvPr>
            <p:ph type="title"/>
          </p:nvPr>
        </p:nvSpPr>
        <p:spPr/>
        <p:txBody>
          <a:bodyPr/>
          <a:lstStyle/>
          <a:p>
            <a:r>
              <a:rPr lang="en-US" dirty="0" smtClean="0"/>
              <a:t>Single-switch Topology</a:t>
            </a:r>
            <a:endParaRPr lang="en-US" dirty="0"/>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4" name="Group 3"/>
          <p:cNvGrpSpPr/>
          <p:nvPr/>
        </p:nvGrpSpPr>
        <p:grpSpPr>
          <a:xfrm>
            <a:off x="5692706" y="2038547"/>
            <a:ext cx="3222695" cy="2759109"/>
            <a:chOff x="5535476" y="1360448"/>
            <a:chExt cx="3222695" cy="2759109"/>
          </a:xfrm>
        </p:grpSpPr>
        <p:sp>
          <p:nvSpPr>
            <p:cNvPr id="9" name="Line 2237"/>
            <p:cNvSpPr>
              <a:spLocks noChangeShapeType="1"/>
            </p:cNvSpPr>
            <p:nvPr/>
          </p:nvSpPr>
          <p:spPr bwMode="auto">
            <a:xfrm flipH="1">
              <a:off x="7344265" y="2301911"/>
              <a:ext cx="1005840" cy="1264"/>
            </a:xfrm>
            <a:prstGeom prst="line">
              <a:avLst/>
            </a:prstGeom>
            <a:noFill/>
            <a:ln w="38100">
              <a:solidFill>
                <a:srgbClr val="FF9900"/>
              </a:solidFill>
              <a:prstDash val="solid"/>
              <a:round/>
              <a:headEnd/>
              <a:tailEnd/>
            </a:ln>
          </p:spPr>
          <p:txBody>
            <a:bodyPr vert="horz" wrap="square" lIns="91440" tIns="45720" rIns="91440" bIns="45720" numCol="1" anchor="t" anchorCtr="0" compatLnSpc="1">
              <a:prstTxWarp prst="textNoShape">
                <a:avLst/>
              </a:prstTxWarp>
            </a:bodyPr>
            <a:lstStyle/>
            <a:p>
              <a:endParaRPr lang="en-US" sz="900"/>
            </a:p>
          </p:txBody>
        </p:sp>
        <p:sp>
          <p:nvSpPr>
            <p:cNvPr id="10" name="Line 2232"/>
            <p:cNvSpPr>
              <a:spLocks noChangeShapeType="1"/>
            </p:cNvSpPr>
            <p:nvPr/>
          </p:nvSpPr>
          <p:spPr bwMode="auto">
            <a:xfrm>
              <a:off x="7129496" y="2427426"/>
              <a:ext cx="1264" cy="548640"/>
            </a:xfrm>
            <a:prstGeom prst="line">
              <a:avLst/>
            </a:prstGeom>
            <a:noFill/>
            <a:ln w="38100">
              <a:solidFill>
                <a:srgbClr val="FF9900"/>
              </a:solidFill>
              <a:prstDash val="solid"/>
              <a:round/>
              <a:headEnd/>
              <a:tailEnd/>
            </a:ln>
          </p:spPr>
          <p:txBody>
            <a:bodyPr vert="horz" wrap="square" lIns="91440" tIns="45720" rIns="91440" bIns="45720" numCol="1" anchor="t" anchorCtr="0" compatLnSpc="1">
              <a:prstTxWarp prst="textNoShape">
                <a:avLst/>
              </a:prstTxWarp>
            </a:bodyPr>
            <a:lstStyle/>
            <a:p>
              <a:endParaRPr lang="en-US" sz="900"/>
            </a:p>
          </p:txBody>
        </p:sp>
        <p:sp>
          <p:nvSpPr>
            <p:cNvPr id="11" name="Line 2237"/>
            <p:cNvSpPr>
              <a:spLocks noChangeShapeType="1"/>
            </p:cNvSpPr>
            <p:nvPr/>
          </p:nvSpPr>
          <p:spPr bwMode="auto">
            <a:xfrm flipH="1">
              <a:off x="6019800" y="2300647"/>
              <a:ext cx="914400" cy="1264"/>
            </a:xfrm>
            <a:prstGeom prst="line">
              <a:avLst/>
            </a:prstGeom>
            <a:noFill/>
            <a:ln w="38100">
              <a:solidFill>
                <a:srgbClr val="FF9900"/>
              </a:solidFill>
              <a:prstDash val="solid"/>
              <a:round/>
              <a:headEnd/>
              <a:tailEnd/>
            </a:ln>
          </p:spPr>
          <p:txBody>
            <a:bodyPr vert="horz" wrap="square" lIns="91440" tIns="45720" rIns="91440" bIns="45720" numCol="1" anchor="t" anchorCtr="0" compatLnSpc="1">
              <a:prstTxWarp prst="textNoShape">
                <a:avLst/>
              </a:prstTxWarp>
            </a:bodyPr>
            <a:lstStyle/>
            <a:p>
              <a:endParaRPr lang="en-US" sz="900"/>
            </a:p>
          </p:txBody>
        </p:sp>
        <p:sp>
          <p:nvSpPr>
            <p:cNvPr id="12" name="Rectangle 4031"/>
            <p:cNvSpPr>
              <a:spLocks noChangeArrowheads="1"/>
            </p:cNvSpPr>
            <p:nvPr/>
          </p:nvSpPr>
          <p:spPr bwMode="auto">
            <a:xfrm>
              <a:off x="6747272" y="1657416"/>
              <a:ext cx="532197"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900" b="1" dirty="0">
                  <a:solidFill>
                    <a:srgbClr val="000000"/>
                  </a:solidFill>
                  <a:cs typeface="Arial" pitchFamily="34" charset="0"/>
                </a:rPr>
                <a:t>FC Director</a:t>
              </a:r>
              <a:endParaRPr lang="en-US" sz="900" dirty="0">
                <a:cs typeface="Arial" pitchFamily="34" charset="0"/>
              </a:endParaRPr>
            </a:p>
          </p:txBody>
        </p:sp>
        <p:sp>
          <p:nvSpPr>
            <p:cNvPr id="13" name="Rectangle 4032"/>
            <p:cNvSpPr>
              <a:spLocks noChangeArrowheads="1"/>
            </p:cNvSpPr>
            <p:nvPr/>
          </p:nvSpPr>
          <p:spPr bwMode="auto">
            <a:xfrm>
              <a:off x="6629400" y="3981058"/>
              <a:ext cx="742191"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900" b="1" dirty="0">
                  <a:solidFill>
                    <a:srgbClr val="000000"/>
                  </a:solidFill>
                  <a:cs typeface="Arial" pitchFamily="34" charset="0"/>
                </a:rPr>
                <a:t>Storage System</a:t>
              </a:r>
              <a:endParaRPr lang="en-US" sz="900" dirty="0">
                <a:cs typeface="Arial" pitchFamily="34" charset="0"/>
              </a:endParaRPr>
            </a:p>
          </p:txBody>
        </p:sp>
        <p:sp>
          <p:nvSpPr>
            <p:cNvPr id="14" name="Rectangle 4033"/>
            <p:cNvSpPr>
              <a:spLocks noChangeArrowheads="1"/>
            </p:cNvSpPr>
            <p:nvPr/>
          </p:nvSpPr>
          <p:spPr bwMode="auto">
            <a:xfrm>
              <a:off x="5629927" y="2403887"/>
              <a:ext cx="440825" cy="2769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sz="900" b="1" dirty="0">
                  <a:solidFill>
                    <a:srgbClr val="000000"/>
                  </a:solidFill>
                  <a:cs typeface="Arial" pitchFamily="34" charset="0"/>
                </a:rPr>
                <a:t>Compute</a:t>
              </a:r>
            </a:p>
            <a:p>
              <a:pPr algn="ctr" fontAlgn="base">
                <a:spcBef>
                  <a:spcPct val="0"/>
                </a:spcBef>
                <a:spcAft>
                  <a:spcPct val="0"/>
                </a:spcAft>
              </a:pPr>
              <a:r>
                <a:rPr lang="en-US" sz="900" b="1" dirty="0">
                  <a:solidFill>
                    <a:srgbClr val="000000"/>
                  </a:solidFill>
                  <a:cs typeface="Arial" pitchFamily="34" charset="0"/>
                </a:rPr>
                <a:t>System</a:t>
              </a:r>
              <a:endParaRPr lang="en-US" sz="900" dirty="0">
                <a:cs typeface="Arial" pitchFamily="34" charset="0"/>
              </a:endParaRPr>
            </a:p>
          </p:txBody>
        </p:sp>
        <p:sp>
          <p:nvSpPr>
            <p:cNvPr id="16" name="Rectangle 15"/>
            <p:cNvSpPr/>
            <p:nvPr/>
          </p:nvSpPr>
          <p:spPr>
            <a:xfrm>
              <a:off x="6349781" y="1421781"/>
              <a:ext cx="1592230" cy="1330887"/>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7" name="Rectangle 16"/>
            <p:cNvSpPr/>
            <p:nvPr/>
          </p:nvSpPr>
          <p:spPr>
            <a:xfrm>
              <a:off x="6441808" y="1360448"/>
              <a:ext cx="1408176" cy="1197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b="1" dirty="0">
                  <a:solidFill>
                    <a:schemeClr val="tx1"/>
                  </a:solidFill>
                  <a:cs typeface="Calibri" pitchFamily="34" charset="0"/>
                </a:rPr>
                <a:t>Single Switch Fabric</a:t>
              </a:r>
            </a:p>
          </p:txBody>
        </p:sp>
        <p:pic>
          <p:nvPicPr>
            <p:cNvPr id="22" name="Picture 14" descr="C:\Users\patils1\Desktop\2013 Projects\CIS v2\CIS Slide Deck_Based on Book\Colored Graphics\FC Directo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85682" y="1870039"/>
              <a:ext cx="482552" cy="77097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8" descr="C:\Users\patils1\Desktop\2013 Projects\CIS v2\CIS Slide Deck_Based on Book\Colored Graphics\Physical Compute System With Hypervis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35476" y="1756910"/>
              <a:ext cx="633277" cy="61344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9" descr="C:\Users\patils1\Desktop\2013 Projects\CIS v2\CIS Slide Deck_Based on Book\Colored Graphics\Physical Compute System.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125903" y="2228066"/>
              <a:ext cx="632268" cy="14229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9" descr="C:\Users\patils1\Desktop\2013 Projects\CIS v2\CIS Slide Deck_Based on Book\Colored Graphics\Storage System.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89606" y="2929197"/>
              <a:ext cx="479414" cy="1020783"/>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4033"/>
            <p:cNvSpPr>
              <a:spLocks noChangeArrowheads="1"/>
            </p:cNvSpPr>
            <p:nvPr/>
          </p:nvSpPr>
          <p:spPr bwMode="auto">
            <a:xfrm>
              <a:off x="8230217" y="2403887"/>
              <a:ext cx="440825" cy="2769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sz="900" b="1" dirty="0">
                  <a:solidFill>
                    <a:srgbClr val="000000"/>
                  </a:solidFill>
                  <a:cs typeface="Arial" pitchFamily="34" charset="0"/>
                </a:rPr>
                <a:t>Compute</a:t>
              </a:r>
            </a:p>
            <a:p>
              <a:pPr algn="ctr" fontAlgn="base">
                <a:spcBef>
                  <a:spcPct val="0"/>
                </a:spcBef>
                <a:spcAft>
                  <a:spcPct val="0"/>
                </a:spcAft>
              </a:pPr>
              <a:r>
                <a:rPr lang="en-US" sz="900" b="1" dirty="0">
                  <a:solidFill>
                    <a:srgbClr val="000000"/>
                  </a:solidFill>
                  <a:cs typeface="Arial" pitchFamily="34" charset="0"/>
                </a:rPr>
                <a:t>System</a:t>
              </a:r>
              <a:endParaRPr lang="en-US" sz="900" dirty="0">
                <a:cs typeface="Arial" pitchFamily="34" charset="0"/>
              </a:endParaRPr>
            </a:p>
          </p:txBody>
        </p:sp>
      </p:grpSp>
    </p:spTree>
    <p:custDataLst>
      <p:tags r:id="rId1"/>
    </p:custDataLst>
    <p:extLst>
      <p:ext uri="{BB962C8B-B14F-4D97-AF65-F5344CB8AC3E}">
        <p14:creationId xmlns:p14="http://schemas.microsoft.com/office/powerpoint/2010/main" val="32673795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1800" dirty="0"/>
              <a:t>Full mesh</a:t>
            </a:r>
          </a:p>
          <a:p>
            <a:pPr lvl="1"/>
            <a:r>
              <a:rPr lang="en-US" sz="1600" dirty="0"/>
              <a:t>Each switch is connected to every other switch</a:t>
            </a:r>
          </a:p>
          <a:p>
            <a:pPr lvl="1"/>
            <a:r>
              <a:rPr lang="en-US" sz="1600" dirty="0"/>
              <a:t>Maximum of one ISL is required for compute-to-storage traffic</a:t>
            </a:r>
          </a:p>
          <a:p>
            <a:pPr lvl="1"/>
            <a:r>
              <a:rPr lang="en-US" sz="1600" dirty="0"/>
              <a:t>Compute systems and storage systems can be connected to any switch</a:t>
            </a:r>
          </a:p>
          <a:p>
            <a:r>
              <a:rPr lang="en-US" sz="1800" dirty="0"/>
              <a:t>Partial mesh</a:t>
            </a:r>
          </a:p>
          <a:p>
            <a:pPr lvl="1"/>
            <a:r>
              <a:rPr lang="en-US" sz="1600" dirty="0"/>
              <a:t>Not all the switches are connected to every other switch  </a:t>
            </a:r>
          </a:p>
          <a:p>
            <a:pPr lvl="1">
              <a:buNone/>
            </a:pPr>
            <a:endParaRPr lang="en-US" sz="1600" dirty="0"/>
          </a:p>
          <a:p>
            <a:endParaRPr lang="en-US" sz="1800" dirty="0"/>
          </a:p>
          <a:p>
            <a:endParaRPr lang="en-US" dirty="0"/>
          </a:p>
        </p:txBody>
      </p:sp>
      <p:sp>
        <p:nvSpPr>
          <p:cNvPr id="2" name="Title 1"/>
          <p:cNvSpPr>
            <a:spLocks noGrp="1"/>
          </p:cNvSpPr>
          <p:nvPr>
            <p:ph type="title"/>
          </p:nvPr>
        </p:nvSpPr>
        <p:spPr/>
        <p:txBody>
          <a:bodyPr/>
          <a:lstStyle/>
          <a:p>
            <a:r>
              <a:rPr lang="en-US" dirty="0"/>
              <a:t>Mesh Topology</a:t>
            </a:r>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sp>
        <p:nvSpPr>
          <p:cNvPr id="12" name="Rectangle 4032"/>
          <p:cNvSpPr>
            <a:spLocks noChangeArrowheads="1"/>
          </p:cNvSpPr>
          <p:nvPr/>
        </p:nvSpPr>
        <p:spPr bwMode="auto">
          <a:xfrm>
            <a:off x="1490950" y="7533108"/>
            <a:ext cx="815959" cy="17501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b="1" dirty="0">
                <a:solidFill>
                  <a:srgbClr val="000000"/>
                </a:solidFill>
                <a:latin typeface="Calibri" pitchFamily="34" charset="0"/>
                <a:cs typeface="Arial" pitchFamily="34" charset="0"/>
              </a:rPr>
              <a:t>Storage Array</a:t>
            </a:r>
            <a:endParaRPr lang="en-US" sz="1100" dirty="0">
              <a:latin typeface="Calibri" pitchFamily="34" charset="0"/>
              <a:cs typeface="Arial" pitchFamily="34" charset="0"/>
            </a:endParaRPr>
          </a:p>
        </p:txBody>
      </p:sp>
      <p:grpSp>
        <p:nvGrpSpPr>
          <p:cNvPr id="66" name="Group 65"/>
          <p:cNvGrpSpPr/>
          <p:nvPr/>
        </p:nvGrpSpPr>
        <p:grpSpPr>
          <a:xfrm>
            <a:off x="1612155" y="4009493"/>
            <a:ext cx="3240913" cy="1597237"/>
            <a:chOff x="412185" y="2941027"/>
            <a:chExt cx="3525922" cy="1727876"/>
          </a:xfrm>
        </p:grpSpPr>
        <p:sp>
          <p:nvSpPr>
            <p:cNvPr id="13" name="Line 2233"/>
            <p:cNvSpPr>
              <a:spLocks noChangeShapeType="1"/>
            </p:cNvSpPr>
            <p:nvPr/>
          </p:nvSpPr>
          <p:spPr bwMode="auto">
            <a:xfrm flipH="1">
              <a:off x="2895600" y="4180339"/>
              <a:ext cx="681325" cy="0"/>
            </a:xfrm>
            <a:prstGeom prst="line">
              <a:avLst/>
            </a:prstGeom>
            <a:noFill/>
            <a:ln w="38100">
              <a:solidFill>
                <a:srgbClr val="FF9900"/>
              </a:solid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14" name="Line 2233"/>
            <p:cNvSpPr>
              <a:spLocks noChangeShapeType="1"/>
            </p:cNvSpPr>
            <p:nvPr/>
          </p:nvSpPr>
          <p:spPr bwMode="auto">
            <a:xfrm flipH="1">
              <a:off x="915743" y="4183170"/>
              <a:ext cx="684457" cy="0"/>
            </a:xfrm>
            <a:prstGeom prst="line">
              <a:avLst/>
            </a:prstGeom>
            <a:noFill/>
            <a:ln w="38100">
              <a:solidFill>
                <a:srgbClr val="FF9900"/>
              </a:solid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15" name="Line 2233"/>
            <p:cNvSpPr>
              <a:spLocks noChangeShapeType="1"/>
            </p:cNvSpPr>
            <p:nvPr/>
          </p:nvSpPr>
          <p:spPr bwMode="auto">
            <a:xfrm flipH="1">
              <a:off x="1906389" y="3616058"/>
              <a:ext cx="684457" cy="0"/>
            </a:xfrm>
            <a:prstGeom prst="line">
              <a:avLst/>
            </a:prstGeom>
            <a:noFill/>
            <a:ln w="38100">
              <a:solidFill>
                <a:srgbClr val="FF9900"/>
              </a:solid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16" name="Line 2233"/>
            <p:cNvSpPr>
              <a:spLocks noChangeShapeType="1"/>
            </p:cNvSpPr>
            <p:nvPr/>
          </p:nvSpPr>
          <p:spPr bwMode="auto">
            <a:xfrm flipH="1">
              <a:off x="1879647" y="4187471"/>
              <a:ext cx="684457" cy="0"/>
            </a:xfrm>
            <a:prstGeom prst="line">
              <a:avLst/>
            </a:prstGeom>
            <a:noFill/>
            <a:ln w="38100">
              <a:solidFill>
                <a:srgbClr val="FF9900"/>
              </a:solid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17" name="Line 2234"/>
            <p:cNvSpPr>
              <a:spLocks noChangeShapeType="1"/>
            </p:cNvSpPr>
            <p:nvPr/>
          </p:nvSpPr>
          <p:spPr bwMode="auto">
            <a:xfrm>
              <a:off x="2794500" y="3659301"/>
              <a:ext cx="1264" cy="369167"/>
            </a:xfrm>
            <a:prstGeom prst="line">
              <a:avLst/>
            </a:prstGeom>
            <a:noFill/>
            <a:ln w="38100">
              <a:solidFill>
                <a:srgbClr val="FF9900"/>
              </a:solid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18" name="Line 2235"/>
            <p:cNvSpPr>
              <a:spLocks noChangeShapeType="1"/>
            </p:cNvSpPr>
            <p:nvPr/>
          </p:nvSpPr>
          <p:spPr bwMode="auto">
            <a:xfrm>
              <a:off x="1645899" y="3659301"/>
              <a:ext cx="1264" cy="369167"/>
            </a:xfrm>
            <a:prstGeom prst="line">
              <a:avLst/>
            </a:prstGeom>
            <a:noFill/>
            <a:ln w="38100">
              <a:solidFill>
                <a:srgbClr val="FF9900"/>
              </a:solid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19" name="Line 2236"/>
            <p:cNvSpPr>
              <a:spLocks noChangeShapeType="1"/>
            </p:cNvSpPr>
            <p:nvPr/>
          </p:nvSpPr>
          <p:spPr bwMode="auto">
            <a:xfrm flipH="1">
              <a:off x="1794422" y="3619974"/>
              <a:ext cx="866768" cy="554307"/>
            </a:xfrm>
            <a:prstGeom prst="line">
              <a:avLst/>
            </a:prstGeom>
            <a:noFill/>
            <a:ln w="38100">
              <a:solidFill>
                <a:srgbClr val="FF9900"/>
              </a:solid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20" name="Line 2237"/>
            <p:cNvSpPr>
              <a:spLocks noChangeShapeType="1"/>
            </p:cNvSpPr>
            <p:nvPr/>
          </p:nvSpPr>
          <p:spPr bwMode="auto">
            <a:xfrm flipH="1">
              <a:off x="795556" y="3621955"/>
              <a:ext cx="640080" cy="1264"/>
            </a:xfrm>
            <a:prstGeom prst="line">
              <a:avLst/>
            </a:prstGeom>
            <a:noFill/>
            <a:ln w="38100">
              <a:solidFill>
                <a:srgbClr val="FF9900"/>
              </a:solid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21" name="Line 2239"/>
            <p:cNvSpPr>
              <a:spLocks noChangeShapeType="1"/>
            </p:cNvSpPr>
            <p:nvPr/>
          </p:nvSpPr>
          <p:spPr bwMode="auto">
            <a:xfrm>
              <a:off x="1769703" y="3652815"/>
              <a:ext cx="891487" cy="521466"/>
            </a:xfrm>
            <a:prstGeom prst="line">
              <a:avLst/>
            </a:prstGeom>
            <a:noFill/>
            <a:ln w="38100">
              <a:solidFill>
                <a:srgbClr val="FF9900"/>
              </a:solid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22" name="Rectangle 4031"/>
            <p:cNvSpPr>
              <a:spLocks noChangeArrowheads="1"/>
            </p:cNvSpPr>
            <p:nvPr/>
          </p:nvSpPr>
          <p:spPr bwMode="auto">
            <a:xfrm>
              <a:off x="1823243" y="3169401"/>
              <a:ext cx="564257"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900" b="1" dirty="0">
                  <a:solidFill>
                    <a:srgbClr val="000000"/>
                  </a:solidFill>
                  <a:cs typeface="Arial" pitchFamily="34" charset="0"/>
                </a:rPr>
                <a:t>FC Switches</a:t>
              </a:r>
              <a:endParaRPr lang="en-US" sz="900" b="1" dirty="0">
                <a:cs typeface="Arial" pitchFamily="34" charset="0"/>
              </a:endParaRPr>
            </a:p>
          </p:txBody>
        </p:sp>
        <p:sp>
          <p:nvSpPr>
            <p:cNvPr id="23" name="Rectangle 4032"/>
            <p:cNvSpPr>
              <a:spLocks noChangeArrowheads="1"/>
            </p:cNvSpPr>
            <p:nvPr/>
          </p:nvSpPr>
          <p:spPr bwMode="auto">
            <a:xfrm>
              <a:off x="3517165" y="4391904"/>
              <a:ext cx="368691" cy="2769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sz="900" b="1" dirty="0">
                  <a:solidFill>
                    <a:srgbClr val="000000"/>
                  </a:solidFill>
                  <a:cs typeface="Arial" pitchFamily="34" charset="0"/>
                </a:rPr>
                <a:t>Storage</a:t>
              </a:r>
            </a:p>
            <a:p>
              <a:pPr algn="ctr" fontAlgn="base">
                <a:spcBef>
                  <a:spcPct val="0"/>
                </a:spcBef>
                <a:spcAft>
                  <a:spcPct val="0"/>
                </a:spcAft>
              </a:pPr>
              <a:r>
                <a:rPr lang="en-US" sz="900" b="1" dirty="0">
                  <a:solidFill>
                    <a:srgbClr val="000000"/>
                  </a:solidFill>
                  <a:cs typeface="Arial" pitchFamily="34" charset="0"/>
                </a:rPr>
                <a:t>System</a:t>
              </a:r>
              <a:endParaRPr lang="en-US" sz="900" b="1" dirty="0">
                <a:cs typeface="Arial" pitchFamily="34" charset="0"/>
              </a:endParaRPr>
            </a:p>
          </p:txBody>
        </p:sp>
        <p:sp>
          <p:nvSpPr>
            <p:cNvPr id="24" name="Rectangle 4033"/>
            <p:cNvSpPr>
              <a:spLocks noChangeArrowheads="1"/>
            </p:cNvSpPr>
            <p:nvPr/>
          </p:nvSpPr>
          <p:spPr bwMode="auto">
            <a:xfrm>
              <a:off x="509608" y="4298120"/>
              <a:ext cx="440825" cy="2769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sz="900" b="1" dirty="0">
                  <a:solidFill>
                    <a:srgbClr val="000000"/>
                  </a:solidFill>
                  <a:cs typeface="Arial" pitchFamily="34" charset="0"/>
                </a:rPr>
                <a:t>Compute</a:t>
              </a:r>
            </a:p>
            <a:p>
              <a:pPr algn="ctr" fontAlgn="base">
                <a:spcBef>
                  <a:spcPct val="0"/>
                </a:spcBef>
                <a:spcAft>
                  <a:spcPct val="0"/>
                </a:spcAft>
              </a:pPr>
              <a:r>
                <a:rPr lang="en-US" sz="900" b="1" dirty="0">
                  <a:solidFill>
                    <a:srgbClr val="000000"/>
                  </a:solidFill>
                  <a:cs typeface="Arial" pitchFamily="34" charset="0"/>
                </a:rPr>
                <a:t>System</a:t>
              </a:r>
              <a:endParaRPr lang="en-US" sz="900" b="1" dirty="0">
                <a:cs typeface="Arial" pitchFamily="34" charset="0"/>
              </a:endParaRPr>
            </a:p>
          </p:txBody>
        </p:sp>
        <p:sp>
          <p:nvSpPr>
            <p:cNvPr id="31" name="Rectangle 30"/>
            <p:cNvSpPr/>
            <p:nvPr/>
          </p:nvSpPr>
          <p:spPr>
            <a:xfrm>
              <a:off x="1260231" y="3024969"/>
              <a:ext cx="1928994" cy="1330887"/>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a:p>
          </p:txBody>
        </p:sp>
        <p:sp>
          <p:nvSpPr>
            <p:cNvPr id="32" name="Rectangle 31"/>
            <p:cNvSpPr/>
            <p:nvPr/>
          </p:nvSpPr>
          <p:spPr>
            <a:xfrm>
              <a:off x="1664691" y="2941027"/>
              <a:ext cx="109728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b="1" dirty="0">
                  <a:solidFill>
                    <a:schemeClr val="tx1"/>
                  </a:solidFill>
                  <a:cs typeface="Calibri" pitchFamily="34" charset="0"/>
                </a:rPr>
                <a:t>Full Mesh Fabric</a:t>
              </a:r>
            </a:p>
          </p:txBody>
        </p:sp>
        <p:pic>
          <p:nvPicPr>
            <p:cNvPr id="35" name="Picture 16" descr="C:\Users\patils1\Desktop\2013 Projects\CIS v2\CIS Slide Deck_Based on Book\Colored Graphics\FC Switc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98822" y="3357195"/>
              <a:ext cx="520176" cy="324861"/>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8" descr="C:\Users\patils1\Desktop\2013 Projects\CIS v2\CIS Slide Deck_Based on Book\Colored Graphics\Physical Compute System With Hypervis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2185" y="3081704"/>
              <a:ext cx="641529" cy="621441"/>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9" descr="C:\Users\patils1\Desktop\2013 Projects\CIS v2\CIS Slide Deck_Based on Book\Colored Graphics\Physical Compute System.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2185" y="4107473"/>
              <a:ext cx="640506" cy="144145"/>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9" descr="C:\Users\patils1\Desktop\2013 Projects\CIS v2\CIS Slide Deck_Based on Book\Colored Graphics\Storage System.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52446" y="3332538"/>
              <a:ext cx="485661" cy="1034085"/>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6" descr="C:\Users\patils1\Desktop\2013 Projects\CIS v2\CIS Slide Deck_Based on Book\Colored Graphics\FC Switc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40448" y="3357195"/>
              <a:ext cx="520176" cy="324861"/>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6" descr="C:\Users\patils1\Desktop\2013 Projects\CIS v2\CIS Slide Deck_Based on Book\Colored Graphics\FC Switc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7074" y="3919954"/>
              <a:ext cx="520176" cy="324861"/>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6" descr="C:\Users\patils1\Desktop\2013 Projects\CIS v2\CIS Slide Deck_Based on Book\Colored Graphics\FC Switc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48700" y="3919954"/>
              <a:ext cx="520176" cy="324861"/>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033"/>
            <p:cNvSpPr>
              <a:spLocks noChangeArrowheads="1"/>
            </p:cNvSpPr>
            <p:nvPr/>
          </p:nvSpPr>
          <p:spPr bwMode="auto">
            <a:xfrm>
              <a:off x="509608" y="3732258"/>
              <a:ext cx="440825" cy="2769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sz="900" b="1" dirty="0">
                  <a:solidFill>
                    <a:srgbClr val="000000"/>
                  </a:solidFill>
                  <a:cs typeface="Arial" pitchFamily="34" charset="0"/>
                </a:rPr>
                <a:t>Compute</a:t>
              </a:r>
            </a:p>
            <a:p>
              <a:pPr algn="ctr" fontAlgn="base">
                <a:spcBef>
                  <a:spcPct val="0"/>
                </a:spcBef>
                <a:spcAft>
                  <a:spcPct val="0"/>
                </a:spcAft>
              </a:pPr>
              <a:r>
                <a:rPr lang="en-US" sz="900" b="1" dirty="0">
                  <a:solidFill>
                    <a:srgbClr val="000000"/>
                  </a:solidFill>
                  <a:cs typeface="Arial" pitchFamily="34" charset="0"/>
                </a:rPr>
                <a:t>System</a:t>
              </a:r>
              <a:endParaRPr lang="en-US" sz="900" b="1" dirty="0">
                <a:cs typeface="Arial" pitchFamily="34" charset="0"/>
              </a:endParaRPr>
            </a:p>
          </p:txBody>
        </p:sp>
      </p:grpSp>
      <p:grpSp>
        <p:nvGrpSpPr>
          <p:cNvPr id="67" name="Group 66"/>
          <p:cNvGrpSpPr/>
          <p:nvPr/>
        </p:nvGrpSpPr>
        <p:grpSpPr>
          <a:xfrm>
            <a:off x="5504941" y="4009493"/>
            <a:ext cx="3240913" cy="1597237"/>
            <a:chOff x="412185" y="2941027"/>
            <a:chExt cx="3525922" cy="1727876"/>
          </a:xfrm>
        </p:grpSpPr>
        <p:sp>
          <p:nvSpPr>
            <p:cNvPr id="68" name="Line 2233"/>
            <p:cNvSpPr>
              <a:spLocks noChangeShapeType="1"/>
            </p:cNvSpPr>
            <p:nvPr/>
          </p:nvSpPr>
          <p:spPr bwMode="auto">
            <a:xfrm flipH="1">
              <a:off x="2895600" y="4180339"/>
              <a:ext cx="681325" cy="0"/>
            </a:xfrm>
            <a:prstGeom prst="line">
              <a:avLst/>
            </a:prstGeom>
            <a:noFill/>
            <a:ln w="38100">
              <a:solidFill>
                <a:srgbClr val="FF9900"/>
              </a:solid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69" name="Line 2233"/>
            <p:cNvSpPr>
              <a:spLocks noChangeShapeType="1"/>
            </p:cNvSpPr>
            <p:nvPr/>
          </p:nvSpPr>
          <p:spPr bwMode="auto">
            <a:xfrm flipH="1">
              <a:off x="915743" y="4183170"/>
              <a:ext cx="684457" cy="0"/>
            </a:xfrm>
            <a:prstGeom prst="line">
              <a:avLst/>
            </a:prstGeom>
            <a:noFill/>
            <a:ln w="38100">
              <a:solidFill>
                <a:srgbClr val="FF9900"/>
              </a:solid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70" name="Line 2233"/>
            <p:cNvSpPr>
              <a:spLocks noChangeShapeType="1"/>
            </p:cNvSpPr>
            <p:nvPr/>
          </p:nvSpPr>
          <p:spPr bwMode="auto">
            <a:xfrm flipH="1">
              <a:off x="1906389" y="3616058"/>
              <a:ext cx="684457" cy="0"/>
            </a:xfrm>
            <a:prstGeom prst="line">
              <a:avLst/>
            </a:prstGeom>
            <a:noFill/>
            <a:ln w="38100">
              <a:solidFill>
                <a:srgbClr val="FF9900"/>
              </a:solid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71" name="Line 2233"/>
            <p:cNvSpPr>
              <a:spLocks noChangeShapeType="1"/>
            </p:cNvSpPr>
            <p:nvPr/>
          </p:nvSpPr>
          <p:spPr bwMode="auto">
            <a:xfrm flipH="1">
              <a:off x="1879647" y="4187471"/>
              <a:ext cx="684457" cy="0"/>
            </a:xfrm>
            <a:prstGeom prst="line">
              <a:avLst/>
            </a:prstGeom>
            <a:noFill/>
            <a:ln w="38100">
              <a:solidFill>
                <a:srgbClr val="FF9900"/>
              </a:solid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72" name="Line 2234"/>
            <p:cNvSpPr>
              <a:spLocks noChangeShapeType="1"/>
            </p:cNvSpPr>
            <p:nvPr/>
          </p:nvSpPr>
          <p:spPr bwMode="auto">
            <a:xfrm>
              <a:off x="2794500" y="3659301"/>
              <a:ext cx="1264" cy="369167"/>
            </a:xfrm>
            <a:prstGeom prst="line">
              <a:avLst/>
            </a:prstGeom>
            <a:noFill/>
            <a:ln w="38100">
              <a:solidFill>
                <a:srgbClr val="FF9900"/>
              </a:solid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73" name="Line 2235"/>
            <p:cNvSpPr>
              <a:spLocks noChangeShapeType="1"/>
            </p:cNvSpPr>
            <p:nvPr/>
          </p:nvSpPr>
          <p:spPr bwMode="auto">
            <a:xfrm>
              <a:off x="1645899" y="3659301"/>
              <a:ext cx="1264" cy="369167"/>
            </a:xfrm>
            <a:prstGeom prst="line">
              <a:avLst/>
            </a:prstGeom>
            <a:noFill/>
            <a:ln w="38100">
              <a:solidFill>
                <a:srgbClr val="FF9900"/>
              </a:solid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75" name="Line 2237"/>
            <p:cNvSpPr>
              <a:spLocks noChangeShapeType="1"/>
            </p:cNvSpPr>
            <p:nvPr/>
          </p:nvSpPr>
          <p:spPr bwMode="auto">
            <a:xfrm flipH="1">
              <a:off x="795556" y="3621955"/>
              <a:ext cx="640080" cy="1264"/>
            </a:xfrm>
            <a:prstGeom prst="line">
              <a:avLst/>
            </a:prstGeom>
            <a:noFill/>
            <a:ln w="38100">
              <a:solidFill>
                <a:srgbClr val="FF9900"/>
              </a:solidFill>
              <a:prstDash val="solid"/>
              <a:round/>
              <a:headEnd/>
              <a:tailEnd/>
            </a:ln>
          </p:spPr>
          <p:txBody>
            <a:bodyPr vert="horz" wrap="square" lIns="91440" tIns="45720" rIns="91440" bIns="45720" numCol="1" anchor="t" anchorCtr="0" compatLnSpc="1">
              <a:prstTxWarp prst="textNoShape">
                <a:avLst/>
              </a:prstTxWarp>
            </a:bodyPr>
            <a:lstStyle/>
            <a:p>
              <a:endParaRPr lang="en-US" sz="900" b="1"/>
            </a:p>
          </p:txBody>
        </p:sp>
        <p:sp>
          <p:nvSpPr>
            <p:cNvPr id="77" name="Rectangle 4031"/>
            <p:cNvSpPr>
              <a:spLocks noChangeArrowheads="1"/>
            </p:cNvSpPr>
            <p:nvPr/>
          </p:nvSpPr>
          <p:spPr bwMode="auto">
            <a:xfrm>
              <a:off x="1823243" y="3169401"/>
              <a:ext cx="564257"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900" b="1" dirty="0">
                  <a:solidFill>
                    <a:srgbClr val="000000"/>
                  </a:solidFill>
                  <a:cs typeface="Arial" pitchFamily="34" charset="0"/>
                </a:rPr>
                <a:t>FC Switches</a:t>
              </a:r>
              <a:endParaRPr lang="en-US" sz="900" b="1" dirty="0">
                <a:cs typeface="Arial" pitchFamily="34" charset="0"/>
              </a:endParaRPr>
            </a:p>
          </p:txBody>
        </p:sp>
        <p:sp>
          <p:nvSpPr>
            <p:cNvPr id="78" name="Rectangle 4032"/>
            <p:cNvSpPr>
              <a:spLocks noChangeArrowheads="1"/>
            </p:cNvSpPr>
            <p:nvPr/>
          </p:nvSpPr>
          <p:spPr bwMode="auto">
            <a:xfrm>
              <a:off x="3517164" y="4391904"/>
              <a:ext cx="368691" cy="2769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sz="900" b="1" dirty="0">
                  <a:solidFill>
                    <a:srgbClr val="000000"/>
                  </a:solidFill>
                  <a:cs typeface="Arial" pitchFamily="34" charset="0"/>
                </a:rPr>
                <a:t>Storage</a:t>
              </a:r>
            </a:p>
            <a:p>
              <a:pPr algn="ctr" fontAlgn="base">
                <a:spcBef>
                  <a:spcPct val="0"/>
                </a:spcBef>
                <a:spcAft>
                  <a:spcPct val="0"/>
                </a:spcAft>
              </a:pPr>
              <a:r>
                <a:rPr lang="en-US" sz="900" b="1" dirty="0">
                  <a:solidFill>
                    <a:srgbClr val="000000"/>
                  </a:solidFill>
                  <a:cs typeface="Arial" pitchFamily="34" charset="0"/>
                </a:rPr>
                <a:t>System</a:t>
              </a:r>
              <a:endParaRPr lang="en-US" sz="900" b="1" dirty="0">
                <a:cs typeface="Arial" pitchFamily="34" charset="0"/>
              </a:endParaRPr>
            </a:p>
          </p:txBody>
        </p:sp>
        <p:sp>
          <p:nvSpPr>
            <p:cNvPr id="79" name="Rectangle 4033"/>
            <p:cNvSpPr>
              <a:spLocks noChangeArrowheads="1"/>
            </p:cNvSpPr>
            <p:nvPr/>
          </p:nvSpPr>
          <p:spPr bwMode="auto">
            <a:xfrm>
              <a:off x="496783" y="4298120"/>
              <a:ext cx="466474" cy="2769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sz="900" b="1" dirty="0">
                  <a:solidFill>
                    <a:srgbClr val="000000"/>
                  </a:solidFill>
                  <a:cs typeface="Arial" pitchFamily="34" charset="0"/>
                </a:rPr>
                <a:t>Compute </a:t>
              </a:r>
            </a:p>
            <a:p>
              <a:pPr algn="ctr" fontAlgn="base">
                <a:spcBef>
                  <a:spcPct val="0"/>
                </a:spcBef>
                <a:spcAft>
                  <a:spcPct val="0"/>
                </a:spcAft>
              </a:pPr>
              <a:r>
                <a:rPr lang="en-US" sz="900" b="1" dirty="0">
                  <a:solidFill>
                    <a:srgbClr val="000000"/>
                  </a:solidFill>
                  <a:cs typeface="Arial" pitchFamily="34" charset="0"/>
                </a:rPr>
                <a:t>System</a:t>
              </a:r>
              <a:endParaRPr lang="en-US" sz="900" b="1" dirty="0">
                <a:cs typeface="Arial" pitchFamily="34" charset="0"/>
              </a:endParaRPr>
            </a:p>
          </p:txBody>
        </p:sp>
        <p:sp>
          <p:nvSpPr>
            <p:cNvPr id="80" name="Rectangle 79"/>
            <p:cNvSpPr/>
            <p:nvPr/>
          </p:nvSpPr>
          <p:spPr>
            <a:xfrm>
              <a:off x="1260231" y="3024969"/>
              <a:ext cx="1928994" cy="1330887"/>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a:p>
          </p:txBody>
        </p:sp>
        <p:sp>
          <p:nvSpPr>
            <p:cNvPr id="81" name="Rectangle 80"/>
            <p:cNvSpPr/>
            <p:nvPr/>
          </p:nvSpPr>
          <p:spPr>
            <a:xfrm>
              <a:off x="1549477" y="2941027"/>
              <a:ext cx="1327709"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b="1" dirty="0">
                  <a:solidFill>
                    <a:schemeClr val="tx1"/>
                  </a:solidFill>
                  <a:cs typeface="Calibri" pitchFamily="34" charset="0"/>
                </a:rPr>
                <a:t>Partial Mesh Fabric</a:t>
              </a:r>
            </a:p>
          </p:txBody>
        </p:sp>
        <p:pic>
          <p:nvPicPr>
            <p:cNvPr id="82" name="Picture 16" descr="C:\Users\patils1\Desktop\2013 Projects\CIS v2\CIS Slide Deck_Based on Book\Colored Graphics\FC Switc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98822" y="3357195"/>
              <a:ext cx="520176" cy="324861"/>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8" descr="C:\Users\patils1\Desktop\2013 Projects\CIS v2\CIS Slide Deck_Based on Book\Colored Graphics\Physical Compute System With Hypervis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2185" y="3081704"/>
              <a:ext cx="641529" cy="621441"/>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9" descr="C:\Users\patils1\Desktop\2013 Projects\CIS v2\CIS Slide Deck_Based on Book\Colored Graphics\Physical Compute System.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2185" y="4107473"/>
              <a:ext cx="640506" cy="144145"/>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9" descr="C:\Users\patils1\Desktop\2013 Projects\CIS v2\CIS Slide Deck_Based on Book\Colored Graphics\Storage System.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52446" y="3332538"/>
              <a:ext cx="485661" cy="1034085"/>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16" descr="C:\Users\patils1\Desktop\2013 Projects\CIS v2\CIS Slide Deck_Based on Book\Colored Graphics\FC Switc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40448" y="3357195"/>
              <a:ext cx="520176" cy="324861"/>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16" descr="C:\Users\patils1\Desktop\2013 Projects\CIS v2\CIS Slide Deck_Based on Book\Colored Graphics\FC Switc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7074" y="3919954"/>
              <a:ext cx="520176" cy="324861"/>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16" descr="C:\Users\patils1\Desktop\2013 Projects\CIS v2\CIS Slide Deck_Based on Book\Colored Graphics\FC Switc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48700" y="3919954"/>
              <a:ext cx="520176" cy="324861"/>
            </a:xfrm>
            <a:prstGeom prst="rect">
              <a:avLst/>
            </a:prstGeom>
            <a:noFill/>
            <a:extLst>
              <a:ext uri="{909E8E84-426E-40DD-AFC4-6F175D3DCCD1}">
                <a14:hiddenFill xmlns:a14="http://schemas.microsoft.com/office/drawing/2010/main">
                  <a:solidFill>
                    <a:srgbClr val="FFFFFF"/>
                  </a:solidFill>
                </a14:hiddenFill>
              </a:ext>
            </a:extLst>
          </p:spPr>
        </p:pic>
        <p:sp>
          <p:nvSpPr>
            <p:cNvPr id="89" name="Rectangle 4033"/>
            <p:cNvSpPr>
              <a:spLocks noChangeArrowheads="1"/>
            </p:cNvSpPr>
            <p:nvPr/>
          </p:nvSpPr>
          <p:spPr bwMode="auto">
            <a:xfrm>
              <a:off x="509608" y="3732258"/>
              <a:ext cx="440825" cy="2769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sz="900" b="1" dirty="0">
                  <a:solidFill>
                    <a:srgbClr val="000000"/>
                  </a:solidFill>
                  <a:cs typeface="Arial" pitchFamily="34" charset="0"/>
                </a:rPr>
                <a:t>Compute</a:t>
              </a:r>
            </a:p>
            <a:p>
              <a:pPr algn="ctr" fontAlgn="base">
                <a:spcBef>
                  <a:spcPct val="0"/>
                </a:spcBef>
                <a:spcAft>
                  <a:spcPct val="0"/>
                </a:spcAft>
              </a:pPr>
              <a:r>
                <a:rPr lang="en-US" sz="900" b="1" dirty="0">
                  <a:solidFill>
                    <a:srgbClr val="000000"/>
                  </a:solidFill>
                  <a:cs typeface="Arial" pitchFamily="34" charset="0"/>
                </a:rPr>
                <a:t>System</a:t>
              </a:r>
              <a:endParaRPr lang="en-US" sz="900" b="1" dirty="0">
                <a:cs typeface="Arial" pitchFamily="34" charset="0"/>
              </a:endParaRPr>
            </a:p>
          </p:txBody>
        </p:sp>
      </p:grpSp>
    </p:spTree>
    <p:custDataLst>
      <p:tags r:id="rId1"/>
    </p:custDataLst>
    <p:extLst>
      <p:ext uri="{BB962C8B-B14F-4D97-AF65-F5344CB8AC3E}">
        <p14:creationId xmlns:p14="http://schemas.microsoft.com/office/powerpoint/2010/main" val="1876515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000" dirty="0"/>
              <a:t>Consists of edge and core switch </a:t>
            </a:r>
            <a:r>
              <a:rPr lang="en-US" sz="2000" dirty="0" smtClean="0"/>
              <a:t>tiers</a:t>
            </a:r>
          </a:p>
          <a:p>
            <a:r>
              <a:rPr lang="en-US" sz="2000" dirty="0" smtClean="0"/>
              <a:t>Storage systems are </a:t>
            </a:r>
            <a:r>
              <a:rPr lang="en-US" sz="2000" dirty="0"/>
              <a:t>usually connected to the core </a:t>
            </a:r>
            <a:r>
              <a:rPr lang="en-US" sz="2000" dirty="0" smtClean="0"/>
              <a:t>tier</a:t>
            </a:r>
          </a:p>
          <a:p>
            <a:r>
              <a:rPr lang="en-US" sz="2000" dirty="0" smtClean="0"/>
              <a:t>Maximum of </a:t>
            </a:r>
            <a:r>
              <a:rPr lang="en-US" sz="2000" dirty="0"/>
              <a:t>one </a:t>
            </a:r>
            <a:r>
              <a:rPr lang="en-US" sz="2000" dirty="0" smtClean="0"/>
              <a:t>ISL </a:t>
            </a:r>
            <a:r>
              <a:rPr lang="en-US" sz="2000" dirty="0"/>
              <a:t>is required for compute-to-storage </a:t>
            </a:r>
            <a:r>
              <a:rPr lang="en-US" sz="2000" dirty="0" smtClean="0"/>
              <a:t>traffic</a:t>
            </a:r>
          </a:p>
          <a:p>
            <a:r>
              <a:rPr lang="en-US" sz="2000" dirty="0" smtClean="0"/>
              <a:t>Fabric can </a:t>
            </a:r>
            <a:r>
              <a:rPr lang="en-US" sz="2000" dirty="0"/>
              <a:t>be scaled to </a:t>
            </a:r>
            <a:r>
              <a:rPr lang="en-US" sz="2000" dirty="0" smtClean="0"/>
              <a:t>a larger environment </a:t>
            </a:r>
            <a:r>
              <a:rPr lang="en-US" sz="2000" dirty="0"/>
              <a:t>by </a:t>
            </a:r>
            <a:r>
              <a:rPr lang="en-US" sz="2000" dirty="0" smtClean="0"/>
              <a:t>adding </a:t>
            </a:r>
            <a:r>
              <a:rPr lang="en-US" sz="2000" dirty="0"/>
              <a:t>more core </a:t>
            </a:r>
            <a:r>
              <a:rPr lang="en-US" sz="2000" dirty="0" smtClean="0"/>
              <a:t>and edge switches</a:t>
            </a:r>
            <a:endParaRPr lang="en-US" sz="2000" dirty="0"/>
          </a:p>
          <a:p>
            <a:endParaRPr lang="en-US" sz="2000" dirty="0"/>
          </a:p>
        </p:txBody>
      </p:sp>
      <p:sp>
        <p:nvSpPr>
          <p:cNvPr id="2" name="Title 1"/>
          <p:cNvSpPr>
            <a:spLocks noGrp="1"/>
          </p:cNvSpPr>
          <p:nvPr>
            <p:ph type="title"/>
          </p:nvPr>
        </p:nvSpPr>
        <p:spPr/>
        <p:txBody>
          <a:bodyPr/>
          <a:lstStyle/>
          <a:p>
            <a:r>
              <a:rPr lang="en-US" dirty="0"/>
              <a:t>Core-edge Topology</a:t>
            </a:r>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4" name="Group 3"/>
          <p:cNvGrpSpPr/>
          <p:nvPr/>
        </p:nvGrpSpPr>
        <p:grpSpPr>
          <a:xfrm>
            <a:off x="3076219" y="4380629"/>
            <a:ext cx="4339100" cy="1828011"/>
            <a:chOff x="2085975" y="3048000"/>
            <a:chExt cx="4339100" cy="1828011"/>
          </a:xfrm>
        </p:grpSpPr>
        <p:sp>
          <p:nvSpPr>
            <p:cNvPr id="9" name="Line 1950"/>
            <p:cNvSpPr>
              <a:spLocks noChangeShapeType="1"/>
            </p:cNvSpPr>
            <p:nvPr/>
          </p:nvSpPr>
          <p:spPr bwMode="auto">
            <a:xfrm>
              <a:off x="4418116" y="4448175"/>
              <a:ext cx="1694823" cy="0"/>
            </a:xfrm>
            <a:prstGeom prst="line">
              <a:avLst/>
            </a:prstGeom>
            <a:noFill/>
            <a:ln w="38100">
              <a:solidFill>
                <a:srgbClr val="FF9900"/>
              </a:solidFill>
              <a:prstDash val="solid"/>
              <a:round/>
              <a:headEnd/>
              <a:tailEnd/>
            </a:ln>
          </p:spPr>
          <p:txBody>
            <a:bodyPr vert="horz" wrap="square" lIns="91440" tIns="45720" rIns="91440" bIns="45720" numCol="1" anchor="t" anchorCtr="0" compatLnSpc="1">
              <a:prstTxWarp prst="textNoShape">
                <a:avLst/>
              </a:prstTxWarp>
            </a:bodyPr>
            <a:lstStyle/>
            <a:p>
              <a:endParaRPr lang="en-US" sz="900"/>
            </a:p>
          </p:txBody>
        </p:sp>
        <p:sp>
          <p:nvSpPr>
            <p:cNvPr id="10" name="Line 1948"/>
            <p:cNvSpPr>
              <a:spLocks noChangeShapeType="1"/>
            </p:cNvSpPr>
            <p:nvPr/>
          </p:nvSpPr>
          <p:spPr bwMode="auto">
            <a:xfrm flipV="1">
              <a:off x="4552950" y="3589390"/>
              <a:ext cx="655543" cy="832465"/>
            </a:xfrm>
            <a:prstGeom prst="line">
              <a:avLst/>
            </a:prstGeom>
            <a:noFill/>
            <a:ln w="38100">
              <a:solidFill>
                <a:srgbClr val="FF9900"/>
              </a:solidFill>
              <a:prstDash val="solid"/>
              <a:round/>
              <a:headEnd/>
              <a:tailEnd/>
            </a:ln>
          </p:spPr>
          <p:txBody>
            <a:bodyPr vert="horz" wrap="square" lIns="91440" tIns="45720" rIns="91440" bIns="45720" numCol="1" anchor="t" anchorCtr="0" compatLnSpc="1">
              <a:prstTxWarp prst="textNoShape">
                <a:avLst/>
              </a:prstTxWarp>
            </a:bodyPr>
            <a:lstStyle/>
            <a:p>
              <a:endParaRPr lang="en-US" sz="900"/>
            </a:p>
          </p:txBody>
        </p:sp>
        <p:sp>
          <p:nvSpPr>
            <p:cNvPr id="11" name="Line 1950"/>
            <p:cNvSpPr>
              <a:spLocks noChangeShapeType="1"/>
            </p:cNvSpPr>
            <p:nvPr/>
          </p:nvSpPr>
          <p:spPr bwMode="auto">
            <a:xfrm>
              <a:off x="2905079" y="3600450"/>
              <a:ext cx="581071" cy="1277"/>
            </a:xfrm>
            <a:prstGeom prst="line">
              <a:avLst/>
            </a:prstGeom>
            <a:noFill/>
            <a:ln w="38100">
              <a:solidFill>
                <a:srgbClr val="FF9900"/>
              </a:solidFill>
              <a:prstDash val="solid"/>
              <a:round/>
              <a:headEnd/>
              <a:tailEnd/>
            </a:ln>
          </p:spPr>
          <p:txBody>
            <a:bodyPr vert="horz" wrap="square" lIns="91440" tIns="45720" rIns="91440" bIns="45720" numCol="1" anchor="t" anchorCtr="0" compatLnSpc="1">
              <a:prstTxWarp prst="textNoShape">
                <a:avLst/>
              </a:prstTxWarp>
            </a:bodyPr>
            <a:lstStyle/>
            <a:p>
              <a:endParaRPr lang="en-US" sz="900"/>
            </a:p>
          </p:txBody>
        </p:sp>
        <p:sp>
          <p:nvSpPr>
            <p:cNvPr id="13" name="Line 1952"/>
            <p:cNvSpPr>
              <a:spLocks noChangeShapeType="1"/>
            </p:cNvSpPr>
            <p:nvPr/>
          </p:nvSpPr>
          <p:spPr bwMode="auto">
            <a:xfrm flipH="1" flipV="1">
              <a:off x="3668564" y="3626602"/>
              <a:ext cx="598636" cy="795254"/>
            </a:xfrm>
            <a:prstGeom prst="line">
              <a:avLst/>
            </a:prstGeom>
            <a:noFill/>
            <a:ln w="38100">
              <a:solidFill>
                <a:srgbClr val="FF9900"/>
              </a:solidFill>
              <a:prstDash val="solid"/>
              <a:round/>
              <a:headEnd/>
              <a:tailEnd/>
            </a:ln>
          </p:spPr>
          <p:txBody>
            <a:bodyPr vert="horz" wrap="square" lIns="91440" tIns="45720" rIns="91440" bIns="45720" numCol="1" anchor="t" anchorCtr="0" compatLnSpc="1">
              <a:prstTxWarp prst="textNoShape">
                <a:avLst/>
              </a:prstTxWarp>
            </a:bodyPr>
            <a:lstStyle/>
            <a:p>
              <a:endParaRPr lang="en-US" sz="900"/>
            </a:p>
          </p:txBody>
        </p:sp>
        <p:sp>
          <p:nvSpPr>
            <p:cNvPr id="14" name="Line 1953"/>
            <p:cNvSpPr>
              <a:spLocks noChangeShapeType="1"/>
            </p:cNvSpPr>
            <p:nvPr/>
          </p:nvSpPr>
          <p:spPr bwMode="auto">
            <a:xfrm flipV="1">
              <a:off x="4414286" y="3589066"/>
              <a:ext cx="1277" cy="500585"/>
            </a:xfrm>
            <a:prstGeom prst="line">
              <a:avLst/>
            </a:prstGeom>
            <a:noFill/>
            <a:ln w="38100">
              <a:solidFill>
                <a:srgbClr val="FF9900"/>
              </a:solidFill>
              <a:prstDash val="solid"/>
              <a:round/>
              <a:headEnd/>
              <a:tailEnd/>
            </a:ln>
          </p:spPr>
          <p:txBody>
            <a:bodyPr vert="horz" wrap="square" lIns="91440" tIns="45720" rIns="91440" bIns="45720" numCol="1" anchor="t" anchorCtr="0" compatLnSpc="1">
              <a:prstTxWarp prst="textNoShape">
                <a:avLst/>
              </a:prstTxWarp>
            </a:bodyPr>
            <a:lstStyle/>
            <a:p>
              <a:endParaRPr lang="en-US" sz="900"/>
            </a:p>
          </p:txBody>
        </p:sp>
        <p:sp>
          <p:nvSpPr>
            <p:cNvPr id="15" name="Rectangle 3276"/>
            <p:cNvSpPr>
              <a:spLocks noChangeArrowheads="1"/>
            </p:cNvSpPr>
            <p:nvPr/>
          </p:nvSpPr>
          <p:spPr bwMode="auto">
            <a:xfrm>
              <a:off x="3337163" y="3209569"/>
              <a:ext cx="460062"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900" b="1" dirty="0">
                  <a:solidFill>
                    <a:srgbClr val="000000"/>
                  </a:solidFill>
                  <a:cs typeface="Arial" pitchFamily="34" charset="0"/>
                </a:rPr>
                <a:t>FC Switch</a:t>
              </a:r>
              <a:endParaRPr lang="en-US" sz="900" dirty="0">
                <a:cs typeface="Arial" pitchFamily="34" charset="0"/>
              </a:endParaRPr>
            </a:p>
          </p:txBody>
        </p:sp>
        <p:sp>
          <p:nvSpPr>
            <p:cNvPr id="16" name="Rectangle 3277"/>
            <p:cNvSpPr>
              <a:spLocks noChangeArrowheads="1"/>
            </p:cNvSpPr>
            <p:nvPr/>
          </p:nvSpPr>
          <p:spPr bwMode="auto">
            <a:xfrm>
              <a:off x="4071911" y="3209569"/>
              <a:ext cx="460062"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900" b="1" dirty="0">
                  <a:solidFill>
                    <a:srgbClr val="000000"/>
                  </a:solidFill>
                  <a:cs typeface="Arial" pitchFamily="34" charset="0"/>
                </a:rPr>
                <a:t>FC Switch</a:t>
              </a:r>
              <a:endParaRPr lang="en-US" sz="900" dirty="0">
                <a:cs typeface="Arial" pitchFamily="34" charset="0"/>
              </a:endParaRPr>
            </a:p>
          </p:txBody>
        </p:sp>
        <p:sp>
          <p:nvSpPr>
            <p:cNvPr id="17" name="Rectangle 3278"/>
            <p:cNvSpPr>
              <a:spLocks noChangeArrowheads="1"/>
            </p:cNvSpPr>
            <p:nvPr/>
          </p:nvSpPr>
          <p:spPr bwMode="auto">
            <a:xfrm>
              <a:off x="4823622" y="3209569"/>
              <a:ext cx="460062"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900" b="1" dirty="0">
                  <a:solidFill>
                    <a:srgbClr val="000000"/>
                  </a:solidFill>
                  <a:cs typeface="Arial" pitchFamily="34" charset="0"/>
                </a:rPr>
                <a:t>FC Switch</a:t>
              </a:r>
              <a:endParaRPr lang="en-US" sz="900" dirty="0">
                <a:cs typeface="Arial" pitchFamily="34" charset="0"/>
              </a:endParaRPr>
            </a:p>
          </p:txBody>
        </p:sp>
        <p:sp>
          <p:nvSpPr>
            <p:cNvPr id="18" name="Rectangle 3411"/>
            <p:cNvSpPr>
              <a:spLocks noChangeArrowheads="1"/>
            </p:cNvSpPr>
            <p:nvPr/>
          </p:nvSpPr>
          <p:spPr bwMode="auto">
            <a:xfrm>
              <a:off x="5682884" y="4737512"/>
              <a:ext cx="742191"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900" b="1" dirty="0">
                  <a:solidFill>
                    <a:srgbClr val="000000"/>
                  </a:solidFill>
                  <a:cs typeface="Arial" pitchFamily="34" charset="0"/>
                </a:rPr>
                <a:t>Storage System</a:t>
              </a:r>
              <a:endParaRPr lang="en-US" sz="900" dirty="0">
                <a:cs typeface="Arial" pitchFamily="34" charset="0"/>
              </a:endParaRPr>
            </a:p>
          </p:txBody>
        </p:sp>
        <p:sp>
          <p:nvSpPr>
            <p:cNvPr id="19" name="Rectangle 3412"/>
            <p:cNvSpPr>
              <a:spLocks noChangeArrowheads="1"/>
            </p:cNvSpPr>
            <p:nvPr/>
          </p:nvSpPr>
          <p:spPr bwMode="auto">
            <a:xfrm>
              <a:off x="3422888" y="4474556"/>
              <a:ext cx="532197"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900" b="1" dirty="0">
                  <a:solidFill>
                    <a:srgbClr val="000000"/>
                  </a:solidFill>
                  <a:cs typeface="Arial" pitchFamily="34" charset="0"/>
                </a:rPr>
                <a:t>FC Director</a:t>
              </a:r>
              <a:endParaRPr lang="en-US" sz="900" dirty="0">
                <a:cs typeface="Arial" pitchFamily="34" charset="0"/>
              </a:endParaRPr>
            </a:p>
          </p:txBody>
        </p:sp>
        <p:sp>
          <p:nvSpPr>
            <p:cNvPr id="20" name="Rectangle 3413"/>
            <p:cNvSpPr>
              <a:spLocks noChangeArrowheads="1"/>
            </p:cNvSpPr>
            <p:nvPr/>
          </p:nvSpPr>
          <p:spPr bwMode="auto">
            <a:xfrm>
              <a:off x="2085975" y="3691334"/>
              <a:ext cx="814325"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900" b="1" dirty="0">
                  <a:solidFill>
                    <a:srgbClr val="000000"/>
                  </a:solidFill>
                  <a:cs typeface="Arial" pitchFamily="34" charset="0"/>
                </a:rPr>
                <a:t>Compute System</a:t>
              </a:r>
              <a:endParaRPr lang="en-US" sz="900" dirty="0">
                <a:cs typeface="Arial" pitchFamily="34" charset="0"/>
              </a:endParaRPr>
            </a:p>
          </p:txBody>
        </p:sp>
        <p:sp>
          <p:nvSpPr>
            <p:cNvPr id="27" name="Rectangle 26"/>
            <p:cNvSpPr/>
            <p:nvPr/>
          </p:nvSpPr>
          <p:spPr>
            <a:xfrm>
              <a:off x="3267341" y="3105150"/>
              <a:ext cx="2267724" cy="621655"/>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8" name="Rectangle 27"/>
            <p:cNvSpPr/>
            <p:nvPr/>
          </p:nvSpPr>
          <p:spPr>
            <a:xfrm>
              <a:off x="4091472" y="3048000"/>
              <a:ext cx="624916" cy="122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b="1" dirty="0">
                  <a:solidFill>
                    <a:schemeClr val="tx1"/>
                  </a:solidFill>
                  <a:cs typeface="Calibri" pitchFamily="34" charset="0"/>
                </a:rPr>
                <a:t>Edge Tier</a:t>
              </a:r>
            </a:p>
          </p:txBody>
        </p:sp>
        <p:sp>
          <p:nvSpPr>
            <p:cNvPr id="29" name="Rectangle 28"/>
            <p:cNvSpPr/>
            <p:nvPr/>
          </p:nvSpPr>
          <p:spPr>
            <a:xfrm>
              <a:off x="3276095" y="3862747"/>
              <a:ext cx="2267724" cy="928327"/>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0" name="Rectangle 29"/>
            <p:cNvSpPr/>
            <p:nvPr/>
          </p:nvSpPr>
          <p:spPr>
            <a:xfrm>
              <a:off x="4091472" y="4735170"/>
              <a:ext cx="624916" cy="122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b="1" dirty="0">
                  <a:solidFill>
                    <a:schemeClr val="tx1"/>
                  </a:solidFill>
                  <a:cs typeface="Calibri" pitchFamily="34" charset="0"/>
                </a:rPr>
                <a:t>Core Tier</a:t>
              </a:r>
            </a:p>
          </p:txBody>
        </p:sp>
        <p:pic>
          <p:nvPicPr>
            <p:cNvPr id="31" name="Picture 14" descr="C:\Users\patils1\Desktop\2013 Projects\CIS v2\CIS Slide Deck_Based on Book\Colored Graphics\FC Directo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88411" y="3947864"/>
              <a:ext cx="450264" cy="71938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6" descr="C:\Users\patils1\Desktop\2013 Projects\CIS v2\CIS Slide Deck_Based on Book\Colored Graphics\FC Switch.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29000" y="3361855"/>
              <a:ext cx="479128" cy="29922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8" descr="C:\Users\patils1\Desktop\2013 Projects\CIS v2\CIS Slide Deck_Based on Book\Colored Graphics\Physical Compute System With Hyperviso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62200" y="3096996"/>
              <a:ext cx="590903" cy="572401"/>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9" descr="C:\Users\patils1\Desktop\2013 Projects\CIS v2\CIS Slide Deck_Based on Book\Colored Graphics\Storage System.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53464" y="3752850"/>
              <a:ext cx="447336" cy="952481"/>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6" descr="C:\Users\patils1\Desktop\2013 Projects\CIS v2\CIS Slide Deck_Based on Book\Colored Graphics\FC Switch.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70511" y="3361855"/>
              <a:ext cx="479128" cy="29922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16" descr="C:\Users\patils1\Desktop\2013 Projects\CIS v2\CIS Slide Deck_Based on Book\Colored Graphics\FC Switch.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12022" y="3361855"/>
              <a:ext cx="479128" cy="299225"/>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extLst>
      <p:ext uri="{BB962C8B-B14F-4D97-AF65-F5344CB8AC3E}">
        <p14:creationId xmlns:p14="http://schemas.microsoft.com/office/powerpoint/2010/main" val="1376564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400" dirty="0" smtClean="0"/>
              <a:t>Combines multiple </a:t>
            </a:r>
            <a:r>
              <a:rPr lang="en-US" sz="2400" dirty="0"/>
              <a:t>ISLs into a single logical </a:t>
            </a:r>
            <a:r>
              <a:rPr lang="en-US" sz="2400" dirty="0" smtClean="0"/>
              <a:t>ISL (port-channel)</a:t>
            </a:r>
          </a:p>
          <a:p>
            <a:pPr lvl="1"/>
            <a:r>
              <a:rPr lang="en-US" sz="2400" dirty="0" smtClean="0"/>
              <a:t>Provides higher </a:t>
            </a:r>
            <a:r>
              <a:rPr lang="en-US" sz="2400" dirty="0"/>
              <a:t>throughput than a single ISL could </a:t>
            </a:r>
            <a:r>
              <a:rPr lang="en-US" sz="2400" dirty="0" smtClean="0"/>
              <a:t>provide</a:t>
            </a:r>
          </a:p>
          <a:p>
            <a:pPr lvl="1"/>
            <a:r>
              <a:rPr lang="en-US" sz="2400" dirty="0" smtClean="0"/>
              <a:t>Distributes </a:t>
            </a:r>
            <a:r>
              <a:rPr lang="en-US" sz="2400" dirty="0"/>
              <a:t>network traffic over ISLs, ensuring even ISL utilization</a:t>
            </a:r>
          </a:p>
          <a:p>
            <a:endParaRPr lang="en-US" sz="2400" dirty="0"/>
          </a:p>
        </p:txBody>
      </p:sp>
      <p:sp>
        <p:nvSpPr>
          <p:cNvPr id="2" name="Title 1"/>
          <p:cNvSpPr>
            <a:spLocks noGrp="1"/>
          </p:cNvSpPr>
          <p:nvPr>
            <p:ph type="title"/>
          </p:nvPr>
        </p:nvSpPr>
        <p:spPr/>
        <p:txBody>
          <a:bodyPr/>
          <a:lstStyle/>
          <a:p>
            <a:r>
              <a:rPr lang="en-US" dirty="0" smtClean="0"/>
              <a:t>Link Aggregation</a:t>
            </a:r>
            <a:endParaRPr lang="en-US" dirty="0"/>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88" name="Group 87"/>
          <p:cNvGrpSpPr/>
          <p:nvPr/>
        </p:nvGrpSpPr>
        <p:grpSpPr>
          <a:xfrm>
            <a:off x="1541124" y="4009838"/>
            <a:ext cx="2951827" cy="2594162"/>
            <a:chOff x="281283" y="2091496"/>
            <a:chExt cx="3402075" cy="2790990"/>
          </a:xfrm>
        </p:grpSpPr>
        <p:grpSp>
          <p:nvGrpSpPr>
            <p:cNvPr id="39" name="Group 38"/>
            <p:cNvGrpSpPr/>
            <p:nvPr/>
          </p:nvGrpSpPr>
          <p:grpSpPr>
            <a:xfrm flipV="1">
              <a:off x="581154" y="2254071"/>
              <a:ext cx="2626123" cy="457201"/>
              <a:chOff x="772191" y="4400550"/>
              <a:chExt cx="2626123" cy="457201"/>
            </a:xfrm>
          </p:grpSpPr>
          <p:cxnSp>
            <p:nvCxnSpPr>
              <p:cNvPr id="35" name="Straight Connector 34"/>
              <p:cNvCxnSpPr/>
              <p:nvPr/>
            </p:nvCxnSpPr>
            <p:spPr>
              <a:xfrm flipV="1">
                <a:off x="1655809" y="4424576"/>
                <a:ext cx="206961" cy="433174"/>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2222679" y="4400550"/>
                <a:ext cx="235138" cy="457201"/>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2316087" y="4426308"/>
                <a:ext cx="1082227" cy="408466"/>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772191" y="4400550"/>
                <a:ext cx="1069488" cy="45720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p:cNvCxnSpPr/>
            <p:nvPr/>
          </p:nvCxnSpPr>
          <p:spPr>
            <a:xfrm flipV="1">
              <a:off x="1503409" y="4272176"/>
              <a:ext cx="206961" cy="433174"/>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2070279" y="4248150"/>
              <a:ext cx="235138" cy="457201"/>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2163687" y="4273908"/>
              <a:ext cx="1082227" cy="408466"/>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619791" y="4248150"/>
              <a:ext cx="1069488" cy="45720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070279" y="2952750"/>
              <a:ext cx="0" cy="1151391"/>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879779" y="2964555"/>
              <a:ext cx="0" cy="1151391"/>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689279" y="2965629"/>
              <a:ext cx="0" cy="1151391"/>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pic>
          <p:nvPicPr>
            <p:cNvPr id="6" name="Picture 16" descr="C:\Users\patils1\Desktop\2013 Projects\CIS v2\CIS Slide Deck_Based on Book\Colored Graphics\FC Switc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01739" y="2571750"/>
              <a:ext cx="758953" cy="47398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6" descr="C:\Users\patils1\Desktop\2013 Projects\CIS v2\CIS Slide Deck_Based on Book\Colored Graphics\FC Switc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01739" y="3926568"/>
              <a:ext cx="758953" cy="473982"/>
            </a:xfrm>
            <a:prstGeom prst="rect">
              <a:avLst/>
            </a:prstGeom>
            <a:noFill/>
            <a:extLst>
              <a:ext uri="{909E8E84-426E-40DD-AFC4-6F175D3DCCD1}">
                <a14:hiddenFill xmlns:a14="http://schemas.microsoft.com/office/drawing/2010/main">
                  <a:solidFill>
                    <a:srgbClr val="FFFFFF"/>
                  </a:solidFill>
                </a14:hiddenFill>
              </a:ext>
            </a:extLst>
          </p:spPr>
        </p:pic>
        <p:sp>
          <p:nvSpPr>
            <p:cNvPr id="12" name="Text Box 24"/>
            <p:cNvSpPr txBox="1">
              <a:spLocks noChangeArrowheads="1"/>
            </p:cNvSpPr>
            <p:nvPr/>
          </p:nvSpPr>
          <p:spPr bwMode="auto">
            <a:xfrm>
              <a:off x="281283" y="2091496"/>
              <a:ext cx="480901"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marL="354013" indent="-354013" defTabSz="941388" eaLnBrk="0" hangingPunct="0">
                <a:defRPr sz="3000">
                  <a:solidFill>
                    <a:srgbClr val="003580"/>
                  </a:solidFill>
                  <a:latin typeface="Arial" pitchFamily="34" charset="0"/>
                  <a:cs typeface="Arial" pitchFamily="34" charset="0"/>
                </a:defRPr>
              </a:lvl1pPr>
              <a:lvl2pPr marL="742950" indent="-285750" defTabSz="941388" eaLnBrk="0" hangingPunct="0">
                <a:defRPr sz="3000">
                  <a:solidFill>
                    <a:srgbClr val="003580"/>
                  </a:solidFill>
                  <a:latin typeface="Arial" pitchFamily="34" charset="0"/>
                  <a:cs typeface="Arial" pitchFamily="34" charset="0"/>
                </a:defRPr>
              </a:lvl2pPr>
              <a:lvl3pPr marL="1143000" indent="-228600" defTabSz="941388" eaLnBrk="0" hangingPunct="0">
                <a:defRPr sz="3000">
                  <a:solidFill>
                    <a:srgbClr val="003580"/>
                  </a:solidFill>
                  <a:latin typeface="Arial" pitchFamily="34" charset="0"/>
                  <a:cs typeface="Arial" pitchFamily="34" charset="0"/>
                </a:defRPr>
              </a:lvl3pPr>
              <a:lvl4pPr marL="1600200" indent="-228600" defTabSz="941388" eaLnBrk="0" hangingPunct="0">
                <a:defRPr sz="3000">
                  <a:solidFill>
                    <a:srgbClr val="003580"/>
                  </a:solidFill>
                  <a:latin typeface="Arial" pitchFamily="34" charset="0"/>
                  <a:cs typeface="Arial" pitchFamily="34" charset="0"/>
                </a:defRPr>
              </a:lvl4pPr>
              <a:lvl5pPr marL="2057400" indent="-228600" defTabSz="941388" eaLnBrk="0" hangingPunct="0">
                <a:defRPr sz="3000">
                  <a:solidFill>
                    <a:srgbClr val="003580"/>
                  </a:solidFill>
                  <a:latin typeface="Arial" pitchFamily="34" charset="0"/>
                  <a:cs typeface="Arial" pitchFamily="34" charset="0"/>
                </a:defRPr>
              </a:lvl5pPr>
              <a:lvl6pPr marL="25146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6pPr>
              <a:lvl7pPr marL="29718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7pPr>
              <a:lvl8pPr marL="34290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8pPr>
              <a:lvl9pPr marL="38862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9pPr>
            </a:lstStyle>
            <a:p>
              <a:pPr eaLnBrk="1" hangingPunct="1"/>
              <a:r>
                <a:rPr lang="en-US" sz="900" b="1" dirty="0">
                  <a:solidFill>
                    <a:srgbClr val="000B1A"/>
                  </a:solidFill>
                  <a:latin typeface="+mn-lt"/>
                  <a:cs typeface="Calibri" pitchFamily="34" charset="0"/>
                </a:rPr>
                <a:t>H1-5 Gb/s</a:t>
              </a:r>
            </a:p>
          </p:txBody>
        </p:sp>
        <p:sp>
          <p:nvSpPr>
            <p:cNvPr id="13" name="Text Box 25"/>
            <p:cNvSpPr txBox="1">
              <a:spLocks noChangeArrowheads="1"/>
            </p:cNvSpPr>
            <p:nvPr/>
          </p:nvSpPr>
          <p:spPr bwMode="auto">
            <a:xfrm>
              <a:off x="1109226" y="2091496"/>
              <a:ext cx="56906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marL="354013" indent="-354013" defTabSz="941388" eaLnBrk="0" hangingPunct="0">
                <a:defRPr sz="3000">
                  <a:solidFill>
                    <a:srgbClr val="003580"/>
                  </a:solidFill>
                  <a:latin typeface="Arial" pitchFamily="34" charset="0"/>
                  <a:cs typeface="Arial" pitchFamily="34" charset="0"/>
                </a:defRPr>
              </a:lvl1pPr>
              <a:lvl2pPr marL="742950" indent="-285750" defTabSz="941388" eaLnBrk="0" hangingPunct="0">
                <a:defRPr sz="3000">
                  <a:solidFill>
                    <a:srgbClr val="003580"/>
                  </a:solidFill>
                  <a:latin typeface="Arial" pitchFamily="34" charset="0"/>
                  <a:cs typeface="Arial" pitchFamily="34" charset="0"/>
                </a:defRPr>
              </a:lvl2pPr>
              <a:lvl3pPr marL="1143000" indent="-228600" defTabSz="941388" eaLnBrk="0" hangingPunct="0">
                <a:defRPr sz="3000">
                  <a:solidFill>
                    <a:srgbClr val="003580"/>
                  </a:solidFill>
                  <a:latin typeface="Arial" pitchFamily="34" charset="0"/>
                  <a:cs typeface="Arial" pitchFamily="34" charset="0"/>
                </a:defRPr>
              </a:lvl3pPr>
              <a:lvl4pPr marL="1600200" indent="-228600" defTabSz="941388" eaLnBrk="0" hangingPunct="0">
                <a:defRPr sz="3000">
                  <a:solidFill>
                    <a:srgbClr val="003580"/>
                  </a:solidFill>
                  <a:latin typeface="Arial" pitchFamily="34" charset="0"/>
                  <a:cs typeface="Arial" pitchFamily="34" charset="0"/>
                </a:defRPr>
              </a:lvl4pPr>
              <a:lvl5pPr marL="2057400" indent="-228600" defTabSz="941388" eaLnBrk="0" hangingPunct="0">
                <a:defRPr sz="3000">
                  <a:solidFill>
                    <a:srgbClr val="003580"/>
                  </a:solidFill>
                  <a:latin typeface="Arial" pitchFamily="34" charset="0"/>
                  <a:cs typeface="Arial" pitchFamily="34" charset="0"/>
                </a:defRPr>
              </a:lvl5pPr>
              <a:lvl6pPr marL="25146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6pPr>
              <a:lvl7pPr marL="29718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7pPr>
              <a:lvl8pPr marL="34290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8pPr>
              <a:lvl9pPr marL="38862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9pPr>
            </a:lstStyle>
            <a:p>
              <a:pPr eaLnBrk="1" hangingPunct="1"/>
              <a:r>
                <a:rPr lang="en-US" sz="900" b="1" dirty="0">
                  <a:solidFill>
                    <a:srgbClr val="000B1A"/>
                  </a:solidFill>
                  <a:latin typeface="+mn-lt"/>
                  <a:cs typeface="Calibri" pitchFamily="34" charset="0"/>
                </a:rPr>
                <a:t>H2-1.5 Gb/s</a:t>
              </a:r>
            </a:p>
          </p:txBody>
        </p:sp>
        <p:sp>
          <p:nvSpPr>
            <p:cNvPr id="14" name="Text Box 26"/>
            <p:cNvSpPr txBox="1">
              <a:spLocks noChangeArrowheads="1"/>
            </p:cNvSpPr>
            <p:nvPr/>
          </p:nvSpPr>
          <p:spPr bwMode="auto">
            <a:xfrm>
              <a:off x="2060599" y="2091496"/>
              <a:ext cx="74530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lIns="0" tIns="0" rIns="0" bIns="0">
              <a:spAutoFit/>
            </a:bodyPr>
            <a:lstStyle>
              <a:lvl1pPr marL="354013" indent="-354013" defTabSz="941388" eaLnBrk="0" hangingPunct="0">
                <a:defRPr sz="3000">
                  <a:solidFill>
                    <a:srgbClr val="003580"/>
                  </a:solidFill>
                  <a:latin typeface="Arial" pitchFamily="34" charset="0"/>
                  <a:cs typeface="Arial" pitchFamily="34" charset="0"/>
                </a:defRPr>
              </a:lvl1pPr>
              <a:lvl2pPr marL="742950" indent="-285750" defTabSz="941388" eaLnBrk="0" hangingPunct="0">
                <a:defRPr sz="3000">
                  <a:solidFill>
                    <a:srgbClr val="003580"/>
                  </a:solidFill>
                  <a:latin typeface="Arial" pitchFamily="34" charset="0"/>
                  <a:cs typeface="Arial" pitchFamily="34" charset="0"/>
                </a:defRPr>
              </a:lvl2pPr>
              <a:lvl3pPr marL="1143000" indent="-228600" defTabSz="941388" eaLnBrk="0" hangingPunct="0">
                <a:defRPr sz="3000">
                  <a:solidFill>
                    <a:srgbClr val="003580"/>
                  </a:solidFill>
                  <a:latin typeface="Arial" pitchFamily="34" charset="0"/>
                  <a:cs typeface="Arial" pitchFamily="34" charset="0"/>
                </a:defRPr>
              </a:lvl3pPr>
              <a:lvl4pPr marL="1600200" indent="-228600" defTabSz="941388" eaLnBrk="0" hangingPunct="0">
                <a:defRPr sz="3000">
                  <a:solidFill>
                    <a:srgbClr val="003580"/>
                  </a:solidFill>
                  <a:latin typeface="Arial" pitchFamily="34" charset="0"/>
                  <a:cs typeface="Arial" pitchFamily="34" charset="0"/>
                </a:defRPr>
              </a:lvl4pPr>
              <a:lvl5pPr marL="2057400" indent="-228600" defTabSz="941388" eaLnBrk="0" hangingPunct="0">
                <a:defRPr sz="3000">
                  <a:solidFill>
                    <a:srgbClr val="003580"/>
                  </a:solidFill>
                  <a:latin typeface="Arial" pitchFamily="34" charset="0"/>
                  <a:cs typeface="Arial" pitchFamily="34" charset="0"/>
                </a:defRPr>
              </a:lvl5pPr>
              <a:lvl6pPr marL="25146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6pPr>
              <a:lvl7pPr marL="29718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7pPr>
              <a:lvl8pPr marL="34290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8pPr>
              <a:lvl9pPr marL="38862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9pPr>
            </a:lstStyle>
            <a:p>
              <a:pPr eaLnBrk="1" hangingPunct="1"/>
              <a:r>
                <a:rPr lang="en-US" sz="900" b="1" dirty="0">
                  <a:solidFill>
                    <a:srgbClr val="000B1A"/>
                  </a:solidFill>
                  <a:latin typeface="+mn-lt"/>
                  <a:cs typeface="Calibri" pitchFamily="34" charset="0"/>
                </a:rPr>
                <a:t>H3-2 Gb/s</a:t>
              </a:r>
            </a:p>
          </p:txBody>
        </p:sp>
        <p:sp>
          <p:nvSpPr>
            <p:cNvPr id="15" name="Text Box 27"/>
            <p:cNvSpPr txBox="1">
              <a:spLocks noChangeArrowheads="1"/>
            </p:cNvSpPr>
            <p:nvPr/>
          </p:nvSpPr>
          <p:spPr bwMode="auto">
            <a:xfrm>
              <a:off x="2971800" y="2091496"/>
              <a:ext cx="56906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marL="354013" indent="-354013" defTabSz="941388" eaLnBrk="0" hangingPunct="0">
                <a:defRPr sz="3000">
                  <a:solidFill>
                    <a:srgbClr val="003580"/>
                  </a:solidFill>
                  <a:latin typeface="Arial" pitchFamily="34" charset="0"/>
                  <a:cs typeface="Arial" pitchFamily="34" charset="0"/>
                </a:defRPr>
              </a:lvl1pPr>
              <a:lvl2pPr marL="742950" indent="-285750" defTabSz="941388" eaLnBrk="0" hangingPunct="0">
                <a:defRPr sz="3000">
                  <a:solidFill>
                    <a:srgbClr val="003580"/>
                  </a:solidFill>
                  <a:latin typeface="Arial" pitchFamily="34" charset="0"/>
                  <a:cs typeface="Arial" pitchFamily="34" charset="0"/>
                </a:defRPr>
              </a:lvl2pPr>
              <a:lvl3pPr marL="1143000" indent="-228600" defTabSz="941388" eaLnBrk="0" hangingPunct="0">
                <a:defRPr sz="3000">
                  <a:solidFill>
                    <a:srgbClr val="003580"/>
                  </a:solidFill>
                  <a:latin typeface="Arial" pitchFamily="34" charset="0"/>
                  <a:cs typeface="Arial" pitchFamily="34" charset="0"/>
                </a:defRPr>
              </a:lvl3pPr>
              <a:lvl4pPr marL="1600200" indent="-228600" defTabSz="941388" eaLnBrk="0" hangingPunct="0">
                <a:defRPr sz="3000">
                  <a:solidFill>
                    <a:srgbClr val="003580"/>
                  </a:solidFill>
                  <a:latin typeface="Arial" pitchFamily="34" charset="0"/>
                  <a:cs typeface="Arial" pitchFamily="34" charset="0"/>
                </a:defRPr>
              </a:lvl4pPr>
              <a:lvl5pPr marL="2057400" indent="-228600" defTabSz="941388" eaLnBrk="0" hangingPunct="0">
                <a:defRPr sz="3000">
                  <a:solidFill>
                    <a:srgbClr val="003580"/>
                  </a:solidFill>
                  <a:latin typeface="Arial" pitchFamily="34" charset="0"/>
                  <a:cs typeface="Arial" pitchFamily="34" charset="0"/>
                </a:defRPr>
              </a:lvl5pPr>
              <a:lvl6pPr marL="25146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6pPr>
              <a:lvl7pPr marL="29718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7pPr>
              <a:lvl8pPr marL="34290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8pPr>
              <a:lvl9pPr marL="38862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9pPr>
            </a:lstStyle>
            <a:p>
              <a:pPr eaLnBrk="1" hangingPunct="1"/>
              <a:r>
                <a:rPr lang="en-US" sz="900" b="1" dirty="0">
                  <a:solidFill>
                    <a:srgbClr val="000B1A"/>
                  </a:solidFill>
                  <a:latin typeface="+mn-lt"/>
                  <a:cs typeface="Calibri" pitchFamily="34" charset="0"/>
                </a:rPr>
                <a:t>H4-4.5 Gb/s</a:t>
              </a:r>
            </a:p>
          </p:txBody>
        </p:sp>
        <p:sp>
          <p:nvSpPr>
            <p:cNvPr id="16" name="Text Box 28"/>
            <p:cNvSpPr txBox="1">
              <a:spLocks noChangeArrowheads="1"/>
            </p:cNvSpPr>
            <p:nvPr/>
          </p:nvSpPr>
          <p:spPr bwMode="auto">
            <a:xfrm>
              <a:off x="281283" y="4743987"/>
              <a:ext cx="48891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marL="354013" indent="-354013" defTabSz="941388" eaLnBrk="0" hangingPunct="0">
                <a:defRPr sz="3000">
                  <a:solidFill>
                    <a:srgbClr val="003580"/>
                  </a:solidFill>
                  <a:latin typeface="Arial" pitchFamily="34" charset="0"/>
                  <a:cs typeface="Arial" pitchFamily="34" charset="0"/>
                </a:defRPr>
              </a:lvl1pPr>
              <a:lvl2pPr marL="742950" indent="-285750" defTabSz="941388" eaLnBrk="0" hangingPunct="0">
                <a:defRPr sz="3000">
                  <a:solidFill>
                    <a:srgbClr val="003580"/>
                  </a:solidFill>
                  <a:latin typeface="Arial" pitchFamily="34" charset="0"/>
                  <a:cs typeface="Arial" pitchFamily="34" charset="0"/>
                </a:defRPr>
              </a:lvl2pPr>
              <a:lvl3pPr marL="1143000" indent="-228600" defTabSz="941388" eaLnBrk="0" hangingPunct="0">
                <a:defRPr sz="3000">
                  <a:solidFill>
                    <a:srgbClr val="003580"/>
                  </a:solidFill>
                  <a:latin typeface="Arial" pitchFamily="34" charset="0"/>
                  <a:cs typeface="Arial" pitchFamily="34" charset="0"/>
                </a:defRPr>
              </a:lvl3pPr>
              <a:lvl4pPr marL="1600200" indent="-228600" defTabSz="941388" eaLnBrk="0" hangingPunct="0">
                <a:defRPr sz="3000">
                  <a:solidFill>
                    <a:srgbClr val="003580"/>
                  </a:solidFill>
                  <a:latin typeface="Arial" pitchFamily="34" charset="0"/>
                  <a:cs typeface="Arial" pitchFamily="34" charset="0"/>
                </a:defRPr>
              </a:lvl4pPr>
              <a:lvl5pPr marL="2057400" indent="-228600" defTabSz="941388" eaLnBrk="0" hangingPunct="0">
                <a:defRPr sz="3000">
                  <a:solidFill>
                    <a:srgbClr val="003580"/>
                  </a:solidFill>
                  <a:latin typeface="Arial" pitchFamily="34" charset="0"/>
                  <a:cs typeface="Arial" pitchFamily="34" charset="0"/>
                </a:defRPr>
              </a:lvl5pPr>
              <a:lvl6pPr marL="25146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6pPr>
              <a:lvl7pPr marL="29718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7pPr>
              <a:lvl8pPr marL="34290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8pPr>
              <a:lvl9pPr marL="38862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9pPr>
            </a:lstStyle>
            <a:p>
              <a:pPr eaLnBrk="1" hangingPunct="1"/>
              <a:r>
                <a:rPr lang="en-US" sz="900" b="1" dirty="0">
                  <a:solidFill>
                    <a:srgbClr val="000B1A"/>
                  </a:solidFill>
                  <a:latin typeface="+mn-lt"/>
                  <a:cs typeface="Calibri" pitchFamily="34" charset="0"/>
                </a:rPr>
                <a:t> S1-5 Gb/s</a:t>
              </a:r>
            </a:p>
          </p:txBody>
        </p:sp>
        <p:sp>
          <p:nvSpPr>
            <p:cNvPr id="17" name="Text Box 29"/>
            <p:cNvSpPr txBox="1">
              <a:spLocks noChangeArrowheads="1"/>
            </p:cNvSpPr>
            <p:nvPr/>
          </p:nvSpPr>
          <p:spPr bwMode="auto">
            <a:xfrm>
              <a:off x="1109226" y="4743987"/>
              <a:ext cx="551433"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marL="354013" indent="-354013" defTabSz="941388" eaLnBrk="0" hangingPunct="0">
                <a:defRPr sz="3000">
                  <a:solidFill>
                    <a:srgbClr val="003580"/>
                  </a:solidFill>
                  <a:latin typeface="Arial" pitchFamily="34" charset="0"/>
                  <a:cs typeface="Arial" pitchFamily="34" charset="0"/>
                </a:defRPr>
              </a:lvl1pPr>
              <a:lvl2pPr marL="742950" indent="-285750" defTabSz="941388" eaLnBrk="0" hangingPunct="0">
                <a:defRPr sz="3000">
                  <a:solidFill>
                    <a:srgbClr val="003580"/>
                  </a:solidFill>
                  <a:latin typeface="Arial" pitchFamily="34" charset="0"/>
                  <a:cs typeface="Arial" pitchFamily="34" charset="0"/>
                </a:defRPr>
              </a:lvl2pPr>
              <a:lvl3pPr marL="1143000" indent="-228600" defTabSz="941388" eaLnBrk="0" hangingPunct="0">
                <a:defRPr sz="3000">
                  <a:solidFill>
                    <a:srgbClr val="003580"/>
                  </a:solidFill>
                  <a:latin typeface="Arial" pitchFamily="34" charset="0"/>
                  <a:cs typeface="Arial" pitchFamily="34" charset="0"/>
                </a:defRPr>
              </a:lvl3pPr>
              <a:lvl4pPr marL="1600200" indent="-228600" defTabSz="941388" eaLnBrk="0" hangingPunct="0">
                <a:defRPr sz="3000">
                  <a:solidFill>
                    <a:srgbClr val="003580"/>
                  </a:solidFill>
                  <a:latin typeface="Arial" pitchFamily="34" charset="0"/>
                  <a:cs typeface="Arial" pitchFamily="34" charset="0"/>
                </a:defRPr>
              </a:lvl4pPr>
              <a:lvl5pPr marL="2057400" indent="-228600" defTabSz="941388" eaLnBrk="0" hangingPunct="0">
                <a:defRPr sz="3000">
                  <a:solidFill>
                    <a:srgbClr val="003580"/>
                  </a:solidFill>
                  <a:latin typeface="Arial" pitchFamily="34" charset="0"/>
                  <a:cs typeface="Arial" pitchFamily="34" charset="0"/>
                </a:defRPr>
              </a:lvl5pPr>
              <a:lvl6pPr marL="25146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6pPr>
              <a:lvl7pPr marL="29718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7pPr>
              <a:lvl8pPr marL="34290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8pPr>
              <a:lvl9pPr marL="38862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9pPr>
            </a:lstStyle>
            <a:p>
              <a:pPr eaLnBrk="1" hangingPunct="1"/>
              <a:r>
                <a:rPr lang="en-US" sz="900" b="1" dirty="0">
                  <a:solidFill>
                    <a:srgbClr val="000B1A"/>
                  </a:solidFill>
                  <a:latin typeface="+mn-lt"/>
                  <a:cs typeface="Calibri" pitchFamily="34" charset="0"/>
                </a:rPr>
                <a:t>S2-1.5 Gb/s</a:t>
              </a:r>
            </a:p>
          </p:txBody>
        </p:sp>
        <p:sp>
          <p:nvSpPr>
            <p:cNvPr id="18" name="Text Box 30"/>
            <p:cNvSpPr txBox="1">
              <a:spLocks noChangeArrowheads="1"/>
            </p:cNvSpPr>
            <p:nvPr/>
          </p:nvSpPr>
          <p:spPr bwMode="auto">
            <a:xfrm>
              <a:off x="2060599" y="4743987"/>
              <a:ext cx="67593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square" lIns="0" tIns="0" rIns="0" bIns="0">
              <a:spAutoFit/>
            </a:bodyPr>
            <a:lstStyle>
              <a:lvl1pPr marL="354013" indent="-354013" defTabSz="941388" eaLnBrk="0" hangingPunct="0">
                <a:defRPr sz="3000">
                  <a:solidFill>
                    <a:srgbClr val="003580"/>
                  </a:solidFill>
                  <a:latin typeface="Arial" pitchFamily="34" charset="0"/>
                  <a:cs typeface="Arial" pitchFamily="34" charset="0"/>
                </a:defRPr>
              </a:lvl1pPr>
              <a:lvl2pPr marL="742950" indent="-285750" defTabSz="941388" eaLnBrk="0" hangingPunct="0">
                <a:defRPr sz="3000">
                  <a:solidFill>
                    <a:srgbClr val="003580"/>
                  </a:solidFill>
                  <a:latin typeface="Arial" pitchFamily="34" charset="0"/>
                  <a:cs typeface="Arial" pitchFamily="34" charset="0"/>
                </a:defRPr>
              </a:lvl2pPr>
              <a:lvl3pPr marL="1143000" indent="-228600" defTabSz="941388" eaLnBrk="0" hangingPunct="0">
                <a:defRPr sz="3000">
                  <a:solidFill>
                    <a:srgbClr val="003580"/>
                  </a:solidFill>
                  <a:latin typeface="Arial" pitchFamily="34" charset="0"/>
                  <a:cs typeface="Arial" pitchFamily="34" charset="0"/>
                </a:defRPr>
              </a:lvl3pPr>
              <a:lvl4pPr marL="1600200" indent="-228600" defTabSz="941388" eaLnBrk="0" hangingPunct="0">
                <a:defRPr sz="3000">
                  <a:solidFill>
                    <a:srgbClr val="003580"/>
                  </a:solidFill>
                  <a:latin typeface="Arial" pitchFamily="34" charset="0"/>
                  <a:cs typeface="Arial" pitchFamily="34" charset="0"/>
                </a:defRPr>
              </a:lvl4pPr>
              <a:lvl5pPr marL="2057400" indent="-228600" defTabSz="941388" eaLnBrk="0" hangingPunct="0">
                <a:defRPr sz="3000">
                  <a:solidFill>
                    <a:srgbClr val="003580"/>
                  </a:solidFill>
                  <a:latin typeface="Arial" pitchFamily="34" charset="0"/>
                  <a:cs typeface="Arial" pitchFamily="34" charset="0"/>
                </a:defRPr>
              </a:lvl5pPr>
              <a:lvl6pPr marL="25146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6pPr>
              <a:lvl7pPr marL="29718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7pPr>
              <a:lvl8pPr marL="34290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8pPr>
              <a:lvl9pPr marL="38862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9pPr>
            </a:lstStyle>
            <a:p>
              <a:pPr eaLnBrk="1" hangingPunct="1"/>
              <a:r>
                <a:rPr lang="en-US" sz="900" b="1" dirty="0">
                  <a:solidFill>
                    <a:srgbClr val="000B1A"/>
                  </a:solidFill>
                  <a:latin typeface="+mn-lt"/>
                  <a:cs typeface="Calibri" pitchFamily="34" charset="0"/>
                </a:rPr>
                <a:t>S3-2 Gb/s</a:t>
              </a:r>
            </a:p>
          </p:txBody>
        </p:sp>
        <p:sp>
          <p:nvSpPr>
            <p:cNvPr id="19" name="Text Box 31"/>
            <p:cNvSpPr txBox="1">
              <a:spLocks noChangeArrowheads="1"/>
            </p:cNvSpPr>
            <p:nvPr/>
          </p:nvSpPr>
          <p:spPr bwMode="auto">
            <a:xfrm>
              <a:off x="2971800" y="4743987"/>
              <a:ext cx="551433"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marL="354013" indent="-354013" defTabSz="941388" eaLnBrk="0" hangingPunct="0">
                <a:defRPr sz="3000">
                  <a:solidFill>
                    <a:srgbClr val="003580"/>
                  </a:solidFill>
                  <a:latin typeface="Arial" pitchFamily="34" charset="0"/>
                  <a:cs typeface="Arial" pitchFamily="34" charset="0"/>
                </a:defRPr>
              </a:lvl1pPr>
              <a:lvl2pPr marL="742950" indent="-285750" defTabSz="941388" eaLnBrk="0" hangingPunct="0">
                <a:defRPr sz="3000">
                  <a:solidFill>
                    <a:srgbClr val="003580"/>
                  </a:solidFill>
                  <a:latin typeface="Arial" pitchFamily="34" charset="0"/>
                  <a:cs typeface="Arial" pitchFamily="34" charset="0"/>
                </a:defRPr>
              </a:lvl2pPr>
              <a:lvl3pPr marL="1143000" indent="-228600" defTabSz="941388" eaLnBrk="0" hangingPunct="0">
                <a:defRPr sz="3000">
                  <a:solidFill>
                    <a:srgbClr val="003580"/>
                  </a:solidFill>
                  <a:latin typeface="Arial" pitchFamily="34" charset="0"/>
                  <a:cs typeface="Arial" pitchFamily="34" charset="0"/>
                </a:defRPr>
              </a:lvl3pPr>
              <a:lvl4pPr marL="1600200" indent="-228600" defTabSz="941388" eaLnBrk="0" hangingPunct="0">
                <a:defRPr sz="3000">
                  <a:solidFill>
                    <a:srgbClr val="003580"/>
                  </a:solidFill>
                  <a:latin typeface="Arial" pitchFamily="34" charset="0"/>
                  <a:cs typeface="Arial" pitchFamily="34" charset="0"/>
                </a:defRPr>
              </a:lvl4pPr>
              <a:lvl5pPr marL="2057400" indent="-228600" defTabSz="941388" eaLnBrk="0" hangingPunct="0">
                <a:defRPr sz="3000">
                  <a:solidFill>
                    <a:srgbClr val="003580"/>
                  </a:solidFill>
                  <a:latin typeface="Arial" pitchFamily="34" charset="0"/>
                  <a:cs typeface="Arial" pitchFamily="34" charset="0"/>
                </a:defRPr>
              </a:lvl5pPr>
              <a:lvl6pPr marL="25146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6pPr>
              <a:lvl7pPr marL="29718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7pPr>
              <a:lvl8pPr marL="34290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8pPr>
              <a:lvl9pPr marL="38862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9pPr>
            </a:lstStyle>
            <a:p>
              <a:pPr eaLnBrk="1" hangingPunct="1"/>
              <a:r>
                <a:rPr lang="en-US" sz="900" b="1" dirty="0">
                  <a:solidFill>
                    <a:srgbClr val="000B1A"/>
                  </a:solidFill>
                  <a:latin typeface="+mn-lt"/>
                  <a:cs typeface="Calibri" pitchFamily="34" charset="0"/>
                </a:rPr>
                <a:t>S4-4.5 Gb/s</a:t>
              </a:r>
            </a:p>
          </p:txBody>
        </p:sp>
        <p:sp>
          <p:nvSpPr>
            <p:cNvPr id="20" name="Rectangle 16"/>
            <p:cNvSpPr>
              <a:spLocks noChangeArrowheads="1"/>
            </p:cNvSpPr>
            <p:nvPr/>
          </p:nvSpPr>
          <p:spPr bwMode="auto">
            <a:xfrm>
              <a:off x="617825" y="3105150"/>
              <a:ext cx="640080" cy="228600"/>
            </a:xfrm>
            <a:prstGeom prst="rect">
              <a:avLst/>
            </a:prstGeom>
            <a:noFill/>
            <a:ln>
              <a:noFill/>
              <a:headEnd/>
              <a:tailEnd type="none" w="lg" len="med"/>
            </a:ln>
            <a:effectLst/>
          </p:spPr>
          <p:style>
            <a:lnRef idx="1">
              <a:schemeClr val="accent1"/>
            </a:lnRef>
            <a:fillRef idx="2">
              <a:schemeClr val="accent1"/>
            </a:fillRef>
            <a:effectRef idx="1">
              <a:schemeClr val="accent1"/>
            </a:effectRef>
            <a:fontRef idx="minor">
              <a:schemeClr val="dk1"/>
            </a:fontRef>
          </p:style>
          <p:txBody>
            <a:bodyPr wrap="none" lIns="0" tIns="0" rIns="0" bIns="0" anchor="ctr"/>
            <a:lstStyle/>
            <a:p>
              <a:pPr marL="354013" indent="-354013" algn="ctr" defTabSz="941388"/>
              <a:r>
                <a:rPr lang="en-US" sz="900" b="1" dirty="0">
                  <a:solidFill>
                    <a:srgbClr val="000B1A"/>
                  </a:solidFill>
                  <a:cs typeface="Calibri" pitchFamily="34" charset="0"/>
                </a:rPr>
                <a:t>{H1,S1}</a:t>
              </a:r>
            </a:p>
          </p:txBody>
        </p:sp>
        <p:sp>
          <p:nvSpPr>
            <p:cNvPr id="21" name="Rectangle 18"/>
            <p:cNvSpPr>
              <a:spLocks noChangeArrowheads="1"/>
            </p:cNvSpPr>
            <p:nvPr/>
          </p:nvSpPr>
          <p:spPr bwMode="auto">
            <a:xfrm>
              <a:off x="617825" y="3282950"/>
              <a:ext cx="640080" cy="228600"/>
            </a:xfrm>
            <a:prstGeom prst="rect">
              <a:avLst/>
            </a:prstGeom>
            <a:noFill/>
            <a:ln>
              <a:noFill/>
              <a:headEnd/>
              <a:tailEnd type="none" w="lg" len="med"/>
            </a:ln>
            <a:effectLst/>
          </p:spPr>
          <p:style>
            <a:lnRef idx="1">
              <a:schemeClr val="accent1"/>
            </a:lnRef>
            <a:fillRef idx="2">
              <a:schemeClr val="accent1"/>
            </a:fillRef>
            <a:effectRef idx="1">
              <a:schemeClr val="accent1"/>
            </a:effectRef>
            <a:fontRef idx="minor">
              <a:schemeClr val="dk1"/>
            </a:fontRef>
          </p:style>
          <p:txBody>
            <a:bodyPr wrap="none" lIns="0" tIns="0" rIns="0" bIns="0" anchor="ctr"/>
            <a:lstStyle/>
            <a:p>
              <a:pPr marL="354013" indent="-354013" algn="ctr" defTabSz="941388"/>
              <a:r>
                <a:rPr lang="en-US" sz="900" b="1" dirty="0">
                  <a:solidFill>
                    <a:srgbClr val="000B1A"/>
                  </a:solidFill>
                  <a:cs typeface="Calibri" pitchFamily="34" charset="0"/>
                </a:rPr>
                <a:t>{H4,S4}</a:t>
              </a:r>
            </a:p>
          </p:txBody>
        </p:sp>
        <p:sp>
          <p:nvSpPr>
            <p:cNvPr id="22" name="Rectangle 20"/>
            <p:cNvSpPr>
              <a:spLocks noChangeArrowheads="1"/>
            </p:cNvSpPr>
            <p:nvPr/>
          </p:nvSpPr>
          <p:spPr bwMode="auto">
            <a:xfrm>
              <a:off x="617825" y="3460750"/>
              <a:ext cx="640080" cy="228600"/>
            </a:xfrm>
            <a:prstGeom prst="rect">
              <a:avLst/>
            </a:prstGeom>
            <a:noFill/>
            <a:ln>
              <a:noFill/>
              <a:headEnd/>
              <a:tailEnd type="none" w="lg" len="med"/>
            </a:ln>
            <a:effectLst/>
          </p:spPr>
          <p:style>
            <a:lnRef idx="1">
              <a:schemeClr val="accent1"/>
            </a:lnRef>
            <a:fillRef idx="2">
              <a:schemeClr val="accent1"/>
            </a:fillRef>
            <a:effectRef idx="1">
              <a:schemeClr val="accent1"/>
            </a:effectRef>
            <a:fontRef idx="minor">
              <a:schemeClr val="dk1"/>
            </a:fontRef>
          </p:style>
          <p:txBody>
            <a:bodyPr wrap="none" lIns="0" tIns="0" rIns="0" bIns="0" anchor="ctr"/>
            <a:lstStyle/>
            <a:p>
              <a:pPr marL="354013" indent="-354013" algn="ctr" defTabSz="941388"/>
              <a:r>
                <a:rPr lang="en-US" sz="900" b="1" dirty="0">
                  <a:solidFill>
                    <a:srgbClr val="000B1A"/>
                  </a:solidFill>
                  <a:cs typeface="Calibri" pitchFamily="34" charset="0"/>
                </a:rPr>
                <a:t>{H2,S2}</a:t>
              </a:r>
            </a:p>
          </p:txBody>
        </p:sp>
        <p:sp>
          <p:nvSpPr>
            <p:cNvPr id="23" name="Rectangle 21"/>
            <p:cNvSpPr>
              <a:spLocks noChangeArrowheads="1"/>
            </p:cNvSpPr>
            <p:nvPr/>
          </p:nvSpPr>
          <p:spPr bwMode="auto">
            <a:xfrm>
              <a:off x="617825" y="3638550"/>
              <a:ext cx="640080" cy="228600"/>
            </a:xfrm>
            <a:prstGeom prst="rect">
              <a:avLst/>
            </a:prstGeom>
            <a:noFill/>
            <a:ln>
              <a:noFill/>
              <a:headEnd/>
              <a:tailEnd type="none" w="lg" len="med"/>
            </a:ln>
            <a:effectLst/>
          </p:spPr>
          <p:style>
            <a:lnRef idx="1">
              <a:schemeClr val="accent1"/>
            </a:lnRef>
            <a:fillRef idx="2">
              <a:schemeClr val="accent1"/>
            </a:fillRef>
            <a:effectRef idx="1">
              <a:schemeClr val="accent1"/>
            </a:effectRef>
            <a:fontRef idx="minor">
              <a:schemeClr val="dk1"/>
            </a:fontRef>
          </p:style>
          <p:txBody>
            <a:bodyPr wrap="none" lIns="0" tIns="0" rIns="0" bIns="0" anchor="ctr"/>
            <a:lstStyle/>
            <a:p>
              <a:pPr marL="354013" indent="-354013" algn="ctr" defTabSz="941388"/>
              <a:r>
                <a:rPr lang="en-US" sz="900" b="1" dirty="0">
                  <a:solidFill>
                    <a:srgbClr val="000B1A"/>
                  </a:solidFill>
                  <a:cs typeface="Calibri" pitchFamily="34" charset="0"/>
                </a:rPr>
                <a:t>{H3,S3}</a:t>
              </a:r>
            </a:p>
          </p:txBody>
        </p:sp>
        <p:sp>
          <p:nvSpPr>
            <p:cNvPr id="40" name="Rectangle 16"/>
            <p:cNvSpPr>
              <a:spLocks noChangeArrowheads="1"/>
            </p:cNvSpPr>
            <p:nvPr/>
          </p:nvSpPr>
          <p:spPr bwMode="auto">
            <a:xfrm>
              <a:off x="2174081" y="3355036"/>
              <a:ext cx="1509277" cy="228600"/>
            </a:xfrm>
            <a:prstGeom prst="rect">
              <a:avLst/>
            </a:prstGeom>
            <a:noFill/>
            <a:ln>
              <a:noFill/>
              <a:headEnd/>
              <a:tailEnd type="none" w="lg" len="med"/>
            </a:ln>
            <a:effectLst/>
          </p:spPr>
          <p:style>
            <a:lnRef idx="1">
              <a:schemeClr val="accent1"/>
            </a:lnRef>
            <a:fillRef idx="2">
              <a:schemeClr val="accent1"/>
            </a:fillRef>
            <a:effectRef idx="1">
              <a:schemeClr val="accent1"/>
            </a:effectRef>
            <a:fontRef idx="minor">
              <a:schemeClr val="dk1"/>
            </a:fontRef>
          </p:style>
          <p:txBody>
            <a:bodyPr wrap="none" lIns="0" tIns="0" rIns="0" bIns="0" anchor="ctr"/>
            <a:lstStyle/>
            <a:p>
              <a:pPr marL="354013" indent="-354013" defTabSz="941388"/>
              <a:r>
                <a:rPr lang="en-US" sz="900" b="1" dirty="0">
                  <a:solidFill>
                    <a:srgbClr val="000B1A"/>
                  </a:solidFill>
                  <a:cs typeface="Calibri" pitchFamily="34" charset="0"/>
                </a:rPr>
                <a:t>3 ISLs (No Aggregation)</a:t>
              </a:r>
            </a:p>
            <a:p>
              <a:pPr marL="354013" indent="-354013" defTabSz="941388"/>
              <a:r>
                <a:rPr lang="en-US" sz="900" b="1" dirty="0">
                  <a:solidFill>
                    <a:srgbClr val="000B1A"/>
                  </a:solidFill>
                  <a:cs typeface="Calibri" pitchFamily="34" charset="0"/>
                </a:rPr>
                <a:t>ISL Bandwidth = 8 Gb/s</a:t>
              </a:r>
            </a:p>
          </p:txBody>
        </p:sp>
        <p:cxnSp>
          <p:nvCxnSpPr>
            <p:cNvPr id="76" name="Straight Arrow Connector 75"/>
            <p:cNvCxnSpPr/>
            <p:nvPr/>
          </p:nvCxnSpPr>
          <p:spPr>
            <a:xfrm>
              <a:off x="1218273" y="3225516"/>
              <a:ext cx="452427" cy="0"/>
            </a:xfrm>
            <a:prstGeom prst="straightConnector1">
              <a:avLst/>
            </a:prstGeom>
            <a:noFill/>
            <a:ln w="25400">
              <a:solidFill>
                <a:srgbClr val="000000"/>
              </a:solidFill>
              <a:round/>
              <a:headEnd type="none" w="med" len="med"/>
              <a:tailEnd type="triangle" w="med" len="med"/>
            </a:ln>
          </p:spPr>
        </p:cxnSp>
        <p:cxnSp>
          <p:nvCxnSpPr>
            <p:cNvPr id="77" name="Straight Arrow Connector 76"/>
            <p:cNvCxnSpPr/>
            <p:nvPr/>
          </p:nvCxnSpPr>
          <p:spPr>
            <a:xfrm>
              <a:off x="1218273" y="3397456"/>
              <a:ext cx="452427" cy="0"/>
            </a:xfrm>
            <a:prstGeom prst="straightConnector1">
              <a:avLst/>
            </a:prstGeom>
            <a:noFill/>
            <a:ln w="25400">
              <a:solidFill>
                <a:srgbClr val="000000"/>
              </a:solidFill>
              <a:round/>
              <a:headEnd type="none" w="med" len="med"/>
              <a:tailEnd type="triangle" w="med" len="med"/>
            </a:ln>
          </p:spPr>
        </p:cxnSp>
        <p:cxnSp>
          <p:nvCxnSpPr>
            <p:cNvPr id="78" name="Straight Arrow Connector 77"/>
            <p:cNvCxnSpPr/>
            <p:nvPr/>
          </p:nvCxnSpPr>
          <p:spPr>
            <a:xfrm>
              <a:off x="1218273" y="3583842"/>
              <a:ext cx="649224" cy="0"/>
            </a:xfrm>
            <a:prstGeom prst="straightConnector1">
              <a:avLst/>
            </a:prstGeom>
            <a:noFill/>
            <a:ln w="25400">
              <a:solidFill>
                <a:srgbClr val="000000"/>
              </a:solidFill>
              <a:round/>
              <a:headEnd type="none" w="med" len="med"/>
              <a:tailEnd type="triangle" w="med" len="med"/>
            </a:ln>
          </p:spPr>
        </p:cxnSp>
        <p:cxnSp>
          <p:nvCxnSpPr>
            <p:cNvPr id="79" name="Straight Arrow Connector 78"/>
            <p:cNvCxnSpPr/>
            <p:nvPr/>
          </p:nvCxnSpPr>
          <p:spPr>
            <a:xfrm>
              <a:off x="1218273" y="3753056"/>
              <a:ext cx="822960" cy="0"/>
            </a:xfrm>
            <a:prstGeom prst="straightConnector1">
              <a:avLst/>
            </a:prstGeom>
            <a:noFill/>
            <a:ln w="25400">
              <a:solidFill>
                <a:srgbClr val="000000"/>
              </a:solidFill>
              <a:round/>
              <a:headEnd type="none" w="med" len="med"/>
              <a:tailEnd type="triangle" w="med" len="med"/>
            </a:ln>
          </p:spPr>
        </p:cxnSp>
        <p:sp>
          <p:nvSpPr>
            <p:cNvPr id="82" name="Text Box 27"/>
            <p:cNvSpPr txBox="1">
              <a:spLocks noChangeArrowheads="1"/>
            </p:cNvSpPr>
            <p:nvPr/>
          </p:nvSpPr>
          <p:spPr bwMode="auto">
            <a:xfrm>
              <a:off x="2292326" y="2876147"/>
              <a:ext cx="46006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marL="354013" indent="-354013" defTabSz="941388" eaLnBrk="0" hangingPunct="0">
                <a:defRPr sz="3000">
                  <a:solidFill>
                    <a:srgbClr val="003580"/>
                  </a:solidFill>
                  <a:latin typeface="Arial" pitchFamily="34" charset="0"/>
                  <a:cs typeface="Arial" pitchFamily="34" charset="0"/>
                </a:defRPr>
              </a:lvl1pPr>
              <a:lvl2pPr marL="742950" indent="-285750" defTabSz="941388" eaLnBrk="0" hangingPunct="0">
                <a:defRPr sz="3000">
                  <a:solidFill>
                    <a:srgbClr val="003580"/>
                  </a:solidFill>
                  <a:latin typeface="Arial" pitchFamily="34" charset="0"/>
                  <a:cs typeface="Arial" pitchFamily="34" charset="0"/>
                </a:defRPr>
              </a:lvl2pPr>
              <a:lvl3pPr marL="1143000" indent="-228600" defTabSz="941388" eaLnBrk="0" hangingPunct="0">
                <a:defRPr sz="3000">
                  <a:solidFill>
                    <a:srgbClr val="003580"/>
                  </a:solidFill>
                  <a:latin typeface="Arial" pitchFamily="34" charset="0"/>
                  <a:cs typeface="Arial" pitchFamily="34" charset="0"/>
                </a:defRPr>
              </a:lvl3pPr>
              <a:lvl4pPr marL="1600200" indent="-228600" defTabSz="941388" eaLnBrk="0" hangingPunct="0">
                <a:defRPr sz="3000">
                  <a:solidFill>
                    <a:srgbClr val="003580"/>
                  </a:solidFill>
                  <a:latin typeface="Arial" pitchFamily="34" charset="0"/>
                  <a:cs typeface="Arial" pitchFamily="34" charset="0"/>
                </a:defRPr>
              </a:lvl4pPr>
              <a:lvl5pPr marL="2057400" indent="-228600" defTabSz="941388" eaLnBrk="0" hangingPunct="0">
                <a:defRPr sz="3000">
                  <a:solidFill>
                    <a:srgbClr val="003580"/>
                  </a:solidFill>
                  <a:latin typeface="Arial" pitchFamily="34" charset="0"/>
                  <a:cs typeface="Arial" pitchFamily="34" charset="0"/>
                </a:defRPr>
              </a:lvl5pPr>
              <a:lvl6pPr marL="25146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6pPr>
              <a:lvl7pPr marL="29718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7pPr>
              <a:lvl8pPr marL="34290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8pPr>
              <a:lvl9pPr marL="38862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9pPr>
            </a:lstStyle>
            <a:p>
              <a:pPr eaLnBrk="1" hangingPunct="1"/>
              <a:r>
                <a:rPr lang="en-US" sz="900" b="1" dirty="0">
                  <a:solidFill>
                    <a:srgbClr val="000B1A"/>
                  </a:solidFill>
                  <a:latin typeface="+mn-lt"/>
                  <a:cs typeface="Calibri" pitchFamily="34" charset="0"/>
                </a:rPr>
                <a:t>FC Switch</a:t>
              </a:r>
            </a:p>
          </p:txBody>
        </p:sp>
        <p:sp>
          <p:nvSpPr>
            <p:cNvPr id="86" name="Text Box 27"/>
            <p:cNvSpPr txBox="1">
              <a:spLocks noChangeArrowheads="1"/>
            </p:cNvSpPr>
            <p:nvPr/>
          </p:nvSpPr>
          <p:spPr bwMode="auto">
            <a:xfrm>
              <a:off x="2220347" y="4029142"/>
              <a:ext cx="46006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marL="354013" indent="-354013" defTabSz="941388" eaLnBrk="0" hangingPunct="0">
                <a:defRPr sz="3000">
                  <a:solidFill>
                    <a:srgbClr val="003580"/>
                  </a:solidFill>
                  <a:latin typeface="Arial" pitchFamily="34" charset="0"/>
                  <a:cs typeface="Arial" pitchFamily="34" charset="0"/>
                </a:defRPr>
              </a:lvl1pPr>
              <a:lvl2pPr marL="742950" indent="-285750" defTabSz="941388" eaLnBrk="0" hangingPunct="0">
                <a:defRPr sz="3000">
                  <a:solidFill>
                    <a:srgbClr val="003580"/>
                  </a:solidFill>
                  <a:latin typeface="Arial" pitchFamily="34" charset="0"/>
                  <a:cs typeface="Arial" pitchFamily="34" charset="0"/>
                </a:defRPr>
              </a:lvl2pPr>
              <a:lvl3pPr marL="1143000" indent="-228600" defTabSz="941388" eaLnBrk="0" hangingPunct="0">
                <a:defRPr sz="3000">
                  <a:solidFill>
                    <a:srgbClr val="003580"/>
                  </a:solidFill>
                  <a:latin typeface="Arial" pitchFamily="34" charset="0"/>
                  <a:cs typeface="Arial" pitchFamily="34" charset="0"/>
                </a:defRPr>
              </a:lvl3pPr>
              <a:lvl4pPr marL="1600200" indent="-228600" defTabSz="941388" eaLnBrk="0" hangingPunct="0">
                <a:defRPr sz="3000">
                  <a:solidFill>
                    <a:srgbClr val="003580"/>
                  </a:solidFill>
                  <a:latin typeface="Arial" pitchFamily="34" charset="0"/>
                  <a:cs typeface="Arial" pitchFamily="34" charset="0"/>
                </a:defRPr>
              </a:lvl4pPr>
              <a:lvl5pPr marL="2057400" indent="-228600" defTabSz="941388" eaLnBrk="0" hangingPunct="0">
                <a:defRPr sz="3000">
                  <a:solidFill>
                    <a:srgbClr val="003580"/>
                  </a:solidFill>
                  <a:latin typeface="Arial" pitchFamily="34" charset="0"/>
                  <a:cs typeface="Arial" pitchFamily="34" charset="0"/>
                </a:defRPr>
              </a:lvl5pPr>
              <a:lvl6pPr marL="25146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6pPr>
              <a:lvl7pPr marL="29718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7pPr>
              <a:lvl8pPr marL="34290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8pPr>
              <a:lvl9pPr marL="38862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9pPr>
            </a:lstStyle>
            <a:p>
              <a:pPr eaLnBrk="1" hangingPunct="1"/>
              <a:r>
                <a:rPr lang="en-US" sz="900" b="1" dirty="0">
                  <a:solidFill>
                    <a:srgbClr val="000B1A"/>
                  </a:solidFill>
                  <a:latin typeface="+mn-lt"/>
                  <a:cs typeface="Calibri" pitchFamily="34" charset="0"/>
                </a:rPr>
                <a:t>FC Switch</a:t>
              </a:r>
            </a:p>
          </p:txBody>
        </p:sp>
      </p:grpSp>
      <p:grpSp>
        <p:nvGrpSpPr>
          <p:cNvPr id="89" name="Group 88"/>
          <p:cNvGrpSpPr/>
          <p:nvPr/>
        </p:nvGrpSpPr>
        <p:grpSpPr>
          <a:xfrm>
            <a:off x="5494849" y="4009838"/>
            <a:ext cx="3586032" cy="2594162"/>
            <a:chOff x="4753612" y="2091496"/>
            <a:chExt cx="4133017" cy="2790990"/>
          </a:xfrm>
        </p:grpSpPr>
        <p:grpSp>
          <p:nvGrpSpPr>
            <p:cNvPr id="43" name="Group 42"/>
            <p:cNvGrpSpPr/>
            <p:nvPr/>
          </p:nvGrpSpPr>
          <p:grpSpPr>
            <a:xfrm flipV="1">
              <a:off x="5053483" y="2254071"/>
              <a:ext cx="2626123" cy="457201"/>
              <a:chOff x="772191" y="4400550"/>
              <a:chExt cx="2626123" cy="457201"/>
            </a:xfrm>
          </p:grpSpPr>
          <p:cxnSp>
            <p:nvCxnSpPr>
              <p:cNvPr id="66" name="Straight Connector 65"/>
              <p:cNvCxnSpPr/>
              <p:nvPr/>
            </p:nvCxnSpPr>
            <p:spPr>
              <a:xfrm flipV="1">
                <a:off x="1655809" y="4424576"/>
                <a:ext cx="206961" cy="433174"/>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flipV="1">
                <a:off x="2222679" y="4400550"/>
                <a:ext cx="235138" cy="457201"/>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flipV="1">
                <a:off x="2316087" y="4426308"/>
                <a:ext cx="1082227" cy="408466"/>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772191" y="4400550"/>
                <a:ext cx="1069488" cy="45720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grpSp>
        <p:cxnSp>
          <p:nvCxnSpPr>
            <p:cNvPr id="44" name="Straight Connector 43"/>
            <p:cNvCxnSpPr/>
            <p:nvPr/>
          </p:nvCxnSpPr>
          <p:spPr>
            <a:xfrm flipV="1">
              <a:off x="5975738" y="4272176"/>
              <a:ext cx="206961" cy="433174"/>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6542608" y="4248150"/>
              <a:ext cx="235138" cy="457201"/>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6636016" y="4273908"/>
              <a:ext cx="1082227" cy="408466"/>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5092120" y="4248150"/>
              <a:ext cx="1069488" cy="45720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542608" y="2952750"/>
              <a:ext cx="0" cy="1151391"/>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352108" y="2964555"/>
              <a:ext cx="0" cy="1151391"/>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161608" y="2965629"/>
              <a:ext cx="0" cy="1151391"/>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pic>
          <p:nvPicPr>
            <p:cNvPr id="51" name="Picture 16" descr="C:\Users\patils1\Desktop\2013 Projects\CIS v2\CIS Slide Deck_Based on Book\Colored Graphics\FC Switc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74068" y="2571750"/>
              <a:ext cx="758953" cy="473982"/>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6" descr="C:\Users\patils1\Desktop\2013 Projects\CIS v2\CIS Slide Deck_Based on Book\Colored Graphics\FC Switc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74068" y="3926568"/>
              <a:ext cx="758953" cy="473982"/>
            </a:xfrm>
            <a:prstGeom prst="rect">
              <a:avLst/>
            </a:prstGeom>
            <a:noFill/>
            <a:extLst>
              <a:ext uri="{909E8E84-426E-40DD-AFC4-6F175D3DCCD1}">
                <a14:hiddenFill xmlns:a14="http://schemas.microsoft.com/office/drawing/2010/main">
                  <a:solidFill>
                    <a:srgbClr val="FFFFFF"/>
                  </a:solidFill>
                </a14:hiddenFill>
              </a:ext>
            </a:extLst>
          </p:spPr>
        </p:pic>
        <p:sp>
          <p:nvSpPr>
            <p:cNvPr id="53" name="Text Box 24"/>
            <p:cNvSpPr txBox="1">
              <a:spLocks noChangeArrowheads="1"/>
            </p:cNvSpPr>
            <p:nvPr/>
          </p:nvSpPr>
          <p:spPr bwMode="auto">
            <a:xfrm>
              <a:off x="4753612" y="2091496"/>
              <a:ext cx="480901"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marL="354013" indent="-354013" defTabSz="941388" eaLnBrk="0" hangingPunct="0">
                <a:defRPr sz="3000">
                  <a:solidFill>
                    <a:srgbClr val="003580"/>
                  </a:solidFill>
                  <a:latin typeface="Arial" pitchFamily="34" charset="0"/>
                  <a:cs typeface="Arial" pitchFamily="34" charset="0"/>
                </a:defRPr>
              </a:lvl1pPr>
              <a:lvl2pPr marL="742950" indent="-285750" defTabSz="941388" eaLnBrk="0" hangingPunct="0">
                <a:defRPr sz="3000">
                  <a:solidFill>
                    <a:srgbClr val="003580"/>
                  </a:solidFill>
                  <a:latin typeface="Arial" pitchFamily="34" charset="0"/>
                  <a:cs typeface="Arial" pitchFamily="34" charset="0"/>
                </a:defRPr>
              </a:lvl2pPr>
              <a:lvl3pPr marL="1143000" indent="-228600" defTabSz="941388" eaLnBrk="0" hangingPunct="0">
                <a:defRPr sz="3000">
                  <a:solidFill>
                    <a:srgbClr val="003580"/>
                  </a:solidFill>
                  <a:latin typeface="Arial" pitchFamily="34" charset="0"/>
                  <a:cs typeface="Arial" pitchFamily="34" charset="0"/>
                </a:defRPr>
              </a:lvl3pPr>
              <a:lvl4pPr marL="1600200" indent="-228600" defTabSz="941388" eaLnBrk="0" hangingPunct="0">
                <a:defRPr sz="3000">
                  <a:solidFill>
                    <a:srgbClr val="003580"/>
                  </a:solidFill>
                  <a:latin typeface="Arial" pitchFamily="34" charset="0"/>
                  <a:cs typeface="Arial" pitchFamily="34" charset="0"/>
                </a:defRPr>
              </a:lvl4pPr>
              <a:lvl5pPr marL="2057400" indent="-228600" defTabSz="941388" eaLnBrk="0" hangingPunct="0">
                <a:defRPr sz="3000">
                  <a:solidFill>
                    <a:srgbClr val="003580"/>
                  </a:solidFill>
                  <a:latin typeface="Arial" pitchFamily="34" charset="0"/>
                  <a:cs typeface="Arial" pitchFamily="34" charset="0"/>
                </a:defRPr>
              </a:lvl5pPr>
              <a:lvl6pPr marL="25146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6pPr>
              <a:lvl7pPr marL="29718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7pPr>
              <a:lvl8pPr marL="34290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8pPr>
              <a:lvl9pPr marL="38862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9pPr>
            </a:lstStyle>
            <a:p>
              <a:pPr eaLnBrk="1" hangingPunct="1"/>
              <a:r>
                <a:rPr lang="en-US" sz="900" b="1" dirty="0">
                  <a:solidFill>
                    <a:srgbClr val="000B1A"/>
                  </a:solidFill>
                  <a:latin typeface="+mn-lt"/>
                  <a:cs typeface="Calibri" pitchFamily="34" charset="0"/>
                </a:rPr>
                <a:t>H1-5 Gb/s</a:t>
              </a:r>
            </a:p>
          </p:txBody>
        </p:sp>
        <p:sp>
          <p:nvSpPr>
            <p:cNvPr id="54" name="Text Box 25"/>
            <p:cNvSpPr txBox="1">
              <a:spLocks noChangeArrowheads="1"/>
            </p:cNvSpPr>
            <p:nvPr/>
          </p:nvSpPr>
          <p:spPr bwMode="auto">
            <a:xfrm>
              <a:off x="5581555" y="2091496"/>
              <a:ext cx="56906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marL="354013" indent="-354013" defTabSz="941388" eaLnBrk="0" hangingPunct="0">
                <a:defRPr sz="3000">
                  <a:solidFill>
                    <a:srgbClr val="003580"/>
                  </a:solidFill>
                  <a:latin typeface="Arial" pitchFamily="34" charset="0"/>
                  <a:cs typeface="Arial" pitchFamily="34" charset="0"/>
                </a:defRPr>
              </a:lvl1pPr>
              <a:lvl2pPr marL="742950" indent="-285750" defTabSz="941388" eaLnBrk="0" hangingPunct="0">
                <a:defRPr sz="3000">
                  <a:solidFill>
                    <a:srgbClr val="003580"/>
                  </a:solidFill>
                  <a:latin typeface="Arial" pitchFamily="34" charset="0"/>
                  <a:cs typeface="Arial" pitchFamily="34" charset="0"/>
                </a:defRPr>
              </a:lvl2pPr>
              <a:lvl3pPr marL="1143000" indent="-228600" defTabSz="941388" eaLnBrk="0" hangingPunct="0">
                <a:defRPr sz="3000">
                  <a:solidFill>
                    <a:srgbClr val="003580"/>
                  </a:solidFill>
                  <a:latin typeface="Arial" pitchFamily="34" charset="0"/>
                  <a:cs typeface="Arial" pitchFamily="34" charset="0"/>
                </a:defRPr>
              </a:lvl3pPr>
              <a:lvl4pPr marL="1600200" indent="-228600" defTabSz="941388" eaLnBrk="0" hangingPunct="0">
                <a:defRPr sz="3000">
                  <a:solidFill>
                    <a:srgbClr val="003580"/>
                  </a:solidFill>
                  <a:latin typeface="Arial" pitchFamily="34" charset="0"/>
                  <a:cs typeface="Arial" pitchFamily="34" charset="0"/>
                </a:defRPr>
              </a:lvl4pPr>
              <a:lvl5pPr marL="2057400" indent="-228600" defTabSz="941388" eaLnBrk="0" hangingPunct="0">
                <a:defRPr sz="3000">
                  <a:solidFill>
                    <a:srgbClr val="003580"/>
                  </a:solidFill>
                  <a:latin typeface="Arial" pitchFamily="34" charset="0"/>
                  <a:cs typeface="Arial" pitchFamily="34" charset="0"/>
                </a:defRPr>
              </a:lvl5pPr>
              <a:lvl6pPr marL="25146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6pPr>
              <a:lvl7pPr marL="29718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7pPr>
              <a:lvl8pPr marL="34290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8pPr>
              <a:lvl9pPr marL="38862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9pPr>
            </a:lstStyle>
            <a:p>
              <a:pPr eaLnBrk="1" hangingPunct="1"/>
              <a:r>
                <a:rPr lang="en-US" sz="900" b="1" dirty="0">
                  <a:solidFill>
                    <a:srgbClr val="000B1A"/>
                  </a:solidFill>
                  <a:latin typeface="+mn-lt"/>
                  <a:cs typeface="Calibri" pitchFamily="34" charset="0"/>
                </a:rPr>
                <a:t>H2-1.5 Gb/s</a:t>
              </a:r>
            </a:p>
          </p:txBody>
        </p:sp>
        <p:sp>
          <p:nvSpPr>
            <p:cNvPr id="55" name="Text Box 26"/>
            <p:cNvSpPr txBox="1">
              <a:spLocks noChangeArrowheads="1"/>
            </p:cNvSpPr>
            <p:nvPr/>
          </p:nvSpPr>
          <p:spPr bwMode="auto">
            <a:xfrm>
              <a:off x="6532928" y="2091496"/>
              <a:ext cx="74530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lIns="0" tIns="0" rIns="0" bIns="0">
              <a:spAutoFit/>
            </a:bodyPr>
            <a:lstStyle>
              <a:lvl1pPr marL="354013" indent="-354013" defTabSz="941388" eaLnBrk="0" hangingPunct="0">
                <a:defRPr sz="3000">
                  <a:solidFill>
                    <a:srgbClr val="003580"/>
                  </a:solidFill>
                  <a:latin typeface="Arial" pitchFamily="34" charset="0"/>
                  <a:cs typeface="Arial" pitchFamily="34" charset="0"/>
                </a:defRPr>
              </a:lvl1pPr>
              <a:lvl2pPr marL="742950" indent="-285750" defTabSz="941388" eaLnBrk="0" hangingPunct="0">
                <a:defRPr sz="3000">
                  <a:solidFill>
                    <a:srgbClr val="003580"/>
                  </a:solidFill>
                  <a:latin typeface="Arial" pitchFamily="34" charset="0"/>
                  <a:cs typeface="Arial" pitchFamily="34" charset="0"/>
                </a:defRPr>
              </a:lvl2pPr>
              <a:lvl3pPr marL="1143000" indent="-228600" defTabSz="941388" eaLnBrk="0" hangingPunct="0">
                <a:defRPr sz="3000">
                  <a:solidFill>
                    <a:srgbClr val="003580"/>
                  </a:solidFill>
                  <a:latin typeface="Arial" pitchFamily="34" charset="0"/>
                  <a:cs typeface="Arial" pitchFamily="34" charset="0"/>
                </a:defRPr>
              </a:lvl3pPr>
              <a:lvl4pPr marL="1600200" indent="-228600" defTabSz="941388" eaLnBrk="0" hangingPunct="0">
                <a:defRPr sz="3000">
                  <a:solidFill>
                    <a:srgbClr val="003580"/>
                  </a:solidFill>
                  <a:latin typeface="Arial" pitchFamily="34" charset="0"/>
                  <a:cs typeface="Arial" pitchFamily="34" charset="0"/>
                </a:defRPr>
              </a:lvl4pPr>
              <a:lvl5pPr marL="2057400" indent="-228600" defTabSz="941388" eaLnBrk="0" hangingPunct="0">
                <a:defRPr sz="3000">
                  <a:solidFill>
                    <a:srgbClr val="003580"/>
                  </a:solidFill>
                  <a:latin typeface="Arial" pitchFamily="34" charset="0"/>
                  <a:cs typeface="Arial" pitchFamily="34" charset="0"/>
                </a:defRPr>
              </a:lvl5pPr>
              <a:lvl6pPr marL="25146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6pPr>
              <a:lvl7pPr marL="29718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7pPr>
              <a:lvl8pPr marL="34290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8pPr>
              <a:lvl9pPr marL="38862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9pPr>
            </a:lstStyle>
            <a:p>
              <a:pPr eaLnBrk="1" hangingPunct="1"/>
              <a:r>
                <a:rPr lang="en-US" sz="900" b="1" dirty="0">
                  <a:solidFill>
                    <a:srgbClr val="000B1A"/>
                  </a:solidFill>
                  <a:latin typeface="+mn-lt"/>
                  <a:cs typeface="Calibri" pitchFamily="34" charset="0"/>
                </a:rPr>
                <a:t>H3-2 Gb/s</a:t>
              </a:r>
            </a:p>
          </p:txBody>
        </p:sp>
        <p:sp>
          <p:nvSpPr>
            <p:cNvPr id="56" name="Text Box 27"/>
            <p:cNvSpPr txBox="1">
              <a:spLocks noChangeArrowheads="1"/>
            </p:cNvSpPr>
            <p:nvPr/>
          </p:nvSpPr>
          <p:spPr bwMode="auto">
            <a:xfrm>
              <a:off x="7444129" y="2091496"/>
              <a:ext cx="56906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marL="354013" indent="-354013" defTabSz="941388" eaLnBrk="0" hangingPunct="0">
                <a:defRPr sz="3000">
                  <a:solidFill>
                    <a:srgbClr val="003580"/>
                  </a:solidFill>
                  <a:latin typeface="Arial" pitchFamily="34" charset="0"/>
                  <a:cs typeface="Arial" pitchFamily="34" charset="0"/>
                </a:defRPr>
              </a:lvl1pPr>
              <a:lvl2pPr marL="742950" indent="-285750" defTabSz="941388" eaLnBrk="0" hangingPunct="0">
                <a:defRPr sz="3000">
                  <a:solidFill>
                    <a:srgbClr val="003580"/>
                  </a:solidFill>
                  <a:latin typeface="Arial" pitchFamily="34" charset="0"/>
                  <a:cs typeface="Arial" pitchFamily="34" charset="0"/>
                </a:defRPr>
              </a:lvl2pPr>
              <a:lvl3pPr marL="1143000" indent="-228600" defTabSz="941388" eaLnBrk="0" hangingPunct="0">
                <a:defRPr sz="3000">
                  <a:solidFill>
                    <a:srgbClr val="003580"/>
                  </a:solidFill>
                  <a:latin typeface="Arial" pitchFamily="34" charset="0"/>
                  <a:cs typeface="Arial" pitchFamily="34" charset="0"/>
                </a:defRPr>
              </a:lvl3pPr>
              <a:lvl4pPr marL="1600200" indent="-228600" defTabSz="941388" eaLnBrk="0" hangingPunct="0">
                <a:defRPr sz="3000">
                  <a:solidFill>
                    <a:srgbClr val="003580"/>
                  </a:solidFill>
                  <a:latin typeface="Arial" pitchFamily="34" charset="0"/>
                  <a:cs typeface="Arial" pitchFamily="34" charset="0"/>
                </a:defRPr>
              </a:lvl4pPr>
              <a:lvl5pPr marL="2057400" indent="-228600" defTabSz="941388" eaLnBrk="0" hangingPunct="0">
                <a:defRPr sz="3000">
                  <a:solidFill>
                    <a:srgbClr val="003580"/>
                  </a:solidFill>
                  <a:latin typeface="Arial" pitchFamily="34" charset="0"/>
                  <a:cs typeface="Arial" pitchFamily="34" charset="0"/>
                </a:defRPr>
              </a:lvl5pPr>
              <a:lvl6pPr marL="25146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6pPr>
              <a:lvl7pPr marL="29718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7pPr>
              <a:lvl8pPr marL="34290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8pPr>
              <a:lvl9pPr marL="38862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9pPr>
            </a:lstStyle>
            <a:p>
              <a:pPr eaLnBrk="1" hangingPunct="1"/>
              <a:r>
                <a:rPr lang="en-US" sz="900" b="1" dirty="0">
                  <a:solidFill>
                    <a:srgbClr val="000B1A"/>
                  </a:solidFill>
                  <a:latin typeface="+mn-lt"/>
                  <a:cs typeface="Calibri" pitchFamily="34" charset="0"/>
                </a:rPr>
                <a:t>H4-4.5 Gb/s</a:t>
              </a:r>
            </a:p>
          </p:txBody>
        </p:sp>
        <p:sp>
          <p:nvSpPr>
            <p:cNvPr id="57" name="Text Box 28"/>
            <p:cNvSpPr txBox="1">
              <a:spLocks noChangeArrowheads="1"/>
            </p:cNvSpPr>
            <p:nvPr/>
          </p:nvSpPr>
          <p:spPr bwMode="auto">
            <a:xfrm>
              <a:off x="4753612" y="4743987"/>
              <a:ext cx="48891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marL="354013" indent="-354013" defTabSz="941388" eaLnBrk="0" hangingPunct="0">
                <a:defRPr sz="3000">
                  <a:solidFill>
                    <a:srgbClr val="003580"/>
                  </a:solidFill>
                  <a:latin typeface="Arial" pitchFamily="34" charset="0"/>
                  <a:cs typeface="Arial" pitchFamily="34" charset="0"/>
                </a:defRPr>
              </a:lvl1pPr>
              <a:lvl2pPr marL="742950" indent="-285750" defTabSz="941388" eaLnBrk="0" hangingPunct="0">
                <a:defRPr sz="3000">
                  <a:solidFill>
                    <a:srgbClr val="003580"/>
                  </a:solidFill>
                  <a:latin typeface="Arial" pitchFamily="34" charset="0"/>
                  <a:cs typeface="Arial" pitchFamily="34" charset="0"/>
                </a:defRPr>
              </a:lvl2pPr>
              <a:lvl3pPr marL="1143000" indent="-228600" defTabSz="941388" eaLnBrk="0" hangingPunct="0">
                <a:defRPr sz="3000">
                  <a:solidFill>
                    <a:srgbClr val="003580"/>
                  </a:solidFill>
                  <a:latin typeface="Arial" pitchFamily="34" charset="0"/>
                  <a:cs typeface="Arial" pitchFamily="34" charset="0"/>
                </a:defRPr>
              </a:lvl3pPr>
              <a:lvl4pPr marL="1600200" indent="-228600" defTabSz="941388" eaLnBrk="0" hangingPunct="0">
                <a:defRPr sz="3000">
                  <a:solidFill>
                    <a:srgbClr val="003580"/>
                  </a:solidFill>
                  <a:latin typeface="Arial" pitchFamily="34" charset="0"/>
                  <a:cs typeface="Arial" pitchFamily="34" charset="0"/>
                </a:defRPr>
              </a:lvl4pPr>
              <a:lvl5pPr marL="2057400" indent="-228600" defTabSz="941388" eaLnBrk="0" hangingPunct="0">
                <a:defRPr sz="3000">
                  <a:solidFill>
                    <a:srgbClr val="003580"/>
                  </a:solidFill>
                  <a:latin typeface="Arial" pitchFamily="34" charset="0"/>
                  <a:cs typeface="Arial" pitchFamily="34" charset="0"/>
                </a:defRPr>
              </a:lvl5pPr>
              <a:lvl6pPr marL="25146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6pPr>
              <a:lvl7pPr marL="29718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7pPr>
              <a:lvl8pPr marL="34290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8pPr>
              <a:lvl9pPr marL="38862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9pPr>
            </a:lstStyle>
            <a:p>
              <a:pPr eaLnBrk="1" hangingPunct="1"/>
              <a:r>
                <a:rPr lang="en-US" sz="900" b="1" dirty="0">
                  <a:solidFill>
                    <a:srgbClr val="000B1A"/>
                  </a:solidFill>
                  <a:latin typeface="+mn-lt"/>
                  <a:cs typeface="Calibri" pitchFamily="34" charset="0"/>
                </a:rPr>
                <a:t> S1-5 Gb/s</a:t>
              </a:r>
            </a:p>
          </p:txBody>
        </p:sp>
        <p:sp>
          <p:nvSpPr>
            <p:cNvPr id="58" name="Text Box 29"/>
            <p:cNvSpPr txBox="1">
              <a:spLocks noChangeArrowheads="1"/>
            </p:cNvSpPr>
            <p:nvPr/>
          </p:nvSpPr>
          <p:spPr bwMode="auto">
            <a:xfrm>
              <a:off x="5581555" y="4743987"/>
              <a:ext cx="551433"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marL="354013" indent="-354013" defTabSz="941388" eaLnBrk="0" hangingPunct="0">
                <a:defRPr sz="3000">
                  <a:solidFill>
                    <a:srgbClr val="003580"/>
                  </a:solidFill>
                  <a:latin typeface="Arial" pitchFamily="34" charset="0"/>
                  <a:cs typeface="Arial" pitchFamily="34" charset="0"/>
                </a:defRPr>
              </a:lvl1pPr>
              <a:lvl2pPr marL="742950" indent="-285750" defTabSz="941388" eaLnBrk="0" hangingPunct="0">
                <a:defRPr sz="3000">
                  <a:solidFill>
                    <a:srgbClr val="003580"/>
                  </a:solidFill>
                  <a:latin typeface="Arial" pitchFamily="34" charset="0"/>
                  <a:cs typeface="Arial" pitchFamily="34" charset="0"/>
                </a:defRPr>
              </a:lvl2pPr>
              <a:lvl3pPr marL="1143000" indent="-228600" defTabSz="941388" eaLnBrk="0" hangingPunct="0">
                <a:defRPr sz="3000">
                  <a:solidFill>
                    <a:srgbClr val="003580"/>
                  </a:solidFill>
                  <a:latin typeface="Arial" pitchFamily="34" charset="0"/>
                  <a:cs typeface="Arial" pitchFamily="34" charset="0"/>
                </a:defRPr>
              </a:lvl3pPr>
              <a:lvl4pPr marL="1600200" indent="-228600" defTabSz="941388" eaLnBrk="0" hangingPunct="0">
                <a:defRPr sz="3000">
                  <a:solidFill>
                    <a:srgbClr val="003580"/>
                  </a:solidFill>
                  <a:latin typeface="Arial" pitchFamily="34" charset="0"/>
                  <a:cs typeface="Arial" pitchFamily="34" charset="0"/>
                </a:defRPr>
              </a:lvl4pPr>
              <a:lvl5pPr marL="2057400" indent="-228600" defTabSz="941388" eaLnBrk="0" hangingPunct="0">
                <a:defRPr sz="3000">
                  <a:solidFill>
                    <a:srgbClr val="003580"/>
                  </a:solidFill>
                  <a:latin typeface="Arial" pitchFamily="34" charset="0"/>
                  <a:cs typeface="Arial" pitchFamily="34" charset="0"/>
                </a:defRPr>
              </a:lvl5pPr>
              <a:lvl6pPr marL="25146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6pPr>
              <a:lvl7pPr marL="29718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7pPr>
              <a:lvl8pPr marL="34290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8pPr>
              <a:lvl9pPr marL="38862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9pPr>
            </a:lstStyle>
            <a:p>
              <a:pPr eaLnBrk="1" hangingPunct="1"/>
              <a:r>
                <a:rPr lang="en-US" sz="900" b="1" dirty="0">
                  <a:solidFill>
                    <a:srgbClr val="000B1A"/>
                  </a:solidFill>
                  <a:latin typeface="+mn-lt"/>
                  <a:cs typeface="Calibri" pitchFamily="34" charset="0"/>
                </a:rPr>
                <a:t>S2-1.5 Gb/s</a:t>
              </a:r>
            </a:p>
          </p:txBody>
        </p:sp>
        <p:sp>
          <p:nvSpPr>
            <p:cNvPr id="59" name="Text Box 30"/>
            <p:cNvSpPr txBox="1">
              <a:spLocks noChangeArrowheads="1"/>
            </p:cNvSpPr>
            <p:nvPr/>
          </p:nvSpPr>
          <p:spPr bwMode="auto">
            <a:xfrm>
              <a:off x="6532928" y="4743987"/>
              <a:ext cx="67593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square" lIns="0" tIns="0" rIns="0" bIns="0">
              <a:spAutoFit/>
            </a:bodyPr>
            <a:lstStyle>
              <a:lvl1pPr marL="354013" indent="-354013" defTabSz="941388" eaLnBrk="0" hangingPunct="0">
                <a:defRPr sz="3000">
                  <a:solidFill>
                    <a:srgbClr val="003580"/>
                  </a:solidFill>
                  <a:latin typeface="Arial" pitchFamily="34" charset="0"/>
                  <a:cs typeface="Arial" pitchFamily="34" charset="0"/>
                </a:defRPr>
              </a:lvl1pPr>
              <a:lvl2pPr marL="742950" indent="-285750" defTabSz="941388" eaLnBrk="0" hangingPunct="0">
                <a:defRPr sz="3000">
                  <a:solidFill>
                    <a:srgbClr val="003580"/>
                  </a:solidFill>
                  <a:latin typeface="Arial" pitchFamily="34" charset="0"/>
                  <a:cs typeface="Arial" pitchFamily="34" charset="0"/>
                </a:defRPr>
              </a:lvl2pPr>
              <a:lvl3pPr marL="1143000" indent="-228600" defTabSz="941388" eaLnBrk="0" hangingPunct="0">
                <a:defRPr sz="3000">
                  <a:solidFill>
                    <a:srgbClr val="003580"/>
                  </a:solidFill>
                  <a:latin typeface="Arial" pitchFamily="34" charset="0"/>
                  <a:cs typeface="Arial" pitchFamily="34" charset="0"/>
                </a:defRPr>
              </a:lvl3pPr>
              <a:lvl4pPr marL="1600200" indent="-228600" defTabSz="941388" eaLnBrk="0" hangingPunct="0">
                <a:defRPr sz="3000">
                  <a:solidFill>
                    <a:srgbClr val="003580"/>
                  </a:solidFill>
                  <a:latin typeface="Arial" pitchFamily="34" charset="0"/>
                  <a:cs typeface="Arial" pitchFamily="34" charset="0"/>
                </a:defRPr>
              </a:lvl4pPr>
              <a:lvl5pPr marL="2057400" indent="-228600" defTabSz="941388" eaLnBrk="0" hangingPunct="0">
                <a:defRPr sz="3000">
                  <a:solidFill>
                    <a:srgbClr val="003580"/>
                  </a:solidFill>
                  <a:latin typeface="Arial" pitchFamily="34" charset="0"/>
                  <a:cs typeface="Arial" pitchFamily="34" charset="0"/>
                </a:defRPr>
              </a:lvl5pPr>
              <a:lvl6pPr marL="25146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6pPr>
              <a:lvl7pPr marL="29718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7pPr>
              <a:lvl8pPr marL="34290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8pPr>
              <a:lvl9pPr marL="38862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9pPr>
            </a:lstStyle>
            <a:p>
              <a:pPr eaLnBrk="1" hangingPunct="1"/>
              <a:r>
                <a:rPr lang="en-US" sz="900" b="1" dirty="0">
                  <a:solidFill>
                    <a:srgbClr val="000B1A"/>
                  </a:solidFill>
                  <a:latin typeface="+mn-lt"/>
                  <a:cs typeface="Calibri" pitchFamily="34" charset="0"/>
                </a:rPr>
                <a:t>S3-2 Gb/s</a:t>
              </a:r>
            </a:p>
          </p:txBody>
        </p:sp>
        <p:sp>
          <p:nvSpPr>
            <p:cNvPr id="60" name="Text Box 31"/>
            <p:cNvSpPr txBox="1">
              <a:spLocks noChangeArrowheads="1"/>
            </p:cNvSpPr>
            <p:nvPr/>
          </p:nvSpPr>
          <p:spPr bwMode="auto">
            <a:xfrm>
              <a:off x="7444129" y="4743987"/>
              <a:ext cx="551433"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marL="354013" indent="-354013" defTabSz="941388" eaLnBrk="0" hangingPunct="0">
                <a:defRPr sz="3000">
                  <a:solidFill>
                    <a:srgbClr val="003580"/>
                  </a:solidFill>
                  <a:latin typeface="Arial" pitchFamily="34" charset="0"/>
                  <a:cs typeface="Arial" pitchFamily="34" charset="0"/>
                </a:defRPr>
              </a:lvl1pPr>
              <a:lvl2pPr marL="742950" indent="-285750" defTabSz="941388" eaLnBrk="0" hangingPunct="0">
                <a:defRPr sz="3000">
                  <a:solidFill>
                    <a:srgbClr val="003580"/>
                  </a:solidFill>
                  <a:latin typeface="Arial" pitchFamily="34" charset="0"/>
                  <a:cs typeface="Arial" pitchFamily="34" charset="0"/>
                </a:defRPr>
              </a:lvl2pPr>
              <a:lvl3pPr marL="1143000" indent="-228600" defTabSz="941388" eaLnBrk="0" hangingPunct="0">
                <a:defRPr sz="3000">
                  <a:solidFill>
                    <a:srgbClr val="003580"/>
                  </a:solidFill>
                  <a:latin typeface="Arial" pitchFamily="34" charset="0"/>
                  <a:cs typeface="Arial" pitchFamily="34" charset="0"/>
                </a:defRPr>
              </a:lvl3pPr>
              <a:lvl4pPr marL="1600200" indent="-228600" defTabSz="941388" eaLnBrk="0" hangingPunct="0">
                <a:defRPr sz="3000">
                  <a:solidFill>
                    <a:srgbClr val="003580"/>
                  </a:solidFill>
                  <a:latin typeface="Arial" pitchFamily="34" charset="0"/>
                  <a:cs typeface="Arial" pitchFamily="34" charset="0"/>
                </a:defRPr>
              </a:lvl4pPr>
              <a:lvl5pPr marL="2057400" indent="-228600" defTabSz="941388" eaLnBrk="0" hangingPunct="0">
                <a:defRPr sz="3000">
                  <a:solidFill>
                    <a:srgbClr val="003580"/>
                  </a:solidFill>
                  <a:latin typeface="Arial" pitchFamily="34" charset="0"/>
                  <a:cs typeface="Arial" pitchFamily="34" charset="0"/>
                </a:defRPr>
              </a:lvl5pPr>
              <a:lvl6pPr marL="25146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6pPr>
              <a:lvl7pPr marL="29718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7pPr>
              <a:lvl8pPr marL="34290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8pPr>
              <a:lvl9pPr marL="38862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9pPr>
            </a:lstStyle>
            <a:p>
              <a:pPr eaLnBrk="1" hangingPunct="1"/>
              <a:r>
                <a:rPr lang="en-US" sz="900" b="1" dirty="0">
                  <a:solidFill>
                    <a:srgbClr val="000B1A"/>
                  </a:solidFill>
                  <a:latin typeface="+mn-lt"/>
                  <a:cs typeface="Calibri" pitchFamily="34" charset="0"/>
                </a:rPr>
                <a:t>S4-4.5 Gb/s</a:t>
              </a:r>
            </a:p>
          </p:txBody>
        </p:sp>
        <p:sp>
          <p:nvSpPr>
            <p:cNvPr id="61" name="Rectangle 16"/>
            <p:cNvSpPr>
              <a:spLocks noChangeArrowheads="1"/>
            </p:cNvSpPr>
            <p:nvPr/>
          </p:nvSpPr>
          <p:spPr bwMode="auto">
            <a:xfrm>
              <a:off x="5046194" y="3105150"/>
              <a:ext cx="640080" cy="228600"/>
            </a:xfrm>
            <a:prstGeom prst="rect">
              <a:avLst/>
            </a:prstGeom>
            <a:noFill/>
            <a:ln>
              <a:noFill/>
              <a:headEnd/>
              <a:tailEnd type="none" w="lg" len="med"/>
            </a:ln>
            <a:effectLst/>
          </p:spPr>
          <p:style>
            <a:lnRef idx="1">
              <a:schemeClr val="accent1"/>
            </a:lnRef>
            <a:fillRef idx="2">
              <a:schemeClr val="accent1"/>
            </a:fillRef>
            <a:effectRef idx="1">
              <a:schemeClr val="accent1"/>
            </a:effectRef>
            <a:fontRef idx="minor">
              <a:schemeClr val="dk1"/>
            </a:fontRef>
          </p:style>
          <p:txBody>
            <a:bodyPr wrap="none" lIns="0" tIns="0" rIns="0" bIns="0" anchor="ctr"/>
            <a:lstStyle/>
            <a:p>
              <a:pPr marL="354013" indent="-354013" algn="ctr" defTabSz="941388"/>
              <a:r>
                <a:rPr lang="en-US" sz="900" b="1" dirty="0">
                  <a:solidFill>
                    <a:srgbClr val="000B1A"/>
                  </a:solidFill>
                  <a:cs typeface="Calibri" pitchFamily="34" charset="0"/>
                </a:rPr>
                <a:t>{H1,S1}</a:t>
              </a:r>
            </a:p>
          </p:txBody>
        </p:sp>
        <p:sp>
          <p:nvSpPr>
            <p:cNvPr id="62" name="Rectangle 18"/>
            <p:cNvSpPr>
              <a:spLocks noChangeArrowheads="1"/>
            </p:cNvSpPr>
            <p:nvPr/>
          </p:nvSpPr>
          <p:spPr bwMode="auto">
            <a:xfrm>
              <a:off x="5046194" y="3282950"/>
              <a:ext cx="640080" cy="228600"/>
            </a:xfrm>
            <a:prstGeom prst="rect">
              <a:avLst/>
            </a:prstGeom>
            <a:noFill/>
            <a:ln>
              <a:noFill/>
              <a:headEnd/>
              <a:tailEnd type="none" w="lg" len="med"/>
            </a:ln>
            <a:effectLst/>
          </p:spPr>
          <p:style>
            <a:lnRef idx="1">
              <a:schemeClr val="accent1"/>
            </a:lnRef>
            <a:fillRef idx="2">
              <a:schemeClr val="accent1"/>
            </a:fillRef>
            <a:effectRef idx="1">
              <a:schemeClr val="accent1"/>
            </a:effectRef>
            <a:fontRef idx="minor">
              <a:schemeClr val="dk1"/>
            </a:fontRef>
          </p:style>
          <p:txBody>
            <a:bodyPr wrap="none" lIns="0" tIns="0" rIns="0" bIns="0" anchor="ctr"/>
            <a:lstStyle/>
            <a:p>
              <a:pPr marL="354013" indent="-354013" algn="ctr" defTabSz="941388"/>
              <a:r>
                <a:rPr lang="en-US" sz="900" b="1" dirty="0">
                  <a:solidFill>
                    <a:srgbClr val="000B1A"/>
                  </a:solidFill>
                  <a:cs typeface="Calibri" pitchFamily="34" charset="0"/>
                </a:rPr>
                <a:t>{H4,S4}</a:t>
              </a:r>
            </a:p>
          </p:txBody>
        </p:sp>
        <p:sp>
          <p:nvSpPr>
            <p:cNvPr id="63" name="Rectangle 20"/>
            <p:cNvSpPr>
              <a:spLocks noChangeArrowheads="1"/>
            </p:cNvSpPr>
            <p:nvPr/>
          </p:nvSpPr>
          <p:spPr bwMode="auto">
            <a:xfrm>
              <a:off x="5046194" y="3460750"/>
              <a:ext cx="640080" cy="228600"/>
            </a:xfrm>
            <a:prstGeom prst="rect">
              <a:avLst/>
            </a:prstGeom>
            <a:noFill/>
            <a:ln>
              <a:noFill/>
              <a:headEnd/>
              <a:tailEnd type="none" w="lg" len="med"/>
            </a:ln>
            <a:effectLst/>
          </p:spPr>
          <p:style>
            <a:lnRef idx="1">
              <a:schemeClr val="accent1"/>
            </a:lnRef>
            <a:fillRef idx="2">
              <a:schemeClr val="accent1"/>
            </a:fillRef>
            <a:effectRef idx="1">
              <a:schemeClr val="accent1"/>
            </a:effectRef>
            <a:fontRef idx="minor">
              <a:schemeClr val="dk1"/>
            </a:fontRef>
          </p:style>
          <p:txBody>
            <a:bodyPr wrap="none" lIns="0" tIns="0" rIns="0" bIns="0" anchor="ctr"/>
            <a:lstStyle/>
            <a:p>
              <a:pPr marL="354013" indent="-354013" algn="ctr" defTabSz="941388"/>
              <a:r>
                <a:rPr lang="en-US" sz="900" b="1" dirty="0">
                  <a:solidFill>
                    <a:srgbClr val="000B1A"/>
                  </a:solidFill>
                  <a:cs typeface="Calibri" pitchFamily="34" charset="0"/>
                </a:rPr>
                <a:t>{H2,S2}</a:t>
              </a:r>
            </a:p>
          </p:txBody>
        </p:sp>
        <p:sp>
          <p:nvSpPr>
            <p:cNvPr id="64" name="Rectangle 21"/>
            <p:cNvSpPr>
              <a:spLocks noChangeArrowheads="1"/>
            </p:cNvSpPr>
            <p:nvPr/>
          </p:nvSpPr>
          <p:spPr bwMode="auto">
            <a:xfrm>
              <a:off x="5046194" y="3638550"/>
              <a:ext cx="640080" cy="228600"/>
            </a:xfrm>
            <a:prstGeom prst="rect">
              <a:avLst/>
            </a:prstGeom>
            <a:noFill/>
            <a:ln>
              <a:noFill/>
              <a:headEnd/>
              <a:tailEnd type="none" w="lg" len="med"/>
            </a:ln>
            <a:effectLst/>
          </p:spPr>
          <p:style>
            <a:lnRef idx="1">
              <a:schemeClr val="accent1"/>
            </a:lnRef>
            <a:fillRef idx="2">
              <a:schemeClr val="accent1"/>
            </a:fillRef>
            <a:effectRef idx="1">
              <a:schemeClr val="accent1"/>
            </a:effectRef>
            <a:fontRef idx="minor">
              <a:schemeClr val="dk1"/>
            </a:fontRef>
          </p:style>
          <p:txBody>
            <a:bodyPr wrap="none" lIns="0" tIns="0" rIns="0" bIns="0" anchor="ctr"/>
            <a:lstStyle/>
            <a:p>
              <a:pPr marL="354013" indent="-354013" algn="ctr" defTabSz="941388"/>
              <a:r>
                <a:rPr lang="en-US" sz="900" b="1" dirty="0">
                  <a:solidFill>
                    <a:srgbClr val="000B1A"/>
                  </a:solidFill>
                  <a:cs typeface="Calibri" pitchFamily="34" charset="0"/>
                </a:rPr>
                <a:t>{H3,S3}</a:t>
              </a:r>
            </a:p>
          </p:txBody>
        </p:sp>
        <p:sp>
          <p:nvSpPr>
            <p:cNvPr id="65" name="Rectangle 16"/>
            <p:cNvSpPr>
              <a:spLocks noChangeArrowheads="1"/>
            </p:cNvSpPr>
            <p:nvPr/>
          </p:nvSpPr>
          <p:spPr bwMode="auto">
            <a:xfrm>
              <a:off x="6676895" y="3355036"/>
              <a:ext cx="2209734" cy="228600"/>
            </a:xfrm>
            <a:prstGeom prst="rect">
              <a:avLst/>
            </a:prstGeom>
            <a:noFill/>
            <a:ln>
              <a:noFill/>
              <a:headEnd/>
              <a:tailEnd type="none" w="lg" len="med"/>
            </a:ln>
            <a:effectLst/>
          </p:spPr>
          <p:style>
            <a:lnRef idx="1">
              <a:schemeClr val="accent1"/>
            </a:lnRef>
            <a:fillRef idx="2">
              <a:schemeClr val="accent1"/>
            </a:fillRef>
            <a:effectRef idx="1">
              <a:schemeClr val="accent1"/>
            </a:effectRef>
            <a:fontRef idx="minor">
              <a:schemeClr val="dk1"/>
            </a:fontRef>
          </p:style>
          <p:txBody>
            <a:bodyPr wrap="none" lIns="0" tIns="0" rIns="0" bIns="0" anchor="ctr"/>
            <a:lstStyle/>
            <a:p>
              <a:pPr marL="354013" indent="-354013" defTabSz="941388"/>
              <a:r>
                <a:rPr lang="en-US" sz="900" b="1" dirty="0">
                  <a:solidFill>
                    <a:srgbClr val="000B1A"/>
                  </a:solidFill>
                  <a:cs typeface="Calibri" pitchFamily="34" charset="0"/>
                </a:rPr>
                <a:t>ISL Aggregation</a:t>
              </a:r>
            </a:p>
            <a:p>
              <a:pPr marL="354013" indent="-354013" defTabSz="941388"/>
              <a:r>
                <a:rPr lang="en-US" sz="900" b="1" dirty="0">
                  <a:solidFill>
                    <a:srgbClr val="000B1A"/>
                  </a:solidFill>
                  <a:cs typeface="Calibri" pitchFamily="34" charset="0"/>
                </a:rPr>
                <a:t>Port-Channel Bandwidth = 24 Gb/s</a:t>
              </a:r>
            </a:p>
          </p:txBody>
        </p:sp>
        <p:sp>
          <p:nvSpPr>
            <p:cNvPr id="70" name="Flowchart: Direct Access Storage 69"/>
            <p:cNvSpPr/>
            <p:nvPr/>
          </p:nvSpPr>
          <p:spPr>
            <a:xfrm rot="5400000" flipH="1">
              <a:off x="5963011" y="3218148"/>
              <a:ext cx="775975" cy="504232"/>
            </a:xfrm>
            <a:prstGeom prst="flowChartMagneticDrum">
              <a:avLst/>
            </a:prstGeom>
            <a:solidFill>
              <a:srgbClr val="FF9900">
                <a:alpha val="55000"/>
              </a:srgb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Arrow Connector 71"/>
            <p:cNvCxnSpPr/>
            <p:nvPr/>
          </p:nvCxnSpPr>
          <p:spPr>
            <a:xfrm>
              <a:off x="5646455" y="3225310"/>
              <a:ext cx="452427" cy="0"/>
            </a:xfrm>
            <a:prstGeom prst="straightConnector1">
              <a:avLst/>
            </a:prstGeom>
            <a:noFill/>
            <a:ln w="25400">
              <a:solidFill>
                <a:srgbClr val="000000"/>
              </a:solidFill>
              <a:round/>
              <a:headEnd type="none" w="med" len="med"/>
              <a:tailEnd type="triangle" w="med" len="med"/>
            </a:ln>
          </p:spPr>
        </p:cxnSp>
        <p:cxnSp>
          <p:nvCxnSpPr>
            <p:cNvPr id="73" name="Straight Arrow Connector 72"/>
            <p:cNvCxnSpPr/>
            <p:nvPr/>
          </p:nvCxnSpPr>
          <p:spPr>
            <a:xfrm>
              <a:off x="5646455" y="3397250"/>
              <a:ext cx="452427" cy="0"/>
            </a:xfrm>
            <a:prstGeom prst="straightConnector1">
              <a:avLst/>
            </a:prstGeom>
            <a:noFill/>
            <a:ln w="25400">
              <a:solidFill>
                <a:srgbClr val="000000"/>
              </a:solidFill>
              <a:round/>
              <a:headEnd type="none" w="med" len="med"/>
              <a:tailEnd type="triangle" w="med" len="med"/>
            </a:ln>
          </p:spPr>
        </p:cxnSp>
        <p:cxnSp>
          <p:nvCxnSpPr>
            <p:cNvPr id="74" name="Straight Arrow Connector 73"/>
            <p:cNvCxnSpPr/>
            <p:nvPr/>
          </p:nvCxnSpPr>
          <p:spPr>
            <a:xfrm>
              <a:off x="5646455" y="3583636"/>
              <a:ext cx="452427" cy="0"/>
            </a:xfrm>
            <a:prstGeom prst="straightConnector1">
              <a:avLst/>
            </a:prstGeom>
            <a:noFill/>
            <a:ln w="25400">
              <a:solidFill>
                <a:srgbClr val="000000"/>
              </a:solidFill>
              <a:round/>
              <a:headEnd type="none" w="med" len="med"/>
              <a:tailEnd type="triangle" w="med" len="med"/>
            </a:ln>
          </p:spPr>
        </p:cxnSp>
        <p:cxnSp>
          <p:nvCxnSpPr>
            <p:cNvPr id="75" name="Straight Arrow Connector 74"/>
            <p:cNvCxnSpPr/>
            <p:nvPr/>
          </p:nvCxnSpPr>
          <p:spPr>
            <a:xfrm>
              <a:off x="5646455" y="3752850"/>
              <a:ext cx="452427" cy="0"/>
            </a:xfrm>
            <a:prstGeom prst="straightConnector1">
              <a:avLst/>
            </a:prstGeom>
            <a:noFill/>
            <a:ln w="25400">
              <a:solidFill>
                <a:srgbClr val="000000"/>
              </a:solidFill>
              <a:round/>
              <a:headEnd type="none" w="med" len="med"/>
              <a:tailEnd type="triangle" w="med" len="med"/>
            </a:ln>
          </p:spPr>
        </p:cxnSp>
        <p:sp>
          <p:nvSpPr>
            <p:cNvPr id="83" name="Text Box 27"/>
            <p:cNvSpPr txBox="1">
              <a:spLocks noChangeArrowheads="1"/>
            </p:cNvSpPr>
            <p:nvPr/>
          </p:nvSpPr>
          <p:spPr bwMode="auto">
            <a:xfrm>
              <a:off x="6785127" y="2872065"/>
              <a:ext cx="46006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marL="354013" indent="-354013" defTabSz="941388" eaLnBrk="0" hangingPunct="0">
                <a:defRPr sz="3000">
                  <a:solidFill>
                    <a:srgbClr val="003580"/>
                  </a:solidFill>
                  <a:latin typeface="Arial" pitchFamily="34" charset="0"/>
                  <a:cs typeface="Arial" pitchFamily="34" charset="0"/>
                </a:defRPr>
              </a:lvl1pPr>
              <a:lvl2pPr marL="742950" indent="-285750" defTabSz="941388" eaLnBrk="0" hangingPunct="0">
                <a:defRPr sz="3000">
                  <a:solidFill>
                    <a:srgbClr val="003580"/>
                  </a:solidFill>
                  <a:latin typeface="Arial" pitchFamily="34" charset="0"/>
                  <a:cs typeface="Arial" pitchFamily="34" charset="0"/>
                </a:defRPr>
              </a:lvl2pPr>
              <a:lvl3pPr marL="1143000" indent="-228600" defTabSz="941388" eaLnBrk="0" hangingPunct="0">
                <a:defRPr sz="3000">
                  <a:solidFill>
                    <a:srgbClr val="003580"/>
                  </a:solidFill>
                  <a:latin typeface="Arial" pitchFamily="34" charset="0"/>
                  <a:cs typeface="Arial" pitchFamily="34" charset="0"/>
                </a:defRPr>
              </a:lvl3pPr>
              <a:lvl4pPr marL="1600200" indent="-228600" defTabSz="941388" eaLnBrk="0" hangingPunct="0">
                <a:defRPr sz="3000">
                  <a:solidFill>
                    <a:srgbClr val="003580"/>
                  </a:solidFill>
                  <a:latin typeface="Arial" pitchFamily="34" charset="0"/>
                  <a:cs typeface="Arial" pitchFamily="34" charset="0"/>
                </a:defRPr>
              </a:lvl4pPr>
              <a:lvl5pPr marL="2057400" indent="-228600" defTabSz="941388" eaLnBrk="0" hangingPunct="0">
                <a:defRPr sz="3000">
                  <a:solidFill>
                    <a:srgbClr val="003580"/>
                  </a:solidFill>
                  <a:latin typeface="Arial" pitchFamily="34" charset="0"/>
                  <a:cs typeface="Arial" pitchFamily="34" charset="0"/>
                </a:defRPr>
              </a:lvl5pPr>
              <a:lvl6pPr marL="25146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6pPr>
              <a:lvl7pPr marL="29718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7pPr>
              <a:lvl8pPr marL="34290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8pPr>
              <a:lvl9pPr marL="38862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9pPr>
            </a:lstStyle>
            <a:p>
              <a:pPr eaLnBrk="1" hangingPunct="1"/>
              <a:r>
                <a:rPr lang="en-US" sz="900" b="1" dirty="0">
                  <a:solidFill>
                    <a:srgbClr val="000B1A"/>
                  </a:solidFill>
                  <a:latin typeface="+mn-lt"/>
                  <a:cs typeface="Calibri" pitchFamily="34" charset="0"/>
                </a:rPr>
                <a:t>FC Switch</a:t>
              </a:r>
            </a:p>
          </p:txBody>
        </p:sp>
        <p:sp>
          <p:nvSpPr>
            <p:cNvPr id="87" name="Text Box 27"/>
            <p:cNvSpPr txBox="1">
              <a:spLocks noChangeArrowheads="1"/>
            </p:cNvSpPr>
            <p:nvPr/>
          </p:nvSpPr>
          <p:spPr bwMode="auto">
            <a:xfrm>
              <a:off x="6713148" y="4025060"/>
              <a:ext cx="46006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marL="354013" indent="-354013" defTabSz="941388" eaLnBrk="0" hangingPunct="0">
                <a:defRPr sz="3000">
                  <a:solidFill>
                    <a:srgbClr val="003580"/>
                  </a:solidFill>
                  <a:latin typeface="Arial" pitchFamily="34" charset="0"/>
                  <a:cs typeface="Arial" pitchFamily="34" charset="0"/>
                </a:defRPr>
              </a:lvl1pPr>
              <a:lvl2pPr marL="742950" indent="-285750" defTabSz="941388" eaLnBrk="0" hangingPunct="0">
                <a:defRPr sz="3000">
                  <a:solidFill>
                    <a:srgbClr val="003580"/>
                  </a:solidFill>
                  <a:latin typeface="Arial" pitchFamily="34" charset="0"/>
                  <a:cs typeface="Arial" pitchFamily="34" charset="0"/>
                </a:defRPr>
              </a:lvl2pPr>
              <a:lvl3pPr marL="1143000" indent="-228600" defTabSz="941388" eaLnBrk="0" hangingPunct="0">
                <a:defRPr sz="3000">
                  <a:solidFill>
                    <a:srgbClr val="003580"/>
                  </a:solidFill>
                  <a:latin typeface="Arial" pitchFamily="34" charset="0"/>
                  <a:cs typeface="Arial" pitchFamily="34" charset="0"/>
                </a:defRPr>
              </a:lvl3pPr>
              <a:lvl4pPr marL="1600200" indent="-228600" defTabSz="941388" eaLnBrk="0" hangingPunct="0">
                <a:defRPr sz="3000">
                  <a:solidFill>
                    <a:srgbClr val="003580"/>
                  </a:solidFill>
                  <a:latin typeface="Arial" pitchFamily="34" charset="0"/>
                  <a:cs typeface="Arial" pitchFamily="34" charset="0"/>
                </a:defRPr>
              </a:lvl4pPr>
              <a:lvl5pPr marL="2057400" indent="-228600" defTabSz="941388" eaLnBrk="0" hangingPunct="0">
                <a:defRPr sz="3000">
                  <a:solidFill>
                    <a:srgbClr val="003580"/>
                  </a:solidFill>
                  <a:latin typeface="Arial" pitchFamily="34" charset="0"/>
                  <a:cs typeface="Arial" pitchFamily="34" charset="0"/>
                </a:defRPr>
              </a:lvl5pPr>
              <a:lvl6pPr marL="25146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6pPr>
              <a:lvl7pPr marL="29718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7pPr>
              <a:lvl8pPr marL="34290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8pPr>
              <a:lvl9pPr marL="3886200" indent="-228600" algn="ctr" defTabSz="941388" eaLnBrk="0" fontAlgn="base" hangingPunct="0">
                <a:spcBef>
                  <a:spcPct val="50000"/>
                </a:spcBef>
                <a:spcAft>
                  <a:spcPct val="0"/>
                </a:spcAft>
                <a:buClr>
                  <a:srgbClr val="003580"/>
                </a:buClr>
                <a:buFont typeface="Wingdings" pitchFamily="2" charset="2"/>
                <a:defRPr sz="3000">
                  <a:solidFill>
                    <a:srgbClr val="003580"/>
                  </a:solidFill>
                  <a:latin typeface="Arial" pitchFamily="34" charset="0"/>
                  <a:cs typeface="Arial" pitchFamily="34" charset="0"/>
                </a:defRPr>
              </a:lvl9pPr>
            </a:lstStyle>
            <a:p>
              <a:pPr eaLnBrk="1" hangingPunct="1"/>
              <a:r>
                <a:rPr lang="en-US" sz="900" b="1" dirty="0">
                  <a:solidFill>
                    <a:srgbClr val="000B1A"/>
                  </a:solidFill>
                  <a:latin typeface="+mn-lt"/>
                  <a:cs typeface="Calibri" pitchFamily="34" charset="0"/>
                </a:rPr>
                <a:t>FC Switch</a:t>
              </a:r>
            </a:p>
          </p:txBody>
        </p:sp>
      </p:grpSp>
    </p:spTree>
    <p:custDataLst>
      <p:tags r:id="rId1"/>
    </p:custDataLst>
    <p:extLst>
      <p:ext uri="{BB962C8B-B14F-4D97-AF65-F5344CB8AC3E}">
        <p14:creationId xmlns:p14="http://schemas.microsoft.com/office/powerpoint/2010/main" val="3017989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400" dirty="0"/>
              <a:t>Manages I/O burst through flushing process</a:t>
            </a:r>
          </a:p>
          <a:p>
            <a:pPr lvl="1"/>
            <a:r>
              <a:rPr lang="en-US" sz="1400" dirty="0"/>
              <a:t>Flushing is the process of committing data from cache to the storage drives</a:t>
            </a:r>
          </a:p>
          <a:p>
            <a:r>
              <a:rPr lang="en-US" sz="1400" dirty="0"/>
              <a:t>Three modes of flushing to manage cache utilization are:</a:t>
            </a:r>
          </a:p>
          <a:p>
            <a:pPr lvl="1"/>
            <a:r>
              <a:rPr lang="en-US" sz="1400" dirty="0"/>
              <a:t>Idle flushing</a:t>
            </a:r>
          </a:p>
          <a:p>
            <a:pPr lvl="1"/>
            <a:r>
              <a:rPr lang="en-US" sz="1400" dirty="0"/>
              <a:t>High watermark flushing</a:t>
            </a:r>
          </a:p>
          <a:p>
            <a:pPr lvl="1"/>
            <a:r>
              <a:rPr lang="en-US" sz="1400" dirty="0"/>
              <a:t>Forced flushing</a:t>
            </a:r>
          </a:p>
        </p:txBody>
      </p:sp>
      <p:sp>
        <p:nvSpPr>
          <p:cNvPr id="2" name="Title 1"/>
          <p:cNvSpPr>
            <a:spLocks noGrp="1"/>
          </p:cNvSpPr>
          <p:nvPr>
            <p:ph type="title"/>
          </p:nvPr>
        </p:nvSpPr>
        <p:spPr/>
        <p:txBody>
          <a:bodyPr/>
          <a:lstStyle/>
          <a:p>
            <a:r>
              <a:rPr lang="en-US" dirty="0"/>
              <a:t>Cache Management: Watermarking</a:t>
            </a:r>
          </a:p>
        </p:txBody>
      </p:sp>
      <p:sp>
        <p:nvSpPr>
          <p:cNvPr id="4" name="Footer Placeholder 3"/>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210" name="Group 209"/>
          <p:cNvGrpSpPr/>
          <p:nvPr/>
        </p:nvGrpSpPr>
        <p:grpSpPr>
          <a:xfrm>
            <a:off x="1905001" y="3505200"/>
            <a:ext cx="5317441" cy="1751570"/>
            <a:chOff x="1905000" y="3257550"/>
            <a:chExt cx="5317441" cy="1751570"/>
          </a:xfrm>
        </p:grpSpPr>
        <p:sp>
          <p:nvSpPr>
            <p:cNvPr id="7" name="TextBox 6"/>
            <p:cNvSpPr txBox="1"/>
            <p:nvPr/>
          </p:nvSpPr>
          <p:spPr>
            <a:xfrm>
              <a:off x="2935373" y="4778288"/>
              <a:ext cx="756938" cy="230832"/>
            </a:xfrm>
            <a:prstGeom prst="rect">
              <a:avLst/>
            </a:prstGeom>
            <a:noFill/>
          </p:spPr>
          <p:txBody>
            <a:bodyPr wrap="none" rtlCol="0">
              <a:spAutoFit/>
            </a:bodyPr>
            <a:lstStyle/>
            <a:p>
              <a:r>
                <a:rPr lang="en-US" sz="900" dirty="0">
                  <a:cs typeface="Calibri" pitchFamily="34" charset="0"/>
                </a:rPr>
                <a:t>Idle flushing</a:t>
              </a:r>
            </a:p>
          </p:txBody>
        </p:sp>
        <p:sp>
          <p:nvSpPr>
            <p:cNvPr id="8" name="TextBox 7"/>
            <p:cNvSpPr txBox="1"/>
            <p:nvPr/>
          </p:nvSpPr>
          <p:spPr>
            <a:xfrm>
              <a:off x="4138555" y="4778288"/>
              <a:ext cx="1335622" cy="230832"/>
            </a:xfrm>
            <a:prstGeom prst="rect">
              <a:avLst/>
            </a:prstGeom>
            <a:noFill/>
          </p:spPr>
          <p:txBody>
            <a:bodyPr wrap="none" rtlCol="0">
              <a:spAutoFit/>
            </a:bodyPr>
            <a:lstStyle/>
            <a:p>
              <a:r>
                <a:rPr lang="en-US" sz="900" dirty="0">
                  <a:cs typeface="Calibri" pitchFamily="34" charset="0"/>
                </a:rPr>
                <a:t>High watermark flushing</a:t>
              </a:r>
            </a:p>
          </p:txBody>
        </p:sp>
        <p:sp>
          <p:nvSpPr>
            <p:cNvPr id="9" name="TextBox 8"/>
            <p:cNvSpPr txBox="1"/>
            <p:nvPr/>
          </p:nvSpPr>
          <p:spPr>
            <a:xfrm>
              <a:off x="6061479" y="4778288"/>
              <a:ext cx="902811" cy="230832"/>
            </a:xfrm>
            <a:prstGeom prst="rect">
              <a:avLst/>
            </a:prstGeom>
            <a:noFill/>
          </p:spPr>
          <p:txBody>
            <a:bodyPr wrap="none" rtlCol="0">
              <a:spAutoFit/>
            </a:bodyPr>
            <a:lstStyle/>
            <a:p>
              <a:r>
                <a:rPr lang="en-US" sz="900" dirty="0">
                  <a:cs typeface="Calibri" pitchFamily="34" charset="0"/>
                </a:rPr>
                <a:t>Forced flushing</a:t>
              </a:r>
            </a:p>
          </p:txBody>
        </p:sp>
        <p:sp>
          <p:nvSpPr>
            <p:cNvPr id="10" name="Line 252"/>
            <p:cNvSpPr>
              <a:spLocks noChangeShapeType="1"/>
            </p:cNvSpPr>
            <p:nvPr/>
          </p:nvSpPr>
          <p:spPr bwMode="auto">
            <a:xfrm>
              <a:off x="2647271" y="4278643"/>
              <a:ext cx="4358156" cy="0"/>
            </a:xfrm>
            <a:prstGeom prst="line">
              <a:avLst/>
            </a:prstGeom>
            <a:noFill/>
            <a:ln w="38100">
              <a:solidFill>
                <a:srgbClr val="000000"/>
              </a:solidFill>
              <a:prstDash val="sysDot"/>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sz="1000"/>
            </a:p>
          </p:txBody>
        </p:sp>
        <p:sp>
          <p:nvSpPr>
            <p:cNvPr id="11" name="Line 253"/>
            <p:cNvSpPr>
              <a:spLocks noChangeShapeType="1"/>
            </p:cNvSpPr>
            <p:nvPr/>
          </p:nvSpPr>
          <p:spPr bwMode="auto">
            <a:xfrm flipV="1">
              <a:off x="2647271" y="3739218"/>
              <a:ext cx="4358156" cy="4450"/>
            </a:xfrm>
            <a:prstGeom prst="line">
              <a:avLst/>
            </a:prstGeom>
            <a:noFill/>
            <a:ln w="38100">
              <a:solidFill>
                <a:srgbClr val="000000"/>
              </a:solidFill>
              <a:prstDash val="sysDot"/>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sz="1000"/>
            </a:p>
          </p:txBody>
        </p:sp>
        <p:cxnSp>
          <p:nvCxnSpPr>
            <p:cNvPr id="12" name="Straight Arrow Connector 11"/>
            <p:cNvCxnSpPr/>
            <p:nvPr/>
          </p:nvCxnSpPr>
          <p:spPr>
            <a:xfrm>
              <a:off x="2433637" y="4277578"/>
              <a:ext cx="213635"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a:off x="2431857" y="3744559"/>
              <a:ext cx="213635"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2433637" y="3372478"/>
              <a:ext cx="213635"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5" name="TextBox 14"/>
            <p:cNvSpPr txBox="1"/>
            <p:nvPr/>
          </p:nvSpPr>
          <p:spPr>
            <a:xfrm>
              <a:off x="1905000" y="3257550"/>
              <a:ext cx="526857" cy="230832"/>
            </a:xfrm>
            <a:prstGeom prst="rect">
              <a:avLst/>
            </a:prstGeom>
            <a:noFill/>
          </p:spPr>
          <p:txBody>
            <a:bodyPr wrap="square" rtlCol="0">
              <a:spAutoFit/>
            </a:bodyPr>
            <a:lstStyle/>
            <a:p>
              <a:pPr algn="r"/>
              <a:r>
                <a:rPr lang="en-US" sz="900" dirty="0">
                  <a:cs typeface="Calibri" pitchFamily="34" charset="0"/>
                </a:rPr>
                <a:t>100%</a:t>
              </a:r>
            </a:p>
          </p:txBody>
        </p:sp>
        <p:sp>
          <p:nvSpPr>
            <p:cNvPr id="16" name="TextBox 15"/>
            <p:cNvSpPr txBox="1"/>
            <p:nvPr/>
          </p:nvSpPr>
          <p:spPr>
            <a:xfrm>
              <a:off x="1973077" y="3649642"/>
              <a:ext cx="458779" cy="230832"/>
            </a:xfrm>
            <a:prstGeom prst="rect">
              <a:avLst/>
            </a:prstGeom>
            <a:noFill/>
          </p:spPr>
          <p:txBody>
            <a:bodyPr wrap="none" rtlCol="0">
              <a:spAutoFit/>
            </a:bodyPr>
            <a:lstStyle/>
            <a:p>
              <a:pPr algn="r"/>
              <a:r>
                <a:rPr lang="en-US" sz="900" dirty="0">
                  <a:cs typeface="Calibri" pitchFamily="34" charset="0"/>
                </a:rPr>
                <a:t>HWM</a:t>
              </a:r>
            </a:p>
          </p:txBody>
        </p:sp>
        <p:sp>
          <p:nvSpPr>
            <p:cNvPr id="17" name="TextBox 16"/>
            <p:cNvSpPr txBox="1"/>
            <p:nvPr/>
          </p:nvSpPr>
          <p:spPr>
            <a:xfrm>
              <a:off x="1997122" y="4183167"/>
              <a:ext cx="434734" cy="230832"/>
            </a:xfrm>
            <a:prstGeom prst="rect">
              <a:avLst/>
            </a:prstGeom>
            <a:noFill/>
          </p:spPr>
          <p:txBody>
            <a:bodyPr wrap="none" rtlCol="0">
              <a:spAutoFit/>
            </a:bodyPr>
            <a:lstStyle/>
            <a:p>
              <a:pPr algn="r"/>
              <a:r>
                <a:rPr lang="en-US" sz="900" dirty="0">
                  <a:cs typeface="Calibri" pitchFamily="34" charset="0"/>
                </a:rPr>
                <a:t>LWM</a:t>
              </a:r>
            </a:p>
          </p:txBody>
        </p:sp>
        <p:sp>
          <p:nvSpPr>
            <p:cNvPr id="18" name="Rectangle 352"/>
            <p:cNvSpPr>
              <a:spLocks noChangeArrowheads="1"/>
            </p:cNvSpPr>
            <p:nvPr/>
          </p:nvSpPr>
          <p:spPr bwMode="auto">
            <a:xfrm>
              <a:off x="6026084" y="4632028"/>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9" name="Rectangle 353"/>
            <p:cNvSpPr>
              <a:spLocks noChangeArrowheads="1"/>
            </p:cNvSpPr>
            <p:nvPr/>
          </p:nvSpPr>
          <p:spPr bwMode="auto">
            <a:xfrm>
              <a:off x="6196993" y="4632028"/>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20" name="Rectangle 354"/>
            <p:cNvSpPr>
              <a:spLocks noChangeArrowheads="1"/>
            </p:cNvSpPr>
            <p:nvPr/>
          </p:nvSpPr>
          <p:spPr bwMode="auto">
            <a:xfrm>
              <a:off x="6367901" y="4632028"/>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21" name="Rectangle 355"/>
            <p:cNvSpPr>
              <a:spLocks noChangeArrowheads="1"/>
            </p:cNvSpPr>
            <p:nvPr/>
          </p:nvSpPr>
          <p:spPr bwMode="auto">
            <a:xfrm>
              <a:off x="6538809" y="4632028"/>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22" name="Rectangle 356"/>
            <p:cNvSpPr>
              <a:spLocks noChangeArrowheads="1"/>
            </p:cNvSpPr>
            <p:nvPr/>
          </p:nvSpPr>
          <p:spPr bwMode="auto">
            <a:xfrm>
              <a:off x="6709717" y="4632028"/>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23" name="Rectangle 357"/>
            <p:cNvSpPr>
              <a:spLocks noChangeArrowheads="1"/>
            </p:cNvSpPr>
            <p:nvPr/>
          </p:nvSpPr>
          <p:spPr bwMode="auto">
            <a:xfrm>
              <a:off x="6880625" y="4632028"/>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24" name="Rectangle 358"/>
            <p:cNvSpPr>
              <a:spLocks noChangeArrowheads="1"/>
            </p:cNvSpPr>
            <p:nvPr/>
          </p:nvSpPr>
          <p:spPr bwMode="auto">
            <a:xfrm>
              <a:off x="7051533" y="4632028"/>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25" name="Rectangle 359"/>
            <p:cNvSpPr>
              <a:spLocks noChangeArrowheads="1"/>
            </p:cNvSpPr>
            <p:nvPr/>
          </p:nvSpPr>
          <p:spPr bwMode="auto">
            <a:xfrm>
              <a:off x="5855176" y="4454890"/>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26" name="Rectangle 360"/>
            <p:cNvSpPr>
              <a:spLocks noChangeArrowheads="1"/>
            </p:cNvSpPr>
            <p:nvPr/>
          </p:nvSpPr>
          <p:spPr bwMode="auto">
            <a:xfrm>
              <a:off x="6026084" y="4454890"/>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27" name="Rectangle 361"/>
            <p:cNvSpPr>
              <a:spLocks noChangeArrowheads="1"/>
            </p:cNvSpPr>
            <p:nvPr/>
          </p:nvSpPr>
          <p:spPr bwMode="auto">
            <a:xfrm>
              <a:off x="6196993" y="4454890"/>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28" name="Rectangle 362"/>
            <p:cNvSpPr>
              <a:spLocks noChangeArrowheads="1"/>
            </p:cNvSpPr>
            <p:nvPr/>
          </p:nvSpPr>
          <p:spPr bwMode="auto">
            <a:xfrm>
              <a:off x="6367901" y="4454890"/>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29" name="Rectangle 363"/>
            <p:cNvSpPr>
              <a:spLocks noChangeArrowheads="1"/>
            </p:cNvSpPr>
            <p:nvPr/>
          </p:nvSpPr>
          <p:spPr bwMode="auto">
            <a:xfrm>
              <a:off x="6538809" y="4454890"/>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30" name="Rectangle 364"/>
            <p:cNvSpPr>
              <a:spLocks noChangeArrowheads="1"/>
            </p:cNvSpPr>
            <p:nvPr/>
          </p:nvSpPr>
          <p:spPr bwMode="auto">
            <a:xfrm>
              <a:off x="6709717" y="4454890"/>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31" name="Rectangle 365"/>
            <p:cNvSpPr>
              <a:spLocks noChangeArrowheads="1"/>
            </p:cNvSpPr>
            <p:nvPr/>
          </p:nvSpPr>
          <p:spPr bwMode="auto">
            <a:xfrm>
              <a:off x="6880625" y="4454890"/>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32" name="Rectangle 366"/>
            <p:cNvSpPr>
              <a:spLocks noChangeArrowheads="1"/>
            </p:cNvSpPr>
            <p:nvPr/>
          </p:nvSpPr>
          <p:spPr bwMode="auto">
            <a:xfrm>
              <a:off x="7051533" y="4454890"/>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33" name="Rectangle 367"/>
            <p:cNvSpPr>
              <a:spLocks noChangeArrowheads="1"/>
            </p:cNvSpPr>
            <p:nvPr/>
          </p:nvSpPr>
          <p:spPr bwMode="auto">
            <a:xfrm>
              <a:off x="5855176" y="4278643"/>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34" name="Rectangle 368"/>
            <p:cNvSpPr>
              <a:spLocks noChangeArrowheads="1"/>
            </p:cNvSpPr>
            <p:nvPr/>
          </p:nvSpPr>
          <p:spPr bwMode="auto">
            <a:xfrm>
              <a:off x="6026084" y="4278643"/>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35" name="Rectangle 369"/>
            <p:cNvSpPr>
              <a:spLocks noChangeArrowheads="1"/>
            </p:cNvSpPr>
            <p:nvPr/>
          </p:nvSpPr>
          <p:spPr bwMode="auto">
            <a:xfrm>
              <a:off x="6196993" y="4278643"/>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36" name="Rectangle 370"/>
            <p:cNvSpPr>
              <a:spLocks noChangeArrowheads="1"/>
            </p:cNvSpPr>
            <p:nvPr/>
          </p:nvSpPr>
          <p:spPr bwMode="auto">
            <a:xfrm>
              <a:off x="6367901" y="4278643"/>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pPr marL="354013" indent="-354013" defTabSz="941388"/>
              <a:endParaRPr lang="en-US" sz="1000"/>
            </a:p>
          </p:txBody>
        </p:sp>
        <p:sp>
          <p:nvSpPr>
            <p:cNvPr id="37" name="Rectangle 371"/>
            <p:cNvSpPr>
              <a:spLocks noChangeArrowheads="1"/>
            </p:cNvSpPr>
            <p:nvPr/>
          </p:nvSpPr>
          <p:spPr bwMode="auto">
            <a:xfrm>
              <a:off x="6538809" y="4278643"/>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38" name="Rectangle 372"/>
            <p:cNvSpPr>
              <a:spLocks noChangeArrowheads="1"/>
            </p:cNvSpPr>
            <p:nvPr/>
          </p:nvSpPr>
          <p:spPr bwMode="auto">
            <a:xfrm>
              <a:off x="6709717" y="4278643"/>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39" name="Rectangle 373"/>
            <p:cNvSpPr>
              <a:spLocks noChangeArrowheads="1"/>
            </p:cNvSpPr>
            <p:nvPr/>
          </p:nvSpPr>
          <p:spPr bwMode="auto">
            <a:xfrm>
              <a:off x="6880625" y="4278643"/>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40" name="Rectangle 374"/>
            <p:cNvSpPr>
              <a:spLocks noChangeArrowheads="1"/>
            </p:cNvSpPr>
            <p:nvPr/>
          </p:nvSpPr>
          <p:spPr bwMode="auto">
            <a:xfrm>
              <a:off x="7051533" y="4278643"/>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41" name="Rectangle 375"/>
            <p:cNvSpPr>
              <a:spLocks noChangeArrowheads="1"/>
            </p:cNvSpPr>
            <p:nvPr/>
          </p:nvSpPr>
          <p:spPr bwMode="auto">
            <a:xfrm>
              <a:off x="5855176" y="4101327"/>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42" name="Rectangle 376"/>
            <p:cNvSpPr>
              <a:spLocks noChangeArrowheads="1"/>
            </p:cNvSpPr>
            <p:nvPr/>
          </p:nvSpPr>
          <p:spPr bwMode="auto">
            <a:xfrm>
              <a:off x="6026084" y="4101327"/>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43" name="Rectangle 377"/>
            <p:cNvSpPr>
              <a:spLocks noChangeArrowheads="1"/>
            </p:cNvSpPr>
            <p:nvPr/>
          </p:nvSpPr>
          <p:spPr bwMode="auto">
            <a:xfrm>
              <a:off x="6196993" y="4101327"/>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44" name="Rectangle 378"/>
            <p:cNvSpPr>
              <a:spLocks noChangeArrowheads="1"/>
            </p:cNvSpPr>
            <p:nvPr/>
          </p:nvSpPr>
          <p:spPr bwMode="auto">
            <a:xfrm>
              <a:off x="6367901" y="4101327"/>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45" name="Rectangle 379"/>
            <p:cNvSpPr>
              <a:spLocks noChangeArrowheads="1"/>
            </p:cNvSpPr>
            <p:nvPr/>
          </p:nvSpPr>
          <p:spPr bwMode="auto">
            <a:xfrm>
              <a:off x="6538809" y="4101327"/>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46" name="Rectangle 380"/>
            <p:cNvSpPr>
              <a:spLocks noChangeArrowheads="1"/>
            </p:cNvSpPr>
            <p:nvPr/>
          </p:nvSpPr>
          <p:spPr bwMode="auto">
            <a:xfrm>
              <a:off x="6709717" y="4101327"/>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47" name="Rectangle 381"/>
            <p:cNvSpPr>
              <a:spLocks noChangeArrowheads="1"/>
            </p:cNvSpPr>
            <p:nvPr/>
          </p:nvSpPr>
          <p:spPr bwMode="auto">
            <a:xfrm>
              <a:off x="6880625" y="4101327"/>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48" name="Rectangle 382"/>
            <p:cNvSpPr>
              <a:spLocks noChangeArrowheads="1"/>
            </p:cNvSpPr>
            <p:nvPr/>
          </p:nvSpPr>
          <p:spPr bwMode="auto">
            <a:xfrm>
              <a:off x="7051533" y="4101327"/>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49" name="Rectangle 383"/>
            <p:cNvSpPr>
              <a:spLocks noChangeArrowheads="1"/>
            </p:cNvSpPr>
            <p:nvPr/>
          </p:nvSpPr>
          <p:spPr bwMode="auto">
            <a:xfrm>
              <a:off x="5855176" y="3924188"/>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50" name="Rectangle 384"/>
            <p:cNvSpPr>
              <a:spLocks noChangeArrowheads="1"/>
            </p:cNvSpPr>
            <p:nvPr/>
          </p:nvSpPr>
          <p:spPr bwMode="auto">
            <a:xfrm>
              <a:off x="6026084" y="3924188"/>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51" name="Rectangle 385"/>
            <p:cNvSpPr>
              <a:spLocks noChangeArrowheads="1"/>
            </p:cNvSpPr>
            <p:nvPr/>
          </p:nvSpPr>
          <p:spPr bwMode="auto">
            <a:xfrm>
              <a:off x="6196993" y="3924188"/>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52" name="Rectangle 386"/>
            <p:cNvSpPr>
              <a:spLocks noChangeArrowheads="1"/>
            </p:cNvSpPr>
            <p:nvPr/>
          </p:nvSpPr>
          <p:spPr bwMode="auto">
            <a:xfrm>
              <a:off x="6367901" y="3924188"/>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53" name="Rectangle 387"/>
            <p:cNvSpPr>
              <a:spLocks noChangeArrowheads="1"/>
            </p:cNvSpPr>
            <p:nvPr/>
          </p:nvSpPr>
          <p:spPr bwMode="auto">
            <a:xfrm>
              <a:off x="6538809" y="3924188"/>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54" name="Rectangle 388"/>
            <p:cNvSpPr>
              <a:spLocks noChangeArrowheads="1"/>
            </p:cNvSpPr>
            <p:nvPr/>
          </p:nvSpPr>
          <p:spPr bwMode="auto">
            <a:xfrm>
              <a:off x="6709717" y="3924188"/>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55" name="Rectangle 389"/>
            <p:cNvSpPr>
              <a:spLocks noChangeArrowheads="1"/>
            </p:cNvSpPr>
            <p:nvPr/>
          </p:nvSpPr>
          <p:spPr bwMode="auto">
            <a:xfrm>
              <a:off x="6880625" y="3924188"/>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56" name="Rectangle 390"/>
            <p:cNvSpPr>
              <a:spLocks noChangeArrowheads="1"/>
            </p:cNvSpPr>
            <p:nvPr/>
          </p:nvSpPr>
          <p:spPr bwMode="auto">
            <a:xfrm>
              <a:off x="7051533" y="3924188"/>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57" name="Rectangle 391"/>
            <p:cNvSpPr>
              <a:spLocks noChangeArrowheads="1"/>
            </p:cNvSpPr>
            <p:nvPr/>
          </p:nvSpPr>
          <p:spPr bwMode="auto">
            <a:xfrm>
              <a:off x="5855176" y="3746159"/>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58" name="Rectangle 392"/>
            <p:cNvSpPr>
              <a:spLocks noChangeArrowheads="1"/>
            </p:cNvSpPr>
            <p:nvPr/>
          </p:nvSpPr>
          <p:spPr bwMode="auto">
            <a:xfrm>
              <a:off x="6026084" y="3746159"/>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59" name="Rectangle 393"/>
            <p:cNvSpPr>
              <a:spLocks noChangeArrowheads="1"/>
            </p:cNvSpPr>
            <p:nvPr/>
          </p:nvSpPr>
          <p:spPr bwMode="auto">
            <a:xfrm>
              <a:off x="6196993" y="3746159"/>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60" name="Rectangle 394"/>
            <p:cNvSpPr>
              <a:spLocks noChangeArrowheads="1"/>
            </p:cNvSpPr>
            <p:nvPr/>
          </p:nvSpPr>
          <p:spPr bwMode="auto">
            <a:xfrm>
              <a:off x="6367901" y="3746159"/>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61" name="Rectangle 395"/>
            <p:cNvSpPr>
              <a:spLocks noChangeArrowheads="1"/>
            </p:cNvSpPr>
            <p:nvPr/>
          </p:nvSpPr>
          <p:spPr bwMode="auto">
            <a:xfrm>
              <a:off x="6538809" y="3746159"/>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62" name="Rectangle 396"/>
            <p:cNvSpPr>
              <a:spLocks noChangeArrowheads="1"/>
            </p:cNvSpPr>
            <p:nvPr/>
          </p:nvSpPr>
          <p:spPr bwMode="auto">
            <a:xfrm>
              <a:off x="6709717" y="3746159"/>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63" name="Rectangle 397"/>
            <p:cNvSpPr>
              <a:spLocks noChangeArrowheads="1"/>
            </p:cNvSpPr>
            <p:nvPr/>
          </p:nvSpPr>
          <p:spPr bwMode="auto">
            <a:xfrm>
              <a:off x="6880625" y="3746159"/>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64" name="Rectangle 398"/>
            <p:cNvSpPr>
              <a:spLocks noChangeArrowheads="1"/>
            </p:cNvSpPr>
            <p:nvPr/>
          </p:nvSpPr>
          <p:spPr bwMode="auto">
            <a:xfrm>
              <a:off x="7051533" y="3746159"/>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65" name="Rectangle 399"/>
            <p:cNvSpPr>
              <a:spLocks noChangeArrowheads="1"/>
            </p:cNvSpPr>
            <p:nvPr/>
          </p:nvSpPr>
          <p:spPr bwMode="auto">
            <a:xfrm>
              <a:off x="5855176" y="3568310"/>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66" name="Rectangle 400"/>
            <p:cNvSpPr>
              <a:spLocks noChangeArrowheads="1"/>
            </p:cNvSpPr>
            <p:nvPr/>
          </p:nvSpPr>
          <p:spPr bwMode="auto">
            <a:xfrm>
              <a:off x="6026084" y="3568310"/>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67" name="Rectangle 401"/>
            <p:cNvSpPr>
              <a:spLocks noChangeArrowheads="1"/>
            </p:cNvSpPr>
            <p:nvPr/>
          </p:nvSpPr>
          <p:spPr bwMode="auto">
            <a:xfrm>
              <a:off x="6196993" y="3568310"/>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68" name="Rectangle 402"/>
            <p:cNvSpPr>
              <a:spLocks noChangeArrowheads="1"/>
            </p:cNvSpPr>
            <p:nvPr/>
          </p:nvSpPr>
          <p:spPr bwMode="auto">
            <a:xfrm>
              <a:off x="6367901" y="3568310"/>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69" name="Rectangle 403"/>
            <p:cNvSpPr>
              <a:spLocks noChangeArrowheads="1"/>
            </p:cNvSpPr>
            <p:nvPr/>
          </p:nvSpPr>
          <p:spPr bwMode="auto">
            <a:xfrm>
              <a:off x="6538809" y="3568310"/>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70" name="Rectangle 404"/>
            <p:cNvSpPr>
              <a:spLocks noChangeArrowheads="1"/>
            </p:cNvSpPr>
            <p:nvPr/>
          </p:nvSpPr>
          <p:spPr bwMode="auto">
            <a:xfrm>
              <a:off x="6709717" y="3568310"/>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71" name="Rectangle 405"/>
            <p:cNvSpPr>
              <a:spLocks noChangeArrowheads="1"/>
            </p:cNvSpPr>
            <p:nvPr/>
          </p:nvSpPr>
          <p:spPr bwMode="auto">
            <a:xfrm>
              <a:off x="6880625" y="3568310"/>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72" name="Rectangle 406"/>
            <p:cNvSpPr>
              <a:spLocks noChangeArrowheads="1"/>
            </p:cNvSpPr>
            <p:nvPr/>
          </p:nvSpPr>
          <p:spPr bwMode="auto">
            <a:xfrm>
              <a:off x="7051533" y="3568310"/>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73" name="Rectangle 407"/>
            <p:cNvSpPr>
              <a:spLocks noChangeArrowheads="1"/>
            </p:cNvSpPr>
            <p:nvPr/>
          </p:nvSpPr>
          <p:spPr bwMode="auto">
            <a:xfrm>
              <a:off x="5855176" y="3373724"/>
              <a:ext cx="170908" cy="187999"/>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74" name="Rectangle 408"/>
            <p:cNvSpPr>
              <a:spLocks noChangeArrowheads="1"/>
            </p:cNvSpPr>
            <p:nvPr/>
          </p:nvSpPr>
          <p:spPr bwMode="auto">
            <a:xfrm>
              <a:off x="6026084" y="3373724"/>
              <a:ext cx="170908" cy="187999"/>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75" name="Rectangle 409"/>
            <p:cNvSpPr>
              <a:spLocks noChangeArrowheads="1"/>
            </p:cNvSpPr>
            <p:nvPr/>
          </p:nvSpPr>
          <p:spPr bwMode="auto">
            <a:xfrm>
              <a:off x="6196993" y="3373724"/>
              <a:ext cx="170908" cy="187999"/>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76" name="Rectangle 410"/>
            <p:cNvSpPr>
              <a:spLocks noChangeArrowheads="1"/>
            </p:cNvSpPr>
            <p:nvPr/>
          </p:nvSpPr>
          <p:spPr bwMode="auto">
            <a:xfrm>
              <a:off x="6367901" y="3373724"/>
              <a:ext cx="170908" cy="187999"/>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77" name="Rectangle 411"/>
            <p:cNvSpPr>
              <a:spLocks noChangeArrowheads="1"/>
            </p:cNvSpPr>
            <p:nvPr/>
          </p:nvSpPr>
          <p:spPr bwMode="auto">
            <a:xfrm>
              <a:off x="6538809" y="3373724"/>
              <a:ext cx="170908" cy="187999"/>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78" name="Rectangle 412"/>
            <p:cNvSpPr>
              <a:spLocks noChangeArrowheads="1"/>
            </p:cNvSpPr>
            <p:nvPr/>
          </p:nvSpPr>
          <p:spPr bwMode="auto">
            <a:xfrm>
              <a:off x="6709717" y="3373724"/>
              <a:ext cx="170908" cy="187999"/>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79" name="Rectangle 413"/>
            <p:cNvSpPr>
              <a:spLocks noChangeArrowheads="1"/>
            </p:cNvSpPr>
            <p:nvPr/>
          </p:nvSpPr>
          <p:spPr bwMode="auto">
            <a:xfrm>
              <a:off x="6880625" y="3373724"/>
              <a:ext cx="170908" cy="187999"/>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80" name="Rectangle 414"/>
            <p:cNvSpPr>
              <a:spLocks noChangeArrowheads="1"/>
            </p:cNvSpPr>
            <p:nvPr/>
          </p:nvSpPr>
          <p:spPr bwMode="auto">
            <a:xfrm>
              <a:off x="7051533" y="3373724"/>
              <a:ext cx="170908" cy="187999"/>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81" name="Rectangle 352"/>
            <p:cNvSpPr>
              <a:spLocks noChangeArrowheads="1"/>
            </p:cNvSpPr>
            <p:nvPr/>
          </p:nvSpPr>
          <p:spPr bwMode="auto">
            <a:xfrm>
              <a:off x="5855176" y="4632028"/>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82" name="Rectangle 352"/>
            <p:cNvSpPr>
              <a:spLocks noChangeArrowheads="1"/>
            </p:cNvSpPr>
            <p:nvPr/>
          </p:nvSpPr>
          <p:spPr bwMode="auto">
            <a:xfrm>
              <a:off x="4429287" y="4632028"/>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83" name="Rectangle 353"/>
            <p:cNvSpPr>
              <a:spLocks noChangeArrowheads="1"/>
            </p:cNvSpPr>
            <p:nvPr/>
          </p:nvSpPr>
          <p:spPr bwMode="auto">
            <a:xfrm>
              <a:off x="4600195" y="4632028"/>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84" name="Rectangle 354"/>
            <p:cNvSpPr>
              <a:spLocks noChangeArrowheads="1"/>
            </p:cNvSpPr>
            <p:nvPr/>
          </p:nvSpPr>
          <p:spPr bwMode="auto">
            <a:xfrm>
              <a:off x="4771103" y="4632028"/>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85" name="Rectangle 355"/>
            <p:cNvSpPr>
              <a:spLocks noChangeArrowheads="1"/>
            </p:cNvSpPr>
            <p:nvPr/>
          </p:nvSpPr>
          <p:spPr bwMode="auto">
            <a:xfrm>
              <a:off x="4942011" y="4632028"/>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86" name="Rectangle 356"/>
            <p:cNvSpPr>
              <a:spLocks noChangeArrowheads="1"/>
            </p:cNvSpPr>
            <p:nvPr/>
          </p:nvSpPr>
          <p:spPr bwMode="auto">
            <a:xfrm>
              <a:off x="5112919" y="4632028"/>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87" name="Rectangle 357"/>
            <p:cNvSpPr>
              <a:spLocks noChangeArrowheads="1"/>
            </p:cNvSpPr>
            <p:nvPr/>
          </p:nvSpPr>
          <p:spPr bwMode="auto">
            <a:xfrm>
              <a:off x="5283827" y="4632028"/>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88" name="Rectangle 358"/>
            <p:cNvSpPr>
              <a:spLocks noChangeArrowheads="1"/>
            </p:cNvSpPr>
            <p:nvPr/>
          </p:nvSpPr>
          <p:spPr bwMode="auto">
            <a:xfrm>
              <a:off x="5454735" y="4632028"/>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89" name="Rectangle 359"/>
            <p:cNvSpPr>
              <a:spLocks noChangeArrowheads="1"/>
            </p:cNvSpPr>
            <p:nvPr/>
          </p:nvSpPr>
          <p:spPr bwMode="auto">
            <a:xfrm>
              <a:off x="4258378" y="4454890"/>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90" name="Rectangle 360"/>
            <p:cNvSpPr>
              <a:spLocks noChangeArrowheads="1"/>
            </p:cNvSpPr>
            <p:nvPr/>
          </p:nvSpPr>
          <p:spPr bwMode="auto">
            <a:xfrm>
              <a:off x="4429287" y="4454890"/>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91" name="Rectangle 361"/>
            <p:cNvSpPr>
              <a:spLocks noChangeArrowheads="1"/>
            </p:cNvSpPr>
            <p:nvPr/>
          </p:nvSpPr>
          <p:spPr bwMode="auto">
            <a:xfrm>
              <a:off x="4600195" y="4454890"/>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92" name="Rectangle 362"/>
            <p:cNvSpPr>
              <a:spLocks noChangeArrowheads="1"/>
            </p:cNvSpPr>
            <p:nvPr/>
          </p:nvSpPr>
          <p:spPr bwMode="auto">
            <a:xfrm>
              <a:off x="4771103" y="4454890"/>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93" name="Rectangle 363"/>
            <p:cNvSpPr>
              <a:spLocks noChangeArrowheads="1"/>
            </p:cNvSpPr>
            <p:nvPr/>
          </p:nvSpPr>
          <p:spPr bwMode="auto">
            <a:xfrm>
              <a:off x="4942011" y="4454890"/>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94" name="Rectangle 364"/>
            <p:cNvSpPr>
              <a:spLocks noChangeArrowheads="1"/>
            </p:cNvSpPr>
            <p:nvPr/>
          </p:nvSpPr>
          <p:spPr bwMode="auto">
            <a:xfrm>
              <a:off x="5112919" y="4454890"/>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95" name="Rectangle 365"/>
            <p:cNvSpPr>
              <a:spLocks noChangeArrowheads="1"/>
            </p:cNvSpPr>
            <p:nvPr/>
          </p:nvSpPr>
          <p:spPr bwMode="auto">
            <a:xfrm>
              <a:off x="5283827" y="4454890"/>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96" name="Rectangle 366"/>
            <p:cNvSpPr>
              <a:spLocks noChangeArrowheads="1"/>
            </p:cNvSpPr>
            <p:nvPr/>
          </p:nvSpPr>
          <p:spPr bwMode="auto">
            <a:xfrm>
              <a:off x="5454735" y="4454890"/>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97" name="Rectangle 367"/>
            <p:cNvSpPr>
              <a:spLocks noChangeArrowheads="1"/>
            </p:cNvSpPr>
            <p:nvPr/>
          </p:nvSpPr>
          <p:spPr bwMode="auto">
            <a:xfrm>
              <a:off x="4258378" y="4278643"/>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98" name="Rectangle 368"/>
            <p:cNvSpPr>
              <a:spLocks noChangeArrowheads="1"/>
            </p:cNvSpPr>
            <p:nvPr/>
          </p:nvSpPr>
          <p:spPr bwMode="auto">
            <a:xfrm>
              <a:off x="4429287" y="4278643"/>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99" name="Rectangle 369"/>
            <p:cNvSpPr>
              <a:spLocks noChangeArrowheads="1"/>
            </p:cNvSpPr>
            <p:nvPr/>
          </p:nvSpPr>
          <p:spPr bwMode="auto">
            <a:xfrm>
              <a:off x="4600195" y="4278643"/>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00" name="Rectangle 370"/>
            <p:cNvSpPr>
              <a:spLocks noChangeArrowheads="1"/>
            </p:cNvSpPr>
            <p:nvPr/>
          </p:nvSpPr>
          <p:spPr bwMode="auto">
            <a:xfrm>
              <a:off x="4771103" y="4278643"/>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pPr marL="354013" indent="-354013" defTabSz="941388"/>
              <a:endParaRPr lang="en-US" sz="1000"/>
            </a:p>
          </p:txBody>
        </p:sp>
        <p:sp>
          <p:nvSpPr>
            <p:cNvPr id="101" name="Rectangle 371"/>
            <p:cNvSpPr>
              <a:spLocks noChangeArrowheads="1"/>
            </p:cNvSpPr>
            <p:nvPr/>
          </p:nvSpPr>
          <p:spPr bwMode="auto">
            <a:xfrm>
              <a:off x="4942011" y="4278643"/>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02" name="Rectangle 372"/>
            <p:cNvSpPr>
              <a:spLocks noChangeArrowheads="1"/>
            </p:cNvSpPr>
            <p:nvPr/>
          </p:nvSpPr>
          <p:spPr bwMode="auto">
            <a:xfrm>
              <a:off x="5112919" y="4278643"/>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03" name="Rectangle 373"/>
            <p:cNvSpPr>
              <a:spLocks noChangeArrowheads="1"/>
            </p:cNvSpPr>
            <p:nvPr/>
          </p:nvSpPr>
          <p:spPr bwMode="auto">
            <a:xfrm>
              <a:off x="5283827" y="4278643"/>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04" name="Rectangle 374"/>
            <p:cNvSpPr>
              <a:spLocks noChangeArrowheads="1"/>
            </p:cNvSpPr>
            <p:nvPr/>
          </p:nvSpPr>
          <p:spPr bwMode="auto">
            <a:xfrm>
              <a:off x="5454735" y="4278643"/>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05" name="Rectangle 375"/>
            <p:cNvSpPr>
              <a:spLocks noChangeArrowheads="1"/>
            </p:cNvSpPr>
            <p:nvPr/>
          </p:nvSpPr>
          <p:spPr bwMode="auto">
            <a:xfrm>
              <a:off x="4258378" y="4101327"/>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06" name="Rectangle 376"/>
            <p:cNvSpPr>
              <a:spLocks noChangeArrowheads="1"/>
            </p:cNvSpPr>
            <p:nvPr/>
          </p:nvSpPr>
          <p:spPr bwMode="auto">
            <a:xfrm>
              <a:off x="4429287" y="4101327"/>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07" name="Rectangle 377"/>
            <p:cNvSpPr>
              <a:spLocks noChangeArrowheads="1"/>
            </p:cNvSpPr>
            <p:nvPr/>
          </p:nvSpPr>
          <p:spPr bwMode="auto">
            <a:xfrm>
              <a:off x="4600195" y="4101327"/>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08" name="Rectangle 378"/>
            <p:cNvSpPr>
              <a:spLocks noChangeArrowheads="1"/>
            </p:cNvSpPr>
            <p:nvPr/>
          </p:nvSpPr>
          <p:spPr bwMode="auto">
            <a:xfrm>
              <a:off x="4771103" y="4101327"/>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09" name="Rectangle 379"/>
            <p:cNvSpPr>
              <a:spLocks noChangeArrowheads="1"/>
            </p:cNvSpPr>
            <p:nvPr/>
          </p:nvSpPr>
          <p:spPr bwMode="auto">
            <a:xfrm>
              <a:off x="4942011" y="4101327"/>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10" name="Rectangle 380"/>
            <p:cNvSpPr>
              <a:spLocks noChangeArrowheads="1"/>
            </p:cNvSpPr>
            <p:nvPr/>
          </p:nvSpPr>
          <p:spPr bwMode="auto">
            <a:xfrm>
              <a:off x="5112919" y="4101327"/>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11" name="Rectangle 381"/>
            <p:cNvSpPr>
              <a:spLocks noChangeArrowheads="1"/>
            </p:cNvSpPr>
            <p:nvPr/>
          </p:nvSpPr>
          <p:spPr bwMode="auto">
            <a:xfrm>
              <a:off x="5283827" y="4101327"/>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12" name="Rectangle 382"/>
            <p:cNvSpPr>
              <a:spLocks noChangeArrowheads="1"/>
            </p:cNvSpPr>
            <p:nvPr/>
          </p:nvSpPr>
          <p:spPr bwMode="auto">
            <a:xfrm>
              <a:off x="5454735" y="4101327"/>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13" name="Rectangle 383"/>
            <p:cNvSpPr>
              <a:spLocks noChangeArrowheads="1"/>
            </p:cNvSpPr>
            <p:nvPr/>
          </p:nvSpPr>
          <p:spPr bwMode="auto">
            <a:xfrm>
              <a:off x="4258378" y="3924188"/>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14" name="Rectangle 384"/>
            <p:cNvSpPr>
              <a:spLocks noChangeArrowheads="1"/>
            </p:cNvSpPr>
            <p:nvPr/>
          </p:nvSpPr>
          <p:spPr bwMode="auto">
            <a:xfrm>
              <a:off x="4429287" y="3924188"/>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15" name="Rectangle 385"/>
            <p:cNvSpPr>
              <a:spLocks noChangeArrowheads="1"/>
            </p:cNvSpPr>
            <p:nvPr/>
          </p:nvSpPr>
          <p:spPr bwMode="auto">
            <a:xfrm>
              <a:off x="4600195" y="3924188"/>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16" name="Rectangle 386"/>
            <p:cNvSpPr>
              <a:spLocks noChangeArrowheads="1"/>
            </p:cNvSpPr>
            <p:nvPr/>
          </p:nvSpPr>
          <p:spPr bwMode="auto">
            <a:xfrm>
              <a:off x="4771103" y="3924188"/>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17" name="Rectangle 387"/>
            <p:cNvSpPr>
              <a:spLocks noChangeArrowheads="1"/>
            </p:cNvSpPr>
            <p:nvPr/>
          </p:nvSpPr>
          <p:spPr bwMode="auto">
            <a:xfrm>
              <a:off x="4942011" y="3924188"/>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18" name="Rectangle 388"/>
            <p:cNvSpPr>
              <a:spLocks noChangeArrowheads="1"/>
            </p:cNvSpPr>
            <p:nvPr/>
          </p:nvSpPr>
          <p:spPr bwMode="auto">
            <a:xfrm>
              <a:off x="5112919" y="3924188"/>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19" name="Rectangle 389"/>
            <p:cNvSpPr>
              <a:spLocks noChangeArrowheads="1"/>
            </p:cNvSpPr>
            <p:nvPr/>
          </p:nvSpPr>
          <p:spPr bwMode="auto">
            <a:xfrm>
              <a:off x="5283827" y="3924188"/>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20" name="Rectangle 390"/>
            <p:cNvSpPr>
              <a:spLocks noChangeArrowheads="1"/>
            </p:cNvSpPr>
            <p:nvPr/>
          </p:nvSpPr>
          <p:spPr bwMode="auto">
            <a:xfrm>
              <a:off x="5454735" y="3924188"/>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21" name="Rectangle 391"/>
            <p:cNvSpPr>
              <a:spLocks noChangeArrowheads="1"/>
            </p:cNvSpPr>
            <p:nvPr/>
          </p:nvSpPr>
          <p:spPr bwMode="auto">
            <a:xfrm>
              <a:off x="4258378" y="3746159"/>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22" name="Rectangle 392"/>
            <p:cNvSpPr>
              <a:spLocks noChangeArrowheads="1"/>
            </p:cNvSpPr>
            <p:nvPr/>
          </p:nvSpPr>
          <p:spPr bwMode="auto">
            <a:xfrm>
              <a:off x="4429287" y="3746159"/>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23" name="Rectangle 393"/>
            <p:cNvSpPr>
              <a:spLocks noChangeArrowheads="1"/>
            </p:cNvSpPr>
            <p:nvPr/>
          </p:nvSpPr>
          <p:spPr bwMode="auto">
            <a:xfrm>
              <a:off x="4600195" y="3746159"/>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24" name="Rectangle 394"/>
            <p:cNvSpPr>
              <a:spLocks noChangeArrowheads="1"/>
            </p:cNvSpPr>
            <p:nvPr/>
          </p:nvSpPr>
          <p:spPr bwMode="auto">
            <a:xfrm>
              <a:off x="4771103" y="3746159"/>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25" name="Rectangle 395"/>
            <p:cNvSpPr>
              <a:spLocks noChangeArrowheads="1"/>
            </p:cNvSpPr>
            <p:nvPr/>
          </p:nvSpPr>
          <p:spPr bwMode="auto">
            <a:xfrm>
              <a:off x="4942011" y="3746159"/>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26" name="Rectangle 396"/>
            <p:cNvSpPr>
              <a:spLocks noChangeArrowheads="1"/>
            </p:cNvSpPr>
            <p:nvPr/>
          </p:nvSpPr>
          <p:spPr bwMode="auto">
            <a:xfrm>
              <a:off x="5112919" y="3746159"/>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27" name="Rectangle 397"/>
            <p:cNvSpPr>
              <a:spLocks noChangeArrowheads="1"/>
            </p:cNvSpPr>
            <p:nvPr/>
          </p:nvSpPr>
          <p:spPr bwMode="auto">
            <a:xfrm>
              <a:off x="5283827" y="3746159"/>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28" name="Rectangle 398"/>
            <p:cNvSpPr>
              <a:spLocks noChangeArrowheads="1"/>
            </p:cNvSpPr>
            <p:nvPr/>
          </p:nvSpPr>
          <p:spPr bwMode="auto">
            <a:xfrm>
              <a:off x="5454735" y="3746159"/>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29" name="Rectangle 399"/>
            <p:cNvSpPr>
              <a:spLocks noChangeArrowheads="1"/>
            </p:cNvSpPr>
            <p:nvPr/>
          </p:nvSpPr>
          <p:spPr bwMode="auto">
            <a:xfrm>
              <a:off x="4258378" y="3568310"/>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30" name="Rectangle 400"/>
            <p:cNvSpPr>
              <a:spLocks noChangeArrowheads="1"/>
            </p:cNvSpPr>
            <p:nvPr/>
          </p:nvSpPr>
          <p:spPr bwMode="auto">
            <a:xfrm>
              <a:off x="4429287" y="3568310"/>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31" name="Rectangle 401"/>
            <p:cNvSpPr>
              <a:spLocks noChangeArrowheads="1"/>
            </p:cNvSpPr>
            <p:nvPr/>
          </p:nvSpPr>
          <p:spPr bwMode="auto">
            <a:xfrm>
              <a:off x="4600195" y="3568310"/>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32" name="Rectangle 402"/>
            <p:cNvSpPr>
              <a:spLocks noChangeArrowheads="1"/>
            </p:cNvSpPr>
            <p:nvPr/>
          </p:nvSpPr>
          <p:spPr bwMode="auto">
            <a:xfrm>
              <a:off x="4771103" y="3568310"/>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33" name="Rectangle 403"/>
            <p:cNvSpPr>
              <a:spLocks noChangeArrowheads="1"/>
            </p:cNvSpPr>
            <p:nvPr/>
          </p:nvSpPr>
          <p:spPr bwMode="auto">
            <a:xfrm>
              <a:off x="4942011" y="3568310"/>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34" name="Rectangle 404"/>
            <p:cNvSpPr>
              <a:spLocks noChangeArrowheads="1"/>
            </p:cNvSpPr>
            <p:nvPr/>
          </p:nvSpPr>
          <p:spPr bwMode="auto">
            <a:xfrm>
              <a:off x="5112919" y="3568310"/>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35" name="Rectangle 405"/>
            <p:cNvSpPr>
              <a:spLocks noChangeArrowheads="1"/>
            </p:cNvSpPr>
            <p:nvPr/>
          </p:nvSpPr>
          <p:spPr bwMode="auto">
            <a:xfrm>
              <a:off x="5283827" y="3568310"/>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36" name="Rectangle 406"/>
            <p:cNvSpPr>
              <a:spLocks noChangeArrowheads="1"/>
            </p:cNvSpPr>
            <p:nvPr/>
          </p:nvSpPr>
          <p:spPr bwMode="auto">
            <a:xfrm>
              <a:off x="5454735" y="3568310"/>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37" name="Rectangle 407"/>
            <p:cNvSpPr>
              <a:spLocks noChangeArrowheads="1"/>
            </p:cNvSpPr>
            <p:nvPr/>
          </p:nvSpPr>
          <p:spPr bwMode="auto">
            <a:xfrm>
              <a:off x="4256599" y="3373724"/>
              <a:ext cx="170908" cy="187999"/>
            </a:xfrm>
            <a:prstGeom prst="rect">
              <a:avLst/>
            </a:prstGeom>
            <a:ln>
              <a:headEnd/>
              <a:tailEnd type="none" w="lg" len="med"/>
            </a:ln>
            <a:extLst/>
          </p:spPr>
          <p:style>
            <a:lnRef idx="2">
              <a:schemeClr val="dk1"/>
            </a:lnRef>
            <a:fillRef idx="1">
              <a:schemeClr val="lt1"/>
            </a:fillRef>
            <a:effectRef idx="0">
              <a:schemeClr val="dk1"/>
            </a:effectRef>
            <a:fontRef idx="minor">
              <a:schemeClr val="dk1"/>
            </a:fontRef>
          </p:style>
          <p:txBody>
            <a:bodyPr wrap="none" lIns="0" tIns="0" rIns="0" bIns="0" anchor="ctr"/>
            <a:lstStyle/>
            <a:p>
              <a:endParaRPr lang="en-US" sz="1000"/>
            </a:p>
          </p:txBody>
        </p:sp>
        <p:sp>
          <p:nvSpPr>
            <p:cNvPr id="138" name="Rectangle 408"/>
            <p:cNvSpPr>
              <a:spLocks noChangeArrowheads="1"/>
            </p:cNvSpPr>
            <p:nvPr/>
          </p:nvSpPr>
          <p:spPr bwMode="auto">
            <a:xfrm>
              <a:off x="4429287" y="3373724"/>
              <a:ext cx="170908" cy="187999"/>
            </a:xfrm>
            <a:prstGeom prst="rect">
              <a:avLst/>
            </a:prstGeom>
            <a:ln>
              <a:headEnd/>
              <a:tailEnd type="none" w="lg" len="med"/>
            </a:ln>
            <a:extLst/>
          </p:spPr>
          <p:style>
            <a:lnRef idx="2">
              <a:schemeClr val="dk1"/>
            </a:lnRef>
            <a:fillRef idx="1">
              <a:schemeClr val="lt1"/>
            </a:fillRef>
            <a:effectRef idx="0">
              <a:schemeClr val="dk1"/>
            </a:effectRef>
            <a:fontRef idx="minor">
              <a:schemeClr val="dk1"/>
            </a:fontRef>
          </p:style>
          <p:txBody>
            <a:bodyPr wrap="none" lIns="0" tIns="0" rIns="0" bIns="0" anchor="ctr"/>
            <a:lstStyle/>
            <a:p>
              <a:endParaRPr lang="en-US" sz="1000"/>
            </a:p>
          </p:txBody>
        </p:sp>
        <p:sp>
          <p:nvSpPr>
            <p:cNvPr id="139" name="Rectangle 409"/>
            <p:cNvSpPr>
              <a:spLocks noChangeArrowheads="1"/>
            </p:cNvSpPr>
            <p:nvPr/>
          </p:nvSpPr>
          <p:spPr bwMode="auto">
            <a:xfrm>
              <a:off x="4600195" y="3373724"/>
              <a:ext cx="170908" cy="187999"/>
            </a:xfrm>
            <a:prstGeom prst="rect">
              <a:avLst/>
            </a:prstGeom>
            <a:ln>
              <a:headEnd/>
              <a:tailEnd type="none" w="lg" len="med"/>
            </a:ln>
            <a:extLst/>
          </p:spPr>
          <p:style>
            <a:lnRef idx="2">
              <a:schemeClr val="dk1"/>
            </a:lnRef>
            <a:fillRef idx="1">
              <a:schemeClr val="lt1"/>
            </a:fillRef>
            <a:effectRef idx="0">
              <a:schemeClr val="dk1"/>
            </a:effectRef>
            <a:fontRef idx="minor">
              <a:schemeClr val="dk1"/>
            </a:fontRef>
          </p:style>
          <p:txBody>
            <a:bodyPr wrap="none" lIns="0" tIns="0" rIns="0" bIns="0" anchor="ctr"/>
            <a:lstStyle/>
            <a:p>
              <a:endParaRPr lang="en-US" sz="1000"/>
            </a:p>
          </p:txBody>
        </p:sp>
        <p:sp>
          <p:nvSpPr>
            <p:cNvPr id="140" name="Rectangle 410"/>
            <p:cNvSpPr>
              <a:spLocks noChangeArrowheads="1"/>
            </p:cNvSpPr>
            <p:nvPr/>
          </p:nvSpPr>
          <p:spPr bwMode="auto">
            <a:xfrm>
              <a:off x="4771103" y="3373724"/>
              <a:ext cx="170908" cy="187999"/>
            </a:xfrm>
            <a:prstGeom prst="rect">
              <a:avLst/>
            </a:prstGeom>
            <a:ln>
              <a:headEnd/>
              <a:tailEnd type="none" w="lg" len="med"/>
            </a:ln>
            <a:extLst/>
          </p:spPr>
          <p:style>
            <a:lnRef idx="2">
              <a:schemeClr val="dk1"/>
            </a:lnRef>
            <a:fillRef idx="1">
              <a:schemeClr val="lt1"/>
            </a:fillRef>
            <a:effectRef idx="0">
              <a:schemeClr val="dk1"/>
            </a:effectRef>
            <a:fontRef idx="minor">
              <a:schemeClr val="dk1"/>
            </a:fontRef>
          </p:style>
          <p:txBody>
            <a:bodyPr wrap="none" lIns="0" tIns="0" rIns="0" bIns="0" anchor="ctr"/>
            <a:lstStyle/>
            <a:p>
              <a:endParaRPr lang="en-US" sz="1000"/>
            </a:p>
          </p:txBody>
        </p:sp>
        <p:sp>
          <p:nvSpPr>
            <p:cNvPr id="141" name="Rectangle 411"/>
            <p:cNvSpPr>
              <a:spLocks noChangeArrowheads="1"/>
            </p:cNvSpPr>
            <p:nvPr/>
          </p:nvSpPr>
          <p:spPr bwMode="auto">
            <a:xfrm>
              <a:off x="4942011" y="3373724"/>
              <a:ext cx="170908" cy="187999"/>
            </a:xfrm>
            <a:prstGeom prst="rect">
              <a:avLst/>
            </a:prstGeom>
            <a:ln>
              <a:headEnd/>
              <a:tailEnd type="none" w="lg" len="med"/>
            </a:ln>
            <a:extLst/>
          </p:spPr>
          <p:style>
            <a:lnRef idx="2">
              <a:schemeClr val="dk1"/>
            </a:lnRef>
            <a:fillRef idx="1">
              <a:schemeClr val="lt1"/>
            </a:fillRef>
            <a:effectRef idx="0">
              <a:schemeClr val="dk1"/>
            </a:effectRef>
            <a:fontRef idx="minor">
              <a:schemeClr val="dk1"/>
            </a:fontRef>
          </p:style>
          <p:txBody>
            <a:bodyPr wrap="none" lIns="0" tIns="0" rIns="0" bIns="0" anchor="ctr"/>
            <a:lstStyle/>
            <a:p>
              <a:endParaRPr lang="en-US" sz="1000"/>
            </a:p>
          </p:txBody>
        </p:sp>
        <p:sp>
          <p:nvSpPr>
            <p:cNvPr id="142" name="Rectangle 412"/>
            <p:cNvSpPr>
              <a:spLocks noChangeArrowheads="1"/>
            </p:cNvSpPr>
            <p:nvPr/>
          </p:nvSpPr>
          <p:spPr bwMode="auto">
            <a:xfrm>
              <a:off x="5112919" y="3373724"/>
              <a:ext cx="170908" cy="187999"/>
            </a:xfrm>
            <a:prstGeom prst="rect">
              <a:avLst/>
            </a:prstGeom>
            <a:ln>
              <a:headEnd/>
              <a:tailEnd type="none" w="lg" len="med"/>
            </a:ln>
            <a:extLst/>
          </p:spPr>
          <p:style>
            <a:lnRef idx="2">
              <a:schemeClr val="dk1"/>
            </a:lnRef>
            <a:fillRef idx="1">
              <a:schemeClr val="lt1"/>
            </a:fillRef>
            <a:effectRef idx="0">
              <a:schemeClr val="dk1"/>
            </a:effectRef>
            <a:fontRef idx="minor">
              <a:schemeClr val="dk1"/>
            </a:fontRef>
          </p:style>
          <p:txBody>
            <a:bodyPr wrap="none" lIns="0" tIns="0" rIns="0" bIns="0" anchor="ctr"/>
            <a:lstStyle/>
            <a:p>
              <a:endParaRPr lang="en-US" sz="1000"/>
            </a:p>
          </p:txBody>
        </p:sp>
        <p:sp>
          <p:nvSpPr>
            <p:cNvPr id="143" name="Rectangle 413"/>
            <p:cNvSpPr>
              <a:spLocks noChangeArrowheads="1"/>
            </p:cNvSpPr>
            <p:nvPr/>
          </p:nvSpPr>
          <p:spPr bwMode="auto">
            <a:xfrm>
              <a:off x="5283827" y="3373724"/>
              <a:ext cx="170908" cy="187999"/>
            </a:xfrm>
            <a:prstGeom prst="rect">
              <a:avLst/>
            </a:prstGeom>
            <a:ln>
              <a:headEnd/>
              <a:tailEnd type="none" w="lg" len="med"/>
            </a:ln>
            <a:extLst/>
          </p:spPr>
          <p:style>
            <a:lnRef idx="2">
              <a:schemeClr val="dk1"/>
            </a:lnRef>
            <a:fillRef idx="1">
              <a:schemeClr val="lt1"/>
            </a:fillRef>
            <a:effectRef idx="0">
              <a:schemeClr val="dk1"/>
            </a:effectRef>
            <a:fontRef idx="minor">
              <a:schemeClr val="dk1"/>
            </a:fontRef>
          </p:style>
          <p:txBody>
            <a:bodyPr wrap="none" lIns="0" tIns="0" rIns="0" bIns="0" anchor="ctr"/>
            <a:lstStyle/>
            <a:p>
              <a:endParaRPr lang="en-US" sz="1000"/>
            </a:p>
          </p:txBody>
        </p:sp>
        <p:sp>
          <p:nvSpPr>
            <p:cNvPr id="144" name="Rectangle 414"/>
            <p:cNvSpPr>
              <a:spLocks noChangeArrowheads="1"/>
            </p:cNvSpPr>
            <p:nvPr/>
          </p:nvSpPr>
          <p:spPr bwMode="auto">
            <a:xfrm>
              <a:off x="5454735" y="3373724"/>
              <a:ext cx="170908" cy="187999"/>
            </a:xfrm>
            <a:prstGeom prst="rect">
              <a:avLst/>
            </a:prstGeom>
            <a:ln>
              <a:headEnd/>
              <a:tailEnd type="none" w="lg" len="med"/>
            </a:ln>
            <a:extLst/>
          </p:spPr>
          <p:style>
            <a:lnRef idx="2">
              <a:schemeClr val="dk1"/>
            </a:lnRef>
            <a:fillRef idx="1">
              <a:schemeClr val="lt1"/>
            </a:fillRef>
            <a:effectRef idx="0">
              <a:schemeClr val="dk1"/>
            </a:effectRef>
            <a:fontRef idx="minor">
              <a:schemeClr val="dk1"/>
            </a:fontRef>
          </p:style>
          <p:txBody>
            <a:bodyPr wrap="none" lIns="0" tIns="0" rIns="0" bIns="0" anchor="ctr"/>
            <a:lstStyle/>
            <a:p>
              <a:endParaRPr lang="en-US" sz="1000"/>
            </a:p>
          </p:txBody>
        </p:sp>
        <p:sp>
          <p:nvSpPr>
            <p:cNvPr id="145" name="Rectangle 352"/>
            <p:cNvSpPr>
              <a:spLocks noChangeArrowheads="1"/>
            </p:cNvSpPr>
            <p:nvPr/>
          </p:nvSpPr>
          <p:spPr bwMode="auto">
            <a:xfrm>
              <a:off x="4258378" y="4632028"/>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46" name="Rectangle 352"/>
            <p:cNvSpPr>
              <a:spLocks noChangeArrowheads="1"/>
            </p:cNvSpPr>
            <p:nvPr/>
          </p:nvSpPr>
          <p:spPr bwMode="auto">
            <a:xfrm>
              <a:off x="2821740" y="4632028"/>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47" name="Rectangle 353"/>
            <p:cNvSpPr>
              <a:spLocks noChangeArrowheads="1"/>
            </p:cNvSpPr>
            <p:nvPr/>
          </p:nvSpPr>
          <p:spPr bwMode="auto">
            <a:xfrm>
              <a:off x="2992649" y="4632028"/>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48" name="Rectangle 354"/>
            <p:cNvSpPr>
              <a:spLocks noChangeArrowheads="1"/>
            </p:cNvSpPr>
            <p:nvPr/>
          </p:nvSpPr>
          <p:spPr bwMode="auto">
            <a:xfrm>
              <a:off x="3163556" y="4632028"/>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49" name="Rectangle 355"/>
            <p:cNvSpPr>
              <a:spLocks noChangeArrowheads="1"/>
            </p:cNvSpPr>
            <p:nvPr/>
          </p:nvSpPr>
          <p:spPr bwMode="auto">
            <a:xfrm>
              <a:off x="3334464" y="4632028"/>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50" name="Rectangle 356"/>
            <p:cNvSpPr>
              <a:spLocks noChangeArrowheads="1"/>
            </p:cNvSpPr>
            <p:nvPr/>
          </p:nvSpPr>
          <p:spPr bwMode="auto">
            <a:xfrm>
              <a:off x="3505373" y="4632028"/>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51" name="Rectangle 357"/>
            <p:cNvSpPr>
              <a:spLocks noChangeArrowheads="1"/>
            </p:cNvSpPr>
            <p:nvPr/>
          </p:nvSpPr>
          <p:spPr bwMode="auto">
            <a:xfrm>
              <a:off x="3676281" y="4632028"/>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52" name="Rectangle 358"/>
            <p:cNvSpPr>
              <a:spLocks noChangeArrowheads="1"/>
            </p:cNvSpPr>
            <p:nvPr/>
          </p:nvSpPr>
          <p:spPr bwMode="auto">
            <a:xfrm>
              <a:off x="3847189" y="4632028"/>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53" name="Rectangle 359"/>
            <p:cNvSpPr>
              <a:spLocks noChangeArrowheads="1"/>
            </p:cNvSpPr>
            <p:nvPr/>
          </p:nvSpPr>
          <p:spPr bwMode="auto">
            <a:xfrm>
              <a:off x="2650832" y="4454890"/>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54" name="Rectangle 360"/>
            <p:cNvSpPr>
              <a:spLocks noChangeArrowheads="1"/>
            </p:cNvSpPr>
            <p:nvPr/>
          </p:nvSpPr>
          <p:spPr bwMode="auto">
            <a:xfrm>
              <a:off x="2821740" y="4454890"/>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55" name="Rectangle 361"/>
            <p:cNvSpPr>
              <a:spLocks noChangeArrowheads="1"/>
            </p:cNvSpPr>
            <p:nvPr/>
          </p:nvSpPr>
          <p:spPr bwMode="auto">
            <a:xfrm>
              <a:off x="2992649" y="4454890"/>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56" name="Rectangle 362"/>
            <p:cNvSpPr>
              <a:spLocks noChangeArrowheads="1"/>
            </p:cNvSpPr>
            <p:nvPr/>
          </p:nvSpPr>
          <p:spPr bwMode="auto">
            <a:xfrm>
              <a:off x="3163556" y="4454890"/>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57" name="Rectangle 363"/>
            <p:cNvSpPr>
              <a:spLocks noChangeArrowheads="1"/>
            </p:cNvSpPr>
            <p:nvPr/>
          </p:nvSpPr>
          <p:spPr bwMode="auto">
            <a:xfrm>
              <a:off x="3334464" y="4454890"/>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58" name="Rectangle 364"/>
            <p:cNvSpPr>
              <a:spLocks noChangeArrowheads="1"/>
            </p:cNvSpPr>
            <p:nvPr/>
          </p:nvSpPr>
          <p:spPr bwMode="auto">
            <a:xfrm>
              <a:off x="3505373" y="4454890"/>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59" name="Rectangle 365"/>
            <p:cNvSpPr>
              <a:spLocks noChangeArrowheads="1"/>
            </p:cNvSpPr>
            <p:nvPr/>
          </p:nvSpPr>
          <p:spPr bwMode="auto">
            <a:xfrm>
              <a:off x="3676281" y="4454890"/>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60" name="Rectangle 366"/>
            <p:cNvSpPr>
              <a:spLocks noChangeArrowheads="1"/>
            </p:cNvSpPr>
            <p:nvPr/>
          </p:nvSpPr>
          <p:spPr bwMode="auto">
            <a:xfrm>
              <a:off x="3847189" y="4454890"/>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61" name="Rectangle 367"/>
            <p:cNvSpPr>
              <a:spLocks noChangeArrowheads="1"/>
            </p:cNvSpPr>
            <p:nvPr/>
          </p:nvSpPr>
          <p:spPr bwMode="auto">
            <a:xfrm>
              <a:off x="2650832" y="4278643"/>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62" name="Rectangle 368"/>
            <p:cNvSpPr>
              <a:spLocks noChangeArrowheads="1"/>
            </p:cNvSpPr>
            <p:nvPr/>
          </p:nvSpPr>
          <p:spPr bwMode="auto">
            <a:xfrm>
              <a:off x="2821740" y="4278643"/>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63" name="Rectangle 369"/>
            <p:cNvSpPr>
              <a:spLocks noChangeArrowheads="1"/>
            </p:cNvSpPr>
            <p:nvPr/>
          </p:nvSpPr>
          <p:spPr bwMode="auto">
            <a:xfrm>
              <a:off x="2992649" y="4278643"/>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64" name="Rectangle 370"/>
            <p:cNvSpPr>
              <a:spLocks noChangeArrowheads="1"/>
            </p:cNvSpPr>
            <p:nvPr/>
          </p:nvSpPr>
          <p:spPr bwMode="auto">
            <a:xfrm>
              <a:off x="3163556" y="4278643"/>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pPr marL="354013" indent="-354013" defTabSz="941388"/>
              <a:endParaRPr lang="en-US" sz="1000"/>
            </a:p>
          </p:txBody>
        </p:sp>
        <p:sp>
          <p:nvSpPr>
            <p:cNvPr id="165" name="Rectangle 371"/>
            <p:cNvSpPr>
              <a:spLocks noChangeArrowheads="1"/>
            </p:cNvSpPr>
            <p:nvPr/>
          </p:nvSpPr>
          <p:spPr bwMode="auto">
            <a:xfrm>
              <a:off x="3334464" y="4278643"/>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66" name="Rectangle 372"/>
            <p:cNvSpPr>
              <a:spLocks noChangeArrowheads="1"/>
            </p:cNvSpPr>
            <p:nvPr/>
          </p:nvSpPr>
          <p:spPr bwMode="auto">
            <a:xfrm>
              <a:off x="3505373" y="4278643"/>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67" name="Rectangle 373"/>
            <p:cNvSpPr>
              <a:spLocks noChangeArrowheads="1"/>
            </p:cNvSpPr>
            <p:nvPr/>
          </p:nvSpPr>
          <p:spPr bwMode="auto">
            <a:xfrm>
              <a:off x="3676281" y="4278643"/>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68" name="Rectangle 374"/>
            <p:cNvSpPr>
              <a:spLocks noChangeArrowheads="1"/>
            </p:cNvSpPr>
            <p:nvPr/>
          </p:nvSpPr>
          <p:spPr bwMode="auto">
            <a:xfrm>
              <a:off x="3847189" y="4278643"/>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69" name="Rectangle 375"/>
            <p:cNvSpPr>
              <a:spLocks noChangeArrowheads="1"/>
            </p:cNvSpPr>
            <p:nvPr/>
          </p:nvSpPr>
          <p:spPr bwMode="auto">
            <a:xfrm>
              <a:off x="2650832" y="4101327"/>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70" name="Rectangle 376"/>
            <p:cNvSpPr>
              <a:spLocks noChangeArrowheads="1"/>
            </p:cNvSpPr>
            <p:nvPr/>
          </p:nvSpPr>
          <p:spPr bwMode="auto">
            <a:xfrm>
              <a:off x="2821740" y="4101327"/>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71" name="Rectangle 377"/>
            <p:cNvSpPr>
              <a:spLocks noChangeArrowheads="1"/>
            </p:cNvSpPr>
            <p:nvPr/>
          </p:nvSpPr>
          <p:spPr bwMode="auto">
            <a:xfrm>
              <a:off x="2992649" y="4101327"/>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72" name="Rectangle 378"/>
            <p:cNvSpPr>
              <a:spLocks noChangeArrowheads="1"/>
            </p:cNvSpPr>
            <p:nvPr/>
          </p:nvSpPr>
          <p:spPr bwMode="auto">
            <a:xfrm>
              <a:off x="3163556" y="4101327"/>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73" name="Rectangle 379"/>
            <p:cNvSpPr>
              <a:spLocks noChangeArrowheads="1"/>
            </p:cNvSpPr>
            <p:nvPr/>
          </p:nvSpPr>
          <p:spPr bwMode="auto">
            <a:xfrm>
              <a:off x="3334464" y="4101327"/>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74" name="Rectangle 380"/>
            <p:cNvSpPr>
              <a:spLocks noChangeArrowheads="1"/>
            </p:cNvSpPr>
            <p:nvPr/>
          </p:nvSpPr>
          <p:spPr bwMode="auto">
            <a:xfrm>
              <a:off x="3505373" y="4101327"/>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75" name="Rectangle 381"/>
            <p:cNvSpPr>
              <a:spLocks noChangeArrowheads="1"/>
            </p:cNvSpPr>
            <p:nvPr/>
          </p:nvSpPr>
          <p:spPr bwMode="auto">
            <a:xfrm>
              <a:off x="3676281" y="4101327"/>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76" name="Rectangle 382"/>
            <p:cNvSpPr>
              <a:spLocks noChangeArrowheads="1"/>
            </p:cNvSpPr>
            <p:nvPr/>
          </p:nvSpPr>
          <p:spPr bwMode="auto">
            <a:xfrm>
              <a:off x="3847189" y="4101327"/>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sp>
          <p:nvSpPr>
            <p:cNvPr id="177" name="Rectangle 383"/>
            <p:cNvSpPr>
              <a:spLocks noChangeArrowheads="1"/>
            </p:cNvSpPr>
            <p:nvPr/>
          </p:nvSpPr>
          <p:spPr bwMode="auto">
            <a:xfrm>
              <a:off x="2654393" y="3924188"/>
              <a:ext cx="170908" cy="170908"/>
            </a:xfrm>
            <a:prstGeom prst="rect">
              <a:avLst/>
            </a:prstGeom>
            <a:ln>
              <a:headEnd/>
              <a:tailEnd type="none" w="lg" len="med"/>
            </a:ln>
            <a:extLst/>
          </p:spPr>
          <p:style>
            <a:lnRef idx="2">
              <a:schemeClr val="dk1"/>
            </a:lnRef>
            <a:fillRef idx="1">
              <a:schemeClr val="lt1"/>
            </a:fillRef>
            <a:effectRef idx="0">
              <a:schemeClr val="dk1"/>
            </a:effectRef>
            <a:fontRef idx="minor">
              <a:schemeClr val="dk1"/>
            </a:fontRef>
          </p:style>
          <p:txBody>
            <a:bodyPr wrap="none" lIns="0" tIns="0" rIns="0" bIns="0" anchor="ctr"/>
            <a:lstStyle/>
            <a:p>
              <a:endParaRPr lang="en-US" sz="1000"/>
            </a:p>
          </p:txBody>
        </p:sp>
        <p:sp>
          <p:nvSpPr>
            <p:cNvPr id="178" name="Rectangle 384"/>
            <p:cNvSpPr>
              <a:spLocks noChangeArrowheads="1"/>
            </p:cNvSpPr>
            <p:nvPr/>
          </p:nvSpPr>
          <p:spPr bwMode="auto">
            <a:xfrm>
              <a:off x="2821740" y="3924188"/>
              <a:ext cx="170908" cy="170908"/>
            </a:xfrm>
            <a:prstGeom prst="rect">
              <a:avLst/>
            </a:prstGeom>
            <a:ln>
              <a:headEnd/>
              <a:tailEnd type="none" w="lg" len="med"/>
            </a:ln>
            <a:extLst/>
          </p:spPr>
          <p:style>
            <a:lnRef idx="2">
              <a:schemeClr val="dk1"/>
            </a:lnRef>
            <a:fillRef idx="1">
              <a:schemeClr val="lt1"/>
            </a:fillRef>
            <a:effectRef idx="0">
              <a:schemeClr val="dk1"/>
            </a:effectRef>
            <a:fontRef idx="minor">
              <a:schemeClr val="dk1"/>
            </a:fontRef>
          </p:style>
          <p:txBody>
            <a:bodyPr wrap="none" lIns="0" tIns="0" rIns="0" bIns="0" anchor="ctr"/>
            <a:lstStyle/>
            <a:p>
              <a:endParaRPr lang="en-US" sz="1000"/>
            </a:p>
          </p:txBody>
        </p:sp>
        <p:sp>
          <p:nvSpPr>
            <p:cNvPr id="179" name="Rectangle 385"/>
            <p:cNvSpPr>
              <a:spLocks noChangeArrowheads="1"/>
            </p:cNvSpPr>
            <p:nvPr/>
          </p:nvSpPr>
          <p:spPr bwMode="auto">
            <a:xfrm>
              <a:off x="2992649" y="3924188"/>
              <a:ext cx="170908" cy="170908"/>
            </a:xfrm>
            <a:prstGeom prst="rect">
              <a:avLst/>
            </a:prstGeom>
            <a:ln>
              <a:headEnd/>
              <a:tailEnd type="none" w="lg" len="med"/>
            </a:ln>
            <a:extLst/>
          </p:spPr>
          <p:style>
            <a:lnRef idx="2">
              <a:schemeClr val="dk1"/>
            </a:lnRef>
            <a:fillRef idx="1">
              <a:schemeClr val="lt1"/>
            </a:fillRef>
            <a:effectRef idx="0">
              <a:schemeClr val="dk1"/>
            </a:effectRef>
            <a:fontRef idx="minor">
              <a:schemeClr val="dk1"/>
            </a:fontRef>
          </p:style>
          <p:txBody>
            <a:bodyPr wrap="none" lIns="0" tIns="0" rIns="0" bIns="0" anchor="ctr"/>
            <a:lstStyle/>
            <a:p>
              <a:endParaRPr lang="en-US" sz="1000"/>
            </a:p>
          </p:txBody>
        </p:sp>
        <p:sp>
          <p:nvSpPr>
            <p:cNvPr id="180" name="Rectangle 386"/>
            <p:cNvSpPr>
              <a:spLocks noChangeArrowheads="1"/>
            </p:cNvSpPr>
            <p:nvPr/>
          </p:nvSpPr>
          <p:spPr bwMode="auto">
            <a:xfrm>
              <a:off x="3163556" y="3924188"/>
              <a:ext cx="170908" cy="170908"/>
            </a:xfrm>
            <a:prstGeom prst="rect">
              <a:avLst/>
            </a:prstGeom>
            <a:ln>
              <a:headEnd/>
              <a:tailEnd type="none" w="lg" len="med"/>
            </a:ln>
            <a:extLst/>
          </p:spPr>
          <p:style>
            <a:lnRef idx="2">
              <a:schemeClr val="dk1"/>
            </a:lnRef>
            <a:fillRef idx="1">
              <a:schemeClr val="lt1"/>
            </a:fillRef>
            <a:effectRef idx="0">
              <a:schemeClr val="dk1"/>
            </a:effectRef>
            <a:fontRef idx="minor">
              <a:schemeClr val="dk1"/>
            </a:fontRef>
          </p:style>
          <p:txBody>
            <a:bodyPr wrap="none" lIns="0" tIns="0" rIns="0" bIns="0" anchor="ctr"/>
            <a:lstStyle/>
            <a:p>
              <a:endParaRPr lang="en-US" sz="1000"/>
            </a:p>
          </p:txBody>
        </p:sp>
        <p:sp>
          <p:nvSpPr>
            <p:cNvPr id="181" name="Rectangle 387"/>
            <p:cNvSpPr>
              <a:spLocks noChangeArrowheads="1"/>
            </p:cNvSpPr>
            <p:nvPr/>
          </p:nvSpPr>
          <p:spPr bwMode="auto">
            <a:xfrm>
              <a:off x="3334464" y="3924188"/>
              <a:ext cx="170908" cy="170908"/>
            </a:xfrm>
            <a:prstGeom prst="rect">
              <a:avLst/>
            </a:prstGeom>
            <a:ln>
              <a:headEnd/>
              <a:tailEnd type="none" w="lg" len="med"/>
            </a:ln>
            <a:extLst/>
          </p:spPr>
          <p:style>
            <a:lnRef idx="2">
              <a:schemeClr val="dk1"/>
            </a:lnRef>
            <a:fillRef idx="1">
              <a:schemeClr val="lt1"/>
            </a:fillRef>
            <a:effectRef idx="0">
              <a:schemeClr val="dk1"/>
            </a:effectRef>
            <a:fontRef idx="minor">
              <a:schemeClr val="dk1"/>
            </a:fontRef>
          </p:style>
          <p:txBody>
            <a:bodyPr wrap="none" lIns="0" tIns="0" rIns="0" bIns="0" anchor="ctr"/>
            <a:lstStyle/>
            <a:p>
              <a:endParaRPr lang="en-US" sz="1000"/>
            </a:p>
          </p:txBody>
        </p:sp>
        <p:sp>
          <p:nvSpPr>
            <p:cNvPr id="182" name="Rectangle 388"/>
            <p:cNvSpPr>
              <a:spLocks noChangeArrowheads="1"/>
            </p:cNvSpPr>
            <p:nvPr/>
          </p:nvSpPr>
          <p:spPr bwMode="auto">
            <a:xfrm>
              <a:off x="3505373" y="3924188"/>
              <a:ext cx="170908" cy="170908"/>
            </a:xfrm>
            <a:prstGeom prst="rect">
              <a:avLst/>
            </a:prstGeom>
            <a:ln>
              <a:headEnd/>
              <a:tailEnd type="none" w="lg" len="med"/>
            </a:ln>
            <a:extLst/>
          </p:spPr>
          <p:style>
            <a:lnRef idx="2">
              <a:schemeClr val="dk1"/>
            </a:lnRef>
            <a:fillRef idx="1">
              <a:schemeClr val="lt1"/>
            </a:fillRef>
            <a:effectRef idx="0">
              <a:schemeClr val="dk1"/>
            </a:effectRef>
            <a:fontRef idx="minor">
              <a:schemeClr val="dk1"/>
            </a:fontRef>
          </p:style>
          <p:txBody>
            <a:bodyPr wrap="none" lIns="0" tIns="0" rIns="0" bIns="0" anchor="ctr"/>
            <a:lstStyle/>
            <a:p>
              <a:endParaRPr lang="en-US" sz="1000"/>
            </a:p>
          </p:txBody>
        </p:sp>
        <p:sp>
          <p:nvSpPr>
            <p:cNvPr id="183" name="Rectangle 389"/>
            <p:cNvSpPr>
              <a:spLocks noChangeArrowheads="1"/>
            </p:cNvSpPr>
            <p:nvPr/>
          </p:nvSpPr>
          <p:spPr bwMode="auto">
            <a:xfrm>
              <a:off x="3676281" y="3924188"/>
              <a:ext cx="170908" cy="170908"/>
            </a:xfrm>
            <a:prstGeom prst="rect">
              <a:avLst/>
            </a:prstGeom>
            <a:ln>
              <a:headEnd/>
              <a:tailEnd type="none" w="lg" len="med"/>
            </a:ln>
            <a:extLst/>
          </p:spPr>
          <p:style>
            <a:lnRef idx="2">
              <a:schemeClr val="dk1"/>
            </a:lnRef>
            <a:fillRef idx="1">
              <a:schemeClr val="lt1"/>
            </a:fillRef>
            <a:effectRef idx="0">
              <a:schemeClr val="dk1"/>
            </a:effectRef>
            <a:fontRef idx="minor">
              <a:schemeClr val="dk1"/>
            </a:fontRef>
          </p:style>
          <p:txBody>
            <a:bodyPr wrap="none" lIns="0" tIns="0" rIns="0" bIns="0" anchor="ctr"/>
            <a:lstStyle/>
            <a:p>
              <a:endParaRPr lang="en-US" sz="1000"/>
            </a:p>
          </p:txBody>
        </p:sp>
        <p:sp>
          <p:nvSpPr>
            <p:cNvPr id="184" name="Rectangle 390"/>
            <p:cNvSpPr>
              <a:spLocks noChangeArrowheads="1"/>
            </p:cNvSpPr>
            <p:nvPr/>
          </p:nvSpPr>
          <p:spPr bwMode="auto">
            <a:xfrm>
              <a:off x="3847189" y="3924188"/>
              <a:ext cx="170908" cy="170908"/>
            </a:xfrm>
            <a:prstGeom prst="rect">
              <a:avLst/>
            </a:prstGeom>
            <a:ln>
              <a:headEnd/>
              <a:tailEnd type="none" w="lg" len="med"/>
            </a:ln>
            <a:extLst/>
          </p:spPr>
          <p:style>
            <a:lnRef idx="2">
              <a:schemeClr val="dk1"/>
            </a:lnRef>
            <a:fillRef idx="1">
              <a:schemeClr val="lt1"/>
            </a:fillRef>
            <a:effectRef idx="0">
              <a:schemeClr val="dk1"/>
            </a:effectRef>
            <a:fontRef idx="minor">
              <a:schemeClr val="dk1"/>
            </a:fontRef>
          </p:style>
          <p:txBody>
            <a:bodyPr wrap="none" lIns="0" tIns="0" rIns="0" bIns="0" anchor="ctr"/>
            <a:lstStyle/>
            <a:p>
              <a:endParaRPr lang="en-US" sz="1000"/>
            </a:p>
          </p:txBody>
        </p:sp>
        <p:sp>
          <p:nvSpPr>
            <p:cNvPr id="185" name="Rectangle 391"/>
            <p:cNvSpPr>
              <a:spLocks noChangeArrowheads="1"/>
            </p:cNvSpPr>
            <p:nvPr/>
          </p:nvSpPr>
          <p:spPr bwMode="auto">
            <a:xfrm>
              <a:off x="2654393" y="3746159"/>
              <a:ext cx="170908" cy="170908"/>
            </a:xfrm>
            <a:prstGeom prst="rect">
              <a:avLst/>
            </a:prstGeom>
            <a:ln>
              <a:headEnd/>
              <a:tailEnd type="none" w="lg" len="med"/>
            </a:ln>
            <a:extLst/>
          </p:spPr>
          <p:style>
            <a:lnRef idx="2">
              <a:schemeClr val="dk1"/>
            </a:lnRef>
            <a:fillRef idx="1">
              <a:schemeClr val="lt1"/>
            </a:fillRef>
            <a:effectRef idx="0">
              <a:schemeClr val="dk1"/>
            </a:effectRef>
            <a:fontRef idx="minor">
              <a:schemeClr val="dk1"/>
            </a:fontRef>
          </p:style>
          <p:txBody>
            <a:bodyPr wrap="none" lIns="0" tIns="0" rIns="0" bIns="0" anchor="ctr"/>
            <a:lstStyle/>
            <a:p>
              <a:endParaRPr lang="en-US" sz="1000"/>
            </a:p>
          </p:txBody>
        </p:sp>
        <p:sp>
          <p:nvSpPr>
            <p:cNvPr id="186" name="Rectangle 392"/>
            <p:cNvSpPr>
              <a:spLocks noChangeArrowheads="1"/>
            </p:cNvSpPr>
            <p:nvPr/>
          </p:nvSpPr>
          <p:spPr bwMode="auto">
            <a:xfrm>
              <a:off x="2821740" y="3746159"/>
              <a:ext cx="170908" cy="170908"/>
            </a:xfrm>
            <a:prstGeom prst="rect">
              <a:avLst/>
            </a:prstGeom>
            <a:ln>
              <a:headEnd/>
              <a:tailEnd type="none" w="lg" len="med"/>
            </a:ln>
            <a:extLst/>
          </p:spPr>
          <p:style>
            <a:lnRef idx="2">
              <a:schemeClr val="dk1"/>
            </a:lnRef>
            <a:fillRef idx="1">
              <a:schemeClr val="lt1"/>
            </a:fillRef>
            <a:effectRef idx="0">
              <a:schemeClr val="dk1"/>
            </a:effectRef>
            <a:fontRef idx="minor">
              <a:schemeClr val="dk1"/>
            </a:fontRef>
          </p:style>
          <p:txBody>
            <a:bodyPr wrap="none" lIns="0" tIns="0" rIns="0" bIns="0" anchor="ctr"/>
            <a:lstStyle/>
            <a:p>
              <a:endParaRPr lang="en-US" sz="1000"/>
            </a:p>
          </p:txBody>
        </p:sp>
        <p:sp>
          <p:nvSpPr>
            <p:cNvPr id="187" name="Rectangle 393"/>
            <p:cNvSpPr>
              <a:spLocks noChangeArrowheads="1"/>
            </p:cNvSpPr>
            <p:nvPr/>
          </p:nvSpPr>
          <p:spPr bwMode="auto">
            <a:xfrm>
              <a:off x="2992649" y="3746159"/>
              <a:ext cx="170908" cy="170908"/>
            </a:xfrm>
            <a:prstGeom prst="rect">
              <a:avLst/>
            </a:prstGeom>
            <a:ln>
              <a:headEnd/>
              <a:tailEnd type="none" w="lg" len="med"/>
            </a:ln>
            <a:extLst/>
          </p:spPr>
          <p:style>
            <a:lnRef idx="2">
              <a:schemeClr val="dk1"/>
            </a:lnRef>
            <a:fillRef idx="1">
              <a:schemeClr val="lt1"/>
            </a:fillRef>
            <a:effectRef idx="0">
              <a:schemeClr val="dk1"/>
            </a:effectRef>
            <a:fontRef idx="minor">
              <a:schemeClr val="dk1"/>
            </a:fontRef>
          </p:style>
          <p:txBody>
            <a:bodyPr wrap="none" lIns="0" tIns="0" rIns="0" bIns="0" anchor="ctr"/>
            <a:lstStyle/>
            <a:p>
              <a:endParaRPr lang="en-US" sz="1000"/>
            </a:p>
          </p:txBody>
        </p:sp>
        <p:sp>
          <p:nvSpPr>
            <p:cNvPr id="188" name="Rectangle 394"/>
            <p:cNvSpPr>
              <a:spLocks noChangeArrowheads="1"/>
            </p:cNvSpPr>
            <p:nvPr/>
          </p:nvSpPr>
          <p:spPr bwMode="auto">
            <a:xfrm>
              <a:off x="3163556" y="3746159"/>
              <a:ext cx="170908" cy="170908"/>
            </a:xfrm>
            <a:prstGeom prst="rect">
              <a:avLst/>
            </a:prstGeom>
            <a:ln>
              <a:headEnd/>
              <a:tailEnd type="none" w="lg" len="med"/>
            </a:ln>
            <a:extLst/>
          </p:spPr>
          <p:style>
            <a:lnRef idx="2">
              <a:schemeClr val="dk1"/>
            </a:lnRef>
            <a:fillRef idx="1">
              <a:schemeClr val="lt1"/>
            </a:fillRef>
            <a:effectRef idx="0">
              <a:schemeClr val="dk1"/>
            </a:effectRef>
            <a:fontRef idx="minor">
              <a:schemeClr val="dk1"/>
            </a:fontRef>
          </p:style>
          <p:txBody>
            <a:bodyPr wrap="none" lIns="0" tIns="0" rIns="0" bIns="0" anchor="ctr"/>
            <a:lstStyle/>
            <a:p>
              <a:endParaRPr lang="en-US" sz="1000"/>
            </a:p>
          </p:txBody>
        </p:sp>
        <p:sp>
          <p:nvSpPr>
            <p:cNvPr id="189" name="Rectangle 395"/>
            <p:cNvSpPr>
              <a:spLocks noChangeArrowheads="1"/>
            </p:cNvSpPr>
            <p:nvPr/>
          </p:nvSpPr>
          <p:spPr bwMode="auto">
            <a:xfrm>
              <a:off x="3334464" y="3746159"/>
              <a:ext cx="170908" cy="170908"/>
            </a:xfrm>
            <a:prstGeom prst="rect">
              <a:avLst/>
            </a:prstGeom>
            <a:ln>
              <a:headEnd/>
              <a:tailEnd type="none" w="lg" len="med"/>
            </a:ln>
            <a:extLst/>
          </p:spPr>
          <p:style>
            <a:lnRef idx="2">
              <a:schemeClr val="dk1"/>
            </a:lnRef>
            <a:fillRef idx="1">
              <a:schemeClr val="lt1"/>
            </a:fillRef>
            <a:effectRef idx="0">
              <a:schemeClr val="dk1"/>
            </a:effectRef>
            <a:fontRef idx="minor">
              <a:schemeClr val="dk1"/>
            </a:fontRef>
          </p:style>
          <p:txBody>
            <a:bodyPr wrap="none" lIns="0" tIns="0" rIns="0" bIns="0" anchor="ctr"/>
            <a:lstStyle/>
            <a:p>
              <a:endParaRPr lang="en-US" sz="1000"/>
            </a:p>
          </p:txBody>
        </p:sp>
        <p:sp>
          <p:nvSpPr>
            <p:cNvPr id="190" name="Rectangle 396"/>
            <p:cNvSpPr>
              <a:spLocks noChangeArrowheads="1"/>
            </p:cNvSpPr>
            <p:nvPr/>
          </p:nvSpPr>
          <p:spPr bwMode="auto">
            <a:xfrm>
              <a:off x="3505373" y="3746159"/>
              <a:ext cx="170908" cy="170908"/>
            </a:xfrm>
            <a:prstGeom prst="rect">
              <a:avLst/>
            </a:prstGeom>
            <a:ln>
              <a:headEnd/>
              <a:tailEnd type="none" w="lg" len="med"/>
            </a:ln>
            <a:extLst/>
          </p:spPr>
          <p:style>
            <a:lnRef idx="2">
              <a:schemeClr val="dk1"/>
            </a:lnRef>
            <a:fillRef idx="1">
              <a:schemeClr val="lt1"/>
            </a:fillRef>
            <a:effectRef idx="0">
              <a:schemeClr val="dk1"/>
            </a:effectRef>
            <a:fontRef idx="minor">
              <a:schemeClr val="dk1"/>
            </a:fontRef>
          </p:style>
          <p:txBody>
            <a:bodyPr wrap="none" lIns="0" tIns="0" rIns="0" bIns="0" anchor="ctr"/>
            <a:lstStyle/>
            <a:p>
              <a:endParaRPr lang="en-US" sz="1000"/>
            </a:p>
          </p:txBody>
        </p:sp>
        <p:sp>
          <p:nvSpPr>
            <p:cNvPr id="191" name="Rectangle 397"/>
            <p:cNvSpPr>
              <a:spLocks noChangeArrowheads="1"/>
            </p:cNvSpPr>
            <p:nvPr/>
          </p:nvSpPr>
          <p:spPr bwMode="auto">
            <a:xfrm>
              <a:off x="3676281" y="3746159"/>
              <a:ext cx="170908" cy="170908"/>
            </a:xfrm>
            <a:prstGeom prst="rect">
              <a:avLst/>
            </a:prstGeom>
            <a:ln>
              <a:headEnd/>
              <a:tailEnd type="none" w="lg" len="med"/>
            </a:ln>
            <a:extLst/>
          </p:spPr>
          <p:style>
            <a:lnRef idx="2">
              <a:schemeClr val="dk1"/>
            </a:lnRef>
            <a:fillRef idx="1">
              <a:schemeClr val="lt1"/>
            </a:fillRef>
            <a:effectRef idx="0">
              <a:schemeClr val="dk1"/>
            </a:effectRef>
            <a:fontRef idx="minor">
              <a:schemeClr val="dk1"/>
            </a:fontRef>
          </p:style>
          <p:txBody>
            <a:bodyPr wrap="none" lIns="0" tIns="0" rIns="0" bIns="0" anchor="ctr"/>
            <a:lstStyle/>
            <a:p>
              <a:endParaRPr lang="en-US" sz="1000"/>
            </a:p>
          </p:txBody>
        </p:sp>
        <p:sp>
          <p:nvSpPr>
            <p:cNvPr id="192" name="Rectangle 398"/>
            <p:cNvSpPr>
              <a:spLocks noChangeArrowheads="1"/>
            </p:cNvSpPr>
            <p:nvPr/>
          </p:nvSpPr>
          <p:spPr bwMode="auto">
            <a:xfrm>
              <a:off x="3847189" y="3746159"/>
              <a:ext cx="170908" cy="170908"/>
            </a:xfrm>
            <a:prstGeom prst="rect">
              <a:avLst/>
            </a:prstGeom>
            <a:ln>
              <a:headEnd/>
              <a:tailEnd type="none" w="lg" len="med"/>
            </a:ln>
            <a:extLst/>
          </p:spPr>
          <p:style>
            <a:lnRef idx="2">
              <a:schemeClr val="dk1"/>
            </a:lnRef>
            <a:fillRef idx="1">
              <a:schemeClr val="lt1"/>
            </a:fillRef>
            <a:effectRef idx="0">
              <a:schemeClr val="dk1"/>
            </a:effectRef>
            <a:fontRef idx="minor">
              <a:schemeClr val="dk1"/>
            </a:fontRef>
          </p:style>
          <p:txBody>
            <a:bodyPr wrap="none" lIns="0" tIns="0" rIns="0" bIns="0" anchor="ctr"/>
            <a:lstStyle/>
            <a:p>
              <a:endParaRPr lang="en-US" sz="1000"/>
            </a:p>
          </p:txBody>
        </p:sp>
        <p:sp>
          <p:nvSpPr>
            <p:cNvPr id="193" name="Rectangle 399"/>
            <p:cNvSpPr>
              <a:spLocks noChangeArrowheads="1"/>
            </p:cNvSpPr>
            <p:nvPr/>
          </p:nvSpPr>
          <p:spPr bwMode="auto">
            <a:xfrm>
              <a:off x="2654393" y="3568310"/>
              <a:ext cx="170908" cy="170908"/>
            </a:xfrm>
            <a:prstGeom prst="rect">
              <a:avLst/>
            </a:prstGeom>
            <a:ln>
              <a:headEnd/>
              <a:tailEnd type="none" w="lg" len="med"/>
            </a:ln>
            <a:extLst/>
          </p:spPr>
          <p:style>
            <a:lnRef idx="2">
              <a:schemeClr val="dk1"/>
            </a:lnRef>
            <a:fillRef idx="1">
              <a:schemeClr val="lt1"/>
            </a:fillRef>
            <a:effectRef idx="0">
              <a:schemeClr val="dk1"/>
            </a:effectRef>
            <a:fontRef idx="minor">
              <a:schemeClr val="dk1"/>
            </a:fontRef>
          </p:style>
          <p:txBody>
            <a:bodyPr wrap="none" lIns="0" tIns="0" rIns="0" bIns="0" anchor="ctr"/>
            <a:lstStyle/>
            <a:p>
              <a:endParaRPr lang="en-US" sz="1000"/>
            </a:p>
          </p:txBody>
        </p:sp>
        <p:sp>
          <p:nvSpPr>
            <p:cNvPr id="194" name="Rectangle 400"/>
            <p:cNvSpPr>
              <a:spLocks noChangeArrowheads="1"/>
            </p:cNvSpPr>
            <p:nvPr/>
          </p:nvSpPr>
          <p:spPr bwMode="auto">
            <a:xfrm>
              <a:off x="2821740" y="3568310"/>
              <a:ext cx="170908" cy="170908"/>
            </a:xfrm>
            <a:prstGeom prst="rect">
              <a:avLst/>
            </a:prstGeom>
            <a:ln>
              <a:headEnd/>
              <a:tailEnd type="none" w="lg" len="med"/>
            </a:ln>
            <a:extLst/>
          </p:spPr>
          <p:style>
            <a:lnRef idx="2">
              <a:schemeClr val="dk1"/>
            </a:lnRef>
            <a:fillRef idx="1">
              <a:schemeClr val="lt1"/>
            </a:fillRef>
            <a:effectRef idx="0">
              <a:schemeClr val="dk1"/>
            </a:effectRef>
            <a:fontRef idx="minor">
              <a:schemeClr val="dk1"/>
            </a:fontRef>
          </p:style>
          <p:txBody>
            <a:bodyPr wrap="none" lIns="0" tIns="0" rIns="0" bIns="0" anchor="ctr"/>
            <a:lstStyle/>
            <a:p>
              <a:endParaRPr lang="en-US" sz="1000"/>
            </a:p>
          </p:txBody>
        </p:sp>
        <p:sp>
          <p:nvSpPr>
            <p:cNvPr id="195" name="Rectangle 401"/>
            <p:cNvSpPr>
              <a:spLocks noChangeArrowheads="1"/>
            </p:cNvSpPr>
            <p:nvPr/>
          </p:nvSpPr>
          <p:spPr bwMode="auto">
            <a:xfrm>
              <a:off x="2992649" y="3568310"/>
              <a:ext cx="170908" cy="170908"/>
            </a:xfrm>
            <a:prstGeom prst="rect">
              <a:avLst/>
            </a:prstGeom>
            <a:ln>
              <a:headEnd/>
              <a:tailEnd type="none" w="lg" len="med"/>
            </a:ln>
            <a:extLst/>
          </p:spPr>
          <p:style>
            <a:lnRef idx="2">
              <a:schemeClr val="dk1"/>
            </a:lnRef>
            <a:fillRef idx="1">
              <a:schemeClr val="lt1"/>
            </a:fillRef>
            <a:effectRef idx="0">
              <a:schemeClr val="dk1"/>
            </a:effectRef>
            <a:fontRef idx="minor">
              <a:schemeClr val="dk1"/>
            </a:fontRef>
          </p:style>
          <p:txBody>
            <a:bodyPr wrap="none" lIns="0" tIns="0" rIns="0" bIns="0" anchor="ctr"/>
            <a:lstStyle/>
            <a:p>
              <a:endParaRPr lang="en-US" sz="1000"/>
            </a:p>
          </p:txBody>
        </p:sp>
        <p:sp>
          <p:nvSpPr>
            <p:cNvPr id="196" name="Rectangle 402"/>
            <p:cNvSpPr>
              <a:spLocks noChangeArrowheads="1"/>
            </p:cNvSpPr>
            <p:nvPr/>
          </p:nvSpPr>
          <p:spPr bwMode="auto">
            <a:xfrm>
              <a:off x="3163556" y="3568310"/>
              <a:ext cx="170908" cy="170908"/>
            </a:xfrm>
            <a:prstGeom prst="rect">
              <a:avLst/>
            </a:prstGeom>
            <a:ln>
              <a:headEnd/>
              <a:tailEnd type="none" w="lg" len="med"/>
            </a:ln>
            <a:extLst/>
          </p:spPr>
          <p:style>
            <a:lnRef idx="2">
              <a:schemeClr val="dk1"/>
            </a:lnRef>
            <a:fillRef idx="1">
              <a:schemeClr val="lt1"/>
            </a:fillRef>
            <a:effectRef idx="0">
              <a:schemeClr val="dk1"/>
            </a:effectRef>
            <a:fontRef idx="minor">
              <a:schemeClr val="dk1"/>
            </a:fontRef>
          </p:style>
          <p:txBody>
            <a:bodyPr wrap="none" lIns="0" tIns="0" rIns="0" bIns="0" anchor="ctr"/>
            <a:lstStyle/>
            <a:p>
              <a:endParaRPr lang="en-US" sz="1000"/>
            </a:p>
          </p:txBody>
        </p:sp>
        <p:sp>
          <p:nvSpPr>
            <p:cNvPr id="197" name="Rectangle 403"/>
            <p:cNvSpPr>
              <a:spLocks noChangeArrowheads="1"/>
            </p:cNvSpPr>
            <p:nvPr/>
          </p:nvSpPr>
          <p:spPr bwMode="auto">
            <a:xfrm>
              <a:off x="3334464" y="3568310"/>
              <a:ext cx="170908" cy="170908"/>
            </a:xfrm>
            <a:prstGeom prst="rect">
              <a:avLst/>
            </a:prstGeom>
            <a:ln>
              <a:headEnd/>
              <a:tailEnd type="none" w="lg" len="med"/>
            </a:ln>
            <a:extLst/>
          </p:spPr>
          <p:style>
            <a:lnRef idx="2">
              <a:schemeClr val="dk1"/>
            </a:lnRef>
            <a:fillRef idx="1">
              <a:schemeClr val="lt1"/>
            </a:fillRef>
            <a:effectRef idx="0">
              <a:schemeClr val="dk1"/>
            </a:effectRef>
            <a:fontRef idx="minor">
              <a:schemeClr val="dk1"/>
            </a:fontRef>
          </p:style>
          <p:txBody>
            <a:bodyPr wrap="none" lIns="0" tIns="0" rIns="0" bIns="0" anchor="ctr"/>
            <a:lstStyle/>
            <a:p>
              <a:endParaRPr lang="en-US" sz="1000"/>
            </a:p>
          </p:txBody>
        </p:sp>
        <p:sp>
          <p:nvSpPr>
            <p:cNvPr id="198" name="Rectangle 404"/>
            <p:cNvSpPr>
              <a:spLocks noChangeArrowheads="1"/>
            </p:cNvSpPr>
            <p:nvPr/>
          </p:nvSpPr>
          <p:spPr bwMode="auto">
            <a:xfrm>
              <a:off x="3505373" y="3568310"/>
              <a:ext cx="170908" cy="170908"/>
            </a:xfrm>
            <a:prstGeom prst="rect">
              <a:avLst/>
            </a:prstGeom>
            <a:ln>
              <a:headEnd/>
              <a:tailEnd type="none" w="lg" len="med"/>
            </a:ln>
            <a:extLst/>
          </p:spPr>
          <p:style>
            <a:lnRef idx="2">
              <a:schemeClr val="dk1"/>
            </a:lnRef>
            <a:fillRef idx="1">
              <a:schemeClr val="lt1"/>
            </a:fillRef>
            <a:effectRef idx="0">
              <a:schemeClr val="dk1"/>
            </a:effectRef>
            <a:fontRef idx="minor">
              <a:schemeClr val="dk1"/>
            </a:fontRef>
          </p:style>
          <p:txBody>
            <a:bodyPr wrap="none" lIns="0" tIns="0" rIns="0" bIns="0" anchor="ctr"/>
            <a:lstStyle/>
            <a:p>
              <a:endParaRPr lang="en-US" sz="1000"/>
            </a:p>
          </p:txBody>
        </p:sp>
        <p:sp>
          <p:nvSpPr>
            <p:cNvPr id="199" name="Rectangle 405"/>
            <p:cNvSpPr>
              <a:spLocks noChangeArrowheads="1"/>
            </p:cNvSpPr>
            <p:nvPr/>
          </p:nvSpPr>
          <p:spPr bwMode="auto">
            <a:xfrm>
              <a:off x="3676281" y="3568310"/>
              <a:ext cx="170908" cy="170908"/>
            </a:xfrm>
            <a:prstGeom prst="rect">
              <a:avLst/>
            </a:prstGeom>
            <a:ln>
              <a:headEnd/>
              <a:tailEnd type="none" w="lg" len="med"/>
            </a:ln>
            <a:extLst/>
          </p:spPr>
          <p:style>
            <a:lnRef idx="2">
              <a:schemeClr val="dk1"/>
            </a:lnRef>
            <a:fillRef idx="1">
              <a:schemeClr val="lt1"/>
            </a:fillRef>
            <a:effectRef idx="0">
              <a:schemeClr val="dk1"/>
            </a:effectRef>
            <a:fontRef idx="minor">
              <a:schemeClr val="dk1"/>
            </a:fontRef>
          </p:style>
          <p:txBody>
            <a:bodyPr wrap="none" lIns="0" tIns="0" rIns="0" bIns="0" anchor="ctr"/>
            <a:lstStyle/>
            <a:p>
              <a:endParaRPr lang="en-US" sz="1000"/>
            </a:p>
          </p:txBody>
        </p:sp>
        <p:sp>
          <p:nvSpPr>
            <p:cNvPr id="200" name="Rectangle 406"/>
            <p:cNvSpPr>
              <a:spLocks noChangeArrowheads="1"/>
            </p:cNvSpPr>
            <p:nvPr/>
          </p:nvSpPr>
          <p:spPr bwMode="auto">
            <a:xfrm>
              <a:off x="3847189" y="3568310"/>
              <a:ext cx="170908" cy="170908"/>
            </a:xfrm>
            <a:prstGeom prst="rect">
              <a:avLst/>
            </a:prstGeom>
            <a:ln>
              <a:headEnd/>
              <a:tailEnd type="none" w="lg" len="med"/>
            </a:ln>
            <a:extLst/>
          </p:spPr>
          <p:style>
            <a:lnRef idx="2">
              <a:schemeClr val="dk1"/>
            </a:lnRef>
            <a:fillRef idx="1">
              <a:schemeClr val="lt1"/>
            </a:fillRef>
            <a:effectRef idx="0">
              <a:schemeClr val="dk1"/>
            </a:effectRef>
            <a:fontRef idx="minor">
              <a:schemeClr val="dk1"/>
            </a:fontRef>
          </p:style>
          <p:txBody>
            <a:bodyPr wrap="none" lIns="0" tIns="0" rIns="0" bIns="0" anchor="ctr"/>
            <a:lstStyle/>
            <a:p>
              <a:endParaRPr lang="en-US" sz="1000"/>
            </a:p>
          </p:txBody>
        </p:sp>
        <p:sp>
          <p:nvSpPr>
            <p:cNvPr id="201" name="Rectangle 407"/>
            <p:cNvSpPr>
              <a:spLocks noChangeArrowheads="1"/>
            </p:cNvSpPr>
            <p:nvPr/>
          </p:nvSpPr>
          <p:spPr bwMode="auto">
            <a:xfrm>
              <a:off x="2654393" y="3373724"/>
              <a:ext cx="170908" cy="187999"/>
            </a:xfrm>
            <a:prstGeom prst="rect">
              <a:avLst/>
            </a:prstGeom>
            <a:ln>
              <a:headEnd/>
              <a:tailEnd type="none" w="lg" len="med"/>
            </a:ln>
            <a:extLst/>
          </p:spPr>
          <p:style>
            <a:lnRef idx="2">
              <a:schemeClr val="dk1"/>
            </a:lnRef>
            <a:fillRef idx="1">
              <a:schemeClr val="lt1"/>
            </a:fillRef>
            <a:effectRef idx="0">
              <a:schemeClr val="dk1"/>
            </a:effectRef>
            <a:fontRef idx="minor">
              <a:schemeClr val="dk1"/>
            </a:fontRef>
          </p:style>
          <p:txBody>
            <a:bodyPr wrap="none" lIns="0" tIns="0" rIns="0" bIns="0" anchor="ctr"/>
            <a:lstStyle/>
            <a:p>
              <a:endParaRPr lang="en-US" sz="1000"/>
            </a:p>
          </p:txBody>
        </p:sp>
        <p:sp>
          <p:nvSpPr>
            <p:cNvPr id="202" name="Rectangle 408"/>
            <p:cNvSpPr>
              <a:spLocks noChangeArrowheads="1"/>
            </p:cNvSpPr>
            <p:nvPr/>
          </p:nvSpPr>
          <p:spPr bwMode="auto">
            <a:xfrm>
              <a:off x="2821740" y="3373724"/>
              <a:ext cx="170908" cy="187999"/>
            </a:xfrm>
            <a:prstGeom prst="rect">
              <a:avLst/>
            </a:prstGeom>
            <a:ln>
              <a:headEnd/>
              <a:tailEnd type="none" w="lg" len="med"/>
            </a:ln>
            <a:extLst/>
          </p:spPr>
          <p:style>
            <a:lnRef idx="2">
              <a:schemeClr val="dk1"/>
            </a:lnRef>
            <a:fillRef idx="1">
              <a:schemeClr val="lt1"/>
            </a:fillRef>
            <a:effectRef idx="0">
              <a:schemeClr val="dk1"/>
            </a:effectRef>
            <a:fontRef idx="minor">
              <a:schemeClr val="dk1"/>
            </a:fontRef>
          </p:style>
          <p:txBody>
            <a:bodyPr wrap="none" lIns="0" tIns="0" rIns="0" bIns="0" anchor="ctr"/>
            <a:lstStyle/>
            <a:p>
              <a:endParaRPr lang="en-US" sz="1000"/>
            </a:p>
          </p:txBody>
        </p:sp>
        <p:sp>
          <p:nvSpPr>
            <p:cNvPr id="203" name="Rectangle 409"/>
            <p:cNvSpPr>
              <a:spLocks noChangeArrowheads="1"/>
            </p:cNvSpPr>
            <p:nvPr/>
          </p:nvSpPr>
          <p:spPr bwMode="auto">
            <a:xfrm>
              <a:off x="2992649" y="3373724"/>
              <a:ext cx="170908" cy="187999"/>
            </a:xfrm>
            <a:prstGeom prst="rect">
              <a:avLst/>
            </a:prstGeom>
            <a:ln>
              <a:headEnd/>
              <a:tailEnd type="none" w="lg" len="med"/>
            </a:ln>
            <a:extLst/>
          </p:spPr>
          <p:style>
            <a:lnRef idx="2">
              <a:schemeClr val="dk1"/>
            </a:lnRef>
            <a:fillRef idx="1">
              <a:schemeClr val="lt1"/>
            </a:fillRef>
            <a:effectRef idx="0">
              <a:schemeClr val="dk1"/>
            </a:effectRef>
            <a:fontRef idx="minor">
              <a:schemeClr val="dk1"/>
            </a:fontRef>
          </p:style>
          <p:txBody>
            <a:bodyPr wrap="none" lIns="0" tIns="0" rIns="0" bIns="0" anchor="ctr"/>
            <a:lstStyle/>
            <a:p>
              <a:endParaRPr lang="en-US" sz="1000"/>
            </a:p>
          </p:txBody>
        </p:sp>
        <p:sp>
          <p:nvSpPr>
            <p:cNvPr id="204" name="Rectangle 410"/>
            <p:cNvSpPr>
              <a:spLocks noChangeArrowheads="1"/>
            </p:cNvSpPr>
            <p:nvPr/>
          </p:nvSpPr>
          <p:spPr bwMode="auto">
            <a:xfrm>
              <a:off x="3163556" y="3373724"/>
              <a:ext cx="170908" cy="187999"/>
            </a:xfrm>
            <a:prstGeom prst="rect">
              <a:avLst/>
            </a:prstGeom>
            <a:ln>
              <a:headEnd/>
              <a:tailEnd type="none" w="lg" len="med"/>
            </a:ln>
            <a:extLst/>
          </p:spPr>
          <p:style>
            <a:lnRef idx="2">
              <a:schemeClr val="dk1"/>
            </a:lnRef>
            <a:fillRef idx="1">
              <a:schemeClr val="lt1"/>
            </a:fillRef>
            <a:effectRef idx="0">
              <a:schemeClr val="dk1"/>
            </a:effectRef>
            <a:fontRef idx="minor">
              <a:schemeClr val="dk1"/>
            </a:fontRef>
          </p:style>
          <p:txBody>
            <a:bodyPr wrap="none" lIns="0" tIns="0" rIns="0" bIns="0" anchor="ctr"/>
            <a:lstStyle/>
            <a:p>
              <a:endParaRPr lang="en-US" sz="1000"/>
            </a:p>
          </p:txBody>
        </p:sp>
        <p:sp>
          <p:nvSpPr>
            <p:cNvPr id="205" name="Rectangle 411"/>
            <p:cNvSpPr>
              <a:spLocks noChangeArrowheads="1"/>
            </p:cNvSpPr>
            <p:nvPr/>
          </p:nvSpPr>
          <p:spPr bwMode="auto">
            <a:xfrm>
              <a:off x="3334464" y="3373724"/>
              <a:ext cx="170908" cy="187999"/>
            </a:xfrm>
            <a:prstGeom prst="rect">
              <a:avLst/>
            </a:prstGeom>
            <a:ln>
              <a:headEnd/>
              <a:tailEnd type="none" w="lg" len="med"/>
            </a:ln>
            <a:extLst/>
          </p:spPr>
          <p:style>
            <a:lnRef idx="2">
              <a:schemeClr val="dk1"/>
            </a:lnRef>
            <a:fillRef idx="1">
              <a:schemeClr val="lt1"/>
            </a:fillRef>
            <a:effectRef idx="0">
              <a:schemeClr val="dk1"/>
            </a:effectRef>
            <a:fontRef idx="minor">
              <a:schemeClr val="dk1"/>
            </a:fontRef>
          </p:style>
          <p:txBody>
            <a:bodyPr wrap="none" lIns="0" tIns="0" rIns="0" bIns="0" anchor="ctr"/>
            <a:lstStyle/>
            <a:p>
              <a:endParaRPr lang="en-US" sz="1000"/>
            </a:p>
          </p:txBody>
        </p:sp>
        <p:sp>
          <p:nvSpPr>
            <p:cNvPr id="206" name="Rectangle 412"/>
            <p:cNvSpPr>
              <a:spLocks noChangeArrowheads="1"/>
            </p:cNvSpPr>
            <p:nvPr/>
          </p:nvSpPr>
          <p:spPr bwMode="auto">
            <a:xfrm>
              <a:off x="3505373" y="3373724"/>
              <a:ext cx="170908" cy="187999"/>
            </a:xfrm>
            <a:prstGeom prst="rect">
              <a:avLst/>
            </a:prstGeom>
            <a:ln>
              <a:headEnd/>
              <a:tailEnd type="none" w="lg" len="med"/>
            </a:ln>
            <a:extLst/>
          </p:spPr>
          <p:style>
            <a:lnRef idx="2">
              <a:schemeClr val="dk1"/>
            </a:lnRef>
            <a:fillRef idx="1">
              <a:schemeClr val="lt1"/>
            </a:fillRef>
            <a:effectRef idx="0">
              <a:schemeClr val="dk1"/>
            </a:effectRef>
            <a:fontRef idx="minor">
              <a:schemeClr val="dk1"/>
            </a:fontRef>
          </p:style>
          <p:txBody>
            <a:bodyPr wrap="none" lIns="0" tIns="0" rIns="0" bIns="0" anchor="ctr"/>
            <a:lstStyle/>
            <a:p>
              <a:endParaRPr lang="en-US" sz="1000"/>
            </a:p>
          </p:txBody>
        </p:sp>
        <p:sp>
          <p:nvSpPr>
            <p:cNvPr id="207" name="Rectangle 413"/>
            <p:cNvSpPr>
              <a:spLocks noChangeArrowheads="1"/>
            </p:cNvSpPr>
            <p:nvPr/>
          </p:nvSpPr>
          <p:spPr bwMode="auto">
            <a:xfrm>
              <a:off x="3676281" y="3373724"/>
              <a:ext cx="170908" cy="187999"/>
            </a:xfrm>
            <a:prstGeom prst="rect">
              <a:avLst/>
            </a:prstGeom>
            <a:ln>
              <a:headEnd/>
              <a:tailEnd type="none" w="lg" len="med"/>
            </a:ln>
            <a:extLst/>
          </p:spPr>
          <p:style>
            <a:lnRef idx="2">
              <a:schemeClr val="dk1"/>
            </a:lnRef>
            <a:fillRef idx="1">
              <a:schemeClr val="lt1"/>
            </a:fillRef>
            <a:effectRef idx="0">
              <a:schemeClr val="dk1"/>
            </a:effectRef>
            <a:fontRef idx="minor">
              <a:schemeClr val="dk1"/>
            </a:fontRef>
          </p:style>
          <p:txBody>
            <a:bodyPr wrap="none" lIns="0" tIns="0" rIns="0" bIns="0" anchor="ctr"/>
            <a:lstStyle/>
            <a:p>
              <a:endParaRPr lang="en-US" sz="1000"/>
            </a:p>
          </p:txBody>
        </p:sp>
        <p:sp>
          <p:nvSpPr>
            <p:cNvPr id="208" name="Rectangle 414"/>
            <p:cNvSpPr>
              <a:spLocks noChangeArrowheads="1"/>
            </p:cNvSpPr>
            <p:nvPr/>
          </p:nvSpPr>
          <p:spPr bwMode="auto">
            <a:xfrm>
              <a:off x="3847189" y="3373724"/>
              <a:ext cx="170908" cy="187999"/>
            </a:xfrm>
            <a:prstGeom prst="rect">
              <a:avLst/>
            </a:prstGeom>
            <a:ln>
              <a:headEnd/>
              <a:tailEnd type="none" w="lg" len="med"/>
            </a:ln>
            <a:extLst/>
          </p:spPr>
          <p:style>
            <a:lnRef idx="2">
              <a:schemeClr val="dk1"/>
            </a:lnRef>
            <a:fillRef idx="1">
              <a:schemeClr val="lt1"/>
            </a:fillRef>
            <a:effectRef idx="0">
              <a:schemeClr val="dk1"/>
            </a:effectRef>
            <a:fontRef idx="minor">
              <a:schemeClr val="dk1"/>
            </a:fontRef>
          </p:style>
          <p:txBody>
            <a:bodyPr wrap="none" lIns="0" tIns="0" rIns="0" bIns="0" anchor="ctr"/>
            <a:lstStyle/>
            <a:p>
              <a:endParaRPr lang="en-US" sz="1000"/>
            </a:p>
          </p:txBody>
        </p:sp>
        <p:sp>
          <p:nvSpPr>
            <p:cNvPr id="209" name="Rectangle 352"/>
            <p:cNvSpPr>
              <a:spLocks noChangeArrowheads="1"/>
            </p:cNvSpPr>
            <p:nvPr/>
          </p:nvSpPr>
          <p:spPr bwMode="auto">
            <a:xfrm>
              <a:off x="2650832" y="4632028"/>
              <a:ext cx="170908" cy="170908"/>
            </a:xfrm>
            <a:prstGeom prst="rect">
              <a:avLst/>
            </a:prstGeom>
            <a:solidFill>
              <a:srgbClr val="FF0000"/>
            </a:solidFill>
            <a:ln>
              <a:solidFill>
                <a:schemeClr val="tx1"/>
              </a:solidFill>
              <a:headEnd/>
              <a:tailEnd type="none" w="lg" len="me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00"/>
            </a:p>
          </p:txBody>
        </p:sp>
      </p:grpSp>
    </p:spTree>
    <p:custDataLst>
      <p:tags r:id="rId1"/>
    </p:custDataLst>
    <p:extLst>
      <p:ext uri="{BB962C8B-B14F-4D97-AF65-F5344CB8AC3E}">
        <p14:creationId xmlns:p14="http://schemas.microsoft.com/office/powerpoint/2010/main" val="615447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61150" y="3223656"/>
            <a:ext cx="2965968" cy="3129017"/>
          </a:xfrm>
        </p:spPr>
        <p:txBody>
          <a:bodyPr/>
          <a:lstStyle/>
          <a:p>
            <a:r>
              <a:rPr lang="en-US" sz="1800" dirty="0"/>
              <a:t>Zone set comprises zones</a:t>
            </a:r>
          </a:p>
          <a:p>
            <a:r>
              <a:rPr lang="en-US" sz="1800" dirty="0"/>
              <a:t>Each zone comprises zone members (FC HBA and storage system ports)</a:t>
            </a:r>
          </a:p>
          <a:p>
            <a:r>
              <a:rPr lang="en-US" sz="1800" dirty="0"/>
              <a:t>Benefits:</a:t>
            </a:r>
          </a:p>
          <a:p>
            <a:pPr lvl="1"/>
            <a:r>
              <a:rPr lang="en-US" sz="1600" dirty="0"/>
              <a:t>Restricts RSCN traffic</a:t>
            </a:r>
          </a:p>
          <a:p>
            <a:pPr lvl="1"/>
            <a:r>
              <a:rPr lang="en-US" sz="1600" dirty="0"/>
              <a:t>Provides access control</a:t>
            </a:r>
          </a:p>
          <a:p>
            <a:endParaRPr lang="en-US" sz="1800" dirty="0"/>
          </a:p>
          <a:p>
            <a:endParaRPr lang="en-US" sz="1800" dirty="0"/>
          </a:p>
          <a:p>
            <a:endParaRPr lang="en-US" sz="1800" dirty="0"/>
          </a:p>
        </p:txBody>
      </p:sp>
      <p:sp>
        <p:nvSpPr>
          <p:cNvPr id="2" name="Title 1"/>
          <p:cNvSpPr>
            <a:spLocks noGrp="1"/>
          </p:cNvSpPr>
          <p:nvPr>
            <p:ph type="title"/>
          </p:nvPr>
        </p:nvSpPr>
        <p:spPr/>
        <p:txBody>
          <a:bodyPr/>
          <a:lstStyle/>
          <a:p>
            <a:r>
              <a:rPr lang="en-US" altLang="en-US" dirty="0" smtClean="0"/>
              <a:t>Zoning</a:t>
            </a:r>
            <a:endParaRPr lang="en-US" dirty="0"/>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4" name="Group 3"/>
          <p:cNvGrpSpPr/>
          <p:nvPr/>
        </p:nvGrpSpPr>
        <p:grpSpPr>
          <a:xfrm>
            <a:off x="5007571" y="3728150"/>
            <a:ext cx="3665078" cy="2693243"/>
            <a:chOff x="4889418" y="2114550"/>
            <a:chExt cx="3665078" cy="2693243"/>
          </a:xfrm>
        </p:grpSpPr>
        <p:cxnSp>
          <p:nvCxnSpPr>
            <p:cNvPr id="12" name="Straight Connector 11"/>
            <p:cNvCxnSpPr/>
            <p:nvPr/>
          </p:nvCxnSpPr>
          <p:spPr>
            <a:xfrm>
              <a:off x="6026391" y="3016359"/>
              <a:ext cx="693322"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149745" y="3507825"/>
              <a:ext cx="798631"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
          <p:nvSpPr>
            <p:cNvPr id="14" name="Freeform 855"/>
            <p:cNvSpPr>
              <a:spLocks/>
            </p:cNvSpPr>
            <p:nvPr/>
          </p:nvSpPr>
          <p:spPr bwMode="auto">
            <a:xfrm>
              <a:off x="5615674" y="3520652"/>
              <a:ext cx="879885" cy="724370"/>
            </a:xfrm>
            <a:custGeom>
              <a:avLst/>
              <a:gdLst/>
              <a:ahLst/>
              <a:cxnLst>
                <a:cxn ang="0">
                  <a:pos x="3160" y="0"/>
                </a:cxn>
                <a:cxn ang="0">
                  <a:pos x="1535" y="0"/>
                </a:cxn>
                <a:cxn ang="0">
                  <a:pos x="1535" y="1383"/>
                </a:cxn>
                <a:cxn ang="0">
                  <a:pos x="0" y="1383"/>
                </a:cxn>
              </a:cxnLst>
              <a:rect l="0" t="0" r="r" b="b"/>
              <a:pathLst>
                <a:path w="3160" h="1383">
                  <a:moveTo>
                    <a:pt x="3160" y="0"/>
                  </a:moveTo>
                  <a:lnTo>
                    <a:pt x="1535" y="0"/>
                  </a:lnTo>
                  <a:lnTo>
                    <a:pt x="1535" y="1383"/>
                  </a:lnTo>
                  <a:lnTo>
                    <a:pt x="0" y="1383"/>
                  </a:lnTo>
                </a:path>
              </a:pathLst>
            </a:custGeom>
            <a:noFill/>
            <a:ln w="38100" cap="flat" cmpd="sng">
              <a:solidFill>
                <a:srgbClr val="FF9900"/>
              </a:solidFill>
              <a:prstDash val="solid"/>
              <a:round/>
              <a:headEnd type="none" w="med" len="med"/>
              <a:tailEnd type="none" w="med" len="med"/>
            </a:ln>
            <a:effectLst/>
          </p:spPr>
          <p:txBody>
            <a:bodyPr/>
            <a:lstStyle/>
            <a:p>
              <a:endParaRPr lang="en-US" sz="900"/>
            </a:p>
          </p:txBody>
        </p:sp>
        <p:sp>
          <p:nvSpPr>
            <p:cNvPr id="15" name="Line 1665"/>
            <p:cNvSpPr>
              <a:spLocks noChangeShapeType="1"/>
            </p:cNvSpPr>
            <p:nvPr/>
          </p:nvSpPr>
          <p:spPr bwMode="auto">
            <a:xfrm flipH="1">
              <a:off x="7435378" y="2989571"/>
              <a:ext cx="454570" cy="2250"/>
            </a:xfrm>
            <a:prstGeom prst="line">
              <a:avLst/>
            </a:prstGeom>
            <a:noFill/>
            <a:ln w="38100">
              <a:solidFill>
                <a:srgbClr val="FF9900"/>
              </a:solidFill>
              <a:round/>
              <a:headEnd/>
              <a:tailEnd/>
            </a:ln>
            <a:effectLst/>
          </p:spPr>
          <p:txBody>
            <a:bodyPr/>
            <a:lstStyle/>
            <a:p>
              <a:endParaRPr lang="en-US" sz="900"/>
            </a:p>
          </p:txBody>
        </p:sp>
        <p:sp>
          <p:nvSpPr>
            <p:cNvPr id="16" name="Freeform 854"/>
            <p:cNvSpPr>
              <a:spLocks/>
            </p:cNvSpPr>
            <p:nvPr/>
          </p:nvSpPr>
          <p:spPr bwMode="auto">
            <a:xfrm>
              <a:off x="5650780" y="2528250"/>
              <a:ext cx="383308" cy="499577"/>
            </a:xfrm>
            <a:custGeom>
              <a:avLst/>
              <a:gdLst/>
              <a:ahLst/>
              <a:cxnLst>
                <a:cxn ang="0">
                  <a:pos x="1535" y="1592"/>
                </a:cxn>
                <a:cxn ang="0">
                  <a:pos x="1535" y="0"/>
                </a:cxn>
                <a:cxn ang="0">
                  <a:pos x="0" y="0"/>
                </a:cxn>
              </a:cxnLst>
              <a:rect l="0" t="0" r="r" b="b"/>
              <a:pathLst>
                <a:path w="1535" h="1592">
                  <a:moveTo>
                    <a:pt x="1535" y="1592"/>
                  </a:moveTo>
                  <a:lnTo>
                    <a:pt x="1535" y="0"/>
                  </a:lnTo>
                  <a:lnTo>
                    <a:pt x="0" y="0"/>
                  </a:lnTo>
                </a:path>
              </a:pathLst>
            </a:custGeom>
            <a:noFill/>
            <a:ln w="38100">
              <a:solidFill>
                <a:srgbClr val="FF9900"/>
              </a:solidFill>
              <a:prstDash val="solid"/>
              <a:round/>
              <a:headEnd/>
              <a:tailEnd/>
            </a:ln>
          </p:spPr>
          <p:txBody>
            <a:bodyPr/>
            <a:lstStyle/>
            <a:p>
              <a:endParaRPr lang="en-US" sz="900"/>
            </a:p>
          </p:txBody>
        </p:sp>
        <p:sp>
          <p:nvSpPr>
            <p:cNvPr id="17" name="Rectangle 858"/>
            <p:cNvSpPr>
              <a:spLocks noChangeArrowheads="1"/>
            </p:cNvSpPr>
            <p:nvPr/>
          </p:nvSpPr>
          <p:spPr bwMode="auto">
            <a:xfrm>
              <a:off x="7848189" y="3834547"/>
              <a:ext cx="706307" cy="276999"/>
            </a:xfrm>
            <a:prstGeom prst="rect">
              <a:avLst/>
            </a:prstGeom>
            <a:noFill/>
            <a:ln w="9525">
              <a:noFill/>
              <a:miter lim="800000"/>
              <a:headEnd/>
              <a:tailEnd/>
            </a:ln>
          </p:spPr>
          <p:txBody>
            <a:bodyPr wrap="square" lIns="0" tIns="0" rIns="0" bIns="0">
              <a:spAutoFit/>
            </a:bodyPr>
            <a:lstStyle/>
            <a:p>
              <a:pPr algn="ctr">
                <a:spcBef>
                  <a:spcPct val="0"/>
                </a:spcBef>
                <a:buClrTx/>
                <a:buFontTx/>
                <a:buNone/>
              </a:pPr>
              <a:r>
                <a:rPr lang="en-US" sz="900" b="1" dirty="0">
                  <a:solidFill>
                    <a:srgbClr val="000000"/>
                  </a:solidFill>
                </a:rPr>
                <a:t>Storage</a:t>
              </a:r>
            </a:p>
            <a:p>
              <a:pPr algn="ctr">
                <a:spcBef>
                  <a:spcPct val="0"/>
                </a:spcBef>
                <a:buClrTx/>
                <a:buFontTx/>
                <a:buNone/>
              </a:pPr>
              <a:r>
                <a:rPr lang="en-US" sz="900" b="1" dirty="0">
                  <a:solidFill>
                    <a:srgbClr val="000000"/>
                  </a:solidFill>
                </a:rPr>
                <a:t>System</a:t>
              </a:r>
              <a:endParaRPr lang="en-US" sz="900" dirty="0">
                <a:solidFill>
                  <a:srgbClr val="000000"/>
                </a:solidFill>
              </a:endParaRPr>
            </a:p>
          </p:txBody>
        </p:sp>
        <p:sp>
          <p:nvSpPr>
            <p:cNvPr id="18" name="Rectangle 1671"/>
            <p:cNvSpPr>
              <a:spLocks noChangeArrowheads="1"/>
            </p:cNvSpPr>
            <p:nvPr/>
          </p:nvSpPr>
          <p:spPr bwMode="auto">
            <a:xfrm>
              <a:off x="4915301" y="4342437"/>
              <a:ext cx="651836" cy="276999"/>
            </a:xfrm>
            <a:prstGeom prst="rect">
              <a:avLst/>
            </a:prstGeom>
            <a:noFill/>
            <a:ln w="9525">
              <a:noFill/>
              <a:miter lim="800000"/>
              <a:headEnd/>
              <a:tailEnd/>
            </a:ln>
          </p:spPr>
          <p:txBody>
            <a:bodyPr wrap="square" lIns="0" tIns="0" rIns="0" bIns="0">
              <a:spAutoFit/>
            </a:bodyPr>
            <a:lstStyle/>
            <a:p>
              <a:pPr algn="ctr">
                <a:spcBef>
                  <a:spcPct val="0"/>
                </a:spcBef>
                <a:buClrTx/>
                <a:buFontTx/>
                <a:buNone/>
              </a:pPr>
              <a:r>
                <a:rPr lang="en-US" sz="900" b="1" dirty="0">
                  <a:solidFill>
                    <a:srgbClr val="000000"/>
                  </a:solidFill>
                </a:rPr>
                <a:t>Compute System</a:t>
              </a:r>
              <a:endParaRPr lang="en-US" sz="900" dirty="0">
                <a:solidFill>
                  <a:srgbClr val="000000"/>
                </a:solidFill>
              </a:endParaRPr>
            </a:p>
          </p:txBody>
        </p:sp>
        <p:sp>
          <p:nvSpPr>
            <p:cNvPr id="19" name="Rectangle 1673"/>
            <p:cNvSpPr>
              <a:spLocks noChangeArrowheads="1"/>
            </p:cNvSpPr>
            <p:nvPr/>
          </p:nvSpPr>
          <p:spPr bwMode="auto">
            <a:xfrm>
              <a:off x="7447910" y="4230168"/>
              <a:ext cx="368691" cy="415498"/>
            </a:xfrm>
            <a:prstGeom prst="rect">
              <a:avLst/>
            </a:prstGeom>
            <a:noFill/>
            <a:ln w="9525">
              <a:noFill/>
              <a:miter lim="800000"/>
              <a:headEnd/>
              <a:tailEnd/>
            </a:ln>
          </p:spPr>
          <p:txBody>
            <a:bodyPr wrap="none" lIns="0" tIns="0" rIns="0" bIns="0">
              <a:spAutoFit/>
            </a:bodyPr>
            <a:lstStyle/>
            <a:p>
              <a:pPr algn="ctr">
                <a:spcBef>
                  <a:spcPct val="0"/>
                </a:spcBef>
                <a:buClrTx/>
                <a:buFontTx/>
                <a:buNone/>
              </a:pPr>
              <a:r>
                <a:rPr lang="en-US" sz="900" b="1" dirty="0">
                  <a:solidFill>
                    <a:srgbClr val="000000"/>
                  </a:solidFill>
                </a:rPr>
                <a:t>Storage</a:t>
              </a:r>
            </a:p>
            <a:p>
              <a:pPr algn="ctr">
                <a:spcBef>
                  <a:spcPct val="0"/>
                </a:spcBef>
                <a:buClrTx/>
                <a:buFontTx/>
                <a:buNone/>
              </a:pPr>
              <a:r>
                <a:rPr lang="en-US" sz="900" b="1" dirty="0">
                  <a:solidFill>
                    <a:srgbClr val="000000"/>
                  </a:solidFill>
                </a:rPr>
                <a:t>System</a:t>
              </a:r>
            </a:p>
            <a:p>
              <a:pPr algn="ctr">
                <a:spcBef>
                  <a:spcPct val="0"/>
                </a:spcBef>
                <a:buClrTx/>
                <a:buFontTx/>
                <a:buNone/>
              </a:pPr>
              <a:r>
                <a:rPr lang="en-US" sz="900" b="1" dirty="0">
                  <a:solidFill>
                    <a:srgbClr val="000000"/>
                  </a:solidFill>
                </a:rPr>
                <a:t>Port</a:t>
              </a:r>
              <a:endParaRPr lang="en-US" sz="900" dirty="0">
                <a:solidFill>
                  <a:srgbClr val="000000"/>
                </a:solidFill>
              </a:endParaRPr>
            </a:p>
          </p:txBody>
        </p:sp>
        <p:sp>
          <p:nvSpPr>
            <p:cNvPr id="20" name="Rectangle 1675"/>
            <p:cNvSpPr>
              <a:spLocks noChangeArrowheads="1"/>
            </p:cNvSpPr>
            <p:nvPr/>
          </p:nvSpPr>
          <p:spPr bwMode="auto">
            <a:xfrm>
              <a:off x="5920564" y="4669294"/>
              <a:ext cx="834986" cy="138499"/>
            </a:xfrm>
            <a:prstGeom prst="rect">
              <a:avLst/>
            </a:prstGeom>
            <a:noFill/>
            <a:ln w="9525" algn="ctr">
              <a:noFill/>
              <a:miter lim="800000"/>
              <a:headEnd/>
              <a:tailEnd/>
            </a:ln>
            <a:effectLst/>
          </p:spPr>
          <p:txBody>
            <a:bodyPr wrap="square" lIns="0" tIns="0" rIns="0" bIns="0">
              <a:spAutoFit/>
            </a:bodyPr>
            <a:lstStyle/>
            <a:p>
              <a:pPr algn="l">
                <a:spcBef>
                  <a:spcPct val="0"/>
                </a:spcBef>
                <a:buClrTx/>
                <a:buFontTx/>
                <a:buNone/>
              </a:pPr>
              <a:r>
                <a:rPr lang="en-US" sz="900" b="1" dirty="0">
                  <a:solidFill>
                    <a:srgbClr val="000000"/>
                  </a:solidFill>
                </a:rPr>
                <a:t>FC HBA Port</a:t>
              </a:r>
            </a:p>
          </p:txBody>
        </p:sp>
        <p:sp>
          <p:nvSpPr>
            <p:cNvPr id="21" name="Line 1676"/>
            <p:cNvSpPr>
              <a:spLocks noChangeShapeType="1"/>
            </p:cNvSpPr>
            <p:nvPr/>
          </p:nvSpPr>
          <p:spPr bwMode="auto">
            <a:xfrm flipH="1" flipV="1">
              <a:off x="5647117" y="4280129"/>
              <a:ext cx="614332" cy="368600"/>
            </a:xfrm>
            <a:prstGeom prst="line">
              <a:avLst/>
            </a:prstGeom>
            <a:noFill/>
            <a:ln w="25400">
              <a:solidFill>
                <a:schemeClr val="tx1"/>
              </a:solidFill>
              <a:round/>
              <a:headEnd/>
              <a:tailEnd type="triangle" w="lg" len="med"/>
            </a:ln>
            <a:effectLst/>
          </p:spPr>
          <p:txBody>
            <a:bodyPr lIns="0" tIns="0" rIns="0" bIns="0"/>
            <a:lstStyle/>
            <a:p>
              <a:endParaRPr lang="en-US" sz="900"/>
            </a:p>
          </p:txBody>
        </p:sp>
        <p:sp>
          <p:nvSpPr>
            <p:cNvPr id="22" name="Line 1672"/>
            <p:cNvSpPr>
              <a:spLocks noChangeShapeType="1"/>
            </p:cNvSpPr>
            <p:nvPr/>
          </p:nvSpPr>
          <p:spPr bwMode="auto">
            <a:xfrm flipV="1">
              <a:off x="7635683" y="3540105"/>
              <a:ext cx="245733" cy="675765"/>
            </a:xfrm>
            <a:prstGeom prst="line">
              <a:avLst/>
            </a:prstGeom>
            <a:noFill/>
            <a:ln w="25400">
              <a:solidFill>
                <a:schemeClr val="tx1"/>
              </a:solidFill>
              <a:round/>
              <a:headEnd/>
              <a:tailEnd type="triangle" w="lg" len="med"/>
            </a:ln>
            <a:effectLst/>
          </p:spPr>
          <p:txBody>
            <a:bodyPr lIns="0" tIns="0" rIns="0" bIns="0"/>
            <a:lstStyle/>
            <a:p>
              <a:endParaRPr lang="en-US" sz="900"/>
            </a:p>
          </p:txBody>
        </p:sp>
        <p:sp>
          <p:nvSpPr>
            <p:cNvPr id="31" name="Rectangle 1673"/>
            <p:cNvSpPr>
              <a:spLocks noChangeArrowheads="1"/>
            </p:cNvSpPr>
            <p:nvPr/>
          </p:nvSpPr>
          <p:spPr bwMode="auto">
            <a:xfrm>
              <a:off x="6841615" y="2114550"/>
              <a:ext cx="320601" cy="138499"/>
            </a:xfrm>
            <a:prstGeom prst="rect">
              <a:avLst/>
            </a:prstGeom>
            <a:noFill/>
            <a:ln w="9525">
              <a:noFill/>
              <a:miter lim="800000"/>
              <a:headEnd/>
              <a:tailEnd/>
            </a:ln>
          </p:spPr>
          <p:txBody>
            <a:bodyPr wrap="none" lIns="0" tIns="0" rIns="0" bIns="0">
              <a:spAutoFit/>
            </a:bodyPr>
            <a:lstStyle/>
            <a:p>
              <a:pPr algn="l">
                <a:spcBef>
                  <a:spcPct val="0"/>
                </a:spcBef>
                <a:buClrTx/>
                <a:buFontTx/>
                <a:buNone/>
              </a:pPr>
              <a:r>
                <a:rPr lang="en-US" sz="900" b="1" dirty="0">
                  <a:solidFill>
                    <a:srgbClr val="000000"/>
                  </a:solidFill>
                </a:rPr>
                <a:t>Zone 1</a:t>
              </a:r>
              <a:endParaRPr lang="en-US" sz="900" dirty="0">
                <a:solidFill>
                  <a:srgbClr val="000000"/>
                </a:solidFill>
              </a:endParaRPr>
            </a:p>
          </p:txBody>
        </p:sp>
        <p:sp>
          <p:nvSpPr>
            <p:cNvPr id="32" name="Line 1672"/>
            <p:cNvSpPr>
              <a:spLocks noChangeShapeType="1"/>
            </p:cNvSpPr>
            <p:nvPr/>
          </p:nvSpPr>
          <p:spPr bwMode="auto">
            <a:xfrm flipH="1">
              <a:off x="7054181" y="2289859"/>
              <a:ext cx="0" cy="341629"/>
            </a:xfrm>
            <a:prstGeom prst="line">
              <a:avLst/>
            </a:prstGeom>
            <a:noFill/>
            <a:ln w="25400">
              <a:solidFill>
                <a:schemeClr val="tx1"/>
              </a:solidFill>
              <a:round/>
              <a:headEnd/>
              <a:tailEnd type="triangle" w="lg" len="med"/>
            </a:ln>
            <a:effectLst/>
          </p:spPr>
          <p:txBody>
            <a:bodyPr lIns="0" tIns="0" rIns="0" bIns="0"/>
            <a:lstStyle/>
            <a:p>
              <a:endParaRPr lang="en-US" sz="900"/>
            </a:p>
          </p:txBody>
        </p:sp>
        <p:sp>
          <p:nvSpPr>
            <p:cNvPr id="33" name="Line 1676"/>
            <p:cNvSpPr>
              <a:spLocks noChangeShapeType="1"/>
            </p:cNvSpPr>
            <p:nvPr/>
          </p:nvSpPr>
          <p:spPr bwMode="auto">
            <a:xfrm flipH="1" flipV="1">
              <a:off x="6992747" y="3990510"/>
              <a:ext cx="0" cy="552898"/>
            </a:xfrm>
            <a:prstGeom prst="line">
              <a:avLst/>
            </a:prstGeom>
            <a:noFill/>
            <a:ln w="25400">
              <a:solidFill>
                <a:schemeClr val="tx1"/>
              </a:solidFill>
              <a:round/>
              <a:headEnd/>
              <a:tailEnd type="triangle" w="lg" len="med"/>
            </a:ln>
            <a:effectLst/>
          </p:spPr>
          <p:txBody>
            <a:bodyPr lIns="0" tIns="0" rIns="0" bIns="0"/>
            <a:lstStyle/>
            <a:p>
              <a:endParaRPr lang="en-US" sz="900"/>
            </a:p>
          </p:txBody>
        </p:sp>
        <p:sp>
          <p:nvSpPr>
            <p:cNvPr id="34" name="Rectangle 1673"/>
            <p:cNvSpPr>
              <a:spLocks noChangeArrowheads="1"/>
            </p:cNvSpPr>
            <p:nvPr/>
          </p:nvSpPr>
          <p:spPr bwMode="auto">
            <a:xfrm>
              <a:off x="6778484" y="4541609"/>
              <a:ext cx="320601" cy="138499"/>
            </a:xfrm>
            <a:prstGeom prst="rect">
              <a:avLst/>
            </a:prstGeom>
            <a:noFill/>
            <a:ln w="9525">
              <a:noFill/>
              <a:miter lim="800000"/>
              <a:headEnd/>
              <a:tailEnd/>
            </a:ln>
          </p:spPr>
          <p:txBody>
            <a:bodyPr wrap="none" lIns="0" tIns="0" rIns="0" bIns="0">
              <a:spAutoFit/>
            </a:bodyPr>
            <a:lstStyle/>
            <a:p>
              <a:pPr algn="l">
                <a:spcBef>
                  <a:spcPct val="0"/>
                </a:spcBef>
                <a:buClrTx/>
                <a:buFontTx/>
                <a:buNone/>
              </a:pPr>
              <a:r>
                <a:rPr lang="en-US" sz="900" b="1" dirty="0">
                  <a:solidFill>
                    <a:srgbClr val="000000"/>
                  </a:solidFill>
                </a:rPr>
                <a:t>Zone 2</a:t>
              </a:r>
              <a:endParaRPr lang="en-US" sz="900" dirty="0">
                <a:solidFill>
                  <a:srgbClr val="000000"/>
                </a:solidFill>
              </a:endParaRPr>
            </a:p>
          </p:txBody>
        </p:sp>
        <p:pic>
          <p:nvPicPr>
            <p:cNvPr id="39" name="Picture 2" descr="C:\Users\patils1\Desktop\2013 Projects\CIS v2\CIS Slide Deck_Based on Book\Colored Graphics\FC SA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24831" y="2838145"/>
              <a:ext cx="1330003" cy="860054"/>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p:cNvSpPr/>
            <p:nvPr/>
          </p:nvSpPr>
          <p:spPr>
            <a:xfrm>
              <a:off x="5570293" y="4212541"/>
              <a:ext cx="95886" cy="64008"/>
            </a:xfrm>
            <a:prstGeom prst="rect">
              <a:avLst/>
            </a:prstGeom>
            <a:solidFill>
              <a:schemeClr val="tx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7" name="Picture 28" descr="C:\Users\patils1\Desktop\2013 Projects\CIS v2\CIS Slide Deck_Based on Book\Colored Graphics\Physical Compute System With Hypervis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89418" y="3629947"/>
              <a:ext cx="703076" cy="681061"/>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p:cNvSpPr/>
            <p:nvPr/>
          </p:nvSpPr>
          <p:spPr>
            <a:xfrm>
              <a:off x="5568669" y="2498269"/>
              <a:ext cx="95886" cy="64008"/>
            </a:xfrm>
            <a:prstGeom prst="rect">
              <a:avLst/>
            </a:prstGeom>
            <a:solidFill>
              <a:schemeClr val="tx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8" name="Picture 29" descr="C:\Users\patils1\Desktop\2013 Projects\CIS v2\CIS Slide Deck_Based on Book\Colored Graphics\Physical Compute System.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89418" y="2437210"/>
              <a:ext cx="701955" cy="157974"/>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1671"/>
            <p:cNvSpPr>
              <a:spLocks noChangeArrowheads="1"/>
            </p:cNvSpPr>
            <p:nvPr/>
          </p:nvSpPr>
          <p:spPr bwMode="auto">
            <a:xfrm>
              <a:off x="4911971" y="2627125"/>
              <a:ext cx="651836" cy="276999"/>
            </a:xfrm>
            <a:prstGeom prst="rect">
              <a:avLst/>
            </a:prstGeom>
            <a:noFill/>
            <a:ln w="9525">
              <a:noFill/>
              <a:miter lim="800000"/>
              <a:headEnd/>
              <a:tailEnd/>
            </a:ln>
          </p:spPr>
          <p:txBody>
            <a:bodyPr wrap="square" lIns="0" tIns="0" rIns="0" bIns="0">
              <a:spAutoFit/>
            </a:bodyPr>
            <a:lstStyle/>
            <a:p>
              <a:pPr algn="ctr">
                <a:spcBef>
                  <a:spcPct val="0"/>
                </a:spcBef>
                <a:buClrTx/>
                <a:buFontTx/>
                <a:buNone/>
              </a:pPr>
              <a:r>
                <a:rPr lang="en-US" sz="900" b="1" dirty="0">
                  <a:solidFill>
                    <a:srgbClr val="000000"/>
                  </a:solidFill>
                </a:rPr>
                <a:t>Compute System</a:t>
              </a:r>
              <a:endParaRPr lang="en-US" sz="900" dirty="0">
                <a:solidFill>
                  <a:srgbClr val="000000"/>
                </a:solidFill>
              </a:endParaRPr>
            </a:p>
          </p:txBody>
        </p:sp>
        <p:sp>
          <p:nvSpPr>
            <p:cNvPr id="45" name="Rectangle 44"/>
            <p:cNvSpPr/>
            <p:nvPr/>
          </p:nvSpPr>
          <p:spPr>
            <a:xfrm>
              <a:off x="7853975" y="2963573"/>
              <a:ext cx="95886" cy="64008"/>
            </a:xfrm>
            <a:prstGeom prst="rect">
              <a:avLst/>
            </a:prstGeom>
            <a:solidFill>
              <a:schemeClr val="tx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7853975" y="3479141"/>
              <a:ext cx="95886" cy="64008"/>
            </a:xfrm>
            <a:prstGeom prst="rect">
              <a:avLst/>
            </a:prstGeom>
            <a:solidFill>
              <a:schemeClr val="tx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0" name="Picture 9" descr="C:\Users\patils1\Desktop\2013 Projects\CIS v2\CIS Slide Deck_Based on Book\Colored Graphics\Storage System.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921232" y="2670400"/>
              <a:ext cx="532255" cy="1133293"/>
            </a:xfrm>
            <a:prstGeom prst="rect">
              <a:avLst/>
            </a:prstGeom>
            <a:noFill/>
            <a:extLst>
              <a:ext uri="{909E8E84-426E-40DD-AFC4-6F175D3DCCD1}">
                <a14:hiddenFill xmlns:a14="http://schemas.microsoft.com/office/drawing/2010/main">
                  <a:solidFill>
                    <a:srgbClr val="FFFFFF"/>
                  </a:solidFill>
                </a14:hiddenFill>
              </a:ext>
            </a:extLst>
          </p:spPr>
        </p:pic>
        <p:sp>
          <p:nvSpPr>
            <p:cNvPr id="29" name="Oval 28"/>
            <p:cNvSpPr/>
            <p:nvPr/>
          </p:nvSpPr>
          <p:spPr>
            <a:xfrm rot="20510604">
              <a:off x="5498205" y="3722625"/>
              <a:ext cx="2529313" cy="307892"/>
            </a:xfrm>
            <a:prstGeom prst="ellipse">
              <a:avLst/>
            </a:prstGeom>
            <a:solidFill>
              <a:schemeClr val="accent1">
                <a:lumMod val="60000"/>
                <a:lumOff val="40000"/>
                <a:alpha val="50000"/>
              </a:schemeClr>
            </a:solidFill>
            <a:ln>
              <a:solidFill>
                <a:schemeClr val="accent4">
                  <a:lumMod val="50000"/>
                </a:schemeClr>
              </a:solidFill>
              <a:prstDash val="soli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900"/>
            </a:p>
          </p:txBody>
        </p:sp>
        <p:sp>
          <p:nvSpPr>
            <p:cNvPr id="28" name="Oval 27"/>
            <p:cNvSpPr/>
            <p:nvPr/>
          </p:nvSpPr>
          <p:spPr>
            <a:xfrm rot="702194">
              <a:off x="5533462" y="2597246"/>
              <a:ext cx="2429608" cy="328451"/>
            </a:xfrm>
            <a:prstGeom prst="ellipse">
              <a:avLst/>
            </a:prstGeom>
            <a:solidFill>
              <a:srgbClr val="80BFEB">
                <a:alpha val="49804"/>
              </a:srgbClr>
            </a:solidFill>
            <a:ln>
              <a:solidFill>
                <a:schemeClr val="accent4">
                  <a:lumMod val="50000"/>
                </a:schemeClr>
              </a:solidFill>
              <a:prstDash val="soli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900"/>
            </a:p>
          </p:txBody>
        </p:sp>
        <p:sp>
          <p:nvSpPr>
            <p:cNvPr id="47" name="Rectangle 859"/>
            <p:cNvSpPr>
              <a:spLocks noChangeArrowheads="1"/>
            </p:cNvSpPr>
            <p:nvPr/>
          </p:nvSpPr>
          <p:spPr bwMode="auto">
            <a:xfrm>
              <a:off x="6796729" y="3191430"/>
              <a:ext cx="473366" cy="138499"/>
            </a:xfrm>
            <a:prstGeom prst="rect">
              <a:avLst/>
            </a:prstGeom>
            <a:noFill/>
            <a:ln w="9525">
              <a:noFill/>
              <a:miter lim="800000"/>
              <a:headEnd/>
              <a:tailEnd/>
            </a:ln>
          </p:spPr>
          <p:txBody>
            <a:bodyPr wrap="square" lIns="0" tIns="0" rIns="0" bIns="0">
              <a:spAutoFit/>
            </a:bodyPr>
            <a:lstStyle/>
            <a:p>
              <a:pPr algn="l">
                <a:spcBef>
                  <a:spcPct val="0"/>
                </a:spcBef>
                <a:buClrTx/>
                <a:buFontTx/>
                <a:buNone/>
              </a:pPr>
              <a:r>
                <a:rPr lang="en-US" sz="900" b="1" dirty="0">
                  <a:solidFill>
                    <a:srgbClr val="000000"/>
                  </a:solidFill>
                </a:rPr>
                <a:t>FC SAN</a:t>
              </a:r>
              <a:endParaRPr lang="en-US" sz="900" dirty="0">
                <a:solidFill>
                  <a:srgbClr val="000000"/>
                </a:solidFill>
              </a:endParaRPr>
            </a:p>
          </p:txBody>
        </p:sp>
      </p:grpSp>
      <p:grpSp>
        <p:nvGrpSpPr>
          <p:cNvPr id="36" name="Group 35"/>
          <p:cNvGrpSpPr/>
          <p:nvPr/>
        </p:nvGrpSpPr>
        <p:grpSpPr>
          <a:xfrm>
            <a:off x="1961148" y="1757251"/>
            <a:ext cx="6962036" cy="1283799"/>
            <a:chOff x="125970" y="798190"/>
            <a:chExt cx="8545183" cy="1283799"/>
          </a:xfrm>
        </p:grpSpPr>
        <p:sp>
          <p:nvSpPr>
            <p:cNvPr id="42" name="Rectangle 41"/>
            <p:cNvSpPr/>
            <p:nvPr/>
          </p:nvSpPr>
          <p:spPr>
            <a:xfrm>
              <a:off x="125970" y="92820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441553" y="996920"/>
              <a:ext cx="8229600" cy="1085069"/>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600" dirty="0">
                  <a:solidFill>
                    <a:schemeClr val="tx1"/>
                  </a:solidFill>
                </a:rPr>
                <a:t>An FC switch function that enables node ports within the fabric to be logically segmented into groups, and communicate with each other within the group.</a:t>
              </a:r>
            </a:p>
          </p:txBody>
        </p:sp>
        <p:sp>
          <p:nvSpPr>
            <p:cNvPr id="49" name="Rectangle 48"/>
            <p:cNvSpPr/>
            <p:nvPr/>
          </p:nvSpPr>
          <p:spPr>
            <a:xfrm>
              <a:off x="175740" y="798190"/>
              <a:ext cx="4343400" cy="397459"/>
            </a:xfrm>
            <a:prstGeom prst="rect">
              <a:avLst/>
            </a:prstGeom>
            <a:solidFill>
              <a:srgbClr val="2C95D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kern="0" dirty="0">
                  <a:solidFill>
                    <a:schemeClr val="bg1"/>
                  </a:solidFill>
                  <a:ea typeface="Verdana" panose="020B0604030504040204" pitchFamily="34" charset="0"/>
                  <a:cs typeface="Verdana" panose="020B0604030504040204" pitchFamily="34" charset="0"/>
                </a:rPr>
                <a:t>Zoning</a:t>
              </a:r>
            </a:p>
          </p:txBody>
        </p:sp>
      </p:grpSp>
    </p:spTree>
    <p:custDataLst>
      <p:tags r:id="rId1"/>
    </p:custDataLst>
    <p:extLst>
      <p:ext uri="{BB962C8B-B14F-4D97-AF65-F5344CB8AC3E}">
        <p14:creationId xmlns:p14="http://schemas.microsoft.com/office/powerpoint/2010/main" val="1912270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idx="1"/>
          </p:nvPr>
        </p:nvSpPr>
        <p:spPr/>
        <p:txBody>
          <a:bodyPr/>
          <a:lstStyle/>
          <a:p>
            <a:r>
              <a:rPr lang="en-US" dirty="0" smtClean="0"/>
              <a:t>WWN Zoning, Port Zoning, Mixed Zoning</a:t>
            </a:r>
            <a:endParaRPr lang="en-US" dirty="0"/>
          </a:p>
        </p:txBody>
      </p:sp>
      <p:sp>
        <p:nvSpPr>
          <p:cNvPr id="2" name="Title 1"/>
          <p:cNvSpPr>
            <a:spLocks noGrp="1"/>
          </p:cNvSpPr>
          <p:nvPr>
            <p:ph type="title"/>
          </p:nvPr>
        </p:nvSpPr>
        <p:spPr/>
        <p:txBody>
          <a:bodyPr/>
          <a:lstStyle/>
          <a:p>
            <a:r>
              <a:rPr lang="en-US" dirty="0"/>
              <a:t>Types of Zoning </a:t>
            </a:r>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6" name="Group 5"/>
          <p:cNvGrpSpPr/>
          <p:nvPr/>
        </p:nvGrpSpPr>
        <p:grpSpPr>
          <a:xfrm>
            <a:off x="530138" y="2060328"/>
            <a:ext cx="7528395" cy="3760790"/>
            <a:chOff x="667113" y="1203078"/>
            <a:chExt cx="7528395" cy="3760790"/>
          </a:xfrm>
        </p:grpSpPr>
        <p:grpSp>
          <p:nvGrpSpPr>
            <p:cNvPr id="17" name="Group 16"/>
            <p:cNvGrpSpPr/>
            <p:nvPr/>
          </p:nvGrpSpPr>
          <p:grpSpPr>
            <a:xfrm>
              <a:off x="667113" y="1203078"/>
              <a:ext cx="6991818" cy="3741936"/>
              <a:chOff x="652457" y="1150326"/>
              <a:chExt cx="6991818" cy="3741936"/>
            </a:xfrm>
          </p:grpSpPr>
          <p:grpSp>
            <p:nvGrpSpPr>
              <p:cNvPr id="68" name="Group 67"/>
              <p:cNvGrpSpPr/>
              <p:nvPr/>
            </p:nvGrpSpPr>
            <p:grpSpPr>
              <a:xfrm>
                <a:off x="2078821" y="1952658"/>
                <a:ext cx="2154310" cy="304643"/>
                <a:chOff x="1672263" y="1694864"/>
                <a:chExt cx="2154310" cy="304643"/>
              </a:xfrm>
            </p:grpSpPr>
            <p:cxnSp>
              <p:nvCxnSpPr>
                <p:cNvPr id="65" name="Straight Connector 64"/>
                <p:cNvCxnSpPr/>
                <p:nvPr/>
              </p:nvCxnSpPr>
              <p:spPr>
                <a:xfrm>
                  <a:off x="1672263" y="1709601"/>
                  <a:ext cx="2154310" cy="0"/>
                </a:xfrm>
                <a:prstGeom prst="line">
                  <a:avLst/>
                </a:prstGeom>
                <a:noFill/>
                <a:ln w="38100">
                  <a:solidFill>
                    <a:srgbClr val="FF9900"/>
                  </a:solidFill>
                  <a:prstDash val="solid"/>
                  <a:round/>
                  <a:headEnd/>
                  <a:tailEnd/>
                </a:ln>
              </p:spPr>
            </p:cxnSp>
            <p:cxnSp>
              <p:nvCxnSpPr>
                <p:cNvPr id="67" name="Straight Connector 66"/>
                <p:cNvCxnSpPr/>
                <p:nvPr/>
              </p:nvCxnSpPr>
              <p:spPr>
                <a:xfrm>
                  <a:off x="3807066" y="1694864"/>
                  <a:ext cx="0" cy="304643"/>
                </a:xfrm>
                <a:prstGeom prst="line">
                  <a:avLst/>
                </a:prstGeom>
                <a:noFill/>
                <a:ln w="38100">
                  <a:solidFill>
                    <a:srgbClr val="FF9900"/>
                  </a:solidFill>
                  <a:prstDash val="solid"/>
                  <a:round/>
                  <a:headEnd/>
                  <a:tailEnd/>
                </a:ln>
              </p:spPr>
            </p:cxnSp>
          </p:grpSp>
          <p:sp>
            <p:nvSpPr>
              <p:cNvPr id="7" name="Freeform 55"/>
              <p:cNvSpPr>
                <a:spLocks/>
              </p:cNvSpPr>
              <p:nvPr/>
            </p:nvSpPr>
            <p:spPr bwMode="auto">
              <a:xfrm>
                <a:off x="2078822" y="2459108"/>
                <a:ext cx="2027202" cy="920891"/>
              </a:xfrm>
              <a:custGeom>
                <a:avLst/>
                <a:gdLst/>
                <a:ahLst/>
                <a:cxnLst>
                  <a:cxn ang="0">
                    <a:pos x="0" y="1154"/>
                  </a:cxn>
                  <a:cxn ang="0">
                    <a:pos x="920" y="1154"/>
                  </a:cxn>
                  <a:cxn ang="0">
                    <a:pos x="920" y="0"/>
                  </a:cxn>
                  <a:cxn ang="0">
                    <a:pos x="3870" y="0"/>
                  </a:cxn>
                </a:cxnLst>
                <a:rect l="0" t="0" r="r" b="b"/>
                <a:pathLst>
                  <a:path w="3870" h="1154">
                    <a:moveTo>
                      <a:pt x="0" y="1154"/>
                    </a:moveTo>
                    <a:lnTo>
                      <a:pt x="920" y="1154"/>
                    </a:lnTo>
                    <a:lnTo>
                      <a:pt x="920" y="0"/>
                    </a:lnTo>
                    <a:lnTo>
                      <a:pt x="3870" y="0"/>
                    </a:lnTo>
                  </a:path>
                </a:pathLst>
              </a:custGeom>
              <a:noFill/>
              <a:ln w="38100" cap="flat" cmpd="sng">
                <a:solidFill>
                  <a:srgbClr val="FF9900"/>
                </a:solidFill>
                <a:prstDash val="solid"/>
                <a:round/>
                <a:headEnd type="none" w="med" len="med"/>
                <a:tailEnd type="none" w="med" len="med"/>
              </a:ln>
              <a:effectLst/>
            </p:spPr>
            <p:txBody>
              <a:bodyPr/>
              <a:lstStyle/>
              <a:p>
                <a:endParaRPr lang="en-US" sz="900"/>
              </a:p>
            </p:txBody>
          </p:sp>
          <p:grpSp>
            <p:nvGrpSpPr>
              <p:cNvPr id="84" name="Group 83"/>
              <p:cNvGrpSpPr/>
              <p:nvPr/>
            </p:nvGrpSpPr>
            <p:grpSpPr>
              <a:xfrm>
                <a:off x="4691864" y="2459109"/>
                <a:ext cx="2164166" cy="882310"/>
                <a:chOff x="4285306" y="2201315"/>
                <a:chExt cx="2164166" cy="882310"/>
              </a:xfrm>
            </p:grpSpPr>
            <p:sp>
              <p:nvSpPr>
                <p:cNvPr id="10" name="Freeform 52"/>
                <p:cNvSpPr>
                  <a:spLocks/>
                </p:cNvSpPr>
                <p:nvPr/>
              </p:nvSpPr>
              <p:spPr bwMode="auto">
                <a:xfrm>
                  <a:off x="4285306" y="2201315"/>
                  <a:ext cx="1261639" cy="871991"/>
                </a:xfrm>
                <a:custGeom>
                  <a:avLst/>
                  <a:gdLst/>
                  <a:ahLst/>
                  <a:cxnLst>
                    <a:cxn ang="0">
                      <a:pos x="0" y="0"/>
                    </a:cxn>
                    <a:cxn ang="0">
                      <a:pos x="1940" y="0"/>
                    </a:cxn>
                    <a:cxn ang="0">
                      <a:pos x="1950" y="898"/>
                    </a:cxn>
                  </a:cxnLst>
                  <a:rect l="0" t="0" r="r" b="b"/>
                  <a:pathLst>
                    <a:path w="1950" h="898">
                      <a:moveTo>
                        <a:pt x="0" y="0"/>
                      </a:moveTo>
                      <a:lnTo>
                        <a:pt x="1940" y="0"/>
                      </a:lnTo>
                      <a:lnTo>
                        <a:pt x="1950" y="898"/>
                      </a:lnTo>
                    </a:path>
                  </a:pathLst>
                </a:custGeom>
                <a:noFill/>
                <a:ln w="38100" cap="flat" cmpd="sng">
                  <a:solidFill>
                    <a:srgbClr val="FF9900"/>
                  </a:solidFill>
                  <a:prstDash val="solid"/>
                  <a:round/>
                  <a:headEnd type="none" w="med" len="med"/>
                  <a:tailEnd type="none" w="med" len="med"/>
                </a:ln>
                <a:effectLst/>
              </p:spPr>
              <p:txBody>
                <a:bodyPr/>
                <a:lstStyle/>
                <a:p>
                  <a:endParaRPr lang="en-US" sz="900"/>
                </a:p>
              </p:txBody>
            </p:sp>
            <p:cxnSp>
              <p:nvCxnSpPr>
                <p:cNvPr id="11" name="Straight Connector 10"/>
                <p:cNvCxnSpPr/>
                <p:nvPr/>
              </p:nvCxnSpPr>
              <p:spPr>
                <a:xfrm>
                  <a:off x="5525501" y="3083625"/>
                  <a:ext cx="923971"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grpSp>
          <p:sp>
            <p:nvSpPr>
              <p:cNvPr id="12" name="Freeform 40"/>
              <p:cNvSpPr>
                <a:spLocks/>
              </p:cNvSpPr>
              <p:nvPr/>
            </p:nvSpPr>
            <p:spPr bwMode="auto">
              <a:xfrm>
                <a:off x="2108010" y="2446090"/>
                <a:ext cx="2075730" cy="1705618"/>
              </a:xfrm>
              <a:custGeom>
                <a:avLst/>
                <a:gdLst/>
                <a:ahLst/>
                <a:cxnLst>
                  <a:cxn ang="0">
                    <a:pos x="4050" y="0"/>
                  </a:cxn>
                  <a:cxn ang="0">
                    <a:pos x="4050" y="659"/>
                  </a:cxn>
                  <a:cxn ang="0">
                    <a:pos x="1582" y="659"/>
                  </a:cxn>
                  <a:cxn ang="0">
                    <a:pos x="1582" y="3539"/>
                  </a:cxn>
                  <a:cxn ang="0">
                    <a:pos x="0" y="3539"/>
                  </a:cxn>
                </a:cxnLst>
                <a:rect l="0" t="0" r="r" b="b"/>
                <a:pathLst>
                  <a:path w="4050" h="3539">
                    <a:moveTo>
                      <a:pt x="4050" y="0"/>
                    </a:moveTo>
                    <a:lnTo>
                      <a:pt x="4050" y="659"/>
                    </a:lnTo>
                    <a:lnTo>
                      <a:pt x="1582" y="659"/>
                    </a:lnTo>
                    <a:lnTo>
                      <a:pt x="1582" y="3539"/>
                    </a:lnTo>
                    <a:lnTo>
                      <a:pt x="0" y="3539"/>
                    </a:lnTo>
                  </a:path>
                </a:pathLst>
              </a:custGeom>
              <a:noFill/>
              <a:ln w="38100" cap="flat" cmpd="sng">
                <a:solidFill>
                  <a:srgbClr val="FF9900"/>
                </a:solidFill>
                <a:prstDash val="solid"/>
                <a:round/>
                <a:headEnd type="none" w="med" len="med"/>
                <a:tailEnd type="none" w="med" len="med"/>
              </a:ln>
              <a:effectLst/>
            </p:spPr>
            <p:txBody>
              <a:bodyPr/>
              <a:lstStyle/>
              <a:p>
                <a:endParaRPr lang="en-US" sz="900"/>
              </a:p>
            </p:txBody>
          </p:sp>
          <p:sp>
            <p:nvSpPr>
              <p:cNvPr id="13" name="Line 51"/>
              <p:cNvSpPr>
                <a:spLocks noChangeShapeType="1"/>
              </p:cNvSpPr>
              <p:nvPr/>
            </p:nvSpPr>
            <p:spPr bwMode="auto">
              <a:xfrm flipH="1">
                <a:off x="5615239" y="2674634"/>
                <a:ext cx="5590" cy="0"/>
              </a:xfrm>
              <a:prstGeom prst="line">
                <a:avLst/>
              </a:prstGeom>
              <a:noFill/>
              <a:ln w="25400">
                <a:solidFill>
                  <a:srgbClr val="000000"/>
                </a:solidFill>
                <a:round/>
                <a:headEnd/>
                <a:tailEnd/>
              </a:ln>
            </p:spPr>
            <p:txBody>
              <a:bodyPr/>
              <a:lstStyle/>
              <a:p>
                <a:endParaRPr lang="en-US" sz="900"/>
              </a:p>
            </p:txBody>
          </p:sp>
          <p:sp>
            <p:nvSpPr>
              <p:cNvPr id="14" name="Rectangle 331"/>
              <p:cNvSpPr>
                <a:spLocks noChangeArrowheads="1"/>
              </p:cNvSpPr>
              <p:nvPr/>
            </p:nvSpPr>
            <p:spPr bwMode="auto">
              <a:xfrm>
                <a:off x="4780461" y="1685500"/>
                <a:ext cx="320601" cy="138499"/>
              </a:xfrm>
              <a:prstGeom prst="rect">
                <a:avLst/>
              </a:prstGeom>
              <a:noFill/>
              <a:ln w="9525">
                <a:noFill/>
                <a:miter lim="800000"/>
                <a:headEnd/>
                <a:tailEnd/>
              </a:ln>
            </p:spPr>
            <p:txBody>
              <a:bodyPr wrap="none" lIns="0" tIns="0" rIns="0" bIns="0">
                <a:spAutoFit/>
              </a:bodyPr>
              <a:lstStyle/>
              <a:p>
                <a:pPr algn="l">
                  <a:spcBef>
                    <a:spcPct val="0"/>
                  </a:spcBef>
                  <a:buClrTx/>
                  <a:buFontTx/>
                  <a:buNone/>
                </a:pPr>
                <a:r>
                  <a:rPr lang="en-US" sz="900" b="1" dirty="0">
                    <a:solidFill>
                      <a:srgbClr val="000000"/>
                    </a:solidFill>
                  </a:rPr>
                  <a:t>Zone 2</a:t>
                </a:r>
                <a:endParaRPr lang="en-US" sz="900" dirty="0"/>
              </a:p>
            </p:txBody>
          </p:sp>
          <p:sp>
            <p:nvSpPr>
              <p:cNvPr id="15" name="Rectangle 333"/>
              <p:cNvSpPr>
                <a:spLocks noChangeArrowheads="1"/>
              </p:cNvSpPr>
              <p:nvPr/>
            </p:nvSpPr>
            <p:spPr bwMode="auto">
              <a:xfrm>
                <a:off x="3622157" y="3311796"/>
                <a:ext cx="320601" cy="138499"/>
              </a:xfrm>
              <a:prstGeom prst="rect">
                <a:avLst/>
              </a:prstGeom>
              <a:noFill/>
              <a:ln w="9525">
                <a:noFill/>
                <a:miter lim="800000"/>
                <a:headEnd/>
                <a:tailEnd/>
              </a:ln>
            </p:spPr>
            <p:txBody>
              <a:bodyPr wrap="none" lIns="0" tIns="0" rIns="0" bIns="0">
                <a:spAutoFit/>
              </a:bodyPr>
              <a:lstStyle/>
              <a:p>
                <a:pPr algn="l">
                  <a:spcBef>
                    <a:spcPct val="0"/>
                  </a:spcBef>
                  <a:buClrTx/>
                  <a:buFontTx/>
                  <a:buNone/>
                </a:pPr>
                <a:r>
                  <a:rPr lang="en-US" sz="900" b="1" dirty="0">
                    <a:solidFill>
                      <a:srgbClr val="000000"/>
                    </a:solidFill>
                  </a:rPr>
                  <a:t>Zone 3</a:t>
                </a:r>
                <a:endParaRPr lang="en-US" sz="900" dirty="0"/>
              </a:p>
            </p:txBody>
          </p:sp>
          <p:sp>
            <p:nvSpPr>
              <p:cNvPr id="20" name="Rectangle 346"/>
              <p:cNvSpPr>
                <a:spLocks noChangeArrowheads="1"/>
              </p:cNvSpPr>
              <p:nvPr/>
            </p:nvSpPr>
            <p:spPr bwMode="auto">
              <a:xfrm>
                <a:off x="3436826" y="2005914"/>
                <a:ext cx="288541" cy="138499"/>
              </a:xfrm>
              <a:prstGeom prst="rect">
                <a:avLst/>
              </a:prstGeom>
              <a:noFill/>
              <a:ln w="9525">
                <a:noFill/>
                <a:miter lim="800000"/>
                <a:headEnd/>
                <a:tailEnd/>
              </a:ln>
            </p:spPr>
            <p:txBody>
              <a:bodyPr wrap="none" lIns="0" tIns="0" rIns="0" bIns="0">
                <a:spAutoFit/>
              </a:bodyPr>
              <a:lstStyle/>
              <a:p>
                <a:pPr algn="l">
                  <a:spcBef>
                    <a:spcPct val="0"/>
                  </a:spcBef>
                  <a:buClrTx/>
                  <a:buFontTx/>
                  <a:buNone/>
                </a:pPr>
                <a:r>
                  <a:rPr lang="en-US" sz="900" b="1" dirty="0">
                    <a:solidFill>
                      <a:srgbClr val="000000"/>
                    </a:solidFill>
                  </a:rPr>
                  <a:t>Port 1</a:t>
                </a:r>
                <a:endParaRPr lang="en-US" sz="900" dirty="0"/>
              </a:p>
            </p:txBody>
          </p:sp>
          <p:sp>
            <p:nvSpPr>
              <p:cNvPr id="24" name="Rectangle 351"/>
              <p:cNvSpPr>
                <a:spLocks noChangeArrowheads="1"/>
              </p:cNvSpPr>
              <p:nvPr/>
            </p:nvSpPr>
            <p:spPr bwMode="auto">
              <a:xfrm>
                <a:off x="4318678" y="1449583"/>
                <a:ext cx="288541" cy="138499"/>
              </a:xfrm>
              <a:prstGeom prst="rect">
                <a:avLst/>
              </a:prstGeom>
              <a:noFill/>
              <a:ln w="9525">
                <a:noFill/>
                <a:miter lim="800000"/>
                <a:headEnd/>
                <a:tailEnd/>
              </a:ln>
            </p:spPr>
            <p:txBody>
              <a:bodyPr wrap="none" lIns="0" tIns="0" rIns="0" bIns="0">
                <a:spAutoFit/>
              </a:bodyPr>
              <a:lstStyle/>
              <a:p>
                <a:pPr algn="l">
                  <a:spcBef>
                    <a:spcPct val="0"/>
                  </a:spcBef>
                  <a:buClrTx/>
                  <a:buFontTx/>
                  <a:buNone/>
                </a:pPr>
                <a:r>
                  <a:rPr lang="en-US" sz="900" b="1" dirty="0">
                    <a:solidFill>
                      <a:srgbClr val="000000"/>
                    </a:solidFill>
                  </a:rPr>
                  <a:t>Port 5</a:t>
                </a:r>
                <a:endParaRPr lang="en-US" sz="900" dirty="0"/>
              </a:p>
            </p:txBody>
          </p:sp>
          <p:sp>
            <p:nvSpPr>
              <p:cNvPr id="25" name="Rectangle 352"/>
              <p:cNvSpPr>
                <a:spLocks noChangeArrowheads="1"/>
              </p:cNvSpPr>
              <p:nvPr/>
            </p:nvSpPr>
            <p:spPr bwMode="auto">
              <a:xfrm>
                <a:off x="736410" y="2244775"/>
                <a:ext cx="1477969" cy="138499"/>
              </a:xfrm>
              <a:prstGeom prst="rect">
                <a:avLst/>
              </a:prstGeom>
              <a:noFill/>
              <a:ln w="9525">
                <a:noFill/>
                <a:miter lim="800000"/>
                <a:headEnd/>
                <a:tailEnd/>
              </a:ln>
            </p:spPr>
            <p:txBody>
              <a:bodyPr wrap="none" lIns="0" tIns="0" rIns="0" bIns="0">
                <a:spAutoFit/>
              </a:bodyPr>
              <a:lstStyle/>
              <a:p>
                <a:pPr algn="l">
                  <a:spcBef>
                    <a:spcPct val="0"/>
                  </a:spcBef>
                  <a:buClrTx/>
                  <a:buFontTx/>
                  <a:buNone/>
                </a:pPr>
                <a:r>
                  <a:rPr lang="en-US" sz="900" b="1" dirty="0">
                    <a:solidFill>
                      <a:srgbClr val="000000"/>
                    </a:solidFill>
                  </a:rPr>
                  <a:t>WWN 10:00:00:00:C9:20:DC:40</a:t>
                </a:r>
                <a:endParaRPr lang="en-US" sz="900" dirty="0"/>
              </a:p>
            </p:txBody>
          </p:sp>
          <p:sp>
            <p:nvSpPr>
              <p:cNvPr id="26" name="Rectangle 353"/>
              <p:cNvSpPr>
                <a:spLocks noChangeArrowheads="1"/>
              </p:cNvSpPr>
              <p:nvPr/>
            </p:nvSpPr>
            <p:spPr bwMode="auto">
              <a:xfrm>
                <a:off x="736410" y="3681645"/>
                <a:ext cx="1477969" cy="138499"/>
              </a:xfrm>
              <a:prstGeom prst="rect">
                <a:avLst/>
              </a:prstGeom>
              <a:noFill/>
              <a:ln w="9525">
                <a:noFill/>
                <a:miter lim="800000"/>
                <a:headEnd/>
                <a:tailEnd/>
              </a:ln>
            </p:spPr>
            <p:txBody>
              <a:bodyPr wrap="none" lIns="0" tIns="0" rIns="0" bIns="0">
                <a:spAutoFit/>
              </a:bodyPr>
              <a:lstStyle/>
              <a:p>
                <a:pPr algn="l">
                  <a:spcBef>
                    <a:spcPct val="0"/>
                  </a:spcBef>
                  <a:buClrTx/>
                  <a:buFontTx/>
                  <a:buNone/>
                </a:pPr>
                <a:r>
                  <a:rPr lang="en-US" sz="900" b="1" dirty="0">
                    <a:solidFill>
                      <a:srgbClr val="000000"/>
                    </a:solidFill>
                  </a:rPr>
                  <a:t>WWN 10:00:00:00:C9:20:DC:56</a:t>
                </a:r>
                <a:endParaRPr lang="en-US" sz="900" dirty="0"/>
              </a:p>
            </p:txBody>
          </p:sp>
          <p:sp>
            <p:nvSpPr>
              <p:cNvPr id="27" name="Rectangle 354"/>
              <p:cNvSpPr>
                <a:spLocks noChangeArrowheads="1"/>
              </p:cNvSpPr>
              <p:nvPr/>
            </p:nvSpPr>
            <p:spPr bwMode="auto">
              <a:xfrm>
                <a:off x="736410" y="4453752"/>
                <a:ext cx="1477969" cy="138499"/>
              </a:xfrm>
              <a:prstGeom prst="rect">
                <a:avLst/>
              </a:prstGeom>
              <a:noFill/>
              <a:ln w="9525">
                <a:noFill/>
                <a:miter lim="800000"/>
                <a:headEnd/>
                <a:tailEnd/>
              </a:ln>
            </p:spPr>
            <p:txBody>
              <a:bodyPr wrap="none" lIns="0" tIns="0" rIns="0" bIns="0">
                <a:spAutoFit/>
              </a:bodyPr>
              <a:lstStyle/>
              <a:p>
                <a:pPr algn="l">
                  <a:spcBef>
                    <a:spcPct val="0"/>
                  </a:spcBef>
                  <a:buClrTx/>
                  <a:buFontTx/>
                  <a:buNone/>
                </a:pPr>
                <a:r>
                  <a:rPr lang="en-US" sz="900" b="1" dirty="0">
                    <a:solidFill>
                      <a:srgbClr val="000000"/>
                    </a:solidFill>
                  </a:rPr>
                  <a:t>WWN 10:00:00:00:C9:20:DC:82</a:t>
                </a:r>
                <a:endParaRPr lang="en-US" sz="900" dirty="0"/>
              </a:p>
            </p:txBody>
          </p:sp>
          <p:sp>
            <p:nvSpPr>
              <p:cNvPr id="34" name="Rectangle 361"/>
              <p:cNvSpPr>
                <a:spLocks noChangeArrowheads="1"/>
              </p:cNvSpPr>
              <p:nvPr/>
            </p:nvSpPr>
            <p:spPr bwMode="auto">
              <a:xfrm>
                <a:off x="6183939" y="3823214"/>
                <a:ext cx="1460336" cy="138499"/>
              </a:xfrm>
              <a:prstGeom prst="rect">
                <a:avLst/>
              </a:prstGeom>
              <a:noFill/>
              <a:ln w="9525">
                <a:noFill/>
                <a:miter lim="800000"/>
                <a:headEnd/>
                <a:tailEnd/>
              </a:ln>
            </p:spPr>
            <p:txBody>
              <a:bodyPr wrap="none" lIns="0" tIns="0" rIns="0" bIns="0">
                <a:spAutoFit/>
              </a:bodyPr>
              <a:lstStyle/>
              <a:p>
                <a:pPr algn="l">
                  <a:spcBef>
                    <a:spcPct val="0"/>
                  </a:spcBef>
                  <a:buClrTx/>
                  <a:buFontTx/>
                  <a:buNone/>
                </a:pPr>
                <a:r>
                  <a:rPr lang="en-US" sz="900" b="1" dirty="0">
                    <a:solidFill>
                      <a:srgbClr val="000000"/>
                    </a:solidFill>
                  </a:rPr>
                  <a:t>WWN 50:06:04:82:E8:91:2B:9E</a:t>
                </a:r>
                <a:endParaRPr lang="en-US" sz="900" dirty="0"/>
              </a:p>
            </p:txBody>
          </p:sp>
          <p:sp>
            <p:nvSpPr>
              <p:cNvPr id="35" name="Rectangle 362"/>
              <p:cNvSpPr>
                <a:spLocks noChangeArrowheads="1"/>
              </p:cNvSpPr>
              <p:nvPr/>
            </p:nvSpPr>
            <p:spPr bwMode="auto">
              <a:xfrm>
                <a:off x="3221352" y="4439342"/>
                <a:ext cx="3500958" cy="138499"/>
              </a:xfrm>
              <a:prstGeom prst="rect">
                <a:avLst/>
              </a:prstGeom>
              <a:noFill/>
              <a:ln w="9525">
                <a:noFill/>
                <a:miter lim="800000"/>
                <a:headEnd/>
                <a:tailEnd/>
              </a:ln>
            </p:spPr>
            <p:txBody>
              <a:bodyPr wrap="none" lIns="0" tIns="0" rIns="0" bIns="0">
                <a:spAutoFit/>
              </a:bodyPr>
              <a:lstStyle/>
              <a:p>
                <a:pPr algn="l">
                  <a:spcBef>
                    <a:spcPct val="0"/>
                  </a:spcBef>
                  <a:buClrTx/>
                  <a:buFontTx/>
                  <a:buNone/>
                </a:pPr>
                <a:r>
                  <a:rPr lang="en-US" sz="900" b="1" dirty="0">
                    <a:solidFill>
                      <a:srgbClr val="000000"/>
                    </a:solidFill>
                  </a:rPr>
                  <a:t>Zone 1 (WWN Zone) = 10:00:00:00:C9:20:DC:82 ;  50:06:04:82:E8:91:2B:9E</a:t>
                </a:r>
                <a:endParaRPr lang="en-US" sz="900" dirty="0"/>
              </a:p>
            </p:txBody>
          </p:sp>
          <p:sp>
            <p:nvSpPr>
              <p:cNvPr id="36" name="Rectangle 363"/>
              <p:cNvSpPr>
                <a:spLocks noChangeArrowheads="1"/>
              </p:cNvSpPr>
              <p:nvPr/>
            </p:nvSpPr>
            <p:spPr bwMode="auto">
              <a:xfrm>
                <a:off x="3221352" y="4595854"/>
                <a:ext cx="1542089" cy="138499"/>
              </a:xfrm>
              <a:prstGeom prst="rect">
                <a:avLst/>
              </a:prstGeom>
              <a:noFill/>
              <a:ln w="9525">
                <a:noFill/>
                <a:miter lim="800000"/>
                <a:headEnd/>
                <a:tailEnd/>
              </a:ln>
            </p:spPr>
            <p:txBody>
              <a:bodyPr wrap="none" lIns="0" tIns="0" rIns="0" bIns="0">
                <a:spAutoFit/>
              </a:bodyPr>
              <a:lstStyle/>
              <a:p>
                <a:pPr algn="l">
                  <a:spcBef>
                    <a:spcPct val="0"/>
                  </a:spcBef>
                  <a:buClrTx/>
                  <a:buFontTx/>
                  <a:buNone/>
                </a:pPr>
                <a:r>
                  <a:rPr lang="en-US" sz="900" b="1" dirty="0">
                    <a:solidFill>
                      <a:srgbClr val="000000"/>
                    </a:solidFill>
                  </a:rPr>
                  <a:t>Zone 2 (Port Zone) = 15,5 ; 15,12</a:t>
                </a:r>
                <a:endParaRPr lang="en-US" sz="900" dirty="0"/>
              </a:p>
            </p:txBody>
          </p:sp>
          <p:sp>
            <p:nvSpPr>
              <p:cNvPr id="37" name="Rectangle 364"/>
              <p:cNvSpPr>
                <a:spLocks noChangeArrowheads="1"/>
              </p:cNvSpPr>
              <p:nvPr/>
            </p:nvSpPr>
            <p:spPr bwMode="auto">
              <a:xfrm>
                <a:off x="3221352" y="4753763"/>
                <a:ext cx="2604880" cy="138499"/>
              </a:xfrm>
              <a:prstGeom prst="rect">
                <a:avLst/>
              </a:prstGeom>
              <a:noFill/>
              <a:ln w="9525">
                <a:noFill/>
                <a:miter lim="800000"/>
                <a:headEnd/>
                <a:tailEnd/>
              </a:ln>
            </p:spPr>
            <p:txBody>
              <a:bodyPr wrap="none" lIns="0" tIns="0" rIns="0" bIns="0">
                <a:spAutoFit/>
              </a:bodyPr>
              <a:lstStyle/>
              <a:p>
                <a:pPr algn="l">
                  <a:spcBef>
                    <a:spcPct val="0"/>
                  </a:spcBef>
                  <a:buClrTx/>
                  <a:buFontTx/>
                  <a:buNone/>
                </a:pPr>
                <a:r>
                  <a:rPr lang="en-US" sz="900" b="1">
                    <a:solidFill>
                      <a:srgbClr val="000000"/>
                    </a:solidFill>
                  </a:rPr>
                  <a:t>Zone 3 (Mixed Zone) = 10:00:00:00:C9:20:DC:56 ; 15,12</a:t>
                </a:r>
                <a:endParaRPr lang="en-US" sz="900"/>
              </a:p>
            </p:txBody>
          </p:sp>
          <p:sp>
            <p:nvSpPr>
              <p:cNvPr id="38" name="Rectangle 367"/>
              <p:cNvSpPr>
                <a:spLocks noChangeArrowheads="1"/>
              </p:cNvSpPr>
              <p:nvPr/>
            </p:nvSpPr>
            <p:spPr bwMode="auto">
              <a:xfrm>
                <a:off x="652457" y="1793884"/>
                <a:ext cx="440825" cy="276999"/>
              </a:xfrm>
              <a:prstGeom prst="rect">
                <a:avLst/>
              </a:prstGeom>
              <a:noFill/>
              <a:ln w="9525">
                <a:noFill/>
                <a:miter lim="800000"/>
                <a:headEnd/>
                <a:tailEnd/>
              </a:ln>
            </p:spPr>
            <p:txBody>
              <a:bodyPr wrap="none" lIns="0" tIns="0" rIns="0" bIns="0">
                <a:spAutoFit/>
              </a:bodyPr>
              <a:lstStyle/>
              <a:p>
                <a:pPr algn="ctr">
                  <a:spcBef>
                    <a:spcPct val="0"/>
                  </a:spcBef>
                  <a:buClrTx/>
                  <a:buFontTx/>
                  <a:buNone/>
                </a:pPr>
                <a:r>
                  <a:rPr lang="en-US" sz="900" b="1" dirty="0">
                    <a:solidFill>
                      <a:srgbClr val="000000"/>
                    </a:solidFill>
                  </a:rPr>
                  <a:t>Compute</a:t>
                </a:r>
              </a:p>
              <a:p>
                <a:pPr algn="ctr">
                  <a:spcBef>
                    <a:spcPct val="0"/>
                  </a:spcBef>
                  <a:buClrTx/>
                  <a:buFontTx/>
                  <a:buNone/>
                </a:pPr>
                <a:r>
                  <a:rPr lang="en-US" sz="900" b="1" dirty="0">
                    <a:solidFill>
                      <a:srgbClr val="000000"/>
                    </a:solidFill>
                  </a:rPr>
                  <a:t>System</a:t>
                </a:r>
                <a:endParaRPr lang="en-US" sz="900" dirty="0"/>
              </a:p>
            </p:txBody>
          </p:sp>
          <p:sp>
            <p:nvSpPr>
              <p:cNvPr id="39" name="Rectangle 368"/>
              <p:cNvSpPr>
                <a:spLocks noChangeArrowheads="1"/>
              </p:cNvSpPr>
              <p:nvPr/>
            </p:nvSpPr>
            <p:spPr bwMode="auto">
              <a:xfrm>
                <a:off x="6627503" y="2085999"/>
                <a:ext cx="742191" cy="138499"/>
              </a:xfrm>
              <a:prstGeom prst="rect">
                <a:avLst/>
              </a:prstGeom>
              <a:noFill/>
              <a:ln w="9525">
                <a:noFill/>
                <a:miter lim="800000"/>
                <a:headEnd/>
                <a:tailEnd/>
              </a:ln>
            </p:spPr>
            <p:txBody>
              <a:bodyPr wrap="none" lIns="0" tIns="0" rIns="0" bIns="0">
                <a:spAutoFit/>
              </a:bodyPr>
              <a:lstStyle/>
              <a:p>
                <a:pPr algn="l">
                  <a:spcBef>
                    <a:spcPct val="0"/>
                  </a:spcBef>
                  <a:buClrTx/>
                  <a:buFontTx/>
                  <a:buNone/>
                </a:pPr>
                <a:r>
                  <a:rPr lang="en-US" sz="900" b="1" dirty="0">
                    <a:solidFill>
                      <a:srgbClr val="000000"/>
                    </a:solidFill>
                  </a:rPr>
                  <a:t>Storage System</a:t>
                </a:r>
                <a:endParaRPr lang="en-US" sz="900" dirty="0"/>
              </a:p>
            </p:txBody>
          </p:sp>
          <p:sp>
            <p:nvSpPr>
              <p:cNvPr id="40" name="Rectangle 369"/>
              <p:cNvSpPr>
                <a:spLocks noChangeArrowheads="1"/>
              </p:cNvSpPr>
              <p:nvPr/>
            </p:nvSpPr>
            <p:spPr bwMode="auto">
              <a:xfrm>
                <a:off x="4402415" y="1787796"/>
                <a:ext cx="320601" cy="276999"/>
              </a:xfrm>
              <a:prstGeom prst="rect">
                <a:avLst/>
              </a:prstGeom>
              <a:noFill/>
              <a:ln w="9525">
                <a:noFill/>
                <a:miter lim="800000"/>
                <a:headEnd/>
                <a:tailEnd/>
              </a:ln>
            </p:spPr>
            <p:txBody>
              <a:bodyPr wrap="none" lIns="0" tIns="0" rIns="0" bIns="0">
                <a:spAutoFit/>
              </a:bodyPr>
              <a:lstStyle/>
              <a:p>
                <a:pPr algn="ctr">
                  <a:spcBef>
                    <a:spcPct val="0"/>
                  </a:spcBef>
                  <a:buClrTx/>
                  <a:buFontTx/>
                  <a:buNone/>
                </a:pPr>
                <a:r>
                  <a:rPr lang="en-US" sz="900" b="1" dirty="0">
                    <a:solidFill>
                      <a:srgbClr val="000000"/>
                    </a:solidFill>
                  </a:rPr>
                  <a:t>FC</a:t>
                </a:r>
              </a:p>
              <a:p>
                <a:pPr algn="ctr">
                  <a:spcBef>
                    <a:spcPct val="0"/>
                  </a:spcBef>
                  <a:buClrTx/>
                  <a:buFontTx/>
                  <a:buNone/>
                </a:pPr>
                <a:r>
                  <a:rPr lang="en-US" sz="900" b="1" dirty="0">
                    <a:solidFill>
                      <a:srgbClr val="000000"/>
                    </a:solidFill>
                  </a:rPr>
                  <a:t>Switch</a:t>
                </a:r>
                <a:endParaRPr lang="en-US" sz="900" dirty="0"/>
              </a:p>
            </p:txBody>
          </p:sp>
          <p:sp>
            <p:nvSpPr>
              <p:cNvPr id="41" name="Rectangle 370"/>
              <p:cNvSpPr>
                <a:spLocks noChangeArrowheads="1"/>
              </p:cNvSpPr>
              <p:nvPr/>
            </p:nvSpPr>
            <p:spPr bwMode="auto">
              <a:xfrm>
                <a:off x="3802781" y="1196349"/>
                <a:ext cx="1077218" cy="138499"/>
              </a:xfrm>
              <a:prstGeom prst="rect">
                <a:avLst/>
              </a:prstGeom>
              <a:noFill/>
              <a:ln w="9525">
                <a:noFill/>
                <a:miter lim="800000"/>
                <a:headEnd/>
                <a:tailEnd/>
              </a:ln>
            </p:spPr>
            <p:txBody>
              <a:bodyPr wrap="none" lIns="0" tIns="0" rIns="0" bIns="0">
                <a:spAutoFit/>
              </a:bodyPr>
              <a:lstStyle/>
              <a:p>
                <a:pPr algn="l">
                  <a:spcBef>
                    <a:spcPct val="0"/>
                  </a:spcBef>
                  <a:buClrTx/>
                  <a:buFontTx/>
                  <a:buNone/>
                </a:pPr>
                <a:r>
                  <a:rPr lang="en-US" sz="900" b="1" dirty="0">
                    <a:solidFill>
                      <a:srgbClr val="000000"/>
                    </a:solidFill>
                  </a:rPr>
                  <a:t>Switch Domain ID = 15</a:t>
                </a:r>
                <a:endParaRPr lang="en-US" sz="900" dirty="0"/>
              </a:p>
            </p:txBody>
          </p:sp>
          <p:sp>
            <p:nvSpPr>
              <p:cNvPr id="42" name="Rectangle 332"/>
              <p:cNvSpPr>
                <a:spLocks noChangeArrowheads="1"/>
              </p:cNvSpPr>
              <p:nvPr/>
            </p:nvSpPr>
            <p:spPr bwMode="auto">
              <a:xfrm>
                <a:off x="4667888" y="4181690"/>
                <a:ext cx="320601" cy="138499"/>
              </a:xfrm>
              <a:prstGeom prst="rect">
                <a:avLst/>
              </a:prstGeom>
              <a:noFill/>
              <a:ln w="9525">
                <a:noFill/>
                <a:miter lim="800000"/>
                <a:headEnd/>
                <a:tailEnd/>
              </a:ln>
            </p:spPr>
            <p:txBody>
              <a:bodyPr wrap="none" lIns="0" tIns="0" rIns="0" bIns="0">
                <a:spAutoFit/>
              </a:bodyPr>
              <a:lstStyle/>
              <a:p>
                <a:pPr algn="l">
                  <a:spcBef>
                    <a:spcPct val="0"/>
                  </a:spcBef>
                  <a:buClrTx/>
                  <a:buFontTx/>
                  <a:buNone/>
                </a:pPr>
                <a:r>
                  <a:rPr lang="en-US" sz="900" b="1" dirty="0">
                    <a:solidFill>
                      <a:srgbClr val="000000"/>
                    </a:solidFill>
                  </a:rPr>
                  <a:t>Zone 1</a:t>
                </a:r>
                <a:endParaRPr lang="en-US" sz="900" dirty="0"/>
              </a:p>
            </p:txBody>
          </p:sp>
          <p:sp>
            <p:nvSpPr>
              <p:cNvPr id="45" name="Rectangle 373"/>
              <p:cNvSpPr>
                <a:spLocks noChangeArrowheads="1"/>
              </p:cNvSpPr>
              <p:nvPr/>
            </p:nvSpPr>
            <p:spPr bwMode="auto">
              <a:xfrm>
                <a:off x="4965345" y="2830580"/>
                <a:ext cx="346249" cy="138499"/>
              </a:xfrm>
              <a:prstGeom prst="rect">
                <a:avLst/>
              </a:prstGeom>
              <a:noFill/>
              <a:ln w="9525">
                <a:noFill/>
                <a:miter lim="800000"/>
                <a:headEnd/>
                <a:tailEnd/>
              </a:ln>
            </p:spPr>
            <p:txBody>
              <a:bodyPr wrap="none" lIns="0" tIns="0" rIns="0" bIns="0">
                <a:spAutoFit/>
              </a:bodyPr>
              <a:lstStyle/>
              <a:p>
                <a:pPr algn="l">
                  <a:spcBef>
                    <a:spcPct val="0"/>
                  </a:spcBef>
                  <a:buClrTx/>
                  <a:buFontTx/>
                  <a:buNone/>
                </a:pPr>
                <a:r>
                  <a:rPr lang="en-US" sz="900" b="1" dirty="0">
                    <a:solidFill>
                      <a:srgbClr val="000000"/>
                    </a:solidFill>
                  </a:rPr>
                  <a:t>Port 12</a:t>
                </a:r>
                <a:endParaRPr lang="en-US" sz="900" dirty="0"/>
              </a:p>
            </p:txBody>
          </p:sp>
          <p:sp>
            <p:nvSpPr>
              <p:cNvPr id="46" name="Rectangle 345"/>
              <p:cNvSpPr>
                <a:spLocks noChangeArrowheads="1"/>
              </p:cNvSpPr>
              <p:nvPr/>
            </p:nvSpPr>
            <p:spPr bwMode="auto">
              <a:xfrm>
                <a:off x="4367914" y="2930796"/>
                <a:ext cx="288541" cy="138499"/>
              </a:xfrm>
              <a:prstGeom prst="rect">
                <a:avLst/>
              </a:prstGeom>
              <a:noFill/>
              <a:ln w="9525">
                <a:noFill/>
                <a:miter lim="800000"/>
                <a:headEnd/>
                <a:tailEnd/>
              </a:ln>
            </p:spPr>
            <p:txBody>
              <a:bodyPr wrap="none" lIns="0" tIns="0" rIns="0" bIns="0">
                <a:spAutoFit/>
              </a:bodyPr>
              <a:lstStyle/>
              <a:p>
                <a:pPr algn="l">
                  <a:spcBef>
                    <a:spcPct val="0"/>
                  </a:spcBef>
                  <a:buClrTx/>
                  <a:buFontTx/>
                  <a:buNone/>
                </a:pPr>
                <a:r>
                  <a:rPr lang="en-US" sz="900" b="1" dirty="0">
                    <a:solidFill>
                      <a:srgbClr val="000000"/>
                    </a:solidFill>
                  </a:rPr>
                  <a:t>Port 9</a:t>
                </a:r>
                <a:endParaRPr lang="en-US" sz="900" dirty="0"/>
              </a:p>
            </p:txBody>
          </p:sp>
          <p:sp>
            <p:nvSpPr>
              <p:cNvPr id="69" name="Rectangle 68"/>
              <p:cNvSpPr/>
              <p:nvPr/>
            </p:nvSpPr>
            <p:spPr>
              <a:xfrm>
                <a:off x="2108010" y="1938818"/>
                <a:ext cx="95886" cy="64008"/>
              </a:xfrm>
              <a:prstGeom prst="rect">
                <a:avLst/>
              </a:prstGeom>
              <a:solidFill>
                <a:schemeClr val="tx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p:cNvSpPr/>
              <p:nvPr/>
            </p:nvSpPr>
            <p:spPr>
              <a:xfrm>
                <a:off x="6723095" y="3312840"/>
                <a:ext cx="95886" cy="64008"/>
              </a:xfrm>
              <a:prstGeom prst="rect">
                <a:avLst/>
              </a:prstGeom>
              <a:solidFill>
                <a:schemeClr val="tx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1" name="Picture 28" descr="C:\Users\patils1\Desktop\2013 Projects\CIS v2\CIS Slide Deck_Based on Book\Colored Graphics\Physical Compute System With Hyperviso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07625" y="1150326"/>
                <a:ext cx="936010" cy="906701"/>
              </a:xfrm>
              <a:prstGeom prst="rect">
                <a:avLst/>
              </a:prstGeom>
              <a:noFill/>
              <a:extLst>
                <a:ext uri="{909E8E84-426E-40DD-AFC4-6F175D3DCCD1}">
                  <a14:hiddenFill xmlns:a14="http://schemas.microsoft.com/office/drawing/2010/main">
                    <a:solidFill>
                      <a:srgbClr val="FFFFFF"/>
                    </a:solidFill>
                  </a14:hiddenFill>
                </a:ext>
              </a:extLst>
            </p:spPr>
          </p:pic>
          <p:sp>
            <p:nvSpPr>
              <p:cNvPr id="72" name="Rectangle 71"/>
              <p:cNvSpPr/>
              <p:nvPr/>
            </p:nvSpPr>
            <p:spPr>
              <a:xfrm>
                <a:off x="2108010" y="3347996"/>
                <a:ext cx="95886" cy="64008"/>
              </a:xfrm>
              <a:prstGeom prst="rect">
                <a:avLst/>
              </a:prstGeom>
              <a:solidFill>
                <a:schemeClr val="tx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1" name="Picture 28" descr="C:\Users\patils1\Desktop\2013 Projects\CIS v2\CIS Slide Deck_Based on Book\Colored Graphics\Physical Compute System With Hyperviso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07625" y="2577440"/>
                <a:ext cx="936010" cy="906701"/>
              </a:xfrm>
              <a:prstGeom prst="rect">
                <a:avLst/>
              </a:prstGeom>
              <a:noFill/>
              <a:extLst>
                <a:ext uri="{909E8E84-426E-40DD-AFC4-6F175D3DCCD1}">
                  <a14:hiddenFill xmlns:a14="http://schemas.microsoft.com/office/drawing/2010/main">
                    <a:solidFill>
                      <a:srgbClr val="FFFFFF"/>
                    </a:solidFill>
                  </a14:hiddenFill>
                </a:ext>
              </a:extLst>
            </p:spPr>
          </p:pic>
          <p:sp>
            <p:nvSpPr>
              <p:cNvPr id="74" name="Rectangle 73"/>
              <p:cNvSpPr/>
              <p:nvPr/>
            </p:nvSpPr>
            <p:spPr>
              <a:xfrm>
                <a:off x="2108010" y="4124610"/>
                <a:ext cx="95886" cy="64008"/>
              </a:xfrm>
              <a:prstGeom prst="rect">
                <a:avLst/>
              </a:prstGeom>
              <a:solidFill>
                <a:schemeClr val="tx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3" name="Picture 29" descr="C:\Users\patils1\Desktop\2013 Projects\CIS v2\CIS Slide Deck_Based on Book\Colored Graphics\Physical Compute System.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09117" y="4025747"/>
                <a:ext cx="934518" cy="210312"/>
              </a:xfrm>
              <a:prstGeom prst="rect">
                <a:avLst/>
              </a:prstGeom>
              <a:noFill/>
              <a:extLst>
                <a:ext uri="{909E8E84-426E-40DD-AFC4-6F175D3DCCD1}">
                  <a14:hiddenFill xmlns:a14="http://schemas.microsoft.com/office/drawing/2010/main">
                    <a:solidFill>
                      <a:srgbClr val="FFFFFF"/>
                    </a:solidFill>
                  </a14:hiddenFill>
                </a:ext>
              </a:extLst>
            </p:spPr>
          </p:pic>
          <p:cxnSp>
            <p:nvCxnSpPr>
              <p:cNvPr id="78" name="Straight Arrow Connector 77"/>
              <p:cNvCxnSpPr/>
              <p:nvPr/>
            </p:nvCxnSpPr>
            <p:spPr>
              <a:xfrm flipH="1" flipV="1">
                <a:off x="2189201" y="2003409"/>
                <a:ext cx="153658" cy="240005"/>
              </a:xfrm>
              <a:prstGeom prst="straightConnector1">
                <a:avLst/>
              </a:prstGeom>
              <a:noFill/>
              <a:ln w="25400">
                <a:solidFill>
                  <a:srgbClr val="000000"/>
                </a:solidFill>
                <a:round/>
                <a:headEnd type="none" w="med" len="med"/>
                <a:tailEnd type="triangle" w="med" len="med"/>
              </a:ln>
            </p:spPr>
          </p:cxnSp>
          <p:cxnSp>
            <p:nvCxnSpPr>
              <p:cNvPr id="79" name="Straight Arrow Connector 78"/>
              <p:cNvCxnSpPr/>
              <p:nvPr/>
            </p:nvCxnSpPr>
            <p:spPr>
              <a:xfrm flipH="1" flipV="1">
                <a:off x="2176675" y="3429114"/>
                <a:ext cx="153658" cy="240005"/>
              </a:xfrm>
              <a:prstGeom prst="straightConnector1">
                <a:avLst/>
              </a:prstGeom>
              <a:noFill/>
              <a:ln w="25400">
                <a:solidFill>
                  <a:srgbClr val="000000"/>
                </a:solidFill>
                <a:round/>
                <a:headEnd type="none" w="med" len="med"/>
                <a:tailEnd type="triangle" w="med" len="med"/>
              </a:ln>
            </p:spPr>
          </p:cxnSp>
          <p:cxnSp>
            <p:nvCxnSpPr>
              <p:cNvPr id="80" name="Straight Arrow Connector 79"/>
              <p:cNvCxnSpPr/>
              <p:nvPr/>
            </p:nvCxnSpPr>
            <p:spPr>
              <a:xfrm flipH="1" flipV="1">
                <a:off x="2176675" y="4201144"/>
                <a:ext cx="153658" cy="240005"/>
              </a:xfrm>
              <a:prstGeom prst="straightConnector1">
                <a:avLst/>
              </a:prstGeom>
              <a:noFill/>
              <a:ln w="25400">
                <a:solidFill>
                  <a:srgbClr val="000000"/>
                </a:solidFill>
                <a:round/>
                <a:headEnd type="none" w="med" len="med"/>
                <a:tailEnd type="triangle" w="med" len="med"/>
              </a:ln>
            </p:spPr>
          </p:cxnSp>
          <p:pic>
            <p:nvPicPr>
              <p:cNvPr id="63" name="Picture 9" descr="C:\Users\patils1\Desktop\2013 Projects\CIS v2\CIS Slide Deck_Based on Book\Colored Graphics\Storage System.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84564" y="2258566"/>
                <a:ext cx="708594" cy="1508760"/>
              </a:xfrm>
              <a:prstGeom prst="rect">
                <a:avLst/>
              </a:prstGeom>
              <a:noFill/>
              <a:extLst>
                <a:ext uri="{909E8E84-426E-40DD-AFC4-6F175D3DCCD1}">
                  <a14:hiddenFill xmlns:a14="http://schemas.microsoft.com/office/drawing/2010/main">
                    <a:solidFill>
                      <a:srgbClr val="FFFFFF"/>
                    </a:solidFill>
                  </a14:hiddenFill>
                </a:ext>
              </a:extLst>
            </p:spPr>
          </p:pic>
          <p:cxnSp>
            <p:nvCxnSpPr>
              <p:cNvPr id="82" name="Straight Arrow Connector 81"/>
              <p:cNvCxnSpPr/>
              <p:nvPr/>
            </p:nvCxnSpPr>
            <p:spPr>
              <a:xfrm flipV="1">
                <a:off x="6482167" y="3375461"/>
                <a:ext cx="264877" cy="443663"/>
              </a:xfrm>
              <a:prstGeom prst="straightConnector1">
                <a:avLst/>
              </a:prstGeom>
              <a:noFill/>
              <a:ln w="25400">
                <a:solidFill>
                  <a:srgbClr val="000000"/>
                </a:solidFill>
                <a:round/>
                <a:headEnd type="none" w="med" len="med"/>
                <a:tailEnd type="triangle" w="med" len="med"/>
              </a:ln>
            </p:spPr>
          </p:cxnSp>
          <p:pic>
            <p:nvPicPr>
              <p:cNvPr id="64" name="Picture 16" descr="C:\Users\patils1\Desktop\2013 Projects\CIS v2\CIS Slide Deck_Based on Book\Colored Graphics\FC Switch.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04575" y="2070854"/>
                <a:ext cx="758953" cy="473982"/>
              </a:xfrm>
              <a:prstGeom prst="rect">
                <a:avLst/>
              </a:prstGeom>
              <a:noFill/>
              <a:extLst>
                <a:ext uri="{909E8E84-426E-40DD-AFC4-6F175D3DCCD1}">
                  <a14:hiddenFill xmlns:a14="http://schemas.microsoft.com/office/drawing/2010/main">
                    <a:solidFill>
                      <a:srgbClr val="FFFFFF"/>
                    </a:solidFill>
                  </a14:hiddenFill>
                </a:ext>
              </a:extLst>
            </p:spPr>
          </p:pic>
          <p:sp>
            <p:nvSpPr>
              <p:cNvPr id="51" name="Oval 50"/>
              <p:cNvSpPr/>
              <p:nvPr/>
            </p:nvSpPr>
            <p:spPr>
              <a:xfrm rot="2040000">
                <a:off x="4094093" y="2161188"/>
                <a:ext cx="792052" cy="200787"/>
              </a:xfrm>
              <a:prstGeom prst="ellipse">
                <a:avLst/>
              </a:prstGeom>
              <a:solidFill>
                <a:schemeClr val="accent4">
                  <a:lumMod val="60000"/>
                  <a:lumOff val="40000"/>
                  <a:alpha val="50000"/>
                </a:schemeClr>
              </a:solidFill>
              <a:ln>
                <a:solidFill>
                  <a:schemeClr val="accent4">
                    <a:lumMod val="50000"/>
                  </a:schemeClr>
                </a:solidFill>
                <a:prstDash val="soli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900"/>
              </a:p>
            </p:txBody>
          </p:sp>
          <p:cxnSp>
            <p:nvCxnSpPr>
              <p:cNvPr id="86" name="Straight Arrow Connector 85"/>
              <p:cNvCxnSpPr/>
              <p:nvPr/>
            </p:nvCxnSpPr>
            <p:spPr>
              <a:xfrm>
                <a:off x="3658880" y="2143498"/>
                <a:ext cx="323439" cy="261096"/>
              </a:xfrm>
              <a:prstGeom prst="straightConnector1">
                <a:avLst/>
              </a:prstGeom>
              <a:noFill/>
              <a:ln w="25400">
                <a:solidFill>
                  <a:srgbClr val="000000"/>
                </a:solidFill>
                <a:round/>
                <a:headEnd type="none" w="med" len="med"/>
                <a:tailEnd type="triangle" w="med" len="med"/>
              </a:ln>
            </p:spPr>
          </p:cxnSp>
          <p:cxnSp>
            <p:nvCxnSpPr>
              <p:cNvPr id="88" name="Straight Arrow Connector 87"/>
              <p:cNvCxnSpPr/>
              <p:nvPr/>
            </p:nvCxnSpPr>
            <p:spPr>
              <a:xfrm flipH="1">
                <a:off x="4246552" y="1604146"/>
                <a:ext cx="220219" cy="465224"/>
              </a:xfrm>
              <a:prstGeom prst="straightConnector1">
                <a:avLst/>
              </a:prstGeom>
              <a:noFill/>
              <a:ln w="25400">
                <a:solidFill>
                  <a:srgbClr val="000000"/>
                </a:solidFill>
                <a:round/>
                <a:headEnd type="none" w="med" len="med"/>
                <a:tailEnd type="triangle" w="med" len="med"/>
              </a:ln>
            </p:spPr>
          </p:cxnSp>
          <p:cxnSp>
            <p:nvCxnSpPr>
              <p:cNvPr id="90" name="Straight Arrow Connector 89"/>
              <p:cNvCxnSpPr/>
              <p:nvPr/>
            </p:nvCxnSpPr>
            <p:spPr>
              <a:xfrm flipH="1" flipV="1">
                <a:off x="4770120" y="2484195"/>
                <a:ext cx="409615" cy="348279"/>
              </a:xfrm>
              <a:prstGeom prst="straightConnector1">
                <a:avLst/>
              </a:prstGeom>
              <a:noFill/>
              <a:ln w="25400">
                <a:solidFill>
                  <a:srgbClr val="000000"/>
                </a:solidFill>
                <a:round/>
                <a:headEnd type="none" w="med" len="med"/>
                <a:tailEnd type="triangle" w="med" len="med"/>
              </a:ln>
            </p:spPr>
          </p:cxnSp>
          <p:cxnSp>
            <p:nvCxnSpPr>
              <p:cNvPr id="91" name="Straight Arrow Connector 90"/>
              <p:cNvCxnSpPr/>
              <p:nvPr/>
            </p:nvCxnSpPr>
            <p:spPr>
              <a:xfrm flipH="1">
                <a:off x="4705517" y="1828335"/>
                <a:ext cx="293112" cy="465224"/>
              </a:xfrm>
              <a:prstGeom prst="straightConnector1">
                <a:avLst/>
              </a:prstGeom>
              <a:noFill/>
              <a:ln w="25400">
                <a:solidFill>
                  <a:srgbClr val="000000"/>
                </a:solidFill>
                <a:round/>
                <a:headEnd type="none" w="med" len="med"/>
                <a:tailEnd type="triangle" w="med" len="med"/>
              </a:ln>
            </p:spPr>
          </p:cxnSp>
          <p:cxnSp>
            <p:nvCxnSpPr>
              <p:cNvPr id="93" name="Straight Arrow Connector 92"/>
              <p:cNvCxnSpPr/>
              <p:nvPr/>
            </p:nvCxnSpPr>
            <p:spPr>
              <a:xfrm flipH="1" flipV="1">
                <a:off x="3665601" y="3057100"/>
                <a:ext cx="173716" cy="261667"/>
              </a:xfrm>
              <a:prstGeom prst="straightConnector1">
                <a:avLst/>
              </a:prstGeom>
              <a:noFill/>
              <a:ln w="25400">
                <a:solidFill>
                  <a:srgbClr val="000000"/>
                </a:solidFill>
                <a:round/>
                <a:headEnd type="none" w="med" len="med"/>
                <a:tailEnd type="triangle" w="med" len="med"/>
              </a:ln>
            </p:spPr>
          </p:cxnSp>
          <p:cxnSp>
            <p:nvCxnSpPr>
              <p:cNvPr id="94" name="Straight Arrow Connector 93"/>
              <p:cNvCxnSpPr/>
              <p:nvPr/>
            </p:nvCxnSpPr>
            <p:spPr>
              <a:xfrm flipH="1" flipV="1">
                <a:off x="4214643" y="2558297"/>
                <a:ext cx="338525" cy="383107"/>
              </a:xfrm>
              <a:prstGeom prst="straightConnector1">
                <a:avLst/>
              </a:prstGeom>
              <a:noFill/>
              <a:ln w="25400">
                <a:solidFill>
                  <a:srgbClr val="000000"/>
                </a:solidFill>
                <a:round/>
                <a:headEnd type="none" w="med" len="med"/>
                <a:tailEnd type="triangle" w="med" len="med"/>
              </a:ln>
            </p:spPr>
          </p:cxnSp>
          <p:sp>
            <p:nvSpPr>
              <p:cNvPr id="95" name="Oval 94"/>
              <p:cNvSpPr/>
              <p:nvPr/>
            </p:nvSpPr>
            <p:spPr>
              <a:xfrm rot="20460000">
                <a:off x="2025587" y="2746034"/>
                <a:ext cx="2880360" cy="365760"/>
              </a:xfrm>
              <a:prstGeom prst="ellipse">
                <a:avLst/>
              </a:prstGeom>
              <a:solidFill>
                <a:schemeClr val="accent1">
                  <a:lumMod val="60000"/>
                  <a:lumOff val="40000"/>
                  <a:alpha val="50000"/>
                </a:schemeClr>
              </a:solidFill>
              <a:ln>
                <a:solidFill>
                  <a:schemeClr val="accent4">
                    <a:lumMod val="50000"/>
                  </a:schemeClr>
                </a:solidFill>
                <a:prstDash val="soli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900"/>
              </a:p>
            </p:txBody>
          </p:sp>
          <p:sp>
            <p:nvSpPr>
              <p:cNvPr id="97" name="Oval 96"/>
              <p:cNvSpPr/>
              <p:nvPr/>
            </p:nvSpPr>
            <p:spPr>
              <a:xfrm rot="21000000">
                <a:off x="2067766" y="3537207"/>
                <a:ext cx="4809742" cy="423907"/>
              </a:xfrm>
              <a:prstGeom prst="ellipse">
                <a:avLst/>
              </a:prstGeom>
              <a:solidFill>
                <a:schemeClr val="accent6">
                  <a:lumMod val="20000"/>
                  <a:lumOff val="80000"/>
                  <a:alpha val="50000"/>
                </a:schemeClr>
              </a:solidFill>
              <a:ln>
                <a:solidFill>
                  <a:schemeClr val="accent4">
                    <a:lumMod val="50000"/>
                  </a:schemeClr>
                </a:solidFill>
                <a:prstDash val="soli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900"/>
              </a:p>
            </p:txBody>
          </p:sp>
          <p:cxnSp>
            <p:nvCxnSpPr>
              <p:cNvPr id="98" name="Straight Arrow Connector 97"/>
              <p:cNvCxnSpPr/>
              <p:nvPr/>
            </p:nvCxnSpPr>
            <p:spPr>
              <a:xfrm flipH="1" flipV="1">
                <a:off x="4766828" y="3915522"/>
                <a:ext cx="86735" cy="264006"/>
              </a:xfrm>
              <a:prstGeom prst="straightConnector1">
                <a:avLst/>
              </a:prstGeom>
              <a:noFill/>
              <a:ln w="25400">
                <a:solidFill>
                  <a:srgbClr val="000000"/>
                </a:solidFill>
                <a:round/>
                <a:headEnd type="none" w="med" len="med"/>
                <a:tailEnd type="triangle" w="med" len="med"/>
              </a:ln>
            </p:spPr>
          </p:cxnSp>
        </p:grpSp>
        <p:grpSp>
          <p:nvGrpSpPr>
            <p:cNvPr id="18" name="Group 17"/>
            <p:cNvGrpSpPr/>
            <p:nvPr/>
          </p:nvGrpSpPr>
          <p:grpSpPr>
            <a:xfrm>
              <a:off x="667113" y="3260478"/>
              <a:ext cx="440825" cy="1051836"/>
              <a:chOff x="652457" y="3207726"/>
              <a:chExt cx="440825" cy="1051836"/>
            </a:xfrm>
          </p:grpSpPr>
          <p:sp>
            <p:nvSpPr>
              <p:cNvPr id="58" name="Rectangle 367"/>
              <p:cNvSpPr>
                <a:spLocks noChangeArrowheads="1"/>
              </p:cNvSpPr>
              <p:nvPr/>
            </p:nvSpPr>
            <p:spPr bwMode="auto">
              <a:xfrm>
                <a:off x="652457" y="3207726"/>
                <a:ext cx="440825" cy="276999"/>
              </a:xfrm>
              <a:prstGeom prst="rect">
                <a:avLst/>
              </a:prstGeom>
              <a:noFill/>
              <a:ln w="9525">
                <a:noFill/>
                <a:miter lim="800000"/>
                <a:headEnd/>
                <a:tailEnd/>
              </a:ln>
            </p:spPr>
            <p:txBody>
              <a:bodyPr wrap="none" lIns="0" tIns="0" rIns="0" bIns="0">
                <a:spAutoFit/>
              </a:bodyPr>
              <a:lstStyle/>
              <a:p>
                <a:pPr algn="ctr">
                  <a:spcBef>
                    <a:spcPct val="0"/>
                  </a:spcBef>
                  <a:buClrTx/>
                  <a:buFontTx/>
                  <a:buNone/>
                </a:pPr>
                <a:r>
                  <a:rPr lang="en-US" sz="900" b="1" dirty="0">
                    <a:solidFill>
                      <a:srgbClr val="000000"/>
                    </a:solidFill>
                  </a:rPr>
                  <a:t>Compute</a:t>
                </a:r>
              </a:p>
              <a:p>
                <a:pPr algn="ctr">
                  <a:spcBef>
                    <a:spcPct val="0"/>
                  </a:spcBef>
                  <a:buClrTx/>
                  <a:buFontTx/>
                  <a:buNone/>
                </a:pPr>
                <a:r>
                  <a:rPr lang="en-US" sz="900" b="1" dirty="0">
                    <a:solidFill>
                      <a:srgbClr val="000000"/>
                    </a:solidFill>
                  </a:rPr>
                  <a:t>System</a:t>
                </a:r>
                <a:endParaRPr lang="en-US" sz="900" dirty="0"/>
              </a:p>
            </p:txBody>
          </p:sp>
          <p:sp>
            <p:nvSpPr>
              <p:cNvPr id="59" name="Rectangle 367"/>
              <p:cNvSpPr>
                <a:spLocks noChangeArrowheads="1"/>
              </p:cNvSpPr>
              <p:nvPr/>
            </p:nvSpPr>
            <p:spPr bwMode="auto">
              <a:xfrm>
                <a:off x="652457" y="3982563"/>
                <a:ext cx="440825" cy="276999"/>
              </a:xfrm>
              <a:prstGeom prst="rect">
                <a:avLst/>
              </a:prstGeom>
              <a:noFill/>
              <a:ln w="9525">
                <a:noFill/>
                <a:miter lim="800000"/>
                <a:headEnd/>
                <a:tailEnd/>
              </a:ln>
            </p:spPr>
            <p:txBody>
              <a:bodyPr wrap="none" lIns="0" tIns="0" rIns="0" bIns="0">
                <a:spAutoFit/>
              </a:bodyPr>
              <a:lstStyle/>
              <a:p>
                <a:pPr algn="ctr">
                  <a:spcBef>
                    <a:spcPct val="0"/>
                  </a:spcBef>
                  <a:buClrTx/>
                  <a:buFontTx/>
                  <a:buNone/>
                </a:pPr>
                <a:r>
                  <a:rPr lang="en-US" sz="900" b="1" dirty="0">
                    <a:solidFill>
                      <a:srgbClr val="000000"/>
                    </a:solidFill>
                  </a:rPr>
                  <a:t>Compute</a:t>
                </a:r>
              </a:p>
              <a:p>
                <a:pPr algn="ctr">
                  <a:spcBef>
                    <a:spcPct val="0"/>
                  </a:spcBef>
                  <a:buClrTx/>
                  <a:buFontTx/>
                  <a:buNone/>
                </a:pPr>
                <a:r>
                  <a:rPr lang="en-US" sz="900" b="1" dirty="0">
                    <a:solidFill>
                      <a:srgbClr val="000000"/>
                    </a:solidFill>
                  </a:rPr>
                  <a:t>System</a:t>
                </a:r>
                <a:endParaRPr lang="en-US" sz="900" dirty="0"/>
              </a:p>
            </p:txBody>
          </p:sp>
        </p:grpSp>
        <p:sp>
          <p:nvSpPr>
            <p:cNvPr id="4" name="Rectangle 3"/>
            <p:cNvSpPr/>
            <p:nvPr/>
          </p:nvSpPr>
          <p:spPr>
            <a:xfrm>
              <a:off x="3169958" y="4447102"/>
              <a:ext cx="5025550" cy="516766"/>
            </a:xfrm>
            <a:prstGeom prst="rect">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572710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smtClean="0"/>
              <a:t>During </a:t>
            </a:r>
            <a:r>
              <a:rPr lang="en-US" dirty="0"/>
              <a:t>this lesson the following topics were </a:t>
            </a:r>
            <a:r>
              <a:rPr lang="en-US" dirty="0" smtClean="0"/>
              <a:t>covered:</a:t>
            </a:r>
          </a:p>
          <a:p>
            <a:pPr>
              <a:defRPr/>
            </a:pPr>
            <a:r>
              <a:rPr lang="en-US" dirty="0"/>
              <a:t>Single-switch topology</a:t>
            </a:r>
          </a:p>
          <a:p>
            <a:pPr>
              <a:defRPr/>
            </a:pPr>
            <a:r>
              <a:rPr lang="en-US" dirty="0"/>
              <a:t>Mesh topology</a:t>
            </a:r>
          </a:p>
          <a:p>
            <a:pPr>
              <a:defRPr/>
            </a:pPr>
            <a:r>
              <a:rPr lang="en-US" dirty="0"/>
              <a:t>Core-edge </a:t>
            </a:r>
            <a:r>
              <a:rPr lang="en-US" dirty="0" smtClean="0"/>
              <a:t>topology</a:t>
            </a:r>
          </a:p>
          <a:p>
            <a:pPr>
              <a:defRPr/>
            </a:pPr>
            <a:r>
              <a:rPr lang="en-US" dirty="0" smtClean="0"/>
              <a:t>Link aggregation</a:t>
            </a:r>
            <a:endParaRPr lang="en-US" dirty="0"/>
          </a:p>
          <a:p>
            <a:pPr>
              <a:defRPr/>
            </a:pPr>
            <a:r>
              <a:rPr lang="en-US" dirty="0"/>
              <a:t>Types of zoning</a:t>
            </a:r>
          </a:p>
          <a:p>
            <a:pPr marL="457200" lvl="1" indent="0">
              <a:buNone/>
            </a:pPr>
            <a:endParaRPr lang="en-US" dirty="0" smtClean="0"/>
          </a:p>
          <a:p>
            <a:endParaRPr lang="en-US" dirty="0"/>
          </a:p>
        </p:txBody>
      </p:sp>
      <p:sp>
        <p:nvSpPr>
          <p:cNvPr id="2" name="Title 1"/>
          <p:cNvSpPr>
            <a:spLocks noGrp="1"/>
          </p:cNvSpPr>
          <p:nvPr>
            <p:ph type="title"/>
          </p:nvPr>
        </p:nvSpPr>
        <p:spPr/>
        <p:txBody>
          <a:bodyPr/>
          <a:lstStyle/>
          <a:p>
            <a:r>
              <a:rPr lang="en-US" dirty="0" smtClean="0">
                <a:solidFill>
                  <a:srgbClr val="2C95DD"/>
                </a:solidFill>
              </a:rPr>
              <a:t>Lesson 4: Summary</a:t>
            </a:r>
            <a:endParaRPr lang="en-US" dirty="0"/>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spTree>
    <p:custDataLst>
      <p:tags r:id="rId1"/>
    </p:custDataLst>
    <p:extLst>
      <p:ext uri="{BB962C8B-B14F-4D97-AF65-F5344CB8AC3E}">
        <p14:creationId xmlns:p14="http://schemas.microsoft.com/office/powerpoint/2010/main" val="1072214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defRPr/>
            </a:pPr>
            <a:r>
              <a:rPr lang="en-US" dirty="0" smtClean="0"/>
              <a:t>This lesson covers the following topics:</a:t>
            </a:r>
          </a:p>
          <a:p>
            <a:pPr>
              <a:defRPr/>
            </a:pPr>
            <a:r>
              <a:rPr lang="en-US" dirty="0"/>
              <a:t>Port </a:t>
            </a:r>
            <a:r>
              <a:rPr lang="en-US" dirty="0" smtClean="0"/>
              <a:t>virtualization</a:t>
            </a:r>
          </a:p>
          <a:p>
            <a:pPr lvl="1">
              <a:defRPr/>
            </a:pPr>
            <a:r>
              <a:rPr lang="en-US" dirty="0" err="1" smtClean="0"/>
              <a:t>N_Port</a:t>
            </a:r>
            <a:r>
              <a:rPr lang="en-US" dirty="0" smtClean="0"/>
              <a:t> </a:t>
            </a:r>
            <a:r>
              <a:rPr lang="en-US" dirty="0"/>
              <a:t>ID virtualization (NPIV)</a:t>
            </a:r>
          </a:p>
          <a:p>
            <a:pPr lvl="1">
              <a:defRPr/>
            </a:pPr>
            <a:r>
              <a:rPr lang="en-US" dirty="0" err="1"/>
              <a:t>N_Port</a:t>
            </a:r>
            <a:r>
              <a:rPr lang="en-US" dirty="0"/>
              <a:t> virtualization (NPV)</a:t>
            </a:r>
          </a:p>
          <a:p>
            <a:pPr>
              <a:defRPr/>
            </a:pPr>
            <a:r>
              <a:rPr lang="en-US" dirty="0" smtClean="0"/>
              <a:t>Block-level </a:t>
            </a:r>
            <a:r>
              <a:rPr lang="en-US" dirty="0"/>
              <a:t>storage virtualization</a:t>
            </a:r>
          </a:p>
          <a:p>
            <a:pPr>
              <a:defRPr/>
            </a:pPr>
            <a:r>
              <a:rPr lang="en-US" dirty="0"/>
              <a:t>Virtual SAN</a:t>
            </a:r>
          </a:p>
        </p:txBody>
      </p:sp>
      <p:sp>
        <p:nvSpPr>
          <p:cNvPr id="4" name="Title 3"/>
          <p:cNvSpPr>
            <a:spLocks noGrp="1"/>
          </p:cNvSpPr>
          <p:nvPr>
            <p:ph type="title"/>
          </p:nvPr>
        </p:nvSpPr>
        <p:spPr/>
        <p:txBody>
          <a:bodyPr/>
          <a:lstStyle/>
          <a:p>
            <a:r>
              <a:rPr lang="en-US" dirty="0" smtClean="0"/>
              <a:t>Lesson 5: </a:t>
            </a:r>
            <a:r>
              <a:rPr lang="en-US" dirty="0"/>
              <a:t>Virtualization in </a:t>
            </a:r>
            <a:r>
              <a:rPr lang="en-US" dirty="0" smtClean="0"/>
              <a:t>FC SAN</a:t>
            </a:r>
            <a:r>
              <a:rPr lang="en-US" dirty="0"/>
              <a:t/>
            </a:r>
            <a:br>
              <a:rPr lang="en-US" dirty="0"/>
            </a:br>
            <a:endParaRPr lang="en-US" dirty="0"/>
          </a:p>
        </p:txBody>
      </p:sp>
      <p:sp>
        <p:nvSpPr>
          <p:cNvPr id="2" name="Footer Placeholder 1"/>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spTree>
    <p:custDataLst>
      <p:tags r:id="rId1"/>
    </p:custDataLst>
    <p:extLst>
      <p:ext uri="{BB962C8B-B14F-4D97-AF65-F5344CB8AC3E}">
        <p14:creationId xmlns:p14="http://schemas.microsoft.com/office/powerpoint/2010/main" val="2105477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000" dirty="0" smtClean="0"/>
              <a:t>A single </a:t>
            </a:r>
            <a:r>
              <a:rPr lang="en-US" sz="2000" dirty="0" err="1"/>
              <a:t>N_Port</a:t>
            </a:r>
            <a:r>
              <a:rPr lang="en-US" sz="2000" dirty="0"/>
              <a:t> </a:t>
            </a:r>
            <a:r>
              <a:rPr lang="en-US" sz="2000" dirty="0" smtClean="0"/>
              <a:t>functions </a:t>
            </a:r>
            <a:r>
              <a:rPr lang="en-US" sz="2000" dirty="0"/>
              <a:t>as multiple virtual </a:t>
            </a:r>
            <a:r>
              <a:rPr lang="en-US" sz="2000" dirty="0" err="1" smtClean="0"/>
              <a:t>N_Ports</a:t>
            </a:r>
            <a:endParaRPr lang="en-US" sz="2000" dirty="0" smtClean="0"/>
          </a:p>
          <a:p>
            <a:pPr lvl="1"/>
            <a:r>
              <a:rPr lang="en-US" sz="2000" dirty="0" smtClean="0"/>
              <a:t>Each </a:t>
            </a:r>
            <a:r>
              <a:rPr lang="en-US" sz="2000" dirty="0"/>
              <a:t>virtual </a:t>
            </a:r>
            <a:r>
              <a:rPr lang="en-US" sz="2000" dirty="0" err="1"/>
              <a:t>N_Port</a:t>
            </a:r>
            <a:r>
              <a:rPr lang="en-US" sz="2000" dirty="0"/>
              <a:t> </a:t>
            </a:r>
            <a:r>
              <a:rPr lang="en-US" sz="2000" dirty="0" smtClean="0"/>
              <a:t>has </a:t>
            </a:r>
            <a:r>
              <a:rPr lang="en-US" sz="2000" dirty="0"/>
              <a:t>a unique WWPN </a:t>
            </a:r>
            <a:r>
              <a:rPr lang="en-US" sz="2000" dirty="0" smtClean="0"/>
              <a:t>and FC address in FC SAN</a:t>
            </a:r>
          </a:p>
          <a:p>
            <a:r>
              <a:rPr lang="en-US" sz="2000" dirty="0"/>
              <a:t>Hypervisors leverage NPIV to </a:t>
            </a:r>
            <a:r>
              <a:rPr lang="en-US" sz="2000" dirty="0" smtClean="0"/>
              <a:t>create </a:t>
            </a:r>
            <a:r>
              <a:rPr lang="en-US" sz="2000" dirty="0"/>
              <a:t>virtual </a:t>
            </a:r>
            <a:r>
              <a:rPr lang="en-US" sz="2000" dirty="0" err="1"/>
              <a:t>N_Ports</a:t>
            </a:r>
            <a:r>
              <a:rPr lang="en-US" sz="2000" dirty="0"/>
              <a:t> on </a:t>
            </a:r>
            <a:r>
              <a:rPr lang="en-US" sz="2000" dirty="0" smtClean="0"/>
              <a:t>HBA </a:t>
            </a:r>
            <a:endParaRPr lang="en-US" sz="2000" dirty="0"/>
          </a:p>
          <a:p>
            <a:pPr lvl="1"/>
            <a:r>
              <a:rPr lang="en-US" sz="2000" dirty="0" smtClean="0"/>
              <a:t>A </a:t>
            </a:r>
            <a:r>
              <a:rPr lang="en-US" sz="2000" dirty="0"/>
              <a:t>virtual </a:t>
            </a:r>
            <a:r>
              <a:rPr lang="en-US" sz="2000" dirty="0" err="1"/>
              <a:t>N_Port</a:t>
            </a:r>
            <a:r>
              <a:rPr lang="en-US" sz="2000" dirty="0"/>
              <a:t> acts as a </a:t>
            </a:r>
            <a:r>
              <a:rPr lang="en-US" sz="2000" dirty="0" smtClean="0"/>
              <a:t>virtual FC </a:t>
            </a:r>
            <a:r>
              <a:rPr lang="en-US" sz="2000" dirty="0"/>
              <a:t>HBA port that is used </a:t>
            </a:r>
            <a:r>
              <a:rPr lang="en-US" sz="2000" dirty="0" smtClean="0"/>
              <a:t>by a VM</a:t>
            </a:r>
            <a:endParaRPr lang="en-US" sz="2000" dirty="0"/>
          </a:p>
          <a:p>
            <a:pPr lvl="1"/>
            <a:r>
              <a:rPr lang="en-US" sz="2000" dirty="0"/>
              <a:t>Enables zoning and LUN masking at VM level</a:t>
            </a:r>
          </a:p>
          <a:p>
            <a:endParaRPr lang="en-US" sz="2000" dirty="0"/>
          </a:p>
        </p:txBody>
      </p:sp>
      <p:sp>
        <p:nvSpPr>
          <p:cNvPr id="2" name="Title 1"/>
          <p:cNvSpPr>
            <a:spLocks noGrp="1"/>
          </p:cNvSpPr>
          <p:nvPr>
            <p:ph type="title"/>
          </p:nvPr>
        </p:nvSpPr>
        <p:spPr/>
        <p:txBody>
          <a:bodyPr/>
          <a:lstStyle/>
          <a:p>
            <a:r>
              <a:rPr lang="en-US" dirty="0" err="1"/>
              <a:t>N_Port</a:t>
            </a:r>
            <a:r>
              <a:rPr lang="en-US" dirty="0"/>
              <a:t> ID </a:t>
            </a:r>
            <a:r>
              <a:rPr lang="en-US" dirty="0" smtClean="0"/>
              <a:t>Virtualization </a:t>
            </a:r>
            <a:r>
              <a:rPr lang="en-US" dirty="0"/>
              <a:t>(NPIV) </a:t>
            </a:r>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76" name="Group 75"/>
          <p:cNvGrpSpPr/>
          <p:nvPr/>
        </p:nvGrpSpPr>
        <p:grpSpPr>
          <a:xfrm>
            <a:off x="2504203" y="4557824"/>
            <a:ext cx="5483131" cy="2223976"/>
            <a:chOff x="1750514" y="2773455"/>
            <a:chExt cx="5483131" cy="2223976"/>
          </a:xfrm>
        </p:grpSpPr>
        <p:sp>
          <p:nvSpPr>
            <p:cNvPr id="8" name="Line 43"/>
            <p:cNvSpPr>
              <a:spLocks noChangeShapeType="1"/>
            </p:cNvSpPr>
            <p:nvPr/>
          </p:nvSpPr>
          <p:spPr bwMode="auto">
            <a:xfrm>
              <a:off x="3221659" y="3539412"/>
              <a:ext cx="3327074" cy="0"/>
            </a:xfrm>
            <a:prstGeom prst="line">
              <a:avLst/>
            </a:prstGeom>
            <a:noFill/>
            <a:ln w="38100">
              <a:solidFill>
                <a:srgbClr val="FF9900"/>
              </a:solidFill>
              <a:prstDash val="solid"/>
              <a:round/>
              <a:headEnd/>
              <a:tailEnd/>
            </a:ln>
          </p:spPr>
          <p:txBody>
            <a:bodyPr/>
            <a:lstStyle/>
            <a:p>
              <a:endParaRPr lang="en-US" sz="900" b="1"/>
            </a:p>
          </p:txBody>
        </p:sp>
        <p:pic>
          <p:nvPicPr>
            <p:cNvPr id="40" name="Picture 9" descr="C:\Users\patils1\Desktop\2013 Projects\CIS v2\CIS Slide Deck_Based on Book\Colored Graphics\Storage System.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93518" y="2817043"/>
              <a:ext cx="816882" cy="1739333"/>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49"/>
            <p:cNvSpPr txBox="1">
              <a:spLocks noChangeArrowheads="1"/>
            </p:cNvSpPr>
            <p:nvPr/>
          </p:nvSpPr>
          <p:spPr bwMode="auto">
            <a:xfrm>
              <a:off x="3023070" y="3802309"/>
              <a:ext cx="1213085" cy="230832"/>
            </a:xfrm>
            <a:prstGeom prst="rect">
              <a:avLst/>
            </a:prstGeom>
            <a:noFill/>
            <a:ln w="9525">
              <a:noFill/>
              <a:miter lim="800000"/>
              <a:headEnd/>
              <a:tailEnd/>
            </a:ln>
          </p:spPr>
          <p:txBody>
            <a:bodyPr wrap="square">
              <a:spAutoFit/>
            </a:bodyPr>
            <a:lstStyle/>
            <a:p>
              <a:pPr>
                <a:spcBef>
                  <a:spcPct val="50000"/>
                </a:spcBef>
              </a:pPr>
              <a:r>
                <a:rPr lang="en-US" sz="900" b="1" dirty="0"/>
                <a:t>Physical HBA</a:t>
              </a:r>
            </a:p>
          </p:txBody>
        </p:sp>
        <p:sp>
          <p:nvSpPr>
            <p:cNvPr id="13" name="AutoShape 25"/>
            <p:cNvSpPr>
              <a:spLocks noChangeArrowheads="1"/>
            </p:cNvSpPr>
            <p:nvPr/>
          </p:nvSpPr>
          <p:spPr bwMode="auto">
            <a:xfrm>
              <a:off x="1801418" y="2773455"/>
              <a:ext cx="1232585" cy="1996347"/>
            </a:xfrm>
            <a:prstGeom prst="roundRect">
              <a:avLst>
                <a:gd name="adj" fmla="val 2826"/>
              </a:avLst>
            </a:prstGeom>
            <a:solidFill>
              <a:schemeClr val="bg2">
                <a:lumMod val="40000"/>
                <a:lumOff val="60000"/>
                <a:alpha val="65097"/>
              </a:schemeClr>
            </a:solidFill>
            <a:ln w="9525">
              <a:solidFill>
                <a:schemeClr val="tx1"/>
              </a:solidFill>
              <a:round/>
              <a:headEnd/>
              <a:tailEnd/>
            </a:ln>
          </p:spPr>
          <p:txBody>
            <a:bodyPr wrap="none" anchor="ctr"/>
            <a:lstStyle/>
            <a:p>
              <a:endParaRPr lang="en-US" sz="900" b="1"/>
            </a:p>
          </p:txBody>
        </p:sp>
        <p:cxnSp>
          <p:nvCxnSpPr>
            <p:cNvPr id="25" name="Straight Arrow Connector 24"/>
            <p:cNvCxnSpPr/>
            <p:nvPr/>
          </p:nvCxnSpPr>
          <p:spPr>
            <a:xfrm flipH="1" flipV="1">
              <a:off x="3236143" y="3616067"/>
              <a:ext cx="204905" cy="208607"/>
            </a:xfrm>
            <a:prstGeom prst="straightConnector1">
              <a:avLst/>
            </a:prstGeom>
            <a:noFill/>
            <a:ln w="25400">
              <a:solidFill>
                <a:srgbClr val="000000"/>
              </a:solidFill>
              <a:round/>
              <a:headEnd type="none" w="med" len="med"/>
              <a:tailEnd type="triangle" w="med" len="med"/>
            </a:ln>
          </p:spPr>
        </p:cxnSp>
        <p:sp>
          <p:nvSpPr>
            <p:cNvPr id="26" name="Text Box 49"/>
            <p:cNvSpPr txBox="1">
              <a:spLocks noChangeArrowheads="1"/>
            </p:cNvSpPr>
            <p:nvPr/>
          </p:nvSpPr>
          <p:spPr bwMode="auto">
            <a:xfrm>
              <a:off x="4052568" y="3620447"/>
              <a:ext cx="828553" cy="230832"/>
            </a:xfrm>
            <a:prstGeom prst="rect">
              <a:avLst/>
            </a:prstGeom>
            <a:noFill/>
            <a:ln w="9525">
              <a:noFill/>
              <a:miter lim="800000"/>
              <a:headEnd/>
              <a:tailEnd/>
            </a:ln>
          </p:spPr>
          <p:txBody>
            <a:bodyPr wrap="square">
              <a:spAutoFit/>
            </a:bodyPr>
            <a:lstStyle/>
            <a:p>
              <a:pPr>
                <a:spcBef>
                  <a:spcPct val="50000"/>
                </a:spcBef>
              </a:pPr>
              <a:r>
                <a:rPr lang="en-US" sz="900" b="1" dirty="0"/>
                <a:t>FC Switch</a:t>
              </a:r>
            </a:p>
          </p:txBody>
        </p:sp>
        <p:pic>
          <p:nvPicPr>
            <p:cNvPr id="36" name="Picture 16" descr="C:\Users\patils1\Desktop\2013 Projects\CIS v2\CIS Slide Deck_Based on Book\Colored Graphics\FC Switch.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00554" y="3179289"/>
              <a:ext cx="722151" cy="45099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1" descr="C:\Users\patils1\Desktop\2013 Projects\CIS v2\CIS Slide Deck_Based on Book\Colored Graphics\Virtual Machine with Application and O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69655" y="2817043"/>
              <a:ext cx="407629" cy="43160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1" descr="C:\Users\patils1\Desktop\2013 Projects\CIS v2\CIS Slide Deck_Based on Book\Colored Graphics\Virtual Machine with Application and O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69655" y="3465695"/>
              <a:ext cx="407629" cy="431607"/>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C:\Users\patils1\Desktop\2013 Projects\CIS v2\CIS Slide Deck_Based on Book\Colored Graphics\Virtual Machine with Application and O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69655" y="4148466"/>
              <a:ext cx="407629" cy="431607"/>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6" descr="C:\Users\patils1\Desktop\2013 Projects\CIS v2\CIS Slide Deck_Based on Book\Colored Graphics\LU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16979" y="3587693"/>
              <a:ext cx="365425" cy="365425"/>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6" descr="C:\Users\patils1\Desktop\2013 Projects\CIS v2\CIS Slide Deck_Based on Book\Colored Graphics\LU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16979" y="4120819"/>
              <a:ext cx="365425" cy="365425"/>
            </a:xfrm>
            <a:prstGeom prst="rect">
              <a:avLst/>
            </a:prstGeom>
            <a:noFill/>
            <a:extLst>
              <a:ext uri="{909E8E84-426E-40DD-AFC4-6F175D3DCCD1}">
                <a14:hiddenFill xmlns:a14="http://schemas.microsoft.com/office/drawing/2010/main">
                  <a:solidFill>
                    <a:srgbClr val="FFFFFF"/>
                  </a:solidFill>
                </a14:hiddenFill>
              </a:ext>
            </a:extLst>
          </p:spPr>
        </p:pic>
        <p:sp>
          <p:nvSpPr>
            <p:cNvPr id="59" name="Isosceles Triangle 58"/>
            <p:cNvSpPr/>
            <p:nvPr/>
          </p:nvSpPr>
          <p:spPr>
            <a:xfrm rot="6844642">
              <a:off x="2561176" y="2973548"/>
              <a:ext cx="438054" cy="774198"/>
            </a:xfrm>
            <a:prstGeom prst="triangle">
              <a:avLst/>
            </a:prstGeom>
            <a:gradFill>
              <a:gsLst>
                <a:gs pos="25000">
                  <a:schemeClr val="tx1">
                    <a:lumMod val="65000"/>
                    <a:lumOff val="35000"/>
                  </a:schemeClr>
                </a:gs>
                <a:gs pos="92000">
                  <a:schemeClr val="bg1">
                    <a:lumMod val="85000"/>
                  </a:schemeClr>
                </a:gs>
              </a:gsLst>
              <a:lin ang="5400000" scaled="0"/>
            </a:gra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pic>
          <p:nvPicPr>
            <p:cNvPr id="39" name="Picture 5" descr="C:\Users\patils1\Desktop\2013 Projects\CIS v2\CIS Slide Deck_Based on Book\Colored Graphics\Virtual HBA.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177126" y="3036144"/>
              <a:ext cx="349336" cy="376850"/>
            </a:xfrm>
            <a:prstGeom prst="rect">
              <a:avLst/>
            </a:prstGeom>
            <a:noFill/>
            <a:extLst>
              <a:ext uri="{909E8E84-426E-40DD-AFC4-6F175D3DCCD1}">
                <a14:hiddenFill xmlns:a14="http://schemas.microsoft.com/office/drawing/2010/main">
                  <a:solidFill>
                    <a:srgbClr val="FFFFFF"/>
                  </a:solidFill>
                </a14:hiddenFill>
              </a:ext>
            </a:extLst>
          </p:spPr>
        </p:pic>
        <p:sp>
          <p:nvSpPr>
            <p:cNvPr id="60" name="Isosceles Triangle 59"/>
            <p:cNvSpPr/>
            <p:nvPr/>
          </p:nvSpPr>
          <p:spPr>
            <a:xfrm rot="3171776">
              <a:off x="2558311" y="3349789"/>
              <a:ext cx="405372" cy="670831"/>
            </a:xfrm>
            <a:prstGeom prst="triangle">
              <a:avLst/>
            </a:prstGeom>
            <a:gradFill>
              <a:gsLst>
                <a:gs pos="25000">
                  <a:schemeClr val="tx1">
                    <a:lumMod val="65000"/>
                    <a:lumOff val="35000"/>
                  </a:schemeClr>
                </a:gs>
                <a:gs pos="92000">
                  <a:schemeClr val="bg1">
                    <a:lumMod val="85000"/>
                  </a:schemeClr>
                </a:gs>
              </a:gsLst>
              <a:lin ang="5400000" scaled="0"/>
            </a:gra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pic>
          <p:nvPicPr>
            <p:cNvPr id="44" name="Picture 5" descr="C:\Users\patils1\Desktop\2013 Projects\CIS v2\CIS Slide Deck_Based on Book\Colored Graphics\Virtual HBA.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177126" y="3685815"/>
              <a:ext cx="349336" cy="376850"/>
            </a:xfrm>
            <a:prstGeom prst="rect">
              <a:avLst/>
            </a:prstGeom>
            <a:noFill/>
            <a:extLst>
              <a:ext uri="{909E8E84-426E-40DD-AFC4-6F175D3DCCD1}">
                <a14:hiddenFill xmlns:a14="http://schemas.microsoft.com/office/drawing/2010/main">
                  <a:solidFill>
                    <a:srgbClr val="FFFFFF"/>
                  </a:solidFill>
                </a14:hiddenFill>
              </a:ext>
            </a:extLst>
          </p:spPr>
        </p:pic>
        <p:sp>
          <p:nvSpPr>
            <p:cNvPr id="61" name="Isosceles Triangle 60"/>
            <p:cNvSpPr/>
            <p:nvPr/>
          </p:nvSpPr>
          <p:spPr>
            <a:xfrm rot="1583897">
              <a:off x="2590800" y="3514017"/>
              <a:ext cx="375505" cy="1174334"/>
            </a:xfrm>
            <a:prstGeom prst="triangle">
              <a:avLst/>
            </a:prstGeom>
            <a:gradFill>
              <a:gsLst>
                <a:gs pos="25000">
                  <a:schemeClr val="tx1">
                    <a:lumMod val="65000"/>
                    <a:lumOff val="35000"/>
                  </a:schemeClr>
                </a:gs>
                <a:gs pos="92000">
                  <a:schemeClr val="bg1">
                    <a:lumMod val="85000"/>
                  </a:schemeClr>
                </a:gs>
              </a:gsLst>
              <a:lin ang="5400000" scaled="0"/>
            </a:gra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pic>
          <p:nvPicPr>
            <p:cNvPr id="45" name="Picture 5" descr="C:\Users\patils1\Desktop\2013 Projects\CIS v2\CIS Slide Deck_Based on Book\Colored Graphics\Virtual HBA.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177126" y="4366057"/>
              <a:ext cx="349336" cy="37685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0" descr="C:\Users\patils1\Desktop\2013 Projects\CIS v2\CIS Slide Deck_Based on Book\Colored Graphics\Physical HBA.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911027" y="3343742"/>
              <a:ext cx="347538" cy="374975"/>
            </a:xfrm>
            <a:prstGeom prst="rect">
              <a:avLst/>
            </a:prstGeom>
            <a:noFill/>
            <a:extLst>
              <a:ext uri="{909E8E84-426E-40DD-AFC4-6F175D3DCCD1}">
                <a14:hiddenFill xmlns:a14="http://schemas.microsoft.com/office/drawing/2010/main">
                  <a:solidFill>
                    <a:srgbClr val="FFFFFF"/>
                  </a:solidFill>
                </a14:hiddenFill>
              </a:ext>
            </a:extLst>
          </p:spPr>
        </p:pic>
        <p:sp>
          <p:nvSpPr>
            <p:cNvPr id="49" name="Freeform 48"/>
            <p:cNvSpPr/>
            <p:nvPr/>
          </p:nvSpPr>
          <p:spPr>
            <a:xfrm>
              <a:off x="2483815" y="2895283"/>
              <a:ext cx="3557010" cy="329587"/>
            </a:xfrm>
            <a:custGeom>
              <a:avLst/>
              <a:gdLst>
                <a:gd name="connsiteX0" fmla="*/ 0 w 3738282"/>
                <a:gd name="connsiteY0" fmla="*/ 346383 h 346383"/>
                <a:gd name="connsiteX1" fmla="*/ 1066800 w 3738282"/>
                <a:gd name="connsiteY1" fmla="*/ 68477 h 346383"/>
                <a:gd name="connsiteX2" fmla="*/ 2294965 w 3738282"/>
                <a:gd name="connsiteY2" fmla="*/ 14689 h 346383"/>
                <a:gd name="connsiteX3" fmla="*/ 3738282 w 3738282"/>
                <a:gd name="connsiteY3" fmla="*/ 283630 h 346383"/>
              </a:gdLst>
              <a:ahLst/>
              <a:cxnLst>
                <a:cxn ang="0">
                  <a:pos x="connsiteX0" y="connsiteY0"/>
                </a:cxn>
                <a:cxn ang="0">
                  <a:pos x="connsiteX1" y="connsiteY1"/>
                </a:cxn>
                <a:cxn ang="0">
                  <a:pos x="connsiteX2" y="connsiteY2"/>
                </a:cxn>
                <a:cxn ang="0">
                  <a:pos x="connsiteX3" y="connsiteY3"/>
                </a:cxn>
              </a:cxnLst>
              <a:rect l="l" t="t" r="r" b="b"/>
              <a:pathLst>
                <a:path w="3738282" h="346383">
                  <a:moveTo>
                    <a:pt x="0" y="346383"/>
                  </a:moveTo>
                  <a:cubicBezTo>
                    <a:pt x="342153" y="235071"/>
                    <a:pt x="684306" y="123759"/>
                    <a:pt x="1066800" y="68477"/>
                  </a:cubicBezTo>
                  <a:cubicBezTo>
                    <a:pt x="1449294" y="13195"/>
                    <a:pt x="1849718" y="-21170"/>
                    <a:pt x="2294965" y="14689"/>
                  </a:cubicBezTo>
                  <a:cubicBezTo>
                    <a:pt x="2740212" y="50548"/>
                    <a:pt x="3239247" y="167089"/>
                    <a:pt x="3738282" y="283630"/>
                  </a:cubicBezTo>
                </a:path>
              </a:pathLst>
            </a:custGeom>
            <a:noFill/>
            <a:ln w="38100">
              <a:solidFill>
                <a:srgbClr val="FF9900"/>
              </a:solidFill>
              <a:prstDash val="dash"/>
              <a:round/>
              <a:headEnd/>
              <a:tailEnd/>
            </a:ln>
          </p:spPr>
          <p:txBody>
            <a:bodyPr/>
            <a:lstStyle/>
            <a:p>
              <a:endParaRPr lang="en-US" sz="900" b="1"/>
            </a:p>
          </p:txBody>
        </p:sp>
        <p:sp>
          <p:nvSpPr>
            <p:cNvPr id="53" name="Freeform 52"/>
            <p:cNvSpPr/>
            <p:nvPr/>
          </p:nvSpPr>
          <p:spPr>
            <a:xfrm>
              <a:off x="2483815" y="3787848"/>
              <a:ext cx="3531421" cy="297595"/>
            </a:xfrm>
            <a:custGeom>
              <a:avLst/>
              <a:gdLst>
                <a:gd name="connsiteX0" fmla="*/ 0 w 3711388"/>
                <a:gd name="connsiteY0" fmla="*/ 98612 h 312761"/>
                <a:gd name="connsiteX1" fmla="*/ 995082 w 3711388"/>
                <a:gd name="connsiteY1" fmla="*/ 277906 h 312761"/>
                <a:gd name="connsiteX2" fmla="*/ 2707341 w 3711388"/>
                <a:gd name="connsiteY2" fmla="*/ 286871 h 312761"/>
                <a:gd name="connsiteX3" fmla="*/ 3711388 w 3711388"/>
                <a:gd name="connsiteY3" fmla="*/ 0 h 312761"/>
              </a:gdLst>
              <a:ahLst/>
              <a:cxnLst>
                <a:cxn ang="0">
                  <a:pos x="connsiteX0" y="connsiteY0"/>
                </a:cxn>
                <a:cxn ang="0">
                  <a:pos x="connsiteX1" y="connsiteY1"/>
                </a:cxn>
                <a:cxn ang="0">
                  <a:pos x="connsiteX2" y="connsiteY2"/>
                </a:cxn>
                <a:cxn ang="0">
                  <a:pos x="connsiteX3" y="connsiteY3"/>
                </a:cxn>
              </a:cxnLst>
              <a:rect l="l" t="t" r="r" b="b"/>
              <a:pathLst>
                <a:path w="3711388" h="312761">
                  <a:moveTo>
                    <a:pt x="0" y="98612"/>
                  </a:moveTo>
                  <a:cubicBezTo>
                    <a:pt x="271929" y="172571"/>
                    <a:pt x="543859" y="246530"/>
                    <a:pt x="995082" y="277906"/>
                  </a:cubicBezTo>
                  <a:cubicBezTo>
                    <a:pt x="1446305" y="309282"/>
                    <a:pt x="2254623" y="333189"/>
                    <a:pt x="2707341" y="286871"/>
                  </a:cubicBezTo>
                  <a:cubicBezTo>
                    <a:pt x="3160059" y="240553"/>
                    <a:pt x="3435723" y="120276"/>
                    <a:pt x="3711388" y="0"/>
                  </a:cubicBezTo>
                </a:path>
              </a:pathLst>
            </a:custGeom>
            <a:noFill/>
            <a:ln w="38100">
              <a:solidFill>
                <a:srgbClr val="FF9900"/>
              </a:solidFill>
              <a:prstDash val="dash"/>
              <a:round/>
              <a:headEnd/>
              <a:tailEnd/>
            </a:ln>
          </p:spPr>
          <p:txBody>
            <a:bodyPr/>
            <a:lstStyle/>
            <a:p>
              <a:endParaRPr lang="en-US" sz="900" b="1"/>
            </a:p>
          </p:txBody>
        </p:sp>
        <p:sp>
          <p:nvSpPr>
            <p:cNvPr id="57" name="Freeform 56"/>
            <p:cNvSpPr/>
            <p:nvPr/>
          </p:nvSpPr>
          <p:spPr>
            <a:xfrm>
              <a:off x="2492346" y="4461609"/>
              <a:ext cx="3531421" cy="297595"/>
            </a:xfrm>
            <a:custGeom>
              <a:avLst/>
              <a:gdLst>
                <a:gd name="connsiteX0" fmla="*/ 0 w 3711388"/>
                <a:gd name="connsiteY0" fmla="*/ 98612 h 312761"/>
                <a:gd name="connsiteX1" fmla="*/ 995082 w 3711388"/>
                <a:gd name="connsiteY1" fmla="*/ 277906 h 312761"/>
                <a:gd name="connsiteX2" fmla="*/ 2707341 w 3711388"/>
                <a:gd name="connsiteY2" fmla="*/ 286871 h 312761"/>
                <a:gd name="connsiteX3" fmla="*/ 3711388 w 3711388"/>
                <a:gd name="connsiteY3" fmla="*/ 0 h 312761"/>
              </a:gdLst>
              <a:ahLst/>
              <a:cxnLst>
                <a:cxn ang="0">
                  <a:pos x="connsiteX0" y="connsiteY0"/>
                </a:cxn>
                <a:cxn ang="0">
                  <a:pos x="connsiteX1" y="connsiteY1"/>
                </a:cxn>
                <a:cxn ang="0">
                  <a:pos x="connsiteX2" y="connsiteY2"/>
                </a:cxn>
                <a:cxn ang="0">
                  <a:pos x="connsiteX3" y="connsiteY3"/>
                </a:cxn>
              </a:cxnLst>
              <a:rect l="l" t="t" r="r" b="b"/>
              <a:pathLst>
                <a:path w="3711388" h="312761">
                  <a:moveTo>
                    <a:pt x="0" y="98612"/>
                  </a:moveTo>
                  <a:cubicBezTo>
                    <a:pt x="271929" y="172571"/>
                    <a:pt x="543859" y="246530"/>
                    <a:pt x="995082" y="277906"/>
                  </a:cubicBezTo>
                  <a:cubicBezTo>
                    <a:pt x="1446305" y="309282"/>
                    <a:pt x="2254623" y="333189"/>
                    <a:pt x="2707341" y="286871"/>
                  </a:cubicBezTo>
                  <a:cubicBezTo>
                    <a:pt x="3160059" y="240553"/>
                    <a:pt x="3435723" y="120276"/>
                    <a:pt x="3711388" y="0"/>
                  </a:cubicBezTo>
                </a:path>
              </a:pathLst>
            </a:custGeom>
            <a:noFill/>
            <a:ln w="38100">
              <a:solidFill>
                <a:srgbClr val="FF9900"/>
              </a:solidFill>
              <a:prstDash val="dash"/>
              <a:round/>
              <a:headEnd/>
              <a:tailEnd/>
            </a:ln>
          </p:spPr>
          <p:txBody>
            <a:bodyPr/>
            <a:lstStyle/>
            <a:p>
              <a:endParaRPr lang="en-US" sz="900" b="1"/>
            </a:p>
          </p:txBody>
        </p:sp>
        <p:pic>
          <p:nvPicPr>
            <p:cNvPr id="46" name="Picture 26" descr="C:\Users\patils1\Desktop\2013 Projects\CIS v2\CIS Slide Deck_Based on Book\Colored Graphics\LU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16979" y="2996493"/>
              <a:ext cx="365425" cy="365425"/>
            </a:xfrm>
            <a:prstGeom prst="rect">
              <a:avLst/>
            </a:prstGeom>
            <a:noFill/>
            <a:extLst>
              <a:ext uri="{909E8E84-426E-40DD-AFC4-6F175D3DCCD1}">
                <a14:hiddenFill xmlns:a14="http://schemas.microsoft.com/office/drawing/2010/main">
                  <a:solidFill>
                    <a:srgbClr val="FFFFFF"/>
                  </a:solidFill>
                </a14:hiddenFill>
              </a:ext>
            </a:extLst>
          </p:spPr>
        </p:pic>
        <p:sp>
          <p:nvSpPr>
            <p:cNvPr id="27" name="Text Box 49"/>
            <p:cNvSpPr txBox="1">
              <a:spLocks noChangeArrowheads="1"/>
            </p:cNvSpPr>
            <p:nvPr/>
          </p:nvSpPr>
          <p:spPr bwMode="auto">
            <a:xfrm>
              <a:off x="5968388" y="4227436"/>
              <a:ext cx="467698" cy="230832"/>
            </a:xfrm>
            <a:prstGeom prst="rect">
              <a:avLst/>
            </a:prstGeom>
            <a:noFill/>
            <a:ln w="9525">
              <a:noFill/>
              <a:miter lim="800000"/>
              <a:headEnd/>
              <a:tailEnd/>
            </a:ln>
          </p:spPr>
          <p:txBody>
            <a:bodyPr wrap="square">
              <a:spAutoFit/>
            </a:bodyPr>
            <a:lstStyle/>
            <a:p>
              <a:pPr>
                <a:spcBef>
                  <a:spcPct val="50000"/>
                </a:spcBef>
              </a:pPr>
              <a:r>
                <a:rPr lang="en-US" sz="900" b="1" dirty="0"/>
                <a:t>LUN</a:t>
              </a:r>
            </a:p>
          </p:txBody>
        </p:sp>
        <p:sp>
          <p:nvSpPr>
            <p:cNvPr id="28" name="Text Box 49"/>
            <p:cNvSpPr txBox="1">
              <a:spLocks noChangeArrowheads="1"/>
            </p:cNvSpPr>
            <p:nvPr/>
          </p:nvSpPr>
          <p:spPr bwMode="auto">
            <a:xfrm>
              <a:off x="5968388" y="3693665"/>
              <a:ext cx="467698" cy="230832"/>
            </a:xfrm>
            <a:prstGeom prst="rect">
              <a:avLst/>
            </a:prstGeom>
            <a:noFill/>
            <a:ln w="9525">
              <a:noFill/>
              <a:miter lim="800000"/>
              <a:headEnd/>
              <a:tailEnd/>
            </a:ln>
          </p:spPr>
          <p:txBody>
            <a:bodyPr wrap="square">
              <a:spAutoFit/>
            </a:bodyPr>
            <a:lstStyle/>
            <a:p>
              <a:pPr>
                <a:spcBef>
                  <a:spcPct val="50000"/>
                </a:spcBef>
              </a:pPr>
              <a:r>
                <a:rPr lang="en-US" sz="900" b="1" dirty="0"/>
                <a:t>LUN</a:t>
              </a:r>
            </a:p>
          </p:txBody>
        </p:sp>
        <p:sp>
          <p:nvSpPr>
            <p:cNvPr id="29" name="Text Box 49"/>
            <p:cNvSpPr txBox="1">
              <a:spLocks noChangeArrowheads="1"/>
            </p:cNvSpPr>
            <p:nvPr/>
          </p:nvSpPr>
          <p:spPr bwMode="auto">
            <a:xfrm>
              <a:off x="5968388" y="3097106"/>
              <a:ext cx="467698" cy="230832"/>
            </a:xfrm>
            <a:prstGeom prst="rect">
              <a:avLst/>
            </a:prstGeom>
            <a:noFill/>
            <a:ln w="9525">
              <a:noFill/>
              <a:miter lim="800000"/>
              <a:headEnd/>
              <a:tailEnd/>
            </a:ln>
          </p:spPr>
          <p:txBody>
            <a:bodyPr wrap="square">
              <a:spAutoFit/>
            </a:bodyPr>
            <a:lstStyle/>
            <a:p>
              <a:pPr>
                <a:spcBef>
                  <a:spcPct val="50000"/>
                </a:spcBef>
              </a:pPr>
              <a:r>
                <a:rPr lang="en-US" sz="900" b="1" dirty="0"/>
                <a:t>LUN</a:t>
              </a:r>
            </a:p>
          </p:txBody>
        </p:sp>
        <p:sp>
          <p:nvSpPr>
            <p:cNvPr id="62" name="Text Box 49"/>
            <p:cNvSpPr txBox="1">
              <a:spLocks noChangeArrowheads="1"/>
            </p:cNvSpPr>
            <p:nvPr/>
          </p:nvSpPr>
          <p:spPr bwMode="auto">
            <a:xfrm>
              <a:off x="3110387" y="4247402"/>
              <a:ext cx="1102804" cy="230832"/>
            </a:xfrm>
            <a:prstGeom prst="rect">
              <a:avLst/>
            </a:prstGeom>
            <a:noFill/>
            <a:ln w="9525">
              <a:noFill/>
              <a:miter lim="800000"/>
              <a:headEnd/>
              <a:tailEnd/>
            </a:ln>
          </p:spPr>
          <p:txBody>
            <a:bodyPr wrap="square">
              <a:spAutoFit/>
            </a:bodyPr>
            <a:lstStyle/>
            <a:p>
              <a:pPr>
                <a:spcBef>
                  <a:spcPct val="50000"/>
                </a:spcBef>
              </a:pPr>
              <a:r>
                <a:rPr lang="en-US" sz="900" b="1" dirty="0"/>
                <a:t>Virtual HBAs</a:t>
              </a:r>
            </a:p>
          </p:txBody>
        </p:sp>
        <p:cxnSp>
          <p:nvCxnSpPr>
            <p:cNvPr id="64" name="Straight Arrow Connector 63"/>
            <p:cNvCxnSpPr/>
            <p:nvPr/>
          </p:nvCxnSpPr>
          <p:spPr>
            <a:xfrm flipH="1">
              <a:off x="2486718" y="4364197"/>
              <a:ext cx="686721" cy="133424"/>
            </a:xfrm>
            <a:prstGeom prst="straightConnector1">
              <a:avLst/>
            </a:prstGeom>
            <a:noFill/>
            <a:ln w="25400">
              <a:solidFill>
                <a:srgbClr val="000000"/>
              </a:solidFill>
              <a:round/>
              <a:headEnd type="none" w="med" len="med"/>
              <a:tailEnd type="triangle" w="med" len="med"/>
            </a:ln>
          </p:spPr>
        </p:cxnSp>
        <p:cxnSp>
          <p:nvCxnSpPr>
            <p:cNvPr id="67" name="Straight Arrow Connector 66"/>
            <p:cNvCxnSpPr/>
            <p:nvPr/>
          </p:nvCxnSpPr>
          <p:spPr>
            <a:xfrm flipH="1" flipV="1">
              <a:off x="2483811" y="4038513"/>
              <a:ext cx="681324" cy="322533"/>
            </a:xfrm>
            <a:prstGeom prst="straightConnector1">
              <a:avLst/>
            </a:prstGeom>
            <a:noFill/>
            <a:ln w="25400">
              <a:solidFill>
                <a:srgbClr val="000000"/>
              </a:solidFill>
              <a:round/>
              <a:headEnd type="none" w="med" len="med"/>
              <a:tailEnd type="triangle" w="med" len="med"/>
            </a:ln>
          </p:spPr>
        </p:cxnSp>
        <p:cxnSp>
          <p:nvCxnSpPr>
            <p:cNvPr id="71" name="Straight Arrow Connector 70"/>
            <p:cNvCxnSpPr/>
            <p:nvPr/>
          </p:nvCxnSpPr>
          <p:spPr>
            <a:xfrm flipH="1" flipV="1">
              <a:off x="2492915" y="3390079"/>
              <a:ext cx="673684" cy="983486"/>
            </a:xfrm>
            <a:prstGeom prst="straightConnector1">
              <a:avLst/>
            </a:prstGeom>
            <a:noFill/>
            <a:ln w="25400">
              <a:solidFill>
                <a:srgbClr val="000000"/>
              </a:solidFill>
              <a:round/>
              <a:headEnd type="none" w="med" len="med"/>
              <a:tailEnd type="triangle" w="med" len="med"/>
            </a:ln>
          </p:spPr>
        </p:cxnSp>
        <p:sp>
          <p:nvSpPr>
            <p:cNvPr id="74" name="Text Box 49"/>
            <p:cNvSpPr txBox="1">
              <a:spLocks noChangeArrowheads="1"/>
            </p:cNvSpPr>
            <p:nvPr/>
          </p:nvSpPr>
          <p:spPr bwMode="auto">
            <a:xfrm>
              <a:off x="6020561" y="4552950"/>
              <a:ext cx="1213084" cy="229326"/>
            </a:xfrm>
            <a:prstGeom prst="rect">
              <a:avLst/>
            </a:prstGeom>
            <a:noFill/>
            <a:ln w="9525">
              <a:noFill/>
              <a:miter lim="800000"/>
              <a:headEnd/>
              <a:tailEnd/>
            </a:ln>
          </p:spPr>
          <p:txBody>
            <a:bodyPr wrap="square">
              <a:spAutoFit/>
            </a:bodyPr>
            <a:lstStyle/>
            <a:p>
              <a:pPr>
                <a:spcBef>
                  <a:spcPct val="50000"/>
                </a:spcBef>
              </a:pPr>
              <a:r>
                <a:rPr lang="en-US" sz="900" b="1" dirty="0"/>
                <a:t>Storage System</a:t>
              </a:r>
            </a:p>
          </p:txBody>
        </p:sp>
        <p:sp>
          <p:nvSpPr>
            <p:cNvPr id="75" name="Text Box 49"/>
            <p:cNvSpPr txBox="1">
              <a:spLocks noChangeArrowheads="1"/>
            </p:cNvSpPr>
            <p:nvPr/>
          </p:nvSpPr>
          <p:spPr bwMode="auto">
            <a:xfrm>
              <a:off x="1750514" y="4768105"/>
              <a:ext cx="1334392" cy="229326"/>
            </a:xfrm>
            <a:prstGeom prst="rect">
              <a:avLst/>
            </a:prstGeom>
            <a:noFill/>
            <a:ln w="9525">
              <a:noFill/>
              <a:miter lim="800000"/>
              <a:headEnd/>
              <a:tailEnd/>
            </a:ln>
          </p:spPr>
          <p:txBody>
            <a:bodyPr wrap="square">
              <a:spAutoFit/>
            </a:bodyPr>
            <a:lstStyle/>
            <a:p>
              <a:pPr>
                <a:spcBef>
                  <a:spcPct val="50000"/>
                </a:spcBef>
              </a:pPr>
              <a:r>
                <a:rPr lang="en-US" sz="900" b="1" dirty="0"/>
                <a:t>Compute System</a:t>
              </a:r>
            </a:p>
          </p:txBody>
        </p:sp>
      </p:grpSp>
    </p:spTree>
    <p:custDataLst>
      <p:tags r:id="rId1"/>
    </p:custDataLst>
    <p:extLst>
      <p:ext uri="{BB962C8B-B14F-4D97-AF65-F5344CB8AC3E}">
        <p14:creationId xmlns:p14="http://schemas.microsoft.com/office/powerpoint/2010/main" val="1754433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61149" y="1644316"/>
            <a:ext cx="2496719" cy="4708358"/>
          </a:xfrm>
        </p:spPr>
        <p:txBody>
          <a:bodyPr/>
          <a:lstStyle/>
          <a:p>
            <a:r>
              <a:rPr lang="en-US" sz="1800" dirty="0" smtClean="0"/>
              <a:t>NPV supported </a:t>
            </a:r>
            <a:r>
              <a:rPr lang="en-US" sz="1800" dirty="0"/>
              <a:t>switch </a:t>
            </a:r>
            <a:r>
              <a:rPr lang="en-US" sz="1800" dirty="0" smtClean="0"/>
              <a:t>functions </a:t>
            </a:r>
            <a:r>
              <a:rPr lang="en-US" sz="1800" dirty="0"/>
              <a:t>as a pass-through device </a:t>
            </a:r>
          </a:p>
          <a:p>
            <a:pPr lvl="1"/>
            <a:r>
              <a:rPr lang="en-US" sz="1800" dirty="0"/>
              <a:t>Does not require domain </a:t>
            </a:r>
            <a:r>
              <a:rPr lang="en-US" sz="1800" dirty="0" smtClean="0"/>
              <a:t>ID</a:t>
            </a:r>
          </a:p>
          <a:p>
            <a:pPr lvl="1"/>
            <a:r>
              <a:rPr lang="en-US" sz="1800" dirty="0" smtClean="0"/>
              <a:t>Does </a:t>
            </a:r>
            <a:r>
              <a:rPr lang="en-US" sz="1800" dirty="0"/>
              <a:t>not perform fabric services</a:t>
            </a:r>
          </a:p>
          <a:p>
            <a:r>
              <a:rPr lang="en-US" sz="1800" dirty="0" smtClean="0"/>
              <a:t>Solves </a:t>
            </a:r>
            <a:r>
              <a:rPr lang="en-US" sz="1800" dirty="0"/>
              <a:t>domain ID explosion problem in </a:t>
            </a:r>
            <a:r>
              <a:rPr lang="en-US" sz="1800" dirty="0" smtClean="0"/>
              <a:t>a fabric</a:t>
            </a:r>
            <a:endParaRPr lang="en-US" sz="1800" dirty="0"/>
          </a:p>
        </p:txBody>
      </p:sp>
      <p:sp>
        <p:nvSpPr>
          <p:cNvPr id="2" name="Title 1"/>
          <p:cNvSpPr>
            <a:spLocks noGrp="1"/>
          </p:cNvSpPr>
          <p:nvPr>
            <p:ph type="title"/>
          </p:nvPr>
        </p:nvSpPr>
        <p:spPr/>
        <p:txBody>
          <a:bodyPr/>
          <a:lstStyle/>
          <a:p>
            <a:pPr marL="171450" indent="-171450"/>
            <a:r>
              <a:rPr lang="en-US" dirty="0" err="1"/>
              <a:t>N_Port</a:t>
            </a:r>
            <a:r>
              <a:rPr lang="en-US" dirty="0"/>
              <a:t> </a:t>
            </a:r>
            <a:r>
              <a:rPr lang="en-US" dirty="0" smtClean="0"/>
              <a:t>Virtualization </a:t>
            </a:r>
            <a:r>
              <a:rPr lang="en-US" dirty="0"/>
              <a:t>(NPV)</a:t>
            </a:r>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125" name="Group 124"/>
          <p:cNvGrpSpPr/>
          <p:nvPr/>
        </p:nvGrpSpPr>
        <p:grpSpPr>
          <a:xfrm>
            <a:off x="4720975" y="2835668"/>
            <a:ext cx="4161493" cy="3215276"/>
            <a:chOff x="4062115" y="622733"/>
            <a:chExt cx="5005685" cy="4186276"/>
          </a:xfrm>
        </p:grpSpPr>
        <p:cxnSp>
          <p:nvCxnSpPr>
            <p:cNvPr id="82" name="Straight Connector 81"/>
            <p:cNvCxnSpPr/>
            <p:nvPr/>
          </p:nvCxnSpPr>
          <p:spPr>
            <a:xfrm flipV="1">
              <a:off x="6590706" y="2773589"/>
              <a:ext cx="0" cy="113248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4781689" y="1288211"/>
              <a:ext cx="96310" cy="619724"/>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H="1">
              <a:off x="8280414" y="1288211"/>
              <a:ext cx="91463" cy="629663"/>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803141" y="2095708"/>
              <a:ext cx="972827" cy="574153"/>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24" idx="1"/>
            </p:cNvCxnSpPr>
            <p:nvPr/>
          </p:nvCxnSpPr>
          <p:spPr>
            <a:xfrm>
              <a:off x="5330181" y="2079271"/>
              <a:ext cx="957259" cy="552113"/>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pic>
          <p:nvPicPr>
            <p:cNvPr id="49" name="Picture 16" descr="C:\Users\patils1\Desktop\2013 Projects\CIS v2\CIS Slide Deck_Based on Book\Colored Graphics\FC Switc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91124" y="1663558"/>
              <a:ext cx="654556" cy="408784"/>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6" descr="C:\Users\patils1\Desktop\2013 Projects\CIS v2\CIS Slide Deck_Based on Book\Colored Graphics\FC Switc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98053" y="1663558"/>
              <a:ext cx="654556" cy="40878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a:endCxn id="34" idx="2"/>
            </p:cNvCxnSpPr>
            <p:nvPr/>
          </p:nvCxnSpPr>
          <p:spPr>
            <a:xfrm flipH="1">
              <a:off x="5563249" y="1288211"/>
              <a:ext cx="120448" cy="65948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996775" y="2119718"/>
              <a:ext cx="1259929" cy="1019281"/>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6924851" y="2104428"/>
              <a:ext cx="1197556" cy="1037098"/>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37" idx="2"/>
            </p:cNvCxnSpPr>
            <p:nvPr/>
          </p:nvCxnSpPr>
          <p:spPr>
            <a:xfrm>
              <a:off x="7486734" y="1288211"/>
              <a:ext cx="80963" cy="65948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pic>
          <p:nvPicPr>
            <p:cNvPr id="48" name="Picture 14" descr="C:\Users\patils1\Desktop\2013 Projects\CIS v2\CIS Slide Deck_Based on Book\Colored Graphics\FC Direct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83144" y="2266950"/>
              <a:ext cx="615125" cy="9827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8" descr="C:\Users\patils1\Desktop\2013 Projects\CIS v2\CIS Slide Deck_Based on Book\Colored Graphics\Physical Compute System With Hyperviso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80068" y="622733"/>
              <a:ext cx="807259" cy="78198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8" descr="C:\Users\patils1\Desktop\2013 Projects\CIS v2\CIS Slide Deck_Based on Book\Colored Graphics\Physical Compute System With Hyperviso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55907" y="622733"/>
              <a:ext cx="807259" cy="781982"/>
            </a:xfrm>
            <a:prstGeom prst="rect">
              <a:avLst/>
            </a:prstGeom>
            <a:noFill/>
            <a:extLst>
              <a:ext uri="{909E8E84-426E-40DD-AFC4-6F175D3DCCD1}">
                <a14:hiddenFill xmlns:a14="http://schemas.microsoft.com/office/drawing/2010/main">
                  <a:solidFill>
                    <a:srgbClr val="FFFFFF"/>
                  </a:solidFill>
                </a14:hiddenFill>
              </a:ext>
            </a:extLst>
          </p:spPr>
        </p:pic>
        <p:sp>
          <p:nvSpPr>
            <p:cNvPr id="23" name="AutoShape 83"/>
            <p:cNvSpPr>
              <a:spLocks noChangeArrowheads="1"/>
            </p:cNvSpPr>
            <p:nvPr/>
          </p:nvSpPr>
          <p:spPr bwMode="auto">
            <a:xfrm>
              <a:off x="4945629" y="2018946"/>
              <a:ext cx="161925" cy="120650"/>
            </a:xfrm>
            <a:prstGeom prst="roundRect">
              <a:avLst>
                <a:gd name="adj" fmla="val 32176"/>
              </a:avLst>
            </a:prstGeom>
            <a:solidFill>
              <a:srgbClr val="DA924A"/>
            </a:solidFill>
            <a:ln w="6350">
              <a:solidFill>
                <a:srgbClr val="000000"/>
              </a:solidFill>
              <a:round/>
              <a:headEnd/>
              <a:tailEnd/>
            </a:ln>
            <a:effectLst/>
          </p:spPr>
          <p:txBody>
            <a:bodyPr wrap="none" lIns="0" anchor="ctr"/>
            <a:lstStyle/>
            <a:p>
              <a:endParaRPr lang="en-US" sz="900" b="1" dirty="0"/>
            </a:p>
          </p:txBody>
        </p:sp>
        <p:sp>
          <p:nvSpPr>
            <p:cNvPr id="24" name="AutoShape 83"/>
            <p:cNvSpPr>
              <a:spLocks noChangeArrowheads="1"/>
            </p:cNvSpPr>
            <p:nvPr/>
          </p:nvSpPr>
          <p:spPr bwMode="auto">
            <a:xfrm>
              <a:off x="5330181" y="2018946"/>
              <a:ext cx="161925" cy="120650"/>
            </a:xfrm>
            <a:prstGeom prst="roundRect">
              <a:avLst>
                <a:gd name="adj" fmla="val 32176"/>
              </a:avLst>
            </a:prstGeom>
            <a:solidFill>
              <a:srgbClr val="DA924A"/>
            </a:solidFill>
            <a:ln w="6350">
              <a:solidFill>
                <a:srgbClr val="000000"/>
              </a:solidFill>
              <a:round/>
              <a:headEnd/>
              <a:tailEnd/>
            </a:ln>
            <a:effectLst/>
          </p:spPr>
          <p:txBody>
            <a:bodyPr wrap="none" lIns="0" anchor="ctr"/>
            <a:lstStyle/>
            <a:p>
              <a:endParaRPr lang="en-US" sz="900" b="1" dirty="0"/>
            </a:p>
          </p:txBody>
        </p:sp>
        <p:sp>
          <p:nvSpPr>
            <p:cNvPr id="27" name="AutoShape 83"/>
            <p:cNvSpPr>
              <a:spLocks noChangeArrowheads="1"/>
            </p:cNvSpPr>
            <p:nvPr/>
          </p:nvSpPr>
          <p:spPr bwMode="auto">
            <a:xfrm>
              <a:off x="7638125" y="2018946"/>
              <a:ext cx="161925" cy="120650"/>
            </a:xfrm>
            <a:prstGeom prst="roundRect">
              <a:avLst>
                <a:gd name="adj" fmla="val 32176"/>
              </a:avLst>
            </a:prstGeom>
            <a:solidFill>
              <a:srgbClr val="DA924A"/>
            </a:solidFill>
            <a:ln w="6350">
              <a:solidFill>
                <a:srgbClr val="000000"/>
              </a:solidFill>
              <a:round/>
              <a:headEnd/>
              <a:tailEnd/>
            </a:ln>
            <a:effectLst/>
          </p:spPr>
          <p:txBody>
            <a:bodyPr wrap="none" lIns="0" anchor="ctr"/>
            <a:lstStyle/>
            <a:p>
              <a:endParaRPr lang="en-US" sz="900" b="1" dirty="0"/>
            </a:p>
          </p:txBody>
        </p:sp>
        <p:sp>
          <p:nvSpPr>
            <p:cNvPr id="29" name="AutoShape 83"/>
            <p:cNvSpPr>
              <a:spLocks noChangeArrowheads="1"/>
            </p:cNvSpPr>
            <p:nvPr/>
          </p:nvSpPr>
          <p:spPr bwMode="auto">
            <a:xfrm>
              <a:off x="6826304" y="3056044"/>
              <a:ext cx="161925" cy="120650"/>
            </a:xfrm>
            <a:prstGeom prst="roundRect">
              <a:avLst>
                <a:gd name="adj" fmla="val 32176"/>
              </a:avLst>
            </a:prstGeom>
            <a:solidFill>
              <a:srgbClr val="D84338"/>
            </a:solidFill>
            <a:ln w="6350">
              <a:solidFill>
                <a:srgbClr val="000000"/>
              </a:solidFill>
              <a:round/>
              <a:headEnd/>
              <a:tailEnd/>
            </a:ln>
            <a:effectLst/>
          </p:spPr>
          <p:txBody>
            <a:bodyPr wrap="none" anchor="ctr"/>
            <a:lstStyle/>
            <a:p>
              <a:r>
                <a:rPr lang="en-US" sz="900" b="1" dirty="0"/>
                <a:t>  </a:t>
              </a:r>
            </a:p>
          </p:txBody>
        </p:sp>
        <p:sp>
          <p:nvSpPr>
            <p:cNvPr id="30" name="AutoShape 83"/>
            <p:cNvSpPr>
              <a:spLocks noChangeArrowheads="1"/>
            </p:cNvSpPr>
            <p:nvPr/>
          </p:nvSpPr>
          <p:spPr bwMode="auto">
            <a:xfrm>
              <a:off x="6827223" y="2583160"/>
              <a:ext cx="161925" cy="120650"/>
            </a:xfrm>
            <a:prstGeom prst="roundRect">
              <a:avLst>
                <a:gd name="adj" fmla="val 32176"/>
              </a:avLst>
            </a:prstGeom>
            <a:solidFill>
              <a:srgbClr val="D84338"/>
            </a:solidFill>
            <a:ln w="6350">
              <a:solidFill>
                <a:srgbClr val="000000"/>
              </a:solidFill>
              <a:round/>
              <a:headEnd/>
              <a:tailEnd/>
            </a:ln>
            <a:effectLst/>
          </p:spPr>
          <p:txBody>
            <a:bodyPr wrap="none" anchor="ctr"/>
            <a:lstStyle/>
            <a:p>
              <a:r>
                <a:rPr lang="en-US" sz="900" b="1" dirty="0"/>
                <a:t>  </a:t>
              </a:r>
            </a:p>
          </p:txBody>
        </p:sp>
        <p:sp>
          <p:nvSpPr>
            <p:cNvPr id="31" name="AutoShape 83"/>
            <p:cNvSpPr>
              <a:spLocks noChangeArrowheads="1"/>
            </p:cNvSpPr>
            <p:nvPr/>
          </p:nvSpPr>
          <p:spPr bwMode="auto">
            <a:xfrm>
              <a:off x="6205558" y="3048166"/>
              <a:ext cx="161925" cy="120650"/>
            </a:xfrm>
            <a:prstGeom prst="roundRect">
              <a:avLst>
                <a:gd name="adj" fmla="val 32176"/>
              </a:avLst>
            </a:prstGeom>
            <a:solidFill>
              <a:srgbClr val="D84338"/>
            </a:solidFill>
            <a:ln w="6350">
              <a:solidFill>
                <a:srgbClr val="000000"/>
              </a:solidFill>
              <a:round/>
              <a:headEnd/>
              <a:tailEnd/>
            </a:ln>
            <a:effectLst/>
          </p:spPr>
          <p:txBody>
            <a:bodyPr wrap="none" anchor="ctr"/>
            <a:lstStyle/>
            <a:p>
              <a:r>
                <a:rPr lang="en-US" sz="900" b="1" dirty="0"/>
                <a:t>  </a:t>
              </a:r>
            </a:p>
          </p:txBody>
        </p:sp>
        <p:sp>
          <p:nvSpPr>
            <p:cNvPr id="32" name="AutoShape 83"/>
            <p:cNvSpPr>
              <a:spLocks noChangeArrowheads="1"/>
            </p:cNvSpPr>
            <p:nvPr/>
          </p:nvSpPr>
          <p:spPr bwMode="auto">
            <a:xfrm>
              <a:off x="6206477" y="2571750"/>
              <a:ext cx="161925" cy="120650"/>
            </a:xfrm>
            <a:prstGeom prst="roundRect">
              <a:avLst>
                <a:gd name="adj" fmla="val 32176"/>
              </a:avLst>
            </a:prstGeom>
            <a:solidFill>
              <a:srgbClr val="D84338"/>
            </a:solidFill>
            <a:ln w="6350">
              <a:solidFill>
                <a:srgbClr val="000000"/>
              </a:solidFill>
              <a:round/>
              <a:headEnd/>
              <a:tailEnd/>
            </a:ln>
            <a:effectLst/>
          </p:spPr>
          <p:txBody>
            <a:bodyPr wrap="none" anchor="ctr"/>
            <a:lstStyle/>
            <a:p>
              <a:r>
                <a:rPr lang="en-US" sz="900" b="1" dirty="0"/>
                <a:t>  </a:t>
              </a:r>
            </a:p>
          </p:txBody>
        </p:sp>
        <p:sp>
          <p:nvSpPr>
            <p:cNvPr id="33" name="AutoShape 83"/>
            <p:cNvSpPr>
              <a:spLocks noChangeArrowheads="1"/>
            </p:cNvSpPr>
            <p:nvPr/>
          </p:nvSpPr>
          <p:spPr bwMode="auto">
            <a:xfrm>
              <a:off x="4797036" y="1827041"/>
              <a:ext cx="161925" cy="120650"/>
            </a:xfrm>
            <a:prstGeom prst="roundRect">
              <a:avLst>
                <a:gd name="adj" fmla="val 32176"/>
              </a:avLst>
            </a:prstGeom>
            <a:solidFill>
              <a:srgbClr val="D84338"/>
            </a:solidFill>
            <a:ln w="6350">
              <a:solidFill>
                <a:srgbClr val="000000"/>
              </a:solidFill>
              <a:round/>
              <a:headEnd/>
              <a:tailEnd/>
            </a:ln>
            <a:effectLst/>
          </p:spPr>
          <p:txBody>
            <a:bodyPr wrap="none" anchor="ctr"/>
            <a:lstStyle/>
            <a:p>
              <a:r>
                <a:rPr lang="en-US" sz="900" b="1" dirty="0"/>
                <a:t>  </a:t>
              </a:r>
            </a:p>
          </p:txBody>
        </p:sp>
        <p:sp>
          <p:nvSpPr>
            <p:cNvPr id="34" name="AutoShape 83"/>
            <p:cNvSpPr>
              <a:spLocks noChangeArrowheads="1"/>
            </p:cNvSpPr>
            <p:nvPr/>
          </p:nvSpPr>
          <p:spPr bwMode="auto">
            <a:xfrm>
              <a:off x="5482286" y="1827041"/>
              <a:ext cx="161925" cy="120650"/>
            </a:xfrm>
            <a:prstGeom prst="roundRect">
              <a:avLst>
                <a:gd name="adj" fmla="val 32176"/>
              </a:avLst>
            </a:prstGeom>
            <a:solidFill>
              <a:srgbClr val="D84338"/>
            </a:solidFill>
            <a:ln w="6350">
              <a:solidFill>
                <a:srgbClr val="000000"/>
              </a:solidFill>
              <a:round/>
              <a:headEnd/>
              <a:tailEnd/>
            </a:ln>
            <a:effectLst/>
          </p:spPr>
          <p:txBody>
            <a:bodyPr wrap="none" anchor="ctr"/>
            <a:lstStyle/>
            <a:p>
              <a:r>
                <a:rPr lang="en-US" sz="900" b="1" dirty="0"/>
                <a:t>  </a:t>
              </a:r>
            </a:p>
          </p:txBody>
        </p:sp>
        <p:sp>
          <p:nvSpPr>
            <p:cNvPr id="37" name="AutoShape 83"/>
            <p:cNvSpPr>
              <a:spLocks noChangeArrowheads="1"/>
            </p:cNvSpPr>
            <p:nvPr/>
          </p:nvSpPr>
          <p:spPr bwMode="auto">
            <a:xfrm>
              <a:off x="7486734" y="1827041"/>
              <a:ext cx="161925" cy="120650"/>
            </a:xfrm>
            <a:prstGeom prst="roundRect">
              <a:avLst>
                <a:gd name="adj" fmla="val 32176"/>
              </a:avLst>
            </a:prstGeom>
            <a:solidFill>
              <a:srgbClr val="D84338"/>
            </a:solidFill>
            <a:ln w="6350">
              <a:solidFill>
                <a:srgbClr val="000000"/>
              </a:solidFill>
              <a:round/>
              <a:headEnd/>
              <a:tailEnd/>
            </a:ln>
            <a:effectLst/>
          </p:spPr>
          <p:txBody>
            <a:bodyPr wrap="none" anchor="ctr"/>
            <a:lstStyle/>
            <a:p>
              <a:r>
                <a:rPr lang="en-US" sz="900" b="1" dirty="0"/>
                <a:t>  </a:t>
              </a:r>
            </a:p>
          </p:txBody>
        </p:sp>
        <p:sp>
          <p:nvSpPr>
            <p:cNvPr id="39" name="AutoShape 83"/>
            <p:cNvSpPr>
              <a:spLocks noChangeArrowheads="1"/>
            </p:cNvSpPr>
            <p:nvPr/>
          </p:nvSpPr>
          <p:spPr bwMode="auto">
            <a:xfrm>
              <a:off x="4720605" y="1324666"/>
              <a:ext cx="161925" cy="120650"/>
            </a:xfrm>
            <a:prstGeom prst="roundRect">
              <a:avLst>
                <a:gd name="adj" fmla="val 32176"/>
              </a:avLst>
            </a:prstGeom>
            <a:solidFill>
              <a:schemeClr val="tx2">
                <a:lumMod val="40000"/>
                <a:lumOff val="60000"/>
              </a:schemeClr>
            </a:solidFill>
            <a:ln w="6350">
              <a:solidFill>
                <a:srgbClr val="000000"/>
              </a:solidFill>
              <a:round/>
              <a:headEnd/>
              <a:tailEnd/>
            </a:ln>
            <a:effectLst/>
          </p:spPr>
          <p:txBody>
            <a:bodyPr wrap="none" lIns="0" anchor="ctr"/>
            <a:lstStyle/>
            <a:p>
              <a:r>
                <a:rPr lang="en-US" sz="900" b="1" dirty="0"/>
                <a:t> </a:t>
              </a:r>
            </a:p>
          </p:txBody>
        </p:sp>
        <p:sp>
          <p:nvSpPr>
            <p:cNvPr id="41" name="AutoShape 83"/>
            <p:cNvSpPr>
              <a:spLocks noChangeArrowheads="1"/>
            </p:cNvSpPr>
            <p:nvPr/>
          </p:nvSpPr>
          <p:spPr bwMode="auto">
            <a:xfrm>
              <a:off x="5575876" y="1324666"/>
              <a:ext cx="161925" cy="120650"/>
            </a:xfrm>
            <a:prstGeom prst="roundRect">
              <a:avLst>
                <a:gd name="adj" fmla="val 32176"/>
              </a:avLst>
            </a:prstGeom>
            <a:solidFill>
              <a:schemeClr val="tx2">
                <a:lumMod val="40000"/>
                <a:lumOff val="60000"/>
              </a:schemeClr>
            </a:solidFill>
            <a:ln w="6350">
              <a:solidFill>
                <a:srgbClr val="000000"/>
              </a:solidFill>
              <a:round/>
              <a:headEnd/>
              <a:tailEnd/>
            </a:ln>
            <a:effectLst/>
          </p:spPr>
          <p:txBody>
            <a:bodyPr wrap="none" lIns="0" anchor="ctr"/>
            <a:lstStyle/>
            <a:p>
              <a:r>
                <a:rPr lang="en-US" sz="900" b="1" dirty="0"/>
                <a:t> </a:t>
              </a:r>
            </a:p>
          </p:txBody>
        </p:sp>
        <p:sp>
          <p:nvSpPr>
            <p:cNvPr id="45" name="Rectangle 44"/>
            <p:cNvSpPr/>
            <p:nvPr/>
          </p:nvSpPr>
          <p:spPr>
            <a:xfrm>
              <a:off x="4062115" y="1617951"/>
              <a:ext cx="5005685" cy="609242"/>
            </a:xfrm>
            <a:prstGeom prst="rect">
              <a:avLst/>
            </a:prstGeom>
            <a:noFill/>
            <a:ln w="12700">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900"/>
            </a:p>
          </p:txBody>
        </p:sp>
        <p:sp>
          <p:nvSpPr>
            <p:cNvPr id="46" name="Text Box 39"/>
            <p:cNvSpPr txBox="1">
              <a:spLocks noChangeArrowheads="1"/>
            </p:cNvSpPr>
            <p:nvPr/>
          </p:nvSpPr>
          <p:spPr bwMode="auto">
            <a:xfrm>
              <a:off x="6082002" y="1416700"/>
              <a:ext cx="997318" cy="369332"/>
            </a:xfrm>
            <a:prstGeom prst="rect">
              <a:avLst/>
            </a:prstGeom>
            <a:solidFill>
              <a:schemeClr val="bg1"/>
            </a:solidFill>
            <a:ln w="9525">
              <a:noFill/>
              <a:miter lim="800000"/>
              <a:headEnd/>
              <a:tailEnd/>
            </a:ln>
            <a:extLst/>
          </p:spPr>
          <p:txBody>
            <a:bodyPr wrap="square" lIns="0" rIns="0">
              <a:spAutoFit/>
            </a:bodyPr>
            <a:lstStyle>
              <a:defPPr>
                <a:defRPr lang="en-US"/>
              </a:defPPr>
              <a:lvl1pPr>
                <a:spcBef>
                  <a:spcPct val="50000"/>
                </a:spcBef>
                <a:defRPr sz="900" b="1"/>
              </a:lvl1pPr>
            </a:lstStyle>
            <a:p>
              <a:pPr algn="ctr"/>
              <a:r>
                <a:rPr lang="en-US" dirty="0"/>
                <a:t>Edge Switches in NPV mode</a:t>
              </a:r>
            </a:p>
          </p:txBody>
        </p:sp>
        <p:sp>
          <p:nvSpPr>
            <p:cNvPr id="47" name="Text Box 39"/>
            <p:cNvSpPr txBox="1">
              <a:spLocks noChangeArrowheads="1"/>
            </p:cNvSpPr>
            <p:nvPr/>
          </p:nvSpPr>
          <p:spPr bwMode="auto">
            <a:xfrm>
              <a:off x="7719087" y="2738042"/>
              <a:ext cx="910995" cy="369332"/>
            </a:xfrm>
            <a:prstGeom prst="rect">
              <a:avLst/>
            </a:prstGeom>
            <a:noFill/>
            <a:ln w="9525">
              <a:noFill/>
              <a:miter lim="800000"/>
              <a:headEnd/>
              <a:tailEnd/>
            </a:ln>
            <a:extLst/>
          </p:spPr>
          <p:txBody>
            <a:bodyPr wrap="square">
              <a:spAutoFit/>
            </a:bodyPr>
            <a:lstStyle>
              <a:defPPr>
                <a:defRPr lang="en-US"/>
              </a:defPPr>
              <a:lvl1pPr>
                <a:spcBef>
                  <a:spcPct val="50000"/>
                </a:spcBef>
                <a:defRPr sz="900" b="1"/>
              </a:lvl1pPr>
            </a:lstStyle>
            <a:p>
              <a:pPr algn="ctr"/>
              <a:r>
                <a:rPr lang="en-US" dirty="0"/>
                <a:t>FC Director at Core</a:t>
              </a:r>
            </a:p>
          </p:txBody>
        </p:sp>
        <p:pic>
          <p:nvPicPr>
            <p:cNvPr id="51" name="Picture 9" descr="C:\Users\patils1\Desktop\2013 Projects\CIS v2\CIS Slide Deck_Based on Book\Colored Graphics\Storage System.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83355" y="3507783"/>
              <a:ext cx="611125" cy="1301226"/>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8" descr="C:\Users\patils1\Desktop\2013 Projects\CIS v2\CIS Slide Deck_Based on Book\Colored Graphics\Physical Compute System With Hyperviso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68248" y="622733"/>
              <a:ext cx="807259" cy="781982"/>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8" descr="C:\Users\patils1\Desktop\2013 Projects\CIS v2\CIS Slide Deck_Based on Book\Colored Graphics\Physical Compute System With Hyperviso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44087" y="622733"/>
              <a:ext cx="807259" cy="781982"/>
            </a:xfrm>
            <a:prstGeom prst="rect">
              <a:avLst/>
            </a:prstGeom>
            <a:noFill/>
            <a:extLst>
              <a:ext uri="{909E8E84-426E-40DD-AFC4-6F175D3DCCD1}">
                <a14:hiddenFill xmlns:a14="http://schemas.microsoft.com/office/drawing/2010/main">
                  <a:solidFill>
                    <a:srgbClr val="FFFFFF"/>
                  </a:solidFill>
                </a14:hiddenFill>
              </a:ext>
            </a:extLst>
          </p:spPr>
        </p:pic>
        <p:sp>
          <p:nvSpPr>
            <p:cNvPr id="42" name="AutoShape 83"/>
            <p:cNvSpPr>
              <a:spLocks noChangeArrowheads="1"/>
            </p:cNvSpPr>
            <p:nvPr/>
          </p:nvSpPr>
          <p:spPr bwMode="auto">
            <a:xfrm>
              <a:off x="7412368" y="1324666"/>
              <a:ext cx="161925" cy="120650"/>
            </a:xfrm>
            <a:prstGeom prst="roundRect">
              <a:avLst>
                <a:gd name="adj" fmla="val 32176"/>
              </a:avLst>
            </a:prstGeom>
            <a:solidFill>
              <a:schemeClr val="tx2">
                <a:lumMod val="40000"/>
                <a:lumOff val="60000"/>
              </a:schemeClr>
            </a:solidFill>
            <a:ln w="6350">
              <a:solidFill>
                <a:srgbClr val="000000"/>
              </a:solidFill>
              <a:round/>
              <a:headEnd/>
              <a:tailEnd/>
            </a:ln>
            <a:effectLst/>
          </p:spPr>
          <p:txBody>
            <a:bodyPr wrap="none" lIns="0" anchor="ctr"/>
            <a:lstStyle/>
            <a:p>
              <a:r>
                <a:rPr lang="en-US" sz="900" b="1" dirty="0"/>
                <a:t> </a:t>
              </a:r>
            </a:p>
          </p:txBody>
        </p:sp>
        <p:sp>
          <p:nvSpPr>
            <p:cNvPr id="43" name="AutoShape 83"/>
            <p:cNvSpPr>
              <a:spLocks noChangeArrowheads="1"/>
            </p:cNvSpPr>
            <p:nvPr/>
          </p:nvSpPr>
          <p:spPr bwMode="auto">
            <a:xfrm>
              <a:off x="8269026" y="1324666"/>
              <a:ext cx="161925" cy="120650"/>
            </a:xfrm>
            <a:prstGeom prst="roundRect">
              <a:avLst>
                <a:gd name="adj" fmla="val 32176"/>
              </a:avLst>
            </a:prstGeom>
            <a:solidFill>
              <a:schemeClr val="tx2">
                <a:lumMod val="40000"/>
                <a:lumOff val="60000"/>
              </a:schemeClr>
            </a:solidFill>
            <a:ln w="6350">
              <a:solidFill>
                <a:srgbClr val="000000"/>
              </a:solidFill>
              <a:round/>
              <a:headEnd/>
              <a:tailEnd/>
            </a:ln>
            <a:effectLst/>
          </p:spPr>
          <p:txBody>
            <a:bodyPr wrap="none" lIns="0" anchor="ctr"/>
            <a:lstStyle/>
            <a:p>
              <a:r>
                <a:rPr lang="en-US" sz="900" b="1" dirty="0"/>
                <a:t> </a:t>
              </a:r>
            </a:p>
          </p:txBody>
        </p:sp>
        <p:sp>
          <p:nvSpPr>
            <p:cNvPr id="62" name="AutoShape 83"/>
            <p:cNvSpPr>
              <a:spLocks noChangeArrowheads="1"/>
            </p:cNvSpPr>
            <p:nvPr/>
          </p:nvSpPr>
          <p:spPr bwMode="auto">
            <a:xfrm>
              <a:off x="8189511" y="1827041"/>
              <a:ext cx="161925" cy="120650"/>
            </a:xfrm>
            <a:prstGeom prst="roundRect">
              <a:avLst>
                <a:gd name="adj" fmla="val 32176"/>
              </a:avLst>
            </a:prstGeom>
            <a:solidFill>
              <a:srgbClr val="D84338"/>
            </a:solidFill>
            <a:ln w="6350">
              <a:solidFill>
                <a:srgbClr val="000000"/>
              </a:solidFill>
              <a:round/>
              <a:headEnd/>
              <a:tailEnd/>
            </a:ln>
            <a:effectLst/>
          </p:spPr>
          <p:txBody>
            <a:bodyPr wrap="none" anchor="ctr"/>
            <a:lstStyle/>
            <a:p>
              <a:r>
                <a:rPr lang="en-US" sz="900" b="1" dirty="0"/>
                <a:t>  </a:t>
              </a:r>
            </a:p>
          </p:txBody>
        </p:sp>
        <p:sp>
          <p:nvSpPr>
            <p:cNvPr id="63" name="AutoShape 83"/>
            <p:cNvSpPr>
              <a:spLocks noChangeArrowheads="1"/>
            </p:cNvSpPr>
            <p:nvPr/>
          </p:nvSpPr>
          <p:spPr bwMode="auto">
            <a:xfrm>
              <a:off x="8023860" y="2018946"/>
              <a:ext cx="161925" cy="120650"/>
            </a:xfrm>
            <a:prstGeom prst="roundRect">
              <a:avLst>
                <a:gd name="adj" fmla="val 32176"/>
              </a:avLst>
            </a:prstGeom>
            <a:solidFill>
              <a:srgbClr val="DA924A"/>
            </a:solidFill>
            <a:ln w="6350">
              <a:solidFill>
                <a:srgbClr val="000000"/>
              </a:solidFill>
              <a:round/>
              <a:headEnd/>
              <a:tailEnd/>
            </a:ln>
            <a:effectLst/>
          </p:spPr>
          <p:txBody>
            <a:bodyPr wrap="none" lIns="0" anchor="ctr"/>
            <a:lstStyle/>
            <a:p>
              <a:endParaRPr lang="en-US" sz="900" b="1" dirty="0"/>
            </a:p>
          </p:txBody>
        </p:sp>
        <p:sp>
          <p:nvSpPr>
            <p:cNvPr id="83" name="Text Box 39"/>
            <p:cNvSpPr txBox="1">
              <a:spLocks noChangeArrowheads="1"/>
            </p:cNvSpPr>
            <p:nvPr/>
          </p:nvSpPr>
          <p:spPr bwMode="auto">
            <a:xfrm>
              <a:off x="6905625" y="4423185"/>
              <a:ext cx="684444" cy="369332"/>
            </a:xfrm>
            <a:prstGeom prst="rect">
              <a:avLst/>
            </a:prstGeom>
            <a:noFill/>
            <a:ln w="9525">
              <a:noFill/>
              <a:miter lim="800000"/>
              <a:headEnd/>
              <a:tailEnd/>
            </a:ln>
            <a:extLst/>
          </p:spPr>
          <p:txBody>
            <a:bodyPr wrap="square">
              <a:spAutoFit/>
            </a:bodyPr>
            <a:lstStyle>
              <a:defPPr>
                <a:defRPr lang="en-US"/>
              </a:defPPr>
              <a:lvl1pPr>
                <a:spcBef>
                  <a:spcPct val="50000"/>
                </a:spcBef>
                <a:defRPr sz="900" b="1"/>
              </a:lvl1pPr>
            </a:lstStyle>
            <a:p>
              <a:r>
                <a:rPr lang="en-US" dirty="0"/>
                <a:t>Storage System</a:t>
              </a:r>
            </a:p>
          </p:txBody>
        </p:sp>
        <p:sp>
          <p:nvSpPr>
            <p:cNvPr id="84" name="AutoShape 83"/>
            <p:cNvSpPr>
              <a:spLocks noChangeArrowheads="1"/>
            </p:cNvSpPr>
            <p:nvPr/>
          </p:nvSpPr>
          <p:spPr bwMode="auto">
            <a:xfrm>
              <a:off x="6507132" y="3461578"/>
              <a:ext cx="161925" cy="120650"/>
            </a:xfrm>
            <a:prstGeom prst="roundRect">
              <a:avLst>
                <a:gd name="adj" fmla="val 32176"/>
              </a:avLst>
            </a:prstGeom>
            <a:solidFill>
              <a:schemeClr val="tx2">
                <a:lumMod val="40000"/>
                <a:lumOff val="60000"/>
              </a:schemeClr>
            </a:solidFill>
            <a:ln w="6350">
              <a:solidFill>
                <a:srgbClr val="000000"/>
              </a:solidFill>
              <a:round/>
              <a:headEnd/>
              <a:tailEnd/>
            </a:ln>
            <a:effectLst/>
          </p:spPr>
          <p:txBody>
            <a:bodyPr wrap="none" lIns="0" anchor="ctr"/>
            <a:lstStyle/>
            <a:p>
              <a:r>
                <a:rPr lang="en-US" sz="900" b="1" dirty="0"/>
                <a:t> </a:t>
              </a:r>
            </a:p>
          </p:txBody>
        </p:sp>
        <p:sp>
          <p:nvSpPr>
            <p:cNvPr id="85" name="Text Box 10"/>
            <p:cNvSpPr txBox="1">
              <a:spLocks noChangeArrowheads="1"/>
            </p:cNvSpPr>
            <p:nvPr/>
          </p:nvSpPr>
          <p:spPr bwMode="auto">
            <a:xfrm>
              <a:off x="8460768" y="1426031"/>
              <a:ext cx="338234" cy="124650"/>
            </a:xfrm>
            <a:prstGeom prst="rect">
              <a:avLst/>
            </a:prstGeom>
            <a:noFill/>
            <a:ln w="25400" algn="ctr">
              <a:noFill/>
              <a:miter lim="800000"/>
              <a:headEnd/>
              <a:tailEnd/>
            </a:ln>
            <a:effectLst/>
          </p:spPr>
          <p:txBody>
            <a:bodyPr wrap="none" lIns="0" tIns="0" rIns="0" bIns="0">
              <a:spAutoFit/>
            </a:bodyPr>
            <a:lstStyle/>
            <a:p>
              <a:pPr defTabSz="941388">
                <a:lnSpc>
                  <a:spcPct val="90000"/>
                </a:lnSpc>
              </a:pPr>
              <a:r>
                <a:rPr lang="en-US" sz="900" b="1" dirty="0" err="1">
                  <a:solidFill>
                    <a:srgbClr val="000000"/>
                  </a:solidFill>
                </a:rPr>
                <a:t>N_Port</a:t>
              </a:r>
              <a:endParaRPr lang="en-US" sz="900" b="1" dirty="0">
                <a:solidFill>
                  <a:srgbClr val="000000"/>
                </a:solidFill>
              </a:endParaRPr>
            </a:p>
          </p:txBody>
        </p:sp>
        <p:sp>
          <p:nvSpPr>
            <p:cNvPr id="87" name="Text Box 84"/>
            <p:cNvSpPr txBox="1">
              <a:spLocks noChangeArrowheads="1"/>
            </p:cNvSpPr>
            <p:nvPr/>
          </p:nvSpPr>
          <p:spPr bwMode="auto">
            <a:xfrm>
              <a:off x="6833522" y="3277504"/>
              <a:ext cx="315792" cy="124650"/>
            </a:xfrm>
            <a:prstGeom prst="rect">
              <a:avLst/>
            </a:prstGeom>
            <a:noFill/>
            <a:ln w="25400" algn="ctr">
              <a:noFill/>
              <a:miter lim="800000"/>
              <a:headEnd/>
              <a:tailEnd/>
            </a:ln>
            <a:effectLst/>
          </p:spPr>
          <p:txBody>
            <a:bodyPr wrap="none" lIns="0" tIns="0" rIns="0" bIns="0">
              <a:spAutoFit/>
            </a:bodyPr>
            <a:lstStyle/>
            <a:p>
              <a:pPr algn="r" defTabSz="941388">
                <a:lnSpc>
                  <a:spcPct val="90000"/>
                </a:lnSpc>
              </a:pPr>
              <a:r>
                <a:rPr lang="en-US" sz="900" b="1" dirty="0" err="1">
                  <a:solidFill>
                    <a:srgbClr val="000000"/>
                  </a:solidFill>
                </a:rPr>
                <a:t>F_Port</a:t>
              </a:r>
              <a:endParaRPr lang="en-US" sz="900" b="1" dirty="0">
                <a:solidFill>
                  <a:srgbClr val="000000"/>
                </a:solidFill>
              </a:endParaRPr>
            </a:p>
          </p:txBody>
        </p:sp>
        <p:sp>
          <p:nvSpPr>
            <p:cNvPr id="88" name="Text Box 10"/>
            <p:cNvSpPr txBox="1">
              <a:spLocks noChangeArrowheads="1"/>
            </p:cNvSpPr>
            <p:nvPr/>
          </p:nvSpPr>
          <p:spPr bwMode="auto">
            <a:xfrm>
              <a:off x="7594171" y="1426031"/>
              <a:ext cx="338234" cy="124650"/>
            </a:xfrm>
            <a:prstGeom prst="rect">
              <a:avLst/>
            </a:prstGeom>
            <a:noFill/>
            <a:ln w="25400" algn="ctr">
              <a:noFill/>
              <a:miter lim="800000"/>
              <a:headEnd/>
              <a:tailEnd/>
            </a:ln>
            <a:effectLst/>
          </p:spPr>
          <p:txBody>
            <a:bodyPr wrap="none" lIns="0" tIns="0" rIns="0" bIns="0">
              <a:spAutoFit/>
            </a:bodyPr>
            <a:lstStyle/>
            <a:p>
              <a:pPr defTabSz="941388">
                <a:lnSpc>
                  <a:spcPct val="90000"/>
                </a:lnSpc>
              </a:pPr>
              <a:r>
                <a:rPr lang="en-US" sz="900" b="1" dirty="0" err="1">
                  <a:solidFill>
                    <a:srgbClr val="000000"/>
                  </a:solidFill>
                </a:rPr>
                <a:t>N_Port</a:t>
              </a:r>
              <a:endParaRPr lang="en-US" sz="900" b="1" dirty="0">
                <a:solidFill>
                  <a:srgbClr val="000000"/>
                </a:solidFill>
              </a:endParaRPr>
            </a:p>
          </p:txBody>
        </p:sp>
        <p:sp>
          <p:nvSpPr>
            <p:cNvPr id="89" name="Text Box 10"/>
            <p:cNvSpPr txBox="1">
              <a:spLocks noChangeArrowheads="1"/>
            </p:cNvSpPr>
            <p:nvPr/>
          </p:nvSpPr>
          <p:spPr bwMode="auto">
            <a:xfrm>
              <a:off x="5124903" y="1426031"/>
              <a:ext cx="338234" cy="124650"/>
            </a:xfrm>
            <a:prstGeom prst="rect">
              <a:avLst/>
            </a:prstGeom>
            <a:noFill/>
            <a:ln w="25400" algn="ctr">
              <a:noFill/>
              <a:miter lim="800000"/>
              <a:headEnd/>
              <a:tailEnd/>
            </a:ln>
            <a:effectLst/>
          </p:spPr>
          <p:txBody>
            <a:bodyPr wrap="none" lIns="0" tIns="0" rIns="0" bIns="0">
              <a:spAutoFit/>
            </a:bodyPr>
            <a:lstStyle/>
            <a:p>
              <a:pPr defTabSz="941388">
                <a:lnSpc>
                  <a:spcPct val="90000"/>
                </a:lnSpc>
              </a:pPr>
              <a:r>
                <a:rPr lang="en-US" sz="900" b="1" dirty="0" err="1">
                  <a:solidFill>
                    <a:srgbClr val="000000"/>
                  </a:solidFill>
                </a:rPr>
                <a:t>N_Port</a:t>
              </a:r>
              <a:endParaRPr lang="en-US" sz="900" b="1" dirty="0">
                <a:solidFill>
                  <a:srgbClr val="000000"/>
                </a:solidFill>
              </a:endParaRPr>
            </a:p>
          </p:txBody>
        </p:sp>
        <p:sp>
          <p:nvSpPr>
            <p:cNvPr id="90" name="Text Box 10"/>
            <p:cNvSpPr txBox="1">
              <a:spLocks noChangeArrowheads="1"/>
            </p:cNvSpPr>
            <p:nvPr/>
          </p:nvSpPr>
          <p:spPr bwMode="auto">
            <a:xfrm>
              <a:off x="4253311" y="1426031"/>
              <a:ext cx="338234" cy="124650"/>
            </a:xfrm>
            <a:prstGeom prst="rect">
              <a:avLst/>
            </a:prstGeom>
            <a:noFill/>
            <a:ln w="25400" algn="ctr">
              <a:noFill/>
              <a:miter lim="800000"/>
              <a:headEnd/>
              <a:tailEnd/>
            </a:ln>
            <a:effectLst/>
          </p:spPr>
          <p:txBody>
            <a:bodyPr wrap="none" lIns="0" tIns="0" rIns="0" bIns="0">
              <a:spAutoFit/>
            </a:bodyPr>
            <a:lstStyle/>
            <a:p>
              <a:pPr defTabSz="941388">
                <a:lnSpc>
                  <a:spcPct val="90000"/>
                </a:lnSpc>
              </a:pPr>
              <a:r>
                <a:rPr lang="en-US" sz="900" b="1" dirty="0" err="1">
                  <a:solidFill>
                    <a:srgbClr val="000000"/>
                  </a:solidFill>
                </a:rPr>
                <a:t>N_Port</a:t>
              </a:r>
              <a:endParaRPr lang="en-US" sz="900" b="1" dirty="0">
                <a:solidFill>
                  <a:srgbClr val="000000"/>
                </a:solidFill>
              </a:endParaRPr>
            </a:p>
          </p:txBody>
        </p:sp>
        <p:sp>
          <p:nvSpPr>
            <p:cNvPr id="91" name="Text Box 10"/>
            <p:cNvSpPr txBox="1">
              <a:spLocks noChangeArrowheads="1"/>
            </p:cNvSpPr>
            <p:nvPr/>
          </p:nvSpPr>
          <p:spPr bwMode="auto">
            <a:xfrm>
              <a:off x="6032307" y="3356229"/>
              <a:ext cx="338234" cy="124650"/>
            </a:xfrm>
            <a:prstGeom prst="rect">
              <a:avLst/>
            </a:prstGeom>
            <a:noFill/>
            <a:ln w="25400" algn="ctr">
              <a:noFill/>
              <a:miter lim="800000"/>
              <a:headEnd/>
              <a:tailEnd/>
            </a:ln>
            <a:effectLst/>
          </p:spPr>
          <p:txBody>
            <a:bodyPr wrap="none" lIns="0" tIns="0" rIns="0" bIns="0">
              <a:spAutoFit/>
            </a:bodyPr>
            <a:lstStyle/>
            <a:p>
              <a:pPr defTabSz="941388">
                <a:lnSpc>
                  <a:spcPct val="90000"/>
                </a:lnSpc>
              </a:pPr>
              <a:r>
                <a:rPr lang="en-US" sz="900" b="1" dirty="0" err="1">
                  <a:solidFill>
                    <a:srgbClr val="000000"/>
                  </a:solidFill>
                </a:rPr>
                <a:t>N_Port</a:t>
              </a:r>
              <a:endParaRPr lang="en-US" sz="900" b="1" dirty="0">
                <a:solidFill>
                  <a:srgbClr val="000000"/>
                </a:solidFill>
              </a:endParaRPr>
            </a:p>
          </p:txBody>
        </p:sp>
        <p:sp>
          <p:nvSpPr>
            <p:cNvPr id="92" name="Text Box 84"/>
            <p:cNvSpPr txBox="1">
              <a:spLocks noChangeArrowheads="1"/>
            </p:cNvSpPr>
            <p:nvPr/>
          </p:nvSpPr>
          <p:spPr bwMode="auto">
            <a:xfrm>
              <a:off x="4465897" y="1834662"/>
              <a:ext cx="315792" cy="124650"/>
            </a:xfrm>
            <a:prstGeom prst="rect">
              <a:avLst/>
            </a:prstGeom>
            <a:solidFill>
              <a:schemeClr val="bg1"/>
            </a:solidFill>
            <a:ln w="25400" algn="ctr">
              <a:noFill/>
              <a:miter lim="800000"/>
              <a:headEnd/>
              <a:tailEnd/>
            </a:ln>
            <a:effectLst/>
          </p:spPr>
          <p:txBody>
            <a:bodyPr wrap="none" lIns="0" tIns="0" rIns="0" bIns="0">
              <a:spAutoFit/>
            </a:bodyPr>
            <a:lstStyle/>
            <a:p>
              <a:pPr algn="r" defTabSz="941388">
                <a:lnSpc>
                  <a:spcPct val="90000"/>
                </a:lnSpc>
              </a:pPr>
              <a:r>
                <a:rPr lang="en-US" sz="900" b="1" dirty="0" err="1">
                  <a:solidFill>
                    <a:srgbClr val="000000"/>
                  </a:solidFill>
                </a:rPr>
                <a:t>F_Port</a:t>
              </a:r>
              <a:endParaRPr lang="en-US" sz="900" b="1" dirty="0">
                <a:solidFill>
                  <a:srgbClr val="000000"/>
                </a:solidFill>
              </a:endParaRPr>
            </a:p>
          </p:txBody>
        </p:sp>
        <p:sp>
          <p:nvSpPr>
            <p:cNvPr id="93" name="Text Box 84"/>
            <p:cNvSpPr txBox="1">
              <a:spLocks noChangeArrowheads="1"/>
            </p:cNvSpPr>
            <p:nvPr/>
          </p:nvSpPr>
          <p:spPr bwMode="auto">
            <a:xfrm>
              <a:off x="5812231" y="1834662"/>
              <a:ext cx="315792" cy="124650"/>
            </a:xfrm>
            <a:prstGeom prst="rect">
              <a:avLst/>
            </a:prstGeom>
            <a:solidFill>
              <a:schemeClr val="bg1"/>
            </a:solidFill>
            <a:ln w="25400" algn="ctr">
              <a:noFill/>
              <a:miter lim="800000"/>
              <a:headEnd/>
              <a:tailEnd/>
            </a:ln>
            <a:effectLst/>
          </p:spPr>
          <p:txBody>
            <a:bodyPr wrap="none" lIns="0" tIns="0" rIns="0" bIns="0">
              <a:spAutoFit/>
            </a:bodyPr>
            <a:lstStyle/>
            <a:p>
              <a:pPr algn="r" defTabSz="941388">
                <a:lnSpc>
                  <a:spcPct val="90000"/>
                </a:lnSpc>
              </a:pPr>
              <a:r>
                <a:rPr lang="en-US" sz="900" b="1" dirty="0" err="1">
                  <a:solidFill>
                    <a:srgbClr val="000000"/>
                  </a:solidFill>
                </a:rPr>
                <a:t>F_Port</a:t>
              </a:r>
              <a:endParaRPr lang="en-US" sz="900" b="1" dirty="0">
                <a:solidFill>
                  <a:srgbClr val="000000"/>
                </a:solidFill>
              </a:endParaRPr>
            </a:p>
          </p:txBody>
        </p:sp>
        <p:sp>
          <p:nvSpPr>
            <p:cNvPr id="94" name="Text Box 84"/>
            <p:cNvSpPr txBox="1">
              <a:spLocks noChangeArrowheads="1"/>
            </p:cNvSpPr>
            <p:nvPr/>
          </p:nvSpPr>
          <p:spPr bwMode="auto">
            <a:xfrm>
              <a:off x="7153423" y="1834662"/>
              <a:ext cx="315792" cy="124650"/>
            </a:xfrm>
            <a:prstGeom prst="rect">
              <a:avLst/>
            </a:prstGeom>
            <a:solidFill>
              <a:schemeClr val="bg1"/>
            </a:solidFill>
            <a:ln w="25400" algn="ctr">
              <a:noFill/>
              <a:miter lim="800000"/>
              <a:headEnd/>
              <a:tailEnd/>
            </a:ln>
            <a:effectLst/>
          </p:spPr>
          <p:txBody>
            <a:bodyPr wrap="none" lIns="0" tIns="0" rIns="0" bIns="0">
              <a:spAutoFit/>
            </a:bodyPr>
            <a:lstStyle/>
            <a:p>
              <a:pPr algn="r" defTabSz="941388">
                <a:lnSpc>
                  <a:spcPct val="90000"/>
                </a:lnSpc>
              </a:pPr>
              <a:r>
                <a:rPr lang="en-US" sz="900" b="1" dirty="0" err="1">
                  <a:solidFill>
                    <a:srgbClr val="000000"/>
                  </a:solidFill>
                </a:rPr>
                <a:t>F_Port</a:t>
              </a:r>
              <a:endParaRPr lang="en-US" sz="900" b="1" dirty="0">
                <a:solidFill>
                  <a:srgbClr val="000000"/>
                </a:solidFill>
              </a:endParaRPr>
            </a:p>
          </p:txBody>
        </p:sp>
        <p:sp>
          <p:nvSpPr>
            <p:cNvPr id="95" name="Text Box 84"/>
            <p:cNvSpPr txBox="1">
              <a:spLocks noChangeArrowheads="1"/>
            </p:cNvSpPr>
            <p:nvPr/>
          </p:nvSpPr>
          <p:spPr bwMode="auto">
            <a:xfrm>
              <a:off x="8514538" y="1834662"/>
              <a:ext cx="315792" cy="124650"/>
            </a:xfrm>
            <a:prstGeom prst="rect">
              <a:avLst/>
            </a:prstGeom>
            <a:solidFill>
              <a:schemeClr val="bg1"/>
            </a:solidFill>
            <a:ln w="25400" algn="ctr">
              <a:noFill/>
              <a:miter lim="800000"/>
              <a:headEnd/>
              <a:tailEnd/>
            </a:ln>
            <a:effectLst/>
          </p:spPr>
          <p:txBody>
            <a:bodyPr wrap="none" lIns="0" tIns="0" rIns="0" bIns="0">
              <a:spAutoFit/>
            </a:bodyPr>
            <a:lstStyle/>
            <a:p>
              <a:pPr algn="r" defTabSz="941388">
                <a:lnSpc>
                  <a:spcPct val="90000"/>
                </a:lnSpc>
              </a:pPr>
              <a:r>
                <a:rPr lang="en-US" sz="900" b="1" dirty="0" err="1">
                  <a:solidFill>
                    <a:srgbClr val="000000"/>
                  </a:solidFill>
                </a:rPr>
                <a:t>F_Port</a:t>
              </a:r>
              <a:endParaRPr lang="en-US" sz="900" b="1" dirty="0">
                <a:solidFill>
                  <a:srgbClr val="000000"/>
                </a:solidFill>
              </a:endParaRPr>
            </a:p>
          </p:txBody>
        </p:sp>
        <p:sp>
          <p:nvSpPr>
            <p:cNvPr id="96" name="AutoShape 83"/>
            <p:cNvSpPr>
              <a:spLocks noChangeArrowheads="1"/>
            </p:cNvSpPr>
            <p:nvPr/>
          </p:nvSpPr>
          <p:spPr bwMode="auto">
            <a:xfrm>
              <a:off x="6507131" y="3160421"/>
              <a:ext cx="161925" cy="120650"/>
            </a:xfrm>
            <a:prstGeom prst="roundRect">
              <a:avLst>
                <a:gd name="adj" fmla="val 32176"/>
              </a:avLst>
            </a:prstGeom>
            <a:solidFill>
              <a:srgbClr val="D84338"/>
            </a:solidFill>
            <a:ln w="6350">
              <a:solidFill>
                <a:srgbClr val="000000"/>
              </a:solidFill>
              <a:round/>
              <a:headEnd/>
              <a:tailEnd/>
            </a:ln>
            <a:effectLst/>
          </p:spPr>
          <p:txBody>
            <a:bodyPr wrap="none" anchor="ctr"/>
            <a:lstStyle/>
            <a:p>
              <a:r>
                <a:rPr lang="en-US" sz="900" b="1" dirty="0"/>
                <a:t>  </a:t>
              </a:r>
            </a:p>
          </p:txBody>
        </p:sp>
        <p:sp>
          <p:nvSpPr>
            <p:cNvPr id="97" name="Text Box 84"/>
            <p:cNvSpPr txBox="1">
              <a:spLocks noChangeArrowheads="1"/>
            </p:cNvSpPr>
            <p:nvPr/>
          </p:nvSpPr>
          <p:spPr bwMode="auto">
            <a:xfrm>
              <a:off x="7137613" y="2580911"/>
              <a:ext cx="315792" cy="124650"/>
            </a:xfrm>
            <a:prstGeom prst="rect">
              <a:avLst/>
            </a:prstGeom>
            <a:noFill/>
            <a:ln w="25400" algn="ctr">
              <a:noFill/>
              <a:miter lim="800000"/>
              <a:headEnd/>
              <a:tailEnd/>
            </a:ln>
            <a:effectLst/>
          </p:spPr>
          <p:txBody>
            <a:bodyPr wrap="none" lIns="0" tIns="0" rIns="0" bIns="0">
              <a:spAutoFit/>
            </a:bodyPr>
            <a:lstStyle/>
            <a:p>
              <a:pPr algn="r" defTabSz="941388">
                <a:lnSpc>
                  <a:spcPct val="90000"/>
                </a:lnSpc>
              </a:pPr>
              <a:r>
                <a:rPr lang="en-US" sz="900" b="1" dirty="0" err="1">
                  <a:solidFill>
                    <a:srgbClr val="000000"/>
                  </a:solidFill>
                </a:rPr>
                <a:t>F_Port</a:t>
              </a:r>
              <a:endParaRPr lang="en-US" sz="900" b="1" dirty="0">
                <a:solidFill>
                  <a:srgbClr val="000000"/>
                </a:solidFill>
              </a:endParaRPr>
            </a:p>
          </p:txBody>
        </p:sp>
        <p:sp>
          <p:nvSpPr>
            <p:cNvPr id="107" name="Text Box 84"/>
            <p:cNvSpPr txBox="1">
              <a:spLocks noChangeArrowheads="1"/>
            </p:cNvSpPr>
            <p:nvPr/>
          </p:nvSpPr>
          <p:spPr bwMode="auto">
            <a:xfrm>
              <a:off x="5873094" y="2580911"/>
              <a:ext cx="315792" cy="124650"/>
            </a:xfrm>
            <a:prstGeom prst="rect">
              <a:avLst/>
            </a:prstGeom>
            <a:noFill/>
            <a:ln w="25400" algn="ctr">
              <a:noFill/>
              <a:miter lim="800000"/>
              <a:headEnd/>
              <a:tailEnd/>
            </a:ln>
            <a:effectLst/>
          </p:spPr>
          <p:txBody>
            <a:bodyPr wrap="none" lIns="0" tIns="0" rIns="0" bIns="0">
              <a:spAutoFit/>
            </a:bodyPr>
            <a:lstStyle/>
            <a:p>
              <a:pPr algn="r" defTabSz="941388">
                <a:lnSpc>
                  <a:spcPct val="90000"/>
                </a:lnSpc>
              </a:pPr>
              <a:r>
                <a:rPr lang="en-US" sz="900" b="1" dirty="0" err="1">
                  <a:solidFill>
                    <a:srgbClr val="000000"/>
                  </a:solidFill>
                </a:rPr>
                <a:t>F_Port</a:t>
              </a:r>
              <a:endParaRPr lang="en-US" sz="900" b="1" dirty="0">
                <a:solidFill>
                  <a:srgbClr val="000000"/>
                </a:solidFill>
              </a:endParaRPr>
            </a:p>
          </p:txBody>
        </p:sp>
        <p:sp>
          <p:nvSpPr>
            <p:cNvPr id="109" name="Text Box 84"/>
            <p:cNvSpPr txBox="1">
              <a:spLocks noChangeArrowheads="1"/>
            </p:cNvSpPr>
            <p:nvPr/>
          </p:nvSpPr>
          <p:spPr bwMode="auto">
            <a:xfrm>
              <a:off x="7200258" y="3086613"/>
              <a:ext cx="315792" cy="124650"/>
            </a:xfrm>
            <a:prstGeom prst="rect">
              <a:avLst/>
            </a:prstGeom>
            <a:noFill/>
            <a:ln w="25400" algn="ctr">
              <a:noFill/>
              <a:miter lim="800000"/>
              <a:headEnd/>
              <a:tailEnd/>
            </a:ln>
            <a:effectLst/>
          </p:spPr>
          <p:txBody>
            <a:bodyPr wrap="none" lIns="0" tIns="0" rIns="0" bIns="0">
              <a:spAutoFit/>
            </a:bodyPr>
            <a:lstStyle/>
            <a:p>
              <a:pPr algn="r" defTabSz="941388">
                <a:lnSpc>
                  <a:spcPct val="90000"/>
                </a:lnSpc>
              </a:pPr>
              <a:r>
                <a:rPr lang="en-US" sz="900" b="1" dirty="0" err="1">
                  <a:solidFill>
                    <a:srgbClr val="000000"/>
                  </a:solidFill>
                </a:rPr>
                <a:t>F_Port</a:t>
              </a:r>
              <a:endParaRPr lang="en-US" sz="900" b="1" dirty="0">
                <a:solidFill>
                  <a:srgbClr val="000000"/>
                </a:solidFill>
              </a:endParaRPr>
            </a:p>
          </p:txBody>
        </p:sp>
        <p:sp>
          <p:nvSpPr>
            <p:cNvPr id="110" name="Text Box 84"/>
            <p:cNvSpPr txBox="1">
              <a:spLocks noChangeArrowheads="1"/>
            </p:cNvSpPr>
            <p:nvPr/>
          </p:nvSpPr>
          <p:spPr bwMode="auto">
            <a:xfrm>
              <a:off x="5828929" y="3086613"/>
              <a:ext cx="315792" cy="124650"/>
            </a:xfrm>
            <a:prstGeom prst="rect">
              <a:avLst/>
            </a:prstGeom>
            <a:noFill/>
            <a:ln w="25400" algn="ctr">
              <a:noFill/>
              <a:miter lim="800000"/>
              <a:headEnd/>
              <a:tailEnd/>
            </a:ln>
            <a:effectLst/>
          </p:spPr>
          <p:txBody>
            <a:bodyPr wrap="none" lIns="0" tIns="0" rIns="0" bIns="0">
              <a:spAutoFit/>
            </a:bodyPr>
            <a:lstStyle/>
            <a:p>
              <a:pPr algn="r" defTabSz="941388">
                <a:lnSpc>
                  <a:spcPct val="90000"/>
                </a:lnSpc>
              </a:pPr>
              <a:r>
                <a:rPr lang="en-US" sz="900" b="1" dirty="0" err="1">
                  <a:solidFill>
                    <a:srgbClr val="000000"/>
                  </a:solidFill>
                </a:rPr>
                <a:t>F_Port</a:t>
              </a:r>
              <a:endParaRPr lang="en-US" sz="900" b="1" dirty="0">
                <a:solidFill>
                  <a:srgbClr val="000000"/>
                </a:solidFill>
              </a:endParaRPr>
            </a:p>
          </p:txBody>
        </p:sp>
        <p:sp>
          <p:nvSpPr>
            <p:cNvPr id="111" name="Text Box 84"/>
            <p:cNvSpPr txBox="1">
              <a:spLocks noChangeArrowheads="1"/>
            </p:cNvSpPr>
            <p:nvPr/>
          </p:nvSpPr>
          <p:spPr bwMode="auto">
            <a:xfrm>
              <a:off x="5745803" y="2064641"/>
              <a:ext cx="399148" cy="124650"/>
            </a:xfrm>
            <a:prstGeom prst="rect">
              <a:avLst/>
            </a:prstGeom>
            <a:noFill/>
            <a:ln w="25400" algn="ctr">
              <a:noFill/>
              <a:miter lim="800000"/>
              <a:headEnd/>
              <a:tailEnd/>
            </a:ln>
            <a:effectLst/>
          </p:spPr>
          <p:txBody>
            <a:bodyPr wrap="none" lIns="0" tIns="0" rIns="0" bIns="0">
              <a:spAutoFit/>
            </a:bodyPr>
            <a:lstStyle/>
            <a:p>
              <a:pPr algn="r" defTabSz="941388">
                <a:lnSpc>
                  <a:spcPct val="90000"/>
                </a:lnSpc>
              </a:pPr>
              <a:r>
                <a:rPr lang="en-US" sz="900" b="1" dirty="0" err="1">
                  <a:solidFill>
                    <a:srgbClr val="000000"/>
                  </a:solidFill>
                </a:rPr>
                <a:t>NP_Port</a:t>
              </a:r>
              <a:endParaRPr lang="en-US" sz="900" b="1" dirty="0">
                <a:solidFill>
                  <a:srgbClr val="000000"/>
                </a:solidFill>
              </a:endParaRPr>
            </a:p>
          </p:txBody>
        </p:sp>
        <p:sp>
          <p:nvSpPr>
            <p:cNvPr id="119" name="Text Box 84"/>
            <p:cNvSpPr txBox="1">
              <a:spLocks noChangeArrowheads="1"/>
            </p:cNvSpPr>
            <p:nvPr/>
          </p:nvSpPr>
          <p:spPr bwMode="auto">
            <a:xfrm>
              <a:off x="4466058" y="2064641"/>
              <a:ext cx="399148" cy="124650"/>
            </a:xfrm>
            <a:prstGeom prst="rect">
              <a:avLst/>
            </a:prstGeom>
            <a:noFill/>
            <a:ln w="25400" algn="ctr">
              <a:noFill/>
              <a:miter lim="800000"/>
              <a:headEnd/>
              <a:tailEnd/>
            </a:ln>
            <a:effectLst/>
          </p:spPr>
          <p:txBody>
            <a:bodyPr wrap="none" lIns="0" tIns="0" rIns="0" bIns="0">
              <a:spAutoFit/>
            </a:bodyPr>
            <a:lstStyle/>
            <a:p>
              <a:pPr algn="r" defTabSz="941388">
                <a:lnSpc>
                  <a:spcPct val="90000"/>
                </a:lnSpc>
              </a:pPr>
              <a:r>
                <a:rPr lang="en-US" sz="900" b="1" dirty="0" err="1">
                  <a:solidFill>
                    <a:srgbClr val="000000"/>
                  </a:solidFill>
                </a:rPr>
                <a:t>NP_Port</a:t>
              </a:r>
              <a:endParaRPr lang="en-US" sz="900" b="1" dirty="0">
                <a:solidFill>
                  <a:srgbClr val="000000"/>
                </a:solidFill>
              </a:endParaRPr>
            </a:p>
          </p:txBody>
        </p:sp>
        <p:sp>
          <p:nvSpPr>
            <p:cNvPr id="120" name="Text Box 84"/>
            <p:cNvSpPr txBox="1">
              <a:spLocks noChangeArrowheads="1"/>
            </p:cNvSpPr>
            <p:nvPr/>
          </p:nvSpPr>
          <p:spPr bwMode="auto">
            <a:xfrm>
              <a:off x="7162159" y="2064641"/>
              <a:ext cx="399148" cy="124650"/>
            </a:xfrm>
            <a:prstGeom prst="rect">
              <a:avLst/>
            </a:prstGeom>
            <a:noFill/>
            <a:ln w="25400" algn="ctr">
              <a:noFill/>
              <a:miter lim="800000"/>
              <a:headEnd/>
              <a:tailEnd/>
            </a:ln>
            <a:effectLst/>
          </p:spPr>
          <p:txBody>
            <a:bodyPr wrap="none" lIns="0" tIns="0" rIns="0" bIns="0">
              <a:spAutoFit/>
            </a:bodyPr>
            <a:lstStyle/>
            <a:p>
              <a:pPr algn="r" defTabSz="941388">
                <a:lnSpc>
                  <a:spcPct val="90000"/>
                </a:lnSpc>
              </a:pPr>
              <a:r>
                <a:rPr lang="en-US" sz="900" b="1" dirty="0" err="1">
                  <a:solidFill>
                    <a:srgbClr val="000000"/>
                  </a:solidFill>
                </a:rPr>
                <a:t>NP_Port</a:t>
              </a:r>
              <a:endParaRPr lang="en-US" sz="900" b="1" dirty="0">
                <a:solidFill>
                  <a:srgbClr val="000000"/>
                </a:solidFill>
              </a:endParaRPr>
            </a:p>
          </p:txBody>
        </p:sp>
        <p:sp>
          <p:nvSpPr>
            <p:cNvPr id="121" name="Text Box 84"/>
            <p:cNvSpPr txBox="1">
              <a:spLocks noChangeArrowheads="1"/>
            </p:cNvSpPr>
            <p:nvPr/>
          </p:nvSpPr>
          <p:spPr bwMode="auto">
            <a:xfrm>
              <a:off x="8434122" y="2064641"/>
              <a:ext cx="399148" cy="124650"/>
            </a:xfrm>
            <a:prstGeom prst="rect">
              <a:avLst/>
            </a:prstGeom>
            <a:noFill/>
            <a:ln w="25400" algn="ctr">
              <a:noFill/>
              <a:miter lim="800000"/>
              <a:headEnd/>
              <a:tailEnd/>
            </a:ln>
            <a:effectLst/>
          </p:spPr>
          <p:txBody>
            <a:bodyPr wrap="none" lIns="0" tIns="0" rIns="0" bIns="0">
              <a:spAutoFit/>
            </a:bodyPr>
            <a:lstStyle/>
            <a:p>
              <a:pPr algn="r" defTabSz="941388">
                <a:lnSpc>
                  <a:spcPct val="90000"/>
                </a:lnSpc>
              </a:pPr>
              <a:r>
                <a:rPr lang="en-US" sz="900" b="1" dirty="0" err="1">
                  <a:solidFill>
                    <a:srgbClr val="000000"/>
                  </a:solidFill>
                </a:rPr>
                <a:t>NP_Port</a:t>
              </a:r>
              <a:endParaRPr lang="en-US" sz="900" b="1" dirty="0">
                <a:solidFill>
                  <a:srgbClr val="000000"/>
                </a:solidFill>
              </a:endParaRPr>
            </a:p>
          </p:txBody>
        </p:sp>
        <p:cxnSp>
          <p:nvCxnSpPr>
            <p:cNvPr id="123" name="Straight Arrow Connector 122"/>
            <p:cNvCxnSpPr/>
            <p:nvPr/>
          </p:nvCxnSpPr>
          <p:spPr>
            <a:xfrm flipH="1">
              <a:off x="6894502" y="2922708"/>
              <a:ext cx="871986" cy="0"/>
            </a:xfrm>
            <a:prstGeom prst="straightConnector1">
              <a:avLst/>
            </a:prstGeom>
            <a:ln w="12700" cmpd="sng">
              <a:solidFill>
                <a:schemeClr val="tx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24" name="Text Box 39"/>
            <p:cNvSpPr txBox="1">
              <a:spLocks noChangeArrowheads="1"/>
            </p:cNvSpPr>
            <p:nvPr/>
          </p:nvSpPr>
          <p:spPr bwMode="auto">
            <a:xfrm>
              <a:off x="6172200" y="626874"/>
              <a:ext cx="752888" cy="369332"/>
            </a:xfrm>
            <a:prstGeom prst="rect">
              <a:avLst/>
            </a:prstGeom>
            <a:noFill/>
            <a:ln w="9525">
              <a:noFill/>
              <a:miter lim="800000"/>
              <a:headEnd/>
              <a:tailEnd/>
            </a:ln>
            <a:extLst/>
          </p:spPr>
          <p:txBody>
            <a:bodyPr wrap="square">
              <a:spAutoFit/>
            </a:bodyPr>
            <a:lstStyle>
              <a:defPPr>
                <a:defRPr lang="en-US"/>
              </a:defPPr>
              <a:lvl1pPr>
                <a:spcBef>
                  <a:spcPct val="50000"/>
                </a:spcBef>
                <a:defRPr sz="900" b="1"/>
              </a:lvl1pPr>
            </a:lstStyle>
            <a:p>
              <a:pPr algn="ctr"/>
              <a:r>
                <a:rPr lang="en-US" dirty="0"/>
                <a:t>Compute Systems</a:t>
              </a:r>
            </a:p>
          </p:txBody>
        </p:sp>
      </p:grpSp>
    </p:spTree>
    <p:custDataLst>
      <p:tags r:id="rId1"/>
    </p:custDataLst>
    <p:extLst>
      <p:ext uri="{BB962C8B-B14F-4D97-AF65-F5344CB8AC3E}">
        <p14:creationId xmlns:p14="http://schemas.microsoft.com/office/powerpoint/2010/main" val="134988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lnSpc>
                <a:spcPct val="90000"/>
              </a:lnSpc>
            </a:pPr>
            <a:r>
              <a:rPr lang="en-US" sz="1600" dirty="0"/>
              <a:t>Provides a virtualization layer in SAN</a:t>
            </a:r>
          </a:p>
          <a:p>
            <a:pPr lvl="1">
              <a:lnSpc>
                <a:spcPct val="90000"/>
              </a:lnSpc>
            </a:pPr>
            <a:r>
              <a:rPr lang="en-US" sz="1400" dirty="0"/>
              <a:t>Abstracts block-based storage systems </a:t>
            </a:r>
          </a:p>
          <a:p>
            <a:pPr lvl="1">
              <a:lnSpc>
                <a:spcPct val="90000"/>
              </a:lnSpc>
            </a:pPr>
            <a:r>
              <a:rPr lang="en-US" sz="1400" dirty="0"/>
              <a:t>Aggregates LUNs to create storage pool</a:t>
            </a:r>
          </a:p>
          <a:p>
            <a:pPr>
              <a:lnSpc>
                <a:spcPct val="90000"/>
              </a:lnSpc>
            </a:pPr>
            <a:r>
              <a:rPr lang="en-US" sz="1600" dirty="0"/>
              <a:t>Virtual volumes from storage pool are assigned to compute systems </a:t>
            </a:r>
          </a:p>
          <a:p>
            <a:pPr lvl="1">
              <a:lnSpc>
                <a:spcPct val="90000"/>
              </a:lnSpc>
            </a:pPr>
            <a:r>
              <a:rPr lang="en-US" sz="1400" dirty="0"/>
              <a:t>Virtualization layer maps virtual volumes to LUNs </a:t>
            </a:r>
          </a:p>
          <a:p>
            <a:pPr>
              <a:lnSpc>
                <a:spcPct val="90000"/>
              </a:lnSpc>
            </a:pPr>
            <a:r>
              <a:rPr lang="en-US" sz="1600" dirty="0"/>
              <a:t>Benefits:</a:t>
            </a:r>
          </a:p>
          <a:p>
            <a:pPr lvl="1">
              <a:lnSpc>
                <a:spcPct val="90000"/>
              </a:lnSpc>
            </a:pPr>
            <a:r>
              <a:rPr lang="en-US" sz="1400" dirty="0"/>
              <a:t>Online expansion of virtual volumes</a:t>
            </a:r>
          </a:p>
          <a:p>
            <a:pPr lvl="1">
              <a:lnSpc>
                <a:spcPct val="90000"/>
              </a:lnSpc>
            </a:pPr>
            <a:r>
              <a:rPr lang="en-US" sz="1400" dirty="0"/>
              <a:t>Non-disruptive data migration</a:t>
            </a:r>
          </a:p>
          <a:p>
            <a:pPr lvl="1">
              <a:lnSpc>
                <a:spcPct val="90000"/>
              </a:lnSpc>
              <a:buNone/>
            </a:pPr>
            <a:endParaRPr lang="en-US" sz="1800" dirty="0"/>
          </a:p>
          <a:p>
            <a:endParaRPr lang="en-US" sz="1600" dirty="0"/>
          </a:p>
          <a:p>
            <a:endParaRPr lang="en-US" sz="1600" dirty="0"/>
          </a:p>
        </p:txBody>
      </p:sp>
      <p:sp>
        <p:nvSpPr>
          <p:cNvPr id="2" name="Title 1"/>
          <p:cNvSpPr>
            <a:spLocks noGrp="1"/>
          </p:cNvSpPr>
          <p:nvPr>
            <p:ph type="title"/>
          </p:nvPr>
        </p:nvSpPr>
        <p:spPr/>
        <p:txBody>
          <a:bodyPr/>
          <a:lstStyle/>
          <a:p>
            <a:r>
              <a:rPr lang="en-US" dirty="0"/>
              <a:t>Block-level Storage Virtualization</a:t>
            </a:r>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78" name="Group 77"/>
          <p:cNvGrpSpPr/>
          <p:nvPr/>
        </p:nvGrpSpPr>
        <p:grpSpPr>
          <a:xfrm>
            <a:off x="5896510" y="3246634"/>
            <a:ext cx="2903306" cy="2639603"/>
            <a:chOff x="5190653" y="1144404"/>
            <a:chExt cx="3683126" cy="3235087"/>
          </a:xfrm>
        </p:grpSpPr>
        <p:sp>
          <p:nvSpPr>
            <p:cNvPr id="8" name="Freeform 5"/>
            <p:cNvSpPr>
              <a:spLocks/>
            </p:cNvSpPr>
            <p:nvPr/>
          </p:nvSpPr>
          <p:spPr bwMode="auto">
            <a:xfrm>
              <a:off x="7811561" y="2758280"/>
              <a:ext cx="593813" cy="848535"/>
            </a:xfrm>
            <a:custGeom>
              <a:avLst/>
              <a:gdLst/>
              <a:ahLst/>
              <a:cxnLst>
                <a:cxn ang="0">
                  <a:pos x="0" y="0"/>
                </a:cxn>
                <a:cxn ang="0">
                  <a:pos x="1922" y="0"/>
                </a:cxn>
                <a:cxn ang="0">
                  <a:pos x="1922" y="3253"/>
                </a:cxn>
              </a:cxnLst>
              <a:rect l="0" t="0" r="r" b="b"/>
              <a:pathLst>
                <a:path w="1922" h="3253">
                  <a:moveTo>
                    <a:pt x="0" y="0"/>
                  </a:moveTo>
                  <a:lnTo>
                    <a:pt x="1922" y="0"/>
                  </a:lnTo>
                  <a:lnTo>
                    <a:pt x="1922" y="3253"/>
                  </a:lnTo>
                </a:path>
              </a:pathLst>
            </a:custGeom>
            <a:noFill/>
            <a:ln w="38100">
              <a:solidFill>
                <a:srgbClr val="FF9900"/>
              </a:solidFill>
              <a:prstDash val="solid"/>
              <a:round/>
              <a:headEnd/>
              <a:tailEnd/>
            </a:ln>
          </p:spPr>
          <p:txBody>
            <a:bodyPr vert="horz" wrap="square" lIns="91440" tIns="45720" rIns="91440" bIns="45720" numCol="1" anchor="t" anchorCtr="0" compatLnSpc="1">
              <a:prstTxWarp prst="textNoShape">
                <a:avLst/>
              </a:prstTxWarp>
            </a:bodyPr>
            <a:lstStyle/>
            <a:p>
              <a:endParaRPr lang="en-US" sz="900"/>
            </a:p>
          </p:txBody>
        </p:sp>
        <p:sp>
          <p:nvSpPr>
            <p:cNvPr id="9" name="Freeform 8"/>
            <p:cNvSpPr>
              <a:spLocks/>
            </p:cNvSpPr>
            <p:nvPr/>
          </p:nvSpPr>
          <p:spPr bwMode="auto">
            <a:xfrm>
              <a:off x="5704070" y="2758280"/>
              <a:ext cx="584561" cy="848535"/>
            </a:xfrm>
            <a:custGeom>
              <a:avLst/>
              <a:gdLst/>
              <a:ahLst/>
              <a:cxnLst>
                <a:cxn ang="0">
                  <a:pos x="0" y="3253"/>
                </a:cxn>
                <a:cxn ang="0">
                  <a:pos x="0" y="0"/>
                </a:cxn>
                <a:cxn ang="0">
                  <a:pos x="1753" y="0"/>
                </a:cxn>
              </a:cxnLst>
              <a:rect l="0" t="0" r="r" b="b"/>
              <a:pathLst>
                <a:path w="1753" h="3253">
                  <a:moveTo>
                    <a:pt x="0" y="3253"/>
                  </a:moveTo>
                  <a:lnTo>
                    <a:pt x="0" y="0"/>
                  </a:lnTo>
                  <a:lnTo>
                    <a:pt x="1753" y="0"/>
                  </a:lnTo>
                </a:path>
              </a:pathLst>
            </a:custGeom>
            <a:noFill/>
            <a:ln w="38100">
              <a:solidFill>
                <a:srgbClr val="FF9900"/>
              </a:solidFill>
              <a:prstDash val="solid"/>
              <a:round/>
              <a:headEnd/>
              <a:tailEnd/>
            </a:ln>
          </p:spPr>
          <p:txBody>
            <a:bodyPr vert="horz" wrap="square" lIns="91440" tIns="45720" rIns="91440" bIns="45720" numCol="1" anchor="t" anchorCtr="0" compatLnSpc="1">
              <a:prstTxWarp prst="textNoShape">
                <a:avLst/>
              </a:prstTxWarp>
            </a:bodyPr>
            <a:lstStyle/>
            <a:p>
              <a:endParaRPr lang="en-US" sz="900"/>
            </a:p>
          </p:txBody>
        </p:sp>
        <p:sp>
          <p:nvSpPr>
            <p:cNvPr id="10" name="Freeform 6"/>
            <p:cNvSpPr>
              <a:spLocks/>
            </p:cNvSpPr>
            <p:nvPr/>
          </p:nvSpPr>
          <p:spPr bwMode="auto">
            <a:xfrm>
              <a:off x="6396071" y="1766757"/>
              <a:ext cx="269937" cy="506774"/>
            </a:xfrm>
            <a:custGeom>
              <a:avLst/>
              <a:gdLst/>
              <a:ahLst/>
              <a:cxnLst>
                <a:cxn ang="0">
                  <a:pos x="0" y="1689"/>
                </a:cxn>
                <a:cxn ang="0">
                  <a:pos x="0" y="0"/>
                </a:cxn>
                <a:cxn ang="0">
                  <a:pos x="201" y="0"/>
                </a:cxn>
              </a:cxnLst>
              <a:rect l="0" t="0" r="r" b="b"/>
              <a:pathLst>
                <a:path w="201" h="1689">
                  <a:moveTo>
                    <a:pt x="0" y="1689"/>
                  </a:moveTo>
                  <a:lnTo>
                    <a:pt x="0" y="0"/>
                  </a:lnTo>
                  <a:lnTo>
                    <a:pt x="201" y="0"/>
                  </a:lnTo>
                </a:path>
              </a:pathLst>
            </a:custGeom>
            <a:noFill/>
            <a:ln w="38100">
              <a:solidFill>
                <a:srgbClr val="FF9900"/>
              </a:solidFill>
              <a:prstDash val="solid"/>
              <a:round/>
              <a:headEnd/>
              <a:tailEnd/>
            </a:ln>
          </p:spPr>
          <p:txBody>
            <a:bodyPr vert="horz" wrap="square" lIns="91440" tIns="45720" rIns="91440" bIns="45720" numCol="1" anchor="t" anchorCtr="0" compatLnSpc="1">
              <a:prstTxWarp prst="textNoShape">
                <a:avLst/>
              </a:prstTxWarp>
            </a:bodyPr>
            <a:lstStyle/>
            <a:p>
              <a:endParaRPr lang="en-US" sz="900"/>
            </a:p>
          </p:txBody>
        </p:sp>
        <p:sp>
          <p:nvSpPr>
            <p:cNvPr id="11" name="Freeform 8"/>
            <p:cNvSpPr>
              <a:spLocks/>
            </p:cNvSpPr>
            <p:nvPr/>
          </p:nvSpPr>
          <p:spPr bwMode="auto">
            <a:xfrm>
              <a:off x="7537798" y="1756112"/>
              <a:ext cx="222093" cy="569089"/>
            </a:xfrm>
            <a:custGeom>
              <a:avLst/>
              <a:gdLst/>
              <a:ahLst/>
              <a:cxnLst>
                <a:cxn ang="0">
                  <a:pos x="212" y="1756"/>
                </a:cxn>
                <a:cxn ang="0">
                  <a:pos x="212" y="0"/>
                </a:cxn>
                <a:cxn ang="0">
                  <a:pos x="0" y="0"/>
                </a:cxn>
              </a:cxnLst>
              <a:rect l="0" t="0" r="r" b="b"/>
              <a:pathLst>
                <a:path w="212" h="1756">
                  <a:moveTo>
                    <a:pt x="212" y="1756"/>
                  </a:moveTo>
                  <a:lnTo>
                    <a:pt x="212" y="0"/>
                  </a:lnTo>
                  <a:lnTo>
                    <a:pt x="0" y="0"/>
                  </a:lnTo>
                </a:path>
              </a:pathLst>
            </a:custGeom>
            <a:noFill/>
            <a:ln w="38100">
              <a:solidFill>
                <a:srgbClr val="FF9900"/>
              </a:solidFill>
              <a:prstDash val="solid"/>
              <a:round/>
              <a:headEnd/>
              <a:tailEnd/>
            </a:ln>
          </p:spPr>
          <p:txBody>
            <a:bodyPr vert="horz" wrap="square" lIns="91440" tIns="45720" rIns="91440" bIns="45720" numCol="1" anchor="t" anchorCtr="0" compatLnSpc="1">
              <a:prstTxWarp prst="textNoShape">
                <a:avLst/>
              </a:prstTxWarp>
            </a:bodyPr>
            <a:lstStyle/>
            <a:p>
              <a:endParaRPr lang="en-US" sz="900"/>
            </a:p>
          </p:txBody>
        </p:sp>
        <p:pic>
          <p:nvPicPr>
            <p:cNvPr id="12" name="Picture 15"/>
            <p:cNvPicPr>
              <a:picLocks noChangeAspect="1" noChangeArrowheads="1"/>
            </p:cNvPicPr>
            <p:nvPr/>
          </p:nvPicPr>
          <p:blipFill>
            <a:blip r:embed="rId4" cstate="print"/>
            <a:srcRect/>
            <a:stretch>
              <a:fillRect/>
            </a:stretch>
          </p:blipFill>
          <p:spPr bwMode="auto">
            <a:xfrm>
              <a:off x="6212321" y="2179599"/>
              <a:ext cx="1705098" cy="1105901"/>
            </a:xfrm>
            <a:prstGeom prst="rect">
              <a:avLst/>
            </a:prstGeom>
            <a:noFill/>
            <a:ln w="9525">
              <a:noFill/>
              <a:miter lim="800000"/>
              <a:headEnd/>
              <a:tailEnd/>
            </a:ln>
            <a:effectLst/>
          </p:spPr>
        </p:pic>
        <p:sp>
          <p:nvSpPr>
            <p:cNvPr id="13" name="Rectangle 2033"/>
            <p:cNvSpPr>
              <a:spLocks noChangeArrowheads="1"/>
            </p:cNvSpPr>
            <p:nvPr/>
          </p:nvSpPr>
          <p:spPr bwMode="auto">
            <a:xfrm>
              <a:off x="5775277" y="1949321"/>
              <a:ext cx="400751" cy="2769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sz="900" b="1" dirty="0">
                  <a:cs typeface="Arial" pitchFamily="34" charset="0"/>
                </a:rPr>
                <a:t>Virtual</a:t>
              </a:r>
            </a:p>
            <a:p>
              <a:pPr algn="ctr" fontAlgn="base">
                <a:spcBef>
                  <a:spcPct val="0"/>
                </a:spcBef>
                <a:spcAft>
                  <a:spcPct val="0"/>
                </a:spcAft>
              </a:pPr>
              <a:r>
                <a:rPr lang="en-US" sz="900" b="1" dirty="0">
                  <a:cs typeface="Arial" pitchFamily="34" charset="0"/>
                </a:rPr>
                <a:t>Volume </a:t>
              </a:r>
              <a:endParaRPr lang="en-US" sz="900" dirty="0">
                <a:cs typeface="Arial" pitchFamily="34" charset="0"/>
              </a:endParaRPr>
            </a:p>
          </p:txBody>
        </p:sp>
        <p:sp>
          <p:nvSpPr>
            <p:cNvPr id="14" name="Rectangle 2093"/>
            <p:cNvSpPr>
              <a:spLocks noChangeArrowheads="1"/>
            </p:cNvSpPr>
            <p:nvPr/>
          </p:nvSpPr>
          <p:spPr bwMode="auto">
            <a:xfrm>
              <a:off x="7848600" y="4240992"/>
              <a:ext cx="742191"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900" b="1" dirty="0">
                  <a:cs typeface="Arial" pitchFamily="34" charset="0"/>
                </a:rPr>
                <a:t>Storage System</a:t>
              </a:r>
              <a:endParaRPr lang="en-US" sz="900" dirty="0">
                <a:cs typeface="Arial" pitchFamily="34" charset="0"/>
              </a:endParaRPr>
            </a:p>
          </p:txBody>
        </p:sp>
        <p:sp>
          <p:nvSpPr>
            <p:cNvPr id="15" name="Rectangle 2094"/>
            <p:cNvSpPr>
              <a:spLocks noChangeArrowheads="1"/>
            </p:cNvSpPr>
            <p:nvPr/>
          </p:nvSpPr>
          <p:spPr bwMode="auto">
            <a:xfrm>
              <a:off x="5190653" y="4240992"/>
              <a:ext cx="742191"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900" b="1" dirty="0">
                  <a:cs typeface="Arial" pitchFamily="34" charset="0"/>
                </a:rPr>
                <a:t>Storage System</a:t>
              </a:r>
              <a:endParaRPr lang="en-US" sz="900" dirty="0">
                <a:cs typeface="Arial" pitchFamily="34" charset="0"/>
              </a:endParaRPr>
            </a:p>
          </p:txBody>
        </p:sp>
        <p:sp>
          <p:nvSpPr>
            <p:cNvPr id="17" name="Rectangle 2099"/>
            <p:cNvSpPr>
              <a:spLocks noChangeArrowheads="1"/>
            </p:cNvSpPr>
            <p:nvPr/>
          </p:nvSpPr>
          <p:spPr bwMode="auto">
            <a:xfrm>
              <a:off x="8192502" y="2437456"/>
              <a:ext cx="681277" cy="2769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sz="900" b="1" dirty="0">
                  <a:cs typeface="Arial" pitchFamily="34" charset="0"/>
                </a:rPr>
                <a:t>Virtualization </a:t>
              </a:r>
            </a:p>
            <a:p>
              <a:pPr algn="ctr" fontAlgn="base">
                <a:spcBef>
                  <a:spcPct val="0"/>
                </a:spcBef>
                <a:spcAft>
                  <a:spcPct val="0"/>
                </a:spcAft>
              </a:pPr>
              <a:r>
                <a:rPr lang="en-US" sz="900" b="1" dirty="0">
                  <a:cs typeface="Arial" pitchFamily="34" charset="0"/>
                </a:rPr>
                <a:t>Appliance</a:t>
              </a:r>
              <a:endParaRPr lang="en-US" sz="900" dirty="0">
                <a:cs typeface="Arial" pitchFamily="34" charset="0"/>
              </a:endParaRPr>
            </a:p>
          </p:txBody>
        </p:sp>
        <p:sp>
          <p:nvSpPr>
            <p:cNvPr id="18" name="Rectangle 2096"/>
            <p:cNvSpPr>
              <a:spLocks noChangeArrowheads="1"/>
            </p:cNvSpPr>
            <p:nvPr/>
          </p:nvSpPr>
          <p:spPr bwMode="auto">
            <a:xfrm>
              <a:off x="6462045" y="1144404"/>
              <a:ext cx="860813"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900" b="1" dirty="0">
                  <a:cs typeface="Arial" pitchFamily="34" charset="0"/>
                </a:rPr>
                <a:t>Compute Systems</a:t>
              </a:r>
              <a:endParaRPr lang="en-US" sz="900" dirty="0">
                <a:cs typeface="Arial" pitchFamily="34" charset="0"/>
              </a:endParaRPr>
            </a:p>
          </p:txBody>
        </p:sp>
        <p:cxnSp>
          <p:nvCxnSpPr>
            <p:cNvPr id="24" name="Straight Connector 23"/>
            <p:cNvCxnSpPr/>
            <p:nvPr/>
          </p:nvCxnSpPr>
          <p:spPr>
            <a:xfrm rot="180000" flipV="1">
              <a:off x="5943893" y="2883108"/>
              <a:ext cx="613734" cy="826716"/>
            </a:xfrm>
            <a:prstGeom prst="line">
              <a:avLst/>
            </a:prstGeom>
            <a:ln>
              <a:solidFill>
                <a:schemeClr val="bg2">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981699" y="2938932"/>
              <a:ext cx="709887" cy="862005"/>
            </a:xfrm>
            <a:prstGeom prst="line">
              <a:avLst/>
            </a:prstGeom>
            <a:ln>
              <a:solidFill>
                <a:schemeClr val="bg2">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60000" flipV="1">
              <a:off x="5950196" y="2914677"/>
              <a:ext cx="886228" cy="1110585"/>
            </a:xfrm>
            <a:prstGeom prst="line">
              <a:avLst/>
            </a:prstGeom>
            <a:ln>
              <a:solidFill>
                <a:schemeClr val="bg2">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5964435" y="2940196"/>
              <a:ext cx="1003189" cy="1216127"/>
            </a:xfrm>
            <a:prstGeom prst="line">
              <a:avLst/>
            </a:prstGeom>
            <a:ln>
              <a:solidFill>
                <a:schemeClr val="bg2">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21480000" flipH="1" flipV="1">
              <a:off x="7494358" y="2985940"/>
              <a:ext cx="613734" cy="826716"/>
            </a:xfrm>
            <a:prstGeom prst="line">
              <a:avLst/>
            </a:prstGeom>
            <a:ln>
              <a:solidFill>
                <a:schemeClr val="bg2">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80000" flipH="1" flipV="1">
              <a:off x="7573003" y="2952799"/>
              <a:ext cx="606545" cy="686827"/>
            </a:xfrm>
            <a:prstGeom prst="line">
              <a:avLst/>
            </a:prstGeom>
            <a:ln>
              <a:solidFill>
                <a:schemeClr val="bg2">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7323567" y="2965088"/>
              <a:ext cx="886228" cy="1110585"/>
            </a:xfrm>
            <a:prstGeom prst="line">
              <a:avLst/>
            </a:prstGeom>
            <a:ln>
              <a:solidFill>
                <a:schemeClr val="bg2">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60000" flipH="1" flipV="1">
              <a:off x="7139815" y="2945237"/>
              <a:ext cx="1003189" cy="1216127"/>
            </a:xfrm>
            <a:prstGeom prst="line">
              <a:avLst/>
            </a:prstGeom>
            <a:ln>
              <a:solidFill>
                <a:schemeClr val="bg2">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6578840" y="2480211"/>
              <a:ext cx="176009" cy="278069"/>
            </a:xfrm>
            <a:prstGeom prst="line">
              <a:avLst/>
            </a:prstGeom>
            <a:ln>
              <a:solidFill>
                <a:schemeClr val="bg2">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6777195" y="2471091"/>
              <a:ext cx="157329" cy="287189"/>
            </a:xfrm>
            <a:prstGeom prst="line">
              <a:avLst/>
            </a:prstGeom>
            <a:ln>
              <a:solidFill>
                <a:schemeClr val="bg2">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7214209" y="2478428"/>
              <a:ext cx="216180" cy="279852"/>
            </a:xfrm>
            <a:prstGeom prst="line">
              <a:avLst/>
            </a:prstGeom>
            <a:ln>
              <a:solidFill>
                <a:schemeClr val="bg2">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flipV="1">
              <a:off x="7391944" y="2462641"/>
              <a:ext cx="222386" cy="295640"/>
            </a:xfrm>
            <a:prstGeom prst="line">
              <a:avLst/>
            </a:prstGeom>
            <a:ln>
              <a:solidFill>
                <a:schemeClr val="bg2">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7080625" y="3004851"/>
              <a:ext cx="0" cy="657614"/>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54" name="Rectangle 2052"/>
            <p:cNvSpPr>
              <a:spLocks noChangeArrowheads="1"/>
            </p:cNvSpPr>
            <p:nvPr/>
          </p:nvSpPr>
          <p:spPr bwMode="auto">
            <a:xfrm>
              <a:off x="6858000" y="2270908"/>
              <a:ext cx="339837"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900" b="1" dirty="0">
                  <a:cs typeface="Arial" pitchFamily="34" charset="0"/>
                </a:rPr>
                <a:t>FC SAN</a:t>
              </a:r>
              <a:endParaRPr lang="en-US" sz="900" dirty="0">
                <a:cs typeface="Arial" pitchFamily="34" charset="0"/>
              </a:endParaRPr>
            </a:p>
          </p:txBody>
        </p:sp>
        <p:sp>
          <p:nvSpPr>
            <p:cNvPr id="56" name="Rectangle 2033"/>
            <p:cNvSpPr>
              <a:spLocks noChangeArrowheads="1"/>
            </p:cNvSpPr>
            <p:nvPr/>
          </p:nvSpPr>
          <p:spPr bwMode="auto">
            <a:xfrm>
              <a:off x="6651282" y="3662128"/>
              <a:ext cx="634789"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900" b="1" dirty="0">
                  <a:cs typeface="Arial" pitchFamily="34" charset="0"/>
                </a:rPr>
                <a:t>Storage Pool </a:t>
              </a:r>
              <a:endParaRPr lang="en-US" sz="900" dirty="0">
                <a:cs typeface="Arial" pitchFamily="34" charset="0"/>
              </a:endParaRPr>
            </a:p>
          </p:txBody>
        </p:sp>
        <p:cxnSp>
          <p:nvCxnSpPr>
            <p:cNvPr id="57" name="Straight Arrow Connector 56"/>
            <p:cNvCxnSpPr/>
            <p:nvPr/>
          </p:nvCxnSpPr>
          <p:spPr>
            <a:xfrm flipH="1">
              <a:off x="7683583" y="2625905"/>
              <a:ext cx="417468" cy="0"/>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pic>
          <p:nvPicPr>
            <p:cNvPr id="68" name="Picture 43" descr="C:\Users\patils1\Desktop\2013 Projects\CIS v2\CIS Slide Deck_Based on Book\Colored Graphics\Virtualization Applianc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08103" y="2562987"/>
              <a:ext cx="1281291" cy="301752"/>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8" descr="C:\Users\patils1\Desktop\2013 Projects\CIS v2\CIS Slide Deck_Based on Book\Colored Graphics\Physical Compute System With Hyperviso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96371" y="1347311"/>
              <a:ext cx="477387" cy="462439"/>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9" descr="C:\Users\patils1\Desktop\2013 Projects\CIS v2\CIS Slide Deck_Based on Book\Colored Graphics\Storage System.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23370" y="3458991"/>
              <a:ext cx="361400" cy="769503"/>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9" descr="C:\Documents and Settings\sridhs\Desktop\ISM Book L3\colored Icons\LUN.png"/>
            <p:cNvPicPr>
              <a:picLocks noChangeAspect="1" noChangeArrowheads="1"/>
            </p:cNvPicPr>
            <p:nvPr/>
          </p:nvPicPr>
          <p:blipFill>
            <a:blip r:embed="rId8" cstate="print"/>
            <a:srcRect/>
            <a:stretch>
              <a:fillRect/>
            </a:stretch>
          </p:blipFill>
          <p:spPr bwMode="auto">
            <a:xfrm>
              <a:off x="6659707" y="1679969"/>
              <a:ext cx="201636" cy="201636"/>
            </a:xfrm>
            <a:prstGeom prst="rect">
              <a:avLst/>
            </a:prstGeom>
            <a:noFill/>
          </p:spPr>
        </p:pic>
        <p:pic>
          <p:nvPicPr>
            <p:cNvPr id="70" name="Picture 28" descr="C:\Users\patils1\Desktop\2013 Projects\CIS v2\CIS Slide Deck_Based on Book\Colored Graphics\Physical Compute System With Hyperviso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53250" y="1347311"/>
              <a:ext cx="477387" cy="46243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9" descr="C:\Documents and Settings\sridhs\Desktop\ISM Book L3\colored Icons\LUN.png"/>
            <p:cNvPicPr>
              <a:picLocks noChangeAspect="1" noChangeArrowheads="1"/>
            </p:cNvPicPr>
            <p:nvPr/>
          </p:nvPicPr>
          <p:blipFill>
            <a:blip r:embed="rId8" cstate="print"/>
            <a:srcRect/>
            <a:stretch>
              <a:fillRect/>
            </a:stretch>
          </p:blipFill>
          <p:spPr bwMode="auto">
            <a:xfrm>
              <a:off x="7302426" y="1679969"/>
              <a:ext cx="201636" cy="201636"/>
            </a:xfrm>
            <a:prstGeom prst="rect">
              <a:avLst/>
            </a:prstGeom>
            <a:noFill/>
          </p:spPr>
        </p:pic>
        <p:grpSp>
          <p:nvGrpSpPr>
            <p:cNvPr id="25" name="Group 24"/>
            <p:cNvGrpSpPr/>
            <p:nvPr/>
          </p:nvGrpSpPr>
          <p:grpSpPr>
            <a:xfrm>
              <a:off x="5781332" y="3632063"/>
              <a:ext cx="201636" cy="201636"/>
              <a:chOff x="4800600" y="4648200"/>
              <a:chExt cx="381000" cy="381000"/>
            </a:xfrm>
          </p:grpSpPr>
          <p:pic>
            <p:nvPicPr>
              <p:cNvPr id="64" name="Picture 9" descr="C:\Documents and Settings\sridhs\Desktop\ISM Book L3\colored Icons\LUN.png"/>
              <p:cNvPicPr>
                <a:picLocks noChangeAspect="1" noChangeArrowheads="1"/>
              </p:cNvPicPr>
              <p:nvPr/>
            </p:nvPicPr>
            <p:blipFill>
              <a:blip r:embed="rId8" cstate="print"/>
              <a:srcRect/>
              <a:stretch>
                <a:fillRect/>
              </a:stretch>
            </p:blipFill>
            <p:spPr bwMode="auto">
              <a:xfrm>
                <a:off x="4800600" y="4648200"/>
                <a:ext cx="381000" cy="381000"/>
              </a:xfrm>
              <a:prstGeom prst="rect">
                <a:avLst/>
              </a:prstGeom>
              <a:noFill/>
            </p:spPr>
          </p:pic>
          <p:sp>
            <p:nvSpPr>
              <p:cNvPr id="65" name="Rectangle 2032"/>
              <p:cNvSpPr>
                <a:spLocks noChangeArrowheads="1"/>
              </p:cNvSpPr>
              <p:nvPr/>
            </p:nvSpPr>
            <p:spPr bwMode="auto">
              <a:xfrm>
                <a:off x="4819208" y="4783493"/>
                <a:ext cx="251404" cy="1744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600" b="1" dirty="0">
                    <a:cs typeface="Arial" pitchFamily="34" charset="0"/>
                  </a:rPr>
                  <a:t>LUN</a:t>
                </a:r>
                <a:endParaRPr lang="en-US" sz="600" dirty="0">
                  <a:cs typeface="Arial" pitchFamily="34" charset="0"/>
                </a:endParaRPr>
              </a:p>
            </p:txBody>
          </p:sp>
        </p:grpSp>
        <p:grpSp>
          <p:nvGrpSpPr>
            <p:cNvPr id="35" name="Group 34"/>
            <p:cNvGrpSpPr/>
            <p:nvPr/>
          </p:nvGrpSpPr>
          <p:grpSpPr>
            <a:xfrm>
              <a:off x="5781331" y="3971066"/>
              <a:ext cx="201636" cy="201636"/>
              <a:chOff x="4800600" y="4648200"/>
              <a:chExt cx="381000" cy="381000"/>
            </a:xfrm>
          </p:grpSpPr>
          <p:pic>
            <p:nvPicPr>
              <p:cNvPr id="58" name="Picture 9" descr="C:\Documents and Settings\sridhs\Desktop\ISM Book L3\colored Icons\LUN.png"/>
              <p:cNvPicPr>
                <a:picLocks noChangeAspect="1" noChangeArrowheads="1"/>
              </p:cNvPicPr>
              <p:nvPr/>
            </p:nvPicPr>
            <p:blipFill>
              <a:blip r:embed="rId8" cstate="print"/>
              <a:srcRect/>
              <a:stretch>
                <a:fillRect/>
              </a:stretch>
            </p:blipFill>
            <p:spPr bwMode="auto">
              <a:xfrm>
                <a:off x="4800600" y="4648200"/>
                <a:ext cx="381000" cy="381000"/>
              </a:xfrm>
              <a:prstGeom prst="rect">
                <a:avLst/>
              </a:prstGeom>
              <a:noFill/>
            </p:spPr>
          </p:pic>
          <p:sp>
            <p:nvSpPr>
              <p:cNvPr id="59" name="Rectangle 2032"/>
              <p:cNvSpPr>
                <a:spLocks noChangeArrowheads="1"/>
              </p:cNvSpPr>
              <p:nvPr/>
            </p:nvSpPr>
            <p:spPr bwMode="auto">
              <a:xfrm>
                <a:off x="4836314" y="4783493"/>
                <a:ext cx="251404" cy="1744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600" b="1" dirty="0">
                    <a:cs typeface="Arial" pitchFamily="34" charset="0"/>
                  </a:rPr>
                  <a:t>LUN</a:t>
                </a:r>
                <a:endParaRPr lang="en-US" sz="600" dirty="0">
                  <a:cs typeface="Arial" pitchFamily="34" charset="0"/>
                </a:endParaRPr>
              </a:p>
            </p:txBody>
          </p:sp>
        </p:grpSp>
        <p:pic>
          <p:nvPicPr>
            <p:cNvPr id="71" name="Picture 9" descr="C:\Users\patils1\Desktop\2013 Projects\CIS v2\CIS Slide Deck_Based on Book\Colored Graphics\Storage System.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15621" y="3458991"/>
              <a:ext cx="361400" cy="769503"/>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Group 32"/>
            <p:cNvGrpSpPr/>
            <p:nvPr/>
          </p:nvGrpSpPr>
          <p:grpSpPr>
            <a:xfrm>
              <a:off x="8108970" y="3986189"/>
              <a:ext cx="201635" cy="201636"/>
              <a:chOff x="4800600" y="4648200"/>
              <a:chExt cx="381000" cy="381000"/>
            </a:xfrm>
          </p:grpSpPr>
          <p:pic>
            <p:nvPicPr>
              <p:cNvPr id="62" name="Picture 9" descr="C:\Documents and Settings\sridhs\Desktop\ISM Book L3\colored Icons\LUN.png"/>
              <p:cNvPicPr>
                <a:picLocks noChangeAspect="1" noChangeArrowheads="1"/>
              </p:cNvPicPr>
              <p:nvPr/>
            </p:nvPicPr>
            <p:blipFill>
              <a:blip r:embed="rId8" cstate="print"/>
              <a:srcRect/>
              <a:stretch>
                <a:fillRect/>
              </a:stretch>
            </p:blipFill>
            <p:spPr bwMode="auto">
              <a:xfrm>
                <a:off x="4800600" y="4648200"/>
                <a:ext cx="381000" cy="381000"/>
              </a:xfrm>
              <a:prstGeom prst="rect">
                <a:avLst/>
              </a:prstGeom>
              <a:noFill/>
            </p:spPr>
          </p:pic>
          <p:sp>
            <p:nvSpPr>
              <p:cNvPr id="63" name="Rectangle 2032"/>
              <p:cNvSpPr>
                <a:spLocks noChangeArrowheads="1"/>
              </p:cNvSpPr>
              <p:nvPr/>
            </p:nvSpPr>
            <p:spPr bwMode="auto">
              <a:xfrm>
                <a:off x="4819208" y="4800599"/>
                <a:ext cx="251405" cy="1744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600" b="1" dirty="0">
                    <a:cs typeface="Arial" pitchFamily="34" charset="0"/>
                  </a:rPr>
                  <a:t>LUN</a:t>
                </a:r>
                <a:endParaRPr lang="en-US" sz="600" dirty="0">
                  <a:cs typeface="Arial" pitchFamily="34" charset="0"/>
                </a:endParaRPr>
              </a:p>
            </p:txBody>
          </p:sp>
        </p:grpSp>
        <p:grpSp>
          <p:nvGrpSpPr>
            <p:cNvPr id="34" name="Group 33"/>
            <p:cNvGrpSpPr/>
            <p:nvPr/>
          </p:nvGrpSpPr>
          <p:grpSpPr>
            <a:xfrm>
              <a:off x="8108970" y="3632063"/>
              <a:ext cx="201635" cy="201636"/>
              <a:chOff x="4800600" y="4648200"/>
              <a:chExt cx="381000" cy="381000"/>
            </a:xfrm>
          </p:grpSpPr>
          <p:pic>
            <p:nvPicPr>
              <p:cNvPr id="60" name="Picture 9" descr="C:\Documents and Settings\sridhs\Desktop\ISM Book L3\colored Icons\LUN.png"/>
              <p:cNvPicPr>
                <a:picLocks noChangeAspect="1" noChangeArrowheads="1"/>
              </p:cNvPicPr>
              <p:nvPr/>
            </p:nvPicPr>
            <p:blipFill>
              <a:blip r:embed="rId8" cstate="print"/>
              <a:srcRect/>
              <a:stretch>
                <a:fillRect/>
              </a:stretch>
            </p:blipFill>
            <p:spPr bwMode="auto">
              <a:xfrm>
                <a:off x="4800600" y="4648200"/>
                <a:ext cx="381000" cy="381000"/>
              </a:xfrm>
              <a:prstGeom prst="rect">
                <a:avLst/>
              </a:prstGeom>
              <a:noFill/>
            </p:spPr>
          </p:pic>
          <p:sp>
            <p:nvSpPr>
              <p:cNvPr id="61" name="Rectangle 2032"/>
              <p:cNvSpPr>
                <a:spLocks noChangeArrowheads="1"/>
              </p:cNvSpPr>
              <p:nvPr/>
            </p:nvSpPr>
            <p:spPr bwMode="auto">
              <a:xfrm>
                <a:off x="4819208" y="4800599"/>
                <a:ext cx="251405" cy="1744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600" b="1" dirty="0">
                    <a:cs typeface="Arial" pitchFamily="34" charset="0"/>
                  </a:rPr>
                  <a:t>LUN</a:t>
                </a:r>
                <a:endParaRPr lang="en-US" sz="600" dirty="0">
                  <a:cs typeface="Arial" pitchFamily="34" charset="0"/>
                </a:endParaRPr>
              </a:p>
            </p:txBody>
          </p:sp>
        </p:grpSp>
        <p:pic>
          <p:nvPicPr>
            <p:cNvPr id="37" name="Picture 9" descr="C:\Documents and Settings\sridhs\Desktop\ISM Book L3\colored Icons\LUN.png"/>
            <p:cNvPicPr>
              <a:picLocks noChangeAspect="1" noChangeArrowheads="1"/>
            </p:cNvPicPr>
            <p:nvPr/>
          </p:nvPicPr>
          <p:blipFill>
            <a:blip r:embed="rId8" cstate="print"/>
            <a:srcRect/>
            <a:stretch>
              <a:fillRect/>
            </a:stretch>
          </p:blipFill>
          <p:spPr bwMode="auto">
            <a:xfrm>
              <a:off x="6494386" y="2787709"/>
              <a:ext cx="201636" cy="201636"/>
            </a:xfrm>
            <a:prstGeom prst="rect">
              <a:avLst/>
            </a:prstGeom>
            <a:noFill/>
          </p:spPr>
        </p:pic>
        <p:pic>
          <p:nvPicPr>
            <p:cNvPr id="39" name="Picture 9" descr="C:\Documents and Settings\sridhs\Desktop\ISM Book L3\colored Icons\LUN.png"/>
            <p:cNvPicPr>
              <a:picLocks noChangeAspect="1" noChangeArrowheads="1"/>
            </p:cNvPicPr>
            <p:nvPr/>
          </p:nvPicPr>
          <p:blipFill>
            <a:blip r:embed="rId8" cstate="print"/>
            <a:srcRect/>
            <a:stretch>
              <a:fillRect/>
            </a:stretch>
          </p:blipFill>
          <p:spPr bwMode="auto">
            <a:xfrm>
              <a:off x="6796233" y="2787709"/>
              <a:ext cx="201636" cy="201636"/>
            </a:xfrm>
            <a:prstGeom prst="rect">
              <a:avLst/>
            </a:prstGeom>
            <a:noFill/>
          </p:spPr>
        </p:pic>
        <p:pic>
          <p:nvPicPr>
            <p:cNvPr id="42" name="Picture 9" descr="C:\Documents and Settings\sridhs\Desktop\ISM Book L3\colored Icons\LUN.png"/>
            <p:cNvPicPr>
              <a:picLocks noChangeAspect="1" noChangeArrowheads="1"/>
            </p:cNvPicPr>
            <p:nvPr/>
          </p:nvPicPr>
          <p:blipFill>
            <a:blip r:embed="rId8" cstate="print"/>
            <a:srcRect/>
            <a:stretch>
              <a:fillRect/>
            </a:stretch>
          </p:blipFill>
          <p:spPr bwMode="auto">
            <a:xfrm>
              <a:off x="7148026" y="2787709"/>
              <a:ext cx="201636" cy="201636"/>
            </a:xfrm>
            <a:prstGeom prst="rect">
              <a:avLst/>
            </a:prstGeom>
            <a:noFill/>
          </p:spPr>
        </p:pic>
        <p:pic>
          <p:nvPicPr>
            <p:cNvPr id="43" name="Picture 9" descr="C:\Documents and Settings\sridhs\Desktop\ISM Book L3\colored Icons\LUN.png"/>
            <p:cNvPicPr>
              <a:picLocks noChangeAspect="1" noChangeArrowheads="1"/>
            </p:cNvPicPr>
            <p:nvPr/>
          </p:nvPicPr>
          <p:blipFill>
            <a:blip r:embed="rId8" cstate="print"/>
            <a:srcRect/>
            <a:stretch>
              <a:fillRect/>
            </a:stretch>
          </p:blipFill>
          <p:spPr bwMode="auto">
            <a:xfrm>
              <a:off x="7449874" y="2787709"/>
              <a:ext cx="201636" cy="201636"/>
            </a:xfrm>
            <a:prstGeom prst="rect">
              <a:avLst/>
            </a:prstGeom>
            <a:noFill/>
          </p:spPr>
        </p:pic>
        <p:pic>
          <p:nvPicPr>
            <p:cNvPr id="50" name="Picture 9" descr="C:\Documents and Settings\sridhs\Desktop\ISM Book L3\colored Icons\LUN.png"/>
            <p:cNvPicPr>
              <a:picLocks noChangeAspect="1" noChangeArrowheads="1"/>
            </p:cNvPicPr>
            <p:nvPr/>
          </p:nvPicPr>
          <p:blipFill>
            <a:blip r:embed="rId8" cstate="print"/>
            <a:srcRect/>
            <a:stretch>
              <a:fillRect/>
            </a:stretch>
          </p:blipFill>
          <p:spPr bwMode="auto">
            <a:xfrm>
              <a:off x="6659707" y="2446647"/>
              <a:ext cx="201636" cy="201636"/>
            </a:xfrm>
            <a:prstGeom prst="rect">
              <a:avLst/>
            </a:prstGeom>
            <a:noFill/>
          </p:spPr>
        </p:pic>
        <p:pic>
          <p:nvPicPr>
            <p:cNvPr id="51" name="Picture 9" descr="C:\Documents and Settings\sridhs\Desktop\ISM Book L3\colored Icons\LUN.png"/>
            <p:cNvPicPr>
              <a:picLocks noChangeAspect="1" noChangeArrowheads="1"/>
            </p:cNvPicPr>
            <p:nvPr/>
          </p:nvPicPr>
          <p:blipFill>
            <a:blip r:embed="rId8" cstate="print"/>
            <a:srcRect/>
            <a:stretch>
              <a:fillRect/>
            </a:stretch>
          </p:blipFill>
          <p:spPr bwMode="auto">
            <a:xfrm>
              <a:off x="7302426" y="2446647"/>
              <a:ext cx="201636" cy="201636"/>
            </a:xfrm>
            <a:prstGeom prst="rect">
              <a:avLst/>
            </a:prstGeom>
            <a:noFill/>
          </p:spPr>
        </p:pic>
        <p:cxnSp>
          <p:nvCxnSpPr>
            <p:cNvPr id="44" name="Straight Connector 43"/>
            <p:cNvCxnSpPr/>
            <p:nvPr/>
          </p:nvCxnSpPr>
          <p:spPr>
            <a:xfrm rot="21480000" flipV="1">
              <a:off x="6650753" y="1786213"/>
              <a:ext cx="28675" cy="715139"/>
            </a:xfrm>
            <a:prstGeom prst="line">
              <a:avLst/>
            </a:prstGeom>
            <a:ln>
              <a:solidFill>
                <a:schemeClr val="bg2">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21480000" flipV="1">
              <a:off x="6837266" y="1783695"/>
              <a:ext cx="28675" cy="715139"/>
            </a:xfrm>
            <a:prstGeom prst="line">
              <a:avLst/>
            </a:prstGeom>
            <a:ln>
              <a:solidFill>
                <a:schemeClr val="bg2">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21480000" flipV="1">
              <a:off x="7296569" y="1778652"/>
              <a:ext cx="28675" cy="715139"/>
            </a:xfrm>
            <a:prstGeom prst="line">
              <a:avLst/>
            </a:prstGeom>
            <a:ln>
              <a:solidFill>
                <a:schemeClr val="bg2">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21480000" flipV="1">
              <a:off x="7483082" y="1776133"/>
              <a:ext cx="28675" cy="715139"/>
            </a:xfrm>
            <a:prstGeom prst="line">
              <a:avLst/>
            </a:prstGeom>
            <a:ln>
              <a:solidFill>
                <a:schemeClr val="bg2">
                  <a:lumMod val="75000"/>
                </a:schemeClr>
              </a:solidFill>
              <a:prstDash val="lgDash"/>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6466029" y="2767333"/>
              <a:ext cx="1248495" cy="246009"/>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cxnSp>
          <p:nvCxnSpPr>
            <p:cNvPr id="72" name="Elbow Connector 71"/>
            <p:cNvCxnSpPr/>
            <p:nvPr/>
          </p:nvCxnSpPr>
          <p:spPr>
            <a:xfrm>
              <a:off x="5980208" y="2264217"/>
              <a:ext cx="685800" cy="235758"/>
            </a:xfrm>
            <a:prstGeom prst="bentConnector3">
              <a:avLst>
                <a:gd name="adj1" fmla="val -667"/>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038431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a:t>
            </a:r>
            <a:r>
              <a:rPr lang="en-US" dirty="0" smtClean="0"/>
              <a:t>Case: Storage Virtualization Across </a:t>
            </a:r>
            <a:r>
              <a:rPr lang="en-US" dirty="0"/>
              <a:t>Data Centers </a:t>
            </a:r>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1034" name="Group 1033"/>
          <p:cNvGrpSpPr/>
          <p:nvPr/>
        </p:nvGrpSpPr>
        <p:grpSpPr>
          <a:xfrm>
            <a:off x="2159669" y="2226284"/>
            <a:ext cx="6172200" cy="3885025"/>
            <a:chOff x="1219200" y="1004301"/>
            <a:chExt cx="6172200" cy="3885025"/>
          </a:xfrm>
        </p:grpSpPr>
        <p:cxnSp>
          <p:nvCxnSpPr>
            <p:cNvPr id="157" name="Straight Connector 156"/>
            <p:cNvCxnSpPr/>
            <p:nvPr/>
          </p:nvCxnSpPr>
          <p:spPr>
            <a:xfrm flipV="1">
              <a:off x="3704576" y="1824688"/>
              <a:ext cx="2162819" cy="743602"/>
            </a:xfrm>
            <a:prstGeom prst="line">
              <a:avLst/>
            </a:prstGeom>
            <a:ln w="19050">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V="1">
              <a:off x="3704576" y="1852896"/>
              <a:ext cx="2991691" cy="777394"/>
            </a:xfrm>
            <a:prstGeom prst="line">
              <a:avLst/>
            </a:prstGeom>
            <a:ln w="19050">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H="1" flipV="1">
              <a:off x="2797593" y="1833741"/>
              <a:ext cx="2294204" cy="815042"/>
            </a:xfrm>
            <a:prstGeom prst="line">
              <a:avLst/>
            </a:prstGeom>
            <a:ln w="19050">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H="1" flipV="1">
              <a:off x="2012210" y="1871389"/>
              <a:ext cx="3061481" cy="805538"/>
            </a:xfrm>
            <a:prstGeom prst="line">
              <a:avLst/>
            </a:prstGeom>
            <a:ln w="19050">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flipV="1">
              <a:off x="5064638" y="1802921"/>
              <a:ext cx="934143" cy="805209"/>
            </a:xfrm>
            <a:prstGeom prst="line">
              <a:avLst/>
            </a:prstGeom>
            <a:ln w="19050">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5174992" y="1852263"/>
              <a:ext cx="1590693" cy="777395"/>
            </a:xfrm>
            <a:prstGeom prst="line">
              <a:avLst/>
            </a:prstGeom>
            <a:ln w="19050">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flipH="1" flipV="1">
              <a:off x="2637476" y="1807362"/>
              <a:ext cx="934143" cy="805209"/>
            </a:xfrm>
            <a:prstGeom prst="line">
              <a:avLst/>
            </a:prstGeom>
            <a:ln w="19050">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843117" y="1817070"/>
              <a:ext cx="0" cy="919329"/>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2627012" y="1802921"/>
              <a:ext cx="0" cy="919329"/>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H="1" flipV="1">
              <a:off x="1854184" y="1853282"/>
              <a:ext cx="1590693" cy="777395"/>
            </a:xfrm>
            <a:prstGeom prst="line">
              <a:avLst/>
            </a:prstGeom>
            <a:ln w="19050">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5993596" y="1783283"/>
              <a:ext cx="0" cy="919329"/>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6777491" y="1769134"/>
              <a:ext cx="0" cy="919329"/>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5358963" y="1080217"/>
              <a:ext cx="2032437" cy="3809109"/>
            </a:xfrm>
            <a:prstGeom prst="rect">
              <a:avLst/>
            </a:prstGeom>
            <a:noFill/>
            <a:ln w="3175" cap="flat" cmpd="sng" algn="ctr">
              <a:solidFill>
                <a:schemeClr val="tx1"/>
              </a:solidFill>
              <a:prstDash val="sysDot"/>
            </a:ln>
            <a:effectLst/>
          </p:spPr>
          <p:txBody>
            <a:bodyPr rtlCol="0" anchor="ctr"/>
            <a:lstStyle/>
            <a:p>
              <a:pPr algn="ctr" fontAlgn="base">
                <a:spcBef>
                  <a:spcPct val="0"/>
                </a:spcBef>
                <a:spcAft>
                  <a:spcPct val="0"/>
                </a:spcAft>
                <a:defRPr/>
              </a:pPr>
              <a:endParaRPr lang="en-US" sz="900" kern="0">
                <a:solidFill>
                  <a:srgbClr val="FFFFFF"/>
                </a:solidFill>
                <a:cs typeface="Arial"/>
              </a:endParaRPr>
            </a:p>
          </p:txBody>
        </p:sp>
        <p:sp>
          <p:nvSpPr>
            <p:cNvPr id="61" name="Rectangle 60"/>
            <p:cNvSpPr/>
            <p:nvPr/>
          </p:nvSpPr>
          <p:spPr>
            <a:xfrm>
              <a:off x="1219200" y="1078846"/>
              <a:ext cx="2032437" cy="3809109"/>
            </a:xfrm>
            <a:prstGeom prst="rect">
              <a:avLst/>
            </a:prstGeom>
            <a:noFill/>
            <a:ln w="3175" cap="flat" cmpd="sng" algn="ctr">
              <a:solidFill>
                <a:schemeClr val="tx1"/>
              </a:solidFill>
              <a:prstDash val="sysDot"/>
            </a:ln>
            <a:effectLst/>
          </p:spPr>
          <p:txBody>
            <a:bodyPr rtlCol="0" anchor="ctr"/>
            <a:lstStyle/>
            <a:p>
              <a:pPr algn="ctr" fontAlgn="base">
                <a:spcBef>
                  <a:spcPct val="0"/>
                </a:spcBef>
                <a:spcAft>
                  <a:spcPct val="0"/>
                </a:spcAft>
                <a:defRPr/>
              </a:pPr>
              <a:endParaRPr lang="en-US" sz="900" kern="0">
                <a:solidFill>
                  <a:srgbClr val="FFFFFF"/>
                </a:solidFill>
                <a:cs typeface="Arial"/>
              </a:endParaRPr>
            </a:p>
          </p:txBody>
        </p:sp>
        <p:sp>
          <p:nvSpPr>
            <p:cNvPr id="62" name="Rectangle 61"/>
            <p:cNvSpPr/>
            <p:nvPr/>
          </p:nvSpPr>
          <p:spPr>
            <a:xfrm>
              <a:off x="1786138" y="1004301"/>
              <a:ext cx="898560" cy="139484"/>
            </a:xfrm>
            <a:prstGeom prst="rect">
              <a:avLst/>
            </a:prstGeom>
            <a:solidFill>
              <a:srgbClr val="FFFFFF"/>
            </a:solidFill>
            <a:ln w="25400" cap="flat" cmpd="sng" algn="ctr">
              <a:noFill/>
              <a:prstDash val="solid"/>
            </a:ln>
            <a:effectLst/>
          </p:spPr>
          <p:txBody>
            <a:bodyPr lIns="0" rIns="0" rtlCol="0" anchor="ctr"/>
            <a:lstStyle/>
            <a:p>
              <a:pPr algn="ctr" fontAlgn="base">
                <a:spcBef>
                  <a:spcPct val="0"/>
                </a:spcBef>
                <a:spcAft>
                  <a:spcPct val="0"/>
                </a:spcAft>
                <a:defRPr/>
              </a:pPr>
              <a:r>
                <a:rPr lang="en-US" sz="900" b="1" kern="0" dirty="0">
                  <a:solidFill>
                    <a:srgbClr val="000000"/>
                  </a:solidFill>
                  <a:cs typeface="Calibri" pitchFamily="34" charset="0"/>
                </a:rPr>
                <a:t>Data Center 1</a:t>
              </a:r>
            </a:p>
          </p:txBody>
        </p:sp>
        <p:sp>
          <p:nvSpPr>
            <p:cNvPr id="76" name="Rectangle 1589"/>
            <p:cNvSpPr>
              <a:spLocks noChangeArrowheads="1"/>
            </p:cNvSpPr>
            <p:nvPr/>
          </p:nvSpPr>
          <p:spPr bwMode="auto">
            <a:xfrm>
              <a:off x="3466734" y="3584232"/>
              <a:ext cx="940963"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defRPr/>
              </a:pPr>
              <a:r>
                <a:rPr lang="en-US" sz="900" b="1" kern="0" dirty="0">
                  <a:solidFill>
                    <a:srgbClr val="000000"/>
                  </a:solidFill>
                  <a:cs typeface="Arial" pitchFamily="34" charset="0"/>
                </a:rPr>
                <a:t>Virtualization Layer</a:t>
              </a:r>
              <a:endParaRPr lang="en-US" sz="900" kern="0" dirty="0">
                <a:solidFill>
                  <a:srgbClr val="000000"/>
                </a:solidFill>
                <a:cs typeface="Arial" pitchFamily="34" charset="0"/>
              </a:endParaRPr>
            </a:p>
          </p:txBody>
        </p:sp>
        <p:sp>
          <p:nvSpPr>
            <p:cNvPr id="77" name="Rectangle 3406"/>
            <p:cNvSpPr>
              <a:spLocks noChangeArrowheads="1"/>
            </p:cNvSpPr>
            <p:nvPr/>
          </p:nvSpPr>
          <p:spPr bwMode="auto">
            <a:xfrm>
              <a:off x="3536882" y="3923364"/>
              <a:ext cx="1160574"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defRPr/>
              </a:pPr>
              <a:r>
                <a:rPr lang="en-US" sz="900" b="1" kern="0" dirty="0">
                  <a:solidFill>
                    <a:srgbClr val="000000"/>
                  </a:solidFill>
                  <a:cs typeface="Arial" pitchFamily="34" charset="0"/>
                </a:rPr>
                <a:t>Virtualization Appliance</a:t>
              </a:r>
              <a:endParaRPr lang="en-US" sz="900" kern="0" dirty="0">
                <a:solidFill>
                  <a:srgbClr val="000000"/>
                </a:solidFill>
                <a:cs typeface="Arial" pitchFamily="34" charset="0"/>
              </a:endParaRPr>
            </a:p>
          </p:txBody>
        </p:sp>
        <p:cxnSp>
          <p:nvCxnSpPr>
            <p:cNvPr id="100" name="Straight Arrow Connector 99"/>
            <p:cNvCxnSpPr/>
            <p:nvPr/>
          </p:nvCxnSpPr>
          <p:spPr>
            <a:xfrm rot="16200000">
              <a:off x="3786447" y="3413662"/>
              <a:ext cx="304328" cy="0"/>
            </a:xfrm>
            <a:prstGeom prst="straightConnector1">
              <a:avLst/>
            </a:prstGeom>
            <a:noFill/>
            <a:ln w="19050" cap="flat" cmpd="sng" algn="ctr">
              <a:solidFill>
                <a:srgbClr val="000000"/>
              </a:solidFill>
              <a:prstDash val="solid"/>
              <a:headEnd type="none" w="med" len="med"/>
              <a:tailEnd type="triangle" w="lg" len="lg"/>
            </a:ln>
            <a:effectLst/>
          </p:spPr>
        </p:cxnSp>
        <p:cxnSp>
          <p:nvCxnSpPr>
            <p:cNvPr id="116" name="Straight Connector 115"/>
            <p:cNvCxnSpPr/>
            <p:nvPr/>
          </p:nvCxnSpPr>
          <p:spPr>
            <a:xfrm>
              <a:off x="2225570" y="2794116"/>
              <a:ext cx="0" cy="1112388"/>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
          <p:nvSpPr>
            <p:cNvPr id="71" name="Rectangle 1584"/>
            <p:cNvSpPr>
              <a:spLocks noChangeArrowheads="1"/>
            </p:cNvSpPr>
            <p:nvPr/>
          </p:nvSpPr>
          <p:spPr bwMode="auto">
            <a:xfrm>
              <a:off x="1645377" y="1186817"/>
              <a:ext cx="860813"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defRPr/>
              </a:pPr>
              <a:r>
                <a:rPr lang="en-US" sz="900" b="1" kern="0" dirty="0">
                  <a:solidFill>
                    <a:srgbClr val="000000"/>
                  </a:solidFill>
                  <a:cs typeface="Arial" pitchFamily="34" charset="0"/>
                </a:rPr>
                <a:t>Compute Systems</a:t>
              </a:r>
              <a:endParaRPr lang="en-US" sz="900" kern="0" dirty="0">
                <a:solidFill>
                  <a:srgbClr val="000000"/>
                </a:solidFill>
                <a:cs typeface="Arial" pitchFamily="34" charset="0"/>
              </a:endParaRPr>
            </a:p>
          </p:txBody>
        </p:sp>
        <p:sp>
          <p:nvSpPr>
            <p:cNvPr id="74" name="Rectangle 1587"/>
            <p:cNvSpPr>
              <a:spLocks noChangeArrowheads="1"/>
            </p:cNvSpPr>
            <p:nvPr/>
          </p:nvSpPr>
          <p:spPr bwMode="auto">
            <a:xfrm>
              <a:off x="1727632" y="4641485"/>
              <a:ext cx="742191"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defRPr/>
              </a:pPr>
              <a:r>
                <a:rPr lang="en-US" sz="900" b="1" kern="0" dirty="0">
                  <a:solidFill>
                    <a:srgbClr val="000000"/>
                  </a:solidFill>
                  <a:cs typeface="Arial" pitchFamily="34" charset="0"/>
                </a:rPr>
                <a:t>Storage System</a:t>
              </a:r>
              <a:endParaRPr lang="en-US" sz="900" kern="0" dirty="0">
                <a:solidFill>
                  <a:srgbClr val="000000"/>
                </a:solidFill>
                <a:cs typeface="Arial" pitchFamily="34" charset="0"/>
              </a:endParaRPr>
            </a:p>
          </p:txBody>
        </p:sp>
        <p:sp>
          <p:nvSpPr>
            <p:cNvPr id="78" name="Rectangle 3409"/>
            <p:cNvSpPr>
              <a:spLocks noChangeArrowheads="1"/>
            </p:cNvSpPr>
            <p:nvPr/>
          </p:nvSpPr>
          <p:spPr bwMode="auto">
            <a:xfrm>
              <a:off x="4106904" y="2576359"/>
              <a:ext cx="421590" cy="2769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ctr" fontAlgn="base">
                <a:spcBef>
                  <a:spcPct val="0"/>
                </a:spcBef>
                <a:spcAft>
                  <a:spcPct val="0"/>
                </a:spcAft>
                <a:defRPr/>
              </a:pPr>
              <a:r>
                <a:rPr lang="en-US" sz="900" b="1" kern="0" dirty="0">
                  <a:solidFill>
                    <a:srgbClr val="000000"/>
                  </a:solidFill>
                  <a:cs typeface="Arial" pitchFamily="34" charset="0"/>
                </a:rPr>
                <a:t>Virtual</a:t>
              </a:r>
            </a:p>
            <a:p>
              <a:pPr algn="ctr" fontAlgn="base">
                <a:spcBef>
                  <a:spcPct val="0"/>
                </a:spcBef>
                <a:spcAft>
                  <a:spcPct val="0"/>
                </a:spcAft>
                <a:defRPr/>
              </a:pPr>
              <a:r>
                <a:rPr lang="en-US" sz="900" b="1" kern="0" dirty="0">
                  <a:solidFill>
                    <a:srgbClr val="000000"/>
                  </a:solidFill>
                  <a:cs typeface="Arial" pitchFamily="34" charset="0"/>
                </a:rPr>
                <a:t>Volumes</a:t>
              </a:r>
              <a:endParaRPr lang="en-US" sz="900" kern="0" dirty="0">
                <a:solidFill>
                  <a:srgbClr val="000000"/>
                </a:solidFill>
                <a:cs typeface="Arial" pitchFamily="34" charset="0"/>
              </a:endParaRPr>
            </a:p>
          </p:txBody>
        </p:sp>
        <p:pic>
          <p:nvPicPr>
            <p:cNvPr id="88" name="Picture 15"/>
            <p:cNvPicPr>
              <a:picLocks noChangeAspect="1" noChangeArrowheads="1"/>
            </p:cNvPicPr>
            <p:nvPr/>
          </p:nvPicPr>
          <p:blipFill>
            <a:blip r:embed="rId4" cstate="print"/>
            <a:srcRect/>
            <a:stretch>
              <a:fillRect/>
            </a:stretch>
          </p:blipFill>
          <p:spPr bwMode="auto">
            <a:xfrm>
              <a:off x="1504058" y="2566919"/>
              <a:ext cx="1462720" cy="948698"/>
            </a:xfrm>
            <a:prstGeom prst="rect">
              <a:avLst/>
            </a:prstGeom>
            <a:noFill/>
            <a:ln w="9525">
              <a:noFill/>
              <a:miter lim="800000"/>
              <a:headEnd/>
              <a:tailEnd/>
            </a:ln>
            <a:effectLst/>
          </p:spPr>
        </p:pic>
        <p:sp>
          <p:nvSpPr>
            <p:cNvPr id="108" name="Rectangle 1584"/>
            <p:cNvSpPr>
              <a:spLocks noChangeArrowheads="1"/>
            </p:cNvSpPr>
            <p:nvPr/>
          </p:nvSpPr>
          <p:spPr bwMode="auto">
            <a:xfrm>
              <a:off x="1996430" y="3279432"/>
              <a:ext cx="339837"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defRPr/>
              </a:pPr>
              <a:r>
                <a:rPr lang="en-US" sz="900" b="1" kern="0" dirty="0">
                  <a:solidFill>
                    <a:srgbClr val="000000"/>
                  </a:solidFill>
                  <a:cs typeface="Arial" pitchFamily="34" charset="0"/>
                </a:rPr>
                <a:t>FC SAN</a:t>
              </a:r>
              <a:endParaRPr lang="en-US" sz="900" kern="0" dirty="0">
                <a:solidFill>
                  <a:srgbClr val="000000"/>
                </a:solidFill>
                <a:cs typeface="Arial" pitchFamily="34" charset="0"/>
              </a:endParaRPr>
            </a:p>
          </p:txBody>
        </p:sp>
        <p:pic>
          <p:nvPicPr>
            <p:cNvPr id="110" name="Picture 28" descr="C:\Users\patils1\Desktop\2013 Projects\CIS v2\CIS Slide Deck_Based on Book\Colored Graphics\Physical Compute System With Hypervis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72117" y="1361528"/>
              <a:ext cx="557090" cy="539646"/>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28" descr="C:\Users\patils1\Desktop\2013 Projects\CIS v2\CIS Slide Deck_Based on Book\Colored Graphics\Physical Compute System With Hypervis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36761" y="1361528"/>
              <a:ext cx="557090" cy="539646"/>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9" descr="C:\Users\patils1\Desktop\2013 Projects\CIS v2\CIS Slide Deck_Based on Book\Colored Graphics\Storage System.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14326" y="3733022"/>
              <a:ext cx="421738" cy="897977"/>
            </a:xfrm>
            <a:prstGeom prst="rect">
              <a:avLst/>
            </a:prstGeom>
            <a:noFill/>
            <a:extLst>
              <a:ext uri="{909E8E84-426E-40DD-AFC4-6F175D3DCCD1}">
                <a14:hiddenFill xmlns:a14="http://schemas.microsoft.com/office/drawing/2010/main">
                  <a:solidFill>
                    <a:srgbClr val="FFFFFF"/>
                  </a:solidFill>
                </a14:hiddenFill>
              </a:ext>
            </a:extLst>
          </p:spPr>
        </p:pic>
        <p:cxnSp>
          <p:nvCxnSpPr>
            <p:cNvPr id="120" name="Straight Connector 119"/>
            <p:cNvCxnSpPr/>
            <p:nvPr/>
          </p:nvCxnSpPr>
          <p:spPr>
            <a:xfrm>
              <a:off x="6365333" y="2795487"/>
              <a:ext cx="0" cy="1112388"/>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
          <p:nvSpPr>
            <p:cNvPr id="121" name="Rectangle 1584"/>
            <p:cNvSpPr>
              <a:spLocks noChangeArrowheads="1"/>
            </p:cNvSpPr>
            <p:nvPr/>
          </p:nvSpPr>
          <p:spPr bwMode="auto">
            <a:xfrm>
              <a:off x="5785140" y="1188188"/>
              <a:ext cx="860813"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defRPr/>
              </a:pPr>
              <a:r>
                <a:rPr lang="en-US" sz="900" b="1" kern="0" dirty="0">
                  <a:solidFill>
                    <a:srgbClr val="000000"/>
                  </a:solidFill>
                  <a:cs typeface="Arial" pitchFamily="34" charset="0"/>
                </a:rPr>
                <a:t>Compute Systems</a:t>
              </a:r>
              <a:endParaRPr lang="en-US" sz="900" kern="0" dirty="0">
                <a:solidFill>
                  <a:srgbClr val="000000"/>
                </a:solidFill>
                <a:cs typeface="Arial" pitchFamily="34" charset="0"/>
              </a:endParaRPr>
            </a:p>
          </p:txBody>
        </p:sp>
        <p:sp>
          <p:nvSpPr>
            <p:cNvPr id="122" name="Rectangle 1587"/>
            <p:cNvSpPr>
              <a:spLocks noChangeArrowheads="1"/>
            </p:cNvSpPr>
            <p:nvPr/>
          </p:nvSpPr>
          <p:spPr bwMode="auto">
            <a:xfrm>
              <a:off x="5867395" y="4642856"/>
              <a:ext cx="742191"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defRPr/>
              </a:pPr>
              <a:r>
                <a:rPr lang="en-US" sz="900" b="1" kern="0" dirty="0">
                  <a:solidFill>
                    <a:srgbClr val="000000"/>
                  </a:solidFill>
                  <a:cs typeface="Arial" pitchFamily="34" charset="0"/>
                </a:rPr>
                <a:t>Storage System</a:t>
              </a:r>
              <a:endParaRPr lang="en-US" sz="900" kern="0" dirty="0">
                <a:solidFill>
                  <a:srgbClr val="000000"/>
                </a:solidFill>
                <a:cs typeface="Arial" pitchFamily="34" charset="0"/>
              </a:endParaRPr>
            </a:p>
          </p:txBody>
        </p:sp>
        <p:sp>
          <p:nvSpPr>
            <p:cNvPr id="123" name="Rectangle 3409"/>
            <p:cNvSpPr>
              <a:spLocks noChangeArrowheads="1"/>
            </p:cNvSpPr>
            <p:nvPr/>
          </p:nvSpPr>
          <p:spPr bwMode="auto">
            <a:xfrm>
              <a:off x="6156783" y="2145297"/>
              <a:ext cx="421590" cy="2769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ctr" fontAlgn="base">
                <a:spcBef>
                  <a:spcPct val="0"/>
                </a:spcBef>
                <a:spcAft>
                  <a:spcPct val="0"/>
                </a:spcAft>
                <a:defRPr/>
              </a:pPr>
              <a:r>
                <a:rPr lang="en-US" sz="900" b="1" kern="0" dirty="0">
                  <a:solidFill>
                    <a:srgbClr val="000000"/>
                  </a:solidFill>
                  <a:cs typeface="Arial" pitchFamily="34" charset="0"/>
                </a:rPr>
                <a:t>Virtual</a:t>
              </a:r>
            </a:p>
            <a:p>
              <a:pPr algn="ctr" fontAlgn="base">
                <a:spcBef>
                  <a:spcPct val="0"/>
                </a:spcBef>
                <a:spcAft>
                  <a:spcPct val="0"/>
                </a:spcAft>
                <a:defRPr/>
              </a:pPr>
              <a:r>
                <a:rPr lang="en-US" sz="900" b="1" kern="0" dirty="0">
                  <a:solidFill>
                    <a:srgbClr val="000000"/>
                  </a:solidFill>
                  <a:cs typeface="Arial" pitchFamily="34" charset="0"/>
                </a:rPr>
                <a:t>Volumes</a:t>
              </a:r>
              <a:endParaRPr lang="en-US" sz="900" kern="0" dirty="0">
                <a:solidFill>
                  <a:srgbClr val="000000"/>
                </a:solidFill>
                <a:cs typeface="Arial" pitchFamily="34" charset="0"/>
              </a:endParaRPr>
            </a:p>
          </p:txBody>
        </p:sp>
        <p:pic>
          <p:nvPicPr>
            <p:cNvPr id="124" name="Picture 15"/>
            <p:cNvPicPr>
              <a:picLocks noChangeAspect="1" noChangeArrowheads="1"/>
            </p:cNvPicPr>
            <p:nvPr/>
          </p:nvPicPr>
          <p:blipFill>
            <a:blip r:embed="rId4" cstate="print"/>
            <a:srcRect/>
            <a:stretch>
              <a:fillRect/>
            </a:stretch>
          </p:blipFill>
          <p:spPr bwMode="auto">
            <a:xfrm>
              <a:off x="5643821" y="2568290"/>
              <a:ext cx="1462720" cy="948698"/>
            </a:xfrm>
            <a:prstGeom prst="rect">
              <a:avLst/>
            </a:prstGeom>
            <a:noFill/>
            <a:ln w="9525">
              <a:noFill/>
              <a:miter lim="800000"/>
              <a:headEnd/>
              <a:tailEnd/>
            </a:ln>
            <a:effectLst/>
          </p:spPr>
        </p:pic>
        <p:cxnSp>
          <p:nvCxnSpPr>
            <p:cNvPr id="127" name="Straight Arrow Connector 126"/>
            <p:cNvCxnSpPr/>
            <p:nvPr/>
          </p:nvCxnSpPr>
          <p:spPr>
            <a:xfrm flipH="1">
              <a:off x="6037631" y="2398416"/>
              <a:ext cx="183039" cy="186340"/>
            </a:xfrm>
            <a:prstGeom prst="straightConnector1">
              <a:avLst/>
            </a:prstGeom>
            <a:noFill/>
            <a:ln w="19050" cap="flat" cmpd="sng" algn="ctr">
              <a:solidFill>
                <a:srgbClr val="000000"/>
              </a:solidFill>
              <a:prstDash val="solid"/>
              <a:headEnd type="none" w="med" len="med"/>
              <a:tailEnd type="triangle" w="lg" len="lg"/>
            </a:ln>
            <a:effectLst/>
          </p:spPr>
        </p:cxnSp>
        <p:cxnSp>
          <p:nvCxnSpPr>
            <p:cNvPr id="128" name="Straight Arrow Connector 127"/>
            <p:cNvCxnSpPr/>
            <p:nvPr/>
          </p:nvCxnSpPr>
          <p:spPr>
            <a:xfrm>
              <a:off x="6513228" y="2407747"/>
              <a:ext cx="183039" cy="186340"/>
            </a:xfrm>
            <a:prstGeom prst="straightConnector1">
              <a:avLst/>
            </a:prstGeom>
            <a:noFill/>
            <a:ln w="19050" cap="flat" cmpd="sng" algn="ctr">
              <a:solidFill>
                <a:srgbClr val="000000"/>
              </a:solidFill>
              <a:prstDash val="solid"/>
              <a:headEnd type="none" w="med" len="med"/>
              <a:tailEnd type="triangle" w="lg" len="lg"/>
            </a:ln>
            <a:effectLst/>
          </p:spPr>
        </p:cxnSp>
        <p:sp>
          <p:nvSpPr>
            <p:cNvPr id="129" name="Rectangle 1584"/>
            <p:cNvSpPr>
              <a:spLocks noChangeArrowheads="1"/>
            </p:cNvSpPr>
            <p:nvPr/>
          </p:nvSpPr>
          <p:spPr bwMode="auto">
            <a:xfrm>
              <a:off x="6146482" y="3279432"/>
              <a:ext cx="339837"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defRPr/>
              </a:pPr>
              <a:r>
                <a:rPr lang="en-US" sz="900" b="1" kern="0" dirty="0">
                  <a:solidFill>
                    <a:srgbClr val="000000"/>
                  </a:solidFill>
                  <a:cs typeface="Arial" pitchFamily="34" charset="0"/>
                </a:rPr>
                <a:t>FC SAN</a:t>
              </a:r>
              <a:endParaRPr lang="en-US" sz="900" kern="0" dirty="0">
                <a:solidFill>
                  <a:srgbClr val="000000"/>
                </a:solidFill>
                <a:cs typeface="Arial" pitchFamily="34" charset="0"/>
              </a:endParaRPr>
            </a:p>
          </p:txBody>
        </p:sp>
        <p:pic>
          <p:nvPicPr>
            <p:cNvPr id="130" name="Picture 28" descr="C:\Users\patils1\Desktop\2013 Projects\CIS v2\CIS Slide Deck_Based on Book\Colored Graphics\Physical Compute System With Hypervis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11880" y="1362899"/>
              <a:ext cx="557090" cy="539646"/>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28" descr="C:\Users\patils1\Desktop\2013 Projects\CIS v2\CIS Slide Deck_Based on Book\Colored Graphics\Physical Compute System With Hypervis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76524" y="1362899"/>
              <a:ext cx="557090" cy="539646"/>
            </a:xfrm>
            <a:prstGeom prst="rect">
              <a:avLst/>
            </a:prstGeom>
            <a:noFill/>
            <a:extLst>
              <a:ext uri="{909E8E84-426E-40DD-AFC4-6F175D3DCCD1}">
                <a14:hiddenFill xmlns:a14="http://schemas.microsoft.com/office/drawing/2010/main">
                  <a:solidFill>
                    <a:srgbClr val="FFFFFF"/>
                  </a:solidFill>
                </a14:hiddenFill>
              </a:ext>
            </a:extLst>
          </p:spPr>
        </p:pic>
        <p:pic>
          <p:nvPicPr>
            <p:cNvPr id="133" name="Picture 9" descr="C:\Users\patils1\Desktop\2013 Projects\CIS v2\CIS Slide Deck_Based on Book\Colored Graphics\Storage System.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4089" y="3734393"/>
              <a:ext cx="421738" cy="897977"/>
            </a:xfrm>
            <a:prstGeom prst="rect">
              <a:avLst/>
            </a:prstGeom>
            <a:noFill/>
            <a:extLst>
              <a:ext uri="{909E8E84-426E-40DD-AFC4-6F175D3DCCD1}">
                <a14:hiddenFill xmlns:a14="http://schemas.microsoft.com/office/drawing/2010/main">
                  <a:solidFill>
                    <a:srgbClr val="FFFFFF"/>
                  </a:solidFill>
                </a14:hiddenFill>
              </a:ext>
            </a:extLst>
          </p:spPr>
        </p:pic>
        <p:sp>
          <p:nvSpPr>
            <p:cNvPr id="134" name="Rectangle 133"/>
            <p:cNvSpPr/>
            <p:nvPr/>
          </p:nvSpPr>
          <p:spPr>
            <a:xfrm>
              <a:off x="1673314" y="2867497"/>
              <a:ext cx="5252559" cy="379380"/>
            </a:xfrm>
            <a:prstGeom prst="rect">
              <a:avLst/>
            </a:prstGeom>
            <a:solidFill>
              <a:srgbClr val="B5761B">
                <a:lumMod val="40000"/>
                <a:lumOff val="60000"/>
                <a:alpha val="75000"/>
              </a:srgbClr>
            </a:solidFill>
            <a:ln w="12700" cap="flat" cmpd="sng" algn="ctr">
              <a:solidFill>
                <a:srgbClr val="FF0000"/>
              </a:solidFill>
              <a:prstDash val="lgDash"/>
            </a:ln>
            <a:effectLst/>
          </p:spPr>
          <p:txBody>
            <a:bodyPr rtlCol="0" anchor="ctr"/>
            <a:lstStyle/>
            <a:p>
              <a:pPr algn="ctr" fontAlgn="base">
                <a:spcBef>
                  <a:spcPct val="0"/>
                </a:spcBef>
                <a:spcAft>
                  <a:spcPct val="0"/>
                </a:spcAft>
                <a:defRPr/>
              </a:pPr>
              <a:endParaRPr lang="en-US" sz="900" kern="0">
                <a:solidFill>
                  <a:srgbClr val="FFFFFF"/>
                </a:solidFill>
                <a:cs typeface="Arial"/>
              </a:endParaRPr>
            </a:p>
          </p:txBody>
        </p:sp>
        <p:cxnSp>
          <p:nvCxnSpPr>
            <p:cNvPr id="95" name="Straight Connector 94"/>
            <p:cNvCxnSpPr/>
            <p:nvPr/>
          </p:nvCxnSpPr>
          <p:spPr>
            <a:xfrm>
              <a:off x="2629566" y="3059885"/>
              <a:ext cx="3497255"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11" name="Picture 43" descr="C:\Users\patils1\Desktop\2013 Projects\CIS v2\CIS Slide Deck_Based on Book\Colored Graphics\Virtualization Appliance.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99929" y="2934569"/>
              <a:ext cx="1058831" cy="249361"/>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43" descr="C:\Users\patils1\Desktop\2013 Projects\CIS v2\CIS Slide Deck_Based on Book\Colored Graphics\Virtualization Appliance.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839692" y="2935940"/>
              <a:ext cx="1058831" cy="249361"/>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34" descr="C:\Users\patils1\Desktop\2013 Projects\CIS v2\CIS Slide Deck_Based on Book\Colored Graphics\SA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015417" y="2859226"/>
              <a:ext cx="632406" cy="407522"/>
            </a:xfrm>
            <a:prstGeom prst="rect">
              <a:avLst/>
            </a:prstGeom>
            <a:noFill/>
            <a:extLst>
              <a:ext uri="{909E8E84-426E-40DD-AFC4-6F175D3DCCD1}">
                <a14:hiddenFill xmlns:a14="http://schemas.microsoft.com/office/drawing/2010/main">
                  <a:solidFill>
                    <a:srgbClr val="FFFFFF"/>
                  </a:solidFill>
                </a14:hiddenFill>
              </a:ext>
            </a:extLst>
          </p:spPr>
        </p:pic>
        <p:sp>
          <p:nvSpPr>
            <p:cNvPr id="99" name="Rectangle 1589"/>
            <p:cNvSpPr>
              <a:spLocks noChangeArrowheads="1"/>
            </p:cNvSpPr>
            <p:nvPr/>
          </p:nvSpPr>
          <p:spPr bwMode="auto">
            <a:xfrm>
              <a:off x="4073286" y="2992738"/>
              <a:ext cx="360676"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defRPr/>
              </a:pPr>
              <a:r>
                <a:rPr lang="en-US" sz="900" b="1" kern="0" dirty="0">
                  <a:solidFill>
                    <a:srgbClr val="000000"/>
                  </a:solidFill>
                  <a:cs typeface="Arial" pitchFamily="34" charset="0"/>
                </a:rPr>
                <a:t>FC or IP</a:t>
              </a:r>
              <a:endParaRPr lang="en-US" sz="900" kern="0" dirty="0">
                <a:solidFill>
                  <a:srgbClr val="000000"/>
                </a:solidFill>
                <a:cs typeface="Arial" pitchFamily="34" charset="0"/>
              </a:endParaRPr>
            </a:p>
          </p:txBody>
        </p:sp>
        <p:pic>
          <p:nvPicPr>
            <p:cNvPr id="92" name="Picture 9" descr="C:\Documents and Settings\sridhs\Desktop\ISM Book L3\colored Icons\LUN.png"/>
            <p:cNvPicPr>
              <a:picLocks noChangeAspect="1" noChangeArrowheads="1"/>
            </p:cNvPicPr>
            <p:nvPr/>
          </p:nvPicPr>
          <p:blipFill>
            <a:blip r:embed="rId9" cstate="print"/>
            <a:srcRect/>
            <a:stretch>
              <a:fillRect/>
            </a:stretch>
          </p:blipFill>
          <p:spPr bwMode="auto">
            <a:xfrm>
              <a:off x="3324186" y="2490215"/>
              <a:ext cx="458655" cy="458655"/>
            </a:xfrm>
            <a:prstGeom prst="rect">
              <a:avLst/>
            </a:prstGeom>
            <a:noFill/>
          </p:spPr>
        </p:pic>
        <p:cxnSp>
          <p:nvCxnSpPr>
            <p:cNvPr id="106" name="Straight Arrow Connector 105"/>
            <p:cNvCxnSpPr/>
            <p:nvPr/>
          </p:nvCxnSpPr>
          <p:spPr>
            <a:xfrm flipH="1" flipV="1">
              <a:off x="2496253" y="3181189"/>
              <a:ext cx="1014484" cy="738984"/>
            </a:xfrm>
            <a:prstGeom prst="straightConnector1">
              <a:avLst/>
            </a:prstGeom>
            <a:noFill/>
            <a:ln w="19050" cap="flat" cmpd="sng" algn="ctr">
              <a:solidFill>
                <a:srgbClr val="000000"/>
              </a:solidFill>
              <a:prstDash val="solid"/>
              <a:headEnd type="none" w="med" len="med"/>
              <a:tailEnd type="triangle" w="lg" len="lg"/>
            </a:ln>
            <a:effectLst/>
          </p:spPr>
        </p:cxnSp>
        <p:cxnSp>
          <p:nvCxnSpPr>
            <p:cNvPr id="107" name="Straight Arrow Connector 106"/>
            <p:cNvCxnSpPr/>
            <p:nvPr/>
          </p:nvCxnSpPr>
          <p:spPr>
            <a:xfrm flipV="1">
              <a:off x="5099863" y="3196284"/>
              <a:ext cx="1014484" cy="738984"/>
            </a:xfrm>
            <a:prstGeom prst="straightConnector1">
              <a:avLst/>
            </a:prstGeom>
            <a:noFill/>
            <a:ln w="19050" cap="flat" cmpd="sng" algn="ctr">
              <a:solidFill>
                <a:srgbClr val="000000"/>
              </a:solidFill>
              <a:prstDash val="solid"/>
              <a:headEnd type="none" w="med" len="med"/>
              <a:tailEnd type="triangle" w="lg" len="lg"/>
            </a:ln>
            <a:effectLst/>
          </p:spPr>
        </p:cxnSp>
        <p:pic>
          <p:nvPicPr>
            <p:cNvPr id="91" name="Picture 9" descr="C:\Documents and Settings\sridhs\Desktop\ISM Book L3\colored Icons\LUN.png"/>
            <p:cNvPicPr>
              <a:picLocks noChangeAspect="1" noChangeArrowheads="1"/>
            </p:cNvPicPr>
            <p:nvPr/>
          </p:nvPicPr>
          <p:blipFill>
            <a:blip r:embed="rId9" cstate="print"/>
            <a:srcRect/>
            <a:stretch>
              <a:fillRect/>
            </a:stretch>
          </p:blipFill>
          <p:spPr bwMode="auto">
            <a:xfrm>
              <a:off x="4844364" y="2490215"/>
              <a:ext cx="458655" cy="458655"/>
            </a:xfrm>
            <a:prstGeom prst="rect">
              <a:avLst/>
            </a:prstGeom>
            <a:noFill/>
          </p:spPr>
        </p:pic>
        <p:cxnSp>
          <p:nvCxnSpPr>
            <p:cNvPr id="1024" name="Straight Arrow Connector 1023"/>
            <p:cNvCxnSpPr/>
            <p:nvPr/>
          </p:nvCxnSpPr>
          <p:spPr>
            <a:xfrm>
              <a:off x="4556115" y="2706044"/>
              <a:ext cx="300987" cy="0"/>
            </a:xfrm>
            <a:prstGeom prst="straightConnector1">
              <a:avLst/>
            </a:prstGeom>
            <a:noFill/>
            <a:ln w="19050" cap="flat" cmpd="sng" algn="ctr">
              <a:solidFill>
                <a:srgbClr val="000000"/>
              </a:solidFill>
              <a:prstDash val="solid"/>
              <a:headEnd type="none" w="med" len="med"/>
              <a:tailEnd type="triangle" w="lg" len="lg"/>
            </a:ln>
            <a:effectLst/>
          </p:spPr>
        </p:cxnSp>
        <p:cxnSp>
          <p:nvCxnSpPr>
            <p:cNvPr id="139" name="Straight Arrow Connector 138"/>
            <p:cNvCxnSpPr/>
            <p:nvPr/>
          </p:nvCxnSpPr>
          <p:spPr>
            <a:xfrm flipH="1">
              <a:off x="3788118" y="2706044"/>
              <a:ext cx="300987" cy="0"/>
            </a:xfrm>
            <a:prstGeom prst="straightConnector1">
              <a:avLst/>
            </a:prstGeom>
            <a:noFill/>
            <a:ln w="19050" cap="flat" cmpd="sng" algn="ctr">
              <a:solidFill>
                <a:srgbClr val="000000"/>
              </a:solidFill>
              <a:prstDash val="solid"/>
              <a:headEnd type="none" w="med" len="med"/>
              <a:tailEnd type="triangle" w="lg" len="lg"/>
            </a:ln>
            <a:effectLst/>
          </p:spPr>
        </p:cxnSp>
        <p:sp>
          <p:nvSpPr>
            <p:cNvPr id="160" name="Rectangle 159"/>
            <p:cNvSpPr/>
            <p:nvPr/>
          </p:nvSpPr>
          <p:spPr>
            <a:xfrm>
              <a:off x="5925901" y="1004301"/>
              <a:ext cx="898560" cy="139484"/>
            </a:xfrm>
            <a:prstGeom prst="rect">
              <a:avLst/>
            </a:prstGeom>
            <a:solidFill>
              <a:srgbClr val="FFFFFF"/>
            </a:solidFill>
            <a:ln w="25400" cap="flat" cmpd="sng" algn="ctr">
              <a:noFill/>
              <a:prstDash val="solid"/>
            </a:ln>
            <a:effectLst/>
          </p:spPr>
          <p:txBody>
            <a:bodyPr lIns="0" rIns="0" rtlCol="0" anchor="ctr"/>
            <a:lstStyle/>
            <a:p>
              <a:pPr algn="ctr" fontAlgn="base">
                <a:spcBef>
                  <a:spcPct val="0"/>
                </a:spcBef>
                <a:spcAft>
                  <a:spcPct val="0"/>
                </a:spcAft>
                <a:defRPr/>
              </a:pPr>
              <a:r>
                <a:rPr lang="en-US" sz="900" b="1" kern="0" dirty="0">
                  <a:solidFill>
                    <a:srgbClr val="000000"/>
                  </a:solidFill>
                  <a:cs typeface="Calibri" pitchFamily="34" charset="0"/>
                </a:rPr>
                <a:t>Data Center 2</a:t>
              </a:r>
            </a:p>
          </p:txBody>
        </p:sp>
        <p:sp>
          <p:nvSpPr>
            <p:cNvPr id="161" name="Rectangle 1589"/>
            <p:cNvSpPr>
              <a:spLocks noChangeArrowheads="1"/>
            </p:cNvSpPr>
            <p:nvPr/>
          </p:nvSpPr>
          <p:spPr bwMode="auto">
            <a:xfrm>
              <a:off x="3806990" y="1786022"/>
              <a:ext cx="1098057" cy="2769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ctr" fontAlgn="base">
                <a:spcBef>
                  <a:spcPct val="0"/>
                </a:spcBef>
                <a:spcAft>
                  <a:spcPct val="0"/>
                </a:spcAft>
                <a:defRPr/>
              </a:pPr>
              <a:r>
                <a:rPr lang="en-US" sz="900" b="1" kern="0" dirty="0">
                  <a:solidFill>
                    <a:srgbClr val="000000"/>
                  </a:solidFill>
                  <a:cs typeface="Arial" pitchFamily="34" charset="0"/>
                </a:rPr>
                <a:t>Concurrent Access</a:t>
              </a:r>
            </a:p>
            <a:p>
              <a:pPr algn="ctr" fontAlgn="base">
                <a:spcBef>
                  <a:spcPct val="0"/>
                </a:spcBef>
                <a:spcAft>
                  <a:spcPct val="0"/>
                </a:spcAft>
                <a:defRPr/>
              </a:pPr>
              <a:r>
                <a:rPr lang="en-US" sz="900" b="1" kern="0" dirty="0">
                  <a:solidFill>
                    <a:srgbClr val="000000"/>
                  </a:solidFill>
                  <a:cs typeface="Arial" pitchFamily="34" charset="0"/>
                </a:rPr>
                <a:t>to the Shared Volumes</a:t>
              </a:r>
              <a:endParaRPr lang="en-US" sz="900" kern="0" dirty="0">
                <a:solidFill>
                  <a:srgbClr val="000000"/>
                </a:solidFill>
                <a:cs typeface="Arial" pitchFamily="34" charset="0"/>
              </a:endParaRPr>
            </a:p>
          </p:txBody>
        </p:sp>
      </p:grpSp>
    </p:spTree>
    <p:custDataLst>
      <p:tags r:id="rId1"/>
    </p:custDataLst>
    <p:extLst>
      <p:ext uri="{BB962C8B-B14F-4D97-AF65-F5344CB8AC3E}">
        <p14:creationId xmlns:p14="http://schemas.microsoft.com/office/powerpoint/2010/main" val="3173289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61149" y="3321746"/>
            <a:ext cx="3392567" cy="3030927"/>
          </a:xfrm>
        </p:spPr>
        <p:txBody>
          <a:bodyPr/>
          <a:lstStyle/>
          <a:p>
            <a:pPr>
              <a:spcBef>
                <a:spcPts val="600"/>
              </a:spcBef>
            </a:pPr>
            <a:r>
              <a:rPr lang="en-US" sz="2000" dirty="0"/>
              <a:t>Each VSAN has its own fabric </a:t>
            </a:r>
            <a:r>
              <a:rPr lang="en-US" sz="2000" dirty="0" smtClean="0"/>
              <a:t>services, </a:t>
            </a:r>
            <a:r>
              <a:rPr lang="en-US" sz="2000" dirty="0"/>
              <a:t>configuration, and set of FC addresses </a:t>
            </a:r>
          </a:p>
          <a:p>
            <a:pPr>
              <a:spcBef>
                <a:spcPts val="600"/>
              </a:spcBef>
            </a:pPr>
            <a:r>
              <a:rPr lang="en-US" sz="2000" dirty="0"/>
              <a:t>VSANs improve SAN security, scalability, availability, and manageability </a:t>
            </a:r>
          </a:p>
        </p:txBody>
      </p:sp>
      <p:sp>
        <p:nvSpPr>
          <p:cNvPr id="2" name="Title 1"/>
          <p:cNvSpPr>
            <a:spLocks noGrp="1"/>
          </p:cNvSpPr>
          <p:nvPr>
            <p:ph type="title"/>
          </p:nvPr>
        </p:nvSpPr>
        <p:spPr/>
        <p:txBody>
          <a:bodyPr/>
          <a:lstStyle/>
          <a:p>
            <a:r>
              <a:rPr lang="en-US" dirty="0"/>
              <a:t>Virtual SAN (VSAN)/Virtual Fabric</a:t>
            </a:r>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4" name="Group 3"/>
          <p:cNvGrpSpPr/>
          <p:nvPr/>
        </p:nvGrpSpPr>
        <p:grpSpPr>
          <a:xfrm>
            <a:off x="5492426" y="1887262"/>
            <a:ext cx="3329650" cy="3716185"/>
            <a:chOff x="4899950" y="1065365"/>
            <a:chExt cx="3329650" cy="3716185"/>
          </a:xfrm>
        </p:grpSpPr>
        <p:sp>
          <p:nvSpPr>
            <p:cNvPr id="42" name="Line 752"/>
            <p:cNvSpPr>
              <a:spLocks noChangeShapeType="1"/>
            </p:cNvSpPr>
            <p:nvPr/>
          </p:nvSpPr>
          <p:spPr bwMode="auto">
            <a:xfrm flipV="1">
              <a:off x="6699403" y="2084052"/>
              <a:ext cx="334657" cy="369600"/>
            </a:xfrm>
            <a:prstGeom prst="line">
              <a:avLst/>
            </a:prstGeom>
            <a:noFill/>
            <a:ln w="38100">
              <a:solidFill>
                <a:srgbClr val="FF9900"/>
              </a:solidFill>
              <a:prstDash val="solid"/>
              <a:round/>
              <a:headEnd/>
              <a:tailEnd/>
            </a:ln>
          </p:spPr>
          <p:txBody>
            <a:bodyPr vert="horz" wrap="square" lIns="91440" tIns="45720" rIns="91440" bIns="45720" numCol="1" anchor="t" anchorCtr="0" compatLnSpc="1">
              <a:prstTxWarp prst="textNoShape">
                <a:avLst/>
              </a:prstTxWarp>
            </a:bodyPr>
            <a:lstStyle/>
            <a:p>
              <a:endParaRPr lang="en-US" sz="900"/>
            </a:p>
          </p:txBody>
        </p:sp>
        <p:sp>
          <p:nvSpPr>
            <p:cNvPr id="43" name="Line 752"/>
            <p:cNvSpPr>
              <a:spLocks noChangeShapeType="1"/>
            </p:cNvSpPr>
            <p:nvPr/>
          </p:nvSpPr>
          <p:spPr bwMode="auto">
            <a:xfrm flipV="1">
              <a:off x="7214832" y="2099547"/>
              <a:ext cx="582543" cy="606016"/>
            </a:xfrm>
            <a:prstGeom prst="line">
              <a:avLst/>
            </a:prstGeom>
            <a:noFill/>
            <a:ln w="38100">
              <a:solidFill>
                <a:srgbClr val="FF9900"/>
              </a:solidFill>
              <a:prstDash val="solid"/>
              <a:round/>
              <a:headEnd/>
              <a:tailEnd/>
            </a:ln>
          </p:spPr>
          <p:txBody>
            <a:bodyPr vert="horz" wrap="square" lIns="91440" tIns="45720" rIns="91440" bIns="45720" numCol="1" anchor="t" anchorCtr="0" compatLnSpc="1">
              <a:prstTxWarp prst="textNoShape">
                <a:avLst/>
              </a:prstTxWarp>
            </a:bodyPr>
            <a:lstStyle/>
            <a:p>
              <a:endParaRPr lang="en-US" sz="900"/>
            </a:p>
          </p:txBody>
        </p:sp>
        <p:sp>
          <p:nvSpPr>
            <p:cNvPr id="12" name="Line 752"/>
            <p:cNvSpPr>
              <a:spLocks noChangeShapeType="1"/>
            </p:cNvSpPr>
            <p:nvPr/>
          </p:nvSpPr>
          <p:spPr bwMode="auto">
            <a:xfrm flipH="1" flipV="1">
              <a:off x="6101083" y="2084052"/>
              <a:ext cx="334657" cy="369600"/>
            </a:xfrm>
            <a:prstGeom prst="line">
              <a:avLst/>
            </a:prstGeom>
            <a:noFill/>
            <a:ln w="38100">
              <a:solidFill>
                <a:srgbClr val="FF9900"/>
              </a:solidFill>
              <a:prstDash val="solid"/>
              <a:round/>
              <a:headEnd/>
              <a:tailEnd/>
            </a:ln>
          </p:spPr>
          <p:txBody>
            <a:bodyPr vert="horz" wrap="square" lIns="91440" tIns="45720" rIns="91440" bIns="45720" numCol="1" anchor="t" anchorCtr="0" compatLnSpc="1">
              <a:prstTxWarp prst="textNoShape">
                <a:avLst/>
              </a:prstTxWarp>
            </a:bodyPr>
            <a:lstStyle/>
            <a:p>
              <a:endParaRPr lang="en-US" sz="900"/>
            </a:p>
          </p:txBody>
        </p:sp>
        <p:sp>
          <p:nvSpPr>
            <p:cNvPr id="14" name="Text Box 75"/>
            <p:cNvSpPr txBox="1">
              <a:spLocks noChangeArrowheads="1"/>
            </p:cNvSpPr>
            <p:nvPr/>
          </p:nvSpPr>
          <p:spPr bwMode="auto">
            <a:xfrm>
              <a:off x="5334000" y="4522290"/>
              <a:ext cx="926857" cy="230832"/>
            </a:xfrm>
            <a:prstGeom prst="rect">
              <a:avLst/>
            </a:prstGeom>
            <a:noFill/>
            <a:ln w="9525">
              <a:noFill/>
              <a:miter lim="800000"/>
              <a:headEnd/>
              <a:tailEnd/>
            </a:ln>
            <a:effectLst/>
          </p:spPr>
          <p:txBody>
            <a:bodyPr wrap="none">
              <a:spAutoFit/>
            </a:bodyPr>
            <a:lstStyle/>
            <a:p>
              <a:r>
                <a:rPr lang="en-US" sz="900" b="1" dirty="0"/>
                <a:t>Storage System</a:t>
              </a:r>
            </a:p>
          </p:txBody>
        </p:sp>
        <p:sp>
          <p:nvSpPr>
            <p:cNvPr id="15" name="Text Box 78"/>
            <p:cNvSpPr txBox="1">
              <a:spLocks noChangeArrowheads="1"/>
            </p:cNvSpPr>
            <p:nvPr/>
          </p:nvSpPr>
          <p:spPr bwMode="auto">
            <a:xfrm>
              <a:off x="6675702" y="4522290"/>
              <a:ext cx="926857" cy="230832"/>
            </a:xfrm>
            <a:prstGeom prst="rect">
              <a:avLst/>
            </a:prstGeom>
            <a:noFill/>
            <a:ln w="9525">
              <a:noFill/>
              <a:miter lim="800000"/>
              <a:headEnd/>
              <a:tailEnd/>
            </a:ln>
            <a:effectLst/>
          </p:spPr>
          <p:txBody>
            <a:bodyPr wrap="none">
              <a:spAutoFit/>
            </a:bodyPr>
            <a:lstStyle/>
            <a:p>
              <a:r>
                <a:rPr lang="en-US" sz="900" b="1" dirty="0"/>
                <a:t>Storage System</a:t>
              </a:r>
            </a:p>
          </p:txBody>
        </p:sp>
        <p:sp>
          <p:nvSpPr>
            <p:cNvPr id="16" name="Line 752"/>
            <p:cNvSpPr>
              <a:spLocks noChangeShapeType="1"/>
            </p:cNvSpPr>
            <p:nvPr/>
          </p:nvSpPr>
          <p:spPr bwMode="auto">
            <a:xfrm flipH="1" flipV="1">
              <a:off x="5314296" y="2084052"/>
              <a:ext cx="582543" cy="606016"/>
            </a:xfrm>
            <a:prstGeom prst="line">
              <a:avLst/>
            </a:prstGeom>
            <a:noFill/>
            <a:ln w="38100">
              <a:solidFill>
                <a:srgbClr val="FF9900"/>
              </a:solidFill>
              <a:prstDash val="solid"/>
              <a:round/>
              <a:headEnd/>
              <a:tailEnd/>
            </a:ln>
          </p:spPr>
          <p:txBody>
            <a:bodyPr vert="horz" wrap="square" lIns="91440" tIns="45720" rIns="91440" bIns="45720" numCol="1" anchor="t" anchorCtr="0" compatLnSpc="1">
              <a:prstTxWarp prst="textNoShape">
                <a:avLst/>
              </a:prstTxWarp>
            </a:bodyPr>
            <a:lstStyle/>
            <a:p>
              <a:endParaRPr lang="en-US" sz="900"/>
            </a:p>
          </p:txBody>
        </p:sp>
        <p:sp>
          <p:nvSpPr>
            <p:cNvPr id="17" name="Line 752"/>
            <p:cNvSpPr>
              <a:spLocks noChangeShapeType="1"/>
            </p:cNvSpPr>
            <p:nvPr/>
          </p:nvSpPr>
          <p:spPr bwMode="auto">
            <a:xfrm flipV="1">
              <a:off x="5994254" y="3106033"/>
              <a:ext cx="0" cy="657699"/>
            </a:xfrm>
            <a:prstGeom prst="line">
              <a:avLst/>
            </a:prstGeom>
            <a:noFill/>
            <a:ln w="38100">
              <a:solidFill>
                <a:srgbClr val="FF9900"/>
              </a:solidFill>
              <a:prstDash val="solid"/>
              <a:round/>
              <a:headEnd/>
              <a:tailEnd/>
            </a:ln>
          </p:spPr>
          <p:txBody>
            <a:bodyPr vert="horz" wrap="square" lIns="91440" tIns="45720" rIns="91440" bIns="45720" numCol="1" anchor="t" anchorCtr="0" compatLnSpc="1">
              <a:prstTxWarp prst="textNoShape">
                <a:avLst/>
              </a:prstTxWarp>
            </a:bodyPr>
            <a:lstStyle/>
            <a:p>
              <a:endParaRPr lang="en-US" sz="900"/>
            </a:p>
          </p:txBody>
        </p:sp>
        <p:sp>
          <p:nvSpPr>
            <p:cNvPr id="18" name="Line 752"/>
            <p:cNvSpPr>
              <a:spLocks noChangeShapeType="1"/>
            </p:cNvSpPr>
            <p:nvPr/>
          </p:nvSpPr>
          <p:spPr bwMode="auto">
            <a:xfrm flipV="1">
              <a:off x="7126930" y="3113838"/>
              <a:ext cx="0" cy="657699"/>
            </a:xfrm>
            <a:prstGeom prst="line">
              <a:avLst/>
            </a:prstGeom>
            <a:noFill/>
            <a:ln w="38100">
              <a:solidFill>
                <a:srgbClr val="FF9900"/>
              </a:solidFill>
              <a:prstDash val="solid"/>
              <a:round/>
              <a:headEnd/>
              <a:tailEnd/>
            </a:ln>
          </p:spPr>
          <p:txBody>
            <a:bodyPr vert="horz" wrap="square" lIns="91440" tIns="45720" rIns="91440" bIns="45720" numCol="1" anchor="t" anchorCtr="0" compatLnSpc="1">
              <a:prstTxWarp prst="textNoShape">
                <a:avLst/>
              </a:prstTxWarp>
            </a:bodyPr>
            <a:lstStyle/>
            <a:p>
              <a:endParaRPr lang="en-US" sz="900"/>
            </a:p>
          </p:txBody>
        </p:sp>
        <p:sp>
          <p:nvSpPr>
            <p:cNvPr id="21" name="Text Box 75"/>
            <p:cNvSpPr txBox="1">
              <a:spLocks noChangeArrowheads="1"/>
            </p:cNvSpPr>
            <p:nvPr/>
          </p:nvSpPr>
          <p:spPr bwMode="auto">
            <a:xfrm>
              <a:off x="5070675" y="1245353"/>
              <a:ext cx="1045479" cy="230832"/>
            </a:xfrm>
            <a:prstGeom prst="rect">
              <a:avLst/>
            </a:prstGeom>
            <a:noFill/>
            <a:ln w="9525">
              <a:noFill/>
              <a:miter lim="800000"/>
              <a:headEnd/>
              <a:tailEnd/>
            </a:ln>
            <a:effectLst/>
          </p:spPr>
          <p:txBody>
            <a:bodyPr wrap="none">
              <a:spAutoFit/>
            </a:bodyPr>
            <a:lstStyle/>
            <a:p>
              <a:r>
                <a:rPr lang="en-US" sz="900" b="1" dirty="0"/>
                <a:t>Compute Systems</a:t>
              </a:r>
            </a:p>
          </p:txBody>
        </p:sp>
        <p:pic>
          <p:nvPicPr>
            <p:cNvPr id="30" name="Picture 15"/>
            <p:cNvPicPr>
              <a:picLocks noChangeAspect="1" noChangeArrowheads="1"/>
            </p:cNvPicPr>
            <p:nvPr/>
          </p:nvPicPr>
          <p:blipFill>
            <a:blip r:embed="rId4" cstate="print"/>
            <a:srcRect/>
            <a:stretch>
              <a:fillRect/>
            </a:stretch>
          </p:blipFill>
          <p:spPr bwMode="auto">
            <a:xfrm>
              <a:off x="5849692" y="2328868"/>
              <a:ext cx="1450546" cy="940802"/>
            </a:xfrm>
            <a:prstGeom prst="rect">
              <a:avLst/>
            </a:prstGeom>
            <a:noFill/>
            <a:ln w="9525">
              <a:noFill/>
              <a:miter lim="800000"/>
              <a:headEnd/>
              <a:tailEnd/>
            </a:ln>
            <a:effectLst/>
          </p:spPr>
        </p:pic>
        <p:sp>
          <p:nvSpPr>
            <p:cNvPr id="32" name="Rounded Rectangle 31"/>
            <p:cNvSpPr/>
            <p:nvPr/>
          </p:nvSpPr>
          <p:spPr>
            <a:xfrm>
              <a:off x="4899950" y="1172624"/>
              <a:ext cx="1628775" cy="3602736"/>
            </a:xfrm>
            <a:prstGeom prst="roundRect">
              <a:avLst>
                <a:gd name="adj" fmla="val 1744"/>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3" name="Rounded Rectangle 32"/>
            <p:cNvSpPr/>
            <p:nvPr/>
          </p:nvSpPr>
          <p:spPr>
            <a:xfrm>
              <a:off x="6600825" y="1178814"/>
              <a:ext cx="1628775" cy="3602736"/>
            </a:xfrm>
            <a:prstGeom prst="roundRect">
              <a:avLst>
                <a:gd name="adj" fmla="val 1033"/>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4" name="Text Box 75"/>
            <p:cNvSpPr txBox="1">
              <a:spLocks noChangeArrowheads="1"/>
            </p:cNvSpPr>
            <p:nvPr/>
          </p:nvSpPr>
          <p:spPr bwMode="auto">
            <a:xfrm>
              <a:off x="7126875" y="1065365"/>
              <a:ext cx="576674" cy="230832"/>
            </a:xfrm>
            <a:prstGeom prst="rect">
              <a:avLst/>
            </a:prstGeom>
            <a:solidFill>
              <a:srgbClr val="FFFFFF"/>
            </a:solidFill>
            <a:ln w="9525">
              <a:noFill/>
              <a:miter lim="800000"/>
              <a:headEnd/>
              <a:tailEnd/>
            </a:ln>
            <a:effectLst/>
          </p:spPr>
          <p:txBody>
            <a:bodyPr wrap="square" lIns="0" rIns="0">
              <a:spAutoFit/>
            </a:bodyPr>
            <a:lstStyle/>
            <a:p>
              <a:r>
                <a:rPr lang="en-US" sz="900" b="1" dirty="0"/>
                <a:t>VSAN 20</a:t>
              </a:r>
            </a:p>
          </p:txBody>
        </p:sp>
        <p:sp>
          <p:nvSpPr>
            <p:cNvPr id="35" name="Text Box 75"/>
            <p:cNvSpPr txBox="1">
              <a:spLocks noChangeArrowheads="1"/>
            </p:cNvSpPr>
            <p:nvPr/>
          </p:nvSpPr>
          <p:spPr bwMode="auto">
            <a:xfrm>
              <a:off x="5426000" y="1065365"/>
              <a:ext cx="576674" cy="230832"/>
            </a:xfrm>
            <a:prstGeom prst="rect">
              <a:avLst/>
            </a:prstGeom>
            <a:solidFill>
              <a:srgbClr val="FFFFFF"/>
            </a:solidFill>
            <a:ln w="9525">
              <a:noFill/>
              <a:miter lim="800000"/>
              <a:headEnd/>
              <a:tailEnd/>
            </a:ln>
            <a:effectLst/>
          </p:spPr>
          <p:txBody>
            <a:bodyPr wrap="square" lIns="0" rIns="0">
              <a:spAutoFit/>
            </a:bodyPr>
            <a:lstStyle/>
            <a:p>
              <a:r>
                <a:rPr lang="en-US" sz="900" b="1" dirty="0"/>
                <a:t>VSAN 10</a:t>
              </a:r>
            </a:p>
          </p:txBody>
        </p:sp>
        <p:pic>
          <p:nvPicPr>
            <p:cNvPr id="36" name="Picture 28" descr="C:\Users\patils1\Desktop\2013 Projects\CIS v2\CIS Slide Deck_Based on Book\Colored Graphics\Physical Compute System With Hypervis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29200" y="1485533"/>
              <a:ext cx="674480" cy="65336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9" descr="C:\Users\patils1\Desktop\2013 Projects\CIS v2\CIS Slide Deck_Based on Book\Colored Graphics\Storage System.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3084" y="3460474"/>
              <a:ext cx="510606" cy="1087198"/>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8" descr="C:\Users\patils1\Desktop\2013 Projects\CIS v2\CIS Slide Deck_Based on Book\Colored Graphics\Physical Compute System With Hypervis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4411" y="1485533"/>
              <a:ext cx="674480" cy="65336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8" descr="C:\Users\patils1\Desktop\2013 Projects\CIS v2\CIS Slide Deck_Based on Book\Colored Graphics\Physical Compute System With Hypervis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87828" y="1485533"/>
              <a:ext cx="674480" cy="65336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8" descr="C:\Users\patils1\Desktop\2013 Projects\CIS v2\CIS Slide Deck_Based on Book\Colored Graphics\Physical Compute System With Hypervis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43039" y="1485533"/>
              <a:ext cx="674480" cy="65336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9" descr="C:\Users\patils1\Desktop\2013 Projects\CIS v2\CIS Slide Deck_Based on Book\Colored Graphics\Storage System.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22583" y="3460474"/>
              <a:ext cx="510606" cy="1087198"/>
            </a:xfrm>
            <a:prstGeom prst="rect">
              <a:avLst/>
            </a:prstGeom>
            <a:noFill/>
            <a:extLst>
              <a:ext uri="{909E8E84-426E-40DD-AFC4-6F175D3DCCD1}">
                <a14:hiddenFill xmlns:a14="http://schemas.microsoft.com/office/drawing/2010/main">
                  <a:solidFill>
                    <a:srgbClr val="FFFFFF"/>
                  </a:solidFill>
                </a14:hiddenFill>
              </a:ext>
            </a:extLst>
          </p:spPr>
        </p:pic>
        <p:sp>
          <p:nvSpPr>
            <p:cNvPr id="45" name="Text Box 75"/>
            <p:cNvSpPr txBox="1">
              <a:spLocks noChangeArrowheads="1"/>
            </p:cNvSpPr>
            <p:nvPr/>
          </p:nvSpPr>
          <p:spPr bwMode="auto">
            <a:xfrm>
              <a:off x="6720560" y="1245353"/>
              <a:ext cx="1045479" cy="230832"/>
            </a:xfrm>
            <a:prstGeom prst="rect">
              <a:avLst/>
            </a:prstGeom>
            <a:noFill/>
            <a:ln w="9525">
              <a:noFill/>
              <a:miter lim="800000"/>
              <a:headEnd/>
              <a:tailEnd/>
            </a:ln>
            <a:effectLst/>
          </p:spPr>
          <p:txBody>
            <a:bodyPr wrap="none">
              <a:spAutoFit/>
            </a:bodyPr>
            <a:lstStyle/>
            <a:p>
              <a:r>
                <a:rPr lang="en-US" sz="900" b="1" dirty="0"/>
                <a:t>Compute Systems</a:t>
              </a:r>
            </a:p>
          </p:txBody>
        </p:sp>
        <p:sp>
          <p:nvSpPr>
            <p:cNvPr id="31" name="Rectangle 2101"/>
            <p:cNvSpPr>
              <a:spLocks noChangeArrowheads="1"/>
            </p:cNvSpPr>
            <p:nvPr/>
          </p:nvSpPr>
          <p:spPr bwMode="auto">
            <a:xfrm>
              <a:off x="6306275" y="2707594"/>
              <a:ext cx="339837"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900" b="1" dirty="0">
                  <a:solidFill>
                    <a:srgbClr val="000000"/>
                  </a:solidFill>
                  <a:cs typeface="Arial" pitchFamily="34" charset="0"/>
                </a:rPr>
                <a:t>FC SAN</a:t>
              </a:r>
              <a:endParaRPr lang="en-US" sz="900" dirty="0">
                <a:cs typeface="Arial" pitchFamily="34" charset="0"/>
              </a:endParaRPr>
            </a:p>
          </p:txBody>
        </p:sp>
      </p:grpSp>
      <p:grpSp>
        <p:nvGrpSpPr>
          <p:cNvPr id="37" name="Group 36"/>
          <p:cNvGrpSpPr/>
          <p:nvPr/>
        </p:nvGrpSpPr>
        <p:grpSpPr>
          <a:xfrm>
            <a:off x="377999" y="1757251"/>
            <a:ext cx="5021441" cy="1495777"/>
            <a:chOff x="125970" y="798190"/>
            <a:chExt cx="4270200" cy="1495777"/>
          </a:xfrm>
        </p:grpSpPr>
        <p:sp>
          <p:nvSpPr>
            <p:cNvPr id="46" name="Rectangle 45"/>
            <p:cNvSpPr/>
            <p:nvPr/>
          </p:nvSpPr>
          <p:spPr>
            <a:xfrm>
              <a:off x="125970" y="92820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441553" y="996920"/>
              <a:ext cx="3954617" cy="1297047"/>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600" dirty="0">
                  <a:solidFill>
                    <a:schemeClr val="tx1"/>
                  </a:solidFill>
                </a:rPr>
                <a:t>A logical fabric on an FC SAN, enabling communication among a group of nodes, regardless of their physical location in the fabric.</a:t>
              </a:r>
            </a:p>
          </p:txBody>
        </p:sp>
        <p:sp>
          <p:nvSpPr>
            <p:cNvPr id="48" name="Rectangle 47"/>
            <p:cNvSpPr/>
            <p:nvPr/>
          </p:nvSpPr>
          <p:spPr>
            <a:xfrm>
              <a:off x="175740" y="798190"/>
              <a:ext cx="2391630" cy="397459"/>
            </a:xfrm>
            <a:prstGeom prst="rect">
              <a:avLst/>
            </a:prstGeom>
            <a:solidFill>
              <a:srgbClr val="2C95D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kern="0" dirty="0">
                  <a:solidFill>
                    <a:schemeClr val="bg1"/>
                  </a:solidFill>
                  <a:ea typeface="Verdana" panose="020B0604030504040204" pitchFamily="34" charset="0"/>
                  <a:cs typeface="Verdana" panose="020B0604030504040204" pitchFamily="34" charset="0"/>
                </a:rPr>
                <a:t>VSAN</a:t>
              </a:r>
            </a:p>
          </p:txBody>
        </p:sp>
      </p:grpSp>
    </p:spTree>
    <p:custDataLst>
      <p:tags r:id="rId1"/>
    </p:custDataLst>
    <p:extLst>
      <p:ext uri="{BB962C8B-B14F-4D97-AF65-F5344CB8AC3E}">
        <p14:creationId xmlns:p14="http://schemas.microsoft.com/office/powerpoint/2010/main" val="3203299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spcBef>
                <a:spcPts val="600"/>
              </a:spcBef>
            </a:pPr>
            <a:r>
              <a:rPr lang="en-US" dirty="0"/>
              <a:t>Define VSANs on fabric switch with specific VSAN IDs</a:t>
            </a:r>
          </a:p>
          <a:p>
            <a:pPr>
              <a:spcBef>
                <a:spcPts val="600"/>
              </a:spcBef>
            </a:pPr>
            <a:r>
              <a:rPr lang="en-US" dirty="0"/>
              <a:t>Assign VSAN IDs to </a:t>
            </a:r>
            <a:r>
              <a:rPr lang="en-US" dirty="0" err="1"/>
              <a:t>F_Ports</a:t>
            </a:r>
            <a:r>
              <a:rPr lang="en-US" dirty="0"/>
              <a:t> to include them in the VSANs </a:t>
            </a:r>
          </a:p>
          <a:p>
            <a:pPr>
              <a:spcBef>
                <a:spcPts val="600"/>
              </a:spcBef>
            </a:pPr>
            <a:r>
              <a:rPr lang="en-US" dirty="0"/>
              <a:t>An </a:t>
            </a:r>
            <a:r>
              <a:rPr lang="en-US" dirty="0" err="1"/>
              <a:t>N_Port</a:t>
            </a:r>
            <a:r>
              <a:rPr lang="en-US" dirty="0"/>
              <a:t> connecting to an </a:t>
            </a:r>
            <a:r>
              <a:rPr lang="en-US" dirty="0" err="1"/>
              <a:t>F_Port</a:t>
            </a:r>
            <a:r>
              <a:rPr lang="en-US" dirty="0"/>
              <a:t> in a VSAN becomes a member of that VSAN </a:t>
            </a:r>
            <a:endParaRPr lang="en-US" dirty="0" smtClean="0"/>
          </a:p>
          <a:p>
            <a:pPr>
              <a:spcBef>
                <a:spcPts val="600"/>
              </a:spcBef>
            </a:pPr>
            <a:r>
              <a:rPr lang="en-US" dirty="0"/>
              <a:t>Switch forwards </a:t>
            </a:r>
            <a:r>
              <a:rPr lang="en-US" dirty="0" smtClean="0"/>
              <a:t>FC frames </a:t>
            </a:r>
            <a:r>
              <a:rPr lang="en-US" dirty="0"/>
              <a:t>between </a:t>
            </a:r>
            <a:r>
              <a:rPr lang="en-US" dirty="0" err="1" smtClean="0"/>
              <a:t>F_Ports</a:t>
            </a:r>
            <a:r>
              <a:rPr lang="en-US" dirty="0" smtClean="0"/>
              <a:t> </a:t>
            </a:r>
            <a:r>
              <a:rPr lang="en-US" dirty="0"/>
              <a:t>that belong to </a:t>
            </a:r>
            <a:r>
              <a:rPr lang="en-US" dirty="0" smtClean="0"/>
              <a:t>the same VSAN</a:t>
            </a:r>
            <a:endParaRPr lang="en-US" dirty="0"/>
          </a:p>
          <a:p>
            <a:pPr>
              <a:spcBef>
                <a:spcPts val="600"/>
              </a:spcBef>
            </a:pPr>
            <a:endParaRPr lang="en-US" dirty="0" smtClean="0"/>
          </a:p>
          <a:p>
            <a:endParaRPr lang="en-US" dirty="0"/>
          </a:p>
          <a:p>
            <a:endParaRPr lang="en-US" dirty="0"/>
          </a:p>
        </p:txBody>
      </p:sp>
      <p:sp>
        <p:nvSpPr>
          <p:cNvPr id="2" name="Title 1"/>
          <p:cNvSpPr>
            <a:spLocks noGrp="1"/>
          </p:cNvSpPr>
          <p:nvPr>
            <p:ph type="title"/>
          </p:nvPr>
        </p:nvSpPr>
        <p:spPr/>
        <p:txBody>
          <a:bodyPr/>
          <a:lstStyle/>
          <a:p>
            <a:r>
              <a:rPr lang="en-US" dirty="0" smtClean="0"/>
              <a:t>VSAN</a:t>
            </a:r>
            <a:r>
              <a:rPr lang="en-US" dirty="0"/>
              <a:t> </a:t>
            </a:r>
            <a:r>
              <a:rPr lang="en-US" dirty="0" smtClean="0"/>
              <a:t>Configuration</a:t>
            </a:r>
            <a:endParaRPr lang="en-US" dirty="0"/>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spTree>
    <p:custDataLst>
      <p:tags r:id="rId1"/>
    </p:custDataLst>
    <p:extLst>
      <p:ext uri="{BB962C8B-B14F-4D97-AF65-F5344CB8AC3E}">
        <p14:creationId xmlns:p14="http://schemas.microsoft.com/office/powerpoint/2010/main" val="3074491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Protects data in the cache against power or cache failures:</a:t>
            </a:r>
          </a:p>
          <a:p>
            <a:pPr lvl="1"/>
            <a:r>
              <a:rPr lang="en-US" sz="2400" dirty="0"/>
              <a:t>Cache mirroring</a:t>
            </a:r>
          </a:p>
          <a:p>
            <a:pPr lvl="2"/>
            <a:r>
              <a:rPr lang="en-US" sz="2000" dirty="0"/>
              <a:t>Provides protection to data against cache failure</a:t>
            </a:r>
          </a:p>
          <a:p>
            <a:pPr lvl="2"/>
            <a:r>
              <a:rPr lang="en-US" sz="2000" dirty="0"/>
              <a:t>Each write to the cache is held in two different memory locations on two independent memory cards</a:t>
            </a:r>
          </a:p>
          <a:p>
            <a:pPr lvl="1"/>
            <a:r>
              <a:rPr lang="en-US" sz="2400" dirty="0"/>
              <a:t>Cache vaulting </a:t>
            </a:r>
          </a:p>
          <a:p>
            <a:pPr lvl="2"/>
            <a:r>
              <a:rPr lang="en-US" sz="2000" dirty="0"/>
              <a:t>Provides protection to data against power failure</a:t>
            </a:r>
          </a:p>
          <a:p>
            <a:pPr lvl="2"/>
            <a:r>
              <a:rPr lang="en-US" sz="2000" dirty="0"/>
              <a:t>In the event of power failure, uncommitted data is dumped to a dedicated set of drives called vault drives</a:t>
            </a:r>
          </a:p>
        </p:txBody>
      </p:sp>
      <p:sp>
        <p:nvSpPr>
          <p:cNvPr id="2" name="Title 1"/>
          <p:cNvSpPr>
            <a:spLocks noGrp="1"/>
          </p:cNvSpPr>
          <p:nvPr>
            <p:ph type="title"/>
          </p:nvPr>
        </p:nvSpPr>
        <p:spPr/>
        <p:txBody>
          <a:bodyPr/>
          <a:lstStyle/>
          <a:p>
            <a:r>
              <a:rPr lang="en-US" dirty="0"/>
              <a:t>Cache Data Protection</a:t>
            </a:r>
          </a:p>
        </p:txBody>
      </p:sp>
      <p:sp>
        <p:nvSpPr>
          <p:cNvPr id="4" name="Footer Placeholder 3"/>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spTree>
    <p:custDataLst>
      <p:tags r:id="rId1"/>
    </p:custDataLst>
    <p:extLst>
      <p:ext uri="{BB962C8B-B14F-4D97-AF65-F5344CB8AC3E}">
        <p14:creationId xmlns:p14="http://schemas.microsoft.com/office/powerpoint/2010/main" val="4239247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spcBef>
                <a:spcPts val="600"/>
              </a:spcBef>
            </a:pPr>
            <a:r>
              <a:rPr lang="en-US" sz="2000" dirty="0" smtClean="0"/>
              <a:t>Allows </a:t>
            </a:r>
            <a:r>
              <a:rPr lang="en-US" sz="2000" dirty="0"/>
              <a:t>network traffic from </a:t>
            </a:r>
            <a:r>
              <a:rPr lang="en-US" sz="2000" dirty="0" smtClean="0"/>
              <a:t>multiple VSANs </a:t>
            </a:r>
            <a:r>
              <a:rPr lang="en-US" sz="2000" dirty="0"/>
              <a:t>to traverse a single </a:t>
            </a:r>
            <a:r>
              <a:rPr lang="en-US" sz="2000" dirty="0" smtClean="0"/>
              <a:t>ISL (trunk link)</a:t>
            </a:r>
          </a:p>
          <a:p>
            <a:pPr>
              <a:spcBef>
                <a:spcPts val="600"/>
              </a:spcBef>
            </a:pPr>
            <a:r>
              <a:rPr lang="en-US" sz="2000" dirty="0" smtClean="0"/>
              <a:t>Enables an </a:t>
            </a:r>
            <a:r>
              <a:rPr lang="en-US" sz="2000" dirty="0" err="1"/>
              <a:t>E_Port</a:t>
            </a:r>
            <a:r>
              <a:rPr lang="en-US" sz="2000" dirty="0"/>
              <a:t> (trunk </a:t>
            </a:r>
            <a:r>
              <a:rPr lang="en-US" sz="2000" dirty="0" smtClean="0"/>
              <a:t>port) to send or receive multiple VSAN traffic over a trunk link </a:t>
            </a:r>
          </a:p>
          <a:p>
            <a:pPr>
              <a:spcBef>
                <a:spcPts val="600"/>
              </a:spcBef>
            </a:pPr>
            <a:r>
              <a:rPr lang="en-US" sz="2000" dirty="0" smtClean="0"/>
              <a:t>Reduces </a:t>
            </a:r>
            <a:r>
              <a:rPr lang="en-US" sz="2000" dirty="0"/>
              <a:t>the number </a:t>
            </a:r>
            <a:r>
              <a:rPr lang="en-US" sz="2000" dirty="0" smtClean="0"/>
              <a:t>of ISLs between switches configured with multiple VSANs</a:t>
            </a:r>
            <a:endParaRPr lang="en-US" sz="2000" dirty="0"/>
          </a:p>
          <a:p>
            <a:pPr>
              <a:spcBef>
                <a:spcPts val="600"/>
              </a:spcBef>
            </a:pPr>
            <a:endParaRPr lang="en-US" sz="2000" dirty="0" smtClean="0"/>
          </a:p>
          <a:p>
            <a:endParaRPr lang="en-US" sz="2000" dirty="0"/>
          </a:p>
        </p:txBody>
      </p:sp>
      <p:sp>
        <p:nvSpPr>
          <p:cNvPr id="2" name="Title 1"/>
          <p:cNvSpPr>
            <a:spLocks noGrp="1"/>
          </p:cNvSpPr>
          <p:nvPr>
            <p:ph type="title"/>
          </p:nvPr>
        </p:nvSpPr>
        <p:spPr/>
        <p:txBody>
          <a:bodyPr/>
          <a:lstStyle/>
          <a:p>
            <a:r>
              <a:rPr lang="en-US" dirty="0" smtClean="0"/>
              <a:t>VSAN </a:t>
            </a:r>
            <a:r>
              <a:rPr lang="en-US" dirty="0" err="1" smtClean="0"/>
              <a:t>Trunking</a:t>
            </a:r>
            <a:endParaRPr lang="en-US" dirty="0"/>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40" name="Group 39"/>
          <p:cNvGrpSpPr/>
          <p:nvPr/>
        </p:nvGrpSpPr>
        <p:grpSpPr>
          <a:xfrm>
            <a:off x="1961148" y="4228740"/>
            <a:ext cx="2729409" cy="1864878"/>
            <a:chOff x="918415" y="3078676"/>
            <a:chExt cx="2729409" cy="1864878"/>
          </a:xfrm>
        </p:grpSpPr>
        <p:sp>
          <p:nvSpPr>
            <p:cNvPr id="7" name="Line 44"/>
            <p:cNvSpPr>
              <a:spLocks noChangeShapeType="1"/>
            </p:cNvSpPr>
            <p:nvPr/>
          </p:nvSpPr>
          <p:spPr bwMode="auto">
            <a:xfrm>
              <a:off x="1745546" y="3437801"/>
              <a:ext cx="0" cy="1191349"/>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txBody>
            <a:bodyPr/>
            <a:lstStyle/>
            <a:p>
              <a:endParaRPr lang="en-US" sz="900" b="1" dirty="0"/>
            </a:p>
          </p:txBody>
        </p:sp>
        <p:sp>
          <p:nvSpPr>
            <p:cNvPr id="8" name="Line 43"/>
            <p:cNvSpPr>
              <a:spLocks noChangeShapeType="1"/>
            </p:cNvSpPr>
            <p:nvPr/>
          </p:nvSpPr>
          <p:spPr bwMode="auto">
            <a:xfrm flipV="1">
              <a:off x="2408675" y="3491069"/>
              <a:ext cx="0" cy="1071426"/>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txBody>
            <a:bodyPr/>
            <a:lstStyle/>
            <a:p>
              <a:endParaRPr lang="en-US" sz="900" b="1" dirty="0"/>
            </a:p>
          </p:txBody>
        </p:sp>
        <p:sp>
          <p:nvSpPr>
            <p:cNvPr id="9" name="Line 45"/>
            <p:cNvSpPr>
              <a:spLocks noChangeShapeType="1"/>
            </p:cNvSpPr>
            <p:nvPr/>
          </p:nvSpPr>
          <p:spPr bwMode="auto">
            <a:xfrm flipV="1">
              <a:off x="1896122" y="3547460"/>
              <a:ext cx="0" cy="1015035"/>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txBody>
            <a:bodyPr/>
            <a:lstStyle/>
            <a:p>
              <a:endParaRPr lang="en-US" sz="900" b="1" dirty="0"/>
            </a:p>
          </p:txBody>
        </p:sp>
        <p:sp>
          <p:nvSpPr>
            <p:cNvPr id="12" name="Text Box 118"/>
            <p:cNvSpPr txBox="1">
              <a:spLocks noChangeArrowheads="1"/>
            </p:cNvSpPr>
            <p:nvPr/>
          </p:nvSpPr>
          <p:spPr bwMode="auto">
            <a:xfrm>
              <a:off x="1160756" y="3743295"/>
              <a:ext cx="615173" cy="307777"/>
            </a:xfrm>
            <a:prstGeom prst="rect">
              <a:avLst/>
            </a:prstGeom>
            <a:noFill/>
            <a:ln w="9525">
              <a:noFill/>
              <a:miter lim="800000"/>
              <a:headEnd/>
              <a:tailEnd/>
            </a:ln>
          </p:spPr>
          <p:txBody>
            <a:bodyPr wrap="square">
              <a:spAutoFit/>
            </a:bodyPr>
            <a:lstStyle/>
            <a:p>
              <a:pPr algn="ctr"/>
              <a:r>
                <a:rPr lang="en-US" sz="700" b="1" dirty="0"/>
                <a:t>VSAN 10 Traffic</a:t>
              </a:r>
            </a:p>
          </p:txBody>
        </p:sp>
        <p:sp>
          <p:nvSpPr>
            <p:cNvPr id="13" name="Text Box 118"/>
            <p:cNvSpPr txBox="1">
              <a:spLocks noChangeArrowheads="1"/>
            </p:cNvSpPr>
            <p:nvPr/>
          </p:nvSpPr>
          <p:spPr bwMode="auto">
            <a:xfrm>
              <a:off x="1837678" y="3743295"/>
              <a:ext cx="619660" cy="307777"/>
            </a:xfrm>
            <a:prstGeom prst="rect">
              <a:avLst/>
            </a:prstGeom>
            <a:noFill/>
            <a:ln w="9525">
              <a:noFill/>
              <a:miter lim="800000"/>
              <a:headEnd/>
              <a:tailEnd/>
            </a:ln>
          </p:spPr>
          <p:txBody>
            <a:bodyPr wrap="square">
              <a:spAutoFit/>
            </a:bodyPr>
            <a:lstStyle/>
            <a:p>
              <a:pPr algn="ctr"/>
              <a:r>
                <a:rPr lang="en-US" sz="700" b="1" dirty="0"/>
                <a:t>VSAN 20 Traffic</a:t>
              </a:r>
            </a:p>
          </p:txBody>
        </p:sp>
        <p:sp>
          <p:nvSpPr>
            <p:cNvPr id="14" name="Text Box 118"/>
            <p:cNvSpPr txBox="1">
              <a:spLocks noChangeArrowheads="1"/>
            </p:cNvSpPr>
            <p:nvPr/>
          </p:nvSpPr>
          <p:spPr bwMode="auto">
            <a:xfrm>
              <a:off x="2328062" y="3743295"/>
              <a:ext cx="676690" cy="307777"/>
            </a:xfrm>
            <a:prstGeom prst="rect">
              <a:avLst/>
            </a:prstGeom>
            <a:noFill/>
            <a:ln w="9525">
              <a:noFill/>
              <a:miter lim="800000"/>
              <a:headEnd/>
              <a:tailEnd/>
            </a:ln>
          </p:spPr>
          <p:txBody>
            <a:bodyPr wrap="square">
              <a:spAutoFit/>
            </a:bodyPr>
            <a:lstStyle/>
            <a:p>
              <a:pPr algn="ctr"/>
              <a:r>
                <a:rPr lang="en-US" sz="700" b="1" dirty="0"/>
                <a:t>VSAN 30 Traffic</a:t>
              </a:r>
            </a:p>
          </p:txBody>
        </p:sp>
        <p:sp>
          <p:nvSpPr>
            <p:cNvPr id="15" name="TextBox 14"/>
            <p:cNvSpPr txBox="1"/>
            <p:nvPr/>
          </p:nvSpPr>
          <p:spPr>
            <a:xfrm>
              <a:off x="1254614" y="4714228"/>
              <a:ext cx="1816360" cy="22932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900" b="1" dirty="0"/>
                <a:t>Without VSAN </a:t>
              </a:r>
              <a:r>
                <a:rPr lang="en-US" sz="900" b="1" dirty="0" err="1"/>
                <a:t>Trunking</a:t>
              </a:r>
              <a:endParaRPr lang="en-US" sz="900" b="1" dirty="0"/>
            </a:p>
          </p:txBody>
        </p:sp>
        <p:sp>
          <p:nvSpPr>
            <p:cNvPr id="16" name="Text Box 118"/>
            <p:cNvSpPr txBox="1">
              <a:spLocks noChangeArrowheads="1"/>
            </p:cNvSpPr>
            <p:nvPr/>
          </p:nvSpPr>
          <p:spPr bwMode="auto">
            <a:xfrm>
              <a:off x="2419631" y="3329007"/>
              <a:ext cx="1228193" cy="230832"/>
            </a:xfrm>
            <a:prstGeom prst="rect">
              <a:avLst/>
            </a:prstGeom>
            <a:noFill/>
            <a:ln w="9525">
              <a:noFill/>
              <a:miter lim="800000"/>
              <a:headEnd/>
              <a:tailEnd/>
            </a:ln>
          </p:spPr>
          <p:txBody>
            <a:bodyPr wrap="square">
              <a:spAutoFit/>
            </a:bodyPr>
            <a:lstStyle/>
            <a:p>
              <a:r>
                <a:rPr lang="en-US" sz="900" b="1" dirty="0"/>
                <a:t>VSAN 10,20,30</a:t>
              </a:r>
            </a:p>
          </p:txBody>
        </p:sp>
        <p:pic>
          <p:nvPicPr>
            <p:cNvPr id="28" name="Picture 16" descr="C:\Users\patils1\Desktop\2013 Projects\CIS v2\CIS Slide Deck_Based on Book\Colored Graphics\FC Switc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94156" y="3078676"/>
              <a:ext cx="758953" cy="47398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6" descr="C:\Users\patils1\Desktop\2013 Projects\CIS v2\CIS Slide Deck_Based on Book\Colored Graphics\FC Switc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94156" y="4231368"/>
              <a:ext cx="758953" cy="473982"/>
            </a:xfrm>
            <a:prstGeom prst="rect">
              <a:avLst/>
            </a:prstGeom>
            <a:noFill/>
            <a:extLst>
              <a:ext uri="{909E8E84-426E-40DD-AFC4-6F175D3DCCD1}">
                <a14:hiddenFill xmlns:a14="http://schemas.microsoft.com/office/drawing/2010/main">
                  <a:solidFill>
                    <a:srgbClr val="FFFFFF"/>
                  </a:solidFill>
                </a14:hiddenFill>
              </a:ext>
            </a:extLst>
          </p:spPr>
        </p:pic>
        <p:sp>
          <p:nvSpPr>
            <p:cNvPr id="31" name="Text Box 118"/>
            <p:cNvSpPr txBox="1">
              <a:spLocks noChangeArrowheads="1"/>
            </p:cNvSpPr>
            <p:nvPr/>
          </p:nvSpPr>
          <p:spPr bwMode="auto">
            <a:xfrm>
              <a:off x="2419631" y="4496753"/>
              <a:ext cx="1228193" cy="230832"/>
            </a:xfrm>
            <a:prstGeom prst="rect">
              <a:avLst/>
            </a:prstGeom>
            <a:noFill/>
            <a:ln w="9525">
              <a:noFill/>
              <a:miter lim="800000"/>
              <a:headEnd/>
              <a:tailEnd/>
            </a:ln>
          </p:spPr>
          <p:txBody>
            <a:bodyPr wrap="square">
              <a:spAutoFit/>
            </a:bodyPr>
            <a:lstStyle/>
            <a:p>
              <a:r>
                <a:rPr lang="en-US" sz="900" b="1" dirty="0"/>
                <a:t>VSAN 10,20,30</a:t>
              </a:r>
            </a:p>
          </p:txBody>
        </p:sp>
        <p:sp>
          <p:nvSpPr>
            <p:cNvPr id="36" name="Text Box 118"/>
            <p:cNvSpPr txBox="1">
              <a:spLocks noChangeArrowheads="1"/>
            </p:cNvSpPr>
            <p:nvPr/>
          </p:nvSpPr>
          <p:spPr bwMode="auto">
            <a:xfrm>
              <a:off x="918415" y="3327132"/>
              <a:ext cx="838872" cy="230832"/>
            </a:xfrm>
            <a:prstGeom prst="rect">
              <a:avLst/>
            </a:prstGeom>
            <a:noFill/>
            <a:ln w="9525">
              <a:noFill/>
              <a:miter lim="800000"/>
              <a:headEnd/>
              <a:tailEnd/>
            </a:ln>
          </p:spPr>
          <p:txBody>
            <a:bodyPr wrap="square">
              <a:spAutoFit/>
            </a:bodyPr>
            <a:lstStyle/>
            <a:p>
              <a:r>
                <a:rPr lang="en-US" sz="900" b="1" dirty="0"/>
                <a:t>FC Switch</a:t>
              </a:r>
            </a:p>
          </p:txBody>
        </p:sp>
        <p:sp>
          <p:nvSpPr>
            <p:cNvPr id="37" name="Text Box 118"/>
            <p:cNvSpPr txBox="1">
              <a:spLocks noChangeArrowheads="1"/>
            </p:cNvSpPr>
            <p:nvPr/>
          </p:nvSpPr>
          <p:spPr bwMode="auto">
            <a:xfrm>
              <a:off x="918415" y="4483396"/>
              <a:ext cx="838872" cy="230832"/>
            </a:xfrm>
            <a:prstGeom prst="rect">
              <a:avLst/>
            </a:prstGeom>
            <a:noFill/>
            <a:ln w="9525">
              <a:noFill/>
              <a:miter lim="800000"/>
              <a:headEnd/>
              <a:tailEnd/>
            </a:ln>
          </p:spPr>
          <p:txBody>
            <a:bodyPr wrap="square">
              <a:spAutoFit/>
            </a:bodyPr>
            <a:lstStyle/>
            <a:p>
              <a:r>
                <a:rPr lang="en-US" sz="900" b="1" dirty="0"/>
                <a:t>FC Switch</a:t>
              </a:r>
            </a:p>
          </p:txBody>
        </p:sp>
      </p:grpSp>
      <p:grpSp>
        <p:nvGrpSpPr>
          <p:cNvPr id="42" name="Group 41"/>
          <p:cNvGrpSpPr/>
          <p:nvPr/>
        </p:nvGrpSpPr>
        <p:grpSpPr>
          <a:xfrm>
            <a:off x="4717974" y="4228740"/>
            <a:ext cx="4111770" cy="1864878"/>
            <a:chOff x="4615718" y="3078676"/>
            <a:chExt cx="4111770" cy="1864878"/>
          </a:xfrm>
        </p:grpSpPr>
        <p:sp>
          <p:nvSpPr>
            <p:cNvPr id="19" name="Text Box 118"/>
            <p:cNvSpPr txBox="1">
              <a:spLocks noChangeArrowheads="1"/>
            </p:cNvSpPr>
            <p:nvPr/>
          </p:nvSpPr>
          <p:spPr bwMode="auto">
            <a:xfrm>
              <a:off x="6155295" y="3791043"/>
              <a:ext cx="2572193" cy="230832"/>
            </a:xfrm>
            <a:prstGeom prst="rect">
              <a:avLst/>
            </a:prstGeom>
            <a:noFill/>
            <a:ln w="9525">
              <a:noFill/>
              <a:miter lim="800000"/>
              <a:headEnd/>
              <a:tailEnd/>
            </a:ln>
          </p:spPr>
          <p:txBody>
            <a:bodyPr wrap="square">
              <a:spAutoFit/>
            </a:bodyPr>
            <a:lstStyle/>
            <a:p>
              <a:r>
                <a:rPr lang="en-US" sz="900" b="1" dirty="0"/>
                <a:t>Trunk link (VSAN 10, 20, 30 traffic)</a:t>
              </a:r>
            </a:p>
          </p:txBody>
        </p:sp>
        <p:sp>
          <p:nvSpPr>
            <p:cNvPr id="20" name="TextBox 19"/>
            <p:cNvSpPr txBox="1"/>
            <p:nvPr/>
          </p:nvSpPr>
          <p:spPr>
            <a:xfrm>
              <a:off x="4908660" y="4714228"/>
              <a:ext cx="1695269" cy="22932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900" b="1" dirty="0"/>
                <a:t>   With VSAN </a:t>
              </a:r>
              <a:r>
                <a:rPr lang="en-US" sz="900" b="1" dirty="0" err="1"/>
                <a:t>Trunking</a:t>
              </a:r>
              <a:endParaRPr lang="en-US" sz="900" b="1" dirty="0"/>
            </a:p>
          </p:txBody>
        </p:sp>
        <p:sp>
          <p:nvSpPr>
            <p:cNvPr id="23" name="Line 43"/>
            <p:cNvSpPr>
              <a:spLocks noChangeShapeType="1"/>
            </p:cNvSpPr>
            <p:nvPr/>
          </p:nvSpPr>
          <p:spPr bwMode="auto">
            <a:xfrm flipH="1" flipV="1">
              <a:off x="5840766" y="3262546"/>
              <a:ext cx="4269" cy="1279545"/>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txBody>
            <a:bodyPr/>
            <a:lstStyle/>
            <a:p>
              <a:endParaRPr lang="en-US" sz="900" b="1" dirty="0"/>
            </a:p>
          </p:txBody>
        </p:sp>
        <p:sp>
          <p:nvSpPr>
            <p:cNvPr id="24" name="Line 45"/>
            <p:cNvSpPr>
              <a:spLocks noChangeShapeType="1"/>
            </p:cNvSpPr>
            <p:nvPr/>
          </p:nvSpPr>
          <p:spPr bwMode="auto">
            <a:xfrm flipV="1">
              <a:off x="5746144" y="3235403"/>
              <a:ext cx="10210" cy="1279544"/>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txBody>
            <a:bodyPr/>
            <a:lstStyle/>
            <a:p>
              <a:endParaRPr lang="en-US" sz="900" b="1" dirty="0"/>
            </a:p>
          </p:txBody>
        </p:sp>
        <p:sp>
          <p:nvSpPr>
            <p:cNvPr id="25" name="Line 44"/>
            <p:cNvSpPr>
              <a:spLocks noChangeShapeType="1"/>
            </p:cNvSpPr>
            <p:nvPr/>
          </p:nvSpPr>
          <p:spPr bwMode="auto">
            <a:xfrm flipH="1">
              <a:off x="5661732" y="3235403"/>
              <a:ext cx="0" cy="1296989"/>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txBody>
            <a:bodyPr/>
            <a:lstStyle/>
            <a:p>
              <a:endParaRPr lang="en-US" sz="900" b="1" dirty="0"/>
            </a:p>
          </p:txBody>
        </p:sp>
        <p:pic>
          <p:nvPicPr>
            <p:cNvPr id="32" name="Picture 16" descr="C:\Users\patils1\Desktop\2013 Projects\CIS v2\CIS Slide Deck_Based on Book\Colored Graphics\FC Switc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77735" y="3078676"/>
              <a:ext cx="758953" cy="47398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6" descr="C:\Users\patils1\Desktop\2013 Projects\CIS v2\CIS Slide Deck_Based on Book\Colored Graphics\FC Switc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77735" y="4231368"/>
              <a:ext cx="758953" cy="473982"/>
            </a:xfrm>
            <a:prstGeom prst="rect">
              <a:avLst/>
            </a:prstGeom>
            <a:noFill/>
            <a:extLst>
              <a:ext uri="{909E8E84-426E-40DD-AFC4-6F175D3DCCD1}">
                <a14:hiddenFill xmlns:a14="http://schemas.microsoft.com/office/drawing/2010/main">
                  <a:solidFill>
                    <a:srgbClr val="FFFFFF"/>
                  </a:solidFill>
                </a14:hiddenFill>
              </a:ext>
            </a:extLst>
          </p:spPr>
        </p:pic>
        <p:sp>
          <p:nvSpPr>
            <p:cNvPr id="34" name="Text Box 118"/>
            <p:cNvSpPr txBox="1">
              <a:spLocks noChangeArrowheads="1"/>
            </p:cNvSpPr>
            <p:nvPr/>
          </p:nvSpPr>
          <p:spPr bwMode="auto">
            <a:xfrm>
              <a:off x="6097476" y="3329007"/>
              <a:ext cx="1228193" cy="230832"/>
            </a:xfrm>
            <a:prstGeom prst="rect">
              <a:avLst/>
            </a:prstGeom>
            <a:noFill/>
            <a:ln w="9525">
              <a:noFill/>
              <a:miter lim="800000"/>
              <a:headEnd/>
              <a:tailEnd/>
            </a:ln>
          </p:spPr>
          <p:txBody>
            <a:bodyPr wrap="square">
              <a:spAutoFit/>
            </a:bodyPr>
            <a:lstStyle/>
            <a:p>
              <a:r>
                <a:rPr lang="en-US" sz="900" b="1" dirty="0"/>
                <a:t>VSAN 10,20,30</a:t>
              </a:r>
            </a:p>
          </p:txBody>
        </p:sp>
        <p:sp>
          <p:nvSpPr>
            <p:cNvPr id="35" name="Text Box 118"/>
            <p:cNvSpPr txBox="1">
              <a:spLocks noChangeArrowheads="1"/>
            </p:cNvSpPr>
            <p:nvPr/>
          </p:nvSpPr>
          <p:spPr bwMode="auto">
            <a:xfrm>
              <a:off x="6097476" y="4496753"/>
              <a:ext cx="1228193" cy="230832"/>
            </a:xfrm>
            <a:prstGeom prst="rect">
              <a:avLst/>
            </a:prstGeom>
            <a:noFill/>
            <a:ln w="9525">
              <a:noFill/>
              <a:miter lim="800000"/>
              <a:headEnd/>
              <a:tailEnd/>
            </a:ln>
          </p:spPr>
          <p:txBody>
            <a:bodyPr wrap="square">
              <a:spAutoFit/>
            </a:bodyPr>
            <a:lstStyle/>
            <a:p>
              <a:r>
                <a:rPr lang="en-US" sz="900" b="1" dirty="0"/>
                <a:t>VSAN 10,20,30</a:t>
              </a:r>
            </a:p>
          </p:txBody>
        </p:sp>
        <p:sp>
          <p:nvSpPr>
            <p:cNvPr id="38" name="Text Box 118"/>
            <p:cNvSpPr txBox="1">
              <a:spLocks noChangeArrowheads="1"/>
            </p:cNvSpPr>
            <p:nvPr/>
          </p:nvSpPr>
          <p:spPr bwMode="auto">
            <a:xfrm>
              <a:off x="4615718" y="3340141"/>
              <a:ext cx="838872" cy="230832"/>
            </a:xfrm>
            <a:prstGeom prst="rect">
              <a:avLst/>
            </a:prstGeom>
            <a:noFill/>
            <a:ln w="9525">
              <a:noFill/>
              <a:miter lim="800000"/>
              <a:headEnd/>
              <a:tailEnd/>
            </a:ln>
          </p:spPr>
          <p:txBody>
            <a:bodyPr wrap="square">
              <a:spAutoFit/>
            </a:bodyPr>
            <a:lstStyle/>
            <a:p>
              <a:r>
                <a:rPr lang="en-US" sz="900" b="1" dirty="0"/>
                <a:t>FC Switch</a:t>
              </a:r>
            </a:p>
          </p:txBody>
        </p:sp>
        <p:sp>
          <p:nvSpPr>
            <p:cNvPr id="39" name="Text Box 118"/>
            <p:cNvSpPr txBox="1">
              <a:spLocks noChangeArrowheads="1"/>
            </p:cNvSpPr>
            <p:nvPr/>
          </p:nvSpPr>
          <p:spPr bwMode="auto">
            <a:xfrm>
              <a:off x="4615718" y="4496405"/>
              <a:ext cx="838872" cy="230832"/>
            </a:xfrm>
            <a:prstGeom prst="rect">
              <a:avLst/>
            </a:prstGeom>
            <a:noFill/>
            <a:ln w="9525">
              <a:noFill/>
              <a:miter lim="800000"/>
              <a:headEnd/>
              <a:tailEnd/>
            </a:ln>
          </p:spPr>
          <p:txBody>
            <a:bodyPr wrap="square">
              <a:spAutoFit/>
            </a:bodyPr>
            <a:lstStyle/>
            <a:p>
              <a:r>
                <a:rPr lang="en-US" sz="900" b="1" dirty="0"/>
                <a:t>FC Switch</a:t>
              </a:r>
            </a:p>
          </p:txBody>
        </p:sp>
        <p:cxnSp>
          <p:nvCxnSpPr>
            <p:cNvPr id="41" name="Straight Arrow Connector 40"/>
            <p:cNvCxnSpPr/>
            <p:nvPr/>
          </p:nvCxnSpPr>
          <p:spPr>
            <a:xfrm flipH="1">
              <a:off x="5915800" y="3908294"/>
              <a:ext cx="300987" cy="0"/>
            </a:xfrm>
            <a:prstGeom prst="straightConnector1">
              <a:avLst/>
            </a:prstGeom>
            <a:noFill/>
            <a:ln w="19050" cap="flat" cmpd="sng" algn="ctr">
              <a:solidFill>
                <a:srgbClr val="000000"/>
              </a:solidFill>
              <a:prstDash val="solid"/>
              <a:headEnd type="none" w="med" len="med"/>
              <a:tailEnd type="triangle" w="lg" len="lg"/>
            </a:ln>
            <a:effectLst/>
          </p:spPr>
        </p:cxnSp>
        <p:sp>
          <p:nvSpPr>
            <p:cNvPr id="18" name="AutoShape 29"/>
            <p:cNvSpPr>
              <a:spLocks noChangeArrowheads="1"/>
            </p:cNvSpPr>
            <p:nvPr/>
          </p:nvSpPr>
          <p:spPr bwMode="auto">
            <a:xfrm rot="21589309">
              <a:off x="5589702" y="3607848"/>
              <a:ext cx="327032" cy="571830"/>
            </a:xfrm>
            <a:prstGeom prst="can">
              <a:avLst>
                <a:gd name="adj" fmla="val 18034"/>
              </a:avLst>
            </a:prstGeom>
            <a:solidFill>
              <a:srgbClr val="993300">
                <a:alpha val="30196"/>
              </a:srgbClr>
            </a:solidFill>
            <a:ln w="9525">
              <a:solidFill>
                <a:schemeClr val="tx1"/>
              </a:solidFill>
              <a:round/>
              <a:headEnd/>
              <a:tailEnd/>
            </a:ln>
          </p:spPr>
          <p:txBody>
            <a:bodyPr wrap="none" anchor="ctr"/>
            <a:lstStyle/>
            <a:p>
              <a:endParaRPr lang="en-US" sz="900" b="1" dirty="0"/>
            </a:p>
          </p:txBody>
        </p:sp>
      </p:grpSp>
    </p:spTree>
    <p:custDataLst>
      <p:tags r:id="rId1"/>
    </p:custDataLst>
    <p:extLst>
      <p:ext uri="{BB962C8B-B14F-4D97-AF65-F5344CB8AC3E}">
        <p14:creationId xmlns:p14="http://schemas.microsoft.com/office/powerpoint/2010/main" val="3294748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61150" y="3125492"/>
            <a:ext cx="2519498" cy="3227182"/>
          </a:xfrm>
        </p:spPr>
        <p:txBody>
          <a:bodyPr/>
          <a:lstStyle/>
          <a:p>
            <a:pPr>
              <a:spcBef>
                <a:spcPts val="600"/>
              </a:spcBef>
            </a:pPr>
            <a:r>
              <a:rPr lang="en-US" sz="2000" dirty="0" smtClean="0"/>
              <a:t>Helps </a:t>
            </a:r>
            <a:r>
              <a:rPr lang="en-US" sz="2000" dirty="0"/>
              <a:t>isolate FC frames from multiple VSANs that travel through and share a trunk </a:t>
            </a:r>
            <a:r>
              <a:rPr lang="en-US" sz="2000" dirty="0" smtClean="0"/>
              <a:t>link </a:t>
            </a:r>
            <a:endParaRPr lang="en-US" sz="2000" dirty="0"/>
          </a:p>
          <a:p>
            <a:endParaRPr lang="en-US" sz="2000" dirty="0"/>
          </a:p>
        </p:txBody>
      </p:sp>
      <p:sp>
        <p:nvSpPr>
          <p:cNvPr id="2" name="Title 1"/>
          <p:cNvSpPr>
            <a:spLocks noGrp="1"/>
          </p:cNvSpPr>
          <p:nvPr>
            <p:ph type="title"/>
          </p:nvPr>
        </p:nvSpPr>
        <p:spPr/>
        <p:txBody>
          <a:bodyPr/>
          <a:lstStyle/>
          <a:p>
            <a:r>
              <a:rPr lang="en-US" dirty="0" smtClean="0"/>
              <a:t>VSAN Tagging</a:t>
            </a:r>
            <a:endParaRPr lang="en-US" dirty="0"/>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4" name="Group 3"/>
          <p:cNvGrpSpPr/>
          <p:nvPr/>
        </p:nvGrpSpPr>
        <p:grpSpPr>
          <a:xfrm>
            <a:off x="4330557" y="3125492"/>
            <a:ext cx="4576283" cy="3347227"/>
            <a:chOff x="3636347" y="629934"/>
            <a:chExt cx="5423097" cy="3738501"/>
          </a:xfrm>
        </p:grpSpPr>
        <p:cxnSp>
          <p:nvCxnSpPr>
            <p:cNvPr id="13" name="Straight Connector 12"/>
            <p:cNvCxnSpPr/>
            <p:nvPr/>
          </p:nvCxnSpPr>
          <p:spPr>
            <a:xfrm flipV="1">
              <a:off x="4530179" y="1188187"/>
              <a:ext cx="2730151" cy="789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4579279" y="3853412"/>
              <a:ext cx="2730151" cy="789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flipV="1">
              <a:off x="4593777" y="2346710"/>
              <a:ext cx="2730151" cy="5928"/>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
          <p:nvSpPr>
            <p:cNvPr id="9" name="Isosceles Triangle 8"/>
            <p:cNvSpPr/>
            <p:nvPr/>
          </p:nvSpPr>
          <p:spPr>
            <a:xfrm rot="5400000">
              <a:off x="5018575" y="1141466"/>
              <a:ext cx="109728" cy="109728"/>
            </a:xfrm>
            <a:prstGeom prst="triangle">
              <a:avLst/>
            </a:prstGeom>
            <a:solidFill>
              <a:srgbClr val="FF9900"/>
            </a:solidFill>
            <a:ln w="381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900">
                <a:cs typeface="Calibri" pitchFamily="34" charset="0"/>
              </a:endParaRPr>
            </a:p>
          </p:txBody>
        </p:sp>
        <p:sp>
          <p:nvSpPr>
            <p:cNvPr id="10" name="Isosceles Triangle 9"/>
            <p:cNvSpPr/>
            <p:nvPr/>
          </p:nvSpPr>
          <p:spPr>
            <a:xfrm rot="5400000">
              <a:off x="5520280" y="1141466"/>
              <a:ext cx="109728" cy="109728"/>
            </a:xfrm>
            <a:prstGeom prst="triangle">
              <a:avLst/>
            </a:prstGeom>
            <a:solidFill>
              <a:srgbClr val="FF9900"/>
            </a:solidFill>
            <a:ln w="381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900">
                <a:cs typeface="Calibri" pitchFamily="34" charset="0"/>
              </a:endParaRPr>
            </a:p>
          </p:txBody>
        </p:sp>
        <p:sp>
          <p:nvSpPr>
            <p:cNvPr id="11" name="Isosceles Triangle 10"/>
            <p:cNvSpPr/>
            <p:nvPr/>
          </p:nvSpPr>
          <p:spPr>
            <a:xfrm rot="16200000" flipH="1">
              <a:off x="6710729" y="1136013"/>
              <a:ext cx="109728" cy="109728"/>
            </a:xfrm>
            <a:prstGeom prst="triangle">
              <a:avLst/>
            </a:prstGeom>
            <a:solidFill>
              <a:srgbClr val="FF9900"/>
            </a:solidFill>
            <a:ln w="381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900">
                <a:cs typeface="Calibri" pitchFamily="34" charset="0"/>
              </a:endParaRPr>
            </a:p>
          </p:txBody>
        </p:sp>
        <p:sp>
          <p:nvSpPr>
            <p:cNvPr id="12" name="Isosceles Triangle 11"/>
            <p:cNvSpPr/>
            <p:nvPr/>
          </p:nvSpPr>
          <p:spPr>
            <a:xfrm rot="16200000" flipH="1">
              <a:off x="6293007" y="1136013"/>
              <a:ext cx="109728" cy="109728"/>
            </a:xfrm>
            <a:prstGeom prst="triangle">
              <a:avLst/>
            </a:prstGeom>
            <a:solidFill>
              <a:srgbClr val="FF9900"/>
            </a:solidFill>
            <a:ln w="381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900">
                <a:cs typeface="Calibri" pitchFamily="34" charset="0"/>
              </a:endParaRPr>
            </a:p>
          </p:txBody>
        </p:sp>
        <p:grpSp>
          <p:nvGrpSpPr>
            <p:cNvPr id="14" name="Group 13"/>
            <p:cNvGrpSpPr/>
            <p:nvPr/>
          </p:nvGrpSpPr>
          <p:grpSpPr>
            <a:xfrm>
              <a:off x="6183584" y="2047142"/>
              <a:ext cx="2773344" cy="450971"/>
              <a:chOff x="7052234" y="2522843"/>
              <a:chExt cx="1993770" cy="457200"/>
            </a:xfrm>
          </p:grpSpPr>
          <p:sp>
            <p:nvSpPr>
              <p:cNvPr id="79" name="AutoShape 97"/>
              <p:cNvSpPr>
                <a:spLocks noChangeArrowheads="1"/>
              </p:cNvSpPr>
              <p:nvPr/>
            </p:nvSpPr>
            <p:spPr bwMode="auto">
              <a:xfrm>
                <a:off x="7052234" y="2522843"/>
                <a:ext cx="1993770" cy="457200"/>
              </a:xfrm>
              <a:prstGeom prst="wedgeRectCallout">
                <a:avLst>
                  <a:gd name="adj1" fmla="val -57155"/>
                  <a:gd name="adj2" fmla="val -56941"/>
                </a:avLst>
              </a:prstGeom>
              <a:solidFill>
                <a:schemeClr val="bg2">
                  <a:lumMod val="20000"/>
                  <a:lumOff val="80000"/>
                  <a:alpha val="65097"/>
                </a:schemeClr>
              </a:solidFill>
              <a:ln w="9525">
                <a:solidFill>
                  <a:schemeClr val="bg1">
                    <a:lumMod val="50000"/>
                  </a:schemeClr>
                </a:solidFill>
                <a:miter lim="800000"/>
                <a:headEnd/>
                <a:tailEnd/>
              </a:ln>
            </p:spPr>
            <p:txBody>
              <a:bodyPr/>
              <a:lstStyle/>
              <a:p>
                <a:pPr algn="ctr"/>
                <a:endParaRPr lang="en-US" sz="900" b="1" dirty="0">
                  <a:cs typeface="Calibri" pitchFamily="34" charset="0"/>
                </a:endParaRPr>
              </a:p>
            </p:txBody>
          </p:sp>
          <p:sp>
            <p:nvSpPr>
              <p:cNvPr id="80" name="Text Box 98"/>
              <p:cNvSpPr txBox="1">
                <a:spLocks noChangeArrowheads="1"/>
              </p:cNvSpPr>
              <p:nvPr/>
            </p:nvSpPr>
            <p:spPr bwMode="auto">
              <a:xfrm>
                <a:off x="7116165" y="2561352"/>
                <a:ext cx="1901568" cy="234020"/>
              </a:xfrm>
              <a:prstGeom prst="rect">
                <a:avLst/>
              </a:prstGeom>
              <a:noFill/>
              <a:ln w="9525">
                <a:noFill/>
                <a:miter lim="800000"/>
                <a:headEnd/>
                <a:tailEnd/>
              </a:ln>
            </p:spPr>
            <p:txBody>
              <a:bodyPr wrap="square">
                <a:spAutoFit/>
              </a:bodyPr>
              <a:lstStyle/>
              <a:p>
                <a:r>
                  <a:rPr lang="en-US" sz="900" b="1" dirty="0">
                    <a:cs typeface="Calibri" pitchFamily="34" charset="0"/>
                  </a:rPr>
                  <a:t>ISL carries tagged traffic from multiple VSANs  </a:t>
                </a:r>
              </a:p>
            </p:txBody>
          </p:sp>
        </p:grpSp>
        <p:grpSp>
          <p:nvGrpSpPr>
            <p:cNvPr id="15" name="Group 14"/>
            <p:cNvGrpSpPr/>
            <p:nvPr/>
          </p:nvGrpSpPr>
          <p:grpSpPr>
            <a:xfrm>
              <a:off x="6191045" y="1535303"/>
              <a:ext cx="2835721" cy="403940"/>
              <a:chOff x="7043221" y="1668240"/>
              <a:chExt cx="2038613" cy="614340"/>
            </a:xfrm>
          </p:grpSpPr>
          <p:sp>
            <p:nvSpPr>
              <p:cNvPr id="77" name="AutoShape 99"/>
              <p:cNvSpPr>
                <a:spLocks noChangeArrowheads="1"/>
              </p:cNvSpPr>
              <p:nvPr/>
            </p:nvSpPr>
            <p:spPr bwMode="auto">
              <a:xfrm>
                <a:off x="7043221" y="1668240"/>
                <a:ext cx="1992410" cy="614340"/>
              </a:xfrm>
              <a:prstGeom prst="wedgeRectCallout">
                <a:avLst>
                  <a:gd name="adj1" fmla="val -55083"/>
                  <a:gd name="adj2" fmla="val -124052"/>
                </a:avLst>
              </a:prstGeom>
              <a:solidFill>
                <a:schemeClr val="bg2">
                  <a:lumMod val="20000"/>
                  <a:lumOff val="80000"/>
                  <a:alpha val="65097"/>
                </a:schemeClr>
              </a:solidFill>
              <a:ln w="9525">
                <a:solidFill>
                  <a:schemeClr val="bg1">
                    <a:lumMod val="50000"/>
                  </a:schemeClr>
                </a:solidFill>
                <a:miter lim="800000"/>
                <a:headEnd/>
                <a:tailEnd/>
              </a:ln>
            </p:spPr>
            <p:txBody>
              <a:bodyPr/>
              <a:lstStyle/>
              <a:p>
                <a:pPr algn="ctr"/>
                <a:endParaRPr lang="en-US" sz="900" b="1" dirty="0">
                  <a:cs typeface="Calibri" pitchFamily="34" charset="0"/>
                </a:endParaRPr>
              </a:p>
            </p:txBody>
          </p:sp>
          <p:sp>
            <p:nvSpPr>
              <p:cNvPr id="78" name="Text Box 100"/>
              <p:cNvSpPr txBox="1">
                <a:spLocks noChangeArrowheads="1"/>
              </p:cNvSpPr>
              <p:nvPr/>
            </p:nvSpPr>
            <p:spPr bwMode="auto">
              <a:xfrm>
                <a:off x="7081305" y="1694148"/>
                <a:ext cx="2000529" cy="561706"/>
              </a:xfrm>
              <a:prstGeom prst="rect">
                <a:avLst/>
              </a:prstGeom>
              <a:noFill/>
              <a:ln w="9525">
                <a:noFill/>
                <a:miter lim="800000"/>
                <a:headEnd/>
                <a:tailEnd/>
              </a:ln>
            </p:spPr>
            <p:txBody>
              <a:bodyPr>
                <a:spAutoFit/>
              </a:bodyPr>
              <a:lstStyle/>
              <a:p>
                <a:r>
                  <a:rPr lang="en-US" sz="900" b="1" dirty="0">
                    <a:cs typeface="Calibri" pitchFamily="34" charset="0"/>
                  </a:rPr>
                  <a:t>VSAN tags are added to FC frames before transmitting through trunk link  </a:t>
                </a:r>
              </a:p>
            </p:txBody>
          </p:sp>
        </p:grpSp>
        <p:sp>
          <p:nvSpPr>
            <p:cNvPr id="16" name="Text Box 75"/>
            <p:cNvSpPr txBox="1">
              <a:spLocks noChangeArrowheads="1"/>
            </p:cNvSpPr>
            <p:nvPr/>
          </p:nvSpPr>
          <p:spPr bwMode="auto">
            <a:xfrm>
              <a:off x="3761362" y="4137603"/>
              <a:ext cx="926857" cy="230832"/>
            </a:xfrm>
            <a:prstGeom prst="rect">
              <a:avLst/>
            </a:prstGeom>
            <a:noFill/>
            <a:ln w="9525">
              <a:noFill/>
              <a:miter lim="800000"/>
              <a:headEnd/>
              <a:tailEnd/>
            </a:ln>
            <a:effectLst/>
          </p:spPr>
          <p:txBody>
            <a:bodyPr wrap="none">
              <a:spAutoFit/>
            </a:bodyPr>
            <a:lstStyle/>
            <a:p>
              <a:r>
                <a:rPr lang="en-US" sz="900" b="1" dirty="0">
                  <a:cs typeface="Calibri" pitchFamily="34" charset="0"/>
                </a:rPr>
                <a:t>Storage System</a:t>
              </a:r>
            </a:p>
          </p:txBody>
        </p:sp>
        <p:sp>
          <p:nvSpPr>
            <p:cNvPr id="17" name="Text Box 75"/>
            <p:cNvSpPr txBox="1">
              <a:spLocks noChangeArrowheads="1"/>
            </p:cNvSpPr>
            <p:nvPr/>
          </p:nvSpPr>
          <p:spPr bwMode="auto">
            <a:xfrm>
              <a:off x="3636347" y="1229402"/>
              <a:ext cx="1322505" cy="230832"/>
            </a:xfrm>
            <a:prstGeom prst="rect">
              <a:avLst/>
            </a:prstGeom>
            <a:noFill/>
            <a:ln w="9525">
              <a:noFill/>
              <a:miter lim="800000"/>
              <a:headEnd/>
              <a:tailEnd/>
            </a:ln>
            <a:effectLst/>
          </p:spPr>
          <p:txBody>
            <a:bodyPr wrap="square">
              <a:spAutoFit/>
            </a:bodyPr>
            <a:lstStyle/>
            <a:p>
              <a:pPr algn="ctr"/>
              <a:r>
                <a:rPr lang="en-US" sz="900" b="1" dirty="0">
                  <a:cs typeface="Calibri" pitchFamily="34" charset="0"/>
                </a:rPr>
                <a:t>Compute System</a:t>
              </a:r>
            </a:p>
          </p:txBody>
        </p:sp>
        <p:sp>
          <p:nvSpPr>
            <p:cNvPr id="18" name="Text Box 75"/>
            <p:cNvSpPr txBox="1">
              <a:spLocks noChangeArrowheads="1"/>
            </p:cNvSpPr>
            <p:nvPr/>
          </p:nvSpPr>
          <p:spPr bwMode="auto">
            <a:xfrm>
              <a:off x="5564853" y="689173"/>
              <a:ext cx="873637" cy="229326"/>
            </a:xfrm>
            <a:prstGeom prst="rect">
              <a:avLst/>
            </a:prstGeom>
            <a:noFill/>
            <a:ln w="9525">
              <a:noFill/>
              <a:miter lim="800000"/>
              <a:headEnd/>
              <a:tailEnd/>
            </a:ln>
            <a:effectLst/>
          </p:spPr>
          <p:txBody>
            <a:bodyPr wrap="square">
              <a:spAutoFit/>
            </a:bodyPr>
            <a:lstStyle/>
            <a:p>
              <a:r>
                <a:rPr lang="en-US" sz="900" b="1" dirty="0">
                  <a:cs typeface="Calibri" pitchFamily="34" charset="0"/>
                </a:rPr>
                <a:t>FC Switch</a:t>
              </a:r>
            </a:p>
          </p:txBody>
        </p:sp>
        <p:grpSp>
          <p:nvGrpSpPr>
            <p:cNvPr id="19" name="Group 18"/>
            <p:cNvGrpSpPr/>
            <p:nvPr/>
          </p:nvGrpSpPr>
          <p:grpSpPr>
            <a:xfrm>
              <a:off x="5908876" y="1713999"/>
              <a:ext cx="91440" cy="265714"/>
              <a:chOff x="8752604" y="2189340"/>
              <a:chExt cx="91440" cy="265714"/>
            </a:xfrm>
          </p:grpSpPr>
          <p:sp>
            <p:nvSpPr>
              <p:cNvPr id="75" name="AutoShape 29"/>
              <p:cNvSpPr>
                <a:spLocks noChangeArrowheads="1"/>
              </p:cNvSpPr>
              <p:nvPr/>
            </p:nvSpPr>
            <p:spPr bwMode="auto">
              <a:xfrm rot="10800000">
                <a:off x="8752604" y="2189340"/>
                <a:ext cx="91440" cy="252413"/>
              </a:xfrm>
              <a:prstGeom prst="can">
                <a:avLst>
                  <a:gd name="adj" fmla="val 37250"/>
                </a:avLst>
              </a:prstGeom>
              <a:solidFill>
                <a:schemeClr val="bg1">
                  <a:lumMod val="50000"/>
                  <a:alpha val="45097"/>
                </a:schemeClr>
              </a:solidFill>
              <a:ln w="9525">
                <a:solidFill>
                  <a:schemeClr val="tx1"/>
                </a:solidFill>
                <a:round/>
                <a:headEnd/>
                <a:tailEnd/>
              </a:ln>
            </p:spPr>
            <p:txBody>
              <a:bodyPr wrap="none" anchor="ctr"/>
              <a:lstStyle/>
              <a:p>
                <a:endParaRPr lang="en-US" sz="900" b="1" dirty="0">
                  <a:cs typeface="Calibri" pitchFamily="34" charset="0"/>
                </a:endParaRPr>
              </a:p>
            </p:txBody>
          </p:sp>
          <p:sp>
            <p:nvSpPr>
              <p:cNvPr id="76" name="AutoShape 29"/>
              <p:cNvSpPr>
                <a:spLocks noChangeArrowheads="1"/>
              </p:cNvSpPr>
              <p:nvPr/>
            </p:nvSpPr>
            <p:spPr bwMode="auto">
              <a:xfrm rot="10800000">
                <a:off x="8752604" y="2404254"/>
                <a:ext cx="91440" cy="50800"/>
              </a:xfrm>
              <a:prstGeom prst="can">
                <a:avLst>
                  <a:gd name="adj" fmla="val 19995"/>
                </a:avLst>
              </a:prstGeom>
              <a:solidFill>
                <a:srgbClr val="0000FF"/>
              </a:solidFill>
              <a:ln w="9525">
                <a:solidFill>
                  <a:schemeClr val="tx1"/>
                </a:solidFill>
                <a:round/>
                <a:headEnd/>
                <a:tailEnd/>
              </a:ln>
            </p:spPr>
            <p:txBody>
              <a:bodyPr wrap="none" anchor="ctr"/>
              <a:lstStyle/>
              <a:p>
                <a:endParaRPr lang="en-US" sz="900" b="1" dirty="0">
                  <a:cs typeface="Calibri" pitchFamily="34" charset="0"/>
                </a:endParaRPr>
              </a:p>
            </p:txBody>
          </p:sp>
        </p:grpSp>
        <p:grpSp>
          <p:nvGrpSpPr>
            <p:cNvPr id="20" name="Group 19"/>
            <p:cNvGrpSpPr/>
            <p:nvPr/>
          </p:nvGrpSpPr>
          <p:grpSpPr>
            <a:xfrm>
              <a:off x="5908876" y="1342549"/>
              <a:ext cx="91440" cy="265714"/>
              <a:chOff x="8396040" y="2150234"/>
              <a:chExt cx="91440" cy="265714"/>
            </a:xfrm>
          </p:grpSpPr>
          <p:sp>
            <p:nvSpPr>
              <p:cNvPr id="73" name="AutoShape 29"/>
              <p:cNvSpPr>
                <a:spLocks noChangeArrowheads="1"/>
              </p:cNvSpPr>
              <p:nvPr/>
            </p:nvSpPr>
            <p:spPr bwMode="auto">
              <a:xfrm rot="10800000">
                <a:off x="8396040" y="2150234"/>
                <a:ext cx="91440" cy="252413"/>
              </a:xfrm>
              <a:prstGeom prst="can">
                <a:avLst>
                  <a:gd name="adj" fmla="val 37250"/>
                </a:avLst>
              </a:prstGeom>
              <a:solidFill>
                <a:schemeClr val="bg1">
                  <a:lumMod val="50000"/>
                  <a:alpha val="45097"/>
                </a:schemeClr>
              </a:solidFill>
              <a:ln w="9525">
                <a:solidFill>
                  <a:schemeClr val="tx1"/>
                </a:solidFill>
                <a:round/>
                <a:headEnd/>
                <a:tailEnd/>
              </a:ln>
            </p:spPr>
            <p:txBody>
              <a:bodyPr wrap="none" anchor="ctr"/>
              <a:lstStyle/>
              <a:p>
                <a:endParaRPr lang="en-US" sz="900" b="1" dirty="0">
                  <a:cs typeface="Calibri" pitchFamily="34" charset="0"/>
                </a:endParaRPr>
              </a:p>
            </p:txBody>
          </p:sp>
          <p:sp>
            <p:nvSpPr>
              <p:cNvPr id="74" name="AutoShape 29"/>
              <p:cNvSpPr>
                <a:spLocks noChangeArrowheads="1"/>
              </p:cNvSpPr>
              <p:nvPr/>
            </p:nvSpPr>
            <p:spPr bwMode="auto">
              <a:xfrm rot="10800000">
                <a:off x="8396040" y="2365148"/>
                <a:ext cx="91440" cy="50800"/>
              </a:xfrm>
              <a:prstGeom prst="can">
                <a:avLst>
                  <a:gd name="adj" fmla="val 19995"/>
                </a:avLst>
              </a:prstGeom>
              <a:solidFill>
                <a:srgbClr val="FF0000"/>
              </a:solidFill>
              <a:ln w="9525">
                <a:solidFill>
                  <a:schemeClr val="tx1"/>
                </a:solidFill>
                <a:round/>
                <a:headEnd/>
                <a:tailEnd/>
              </a:ln>
            </p:spPr>
            <p:txBody>
              <a:bodyPr wrap="none" anchor="ctr"/>
              <a:lstStyle/>
              <a:p>
                <a:endParaRPr lang="en-US" sz="900" b="1" dirty="0">
                  <a:cs typeface="Calibri" pitchFamily="34" charset="0"/>
                </a:endParaRPr>
              </a:p>
            </p:txBody>
          </p:sp>
        </p:grpSp>
        <p:pic>
          <p:nvPicPr>
            <p:cNvPr id="21" name="Picture 16" descr="C:\Users\patils1\Desktop\2013 Projects\CIS v2\CIS Slide Deck_Based on Book\Colored Graphics\FC Switc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91014" y="893314"/>
              <a:ext cx="526364" cy="32872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8" descr="C:\Users\patils1\Desktop\2013 Projects\CIS v2\CIS Slide Deck_Based on Book\Colored Graphics\Physical Compute System With Hypervis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21784" y="629934"/>
              <a:ext cx="649159" cy="62883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9" descr="C:\Users\patils1\Desktop\2013 Projects\CIS v2\CIS Slide Deck_Based on Book\Colored Graphics\Storage System.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97640" y="3111014"/>
              <a:ext cx="491437" cy="104638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6" descr="C:\Users\patils1\Desktop\2013 Projects\CIS v2\CIS Slide Deck_Based on Book\Colored Graphics\FC Switc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06552" y="3564276"/>
              <a:ext cx="526364" cy="32872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8" descr="C:\Users\patils1\Desktop\2013 Projects\CIS v2\CIS Slide Deck_Based on Book\Colored Graphics\Physical Compute System With Hypervis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55207" y="629934"/>
              <a:ext cx="649159" cy="628832"/>
            </a:xfrm>
            <a:prstGeom prst="rect">
              <a:avLst/>
            </a:prstGeom>
            <a:noFill/>
            <a:extLst>
              <a:ext uri="{909E8E84-426E-40DD-AFC4-6F175D3DCCD1}">
                <a14:hiddenFill xmlns:a14="http://schemas.microsoft.com/office/drawing/2010/main">
                  <a:solidFill>
                    <a:srgbClr val="FFFFFF"/>
                  </a:solidFill>
                </a14:hiddenFill>
              </a:ext>
            </a:extLst>
          </p:spPr>
        </p:pic>
        <p:sp>
          <p:nvSpPr>
            <p:cNvPr id="26" name="AutoShape 29"/>
            <p:cNvSpPr>
              <a:spLocks noChangeArrowheads="1"/>
            </p:cNvSpPr>
            <p:nvPr/>
          </p:nvSpPr>
          <p:spPr bwMode="auto">
            <a:xfrm rot="5400000">
              <a:off x="4759815" y="1066932"/>
              <a:ext cx="93663" cy="252413"/>
            </a:xfrm>
            <a:prstGeom prst="can">
              <a:avLst>
                <a:gd name="adj" fmla="val 30305"/>
              </a:avLst>
            </a:prstGeom>
            <a:solidFill>
              <a:schemeClr val="bg1">
                <a:lumMod val="50000"/>
                <a:alpha val="45097"/>
              </a:schemeClr>
            </a:solidFill>
            <a:ln w="9525">
              <a:solidFill>
                <a:schemeClr val="tx1"/>
              </a:solidFill>
              <a:round/>
              <a:headEnd/>
              <a:tailEnd/>
            </a:ln>
          </p:spPr>
          <p:txBody>
            <a:bodyPr wrap="none" anchor="ctr"/>
            <a:lstStyle/>
            <a:p>
              <a:endParaRPr lang="en-US" sz="900" b="1" dirty="0">
                <a:cs typeface="Calibri" pitchFamily="34" charset="0"/>
              </a:endParaRPr>
            </a:p>
          </p:txBody>
        </p:sp>
        <p:sp>
          <p:nvSpPr>
            <p:cNvPr id="27" name="AutoShape 29"/>
            <p:cNvSpPr>
              <a:spLocks noChangeArrowheads="1"/>
            </p:cNvSpPr>
            <p:nvPr/>
          </p:nvSpPr>
          <p:spPr bwMode="auto">
            <a:xfrm rot="5400000">
              <a:off x="5241552" y="1066932"/>
              <a:ext cx="93663" cy="252413"/>
            </a:xfrm>
            <a:prstGeom prst="can">
              <a:avLst>
                <a:gd name="adj" fmla="val 30305"/>
              </a:avLst>
            </a:prstGeom>
            <a:solidFill>
              <a:schemeClr val="bg1">
                <a:lumMod val="50000"/>
                <a:alpha val="45097"/>
              </a:schemeClr>
            </a:solidFill>
            <a:ln w="9525">
              <a:solidFill>
                <a:schemeClr val="tx1"/>
              </a:solidFill>
              <a:round/>
              <a:headEnd/>
              <a:tailEnd/>
            </a:ln>
          </p:spPr>
          <p:txBody>
            <a:bodyPr wrap="none" anchor="ctr"/>
            <a:lstStyle/>
            <a:p>
              <a:endParaRPr lang="en-US" sz="900" b="1" dirty="0">
                <a:cs typeface="Calibri" pitchFamily="34" charset="0"/>
              </a:endParaRPr>
            </a:p>
          </p:txBody>
        </p:sp>
        <p:sp>
          <p:nvSpPr>
            <p:cNvPr id="28" name="AutoShape 29"/>
            <p:cNvSpPr>
              <a:spLocks noChangeArrowheads="1"/>
            </p:cNvSpPr>
            <p:nvPr/>
          </p:nvSpPr>
          <p:spPr bwMode="auto">
            <a:xfrm rot="16200000" flipH="1">
              <a:off x="6520559" y="1058694"/>
              <a:ext cx="93663" cy="252413"/>
            </a:xfrm>
            <a:prstGeom prst="can">
              <a:avLst>
                <a:gd name="adj" fmla="val 30305"/>
              </a:avLst>
            </a:prstGeom>
            <a:solidFill>
              <a:schemeClr val="bg1">
                <a:lumMod val="50000"/>
                <a:alpha val="45097"/>
              </a:schemeClr>
            </a:solidFill>
            <a:ln w="9525">
              <a:solidFill>
                <a:schemeClr val="tx1"/>
              </a:solidFill>
              <a:round/>
              <a:headEnd/>
              <a:tailEnd/>
            </a:ln>
          </p:spPr>
          <p:txBody>
            <a:bodyPr wrap="none" anchor="ctr"/>
            <a:lstStyle/>
            <a:p>
              <a:endParaRPr lang="en-US" sz="900" b="1" dirty="0">
                <a:cs typeface="Calibri" pitchFamily="34" charset="0"/>
              </a:endParaRPr>
            </a:p>
          </p:txBody>
        </p:sp>
        <p:sp>
          <p:nvSpPr>
            <p:cNvPr id="29" name="AutoShape 29"/>
            <p:cNvSpPr>
              <a:spLocks noChangeArrowheads="1"/>
            </p:cNvSpPr>
            <p:nvPr/>
          </p:nvSpPr>
          <p:spPr bwMode="auto">
            <a:xfrm rot="16200000" flipH="1">
              <a:off x="6957866" y="1058694"/>
              <a:ext cx="93663" cy="252413"/>
            </a:xfrm>
            <a:prstGeom prst="can">
              <a:avLst>
                <a:gd name="adj" fmla="val 30305"/>
              </a:avLst>
            </a:prstGeom>
            <a:solidFill>
              <a:schemeClr val="bg1">
                <a:lumMod val="50000"/>
                <a:alpha val="45097"/>
              </a:schemeClr>
            </a:solidFill>
            <a:ln w="9525">
              <a:solidFill>
                <a:schemeClr val="tx1"/>
              </a:solidFill>
              <a:round/>
              <a:headEnd/>
              <a:tailEnd/>
            </a:ln>
          </p:spPr>
          <p:txBody>
            <a:bodyPr wrap="none" anchor="ctr"/>
            <a:lstStyle/>
            <a:p>
              <a:endParaRPr lang="en-US" sz="900" b="1" dirty="0">
                <a:cs typeface="Calibri" pitchFamily="34" charset="0"/>
              </a:endParaRPr>
            </a:p>
          </p:txBody>
        </p:sp>
        <p:grpSp>
          <p:nvGrpSpPr>
            <p:cNvPr id="30" name="Group 29"/>
            <p:cNvGrpSpPr/>
            <p:nvPr/>
          </p:nvGrpSpPr>
          <p:grpSpPr>
            <a:xfrm>
              <a:off x="5908876" y="2085449"/>
              <a:ext cx="91440" cy="265714"/>
              <a:chOff x="8752604" y="2189340"/>
              <a:chExt cx="91440" cy="265714"/>
            </a:xfrm>
          </p:grpSpPr>
          <p:sp>
            <p:nvSpPr>
              <p:cNvPr id="71" name="AutoShape 29"/>
              <p:cNvSpPr>
                <a:spLocks noChangeArrowheads="1"/>
              </p:cNvSpPr>
              <p:nvPr/>
            </p:nvSpPr>
            <p:spPr bwMode="auto">
              <a:xfrm rot="10800000">
                <a:off x="8752604" y="2189340"/>
                <a:ext cx="91440" cy="252413"/>
              </a:xfrm>
              <a:prstGeom prst="can">
                <a:avLst>
                  <a:gd name="adj" fmla="val 37250"/>
                </a:avLst>
              </a:prstGeom>
              <a:solidFill>
                <a:schemeClr val="bg1">
                  <a:lumMod val="50000"/>
                  <a:alpha val="45097"/>
                </a:schemeClr>
              </a:solidFill>
              <a:ln w="9525">
                <a:solidFill>
                  <a:schemeClr val="tx1"/>
                </a:solidFill>
                <a:round/>
                <a:headEnd/>
                <a:tailEnd/>
              </a:ln>
            </p:spPr>
            <p:txBody>
              <a:bodyPr wrap="none" anchor="ctr"/>
              <a:lstStyle/>
              <a:p>
                <a:endParaRPr lang="en-US" sz="900" b="1" dirty="0">
                  <a:cs typeface="Calibri" pitchFamily="34" charset="0"/>
                </a:endParaRPr>
              </a:p>
            </p:txBody>
          </p:sp>
          <p:sp>
            <p:nvSpPr>
              <p:cNvPr id="72" name="AutoShape 29"/>
              <p:cNvSpPr>
                <a:spLocks noChangeArrowheads="1"/>
              </p:cNvSpPr>
              <p:nvPr/>
            </p:nvSpPr>
            <p:spPr bwMode="auto">
              <a:xfrm rot="10800000">
                <a:off x="8752604" y="2404254"/>
                <a:ext cx="91440" cy="50800"/>
              </a:xfrm>
              <a:prstGeom prst="can">
                <a:avLst>
                  <a:gd name="adj" fmla="val 19995"/>
                </a:avLst>
              </a:prstGeom>
              <a:solidFill>
                <a:srgbClr val="0000FF"/>
              </a:solidFill>
              <a:ln w="9525">
                <a:solidFill>
                  <a:schemeClr val="tx1"/>
                </a:solidFill>
                <a:round/>
                <a:headEnd/>
                <a:tailEnd/>
              </a:ln>
            </p:spPr>
            <p:txBody>
              <a:bodyPr wrap="none" anchor="ctr"/>
              <a:lstStyle/>
              <a:p>
                <a:endParaRPr lang="en-US" sz="900" b="1" dirty="0">
                  <a:cs typeface="Calibri" pitchFamily="34" charset="0"/>
                </a:endParaRPr>
              </a:p>
            </p:txBody>
          </p:sp>
        </p:grpSp>
        <p:grpSp>
          <p:nvGrpSpPr>
            <p:cNvPr id="31" name="Group 30"/>
            <p:cNvGrpSpPr/>
            <p:nvPr/>
          </p:nvGrpSpPr>
          <p:grpSpPr>
            <a:xfrm>
              <a:off x="5908876" y="2456899"/>
              <a:ext cx="91440" cy="265714"/>
              <a:chOff x="8396040" y="2150234"/>
              <a:chExt cx="91440" cy="265714"/>
            </a:xfrm>
          </p:grpSpPr>
          <p:sp>
            <p:nvSpPr>
              <p:cNvPr id="69" name="AutoShape 29"/>
              <p:cNvSpPr>
                <a:spLocks noChangeArrowheads="1"/>
              </p:cNvSpPr>
              <p:nvPr/>
            </p:nvSpPr>
            <p:spPr bwMode="auto">
              <a:xfrm rot="10800000">
                <a:off x="8396040" y="2150234"/>
                <a:ext cx="91440" cy="252413"/>
              </a:xfrm>
              <a:prstGeom prst="can">
                <a:avLst>
                  <a:gd name="adj" fmla="val 37250"/>
                </a:avLst>
              </a:prstGeom>
              <a:solidFill>
                <a:schemeClr val="bg1">
                  <a:lumMod val="50000"/>
                  <a:alpha val="45097"/>
                </a:schemeClr>
              </a:solidFill>
              <a:ln w="9525">
                <a:solidFill>
                  <a:schemeClr val="tx1"/>
                </a:solidFill>
                <a:round/>
                <a:headEnd/>
                <a:tailEnd/>
              </a:ln>
            </p:spPr>
            <p:txBody>
              <a:bodyPr wrap="none" anchor="ctr"/>
              <a:lstStyle/>
              <a:p>
                <a:endParaRPr lang="en-US" sz="900" b="1" dirty="0">
                  <a:cs typeface="Calibri" pitchFamily="34" charset="0"/>
                </a:endParaRPr>
              </a:p>
            </p:txBody>
          </p:sp>
          <p:sp>
            <p:nvSpPr>
              <p:cNvPr id="70" name="AutoShape 29"/>
              <p:cNvSpPr>
                <a:spLocks noChangeArrowheads="1"/>
              </p:cNvSpPr>
              <p:nvPr/>
            </p:nvSpPr>
            <p:spPr bwMode="auto">
              <a:xfrm rot="10800000">
                <a:off x="8396040" y="2365148"/>
                <a:ext cx="91440" cy="50800"/>
              </a:xfrm>
              <a:prstGeom prst="can">
                <a:avLst>
                  <a:gd name="adj" fmla="val 19995"/>
                </a:avLst>
              </a:prstGeom>
              <a:solidFill>
                <a:srgbClr val="FF0000"/>
              </a:solidFill>
              <a:ln w="9525">
                <a:solidFill>
                  <a:schemeClr val="tx1"/>
                </a:solidFill>
                <a:round/>
                <a:headEnd/>
                <a:tailEnd/>
              </a:ln>
            </p:spPr>
            <p:txBody>
              <a:bodyPr wrap="none" anchor="ctr"/>
              <a:lstStyle/>
              <a:p>
                <a:endParaRPr lang="en-US" sz="900" b="1" dirty="0">
                  <a:cs typeface="Calibri" pitchFamily="34" charset="0"/>
                </a:endParaRPr>
              </a:p>
            </p:txBody>
          </p:sp>
        </p:grpSp>
        <p:grpSp>
          <p:nvGrpSpPr>
            <p:cNvPr id="32" name="Group 31"/>
            <p:cNvGrpSpPr/>
            <p:nvPr/>
          </p:nvGrpSpPr>
          <p:grpSpPr>
            <a:xfrm>
              <a:off x="5908876" y="2828349"/>
              <a:ext cx="91440" cy="265714"/>
              <a:chOff x="8752604" y="2189340"/>
              <a:chExt cx="91440" cy="265714"/>
            </a:xfrm>
          </p:grpSpPr>
          <p:sp>
            <p:nvSpPr>
              <p:cNvPr id="67" name="AutoShape 29"/>
              <p:cNvSpPr>
                <a:spLocks noChangeArrowheads="1"/>
              </p:cNvSpPr>
              <p:nvPr/>
            </p:nvSpPr>
            <p:spPr bwMode="auto">
              <a:xfrm rot="10800000">
                <a:off x="8752604" y="2189340"/>
                <a:ext cx="91440" cy="252413"/>
              </a:xfrm>
              <a:prstGeom prst="can">
                <a:avLst>
                  <a:gd name="adj" fmla="val 37250"/>
                </a:avLst>
              </a:prstGeom>
              <a:solidFill>
                <a:schemeClr val="bg1">
                  <a:lumMod val="50000"/>
                  <a:alpha val="45097"/>
                </a:schemeClr>
              </a:solidFill>
              <a:ln w="9525">
                <a:solidFill>
                  <a:schemeClr val="tx1"/>
                </a:solidFill>
                <a:round/>
                <a:headEnd/>
                <a:tailEnd/>
              </a:ln>
            </p:spPr>
            <p:txBody>
              <a:bodyPr wrap="none" anchor="ctr"/>
              <a:lstStyle/>
              <a:p>
                <a:endParaRPr lang="en-US" sz="900" b="1" dirty="0">
                  <a:cs typeface="Calibri" pitchFamily="34" charset="0"/>
                </a:endParaRPr>
              </a:p>
            </p:txBody>
          </p:sp>
          <p:sp>
            <p:nvSpPr>
              <p:cNvPr id="68" name="AutoShape 29"/>
              <p:cNvSpPr>
                <a:spLocks noChangeArrowheads="1"/>
              </p:cNvSpPr>
              <p:nvPr/>
            </p:nvSpPr>
            <p:spPr bwMode="auto">
              <a:xfrm rot="10800000">
                <a:off x="8752604" y="2404254"/>
                <a:ext cx="91440" cy="50800"/>
              </a:xfrm>
              <a:prstGeom prst="can">
                <a:avLst>
                  <a:gd name="adj" fmla="val 19995"/>
                </a:avLst>
              </a:prstGeom>
              <a:solidFill>
                <a:srgbClr val="0000FF"/>
              </a:solidFill>
              <a:ln w="9525">
                <a:solidFill>
                  <a:schemeClr val="tx1"/>
                </a:solidFill>
                <a:round/>
                <a:headEnd/>
                <a:tailEnd/>
              </a:ln>
            </p:spPr>
            <p:txBody>
              <a:bodyPr wrap="none" anchor="ctr"/>
              <a:lstStyle/>
              <a:p>
                <a:endParaRPr lang="en-US" sz="900" b="1" dirty="0">
                  <a:cs typeface="Calibri" pitchFamily="34" charset="0"/>
                </a:endParaRPr>
              </a:p>
            </p:txBody>
          </p:sp>
        </p:grpSp>
        <p:grpSp>
          <p:nvGrpSpPr>
            <p:cNvPr id="33" name="Group 32"/>
            <p:cNvGrpSpPr/>
            <p:nvPr/>
          </p:nvGrpSpPr>
          <p:grpSpPr>
            <a:xfrm>
              <a:off x="5908876" y="3191007"/>
              <a:ext cx="91440" cy="265714"/>
              <a:chOff x="8396040" y="2150234"/>
              <a:chExt cx="91440" cy="265714"/>
            </a:xfrm>
          </p:grpSpPr>
          <p:sp>
            <p:nvSpPr>
              <p:cNvPr id="65" name="AutoShape 29"/>
              <p:cNvSpPr>
                <a:spLocks noChangeArrowheads="1"/>
              </p:cNvSpPr>
              <p:nvPr/>
            </p:nvSpPr>
            <p:spPr bwMode="auto">
              <a:xfrm rot="10800000">
                <a:off x="8396040" y="2150234"/>
                <a:ext cx="91440" cy="252413"/>
              </a:xfrm>
              <a:prstGeom prst="can">
                <a:avLst>
                  <a:gd name="adj" fmla="val 37250"/>
                </a:avLst>
              </a:prstGeom>
              <a:solidFill>
                <a:schemeClr val="bg1">
                  <a:lumMod val="50000"/>
                  <a:alpha val="45097"/>
                </a:schemeClr>
              </a:solidFill>
              <a:ln w="9525">
                <a:solidFill>
                  <a:schemeClr val="tx1"/>
                </a:solidFill>
                <a:round/>
                <a:headEnd/>
                <a:tailEnd/>
              </a:ln>
            </p:spPr>
            <p:txBody>
              <a:bodyPr wrap="none" anchor="ctr"/>
              <a:lstStyle/>
              <a:p>
                <a:endParaRPr lang="en-US" sz="900" b="1" dirty="0">
                  <a:cs typeface="Calibri" pitchFamily="34" charset="0"/>
                </a:endParaRPr>
              </a:p>
            </p:txBody>
          </p:sp>
          <p:sp>
            <p:nvSpPr>
              <p:cNvPr id="66" name="AutoShape 29"/>
              <p:cNvSpPr>
                <a:spLocks noChangeArrowheads="1"/>
              </p:cNvSpPr>
              <p:nvPr/>
            </p:nvSpPr>
            <p:spPr bwMode="auto">
              <a:xfrm rot="10800000">
                <a:off x="8396040" y="2365148"/>
                <a:ext cx="91440" cy="50800"/>
              </a:xfrm>
              <a:prstGeom prst="can">
                <a:avLst>
                  <a:gd name="adj" fmla="val 19995"/>
                </a:avLst>
              </a:prstGeom>
              <a:solidFill>
                <a:srgbClr val="FF0000"/>
              </a:solidFill>
              <a:ln w="9525">
                <a:solidFill>
                  <a:schemeClr val="tx1"/>
                </a:solidFill>
                <a:round/>
                <a:headEnd/>
                <a:tailEnd/>
              </a:ln>
            </p:spPr>
            <p:txBody>
              <a:bodyPr wrap="none" anchor="ctr"/>
              <a:lstStyle/>
              <a:p>
                <a:endParaRPr lang="en-US" sz="900" b="1" dirty="0">
                  <a:cs typeface="Calibri" pitchFamily="34" charset="0"/>
                </a:endParaRPr>
              </a:p>
            </p:txBody>
          </p:sp>
        </p:grpSp>
        <p:pic>
          <p:nvPicPr>
            <p:cNvPr id="36" name="Picture 9" descr="C:\Users\patils1\Desktop\2013 Projects\CIS v2\CIS Slide Deck_Based on Book\Colored Graphics\Storage System.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68114" y="3111014"/>
              <a:ext cx="491437" cy="1046383"/>
            </a:xfrm>
            <a:prstGeom prst="rect">
              <a:avLst/>
            </a:prstGeom>
            <a:noFill/>
            <a:extLst>
              <a:ext uri="{909E8E84-426E-40DD-AFC4-6F175D3DCCD1}">
                <a14:hiddenFill xmlns:a14="http://schemas.microsoft.com/office/drawing/2010/main">
                  <a:solidFill>
                    <a:srgbClr val="FFFFFF"/>
                  </a:solidFill>
                </a14:hiddenFill>
              </a:ext>
            </a:extLst>
          </p:spPr>
        </p:pic>
        <p:sp>
          <p:nvSpPr>
            <p:cNvPr id="37" name="Text Box 75"/>
            <p:cNvSpPr txBox="1">
              <a:spLocks noChangeArrowheads="1"/>
            </p:cNvSpPr>
            <p:nvPr/>
          </p:nvSpPr>
          <p:spPr bwMode="auto">
            <a:xfrm>
              <a:off x="6824814" y="4136782"/>
              <a:ext cx="926857" cy="230832"/>
            </a:xfrm>
            <a:prstGeom prst="rect">
              <a:avLst/>
            </a:prstGeom>
            <a:noFill/>
            <a:ln w="9525">
              <a:noFill/>
              <a:miter lim="800000"/>
              <a:headEnd/>
              <a:tailEnd/>
            </a:ln>
            <a:effectLst/>
          </p:spPr>
          <p:txBody>
            <a:bodyPr wrap="none">
              <a:spAutoFit/>
            </a:bodyPr>
            <a:lstStyle/>
            <a:p>
              <a:r>
                <a:rPr lang="en-US" sz="900" b="1" dirty="0">
                  <a:cs typeface="Calibri" pitchFamily="34" charset="0"/>
                </a:rPr>
                <a:t>Storage System</a:t>
              </a:r>
            </a:p>
          </p:txBody>
        </p:sp>
        <p:sp>
          <p:nvSpPr>
            <p:cNvPr id="38" name="Isosceles Triangle 37"/>
            <p:cNvSpPr/>
            <p:nvPr/>
          </p:nvSpPr>
          <p:spPr>
            <a:xfrm rot="5400000">
              <a:off x="6669160" y="3798226"/>
              <a:ext cx="109728" cy="109728"/>
            </a:xfrm>
            <a:prstGeom prst="triangle">
              <a:avLst/>
            </a:prstGeom>
            <a:solidFill>
              <a:srgbClr val="FF9900"/>
            </a:solidFill>
            <a:ln w="381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900">
                <a:cs typeface="Calibri" pitchFamily="34" charset="0"/>
              </a:endParaRPr>
            </a:p>
          </p:txBody>
        </p:sp>
        <p:sp>
          <p:nvSpPr>
            <p:cNvPr id="39" name="Isosceles Triangle 38"/>
            <p:cNvSpPr/>
            <p:nvPr/>
          </p:nvSpPr>
          <p:spPr>
            <a:xfrm rot="5400000">
              <a:off x="7114705" y="3798226"/>
              <a:ext cx="109728" cy="109728"/>
            </a:xfrm>
            <a:prstGeom prst="triangle">
              <a:avLst/>
            </a:prstGeom>
            <a:solidFill>
              <a:srgbClr val="FF9900"/>
            </a:solidFill>
            <a:ln w="381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900">
                <a:cs typeface="Calibri" pitchFamily="34" charset="0"/>
              </a:endParaRPr>
            </a:p>
          </p:txBody>
        </p:sp>
        <p:sp>
          <p:nvSpPr>
            <p:cNvPr id="40" name="Isosceles Triangle 39"/>
            <p:cNvSpPr/>
            <p:nvPr/>
          </p:nvSpPr>
          <p:spPr>
            <a:xfrm rot="16200000" flipH="1">
              <a:off x="5140534" y="3811402"/>
              <a:ext cx="109728" cy="109728"/>
            </a:xfrm>
            <a:prstGeom prst="triangle">
              <a:avLst/>
            </a:prstGeom>
            <a:solidFill>
              <a:srgbClr val="FF9900"/>
            </a:solidFill>
            <a:ln w="381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900">
                <a:cs typeface="Calibri" pitchFamily="34" charset="0"/>
              </a:endParaRPr>
            </a:p>
          </p:txBody>
        </p:sp>
        <p:sp>
          <p:nvSpPr>
            <p:cNvPr id="41" name="Isosceles Triangle 40"/>
            <p:cNvSpPr/>
            <p:nvPr/>
          </p:nvSpPr>
          <p:spPr>
            <a:xfrm rot="16200000" flipH="1">
              <a:off x="4670060" y="3811402"/>
              <a:ext cx="109728" cy="109728"/>
            </a:xfrm>
            <a:prstGeom prst="triangle">
              <a:avLst/>
            </a:prstGeom>
            <a:solidFill>
              <a:srgbClr val="FF9900"/>
            </a:solidFill>
            <a:ln w="381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900">
                <a:cs typeface="Calibri" pitchFamily="34" charset="0"/>
              </a:endParaRPr>
            </a:p>
          </p:txBody>
        </p:sp>
        <p:sp>
          <p:nvSpPr>
            <p:cNvPr id="42" name="AutoShape 29"/>
            <p:cNvSpPr>
              <a:spLocks noChangeArrowheads="1"/>
            </p:cNvSpPr>
            <p:nvPr/>
          </p:nvSpPr>
          <p:spPr bwMode="auto">
            <a:xfrm rot="5400000">
              <a:off x="6428454" y="3725845"/>
              <a:ext cx="93663" cy="252413"/>
            </a:xfrm>
            <a:prstGeom prst="can">
              <a:avLst>
                <a:gd name="adj" fmla="val 30305"/>
              </a:avLst>
            </a:prstGeom>
            <a:solidFill>
              <a:schemeClr val="bg1">
                <a:lumMod val="50000"/>
                <a:alpha val="45097"/>
              </a:schemeClr>
            </a:solidFill>
            <a:ln w="9525">
              <a:solidFill>
                <a:schemeClr val="tx1"/>
              </a:solidFill>
              <a:round/>
              <a:headEnd/>
              <a:tailEnd/>
            </a:ln>
          </p:spPr>
          <p:txBody>
            <a:bodyPr wrap="none" anchor="ctr"/>
            <a:lstStyle/>
            <a:p>
              <a:endParaRPr lang="en-US" sz="900" b="1" dirty="0">
                <a:cs typeface="Calibri" pitchFamily="34" charset="0"/>
              </a:endParaRPr>
            </a:p>
          </p:txBody>
        </p:sp>
        <p:sp>
          <p:nvSpPr>
            <p:cNvPr id="43" name="AutoShape 29"/>
            <p:cNvSpPr>
              <a:spLocks noChangeArrowheads="1"/>
            </p:cNvSpPr>
            <p:nvPr/>
          </p:nvSpPr>
          <p:spPr bwMode="auto">
            <a:xfrm rot="5400000">
              <a:off x="6874553" y="3725845"/>
              <a:ext cx="93663" cy="252413"/>
            </a:xfrm>
            <a:prstGeom prst="can">
              <a:avLst>
                <a:gd name="adj" fmla="val 30305"/>
              </a:avLst>
            </a:prstGeom>
            <a:solidFill>
              <a:schemeClr val="bg1">
                <a:lumMod val="50000"/>
                <a:alpha val="45097"/>
              </a:schemeClr>
            </a:solidFill>
            <a:ln w="9525">
              <a:solidFill>
                <a:schemeClr val="tx1"/>
              </a:solidFill>
              <a:round/>
              <a:headEnd/>
              <a:tailEnd/>
            </a:ln>
          </p:spPr>
          <p:txBody>
            <a:bodyPr wrap="none" anchor="ctr"/>
            <a:lstStyle/>
            <a:p>
              <a:endParaRPr lang="en-US" sz="900" b="1" dirty="0">
                <a:cs typeface="Calibri" pitchFamily="34" charset="0"/>
              </a:endParaRPr>
            </a:p>
          </p:txBody>
        </p:sp>
        <p:sp>
          <p:nvSpPr>
            <p:cNvPr id="44" name="AutoShape 29"/>
            <p:cNvSpPr>
              <a:spLocks noChangeArrowheads="1"/>
            </p:cNvSpPr>
            <p:nvPr/>
          </p:nvSpPr>
          <p:spPr bwMode="auto">
            <a:xfrm rot="16200000" flipH="1">
              <a:off x="4929799" y="3734083"/>
              <a:ext cx="93663" cy="252413"/>
            </a:xfrm>
            <a:prstGeom prst="can">
              <a:avLst>
                <a:gd name="adj" fmla="val 30305"/>
              </a:avLst>
            </a:prstGeom>
            <a:solidFill>
              <a:schemeClr val="bg1">
                <a:lumMod val="50000"/>
                <a:alpha val="45097"/>
              </a:schemeClr>
            </a:solidFill>
            <a:ln w="9525">
              <a:solidFill>
                <a:schemeClr val="tx1"/>
              </a:solidFill>
              <a:round/>
              <a:headEnd/>
              <a:tailEnd/>
            </a:ln>
          </p:spPr>
          <p:txBody>
            <a:bodyPr wrap="none" anchor="ctr"/>
            <a:lstStyle/>
            <a:p>
              <a:endParaRPr lang="en-US" sz="900" b="1" dirty="0">
                <a:cs typeface="Calibri" pitchFamily="34" charset="0"/>
              </a:endParaRPr>
            </a:p>
          </p:txBody>
        </p:sp>
        <p:sp>
          <p:nvSpPr>
            <p:cNvPr id="45" name="AutoShape 29"/>
            <p:cNvSpPr>
              <a:spLocks noChangeArrowheads="1"/>
            </p:cNvSpPr>
            <p:nvPr/>
          </p:nvSpPr>
          <p:spPr bwMode="auto">
            <a:xfrm rot="16200000" flipH="1">
              <a:off x="5378879" y="3734083"/>
              <a:ext cx="93663" cy="252413"/>
            </a:xfrm>
            <a:prstGeom prst="can">
              <a:avLst>
                <a:gd name="adj" fmla="val 30305"/>
              </a:avLst>
            </a:prstGeom>
            <a:solidFill>
              <a:schemeClr val="bg1">
                <a:lumMod val="50000"/>
                <a:alpha val="45097"/>
              </a:schemeClr>
            </a:solidFill>
            <a:ln w="9525">
              <a:solidFill>
                <a:schemeClr val="tx1"/>
              </a:solidFill>
              <a:round/>
              <a:headEnd/>
              <a:tailEnd/>
            </a:ln>
          </p:spPr>
          <p:txBody>
            <a:bodyPr wrap="none" anchor="ctr"/>
            <a:lstStyle/>
            <a:p>
              <a:endParaRPr lang="en-US" sz="900" b="1" dirty="0">
                <a:cs typeface="Calibri" pitchFamily="34" charset="0"/>
              </a:endParaRPr>
            </a:p>
          </p:txBody>
        </p:sp>
        <p:sp>
          <p:nvSpPr>
            <p:cNvPr id="46" name="Text Box 75"/>
            <p:cNvSpPr txBox="1">
              <a:spLocks noChangeArrowheads="1"/>
            </p:cNvSpPr>
            <p:nvPr/>
          </p:nvSpPr>
          <p:spPr bwMode="auto">
            <a:xfrm>
              <a:off x="6930543" y="1229402"/>
              <a:ext cx="1322505" cy="230832"/>
            </a:xfrm>
            <a:prstGeom prst="rect">
              <a:avLst/>
            </a:prstGeom>
            <a:noFill/>
            <a:ln w="9525">
              <a:noFill/>
              <a:miter lim="800000"/>
              <a:headEnd/>
              <a:tailEnd/>
            </a:ln>
            <a:effectLst/>
          </p:spPr>
          <p:txBody>
            <a:bodyPr wrap="square">
              <a:spAutoFit/>
            </a:bodyPr>
            <a:lstStyle/>
            <a:p>
              <a:pPr algn="ctr"/>
              <a:r>
                <a:rPr lang="en-US" sz="900" b="1" dirty="0">
                  <a:cs typeface="Calibri" pitchFamily="34" charset="0"/>
                </a:rPr>
                <a:t>Compute System</a:t>
              </a:r>
            </a:p>
          </p:txBody>
        </p:sp>
        <p:sp>
          <p:nvSpPr>
            <p:cNvPr id="47" name="Text Box 75"/>
            <p:cNvSpPr txBox="1">
              <a:spLocks noChangeArrowheads="1"/>
            </p:cNvSpPr>
            <p:nvPr/>
          </p:nvSpPr>
          <p:spPr bwMode="auto">
            <a:xfrm>
              <a:off x="5586860" y="3867150"/>
              <a:ext cx="873637" cy="229326"/>
            </a:xfrm>
            <a:prstGeom prst="rect">
              <a:avLst/>
            </a:prstGeom>
            <a:noFill/>
            <a:ln w="9525">
              <a:noFill/>
              <a:miter lim="800000"/>
              <a:headEnd/>
              <a:tailEnd/>
            </a:ln>
            <a:effectLst/>
          </p:spPr>
          <p:txBody>
            <a:bodyPr wrap="square">
              <a:spAutoFit/>
            </a:bodyPr>
            <a:lstStyle/>
            <a:p>
              <a:r>
                <a:rPr lang="en-US" sz="900" b="1" dirty="0">
                  <a:cs typeface="Calibri" pitchFamily="34" charset="0"/>
                </a:rPr>
                <a:t>FC Switch</a:t>
              </a:r>
            </a:p>
          </p:txBody>
        </p:sp>
        <p:sp>
          <p:nvSpPr>
            <p:cNvPr id="48" name="Text Box 75"/>
            <p:cNvSpPr txBox="1">
              <a:spLocks noChangeArrowheads="1"/>
            </p:cNvSpPr>
            <p:nvPr/>
          </p:nvSpPr>
          <p:spPr bwMode="auto">
            <a:xfrm>
              <a:off x="6063851" y="930287"/>
              <a:ext cx="1279092" cy="229326"/>
            </a:xfrm>
            <a:prstGeom prst="rect">
              <a:avLst/>
            </a:prstGeom>
            <a:noFill/>
            <a:ln w="9525">
              <a:noFill/>
              <a:miter lim="800000"/>
              <a:headEnd/>
              <a:tailEnd/>
            </a:ln>
            <a:effectLst/>
          </p:spPr>
          <p:txBody>
            <a:bodyPr wrap="square">
              <a:spAutoFit/>
            </a:bodyPr>
            <a:lstStyle/>
            <a:p>
              <a:pPr algn="ctr"/>
              <a:r>
                <a:rPr lang="en-US" sz="900" b="1" dirty="0">
                  <a:cs typeface="Calibri" pitchFamily="34" charset="0"/>
                </a:rPr>
                <a:t>VSAN 10 Traffic</a:t>
              </a:r>
            </a:p>
          </p:txBody>
        </p:sp>
        <p:sp>
          <p:nvSpPr>
            <p:cNvPr id="49" name="Text Box 75"/>
            <p:cNvSpPr txBox="1">
              <a:spLocks noChangeArrowheads="1"/>
            </p:cNvSpPr>
            <p:nvPr/>
          </p:nvSpPr>
          <p:spPr bwMode="auto">
            <a:xfrm>
              <a:off x="4528713" y="930287"/>
              <a:ext cx="1279092" cy="229326"/>
            </a:xfrm>
            <a:prstGeom prst="rect">
              <a:avLst/>
            </a:prstGeom>
            <a:noFill/>
            <a:ln w="9525">
              <a:noFill/>
              <a:miter lim="800000"/>
              <a:headEnd/>
              <a:tailEnd/>
            </a:ln>
            <a:effectLst/>
          </p:spPr>
          <p:txBody>
            <a:bodyPr wrap="square">
              <a:spAutoFit/>
            </a:bodyPr>
            <a:lstStyle/>
            <a:p>
              <a:pPr algn="ctr"/>
              <a:r>
                <a:rPr lang="en-US" sz="900" b="1" dirty="0">
                  <a:cs typeface="Calibri" pitchFamily="34" charset="0"/>
                </a:rPr>
                <a:t>VSAN 20 Traffic</a:t>
              </a:r>
            </a:p>
          </p:txBody>
        </p:sp>
        <p:sp>
          <p:nvSpPr>
            <p:cNvPr id="50" name="Text Box 75"/>
            <p:cNvSpPr txBox="1">
              <a:spLocks noChangeArrowheads="1"/>
            </p:cNvSpPr>
            <p:nvPr/>
          </p:nvSpPr>
          <p:spPr bwMode="auto">
            <a:xfrm>
              <a:off x="6098018" y="3594978"/>
              <a:ext cx="1279092" cy="229326"/>
            </a:xfrm>
            <a:prstGeom prst="rect">
              <a:avLst/>
            </a:prstGeom>
            <a:noFill/>
            <a:ln w="9525">
              <a:noFill/>
              <a:miter lim="800000"/>
              <a:headEnd/>
              <a:tailEnd/>
            </a:ln>
            <a:effectLst/>
          </p:spPr>
          <p:txBody>
            <a:bodyPr wrap="square">
              <a:spAutoFit/>
            </a:bodyPr>
            <a:lstStyle/>
            <a:p>
              <a:pPr algn="ctr"/>
              <a:r>
                <a:rPr lang="en-US" sz="900" b="1" dirty="0">
                  <a:cs typeface="Calibri" pitchFamily="34" charset="0"/>
                </a:rPr>
                <a:t>VSAN 10 Traffic</a:t>
              </a:r>
            </a:p>
          </p:txBody>
        </p:sp>
        <p:sp>
          <p:nvSpPr>
            <p:cNvPr id="51" name="Text Box 75"/>
            <p:cNvSpPr txBox="1">
              <a:spLocks noChangeArrowheads="1"/>
            </p:cNvSpPr>
            <p:nvPr/>
          </p:nvSpPr>
          <p:spPr bwMode="auto">
            <a:xfrm>
              <a:off x="4504592" y="3594978"/>
              <a:ext cx="1279092" cy="229326"/>
            </a:xfrm>
            <a:prstGeom prst="rect">
              <a:avLst/>
            </a:prstGeom>
            <a:noFill/>
            <a:ln w="9525">
              <a:noFill/>
              <a:miter lim="800000"/>
              <a:headEnd/>
              <a:tailEnd/>
            </a:ln>
            <a:effectLst/>
          </p:spPr>
          <p:txBody>
            <a:bodyPr wrap="square">
              <a:spAutoFit/>
            </a:bodyPr>
            <a:lstStyle/>
            <a:p>
              <a:pPr algn="ctr"/>
              <a:r>
                <a:rPr lang="en-US" sz="900" b="1" dirty="0">
                  <a:cs typeface="Calibri" pitchFamily="34" charset="0"/>
                </a:rPr>
                <a:t>VSAN 20 Traffic</a:t>
              </a:r>
            </a:p>
          </p:txBody>
        </p:sp>
        <p:cxnSp>
          <p:nvCxnSpPr>
            <p:cNvPr id="52" name="Straight Arrow Connector 51"/>
            <p:cNvCxnSpPr/>
            <p:nvPr/>
          </p:nvCxnSpPr>
          <p:spPr>
            <a:xfrm>
              <a:off x="5595602" y="1495380"/>
              <a:ext cx="306688" cy="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3" name="Text Box 75"/>
            <p:cNvSpPr txBox="1">
              <a:spLocks noChangeArrowheads="1"/>
            </p:cNvSpPr>
            <p:nvPr/>
          </p:nvSpPr>
          <p:spPr bwMode="auto">
            <a:xfrm>
              <a:off x="4439999" y="1372172"/>
              <a:ext cx="1279092" cy="229326"/>
            </a:xfrm>
            <a:prstGeom prst="rect">
              <a:avLst/>
            </a:prstGeom>
            <a:noFill/>
            <a:ln w="9525">
              <a:noFill/>
              <a:miter lim="800000"/>
              <a:headEnd/>
              <a:tailEnd/>
            </a:ln>
            <a:effectLst/>
          </p:spPr>
          <p:txBody>
            <a:bodyPr wrap="square">
              <a:spAutoFit/>
            </a:bodyPr>
            <a:lstStyle/>
            <a:p>
              <a:pPr algn="ctr"/>
              <a:r>
                <a:rPr lang="en-US" sz="900" b="1" dirty="0">
                  <a:cs typeface="Calibri" pitchFamily="34" charset="0"/>
                </a:rPr>
                <a:t>VSAN 20 Traffic</a:t>
              </a:r>
            </a:p>
          </p:txBody>
        </p:sp>
        <p:cxnSp>
          <p:nvCxnSpPr>
            <p:cNvPr id="54" name="Straight Arrow Connector 53"/>
            <p:cNvCxnSpPr/>
            <p:nvPr/>
          </p:nvCxnSpPr>
          <p:spPr>
            <a:xfrm>
              <a:off x="5595804" y="1861136"/>
              <a:ext cx="306688" cy="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Text Box 75"/>
            <p:cNvSpPr txBox="1">
              <a:spLocks noChangeArrowheads="1"/>
            </p:cNvSpPr>
            <p:nvPr/>
          </p:nvSpPr>
          <p:spPr bwMode="auto">
            <a:xfrm>
              <a:off x="4440201" y="1737374"/>
              <a:ext cx="1279092" cy="229326"/>
            </a:xfrm>
            <a:prstGeom prst="rect">
              <a:avLst/>
            </a:prstGeom>
            <a:noFill/>
            <a:ln w="9525">
              <a:noFill/>
              <a:miter lim="800000"/>
              <a:headEnd/>
              <a:tailEnd/>
            </a:ln>
            <a:effectLst/>
          </p:spPr>
          <p:txBody>
            <a:bodyPr wrap="square">
              <a:spAutoFit/>
            </a:bodyPr>
            <a:lstStyle/>
            <a:p>
              <a:pPr algn="ctr"/>
              <a:r>
                <a:rPr lang="en-US" sz="900" b="1" dirty="0">
                  <a:cs typeface="Calibri" pitchFamily="34" charset="0"/>
                </a:rPr>
                <a:t>VSAN 10 Traffic</a:t>
              </a:r>
            </a:p>
          </p:txBody>
        </p:sp>
        <p:cxnSp>
          <p:nvCxnSpPr>
            <p:cNvPr id="56" name="Straight Arrow Connector 55"/>
            <p:cNvCxnSpPr/>
            <p:nvPr/>
          </p:nvCxnSpPr>
          <p:spPr>
            <a:xfrm>
              <a:off x="5634803" y="2409770"/>
              <a:ext cx="306688" cy="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7" name="Text Box 75"/>
            <p:cNvSpPr txBox="1">
              <a:spLocks noChangeArrowheads="1"/>
            </p:cNvSpPr>
            <p:nvPr/>
          </p:nvSpPr>
          <p:spPr bwMode="auto">
            <a:xfrm>
              <a:off x="4840094" y="2269311"/>
              <a:ext cx="873637" cy="230832"/>
            </a:xfrm>
            <a:prstGeom prst="rect">
              <a:avLst/>
            </a:prstGeom>
            <a:noFill/>
            <a:ln w="9525">
              <a:noFill/>
              <a:miter lim="800000"/>
              <a:headEnd/>
              <a:tailEnd/>
            </a:ln>
            <a:effectLst/>
          </p:spPr>
          <p:txBody>
            <a:bodyPr wrap="square">
              <a:spAutoFit/>
            </a:bodyPr>
            <a:lstStyle/>
            <a:p>
              <a:pPr algn="ctr"/>
              <a:r>
                <a:rPr lang="en-US" sz="900" b="1" dirty="0">
                  <a:cs typeface="Calibri" pitchFamily="34" charset="0"/>
                </a:rPr>
                <a:t>Trunk Link</a:t>
              </a:r>
            </a:p>
          </p:txBody>
        </p:sp>
        <p:grpSp>
          <p:nvGrpSpPr>
            <p:cNvPr id="58" name="Group 57"/>
            <p:cNvGrpSpPr/>
            <p:nvPr/>
          </p:nvGrpSpPr>
          <p:grpSpPr>
            <a:xfrm>
              <a:off x="6186351" y="2597217"/>
              <a:ext cx="2873093" cy="403938"/>
              <a:chOff x="7022052" y="3243473"/>
              <a:chExt cx="2065480" cy="614338"/>
            </a:xfrm>
          </p:grpSpPr>
          <p:sp>
            <p:nvSpPr>
              <p:cNvPr id="59" name="AutoShape 99"/>
              <p:cNvSpPr>
                <a:spLocks noChangeArrowheads="1"/>
              </p:cNvSpPr>
              <p:nvPr/>
            </p:nvSpPr>
            <p:spPr bwMode="auto">
              <a:xfrm>
                <a:off x="7022052" y="3243473"/>
                <a:ext cx="1992410" cy="614338"/>
              </a:xfrm>
              <a:prstGeom prst="wedgeRectCallout">
                <a:avLst>
                  <a:gd name="adj1" fmla="val -53552"/>
                  <a:gd name="adj2" fmla="val 182732"/>
                </a:avLst>
              </a:prstGeom>
              <a:solidFill>
                <a:schemeClr val="bg2">
                  <a:lumMod val="20000"/>
                  <a:lumOff val="80000"/>
                  <a:alpha val="65097"/>
                </a:schemeClr>
              </a:solidFill>
              <a:ln w="9525">
                <a:solidFill>
                  <a:schemeClr val="bg1">
                    <a:lumMod val="50000"/>
                  </a:schemeClr>
                </a:solidFill>
                <a:miter lim="800000"/>
                <a:headEnd/>
                <a:tailEnd/>
              </a:ln>
            </p:spPr>
            <p:txBody>
              <a:bodyPr/>
              <a:lstStyle/>
              <a:p>
                <a:pPr algn="ctr"/>
                <a:endParaRPr lang="en-US" sz="900" b="1" dirty="0">
                  <a:cs typeface="Calibri" pitchFamily="34" charset="0"/>
                </a:endParaRPr>
              </a:p>
            </p:txBody>
          </p:sp>
          <p:sp>
            <p:nvSpPr>
              <p:cNvPr id="60" name="Text Box 100"/>
              <p:cNvSpPr txBox="1">
                <a:spLocks noChangeArrowheads="1"/>
              </p:cNvSpPr>
              <p:nvPr/>
            </p:nvSpPr>
            <p:spPr bwMode="auto">
              <a:xfrm>
                <a:off x="7087003" y="3256591"/>
                <a:ext cx="2000529" cy="561707"/>
              </a:xfrm>
              <a:prstGeom prst="rect">
                <a:avLst/>
              </a:prstGeom>
              <a:noFill/>
              <a:ln w="9525">
                <a:noFill/>
                <a:miter lim="800000"/>
                <a:headEnd/>
                <a:tailEnd/>
              </a:ln>
            </p:spPr>
            <p:txBody>
              <a:bodyPr>
                <a:spAutoFit/>
              </a:bodyPr>
              <a:lstStyle/>
              <a:p>
                <a:r>
                  <a:rPr lang="en-US" sz="900" b="1" dirty="0">
                    <a:cs typeface="Calibri" pitchFamily="34" charset="0"/>
                  </a:rPr>
                  <a:t>VSAN tags are removed when FC  frames exit trunk link  </a:t>
                </a:r>
              </a:p>
            </p:txBody>
          </p:sp>
        </p:grpSp>
      </p:grpSp>
      <p:grpSp>
        <p:nvGrpSpPr>
          <p:cNvPr id="85" name="Group 84"/>
          <p:cNvGrpSpPr/>
          <p:nvPr/>
        </p:nvGrpSpPr>
        <p:grpSpPr>
          <a:xfrm>
            <a:off x="1710852" y="1280357"/>
            <a:ext cx="7109480" cy="1515686"/>
            <a:chOff x="125970" y="798190"/>
            <a:chExt cx="3415399" cy="1515686"/>
          </a:xfrm>
        </p:grpSpPr>
        <p:sp>
          <p:nvSpPr>
            <p:cNvPr id="86" name="Rectangle 85"/>
            <p:cNvSpPr/>
            <p:nvPr/>
          </p:nvSpPr>
          <p:spPr>
            <a:xfrm>
              <a:off x="125970" y="92820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a:p>
          </p:txBody>
        </p:sp>
        <p:sp>
          <p:nvSpPr>
            <p:cNvPr id="87" name="Rectangle 86"/>
            <p:cNvSpPr/>
            <p:nvPr/>
          </p:nvSpPr>
          <p:spPr>
            <a:xfrm>
              <a:off x="441553" y="996920"/>
              <a:ext cx="3099816" cy="1316956"/>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600" dirty="0">
                  <a:solidFill>
                    <a:schemeClr val="tx1"/>
                  </a:solidFill>
                </a:rPr>
                <a:t>A process of adding or removing a tag to the FC frames that contains VSAN-specific information.</a:t>
              </a:r>
            </a:p>
          </p:txBody>
        </p:sp>
        <p:sp>
          <p:nvSpPr>
            <p:cNvPr id="88" name="Rectangle 87"/>
            <p:cNvSpPr/>
            <p:nvPr/>
          </p:nvSpPr>
          <p:spPr>
            <a:xfrm>
              <a:off x="175740" y="798190"/>
              <a:ext cx="2315430" cy="397459"/>
            </a:xfrm>
            <a:prstGeom prst="rect">
              <a:avLst/>
            </a:prstGeom>
            <a:solidFill>
              <a:srgbClr val="2C95D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kern="0" dirty="0">
                  <a:solidFill>
                    <a:schemeClr val="bg1"/>
                  </a:solidFill>
                  <a:ea typeface="Verdana" panose="020B0604030504040204" pitchFamily="34" charset="0"/>
                  <a:cs typeface="Verdana" panose="020B0604030504040204" pitchFamily="34" charset="0"/>
                </a:rPr>
                <a:t>VSAN Tagging</a:t>
              </a:r>
            </a:p>
          </p:txBody>
        </p:sp>
      </p:grpSp>
    </p:spTree>
    <p:custDataLst>
      <p:tags r:id="rId1"/>
    </p:custDataLst>
    <p:extLst>
      <p:ext uri="{BB962C8B-B14F-4D97-AF65-F5344CB8AC3E}">
        <p14:creationId xmlns:p14="http://schemas.microsoft.com/office/powerpoint/2010/main" val="211587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smtClean="0"/>
              <a:t>During </a:t>
            </a:r>
            <a:r>
              <a:rPr lang="en-US" dirty="0"/>
              <a:t>this lesson the following topics were </a:t>
            </a:r>
            <a:r>
              <a:rPr lang="en-US" dirty="0" smtClean="0"/>
              <a:t>covered:</a:t>
            </a:r>
          </a:p>
          <a:p>
            <a:pPr>
              <a:defRPr/>
            </a:pPr>
            <a:r>
              <a:rPr lang="en-US" dirty="0" err="1"/>
              <a:t>N_Port</a:t>
            </a:r>
            <a:r>
              <a:rPr lang="en-US" dirty="0"/>
              <a:t> ID virtualization (NPIV)</a:t>
            </a:r>
          </a:p>
          <a:p>
            <a:pPr>
              <a:defRPr/>
            </a:pPr>
            <a:r>
              <a:rPr lang="en-US" dirty="0" err="1"/>
              <a:t>N_Port</a:t>
            </a:r>
            <a:r>
              <a:rPr lang="en-US" dirty="0"/>
              <a:t> virtualization (NPV)</a:t>
            </a:r>
          </a:p>
          <a:p>
            <a:pPr>
              <a:defRPr/>
            </a:pPr>
            <a:r>
              <a:rPr lang="en-US" dirty="0"/>
              <a:t>Block-level storage virtualization</a:t>
            </a:r>
          </a:p>
          <a:p>
            <a:pPr>
              <a:defRPr/>
            </a:pPr>
            <a:r>
              <a:rPr lang="en-US" dirty="0"/>
              <a:t>Virtual SAN</a:t>
            </a:r>
          </a:p>
          <a:p>
            <a:pPr marL="457200" lvl="1" indent="0">
              <a:buNone/>
            </a:pPr>
            <a:endParaRPr lang="en-US" dirty="0" smtClean="0"/>
          </a:p>
          <a:p>
            <a:endParaRPr lang="en-US" dirty="0"/>
          </a:p>
        </p:txBody>
      </p:sp>
      <p:sp>
        <p:nvSpPr>
          <p:cNvPr id="2" name="Title 1"/>
          <p:cNvSpPr>
            <a:spLocks noGrp="1"/>
          </p:cNvSpPr>
          <p:nvPr>
            <p:ph type="title"/>
          </p:nvPr>
        </p:nvSpPr>
        <p:spPr/>
        <p:txBody>
          <a:bodyPr/>
          <a:lstStyle/>
          <a:p>
            <a:r>
              <a:rPr lang="en-US" dirty="0" smtClean="0">
                <a:solidFill>
                  <a:srgbClr val="2C95DD"/>
                </a:solidFill>
              </a:rPr>
              <a:t>Lesson 5: Summary</a:t>
            </a:r>
            <a:endParaRPr lang="en-US" dirty="0"/>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spTree>
    <p:custDataLst>
      <p:tags r:id="rId1"/>
    </p:custDataLst>
    <p:extLst>
      <p:ext uri="{BB962C8B-B14F-4D97-AF65-F5344CB8AC3E}">
        <p14:creationId xmlns:p14="http://schemas.microsoft.com/office/powerpoint/2010/main" val="4150900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sz="2400" dirty="0" smtClean="0"/>
              <a:t>Key points covered in this module:</a:t>
            </a:r>
          </a:p>
          <a:p>
            <a:r>
              <a:rPr lang="en-US" sz="2400" dirty="0" smtClean="0"/>
              <a:t>Third platform requirements for SAN and software-defined networking</a:t>
            </a:r>
          </a:p>
          <a:p>
            <a:r>
              <a:rPr lang="en-US" sz="2400" dirty="0" smtClean="0"/>
              <a:t>FC </a:t>
            </a:r>
            <a:r>
              <a:rPr lang="en-US" sz="2400" dirty="0"/>
              <a:t>SAN components and connectivity options</a:t>
            </a:r>
          </a:p>
          <a:p>
            <a:r>
              <a:rPr lang="en-US" sz="2400" dirty="0"/>
              <a:t>FC protocol </a:t>
            </a:r>
            <a:r>
              <a:rPr lang="en-US" sz="2400" dirty="0" smtClean="0"/>
              <a:t>stack, FC addressing, fabric services, flow control</a:t>
            </a:r>
            <a:endParaRPr lang="en-US" sz="2400" dirty="0"/>
          </a:p>
          <a:p>
            <a:r>
              <a:rPr lang="en-US" sz="2400" dirty="0" smtClean="0"/>
              <a:t>Fabric topologies, link aggregation, and types of zoning </a:t>
            </a:r>
            <a:endParaRPr lang="en-US" sz="2400" dirty="0"/>
          </a:p>
          <a:p>
            <a:r>
              <a:rPr lang="en-US" sz="2400" dirty="0" smtClean="0"/>
              <a:t>NPIV, NPV, block-level </a:t>
            </a:r>
            <a:r>
              <a:rPr lang="en-US" sz="2400" dirty="0"/>
              <a:t>storage </a:t>
            </a:r>
            <a:r>
              <a:rPr lang="en-US" sz="2400" dirty="0" smtClean="0"/>
              <a:t>virtualization, </a:t>
            </a:r>
            <a:r>
              <a:rPr lang="en-US" sz="2400" dirty="0"/>
              <a:t>and </a:t>
            </a:r>
            <a:r>
              <a:rPr lang="en-US" sz="2400"/>
              <a:t>virtual </a:t>
            </a:r>
            <a:r>
              <a:rPr lang="en-US" sz="2400" smtClean="0"/>
              <a:t>SAN</a:t>
            </a:r>
            <a:endParaRPr lang="en-US" sz="2400" dirty="0"/>
          </a:p>
        </p:txBody>
      </p:sp>
      <p:sp>
        <p:nvSpPr>
          <p:cNvPr id="2" name="Title 1"/>
          <p:cNvSpPr>
            <a:spLocks noGrp="1"/>
          </p:cNvSpPr>
          <p:nvPr>
            <p:ph type="title"/>
          </p:nvPr>
        </p:nvSpPr>
        <p:spPr/>
        <p:txBody>
          <a:bodyPr/>
          <a:lstStyle/>
          <a:p>
            <a:r>
              <a:rPr lang="en-US" dirty="0" smtClean="0">
                <a:solidFill>
                  <a:srgbClr val="2C95DD"/>
                </a:solidFill>
              </a:rPr>
              <a:t>Module 6: Summary</a:t>
            </a:r>
            <a:endParaRPr lang="en-US" dirty="0"/>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spTree>
    <p:custDataLst>
      <p:tags r:id="rId1"/>
    </p:custDataLst>
    <p:extLst>
      <p:ext uri="{BB962C8B-B14F-4D97-AF65-F5344CB8AC3E}">
        <p14:creationId xmlns:p14="http://schemas.microsoft.com/office/powerpoint/2010/main" val="2493874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smtClean="0"/>
              <a:t>During </a:t>
            </a:r>
            <a:r>
              <a:rPr lang="en-US" dirty="0"/>
              <a:t>this lesson the following topics were </a:t>
            </a:r>
            <a:r>
              <a:rPr lang="en-US" dirty="0" smtClean="0"/>
              <a:t>covered:</a:t>
            </a:r>
          </a:p>
          <a:p>
            <a:pPr>
              <a:defRPr/>
            </a:pPr>
            <a:r>
              <a:rPr lang="en-US" dirty="0" smtClean="0"/>
              <a:t>Components of block-based </a:t>
            </a:r>
            <a:r>
              <a:rPr lang="en-US" dirty="0"/>
              <a:t>storage </a:t>
            </a:r>
            <a:r>
              <a:rPr lang="en-US" dirty="0" smtClean="0"/>
              <a:t>system</a:t>
            </a:r>
            <a:endParaRPr lang="en-US" dirty="0"/>
          </a:p>
          <a:p>
            <a:pPr>
              <a:defRPr/>
            </a:pPr>
            <a:r>
              <a:rPr lang="en-US" dirty="0"/>
              <a:t>Intelligent cache algorithms</a:t>
            </a:r>
          </a:p>
          <a:p>
            <a:pPr>
              <a:defRPr/>
            </a:pPr>
            <a:r>
              <a:rPr lang="en-US" dirty="0"/>
              <a:t>Cache protection </a:t>
            </a:r>
            <a:r>
              <a:rPr lang="en-US" dirty="0" smtClean="0"/>
              <a:t>mechanisms</a:t>
            </a:r>
            <a:endParaRPr lang="en-US" dirty="0"/>
          </a:p>
        </p:txBody>
      </p:sp>
      <p:sp>
        <p:nvSpPr>
          <p:cNvPr id="2" name="Title 1"/>
          <p:cNvSpPr>
            <a:spLocks noGrp="1"/>
          </p:cNvSpPr>
          <p:nvPr>
            <p:ph type="title"/>
          </p:nvPr>
        </p:nvSpPr>
        <p:spPr/>
        <p:txBody>
          <a:bodyPr/>
          <a:lstStyle/>
          <a:p>
            <a:r>
              <a:rPr lang="en-US" dirty="0" smtClean="0">
                <a:solidFill>
                  <a:srgbClr val="2C95DD"/>
                </a:solidFill>
              </a:rPr>
              <a:t>Lesson 1: Summary</a:t>
            </a:r>
            <a:endParaRPr lang="en-US" dirty="0"/>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spTree>
    <p:custDataLst>
      <p:tags r:id="rId1"/>
    </p:custDataLst>
    <p:extLst>
      <p:ext uri="{BB962C8B-B14F-4D97-AF65-F5344CB8AC3E}">
        <p14:creationId xmlns:p14="http://schemas.microsoft.com/office/powerpoint/2010/main" val="2704966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defRPr/>
            </a:pPr>
            <a:r>
              <a:rPr lang="en-US" dirty="0" smtClean="0"/>
              <a:t>This lesson covers the following topics:</a:t>
            </a:r>
          </a:p>
          <a:p>
            <a:pPr>
              <a:defRPr/>
            </a:pPr>
            <a:r>
              <a:rPr lang="en-US" dirty="0" smtClean="0">
                <a:solidFill>
                  <a:schemeClr val="tx1"/>
                </a:solidFill>
              </a:rPr>
              <a:t>Traditional and virtual provisioning</a:t>
            </a:r>
            <a:endParaRPr lang="en-US" dirty="0">
              <a:solidFill>
                <a:schemeClr val="tx1"/>
              </a:solidFill>
            </a:endParaRPr>
          </a:p>
          <a:p>
            <a:pPr>
              <a:defRPr/>
            </a:pPr>
            <a:r>
              <a:rPr lang="en-US" dirty="0" smtClean="0">
                <a:solidFill>
                  <a:schemeClr val="tx1"/>
                </a:solidFill>
              </a:rPr>
              <a:t>LUN expansion</a:t>
            </a:r>
          </a:p>
          <a:p>
            <a:pPr>
              <a:defRPr/>
            </a:pPr>
            <a:r>
              <a:rPr lang="en-US" dirty="0" smtClean="0">
                <a:solidFill>
                  <a:schemeClr val="tx1"/>
                </a:solidFill>
              </a:rPr>
              <a:t>LUN masking</a:t>
            </a:r>
            <a:endParaRPr lang="en-US" dirty="0">
              <a:solidFill>
                <a:schemeClr val="tx1"/>
              </a:solidFill>
            </a:endParaRPr>
          </a:p>
        </p:txBody>
      </p:sp>
      <p:sp>
        <p:nvSpPr>
          <p:cNvPr id="4" name="Title 3"/>
          <p:cNvSpPr>
            <a:spLocks noGrp="1"/>
          </p:cNvSpPr>
          <p:nvPr>
            <p:ph type="title"/>
          </p:nvPr>
        </p:nvSpPr>
        <p:spPr/>
        <p:txBody>
          <a:bodyPr/>
          <a:lstStyle/>
          <a:p>
            <a:r>
              <a:rPr lang="en-US" dirty="0" smtClean="0"/>
              <a:t>Lesson 2: </a:t>
            </a:r>
            <a:r>
              <a:rPr lang="en-US" dirty="0"/>
              <a:t>Storage Provisioning</a:t>
            </a:r>
          </a:p>
        </p:txBody>
      </p:sp>
      <p:sp>
        <p:nvSpPr>
          <p:cNvPr id="2" name="Footer Placeholder 1"/>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spTree>
    <p:custDataLst>
      <p:tags r:id="rId1"/>
    </p:custDataLst>
    <p:extLst>
      <p:ext uri="{BB962C8B-B14F-4D97-AF65-F5344CB8AC3E}">
        <p14:creationId xmlns:p14="http://schemas.microsoft.com/office/powerpoint/2010/main" val="1185402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61149" y="3181960"/>
            <a:ext cx="6569243" cy="3170714"/>
          </a:xfrm>
        </p:spPr>
        <p:txBody>
          <a:bodyPr/>
          <a:lstStyle/>
          <a:p>
            <a:r>
              <a:rPr lang="en-US" dirty="0"/>
              <a:t>Can be performed in two ways:</a:t>
            </a:r>
          </a:p>
          <a:p>
            <a:pPr lvl="1"/>
            <a:r>
              <a:rPr lang="en-US" dirty="0"/>
              <a:t>Traditional storage provisioning</a:t>
            </a:r>
          </a:p>
          <a:p>
            <a:pPr lvl="1"/>
            <a:r>
              <a:rPr lang="en-US" dirty="0"/>
              <a:t>Virtual storage provisioning</a:t>
            </a:r>
          </a:p>
          <a:p>
            <a:endParaRPr lang="en-US" dirty="0"/>
          </a:p>
        </p:txBody>
      </p:sp>
      <p:sp>
        <p:nvSpPr>
          <p:cNvPr id="2" name="Title 1"/>
          <p:cNvSpPr>
            <a:spLocks noGrp="1"/>
          </p:cNvSpPr>
          <p:nvPr>
            <p:ph type="title"/>
          </p:nvPr>
        </p:nvSpPr>
        <p:spPr/>
        <p:txBody>
          <a:bodyPr/>
          <a:lstStyle/>
          <a:p>
            <a:r>
              <a:rPr lang="en-US" dirty="0" smtClean="0"/>
              <a:t>Overview of Storage Provisioning</a:t>
            </a:r>
            <a:endParaRPr lang="en-US" dirty="0"/>
          </a:p>
        </p:txBody>
      </p:sp>
      <p:sp>
        <p:nvSpPr>
          <p:cNvPr id="4" name="Footer Placeholder 3"/>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5" name="Group 4"/>
          <p:cNvGrpSpPr/>
          <p:nvPr/>
        </p:nvGrpSpPr>
        <p:grpSpPr>
          <a:xfrm>
            <a:off x="1515438" y="1666870"/>
            <a:ext cx="7315496" cy="1316360"/>
            <a:chOff x="125970" y="798190"/>
            <a:chExt cx="8545183" cy="1316360"/>
          </a:xfrm>
        </p:grpSpPr>
        <p:sp>
          <p:nvSpPr>
            <p:cNvPr id="6" name="Rectangle 5"/>
            <p:cNvSpPr/>
            <p:nvPr/>
          </p:nvSpPr>
          <p:spPr>
            <a:xfrm>
              <a:off x="125970" y="92820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endParaRPr lang="en-US"/>
            </a:p>
          </p:txBody>
        </p:sp>
        <p:sp>
          <p:nvSpPr>
            <p:cNvPr id="7" name="Rectangle 6"/>
            <p:cNvSpPr/>
            <p:nvPr/>
          </p:nvSpPr>
          <p:spPr>
            <a:xfrm>
              <a:off x="441553" y="996920"/>
              <a:ext cx="8229600" cy="1117630"/>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600">
                  <a:solidFill>
                    <a:srgbClr val="000000"/>
                  </a:solidFill>
                </a:rPr>
                <a:t>The </a:t>
              </a:r>
              <a:r>
                <a:rPr lang="en-US" sz="1600" dirty="0">
                  <a:solidFill>
                    <a:srgbClr val="000000"/>
                  </a:solidFill>
                </a:rPr>
                <a:t>process of assigning storage resources to compute system based on capacity, availability, and performance requirements. </a:t>
              </a:r>
            </a:p>
          </p:txBody>
        </p:sp>
        <p:sp>
          <p:nvSpPr>
            <p:cNvPr id="8" name="Rectangle 7"/>
            <p:cNvSpPr/>
            <p:nvPr/>
          </p:nvSpPr>
          <p:spPr>
            <a:xfrm>
              <a:off x="175740" y="798190"/>
              <a:ext cx="4343400" cy="397459"/>
            </a:xfrm>
            <a:prstGeom prst="rect">
              <a:avLst/>
            </a:prstGeom>
            <a:solidFill>
              <a:srgbClr val="2C95D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kern="0" dirty="0">
                  <a:solidFill>
                    <a:schemeClr val="bg1"/>
                  </a:solidFill>
                  <a:ea typeface="Verdana" panose="020B0604030504040204" pitchFamily="34" charset="0"/>
                  <a:cs typeface="Verdana" panose="020B0604030504040204" pitchFamily="34" charset="0"/>
                </a:rPr>
                <a:t>Storage Provisioning</a:t>
              </a:r>
            </a:p>
          </p:txBody>
        </p:sp>
      </p:grpSp>
    </p:spTree>
    <p:custDataLst>
      <p:tags r:id="rId1"/>
    </p:custDataLst>
    <p:extLst>
      <p:ext uri="{BB962C8B-B14F-4D97-AF65-F5344CB8AC3E}">
        <p14:creationId xmlns:p14="http://schemas.microsoft.com/office/powerpoint/2010/main" val="3647112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a:t>
            </a:r>
            <a:r>
              <a:rPr lang="en-US" dirty="0" smtClean="0"/>
              <a:t>Provisioning</a:t>
            </a:r>
            <a:endParaRPr lang="en-US" dirty="0"/>
          </a:p>
        </p:txBody>
      </p:sp>
      <p:sp>
        <p:nvSpPr>
          <p:cNvPr id="4" name="Footer Placeholder 3"/>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196" name="Group 195"/>
          <p:cNvGrpSpPr/>
          <p:nvPr/>
        </p:nvGrpSpPr>
        <p:grpSpPr>
          <a:xfrm>
            <a:off x="1530848" y="2014593"/>
            <a:ext cx="7348591" cy="2814262"/>
            <a:chOff x="125236" y="1276350"/>
            <a:chExt cx="8752016" cy="3416881"/>
          </a:xfrm>
        </p:grpSpPr>
        <p:cxnSp>
          <p:nvCxnSpPr>
            <p:cNvPr id="137" name="Elbow Connector 136"/>
            <p:cNvCxnSpPr/>
            <p:nvPr/>
          </p:nvCxnSpPr>
          <p:spPr>
            <a:xfrm rot="5400000" flipH="1" flipV="1">
              <a:off x="679372" y="3245001"/>
              <a:ext cx="1466783" cy="844318"/>
            </a:xfrm>
            <a:prstGeom prst="bentConnector3">
              <a:avLst>
                <a:gd name="adj1" fmla="val 1580"/>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cxnSp>
        <p:cxnSp>
          <p:nvCxnSpPr>
            <p:cNvPr id="130" name="Elbow Connector 129"/>
            <p:cNvCxnSpPr/>
            <p:nvPr/>
          </p:nvCxnSpPr>
          <p:spPr>
            <a:xfrm>
              <a:off x="990602" y="2068819"/>
              <a:ext cx="839295" cy="780981"/>
            </a:xfrm>
            <a:prstGeom prst="bentConnector3">
              <a:avLst>
                <a:gd name="adj1" fmla="val 99715"/>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cxnSp>
        <p:sp>
          <p:nvSpPr>
            <p:cNvPr id="21" name="AutoShape 12"/>
            <p:cNvSpPr>
              <a:spLocks noChangeArrowheads="1"/>
            </p:cNvSpPr>
            <p:nvPr/>
          </p:nvSpPr>
          <p:spPr bwMode="auto">
            <a:xfrm>
              <a:off x="2853371" y="1546632"/>
              <a:ext cx="3352974" cy="2438059"/>
            </a:xfrm>
            <a:prstGeom prst="roundRect">
              <a:avLst>
                <a:gd name="adj" fmla="val 5528"/>
              </a:avLst>
            </a:prstGeom>
            <a:ln>
              <a:headEnd/>
              <a:tailEnd type="none" w="lg" len="med"/>
            </a:ln>
          </p:spPr>
          <p:style>
            <a:lnRef idx="1">
              <a:schemeClr val="dk1"/>
            </a:lnRef>
            <a:fillRef idx="2">
              <a:schemeClr val="dk1"/>
            </a:fillRef>
            <a:effectRef idx="1">
              <a:schemeClr val="dk1"/>
            </a:effectRef>
            <a:fontRef idx="minor">
              <a:schemeClr val="dk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22" name="Text Box 14"/>
            <p:cNvSpPr txBox="1">
              <a:spLocks noChangeArrowheads="1"/>
            </p:cNvSpPr>
            <p:nvPr/>
          </p:nvSpPr>
          <p:spPr bwMode="auto">
            <a:xfrm>
              <a:off x="3099358" y="1872930"/>
              <a:ext cx="875240" cy="19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marL="354013" indent="-354013"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lnSpc>
                  <a:spcPct val="90000"/>
                </a:lnSpc>
                <a:spcBef>
                  <a:spcPct val="50000"/>
                </a:spcBef>
              </a:pPr>
              <a:r>
                <a:rPr lang="en-US" sz="1400" dirty="0">
                  <a:latin typeface="Verdana" panose="020B0604030504040204" pitchFamily="34" charset="0"/>
                  <a:ea typeface="Verdana" panose="020B0604030504040204" pitchFamily="34" charset="0"/>
                  <a:cs typeface="Verdana" panose="020B0604030504040204" pitchFamily="34" charset="0"/>
                </a:rPr>
                <a:t>Front End</a:t>
              </a:r>
            </a:p>
          </p:txBody>
        </p:sp>
        <p:sp>
          <p:nvSpPr>
            <p:cNvPr id="23" name="Text Box 15"/>
            <p:cNvSpPr txBox="1">
              <a:spLocks noChangeArrowheads="1"/>
            </p:cNvSpPr>
            <p:nvPr/>
          </p:nvSpPr>
          <p:spPr bwMode="auto">
            <a:xfrm>
              <a:off x="5198788" y="1855349"/>
              <a:ext cx="831959" cy="19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marL="354013" indent="-354013"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lnSpc>
                  <a:spcPct val="90000"/>
                </a:lnSpc>
                <a:spcBef>
                  <a:spcPct val="50000"/>
                </a:spcBef>
              </a:pPr>
              <a:r>
                <a:rPr lang="en-US" sz="1400" dirty="0">
                  <a:latin typeface="Verdana" panose="020B0604030504040204" pitchFamily="34" charset="0"/>
                  <a:ea typeface="Verdana" panose="020B0604030504040204" pitchFamily="34" charset="0"/>
                  <a:cs typeface="Verdana" panose="020B0604030504040204" pitchFamily="34" charset="0"/>
                </a:rPr>
                <a:t>Back End</a:t>
              </a:r>
            </a:p>
          </p:txBody>
        </p:sp>
        <p:sp>
          <p:nvSpPr>
            <p:cNvPr id="24" name="Text Box 16"/>
            <p:cNvSpPr txBox="1">
              <a:spLocks noChangeArrowheads="1"/>
            </p:cNvSpPr>
            <p:nvPr/>
          </p:nvSpPr>
          <p:spPr bwMode="auto">
            <a:xfrm>
              <a:off x="4304583" y="2239678"/>
              <a:ext cx="546625" cy="19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marL="354013" indent="-354013"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lnSpc>
                  <a:spcPct val="90000"/>
                </a:lnSpc>
                <a:spcBef>
                  <a:spcPct val="50000"/>
                </a:spcBef>
              </a:pPr>
              <a:r>
                <a:rPr lang="en-US" sz="1400" dirty="0">
                  <a:latin typeface="Verdana" panose="020B0604030504040204" pitchFamily="34" charset="0"/>
                  <a:ea typeface="Verdana" panose="020B0604030504040204" pitchFamily="34" charset="0"/>
                  <a:cs typeface="Verdana" panose="020B0604030504040204" pitchFamily="34" charset="0"/>
                </a:rPr>
                <a:t>Cache</a:t>
              </a:r>
            </a:p>
          </p:txBody>
        </p:sp>
        <p:sp>
          <p:nvSpPr>
            <p:cNvPr id="25" name="Line 19"/>
            <p:cNvSpPr>
              <a:spLocks noChangeShapeType="1"/>
            </p:cNvSpPr>
            <p:nvPr/>
          </p:nvSpPr>
          <p:spPr bwMode="auto">
            <a:xfrm flipH="1">
              <a:off x="3852489" y="2843734"/>
              <a:ext cx="1423846"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latin typeface="Verdana" panose="020B0604030504040204" pitchFamily="34" charset="0"/>
                <a:ea typeface="Verdana" panose="020B0604030504040204" pitchFamily="34" charset="0"/>
                <a:cs typeface="Verdana" panose="020B0604030504040204" pitchFamily="34" charset="0"/>
              </a:endParaRPr>
            </a:p>
          </p:txBody>
        </p:sp>
        <p:sp>
          <p:nvSpPr>
            <p:cNvPr id="26" name="Line 35"/>
            <p:cNvSpPr>
              <a:spLocks noChangeShapeType="1"/>
            </p:cNvSpPr>
            <p:nvPr/>
          </p:nvSpPr>
          <p:spPr bwMode="auto">
            <a:xfrm flipH="1">
              <a:off x="3852489" y="2973174"/>
              <a:ext cx="1423846"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latin typeface="Verdana" panose="020B0604030504040204" pitchFamily="34" charset="0"/>
                <a:ea typeface="Verdana" panose="020B0604030504040204" pitchFamily="34" charset="0"/>
                <a:cs typeface="Verdana" panose="020B0604030504040204" pitchFamily="34" charset="0"/>
              </a:endParaRPr>
            </a:p>
          </p:txBody>
        </p:sp>
        <p:sp>
          <p:nvSpPr>
            <p:cNvPr id="27" name="Rectangle 38"/>
            <p:cNvSpPr>
              <a:spLocks noChangeArrowheads="1"/>
            </p:cNvSpPr>
            <p:nvPr/>
          </p:nvSpPr>
          <p:spPr bwMode="auto">
            <a:xfrm>
              <a:off x="4155866" y="2487772"/>
              <a:ext cx="109215"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28" name="Rectangle 39"/>
            <p:cNvSpPr>
              <a:spLocks noChangeArrowheads="1"/>
            </p:cNvSpPr>
            <p:nvPr/>
          </p:nvSpPr>
          <p:spPr bwMode="auto">
            <a:xfrm>
              <a:off x="4265081" y="2487772"/>
              <a:ext cx="109216"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29" name="Rectangle 40"/>
            <p:cNvSpPr>
              <a:spLocks noChangeArrowheads="1"/>
            </p:cNvSpPr>
            <p:nvPr/>
          </p:nvSpPr>
          <p:spPr bwMode="auto">
            <a:xfrm>
              <a:off x="4374297" y="2487772"/>
              <a:ext cx="109215"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30" name="Rectangle 41"/>
            <p:cNvSpPr>
              <a:spLocks noChangeArrowheads="1"/>
            </p:cNvSpPr>
            <p:nvPr/>
          </p:nvSpPr>
          <p:spPr bwMode="auto">
            <a:xfrm>
              <a:off x="4483512" y="2487772"/>
              <a:ext cx="109216"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31" name="Rectangle 42"/>
            <p:cNvSpPr>
              <a:spLocks noChangeArrowheads="1"/>
            </p:cNvSpPr>
            <p:nvPr/>
          </p:nvSpPr>
          <p:spPr bwMode="auto">
            <a:xfrm>
              <a:off x="4592728" y="2487772"/>
              <a:ext cx="109215"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32" name="Rectangle 43"/>
            <p:cNvSpPr>
              <a:spLocks noChangeArrowheads="1"/>
            </p:cNvSpPr>
            <p:nvPr/>
          </p:nvSpPr>
          <p:spPr bwMode="auto">
            <a:xfrm>
              <a:off x="4701943" y="2487772"/>
              <a:ext cx="109216"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Rectangle 44"/>
            <p:cNvSpPr>
              <a:spLocks noChangeArrowheads="1"/>
            </p:cNvSpPr>
            <p:nvPr/>
          </p:nvSpPr>
          <p:spPr bwMode="auto">
            <a:xfrm>
              <a:off x="4811158" y="2487772"/>
              <a:ext cx="109215"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34" name="Rectangle 45"/>
            <p:cNvSpPr>
              <a:spLocks noChangeArrowheads="1"/>
            </p:cNvSpPr>
            <p:nvPr/>
          </p:nvSpPr>
          <p:spPr bwMode="auto">
            <a:xfrm>
              <a:off x="4920373" y="2487772"/>
              <a:ext cx="109216"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35" name="Rectangle 34"/>
            <p:cNvSpPr>
              <a:spLocks noChangeArrowheads="1"/>
            </p:cNvSpPr>
            <p:nvPr/>
          </p:nvSpPr>
          <p:spPr bwMode="auto">
            <a:xfrm>
              <a:off x="4155866" y="2596988"/>
              <a:ext cx="109215"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36" name="Rectangle 35"/>
            <p:cNvSpPr>
              <a:spLocks noChangeArrowheads="1"/>
            </p:cNvSpPr>
            <p:nvPr/>
          </p:nvSpPr>
          <p:spPr bwMode="auto">
            <a:xfrm>
              <a:off x="4265081" y="2596988"/>
              <a:ext cx="109216"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37" name="Rectangle 36"/>
            <p:cNvSpPr>
              <a:spLocks noChangeArrowheads="1"/>
            </p:cNvSpPr>
            <p:nvPr/>
          </p:nvSpPr>
          <p:spPr bwMode="auto">
            <a:xfrm>
              <a:off x="4374297" y="2596988"/>
              <a:ext cx="109215"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38" name="Rectangle 37"/>
            <p:cNvSpPr>
              <a:spLocks noChangeArrowheads="1"/>
            </p:cNvSpPr>
            <p:nvPr/>
          </p:nvSpPr>
          <p:spPr bwMode="auto">
            <a:xfrm>
              <a:off x="4483512" y="2596988"/>
              <a:ext cx="109216"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39" name="Rectangle 38"/>
            <p:cNvSpPr>
              <a:spLocks noChangeArrowheads="1"/>
            </p:cNvSpPr>
            <p:nvPr/>
          </p:nvSpPr>
          <p:spPr bwMode="auto">
            <a:xfrm>
              <a:off x="4592728" y="2596988"/>
              <a:ext cx="109215"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40" name="Rectangle 39"/>
            <p:cNvSpPr>
              <a:spLocks noChangeArrowheads="1"/>
            </p:cNvSpPr>
            <p:nvPr/>
          </p:nvSpPr>
          <p:spPr bwMode="auto">
            <a:xfrm>
              <a:off x="4701943" y="2596988"/>
              <a:ext cx="109216"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41" name="Rectangle 40"/>
            <p:cNvSpPr>
              <a:spLocks noChangeArrowheads="1"/>
            </p:cNvSpPr>
            <p:nvPr/>
          </p:nvSpPr>
          <p:spPr bwMode="auto">
            <a:xfrm>
              <a:off x="4811158" y="2596988"/>
              <a:ext cx="109215"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42" name="Rectangle 41"/>
            <p:cNvSpPr>
              <a:spLocks noChangeArrowheads="1"/>
            </p:cNvSpPr>
            <p:nvPr/>
          </p:nvSpPr>
          <p:spPr bwMode="auto">
            <a:xfrm>
              <a:off x="4920373" y="2596988"/>
              <a:ext cx="109216"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43" name="Rectangle 56"/>
            <p:cNvSpPr>
              <a:spLocks noChangeArrowheads="1"/>
            </p:cNvSpPr>
            <p:nvPr/>
          </p:nvSpPr>
          <p:spPr bwMode="auto">
            <a:xfrm>
              <a:off x="4155866" y="2706203"/>
              <a:ext cx="109215"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44" name="Rectangle 57"/>
            <p:cNvSpPr>
              <a:spLocks noChangeArrowheads="1"/>
            </p:cNvSpPr>
            <p:nvPr/>
          </p:nvSpPr>
          <p:spPr bwMode="auto">
            <a:xfrm>
              <a:off x="4265081" y="2706203"/>
              <a:ext cx="109216"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45" name="Rectangle 58"/>
            <p:cNvSpPr>
              <a:spLocks noChangeArrowheads="1"/>
            </p:cNvSpPr>
            <p:nvPr/>
          </p:nvSpPr>
          <p:spPr bwMode="auto">
            <a:xfrm>
              <a:off x="4374297" y="2706203"/>
              <a:ext cx="109215"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46" name="Rectangle 59"/>
            <p:cNvSpPr>
              <a:spLocks noChangeArrowheads="1"/>
            </p:cNvSpPr>
            <p:nvPr/>
          </p:nvSpPr>
          <p:spPr bwMode="auto">
            <a:xfrm>
              <a:off x="4483512" y="2706203"/>
              <a:ext cx="109216"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47" name="Rectangle 60"/>
            <p:cNvSpPr>
              <a:spLocks noChangeArrowheads="1"/>
            </p:cNvSpPr>
            <p:nvPr/>
          </p:nvSpPr>
          <p:spPr bwMode="auto">
            <a:xfrm>
              <a:off x="4592728" y="2706203"/>
              <a:ext cx="109215"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48" name="Rectangle 61"/>
            <p:cNvSpPr>
              <a:spLocks noChangeArrowheads="1"/>
            </p:cNvSpPr>
            <p:nvPr/>
          </p:nvSpPr>
          <p:spPr bwMode="auto">
            <a:xfrm>
              <a:off x="4701943" y="2706203"/>
              <a:ext cx="109216"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49" name="Rectangle 62"/>
            <p:cNvSpPr>
              <a:spLocks noChangeArrowheads="1"/>
            </p:cNvSpPr>
            <p:nvPr/>
          </p:nvSpPr>
          <p:spPr bwMode="auto">
            <a:xfrm>
              <a:off x="4811158" y="2706203"/>
              <a:ext cx="109215"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50" name="Rectangle 63"/>
            <p:cNvSpPr>
              <a:spLocks noChangeArrowheads="1"/>
            </p:cNvSpPr>
            <p:nvPr/>
          </p:nvSpPr>
          <p:spPr bwMode="auto">
            <a:xfrm>
              <a:off x="4920373" y="2706203"/>
              <a:ext cx="109216"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51" name="Rectangle 65"/>
            <p:cNvSpPr>
              <a:spLocks noChangeArrowheads="1"/>
            </p:cNvSpPr>
            <p:nvPr/>
          </p:nvSpPr>
          <p:spPr bwMode="auto">
            <a:xfrm>
              <a:off x="4155866" y="2815419"/>
              <a:ext cx="109215"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52" name="Rectangle 66"/>
            <p:cNvSpPr>
              <a:spLocks noChangeArrowheads="1"/>
            </p:cNvSpPr>
            <p:nvPr/>
          </p:nvSpPr>
          <p:spPr bwMode="auto">
            <a:xfrm>
              <a:off x="4265081" y="2815419"/>
              <a:ext cx="109216"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53" name="Rectangle 67"/>
            <p:cNvSpPr>
              <a:spLocks noChangeArrowheads="1"/>
            </p:cNvSpPr>
            <p:nvPr/>
          </p:nvSpPr>
          <p:spPr bwMode="auto">
            <a:xfrm>
              <a:off x="4374297" y="2815419"/>
              <a:ext cx="109215"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54" name="Rectangle 68"/>
            <p:cNvSpPr>
              <a:spLocks noChangeArrowheads="1"/>
            </p:cNvSpPr>
            <p:nvPr/>
          </p:nvSpPr>
          <p:spPr bwMode="auto">
            <a:xfrm>
              <a:off x="4483512" y="2815419"/>
              <a:ext cx="109216"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55" name="Rectangle 69"/>
            <p:cNvSpPr>
              <a:spLocks noChangeArrowheads="1"/>
            </p:cNvSpPr>
            <p:nvPr/>
          </p:nvSpPr>
          <p:spPr bwMode="auto">
            <a:xfrm>
              <a:off x="4592728" y="2815419"/>
              <a:ext cx="109215"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56" name="Rectangle 70"/>
            <p:cNvSpPr>
              <a:spLocks noChangeArrowheads="1"/>
            </p:cNvSpPr>
            <p:nvPr/>
          </p:nvSpPr>
          <p:spPr bwMode="auto">
            <a:xfrm>
              <a:off x="4701943" y="2815419"/>
              <a:ext cx="109216"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57" name="Rectangle 71"/>
            <p:cNvSpPr>
              <a:spLocks noChangeArrowheads="1"/>
            </p:cNvSpPr>
            <p:nvPr/>
          </p:nvSpPr>
          <p:spPr bwMode="auto">
            <a:xfrm>
              <a:off x="4811158" y="2815419"/>
              <a:ext cx="109215"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58" name="Rectangle 72"/>
            <p:cNvSpPr>
              <a:spLocks noChangeArrowheads="1"/>
            </p:cNvSpPr>
            <p:nvPr/>
          </p:nvSpPr>
          <p:spPr bwMode="auto">
            <a:xfrm>
              <a:off x="4920373" y="2815419"/>
              <a:ext cx="109216"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59" name="Rectangle 74"/>
            <p:cNvSpPr>
              <a:spLocks noChangeArrowheads="1"/>
            </p:cNvSpPr>
            <p:nvPr/>
          </p:nvSpPr>
          <p:spPr bwMode="auto">
            <a:xfrm>
              <a:off x="4155866" y="2924634"/>
              <a:ext cx="109215"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60" name="Rectangle 75"/>
            <p:cNvSpPr>
              <a:spLocks noChangeArrowheads="1"/>
            </p:cNvSpPr>
            <p:nvPr/>
          </p:nvSpPr>
          <p:spPr bwMode="auto">
            <a:xfrm>
              <a:off x="4265081" y="2924634"/>
              <a:ext cx="109216"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61" name="Rectangle 76"/>
            <p:cNvSpPr>
              <a:spLocks noChangeArrowheads="1"/>
            </p:cNvSpPr>
            <p:nvPr/>
          </p:nvSpPr>
          <p:spPr bwMode="auto">
            <a:xfrm>
              <a:off x="4374297" y="2924634"/>
              <a:ext cx="109215"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62" name="Rectangle 77"/>
            <p:cNvSpPr>
              <a:spLocks noChangeArrowheads="1"/>
            </p:cNvSpPr>
            <p:nvPr/>
          </p:nvSpPr>
          <p:spPr bwMode="auto">
            <a:xfrm>
              <a:off x="4483512" y="2924634"/>
              <a:ext cx="109216"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63" name="Rectangle 78"/>
            <p:cNvSpPr>
              <a:spLocks noChangeArrowheads="1"/>
            </p:cNvSpPr>
            <p:nvPr/>
          </p:nvSpPr>
          <p:spPr bwMode="auto">
            <a:xfrm>
              <a:off x="4592728" y="2924634"/>
              <a:ext cx="109215"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64" name="Rectangle 79"/>
            <p:cNvSpPr>
              <a:spLocks noChangeArrowheads="1"/>
            </p:cNvSpPr>
            <p:nvPr/>
          </p:nvSpPr>
          <p:spPr bwMode="auto">
            <a:xfrm>
              <a:off x="4701943" y="2924634"/>
              <a:ext cx="109216"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65" name="Rectangle 80"/>
            <p:cNvSpPr>
              <a:spLocks noChangeArrowheads="1"/>
            </p:cNvSpPr>
            <p:nvPr/>
          </p:nvSpPr>
          <p:spPr bwMode="auto">
            <a:xfrm>
              <a:off x="4811158" y="2924634"/>
              <a:ext cx="109215"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66" name="Rectangle 81"/>
            <p:cNvSpPr>
              <a:spLocks noChangeArrowheads="1"/>
            </p:cNvSpPr>
            <p:nvPr/>
          </p:nvSpPr>
          <p:spPr bwMode="auto">
            <a:xfrm>
              <a:off x="4920373" y="2924634"/>
              <a:ext cx="109216"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67" name="Rectangle 83"/>
            <p:cNvSpPr>
              <a:spLocks noChangeArrowheads="1"/>
            </p:cNvSpPr>
            <p:nvPr/>
          </p:nvSpPr>
          <p:spPr bwMode="auto">
            <a:xfrm>
              <a:off x="4155866" y="3033850"/>
              <a:ext cx="109215"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68" name="Rectangle 84"/>
            <p:cNvSpPr>
              <a:spLocks noChangeArrowheads="1"/>
            </p:cNvSpPr>
            <p:nvPr/>
          </p:nvSpPr>
          <p:spPr bwMode="auto">
            <a:xfrm>
              <a:off x="4265081" y="3033850"/>
              <a:ext cx="109216"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69" name="Rectangle 85"/>
            <p:cNvSpPr>
              <a:spLocks noChangeArrowheads="1"/>
            </p:cNvSpPr>
            <p:nvPr/>
          </p:nvSpPr>
          <p:spPr bwMode="auto">
            <a:xfrm>
              <a:off x="4374297" y="3033850"/>
              <a:ext cx="109215"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70" name="Rectangle 86"/>
            <p:cNvSpPr>
              <a:spLocks noChangeArrowheads="1"/>
            </p:cNvSpPr>
            <p:nvPr/>
          </p:nvSpPr>
          <p:spPr bwMode="auto">
            <a:xfrm>
              <a:off x="4483512" y="3033850"/>
              <a:ext cx="109216"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71" name="Rectangle 87"/>
            <p:cNvSpPr>
              <a:spLocks noChangeArrowheads="1"/>
            </p:cNvSpPr>
            <p:nvPr/>
          </p:nvSpPr>
          <p:spPr bwMode="auto">
            <a:xfrm>
              <a:off x="4592728" y="3033850"/>
              <a:ext cx="109215"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72" name="Rectangle 88"/>
            <p:cNvSpPr>
              <a:spLocks noChangeArrowheads="1"/>
            </p:cNvSpPr>
            <p:nvPr/>
          </p:nvSpPr>
          <p:spPr bwMode="auto">
            <a:xfrm>
              <a:off x="4701943" y="3033850"/>
              <a:ext cx="109216"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73" name="Rectangle 89"/>
            <p:cNvSpPr>
              <a:spLocks noChangeArrowheads="1"/>
            </p:cNvSpPr>
            <p:nvPr/>
          </p:nvSpPr>
          <p:spPr bwMode="auto">
            <a:xfrm>
              <a:off x="4811158" y="3033850"/>
              <a:ext cx="109215"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74" name="Rectangle 90"/>
            <p:cNvSpPr>
              <a:spLocks noChangeArrowheads="1"/>
            </p:cNvSpPr>
            <p:nvPr/>
          </p:nvSpPr>
          <p:spPr bwMode="auto">
            <a:xfrm>
              <a:off x="4920373" y="3033850"/>
              <a:ext cx="109216"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75" name="Rectangle 92"/>
            <p:cNvSpPr>
              <a:spLocks noChangeArrowheads="1"/>
            </p:cNvSpPr>
            <p:nvPr/>
          </p:nvSpPr>
          <p:spPr bwMode="auto">
            <a:xfrm>
              <a:off x="4155866" y="3143065"/>
              <a:ext cx="109215"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76" name="Rectangle 93"/>
            <p:cNvSpPr>
              <a:spLocks noChangeArrowheads="1"/>
            </p:cNvSpPr>
            <p:nvPr/>
          </p:nvSpPr>
          <p:spPr bwMode="auto">
            <a:xfrm>
              <a:off x="4265081" y="3143065"/>
              <a:ext cx="109216"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77" name="Rectangle 94"/>
            <p:cNvSpPr>
              <a:spLocks noChangeArrowheads="1"/>
            </p:cNvSpPr>
            <p:nvPr/>
          </p:nvSpPr>
          <p:spPr bwMode="auto">
            <a:xfrm>
              <a:off x="4374297" y="3143065"/>
              <a:ext cx="109215"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78" name="Rectangle 95"/>
            <p:cNvSpPr>
              <a:spLocks noChangeArrowheads="1"/>
            </p:cNvSpPr>
            <p:nvPr/>
          </p:nvSpPr>
          <p:spPr bwMode="auto">
            <a:xfrm>
              <a:off x="4483512" y="3143065"/>
              <a:ext cx="109216"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79" name="Rectangle 96"/>
            <p:cNvSpPr>
              <a:spLocks noChangeArrowheads="1"/>
            </p:cNvSpPr>
            <p:nvPr/>
          </p:nvSpPr>
          <p:spPr bwMode="auto">
            <a:xfrm>
              <a:off x="4592728" y="3143065"/>
              <a:ext cx="109215"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80" name="Rectangle 97"/>
            <p:cNvSpPr>
              <a:spLocks noChangeArrowheads="1"/>
            </p:cNvSpPr>
            <p:nvPr/>
          </p:nvSpPr>
          <p:spPr bwMode="auto">
            <a:xfrm>
              <a:off x="4701943" y="3143065"/>
              <a:ext cx="109216"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81" name="Rectangle 98"/>
            <p:cNvSpPr>
              <a:spLocks noChangeArrowheads="1"/>
            </p:cNvSpPr>
            <p:nvPr/>
          </p:nvSpPr>
          <p:spPr bwMode="auto">
            <a:xfrm>
              <a:off x="4811158" y="3143065"/>
              <a:ext cx="109215"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82" name="Rectangle 99"/>
            <p:cNvSpPr>
              <a:spLocks noChangeArrowheads="1"/>
            </p:cNvSpPr>
            <p:nvPr/>
          </p:nvSpPr>
          <p:spPr bwMode="auto">
            <a:xfrm>
              <a:off x="4920373" y="3143065"/>
              <a:ext cx="109216"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83" name="Rectangle 101"/>
            <p:cNvSpPr>
              <a:spLocks noChangeArrowheads="1"/>
            </p:cNvSpPr>
            <p:nvPr/>
          </p:nvSpPr>
          <p:spPr bwMode="auto">
            <a:xfrm>
              <a:off x="4155866" y="3252281"/>
              <a:ext cx="109215"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84" name="Rectangle 102"/>
            <p:cNvSpPr>
              <a:spLocks noChangeArrowheads="1"/>
            </p:cNvSpPr>
            <p:nvPr/>
          </p:nvSpPr>
          <p:spPr bwMode="auto">
            <a:xfrm>
              <a:off x="4265081" y="3252281"/>
              <a:ext cx="109216"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85" name="Rectangle 103"/>
            <p:cNvSpPr>
              <a:spLocks noChangeArrowheads="1"/>
            </p:cNvSpPr>
            <p:nvPr/>
          </p:nvSpPr>
          <p:spPr bwMode="auto">
            <a:xfrm>
              <a:off x="4374297" y="3252281"/>
              <a:ext cx="109215"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86" name="Rectangle 104"/>
            <p:cNvSpPr>
              <a:spLocks noChangeArrowheads="1"/>
            </p:cNvSpPr>
            <p:nvPr/>
          </p:nvSpPr>
          <p:spPr bwMode="auto">
            <a:xfrm>
              <a:off x="4483512" y="3252281"/>
              <a:ext cx="109216"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87" name="Rectangle 105"/>
            <p:cNvSpPr>
              <a:spLocks noChangeArrowheads="1"/>
            </p:cNvSpPr>
            <p:nvPr/>
          </p:nvSpPr>
          <p:spPr bwMode="auto">
            <a:xfrm>
              <a:off x="4592728" y="3252281"/>
              <a:ext cx="109215"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88" name="Rectangle 106"/>
            <p:cNvSpPr>
              <a:spLocks noChangeArrowheads="1"/>
            </p:cNvSpPr>
            <p:nvPr/>
          </p:nvSpPr>
          <p:spPr bwMode="auto">
            <a:xfrm>
              <a:off x="4701943" y="3252281"/>
              <a:ext cx="109216"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89" name="Rectangle 107"/>
            <p:cNvSpPr>
              <a:spLocks noChangeArrowheads="1"/>
            </p:cNvSpPr>
            <p:nvPr/>
          </p:nvSpPr>
          <p:spPr bwMode="auto">
            <a:xfrm>
              <a:off x="4811158" y="3252281"/>
              <a:ext cx="109215"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90" name="Rectangle 108"/>
            <p:cNvSpPr>
              <a:spLocks noChangeArrowheads="1"/>
            </p:cNvSpPr>
            <p:nvPr/>
          </p:nvSpPr>
          <p:spPr bwMode="auto">
            <a:xfrm>
              <a:off x="4920373" y="3252281"/>
              <a:ext cx="109216"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91" name="Line 110"/>
            <p:cNvSpPr>
              <a:spLocks noChangeShapeType="1"/>
            </p:cNvSpPr>
            <p:nvPr/>
          </p:nvSpPr>
          <p:spPr bwMode="auto">
            <a:xfrm>
              <a:off x="6012695" y="3428235"/>
              <a:ext cx="387300"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latin typeface="Verdana" panose="020B0604030504040204" pitchFamily="34" charset="0"/>
                <a:ea typeface="Verdana" panose="020B0604030504040204" pitchFamily="34" charset="0"/>
                <a:cs typeface="Verdana" panose="020B0604030504040204" pitchFamily="34" charset="0"/>
              </a:endParaRPr>
            </a:p>
          </p:txBody>
        </p:sp>
        <p:sp>
          <p:nvSpPr>
            <p:cNvPr id="92" name="Line 111"/>
            <p:cNvSpPr>
              <a:spLocks noChangeShapeType="1"/>
            </p:cNvSpPr>
            <p:nvPr/>
          </p:nvSpPr>
          <p:spPr bwMode="auto">
            <a:xfrm>
              <a:off x="6309989" y="2688826"/>
              <a:ext cx="0" cy="172285"/>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latin typeface="Verdana" panose="020B0604030504040204" pitchFamily="34" charset="0"/>
                <a:ea typeface="Verdana" panose="020B0604030504040204" pitchFamily="34" charset="0"/>
                <a:cs typeface="Verdana" panose="020B0604030504040204" pitchFamily="34" charset="0"/>
              </a:endParaRPr>
            </a:p>
          </p:txBody>
        </p:sp>
        <p:sp>
          <p:nvSpPr>
            <p:cNvPr id="93" name="Line 114"/>
            <p:cNvSpPr>
              <a:spLocks noChangeShapeType="1"/>
            </p:cNvSpPr>
            <p:nvPr/>
          </p:nvSpPr>
          <p:spPr bwMode="auto">
            <a:xfrm>
              <a:off x="5904171" y="2386647"/>
              <a:ext cx="489616"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latin typeface="Verdana" panose="020B0604030504040204" pitchFamily="34" charset="0"/>
                <a:ea typeface="Verdana" panose="020B0604030504040204" pitchFamily="34" charset="0"/>
                <a:cs typeface="Verdana" panose="020B0604030504040204" pitchFamily="34" charset="0"/>
              </a:endParaRPr>
            </a:p>
          </p:txBody>
        </p:sp>
        <p:sp>
          <p:nvSpPr>
            <p:cNvPr id="94" name="Line 115"/>
            <p:cNvSpPr>
              <a:spLocks noChangeShapeType="1"/>
            </p:cNvSpPr>
            <p:nvPr/>
          </p:nvSpPr>
          <p:spPr bwMode="auto">
            <a:xfrm>
              <a:off x="6385240" y="2779014"/>
              <a:ext cx="254836"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latin typeface="Verdana" panose="020B0604030504040204" pitchFamily="34" charset="0"/>
                <a:ea typeface="Verdana" panose="020B0604030504040204" pitchFamily="34" charset="0"/>
                <a:cs typeface="Verdana" panose="020B0604030504040204" pitchFamily="34" charset="0"/>
              </a:endParaRPr>
            </a:p>
          </p:txBody>
        </p:sp>
        <p:sp>
          <p:nvSpPr>
            <p:cNvPr id="95" name="Line 116"/>
            <p:cNvSpPr>
              <a:spLocks noChangeShapeType="1"/>
            </p:cNvSpPr>
            <p:nvPr/>
          </p:nvSpPr>
          <p:spPr bwMode="auto">
            <a:xfrm>
              <a:off x="6302959" y="2849801"/>
              <a:ext cx="344096"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latin typeface="Verdana" panose="020B0604030504040204" pitchFamily="34" charset="0"/>
                <a:ea typeface="Verdana" panose="020B0604030504040204" pitchFamily="34" charset="0"/>
                <a:cs typeface="Verdana" panose="020B0604030504040204" pitchFamily="34" charset="0"/>
              </a:endParaRPr>
            </a:p>
          </p:txBody>
        </p:sp>
        <p:sp>
          <p:nvSpPr>
            <p:cNvPr id="96" name="Line 117"/>
            <p:cNvSpPr>
              <a:spLocks noChangeShapeType="1"/>
            </p:cNvSpPr>
            <p:nvPr/>
          </p:nvSpPr>
          <p:spPr bwMode="auto">
            <a:xfrm>
              <a:off x="6386691" y="2977219"/>
              <a:ext cx="254836"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latin typeface="Verdana" panose="020B0604030504040204" pitchFamily="34" charset="0"/>
                <a:ea typeface="Verdana" panose="020B0604030504040204" pitchFamily="34" charset="0"/>
                <a:cs typeface="Verdana" panose="020B0604030504040204" pitchFamily="34" charset="0"/>
              </a:endParaRPr>
            </a:p>
          </p:txBody>
        </p:sp>
        <p:sp>
          <p:nvSpPr>
            <p:cNvPr id="97" name="Line 118"/>
            <p:cNvSpPr>
              <a:spLocks noChangeShapeType="1"/>
            </p:cNvSpPr>
            <p:nvPr/>
          </p:nvSpPr>
          <p:spPr bwMode="auto">
            <a:xfrm>
              <a:off x="6052573" y="2698115"/>
              <a:ext cx="261578"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latin typeface="Verdana" panose="020B0604030504040204" pitchFamily="34" charset="0"/>
                <a:ea typeface="Verdana" panose="020B0604030504040204" pitchFamily="34" charset="0"/>
                <a:cs typeface="Verdana" panose="020B0604030504040204" pitchFamily="34" charset="0"/>
              </a:endParaRPr>
            </a:p>
          </p:txBody>
        </p:sp>
        <p:sp>
          <p:nvSpPr>
            <p:cNvPr id="98" name="Line 119"/>
            <p:cNvSpPr>
              <a:spLocks noChangeShapeType="1"/>
            </p:cNvSpPr>
            <p:nvPr/>
          </p:nvSpPr>
          <p:spPr bwMode="auto">
            <a:xfrm flipV="1">
              <a:off x="6058640" y="3116771"/>
              <a:ext cx="261578"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latin typeface="Verdana" panose="020B0604030504040204" pitchFamily="34" charset="0"/>
                <a:ea typeface="Verdana" panose="020B0604030504040204" pitchFamily="34" charset="0"/>
                <a:cs typeface="Verdana" panose="020B0604030504040204" pitchFamily="34" charset="0"/>
              </a:endParaRPr>
            </a:p>
          </p:txBody>
        </p:sp>
        <p:sp>
          <p:nvSpPr>
            <p:cNvPr id="99" name="Line 120"/>
            <p:cNvSpPr>
              <a:spLocks noChangeShapeType="1"/>
            </p:cNvSpPr>
            <p:nvPr/>
          </p:nvSpPr>
          <p:spPr bwMode="auto">
            <a:xfrm>
              <a:off x="6307003" y="2914521"/>
              <a:ext cx="358928"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latin typeface="Verdana" panose="020B0604030504040204" pitchFamily="34" charset="0"/>
                <a:ea typeface="Verdana" panose="020B0604030504040204" pitchFamily="34" charset="0"/>
                <a:cs typeface="Verdana" panose="020B0604030504040204" pitchFamily="34" charset="0"/>
              </a:endParaRPr>
            </a:p>
          </p:txBody>
        </p:sp>
        <p:sp>
          <p:nvSpPr>
            <p:cNvPr id="100" name="Line 123"/>
            <p:cNvSpPr>
              <a:spLocks noChangeShapeType="1"/>
            </p:cNvSpPr>
            <p:nvPr/>
          </p:nvSpPr>
          <p:spPr bwMode="auto">
            <a:xfrm>
              <a:off x="6390063" y="2379365"/>
              <a:ext cx="0" cy="40557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latin typeface="Verdana" panose="020B0604030504040204" pitchFamily="34" charset="0"/>
                <a:ea typeface="Verdana" panose="020B0604030504040204" pitchFamily="34" charset="0"/>
                <a:cs typeface="Verdana" panose="020B0604030504040204" pitchFamily="34" charset="0"/>
              </a:endParaRPr>
            </a:p>
          </p:txBody>
        </p:sp>
        <p:sp>
          <p:nvSpPr>
            <p:cNvPr id="101" name="Line 124"/>
            <p:cNvSpPr>
              <a:spLocks noChangeShapeType="1"/>
            </p:cNvSpPr>
            <p:nvPr/>
          </p:nvSpPr>
          <p:spPr bwMode="auto">
            <a:xfrm>
              <a:off x="6307700" y="2912498"/>
              <a:ext cx="0" cy="214548"/>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latin typeface="Verdana" panose="020B0604030504040204" pitchFamily="34" charset="0"/>
                <a:ea typeface="Verdana" panose="020B0604030504040204" pitchFamily="34" charset="0"/>
                <a:cs typeface="Verdana" panose="020B0604030504040204" pitchFamily="34" charset="0"/>
              </a:endParaRPr>
            </a:p>
          </p:txBody>
        </p:sp>
        <p:sp>
          <p:nvSpPr>
            <p:cNvPr id="102" name="Rectangle 126"/>
            <p:cNvSpPr>
              <a:spLocks noChangeArrowheads="1"/>
            </p:cNvSpPr>
            <p:nvPr/>
          </p:nvSpPr>
          <p:spPr bwMode="auto">
            <a:xfrm>
              <a:off x="5281728" y="2111586"/>
              <a:ext cx="666079" cy="1589691"/>
            </a:xfrm>
            <a:prstGeom prst="rect">
              <a:avLst/>
            </a:prstGeom>
            <a:ln>
              <a:headEnd/>
              <a:tailEnd type="none" w="lg" len="me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03" name="Rectangle 130"/>
            <p:cNvSpPr>
              <a:spLocks noChangeArrowheads="1"/>
            </p:cNvSpPr>
            <p:nvPr/>
          </p:nvSpPr>
          <p:spPr bwMode="auto">
            <a:xfrm>
              <a:off x="5947808" y="2317882"/>
              <a:ext cx="128093" cy="128093"/>
            </a:xfrm>
            <a:prstGeom prst="rect">
              <a:avLst/>
            </a:prstGeom>
            <a:ln>
              <a:solidFill>
                <a:schemeClr val="bg2">
                  <a:lumMod val="60000"/>
                  <a:lumOff val="40000"/>
                </a:schemeClr>
              </a:solidFill>
              <a:headEnd/>
              <a:tailEnd/>
            </a:ln>
            <a:extLst/>
          </p:spPr>
          <p:style>
            <a:lnRef idx="1">
              <a:schemeClr val="accent3"/>
            </a:lnRef>
            <a:fillRef idx="1001">
              <a:schemeClr val="lt2"/>
            </a:fillRef>
            <a:effectRef idx="2">
              <a:schemeClr val="accent3"/>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04" name="Rectangle 131"/>
            <p:cNvSpPr>
              <a:spLocks noChangeArrowheads="1"/>
            </p:cNvSpPr>
            <p:nvPr/>
          </p:nvSpPr>
          <p:spPr bwMode="auto">
            <a:xfrm>
              <a:off x="5947808" y="2630696"/>
              <a:ext cx="128093" cy="128093"/>
            </a:xfrm>
            <a:prstGeom prst="rect">
              <a:avLst/>
            </a:prstGeom>
            <a:ln>
              <a:solidFill>
                <a:schemeClr val="bg2">
                  <a:lumMod val="60000"/>
                  <a:lumOff val="40000"/>
                </a:schemeClr>
              </a:solidFill>
              <a:headEnd/>
              <a:tailEnd/>
            </a:ln>
            <a:extLst/>
          </p:spPr>
          <p:style>
            <a:lnRef idx="1">
              <a:schemeClr val="accent3"/>
            </a:lnRef>
            <a:fillRef idx="1001">
              <a:schemeClr val="lt2"/>
            </a:fillRef>
            <a:effectRef idx="2">
              <a:schemeClr val="accent3"/>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05" name="Rectangle 133"/>
            <p:cNvSpPr>
              <a:spLocks noChangeArrowheads="1"/>
            </p:cNvSpPr>
            <p:nvPr/>
          </p:nvSpPr>
          <p:spPr bwMode="auto">
            <a:xfrm>
              <a:off x="5947808" y="3052727"/>
              <a:ext cx="128093" cy="128092"/>
            </a:xfrm>
            <a:prstGeom prst="rect">
              <a:avLst/>
            </a:prstGeom>
            <a:ln>
              <a:solidFill>
                <a:schemeClr val="bg2">
                  <a:lumMod val="60000"/>
                  <a:lumOff val="40000"/>
                </a:schemeClr>
              </a:solidFill>
              <a:headEnd/>
              <a:tailEnd/>
            </a:ln>
            <a:extLst/>
          </p:spPr>
          <p:style>
            <a:lnRef idx="1">
              <a:schemeClr val="accent3"/>
            </a:lnRef>
            <a:fillRef idx="1001">
              <a:schemeClr val="lt2"/>
            </a:fillRef>
            <a:effectRef idx="2">
              <a:schemeClr val="accent3"/>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06" name="Rectangle 134"/>
            <p:cNvSpPr>
              <a:spLocks noChangeArrowheads="1"/>
            </p:cNvSpPr>
            <p:nvPr/>
          </p:nvSpPr>
          <p:spPr bwMode="auto">
            <a:xfrm>
              <a:off x="5947808" y="3365541"/>
              <a:ext cx="128093" cy="128092"/>
            </a:xfrm>
            <a:prstGeom prst="rect">
              <a:avLst/>
            </a:prstGeom>
            <a:ln>
              <a:solidFill>
                <a:schemeClr val="bg2">
                  <a:lumMod val="60000"/>
                  <a:lumOff val="40000"/>
                </a:schemeClr>
              </a:solidFill>
              <a:headEnd/>
              <a:tailEnd/>
            </a:ln>
            <a:extLst/>
          </p:spPr>
          <p:style>
            <a:lnRef idx="1">
              <a:schemeClr val="accent3"/>
            </a:lnRef>
            <a:fillRef idx="1001">
              <a:schemeClr val="lt2"/>
            </a:fillRef>
            <a:effectRef idx="2">
              <a:schemeClr val="accent3"/>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07" name="Rectangle 136"/>
            <p:cNvSpPr>
              <a:spLocks noChangeArrowheads="1"/>
            </p:cNvSpPr>
            <p:nvPr/>
          </p:nvSpPr>
          <p:spPr bwMode="auto">
            <a:xfrm>
              <a:off x="3203939" y="2251814"/>
              <a:ext cx="335736" cy="612146"/>
            </a:xfrm>
            <a:prstGeom prst="rect">
              <a:avLst/>
            </a:prstGeom>
            <a:gradFill rotWithShape="1">
              <a:gsLst>
                <a:gs pos="0">
                  <a:srgbClr val="86BAB5"/>
                </a:gs>
                <a:gs pos="100000">
                  <a:srgbClr val="86BAB5">
                    <a:gamma/>
                    <a:shade val="67843"/>
                    <a:invGamma/>
                  </a:srgbClr>
                </a:gs>
              </a:gsLst>
              <a:lin ang="2700000" scaled="1"/>
            </a:gradFill>
            <a:ln w="12700" algn="ctr">
              <a:solidFill>
                <a:srgbClr val="88B8B6"/>
              </a:solidFill>
              <a:miter lim="800000"/>
              <a:headEnd/>
              <a:tailEnd type="none" w="lg" len="me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lIns="0" tIns="0" rIns="0" bIns="0" anchor="ctr"/>
            <a:lstStyle/>
            <a:p>
              <a:endParaRPr lang="en-US" sz="1400">
                <a:latin typeface="Verdana" panose="020B0604030504040204" pitchFamily="34" charset="0"/>
                <a:ea typeface="Verdana" panose="020B0604030504040204" pitchFamily="34" charset="0"/>
                <a:cs typeface="Verdana" panose="020B0604030504040204" pitchFamily="34" charset="0"/>
              </a:endParaRPr>
            </a:p>
          </p:txBody>
        </p:sp>
        <p:sp>
          <p:nvSpPr>
            <p:cNvPr id="108" name="Rectangle 137"/>
            <p:cNvSpPr>
              <a:spLocks noChangeArrowheads="1"/>
            </p:cNvSpPr>
            <p:nvPr/>
          </p:nvSpPr>
          <p:spPr bwMode="auto">
            <a:xfrm>
              <a:off x="3203939" y="2985310"/>
              <a:ext cx="335736" cy="612146"/>
            </a:xfrm>
            <a:prstGeom prst="rect">
              <a:avLst/>
            </a:prstGeom>
            <a:gradFill rotWithShape="1">
              <a:gsLst>
                <a:gs pos="0">
                  <a:srgbClr val="86BAB5"/>
                </a:gs>
                <a:gs pos="100000">
                  <a:srgbClr val="86BAB5">
                    <a:gamma/>
                    <a:shade val="67843"/>
                    <a:invGamma/>
                  </a:srgbClr>
                </a:gs>
              </a:gsLst>
              <a:lin ang="2700000" scaled="1"/>
            </a:gradFill>
            <a:ln w="12700" algn="ctr">
              <a:solidFill>
                <a:srgbClr val="88B8B6"/>
              </a:solidFill>
              <a:miter lim="800000"/>
              <a:headEnd/>
              <a:tailEnd type="none" w="lg" len="me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lIns="0" tIns="0" rIns="0" bIns="0" anchor="ctr"/>
            <a:lstStyle/>
            <a:p>
              <a:endParaRPr lang="en-US" sz="1400">
                <a:latin typeface="Verdana" panose="020B0604030504040204" pitchFamily="34" charset="0"/>
                <a:ea typeface="Verdana" panose="020B0604030504040204" pitchFamily="34" charset="0"/>
                <a:cs typeface="Verdana" panose="020B0604030504040204" pitchFamily="34" charset="0"/>
              </a:endParaRPr>
            </a:p>
          </p:txBody>
        </p:sp>
        <p:sp>
          <p:nvSpPr>
            <p:cNvPr id="109" name="Rectangle 138"/>
            <p:cNvSpPr>
              <a:spLocks noChangeArrowheads="1"/>
            </p:cNvSpPr>
            <p:nvPr/>
          </p:nvSpPr>
          <p:spPr bwMode="auto">
            <a:xfrm>
              <a:off x="3075846" y="2336758"/>
              <a:ext cx="128093" cy="128093"/>
            </a:xfrm>
            <a:prstGeom prst="rect">
              <a:avLst/>
            </a:prstGeom>
            <a:ln>
              <a:solidFill>
                <a:schemeClr val="bg2">
                  <a:lumMod val="60000"/>
                  <a:lumOff val="40000"/>
                </a:schemeClr>
              </a:solidFill>
              <a:headEnd/>
              <a:tailEnd/>
            </a:ln>
            <a:extLst/>
          </p:spPr>
          <p:style>
            <a:lnRef idx="1">
              <a:schemeClr val="accent3"/>
            </a:lnRef>
            <a:fillRef idx="1001">
              <a:schemeClr val="lt2"/>
            </a:fillRef>
            <a:effectRef idx="2">
              <a:schemeClr val="accent3"/>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10" name="Rectangle 139"/>
            <p:cNvSpPr>
              <a:spLocks noChangeArrowheads="1"/>
            </p:cNvSpPr>
            <p:nvPr/>
          </p:nvSpPr>
          <p:spPr bwMode="auto">
            <a:xfrm>
              <a:off x="3075846" y="2649573"/>
              <a:ext cx="128093" cy="128093"/>
            </a:xfrm>
            <a:prstGeom prst="rect">
              <a:avLst/>
            </a:prstGeom>
            <a:ln>
              <a:solidFill>
                <a:schemeClr val="bg2">
                  <a:lumMod val="60000"/>
                  <a:lumOff val="40000"/>
                </a:schemeClr>
              </a:solidFill>
              <a:headEnd/>
              <a:tailEnd/>
            </a:ln>
            <a:extLst/>
          </p:spPr>
          <p:style>
            <a:lnRef idx="1">
              <a:schemeClr val="accent3"/>
            </a:lnRef>
            <a:fillRef idx="1001">
              <a:schemeClr val="lt2"/>
            </a:fillRef>
            <a:effectRef idx="2">
              <a:schemeClr val="accent3"/>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11" name="Rectangle 141"/>
            <p:cNvSpPr>
              <a:spLocks noChangeArrowheads="1"/>
            </p:cNvSpPr>
            <p:nvPr/>
          </p:nvSpPr>
          <p:spPr bwMode="auto">
            <a:xfrm>
              <a:off x="3075846" y="3071604"/>
              <a:ext cx="128093" cy="128092"/>
            </a:xfrm>
            <a:prstGeom prst="rect">
              <a:avLst/>
            </a:prstGeom>
            <a:ln>
              <a:solidFill>
                <a:schemeClr val="bg2">
                  <a:lumMod val="60000"/>
                  <a:lumOff val="40000"/>
                </a:schemeClr>
              </a:solidFill>
              <a:headEnd/>
              <a:tailEnd/>
            </a:ln>
            <a:extLst/>
          </p:spPr>
          <p:style>
            <a:lnRef idx="1">
              <a:schemeClr val="accent3"/>
            </a:lnRef>
            <a:fillRef idx="1001">
              <a:schemeClr val="lt2"/>
            </a:fillRef>
            <a:effectRef idx="2">
              <a:schemeClr val="accent3"/>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12" name="Rectangle 142"/>
            <p:cNvSpPr>
              <a:spLocks noChangeArrowheads="1"/>
            </p:cNvSpPr>
            <p:nvPr/>
          </p:nvSpPr>
          <p:spPr bwMode="auto">
            <a:xfrm>
              <a:off x="3075846" y="3384418"/>
              <a:ext cx="128093" cy="128092"/>
            </a:xfrm>
            <a:prstGeom prst="rect">
              <a:avLst/>
            </a:prstGeom>
            <a:ln>
              <a:solidFill>
                <a:schemeClr val="bg2">
                  <a:lumMod val="60000"/>
                  <a:lumOff val="40000"/>
                </a:schemeClr>
              </a:solidFill>
              <a:headEnd/>
              <a:tailEnd/>
            </a:ln>
            <a:extLst/>
          </p:spPr>
          <p:style>
            <a:lnRef idx="1">
              <a:schemeClr val="accent3"/>
            </a:lnRef>
            <a:fillRef idx="1001">
              <a:schemeClr val="lt2"/>
            </a:fillRef>
            <a:effectRef idx="2">
              <a:schemeClr val="accent3"/>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13" name="Rectangle 143"/>
            <p:cNvSpPr>
              <a:spLocks noChangeArrowheads="1"/>
            </p:cNvSpPr>
            <p:nvPr/>
          </p:nvSpPr>
          <p:spPr bwMode="auto">
            <a:xfrm>
              <a:off x="3203939" y="2130463"/>
              <a:ext cx="666079" cy="1589691"/>
            </a:xfrm>
            <a:prstGeom prst="rect">
              <a:avLst/>
            </a:prstGeom>
            <a:ln>
              <a:headEnd/>
              <a:tailEnd type="none" w="lg" len="me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14" name="TextBox 113"/>
            <p:cNvSpPr txBox="1"/>
            <p:nvPr/>
          </p:nvSpPr>
          <p:spPr>
            <a:xfrm>
              <a:off x="3975902" y="1276350"/>
              <a:ext cx="1072730" cy="307777"/>
            </a:xfrm>
            <a:prstGeom prst="rect">
              <a:avLst/>
            </a:prstGeom>
            <a:noFill/>
          </p:spPr>
          <p:txBody>
            <a:bodyPr wrap="none" rtlCol="0">
              <a:spAutoFit/>
            </a:bodyPr>
            <a:lstStyle/>
            <a:p>
              <a:r>
                <a:rPr lang="en-US" sz="1400" dirty="0">
                  <a:latin typeface="Verdana" panose="020B0604030504040204" pitchFamily="34" charset="0"/>
                  <a:ea typeface="Verdana" panose="020B0604030504040204" pitchFamily="34" charset="0"/>
                  <a:cs typeface="Verdana" panose="020B0604030504040204" pitchFamily="34" charset="0"/>
                </a:rPr>
                <a:t>Controller</a:t>
              </a:r>
            </a:p>
          </p:txBody>
        </p:sp>
        <p:sp>
          <p:nvSpPr>
            <p:cNvPr id="115" name="Text Box 17"/>
            <p:cNvSpPr txBox="1">
              <a:spLocks noChangeArrowheads="1"/>
            </p:cNvSpPr>
            <p:nvPr/>
          </p:nvSpPr>
          <p:spPr bwMode="auto">
            <a:xfrm>
              <a:off x="6714207" y="1726752"/>
              <a:ext cx="989052" cy="387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marL="354013" indent="-354013"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lnSpc>
                  <a:spcPct val="90000"/>
                </a:lnSpc>
                <a:spcBef>
                  <a:spcPts val="0"/>
                </a:spcBef>
              </a:pPr>
              <a:r>
                <a:rPr lang="en-US" sz="1400" dirty="0">
                  <a:latin typeface="Verdana" panose="020B0604030504040204" pitchFamily="34" charset="0"/>
                  <a:ea typeface="Verdana" panose="020B0604030504040204" pitchFamily="34" charset="0"/>
                  <a:cs typeface="Verdana" panose="020B0604030504040204" pitchFamily="34" charset="0"/>
                </a:rPr>
                <a:t>Storage</a:t>
              </a:r>
            </a:p>
            <a:p>
              <a:pPr algn="ctr">
                <a:lnSpc>
                  <a:spcPct val="90000"/>
                </a:lnSpc>
                <a:spcBef>
                  <a:spcPts val="0"/>
                </a:spcBef>
              </a:pPr>
              <a:r>
                <a:rPr lang="en-US" sz="1400" dirty="0">
                  <a:latin typeface="Verdana" panose="020B0604030504040204" pitchFamily="34" charset="0"/>
                  <a:ea typeface="Verdana" panose="020B0604030504040204" pitchFamily="34" charset="0"/>
                  <a:cs typeface="Verdana" panose="020B0604030504040204" pitchFamily="34" charset="0"/>
                </a:rPr>
                <a:t>(RAID Set)</a:t>
              </a:r>
            </a:p>
          </p:txBody>
        </p:sp>
        <p:cxnSp>
          <p:nvCxnSpPr>
            <p:cNvPr id="116" name="Elbow Connector 115"/>
            <p:cNvCxnSpPr>
              <a:endCxn id="112" idx="1"/>
            </p:cNvCxnSpPr>
            <p:nvPr/>
          </p:nvCxnSpPr>
          <p:spPr>
            <a:xfrm>
              <a:off x="2102300" y="3027677"/>
              <a:ext cx="973546" cy="420787"/>
            </a:xfrm>
            <a:prstGeom prst="bentConnector3">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cxnSp>
        <p:cxnSp>
          <p:nvCxnSpPr>
            <p:cNvPr id="117" name="Elbow Connector 116"/>
            <p:cNvCxnSpPr>
              <a:stCxn id="111" idx="1"/>
            </p:cNvCxnSpPr>
            <p:nvPr/>
          </p:nvCxnSpPr>
          <p:spPr>
            <a:xfrm rot="10800000">
              <a:off x="2121615" y="2942639"/>
              <a:ext cx="954232" cy="193011"/>
            </a:xfrm>
            <a:prstGeom prst="bentConnector3">
              <a:avLst>
                <a:gd name="adj1" fmla="val 45337"/>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cxnSp>
        <p:cxnSp>
          <p:nvCxnSpPr>
            <p:cNvPr id="118" name="Elbow Connector 117"/>
            <p:cNvCxnSpPr>
              <a:stCxn id="109" idx="1"/>
            </p:cNvCxnSpPr>
            <p:nvPr/>
          </p:nvCxnSpPr>
          <p:spPr>
            <a:xfrm rot="10800000" flipV="1">
              <a:off x="2110386" y="2400804"/>
              <a:ext cx="965461" cy="377157"/>
            </a:xfrm>
            <a:prstGeom prst="bentConnector3">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cxnSp>
        <p:cxnSp>
          <p:nvCxnSpPr>
            <p:cNvPr id="119" name="Elbow Connector 118"/>
            <p:cNvCxnSpPr>
              <a:stCxn id="110" idx="1"/>
            </p:cNvCxnSpPr>
            <p:nvPr/>
          </p:nvCxnSpPr>
          <p:spPr>
            <a:xfrm rot="10800000" flipV="1">
              <a:off x="2138231" y="2713619"/>
              <a:ext cx="937615" cy="142632"/>
            </a:xfrm>
            <a:prstGeom prst="bentConnector3">
              <a:avLst>
                <a:gd name="adj1" fmla="val 45686"/>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cxnSp>
        <p:sp>
          <p:nvSpPr>
            <p:cNvPr id="120" name="Line 123"/>
            <p:cNvSpPr>
              <a:spLocks noChangeShapeType="1"/>
            </p:cNvSpPr>
            <p:nvPr/>
          </p:nvSpPr>
          <p:spPr bwMode="auto">
            <a:xfrm>
              <a:off x="6388076" y="2967853"/>
              <a:ext cx="0" cy="469869"/>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latin typeface="Verdana" panose="020B0604030504040204" pitchFamily="34" charset="0"/>
                <a:ea typeface="Verdana" panose="020B0604030504040204" pitchFamily="34" charset="0"/>
                <a:cs typeface="Verdana" panose="020B0604030504040204" pitchFamily="34" charset="0"/>
              </a:endParaRPr>
            </a:p>
          </p:txBody>
        </p:sp>
        <p:sp>
          <p:nvSpPr>
            <p:cNvPr id="121" name="AutoShape 13"/>
            <p:cNvSpPr>
              <a:spLocks noChangeArrowheads="1"/>
            </p:cNvSpPr>
            <p:nvPr/>
          </p:nvSpPr>
          <p:spPr bwMode="auto">
            <a:xfrm>
              <a:off x="6620629" y="2130463"/>
              <a:ext cx="1178448" cy="1586994"/>
            </a:xfrm>
            <a:prstGeom prst="roundRect">
              <a:avLst>
                <a:gd name="adj" fmla="val 11657"/>
              </a:avLst>
            </a:prstGeom>
            <a:ln>
              <a:headEnd/>
              <a:tailEnd type="none" w="lg" len="med"/>
            </a:ln>
            <a:extLst/>
          </p:spPr>
          <p:style>
            <a:lnRef idx="1">
              <a:schemeClr val="dk1"/>
            </a:lnRef>
            <a:fillRef idx="1002">
              <a:schemeClr val="lt1"/>
            </a:fillRef>
            <a:effectRef idx="1">
              <a:schemeClr val="dk1"/>
            </a:effectRef>
            <a:fontRef idx="minor">
              <a:schemeClr val="dk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22" name="Rectangle 127"/>
            <p:cNvSpPr>
              <a:spLocks noChangeArrowheads="1"/>
            </p:cNvSpPr>
            <p:nvPr/>
          </p:nvSpPr>
          <p:spPr bwMode="auto">
            <a:xfrm>
              <a:off x="5612072" y="2232937"/>
              <a:ext cx="335736" cy="612146"/>
            </a:xfrm>
            <a:prstGeom prst="rect">
              <a:avLst/>
            </a:prstGeom>
            <a:ln>
              <a:headEnd/>
              <a:tailEnd type="none" w="lg" len="med"/>
            </a:ln>
            <a:extLst/>
          </p:spPr>
          <p:style>
            <a:lnRef idx="0">
              <a:schemeClr val="accent1"/>
            </a:lnRef>
            <a:fillRef idx="1001">
              <a:schemeClr val="lt2"/>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23" name="Rectangle 128"/>
            <p:cNvSpPr>
              <a:spLocks noChangeArrowheads="1"/>
            </p:cNvSpPr>
            <p:nvPr/>
          </p:nvSpPr>
          <p:spPr bwMode="auto">
            <a:xfrm>
              <a:off x="5612072" y="2966433"/>
              <a:ext cx="335736" cy="612146"/>
            </a:xfrm>
            <a:prstGeom prst="rect">
              <a:avLst/>
            </a:prstGeom>
            <a:ln>
              <a:headEnd/>
              <a:tailEnd type="none" w="lg" len="med"/>
            </a:ln>
            <a:extLst/>
          </p:spPr>
          <p:style>
            <a:lnRef idx="0">
              <a:schemeClr val="accent1"/>
            </a:lnRef>
            <a:fillRef idx="1001">
              <a:schemeClr val="lt2"/>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24" name="Rectangle 144"/>
            <p:cNvSpPr>
              <a:spLocks noChangeArrowheads="1"/>
            </p:cNvSpPr>
            <p:nvPr/>
          </p:nvSpPr>
          <p:spPr bwMode="auto">
            <a:xfrm>
              <a:off x="3201242" y="2973174"/>
              <a:ext cx="335736" cy="612146"/>
            </a:xfrm>
            <a:prstGeom prst="rect">
              <a:avLst/>
            </a:prstGeom>
            <a:ln>
              <a:headEnd/>
              <a:tailEnd type="none" w="lg" len="med"/>
            </a:ln>
            <a:extLst/>
          </p:spPr>
          <p:style>
            <a:lnRef idx="0">
              <a:schemeClr val="accent2"/>
            </a:lnRef>
            <a:fillRef idx="1001">
              <a:schemeClr val="lt2"/>
            </a:fillRef>
            <a:effectRef idx="3">
              <a:schemeClr val="accent2"/>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25" name="Rectangle 145"/>
            <p:cNvSpPr>
              <a:spLocks noChangeArrowheads="1"/>
            </p:cNvSpPr>
            <p:nvPr/>
          </p:nvSpPr>
          <p:spPr bwMode="auto">
            <a:xfrm>
              <a:off x="3201242" y="2231588"/>
              <a:ext cx="335736" cy="612146"/>
            </a:xfrm>
            <a:prstGeom prst="rect">
              <a:avLst/>
            </a:prstGeom>
            <a:ln>
              <a:headEnd/>
              <a:tailEnd type="none" w="lg" len="med"/>
            </a:ln>
            <a:extLst/>
          </p:spPr>
          <p:style>
            <a:lnRef idx="0">
              <a:schemeClr val="accent2"/>
            </a:lnRef>
            <a:fillRef idx="1001">
              <a:schemeClr val="lt2"/>
            </a:fillRef>
            <a:effectRef idx="3">
              <a:schemeClr val="accent2"/>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grpSp>
          <p:nvGrpSpPr>
            <p:cNvPr id="126" name="Group 125"/>
            <p:cNvGrpSpPr/>
            <p:nvPr/>
          </p:nvGrpSpPr>
          <p:grpSpPr>
            <a:xfrm>
              <a:off x="1414558" y="2630832"/>
              <a:ext cx="830677" cy="504818"/>
              <a:chOff x="1269783" y="3359001"/>
              <a:chExt cx="978018" cy="594360"/>
            </a:xfrm>
          </p:grpSpPr>
          <p:pic>
            <p:nvPicPr>
              <p:cNvPr id="127" name="Picture 14"/>
              <p:cNvPicPr>
                <a:picLocks noChangeAspect="1" noChangeArrowheads="1"/>
              </p:cNvPicPr>
              <p:nvPr/>
            </p:nvPicPr>
            <p:blipFill>
              <a:blip r:embed="rId4" cstate="print"/>
              <a:srcRect/>
              <a:stretch>
                <a:fillRect/>
              </a:stretch>
            </p:blipFill>
            <p:spPr bwMode="auto">
              <a:xfrm>
                <a:off x="1300594" y="3359001"/>
                <a:ext cx="916395" cy="594360"/>
              </a:xfrm>
              <a:prstGeom prst="rect">
                <a:avLst/>
              </a:prstGeom>
              <a:noFill/>
              <a:ln w="9525">
                <a:noFill/>
                <a:miter lim="800000"/>
                <a:headEnd/>
                <a:tailEnd/>
              </a:ln>
              <a:effectLst/>
            </p:spPr>
          </p:pic>
          <p:sp>
            <p:nvSpPr>
              <p:cNvPr id="128" name="TextBox 127"/>
              <p:cNvSpPr txBox="1"/>
              <p:nvPr/>
            </p:nvSpPr>
            <p:spPr>
              <a:xfrm>
                <a:off x="1269783" y="3409623"/>
                <a:ext cx="978018" cy="489197"/>
              </a:xfrm>
              <a:prstGeom prst="rect">
                <a:avLst/>
              </a:prstGeom>
              <a:noFill/>
            </p:spPr>
            <p:txBody>
              <a:bodyPr wrap="none" rtlCol="0">
                <a:spAutoFit/>
              </a:bodyPr>
              <a:lstStyle/>
              <a:p>
                <a:pPr algn="ctr"/>
                <a:r>
                  <a:rPr lang="en-US" sz="1000" b="1" dirty="0">
                    <a:latin typeface="Verdana" panose="020B0604030504040204" pitchFamily="34" charset="0"/>
                    <a:ea typeface="Verdana" panose="020B0604030504040204" pitchFamily="34" charset="0"/>
                    <a:cs typeface="Verdana" panose="020B0604030504040204" pitchFamily="34" charset="0"/>
                  </a:rPr>
                  <a:t>Storage</a:t>
                </a:r>
              </a:p>
              <a:p>
                <a:pPr algn="ctr"/>
                <a:r>
                  <a:rPr lang="en-US" sz="1000" b="1" dirty="0">
                    <a:latin typeface="Verdana" panose="020B0604030504040204" pitchFamily="34" charset="0"/>
                    <a:ea typeface="Verdana" panose="020B0604030504040204" pitchFamily="34" charset="0"/>
                    <a:cs typeface="Verdana" panose="020B0604030504040204" pitchFamily="34" charset="0"/>
                  </a:rPr>
                  <a:t>Network</a:t>
                </a:r>
              </a:p>
            </p:txBody>
          </p:sp>
        </p:grpSp>
        <p:pic>
          <p:nvPicPr>
            <p:cNvPr id="129" name="Picture 28" descr="C:\Users\patils1\Desktop\2013 Projects\CIS v2\CIS Slide Deck_Based on Book\Colored Graphics\Physical Compute System With Hypervis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2400" y="3570049"/>
              <a:ext cx="936010" cy="906701"/>
            </a:xfrm>
            <a:prstGeom prst="rect">
              <a:avLst/>
            </a:prstGeom>
            <a:noFill/>
            <a:extLst>
              <a:ext uri="{909E8E84-426E-40DD-AFC4-6F175D3DCCD1}">
                <a14:hiddenFill xmlns:a14="http://schemas.microsoft.com/office/drawing/2010/main">
                  <a:solidFill>
                    <a:srgbClr val="FFFFFF"/>
                  </a:solidFill>
                </a14:hiddenFill>
              </a:ext>
            </a:extLst>
          </p:spPr>
        </p:pic>
        <p:grpSp>
          <p:nvGrpSpPr>
            <p:cNvPr id="150" name="Group 149"/>
            <p:cNvGrpSpPr/>
            <p:nvPr/>
          </p:nvGrpSpPr>
          <p:grpSpPr>
            <a:xfrm>
              <a:off x="1127036" y="1398426"/>
              <a:ext cx="571453" cy="571453"/>
              <a:chOff x="1154999" y="1398426"/>
              <a:chExt cx="571453" cy="571453"/>
            </a:xfrm>
          </p:grpSpPr>
          <p:pic>
            <p:nvPicPr>
              <p:cNvPr id="141" name="Picture 26" descr="C:\Users\patils1\Desktop\2013 Projects\CIS v2\CIS Slide Deck_Based on Book\Colored Graphics\LU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54999" y="1398426"/>
                <a:ext cx="571453" cy="571453"/>
              </a:xfrm>
              <a:prstGeom prst="rect">
                <a:avLst/>
              </a:prstGeom>
              <a:noFill/>
              <a:extLst>
                <a:ext uri="{909E8E84-426E-40DD-AFC4-6F175D3DCCD1}">
                  <a14:hiddenFill xmlns:a14="http://schemas.microsoft.com/office/drawing/2010/main">
                    <a:solidFill>
                      <a:srgbClr val="FFFFFF"/>
                    </a:solidFill>
                  </a14:hiddenFill>
                </a:ext>
              </a:extLst>
            </p:spPr>
          </p:pic>
          <p:sp>
            <p:nvSpPr>
              <p:cNvPr id="147" name="TextBox 146"/>
              <p:cNvSpPr txBox="1"/>
              <p:nvPr/>
            </p:nvSpPr>
            <p:spPr>
              <a:xfrm>
                <a:off x="1154999" y="1624340"/>
                <a:ext cx="571453" cy="230832"/>
              </a:xfrm>
              <a:prstGeom prst="rect">
                <a:avLst/>
              </a:prstGeom>
              <a:noFill/>
            </p:spPr>
            <p:txBody>
              <a:bodyPr wrap="square" rtlCol="0">
                <a:spAutoFit/>
              </a:bodyPr>
              <a:lstStyle/>
              <a:p>
                <a:r>
                  <a:rPr lang="en-US" sz="900" b="1" dirty="0">
                    <a:solidFill>
                      <a:schemeClr val="tx2"/>
                    </a:solidFill>
                  </a:rPr>
                  <a:t>LUN 0</a:t>
                </a:r>
              </a:p>
            </p:txBody>
          </p:sp>
        </p:grpSp>
        <p:grpSp>
          <p:nvGrpSpPr>
            <p:cNvPr id="149" name="Group 148"/>
            <p:cNvGrpSpPr/>
            <p:nvPr/>
          </p:nvGrpSpPr>
          <p:grpSpPr>
            <a:xfrm>
              <a:off x="1155000" y="3702671"/>
              <a:ext cx="571453" cy="571453"/>
              <a:chOff x="1155000" y="3702671"/>
              <a:chExt cx="571453" cy="571453"/>
            </a:xfrm>
          </p:grpSpPr>
          <p:pic>
            <p:nvPicPr>
              <p:cNvPr id="142" name="Picture 26" descr="C:\Users\patils1\Desktop\2013 Projects\CIS v2\CIS Slide Deck_Based on Book\Colored Graphics\LU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55000" y="3702671"/>
                <a:ext cx="571453" cy="571453"/>
              </a:xfrm>
              <a:prstGeom prst="rect">
                <a:avLst/>
              </a:prstGeom>
              <a:noFill/>
              <a:extLst>
                <a:ext uri="{909E8E84-426E-40DD-AFC4-6F175D3DCCD1}">
                  <a14:hiddenFill xmlns:a14="http://schemas.microsoft.com/office/drawing/2010/main">
                    <a:solidFill>
                      <a:srgbClr val="FFFFFF"/>
                    </a:solidFill>
                  </a14:hiddenFill>
                </a:ext>
              </a:extLst>
            </p:spPr>
          </p:pic>
          <p:sp>
            <p:nvSpPr>
              <p:cNvPr id="148" name="TextBox 147"/>
              <p:cNvSpPr txBox="1"/>
              <p:nvPr/>
            </p:nvSpPr>
            <p:spPr>
              <a:xfrm>
                <a:off x="1155000" y="3910350"/>
                <a:ext cx="571451" cy="230832"/>
              </a:xfrm>
              <a:prstGeom prst="rect">
                <a:avLst/>
              </a:prstGeom>
              <a:noFill/>
            </p:spPr>
            <p:txBody>
              <a:bodyPr wrap="square" rtlCol="0">
                <a:spAutoFit/>
              </a:bodyPr>
              <a:lstStyle/>
              <a:p>
                <a:r>
                  <a:rPr lang="en-US" sz="900" b="1" dirty="0">
                    <a:solidFill>
                      <a:srgbClr val="FF0000"/>
                    </a:solidFill>
                  </a:rPr>
                  <a:t>LUN 1</a:t>
                </a:r>
              </a:p>
            </p:txBody>
          </p:sp>
        </p:grpSp>
        <p:grpSp>
          <p:nvGrpSpPr>
            <p:cNvPr id="151" name="Group 150"/>
            <p:cNvGrpSpPr/>
            <p:nvPr/>
          </p:nvGrpSpPr>
          <p:grpSpPr>
            <a:xfrm>
              <a:off x="8305797" y="2134750"/>
              <a:ext cx="571453" cy="571453"/>
              <a:chOff x="1154999" y="1398426"/>
              <a:chExt cx="571453" cy="571453"/>
            </a:xfrm>
          </p:grpSpPr>
          <p:pic>
            <p:nvPicPr>
              <p:cNvPr id="152" name="Picture 26" descr="C:\Users\patils1\Desktop\2013 Projects\CIS v2\CIS Slide Deck_Based on Book\Colored Graphics\LU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54999" y="1398426"/>
                <a:ext cx="571453" cy="571453"/>
              </a:xfrm>
              <a:prstGeom prst="rect">
                <a:avLst/>
              </a:prstGeom>
              <a:noFill/>
              <a:extLst>
                <a:ext uri="{909E8E84-426E-40DD-AFC4-6F175D3DCCD1}">
                  <a14:hiddenFill xmlns:a14="http://schemas.microsoft.com/office/drawing/2010/main">
                    <a:solidFill>
                      <a:srgbClr val="FFFFFF"/>
                    </a:solidFill>
                  </a14:hiddenFill>
                </a:ext>
              </a:extLst>
            </p:spPr>
          </p:pic>
          <p:sp>
            <p:nvSpPr>
              <p:cNvPr id="153" name="TextBox 152"/>
              <p:cNvSpPr txBox="1"/>
              <p:nvPr/>
            </p:nvSpPr>
            <p:spPr>
              <a:xfrm>
                <a:off x="1154999" y="1624340"/>
                <a:ext cx="571453" cy="230832"/>
              </a:xfrm>
              <a:prstGeom prst="rect">
                <a:avLst/>
              </a:prstGeom>
              <a:noFill/>
            </p:spPr>
            <p:txBody>
              <a:bodyPr wrap="square" rtlCol="0">
                <a:spAutoFit/>
              </a:bodyPr>
              <a:lstStyle/>
              <a:p>
                <a:r>
                  <a:rPr lang="en-US" sz="900" b="1" dirty="0">
                    <a:solidFill>
                      <a:schemeClr val="tx2"/>
                    </a:solidFill>
                  </a:rPr>
                  <a:t>LUN 0</a:t>
                </a:r>
              </a:p>
            </p:txBody>
          </p:sp>
        </p:grpSp>
        <p:grpSp>
          <p:nvGrpSpPr>
            <p:cNvPr id="154" name="Group 153"/>
            <p:cNvGrpSpPr/>
            <p:nvPr/>
          </p:nvGrpSpPr>
          <p:grpSpPr>
            <a:xfrm>
              <a:off x="8305799" y="3162737"/>
              <a:ext cx="571453" cy="571453"/>
              <a:chOff x="1155000" y="3702671"/>
              <a:chExt cx="571453" cy="571453"/>
            </a:xfrm>
          </p:grpSpPr>
          <p:pic>
            <p:nvPicPr>
              <p:cNvPr id="155" name="Picture 26" descr="C:\Users\patils1\Desktop\2013 Projects\CIS v2\CIS Slide Deck_Based on Book\Colored Graphics\LU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55000" y="3702671"/>
                <a:ext cx="571453" cy="571453"/>
              </a:xfrm>
              <a:prstGeom prst="rect">
                <a:avLst/>
              </a:prstGeom>
              <a:noFill/>
              <a:extLst>
                <a:ext uri="{909E8E84-426E-40DD-AFC4-6F175D3DCCD1}">
                  <a14:hiddenFill xmlns:a14="http://schemas.microsoft.com/office/drawing/2010/main">
                    <a:solidFill>
                      <a:srgbClr val="FFFFFF"/>
                    </a:solidFill>
                  </a14:hiddenFill>
                </a:ext>
              </a:extLst>
            </p:spPr>
          </p:pic>
          <p:sp>
            <p:nvSpPr>
              <p:cNvPr id="156" name="TextBox 155"/>
              <p:cNvSpPr txBox="1"/>
              <p:nvPr/>
            </p:nvSpPr>
            <p:spPr>
              <a:xfrm>
                <a:off x="1155000" y="3910350"/>
                <a:ext cx="571451" cy="230832"/>
              </a:xfrm>
              <a:prstGeom prst="rect">
                <a:avLst/>
              </a:prstGeom>
              <a:noFill/>
            </p:spPr>
            <p:txBody>
              <a:bodyPr wrap="square" rtlCol="0">
                <a:spAutoFit/>
              </a:bodyPr>
              <a:lstStyle/>
              <a:p>
                <a:r>
                  <a:rPr lang="en-US" sz="900" b="1" dirty="0">
                    <a:solidFill>
                      <a:srgbClr val="FF0000"/>
                    </a:solidFill>
                  </a:rPr>
                  <a:t>LUN 1</a:t>
                </a:r>
              </a:p>
            </p:txBody>
          </p:sp>
        </p:grpSp>
        <p:grpSp>
          <p:nvGrpSpPr>
            <p:cNvPr id="169" name="Group 168"/>
            <p:cNvGrpSpPr/>
            <p:nvPr/>
          </p:nvGrpSpPr>
          <p:grpSpPr>
            <a:xfrm>
              <a:off x="6705600" y="2215645"/>
              <a:ext cx="1040166" cy="1416555"/>
              <a:chOff x="6705600" y="2215645"/>
              <a:chExt cx="1040166" cy="1416555"/>
            </a:xfrm>
          </p:grpSpPr>
          <p:pic>
            <p:nvPicPr>
              <p:cNvPr id="158" name="Picture 37" descr="C:\Users\patils1\Desktop\2013 Projects\CIS v2\CIS Slide Deck_Based on Book\Colored Graphics\Striped Disk.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75545" y="2215645"/>
                <a:ext cx="570221" cy="570221"/>
              </a:xfrm>
              <a:prstGeom prst="rect">
                <a:avLst/>
              </a:prstGeom>
              <a:noFill/>
              <a:extLst>
                <a:ext uri="{909E8E84-426E-40DD-AFC4-6F175D3DCCD1}">
                  <a14:hiddenFill xmlns:a14="http://schemas.microsoft.com/office/drawing/2010/main">
                    <a:solidFill>
                      <a:srgbClr val="FFFFFF"/>
                    </a:solidFill>
                  </a14:hiddenFill>
                </a:ext>
              </a:extLst>
            </p:spPr>
          </p:pic>
          <p:pic>
            <p:nvPicPr>
              <p:cNvPr id="159" name="Picture 37" descr="C:\Users\patils1\Desktop\2013 Projects\CIS v2\CIS Slide Deck_Based on Book\Colored Graphics\Striped Disk.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58058" y="2420472"/>
                <a:ext cx="570221" cy="570221"/>
              </a:xfrm>
              <a:prstGeom prst="rect">
                <a:avLst/>
              </a:prstGeom>
              <a:noFill/>
              <a:extLst>
                <a:ext uri="{909E8E84-426E-40DD-AFC4-6F175D3DCCD1}">
                  <a14:hiddenFill xmlns:a14="http://schemas.microsoft.com/office/drawing/2010/main">
                    <a:solidFill>
                      <a:srgbClr val="FFFFFF"/>
                    </a:solidFill>
                  </a14:hiddenFill>
                </a:ext>
              </a:extLst>
            </p:spPr>
          </p:pic>
          <p:pic>
            <p:nvPicPr>
              <p:cNvPr id="162" name="Picture 37" descr="C:\Users\patils1\Desktop\2013 Projects\CIS v2\CIS Slide Deck_Based on Book\Colored Graphics\Striped Disk.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40572" y="2638813"/>
                <a:ext cx="570221" cy="570221"/>
              </a:xfrm>
              <a:prstGeom prst="rect">
                <a:avLst/>
              </a:prstGeom>
              <a:noFill/>
              <a:extLst>
                <a:ext uri="{909E8E84-426E-40DD-AFC4-6F175D3DCCD1}">
                  <a14:hiddenFill xmlns:a14="http://schemas.microsoft.com/office/drawing/2010/main">
                    <a:solidFill>
                      <a:srgbClr val="FFFFFF"/>
                    </a:solidFill>
                  </a14:hiddenFill>
                </a:ext>
              </a:extLst>
            </p:spPr>
          </p:pic>
          <p:pic>
            <p:nvPicPr>
              <p:cNvPr id="163" name="Picture 37" descr="C:\Users\patils1\Desktop\2013 Projects\CIS v2\CIS Slide Deck_Based on Book\Colored Graphics\Striped Disk.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23086" y="2885654"/>
                <a:ext cx="570221" cy="570221"/>
              </a:xfrm>
              <a:prstGeom prst="rect">
                <a:avLst/>
              </a:prstGeom>
              <a:noFill/>
              <a:extLst>
                <a:ext uri="{909E8E84-426E-40DD-AFC4-6F175D3DCCD1}">
                  <a14:hiddenFill xmlns:a14="http://schemas.microsoft.com/office/drawing/2010/main">
                    <a:solidFill>
                      <a:srgbClr val="FFFFFF"/>
                    </a:solidFill>
                  </a14:hiddenFill>
                </a:ext>
              </a:extLst>
            </p:spPr>
          </p:pic>
          <p:pic>
            <p:nvPicPr>
              <p:cNvPr id="157" name="Picture 37" descr="C:\Users\patils1\Desktop\2013 Projects\CIS v2\CIS Slide Deck_Based on Book\Colored Graphics\Striped Disk.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05600" y="3061979"/>
                <a:ext cx="570221" cy="57022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71" name="Straight Connector 170"/>
            <p:cNvCxnSpPr>
              <a:stCxn id="156" idx="1"/>
              <a:endCxn id="157" idx="3"/>
            </p:cNvCxnSpPr>
            <p:nvPr/>
          </p:nvCxnSpPr>
          <p:spPr>
            <a:xfrm flipH="1" flipV="1">
              <a:off x="7275821" y="3347090"/>
              <a:ext cx="1029978" cy="138742"/>
            </a:xfrm>
            <a:prstGeom prst="line">
              <a:avLst/>
            </a:prstGeom>
            <a:ln w="12700" cmpd="sng">
              <a:solidFill>
                <a:srgbClr val="FF000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73" name="Straight Connector 172"/>
            <p:cNvCxnSpPr>
              <a:stCxn id="156" idx="1"/>
              <a:endCxn id="163" idx="3"/>
            </p:cNvCxnSpPr>
            <p:nvPr/>
          </p:nvCxnSpPr>
          <p:spPr>
            <a:xfrm flipH="1" flipV="1">
              <a:off x="7393307" y="3170765"/>
              <a:ext cx="912492" cy="315067"/>
            </a:xfrm>
            <a:prstGeom prst="line">
              <a:avLst/>
            </a:prstGeom>
            <a:ln w="12700" cmpd="sng">
              <a:solidFill>
                <a:srgbClr val="FF000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75" name="Straight Connector 174"/>
            <p:cNvCxnSpPr>
              <a:stCxn id="156" idx="1"/>
              <a:endCxn id="162" idx="3"/>
            </p:cNvCxnSpPr>
            <p:nvPr/>
          </p:nvCxnSpPr>
          <p:spPr>
            <a:xfrm flipH="1" flipV="1">
              <a:off x="7510793" y="2923924"/>
              <a:ext cx="795006" cy="561908"/>
            </a:xfrm>
            <a:prstGeom prst="line">
              <a:avLst/>
            </a:prstGeom>
            <a:ln w="12700" cmpd="sng">
              <a:solidFill>
                <a:srgbClr val="FF000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79" name="Straight Connector 178"/>
            <p:cNvCxnSpPr>
              <a:stCxn id="156" idx="1"/>
              <a:endCxn id="159" idx="3"/>
            </p:cNvCxnSpPr>
            <p:nvPr/>
          </p:nvCxnSpPr>
          <p:spPr>
            <a:xfrm flipH="1" flipV="1">
              <a:off x="7628279" y="2705583"/>
              <a:ext cx="677520" cy="780249"/>
            </a:xfrm>
            <a:prstGeom prst="line">
              <a:avLst/>
            </a:prstGeom>
            <a:ln w="12700" cmpd="sng">
              <a:solidFill>
                <a:srgbClr val="FF000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81" name="Straight Connector 180"/>
            <p:cNvCxnSpPr>
              <a:stCxn id="156" idx="1"/>
              <a:endCxn id="158" idx="3"/>
            </p:cNvCxnSpPr>
            <p:nvPr/>
          </p:nvCxnSpPr>
          <p:spPr>
            <a:xfrm flipH="1" flipV="1">
              <a:off x="7745766" y="2500756"/>
              <a:ext cx="560033" cy="985076"/>
            </a:xfrm>
            <a:prstGeom prst="line">
              <a:avLst/>
            </a:prstGeom>
            <a:ln w="12700" cmpd="sng">
              <a:solidFill>
                <a:srgbClr val="FF000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83" name="Straight Connector 182"/>
            <p:cNvCxnSpPr>
              <a:stCxn id="153" idx="1"/>
              <a:endCxn id="157" idx="3"/>
            </p:cNvCxnSpPr>
            <p:nvPr/>
          </p:nvCxnSpPr>
          <p:spPr>
            <a:xfrm flipH="1">
              <a:off x="7275821" y="2476080"/>
              <a:ext cx="1029976" cy="871010"/>
            </a:xfrm>
            <a:prstGeom prst="line">
              <a:avLst/>
            </a:prstGeom>
            <a:ln w="1270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85" name="Straight Connector 184"/>
            <p:cNvCxnSpPr>
              <a:stCxn id="153" idx="1"/>
              <a:endCxn id="163" idx="3"/>
            </p:cNvCxnSpPr>
            <p:nvPr/>
          </p:nvCxnSpPr>
          <p:spPr>
            <a:xfrm flipH="1">
              <a:off x="7393307" y="2476080"/>
              <a:ext cx="912490" cy="694685"/>
            </a:xfrm>
            <a:prstGeom prst="line">
              <a:avLst/>
            </a:prstGeom>
            <a:ln w="1270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87" name="Straight Connector 186"/>
            <p:cNvCxnSpPr>
              <a:stCxn id="153" idx="1"/>
              <a:endCxn id="162" idx="3"/>
            </p:cNvCxnSpPr>
            <p:nvPr/>
          </p:nvCxnSpPr>
          <p:spPr>
            <a:xfrm flipH="1">
              <a:off x="7510793" y="2476080"/>
              <a:ext cx="795004" cy="447844"/>
            </a:xfrm>
            <a:prstGeom prst="line">
              <a:avLst/>
            </a:prstGeom>
            <a:ln w="1270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89" name="Straight Connector 188"/>
            <p:cNvCxnSpPr>
              <a:stCxn id="153" idx="1"/>
              <a:endCxn id="159" idx="3"/>
            </p:cNvCxnSpPr>
            <p:nvPr/>
          </p:nvCxnSpPr>
          <p:spPr>
            <a:xfrm flipH="1">
              <a:off x="7628279" y="2476080"/>
              <a:ext cx="677518" cy="229503"/>
            </a:xfrm>
            <a:prstGeom prst="line">
              <a:avLst/>
            </a:prstGeom>
            <a:ln w="1270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91" name="Straight Connector 190"/>
            <p:cNvCxnSpPr>
              <a:stCxn id="153" idx="1"/>
              <a:endCxn id="158" idx="3"/>
            </p:cNvCxnSpPr>
            <p:nvPr/>
          </p:nvCxnSpPr>
          <p:spPr>
            <a:xfrm flipH="1">
              <a:off x="7745766" y="2476080"/>
              <a:ext cx="560031" cy="24676"/>
            </a:xfrm>
            <a:prstGeom prst="line">
              <a:avLst/>
            </a:prstGeom>
            <a:ln w="1270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192" name="Text Box 3"/>
            <p:cNvSpPr txBox="1">
              <a:spLocks noChangeArrowheads="1"/>
            </p:cNvSpPr>
            <p:nvPr/>
          </p:nvSpPr>
          <p:spPr bwMode="auto">
            <a:xfrm>
              <a:off x="163409" y="2175603"/>
              <a:ext cx="989053"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marL="354013" indent="-354013"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spcBef>
                  <a:spcPct val="50000"/>
                </a:spcBef>
              </a:pPr>
              <a:r>
                <a:rPr lang="en-US" sz="1400" dirty="0">
                  <a:latin typeface="Verdana" panose="020B0604030504040204" pitchFamily="34" charset="0"/>
                  <a:ea typeface="Verdana" panose="020B0604030504040204" pitchFamily="34" charset="0"/>
                  <a:cs typeface="Verdana" panose="020B0604030504040204" pitchFamily="34" charset="0"/>
                </a:rPr>
                <a:t>Compute 1</a:t>
              </a:r>
            </a:p>
          </p:txBody>
        </p:sp>
        <p:sp>
          <p:nvSpPr>
            <p:cNvPr id="193" name="Text Box 3"/>
            <p:cNvSpPr txBox="1">
              <a:spLocks noChangeArrowheads="1"/>
            </p:cNvSpPr>
            <p:nvPr/>
          </p:nvSpPr>
          <p:spPr bwMode="auto">
            <a:xfrm>
              <a:off x="125236" y="4477787"/>
              <a:ext cx="989053"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marL="354013" indent="-354013"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spcBef>
                  <a:spcPct val="50000"/>
                </a:spcBef>
              </a:pPr>
              <a:r>
                <a:rPr lang="en-US" sz="1400" dirty="0">
                  <a:latin typeface="Verdana" panose="020B0604030504040204" pitchFamily="34" charset="0"/>
                  <a:ea typeface="Verdana" panose="020B0604030504040204" pitchFamily="34" charset="0"/>
                  <a:cs typeface="Verdana" panose="020B0604030504040204" pitchFamily="34" charset="0"/>
                </a:rPr>
                <a:t>Compute 2</a:t>
              </a:r>
            </a:p>
          </p:txBody>
        </p:sp>
        <p:pic>
          <p:nvPicPr>
            <p:cNvPr id="194" name="Picture 29" descr="C:\Users\patils1\Desktop\2013 Projects\CIS v2\CIS Slide Deck_Based on Book\Colored Graphics\Physical Compute System.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50029" y="1964762"/>
              <a:ext cx="934518" cy="210312"/>
            </a:xfrm>
            <a:prstGeom prst="rect">
              <a:avLst/>
            </a:prstGeom>
            <a:noFill/>
            <a:extLst>
              <a:ext uri="{909E8E84-426E-40DD-AFC4-6F175D3DCCD1}">
                <a14:hiddenFill xmlns:a14="http://schemas.microsoft.com/office/drawing/2010/main">
                  <a:solidFill>
                    <a:srgbClr val="FFFFFF"/>
                  </a:solidFill>
                </a14:hiddenFill>
              </a:ext>
            </a:extLst>
          </p:spPr>
        </p:pic>
        <p:pic>
          <p:nvPicPr>
            <p:cNvPr id="195" name="Picture 29" descr="C:\Users\patils1\Desktop\2013 Projects\CIS v2\CIS Slide Deck_Based on Book\Colored Graphics\Physical Compute System.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50019" y="1952157"/>
              <a:ext cx="1032147" cy="232284"/>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extLst>
      <p:ext uri="{BB962C8B-B14F-4D97-AF65-F5344CB8AC3E}">
        <p14:creationId xmlns:p14="http://schemas.microsoft.com/office/powerpoint/2010/main" val="3693239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86143" y="2395526"/>
            <a:ext cx="6569243" cy="3540752"/>
          </a:xfrm>
        </p:spPr>
        <p:txBody>
          <a:bodyPr/>
          <a:lstStyle/>
          <a:p>
            <a:r>
              <a:rPr lang="en-US" sz="1400" dirty="0"/>
              <a:t>Created by combining two or more LUNs</a:t>
            </a:r>
          </a:p>
          <a:p>
            <a:r>
              <a:rPr lang="en-US" sz="1400" dirty="0" err="1"/>
              <a:t>MetaLUNs</a:t>
            </a:r>
            <a:r>
              <a:rPr lang="en-US" sz="1400" dirty="0"/>
              <a:t> can either be concatenated or striped</a:t>
            </a:r>
          </a:p>
          <a:p>
            <a:r>
              <a:rPr lang="en-US" sz="1400" dirty="0"/>
              <a:t>Concatenated </a:t>
            </a:r>
            <a:r>
              <a:rPr lang="en-US" sz="1400" dirty="0" err="1"/>
              <a:t>metaLUN</a:t>
            </a:r>
            <a:endParaRPr lang="en-US" sz="1400" dirty="0"/>
          </a:p>
          <a:p>
            <a:pPr lvl="1"/>
            <a:r>
              <a:rPr lang="en-US" sz="1400" dirty="0"/>
              <a:t>Provides only additional capacity but no performance</a:t>
            </a:r>
          </a:p>
          <a:p>
            <a:pPr lvl="1"/>
            <a:r>
              <a:rPr lang="en-US" sz="1400" dirty="0"/>
              <a:t>Expansion is quick as data is not restriped</a:t>
            </a:r>
          </a:p>
          <a:p>
            <a:r>
              <a:rPr lang="en-US" sz="1400" dirty="0"/>
              <a:t>Striped </a:t>
            </a:r>
            <a:r>
              <a:rPr lang="en-US" sz="1400" dirty="0" err="1"/>
              <a:t>metaLUN</a:t>
            </a:r>
            <a:endParaRPr lang="en-US" sz="1400" dirty="0"/>
          </a:p>
          <a:p>
            <a:pPr lvl="1"/>
            <a:r>
              <a:rPr lang="en-US" sz="1400" dirty="0"/>
              <a:t>Provides capacity and performance</a:t>
            </a:r>
          </a:p>
          <a:p>
            <a:pPr lvl="1"/>
            <a:r>
              <a:rPr lang="en-US" sz="1400" dirty="0"/>
              <a:t>Expansion is slow as data is restriped</a:t>
            </a:r>
          </a:p>
          <a:p>
            <a:endParaRPr lang="en-US" dirty="0"/>
          </a:p>
        </p:txBody>
      </p:sp>
      <p:sp>
        <p:nvSpPr>
          <p:cNvPr id="2" name="Title 1"/>
          <p:cNvSpPr>
            <a:spLocks noGrp="1"/>
          </p:cNvSpPr>
          <p:nvPr>
            <p:ph type="title"/>
          </p:nvPr>
        </p:nvSpPr>
        <p:spPr/>
        <p:txBody>
          <a:bodyPr/>
          <a:lstStyle/>
          <a:p>
            <a:r>
              <a:rPr lang="en-US" dirty="0"/>
              <a:t>LUN Expansion</a:t>
            </a:r>
          </a:p>
        </p:txBody>
      </p:sp>
      <p:sp>
        <p:nvSpPr>
          <p:cNvPr id="4" name="Footer Placeholder 3"/>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1" y="1219201"/>
            <a:ext cx="1995363" cy="3952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Group 5"/>
          <p:cNvGrpSpPr/>
          <p:nvPr/>
        </p:nvGrpSpPr>
        <p:grpSpPr>
          <a:xfrm>
            <a:off x="1505163" y="1219201"/>
            <a:ext cx="5048037" cy="1087761"/>
            <a:chOff x="125970" y="798190"/>
            <a:chExt cx="6253791" cy="1087761"/>
          </a:xfrm>
        </p:grpSpPr>
        <p:sp>
          <p:nvSpPr>
            <p:cNvPr id="7" name="Rectangle 6"/>
            <p:cNvSpPr/>
            <p:nvPr/>
          </p:nvSpPr>
          <p:spPr>
            <a:xfrm>
              <a:off x="125970" y="92820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endParaRPr lang="en-US"/>
            </a:p>
          </p:txBody>
        </p:sp>
        <p:sp>
          <p:nvSpPr>
            <p:cNvPr id="8" name="Rectangle 7"/>
            <p:cNvSpPr/>
            <p:nvPr/>
          </p:nvSpPr>
          <p:spPr>
            <a:xfrm>
              <a:off x="441553" y="996921"/>
              <a:ext cx="5938208" cy="889030"/>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600">
                  <a:solidFill>
                    <a:schemeClr val="tx1"/>
                  </a:solidFill>
                </a:rPr>
                <a:t>A </a:t>
              </a:r>
              <a:r>
                <a:rPr lang="en-US" sz="1600" dirty="0">
                  <a:solidFill>
                    <a:schemeClr val="tx1"/>
                  </a:solidFill>
                </a:rPr>
                <a:t>method to expand LUNs that require additional capacity or performance.</a:t>
              </a:r>
            </a:p>
          </p:txBody>
        </p:sp>
        <p:sp>
          <p:nvSpPr>
            <p:cNvPr id="9" name="Rectangle 8"/>
            <p:cNvSpPr/>
            <p:nvPr/>
          </p:nvSpPr>
          <p:spPr>
            <a:xfrm>
              <a:off x="175740" y="798190"/>
              <a:ext cx="4343400" cy="397459"/>
            </a:xfrm>
            <a:prstGeom prst="rect">
              <a:avLst/>
            </a:prstGeom>
            <a:solidFill>
              <a:srgbClr val="2C95D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kern="0" dirty="0" err="1">
                  <a:solidFill>
                    <a:schemeClr val="bg1"/>
                  </a:solidFill>
                  <a:ea typeface="Verdana" panose="020B0604030504040204" pitchFamily="34" charset="0"/>
                  <a:cs typeface="Verdana" panose="020B0604030504040204" pitchFamily="34" charset="0"/>
                </a:rPr>
                <a:t>MetaLUN</a:t>
              </a:r>
              <a:endParaRPr lang="en-US" sz="1600" b="1" kern="0" dirty="0">
                <a:solidFill>
                  <a:schemeClr val="bg1"/>
                </a:solidFill>
                <a:ea typeface="Verdana" panose="020B0604030504040204" pitchFamily="34" charset="0"/>
                <a:cs typeface="Verdana" panose="020B0604030504040204" pitchFamily="34" charset="0"/>
              </a:endParaRPr>
            </a:p>
          </p:txBody>
        </p:sp>
      </p:grpSp>
    </p:spTree>
    <p:custDataLst>
      <p:tags r:id="rId1"/>
    </p:custDataLst>
    <p:extLst>
      <p:ext uri="{BB962C8B-B14F-4D97-AF65-F5344CB8AC3E}">
        <p14:creationId xmlns:p14="http://schemas.microsoft.com/office/powerpoint/2010/main" val="4164001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Provisioning</a:t>
            </a:r>
            <a:endParaRPr lang="en-US" dirty="0"/>
          </a:p>
        </p:txBody>
      </p:sp>
      <p:sp>
        <p:nvSpPr>
          <p:cNvPr id="4" name="Footer Placeholder 3"/>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5" name="Group 4"/>
          <p:cNvGrpSpPr/>
          <p:nvPr/>
        </p:nvGrpSpPr>
        <p:grpSpPr>
          <a:xfrm>
            <a:off x="1551397" y="1600201"/>
            <a:ext cx="7398551" cy="3393039"/>
            <a:chOff x="188167" y="742950"/>
            <a:chExt cx="8761782" cy="4078091"/>
          </a:xfrm>
        </p:grpSpPr>
        <p:grpSp>
          <p:nvGrpSpPr>
            <p:cNvPr id="6" name="Group 5"/>
            <p:cNvGrpSpPr/>
            <p:nvPr/>
          </p:nvGrpSpPr>
          <p:grpSpPr>
            <a:xfrm>
              <a:off x="188167" y="1270316"/>
              <a:ext cx="8155780" cy="3416881"/>
              <a:chOff x="150019" y="1276350"/>
              <a:chExt cx="8155780" cy="3416881"/>
            </a:xfrm>
          </p:grpSpPr>
          <p:cxnSp>
            <p:nvCxnSpPr>
              <p:cNvPr id="7" name="Elbow Connector 6"/>
              <p:cNvCxnSpPr/>
              <p:nvPr/>
            </p:nvCxnSpPr>
            <p:spPr>
              <a:xfrm rot="5400000" flipH="1" flipV="1">
                <a:off x="679372" y="3245001"/>
                <a:ext cx="1466783" cy="844318"/>
              </a:xfrm>
              <a:prstGeom prst="bentConnector3">
                <a:avLst>
                  <a:gd name="adj1" fmla="val 1580"/>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cxnSp>
          <p:cxnSp>
            <p:nvCxnSpPr>
              <p:cNvPr id="8" name="Elbow Connector 7"/>
              <p:cNvCxnSpPr/>
              <p:nvPr/>
            </p:nvCxnSpPr>
            <p:spPr>
              <a:xfrm>
                <a:off x="990602" y="2068819"/>
                <a:ext cx="839295" cy="780981"/>
              </a:xfrm>
              <a:prstGeom prst="bentConnector3">
                <a:avLst>
                  <a:gd name="adj1" fmla="val 99715"/>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cxnSp>
          <p:sp>
            <p:nvSpPr>
              <p:cNvPr id="9" name="AutoShape 12"/>
              <p:cNvSpPr>
                <a:spLocks noChangeArrowheads="1"/>
              </p:cNvSpPr>
              <p:nvPr/>
            </p:nvSpPr>
            <p:spPr bwMode="auto">
              <a:xfrm>
                <a:off x="2853371" y="1546632"/>
                <a:ext cx="3352974" cy="2438059"/>
              </a:xfrm>
              <a:prstGeom prst="roundRect">
                <a:avLst>
                  <a:gd name="adj" fmla="val 5528"/>
                </a:avLst>
              </a:prstGeom>
              <a:ln>
                <a:headEnd/>
                <a:tailEnd type="none" w="lg" len="med"/>
              </a:ln>
            </p:spPr>
            <p:style>
              <a:lnRef idx="1">
                <a:schemeClr val="dk1"/>
              </a:lnRef>
              <a:fillRef idx="2">
                <a:schemeClr val="dk1"/>
              </a:fillRef>
              <a:effectRef idx="1">
                <a:schemeClr val="dk1"/>
              </a:effectRef>
              <a:fontRef idx="minor">
                <a:schemeClr val="dk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10" name="Text Box 14"/>
              <p:cNvSpPr txBox="1">
                <a:spLocks noChangeArrowheads="1"/>
              </p:cNvSpPr>
              <p:nvPr/>
            </p:nvSpPr>
            <p:spPr bwMode="auto">
              <a:xfrm>
                <a:off x="3183388" y="1872930"/>
                <a:ext cx="707180" cy="19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marL="354013" indent="-354013"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lnSpc>
                    <a:spcPct val="90000"/>
                  </a:lnSpc>
                  <a:spcBef>
                    <a:spcPct val="50000"/>
                  </a:spcBef>
                </a:pPr>
                <a:r>
                  <a:rPr lang="en-US" sz="1400" dirty="0">
                    <a:latin typeface="+mn-lt"/>
                    <a:ea typeface="Verdana" panose="020B0604030504040204" pitchFamily="34" charset="0"/>
                    <a:cs typeface="Verdana" panose="020B0604030504040204" pitchFamily="34" charset="0"/>
                  </a:rPr>
                  <a:t>Front End</a:t>
                </a:r>
              </a:p>
            </p:txBody>
          </p:sp>
          <p:sp>
            <p:nvSpPr>
              <p:cNvPr id="11" name="Text Box 15"/>
              <p:cNvSpPr txBox="1">
                <a:spLocks noChangeArrowheads="1"/>
              </p:cNvSpPr>
              <p:nvPr/>
            </p:nvSpPr>
            <p:spPr bwMode="auto">
              <a:xfrm>
                <a:off x="5285350" y="1855349"/>
                <a:ext cx="658835" cy="19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marL="354013" indent="-354013"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lnSpc>
                    <a:spcPct val="90000"/>
                  </a:lnSpc>
                  <a:spcBef>
                    <a:spcPct val="50000"/>
                  </a:spcBef>
                </a:pPr>
                <a:r>
                  <a:rPr lang="en-US" sz="1400" dirty="0">
                    <a:latin typeface="+mn-lt"/>
                    <a:ea typeface="Verdana" panose="020B0604030504040204" pitchFamily="34" charset="0"/>
                    <a:cs typeface="Verdana" panose="020B0604030504040204" pitchFamily="34" charset="0"/>
                  </a:rPr>
                  <a:t>Back End</a:t>
                </a:r>
              </a:p>
            </p:txBody>
          </p:sp>
          <p:sp>
            <p:nvSpPr>
              <p:cNvPr id="12" name="Text Box 16"/>
              <p:cNvSpPr txBox="1">
                <a:spLocks noChangeArrowheads="1"/>
              </p:cNvSpPr>
              <p:nvPr/>
            </p:nvSpPr>
            <p:spPr bwMode="auto">
              <a:xfrm>
                <a:off x="4356681" y="2239678"/>
                <a:ext cx="442429" cy="19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marL="354013" indent="-354013"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lnSpc>
                    <a:spcPct val="90000"/>
                  </a:lnSpc>
                  <a:spcBef>
                    <a:spcPct val="50000"/>
                  </a:spcBef>
                </a:pPr>
                <a:r>
                  <a:rPr lang="en-US" sz="1400" dirty="0">
                    <a:latin typeface="+mn-lt"/>
                    <a:ea typeface="Verdana" panose="020B0604030504040204" pitchFamily="34" charset="0"/>
                    <a:cs typeface="Verdana" panose="020B0604030504040204" pitchFamily="34" charset="0"/>
                  </a:rPr>
                  <a:t>Cache</a:t>
                </a:r>
              </a:p>
            </p:txBody>
          </p:sp>
          <p:sp>
            <p:nvSpPr>
              <p:cNvPr id="13" name="Line 19"/>
              <p:cNvSpPr>
                <a:spLocks noChangeShapeType="1"/>
              </p:cNvSpPr>
              <p:nvPr/>
            </p:nvSpPr>
            <p:spPr bwMode="auto">
              <a:xfrm flipH="1">
                <a:off x="3852489" y="2843734"/>
                <a:ext cx="1423846"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ea typeface="Verdana" panose="020B0604030504040204" pitchFamily="34" charset="0"/>
                  <a:cs typeface="Verdana" panose="020B0604030504040204" pitchFamily="34" charset="0"/>
                </a:endParaRPr>
              </a:p>
            </p:txBody>
          </p:sp>
          <p:sp>
            <p:nvSpPr>
              <p:cNvPr id="14" name="Line 35"/>
              <p:cNvSpPr>
                <a:spLocks noChangeShapeType="1"/>
              </p:cNvSpPr>
              <p:nvPr/>
            </p:nvSpPr>
            <p:spPr bwMode="auto">
              <a:xfrm flipH="1">
                <a:off x="3852489" y="2973174"/>
                <a:ext cx="1423846"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ea typeface="Verdana" panose="020B0604030504040204" pitchFamily="34" charset="0"/>
                  <a:cs typeface="Verdana" panose="020B0604030504040204" pitchFamily="34" charset="0"/>
                </a:endParaRPr>
              </a:p>
            </p:txBody>
          </p:sp>
          <p:sp>
            <p:nvSpPr>
              <p:cNvPr id="15" name="Rectangle 38"/>
              <p:cNvSpPr>
                <a:spLocks noChangeArrowheads="1"/>
              </p:cNvSpPr>
              <p:nvPr/>
            </p:nvSpPr>
            <p:spPr bwMode="auto">
              <a:xfrm>
                <a:off x="4155866" y="2487772"/>
                <a:ext cx="109215"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16" name="Rectangle 39"/>
              <p:cNvSpPr>
                <a:spLocks noChangeArrowheads="1"/>
              </p:cNvSpPr>
              <p:nvPr/>
            </p:nvSpPr>
            <p:spPr bwMode="auto">
              <a:xfrm>
                <a:off x="4265081" y="2487772"/>
                <a:ext cx="109216"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17" name="Rectangle 40"/>
              <p:cNvSpPr>
                <a:spLocks noChangeArrowheads="1"/>
              </p:cNvSpPr>
              <p:nvPr/>
            </p:nvSpPr>
            <p:spPr bwMode="auto">
              <a:xfrm>
                <a:off x="4374297" y="2487772"/>
                <a:ext cx="109215"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18" name="Rectangle 41"/>
              <p:cNvSpPr>
                <a:spLocks noChangeArrowheads="1"/>
              </p:cNvSpPr>
              <p:nvPr/>
            </p:nvSpPr>
            <p:spPr bwMode="auto">
              <a:xfrm>
                <a:off x="4483512" y="2487772"/>
                <a:ext cx="109216"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19" name="Rectangle 42"/>
              <p:cNvSpPr>
                <a:spLocks noChangeArrowheads="1"/>
              </p:cNvSpPr>
              <p:nvPr/>
            </p:nvSpPr>
            <p:spPr bwMode="auto">
              <a:xfrm>
                <a:off x="4592728" y="2487772"/>
                <a:ext cx="109215"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20" name="Rectangle 43"/>
              <p:cNvSpPr>
                <a:spLocks noChangeArrowheads="1"/>
              </p:cNvSpPr>
              <p:nvPr/>
            </p:nvSpPr>
            <p:spPr bwMode="auto">
              <a:xfrm>
                <a:off x="4701943" y="2487772"/>
                <a:ext cx="109216"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21" name="Rectangle 44"/>
              <p:cNvSpPr>
                <a:spLocks noChangeArrowheads="1"/>
              </p:cNvSpPr>
              <p:nvPr/>
            </p:nvSpPr>
            <p:spPr bwMode="auto">
              <a:xfrm>
                <a:off x="4811158" y="2487772"/>
                <a:ext cx="109215"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22" name="Rectangle 45"/>
              <p:cNvSpPr>
                <a:spLocks noChangeArrowheads="1"/>
              </p:cNvSpPr>
              <p:nvPr/>
            </p:nvSpPr>
            <p:spPr bwMode="auto">
              <a:xfrm>
                <a:off x="4920373" y="2487772"/>
                <a:ext cx="109216"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23" name="Rectangle 22"/>
              <p:cNvSpPr>
                <a:spLocks noChangeArrowheads="1"/>
              </p:cNvSpPr>
              <p:nvPr/>
            </p:nvSpPr>
            <p:spPr bwMode="auto">
              <a:xfrm>
                <a:off x="4155866" y="2596988"/>
                <a:ext cx="109215"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24" name="Rectangle 23"/>
              <p:cNvSpPr>
                <a:spLocks noChangeArrowheads="1"/>
              </p:cNvSpPr>
              <p:nvPr/>
            </p:nvSpPr>
            <p:spPr bwMode="auto">
              <a:xfrm>
                <a:off x="4265081" y="2596988"/>
                <a:ext cx="109216"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25" name="Rectangle 24"/>
              <p:cNvSpPr>
                <a:spLocks noChangeArrowheads="1"/>
              </p:cNvSpPr>
              <p:nvPr/>
            </p:nvSpPr>
            <p:spPr bwMode="auto">
              <a:xfrm>
                <a:off x="4374297" y="2596988"/>
                <a:ext cx="109215"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26" name="Rectangle 25"/>
              <p:cNvSpPr>
                <a:spLocks noChangeArrowheads="1"/>
              </p:cNvSpPr>
              <p:nvPr/>
            </p:nvSpPr>
            <p:spPr bwMode="auto">
              <a:xfrm>
                <a:off x="4483512" y="2596988"/>
                <a:ext cx="109216"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27" name="Rectangle 26"/>
              <p:cNvSpPr>
                <a:spLocks noChangeArrowheads="1"/>
              </p:cNvSpPr>
              <p:nvPr/>
            </p:nvSpPr>
            <p:spPr bwMode="auto">
              <a:xfrm>
                <a:off x="4592728" y="2596988"/>
                <a:ext cx="109215"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28" name="Rectangle 27"/>
              <p:cNvSpPr>
                <a:spLocks noChangeArrowheads="1"/>
              </p:cNvSpPr>
              <p:nvPr/>
            </p:nvSpPr>
            <p:spPr bwMode="auto">
              <a:xfrm>
                <a:off x="4701943" y="2596988"/>
                <a:ext cx="109216"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29" name="Rectangle 28"/>
              <p:cNvSpPr>
                <a:spLocks noChangeArrowheads="1"/>
              </p:cNvSpPr>
              <p:nvPr/>
            </p:nvSpPr>
            <p:spPr bwMode="auto">
              <a:xfrm>
                <a:off x="4811158" y="2596988"/>
                <a:ext cx="109215"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30" name="Rectangle 29"/>
              <p:cNvSpPr>
                <a:spLocks noChangeArrowheads="1"/>
              </p:cNvSpPr>
              <p:nvPr/>
            </p:nvSpPr>
            <p:spPr bwMode="auto">
              <a:xfrm>
                <a:off x="4920373" y="2596988"/>
                <a:ext cx="109216"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31" name="Rectangle 56"/>
              <p:cNvSpPr>
                <a:spLocks noChangeArrowheads="1"/>
              </p:cNvSpPr>
              <p:nvPr/>
            </p:nvSpPr>
            <p:spPr bwMode="auto">
              <a:xfrm>
                <a:off x="4155866" y="2706203"/>
                <a:ext cx="109215"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32" name="Rectangle 57"/>
              <p:cNvSpPr>
                <a:spLocks noChangeArrowheads="1"/>
              </p:cNvSpPr>
              <p:nvPr/>
            </p:nvSpPr>
            <p:spPr bwMode="auto">
              <a:xfrm>
                <a:off x="4265081" y="2706203"/>
                <a:ext cx="109216"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33" name="Rectangle 58"/>
              <p:cNvSpPr>
                <a:spLocks noChangeArrowheads="1"/>
              </p:cNvSpPr>
              <p:nvPr/>
            </p:nvSpPr>
            <p:spPr bwMode="auto">
              <a:xfrm>
                <a:off x="4374297" y="2706203"/>
                <a:ext cx="109215"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34" name="Rectangle 59"/>
              <p:cNvSpPr>
                <a:spLocks noChangeArrowheads="1"/>
              </p:cNvSpPr>
              <p:nvPr/>
            </p:nvSpPr>
            <p:spPr bwMode="auto">
              <a:xfrm>
                <a:off x="4483512" y="2706203"/>
                <a:ext cx="109216"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35" name="Rectangle 60"/>
              <p:cNvSpPr>
                <a:spLocks noChangeArrowheads="1"/>
              </p:cNvSpPr>
              <p:nvPr/>
            </p:nvSpPr>
            <p:spPr bwMode="auto">
              <a:xfrm>
                <a:off x="4592728" y="2706203"/>
                <a:ext cx="109215"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36" name="Rectangle 61"/>
              <p:cNvSpPr>
                <a:spLocks noChangeArrowheads="1"/>
              </p:cNvSpPr>
              <p:nvPr/>
            </p:nvSpPr>
            <p:spPr bwMode="auto">
              <a:xfrm>
                <a:off x="4701943" y="2706203"/>
                <a:ext cx="109216"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37" name="Rectangle 62"/>
              <p:cNvSpPr>
                <a:spLocks noChangeArrowheads="1"/>
              </p:cNvSpPr>
              <p:nvPr/>
            </p:nvSpPr>
            <p:spPr bwMode="auto">
              <a:xfrm>
                <a:off x="4811158" y="2706203"/>
                <a:ext cx="109215"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38" name="Rectangle 63"/>
              <p:cNvSpPr>
                <a:spLocks noChangeArrowheads="1"/>
              </p:cNvSpPr>
              <p:nvPr/>
            </p:nvSpPr>
            <p:spPr bwMode="auto">
              <a:xfrm>
                <a:off x="4920373" y="2706203"/>
                <a:ext cx="109216"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39" name="Rectangle 65"/>
              <p:cNvSpPr>
                <a:spLocks noChangeArrowheads="1"/>
              </p:cNvSpPr>
              <p:nvPr/>
            </p:nvSpPr>
            <p:spPr bwMode="auto">
              <a:xfrm>
                <a:off x="4155866" y="2815419"/>
                <a:ext cx="109215"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40" name="Rectangle 66"/>
              <p:cNvSpPr>
                <a:spLocks noChangeArrowheads="1"/>
              </p:cNvSpPr>
              <p:nvPr/>
            </p:nvSpPr>
            <p:spPr bwMode="auto">
              <a:xfrm>
                <a:off x="4265081" y="2815419"/>
                <a:ext cx="109216"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41" name="Rectangle 67"/>
              <p:cNvSpPr>
                <a:spLocks noChangeArrowheads="1"/>
              </p:cNvSpPr>
              <p:nvPr/>
            </p:nvSpPr>
            <p:spPr bwMode="auto">
              <a:xfrm>
                <a:off x="4374297" y="2815419"/>
                <a:ext cx="109215"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42" name="Rectangle 68"/>
              <p:cNvSpPr>
                <a:spLocks noChangeArrowheads="1"/>
              </p:cNvSpPr>
              <p:nvPr/>
            </p:nvSpPr>
            <p:spPr bwMode="auto">
              <a:xfrm>
                <a:off x="4483512" y="2815419"/>
                <a:ext cx="109216"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43" name="Rectangle 69"/>
              <p:cNvSpPr>
                <a:spLocks noChangeArrowheads="1"/>
              </p:cNvSpPr>
              <p:nvPr/>
            </p:nvSpPr>
            <p:spPr bwMode="auto">
              <a:xfrm>
                <a:off x="4592728" y="2815419"/>
                <a:ext cx="109215"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44" name="Rectangle 70"/>
              <p:cNvSpPr>
                <a:spLocks noChangeArrowheads="1"/>
              </p:cNvSpPr>
              <p:nvPr/>
            </p:nvSpPr>
            <p:spPr bwMode="auto">
              <a:xfrm>
                <a:off x="4701943" y="2815419"/>
                <a:ext cx="109216"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45" name="Rectangle 71"/>
              <p:cNvSpPr>
                <a:spLocks noChangeArrowheads="1"/>
              </p:cNvSpPr>
              <p:nvPr/>
            </p:nvSpPr>
            <p:spPr bwMode="auto">
              <a:xfrm>
                <a:off x="4811158" y="2815419"/>
                <a:ext cx="109215"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46" name="Rectangle 72"/>
              <p:cNvSpPr>
                <a:spLocks noChangeArrowheads="1"/>
              </p:cNvSpPr>
              <p:nvPr/>
            </p:nvSpPr>
            <p:spPr bwMode="auto">
              <a:xfrm>
                <a:off x="4920373" y="2815419"/>
                <a:ext cx="109216"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47" name="Rectangle 74"/>
              <p:cNvSpPr>
                <a:spLocks noChangeArrowheads="1"/>
              </p:cNvSpPr>
              <p:nvPr/>
            </p:nvSpPr>
            <p:spPr bwMode="auto">
              <a:xfrm>
                <a:off x="4155866" y="2924634"/>
                <a:ext cx="109215"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48" name="Rectangle 75"/>
              <p:cNvSpPr>
                <a:spLocks noChangeArrowheads="1"/>
              </p:cNvSpPr>
              <p:nvPr/>
            </p:nvSpPr>
            <p:spPr bwMode="auto">
              <a:xfrm>
                <a:off x="4265081" y="2924634"/>
                <a:ext cx="109216"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49" name="Rectangle 76"/>
              <p:cNvSpPr>
                <a:spLocks noChangeArrowheads="1"/>
              </p:cNvSpPr>
              <p:nvPr/>
            </p:nvSpPr>
            <p:spPr bwMode="auto">
              <a:xfrm>
                <a:off x="4374297" y="2924634"/>
                <a:ext cx="109215"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50" name="Rectangle 77"/>
              <p:cNvSpPr>
                <a:spLocks noChangeArrowheads="1"/>
              </p:cNvSpPr>
              <p:nvPr/>
            </p:nvSpPr>
            <p:spPr bwMode="auto">
              <a:xfrm>
                <a:off x="4483512" y="2924634"/>
                <a:ext cx="109216"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51" name="Rectangle 78"/>
              <p:cNvSpPr>
                <a:spLocks noChangeArrowheads="1"/>
              </p:cNvSpPr>
              <p:nvPr/>
            </p:nvSpPr>
            <p:spPr bwMode="auto">
              <a:xfrm>
                <a:off x="4592728" y="2924634"/>
                <a:ext cx="109215"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52" name="Rectangle 79"/>
              <p:cNvSpPr>
                <a:spLocks noChangeArrowheads="1"/>
              </p:cNvSpPr>
              <p:nvPr/>
            </p:nvSpPr>
            <p:spPr bwMode="auto">
              <a:xfrm>
                <a:off x="4701943" y="2924634"/>
                <a:ext cx="109216"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53" name="Rectangle 80"/>
              <p:cNvSpPr>
                <a:spLocks noChangeArrowheads="1"/>
              </p:cNvSpPr>
              <p:nvPr/>
            </p:nvSpPr>
            <p:spPr bwMode="auto">
              <a:xfrm>
                <a:off x="4811158" y="2924634"/>
                <a:ext cx="109215"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54" name="Rectangle 81"/>
              <p:cNvSpPr>
                <a:spLocks noChangeArrowheads="1"/>
              </p:cNvSpPr>
              <p:nvPr/>
            </p:nvSpPr>
            <p:spPr bwMode="auto">
              <a:xfrm>
                <a:off x="4920373" y="2924634"/>
                <a:ext cx="109216"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55" name="Rectangle 83"/>
              <p:cNvSpPr>
                <a:spLocks noChangeArrowheads="1"/>
              </p:cNvSpPr>
              <p:nvPr/>
            </p:nvSpPr>
            <p:spPr bwMode="auto">
              <a:xfrm>
                <a:off x="4155866" y="3033850"/>
                <a:ext cx="109215"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56" name="Rectangle 84"/>
              <p:cNvSpPr>
                <a:spLocks noChangeArrowheads="1"/>
              </p:cNvSpPr>
              <p:nvPr/>
            </p:nvSpPr>
            <p:spPr bwMode="auto">
              <a:xfrm>
                <a:off x="4265081" y="3033850"/>
                <a:ext cx="109216"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57" name="Rectangle 85"/>
              <p:cNvSpPr>
                <a:spLocks noChangeArrowheads="1"/>
              </p:cNvSpPr>
              <p:nvPr/>
            </p:nvSpPr>
            <p:spPr bwMode="auto">
              <a:xfrm>
                <a:off x="4374297" y="3033850"/>
                <a:ext cx="109215"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58" name="Rectangle 86"/>
              <p:cNvSpPr>
                <a:spLocks noChangeArrowheads="1"/>
              </p:cNvSpPr>
              <p:nvPr/>
            </p:nvSpPr>
            <p:spPr bwMode="auto">
              <a:xfrm>
                <a:off x="4483512" y="3033850"/>
                <a:ext cx="109216"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59" name="Rectangle 87"/>
              <p:cNvSpPr>
                <a:spLocks noChangeArrowheads="1"/>
              </p:cNvSpPr>
              <p:nvPr/>
            </p:nvSpPr>
            <p:spPr bwMode="auto">
              <a:xfrm>
                <a:off x="4592728" y="3033850"/>
                <a:ext cx="109215"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60" name="Rectangle 88"/>
              <p:cNvSpPr>
                <a:spLocks noChangeArrowheads="1"/>
              </p:cNvSpPr>
              <p:nvPr/>
            </p:nvSpPr>
            <p:spPr bwMode="auto">
              <a:xfrm>
                <a:off x="4701943" y="3033850"/>
                <a:ext cx="109216"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61" name="Rectangle 89"/>
              <p:cNvSpPr>
                <a:spLocks noChangeArrowheads="1"/>
              </p:cNvSpPr>
              <p:nvPr/>
            </p:nvSpPr>
            <p:spPr bwMode="auto">
              <a:xfrm>
                <a:off x="4811158" y="3033850"/>
                <a:ext cx="109215"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62" name="Rectangle 90"/>
              <p:cNvSpPr>
                <a:spLocks noChangeArrowheads="1"/>
              </p:cNvSpPr>
              <p:nvPr/>
            </p:nvSpPr>
            <p:spPr bwMode="auto">
              <a:xfrm>
                <a:off x="4920373" y="3033850"/>
                <a:ext cx="109216"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63" name="Rectangle 92"/>
              <p:cNvSpPr>
                <a:spLocks noChangeArrowheads="1"/>
              </p:cNvSpPr>
              <p:nvPr/>
            </p:nvSpPr>
            <p:spPr bwMode="auto">
              <a:xfrm>
                <a:off x="4155866" y="3143065"/>
                <a:ext cx="109215"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64" name="Rectangle 93"/>
              <p:cNvSpPr>
                <a:spLocks noChangeArrowheads="1"/>
              </p:cNvSpPr>
              <p:nvPr/>
            </p:nvSpPr>
            <p:spPr bwMode="auto">
              <a:xfrm>
                <a:off x="4265081" y="3143065"/>
                <a:ext cx="109216"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65" name="Rectangle 94"/>
              <p:cNvSpPr>
                <a:spLocks noChangeArrowheads="1"/>
              </p:cNvSpPr>
              <p:nvPr/>
            </p:nvSpPr>
            <p:spPr bwMode="auto">
              <a:xfrm>
                <a:off x="4374297" y="3143065"/>
                <a:ext cx="109215"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66" name="Rectangle 95"/>
              <p:cNvSpPr>
                <a:spLocks noChangeArrowheads="1"/>
              </p:cNvSpPr>
              <p:nvPr/>
            </p:nvSpPr>
            <p:spPr bwMode="auto">
              <a:xfrm>
                <a:off x="4483512" y="3143065"/>
                <a:ext cx="109216"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67" name="Rectangle 96"/>
              <p:cNvSpPr>
                <a:spLocks noChangeArrowheads="1"/>
              </p:cNvSpPr>
              <p:nvPr/>
            </p:nvSpPr>
            <p:spPr bwMode="auto">
              <a:xfrm>
                <a:off x="4592728" y="3143065"/>
                <a:ext cx="109215"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68" name="Rectangle 97"/>
              <p:cNvSpPr>
                <a:spLocks noChangeArrowheads="1"/>
              </p:cNvSpPr>
              <p:nvPr/>
            </p:nvSpPr>
            <p:spPr bwMode="auto">
              <a:xfrm>
                <a:off x="4701943" y="3143065"/>
                <a:ext cx="109216"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69" name="Rectangle 98"/>
              <p:cNvSpPr>
                <a:spLocks noChangeArrowheads="1"/>
              </p:cNvSpPr>
              <p:nvPr/>
            </p:nvSpPr>
            <p:spPr bwMode="auto">
              <a:xfrm>
                <a:off x="4811158" y="3143065"/>
                <a:ext cx="109215"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70" name="Rectangle 99"/>
              <p:cNvSpPr>
                <a:spLocks noChangeArrowheads="1"/>
              </p:cNvSpPr>
              <p:nvPr/>
            </p:nvSpPr>
            <p:spPr bwMode="auto">
              <a:xfrm>
                <a:off x="4920373" y="3143065"/>
                <a:ext cx="109216"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71" name="Rectangle 101"/>
              <p:cNvSpPr>
                <a:spLocks noChangeArrowheads="1"/>
              </p:cNvSpPr>
              <p:nvPr/>
            </p:nvSpPr>
            <p:spPr bwMode="auto">
              <a:xfrm>
                <a:off x="4155866" y="3252281"/>
                <a:ext cx="109215"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72" name="Rectangle 102"/>
              <p:cNvSpPr>
                <a:spLocks noChangeArrowheads="1"/>
              </p:cNvSpPr>
              <p:nvPr/>
            </p:nvSpPr>
            <p:spPr bwMode="auto">
              <a:xfrm>
                <a:off x="4265081" y="3252281"/>
                <a:ext cx="109216"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73" name="Rectangle 103"/>
              <p:cNvSpPr>
                <a:spLocks noChangeArrowheads="1"/>
              </p:cNvSpPr>
              <p:nvPr/>
            </p:nvSpPr>
            <p:spPr bwMode="auto">
              <a:xfrm>
                <a:off x="4374297" y="3252281"/>
                <a:ext cx="109215"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74" name="Rectangle 104"/>
              <p:cNvSpPr>
                <a:spLocks noChangeArrowheads="1"/>
              </p:cNvSpPr>
              <p:nvPr/>
            </p:nvSpPr>
            <p:spPr bwMode="auto">
              <a:xfrm>
                <a:off x="4483512" y="3252281"/>
                <a:ext cx="109216"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75" name="Rectangle 105"/>
              <p:cNvSpPr>
                <a:spLocks noChangeArrowheads="1"/>
              </p:cNvSpPr>
              <p:nvPr/>
            </p:nvSpPr>
            <p:spPr bwMode="auto">
              <a:xfrm>
                <a:off x="4592728" y="3252281"/>
                <a:ext cx="109215"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76" name="Rectangle 106"/>
              <p:cNvSpPr>
                <a:spLocks noChangeArrowheads="1"/>
              </p:cNvSpPr>
              <p:nvPr/>
            </p:nvSpPr>
            <p:spPr bwMode="auto">
              <a:xfrm>
                <a:off x="4701943" y="3252281"/>
                <a:ext cx="109216"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77" name="Rectangle 107"/>
              <p:cNvSpPr>
                <a:spLocks noChangeArrowheads="1"/>
              </p:cNvSpPr>
              <p:nvPr/>
            </p:nvSpPr>
            <p:spPr bwMode="auto">
              <a:xfrm>
                <a:off x="4811158" y="3252281"/>
                <a:ext cx="109215"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78" name="Rectangle 108"/>
              <p:cNvSpPr>
                <a:spLocks noChangeArrowheads="1"/>
              </p:cNvSpPr>
              <p:nvPr/>
            </p:nvSpPr>
            <p:spPr bwMode="auto">
              <a:xfrm>
                <a:off x="4920373" y="3252281"/>
                <a:ext cx="109216"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79" name="Line 110"/>
              <p:cNvSpPr>
                <a:spLocks noChangeShapeType="1"/>
              </p:cNvSpPr>
              <p:nvPr/>
            </p:nvSpPr>
            <p:spPr bwMode="auto">
              <a:xfrm>
                <a:off x="6012695" y="3428235"/>
                <a:ext cx="387300"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ea typeface="Verdana" panose="020B0604030504040204" pitchFamily="34" charset="0"/>
                  <a:cs typeface="Verdana" panose="020B0604030504040204" pitchFamily="34" charset="0"/>
                </a:endParaRPr>
              </a:p>
            </p:txBody>
          </p:sp>
          <p:sp>
            <p:nvSpPr>
              <p:cNvPr id="80" name="Line 111"/>
              <p:cNvSpPr>
                <a:spLocks noChangeShapeType="1"/>
              </p:cNvSpPr>
              <p:nvPr/>
            </p:nvSpPr>
            <p:spPr bwMode="auto">
              <a:xfrm>
                <a:off x="6309989" y="2688826"/>
                <a:ext cx="0" cy="172285"/>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ea typeface="Verdana" panose="020B0604030504040204" pitchFamily="34" charset="0"/>
                  <a:cs typeface="Verdana" panose="020B0604030504040204" pitchFamily="34" charset="0"/>
                </a:endParaRPr>
              </a:p>
            </p:txBody>
          </p:sp>
          <p:sp>
            <p:nvSpPr>
              <p:cNvPr id="81" name="Line 114"/>
              <p:cNvSpPr>
                <a:spLocks noChangeShapeType="1"/>
              </p:cNvSpPr>
              <p:nvPr/>
            </p:nvSpPr>
            <p:spPr bwMode="auto">
              <a:xfrm>
                <a:off x="5904171" y="2386647"/>
                <a:ext cx="489616"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ea typeface="Verdana" panose="020B0604030504040204" pitchFamily="34" charset="0"/>
                  <a:cs typeface="Verdana" panose="020B0604030504040204" pitchFamily="34" charset="0"/>
                </a:endParaRPr>
              </a:p>
            </p:txBody>
          </p:sp>
          <p:sp>
            <p:nvSpPr>
              <p:cNvPr id="82" name="Line 115"/>
              <p:cNvSpPr>
                <a:spLocks noChangeShapeType="1"/>
              </p:cNvSpPr>
              <p:nvPr/>
            </p:nvSpPr>
            <p:spPr bwMode="auto">
              <a:xfrm>
                <a:off x="6385240" y="2779014"/>
                <a:ext cx="254836"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ea typeface="Verdana" panose="020B0604030504040204" pitchFamily="34" charset="0"/>
                  <a:cs typeface="Verdana" panose="020B0604030504040204" pitchFamily="34" charset="0"/>
                </a:endParaRPr>
              </a:p>
            </p:txBody>
          </p:sp>
          <p:sp>
            <p:nvSpPr>
              <p:cNvPr id="83" name="Line 116"/>
              <p:cNvSpPr>
                <a:spLocks noChangeShapeType="1"/>
              </p:cNvSpPr>
              <p:nvPr/>
            </p:nvSpPr>
            <p:spPr bwMode="auto">
              <a:xfrm>
                <a:off x="6302959" y="2849801"/>
                <a:ext cx="344096"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ea typeface="Verdana" panose="020B0604030504040204" pitchFamily="34" charset="0"/>
                  <a:cs typeface="Verdana" panose="020B0604030504040204" pitchFamily="34" charset="0"/>
                </a:endParaRPr>
              </a:p>
            </p:txBody>
          </p:sp>
          <p:sp>
            <p:nvSpPr>
              <p:cNvPr id="84" name="Line 117"/>
              <p:cNvSpPr>
                <a:spLocks noChangeShapeType="1"/>
              </p:cNvSpPr>
              <p:nvPr/>
            </p:nvSpPr>
            <p:spPr bwMode="auto">
              <a:xfrm>
                <a:off x="6386691" y="2977219"/>
                <a:ext cx="254836"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ea typeface="Verdana" panose="020B0604030504040204" pitchFamily="34" charset="0"/>
                  <a:cs typeface="Verdana" panose="020B0604030504040204" pitchFamily="34" charset="0"/>
                </a:endParaRPr>
              </a:p>
            </p:txBody>
          </p:sp>
          <p:sp>
            <p:nvSpPr>
              <p:cNvPr id="85" name="Line 118"/>
              <p:cNvSpPr>
                <a:spLocks noChangeShapeType="1"/>
              </p:cNvSpPr>
              <p:nvPr/>
            </p:nvSpPr>
            <p:spPr bwMode="auto">
              <a:xfrm>
                <a:off x="6052573" y="2698115"/>
                <a:ext cx="261578"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ea typeface="Verdana" panose="020B0604030504040204" pitchFamily="34" charset="0"/>
                  <a:cs typeface="Verdana" panose="020B0604030504040204" pitchFamily="34" charset="0"/>
                </a:endParaRPr>
              </a:p>
            </p:txBody>
          </p:sp>
          <p:sp>
            <p:nvSpPr>
              <p:cNvPr id="86" name="Line 119"/>
              <p:cNvSpPr>
                <a:spLocks noChangeShapeType="1"/>
              </p:cNvSpPr>
              <p:nvPr/>
            </p:nvSpPr>
            <p:spPr bwMode="auto">
              <a:xfrm flipV="1">
                <a:off x="6058640" y="3116771"/>
                <a:ext cx="261578"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ea typeface="Verdana" panose="020B0604030504040204" pitchFamily="34" charset="0"/>
                  <a:cs typeface="Verdana" panose="020B0604030504040204" pitchFamily="34" charset="0"/>
                </a:endParaRPr>
              </a:p>
            </p:txBody>
          </p:sp>
          <p:sp>
            <p:nvSpPr>
              <p:cNvPr id="87" name="Line 120"/>
              <p:cNvSpPr>
                <a:spLocks noChangeShapeType="1"/>
              </p:cNvSpPr>
              <p:nvPr/>
            </p:nvSpPr>
            <p:spPr bwMode="auto">
              <a:xfrm>
                <a:off x="6307003" y="2914521"/>
                <a:ext cx="358928"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ea typeface="Verdana" panose="020B0604030504040204" pitchFamily="34" charset="0"/>
                  <a:cs typeface="Verdana" panose="020B0604030504040204" pitchFamily="34" charset="0"/>
                </a:endParaRPr>
              </a:p>
            </p:txBody>
          </p:sp>
          <p:sp>
            <p:nvSpPr>
              <p:cNvPr id="88" name="Line 123"/>
              <p:cNvSpPr>
                <a:spLocks noChangeShapeType="1"/>
              </p:cNvSpPr>
              <p:nvPr/>
            </p:nvSpPr>
            <p:spPr bwMode="auto">
              <a:xfrm>
                <a:off x="6390063" y="2379365"/>
                <a:ext cx="0" cy="40557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ea typeface="Verdana" panose="020B0604030504040204" pitchFamily="34" charset="0"/>
                  <a:cs typeface="Verdana" panose="020B0604030504040204" pitchFamily="34" charset="0"/>
                </a:endParaRPr>
              </a:p>
            </p:txBody>
          </p:sp>
          <p:sp>
            <p:nvSpPr>
              <p:cNvPr id="89" name="Line 124"/>
              <p:cNvSpPr>
                <a:spLocks noChangeShapeType="1"/>
              </p:cNvSpPr>
              <p:nvPr/>
            </p:nvSpPr>
            <p:spPr bwMode="auto">
              <a:xfrm>
                <a:off x="6307700" y="2912498"/>
                <a:ext cx="0" cy="214548"/>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ea typeface="Verdana" panose="020B0604030504040204" pitchFamily="34" charset="0"/>
                  <a:cs typeface="Verdana" panose="020B0604030504040204" pitchFamily="34" charset="0"/>
                </a:endParaRPr>
              </a:p>
            </p:txBody>
          </p:sp>
          <p:sp>
            <p:nvSpPr>
              <p:cNvPr id="90" name="Rectangle 126"/>
              <p:cNvSpPr>
                <a:spLocks noChangeArrowheads="1"/>
              </p:cNvSpPr>
              <p:nvPr/>
            </p:nvSpPr>
            <p:spPr bwMode="auto">
              <a:xfrm>
                <a:off x="5281728" y="2111586"/>
                <a:ext cx="666079" cy="1589691"/>
              </a:xfrm>
              <a:prstGeom prst="rect">
                <a:avLst/>
              </a:prstGeom>
              <a:ln>
                <a:headEnd/>
                <a:tailEnd type="none" w="lg" len="me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91" name="Rectangle 130"/>
              <p:cNvSpPr>
                <a:spLocks noChangeArrowheads="1"/>
              </p:cNvSpPr>
              <p:nvPr/>
            </p:nvSpPr>
            <p:spPr bwMode="auto">
              <a:xfrm>
                <a:off x="5947808" y="2317882"/>
                <a:ext cx="128093" cy="128093"/>
              </a:xfrm>
              <a:prstGeom prst="rect">
                <a:avLst/>
              </a:prstGeom>
              <a:ln>
                <a:solidFill>
                  <a:schemeClr val="bg2">
                    <a:lumMod val="60000"/>
                    <a:lumOff val="40000"/>
                  </a:schemeClr>
                </a:solidFill>
                <a:headEnd/>
                <a:tailEnd/>
              </a:ln>
              <a:extLst/>
            </p:spPr>
            <p:style>
              <a:lnRef idx="1">
                <a:schemeClr val="accent3"/>
              </a:lnRef>
              <a:fillRef idx="1001">
                <a:schemeClr val="lt2"/>
              </a:fillRef>
              <a:effectRef idx="2">
                <a:schemeClr val="accent3"/>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92" name="Rectangle 131"/>
              <p:cNvSpPr>
                <a:spLocks noChangeArrowheads="1"/>
              </p:cNvSpPr>
              <p:nvPr/>
            </p:nvSpPr>
            <p:spPr bwMode="auto">
              <a:xfrm>
                <a:off x="5947808" y="2630696"/>
                <a:ext cx="128093" cy="128093"/>
              </a:xfrm>
              <a:prstGeom prst="rect">
                <a:avLst/>
              </a:prstGeom>
              <a:ln>
                <a:solidFill>
                  <a:schemeClr val="bg2">
                    <a:lumMod val="60000"/>
                    <a:lumOff val="40000"/>
                  </a:schemeClr>
                </a:solidFill>
                <a:headEnd/>
                <a:tailEnd/>
              </a:ln>
              <a:extLst/>
            </p:spPr>
            <p:style>
              <a:lnRef idx="1">
                <a:schemeClr val="accent3"/>
              </a:lnRef>
              <a:fillRef idx="1001">
                <a:schemeClr val="lt2"/>
              </a:fillRef>
              <a:effectRef idx="2">
                <a:schemeClr val="accent3"/>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93" name="Rectangle 133"/>
              <p:cNvSpPr>
                <a:spLocks noChangeArrowheads="1"/>
              </p:cNvSpPr>
              <p:nvPr/>
            </p:nvSpPr>
            <p:spPr bwMode="auto">
              <a:xfrm>
                <a:off x="5947808" y="3052727"/>
                <a:ext cx="128093" cy="128092"/>
              </a:xfrm>
              <a:prstGeom prst="rect">
                <a:avLst/>
              </a:prstGeom>
              <a:ln>
                <a:solidFill>
                  <a:schemeClr val="bg2">
                    <a:lumMod val="60000"/>
                    <a:lumOff val="40000"/>
                  </a:schemeClr>
                </a:solidFill>
                <a:headEnd/>
                <a:tailEnd/>
              </a:ln>
              <a:extLst/>
            </p:spPr>
            <p:style>
              <a:lnRef idx="1">
                <a:schemeClr val="accent3"/>
              </a:lnRef>
              <a:fillRef idx="1001">
                <a:schemeClr val="lt2"/>
              </a:fillRef>
              <a:effectRef idx="2">
                <a:schemeClr val="accent3"/>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94" name="Rectangle 134"/>
              <p:cNvSpPr>
                <a:spLocks noChangeArrowheads="1"/>
              </p:cNvSpPr>
              <p:nvPr/>
            </p:nvSpPr>
            <p:spPr bwMode="auto">
              <a:xfrm>
                <a:off x="5947808" y="3365541"/>
                <a:ext cx="128093" cy="128092"/>
              </a:xfrm>
              <a:prstGeom prst="rect">
                <a:avLst/>
              </a:prstGeom>
              <a:ln>
                <a:solidFill>
                  <a:schemeClr val="bg2">
                    <a:lumMod val="60000"/>
                    <a:lumOff val="40000"/>
                  </a:schemeClr>
                </a:solidFill>
                <a:headEnd/>
                <a:tailEnd/>
              </a:ln>
              <a:extLst/>
            </p:spPr>
            <p:style>
              <a:lnRef idx="1">
                <a:schemeClr val="accent3"/>
              </a:lnRef>
              <a:fillRef idx="1001">
                <a:schemeClr val="lt2"/>
              </a:fillRef>
              <a:effectRef idx="2">
                <a:schemeClr val="accent3"/>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95" name="Rectangle 136"/>
              <p:cNvSpPr>
                <a:spLocks noChangeArrowheads="1"/>
              </p:cNvSpPr>
              <p:nvPr/>
            </p:nvSpPr>
            <p:spPr bwMode="auto">
              <a:xfrm>
                <a:off x="3203939" y="2251814"/>
                <a:ext cx="335736" cy="612146"/>
              </a:xfrm>
              <a:prstGeom prst="rect">
                <a:avLst/>
              </a:prstGeom>
              <a:gradFill rotWithShape="1">
                <a:gsLst>
                  <a:gs pos="0">
                    <a:srgbClr val="86BAB5"/>
                  </a:gs>
                  <a:gs pos="100000">
                    <a:srgbClr val="86BAB5">
                      <a:gamma/>
                      <a:shade val="67843"/>
                      <a:invGamma/>
                    </a:srgbClr>
                  </a:gs>
                </a:gsLst>
                <a:lin ang="2700000" scaled="1"/>
              </a:gradFill>
              <a:ln w="12700" algn="ctr">
                <a:solidFill>
                  <a:srgbClr val="88B8B6"/>
                </a:solidFill>
                <a:miter lim="800000"/>
                <a:headEnd/>
                <a:tailEnd type="none" w="lg" len="me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lIns="0" tIns="0" rIns="0" bIns="0" anchor="ctr"/>
              <a:lstStyle/>
              <a:p>
                <a:endParaRPr lang="en-US" sz="1400">
                  <a:ea typeface="Verdana" panose="020B0604030504040204" pitchFamily="34" charset="0"/>
                  <a:cs typeface="Verdana" panose="020B0604030504040204" pitchFamily="34" charset="0"/>
                </a:endParaRPr>
              </a:p>
            </p:txBody>
          </p:sp>
          <p:sp>
            <p:nvSpPr>
              <p:cNvPr id="96" name="Rectangle 137"/>
              <p:cNvSpPr>
                <a:spLocks noChangeArrowheads="1"/>
              </p:cNvSpPr>
              <p:nvPr/>
            </p:nvSpPr>
            <p:spPr bwMode="auto">
              <a:xfrm>
                <a:off x="3203939" y="2985310"/>
                <a:ext cx="335736" cy="612146"/>
              </a:xfrm>
              <a:prstGeom prst="rect">
                <a:avLst/>
              </a:prstGeom>
              <a:gradFill rotWithShape="1">
                <a:gsLst>
                  <a:gs pos="0">
                    <a:srgbClr val="86BAB5"/>
                  </a:gs>
                  <a:gs pos="100000">
                    <a:srgbClr val="86BAB5">
                      <a:gamma/>
                      <a:shade val="67843"/>
                      <a:invGamma/>
                    </a:srgbClr>
                  </a:gs>
                </a:gsLst>
                <a:lin ang="2700000" scaled="1"/>
              </a:gradFill>
              <a:ln w="12700" algn="ctr">
                <a:solidFill>
                  <a:srgbClr val="88B8B6"/>
                </a:solidFill>
                <a:miter lim="800000"/>
                <a:headEnd/>
                <a:tailEnd type="none" w="lg" len="me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lIns="0" tIns="0" rIns="0" bIns="0" anchor="ctr"/>
              <a:lstStyle/>
              <a:p>
                <a:endParaRPr lang="en-US" sz="1400">
                  <a:ea typeface="Verdana" panose="020B0604030504040204" pitchFamily="34" charset="0"/>
                  <a:cs typeface="Verdana" panose="020B0604030504040204" pitchFamily="34" charset="0"/>
                </a:endParaRPr>
              </a:p>
            </p:txBody>
          </p:sp>
          <p:sp>
            <p:nvSpPr>
              <p:cNvPr id="97" name="Rectangle 138"/>
              <p:cNvSpPr>
                <a:spLocks noChangeArrowheads="1"/>
              </p:cNvSpPr>
              <p:nvPr/>
            </p:nvSpPr>
            <p:spPr bwMode="auto">
              <a:xfrm>
                <a:off x="3075846" y="2336758"/>
                <a:ext cx="128093" cy="128093"/>
              </a:xfrm>
              <a:prstGeom prst="rect">
                <a:avLst/>
              </a:prstGeom>
              <a:ln>
                <a:solidFill>
                  <a:schemeClr val="bg2">
                    <a:lumMod val="60000"/>
                    <a:lumOff val="40000"/>
                  </a:schemeClr>
                </a:solidFill>
                <a:headEnd/>
                <a:tailEnd/>
              </a:ln>
              <a:extLst/>
            </p:spPr>
            <p:style>
              <a:lnRef idx="1">
                <a:schemeClr val="accent3"/>
              </a:lnRef>
              <a:fillRef idx="1001">
                <a:schemeClr val="lt2"/>
              </a:fillRef>
              <a:effectRef idx="2">
                <a:schemeClr val="accent3"/>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98" name="Rectangle 139"/>
              <p:cNvSpPr>
                <a:spLocks noChangeArrowheads="1"/>
              </p:cNvSpPr>
              <p:nvPr/>
            </p:nvSpPr>
            <p:spPr bwMode="auto">
              <a:xfrm>
                <a:off x="3075846" y="2649573"/>
                <a:ext cx="128093" cy="128093"/>
              </a:xfrm>
              <a:prstGeom prst="rect">
                <a:avLst/>
              </a:prstGeom>
              <a:ln>
                <a:solidFill>
                  <a:schemeClr val="bg2">
                    <a:lumMod val="60000"/>
                    <a:lumOff val="40000"/>
                  </a:schemeClr>
                </a:solidFill>
                <a:headEnd/>
                <a:tailEnd/>
              </a:ln>
              <a:extLst/>
            </p:spPr>
            <p:style>
              <a:lnRef idx="1">
                <a:schemeClr val="accent3"/>
              </a:lnRef>
              <a:fillRef idx="1001">
                <a:schemeClr val="lt2"/>
              </a:fillRef>
              <a:effectRef idx="2">
                <a:schemeClr val="accent3"/>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99" name="Rectangle 141"/>
              <p:cNvSpPr>
                <a:spLocks noChangeArrowheads="1"/>
              </p:cNvSpPr>
              <p:nvPr/>
            </p:nvSpPr>
            <p:spPr bwMode="auto">
              <a:xfrm>
                <a:off x="3075846" y="3071604"/>
                <a:ext cx="128093" cy="128092"/>
              </a:xfrm>
              <a:prstGeom prst="rect">
                <a:avLst/>
              </a:prstGeom>
              <a:ln>
                <a:solidFill>
                  <a:schemeClr val="bg2">
                    <a:lumMod val="60000"/>
                    <a:lumOff val="40000"/>
                  </a:schemeClr>
                </a:solidFill>
                <a:headEnd/>
                <a:tailEnd/>
              </a:ln>
              <a:extLst/>
            </p:spPr>
            <p:style>
              <a:lnRef idx="1">
                <a:schemeClr val="accent3"/>
              </a:lnRef>
              <a:fillRef idx="1001">
                <a:schemeClr val="lt2"/>
              </a:fillRef>
              <a:effectRef idx="2">
                <a:schemeClr val="accent3"/>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100" name="Rectangle 142"/>
              <p:cNvSpPr>
                <a:spLocks noChangeArrowheads="1"/>
              </p:cNvSpPr>
              <p:nvPr/>
            </p:nvSpPr>
            <p:spPr bwMode="auto">
              <a:xfrm>
                <a:off x="3075846" y="3384418"/>
                <a:ext cx="128093" cy="128092"/>
              </a:xfrm>
              <a:prstGeom prst="rect">
                <a:avLst/>
              </a:prstGeom>
              <a:ln>
                <a:solidFill>
                  <a:schemeClr val="bg2">
                    <a:lumMod val="60000"/>
                    <a:lumOff val="40000"/>
                  </a:schemeClr>
                </a:solidFill>
                <a:headEnd/>
                <a:tailEnd/>
              </a:ln>
              <a:extLst/>
            </p:spPr>
            <p:style>
              <a:lnRef idx="1">
                <a:schemeClr val="accent3"/>
              </a:lnRef>
              <a:fillRef idx="1001">
                <a:schemeClr val="lt2"/>
              </a:fillRef>
              <a:effectRef idx="2">
                <a:schemeClr val="accent3"/>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101" name="Rectangle 143"/>
              <p:cNvSpPr>
                <a:spLocks noChangeArrowheads="1"/>
              </p:cNvSpPr>
              <p:nvPr/>
            </p:nvSpPr>
            <p:spPr bwMode="auto">
              <a:xfrm>
                <a:off x="3203939" y="2130463"/>
                <a:ext cx="666079" cy="1589691"/>
              </a:xfrm>
              <a:prstGeom prst="rect">
                <a:avLst/>
              </a:prstGeom>
              <a:ln>
                <a:headEnd/>
                <a:tailEnd type="none" w="lg" len="me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102" name="TextBox 101"/>
              <p:cNvSpPr txBox="1"/>
              <p:nvPr/>
            </p:nvSpPr>
            <p:spPr>
              <a:xfrm>
                <a:off x="3975902" y="1276350"/>
                <a:ext cx="919098" cy="307777"/>
              </a:xfrm>
              <a:prstGeom prst="rect">
                <a:avLst/>
              </a:prstGeom>
              <a:noFill/>
            </p:spPr>
            <p:txBody>
              <a:bodyPr wrap="none" rtlCol="0">
                <a:spAutoFit/>
              </a:bodyPr>
              <a:lstStyle/>
              <a:p>
                <a:r>
                  <a:rPr lang="en-US" sz="1400" dirty="0">
                    <a:ea typeface="Verdana" panose="020B0604030504040204" pitchFamily="34" charset="0"/>
                    <a:cs typeface="Verdana" panose="020B0604030504040204" pitchFamily="34" charset="0"/>
                  </a:rPr>
                  <a:t>Controller</a:t>
                </a:r>
              </a:p>
            </p:txBody>
          </p:sp>
          <p:sp>
            <p:nvSpPr>
              <p:cNvPr id="103" name="Text Box 17"/>
              <p:cNvSpPr txBox="1">
                <a:spLocks noChangeArrowheads="1"/>
              </p:cNvSpPr>
              <p:nvPr/>
            </p:nvSpPr>
            <p:spPr bwMode="auto">
              <a:xfrm>
                <a:off x="6696991" y="1726752"/>
                <a:ext cx="1023485" cy="387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marL="354013" indent="-354013"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lnSpc>
                    <a:spcPct val="90000"/>
                  </a:lnSpc>
                  <a:spcBef>
                    <a:spcPts val="0"/>
                  </a:spcBef>
                </a:pPr>
                <a:r>
                  <a:rPr lang="en-US" sz="1400" dirty="0">
                    <a:latin typeface="+mn-lt"/>
                    <a:ea typeface="Verdana" panose="020B0604030504040204" pitchFamily="34" charset="0"/>
                    <a:cs typeface="Verdana" panose="020B0604030504040204" pitchFamily="34" charset="0"/>
                  </a:rPr>
                  <a:t>Storage</a:t>
                </a:r>
              </a:p>
              <a:p>
                <a:pPr algn="ctr">
                  <a:lnSpc>
                    <a:spcPct val="90000"/>
                  </a:lnSpc>
                  <a:spcBef>
                    <a:spcPts val="0"/>
                  </a:spcBef>
                </a:pPr>
                <a:r>
                  <a:rPr lang="en-US" sz="1400" dirty="0">
                    <a:latin typeface="+mn-lt"/>
                    <a:ea typeface="Verdana" panose="020B0604030504040204" pitchFamily="34" charset="0"/>
                    <a:cs typeface="Verdana" panose="020B0604030504040204" pitchFamily="34" charset="0"/>
                  </a:rPr>
                  <a:t>(Storage Pool)</a:t>
                </a:r>
              </a:p>
            </p:txBody>
          </p:sp>
          <p:cxnSp>
            <p:nvCxnSpPr>
              <p:cNvPr id="104" name="Elbow Connector 103"/>
              <p:cNvCxnSpPr>
                <a:endCxn id="100" idx="1"/>
              </p:cNvCxnSpPr>
              <p:nvPr/>
            </p:nvCxnSpPr>
            <p:spPr>
              <a:xfrm>
                <a:off x="2102300" y="3027677"/>
                <a:ext cx="973546" cy="420787"/>
              </a:xfrm>
              <a:prstGeom prst="bentConnector3">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cxnSp>
          <p:cxnSp>
            <p:nvCxnSpPr>
              <p:cNvPr id="105" name="Elbow Connector 104"/>
              <p:cNvCxnSpPr>
                <a:stCxn id="99" idx="1"/>
              </p:cNvCxnSpPr>
              <p:nvPr/>
            </p:nvCxnSpPr>
            <p:spPr>
              <a:xfrm rot="10800000">
                <a:off x="2121615" y="2942639"/>
                <a:ext cx="954232" cy="193011"/>
              </a:xfrm>
              <a:prstGeom prst="bentConnector3">
                <a:avLst>
                  <a:gd name="adj1" fmla="val 45337"/>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cxnSp>
          <p:cxnSp>
            <p:nvCxnSpPr>
              <p:cNvPr id="106" name="Elbow Connector 105"/>
              <p:cNvCxnSpPr>
                <a:stCxn id="97" idx="1"/>
              </p:cNvCxnSpPr>
              <p:nvPr/>
            </p:nvCxnSpPr>
            <p:spPr>
              <a:xfrm rot="10800000" flipV="1">
                <a:off x="2110386" y="2400804"/>
                <a:ext cx="965461" cy="377157"/>
              </a:xfrm>
              <a:prstGeom prst="bentConnector3">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cxnSp>
          <p:cxnSp>
            <p:nvCxnSpPr>
              <p:cNvPr id="107" name="Elbow Connector 106"/>
              <p:cNvCxnSpPr>
                <a:stCxn id="98" idx="1"/>
              </p:cNvCxnSpPr>
              <p:nvPr/>
            </p:nvCxnSpPr>
            <p:spPr>
              <a:xfrm rot="10800000" flipV="1">
                <a:off x="2138231" y="2713619"/>
                <a:ext cx="937615" cy="142632"/>
              </a:xfrm>
              <a:prstGeom prst="bentConnector3">
                <a:avLst>
                  <a:gd name="adj1" fmla="val 45686"/>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cxnSp>
          <p:sp>
            <p:nvSpPr>
              <p:cNvPr id="108" name="Line 123"/>
              <p:cNvSpPr>
                <a:spLocks noChangeShapeType="1"/>
              </p:cNvSpPr>
              <p:nvPr/>
            </p:nvSpPr>
            <p:spPr bwMode="auto">
              <a:xfrm>
                <a:off x="6388076" y="2967853"/>
                <a:ext cx="0" cy="469869"/>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ea typeface="Verdana" panose="020B0604030504040204" pitchFamily="34" charset="0"/>
                  <a:cs typeface="Verdana" panose="020B0604030504040204" pitchFamily="34" charset="0"/>
                </a:endParaRPr>
              </a:p>
            </p:txBody>
          </p:sp>
          <p:sp>
            <p:nvSpPr>
              <p:cNvPr id="109" name="AutoShape 13"/>
              <p:cNvSpPr>
                <a:spLocks noChangeArrowheads="1"/>
              </p:cNvSpPr>
              <p:nvPr/>
            </p:nvSpPr>
            <p:spPr bwMode="auto">
              <a:xfrm>
                <a:off x="6620629" y="2130463"/>
                <a:ext cx="1178448" cy="1586994"/>
              </a:xfrm>
              <a:prstGeom prst="roundRect">
                <a:avLst>
                  <a:gd name="adj" fmla="val 11657"/>
                </a:avLst>
              </a:prstGeom>
              <a:ln>
                <a:headEnd/>
                <a:tailEnd type="none" w="lg" len="med"/>
              </a:ln>
              <a:extLst/>
            </p:spPr>
            <p:style>
              <a:lnRef idx="1">
                <a:schemeClr val="dk1"/>
              </a:lnRef>
              <a:fillRef idx="1002">
                <a:schemeClr val="lt1"/>
              </a:fillRef>
              <a:effectRef idx="1">
                <a:schemeClr val="dk1"/>
              </a:effectRef>
              <a:fontRef idx="minor">
                <a:schemeClr val="dk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110" name="Rectangle 127"/>
              <p:cNvSpPr>
                <a:spLocks noChangeArrowheads="1"/>
              </p:cNvSpPr>
              <p:nvPr/>
            </p:nvSpPr>
            <p:spPr bwMode="auto">
              <a:xfrm>
                <a:off x="5612072" y="2232937"/>
                <a:ext cx="335736" cy="612146"/>
              </a:xfrm>
              <a:prstGeom prst="rect">
                <a:avLst/>
              </a:prstGeom>
              <a:ln>
                <a:headEnd/>
                <a:tailEnd type="none" w="lg" len="med"/>
              </a:ln>
              <a:extLst/>
            </p:spPr>
            <p:style>
              <a:lnRef idx="0">
                <a:schemeClr val="accent1"/>
              </a:lnRef>
              <a:fillRef idx="1001">
                <a:schemeClr val="lt2"/>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111" name="Rectangle 128"/>
              <p:cNvSpPr>
                <a:spLocks noChangeArrowheads="1"/>
              </p:cNvSpPr>
              <p:nvPr/>
            </p:nvSpPr>
            <p:spPr bwMode="auto">
              <a:xfrm>
                <a:off x="5612072" y="2966433"/>
                <a:ext cx="335736" cy="612146"/>
              </a:xfrm>
              <a:prstGeom prst="rect">
                <a:avLst/>
              </a:prstGeom>
              <a:ln>
                <a:headEnd/>
                <a:tailEnd type="none" w="lg" len="med"/>
              </a:ln>
              <a:extLst/>
            </p:spPr>
            <p:style>
              <a:lnRef idx="0">
                <a:schemeClr val="accent1"/>
              </a:lnRef>
              <a:fillRef idx="1001">
                <a:schemeClr val="lt2"/>
              </a:fillRef>
              <a:effectRef idx="3">
                <a:schemeClr val="accent1"/>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112" name="Rectangle 144"/>
              <p:cNvSpPr>
                <a:spLocks noChangeArrowheads="1"/>
              </p:cNvSpPr>
              <p:nvPr/>
            </p:nvSpPr>
            <p:spPr bwMode="auto">
              <a:xfrm>
                <a:off x="3201242" y="2973174"/>
                <a:ext cx="335736" cy="612146"/>
              </a:xfrm>
              <a:prstGeom prst="rect">
                <a:avLst/>
              </a:prstGeom>
              <a:ln>
                <a:headEnd/>
                <a:tailEnd type="none" w="lg" len="med"/>
              </a:ln>
              <a:extLst/>
            </p:spPr>
            <p:style>
              <a:lnRef idx="0">
                <a:schemeClr val="accent2"/>
              </a:lnRef>
              <a:fillRef idx="1001">
                <a:schemeClr val="lt2"/>
              </a:fillRef>
              <a:effectRef idx="3">
                <a:schemeClr val="accent2"/>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sp>
            <p:nvSpPr>
              <p:cNvPr id="113" name="Rectangle 145"/>
              <p:cNvSpPr>
                <a:spLocks noChangeArrowheads="1"/>
              </p:cNvSpPr>
              <p:nvPr/>
            </p:nvSpPr>
            <p:spPr bwMode="auto">
              <a:xfrm>
                <a:off x="3201242" y="2231588"/>
                <a:ext cx="335736" cy="612146"/>
              </a:xfrm>
              <a:prstGeom prst="rect">
                <a:avLst/>
              </a:prstGeom>
              <a:ln>
                <a:headEnd/>
                <a:tailEnd type="none" w="lg" len="med"/>
              </a:ln>
              <a:extLst/>
            </p:spPr>
            <p:style>
              <a:lnRef idx="0">
                <a:schemeClr val="accent2"/>
              </a:lnRef>
              <a:fillRef idx="1001">
                <a:schemeClr val="lt2"/>
              </a:fillRef>
              <a:effectRef idx="3">
                <a:schemeClr val="accent2"/>
              </a:effectRef>
              <a:fontRef idx="minor">
                <a:schemeClr val="lt1"/>
              </a:fontRef>
            </p:style>
            <p:txBody>
              <a:bodyPr wrap="none" lIns="0" tIns="0" rIns="0" bIns="0" anchor="ctr"/>
              <a:lstStyle/>
              <a:p>
                <a:endParaRPr lang="en-US" sz="1400">
                  <a:solidFill>
                    <a:srgbClr val="000000"/>
                  </a:solidFill>
                  <a:ea typeface="Verdana" panose="020B0604030504040204" pitchFamily="34" charset="0"/>
                  <a:cs typeface="Verdana" panose="020B0604030504040204" pitchFamily="34" charset="0"/>
                </a:endParaRPr>
              </a:p>
            </p:txBody>
          </p:sp>
          <p:grpSp>
            <p:nvGrpSpPr>
              <p:cNvPr id="114" name="Group 113"/>
              <p:cNvGrpSpPr/>
              <p:nvPr/>
            </p:nvGrpSpPr>
            <p:grpSpPr>
              <a:xfrm>
                <a:off x="1440728" y="2630832"/>
                <a:ext cx="778338" cy="504818"/>
                <a:chOff x="1300594" y="3359001"/>
                <a:chExt cx="916395" cy="594360"/>
              </a:xfrm>
            </p:grpSpPr>
            <p:pic>
              <p:nvPicPr>
                <p:cNvPr id="148" name="Picture 14"/>
                <p:cNvPicPr>
                  <a:picLocks noChangeAspect="1" noChangeArrowheads="1"/>
                </p:cNvPicPr>
                <p:nvPr/>
              </p:nvPicPr>
              <p:blipFill>
                <a:blip r:embed="rId4" cstate="print"/>
                <a:srcRect/>
                <a:stretch>
                  <a:fillRect/>
                </a:stretch>
              </p:blipFill>
              <p:spPr bwMode="auto">
                <a:xfrm>
                  <a:off x="1300594" y="3359001"/>
                  <a:ext cx="916395" cy="594360"/>
                </a:xfrm>
                <a:prstGeom prst="rect">
                  <a:avLst/>
                </a:prstGeom>
                <a:noFill/>
                <a:ln w="9525">
                  <a:noFill/>
                  <a:miter lim="800000"/>
                  <a:headEnd/>
                  <a:tailEnd/>
                </a:ln>
                <a:effectLst/>
              </p:spPr>
            </p:pic>
            <p:sp>
              <p:nvSpPr>
                <p:cNvPr id="149" name="TextBox 148"/>
                <p:cNvSpPr txBox="1"/>
                <p:nvPr/>
              </p:nvSpPr>
              <p:spPr>
                <a:xfrm>
                  <a:off x="1376420" y="3409623"/>
                  <a:ext cx="764748" cy="471079"/>
                </a:xfrm>
                <a:prstGeom prst="rect">
                  <a:avLst/>
                </a:prstGeom>
                <a:noFill/>
              </p:spPr>
              <p:txBody>
                <a:bodyPr wrap="none" rtlCol="0">
                  <a:spAutoFit/>
                </a:bodyPr>
                <a:lstStyle/>
                <a:p>
                  <a:pPr algn="ctr"/>
                  <a:r>
                    <a:rPr lang="en-US" sz="1000" b="1" dirty="0">
                      <a:ea typeface="Verdana" panose="020B0604030504040204" pitchFamily="34" charset="0"/>
                      <a:cs typeface="Verdana" panose="020B0604030504040204" pitchFamily="34" charset="0"/>
                    </a:rPr>
                    <a:t>Storage</a:t>
                  </a:r>
                </a:p>
                <a:p>
                  <a:pPr algn="ctr"/>
                  <a:r>
                    <a:rPr lang="en-US" sz="1000" b="1" dirty="0">
                      <a:ea typeface="Verdana" panose="020B0604030504040204" pitchFamily="34" charset="0"/>
                      <a:cs typeface="Verdana" panose="020B0604030504040204" pitchFamily="34" charset="0"/>
                    </a:rPr>
                    <a:t>Network</a:t>
                  </a:r>
                </a:p>
              </p:txBody>
            </p:sp>
          </p:grpSp>
          <p:pic>
            <p:nvPicPr>
              <p:cNvPr id="115" name="Picture 28" descr="C:\Users\patils1\Desktop\2013 Projects\CIS v2\CIS Slide Deck_Based on Book\Colored Graphics\Physical Compute System With Hypervis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2400" y="3570049"/>
                <a:ext cx="936010" cy="906701"/>
              </a:xfrm>
              <a:prstGeom prst="rect">
                <a:avLst/>
              </a:prstGeom>
              <a:noFill/>
              <a:extLst>
                <a:ext uri="{909E8E84-426E-40DD-AFC4-6F175D3DCCD1}">
                  <a14:hiddenFill xmlns:a14="http://schemas.microsoft.com/office/drawing/2010/main">
                    <a:solidFill>
                      <a:srgbClr val="FFFFFF"/>
                    </a:solidFill>
                  </a14:hiddenFill>
                </a:ext>
              </a:extLst>
            </p:spPr>
          </p:pic>
          <p:grpSp>
            <p:nvGrpSpPr>
              <p:cNvPr id="120" name="Group 119"/>
              <p:cNvGrpSpPr/>
              <p:nvPr/>
            </p:nvGrpSpPr>
            <p:grpSpPr>
              <a:xfrm>
                <a:off x="6705600" y="2215645"/>
                <a:ext cx="1040166" cy="1416555"/>
                <a:chOff x="6705600" y="2215645"/>
                <a:chExt cx="1040166" cy="1416555"/>
              </a:xfrm>
            </p:grpSpPr>
            <p:pic>
              <p:nvPicPr>
                <p:cNvPr id="135" name="Picture 37" descr="C:\Users\patils1\Desktop\2013 Projects\CIS v2\CIS Slide Deck_Based on Book\Colored Graphics\Striped Disk.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75545" y="2215645"/>
                  <a:ext cx="570221" cy="570221"/>
                </a:xfrm>
                <a:prstGeom prst="rect">
                  <a:avLst/>
                </a:prstGeom>
                <a:noFill/>
                <a:extLst>
                  <a:ext uri="{909E8E84-426E-40DD-AFC4-6F175D3DCCD1}">
                    <a14:hiddenFill xmlns:a14="http://schemas.microsoft.com/office/drawing/2010/main">
                      <a:solidFill>
                        <a:srgbClr val="FFFFFF"/>
                      </a:solidFill>
                    </a14:hiddenFill>
                  </a:ext>
                </a:extLst>
              </p:spPr>
            </p:pic>
            <p:pic>
              <p:nvPicPr>
                <p:cNvPr id="136" name="Picture 37" descr="C:\Users\patils1\Desktop\2013 Projects\CIS v2\CIS Slide Deck_Based on Book\Colored Graphics\Striped Disk.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58058" y="2420472"/>
                  <a:ext cx="570221" cy="570221"/>
                </a:xfrm>
                <a:prstGeom prst="rect">
                  <a:avLst/>
                </a:prstGeom>
                <a:noFill/>
                <a:extLst>
                  <a:ext uri="{909E8E84-426E-40DD-AFC4-6F175D3DCCD1}">
                    <a14:hiddenFill xmlns:a14="http://schemas.microsoft.com/office/drawing/2010/main">
                      <a:solidFill>
                        <a:srgbClr val="FFFFFF"/>
                      </a:solidFill>
                    </a14:hiddenFill>
                  </a:ext>
                </a:extLst>
              </p:spPr>
            </p:pic>
            <p:pic>
              <p:nvPicPr>
                <p:cNvPr id="137" name="Picture 37" descr="C:\Users\patils1\Desktop\2013 Projects\CIS v2\CIS Slide Deck_Based on Book\Colored Graphics\Striped Disk.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40572" y="2638813"/>
                  <a:ext cx="570221" cy="570221"/>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37" descr="C:\Users\patils1\Desktop\2013 Projects\CIS v2\CIS Slide Deck_Based on Book\Colored Graphics\Striped Disk.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23086" y="2885654"/>
                  <a:ext cx="570221" cy="570221"/>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37" descr="C:\Users\patils1\Desktop\2013 Projects\CIS v2\CIS Slide Deck_Based on Book\Colored Graphics\Striped Disk.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05600" y="3061979"/>
                  <a:ext cx="570221" cy="57022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21" name="Straight Connector 120"/>
              <p:cNvCxnSpPr>
                <a:endCxn id="139" idx="3"/>
              </p:cNvCxnSpPr>
              <p:nvPr/>
            </p:nvCxnSpPr>
            <p:spPr>
              <a:xfrm flipH="1" flipV="1">
                <a:off x="7275821" y="3347090"/>
                <a:ext cx="1029978" cy="138742"/>
              </a:xfrm>
              <a:prstGeom prst="line">
                <a:avLst/>
              </a:prstGeom>
              <a:ln w="12700" cmpd="sng">
                <a:solidFill>
                  <a:srgbClr val="FF000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a:endCxn id="138" idx="3"/>
              </p:cNvCxnSpPr>
              <p:nvPr/>
            </p:nvCxnSpPr>
            <p:spPr>
              <a:xfrm flipH="1" flipV="1">
                <a:off x="7393307" y="3170765"/>
                <a:ext cx="912492" cy="315067"/>
              </a:xfrm>
              <a:prstGeom prst="line">
                <a:avLst/>
              </a:prstGeom>
              <a:ln w="12700" cmpd="sng">
                <a:solidFill>
                  <a:srgbClr val="FF000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a:endCxn id="137" idx="3"/>
              </p:cNvCxnSpPr>
              <p:nvPr/>
            </p:nvCxnSpPr>
            <p:spPr>
              <a:xfrm flipH="1" flipV="1">
                <a:off x="7510793" y="2923924"/>
                <a:ext cx="795006" cy="561908"/>
              </a:xfrm>
              <a:prstGeom prst="line">
                <a:avLst/>
              </a:prstGeom>
              <a:ln w="12700" cmpd="sng">
                <a:solidFill>
                  <a:srgbClr val="FF000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a:endCxn id="136" idx="3"/>
              </p:cNvCxnSpPr>
              <p:nvPr/>
            </p:nvCxnSpPr>
            <p:spPr>
              <a:xfrm flipH="1" flipV="1">
                <a:off x="7628279" y="2705583"/>
                <a:ext cx="677520" cy="780249"/>
              </a:xfrm>
              <a:prstGeom prst="line">
                <a:avLst/>
              </a:prstGeom>
              <a:ln w="12700" cmpd="sng">
                <a:solidFill>
                  <a:srgbClr val="FF000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a:endCxn id="135" idx="3"/>
              </p:cNvCxnSpPr>
              <p:nvPr/>
            </p:nvCxnSpPr>
            <p:spPr>
              <a:xfrm flipH="1" flipV="1">
                <a:off x="7745766" y="2500756"/>
                <a:ext cx="560033" cy="985076"/>
              </a:xfrm>
              <a:prstGeom prst="line">
                <a:avLst/>
              </a:prstGeom>
              <a:ln w="12700" cmpd="sng">
                <a:solidFill>
                  <a:srgbClr val="FF000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a:endCxn id="139" idx="3"/>
              </p:cNvCxnSpPr>
              <p:nvPr/>
            </p:nvCxnSpPr>
            <p:spPr>
              <a:xfrm flipH="1">
                <a:off x="7275821" y="2476080"/>
                <a:ext cx="1029976" cy="871010"/>
              </a:xfrm>
              <a:prstGeom prst="line">
                <a:avLst/>
              </a:prstGeom>
              <a:ln w="1270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a:endCxn id="138" idx="3"/>
              </p:cNvCxnSpPr>
              <p:nvPr/>
            </p:nvCxnSpPr>
            <p:spPr>
              <a:xfrm flipH="1">
                <a:off x="7393307" y="2476080"/>
                <a:ext cx="912490" cy="694685"/>
              </a:xfrm>
              <a:prstGeom prst="line">
                <a:avLst/>
              </a:prstGeom>
              <a:ln w="1270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a:endCxn id="137" idx="3"/>
              </p:cNvCxnSpPr>
              <p:nvPr/>
            </p:nvCxnSpPr>
            <p:spPr>
              <a:xfrm flipH="1">
                <a:off x="7510793" y="2476080"/>
                <a:ext cx="795004" cy="447844"/>
              </a:xfrm>
              <a:prstGeom prst="line">
                <a:avLst/>
              </a:prstGeom>
              <a:ln w="1270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a:endCxn id="136" idx="3"/>
              </p:cNvCxnSpPr>
              <p:nvPr/>
            </p:nvCxnSpPr>
            <p:spPr>
              <a:xfrm flipH="1">
                <a:off x="7628279" y="2476080"/>
                <a:ext cx="677518" cy="229503"/>
              </a:xfrm>
              <a:prstGeom prst="line">
                <a:avLst/>
              </a:prstGeom>
              <a:ln w="1270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30" name="Straight Connector 129"/>
              <p:cNvCxnSpPr>
                <a:endCxn id="135" idx="3"/>
              </p:cNvCxnSpPr>
              <p:nvPr/>
            </p:nvCxnSpPr>
            <p:spPr>
              <a:xfrm flipH="1">
                <a:off x="7745766" y="2476080"/>
                <a:ext cx="560031" cy="24676"/>
              </a:xfrm>
              <a:prstGeom prst="line">
                <a:avLst/>
              </a:prstGeom>
              <a:ln w="1270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131" name="Text Box 3"/>
              <p:cNvSpPr txBox="1">
                <a:spLocks noChangeArrowheads="1"/>
              </p:cNvSpPr>
              <p:nvPr/>
            </p:nvSpPr>
            <p:spPr bwMode="auto">
              <a:xfrm>
                <a:off x="256544" y="2175603"/>
                <a:ext cx="8027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marL="354013" indent="-354013"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spcBef>
                    <a:spcPct val="50000"/>
                  </a:spcBef>
                </a:pPr>
                <a:r>
                  <a:rPr lang="en-US" sz="1400" dirty="0">
                    <a:latin typeface="+mn-lt"/>
                    <a:ea typeface="Verdana" panose="020B0604030504040204" pitchFamily="34" charset="0"/>
                    <a:cs typeface="Verdana" panose="020B0604030504040204" pitchFamily="34" charset="0"/>
                  </a:rPr>
                  <a:t>Compute 1</a:t>
                </a:r>
              </a:p>
            </p:txBody>
          </p:sp>
          <p:sp>
            <p:nvSpPr>
              <p:cNvPr id="132" name="Text Box 3"/>
              <p:cNvSpPr txBox="1">
                <a:spLocks noChangeArrowheads="1"/>
              </p:cNvSpPr>
              <p:nvPr/>
            </p:nvSpPr>
            <p:spPr bwMode="auto">
              <a:xfrm>
                <a:off x="218371" y="4477787"/>
                <a:ext cx="8027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marL="354013" indent="-354013"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spcBef>
                    <a:spcPct val="50000"/>
                  </a:spcBef>
                </a:pPr>
                <a:r>
                  <a:rPr lang="en-US" sz="1400" dirty="0">
                    <a:latin typeface="+mn-lt"/>
                    <a:ea typeface="Verdana" panose="020B0604030504040204" pitchFamily="34" charset="0"/>
                    <a:cs typeface="Verdana" panose="020B0604030504040204" pitchFamily="34" charset="0"/>
                  </a:rPr>
                  <a:t>Compute 2</a:t>
                </a:r>
              </a:p>
            </p:txBody>
          </p:sp>
          <p:pic>
            <p:nvPicPr>
              <p:cNvPr id="133" name="Picture 29" descr="C:\Users\patils1\Desktop\2013 Projects\CIS v2\CIS Slide Deck_Based on Book\Colored Graphics\Physical Compute System.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0029" y="1964762"/>
                <a:ext cx="934518" cy="210312"/>
              </a:xfrm>
              <a:prstGeom prst="rect">
                <a:avLst/>
              </a:prstGeom>
              <a:noFill/>
              <a:extLst>
                <a:ext uri="{909E8E84-426E-40DD-AFC4-6F175D3DCCD1}">
                  <a14:hiddenFill xmlns:a14="http://schemas.microsoft.com/office/drawing/2010/main">
                    <a:solidFill>
                      <a:srgbClr val="FFFFFF"/>
                    </a:solidFill>
                  </a14:hiddenFill>
                </a:ext>
              </a:extLst>
            </p:spPr>
          </p:pic>
          <p:pic>
            <p:nvPicPr>
              <p:cNvPr id="134" name="Picture 29" descr="C:\Users\patils1\Desktop\2013 Projects\CIS v2\CIS Slide Deck_Based on Book\Colored Graphics\Physical Compute System.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50019" y="1952157"/>
                <a:ext cx="1032147" cy="232284"/>
              </a:xfrm>
              <a:prstGeom prst="rect">
                <a:avLst/>
              </a:prstGeom>
              <a:noFill/>
              <a:extLst>
                <a:ext uri="{909E8E84-426E-40DD-AFC4-6F175D3DCCD1}">
                  <a14:hiddenFill xmlns:a14="http://schemas.microsoft.com/office/drawing/2010/main">
                    <a:solidFill>
                      <a:srgbClr val="FFFFFF"/>
                    </a:solidFill>
                  </a14:hiddenFill>
                </a:ext>
              </a:extLst>
            </p:spPr>
          </p:pic>
        </p:grpSp>
        <p:sp>
          <p:nvSpPr>
            <p:cNvPr id="150" name="Text Box 12"/>
            <p:cNvSpPr txBox="1">
              <a:spLocks noChangeArrowheads="1"/>
            </p:cNvSpPr>
            <p:nvPr/>
          </p:nvSpPr>
          <p:spPr bwMode="auto">
            <a:xfrm>
              <a:off x="2229410" y="1185715"/>
              <a:ext cx="731757" cy="553998"/>
            </a:xfrm>
            <a:prstGeom prst="rect">
              <a:avLst/>
            </a:prstGeom>
            <a:noFill/>
            <a:ln w="9525" algn="ctr">
              <a:noFill/>
              <a:miter lim="800000"/>
              <a:headEnd/>
              <a:tailEnd/>
            </a:ln>
          </p:spPr>
          <p:txBody>
            <a:bodyPr wrap="square" lIns="0" tIns="0" rIns="0" bIns="0">
              <a:spAutoFit/>
            </a:bodyPr>
            <a:lstStyle/>
            <a:p>
              <a:pPr algn="ctr"/>
              <a:r>
                <a:rPr lang="en-US" sz="900" b="1" dirty="0">
                  <a:cs typeface="Calibri" pitchFamily="34" charset="0"/>
                </a:rPr>
                <a:t>Compute System</a:t>
              </a:r>
            </a:p>
            <a:p>
              <a:pPr algn="ctr"/>
              <a:r>
                <a:rPr lang="en-US" sz="900" b="1" dirty="0">
                  <a:cs typeface="Calibri" pitchFamily="34" charset="0"/>
                </a:rPr>
                <a:t>Reported Capacity</a:t>
              </a:r>
            </a:p>
          </p:txBody>
        </p:sp>
        <p:pic>
          <p:nvPicPr>
            <p:cNvPr id="152" name="Picture 6" descr="Orange Volume.png"/>
            <p:cNvPicPr>
              <a:picLocks noChangeAspect="1"/>
            </p:cNvPicPr>
            <p:nvPr/>
          </p:nvPicPr>
          <p:blipFill>
            <a:blip r:embed="rId9" cstate="print"/>
            <a:srcRect/>
            <a:stretch>
              <a:fillRect/>
            </a:stretch>
          </p:blipFill>
          <p:spPr bwMode="auto">
            <a:xfrm>
              <a:off x="1372482" y="1557867"/>
              <a:ext cx="596856" cy="394062"/>
            </a:xfrm>
            <a:prstGeom prst="rect">
              <a:avLst/>
            </a:prstGeom>
            <a:noFill/>
            <a:ln w="9525">
              <a:noFill/>
              <a:miter lim="800000"/>
              <a:headEnd/>
              <a:tailEnd/>
            </a:ln>
          </p:spPr>
        </p:pic>
        <p:sp>
          <p:nvSpPr>
            <p:cNvPr id="153" name="Text Box 170"/>
            <p:cNvSpPr txBox="1">
              <a:spLocks noChangeArrowheads="1"/>
            </p:cNvSpPr>
            <p:nvPr/>
          </p:nvSpPr>
          <p:spPr bwMode="gray">
            <a:xfrm>
              <a:off x="1575441" y="742950"/>
              <a:ext cx="262892" cy="124650"/>
            </a:xfrm>
            <a:prstGeom prst="rect">
              <a:avLst/>
            </a:prstGeom>
            <a:noFill/>
            <a:ln w="9525" algn="ctr">
              <a:noFill/>
              <a:miter lim="800000"/>
              <a:headEnd/>
              <a:tailEnd/>
            </a:ln>
          </p:spPr>
          <p:txBody>
            <a:bodyPr wrap="none" lIns="0" tIns="0" rIns="0" bIns="0" anchor="ctr">
              <a:spAutoFit/>
            </a:bodyPr>
            <a:lstStyle/>
            <a:p>
              <a:pPr defTabSz="639763">
                <a:lnSpc>
                  <a:spcPct val="90000"/>
                </a:lnSpc>
              </a:pPr>
              <a:r>
                <a:rPr lang="en-US" sz="900" b="1" dirty="0"/>
                <a:t>10 TB</a:t>
              </a:r>
            </a:p>
          </p:txBody>
        </p:sp>
        <p:sp>
          <p:nvSpPr>
            <p:cNvPr id="154" name="AutoShape 5"/>
            <p:cNvSpPr>
              <a:spLocks noChangeArrowheads="1"/>
            </p:cNvSpPr>
            <p:nvPr/>
          </p:nvSpPr>
          <p:spPr bwMode="gray">
            <a:xfrm>
              <a:off x="1377456" y="873233"/>
              <a:ext cx="596856" cy="1082677"/>
            </a:xfrm>
            <a:prstGeom prst="can">
              <a:avLst>
                <a:gd name="adj" fmla="val 16457"/>
              </a:avLst>
            </a:prstGeom>
            <a:noFill/>
            <a:ln w="19050">
              <a:solidFill>
                <a:schemeClr val="bg1">
                  <a:lumMod val="50000"/>
                </a:schemeClr>
              </a:solidFill>
              <a:prstDash val="sysDot"/>
              <a:round/>
              <a:headEnd/>
              <a:tailEnd/>
            </a:ln>
          </p:spPr>
          <p:txBody>
            <a:bodyPr wrap="none" lIns="96838" tIns="50800" rIns="96838" bIns="50800" anchor="ctr"/>
            <a:lstStyle/>
            <a:p>
              <a:endParaRPr lang="en-US" sz="1100" b="1"/>
            </a:p>
          </p:txBody>
        </p:sp>
        <p:sp>
          <p:nvSpPr>
            <p:cNvPr id="155" name="Text Box 170"/>
            <p:cNvSpPr txBox="1">
              <a:spLocks noChangeArrowheads="1"/>
            </p:cNvSpPr>
            <p:nvPr/>
          </p:nvSpPr>
          <p:spPr bwMode="gray">
            <a:xfrm>
              <a:off x="1460849" y="1575430"/>
              <a:ext cx="403957" cy="332399"/>
            </a:xfrm>
            <a:prstGeom prst="rect">
              <a:avLst/>
            </a:prstGeom>
            <a:noFill/>
            <a:ln w="9525" algn="ctr">
              <a:noFill/>
              <a:miter lim="800000"/>
              <a:headEnd/>
              <a:tailEnd/>
            </a:ln>
          </p:spPr>
          <p:txBody>
            <a:bodyPr wrap="none" lIns="0" tIns="0" rIns="0" bIns="0" anchor="ctr">
              <a:spAutoFit/>
            </a:bodyPr>
            <a:lstStyle/>
            <a:p>
              <a:pPr algn="ctr" defTabSz="639763">
                <a:lnSpc>
                  <a:spcPct val="90000"/>
                </a:lnSpc>
              </a:pPr>
              <a:r>
                <a:rPr lang="en-US" sz="800" b="1" dirty="0"/>
                <a:t/>
              </a:r>
              <a:br>
                <a:rPr lang="en-US" sz="800" b="1" dirty="0"/>
              </a:br>
              <a:r>
                <a:rPr lang="en-US" sz="800" b="1" dirty="0"/>
                <a:t>3 TB</a:t>
              </a:r>
            </a:p>
            <a:p>
              <a:pPr algn="ctr" defTabSz="639763">
                <a:lnSpc>
                  <a:spcPct val="90000"/>
                </a:lnSpc>
              </a:pPr>
              <a:r>
                <a:rPr lang="en-US" sz="800" b="1" dirty="0"/>
                <a:t>Allocated</a:t>
              </a:r>
            </a:p>
          </p:txBody>
        </p:sp>
        <p:sp>
          <p:nvSpPr>
            <p:cNvPr id="156" name="AutoShape 11"/>
            <p:cNvSpPr>
              <a:spLocks/>
            </p:cNvSpPr>
            <p:nvPr/>
          </p:nvSpPr>
          <p:spPr bwMode="auto">
            <a:xfrm flipH="1">
              <a:off x="2023743" y="873234"/>
              <a:ext cx="213954" cy="1088110"/>
            </a:xfrm>
            <a:prstGeom prst="leftBrace">
              <a:avLst>
                <a:gd name="adj1" fmla="val 52851"/>
                <a:gd name="adj2" fmla="val 50000"/>
              </a:avLst>
            </a:prstGeom>
            <a:noFill/>
            <a:ln w="25400">
              <a:solidFill>
                <a:schemeClr val="tx1"/>
              </a:solidFill>
              <a:round/>
              <a:headEnd/>
              <a:tailEnd/>
            </a:ln>
          </p:spPr>
          <p:txBody>
            <a:bodyPr wrap="none" lIns="0" tIns="0" rIns="0" bIns="0" anchor="ctr"/>
            <a:lstStyle/>
            <a:p>
              <a:endParaRPr lang="en-US" sz="1600"/>
            </a:p>
          </p:txBody>
        </p:sp>
        <p:sp>
          <p:nvSpPr>
            <p:cNvPr id="157" name="Rectangle 31"/>
            <p:cNvSpPr>
              <a:spLocks noChangeArrowheads="1"/>
            </p:cNvSpPr>
            <p:nvPr/>
          </p:nvSpPr>
          <p:spPr bwMode="auto">
            <a:xfrm>
              <a:off x="1243163" y="1097464"/>
              <a:ext cx="875389" cy="263147"/>
            </a:xfrm>
            <a:prstGeom prst="rect">
              <a:avLst/>
            </a:prstGeom>
            <a:noFill/>
            <a:ln w="9525">
              <a:noFill/>
              <a:miter lim="800000"/>
              <a:headEnd/>
              <a:tailEnd/>
            </a:ln>
          </p:spPr>
          <p:txBody>
            <a:bodyPr lIns="128013" tIns="64007" rIns="128013" bIns="64007">
              <a:spAutoFit/>
            </a:bodyPr>
            <a:lstStyle/>
            <a:p>
              <a:pPr algn="ctr">
                <a:lnSpc>
                  <a:spcPct val="87000"/>
                </a:lnSpc>
                <a:buClr>
                  <a:schemeClr val="tx2"/>
                </a:buClr>
                <a:buSzPct val="80000"/>
              </a:pPr>
              <a:r>
                <a:rPr lang="en-US" sz="1000" b="1" dirty="0">
                  <a:solidFill>
                    <a:schemeClr val="tx2"/>
                  </a:solidFill>
                  <a:ea typeface="Arial Unicode MS" pitchFamily="34" charset="-128"/>
                  <a:cs typeface="Arial Unicode MS" pitchFamily="34" charset="-128"/>
                </a:rPr>
                <a:t>Thin LUN 0</a:t>
              </a:r>
            </a:p>
          </p:txBody>
        </p:sp>
        <p:grpSp>
          <p:nvGrpSpPr>
            <p:cNvPr id="158" name="Group 157"/>
            <p:cNvGrpSpPr/>
            <p:nvPr/>
          </p:nvGrpSpPr>
          <p:grpSpPr>
            <a:xfrm>
              <a:off x="1971707" y="3654401"/>
              <a:ext cx="611810" cy="1166640"/>
              <a:chOff x="11136934" y="2917923"/>
              <a:chExt cx="762000" cy="1453033"/>
            </a:xfrm>
          </p:grpSpPr>
          <p:pic>
            <p:nvPicPr>
              <p:cNvPr id="159" name="Picture 6" descr="Orange Volume.png"/>
              <p:cNvPicPr>
                <a:picLocks noChangeAspect="1"/>
              </p:cNvPicPr>
              <p:nvPr/>
            </p:nvPicPr>
            <p:blipFill>
              <a:blip r:embed="rId9" cstate="print"/>
              <a:srcRect/>
              <a:stretch>
                <a:fillRect/>
              </a:stretch>
            </p:blipFill>
            <p:spPr bwMode="auto">
              <a:xfrm>
                <a:off x="11136934" y="3747069"/>
                <a:ext cx="762000" cy="623887"/>
              </a:xfrm>
              <a:prstGeom prst="rect">
                <a:avLst/>
              </a:prstGeom>
              <a:noFill/>
              <a:ln w="9525">
                <a:noFill/>
                <a:miter lim="800000"/>
                <a:headEnd/>
                <a:tailEnd/>
              </a:ln>
            </p:spPr>
          </p:pic>
          <p:sp>
            <p:nvSpPr>
              <p:cNvPr id="160" name="AutoShape 5"/>
              <p:cNvSpPr>
                <a:spLocks noChangeArrowheads="1"/>
              </p:cNvSpPr>
              <p:nvPr/>
            </p:nvSpPr>
            <p:spPr bwMode="gray">
              <a:xfrm>
                <a:off x="11136934" y="3072381"/>
                <a:ext cx="762000" cy="1295400"/>
              </a:xfrm>
              <a:prstGeom prst="can">
                <a:avLst>
                  <a:gd name="adj" fmla="val 16457"/>
                </a:avLst>
              </a:prstGeom>
              <a:noFill/>
              <a:ln w="19050">
                <a:solidFill>
                  <a:schemeClr val="bg1">
                    <a:lumMod val="50000"/>
                  </a:schemeClr>
                </a:solidFill>
                <a:prstDash val="sysDot"/>
                <a:round/>
                <a:headEnd/>
                <a:tailEnd/>
              </a:ln>
            </p:spPr>
            <p:txBody>
              <a:bodyPr wrap="none" lIns="96838" tIns="50800" rIns="96838" bIns="50800" anchor="ctr"/>
              <a:lstStyle/>
              <a:p>
                <a:endParaRPr lang="en-US" sz="1200" b="1"/>
              </a:p>
            </p:txBody>
          </p:sp>
          <p:sp>
            <p:nvSpPr>
              <p:cNvPr id="161" name="Text Box 170"/>
              <p:cNvSpPr txBox="1">
                <a:spLocks noChangeArrowheads="1"/>
              </p:cNvSpPr>
              <p:nvPr/>
            </p:nvSpPr>
            <p:spPr bwMode="gray">
              <a:xfrm>
                <a:off x="11254468" y="3905989"/>
                <a:ext cx="503122" cy="413998"/>
              </a:xfrm>
              <a:prstGeom prst="rect">
                <a:avLst/>
              </a:prstGeom>
              <a:noFill/>
              <a:ln w="9525" algn="ctr">
                <a:noFill/>
                <a:miter lim="800000"/>
                <a:headEnd/>
                <a:tailEnd/>
              </a:ln>
            </p:spPr>
            <p:txBody>
              <a:bodyPr wrap="none" lIns="0" tIns="0" rIns="0" bIns="0" anchor="ctr">
                <a:spAutoFit/>
              </a:bodyPr>
              <a:lstStyle/>
              <a:p>
                <a:pPr algn="ctr" defTabSz="639763">
                  <a:lnSpc>
                    <a:spcPct val="90000"/>
                  </a:lnSpc>
                </a:pPr>
                <a:r>
                  <a:rPr lang="en-US" sz="800" b="1" dirty="0"/>
                  <a:t/>
                </a:r>
                <a:br>
                  <a:rPr lang="en-US" sz="800" b="1" dirty="0"/>
                </a:br>
                <a:r>
                  <a:rPr lang="en-US" sz="800" b="1" dirty="0"/>
                  <a:t>4 TB</a:t>
                </a:r>
              </a:p>
              <a:p>
                <a:pPr algn="ctr" defTabSz="639763">
                  <a:lnSpc>
                    <a:spcPct val="90000"/>
                  </a:lnSpc>
                </a:pPr>
                <a:r>
                  <a:rPr lang="en-US" sz="800" b="1" dirty="0"/>
                  <a:t>Allocated</a:t>
                </a:r>
              </a:p>
            </p:txBody>
          </p:sp>
          <p:sp>
            <p:nvSpPr>
              <p:cNvPr id="162" name="Text Box 170"/>
              <p:cNvSpPr txBox="1">
                <a:spLocks noChangeArrowheads="1"/>
              </p:cNvSpPr>
              <p:nvPr/>
            </p:nvSpPr>
            <p:spPr bwMode="gray">
              <a:xfrm>
                <a:off x="11376476" y="2917923"/>
                <a:ext cx="327428" cy="155250"/>
              </a:xfrm>
              <a:prstGeom prst="rect">
                <a:avLst/>
              </a:prstGeom>
              <a:noFill/>
              <a:ln w="9525" algn="ctr">
                <a:noFill/>
                <a:miter lim="800000"/>
                <a:headEnd/>
                <a:tailEnd/>
              </a:ln>
            </p:spPr>
            <p:txBody>
              <a:bodyPr wrap="none" lIns="0" tIns="0" rIns="0" bIns="0" anchor="ctr">
                <a:spAutoFit/>
              </a:bodyPr>
              <a:lstStyle/>
              <a:p>
                <a:pPr defTabSz="639763">
                  <a:lnSpc>
                    <a:spcPct val="90000"/>
                  </a:lnSpc>
                </a:pPr>
                <a:r>
                  <a:rPr lang="en-US" sz="900" b="1" dirty="0"/>
                  <a:t>10 TB</a:t>
                </a:r>
              </a:p>
            </p:txBody>
          </p:sp>
        </p:grpSp>
        <p:sp>
          <p:nvSpPr>
            <p:cNvPr id="163" name="AutoShape 11"/>
            <p:cNvSpPr>
              <a:spLocks/>
            </p:cNvSpPr>
            <p:nvPr/>
          </p:nvSpPr>
          <p:spPr bwMode="auto">
            <a:xfrm flipH="1">
              <a:off x="2583517" y="3779051"/>
              <a:ext cx="230582" cy="1041990"/>
            </a:xfrm>
            <a:prstGeom prst="leftBrace">
              <a:avLst>
                <a:gd name="adj1" fmla="val 52851"/>
                <a:gd name="adj2" fmla="val 50000"/>
              </a:avLst>
            </a:prstGeom>
            <a:noFill/>
            <a:ln w="25400">
              <a:solidFill>
                <a:schemeClr val="tx1"/>
              </a:solidFill>
              <a:round/>
              <a:headEnd/>
              <a:tailEnd/>
            </a:ln>
          </p:spPr>
          <p:txBody>
            <a:bodyPr wrap="none" lIns="0" tIns="0" rIns="0" bIns="0" anchor="ctr"/>
            <a:lstStyle/>
            <a:p>
              <a:endParaRPr lang="en-US" sz="1600"/>
            </a:p>
          </p:txBody>
        </p:sp>
        <p:sp>
          <p:nvSpPr>
            <p:cNvPr id="164" name="Text Box 12"/>
            <p:cNvSpPr txBox="1">
              <a:spLocks noChangeArrowheads="1"/>
            </p:cNvSpPr>
            <p:nvPr/>
          </p:nvSpPr>
          <p:spPr bwMode="auto">
            <a:xfrm>
              <a:off x="2813601" y="4081991"/>
              <a:ext cx="723498" cy="553998"/>
            </a:xfrm>
            <a:prstGeom prst="rect">
              <a:avLst/>
            </a:prstGeom>
            <a:noFill/>
            <a:ln w="9525" algn="ctr">
              <a:noFill/>
              <a:miter lim="800000"/>
              <a:headEnd/>
              <a:tailEnd/>
            </a:ln>
          </p:spPr>
          <p:txBody>
            <a:bodyPr wrap="square" lIns="0" tIns="0" rIns="0" bIns="0">
              <a:spAutoFit/>
            </a:bodyPr>
            <a:lstStyle/>
            <a:p>
              <a:pPr algn="ctr"/>
              <a:r>
                <a:rPr lang="en-US" sz="900" b="1" dirty="0">
                  <a:cs typeface="Calibri" pitchFamily="34" charset="0"/>
                </a:rPr>
                <a:t>Compute System</a:t>
              </a:r>
            </a:p>
            <a:p>
              <a:pPr algn="ctr"/>
              <a:r>
                <a:rPr lang="en-US" sz="900" b="1" dirty="0">
                  <a:cs typeface="Calibri" pitchFamily="34" charset="0"/>
                </a:rPr>
                <a:t>Reported Capacity</a:t>
              </a:r>
            </a:p>
          </p:txBody>
        </p:sp>
        <p:sp>
          <p:nvSpPr>
            <p:cNvPr id="165" name="Text Box 168"/>
            <p:cNvSpPr txBox="1">
              <a:spLocks noChangeArrowheads="1"/>
            </p:cNvSpPr>
            <p:nvPr/>
          </p:nvSpPr>
          <p:spPr bwMode="auto">
            <a:xfrm>
              <a:off x="1969338" y="3940373"/>
              <a:ext cx="61417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354013" indent="-354013"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spcBef>
                  <a:spcPts val="0"/>
                </a:spcBef>
              </a:pPr>
              <a:r>
                <a:rPr lang="en-US" sz="1100" b="1" dirty="0">
                  <a:solidFill>
                    <a:srgbClr val="FF0000"/>
                  </a:solidFill>
                  <a:latin typeface="+mn-lt"/>
                  <a:ea typeface="Arial Unicode MS" pitchFamily="34" charset="-128"/>
                  <a:cs typeface="Arial Unicode MS" pitchFamily="34" charset="-128"/>
                </a:rPr>
                <a:t>Thin</a:t>
              </a:r>
            </a:p>
            <a:p>
              <a:pPr algn="ctr">
                <a:spcBef>
                  <a:spcPts val="0"/>
                </a:spcBef>
              </a:pPr>
              <a:r>
                <a:rPr lang="en-US" sz="1100" b="1" dirty="0">
                  <a:solidFill>
                    <a:srgbClr val="FF0000"/>
                  </a:solidFill>
                  <a:latin typeface="+mn-lt"/>
                  <a:ea typeface="Arial Unicode MS" pitchFamily="34" charset="-128"/>
                  <a:cs typeface="Arial Unicode MS" pitchFamily="34" charset="-128"/>
                </a:rPr>
                <a:t>LUN 1</a:t>
              </a:r>
            </a:p>
          </p:txBody>
        </p:sp>
        <p:grpSp>
          <p:nvGrpSpPr>
            <p:cNvPr id="166" name="Group 165"/>
            <p:cNvGrpSpPr/>
            <p:nvPr/>
          </p:nvGrpSpPr>
          <p:grpSpPr>
            <a:xfrm>
              <a:off x="8357999" y="1568240"/>
              <a:ext cx="591935" cy="1149876"/>
              <a:chOff x="8331200" y="1984151"/>
              <a:chExt cx="762000" cy="1295400"/>
            </a:xfrm>
          </p:grpSpPr>
          <p:sp>
            <p:nvSpPr>
              <p:cNvPr id="167" name="Text Box 168"/>
              <p:cNvSpPr txBox="1">
                <a:spLocks noChangeArrowheads="1"/>
              </p:cNvSpPr>
              <p:nvPr/>
            </p:nvSpPr>
            <p:spPr bwMode="auto">
              <a:xfrm>
                <a:off x="8331200" y="2501900"/>
                <a:ext cx="762000" cy="476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354013" indent="-354013"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spcBef>
                    <a:spcPct val="50000"/>
                  </a:spcBef>
                </a:pPr>
                <a:r>
                  <a:rPr lang="en-US" sz="1100" b="1" dirty="0">
                    <a:solidFill>
                      <a:schemeClr val="tx2"/>
                    </a:solidFill>
                    <a:latin typeface="+mn-lt"/>
                    <a:ea typeface="Arial Unicode MS" pitchFamily="34" charset="-128"/>
                    <a:cs typeface="Arial Unicode MS" pitchFamily="34" charset="-128"/>
                  </a:rPr>
                  <a:t>Thin</a:t>
                </a:r>
              </a:p>
              <a:p>
                <a:pPr algn="ctr">
                  <a:spcBef>
                    <a:spcPct val="50000"/>
                  </a:spcBef>
                </a:pPr>
                <a:r>
                  <a:rPr lang="en-US" sz="1100" b="1" dirty="0">
                    <a:solidFill>
                      <a:schemeClr val="tx2"/>
                    </a:solidFill>
                    <a:latin typeface="+mn-lt"/>
                    <a:ea typeface="Arial Unicode MS" pitchFamily="34" charset="-128"/>
                    <a:cs typeface="Arial Unicode MS" pitchFamily="34" charset="-128"/>
                  </a:rPr>
                  <a:t>LUN 0</a:t>
                </a:r>
              </a:p>
            </p:txBody>
          </p:sp>
          <p:sp>
            <p:nvSpPr>
              <p:cNvPr id="168" name="AutoShape 5"/>
              <p:cNvSpPr>
                <a:spLocks noChangeArrowheads="1"/>
              </p:cNvSpPr>
              <p:nvPr/>
            </p:nvSpPr>
            <p:spPr bwMode="gray">
              <a:xfrm>
                <a:off x="8331200" y="1984151"/>
                <a:ext cx="762000" cy="1295400"/>
              </a:xfrm>
              <a:prstGeom prst="can">
                <a:avLst>
                  <a:gd name="adj" fmla="val 16457"/>
                </a:avLst>
              </a:prstGeom>
              <a:noFill/>
              <a:ln w="19050">
                <a:solidFill>
                  <a:schemeClr val="bg1">
                    <a:lumMod val="50000"/>
                  </a:schemeClr>
                </a:solidFill>
                <a:prstDash val="sysDot"/>
                <a:round/>
                <a:headEnd/>
                <a:tailEnd/>
              </a:ln>
            </p:spPr>
            <p:txBody>
              <a:bodyPr wrap="none" lIns="96838" tIns="50800" rIns="96838" bIns="50800" anchor="ctr"/>
              <a:lstStyle/>
              <a:p>
                <a:endParaRPr lang="en-US" sz="1200" b="1"/>
              </a:p>
            </p:txBody>
          </p:sp>
        </p:grpSp>
        <p:grpSp>
          <p:nvGrpSpPr>
            <p:cNvPr id="169" name="Group 168"/>
            <p:cNvGrpSpPr/>
            <p:nvPr/>
          </p:nvGrpSpPr>
          <p:grpSpPr>
            <a:xfrm>
              <a:off x="8343914" y="3099116"/>
              <a:ext cx="606035" cy="1151517"/>
              <a:chOff x="10972800" y="3041426"/>
              <a:chExt cx="762000" cy="1295400"/>
            </a:xfrm>
          </p:grpSpPr>
          <p:sp>
            <p:nvSpPr>
              <p:cNvPr id="170" name="Text Box 168"/>
              <p:cNvSpPr txBox="1">
                <a:spLocks noChangeArrowheads="1"/>
              </p:cNvSpPr>
              <p:nvPr/>
            </p:nvSpPr>
            <p:spPr bwMode="auto">
              <a:xfrm>
                <a:off x="11136213" y="3559174"/>
                <a:ext cx="437373" cy="476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marL="354013" indent="-354013"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spcBef>
                    <a:spcPct val="50000"/>
                  </a:spcBef>
                </a:pPr>
                <a:r>
                  <a:rPr lang="en-US" sz="1100" b="1" dirty="0">
                    <a:solidFill>
                      <a:srgbClr val="FF0000"/>
                    </a:solidFill>
                    <a:latin typeface="+mn-lt"/>
                    <a:ea typeface="Arial Unicode MS" pitchFamily="34" charset="-128"/>
                    <a:cs typeface="Arial Unicode MS" pitchFamily="34" charset="-128"/>
                  </a:rPr>
                  <a:t>Thin </a:t>
                </a:r>
              </a:p>
              <a:p>
                <a:pPr algn="ctr">
                  <a:spcBef>
                    <a:spcPct val="50000"/>
                  </a:spcBef>
                </a:pPr>
                <a:r>
                  <a:rPr lang="en-US" sz="1100" b="1" dirty="0">
                    <a:solidFill>
                      <a:srgbClr val="FF0000"/>
                    </a:solidFill>
                    <a:latin typeface="+mn-lt"/>
                    <a:ea typeface="Arial Unicode MS" pitchFamily="34" charset="-128"/>
                    <a:cs typeface="Arial Unicode MS" pitchFamily="34" charset="-128"/>
                  </a:rPr>
                  <a:t>LUN 1</a:t>
                </a:r>
              </a:p>
            </p:txBody>
          </p:sp>
          <p:sp>
            <p:nvSpPr>
              <p:cNvPr id="171" name="AutoShape 5"/>
              <p:cNvSpPr>
                <a:spLocks noChangeArrowheads="1"/>
              </p:cNvSpPr>
              <p:nvPr/>
            </p:nvSpPr>
            <p:spPr bwMode="gray">
              <a:xfrm>
                <a:off x="10972800" y="3041426"/>
                <a:ext cx="762000" cy="1295400"/>
              </a:xfrm>
              <a:prstGeom prst="can">
                <a:avLst>
                  <a:gd name="adj" fmla="val 16457"/>
                </a:avLst>
              </a:prstGeom>
              <a:noFill/>
              <a:ln w="19050">
                <a:solidFill>
                  <a:schemeClr val="bg1">
                    <a:lumMod val="50000"/>
                  </a:schemeClr>
                </a:solidFill>
                <a:prstDash val="sysDot"/>
                <a:round/>
                <a:headEnd/>
                <a:tailEnd/>
              </a:ln>
            </p:spPr>
            <p:txBody>
              <a:bodyPr wrap="none" lIns="96838" tIns="50800" rIns="96838" bIns="50800" anchor="ctr"/>
              <a:lstStyle/>
              <a:p>
                <a:endParaRPr lang="en-US" sz="1200" b="1"/>
              </a:p>
            </p:txBody>
          </p:sp>
        </p:grpSp>
      </p:grpSp>
    </p:spTree>
    <p:custDataLst>
      <p:tags r:id="rId1"/>
    </p:custDataLst>
    <p:extLst>
      <p:ext uri="{BB962C8B-B14F-4D97-AF65-F5344CB8AC3E}">
        <p14:creationId xmlns:p14="http://schemas.microsoft.com/office/powerpoint/2010/main" val="2650424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 name="Picture 9" descr="C:\Users\patils1\Desktop\2013 Projects\CIS v2\CIS Slide Deck_Based on Book\Colored Graphics\Storage System.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9952" y="2008738"/>
            <a:ext cx="1134244" cy="241506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Expanding Thin LUNs</a:t>
            </a:r>
            <a:endParaRPr lang="en-US" dirty="0"/>
          </a:p>
        </p:txBody>
      </p:sp>
      <p:sp>
        <p:nvSpPr>
          <p:cNvPr id="4" name="Footer Placeholder 3"/>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sp>
        <p:nvSpPr>
          <p:cNvPr id="68" name="Rounded Rectangle 67"/>
          <p:cNvSpPr/>
          <p:nvPr/>
        </p:nvSpPr>
        <p:spPr>
          <a:xfrm>
            <a:off x="7328539" y="3894672"/>
            <a:ext cx="688048" cy="905717"/>
          </a:xfrm>
          <a:prstGeom prst="roundRect">
            <a:avLst/>
          </a:prstGeom>
          <a:ln/>
        </p:spPr>
        <p:style>
          <a:lnRef idx="1">
            <a:schemeClr val="accent2"/>
          </a:lnRef>
          <a:fillRef idx="3">
            <a:schemeClr val="accent2"/>
          </a:fillRef>
          <a:effectRef idx="2">
            <a:schemeClr val="accent2"/>
          </a:effectRef>
          <a:fontRef idx="minor">
            <a:schemeClr val="lt1"/>
          </a:fontRef>
        </p:style>
        <p:txBody>
          <a:bodyPr bIns="0" rtlCol="0" anchor="b" anchorCtr="1"/>
          <a:lstStyle/>
          <a:p>
            <a:pPr algn="ctr"/>
            <a:r>
              <a:rPr lang="en-US" sz="1050" dirty="0"/>
              <a:t>Thin LUN</a:t>
            </a:r>
          </a:p>
        </p:txBody>
      </p:sp>
      <p:sp>
        <p:nvSpPr>
          <p:cNvPr id="69" name="Rounded Rectangle 68"/>
          <p:cNvSpPr/>
          <p:nvPr/>
        </p:nvSpPr>
        <p:spPr>
          <a:xfrm>
            <a:off x="7348773" y="1804189"/>
            <a:ext cx="667814" cy="1211480"/>
          </a:xfrm>
          <a:prstGeom prst="roundRect">
            <a:avLst/>
          </a:prstGeom>
          <a:ln/>
        </p:spPr>
        <p:style>
          <a:lnRef idx="1">
            <a:schemeClr val="accent2"/>
          </a:lnRef>
          <a:fillRef idx="3">
            <a:schemeClr val="accent2"/>
          </a:fillRef>
          <a:effectRef idx="2">
            <a:schemeClr val="accent2"/>
          </a:effectRef>
          <a:fontRef idx="minor">
            <a:schemeClr val="lt1"/>
          </a:fontRef>
        </p:style>
        <p:txBody>
          <a:bodyPr bIns="0" rtlCol="0" anchor="b" anchorCtr="1"/>
          <a:lstStyle/>
          <a:p>
            <a:pPr algn="ctr"/>
            <a:r>
              <a:rPr lang="en-US" sz="1050" dirty="0"/>
              <a:t>Thin LUN</a:t>
            </a:r>
          </a:p>
        </p:txBody>
      </p:sp>
      <p:sp>
        <p:nvSpPr>
          <p:cNvPr id="70" name="Can 69"/>
          <p:cNvSpPr/>
          <p:nvPr/>
        </p:nvSpPr>
        <p:spPr>
          <a:xfrm>
            <a:off x="7391453" y="1871939"/>
            <a:ext cx="518780" cy="877166"/>
          </a:xfrm>
          <a:prstGeom prst="can">
            <a:avLst/>
          </a:prstGeom>
          <a:gradFill>
            <a:gsLst>
              <a:gs pos="0">
                <a:schemeClr val="bg1">
                  <a:lumMod val="85000"/>
                </a:schemeClr>
              </a:gs>
              <a:gs pos="35000">
                <a:schemeClr val="bg2">
                  <a:lumMod val="20000"/>
                  <a:lumOff val="80000"/>
                </a:schemeClr>
              </a:gs>
              <a:gs pos="100000">
                <a:schemeClr val="bg1">
                  <a:lumMod val="95000"/>
                </a:schemeClr>
              </a:gs>
            </a:gsLst>
          </a:gradFill>
          <a:ln>
            <a:solidFill>
              <a:schemeClr val="bg1">
                <a:lumMod val="75000"/>
              </a:schemeClr>
            </a:solidFill>
            <a:prstDash val="sys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100"/>
          </a:p>
        </p:txBody>
      </p:sp>
      <p:sp>
        <p:nvSpPr>
          <p:cNvPr id="131" name="Right Arrow 130"/>
          <p:cNvSpPr/>
          <p:nvPr/>
        </p:nvSpPr>
        <p:spPr>
          <a:xfrm rot="16200000">
            <a:off x="7304743" y="3253818"/>
            <a:ext cx="644078" cy="400951"/>
          </a:xfrm>
          <a:prstGeom prst="rightArrow">
            <a:avLst>
              <a:gd name="adj1" fmla="val 50000"/>
              <a:gd name="adj2" fmla="val 61563"/>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66" name="Left Brace 165"/>
          <p:cNvSpPr/>
          <p:nvPr/>
        </p:nvSpPr>
        <p:spPr>
          <a:xfrm flipH="1">
            <a:off x="8045174" y="4045669"/>
            <a:ext cx="184426" cy="464629"/>
          </a:xfrm>
          <a:prstGeom prst="leftBrace">
            <a:avLst>
              <a:gd name="adj1" fmla="val 26609"/>
              <a:gd name="adj2" fmla="val 50000"/>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100"/>
          </a:p>
        </p:txBody>
      </p:sp>
      <p:sp>
        <p:nvSpPr>
          <p:cNvPr id="167" name="TextBox 166"/>
          <p:cNvSpPr txBox="1"/>
          <p:nvPr/>
        </p:nvSpPr>
        <p:spPr>
          <a:xfrm>
            <a:off x="8348421" y="3915108"/>
            <a:ext cx="731840" cy="938719"/>
          </a:xfrm>
          <a:prstGeom prst="rect">
            <a:avLst/>
          </a:prstGeom>
          <a:noFill/>
        </p:spPr>
        <p:txBody>
          <a:bodyPr wrap="square" rtlCol="0">
            <a:spAutoFit/>
          </a:bodyPr>
          <a:lstStyle/>
          <a:p>
            <a:pPr algn="ctr"/>
            <a:r>
              <a:rPr lang="en-US" sz="1100" dirty="0"/>
              <a:t>User capacity before expansion</a:t>
            </a:r>
          </a:p>
        </p:txBody>
      </p:sp>
      <p:sp>
        <p:nvSpPr>
          <p:cNvPr id="9" name="AutoShape 28"/>
          <p:cNvSpPr>
            <a:spLocks noChangeArrowheads="1"/>
          </p:cNvSpPr>
          <p:nvPr/>
        </p:nvSpPr>
        <p:spPr bwMode="auto">
          <a:xfrm rot="5400000">
            <a:off x="842187" y="3654568"/>
            <a:ext cx="624287" cy="459633"/>
          </a:xfrm>
          <a:prstGeom prst="upArrow">
            <a:avLst>
              <a:gd name="adj1" fmla="val 52565"/>
              <a:gd name="adj2" fmla="val 45833"/>
            </a:avLst>
          </a:prstGeom>
          <a:gradFill rotWithShape="1">
            <a:gsLst>
              <a:gs pos="0">
                <a:schemeClr val="folHlink"/>
              </a:gs>
              <a:gs pos="100000">
                <a:schemeClr val="folHlink">
                  <a:gamma/>
                  <a:shade val="46275"/>
                  <a:invGamma/>
                </a:schemeClr>
              </a:gs>
            </a:gsLst>
            <a:lin ang="0" scaled="1"/>
          </a:gradFill>
          <a:ln w="9525">
            <a:solidFill>
              <a:srgbClr val="008000"/>
            </a:solidFill>
            <a:miter lim="800000"/>
            <a:headEnd/>
            <a:tailEnd/>
          </a:ln>
        </p:spPr>
        <p:txBody>
          <a:bodyPr wrap="none" anchor="ctr"/>
          <a:lstStyle/>
          <a:p>
            <a:pPr>
              <a:defRPr/>
            </a:pPr>
            <a:endParaRPr lang="en-US"/>
          </a:p>
        </p:txBody>
      </p:sp>
      <p:sp>
        <p:nvSpPr>
          <p:cNvPr id="11" name="Text Box 6"/>
          <p:cNvSpPr txBox="1">
            <a:spLocks noChangeArrowheads="1"/>
          </p:cNvSpPr>
          <p:nvPr/>
        </p:nvSpPr>
        <p:spPr bwMode="auto">
          <a:xfrm>
            <a:off x="879774" y="4292277"/>
            <a:ext cx="833813" cy="484748"/>
          </a:xfrm>
          <a:prstGeom prst="rect">
            <a:avLst/>
          </a:prstGeom>
          <a:noFill/>
          <a:ln w="9525" algn="ctr">
            <a:noFill/>
            <a:miter lim="800000"/>
            <a:headEnd/>
            <a:tailEnd/>
          </a:ln>
        </p:spPr>
        <p:txBody>
          <a:bodyPr wrap="square" lIns="0" tIns="0" rIns="0" bIns="0">
            <a:spAutoFit/>
          </a:bodyPr>
          <a:lstStyle/>
          <a:p>
            <a:pPr algn="ctr"/>
            <a:r>
              <a:rPr lang="en-US" sz="1050" dirty="0"/>
              <a:t>Adding storage drives to the storage pool</a:t>
            </a:r>
          </a:p>
        </p:txBody>
      </p:sp>
      <p:sp>
        <p:nvSpPr>
          <p:cNvPr id="10" name="Text Box 30"/>
          <p:cNvSpPr txBox="1">
            <a:spLocks noChangeArrowheads="1"/>
          </p:cNvSpPr>
          <p:nvPr/>
        </p:nvSpPr>
        <p:spPr bwMode="auto">
          <a:xfrm>
            <a:off x="2074560" y="3213889"/>
            <a:ext cx="1126100" cy="584775"/>
          </a:xfrm>
          <a:prstGeom prst="rect">
            <a:avLst/>
          </a:prstGeom>
          <a:noFill/>
          <a:ln w="9525">
            <a:noFill/>
            <a:miter lim="800000"/>
            <a:headEnd/>
            <a:tailEnd/>
          </a:ln>
        </p:spPr>
        <p:txBody>
          <a:bodyPr wrap="square">
            <a:spAutoFit/>
          </a:bodyPr>
          <a:lstStyle/>
          <a:p>
            <a:pPr>
              <a:spcBef>
                <a:spcPct val="50000"/>
              </a:spcBef>
            </a:pPr>
            <a:r>
              <a:rPr lang="en-US" sz="1600" dirty="0"/>
              <a:t>Storage Pool</a:t>
            </a:r>
          </a:p>
        </p:txBody>
      </p:sp>
      <p:pic>
        <p:nvPicPr>
          <p:cNvPr id="19" name="Picture 11" descr="C:\Users\patils1\Desktop\2013 Projects\CIS v2\CIS Slide Deck_Based on Book\Colored Graphics\Disk Driv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52528" y="3692529"/>
            <a:ext cx="321011" cy="32101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1" descr="C:\Users\patils1\Desktop\2013 Projects\CIS v2\CIS Slide Deck_Based on Book\Colored Graphics\Disk Driv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01641" y="3692529"/>
            <a:ext cx="321011" cy="32101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1" descr="C:\Users\patils1\Desktop\2013 Projects\CIS v2\CIS Slide Deck_Based on Book\Colored Graphics\Disk Driv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50754" y="3692529"/>
            <a:ext cx="321011" cy="32101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1" descr="C:\Users\patils1\Desktop\2013 Projects\CIS v2\CIS Slide Deck_Based on Book\Colored Graphics\Disk Driv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99866" y="3692529"/>
            <a:ext cx="321011" cy="321010"/>
          </a:xfrm>
          <a:prstGeom prst="rect">
            <a:avLst/>
          </a:prstGeom>
          <a:noFill/>
          <a:extLst>
            <a:ext uri="{909E8E84-426E-40DD-AFC4-6F175D3DCCD1}">
              <a14:hiddenFill xmlns:a14="http://schemas.microsoft.com/office/drawing/2010/main">
                <a:solidFill>
                  <a:srgbClr val="FFFFFF"/>
                </a:solidFill>
              </a14:hiddenFill>
            </a:ext>
          </a:extLst>
        </p:spPr>
      </p:pic>
      <p:grpSp>
        <p:nvGrpSpPr>
          <p:cNvPr id="137" name="Group 136"/>
          <p:cNvGrpSpPr/>
          <p:nvPr/>
        </p:nvGrpSpPr>
        <p:grpSpPr>
          <a:xfrm>
            <a:off x="236306" y="3650946"/>
            <a:ext cx="452818" cy="504952"/>
            <a:chOff x="387012" y="3334190"/>
            <a:chExt cx="750703" cy="677977"/>
          </a:xfrm>
        </p:grpSpPr>
        <p:pic>
          <p:nvPicPr>
            <p:cNvPr id="26" name="Picture 11" descr="C:\Users\patils1\Desktop\2013 Projects\CIS v2\CIS Slide Deck_Based on Book\Colored Graphics\Disk Driv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7012" y="3334190"/>
              <a:ext cx="431007" cy="43100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1" descr="C:\Users\patils1\Desktop\2013 Projects\CIS v2\CIS Slide Deck_Based on Book\Colored Graphics\Disk Driv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6708" y="3360860"/>
              <a:ext cx="431007" cy="43100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1" descr="C:\Users\patils1\Desktop\2013 Projects\CIS v2\CIS Slide Deck_Based on Book\Colored Graphics\Disk Driv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0300" y="3525793"/>
              <a:ext cx="431007" cy="431007"/>
            </a:xfrm>
            <a:prstGeom prst="rect">
              <a:avLst/>
            </a:prstGeom>
            <a:noFill/>
            <a:extLst>
              <a:ext uri="{909E8E84-426E-40DD-AFC4-6F175D3DCCD1}">
                <a14:hiddenFill xmlns:a14="http://schemas.microsoft.com/office/drawing/2010/main">
                  <a:solidFill>
                    <a:srgbClr val="FFFFFF"/>
                  </a:solidFill>
                </a14:hiddenFill>
              </a:ext>
            </a:extLst>
          </p:spPr>
        </p:pic>
        <p:pic>
          <p:nvPicPr>
            <p:cNvPr id="136" name="Picture 11" descr="C:\Users\patils1\Desktop\2013 Projects\CIS v2\CIS Slide Deck_Based on Book\Colored Graphics\Disk Driv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6707" y="3581160"/>
              <a:ext cx="431007" cy="431007"/>
            </a:xfrm>
            <a:prstGeom prst="rect">
              <a:avLst/>
            </a:prstGeom>
            <a:noFill/>
            <a:extLst>
              <a:ext uri="{909E8E84-426E-40DD-AFC4-6F175D3DCCD1}">
                <a14:hiddenFill xmlns:a14="http://schemas.microsoft.com/office/drawing/2010/main">
                  <a:solidFill>
                    <a:srgbClr val="FFFFFF"/>
                  </a:solidFill>
                </a14:hiddenFill>
              </a:ext>
            </a:extLst>
          </p:spPr>
        </p:pic>
      </p:grpSp>
      <p:sp>
        <p:nvSpPr>
          <p:cNvPr id="144" name="Text Box 30"/>
          <p:cNvSpPr txBox="1">
            <a:spLocks noChangeArrowheads="1"/>
          </p:cNvSpPr>
          <p:nvPr/>
        </p:nvSpPr>
        <p:spPr bwMode="auto">
          <a:xfrm>
            <a:off x="4593676" y="3213889"/>
            <a:ext cx="1138870" cy="584775"/>
          </a:xfrm>
          <a:prstGeom prst="rect">
            <a:avLst/>
          </a:prstGeom>
          <a:noFill/>
          <a:ln w="9525">
            <a:noFill/>
            <a:miter lim="800000"/>
            <a:headEnd/>
            <a:tailEnd/>
          </a:ln>
        </p:spPr>
        <p:txBody>
          <a:bodyPr wrap="square">
            <a:spAutoFit/>
          </a:bodyPr>
          <a:lstStyle/>
          <a:p>
            <a:pPr>
              <a:spcBef>
                <a:spcPct val="50000"/>
              </a:spcBef>
            </a:pPr>
            <a:r>
              <a:rPr lang="en-US" sz="1600" dirty="0"/>
              <a:t>Storage Pool</a:t>
            </a:r>
          </a:p>
        </p:txBody>
      </p:sp>
      <p:pic>
        <p:nvPicPr>
          <p:cNvPr id="145" name="Picture 11" descr="C:\Users\patils1\Desktop\2013 Projects\CIS v2\CIS Slide Deck_Based on Book\Colored Graphics\Disk Driv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43328" y="3495548"/>
            <a:ext cx="321011" cy="321010"/>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11" descr="C:\Users\patils1\Desktop\2013 Projects\CIS v2\CIS Slide Deck_Based on Book\Colored Graphics\Disk Driv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92441" y="3495548"/>
            <a:ext cx="321011" cy="321010"/>
          </a:xfrm>
          <a:prstGeom prst="rect">
            <a:avLst/>
          </a:prstGeom>
          <a:noFill/>
          <a:extLst>
            <a:ext uri="{909E8E84-426E-40DD-AFC4-6F175D3DCCD1}">
              <a14:hiddenFill xmlns:a14="http://schemas.microsoft.com/office/drawing/2010/main">
                <a:solidFill>
                  <a:srgbClr val="FFFFFF"/>
                </a:solidFill>
              </a14:hiddenFill>
            </a:ext>
          </a:extLst>
        </p:spPr>
      </p:pic>
      <p:pic>
        <p:nvPicPr>
          <p:cNvPr id="147" name="Picture 11" descr="C:\Users\patils1\Desktop\2013 Projects\CIS v2\CIS Slide Deck_Based on Book\Colored Graphics\Disk Driv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41554" y="3495548"/>
            <a:ext cx="321011" cy="321010"/>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11" descr="C:\Users\patils1\Desktop\2013 Projects\CIS v2\CIS Slide Deck_Based on Book\Colored Graphics\Disk Driv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90666" y="3495548"/>
            <a:ext cx="321011" cy="321010"/>
          </a:xfrm>
          <a:prstGeom prst="rect">
            <a:avLst/>
          </a:prstGeom>
          <a:noFill/>
          <a:extLst>
            <a:ext uri="{909E8E84-426E-40DD-AFC4-6F175D3DCCD1}">
              <a14:hiddenFill xmlns:a14="http://schemas.microsoft.com/office/drawing/2010/main">
                <a:solidFill>
                  <a:srgbClr val="FFFFFF"/>
                </a:solidFill>
              </a14:hiddenFill>
            </a:ext>
          </a:extLst>
        </p:spPr>
      </p:pic>
      <p:pic>
        <p:nvPicPr>
          <p:cNvPr id="149" name="Picture 11" descr="C:\Users\patils1\Desktop\2013 Projects\CIS v2\CIS Slide Deck_Based on Book\Colored Graphics\Disk Driv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37200" y="3882786"/>
            <a:ext cx="321011" cy="321010"/>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11" descr="C:\Users\patils1\Desktop\2013 Projects\CIS v2\CIS Slide Deck_Based on Book\Colored Graphics\Disk Driv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86313" y="3882786"/>
            <a:ext cx="321011" cy="321010"/>
          </a:xfrm>
          <a:prstGeom prst="rect">
            <a:avLst/>
          </a:prstGeom>
          <a:noFill/>
          <a:extLst>
            <a:ext uri="{909E8E84-426E-40DD-AFC4-6F175D3DCCD1}">
              <a14:hiddenFill xmlns:a14="http://schemas.microsoft.com/office/drawing/2010/main">
                <a:solidFill>
                  <a:srgbClr val="FFFFFF"/>
                </a:solidFill>
              </a14:hiddenFill>
            </a:ext>
          </a:extLst>
        </p:spPr>
      </p:pic>
      <p:pic>
        <p:nvPicPr>
          <p:cNvPr id="151" name="Picture 11" descr="C:\Users\patils1\Desktop\2013 Projects\CIS v2\CIS Slide Deck_Based on Book\Colored Graphics\Disk Driv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35426" y="3882786"/>
            <a:ext cx="321011" cy="321010"/>
          </a:xfrm>
          <a:prstGeom prst="rect">
            <a:avLst/>
          </a:prstGeom>
          <a:noFill/>
          <a:extLst>
            <a:ext uri="{909E8E84-426E-40DD-AFC4-6F175D3DCCD1}">
              <a14:hiddenFill xmlns:a14="http://schemas.microsoft.com/office/drawing/2010/main">
                <a:solidFill>
                  <a:srgbClr val="FFFFFF"/>
                </a:solidFill>
              </a14:hiddenFill>
            </a:ext>
          </a:extLst>
        </p:spPr>
      </p:pic>
      <p:pic>
        <p:nvPicPr>
          <p:cNvPr id="152" name="Picture 11" descr="C:\Users\patils1\Desktop\2013 Projects\CIS v2\CIS Slide Deck_Based on Book\Colored Graphics\Disk Driv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84538" y="3882786"/>
            <a:ext cx="321011" cy="321010"/>
          </a:xfrm>
          <a:prstGeom prst="rect">
            <a:avLst/>
          </a:prstGeom>
          <a:noFill/>
          <a:extLst>
            <a:ext uri="{909E8E84-426E-40DD-AFC4-6F175D3DCCD1}">
              <a14:hiddenFill xmlns:a14="http://schemas.microsoft.com/office/drawing/2010/main">
                <a:solidFill>
                  <a:srgbClr val="FFFFFF"/>
                </a:solidFill>
              </a14:hiddenFill>
            </a:ext>
          </a:extLst>
        </p:spPr>
      </p:pic>
      <p:sp>
        <p:nvSpPr>
          <p:cNvPr id="154" name="AutoShape 28"/>
          <p:cNvSpPr>
            <a:spLocks noChangeArrowheads="1"/>
          </p:cNvSpPr>
          <p:nvPr/>
        </p:nvSpPr>
        <p:spPr bwMode="auto">
          <a:xfrm rot="5400000">
            <a:off x="3448228" y="3608691"/>
            <a:ext cx="624285" cy="459633"/>
          </a:xfrm>
          <a:prstGeom prst="upArrow">
            <a:avLst>
              <a:gd name="adj1" fmla="val 52565"/>
              <a:gd name="adj2" fmla="val 45833"/>
            </a:avLst>
          </a:prstGeom>
          <a:gradFill rotWithShape="1">
            <a:gsLst>
              <a:gs pos="0">
                <a:schemeClr val="folHlink"/>
              </a:gs>
              <a:gs pos="100000">
                <a:schemeClr val="folHlink">
                  <a:gamma/>
                  <a:shade val="46275"/>
                  <a:invGamma/>
                </a:schemeClr>
              </a:gs>
            </a:gsLst>
            <a:lin ang="0" scaled="1"/>
          </a:gradFill>
          <a:ln w="9525">
            <a:solidFill>
              <a:srgbClr val="008000"/>
            </a:solidFill>
            <a:miter lim="800000"/>
            <a:headEnd/>
            <a:tailEnd/>
          </a:ln>
        </p:spPr>
        <p:txBody>
          <a:bodyPr wrap="none" anchor="ctr"/>
          <a:lstStyle/>
          <a:p>
            <a:pPr>
              <a:defRPr/>
            </a:pPr>
            <a:endParaRPr lang="en-US"/>
          </a:p>
        </p:txBody>
      </p:sp>
      <p:grpSp>
        <p:nvGrpSpPr>
          <p:cNvPr id="183" name="Group 182"/>
          <p:cNvGrpSpPr/>
          <p:nvPr/>
        </p:nvGrpSpPr>
        <p:grpSpPr>
          <a:xfrm>
            <a:off x="1623896" y="3782670"/>
            <a:ext cx="227710" cy="222202"/>
            <a:chOff x="1771984" y="3521529"/>
            <a:chExt cx="308222" cy="243585"/>
          </a:xfrm>
        </p:grpSpPr>
        <p:sp>
          <p:nvSpPr>
            <p:cNvPr id="63" name="Can 62"/>
            <p:cNvSpPr/>
            <p:nvPr/>
          </p:nvSpPr>
          <p:spPr>
            <a:xfrm>
              <a:off x="1771984" y="3682227"/>
              <a:ext cx="308222" cy="82887"/>
            </a:xfrm>
            <a:prstGeom prst="can">
              <a:avLst>
                <a:gd name="adj" fmla="val 50000"/>
              </a:avLst>
            </a:prstGeom>
            <a:solidFill>
              <a:srgbClr val="FFFF00">
                <a:alpha val="50000"/>
              </a:srgb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Can 83"/>
            <p:cNvSpPr/>
            <p:nvPr/>
          </p:nvSpPr>
          <p:spPr>
            <a:xfrm>
              <a:off x="1771984" y="3639428"/>
              <a:ext cx="308222" cy="82887"/>
            </a:xfrm>
            <a:prstGeom prst="can">
              <a:avLst>
                <a:gd name="adj" fmla="val 50000"/>
              </a:avLst>
            </a:prstGeom>
            <a:solidFill>
              <a:srgbClr val="FFFF00">
                <a:alpha val="50000"/>
              </a:srgb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Can 89"/>
            <p:cNvSpPr/>
            <p:nvPr/>
          </p:nvSpPr>
          <p:spPr>
            <a:xfrm>
              <a:off x="1771984" y="3601878"/>
              <a:ext cx="308222" cy="82887"/>
            </a:xfrm>
            <a:prstGeom prst="can">
              <a:avLst>
                <a:gd name="adj" fmla="val 50000"/>
              </a:avLst>
            </a:prstGeom>
            <a:solidFill>
              <a:srgbClr val="FFFF00">
                <a:alpha val="50000"/>
              </a:srgb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0" name="Can 169"/>
            <p:cNvSpPr/>
            <p:nvPr/>
          </p:nvSpPr>
          <p:spPr>
            <a:xfrm>
              <a:off x="1771984" y="3564328"/>
              <a:ext cx="308222" cy="82887"/>
            </a:xfrm>
            <a:prstGeom prst="can">
              <a:avLst>
                <a:gd name="adj" fmla="val 50000"/>
              </a:avLst>
            </a:prstGeom>
            <a:solidFill>
              <a:srgbClr val="FFFF00">
                <a:alpha val="50000"/>
              </a:srgb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1" name="Can 170"/>
            <p:cNvSpPr/>
            <p:nvPr/>
          </p:nvSpPr>
          <p:spPr>
            <a:xfrm>
              <a:off x="1771984" y="3521529"/>
              <a:ext cx="308222" cy="82887"/>
            </a:xfrm>
            <a:prstGeom prst="can">
              <a:avLst>
                <a:gd name="adj" fmla="val 50000"/>
              </a:avLst>
            </a:prstGeom>
            <a:solidFill>
              <a:srgbClr val="FFFF00">
                <a:alpha val="50000"/>
              </a:srgb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84" name="Group 183"/>
          <p:cNvGrpSpPr/>
          <p:nvPr/>
        </p:nvGrpSpPr>
        <p:grpSpPr>
          <a:xfrm>
            <a:off x="2071142" y="3782670"/>
            <a:ext cx="227710" cy="222202"/>
            <a:chOff x="1771984" y="3521529"/>
            <a:chExt cx="308222" cy="243585"/>
          </a:xfrm>
        </p:grpSpPr>
        <p:sp>
          <p:nvSpPr>
            <p:cNvPr id="185" name="Can 184"/>
            <p:cNvSpPr/>
            <p:nvPr/>
          </p:nvSpPr>
          <p:spPr>
            <a:xfrm>
              <a:off x="1771984" y="3682227"/>
              <a:ext cx="308222" cy="82887"/>
            </a:xfrm>
            <a:prstGeom prst="can">
              <a:avLst>
                <a:gd name="adj" fmla="val 50000"/>
              </a:avLst>
            </a:prstGeom>
            <a:solidFill>
              <a:srgbClr val="FFFF00">
                <a:alpha val="50000"/>
              </a:srgb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6" name="Can 185"/>
            <p:cNvSpPr/>
            <p:nvPr/>
          </p:nvSpPr>
          <p:spPr>
            <a:xfrm>
              <a:off x="1771984" y="3639428"/>
              <a:ext cx="308222" cy="82887"/>
            </a:xfrm>
            <a:prstGeom prst="can">
              <a:avLst>
                <a:gd name="adj" fmla="val 50000"/>
              </a:avLst>
            </a:prstGeom>
            <a:solidFill>
              <a:srgbClr val="FFFF00">
                <a:alpha val="50000"/>
              </a:srgb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7" name="Can 186"/>
            <p:cNvSpPr/>
            <p:nvPr/>
          </p:nvSpPr>
          <p:spPr>
            <a:xfrm>
              <a:off x="1771984" y="3601878"/>
              <a:ext cx="308222" cy="82887"/>
            </a:xfrm>
            <a:prstGeom prst="can">
              <a:avLst>
                <a:gd name="adj" fmla="val 50000"/>
              </a:avLst>
            </a:prstGeom>
            <a:solidFill>
              <a:srgbClr val="FFFF00">
                <a:alpha val="50000"/>
              </a:srgb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8" name="Can 187"/>
            <p:cNvSpPr/>
            <p:nvPr/>
          </p:nvSpPr>
          <p:spPr>
            <a:xfrm>
              <a:off x="1771984" y="3564328"/>
              <a:ext cx="308222" cy="82887"/>
            </a:xfrm>
            <a:prstGeom prst="can">
              <a:avLst>
                <a:gd name="adj" fmla="val 50000"/>
              </a:avLst>
            </a:prstGeom>
            <a:solidFill>
              <a:srgbClr val="FFFF00">
                <a:alpha val="50000"/>
              </a:srgb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9" name="Can 188"/>
            <p:cNvSpPr/>
            <p:nvPr/>
          </p:nvSpPr>
          <p:spPr>
            <a:xfrm>
              <a:off x="1771984" y="3521529"/>
              <a:ext cx="308222" cy="82887"/>
            </a:xfrm>
            <a:prstGeom prst="can">
              <a:avLst>
                <a:gd name="adj" fmla="val 50000"/>
              </a:avLst>
            </a:prstGeom>
            <a:solidFill>
              <a:srgbClr val="FFFF00">
                <a:alpha val="50000"/>
              </a:srgb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0" name="Group 189"/>
          <p:cNvGrpSpPr/>
          <p:nvPr/>
        </p:nvGrpSpPr>
        <p:grpSpPr>
          <a:xfrm>
            <a:off x="2519053" y="3778776"/>
            <a:ext cx="227710" cy="222202"/>
            <a:chOff x="1771984" y="3521529"/>
            <a:chExt cx="308222" cy="243585"/>
          </a:xfrm>
        </p:grpSpPr>
        <p:sp>
          <p:nvSpPr>
            <p:cNvPr id="191" name="Can 190"/>
            <p:cNvSpPr/>
            <p:nvPr/>
          </p:nvSpPr>
          <p:spPr>
            <a:xfrm>
              <a:off x="1771984" y="3682227"/>
              <a:ext cx="308222" cy="82887"/>
            </a:xfrm>
            <a:prstGeom prst="can">
              <a:avLst>
                <a:gd name="adj" fmla="val 50000"/>
              </a:avLst>
            </a:prstGeom>
            <a:solidFill>
              <a:srgbClr val="FFFF00">
                <a:alpha val="50000"/>
              </a:srgb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2" name="Can 191"/>
            <p:cNvSpPr/>
            <p:nvPr/>
          </p:nvSpPr>
          <p:spPr>
            <a:xfrm>
              <a:off x="1771984" y="3639428"/>
              <a:ext cx="308222" cy="82887"/>
            </a:xfrm>
            <a:prstGeom prst="can">
              <a:avLst>
                <a:gd name="adj" fmla="val 50000"/>
              </a:avLst>
            </a:prstGeom>
            <a:solidFill>
              <a:srgbClr val="FFFF00">
                <a:alpha val="50000"/>
              </a:srgb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3" name="Can 192"/>
            <p:cNvSpPr/>
            <p:nvPr/>
          </p:nvSpPr>
          <p:spPr>
            <a:xfrm>
              <a:off x="1771984" y="3601878"/>
              <a:ext cx="308222" cy="82887"/>
            </a:xfrm>
            <a:prstGeom prst="can">
              <a:avLst>
                <a:gd name="adj" fmla="val 50000"/>
              </a:avLst>
            </a:prstGeom>
            <a:solidFill>
              <a:srgbClr val="FFFF00">
                <a:alpha val="50000"/>
              </a:srgb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4" name="Can 193"/>
            <p:cNvSpPr/>
            <p:nvPr/>
          </p:nvSpPr>
          <p:spPr>
            <a:xfrm>
              <a:off x="1771984" y="3564328"/>
              <a:ext cx="308222" cy="82887"/>
            </a:xfrm>
            <a:prstGeom prst="can">
              <a:avLst>
                <a:gd name="adj" fmla="val 50000"/>
              </a:avLst>
            </a:prstGeom>
            <a:solidFill>
              <a:srgbClr val="FFFF00">
                <a:alpha val="50000"/>
              </a:srgb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5" name="Can 194"/>
            <p:cNvSpPr/>
            <p:nvPr/>
          </p:nvSpPr>
          <p:spPr>
            <a:xfrm>
              <a:off x="1771984" y="3521529"/>
              <a:ext cx="308222" cy="82887"/>
            </a:xfrm>
            <a:prstGeom prst="can">
              <a:avLst>
                <a:gd name="adj" fmla="val 50000"/>
              </a:avLst>
            </a:prstGeom>
            <a:solidFill>
              <a:srgbClr val="FFFF00">
                <a:alpha val="50000"/>
              </a:srgb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6" name="Group 195"/>
          <p:cNvGrpSpPr/>
          <p:nvPr/>
        </p:nvGrpSpPr>
        <p:grpSpPr>
          <a:xfrm>
            <a:off x="2967766" y="3778776"/>
            <a:ext cx="227710" cy="222202"/>
            <a:chOff x="1771984" y="3521529"/>
            <a:chExt cx="308222" cy="243585"/>
          </a:xfrm>
        </p:grpSpPr>
        <p:sp>
          <p:nvSpPr>
            <p:cNvPr id="197" name="Can 196"/>
            <p:cNvSpPr/>
            <p:nvPr/>
          </p:nvSpPr>
          <p:spPr>
            <a:xfrm>
              <a:off x="1771984" y="3682227"/>
              <a:ext cx="308222" cy="82887"/>
            </a:xfrm>
            <a:prstGeom prst="can">
              <a:avLst>
                <a:gd name="adj" fmla="val 50000"/>
              </a:avLst>
            </a:prstGeom>
            <a:solidFill>
              <a:srgbClr val="FFFF00">
                <a:alpha val="50000"/>
              </a:srgb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8" name="Can 197"/>
            <p:cNvSpPr/>
            <p:nvPr/>
          </p:nvSpPr>
          <p:spPr>
            <a:xfrm>
              <a:off x="1771984" y="3639428"/>
              <a:ext cx="308222" cy="82887"/>
            </a:xfrm>
            <a:prstGeom prst="can">
              <a:avLst>
                <a:gd name="adj" fmla="val 50000"/>
              </a:avLst>
            </a:prstGeom>
            <a:solidFill>
              <a:srgbClr val="FFFF00">
                <a:alpha val="50000"/>
              </a:srgb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9" name="Can 198"/>
            <p:cNvSpPr/>
            <p:nvPr/>
          </p:nvSpPr>
          <p:spPr>
            <a:xfrm>
              <a:off x="1771984" y="3601878"/>
              <a:ext cx="308222" cy="82887"/>
            </a:xfrm>
            <a:prstGeom prst="can">
              <a:avLst>
                <a:gd name="adj" fmla="val 50000"/>
              </a:avLst>
            </a:prstGeom>
            <a:solidFill>
              <a:srgbClr val="FFFF00">
                <a:alpha val="50000"/>
              </a:srgb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0" name="Can 199"/>
            <p:cNvSpPr/>
            <p:nvPr/>
          </p:nvSpPr>
          <p:spPr>
            <a:xfrm>
              <a:off x="1771984" y="3564328"/>
              <a:ext cx="308222" cy="82887"/>
            </a:xfrm>
            <a:prstGeom prst="can">
              <a:avLst>
                <a:gd name="adj" fmla="val 50000"/>
              </a:avLst>
            </a:prstGeom>
            <a:solidFill>
              <a:srgbClr val="FFFF00">
                <a:alpha val="50000"/>
              </a:srgb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1" name="Can 200"/>
            <p:cNvSpPr/>
            <p:nvPr/>
          </p:nvSpPr>
          <p:spPr>
            <a:xfrm>
              <a:off x="1771984" y="3521529"/>
              <a:ext cx="308222" cy="82887"/>
            </a:xfrm>
            <a:prstGeom prst="can">
              <a:avLst>
                <a:gd name="adj" fmla="val 50000"/>
              </a:avLst>
            </a:prstGeom>
            <a:solidFill>
              <a:srgbClr val="FFFF00">
                <a:alpha val="50000"/>
              </a:srgb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2" name="Group 201"/>
          <p:cNvGrpSpPr/>
          <p:nvPr/>
        </p:nvGrpSpPr>
        <p:grpSpPr>
          <a:xfrm>
            <a:off x="4208659" y="3665167"/>
            <a:ext cx="227710" cy="148906"/>
            <a:chOff x="3612800" y="4670427"/>
            <a:chExt cx="308222" cy="163236"/>
          </a:xfrm>
        </p:grpSpPr>
        <p:sp>
          <p:nvSpPr>
            <p:cNvPr id="65" name="Can 64"/>
            <p:cNvSpPr/>
            <p:nvPr/>
          </p:nvSpPr>
          <p:spPr>
            <a:xfrm>
              <a:off x="3612800" y="4750776"/>
              <a:ext cx="308222" cy="82887"/>
            </a:xfrm>
            <a:prstGeom prst="can">
              <a:avLst>
                <a:gd name="adj" fmla="val 50000"/>
              </a:avLst>
            </a:prstGeom>
            <a:solidFill>
              <a:srgbClr val="FFFF00">
                <a:alpha val="50000"/>
              </a:srgb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Can 85"/>
            <p:cNvSpPr/>
            <p:nvPr/>
          </p:nvSpPr>
          <p:spPr>
            <a:xfrm>
              <a:off x="3612800" y="4707977"/>
              <a:ext cx="308222" cy="82887"/>
            </a:xfrm>
            <a:prstGeom prst="can">
              <a:avLst>
                <a:gd name="adj" fmla="val 50000"/>
              </a:avLst>
            </a:prstGeom>
            <a:solidFill>
              <a:srgbClr val="FFFF00">
                <a:alpha val="50000"/>
              </a:srgb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Can 91"/>
            <p:cNvSpPr/>
            <p:nvPr/>
          </p:nvSpPr>
          <p:spPr>
            <a:xfrm>
              <a:off x="3612800" y="4670427"/>
              <a:ext cx="308222" cy="82887"/>
            </a:xfrm>
            <a:prstGeom prst="can">
              <a:avLst>
                <a:gd name="adj" fmla="val 50000"/>
              </a:avLst>
            </a:prstGeom>
            <a:solidFill>
              <a:srgbClr val="FFFF00">
                <a:alpha val="50000"/>
              </a:srgb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3" name="Group 202"/>
          <p:cNvGrpSpPr/>
          <p:nvPr/>
        </p:nvGrpSpPr>
        <p:grpSpPr>
          <a:xfrm>
            <a:off x="4663900" y="3665167"/>
            <a:ext cx="227710" cy="148906"/>
            <a:chOff x="3612800" y="4670427"/>
            <a:chExt cx="308222" cy="163236"/>
          </a:xfrm>
        </p:grpSpPr>
        <p:sp>
          <p:nvSpPr>
            <p:cNvPr id="204" name="Can 203"/>
            <p:cNvSpPr/>
            <p:nvPr/>
          </p:nvSpPr>
          <p:spPr>
            <a:xfrm>
              <a:off x="3612800" y="4750776"/>
              <a:ext cx="308222" cy="82887"/>
            </a:xfrm>
            <a:prstGeom prst="can">
              <a:avLst>
                <a:gd name="adj" fmla="val 50000"/>
              </a:avLst>
            </a:prstGeom>
            <a:solidFill>
              <a:srgbClr val="FFFF00">
                <a:alpha val="50000"/>
              </a:srgb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5" name="Can 204"/>
            <p:cNvSpPr/>
            <p:nvPr/>
          </p:nvSpPr>
          <p:spPr>
            <a:xfrm>
              <a:off x="3612800" y="4707977"/>
              <a:ext cx="308222" cy="82887"/>
            </a:xfrm>
            <a:prstGeom prst="can">
              <a:avLst>
                <a:gd name="adj" fmla="val 50000"/>
              </a:avLst>
            </a:prstGeom>
            <a:solidFill>
              <a:srgbClr val="FFFF00">
                <a:alpha val="50000"/>
              </a:srgb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6" name="Can 205"/>
            <p:cNvSpPr/>
            <p:nvPr/>
          </p:nvSpPr>
          <p:spPr>
            <a:xfrm>
              <a:off x="3612800" y="4670427"/>
              <a:ext cx="308222" cy="82887"/>
            </a:xfrm>
            <a:prstGeom prst="can">
              <a:avLst>
                <a:gd name="adj" fmla="val 50000"/>
              </a:avLst>
            </a:prstGeom>
            <a:solidFill>
              <a:srgbClr val="FFFF00">
                <a:alpha val="50000"/>
              </a:srgb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7" name="Group 206"/>
          <p:cNvGrpSpPr/>
          <p:nvPr/>
        </p:nvGrpSpPr>
        <p:grpSpPr>
          <a:xfrm>
            <a:off x="5113013" y="3665167"/>
            <a:ext cx="227710" cy="148906"/>
            <a:chOff x="3612800" y="4670427"/>
            <a:chExt cx="308222" cy="163236"/>
          </a:xfrm>
        </p:grpSpPr>
        <p:sp>
          <p:nvSpPr>
            <p:cNvPr id="208" name="Can 207"/>
            <p:cNvSpPr/>
            <p:nvPr/>
          </p:nvSpPr>
          <p:spPr>
            <a:xfrm>
              <a:off x="3612800" y="4750776"/>
              <a:ext cx="308222" cy="82887"/>
            </a:xfrm>
            <a:prstGeom prst="can">
              <a:avLst>
                <a:gd name="adj" fmla="val 50000"/>
              </a:avLst>
            </a:prstGeom>
            <a:solidFill>
              <a:srgbClr val="FFFF00">
                <a:alpha val="50000"/>
              </a:srgb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9" name="Can 208"/>
            <p:cNvSpPr/>
            <p:nvPr/>
          </p:nvSpPr>
          <p:spPr>
            <a:xfrm>
              <a:off x="3612800" y="4707977"/>
              <a:ext cx="308222" cy="82887"/>
            </a:xfrm>
            <a:prstGeom prst="can">
              <a:avLst>
                <a:gd name="adj" fmla="val 50000"/>
              </a:avLst>
            </a:prstGeom>
            <a:solidFill>
              <a:srgbClr val="FFFF00">
                <a:alpha val="50000"/>
              </a:srgb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0" name="Can 209"/>
            <p:cNvSpPr/>
            <p:nvPr/>
          </p:nvSpPr>
          <p:spPr>
            <a:xfrm>
              <a:off x="3612800" y="4670427"/>
              <a:ext cx="308222" cy="82887"/>
            </a:xfrm>
            <a:prstGeom prst="can">
              <a:avLst>
                <a:gd name="adj" fmla="val 50000"/>
              </a:avLst>
            </a:prstGeom>
            <a:solidFill>
              <a:srgbClr val="FFFF00">
                <a:alpha val="50000"/>
              </a:srgb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11" name="Group 210"/>
          <p:cNvGrpSpPr/>
          <p:nvPr/>
        </p:nvGrpSpPr>
        <p:grpSpPr>
          <a:xfrm>
            <a:off x="5562125" y="3665167"/>
            <a:ext cx="227710" cy="148906"/>
            <a:chOff x="3612800" y="4670427"/>
            <a:chExt cx="308222" cy="163236"/>
          </a:xfrm>
        </p:grpSpPr>
        <p:sp>
          <p:nvSpPr>
            <p:cNvPr id="212" name="Can 211"/>
            <p:cNvSpPr/>
            <p:nvPr/>
          </p:nvSpPr>
          <p:spPr>
            <a:xfrm>
              <a:off x="3612800" y="4750776"/>
              <a:ext cx="308222" cy="82887"/>
            </a:xfrm>
            <a:prstGeom prst="can">
              <a:avLst>
                <a:gd name="adj" fmla="val 50000"/>
              </a:avLst>
            </a:prstGeom>
            <a:solidFill>
              <a:srgbClr val="FFFF00">
                <a:alpha val="50000"/>
              </a:srgb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3" name="Can 212"/>
            <p:cNvSpPr/>
            <p:nvPr/>
          </p:nvSpPr>
          <p:spPr>
            <a:xfrm>
              <a:off x="3612800" y="4707977"/>
              <a:ext cx="308222" cy="82887"/>
            </a:xfrm>
            <a:prstGeom prst="can">
              <a:avLst>
                <a:gd name="adj" fmla="val 50000"/>
              </a:avLst>
            </a:prstGeom>
            <a:solidFill>
              <a:srgbClr val="FFFF00">
                <a:alpha val="50000"/>
              </a:srgb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4" name="Can 213"/>
            <p:cNvSpPr/>
            <p:nvPr/>
          </p:nvSpPr>
          <p:spPr>
            <a:xfrm>
              <a:off x="3612800" y="4670427"/>
              <a:ext cx="308222" cy="82887"/>
            </a:xfrm>
            <a:prstGeom prst="can">
              <a:avLst>
                <a:gd name="adj" fmla="val 50000"/>
              </a:avLst>
            </a:prstGeom>
            <a:solidFill>
              <a:srgbClr val="FFFF00">
                <a:alpha val="50000"/>
              </a:srgb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19" name="Group 218"/>
          <p:cNvGrpSpPr/>
          <p:nvPr/>
        </p:nvGrpSpPr>
        <p:grpSpPr>
          <a:xfrm>
            <a:off x="4208659" y="4051786"/>
            <a:ext cx="227710" cy="148906"/>
            <a:chOff x="3612800" y="4670427"/>
            <a:chExt cx="308222" cy="163236"/>
          </a:xfrm>
        </p:grpSpPr>
        <p:sp>
          <p:nvSpPr>
            <p:cNvPr id="220" name="Can 219"/>
            <p:cNvSpPr/>
            <p:nvPr/>
          </p:nvSpPr>
          <p:spPr>
            <a:xfrm>
              <a:off x="3612800" y="4750776"/>
              <a:ext cx="308222" cy="82887"/>
            </a:xfrm>
            <a:prstGeom prst="can">
              <a:avLst>
                <a:gd name="adj" fmla="val 50000"/>
              </a:avLst>
            </a:prstGeom>
            <a:solidFill>
              <a:srgbClr val="FFFF00">
                <a:alpha val="50000"/>
              </a:srgb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1" name="Can 220"/>
            <p:cNvSpPr/>
            <p:nvPr/>
          </p:nvSpPr>
          <p:spPr>
            <a:xfrm>
              <a:off x="3612800" y="4707977"/>
              <a:ext cx="308222" cy="82887"/>
            </a:xfrm>
            <a:prstGeom prst="can">
              <a:avLst>
                <a:gd name="adj" fmla="val 50000"/>
              </a:avLst>
            </a:prstGeom>
            <a:solidFill>
              <a:srgbClr val="FFFF00">
                <a:alpha val="50000"/>
              </a:srgb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2" name="Can 221"/>
            <p:cNvSpPr/>
            <p:nvPr/>
          </p:nvSpPr>
          <p:spPr>
            <a:xfrm>
              <a:off x="3612800" y="4670427"/>
              <a:ext cx="308222" cy="82887"/>
            </a:xfrm>
            <a:prstGeom prst="can">
              <a:avLst>
                <a:gd name="adj" fmla="val 50000"/>
              </a:avLst>
            </a:prstGeom>
            <a:solidFill>
              <a:srgbClr val="FFFF00">
                <a:alpha val="50000"/>
              </a:srgb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3" name="Group 222"/>
          <p:cNvGrpSpPr/>
          <p:nvPr/>
        </p:nvGrpSpPr>
        <p:grpSpPr>
          <a:xfrm>
            <a:off x="4663900" y="4051786"/>
            <a:ext cx="227710" cy="148906"/>
            <a:chOff x="3612800" y="4670427"/>
            <a:chExt cx="308222" cy="163236"/>
          </a:xfrm>
        </p:grpSpPr>
        <p:sp>
          <p:nvSpPr>
            <p:cNvPr id="224" name="Can 223"/>
            <p:cNvSpPr/>
            <p:nvPr/>
          </p:nvSpPr>
          <p:spPr>
            <a:xfrm>
              <a:off x="3612800" y="4750776"/>
              <a:ext cx="308222" cy="82887"/>
            </a:xfrm>
            <a:prstGeom prst="can">
              <a:avLst>
                <a:gd name="adj" fmla="val 50000"/>
              </a:avLst>
            </a:prstGeom>
            <a:solidFill>
              <a:srgbClr val="FFFF00">
                <a:alpha val="50000"/>
              </a:srgb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5" name="Can 224"/>
            <p:cNvSpPr/>
            <p:nvPr/>
          </p:nvSpPr>
          <p:spPr>
            <a:xfrm>
              <a:off x="3612800" y="4707977"/>
              <a:ext cx="308222" cy="82887"/>
            </a:xfrm>
            <a:prstGeom prst="can">
              <a:avLst>
                <a:gd name="adj" fmla="val 50000"/>
              </a:avLst>
            </a:prstGeom>
            <a:solidFill>
              <a:srgbClr val="FFFF00">
                <a:alpha val="50000"/>
              </a:srgb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6" name="Can 225"/>
            <p:cNvSpPr/>
            <p:nvPr/>
          </p:nvSpPr>
          <p:spPr>
            <a:xfrm>
              <a:off x="3612800" y="4670427"/>
              <a:ext cx="308222" cy="82887"/>
            </a:xfrm>
            <a:prstGeom prst="can">
              <a:avLst>
                <a:gd name="adj" fmla="val 50000"/>
              </a:avLst>
            </a:prstGeom>
            <a:solidFill>
              <a:srgbClr val="FFFF00">
                <a:alpha val="50000"/>
              </a:srgb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7" name="Group 226"/>
          <p:cNvGrpSpPr/>
          <p:nvPr/>
        </p:nvGrpSpPr>
        <p:grpSpPr>
          <a:xfrm>
            <a:off x="5113013" y="4051786"/>
            <a:ext cx="227710" cy="148906"/>
            <a:chOff x="3612800" y="4670427"/>
            <a:chExt cx="308222" cy="163236"/>
          </a:xfrm>
        </p:grpSpPr>
        <p:sp>
          <p:nvSpPr>
            <p:cNvPr id="228" name="Can 227"/>
            <p:cNvSpPr/>
            <p:nvPr/>
          </p:nvSpPr>
          <p:spPr>
            <a:xfrm>
              <a:off x="3612800" y="4750776"/>
              <a:ext cx="308222" cy="82887"/>
            </a:xfrm>
            <a:prstGeom prst="can">
              <a:avLst>
                <a:gd name="adj" fmla="val 50000"/>
              </a:avLst>
            </a:prstGeom>
            <a:solidFill>
              <a:srgbClr val="FFFF00">
                <a:alpha val="50000"/>
              </a:srgb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9" name="Can 228"/>
            <p:cNvSpPr/>
            <p:nvPr/>
          </p:nvSpPr>
          <p:spPr>
            <a:xfrm>
              <a:off x="3612800" y="4707977"/>
              <a:ext cx="308222" cy="82887"/>
            </a:xfrm>
            <a:prstGeom prst="can">
              <a:avLst>
                <a:gd name="adj" fmla="val 50000"/>
              </a:avLst>
            </a:prstGeom>
            <a:solidFill>
              <a:srgbClr val="FFFF00">
                <a:alpha val="50000"/>
              </a:srgb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0" name="Can 229"/>
            <p:cNvSpPr/>
            <p:nvPr/>
          </p:nvSpPr>
          <p:spPr>
            <a:xfrm>
              <a:off x="3612800" y="4670427"/>
              <a:ext cx="308222" cy="82887"/>
            </a:xfrm>
            <a:prstGeom prst="can">
              <a:avLst>
                <a:gd name="adj" fmla="val 50000"/>
              </a:avLst>
            </a:prstGeom>
            <a:solidFill>
              <a:srgbClr val="FFFF00">
                <a:alpha val="50000"/>
              </a:srgb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1" name="Group 230"/>
          <p:cNvGrpSpPr/>
          <p:nvPr/>
        </p:nvGrpSpPr>
        <p:grpSpPr>
          <a:xfrm>
            <a:off x="5562125" y="4051786"/>
            <a:ext cx="227710" cy="148906"/>
            <a:chOff x="3612800" y="4670427"/>
            <a:chExt cx="308222" cy="163236"/>
          </a:xfrm>
        </p:grpSpPr>
        <p:sp>
          <p:nvSpPr>
            <p:cNvPr id="232" name="Can 231"/>
            <p:cNvSpPr/>
            <p:nvPr/>
          </p:nvSpPr>
          <p:spPr>
            <a:xfrm>
              <a:off x="3612800" y="4750776"/>
              <a:ext cx="308222" cy="82887"/>
            </a:xfrm>
            <a:prstGeom prst="can">
              <a:avLst>
                <a:gd name="adj" fmla="val 50000"/>
              </a:avLst>
            </a:prstGeom>
            <a:solidFill>
              <a:srgbClr val="FFFF00">
                <a:alpha val="50000"/>
              </a:srgb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3" name="Can 232"/>
            <p:cNvSpPr/>
            <p:nvPr/>
          </p:nvSpPr>
          <p:spPr>
            <a:xfrm>
              <a:off x="3612800" y="4707977"/>
              <a:ext cx="308222" cy="82887"/>
            </a:xfrm>
            <a:prstGeom prst="can">
              <a:avLst>
                <a:gd name="adj" fmla="val 50000"/>
              </a:avLst>
            </a:prstGeom>
            <a:solidFill>
              <a:srgbClr val="FFFF00">
                <a:alpha val="50000"/>
              </a:srgb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4" name="Can 233"/>
            <p:cNvSpPr/>
            <p:nvPr/>
          </p:nvSpPr>
          <p:spPr>
            <a:xfrm>
              <a:off x="3612800" y="4670427"/>
              <a:ext cx="308222" cy="82887"/>
            </a:xfrm>
            <a:prstGeom prst="can">
              <a:avLst>
                <a:gd name="adj" fmla="val 50000"/>
              </a:avLst>
            </a:prstGeom>
            <a:solidFill>
              <a:srgbClr val="FFFF00">
                <a:alpha val="50000"/>
              </a:srgb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5" name="Text Box 6"/>
          <p:cNvSpPr txBox="1">
            <a:spLocks noChangeArrowheads="1"/>
          </p:cNvSpPr>
          <p:nvPr/>
        </p:nvSpPr>
        <p:spPr bwMode="auto">
          <a:xfrm>
            <a:off x="4702925" y="4379811"/>
            <a:ext cx="833813" cy="323165"/>
          </a:xfrm>
          <a:prstGeom prst="rect">
            <a:avLst/>
          </a:prstGeom>
          <a:noFill/>
          <a:ln w="9525" algn="ctr">
            <a:noFill/>
            <a:miter lim="800000"/>
            <a:headEnd/>
            <a:tailEnd/>
          </a:ln>
        </p:spPr>
        <p:txBody>
          <a:bodyPr wrap="square" lIns="0" tIns="0" rIns="0" bIns="0">
            <a:spAutoFit/>
          </a:bodyPr>
          <a:lstStyle/>
          <a:p>
            <a:pPr algn="ctr"/>
            <a:r>
              <a:rPr lang="en-US" sz="1050" dirty="0"/>
              <a:t>Thin pool rebalancing</a:t>
            </a:r>
          </a:p>
        </p:txBody>
      </p:sp>
      <p:sp>
        <p:nvSpPr>
          <p:cNvPr id="236" name="TextBox 235"/>
          <p:cNvSpPr txBox="1"/>
          <p:nvPr/>
        </p:nvSpPr>
        <p:spPr>
          <a:xfrm>
            <a:off x="8067848" y="3341089"/>
            <a:ext cx="680457" cy="769441"/>
          </a:xfrm>
          <a:prstGeom prst="rect">
            <a:avLst/>
          </a:prstGeom>
          <a:noFill/>
        </p:spPr>
        <p:txBody>
          <a:bodyPr wrap="square" rtlCol="0">
            <a:spAutoFit/>
          </a:bodyPr>
          <a:lstStyle/>
          <a:p>
            <a:r>
              <a:rPr lang="en-US" sz="1100" dirty="0"/>
              <a:t>Thin LUN expansion</a:t>
            </a:r>
          </a:p>
        </p:txBody>
      </p:sp>
      <p:sp>
        <p:nvSpPr>
          <p:cNvPr id="237" name="Left Brace 236"/>
          <p:cNvSpPr/>
          <p:nvPr/>
        </p:nvSpPr>
        <p:spPr>
          <a:xfrm flipH="1">
            <a:off x="8045174" y="1941350"/>
            <a:ext cx="184426" cy="805713"/>
          </a:xfrm>
          <a:prstGeom prst="leftBrace">
            <a:avLst>
              <a:gd name="adj1" fmla="val 55913"/>
              <a:gd name="adj2" fmla="val 50000"/>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100"/>
          </a:p>
        </p:txBody>
      </p:sp>
      <p:sp>
        <p:nvSpPr>
          <p:cNvPr id="238" name="TextBox 237"/>
          <p:cNvSpPr txBox="1"/>
          <p:nvPr/>
        </p:nvSpPr>
        <p:spPr>
          <a:xfrm>
            <a:off x="8348421" y="2161835"/>
            <a:ext cx="731840" cy="938719"/>
          </a:xfrm>
          <a:prstGeom prst="rect">
            <a:avLst/>
          </a:prstGeom>
          <a:noFill/>
        </p:spPr>
        <p:txBody>
          <a:bodyPr wrap="square" rtlCol="0">
            <a:spAutoFit/>
          </a:bodyPr>
          <a:lstStyle/>
          <a:p>
            <a:pPr algn="ctr"/>
            <a:r>
              <a:rPr lang="en-US" sz="1100" dirty="0"/>
              <a:t>User capacity after expansion</a:t>
            </a:r>
          </a:p>
        </p:txBody>
      </p:sp>
      <p:cxnSp>
        <p:nvCxnSpPr>
          <p:cNvPr id="240" name="Straight Connector 239"/>
          <p:cNvCxnSpPr/>
          <p:nvPr/>
        </p:nvCxnSpPr>
        <p:spPr>
          <a:xfrm>
            <a:off x="6096000" y="1447801"/>
            <a:ext cx="0" cy="3337985"/>
          </a:xfrm>
          <a:prstGeom prst="line">
            <a:avLst/>
          </a:prstGeom>
          <a:ln w="25400" cmpd="sng">
            <a:solidFill>
              <a:schemeClr val="bg2"/>
            </a:solidFill>
          </a:ln>
          <a:effectLst>
            <a:outerShdw blurRad="50800" dist="38100" algn="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241" name="TextBox 240"/>
          <p:cNvSpPr txBox="1"/>
          <p:nvPr/>
        </p:nvSpPr>
        <p:spPr>
          <a:xfrm>
            <a:off x="2384621" y="4945426"/>
            <a:ext cx="1391143" cy="523220"/>
          </a:xfrm>
          <a:prstGeom prst="rect">
            <a:avLst/>
          </a:prstGeom>
          <a:noFill/>
        </p:spPr>
        <p:txBody>
          <a:bodyPr wrap="square" rtlCol="0">
            <a:spAutoFit/>
          </a:bodyPr>
          <a:lstStyle/>
          <a:p>
            <a:r>
              <a:rPr lang="en-US" sz="1400" dirty="0"/>
              <a:t>Storage Pool Expansion</a:t>
            </a:r>
          </a:p>
        </p:txBody>
      </p:sp>
      <p:sp>
        <p:nvSpPr>
          <p:cNvPr id="242" name="TextBox 241"/>
          <p:cNvSpPr txBox="1"/>
          <p:nvPr/>
        </p:nvSpPr>
        <p:spPr>
          <a:xfrm>
            <a:off x="6731913" y="4945427"/>
            <a:ext cx="1204169" cy="523220"/>
          </a:xfrm>
          <a:prstGeom prst="rect">
            <a:avLst/>
          </a:prstGeom>
          <a:noFill/>
        </p:spPr>
        <p:txBody>
          <a:bodyPr wrap="square" rtlCol="0">
            <a:spAutoFit/>
          </a:bodyPr>
          <a:lstStyle/>
          <a:p>
            <a:r>
              <a:rPr lang="en-US" sz="1400" dirty="0"/>
              <a:t>Thin LUN Expansion</a:t>
            </a:r>
          </a:p>
        </p:txBody>
      </p:sp>
      <p:sp>
        <p:nvSpPr>
          <p:cNvPr id="3" name="Flowchart: Magnetic Disk 2"/>
          <p:cNvSpPr/>
          <p:nvPr/>
        </p:nvSpPr>
        <p:spPr>
          <a:xfrm>
            <a:off x="1930085" y="3157641"/>
            <a:ext cx="1364023" cy="1035032"/>
          </a:xfrm>
          <a:prstGeom prst="flowChartMagneticDisk">
            <a:avLst/>
          </a:prstGeom>
          <a:noFill/>
          <a:ln w="19050" cmpd="sng">
            <a:solidFill>
              <a:schemeClr val="bg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Flowchart: Magnetic Disk 102"/>
          <p:cNvSpPr/>
          <p:nvPr/>
        </p:nvSpPr>
        <p:spPr>
          <a:xfrm>
            <a:off x="4520923" y="3208164"/>
            <a:ext cx="1364023" cy="1035032"/>
          </a:xfrm>
          <a:prstGeom prst="flowChartMagneticDisk">
            <a:avLst/>
          </a:prstGeom>
          <a:noFill/>
          <a:ln w="19050" cmpd="sng">
            <a:solidFill>
              <a:schemeClr val="bg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4" name="Picture 26" descr="C:\Users\patils1\Desktop\2013 Projects\CIS v2\CIS Slide Deck_Based on Book\Colored Graphics\LU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68227" y="3997707"/>
            <a:ext cx="625597" cy="62559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87167" y="4236612"/>
            <a:ext cx="506658" cy="507831"/>
          </a:xfrm>
          <a:prstGeom prst="rect">
            <a:avLst/>
          </a:prstGeom>
          <a:noFill/>
        </p:spPr>
        <p:txBody>
          <a:bodyPr wrap="square" rtlCol="0">
            <a:spAutoFit/>
          </a:bodyPr>
          <a:lstStyle/>
          <a:p>
            <a:pPr algn="ctr"/>
            <a:r>
              <a:rPr lang="en-US" sz="900" dirty="0"/>
              <a:t>In-use </a:t>
            </a:r>
          </a:p>
          <a:p>
            <a:pPr algn="ctr"/>
            <a:r>
              <a:rPr lang="en-US" sz="900" dirty="0"/>
              <a:t>capacity</a:t>
            </a:r>
          </a:p>
        </p:txBody>
      </p:sp>
      <p:pic>
        <p:nvPicPr>
          <p:cNvPr id="106" name="Picture 26" descr="C:\Users\patils1\Desktop\2013 Projects\CIS v2\CIS Slide Deck_Based on Book\Colored Graphics\LU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84634" y="2149780"/>
            <a:ext cx="625597" cy="625597"/>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p:cNvSpPr txBox="1"/>
          <p:nvPr/>
        </p:nvSpPr>
        <p:spPr>
          <a:xfrm>
            <a:off x="7400861" y="2361889"/>
            <a:ext cx="506658" cy="507831"/>
          </a:xfrm>
          <a:prstGeom prst="rect">
            <a:avLst/>
          </a:prstGeom>
          <a:noFill/>
        </p:spPr>
        <p:txBody>
          <a:bodyPr wrap="square" rtlCol="0">
            <a:spAutoFit/>
          </a:bodyPr>
          <a:lstStyle/>
          <a:p>
            <a:pPr algn="ctr"/>
            <a:r>
              <a:rPr lang="en-US" sz="900" dirty="0"/>
              <a:t>In-use </a:t>
            </a:r>
          </a:p>
          <a:p>
            <a:pPr algn="ctr"/>
            <a:r>
              <a:rPr lang="en-US" sz="900" dirty="0"/>
              <a:t>capacity</a:t>
            </a:r>
          </a:p>
        </p:txBody>
      </p:sp>
    </p:spTree>
    <p:custDataLst>
      <p:tags r:id="rId1"/>
    </p:custDataLst>
    <p:extLst>
      <p:ext uri="{BB962C8B-B14F-4D97-AF65-F5344CB8AC3E}">
        <p14:creationId xmlns:p14="http://schemas.microsoft.com/office/powerpoint/2010/main" val="2160669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defRPr/>
            </a:pPr>
            <a:r>
              <a:rPr lang="en-US" dirty="0"/>
              <a:t>Upon completion of this module, you </a:t>
            </a:r>
            <a:r>
              <a:rPr lang="en-US" dirty="0" smtClean="0"/>
              <a:t>should be </a:t>
            </a:r>
            <a:r>
              <a:rPr lang="en-US" dirty="0"/>
              <a:t>able to</a:t>
            </a:r>
            <a:r>
              <a:rPr lang="en-US" dirty="0" smtClean="0"/>
              <a:t>:</a:t>
            </a:r>
          </a:p>
          <a:p>
            <a:pPr>
              <a:defRPr/>
            </a:pPr>
            <a:r>
              <a:rPr lang="en-US" dirty="0" smtClean="0"/>
              <a:t>Describe </a:t>
            </a:r>
            <a:r>
              <a:rPr lang="en-US" dirty="0"/>
              <a:t>the components of block-based storage system</a:t>
            </a:r>
          </a:p>
          <a:p>
            <a:pPr>
              <a:defRPr/>
            </a:pPr>
            <a:r>
              <a:rPr lang="en-US" dirty="0" smtClean="0"/>
              <a:t>Describe </a:t>
            </a:r>
            <a:r>
              <a:rPr lang="en-US" dirty="0"/>
              <a:t>traditional and virtual storage provisioning</a:t>
            </a:r>
          </a:p>
          <a:p>
            <a:pPr>
              <a:defRPr/>
            </a:pPr>
            <a:r>
              <a:rPr lang="en-US" dirty="0" smtClean="0"/>
              <a:t>Describe </a:t>
            </a:r>
            <a:r>
              <a:rPr lang="en-US" dirty="0"/>
              <a:t>storage </a:t>
            </a:r>
            <a:r>
              <a:rPr lang="en-US" dirty="0" err="1"/>
              <a:t>tiering</a:t>
            </a:r>
            <a:r>
              <a:rPr lang="en-US" dirty="0"/>
              <a:t> mechanisms</a:t>
            </a:r>
          </a:p>
        </p:txBody>
      </p:sp>
      <p:sp>
        <p:nvSpPr>
          <p:cNvPr id="4" name="Title 3"/>
          <p:cNvSpPr>
            <a:spLocks noGrp="1"/>
          </p:cNvSpPr>
          <p:nvPr>
            <p:ph type="title"/>
          </p:nvPr>
        </p:nvSpPr>
        <p:spPr/>
        <p:txBody>
          <a:bodyPr/>
          <a:lstStyle/>
          <a:p>
            <a:r>
              <a:rPr lang="en-US" dirty="0" smtClean="0"/>
              <a:t>Block-based </a:t>
            </a:r>
            <a:r>
              <a:rPr lang="en-US" dirty="0" smtClean="0"/>
              <a:t>Storage System</a:t>
            </a:r>
            <a:endParaRPr lang="en-US" dirty="0"/>
          </a:p>
        </p:txBody>
      </p:sp>
      <p:sp>
        <p:nvSpPr>
          <p:cNvPr id="2" name="Footer Placeholder 1"/>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spTree>
    <p:custDataLst>
      <p:tags r:id="rId1"/>
    </p:custDataLst>
    <p:extLst>
      <p:ext uri="{BB962C8B-B14F-4D97-AF65-F5344CB8AC3E}">
        <p14:creationId xmlns:p14="http://schemas.microsoft.com/office/powerpoint/2010/main" val="2048305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Provisioning Vs. Virtual Provisioning</a:t>
            </a:r>
          </a:p>
        </p:txBody>
      </p:sp>
      <p:sp>
        <p:nvSpPr>
          <p:cNvPr id="4" name="Footer Placeholder 3"/>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3" name="Group 2"/>
          <p:cNvGrpSpPr/>
          <p:nvPr/>
        </p:nvGrpSpPr>
        <p:grpSpPr>
          <a:xfrm>
            <a:off x="1900371" y="2119902"/>
            <a:ext cx="6690795" cy="3225327"/>
            <a:chOff x="1137692" y="1123950"/>
            <a:chExt cx="6690795" cy="3225327"/>
          </a:xfrm>
        </p:grpSpPr>
        <p:grpSp>
          <p:nvGrpSpPr>
            <p:cNvPr id="6" name="Group 5"/>
            <p:cNvGrpSpPr/>
            <p:nvPr/>
          </p:nvGrpSpPr>
          <p:grpSpPr>
            <a:xfrm>
              <a:off x="4775635" y="1123950"/>
              <a:ext cx="3052852" cy="3225327"/>
              <a:chOff x="4895250" y="1706310"/>
              <a:chExt cx="4096350" cy="4327778"/>
            </a:xfrm>
          </p:grpSpPr>
          <p:sp>
            <p:nvSpPr>
              <p:cNvPr id="7" name="AutoShape 67"/>
              <p:cNvSpPr>
                <a:spLocks noChangeArrowheads="1"/>
              </p:cNvSpPr>
              <p:nvPr/>
            </p:nvSpPr>
            <p:spPr bwMode="auto">
              <a:xfrm>
                <a:off x="4902199" y="1706310"/>
                <a:ext cx="4038600" cy="4313491"/>
              </a:xfrm>
              <a:prstGeom prst="roundRect">
                <a:avLst>
                  <a:gd name="adj" fmla="val 7546"/>
                </a:avLst>
              </a:prstGeom>
              <a:solidFill>
                <a:schemeClr val="bg1"/>
              </a:solidFill>
              <a:ln w="9525">
                <a:solidFill>
                  <a:schemeClr val="bg1">
                    <a:lumMod val="75000"/>
                  </a:schemeClr>
                </a:solidFill>
                <a:round/>
                <a:headEnd/>
                <a:tailEnd/>
              </a:ln>
            </p:spPr>
            <p:txBody>
              <a:bodyPr wrap="none" anchor="ctr"/>
              <a:lstStyle/>
              <a:p>
                <a:endParaRPr lang="en-US" sz="1400" dirty="0"/>
              </a:p>
            </p:txBody>
          </p:sp>
          <p:sp>
            <p:nvSpPr>
              <p:cNvPr id="8" name="Rectangle 5"/>
              <p:cNvSpPr>
                <a:spLocks noChangeArrowheads="1"/>
              </p:cNvSpPr>
              <p:nvPr/>
            </p:nvSpPr>
            <p:spPr bwMode="auto">
              <a:xfrm>
                <a:off x="4902199" y="5532437"/>
                <a:ext cx="4038600" cy="501651"/>
              </a:xfrm>
              <a:prstGeom prst="rect">
                <a:avLst/>
              </a:prstGeom>
              <a:noFill/>
              <a:ln w="9525" algn="ctr">
                <a:noFill/>
                <a:miter lim="800000"/>
                <a:headEnd/>
                <a:tailEnd/>
              </a:ln>
            </p:spPr>
            <p:txBody>
              <a:bodyPr lIns="0" tIns="0" rIns="0" bIns="0"/>
              <a:lstStyle/>
              <a:p>
                <a:pPr algn="ctr" defTabSz="941388"/>
                <a:r>
                  <a:rPr lang="en-US" sz="1600" b="1" dirty="0">
                    <a:latin typeface="Calibri" pitchFamily="34" charset="0"/>
                  </a:rPr>
                  <a:t>Virtual Provisioning</a:t>
                </a:r>
              </a:p>
            </p:txBody>
          </p:sp>
          <p:pic>
            <p:nvPicPr>
              <p:cNvPr id="9" name="Picture 6" descr="Orange Volume.png"/>
              <p:cNvPicPr>
                <a:picLocks noChangeAspect="1"/>
              </p:cNvPicPr>
              <p:nvPr/>
            </p:nvPicPr>
            <p:blipFill>
              <a:blip r:embed="rId4" cstate="print"/>
              <a:srcRect/>
              <a:stretch>
                <a:fillRect/>
              </a:stretch>
            </p:blipFill>
            <p:spPr bwMode="auto">
              <a:xfrm>
                <a:off x="4978400" y="4481513"/>
                <a:ext cx="762000" cy="471487"/>
              </a:xfrm>
              <a:prstGeom prst="rect">
                <a:avLst/>
              </a:prstGeom>
              <a:noFill/>
              <a:ln w="9525">
                <a:noFill/>
                <a:miter lim="800000"/>
                <a:headEnd/>
                <a:tailEnd/>
              </a:ln>
            </p:spPr>
          </p:pic>
          <p:pic>
            <p:nvPicPr>
              <p:cNvPr id="10" name="Picture 6" descr="Orange Volume.png"/>
              <p:cNvPicPr>
                <a:picLocks noChangeAspect="1"/>
              </p:cNvPicPr>
              <p:nvPr/>
            </p:nvPicPr>
            <p:blipFill>
              <a:blip r:embed="rId5" cstate="print"/>
              <a:srcRect/>
              <a:stretch>
                <a:fillRect/>
              </a:stretch>
            </p:blipFill>
            <p:spPr bwMode="auto">
              <a:xfrm>
                <a:off x="5880100" y="4632325"/>
                <a:ext cx="762000" cy="311150"/>
              </a:xfrm>
              <a:prstGeom prst="rect">
                <a:avLst/>
              </a:prstGeom>
              <a:noFill/>
              <a:ln w="9525">
                <a:noFill/>
                <a:miter lim="800000"/>
                <a:headEnd/>
                <a:tailEnd/>
              </a:ln>
            </p:spPr>
          </p:pic>
          <p:pic>
            <p:nvPicPr>
              <p:cNvPr id="11" name="Picture 6" descr="Orange Volume.png"/>
              <p:cNvPicPr>
                <a:picLocks noChangeAspect="1"/>
              </p:cNvPicPr>
              <p:nvPr/>
            </p:nvPicPr>
            <p:blipFill>
              <a:blip r:embed="rId4" cstate="print"/>
              <a:srcRect/>
              <a:stretch>
                <a:fillRect/>
              </a:stretch>
            </p:blipFill>
            <p:spPr bwMode="auto">
              <a:xfrm>
                <a:off x="6788150" y="4151313"/>
                <a:ext cx="766763" cy="800100"/>
              </a:xfrm>
              <a:prstGeom prst="rect">
                <a:avLst/>
              </a:prstGeom>
              <a:noFill/>
              <a:ln w="9525">
                <a:noFill/>
                <a:miter lim="800000"/>
                <a:headEnd/>
                <a:tailEnd/>
              </a:ln>
            </p:spPr>
          </p:pic>
          <p:pic>
            <p:nvPicPr>
              <p:cNvPr id="12" name="Picture 12" descr="Storage Array_Tall.png"/>
              <p:cNvPicPr>
                <a:picLocks noChangeAspect="1"/>
              </p:cNvPicPr>
              <p:nvPr/>
            </p:nvPicPr>
            <p:blipFill>
              <a:blip r:embed="rId6" cstate="print"/>
              <a:srcRect/>
              <a:stretch>
                <a:fillRect/>
              </a:stretch>
            </p:blipFill>
            <p:spPr bwMode="auto">
              <a:xfrm>
                <a:off x="7696200" y="2465388"/>
                <a:ext cx="1143000" cy="2433637"/>
              </a:xfrm>
              <a:prstGeom prst="rect">
                <a:avLst/>
              </a:prstGeom>
              <a:noFill/>
              <a:ln w="9525">
                <a:noFill/>
                <a:miter lim="800000"/>
                <a:headEnd/>
                <a:tailEnd/>
              </a:ln>
            </p:spPr>
          </p:pic>
          <p:sp>
            <p:nvSpPr>
              <p:cNvPr id="13" name="AutoShape 5"/>
              <p:cNvSpPr>
                <a:spLocks noChangeArrowheads="1"/>
              </p:cNvSpPr>
              <p:nvPr/>
            </p:nvSpPr>
            <p:spPr bwMode="gray">
              <a:xfrm>
                <a:off x="4978400" y="3879850"/>
                <a:ext cx="762000" cy="1066800"/>
              </a:xfrm>
              <a:prstGeom prst="can">
                <a:avLst>
                  <a:gd name="adj" fmla="val 13553"/>
                </a:avLst>
              </a:prstGeom>
              <a:noFill/>
              <a:ln w="19050">
                <a:solidFill>
                  <a:schemeClr val="bg1">
                    <a:lumMod val="50000"/>
                  </a:schemeClr>
                </a:solidFill>
                <a:prstDash val="sysDot"/>
                <a:round/>
                <a:headEnd/>
                <a:tailEnd/>
              </a:ln>
            </p:spPr>
            <p:txBody>
              <a:bodyPr wrap="none" lIns="96838" tIns="50800" rIns="96838" bIns="50800" anchor="ctr"/>
              <a:lstStyle/>
              <a:p>
                <a:endParaRPr lang="en-US" sz="1100" b="1"/>
              </a:p>
            </p:txBody>
          </p:sp>
          <p:sp>
            <p:nvSpPr>
              <p:cNvPr id="14" name="AutoShape 5"/>
              <p:cNvSpPr>
                <a:spLocks noChangeArrowheads="1"/>
              </p:cNvSpPr>
              <p:nvPr/>
            </p:nvSpPr>
            <p:spPr bwMode="gray">
              <a:xfrm>
                <a:off x="5883275" y="3656013"/>
                <a:ext cx="762000" cy="1295400"/>
              </a:xfrm>
              <a:prstGeom prst="can">
                <a:avLst>
                  <a:gd name="adj" fmla="val 16457"/>
                </a:avLst>
              </a:prstGeom>
              <a:noFill/>
              <a:ln w="19050">
                <a:solidFill>
                  <a:schemeClr val="bg1">
                    <a:lumMod val="50000"/>
                  </a:schemeClr>
                </a:solidFill>
                <a:prstDash val="sysDot"/>
                <a:round/>
                <a:headEnd/>
                <a:tailEnd/>
              </a:ln>
            </p:spPr>
            <p:txBody>
              <a:bodyPr wrap="none" lIns="96838" tIns="50800" rIns="96838" bIns="50800" anchor="ctr"/>
              <a:lstStyle/>
              <a:p>
                <a:endParaRPr lang="en-US" sz="1100" b="1"/>
              </a:p>
            </p:txBody>
          </p:sp>
          <p:sp>
            <p:nvSpPr>
              <p:cNvPr id="15" name="AutoShape 5"/>
              <p:cNvSpPr>
                <a:spLocks noChangeArrowheads="1"/>
              </p:cNvSpPr>
              <p:nvPr/>
            </p:nvSpPr>
            <p:spPr bwMode="gray">
              <a:xfrm>
                <a:off x="6792913" y="3498850"/>
                <a:ext cx="762000" cy="1447800"/>
              </a:xfrm>
              <a:prstGeom prst="can">
                <a:avLst>
                  <a:gd name="adj" fmla="val 19581"/>
                </a:avLst>
              </a:prstGeom>
              <a:noFill/>
              <a:ln w="19050">
                <a:solidFill>
                  <a:schemeClr val="bg1">
                    <a:lumMod val="50000"/>
                  </a:schemeClr>
                </a:solidFill>
                <a:prstDash val="sysDot"/>
                <a:round/>
                <a:headEnd/>
                <a:tailEnd/>
              </a:ln>
            </p:spPr>
            <p:txBody>
              <a:bodyPr wrap="none" lIns="96838" tIns="50800" rIns="96838" bIns="50800" anchor="ctr"/>
              <a:lstStyle/>
              <a:p>
                <a:endParaRPr lang="en-US" sz="1100" b="1"/>
              </a:p>
            </p:txBody>
          </p:sp>
          <p:sp>
            <p:nvSpPr>
              <p:cNvPr id="16" name="Rectangle 56"/>
              <p:cNvSpPr>
                <a:spLocks noChangeArrowheads="1"/>
              </p:cNvSpPr>
              <p:nvPr/>
            </p:nvSpPr>
            <p:spPr bwMode="auto">
              <a:xfrm>
                <a:off x="7693025" y="4298950"/>
                <a:ext cx="1143000" cy="590550"/>
              </a:xfrm>
              <a:prstGeom prst="rect">
                <a:avLst/>
              </a:prstGeom>
              <a:solidFill>
                <a:srgbClr val="993300">
                  <a:alpha val="45097"/>
                </a:srgbClr>
              </a:solidFill>
              <a:ln w="9525">
                <a:noFill/>
                <a:miter lim="800000"/>
                <a:headEnd/>
                <a:tailEnd/>
              </a:ln>
            </p:spPr>
            <p:txBody>
              <a:bodyPr wrap="none" anchor="ctr"/>
              <a:lstStyle/>
              <a:p>
                <a:pPr algn="ctr"/>
                <a:endParaRPr lang="en-US" sz="1400"/>
              </a:p>
            </p:txBody>
          </p:sp>
          <p:sp>
            <p:nvSpPr>
              <p:cNvPr id="17" name="Text Box 57"/>
              <p:cNvSpPr txBox="1">
                <a:spLocks noChangeArrowheads="1"/>
              </p:cNvSpPr>
              <p:nvPr/>
            </p:nvSpPr>
            <p:spPr bwMode="auto">
              <a:xfrm>
                <a:off x="7667250" y="4337050"/>
                <a:ext cx="1116761" cy="578169"/>
              </a:xfrm>
              <a:prstGeom prst="rect">
                <a:avLst/>
              </a:prstGeom>
              <a:noFill/>
              <a:ln w="9525">
                <a:noFill/>
                <a:miter lim="800000"/>
                <a:headEnd/>
                <a:tailEnd/>
              </a:ln>
            </p:spPr>
            <p:txBody>
              <a:bodyPr wrap="none">
                <a:spAutoFit/>
              </a:bodyPr>
              <a:lstStyle/>
              <a:p>
                <a:pPr algn="ctr"/>
                <a:r>
                  <a:rPr lang="en-US" sz="1100" dirty="0">
                    <a:solidFill>
                      <a:schemeClr val="bg1"/>
                    </a:solidFill>
                    <a:latin typeface="Calibri" pitchFamily="34" charset="0"/>
                  </a:rPr>
                  <a:t>350 GB </a:t>
                </a:r>
              </a:p>
              <a:p>
                <a:pPr algn="ctr"/>
                <a:r>
                  <a:rPr lang="en-US" sz="1100" dirty="0">
                    <a:solidFill>
                      <a:schemeClr val="bg1"/>
                    </a:solidFill>
                    <a:latin typeface="Calibri" pitchFamily="34" charset="0"/>
                  </a:rPr>
                  <a:t>Actual data</a:t>
                </a:r>
              </a:p>
            </p:txBody>
          </p:sp>
          <p:sp>
            <p:nvSpPr>
              <p:cNvPr id="18" name="Rectangle 58"/>
              <p:cNvSpPr>
                <a:spLocks noChangeArrowheads="1"/>
              </p:cNvSpPr>
              <p:nvPr/>
            </p:nvSpPr>
            <p:spPr bwMode="auto">
              <a:xfrm>
                <a:off x="7693025" y="2466975"/>
                <a:ext cx="1143000" cy="1831975"/>
              </a:xfrm>
              <a:prstGeom prst="rect">
                <a:avLst/>
              </a:prstGeom>
              <a:solidFill>
                <a:schemeClr val="bg1">
                  <a:alpha val="36862"/>
                </a:schemeClr>
              </a:solidFill>
              <a:ln w="9525">
                <a:noFill/>
                <a:miter lim="800000"/>
                <a:headEnd/>
                <a:tailEnd/>
              </a:ln>
            </p:spPr>
            <p:txBody>
              <a:bodyPr wrap="none" anchor="ctr"/>
              <a:lstStyle/>
              <a:p>
                <a:endParaRPr lang="en-US" sz="1400"/>
              </a:p>
            </p:txBody>
          </p:sp>
          <p:sp>
            <p:nvSpPr>
              <p:cNvPr id="19" name="Rectangle 63"/>
              <p:cNvSpPr>
                <a:spLocks noChangeArrowheads="1"/>
              </p:cNvSpPr>
              <p:nvPr/>
            </p:nvSpPr>
            <p:spPr bwMode="auto">
              <a:xfrm>
                <a:off x="7696200" y="2438400"/>
                <a:ext cx="1139825" cy="1905000"/>
              </a:xfrm>
              <a:prstGeom prst="rect">
                <a:avLst/>
              </a:prstGeom>
              <a:solidFill>
                <a:srgbClr val="FFFF00">
                  <a:alpha val="41000"/>
                </a:srgbClr>
              </a:solidFill>
              <a:ln w="9525">
                <a:noFill/>
                <a:miter lim="800000"/>
                <a:headEnd/>
                <a:tailEnd/>
              </a:ln>
              <a:effectLst/>
            </p:spPr>
            <p:txBody>
              <a:bodyPr wrap="none" anchor="ctr"/>
              <a:lstStyle/>
              <a:p>
                <a:pPr>
                  <a:defRPr/>
                </a:pPr>
                <a:endParaRPr lang="en-US" sz="1400"/>
              </a:p>
            </p:txBody>
          </p:sp>
          <p:sp>
            <p:nvSpPr>
              <p:cNvPr id="20" name="Text Box 60"/>
              <p:cNvSpPr txBox="1">
                <a:spLocks noChangeArrowheads="1"/>
              </p:cNvSpPr>
              <p:nvPr/>
            </p:nvSpPr>
            <p:spPr bwMode="auto">
              <a:xfrm>
                <a:off x="7797226" y="3022937"/>
                <a:ext cx="942536" cy="1207960"/>
              </a:xfrm>
              <a:prstGeom prst="rect">
                <a:avLst/>
              </a:prstGeom>
              <a:noFill/>
              <a:ln w="9525">
                <a:noFill/>
                <a:miter lim="800000"/>
                <a:headEnd/>
                <a:tailEnd/>
              </a:ln>
            </p:spPr>
            <p:txBody>
              <a:bodyPr wrap="none">
                <a:spAutoFit/>
              </a:bodyPr>
              <a:lstStyle/>
              <a:p>
                <a:pPr algn="ctr"/>
                <a:r>
                  <a:rPr lang="en-US" sz="1050" b="1" dirty="0">
                    <a:latin typeface="Calibri" pitchFamily="34" charset="0"/>
                  </a:rPr>
                  <a:t>1650 GB </a:t>
                </a:r>
              </a:p>
              <a:p>
                <a:pPr algn="ctr"/>
                <a:r>
                  <a:rPr lang="en-US" sz="1050" b="1" dirty="0">
                    <a:latin typeface="Calibri" pitchFamily="34" charset="0"/>
                  </a:rPr>
                  <a:t>or </a:t>
                </a:r>
              </a:p>
              <a:p>
                <a:pPr algn="ctr"/>
                <a:r>
                  <a:rPr lang="en-US" sz="1050" b="1" dirty="0">
                    <a:latin typeface="Calibri" pitchFamily="34" charset="0"/>
                  </a:rPr>
                  <a:t>1.65 TB</a:t>
                </a:r>
              </a:p>
              <a:p>
                <a:pPr algn="ctr"/>
                <a:r>
                  <a:rPr lang="en-US" sz="1050" b="1" dirty="0">
                    <a:latin typeface="Calibri" pitchFamily="34" charset="0"/>
                  </a:rPr>
                  <a:t>Available</a:t>
                </a:r>
              </a:p>
              <a:p>
                <a:pPr algn="ctr"/>
                <a:r>
                  <a:rPr lang="en-US" sz="1050" b="1" dirty="0">
                    <a:latin typeface="Calibri" pitchFamily="34" charset="0"/>
                  </a:rPr>
                  <a:t>Capacity</a:t>
                </a:r>
              </a:p>
            </p:txBody>
          </p:sp>
          <p:sp>
            <p:nvSpPr>
              <p:cNvPr id="21" name="Text Box 73"/>
              <p:cNvSpPr txBox="1">
                <a:spLocks noChangeArrowheads="1"/>
              </p:cNvSpPr>
              <p:nvPr/>
            </p:nvSpPr>
            <p:spPr bwMode="auto">
              <a:xfrm>
                <a:off x="4895250" y="4535311"/>
                <a:ext cx="872007" cy="454275"/>
              </a:xfrm>
              <a:prstGeom prst="rect">
                <a:avLst/>
              </a:prstGeom>
              <a:noFill/>
              <a:ln w="9525">
                <a:noFill/>
                <a:miter lim="800000"/>
                <a:headEnd/>
                <a:tailEnd/>
              </a:ln>
            </p:spPr>
            <p:txBody>
              <a:bodyPr wrap="square">
                <a:spAutoFit/>
              </a:bodyPr>
              <a:lstStyle/>
              <a:p>
                <a:pPr algn="ctr"/>
                <a:r>
                  <a:rPr lang="en-US" sz="800" b="1" dirty="0">
                    <a:latin typeface="Calibri" pitchFamily="34" charset="0"/>
                  </a:rPr>
                  <a:t>100 GB  Allocated</a:t>
                </a:r>
              </a:p>
            </p:txBody>
          </p:sp>
          <p:sp>
            <p:nvSpPr>
              <p:cNvPr id="22" name="Text Box 75"/>
              <p:cNvSpPr txBox="1">
                <a:spLocks noChangeArrowheads="1"/>
              </p:cNvSpPr>
              <p:nvPr/>
            </p:nvSpPr>
            <p:spPr bwMode="auto">
              <a:xfrm>
                <a:off x="5884343" y="4550699"/>
                <a:ext cx="839707" cy="454275"/>
              </a:xfrm>
              <a:prstGeom prst="rect">
                <a:avLst/>
              </a:prstGeom>
              <a:noFill/>
              <a:ln w="9525">
                <a:noFill/>
                <a:miter lim="800000"/>
                <a:headEnd/>
                <a:tailEnd/>
              </a:ln>
            </p:spPr>
            <p:txBody>
              <a:bodyPr wrap="square">
                <a:spAutoFit/>
              </a:bodyPr>
              <a:lstStyle/>
              <a:p>
                <a:pPr algn="ctr"/>
                <a:r>
                  <a:rPr lang="en-US" sz="800" b="1" dirty="0">
                    <a:latin typeface="Calibri" pitchFamily="34" charset="0"/>
                  </a:rPr>
                  <a:t>50 GB Allocated</a:t>
                </a:r>
              </a:p>
            </p:txBody>
          </p:sp>
          <p:sp>
            <p:nvSpPr>
              <p:cNvPr id="23" name="Text Box 76"/>
              <p:cNvSpPr txBox="1">
                <a:spLocks noChangeArrowheads="1"/>
              </p:cNvSpPr>
              <p:nvPr/>
            </p:nvSpPr>
            <p:spPr bwMode="auto">
              <a:xfrm>
                <a:off x="6800250" y="4535311"/>
                <a:ext cx="828973" cy="454275"/>
              </a:xfrm>
              <a:prstGeom prst="rect">
                <a:avLst/>
              </a:prstGeom>
              <a:noFill/>
              <a:ln w="9525">
                <a:noFill/>
                <a:miter lim="800000"/>
                <a:headEnd/>
                <a:tailEnd/>
              </a:ln>
            </p:spPr>
            <p:txBody>
              <a:bodyPr wrap="square">
                <a:spAutoFit/>
              </a:bodyPr>
              <a:lstStyle/>
              <a:p>
                <a:pPr algn="ctr"/>
                <a:r>
                  <a:rPr lang="en-US" sz="800" b="1" dirty="0">
                    <a:latin typeface="Calibri" pitchFamily="34" charset="0"/>
                  </a:rPr>
                  <a:t>200 GB Allocated</a:t>
                </a:r>
              </a:p>
            </p:txBody>
          </p:sp>
          <p:sp>
            <p:nvSpPr>
              <p:cNvPr id="24" name="Text Box 20"/>
              <p:cNvSpPr txBox="1">
                <a:spLocks noChangeArrowheads="1"/>
              </p:cNvSpPr>
              <p:nvPr/>
            </p:nvSpPr>
            <p:spPr bwMode="auto">
              <a:xfrm>
                <a:off x="5023446" y="4905074"/>
                <a:ext cx="691555" cy="557520"/>
              </a:xfrm>
              <a:prstGeom prst="rect">
                <a:avLst/>
              </a:prstGeom>
              <a:noFill/>
              <a:ln w="9525">
                <a:noFill/>
                <a:miter lim="800000"/>
                <a:headEnd/>
                <a:tailEnd/>
              </a:ln>
            </p:spPr>
            <p:txBody>
              <a:bodyPr wrap="square" anchor="ctr">
                <a:spAutoFit/>
              </a:bodyPr>
              <a:lstStyle/>
              <a:p>
                <a:pPr algn="ctr"/>
                <a:r>
                  <a:rPr lang="en-US" sz="1050" b="1" dirty="0">
                    <a:solidFill>
                      <a:schemeClr val="tx2"/>
                    </a:solidFill>
                    <a:latin typeface="Calibri" pitchFamily="34" charset="0"/>
                  </a:rPr>
                  <a:t>Thin LUN 1</a:t>
                </a:r>
              </a:p>
            </p:txBody>
          </p:sp>
          <p:sp>
            <p:nvSpPr>
              <p:cNvPr id="25" name="Text Box 20"/>
              <p:cNvSpPr txBox="1">
                <a:spLocks noChangeArrowheads="1"/>
              </p:cNvSpPr>
              <p:nvPr/>
            </p:nvSpPr>
            <p:spPr bwMode="auto">
              <a:xfrm>
                <a:off x="5937845" y="4905074"/>
                <a:ext cx="691555" cy="557520"/>
              </a:xfrm>
              <a:prstGeom prst="rect">
                <a:avLst/>
              </a:prstGeom>
              <a:noFill/>
              <a:ln w="9525">
                <a:noFill/>
                <a:miter lim="800000"/>
                <a:headEnd/>
                <a:tailEnd/>
              </a:ln>
            </p:spPr>
            <p:txBody>
              <a:bodyPr wrap="square" anchor="ctr">
                <a:spAutoFit/>
              </a:bodyPr>
              <a:lstStyle/>
              <a:p>
                <a:pPr algn="ctr"/>
                <a:r>
                  <a:rPr lang="en-US" sz="1050" b="1" dirty="0">
                    <a:solidFill>
                      <a:schemeClr val="tx2"/>
                    </a:solidFill>
                    <a:latin typeface="Calibri" pitchFamily="34" charset="0"/>
                  </a:rPr>
                  <a:t>Thin LUN 2</a:t>
                </a:r>
              </a:p>
            </p:txBody>
          </p:sp>
          <p:sp>
            <p:nvSpPr>
              <p:cNvPr id="26" name="Text Box 20"/>
              <p:cNvSpPr txBox="1">
                <a:spLocks noChangeArrowheads="1"/>
              </p:cNvSpPr>
              <p:nvPr/>
            </p:nvSpPr>
            <p:spPr bwMode="auto">
              <a:xfrm>
                <a:off x="6852245" y="4905074"/>
                <a:ext cx="691555" cy="557520"/>
              </a:xfrm>
              <a:prstGeom prst="rect">
                <a:avLst/>
              </a:prstGeom>
              <a:noFill/>
              <a:ln w="9525">
                <a:noFill/>
                <a:miter lim="800000"/>
                <a:headEnd/>
                <a:tailEnd/>
              </a:ln>
            </p:spPr>
            <p:txBody>
              <a:bodyPr wrap="square" anchor="ctr">
                <a:spAutoFit/>
              </a:bodyPr>
              <a:lstStyle/>
              <a:p>
                <a:pPr algn="ctr"/>
                <a:r>
                  <a:rPr lang="en-US" sz="1050" b="1" dirty="0">
                    <a:solidFill>
                      <a:schemeClr val="tx2"/>
                    </a:solidFill>
                    <a:latin typeface="Calibri" pitchFamily="34" charset="0"/>
                  </a:rPr>
                  <a:t>Thin LUN 3</a:t>
                </a:r>
              </a:p>
            </p:txBody>
          </p:sp>
          <p:sp>
            <p:nvSpPr>
              <p:cNvPr id="27" name="Text Box 20"/>
              <p:cNvSpPr txBox="1">
                <a:spLocks noChangeArrowheads="1"/>
              </p:cNvSpPr>
              <p:nvPr/>
            </p:nvSpPr>
            <p:spPr bwMode="auto">
              <a:xfrm>
                <a:off x="4978400" y="3625746"/>
                <a:ext cx="788857" cy="340707"/>
              </a:xfrm>
              <a:prstGeom prst="rect">
                <a:avLst/>
              </a:prstGeom>
              <a:noFill/>
              <a:ln w="9525">
                <a:noFill/>
                <a:miter lim="800000"/>
                <a:headEnd/>
                <a:tailEnd/>
              </a:ln>
            </p:spPr>
            <p:txBody>
              <a:bodyPr wrap="square" anchor="ctr">
                <a:spAutoFit/>
              </a:bodyPr>
              <a:lstStyle/>
              <a:p>
                <a:pPr algn="ctr"/>
                <a:r>
                  <a:rPr lang="en-US" sz="1050" b="1" dirty="0">
                    <a:solidFill>
                      <a:schemeClr val="tx2"/>
                    </a:solidFill>
                    <a:latin typeface="Calibri" pitchFamily="34" charset="0"/>
                  </a:rPr>
                  <a:t>500 GB</a:t>
                </a:r>
              </a:p>
            </p:txBody>
          </p:sp>
          <p:sp>
            <p:nvSpPr>
              <p:cNvPr id="28" name="Text Box 20"/>
              <p:cNvSpPr txBox="1">
                <a:spLocks noChangeArrowheads="1"/>
              </p:cNvSpPr>
              <p:nvPr/>
            </p:nvSpPr>
            <p:spPr bwMode="auto">
              <a:xfrm>
                <a:off x="5852427" y="3397145"/>
                <a:ext cx="843948" cy="340707"/>
              </a:xfrm>
              <a:prstGeom prst="rect">
                <a:avLst/>
              </a:prstGeom>
              <a:noFill/>
              <a:ln w="9525">
                <a:noFill/>
                <a:miter lim="800000"/>
                <a:headEnd/>
                <a:tailEnd/>
              </a:ln>
            </p:spPr>
            <p:txBody>
              <a:bodyPr wrap="square" anchor="ctr">
                <a:spAutoFit/>
              </a:bodyPr>
              <a:lstStyle/>
              <a:p>
                <a:pPr algn="ctr"/>
                <a:r>
                  <a:rPr lang="en-US" sz="1050" b="1" dirty="0">
                    <a:solidFill>
                      <a:schemeClr val="tx2"/>
                    </a:solidFill>
                    <a:latin typeface="Calibri" pitchFamily="34" charset="0"/>
                  </a:rPr>
                  <a:t>550 GB</a:t>
                </a:r>
              </a:p>
            </p:txBody>
          </p:sp>
          <p:sp>
            <p:nvSpPr>
              <p:cNvPr id="29" name="Text Box 20"/>
              <p:cNvSpPr txBox="1">
                <a:spLocks noChangeArrowheads="1"/>
              </p:cNvSpPr>
              <p:nvPr/>
            </p:nvSpPr>
            <p:spPr bwMode="auto">
              <a:xfrm>
                <a:off x="6769700" y="3244745"/>
                <a:ext cx="841074" cy="340707"/>
              </a:xfrm>
              <a:prstGeom prst="rect">
                <a:avLst/>
              </a:prstGeom>
              <a:noFill/>
              <a:ln w="9525">
                <a:noFill/>
                <a:miter lim="800000"/>
                <a:headEnd/>
                <a:tailEnd/>
              </a:ln>
            </p:spPr>
            <p:txBody>
              <a:bodyPr wrap="square" anchor="ctr">
                <a:spAutoFit/>
              </a:bodyPr>
              <a:lstStyle/>
              <a:p>
                <a:pPr algn="ctr"/>
                <a:r>
                  <a:rPr lang="en-US" sz="1050" b="1" dirty="0">
                    <a:solidFill>
                      <a:schemeClr val="tx2"/>
                    </a:solidFill>
                    <a:latin typeface="Calibri" pitchFamily="34" charset="0"/>
                  </a:rPr>
                  <a:t>800 GB</a:t>
                </a:r>
              </a:p>
            </p:txBody>
          </p:sp>
          <p:sp>
            <p:nvSpPr>
              <p:cNvPr id="30" name="Text Box 20"/>
              <p:cNvSpPr txBox="1">
                <a:spLocks noChangeArrowheads="1"/>
              </p:cNvSpPr>
              <p:nvPr/>
            </p:nvSpPr>
            <p:spPr bwMode="auto">
              <a:xfrm>
                <a:off x="7620000" y="4905074"/>
                <a:ext cx="1371600" cy="557520"/>
              </a:xfrm>
              <a:prstGeom prst="rect">
                <a:avLst/>
              </a:prstGeom>
              <a:noFill/>
              <a:ln w="9525">
                <a:noFill/>
                <a:miter lim="800000"/>
                <a:headEnd/>
                <a:tailEnd/>
              </a:ln>
            </p:spPr>
            <p:txBody>
              <a:bodyPr wrap="square" anchor="ctr">
                <a:spAutoFit/>
              </a:bodyPr>
              <a:lstStyle/>
              <a:p>
                <a:pPr algn="ctr"/>
                <a:r>
                  <a:rPr lang="en-US" sz="1050" b="1" dirty="0">
                    <a:solidFill>
                      <a:schemeClr val="tx2"/>
                    </a:solidFill>
                    <a:latin typeface="Calibri" pitchFamily="34" charset="0"/>
                  </a:rPr>
                  <a:t>Storage System 2 TB</a:t>
                </a:r>
              </a:p>
            </p:txBody>
          </p:sp>
        </p:grpSp>
        <p:grpSp>
          <p:nvGrpSpPr>
            <p:cNvPr id="31" name="Group 30"/>
            <p:cNvGrpSpPr/>
            <p:nvPr/>
          </p:nvGrpSpPr>
          <p:grpSpPr>
            <a:xfrm>
              <a:off x="1137692" y="1167726"/>
              <a:ext cx="3045596" cy="3181551"/>
              <a:chOff x="332987" y="1750761"/>
              <a:chExt cx="4086614" cy="4269039"/>
            </a:xfrm>
          </p:grpSpPr>
          <p:sp>
            <p:nvSpPr>
              <p:cNvPr id="32" name="AutoShape 66"/>
              <p:cNvSpPr>
                <a:spLocks noChangeArrowheads="1"/>
              </p:cNvSpPr>
              <p:nvPr/>
            </p:nvSpPr>
            <p:spPr bwMode="auto">
              <a:xfrm>
                <a:off x="381000" y="1750761"/>
                <a:ext cx="4038600" cy="4269039"/>
              </a:xfrm>
              <a:prstGeom prst="roundRect">
                <a:avLst>
                  <a:gd name="adj" fmla="val 6917"/>
                </a:avLst>
              </a:prstGeom>
              <a:solidFill>
                <a:schemeClr val="bg1"/>
              </a:solidFill>
              <a:ln w="9525">
                <a:solidFill>
                  <a:schemeClr val="bg1">
                    <a:lumMod val="75000"/>
                  </a:schemeClr>
                </a:solidFill>
                <a:round/>
                <a:headEnd/>
                <a:tailEnd/>
              </a:ln>
            </p:spPr>
            <p:txBody>
              <a:bodyPr wrap="none" anchor="ctr"/>
              <a:lstStyle/>
              <a:p>
                <a:endParaRPr lang="en-US" sz="1400"/>
              </a:p>
            </p:txBody>
          </p:sp>
          <p:pic>
            <p:nvPicPr>
              <p:cNvPr id="33" name="Picture 6" descr="Orange Volume.png"/>
              <p:cNvPicPr>
                <a:picLocks noChangeAspect="1"/>
              </p:cNvPicPr>
              <p:nvPr/>
            </p:nvPicPr>
            <p:blipFill>
              <a:blip r:embed="rId4" cstate="print"/>
              <a:srcRect/>
              <a:stretch>
                <a:fillRect/>
              </a:stretch>
            </p:blipFill>
            <p:spPr bwMode="auto">
              <a:xfrm>
                <a:off x="457200" y="4564063"/>
                <a:ext cx="762000" cy="471487"/>
              </a:xfrm>
              <a:prstGeom prst="rect">
                <a:avLst/>
              </a:prstGeom>
              <a:noFill/>
              <a:ln w="9525">
                <a:noFill/>
                <a:miter lim="800000"/>
                <a:headEnd/>
                <a:tailEnd/>
              </a:ln>
            </p:spPr>
          </p:pic>
          <p:pic>
            <p:nvPicPr>
              <p:cNvPr id="34" name="Picture 6" descr="Orange Volume.png"/>
              <p:cNvPicPr>
                <a:picLocks noChangeAspect="1"/>
              </p:cNvPicPr>
              <p:nvPr/>
            </p:nvPicPr>
            <p:blipFill>
              <a:blip r:embed="rId5" cstate="print"/>
              <a:srcRect/>
              <a:stretch>
                <a:fillRect/>
              </a:stretch>
            </p:blipFill>
            <p:spPr bwMode="auto">
              <a:xfrm>
                <a:off x="1358900" y="4714875"/>
                <a:ext cx="762000" cy="311150"/>
              </a:xfrm>
              <a:prstGeom prst="rect">
                <a:avLst/>
              </a:prstGeom>
              <a:noFill/>
              <a:ln w="9525">
                <a:noFill/>
                <a:miter lim="800000"/>
                <a:headEnd/>
                <a:tailEnd/>
              </a:ln>
            </p:spPr>
          </p:pic>
          <p:pic>
            <p:nvPicPr>
              <p:cNvPr id="35" name="Picture 6" descr="Orange Volume.png"/>
              <p:cNvPicPr>
                <a:picLocks noChangeAspect="1"/>
              </p:cNvPicPr>
              <p:nvPr/>
            </p:nvPicPr>
            <p:blipFill>
              <a:blip r:embed="rId4" cstate="print"/>
              <a:srcRect/>
              <a:stretch>
                <a:fillRect/>
              </a:stretch>
            </p:blipFill>
            <p:spPr bwMode="auto">
              <a:xfrm>
                <a:off x="2266950" y="4233863"/>
                <a:ext cx="766763" cy="800100"/>
              </a:xfrm>
              <a:prstGeom prst="rect">
                <a:avLst/>
              </a:prstGeom>
              <a:noFill/>
              <a:ln w="9525">
                <a:noFill/>
                <a:miter lim="800000"/>
                <a:headEnd/>
                <a:tailEnd/>
              </a:ln>
            </p:spPr>
          </p:pic>
          <p:sp>
            <p:nvSpPr>
              <p:cNvPr id="36" name="Rectangle 4"/>
              <p:cNvSpPr txBox="1">
                <a:spLocks noChangeArrowheads="1"/>
              </p:cNvSpPr>
              <p:nvPr/>
            </p:nvSpPr>
            <p:spPr bwMode="auto">
              <a:xfrm>
                <a:off x="381000" y="5486399"/>
                <a:ext cx="4038600" cy="457201"/>
              </a:xfrm>
              <a:prstGeom prst="rect">
                <a:avLst/>
              </a:prstGeom>
              <a:noFill/>
              <a:ln w="9525">
                <a:noFill/>
                <a:miter lim="800000"/>
                <a:headEnd/>
                <a:tailEnd/>
              </a:ln>
            </p:spPr>
            <p:txBody>
              <a:bodyPr anchor="ctr"/>
              <a:lstStyle/>
              <a:p>
                <a:pPr algn="ctr"/>
                <a:r>
                  <a:rPr lang="en-US" sz="1600" b="1" dirty="0">
                    <a:latin typeface="Calibri" pitchFamily="34" charset="0"/>
                  </a:rPr>
                  <a:t>Traditional Provisioning </a:t>
                </a:r>
              </a:p>
            </p:txBody>
          </p:sp>
          <p:pic>
            <p:nvPicPr>
              <p:cNvPr id="37" name="Picture 12" descr="Storage Array_Tall.png"/>
              <p:cNvPicPr>
                <a:picLocks noChangeAspect="1"/>
              </p:cNvPicPr>
              <p:nvPr/>
            </p:nvPicPr>
            <p:blipFill>
              <a:blip r:embed="rId6" cstate="print"/>
              <a:srcRect/>
              <a:stretch>
                <a:fillRect/>
              </a:stretch>
            </p:blipFill>
            <p:spPr bwMode="auto">
              <a:xfrm>
                <a:off x="3175000" y="2547938"/>
                <a:ext cx="1143000" cy="2433637"/>
              </a:xfrm>
              <a:prstGeom prst="rect">
                <a:avLst/>
              </a:prstGeom>
              <a:noFill/>
              <a:ln w="9525">
                <a:noFill/>
                <a:miter lim="800000"/>
                <a:headEnd/>
                <a:tailEnd/>
              </a:ln>
            </p:spPr>
          </p:pic>
          <p:sp>
            <p:nvSpPr>
              <p:cNvPr id="38" name="AutoShape 5"/>
              <p:cNvSpPr>
                <a:spLocks noChangeArrowheads="1"/>
              </p:cNvSpPr>
              <p:nvPr/>
            </p:nvSpPr>
            <p:spPr bwMode="gray">
              <a:xfrm>
                <a:off x="457200" y="3962400"/>
                <a:ext cx="762000" cy="1066800"/>
              </a:xfrm>
              <a:prstGeom prst="can">
                <a:avLst>
                  <a:gd name="adj" fmla="val 13553"/>
                </a:avLst>
              </a:prstGeom>
              <a:solidFill>
                <a:srgbClr val="C0C0C0">
                  <a:alpha val="75000"/>
                </a:srgbClr>
              </a:solidFill>
              <a:ln w="19050">
                <a:noFill/>
                <a:round/>
                <a:headEnd/>
                <a:tailEnd/>
              </a:ln>
            </p:spPr>
            <p:txBody>
              <a:bodyPr wrap="none" lIns="96838" tIns="50800" rIns="96838" bIns="50800" anchor="ctr"/>
              <a:lstStyle/>
              <a:p>
                <a:endParaRPr lang="en-US" sz="1100" b="1"/>
              </a:p>
            </p:txBody>
          </p:sp>
          <p:sp>
            <p:nvSpPr>
              <p:cNvPr id="39" name="AutoShape 5"/>
              <p:cNvSpPr>
                <a:spLocks noChangeArrowheads="1"/>
              </p:cNvSpPr>
              <p:nvPr/>
            </p:nvSpPr>
            <p:spPr bwMode="gray">
              <a:xfrm>
                <a:off x="1362075" y="3738563"/>
                <a:ext cx="762000" cy="1295400"/>
              </a:xfrm>
              <a:prstGeom prst="can">
                <a:avLst>
                  <a:gd name="adj" fmla="val 16457"/>
                </a:avLst>
              </a:prstGeom>
              <a:solidFill>
                <a:srgbClr val="C0C0C0">
                  <a:alpha val="75000"/>
                </a:srgbClr>
              </a:solidFill>
              <a:ln w="19050">
                <a:noFill/>
                <a:round/>
                <a:headEnd/>
                <a:tailEnd/>
              </a:ln>
            </p:spPr>
            <p:txBody>
              <a:bodyPr wrap="none" lIns="96838" tIns="50800" rIns="96838" bIns="50800" anchor="ctr"/>
              <a:lstStyle/>
              <a:p>
                <a:endParaRPr lang="en-US" sz="1100" b="1"/>
              </a:p>
            </p:txBody>
          </p:sp>
          <p:sp>
            <p:nvSpPr>
              <p:cNvPr id="40" name="AutoShape 5"/>
              <p:cNvSpPr>
                <a:spLocks noChangeArrowheads="1"/>
              </p:cNvSpPr>
              <p:nvPr/>
            </p:nvSpPr>
            <p:spPr bwMode="gray">
              <a:xfrm>
                <a:off x="2271713" y="3581400"/>
                <a:ext cx="762000" cy="1447800"/>
              </a:xfrm>
              <a:prstGeom prst="can">
                <a:avLst>
                  <a:gd name="adj" fmla="val 19581"/>
                </a:avLst>
              </a:prstGeom>
              <a:solidFill>
                <a:srgbClr val="C0C0C0">
                  <a:alpha val="75000"/>
                </a:srgbClr>
              </a:solidFill>
              <a:ln w="19050">
                <a:noFill/>
                <a:round/>
                <a:headEnd/>
                <a:tailEnd/>
              </a:ln>
            </p:spPr>
            <p:txBody>
              <a:bodyPr wrap="none" lIns="96838" tIns="50800" rIns="96838" bIns="50800" anchor="ctr"/>
              <a:lstStyle/>
              <a:p>
                <a:endParaRPr lang="en-US" sz="1100" b="1"/>
              </a:p>
            </p:txBody>
          </p:sp>
          <p:sp>
            <p:nvSpPr>
              <p:cNvPr id="41" name="Rectangle 40"/>
              <p:cNvSpPr>
                <a:spLocks noChangeArrowheads="1"/>
              </p:cNvSpPr>
              <p:nvPr/>
            </p:nvSpPr>
            <p:spPr bwMode="auto">
              <a:xfrm>
                <a:off x="3171825" y="4381500"/>
                <a:ext cx="1143000" cy="590550"/>
              </a:xfrm>
              <a:prstGeom prst="rect">
                <a:avLst/>
              </a:prstGeom>
              <a:solidFill>
                <a:srgbClr val="993300">
                  <a:alpha val="45097"/>
                </a:srgbClr>
              </a:solidFill>
              <a:ln w="9525">
                <a:noFill/>
                <a:miter lim="800000"/>
                <a:headEnd/>
                <a:tailEnd/>
              </a:ln>
            </p:spPr>
            <p:txBody>
              <a:bodyPr wrap="none" anchor="ctr"/>
              <a:lstStyle/>
              <a:p>
                <a:pPr algn="ctr"/>
                <a:endParaRPr lang="en-US" sz="1400"/>
              </a:p>
            </p:txBody>
          </p:sp>
          <p:sp>
            <p:nvSpPr>
              <p:cNvPr id="42" name="Text Box 42"/>
              <p:cNvSpPr txBox="1">
                <a:spLocks noChangeArrowheads="1"/>
              </p:cNvSpPr>
              <p:nvPr/>
            </p:nvSpPr>
            <p:spPr bwMode="auto">
              <a:xfrm>
                <a:off x="3146052" y="4419600"/>
                <a:ext cx="1116761" cy="578169"/>
              </a:xfrm>
              <a:prstGeom prst="rect">
                <a:avLst/>
              </a:prstGeom>
              <a:noFill/>
              <a:ln w="9525">
                <a:noFill/>
                <a:miter lim="800000"/>
                <a:headEnd/>
                <a:tailEnd/>
              </a:ln>
            </p:spPr>
            <p:txBody>
              <a:bodyPr wrap="none">
                <a:spAutoFit/>
              </a:bodyPr>
              <a:lstStyle/>
              <a:p>
                <a:pPr algn="ctr"/>
                <a:r>
                  <a:rPr lang="en-US" sz="1100" dirty="0">
                    <a:solidFill>
                      <a:schemeClr val="bg1"/>
                    </a:solidFill>
                    <a:latin typeface="Calibri" pitchFamily="34" charset="0"/>
                  </a:rPr>
                  <a:t>350 GB </a:t>
                </a:r>
              </a:p>
              <a:p>
                <a:pPr algn="ctr"/>
                <a:r>
                  <a:rPr lang="en-US" sz="1100" dirty="0">
                    <a:solidFill>
                      <a:schemeClr val="bg1"/>
                    </a:solidFill>
                    <a:latin typeface="Calibri" pitchFamily="34" charset="0"/>
                  </a:rPr>
                  <a:t>Actual data</a:t>
                </a:r>
              </a:p>
            </p:txBody>
          </p:sp>
          <p:grpSp>
            <p:nvGrpSpPr>
              <p:cNvPr id="43" name="Group 42"/>
              <p:cNvGrpSpPr/>
              <p:nvPr/>
            </p:nvGrpSpPr>
            <p:grpSpPr>
              <a:xfrm>
                <a:off x="3178175" y="3048001"/>
                <a:ext cx="1130300" cy="1424773"/>
                <a:chOff x="3025775" y="2895600"/>
                <a:chExt cx="1130300" cy="1587604"/>
              </a:xfrm>
            </p:grpSpPr>
            <p:sp>
              <p:nvSpPr>
                <p:cNvPr id="56" name="Rectangle 45"/>
                <p:cNvSpPr>
                  <a:spLocks noChangeArrowheads="1"/>
                </p:cNvSpPr>
                <p:nvPr/>
              </p:nvSpPr>
              <p:spPr bwMode="auto">
                <a:xfrm>
                  <a:off x="3025775" y="2895600"/>
                  <a:ext cx="1130300" cy="1485900"/>
                </a:xfrm>
                <a:prstGeom prst="rect">
                  <a:avLst/>
                </a:prstGeom>
                <a:solidFill>
                  <a:schemeClr val="bg1">
                    <a:alpha val="45882"/>
                  </a:schemeClr>
                </a:solidFill>
                <a:ln w="9525">
                  <a:noFill/>
                  <a:miter lim="800000"/>
                  <a:headEnd/>
                  <a:tailEnd/>
                </a:ln>
              </p:spPr>
              <p:txBody>
                <a:bodyPr wrap="none" anchor="ctr"/>
                <a:lstStyle/>
                <a:p>
                  <a:endParaRPr lang="en-US" sz="1400"/>
                </a:p>
              </p:txBody>
            </p:sp>
            <p:sp>
              <p:nvSpPr>
                <p:cNvPr id="57" name="Text Box 44"/>
                <p:cNvSpPr txBox="1">
                  <a:spLocks noChangeArrowheads="1"/>
                </p:cNvSpPr>
                <p:nvPr/>
              </p:nvSpPr>
              <p:spPr bwMode="auto">
                <a:xfrm>
                  <a:off x="3113716" y="2895600"/>
                  <a:ext cx="957593" cy="1587604"/>
                </a:xfrm>
                <a:prstGeom prst="rect">
                  <a:avLst/>
                </a:prstGeom>
                <a:noFill/>
                <a:ln w="9525">
                  <a:noFill/>
                  <a:miter lim="800000"/>
                  <a:headEnd/>
                  <a:tailEnd/>
                </a:ln>
              </p:spPr>
              <p:txBody>
                <a:bodyPr wrap="none">
                  <a:spAutoFit/>
                </a:bodyPr>
                <a:lstStyle/>
                <a:p>
                  <a:pPr algn="ctr"/>
                  <a:r>
                    <a:rPr lang="en-US" sz="1050" b="1" dirty="0">
                      <a:solidFill>
                        <a:srgbClr val="CC0000"/>
                      </a:solidFill>
                      <a:latin typeface="Calibri" pitchFamily="34" charset="0"/>
                    </a:rPr>
                    <a:t>1500 GB </a:t>
                  </a:r>
                </a:p>
                <a:p>
                  <a:pPr algn="ctr"/>
                  <a:r>
                    <a:rPr lang="en-US" sz="1050" b="1" dirty="0">
                      <a:solidFill>
                        <a:srgbClr val="CC0000"/>
                      </a:solidFill>
                      <a:latin typeface="Calibri" pitchFamily="34" charset="0"/>
                    </a:rPr>
                    <a:t>or </a:t>
                  </a:r>
                </a:p>
                <a:p>
                  <a:pPr algn="ctr"/>
                  <a:r>
                    <a:rPr lang="en-US" sz="1050" b="1" dirty="0">
                      <a:solidFill>
                        <a:srgbClr val="CC0000"/>
                      </a:solidFill>
                      <a:latin typeface="Calibri" pitchFamily="34" charset="0"/>
                    </a:rPr>
                    <a:t>1.5 TB</a:t>
                  </a:r>
                </a:p>
                <a:p>
                  <a:pPr algn="ctr"/>
                  <a:r>
                    <a:rPr lang="en-US" sz="1050" b="1" dirty="0">
                      <a:solidFill>
                        <a:srgbClr val="CC0000"/>
                      </a:solidFill>
                      <a:latin typeface="Calibri" pitchFamily="34" charset="0"/>
                    </a:rPr>
                    <a:t>Allocated</a:t>
                  </a:r>
                </a:p>
                <a:p>
                  <a:pPr algn="ctr"/>
                  <a:r>
                    <a:rPr lang="en-US" sz="1050" b="1" dirty="0">
                      <a:solidFill>
                        <a:srgbClr val="CC0000"/>
                      </a:solidFill>
                      <a:latin typeface="Calibri" pitchFamily="34" charset="0"/>
                    </a:rPr>
                    <a:t>Unused</a:t>
                  </a:r>
                </a:p>
                <a:p>
                  <a:pPr algn="ctr"/>
                  <a:r>
                    <a:rPr lang="en-US" sz="1050" b="1" dirty="0">
                      <a:solidFill>
                        <a:srgbClr val="CC0000"/>
                      </a:solidFill>
                      <a:latin typeface="Calibri" pitchFamily="34" charset="0"/>
                    </a:rPr>
                    <a:t>Capacity</a:t>
                  </a:r>
                </a:p>
              </p:txBody>
            </p:sp>
          </p:grpSp>
          <p:sp>
            <p:nvSpPr>
              <p:cNvPr id="44" name="Text Box 64"/>
              <p:cNvSpPr txBox="1">
                <a:spLocks noChangeArrowheads="1"/>
              </p:cNvSpPr>
              <p:nvPr/>
            </p:nvSpPr>
            <p:spPr bwMode="auto">
              <a:xfrm>
                <a:off x="497268" y="4012276"/>
                <a:ext cx="656465" cy="619467"/>
              </a:xfrm>
              <a:prstGeom prst="rect">
                <a:avLst/>
              </a:prstGeom>
              <a:noFill/>
              <a:ln w="9525">
                <a:noFill/>
                <a:miter lim="800000"/>
                <a:headEnd/>
                <a:tailEnd/>
              </a:ln>
            </p:spPr>
            <p:txBody>
              <a:bodyPr wrap="none">
                <a:spAutoFit/>
              </a:bodyPr>
              <a:lstStyle/>
              <a:p>
                <a:pPr algn="ctr"/>
                <a:r>
                  <a:rPr lang="en-US" sz="600" b="1" dirty="0">
                    <a:latin typeface="Calibri" pitchFamily="34" charset="0"/>
                  </a:rPr>
                  <a:t>400 GB </a:t>
                </a:r>
              </a:p>
              <a:p>
                <a:pPr algn="ctr"/>
                <a:r>
                  <a:rPr lang="en-US" sz="600" b="1" dirty="0">
                    <a:latin typeface="Calibri" pitchFamily="34" charset="0"/>
                  </a:rPr>
                  <a:t>Allocated</a:t>
                </a:r>
              </a:p>
              <a:p>
                <a:pPr algn="ctr"/>
                <a:r>
                  <a:rPr lang="en-US" sz="600" b="1" dirty="0">
                    <a:latin typeface="Calibri" pitchFamily="34" charset="0"/>
                  </a:rPr>
                  <a:t>Unused</a:t>
                </a:r>
              </a:p>
              <a:p>
                <a:pPr algn="ctr"/>
                <a:r>
                  <a:rPr lang="en-US" sz="600" b="1" dirty="0">
                    <a:latin typeface="Calibri" pitchFamily="34" charset="0"/>
                  </a:rPr>
                  <a:t>Capacity</a:t>
                </a:r>
              </a:p>
            </p:txBody>
          </p:sp>
          <p:sp>
            <p:nvSpPr>
              <p:cNvPr id="45" name="Text Box 65"/>
              <p:cNvSpPr txBox="1">
                <a:spLocks noChangeArrowheads="1"/>
              </p:cNvSpPr>
              <p:nvPr/>
            </p:nvSpPr>
            <p:spPr bwMode="auto">
              <a:xfrm>
                <a:off x="414870" y="4611469"/>
                <a:ext cx="804330" cy="454275"/>
              </a:xfrm>
              <a:prstGeom prst="rect">
                <a:avLst/>
              </a:prstGeom>
              <a:noFill/>
              <a:ln w="9525">
                <a:noFill/>
                <a:miter lim="800000"/>
                <a:headEnd/>
                <a:tailEnd/>
              </a:ln>
            </p:spPr>
            <p:txBody>
              <a:bodyPr wrap="square">
                <a:spAutoFit/>
              </a:bodyPr>
              <a:lstStyle/>
              <a:p>
                <a:pPr algn="ctr"/>
                <a:r>
                  <a:rPr lang="en-US" sz="800" b="1" dirty="0">
                    <a:latin typeface="Calibri" pitchFamily="34" charset="0"/>
                  </a:rPr>
                  <a:t>100 GB Data</a:t>
                </a:r>
              </a:p>
            </p:txBody>
          </p:sp>
          <p:sp>
            <p:nvSpPr>
              <p:cNvPr id="46" name="Text Box 68"/>
              <p:cNvSpPr txBox="1">
                <a:spLocks noChangeArrowheads="1"/>
              </p:cNvSpPr>
              <p:nvPr/>
            </p:nvSpPr>
            <p:spPr bwMode="auto">
              <a:xfrm>
                <a:off x="1411668" y="4079875"/>
                <a:ext cx="656465" cy="619467"/>
              </a:xfrm>
              <a:prstGeom prst="rect">
                <a:avLst/>
              </a:prstGeom>
              <a:noFill/>
              <a:ln w="9525">
                <a:noFill/>
                <a:miter lim="800000"/>
                <a:headEnd/>
                <a:tailEnd/>
              </a:ln>
            </p:spPr>
            <p:txBody>
              <a:bodyPr wrap="none">
                <a:spAutoFit/>
              </a:bodyPr>
              <a:lstStyle/>
              <a:p>
                <a:pPr algn="ctr"/>
                <a:r>
                  <a:rPr lang="en-US" sz="600" b="1" dirty="0">
                    <a:latin typeface="Calibri" pitchFamily="34" charset="0"/>
                  </a:rPr>
                  <a:t>500 GB </a:t>
                </a:r>
              </a:p>
              <a:p>
                <a:pPr algn="ctr"/>
                <a:r>
                  <a:rPr lang="en-US" sz="600" b="1" dirty="0">
                    <a:latin typeface="Calibri" pitchFamily="34" charset="0"/>
                  </a:rPr>
                  <a:t>Allocated</a:t>
                </a:r>
              </a:p>
              <a:p>
                <a:pPr algn="ctr"/>
                <a:r>
                  <a:rPr lang="en-US" sz="600" b="1" dirty="0">
                    <a:latin typeface="Calibri" pitchFamily="34" charset="0"/>
                  </a:rPr>
                  <a:t>Unused</a:t>
                </a:r>
              </a:p>
              <a:p>
                <a:pPr algn="ctr"/>
                <a:r>
                  <a:rPr lang="en-US" sz="600" b="1" dirty="0">
                    <a:latin typeface="Calibri" pitchFamily="34" charset="0"/>
                  </a:rPr>
                  <a:t>Capacity</a:t>
                </a:r>
              </a:p>
            </p:txBody>
          </p:sp>
          <p:sp>
            <p:nvSpPr>
              <p:cNvPr id="47" name="Text Box 69"/>
              <p:cNvSpPr txBox="1">
                <a:spLocks noChangeArrowheads="1"/>
              </p:cNvSpPr>
              <p:nvPr/>
            </p:nvSpPr>
            <p:spPr bwMode="auto">
              <a:xfrm>
                <a:off x="1299538" y="4796134"/>
                <a:ext cx="882310" cy="289085"/>
              </a:xfrm>
              <a:prstGeom prst="rect">
                <a:avLst/>
              </a:prstGeom>
              <a:noFill/>
              <a:ln w="9525">
                <a:noFill/>
                <a:miter lim="800000"/>
                <a:headEnd/>
                <a:tailEnd/>
              </a:ln>
            </p:spPr>
            <p:txBody>
              <a:bodyPr wrap="none">
                <a:spAutoFit/>
              </a:bodyPr>
              <a:lstStyle/>
              <a:p>
                <a:pPr algn="ctr"/>
                <a:r>
                  <a:rPr lang="en-US" sz="800" b="1" dirty="0">
                    <a:latin typeface="Calibri" pitchFamily="34" charset="0"/>
                  </a:rPr>
                  <a:t>50 GB Data</a:t>
                </a:r>
              </a:p>
            </p:txBody>
          </p:sp>
          <p:sp>
            <p:nvSpPr>
              <p:cNvPr id="48" name="Text Box 70"/>
              <p:cNvSpPr txBox="1">
                <a:spLocks noChangeArrowheads="1"/>
              </p:cNvSpPr>
              <p:nvPr/>
            </p:nvSpPr>
            <p:spPr bwMode="auto">
              <a:xfrm>
                <a:off x="2209800" y="4611469"/>
                <a:ext cx="817031" cy="454275"/>
              </a:xfrm>
              <a:prstGeom prst="rect">
                <a:avLst/>
              </a:prstGeom>
              <a:noFill/>
              <a:ln w="9525">
                <a:noFill/>
                <a:miter lim="800000"/>
                <a:headEnd/>
                <a:tailEnd/>
              </a:ln>
            </p:spPr>
            <p:txBody>
              <a:bodyPr wrap="square">
                <a:spAutoFit/>
              </a:bodyPr>
              <a:lstStyle/>
              <a:p>
                <a:pPr algn="ctr"/>
                <a:r>
                  <a:rPr lang="en-US" sz="800" b="1" dirty="0">
                    <a:latin typeface="Calibri" pitchFamily="34" charset="0"/>
                  </a:rPr>
                  <a:t>200 GB Data</a:t>
                </a:r>
              </a:p>
            </p:txBody>
          </p:sp>
          <p:sp>
            <p:nvSpPr>
              <p:cNvPr id="49" name="Text Box 71"/>
              <p:cNvSpPr txBox="1">
                <a:spLocks noChangeArrowheads="1"/>
              </p:cNvSpPr>
              <p:nvPr/>
            </p:nvSpPr>
            <p:spPr bwMode="auto">
              <a:xfrm>
                <a:off x="2326067" y="3708400"/>
                <a:ext cx="656465" cy="619467"/>
              </a:xfrm>
              <a:prstGeom prst="rect">
                <a:avLst/>
              </a:prstGeom>
              <a:noFill/>
              <a:ln w="9525">
                <a:noFill/>
                <a:miter lim="800000"/>
                <a:headEnd/>
                <a:tailEnd/>
              </a:ln>
            </p:spPr>
            <p:txBody>
              <a:bodyPr wrap="none">
                <a:spAutoFit/>
              </a:bodyPr>
              <a:lstStyle/>
              <a:p>
                <a:pPr algn="ctr"/>
                <a:r>
                  <a:rPr lang="en-US" sz="600" b="1" dirty="0">
                    <a:latin typeface="Calibri" pitchFamily="34" charset="0"/>
                  </a:rPr>
                  <a:t>600 GB </a:t>
                </a:r>
              </a:p>
              <a:p>
                <a:pPr algn="ctr"/>
                <a:r>
                  <a:rPr lang="en-US" sz="600" b="1" dirty="0">
                    <a:latin typeface="Calibri" pitchFamily="34" charset="0"/>
                  </a:rPr>
                  <a:t>Allocated</a:t>
                </a:r>
              </a:p>
              <a:p>
                <a:pPr algn="ctr"/>
                <a:r>
                  <a:rPr lang="en-US" sz="600" b="1" dirty="0">
                    <a:latin typeface="Calibri" pitchFamily="34" charset="0"/>
                  </a:rPr>
                  <a:t>Unused</a:t>
                </a:r>
              </a:p>
              <a:p>
                <a:pPr algn="ctr"/>
                <a:r>
                  <a:rPr lang="en-US" sz="600" b="1" dirty="0">
                    <a:latin typeface="Calibri" pitchFamily="34" charset="0"/>
                  </a:rPr>
                  <a:t>Capacity</a:t>
                </a:r>
              </a:p>
            </p:txBody>
          </p:sp>
          <p:sp>
            <p:nvSpPr>
              <p:cNvPr id="50" name="Text Box 20"/>
              <p:cNvSpPr txBox="1">
                <a:spLocks noChangeArrowheads="1"/>
              </p:cNvSpPr>
              <p:nvPr/>
            </p:nvSpPr>
            <p:spPr bwMode="auto">
              <a:xfrm>
                <a:off x="332987" y="4981272"/>
                <a:ext cx="954468" cy="557520"/>
              </a:xfrm>
              <a:prstGeom prst="rect">
                <a:avLst/>
              </a:prstGeom>
              <a:noFill/>
              <a:ln w="9525">
                <a:noFill/>
                <a:miter lim="800000"/>
                <a:headEnd/>
                <a:tailEnd/>
              </a:ln>
            </p:spPr>
            <p:txBody>
              <a:bodyPr wrap="square" anchor="ctr">
                <a:spAutoFit/>
              </a:bodyPr>
              <a:lstStyle/>
              <a:p>
                <a:pPr algn="ctr"/>
                <a:r>
                  <a:rPr lang="en-US" sz="1050" b="1" dirty="0">
                    <a:solidFill>
                      <a:schemeClr val="tx2"/>
                    </a:solidFill>
                    <a:latin typeface="Calibri" pitchFamily="34" charset="0"/>
                  </a:rPr>
                  <a:t>LUN 1 500 GB</a:t>
                </a:r>
              </a:p>
            </p:txBody>
          </p:sp>
          <p:sp>
            <p:nvSpPr>
              <p:cNvPr id="51" name="Text Box 20"/>
              <p:cNvSpPr txBox="1">
                <a:spLocks noChangeArrowheads="1"/>
              </p:cNvSpPr>
              <p:nvPr/>
            </p:nvSpPr>
            <p:spPr bwMode="auto">
              <a:xfrm>
                <a:off x="1324354" y="4981272"/>
                <a:ext cx="810248" cy="557520"/>
              </a:xfrm>
              <a:prstGeom prst="rect">
                <a:avLst/>
              </a:prstGeom>
              <a:noFill/>
              <a:ln w="9525">
                <a:noFill/>
                <a:miter lim="800000"/>
                <a:headEnd/>
                <a:tailEnd/>
              </a:ln>
            </p:spPr>
            <p:txBody>
              <a:bodyPr wrap="square" anchor="ctr">
                <a:spAutoFit/>
              </a:bodyPr>
              <a:lstStyle/>
              <a:p>
                <a:pPr algn="ctr"/>
                <a:r>
                  <a:rPr lang="en-US" sz="1050" b="1" dirty="0">
                    <a:solidFill>
                      <a:schemeClr val="tx2"/>
                    </a:solidFill>
                    <a:latin typeface="Calibri" pitchFamily="34" charset="0"/>
                  </a:rPr>
                  <a:t>LUN 2 550 GB</a:t>
                </a:r>
              </a:p>
            </p:txBody>
          </p:sp>
          <p:sp>
            <p:nvSpPr>
              <p:cNvPr id="52" name="Text Box 20"/>
              <p:cNvSpPr txBox="1">
                <a:spLocks noChangeArrowheads="1"/>
              </p:cNvSpPr>
              <p:nvPr/>
            </p:nvSpPr>
            <p:spPr bwMode="auto">
              <a:xfrm>
                <a:off x="2215670" y="4981272"/>
                <a:ext cx="865808" cy="557520"/>
              </a:xfrm>
              <a:prstGeom prst="rect">
                <a:avLst/>
              </a:prstGeom>
              <a:noFill/>
              <a:ln w="9525">
                <a:noFill/>
                <a:miter lim="800000"/>
                <a:headEnd/>
                <a:tailEnd/>
              </a:ln>
            </p:spPr>
            <p:txBody>
              <a:bodyPr wrap="square" anchor="ctr">
                <a:spAutoFit/>
              </a:bodyPr>
              <a:lstStyle/>
              <a:p>
                <a:pPr algn="ctr"/>
                <a:r>
                  <a:rPr lang="en-US" sz="1050" b="1" dirty="0">
                    <a:solidFill>
                      <a:schemeClr val="tx2"/>
                    </a:solidFill>
                    <a:latin typeface="Calibri" pitchFamily="34" charset="0"/>
                  </a:rPr>
                  <a:t>LUN 3 800 GB</a:t>
                </a:r>
              </a:p>
            </p:txBody>
          </p:sp>
          <p:sp>
            <p:nvSpPr>
              <p:cNvPr id="53" name="Text Box 20"/>
              <p:cNvSpPr txBox="1">
                <a:spLocks noChangeArrowheads="1"/>
              </p:cNvSpPr>
              <p:nvPr/>
            </p:nvSpPr>
            <p:spPr bwMode="auto">
              <a:xfrm>
                <a:off x="3048001" y="4981273"/>
                <a:ext cx="1371600" cy="557520"/>
              </a:xfrm>
              <a:prstGeom prst="rect">
                <a:avLst/>
              </a:prstGeom>
              <a:noFill/>
              <a:ln w="9525">
                <a:noFill/>
                <a:miter lim="800000"/>
                <a:headEnd/>
                <a:tailEnd/>
              </a:ln>
            </p:spPr>
            <p:txBody>
              <a:bodyPr wrap="square" anchor="ctr">
                <a:spAutoFit/>
              </a:bodyPr>
              <a:lstStyle/>
              <a:p>
                <a:pPr algn="ctr"/>
                <a:r>
                  <a:rPr lang="en-US" sz="1050" b="1" dirty="0">
                    <a:solidFill>
                      <a:schemeClr val="tx2"/>
                    </a:solidFill>
                    <a:latin typeface="Calibri" pitchFamily="34" charset="0"/>
                  </a:rPr>
                  <a:t>Storage System 2 TB</a:t>
                </a:r>
              </a:p>
            </p:txBody>
          </p:sp>
          <p:sp>
            <p:nvSpPr>
              <p:cNvPr id="54" name="Rectangle 47"/>
              <p:cNvSpPr>
                <a:spLocks noChangeArrowheads="1"/>
              </p:cNvSpPr>
              <p:nvPr/>
            </p:nvSpPr>
            <p:spPr bwMode="auto">
              <a:xfrm>
                <a:off x="3175000" y="2514600"/>
                <a:ext cx="1168400" cy="533400"/>
              </a:xfrm>
              <a:prstGeom prst="rect">
                <a:avLst/>
              </a:prstGeom>
              <a:solidFill>
                <a:srgbClr val="FFFF00">
                  <a:alpha val="41000"/>
                </a:srgbClr>
              </a:solidFill>
              <a:ln w="9525">
                <a:noFill/>
                <a:miter lim="800000"/>
                <a:headEnd/>
                <a:tailEnd/>
              </a:ln>
              <a:effectLst/>
            </p:spPr>
            <p:txBody>
              <a:bodyPr wrap="none" anchor="ctr"/>
              <a:lstStyle/>
              <a:p>
                <a:pPr>
                  <a:defRPr/>
                </a:pPr>
                <a:endParaRPr lang="en-US" sz="1400"/>
              </a:p>
            </p:txBody>
          </p:sp>
          <p:sp>
            <p:nvSpPr>
              <p:cNvPr id="55" name="Text Box 46"/>
              <p:cNvSpPr txBox="1">
                <a:spLocks noChangeArrowheads="1"/>
              </p:cNvSpPr>
              <p:nvPr/>
            </p:nvSpPr>
            <p:spPr bwMode="auto">
              <a:xfrm>
                <a:off x="3178175" y="2510627"/>
                <a:ext cx="1136651" cy="619467"/>
              </a:xfrm>
              <a:prstGeom prst="rect">
                <a:avLst/>
              </a:prstGeom>
              <a:noFill/>
              <a:ln w="9525">
                <a:noFill/>
                <a:miter lim="800000"/>
                <a:headEnd/>
                <a:tailEnd/>
              </a:ln>
            </p:spPr>
            <p:txBody>
              <a:bodyPr wrap="square">
                <a:spAutoFit/>
              </a:bodyPr>
              <a:lstStyle/>
              <a:p>
                <a:pPr algn="ctr"/>
                <a:r>
                  <a:rPr lang="en-US" sz="800" b="1" dirty="0">
                    <a:latin typeface="Calibri" pitchFamily="34" charset="0"/>
                  </a:rPr>
                  <a:t>150 GB </a:t>
                </a:r>
              </a:p>
              <a:p>
                <a:pPr algn="ctr"/>
                <a:r>
                  <a:rPr lang="en-US" sz="800" b="1" dirty="0">
                    <a:latin typeface="Calibri" pitchFamily="34" charset="0"/>
                  </a:rPr>
                  <a:t>Available</a:t>
                </a:r>
              </a:p>
              <a:p>
                <a:pPr algn="ctr"/>
                <a:r>
                  <a:rPr lang="en-US" sz="800" b="1" dirty="0">
                    <a:latin typeface="Calibri" pitchFamily="34" charset="0"/>
                  </a:rPr>
                  <a:t>Capacity</a:t>
                </a:r>
              </a:p>
            </p:txBody>
          </p:sp>
        </p:grpSp>
      </p:grpSp>
    </p:spTree>
    <p:custDataLst>
      <p:tags r:id="rId1"/>
    </p:custDataLst>
    <p:extLst>
      <p:ext uri="{BB962C8B-B14F-4D97-AF65-F5344CB8AC3E}">
        <p14:creationId xmlns:p14="http://schemas.microsoft.com/office/powerpoint/2010/main" val="1662954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61149" y="2823348"/>
            <a:ext cx="6569243" cy="3529325"/>
          </a:xfrm>
        </p:spPr>
        <p:txBody>
          <a:bodyPr/>
          <a:lstStyle/>
          <a:p>
            <a:r>
              <a:rPr lang="en-US" dirty="0"/>
              <a:t>Implemented on storage </a:t>
            </a:r>
            <a:r>
              <a:rPr lang="en-US" dirty="0" smtClean="0"/>
              <a:t>system</a:t>
            </a:r>
            <a:endParaRPr lang="en-US" dirty="0"/>
          </a:p>
          <a:p>
            <a:r>
              <a:rPr lang="en-US" dirty="0"/>
              <a:t>Prevents unauthorized or accidental use of LUNs in a shared environment</a:t>
            </a:r>
          </a:p>
          <a:p>
            <a:endParaRPr lang="en-US" dirty="0"/>
          </a:p>
        </p:txBody>
      </p:sp>
      <p:sp>
        <p:nvSpPr>
          <p:cNvPr id="2" name="Title 1"/>
          <p:cNvSpPr>
            <a:spLocks noGrp="1"/>
          </p:cNvSpPr>
          <p:nvPr>
            <p:ph type="title"/>
          </p:nvPr>
        </p:nvSpPr>
        <p:spPr/>
        <p:txBody>
          <a:bodyPr/>
          <a:lstStyle/>
          <a:p>
            <a:r>
              <a:rPr lang="en-US" dirty="0"/>
              <a:t>LUN Masking</a:t>
            </a:r>
          </a:p>
        </p:txBody>
      </p:sp>
      <p:sp>
        <p:nvSpPr>
          <p:cNvPr id="4" name="Footer Placeholder 3"/>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5" name="Group 4"/>
          <p:cNvGrpSpPr/>
          <p:nvPr/>
        </p:nvGrpSpPr>
        <p:grpSpPr>
          <a:xfrm>
            <a:off x="1710647" y="1666870"/>
            <a:ext cx="7122516" cy="1087760"/>
            <a:chOff x="125970" y="798190"/>
            <a:chExt cx="8545183" cy="1087760"/>
          </a:xfrm>
        </p:grpSpPr>
        <p:sp>
          <p:nvSpPr>
            <p:cNvPr id="6" name="Rectangle 5"/>
            <p:cNvSpPr/>
            <p:nvPr/>
          </p:nvSpPr>
          <p:spPr>
            <a:xfrm>
              <a:off x="125970" y="92820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endParaRPr lang="en-US"/>
            </a:p>
          </p:txBody>
        </p:sp>
        <p:sp>
          <p:nvSpPr>
            <p:cNvPr id="7" name="Rectangle 6"/>
            <p:cNvSpPr/>
            <p:nvPr/>
          </p:nvSpPr>
          <p:spPr>
            <a:xfrm>
              <a:off x="441553" y="996920"/>
              <a:ext cx="8229600" cy="889030"/>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600" dirty="0">
                  <a:solidFill>
                    <a:srgbClr val="000000"/>
                  </a:solidFill>
                </a:rPr>
                <a:t>A process </a:t>
              </a:r>
              <a:r>
                <a:rPr lang="en-US" sz="1600" dirty="0">
                  <a:solidFill>
                    <a:schemeClr val="tx1"/>
                  </a:solidFill>
                </a:rPr>
                <a:t>that provides data access control by defining which LUNs a compute system can access</a:t>
              </a:r>
              <a:r>
                <a:rPr lang="en-US" sz="1600" dirty="0">
                  <a:solidFill>
                    <a:srgbClr val="000000"/>
                  </a:solidFill>
                </a:rPr>
                <a:t>. </a:t>
              </a:r>
            </a:p>
          </p:txBody>
        </p:sp>
        <p:sp>
          <p:nvSpPr>
            <p:cNvPr id="8" name="Rectangle 7"/>
            <p:cNvSpPr/>
            <p:nvPr/>
          </p:nvSpPr>
          <p:spPr>
            <a:xfrm>
              <a:off x="175740" y="798190"/>
              <a:ext cx="4343400" cy="397459"/>
            </a:xfrm>
            <a:prstGeom prst="rect">
              <a:avLst/>
            </a:prstGeom>
            <a:solidFill>
              <a:srgbClr val="2C95D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kern="0" dirty="0">
                  <a:solidFill>
                    <a:schemeClr val="bg1"/>
                  </a:solidFill>
                  <a:ea typeface="Verdana" panose="020B0604030504040204" pitchFamily="34" charset="0"/>
                  <a:cs typeface="Verdana" panose="020B0604030504040204" pitchFamily="34" charset="0"/>
                </a:rPr>
                <a:t>LUN Masking</a:t>
              </a:r>
            </a:p>
          </p:txBody>
        </p:sp>
      </p:grpSp>
    </p:spTree>
    <p:custDataLst>
      <p:tags r:id="rId1"/>
    </p:custDataLst>
    <p:extLst>
      <p:ext uri="{BB962C8B-B14F-4D97-AF65-F5344CB8AC3E}">
        <p14:creationId xmlns:p14="http://schemas.microsoft.com/office/powerpoint/2010/main" val="1544860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smtClean="0"/>
              <a:t>During </a:t>
            </a:r>
            <a:r>
              <a:rPr lang="en-US" dirty="0"/>
              <a:t>this lesson the following topics were </a:t>
            </a:r>
            <a:r>
              <a:rPr lang="en-US" dirty="0" smtClean="0"/>
              <a:t>covered:</a:t>
            </a:r>
          </a:p>
          <a:p>
            <a:pPr>
              <a:defRPr/>
            </a:pPr>
            <a:r>
              <a:rPr lang="en-US" dirty="0"/>
              <a:t>Traditional and virtual provisioning</a:t>
            </a:r>
          </a:p>
          <a:p>
            <a:pPr>
              <a:defRPr/>
            </a:pPr>
            <a:r>
              <a:rPr lang="en-US" dirty="0"/>
              <a:t>LUN expansion</a:t>
            </a:r>
          </a:p>
          <a:p>
            <a:pPr>
              <a:defRPr/>
            </a:pPr>
            <a:r>
              <a:rPr lang="en-US" dirty="0"/>
              <a:t>LUN </a:t>
            </a:r>
            <a:r>
              <a:rPr lang="en-US" dirty="0" smtClean="0"/>
              <a:t>masking</a:t>
            </a:r>
          </a:p>
          <a:p>
            <a:endParaRPr lang="en-US" dirty="0"/>
          </a:p>
        </p:txBody>
      </p:sp>
      <p:sp>
        <p:nvSpPr>
          <p:cNvPr id="2" name="Title 1"/>
          <p:cNvSpPr>
            <a:spLocks noGrp="1"/>
          </p:cNvSpPr>
          <p:nvPr>
            <p:ph type="title"/>
          </p:nvPr>
        </p:nvSpPr>
        <p:spPr/>
        <p:txBody>
          <a:bodyPr/>
          <a:lstStyle/>
          <a:p>
            <a:r>
              <a:rPr lang="en-US" dirty="0" smtClean="0">
                <a:solidFill>
                  <a:srgbClr val="2C95DD"/>
                </a:solidFill>
              </a:rPr>
              <a:t>Lesson 2: Summary</a:t>
            </a:r>
            <a:endParaRPr lang="en-US" dirty="0"/>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spTree>
    <p:custDataLst>
      <p:tags r:id="rId1"/>
    </p:custDataLst>
    <p:extLst>
      <p:ext uri="{BB962C8B-B14F-4D97-AF65-F5344CB8AC3E}">
        <p14:creationId xmlns:p14="http://schemas.microsoft.com/office/powerpoint/2010/main" val="3308813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defRPr/>
            </a:pPr>
            <a:r>
              <a:rPr lang="en-US" dirty="0" smtClean="0"/>
              <a:t>This lesson covers the following topics:</a:t>
            </a:r>
          </a:p>
          <a:p>
            <a:pPr>
              <a:defRPr/>
            </a:pPr>
            <a:r>
              <a:rPr lang="en-US" dirty="0" smtClean="0">
                <a:solidFill>
                  <a:schemeClr val="tx1"/>
                </a:solidFill>
              </a:rPr>
              <a:t>LUN and Sub-LUN </a:t>
            </a:r>
            <a:r>
              <a:rPr lang="en-US" dirty="0" err="1" smtClean="0">
                <a:solidFill>
                  <a:schemeClr val="tx1"/>
                </a:solidFill>
              </a:rPr>
              <a:t>tiering</a:t>
            </a:r>
            <a:endParaRPr lang="en-US" dirty="0">
              <a:solidFill>
                <a:schemeClr val="tx1"/>
              </a:solidFill>
            </a:endParaRPr>
          </a:p>
          <a:p>
            <a:pPr>
              <a:defRPr/>
            </a:pPr>
            <a:r>
              <a:rPr lang="en-US" dirty="0" smtClean="0">
                <a:solidFill>
                  <a:schemeClr val="tx1"/>
                </a:solidFill>
              </a:rPr>
              <a:t>Cache </a:t>
            </a:r>
            <a:r>
              <a:rPr lang="en-US" dirty="0" err="1" smtClean="0">
                <a:solidFill>
                  <a:schemeClr val="tx1"/>
                </a:solidFill>
              </a:rPr>
              <a:t>tiering</a:t>
            </a:r>
            <a:endParaRPr lang="en-US" dirty="0" smtClean="0">
              <a:solidFill>
                <a:schemeClr val="tx1"/>
              </a:solidFill>
            </a:endParaRPr>
          </a:p>
          <a:p>
            <a:pPr>
              <a:defRPr/>
            </a:pPr>
            <a:r>
              <a:rPr lang="en-US" dirty="0" smtClean="0"/>
              <a:t>Server flash caching </a:t>
            </a:r>
            <a:endParaRPr lang="en-US" dirty="0">
              <a:solidFill>
                <a:schemeClr val="tx1"/>
              </a:solidFill>
            </a:endParaRPr>
          </a:p>
        </p:txBody>
      </p:sp>
      <p:sp>
        <p:nvSpPr>
          <p:cNvPr id="4" name="Title 3"/>
          <p:cNvSpPr>
            <a:spLocks noGrp="1"/>
          </p:cNvSpPr>
          <p:nvPr>
            <p:ph type="title"/>
          </p:nvPr>
        </p:nvSpPr>
        <p:spPr/>
        <p:txBody>
          <a:bodyPr/>
          <a:lstStyle/>
          <a:p>
            <a:r>
              <a:rPr lang="en-US" dirty="0" smtClean="0"/>
              <a:t>Lesson 3: Storage </a:t>
            </a:r>
            <a:r>
              <a:rPr lang="en-US" dirty="0" err="1" smtClean="0"/>
              <a:t>Tiering</a:t>
            </a:r>
            <a:r>
              <a:rPr lang="en-US" dirty="0" smtClean="0"/>
              <a:t> </a:t>
            </a:r>
            <a:endParaRPr lang="en-US" dirty="0"/>
          </a:p>
        </p:txBody>
      </p:sp>
      <p:sp>
        <p:nvSpPr>
          <p:cNvPr id="2" name="Footer Placeholder 1"/>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spTree>
    <p:custDataLst>
      <p:tags r:id="rId1"/>
    </p:custDataLst>
    <p:extLst>
      <p:ext uri="{BB962C8B-B14F-4D97-AF65-F5344CB8AC3E}">
        <p14:creationId xmlns:p14="http://schemas.microsoft.com/office/powerpoint/2010/main" val="3096159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61149" y="3092520"/>
            <a:ext cx="6569243" cy="3260153"/>
          </a:xfrm>
        </p:spPr>
        <p:txBody>
          <a:bodyPr/>
          <a:lstStyle/>
          <a:p>
            <a:r>
              <a:rPr lang="en-US" sz="1800" dirty="0"/>
              <a:t>Each tier has different levels of protection, performance, and cost</a:t>
            </a:r>
          </a:p>
          <a:p>
            <a:r>
              <a:rPr lang="en-US" sz="1800" dirty="0"/>
              <a:t>Efficient storage </a:t>
            </a:r>
            <a:r>
              <a:rPr lang="en-US" sz="1800" dirty="0" err="1"/>
              <a:t>tiering</a:t>
            </a:r>
            <a:r>
              <a:rPr lang="en-US" sz="1800" dirty="0"/>
              <a:t> requires defining </a:t>
            </a:r>
            <a:r>
              <a:rPr lang="en-US" sz="1800" dirty="0" err="1"/>
              <a:t>tiering</a:t>
            </a:r>
            <a:r>
              <a:rPr lang="en-US" sz="1800" dirty="0"/>
              <a:t> policies </a:t>
            </a:r>
          </a:p>
          <a:p>
            <a:r>
              <a:rPr lang="en-US" sz="1800" dirty="0" err="1"/>
              <a:t>Tiering</a:t>
            </a:r>
            <a:r>
              <a:rPr lang="en-US" sz="1800" dirty="0"/>
              <a:t> in block-based storage systems</a:t>
            </a:r>
          </a:p>
          <a:p>
            <a:pPr lvl="1"/>
            <a:r>
              <a:rPr lang="en-US" sz="1600" dirty="0"/>
              <a:t>LUN and sub-LUN </a:t>
            </a:r>
            <a:r>
              <a:rPr lang="en-US" sz="1600" dirty="0" err="1"/>
              <a:t>tiering</a:t>
            </a:r>
            <a:endParaRPr lang="en-US" sz="1600" dirty="0"/>
          </a:p>
          <a:p>
            <a:pPr lvl="1"/>
            <a:r>
              <a:rPr lang="en-US" sz="1600" dirty="0"/>
              <a:t>Cache </a:t>
            </a:r>
            <a:r>
              <a:rPr lang="en-US" sz="1600" dirty="0" err="1"/>
              <a:t>tiering</a:t>
            </a:r>
            <a:endParaRPr lang="en-US" sz="1600" dirty="0"/>
          </a:p>
          <a:p>
            <a:pPr lvl="1"/>
            <a:r>
              <a:rPr lang="en-US" sz="1600" dirty="0"/>
              <a:t>Server flash-caching</a:t>
            </a:r>
          </a:p>
        </p:txBody>
      </p:sp>
      <p:sp>
        <p:nvSpPr>
          <p:cNvPr id="2" name="Title 1"/>
          <p:cNvSpPr>
            <a:spLocks noGrp="1"/>
          </p:cNvSpPr>
          <p:nvPr>
            <p:ph type="title"/>
          </p:nvPr>
        </p:nvSpPr>
        <p:spPr/>
        <p:txBody>
          <a:bodyPr/>
          <a:lstStyle/>
          <a:p>
            <a:r>
              <a:rPr lang="en-US" dirty="0" smtClean="0"/>
              <a:t>Storage </a:t>
            </a:r>
            <a:r>
              <a:rPr lang="en-US" dirty="0" err="1" smtClean="0"/>
              <a:t>Tiering</a:t>
            </a:r>
            <a:r>
              <a:rPr lang="en-US" dirty="0" smtClean="0"/>
              <a:t> Overview</a:t>
            </a:r>
            <a:endParaRPr lang="en-US" dirty="0"/>
          </a:p>
        </p:txBody>
      </p:sp>
      <p:sp>
        <p:nvSpPr>
          <p:cNvPr id="4" name="Footer Placeholder 3"/>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5" name="Group 4"/>
          <p:cNvGrpSpPr/>
          <p:nvPr/>
        </p:nvGrpSpPr>
        <p:grpSpPr>
          <a:xfrm>
            <a:off x="1489753" y="1666870"/>
            <a:ext cx="7343410" cy="1316360"/>
            <a:chOff x="299409" y="798190"/>
            <a:chExt cx="8545183" cy="1316360"/>
          </a:xfrm>
        </p:grpSpPr>
        <p:sp>
          <p:nvSpPr>
            <p:cNvPr id="6" name="Rectangle 5"/>
            <p:cNvSpPr/>
            <p:nvPr/>
          </p:nvSpPr>
          <p:spPr>
            <a:xfrm>
              <a:off x="299409" y="92820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614992" y="996920"/>
              <a:ext cx="8229600" cy="1117630"/>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600" dirty="0">
                  <a:solidFill>
                    <a:schemeClr val="tx1"/>
                  </a:solidFill>
                </a:rPr>
                <a:t>A technique of establishing a hierarchy of storage types and identifying the candidate data to relocate to the appropriate storage type to meet service level requirements at a minimal cost. </a:t>
              </a:r>
            </a:p>
          </p:txBody>
        </p:sp>
        <p:sp>
          <p:nvSpPr>
            <p:cNvPr id="8" name="Rectangle 7"/>
            <p:cNvSpPr/>
            <p:nvPr/>
          </p:nvSpPr>
          <p:spPr>
            <a:xfrm>
              <a:off x="349179" y="798190"/>
              <a:ext cx="4343400" cy="397459"/>
            </a:xfrm>
            <a:prstGeom prst="rect">
              <a:avLst/>
            </a:prstGeom>
            <a:solidFill>
              <a:srgbClr val="2C95D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kern="0" dirty="0">
                  <a:solidFill>
                    <a:schemeClr val="bg1"/>
                  </a:solidFill>
                  <a:ea typeface="Verdana" panose="020B0604030504040204" pitchFamily="34" charset="0"/>
                  <a:cs typeface="Verdana" panose="020B0604030504040204" pitchFamily="34" charset="0"/>
                </a:rPr>
                <a:t>Storage Tiering</a:t>
              </a:r>
            </a:p>
          </p:txBody>
        </p:sp>
      </p:grpSp>
    </p:spTree>
    <p:custDataLst>
      <p:tags r:id="rId1"/>
    </p:custDataLst>
    <p:extLst>
      <p:ext uri="{BB962C8B-B14F-4D97-AF65-F5344CB8AC3E}">
        <p14:creationId xmlns:p14="http://schemas.microsoft.com/office/powerpoint/2010/main" val="744754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61150" y="1644316"/>
            <a:ext cx="3185488" cy="4708358"/>
          </a:xfrm>
        </p:spPr>
        <p:txBody>
          <a:bodyPr/>
          <a:lstStyle/>
          <a:p>
            <a:r>
              <a:rPr lang="en-US" sz="1800" dirty="0"/>
              <a:t>LUN </a:t>
            </a:r>
            <a:r>
              <a:rPr lang="en-US" sz="1800" dirty="0" err="1"/>
              <a:t>tiering</a:t>
            </a:r>
            <a:endParaRPr lang="en-US" sz="1800" dirty="0"/>
          </a:p>
          <a:p>
            <a:pPr lvl="1"/>
            <a:r>
              <a:rPr lang="en-US" sz="1800" dirty="0"/>
              <a:t>Moves entire LUN from one tier to another</a:t>
            </a:r>
          </a:p>
          <a:p>
            <a:pPr lvl="1"/>
            <a:r>
              <a:rPr lang="en-US" sz="1800" dirty="0"/>
              <a:t>Does not give effective cost and performance benefits </a:t>
            </a:r>
          </a:p>
          <a:p>
            <a:r>
              <a:rPr lang="en-US" sz="1800" dirty="0"/>
              <a:t>Sub-LUN </a:t>
            </a:r>
            <a:r>
              <a:rPr lang="en-US" sz="1800" dirty="0" err="1"/>
              <a:t>tiering</a:t>
            </a:r>
            <a:endParaRPr lang="en-US" sz="1800" dirty="0"/>
          </a:p>
          <a:p>
            <a:pPr lvl="1"/>
            <a:r>
              <a:rPr lang="en-US" sz="1800" dirty="0"/>
              <a:t>A LUN is broken down into smaller segments and tiered at that level</a:t>
            </a:r>
          </a:p>
          <a:p>
            <a:pPr lvl="1"/>
            <a:r>
              <a:rPr lang="en-US" sz="1800" dirty="0"/>
              <a:t>Provides effective cost and performance benefits </a:t>
            </a:r>
          </a:p>
          <a:p>
            <a:endParaRPr lang="en-US" sz="1800" dirty="0"/>
          </a:p>
        </p:txBody>
      </p:sp>
      <p:sp>
        <p:nvSpPr>
          <p:cNvPr id="2" name="Title 1"/>
          <p:cNvSpPr>
            <a:spLocks noGrp="1"/>
          </p:cNvSpPr>
          <p:nvPr>
            <p:ph type="title"/>
          </p:nvPr>
        </p:nvSpPr>
        <p:spPr/>
        <p:txBody>
          <a:bodyPr/>
          <a:lstStyle/>
          <a:p>
            <a:r>
              <a:rPr lang="en-US" dirty="0" smtClean="0"/>
              <a:t>LUN and Sub-LUN </a:t>
            </a:r>
            <a:r>
              <a:rPr lang="en-US" dirty="0" err="1" smtClean="0"/>
              <a:t>Tiering</a:t>
            </a:r>
            <a:endParaRPr lang="en-US" dirty="0"/>
          </a:p>
        </p:txBody>
      </p:sp>
      <p:sp>
        <p:nvSpPr>
          <p:cNvPr id="4" name="Footer Placeholder 3"/>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7" name="Group 6"/>
          <p:cNvGrpSpPr/>
          <p:nvPr/>
        </p:nvGrpSpPr>
        <p:grpSpPr>
          <a:xfrm>
            <a:off x="5105400" y="1392329"/>
            <a:ext cx="3864778" cy="4292980"/>
            <a:chOff x="5105400" y="535079"/>
            <a:chExt cx="3864778" cy="4292980"/>
          </a:xfrm>
        </p:grpSpPr>
        <p:pic>
          <p:nvPicPr>
            <p:cNvPr id="89" name="Picture 9" descr="C:\Users\patils1\Desktop\2013 Projects\CIS v2\CIS Slide Deck_Based on Book\Colored Graphics\Storage System.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6695" y="2464146"/>
              <a:ext cx="708594" cy="1508760"/>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9" descr="C:\Users\patils1\Desktop\2013 Projects\CIS v2\CIS Slide Deck_Based on Book\Colored Graphics\Storage System.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6694" y="535079"/>
              <a:ext cx="708594" cy="1508760"/>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7"/>
            <p:cNvSpPr/>
            <p:nvPr/>
          </p:nvSpPr>
          <p:spPr>
            <a:xfrm>
              <a:off x="6498664" y="850317"/>
              <a:ext cx="1169325" cy="439142"/>
            </a:xfrm>
            <a:prstGeom prst="roundRect">
              <a:avLst/>
            </a:prstGeom>
            <a:solidFill>
              <a:schemeClr val="lt1">
                <a:alpha val="54000"/>
              </a:schemeClr>
            </a:solid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a:cs typeface="Calibri" pitchFamily="34" charset="0"/>
              </a:endParaRPr>
            </a:p>
          </p:txBody>
        </p:sp>
        <p:sp>
          <p:nvSpPr>
            <p:cNvPr id="9" name="TextBox 8"/>
            <p:cNvSpPr txBox="1"/>
            <p:nvPr/>
          </p:nvSpPr>
          <p:spPr>
            <a:xfrm>
              <a:off x="6799583" y="725737"/>
              <a:ext cx="582817" cy="221337"/>
            </a:xfrm>
            <a:prstGeom prst="roundRect">
              <a:avLst/>
            </a:prstGeom>
            <a:solidFill>
              <a:schemeClr val="bg1"/>
            </a:solidFill>
            <a:ln>
              <a:solidFill>
                <a:schemeClr val="dk1"/>
              </a:solidFill>
            </a:ln>
          </p:spPr>
          <p:txBody>
            <a:bodyPr wrap="square" rtlCol="0" anchor="ctr">
              <a:spAutoFit/>
            </a:bodyPr>
            <a:lstStyle/>
            <a:p>
              <a:pPr algn="ctr"/>
              <a:r>
                <a:rPr lang="en-US" sz="700" b="1" dirty="0">
                  <a:cs typeface="Calibri" pitchFamily="34" charset="0"/>
                </a:rPr>
                <a:t>Tier 0 </a:t>
              </a:r>
            </a:p>
          </p:txBody>
        </p:sp>
        <p:sp>
          <p:nvSpPr>
            <p:cNvPr id="10" name="Rounded Rectangle 9"/>
            <p:cNvSpPr/>
            <p:nvPr/>
          </p:nvSpPr>
          <p:spPr>
            <a:xfrm>
              <a:off x="6498664" y="1500824"/>
              <a:ext cx="1169325" cy="422689"/>
            </a:xfrm>
            <a:prstGeom prst="roundRect">
              <a:avLst/>
            </a:prstGeom>
            <a:solidFill>
              <a:schemeClr val="lt1">
                <a:alpha val="54000"/>
              </a:schemeClr>
            </a:solid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a:cs typeface="Calibri" pitchFamily="34" charset="0"/>
              </a:endParaRPr>
            </a:p>
          </p:txBody>
        </p:sp>
        <p:sp>
          <p:nvSpPr>
            <p:cNvPr id="11" name="TextBox 10"/>
            <p:cNvSpPr txBox="1"/>
            <p:nvPr/>
          </p:nvSpPr>
          <p:spPr>
            <a:xfrm>
              <a:off x="6826076" y="1376243"/>
              <a:ext cx="529833" cy="221337"/>
            </a:xfrm>
            <a:prstGeom prst="roundRect">
              <a:avLst/>
            </a:prstGeom>
            <a:solidFill>
              <a:schemeClr val="bg1"/>
            </a:solidFill>
            <a:ln>
              <a:solidFill>
                <a:schemeClr val="dk1"/>
              </a:solidFill>
            </a:ln>
          </p:spPr>
          <p:txBody>
            <a:bodyPr wrap="square" rtlCol="0" anchor="ctr">
              <a:spAutoFit/>
            </a:bodyPr>
            <a:lstStyle/>
            <a:p>
              <a:pPr algn="ctr"/>
              <a:r>
                <a:rPr lang="en-US" sz="700" b="1" dirty="0">
                  <a:cs typeface="Calibri" pitchFamily="34" charset="0"/>
                </a:rPr>
                <a:t>Tier 1 </a:t>
              </a:r>
            </a:p>
          </p:txBody>
        </p:sp>
        <p:sp>
          <p:nvSpPr>
            <p:cNvPr id="12" name="TextBox 11"/>
            <p:cNvSpPr txBox="1"/>
            <p:nvPr/>
          </p:nvSpPr>
          <p:spPr>
            <a:xfrm>
              <a:off x="6629998" y="2051917"/>
              <a:ext cx="849913" cy="261610"/>
            </a:xfrm>
            <a:prstGeom prst="rect">
              <a:avLst/>
            </a:prstGeom>
            <a:noFill/>
          </p:spPr>
          <p:txBody>
            <a:bodyPr wrap="none" rtlCol="0">
              <a:spAutoFit/>
            </a:bodyPr>
            <a:lstStyle/>
            <a:p>
              <a:r>
                <a:rPr lang="en-US" sz="1100" dirty="0">
                  <a:cs typeface="Calibri" pitchFamily="34" charset="0"/>
                </a:rPr>
                <a:t>LUN </a:t>
              </a:r>
              <a:r>
                <a:rPr lang="en-US" sz="1100" dirty="0" err="1">
                  <a:cs typeface="Calibri" pitchFamily="34" charset="0"/>
                </a:rPr>
                <a:t>Tiering</a:t>
              </a:r>
              <a:endParaRPr lang="en-US" sz="1100" dirty="0">
                <a:cs typeface="Calibri" pitchFamily="34" charset="0"/>
              </a:endParaRPr>
            </a:p>
          </p:txBody>
        </p:sp>
        <p:sp>
          <p:nvSpPr>
            <p:cNvPr id="13" name="Rectangle 717"/>
            <p:cNvSpPr>
              <a:spLocks noChangeArrowheads="1"/>
            </p:cNvSpPr>
            <p:nvPr/>
          </p:nvSpPr>
          <p:spPr bwMode="auto">
            <a:xfrm>
              <a:off x="5105400" y="888653"/>
              <a:ext cx="1010008"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algn="ctr"/>
              <a:r>
                <a:rPr lang="en-US" sz="900" dirty="0">
                  <a:solidFill>
                    <a:srgbClr val="000000"/>
                  </a:solidFill>
                  <a:cs typeface="Calibri" pitchFamily="34" charset="0"/>
                </a:rPr>
                <a:t>Move entire LUN</a:t>
              </a:r>
            </a:p>
            <a:p>
              <a:pPr lvl="0" algn="ctr"/>
              <a:r>
                <a:rPr lang="en-US" sz="900" dirty="0">
                  <a:solidFill>
                    <a:srgbClr val="000000"/>
                  </a:solidFill>
                  <a:cs typeface="Calibri" pitchFamily="34" charset="0"/>
                </a:rPr>
                <a:t>with active data</a:t>
              </a:r>
            </a:p>
            <a:p>
              <a:pPr algn="ctr"/>
              <a:r>
                <a:rPr lang="en-US" sz="900" dirty="0">
                  <a:solidFill>
                    <a:srgbClr val="000000"/>
                  </a:solidFill>
                  <a:cs typeface="Calibri" pitchFamily="34" charset="0"/>
                </a:rPr>
                <a:t>from tier 1 to tier</a:t>
              </a:r>
            </a:p>
            <a:p>
              <a:pPr lvl="0" algn="ctr"/>
              <a:r>
                <a:rPr lang="en-US" sz="900" dirty="0">
                  <a:solidFill>
                    <a:srgbClr val="000000"/>
                  </a:solidFill>
                  <a:cs typeface="Calibri" pitchFamily="34" charset="0"/>
                </a:rPr>
                <a:t>0 for improved</a:t>
              </a:r>
            </a:p>
            <a:p>
              <a:pPr lvl="0" algn="ctr"/>
              <a:r>
                <a:rPr lang="en-US" sz="900" dirty="0">
                  <a:solidFill>
                    <a:srgbClr val="000000"/>
                  </a:solidFill>
                  <a:cs typeface="Calibri" pitchFamily="34" charset="0"/>
                </a:rPr>
                <a:t>performance</a:t>
              </a:r>
              <a:endParaRPr lang="en-US" sz="900" dirty="0">
                <a:cs typeface="Calibri" pitchFamily="34" charset="0"/>
              </a:endParaRPr>
            </a:p>
          </p:txBody>
        </p:sp>
        <p:sp>
          <p:nvSpPr>
            <p:cNvPr id="14" name="Rectangle 726"/>
            <p:cNvSpPr>
              <a:spLocks noChangeArrowheads="1"/>
            </p:cNvSpPr>
            <p:nvPr/>
          </p:nvSpPr>
          <p:spPr bwMode="auto">
            <a:xfrm>
              <a:off x="8170279" y="888653"/>
              <a:ext cx="79989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a:r>
                <a:rPr lang="en-US" sz="900" dirty="0">
                  <a:solidFill>
                    <a:srgbClr val="000000"/>
                  </a:solidFill>
                  <a:cs typeface="Calibri" pitchFamily="34" charset="0"/>
                </a:rPr>
                <a:t>Move entire LUN</a:t>
              </a:r>
            </a:p>
            <a:p>
              <a:pPr algn="ctr"/>
              <a:r>
                <a:rPr lang="en-US" sz="900" dirty="0">
                  <a:solidFill>
                    <a:srgbClr val="000000"/>
                  </a:solidFill>
                  <a:cs typeface="Calibri" pitchFamily="34" charset="0"/>
                </a:rPr>
                <a:t>with inactive</a:t>
              </a:r>
            </a:p>
            <a:p>
              <a:pPr algn="ctr"/>
              <a:r>
                <a:rPr lang="en-US" sz="900" dirty="0">
                  <a:solidFill>
                    <a:srgbClr val="000000"/>
                  </a:solidFill>
                  <a:cs typeface="Calibri" pitchFamily="34" charset="0"/>
                </a:rPr>
                <a:t>data from</a:t>
              </a:r>
            </a:p>
            <a:p>
              <a:pPr algn="ctr"/>
              <a:r>
                <a:rPr lang="en-US" sz="900" dirty="0">
                  <a:solidFill>
                    <a:srgbClr val="000000"/>
                  </a:solidFill>
                  <a:cs typeface="Calibri" pitchFamily="34" charset="0"/>
                </a:rPr>
                <a:t>tier 0 to tier 1 </a:t>
              </a:r>
            </a:p>
          </p:txBody>
        </p:sp>
        <p:sp>
          <p:nvSpPr>
            <p:cNvPr id="15" name="TextBox 14"/>
            <p:cNvSpPr txBox="1"/>
            <p:nvPr/>
          </p:nvSpPr>
          <p:spPr>
            <a:xfrm>
              <a:off x="6698981" y="3970429"/>
              <a:ext cx="1104790" cy="261610"/>
            </a:xfrm>
            <a:prstGeom prst="rect">
              <a:avLst/>
            </a:prstGeom>
            <a:noFill/>
          </p:spPr>
          <p:txBody>
            <a:bodyPr wrap="none" rtlCol="0">
              <a:spAutoFit/>
            </a:bodyPr>
            <a:lstStyle/>
            <a:p>
              <a:r>
                <a:rPr lang="en-US" sz="1100" dirty="0">
                  <a:cs typeface="Calibri" pitchFamily="34" charset="0"/>
                </a:rPr>
                <a:t>Sub-LUN </a:t>
              </a:r>
              <a:r>
                <a:rPr lang="en-US" sz="1100" dirty="0" err="1">
                  <a:cs typeface="Calibri" pitchFamily="34" charset="0"/>
                </a:rPr>
                <a:t>Tiering</a:t>
              </a:r>
              <a:endParaRPr lang="en-US" sz="1100" dirty="0">
                <a:cs typeface="Calibri" pitchFamily="34" charset="0"/>
              </a:endParaRPr>
            </a:p>
          </p:txBody>
        </p:sp>
        <p:sp>
          <p:nvSpPr>
            <p:cNvPr id="16" name="Rectangle 717"/>
            <p:cNvSpPr>
              <a:spLocks noChangeArrowheads="1"/>
            </p:cNvSpPr>
            <p:nvPr/>
          </p:nvSpPr>
          <p:spPr bwMode="auto">
            <a:xfrm>
              <a:off x="5369338" y="2881139"/>
              <a:ext cx="93476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algn="ctr"/>
              <a:r>
                <a:rPr lang="en-US" sz="900" dirty="0">
                  <a:solidFill>
                    <a:srgbClr val="000000"/>
                  </a:solidFill>
                  <a:cs typeface="Calibri" pitchFamily="34" charset="0"/>
                </a:rPr>
                <a:t>Move active data from tier 1 to tier 0 for improved performance</a:t>
              </a:r>
              <a:endParaRPr lang="en-US" sz="900" dirty="0">
                <a:cs typeface="Calibri" pitchFamily="34" charset="0"/>
              </a:endParaRPr>
            </a:p>
          </p:txBody>
        </p:sp>
        <p:sp>
          <p:nvSpPr>
            <p:cNvPr id="17" name="Rectangle 726"/>
            <p:cNvSpPr>
              <a:spLocks noChangeArrowheads="1"/>
            </p:cNvSpPr>
            <p:nvPr/>
          </p:nvSpPr>
          <p:spPr bwMode="auto">
            <a:xfrm>
              <a:off x="8090462" y="2952750"/>
              <a:ext cx="78063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algn="ctr" fontAlgn="base">
                <a:spcBef>
                  <a:spcPct val="0"/>
                </a:spcBef>
                <a:spcAft>
                  <a:spcPct val="0"/>
                </a:spcAft>
              </a:pPr>
              <a:r>
                <a:rPr lang="en-US" sz="900" dirty="0">
                  <a:solidFill>
                    <a:srgbClr val="000000"/>
                  </a:solidFill>
                  <a:cs typeface="Calibri" pitchFamily="34" charset="0"/>
                </a:rPr>
                <a:t>Move inactive data from tier 0 to tier 1</a:t>
              </a:r>
              <a:endParaRPr lang="en-US" sz="900" dirty="0">
                <a:cs typeface="Calibri" pitchFamily="34" charset="0"/>
              </a:endParaRPr>
            </a:p>
          </p:txBody>
        </p:sp>
        <p:grpSp>
          <p:nvGrpSpPr>
            <p:cNvPr id="18" name="Group 17"/>
            <p:cNvGrpSpPr/>
            <p:nvPr/>
          </p:nvGrpSpPr>
          <p:grpSpPr>
            <a:xfrm>
              <a:off x="6995438" y="4447357"/>
              <a:ext cx="1027211" cy="380702"/>
              <a:chOff x="10713069" y="5669757"/>
              <a:chExt cx="1695896" cy="643018"/>
            </a:xfrm>
          </p:grpSpPr>
          <p:sp>
            <p:nvSpPr>
              <p:cNvPr id="43" name="Rounded Rectangle 42"/>
              <p:cNvSpPr/>
              <p:nvPr/>
            </p:nvSpPr>
            <p:spPr>
              <a:xfrm>
                <a:off x="10713069" y="5669757"/>
                <a:ext cx="462467" cy="264319"/>
              </a:xfrm>
              <a:prstGeom prst="roundRect">
                <a:avLst/>
              </a:prstGeom>
              <a:pattFill prst="lt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4" name="Rounded Rectangle 43"/>
              <p:cNvSpPr/>
              <p:nvPr/>
            </p:nvSpPr>
            <p:spPr>
              <a:xfrm>
                <a:off x="10713069" y="6019800"/>
                <a:ext cx="462467" cy="264319"/>
              </a:xfrm>
              <a:prstGeom prst="roundRect">
                <a:avLst/>
              </a:prstGeom>
              <a:pattFill prst="ltHorz">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5" name="Rectangle 1489"/>
              <p:cNvSpPr>
                <a:spLocks noChangeArrowheads="1"/>
              </p:cNvSpPr>
              <p:nvPr/>
            </p:nvSpPr>
            <p:spPr bwMode="auto">
              <a:xfrm>
                <a:off x="11236559" y="5702984"/>
                <a:ext cx="1172406" cy="259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dirty="0">
                    <a:solidFill>
                      <a:srgbClr val="000000"/>
                    </a:solidFill>
                    <a:cs typeface="Calibri" pitchFamily="34" charset="0"/>
                  </a:rPr>
                  <a:t>Inactive Data </a:t>
                </a:r>
                <a:endParaRPr lang="en-US" sz="1000" dirty="0">
                  <a:cs typeface="Calibri" pitchFamily="34" charset="0"/>
                </a:endParaRPr>
              </a:p>
            </p:txBody>
          </p:sp>
          <p:sp>
            <p:nvSpPr>
              <p:cNvPr id="46" name="Rectangle 1489"/>
              <p:cNvSpPr>
                <a:spLocks noChangeArrowheads="1"/>
              </p:cNvSpPr>
              <p:nvPr/>
            </p:nvSpPr>
            <p:spPr bwMode="auto">
              <a:xfrm>
                <a:off x="11236559" y="6052853"/>
                <a:ext cx="1029494" cy="259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dirty="0">
                    <a:solidFill>
                      <a:srgbClr val="000000"/>
                    </a:solidFill>
                    <a:cs typeface="Calibri" pitchFamily="34" charset="0"/>
                  </a:rPr>
                  <a:t>Active Data </a:t>
                </a:r>
                <a:endParaRPr lang="en-US" sz="1000" dirty="0">
                  <a:cs typeface="Calibri" pitchFamily="34" charset="0"/>
                </a:endParaRPr>
              </a:p>
            </p:txBody>
          </p:sp>
        </p:grpSp>
        <p:pic>
          <p:nvPicPr>
            <p:cNvPr id="20" name="Picture 9" descr="C:\Documents and Settings\sridhs\Desktop\ISM Book L3\colored Icons\LUN.png"/>
            <p:cNvPicPr>
              <a:picLocks noChangeAspect="1" noChangeArrowheads="1"/>
            </p:cNvPicPr>
            <p:nvPr/>
          </p:nvPicPr>
          <p:blipFill>
            <a:blip r:embed="rId5" cstate="print"/>
            <a:srcRect/>
            <a:stretch>
              <a:fillRect/>
            </a:stretch>
          </p:blipFill>
          <p:spPr bwMode="auto">
            <a:xfrm>
              <a:off x="6728702" y="2812895"/>
              <a:ext cx="874605" cy="874605"/>
            </a:xfrm>
            <a:prstGeom prst="rect">
              <a:avLst/>
            </a:prstGeom>
            <a:noFill/>
          </p:spPr>
        </p:pic>
        <p:grpSp>
          <p:nvGrpSpPr>
            <p:cNvPr id="21" name="Group 20"/>
            <p:cNvGrpSpPr/>
            <p:nvPr/>
          </p:nvGrpSpPr>
          <p:grpSpPr>
            <a:xfrm>
              <a:off x="7217984" y="925626"/>
              <a:ext cx="511737" cy="334610"/>
              <a:chOff x="9330969" y="1056336"/>
              <a:chExt cx="699220" cy="457200"/>
            </a:xfrm>
          </p:grpSpPr>
          <p:pic>
            <p:nvPicPr>
              <p:cNvPr id="41" name="Picture 9" descr="C:\Documents and Settings\sridhs\Desktop\ISM Book L3\colored Icons\LUN.png"/>
              <p:cNvPicPr>
                <a:picLocks noChangeAspect="1" noChangeArrowheads="1"/>
              </p:cNvPicPr>
              <p:nvPr/>
            </p:nvPicPr>
            <p:blipFill>
              <a:blip r:embed="rId5" cstate="print"/>
              <a:srcRect/>
              <a:stretch>
                <a:fillRect/>
              </a:stretch>
            </p:blipFill>
            <p:spPr bwMode="auto">
              <a:xfrm>
                <a:off x="9448800" y="1056336"/>
                <a:ext cx="457200" cy="457200"/>
              </a:xfrm>
              <a:prstGeom prst="rect">
                <a:avLst/>
              </a:prstGeom>
              <a:noFill/>
            </p:spPr>
          </p:pic>
          <p:sp>
            <p:nvSpPr>
              <p:cNvPr id="42" name="TextBox 41"/>
              <p:cNvSpPr txBox="1"/>
              <p:nvPr/>
            </p:nvSpPr>
            <p:spPr>
              <a:xfrm>
                <a:off x="9330969" y="1155480"/>
                <a:ext cx="699220" cy="336428"/>
              </a:xfrm>
              <a:prstGeom prst="rect">
                <a:avLst/>
              </a:prstGeom>
              <a:noFill/>
            </p:spPr>
            <p:txBody>
              <a:bodyPr wrap="square" rtlCol="0">
                <a:spAutoFit/>
              </a:bodyPr>
              <a:lstStyle/>
              <a:p>
                <a:pPr algn="ctr"/>
                <a:r>
                  <a:rPr lang="en-US" sz="1000" dirty="0">
                    <a:cs typeface="Calibri" pitchFamily="34" charset="0"/>
                  </a:rPr>
                  <a:t>LUN</a:t>
                </a:r>
              </a:p>
            </p:txBody>
          </p:sp>
        </p:grpSp>
        <p:grpSp>
          <p:nvGrpSpPr>
            <p:cNvPr id="22" name="Group 21"/>
            <p:cNvGrpSpPr/>
            <p:nvPr/>
          </p:nvGrpSpPr>
          <p:grpSpPr>
            <a:xfrm>
              <a:off x="6445439" y="925626"/>
              <a:ext cx="511737" cy="334610"/>
              <a:chOff x="9330969" y="1056336"/>
              <a:chExt cx="699220" cy="457200"/>
            </a:xfrm>
          </p:grpSpPr>
          <p:pic>
            <p:nvPicPr>
              <p:cNvPr id="39" name="Picture 9" descr="C:\Documents and Settings\sridhs\Desktop\ISM Book L3\colored Icons\LUN.png"/>
              <p:cNvPicPr>
                <a:picLocks noChangeAspect="1" noChangeArrowheads="1"/>
              </p:cNvPicPr>
              <p:nvPr/>
            </p:nvPicPr>
            <p:blipFill>
              <a:blip r:embed="rId5" cstate="print"/>
              <a:srcRect/>
              <a:stretch>
                <a:fillRect/>
              </a:stretch>
            </p:blipFill>
            <p:spPr bwMode="auto">
              <a:xfrm>
                <a:off x="9448800" y="1056336"/>
                <a:ext cx="457200" cy="457200"/>
              </a:xfrm>
              <a:prstGeom prst="rect">
                <a:avLst/>
              </a:prstGeom>
              <a:noFill/>
            </p:spPr>
          </p:pic>
          <p:sp>
            <p:nvSpPr>
              <p:cNvPr id="40" name="TextBox 39"/>
              <p:cNvSpPr txBox="1"/>
              <p:nvPr/>
            </p:nvSpPr>
            <p:spPr>
              <a:xfrm>
                <a:off x="9330969" y="1155480"/>
                <a:ext cx="699220" cy="336428"/>
              </a:xfrm>
              <a:prstGeom prst="rect">
                <a:avLst/>
              </a:prstGeom>
              <a:noFill/>
            </p:spPr>
            <p:txBody>
              <a:bodyPr wrap="square" rtlCol="0">
                <a:spAutoFit/>
              </a:bodyPr>
              <a:lstStyle/>
              <a:p>
                <a:pPr algn="ctr"/>
                <a:r>
                  <a:rPr lang="en-US" sz="1000" dirty="0">
                    <a:cs typeface="Calibri" pitchFamily="34" charset="0"/>
                  </a:rPr>
                  <a:t>LUN</a:t>
                </a:r>
              </a:p>
            </p:txBody>
          </p:sp>
        </p:grpSp>
        <p:grpSp>
          <p:nvGrpSpPr>
            <p:cNvPr id="23" name="Group 22"/>
            <p:cNvGrpSpPr/>
            <p:nvPr/>
          </p:nvGrpSpPr>
          <p:grpSpPr>
            <a:xfrm>
              <a:off x="7218839" y="1568301"/>
              <a:ext cx="511737" cy="334610"/>
              <a:chOff x="9330969" y="1056336"/>
              <a:chExt cx="699220" cy="457200"/>
            </a:xfrm>
          </p:grpSpPr>
          <p:pic>
            <p:nvPicPr>
              <p:cNvPr id="37" name="Picture 9" descr="C:\Documents and Settings\sridhs\Desktop\ISM Book L3\colored Icons\LUN.png"/>
              <p:cNvPicPr>
                <a:picLocks noChangeAspect="1" noChangeArrowheads="1"/>
              </p:cNvPicPr>
              <p:nvPr/>
            </p:nvPicPr>
            <p:blipFill>
              <a:blip r:embed="rId5" cstate="print"/>
              <a:srcRect/>
              <a:stretch>
                <a:fillRect/>
              </a:stretch>
            </p:blipFill>
            <p:spPr bwMode="auto">
              <a:xfrm>
                <a:off x="9448800" y="1056336"/>
                <a:ext cx="457200" cy="457200"/>
              </a:xfrm>
              <a:prstGeom prst="rect">
                <a:avLst/>
              </a:prstGeom>
              <a:noFill/>
            </p:spPr>
          </p:pic>
          <p:sp>
            <p:nvSpPr>
              <p:cNvPr id="38" name="TextBox 37"/>
              <p:cNvSpPr txBox="1"/>
              <p:nvPr/>
            </p:nvSpPr>
            <p:spPr>
              <a:xfrm>
                <a:off x="9330969" y="1155480"/>
                <a:ext cx="699220" cy="336428"/>
              </a:xfrm>
              <a:prstGeom prst="rect">
                <a:avLst/>
              </a:prstGeom>
              <a:noFill/>
            </p:spPr>
            <p:txBody>
              <a:bodyPr wrap="square" rtlCol="0">
                <a:spAutoFit/>
              </a:bodyPr>
              <a:lstStyle/>
              <a:p>
                <a:pPr algn="ctr"/>
                <a:r>
                  <a:rPr lang="en-US" sz="1000" dirty="0">
                    <a:cs typeface="Calibri" pitchFamily="34" charset="0"/>
                  </a:rPr>
                  <a:t>LUN</a:t>
                </a:r>
              </a:p>
            </p:txBody>
          </p:sp>
        </p:grpSp>
        <p:grpSp>
          <p:nvGrpSpPr>
            <p:cNvPr id="24" name="Group 23"/>
            <p:cNvGrpSpPr/>
            <p:nvPr/>
          </p:nvGrpSpPr>
          <p:grpSpPr>
            <a:xfrm>
              <a:off x="6446294" y="1568301"/>
              <a:ext cx="511736" cy="334610"/>
              <a:chOff x="9330970" y="1056336"/>
              <a:chExt cx="699219" cy="457199"/>
            </a:xfrm>
          </p:grpSpPr>
          <p:pic>
            <p:nvPicPr>
              <p:cNvPr id="35" name="Picture 9" descr="C:\Documents and Settings\sridhs\Desktop\ISM Book L3\colored Icons\LUN.png"/>
              <p:cNvPicPr>
                <a:picLocks noChangeAspect="1" noChangeArrowheads="1"/>
              </p:cNvPicPr>
              <p:nvPr/>
            </p:nvPicPr>
            <p:blipFill>
              <a:blip r:embed="rId5" cstate="print"/>
              <a:srcRect/>
              <a:stretch>
                <a:fillRect/>
              </a:stretch>
            </p:blipFill>
            <p:spPr bwMode="auto">
              <a:xfrm>
                <a:off x="9448799" y="1056336"/>
                <a:ext cx="457200" cy="457199"/>
              </a:xfrm>
              <a:prstGeom prst="rect">
                <a:avLst/>
              </a:prstGeom>
              <a:noFill/>
            </p:spPr>
          </p:pic>
          <p:sp>
            <p:nvSpPr>
              <p:cNvPr id="36" name="TextBox 35"/>
              <p:cNvSpPr txBox="1"/>
              <p:nvPr/>
            </p:nvSpPr>
            <p:spPr>
              <a:xfrm>
                <a:off x="9330970" y="1155479"/>
                <a:ext cx="699219" cy="336427"/>
              </a:xfrm>
              <a:prstGeom prst="rect">
                <a:avLst/>
              </a:prstGeom>
              <a:noFill/>
            </p:spPr>
            <p:txBody>
              <a:bodyPr wrap="square" rtlCol="0">
                <a:spAutoFit/>
              </a:bodyPr>
              <a:lstStyle/>
              <a:p>
                <a:pPr algn="ctr"/>
                <a:r>
                  <a:rPr lang="en-US" sz="1000" dirty="0">
                    <a:cs typeface="Calibri" pitchFamily="34" charset="0"/>
                  </a:rPr>
                  <a:t>LUN</a:t>
                </a:r>
              </a:p>
            </p:txBody>
          </p:sp>
        </p:grpSp>
        <p:sp>
          <p:nvSpPr>
            <p:cNvPr id="25" name="Rounded Rectangle 24"/>
            <p:cNvSpPr/>
            <p:nvPr/>
          </p:nvSpPr>
          <p:spPr>
            <a:xfrm>
              <a:off x="6559904" y="2716315"/>
              <a:ext cx="1238265" cy="512200"/>
            </a:xfrm>
            <a:prstGeom prst="roundRect">
              <a:avLst/>
            </a:prstGeom>
            <a:solidFill>
              <a:schemeClr val="lt1">
                <a:alpha val="54000"/>
              </a:schemeClr>
            </a:solid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a:cs typeface="Calibri" pitchFamily="34" charset="0"/>
              </a:endParaRPr>
            </a:p>
          </p:txBody>
        </p:sp>
        <p:sp>
          <p:nvSpPr>
            <p:cNvPr id="26" name="Rounded Rectangle 25"/>
            <p:cNvSpPr/>
            <p:nvPr/>
          </p:nvSpPr>
          <p:spPr>
            <a:xfrm>
              <a:off x="7226872" y="2989467"/>
              <a:ext cx="300607" cy="170971"/>
            </a:xfrm>
            <a:prstGeom prst="roundRect">
              <a:avLst/>
            </a:prstGeom>
            <a:pattFill prst="lt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cs typeface="Calibri" pitchFamily="34" charset="0"/>
              </a:endParaRPr>
            </a:p>
          </p:txBody>
        </p:sp>
        <p:sp>
          <p:nvSpPr>
            <p:cNvPr id="27" name="Rounded Rectangle 26"/>
            <p:cNvSpPr/>
            <p:nvPr/>
          </p:nvSpPr>
          <p:spPr>
            <a:xfrm>
              <a:off x="6559904" y="3295063"/>
              <a:ext cx="1238265" cy="521817"/>
            </a:xfrm>
            <a:prstGeom prst="roundRect">
              <a:avLst/>
            </a:prstGeom>
            <a:solidFill>
              <a:schemeClr val="lt1">
                <a:alpha val="54000"/>
              </a:schemeClr>
            </a:solid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a:cs typeface="Calibri" pitchFamily="34" charset="0"/>
              </a:endParaRPr>
            </a:p>
          </p:txBody>
        </p:sp>
        <p:sp>
          <p:nvSpPr>
            <p:cNvPr id="28" name="Rounded Rectangle 27"/>
            <p:cNvSpPr/>
            <p:nvPr/>
          </p:nvSpPr>
          <p:spPr>
            <a:xfrm>
              <a:off x="6778702" y="3334835"/>
              <a:ext cx="300607" cy="170971"/>
            </a:xfrm>
            <a:prstGeom prst="roundRect">
              <a:avLst/>
            </a:prstGeom>
            <a:pattFill prst="ltHorz">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cs typeface="Calibri" pitchFamily="34" charset="0"/>
              </a:endParaRPr>
            </a:p>
          </p:txBody>
        </p:sp>
        <p:sp>
          <p:nvSpPr>
            <p:cNvPr id="29" name="TextBox 28"/>
            <p:cNvSpPr txBox="1"/>
            <p:nvPr/>
          </p:nvSpPr>
          <p:spPr>
            <a:xfrm>
              <a:off x="6906619" y="3690925"/>
              <a:ext cx="561071" cy="221337"/>
            </a:xfrm>
            <a:prstGeom prst="roundRect">
              <a:avLst/>
            </a:prstGeom>
            <a:solidFill>
              <a:schemeClr val="bg1"/>
            </a:solidFill>
            <a:ln>
              <a:solidFill>
                <a:schemeClr val="dk1"/>
              </a:solidFill>
            </a:ln>
          </p:spPr>
          <p:txBody>
            <a:bodyPr wrap="square" rtlCol="0" anchor="ctr">
              <a:spAutoFit/>
            </a:bodyPr>
            <a:lstStyle/>
            <a:p>
              <a:pPr algn="ctr"/>
              <a:r>
                <a:rPr lang="en-US" sz="700" b="1" dirty="0">
                  <a:cs typeface="Calibri" pitchFamily="34" charset="0"/>
                </a:rPr>
                <a:t>Tier 1 </a:t>
              </a:r>
            </a:p>
          </p:txBody>
        </p:sp>
        <p:sp>
          <p:nvSpPr>
            <p:cNvPr id="30" name="TextBox 29"/>
            <p:cNvSpPr txBox="1"/>
            <p:nvPr/>
          </p:nvSpPr>
          <p:spPr>
            <a:xfrm>
              <a:off x="6906619" y="2599640"/>
              <a:ext cx="561071" cy="204311"/>
            </a:xfrm>
            <a:prstGeom prst="roundRect">
              <a:avLst/>
            </a:prstGeom>
            <a:solidFill>
              <a:schemeClr val="bg1"/>
            </a:solidFill>
            <a:ln>
              <a:solidFill>
                <a:schemeClr val="dk1"/>
              </a:solidFill>
            </a:ln>
          </p:spPr>
          <p:txBody>
            <a:bodyPr wrap="square" rtlCol="0" anchor="ctr">
              <a:spAutoFit/>
            </a:bodyPr>
            <a:lstStyle/>
            <a:p>
              <a:pPr algn="ctr"/>
              <a:r>
                <a:rPr lang="en-US" sz="600" b="1" dirty="0">
                  <a:cs typeface="Calibri" pitchFamily="34" charset="0"/>
                </a:rPr>
                <a:t>Tier 0 </a:t>
              </a:r>
            </a:p>
          </p:txBody>
        </p:sp>
        <p:sp>
          <p:nvSpPr>
            <p:cNvPr id="31" name="Curved Right Arrow 30"/>
            <p:cNvSpPr/>
            <p:nvPr/>
          </p:nvSpPr>
          <p:spPr>
            <a:xfrm flipH="1">
              <a:off x="7676975" y="1044249"/>
              <a:ext cx="365199" cy="72116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cs typeface="Calibri" pitchFamily="34" charset="0"/>
              </a:endParaRPr>
            </a:p>
          </p:txBody>
        </p:sp>
        <p:sp>
          <p:nvSpPr>
            <p:cNvPr id="32" name="Curved Right Arrow 31"/>
            <p:cNvSpPr/>
            <p:nvPr/>
          </p:nvSpPr>
          <p:spPr>
            <a:xfrm flipV="1">
              <a:off x="6121501" y="1028661"/>
              <a:ext cx="365199" cy="72116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cs typeface="Calibri" pitchFamily="34" charset="0"/>
              </a:endParaRPr>
            </a:p>
          </p:txBody>
        </p:sp>
        <p:sp>
          <p:nvSpPr>
            <p:cNvPr id="33" name="Curved Right Arrow 32"/>
            <p:cNvSpPr/>
            <p:nvPr/>
          </p:nvSpPr>
          <p:spPr>
            <a:xfrm flipH="1">
              <a:off x="7614319" y="2966316"/>
              <a:ext cx="386730" cy="53949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cs typeface="Calibri" pitchFamily="34" charset="0"/>
              </a:endParaRPr>
            </a:p>
          </p:txBody>
        </p:sp>
        <p:sp>
          <p:nvSpPr>
            <p:cNvPr id="34" name="Curved Right Arrow 33"/>
            <p:cNvSpPr/>
            <p:nvPr/>
          </p:nvSpPr>
          <p:spPr>
            <a:xfrm flipV="1">
              <a:off x="6332448" y="2931247"/>
              <a:ext cx="386730" cy="57455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cs typeface="Calibri" pitchFamily="34" charset="0"/>
              </a:endParaRPr>
            </a:p>
          </p:txBody>
        </p:sp>
      </p:grpSp>
    </p:spTree>
    <p:custDataLst>
      <p:tags r:id="rId1"/>
    </p:custDataLst>
    <p:extLst>
      <p:ext uri="{BB962C8B-B14F-4D97-AF65-F5344CB8AC3E}">
        <p14:creationId xmlns:p14="http://schemas.microsoft.com/office/powerpoint/2010/main" val="3062924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61150" y="1644316"/>
            <a:ext cx="3482438" cy="4708358"/>
          </a:xfrm>
        </p:spPr>
        <p:txBody>
          <a:bodyPr/>
          <a:lstStyle/>
          <a:p>
            <a:r>
              <a:rPr lang="en-US" sz="1600" dirty="0"/>
              <a:t>Enables creation of a large capacity secondary cache using SSDs</a:t>
            </a:r>
          </a:p>
          <a:p>
            <a:r>
              <a:rPr lang="en-US" sz="1600" dirty="0"/>
              <a:t>Enables </a:t>
            </a:r>
            <a:r>
              <a:rPr lang="en-US" sz="1600" dirty="0" err="1"/>
              <a:t>tiering</a:t>
            </a:r>
            <a:r>
              <a:rPr lang="en-US" sz="1600" dirty="0"/>
              <a:t> between DRAM cache and SSDs (secondary cache)</a:t>
            </a:r>
          </a:p>
          <a:p>
            <a:r>
              <a:rPr lang="en-US" sz="1600" dirty="0"/>
              <a:t>Most reads are served directly from high performance tiered cache</a:t>
            </a:r>
          </a:p>
          <a:p>
            <a:r>
              <a:rPr lang="en-US" sz="1600" dirty="0"/>
              <a:t>Benefits</a:t>
            </a:r>
          </a:p>
          <a:p>
            <a:pPr lvl="1"/>
            <a:r>
              <a:rPr lang="en-US" sz="1600" dirty="0"/>
              <a:t>Enhances performance during peak workload</a:t>
            </a:r>
          </a:p>
          <a:p>
            <a:pPr lvl="1"/>
            <a:r>
              <a:rPr lang="en-US" sz="1600" dirty="0"/>
              <a:t>Non-disruptive and transparent to applications</a:t>
            </a:r>
          </a:p>
          <a:p>
            <a:pPr lvl="1"/>
            <a:endParaRPr lang="en-US" dirty="0"/>
          </a:p>
        </p:txBody>
      </p:sp>
      <p:sp>
        <p:nvSpPr>
          <p:cNvPr id="2" name="Title 1"/>
          <p:cNvSpPr>
            <a:spLocks noGrp="1"/>
          </p:cNvSpPr>
          <p:nvPr>
            <p:ph type="title"/>
          </p:nvPr>
        </p:nvSpPr>
        <p:spPr/>
        <p:txBody>
          <a:bodyPr/>
          <a:lstStyle/>
          <a:p>
            <a:r>
              <a:rPr lang="en-US" dirty="0"/>
              <a:t>Cache </a:t>
            </a:r>
            <a:r>
              <a:rPr lang="en-US" dirty="0" err="1"/>
              <a:t>Tiering</a:t>
            </a:r>
            <a:endParaRPr lang="en-US" dirty="0"/>
          </a:p>
        </p:txBody>
      </p:sp>
      <p:sp>
        <p:nvSpPr>
          <p:cNvPr id="4" name="Footer Placeholder 3"/>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5" name="Group 4"/>
          <p:cNvGrpSpPr/>
          <p:nvPr/>
        </p:nvGrpSpPr>
        <p:grpSpPr>
          <a:xfrm>
            <a:off x="5623758" y="2202310"/>
            <a:ext cx="3331027" cy="2887919"/>
            <a:chOff x="5736773" y="990600"/>
            <a:chExt cx="3331027" cy="2887919"/>
          </a:xfrm>
        </p:grpSpPr>
        <p:pic>
          <p:nvPicPr>
            <p:cNvPr id="6" name="Picture 10" descr="C:\Documents and Settings\sridhs\Desktop\ISM Book L3\colored Icons\Standard disk.png"/>
            <p:cNvPicPr>
              <a:picLocks noChangeAspect="1" noChangeArrowheads="1"/>
            </p:cNvPicPr>
            <p:nvPr/>
          </p:nvPicPr>
          <p:blipFill>
            <a:blip r:embed="rId4" cstate="print"/>
            <a:srcRect/>
            <a:stretch>
              <a:fillRect/>
            </a:stretch>
          </p:blipFill>
          <p:spPr bwMode="auto">
            <a:xfrm flipH="1">
              <a:off x="6516944" y="2209800"/>
              <a:ext cx="893298" cy="893298"/>
            </a:xfrm>
            <a:prstGeom prst="rect">
              <a:avLst/>
            </a:prstGeom>
            <a:noFill/>
          </p:spPr>
        </p:pic>
        <p:sp>
          <p:nvSpPr>
            <p:cNvPr id="7" name="Rounded Rectangle 6"/>
            <p:cNvSpPr/>
            <p:nvPr/>
          </p:nvSpPr>
          <p:spPr>
            <a:xfrm>
              <a:off x="6041573" y="1295400"/>
              <a:ext cx="1905000" cy="609600"/>
            </a:xfrm>
            <a:prstGeom prst="roundRect">
              <a:avLst/>
            </a:prstGeom>
            <a:gradFill rotWithShape="1">
              <a:gsLst>
                <a:gs pos="0">
                  <a:srgbClr val="2C95DD">
                    <a:shade val="51000"/>
                    <a:satMod val="130000"/>
                  </a:srgbClr>
                </a:gs>
                <a:gs pos="80000">
                  <a:srgbClr val="2C95DD">
                    <a:shade val="93000"/>
                    <a:satMod val="130000"/>
                  </a:srgbClr>
                </a:gs>
                <a:gs pos="100000">
                  <a:srgbClr val="2C95D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defRPr/>
              </a:pPr>
              <a:r>
                <a:rPr lang="en-US" sz="1400" b="1" kern="0" dirty="0">
                  <a:solidFill>
                    <a:srgbClr val="FFFFFF"/>
                  </a:solidFill>
                  <a:latin typeface="+mj-lt"/>
                  <a:cs typeface="Calibri" pitchFamily="34" charset="0"/>
                </a:rPr>
                <a:t>DRAM Cache</a:t>
              </a:r>
            </a:p>
          </p:txBody>
        </p:sp>
        <p:sp>
          <p:nvSpPr>
            <p:cNvPr id="8" name="Rounded Rectangle 7"/>
            <p:cNvSpPr/>
            <p:nvPr/>
          </p:nvSpPr>
          <p:spPr>
            <a:xfrm>
              <a:off x="5889173" y="1143000"/>
              <a:ext cx="2209800" cy="2133600"/>
            </a:xfrm>
            <a:prstGeom prst="roundRect">
              <a:avLst/>
            </a:prstGeom>
            <a:noFill/>
            <a:ln w="25400" cap="flat" cmpd="sng" algn="ctr">
              <a:solidFill>
                <a:srgbClr val="000000"/>
              </a:solidFill>
              <a:prstDash val="dash"/>
            </a:ln>
            <a:effectLst/>
          </p:spPr>
          <p:txBody>
            <a:bodyPr rtlCol="0" anchor="ctr"/>
            <a:lstStyle/>
            <a:p>
              <a:pPr algn="ctr" fontAlgn="base">
                <a:spcBef>
                  <a:spcPct val="0"/>
                </a:spcBef>
                <a:spcAft>
                  <a:spcPct val="0"/>
                </a:spcAft>
                <a:defRPr/>
              </a:pPr>
              <a:endParaRPr lang="en-US" kern="0">
                <a:solidFill>
                  <a:srgbClr val="000000"/>
                </a:solidFill>
                <a:latin typeface="MetaNormalLF-Roman"/>
                <a:cs typeface="Arial"/>
              </a:endParaRPr>
            </a:p>
          </p:txBody>
        </p:sp>
        <p:sp>
          <p:nvSpPr>
            <p:cNvPr id="9" name="TextBox 8"/>
            <p:cNvSpPr txBox="1"/>
            <p:nvPr/>
          </p:nvSpPr>
          <p:spPr>
            <a:xfrm>
              <a:off x="6717213" y="2580640"/>
              <a:ext cx="468398" cy="307777"/>
            </a:xfrm>
            <a:prstGeom prst="rect">
              <a:avLst/>
            </a:prstGeom>
            <a:noFill/>
          </p:spPr>
          <p:txBody>
            <a:bodyPr wrap="none" rtlCol="0">
              <a:spAutoFit/>
            </a:bodyPr>
            <a:lstStyle/>
            <a:p>
              <a:pPr fontAlgn="base">
                <a:spcBef>
                  <a:spcPct val="0"/>
                </a:spcBef>
                <a:spcAft>
                  <a:spcPct val="0"/>
                </a:spcAft>
              </a:pPr>
              <a:r>
                <a:rPr lang="en-US" sz="1400" b="1" dirty="0">
                  <a:solidFill>
                    <a:srgbClr val="000000"/>
                  </a:solidFill>
                  <a:ea typeface="Verdana" panose="020B0604030504040204" pitchFamily="34" charset="0"/>
                  <a:cs typeface="Verdana" panose="020B0604030504040204" pitchFamily="34" charset="0"/>
                </a:rPr>
                <a:t>SSD</a:t>
              </a:r>
            </a:p>
          </p:txBody>
        </p:sp>
        <p:sp>
          <p:nvSpPr>
            <p:cNvPr id="10" name="TextBox 9"/>
            <p:cNvSpPr txBox="1"/>
            <p:nvPr/>
          </p:nvSpPr>
          <p:spPr>
            <a:xfrm>
              <a:off x="6453048" y="3131879"/>
              <a:ext cx="1243152" cy="289441"/>
            </a:xfrm>
            <a:prstGeom prst="roundRect">
              <a:avLst/>
            </a:prstGeom>
            <a:solidFill>
              <a:srgbClr val="FFFFFF"/>
            </a:solidFill>
            <a:ln>
              <a:solidFill>
                <a:srgbClr val="FFFFFF"/>
              </a:solidFill>
            </a:ln>
          </p:spPr>
          <p:txBody>
            <a:bodyPr wrap="square" rtlCol="0" anchor="ctr">
              <a:spAutoFit/>
            </a:bodyPr>
            <a:lstStyle/>
            <a:p>
              <a:pPr algn="ctr" fontAlgn="base">
                <a:spcBef>
                  <a:spcPct val="0"/>
                </a:spcBef>
                <a:spcAft>
                  <a:spcPct val="0"/>
                </a:spcAft>
                <a:defRPr/>
              </a:pPr>
              <a:r>
                <a:rPr lang="en-US" sz="1100" kern="0" dirty="0">
                  <a:solidFill>
                    <a:srgbClr val="000000"/>
                  </a:solidFill>
                  <a:ea typeface="Verdana" panose="020B0604030504040204" pitchFamily="34" charset="0"/>
                  <a:cs typeface="Verdana" panose="020B0604030504040204" pitchFamily="34" charset="0"/>
                </a:rPr>
                <a:t>Tiered Cache</a:t>
              </a:r>
            </a:p>
          </p:txBody>
        </p:sp>
        <p:sp>
          <p:nvSpPr>
            <p:cNvPr id="11" name="Rounded Rectangle 10"/>
            <p:cNvSpPr/>
            <p:nvPr/>
          </p:nvSpPr>
          <p:spPr>
            <a:xfrm>
              <a:off x="5736773" y="990600"/>
              <a:ext cx="2514600" cy="2743200"/>
            </a:xfrm>
            <a:prstGeom prst="roundRect">
              <a:avLst/>
            </a:prstGeom>
            <a:noFill/>
            <a:ln w="25400" cap="flat" cmpd="sng" algn="ctr">
              <a:solidFill>
                <a:srgbClr val="000000"/>
              </a:solidFill>
              <a:prstDash val="solid"/>
            </a:ln>
            <a:effectLst/>
          </p:spPr>
          <p:txBody>
            <a:bodyPr rtlCol="0" anchor="ctr"/>
            <a:lstStyle/>
            <a:p>
              <a:pPr algn="ctr" fontAlgn="base">
                <a:spcBef>
                  <a:spcPct val="0"/>
                </a:spcBef>
                <a:spcAft>
                  <a:spcPct val="0"/>
                </a:spcAft>
                <a:defRPr/>
              </a:pPr>
              <a:endParaRPr lang="en-US" kern="0">
                <a:solidFill>
                  <a:srgbClr val="000000"/>
                </a:solidFill>
                <a:latin typeface="MetaNormalLF-Roman"/>
                <a:cs typeface="Arial"/>
              </a:endParaRPr>
            </a:p>
          </p:txBody>
        </p:sp>
        <p:sp>
          <p:nvSpPr>
            <p:cNvPr id="12" name="TextBox 11"/>
            <p:cNvSpPr txBox="1"/>
            <p:nvPr/>
          </p:nvSpPr>
          <p:spPr>
            <a:xfrm>
              <a:off x="8381999" y="1451567"/>
              <a:ext cx="685801" cy="289441"/>
            </a:xfrm>
            <a:prstGeom prst="roundRect">
              <a:avLst/>
            </a:prstGeom>
            <a:solidFill>
              <a:srgbClr val="FFFFFF"/>
            </a:solidFill>
            <a:ln>
              <a:solidFill>
                <a:srgbClr val="FFFFFF"/>
              </a:solidFill>
            </a:ln>
          </p:spPr>
          <p:txBody>
            <a:bodyPr wrap="square" rtlCol="0" anchor="ctr">
              <a:spAutoFit/>
            </a:bodyPr>
            <a:lstStyle/>
            <a:p>
              <a:pPr algn="ctr" fontAlgn="base">
                <a:spcBef>
                  <a:spcPct val="0"/>
                </a:spcBef>
                <a:spcAft>
                  <a:spcPct val="0"/>
                </a:spcAft>
                <a:defRPr/>
              </a:pPr>
              <a:r>
                <a:rPr lang="en-US" sz="1100" kern="0" dirty="0">
                  <a:solidFill>
                    <a:srgbClr val="000000"/>
                  </a:solidFill>
                  <a:ea typeface="Verdana" panose="020B0604030504040204" pitchFamily="34" charset="0"/>
                  <a:cs typeface="Verdana" panose="020B0604030504040204" pitchFamily="34" charset="0"/>
                </a:rPr>
                <a:t>Tier 0</a:t>
              </a:r>
            </a:p>
          </p:txBody>
        </p:sp>
        <p:cxnSp>
          <p:nvCxnSpPr>
            <p:cNvPr id="13" name="Straight Arrow Connector 12"/>
            <p:cNvCxnSpPr/>
            <p:nvPr/>
          </p:nvCxnSpPr>
          <p:spPr>
            <a:xfrm flipH="1">
              <a:off x="7936413" y="1600200"/>
              <a:ext cx="533400" cy="0"/>
            </a:xfrm>
            <a:prstGeom prst="straightConnector1">
              <a:avLst/>
            </a:prstGeom>
            <a:noFill/>
            <a:ln w="28575" cap="flat" cmpd="sng" algn="ctr">
              <a:solidFill>
                <a:srgbClr val="000000"/>
              </a:solidFill>
              <a:prstDash val="solid"/>
              <a:tailEnd type="arrow"/>
            </a:ln>
            <a:effectLst/>
          </p:spPr>
        </p:cxnSp>
        <p:sp>
          <p:nvSpPr>
            <p:cNvPr id="14" name="TextBox 13"/>
            <p:cNvSpPr txBox="1"/>
            <p:nvPr/>
          </p:nvSpPr>
          <p:spPr>
            <a:xfrm>
              <a:off x="6394515" y="3589078"/>
              <a:ext cx="1199116" cy="289441"/>
            </a:xfrm>
            <a:prstGeom prst="roundRect">
              <a:avLst/>
            </a:prstGeom>
            <a:solidFill>
              <a:srgbClr val="FFFFFF"/>
            </a:solidFill>
            <a:ln>
              <a:solidFill>
                <a:srgbClr val="FFFFFF"/>
              </a:solidFill>
            </a:ln>
          </p:spPr>
          <p:txBody>
            <a:bodyPr wrap="square" rtlCol="0" anchor="ctr">
              <a:spAutoFit/>
            </a:bodyPr>
            <a:lstStyle/>
            <a:p>
              <a:pPr algn="ctr" fontAlgn="base">
                <a:spcBef>
                  <a:spcPct val="0"/>
                </a:spcBef>
                <a:spcAft>
                  <a:spcPct val="0"/>
                </a:spcAft>
                <a:defRPr/>
              </a:pPr>
              <a:r>
                <a:rPr lang="en-US" sz="1100" kern="0" dirty="0">
                  <a:solidFill>
                    <a:srgbClr val="000000"/>
                  </a:solidFill>
                  <a:ea typeface="Verdana" panose="020B0604030504040204" pitchFamily="34" charset="0"/>
                  <a:cs typeface="Verdana" panose="020B0604030504040204" pitchFamily="34" charset="0"/>
                </a:rPr>
                <a:t>Storage system</a:t>
              </a:r>
            </a:p>
          </p:txBody>
        </p:sp>
        <p:sp>
          <p:nvSpPr>
            <p:cNvPr id="15" name="TextBox 14"/>
            <p:cNvSpPr txBox="1"/>
            <p:nvPr/>
          </p:nvSpPr>
          <p:spPr>
            <a:xfrm>
              <a:off x="8381999" y="2540139"/>
              <a:ext cx="685801" cy="289441"/>
            </a:xfrm>
            <a:prstGeom prst="roundRect">
              <a:avLst/>
            </a:prstGeom>
            <a:solidFill>
              <a:srgbClr val="FFFFFF"/>
            </a:solidFill>
            <a:ln>
              <a:solidFill>
                <a:srgbClr val="FFFFFF"/>
              </a:solidFill>
            </a:ln>
          </p:spPr>
          <p:txBody>
            <a:bodyPr wrap="square" rtlCol="0" anchor="ctr">
              <a:spAutoFit/>
            </a:bodyPr>
            <a:lstStyle/>
            <a:p>
              <a:pPr algn="ctr" fontAlgn="base">
                <a:spcBef>
                  <a:spcPct val="0"/>
                </a:spcBef>
                <a:spcAft>
                  <a:spcPct val="0"/>
                </a:spcAft>
                <a:defRPr/>
              </a:pPr>
              <a:r>
                <a:rPr lang="en-US" sz="1100" kern="0" dirty="0">
                  <a:solidFill>
                    <a:srgbClr val="000000"/>
                  </a:solidFill>
                  <a:ea typeface="Verdana" panose="020B0604030504040204" pitchFamily="34" charset="0"/>
                  <a:cs typeface="Verdana" panose="020B0604030504040204" pitchFamily="34" charset="0"/>
                </a:rPr>
                <a:t>Tier 1</a:t>
              </a:r>
            </a:p>
          </p:txBody>
        </p:sp>
        <p:cxnSp>
          <p:nvCxnSpPr>
            <p:cNvPr id="16" name="Straight Arrow Connector 15"/>
            <p:cNvCxnSpPr/>
            <p:nvPr/>
          </p:nvCxnSpPr>
          <p:spPr>
            <a:xfrm flipH="1" flipV="1">
              <a:off x="7377613" y="2676932"/>
              <a:ext cx="1092200" cy="11840"/>
            </a:xfrm>
            <a:prstGeom prst="straightConnector1">
              <a:avLst/>
            </a:prstGeom>
            <a:noFill/>
            <a:ln w="28575" cap="flat" cmpd="sng" algn="ctr">
              <a:solidFill>
                <a:srgbClr val="000000"/>
              </a:solidFill>
              <a:prstDash val="solid"/>
              <a:tailEnd type="arrow"/>
            </a:ln>
            <a:effectLst/>
          </p:spPr>
        </p:cxnSp>
      </p:grpSp>
    </p:spTree>
    <p:custDataLst>
      <p:tags r:id="rId1"/>
    </p:custDataLst>
    <p:extLst>
      <p:ext uri="{BB962C8B-B14F-4D97-AF65-F5344CB8AC3E}">
        <p14:creationId xmlns:p14="http://schemas.microsoft.com/office/powerpoint/2010/main" val="39604027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61150" y="1644316"/>
            <a:ext cx="4368434" cy="4708358"/>
          </a:xfrm>
        </p:spPr>
        <p:txBody>
          <a:bodyPr/>
          <a:lstStyle/>
          <a:p>
            <a:r>
              <a:rPr lang="en-US" sz="1800" dirty="0"/>
              <a:t>Uses intelligent caching software and </a:t>
            </a:r>
            <a:r>
              <a:rPr lang="en-US" sz="1800" dirty="0" err="1"/>
              <a:t>PCIe</a:t>
            </a:r>
            <a:r>
              <a:rPr lang="en-US" sz="1800" dirty="0"/>
              <a:t> flash card on compute system</a:t>
            </a:r>
          </a:p>
          <a:p>
            <a:r>
              <a:rPr lang="en-US" sz="1800" dirty="0"/>
              <a:t>Dramatically improves application performance</a:t>
            </a:r>
          </a:p>
          <a:p>
            <a:pPr lvl="1"/>
            <a:r>
              <a:rPr lang="en-US" sz="1600" dirty="0"/>
              <a:t>Provides performance acceleration for read-intensive workloads</a:t>
            </a:r>
          </a:p>
          <a:p>
            <a:pPr lvl="1"/>
            <a:r>
              <a:rPr lang="en-US" sz="1600" dirty="0"/>
              <a:t>Avoids network latencies associated with I/O access to the storage system</a:t>
            </a:r>
          </a:p>
          <a:p>
            <a:r>
              <a:rPr lang="en-US" sz="1800" dirty="0"/>
              <a:t>Intelligently determines data that would benefit by sitting in compute system on </a:t>
            </a:r>
            <a:r>
              <a:rPr lang="en-US" sz="1800" dirty="0" err="1"/>
              <a:t>PCIe</a:t>
            </a:r>
            <a:r>
              <a:rPr lang="en-US" sz="1800" dirty="0"/>
              <a:t> flash</a:t>
            </a:r>
          </a:p>
          <a:p>
            <a:r>
              <a:rPr lang="en-US" sz="1800" dirty="0"/>
              <a:t>Uses minimal CPU and memory resources </a:t>
            </a:r>
          </a:p>
          <a:p>
            <a:pPr lvl="1"/>
            <a:r>
              <a:rPr lang="en-US" sz="1600" dirty="0"/>
              <a:t>Flash management is offloaded onto </a:t>
            </a:r>
            <a:r>
              <a:rPr lang="en-US" sz="1600" dirty="0" err="1"/>
              <a:t>PCIe</a:t>
            </a:r>
            <a:r>
              <a:rPr lang="en-US" sz="1600" dirty="0"/>
              <a:t> card</a:t>
            </a:r>
          </a:p>
        </p:txBody>
      </p:sp>
      <p:sp>
        <p:nvSpPr>
          <p:cNvPr id="2" name="Title 1"/>
          <p:cNvSpPr>
            <a:spLocks noGrp="1"/>
          </p:cNvSpPr>
          <p:nvPr>
            <p:ph type="title"/>
          </p:nvPr>
        </p:nvSpPr>
        <p:spPr/>
        <p:txBody>
          <a:bodyPr/>
          <a:lstStyle/>
          <a:p>
            <a:r>
              <a:rPr lang="en-US" dirty="0"/>
              <a:t>Server Flash-caching Technology</a:t>
            </a:r>
          </a:p>
        </p:txBody>
      </p:sp>
      <p:sp>
        <p:nvSpPr>
          <p:cNvPr id="4" name="Footer Placeholder 3"/>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5" name="Group 4"/>
          <p:cNvGrpSpPr/>
          <p:nvPr/>
        </p:nvGrpSpPr>
        <p:grpSpPr>
          <a:xfrm>
            <a:off x="6475002" y="1433097"/>
            <a:ext cx="2211798" cy="4192045"/>
            <a:chOff x="6475002" y="575846"/>
            <a:chExt cx="2211798" cy="4192045"/>
          </a:xfrm>
        </p:grpSpPr>
        <p:grpSp>
          <p:nvGrpSpPr>
            <p:cNvPr id="25" name="Group 24"/>
            <p:cNvGrpSpPr/>
            <p:nvPr/>
          </p:nvGrpSpPr>
          <p:grpSpPr>
            <a:xfrm>
              <a:off x="6475002" y="575846"/>
              <a:ext cx="2211798" cy="4192045"/>
              <a:chOff x="6172200" y="575845"/>
              <a:chExt cx="2914117" cy="5523158"/>
            </a:xfrm>
          </p:grpSpPr>
          <p:grpSp>
            <p:nvGrpSpPr>
              <p:cNvPr id="6" name="Group 5"/>
              <p:cNvGrpSpPr/>
              <p:nvPr/>
            </p:nvGrpSpPr>
            <p:grpSpPr>
              <a:xfrm>
                <a:off x="6246283" y="914399"/>
                <a:ext cx="2840033" cy="2011235"/>
                <a:chOff x="6093883" y="1874965"/>
                <a:chExt cx="2840033" cy="2011235"/>
              </a:xfrm>
            </p:grpSpPr>
            <p:sp>
              <p:nvSpPr>
                <p:cNvPr id="7" name="Rounded Rectangle 6"/>
                <p:cNvSpPr/>
                <p:nvPr/>
              </p:nvSpPr>
              <p:spPr bwMode="gray">
                <a:xfrm>
                  <a:off x="6169381" y="2794595"/>
                  <a:ext cx="2669819" cy="1091605"/>
                </a:xfrm>
                <a:prstGeom prst="roundRect">
                  <a:avLst>
                    <a:gd name="adj" fmla="val 10860"/>
                  </a:avLst>
                </a:prstGeom>
                <a:gradFill flip="none" rotWithShape="1">
                  <a:gsLst>
                    <a:gs pos="0">
                      <a:schemeClr val="accent1">
                        <a:lumMod val="60000"/>
                        <a:lumOff val="40000"/>
                      </a:schemeClr>
                    </a:gs>
                    <a:gs pos="100000">
                      <a:schemeClr val="bg1"/>
                    </a:gs>
                  </a:gsLst>
                  <a:lin ang="13500000" scaled="1"/>
                  <a:tileRect/>
                </a:gradFill>
                <a:ln w="12700">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000" dirty="0"/>
                </a:p>
              </p:txBody>
            </p:sp>
            <p:sp>
              <p:nvSpPr>
                <p:cNvPr id="8" name="Rounded Rectangle 7"/>
                <p:cNvSpPr/>
                <p:nvPr/>
              </p:nvSpPr>
              <p:spPr bwMode="gray">
                <a:xfrm>
                  <a:off x="6169382" y="1874965"/>
                  <a:ext cx="2543068" cy="837867"/>
                </a:xfrm>
                <a:prstGeom prst="roundRect">
                  <a:avLst>
                    <a:gd name="adj" fmla="val 10860"/>
                  </a:avLst>
                </a:prstGeom>
                <a:gradFill flip="none" rotWithShape="1">
                  <a:gsLst>
                    <a:gs pos="0">
                      <a:schemeClr val="accent2">
                        <a:lumMod val="60000"/>
                        <a:lumOff val="40000"/>
                      </a:schemeClr>
                    </a:gs>
                    <a:gs pos="100000">
                      <a:schemeClr val="bg1"/>
                    </a:gs>
                  </a:gsLst>
                  <a:lin ang="13500000" scaled="1"/>
                  <a:tileRect/>
                </a:gradFill>
                <a:ln w="12700">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000" dirty="0"/>
                </a:p>
              </p:txBody>
            </p:sp>
            <p:pic>
              <p:nvPicPr>
                <p:cNvPr id="9" name="Picture 2"/>
                <p:cNvPicPr>
                  <a:picLocks noChangeAspect="1" noChangeArrowheads="1"/>
                </p:cNvPicPr>
                <p:nvPr/>
              </p:nvPicPr>
              <p:blipFill>
                <a:blip r:embed="rId4" cstate="print">
                  <a:extLst>
                    <a:ext uri="{BEBA8EAE-BF5A-486C-A8C5-ECC9F3942E4B}">
                      <a14:imgProps xmlns:a14="http://schemas.microsoft.com/office/drawing/2010/main">
                        <a14:imgLayer r:embed="rId5">
                          <a14:imgEffect>
                            <a14:sharpenSoften amount="2500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bwMode="auto">
                <a:xfrm flipV="1">
                  <a:off x="7496200" y="3276097"/>
                  <a:ext cx="958258" cy="396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8268257" y="3190298"/>
                  <a:ext cx="665659" cy="608259"/>
                </a:xfrm>
                <a:prstGeom prst="rect">
                  <a:avLst/>
                </a:prstGeom>
                <a:noFill/>
              </p:spPr>
              <p:txBody>
                <a:bodyPr wrap="square" rtlCol="0">
                  <a:spAutoFit/>
                </a:bodyPr>
                <a:lstStyle>
                  <a:defPPr>
                    <a:defRPr lang="en-US"/>
                  </a:defPPr>
                  <a:lvl1pPr>
                    <a:defRPr sz="900">
                      <a:latin typeface="+mj-lt"/>
                    </a:defRPr>
                  </a:lvl1pPr>
                </a:lstStyle>
                <a:p>
                  <a:r>
                    <a:rPr lang="en-US" sz="800" dirty="0" err="1">
                      <a:latin typeface="+mn-lt"/>
                      <a:cs typeface="Calibri" pitchFamily="34" charset="0"/>
                    </a:rPr>
                    <a:t>PCIe</a:t>
                  </a:r>
                  <a:r>
                    <a:rPr lang="en-US" sz="800" dirty="0">
                      <a:latin typeface="+mn-lt"/>
                      <a:cs typeface="Calibri" pitchFamily="34" charset="0"/>
                    </a:rPr>
                    <a:t/>
                  </a:r>
                  <a:br>
                    <a:rPr lang="en-US" sz="800" dirty="0">
                      <a:latin typeface="+mn-lt"/>
                      <a:cs typeface="Calibri" pitchFamily="34" charset="0"/>
                    </a:rPr>
                  </a:br>
                  <a:r>
                    <a:rPr lang="en-US" sz="800" dirty="0">
                      <a:latin typeface="+mn-lt"/>
                      <a:cs typeface="Calibri" pitchFamily="34" charset="0"/>
                    </a:rPr>
                    <a:t>Flash</a:t>
                  </a:r>
                </a:p>
                <a:p>
                  <a:r>
                    <a:rPr lang="en-US" sz="800" dirty="0">
                      <a:latin typeface="+mn-lt"/>
                      <a:cs typeface="Calibri" pitchFamily="34" charset="0"/>
                    </a:rPr>
                    <a:t>Card</a:t>
                  </a:r>
                </a:p>
              </p:txBody>
            </p:sp>
            <p:sp>
              <p:nvSpPr>
                <p:cNvPr id="11" name="TextBox 10"/>
                <p:cNvSpPr txBox="1"/>
                <p:nvPr/>
              </p:nvSpPr>
              <p:spPr>
                <a:xfrm>
                  <a:off x="6093883" y="3287911"/>
                  <a:ext cx="675681" cy="304129"/>
                </a:xfrm>
                <a:prstGeom prst="rect">
                  <a:avLst/>
                </a:prstGeom>
                <a:noFill/>
              </p:spPr>
              <p:txBody>
                <a:bodyPr wrap="square" rtlCol="0">
                  <a:spAutoFit/>
                </a:bodyPr>
                <a:lstStyle>
                  <a:defPPr>
                    <a:defRPr lang="en-US"/>
                  </a:defPPr>
                  <a:lvl1pPr>
                    <a:defRPr sz="900">
                      <a:latin typeface="Calibri" pitchFamily="34" charset="0"/>
                      <a:cs typeface="Calibri" pitchFamily="34" charset="0"/>
                    </a:defRPr>
                  </a:lvl1pPr>
                </a:lstStyle>
                <a:p>
                  <a:r>
                    <a:rPr lang="en-US" dirty="0">
                      <a:latin typeface="+mn-lt"/>
                    </a:rPr>
                    <a:t>HBA</a:t>
                  </a:r>
                </a:p>
              </p:txBody>
            </p:sp>
            <p:sp>
              <p:nvSpPr>
                <p:cNvPr id="12" name="Right Arrow 11"/>
                <p:cNvSpPr/>
                <p:nvPr/>
              </p:nvSpPr>
              <p:spPr>
                <a:xfrm rot="5400000">
                  <a:off x="7224492" y="2298802"/>
                  <a:ext cx="456641" cy="278363"/>
                </a:xfrm>
                <a:prstGeom prst="right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000" dirty="0"/>
                </a:p>
              </p:txBody>
            </p:sp>
            <p:sp>
              <p:nvSpPr>
                <p:cNvPr id="13" name="Rounded Rectangle 12"/>
                <p:cNvSpPr/>
                <p:nvPr/>
              </p:nvSpPr>
              <p:spPr bwMode="gray">
                <a:xfrm>
                  <a:off x="6266885" y="1951166"/>
                  <a:ext cx="2371854" cy="461394"/>
                </a:xfrm>
                <a:prstGeom prst="roundRect">
                  <a:avLst>
                    <a:gd name="adj" fmla="val 10860"/>
                  </a:avLst>
                </a:prstGeom>
                <a:ln/>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200" dirty="0">
                      <a:effectLst>
                        <a:outerShdw blurRad="38100" dist="38100" dir="2700000" algn="tl">
                          <a:srgbClr val="000000">
                            <a:alpha val="43137"/>
                          </a:srgbClr>
                        </a:outerShdw>
                      </a:effectLst>
                      <a:cs typeface="Calibri" pitchFamily="34" charset="0"/>
                    </a:rPr>
                    <a:t>Application</a:t>
                  </a:r>
                </a:p>
              </p:txBody>
            </p:sp>
            <p:sp>
              <p:nvSpPr>
                <p:cNvPr id="14" name="Right Arrow 13"/>
                <p:cNvSpPr/>
                <p:nvPr/>
              </p:nvSpPr>
              <p:spPr>
                <a:xfrm rot="5400000">
                  <a:off x="7698316" y="2958217"/>
                  <a:ext cx="456641" cy="278363"/>
                </a:xfrm>
                <a:prstGeom prst="rightArrow">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p>
              </p:txBody>
            </p:sp>
            <p:sp>
              <p:nvSpPr>
                <p:cNvPr id="15" name="Right Arrow 14"/>
                <p:cNvSpPr/>
                <p:nvPr/>
              </p:nvSpPr>
              <p:spPr>
                <a:xfrm rot="5400000">
                  <a:off x="6731712" y="2958217"/>
                  <a:ext cx="456641" cy="278363"/>
                </a:xfrm>
                <a:prstGeom prst="rightArrow">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p>
              </p:txBody>
            </p:sp>
            <p:sp>
              <p:nvSpPr>
                <p:cNvPr id="16" name="Right Arrow 15"/>
                <p:cNvSpPr/>
                <p:nvPr/>
              </p:nvSpPr>
              <p:spPr>
                <a:xfrm rot="5400000">
                  <a:off x="6731712" y="3516183"/>
                  <a:ext cx="456641" cy="278363"/>
                </a:xfrm>
                <a:prstGeom prst="rightArrow">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p>
              </p:txBody>
            </p:sp>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1289" y="3175377"/>
                  <a:ext cx="777487" cy="510049"/>
                </a:xfrm>
                <a:prstGeom prst="rect">
                  <a:avLst/>
                </a:prstGeom>
              </p:spPr>
            </p:pic>
            <p:sp>
              <p:nvSpPr>
                <p:cNvPr id="18" name="Rounded Rectangle 17"/>
                <p:cNvSpPr/>
                <p:nvPr/>
              </p:nvSpPr>
              <p:spPr bwMode="gray">
                <a:xfrm>
                  <a:off x="6266885" y="2865708"/>
                  <a:ext cx="2371854" cy="248896"/>
                </a:xfrm>
                <a:prstGeom prst="roundRect">
                  <a:avLst>
                    <a:gd name="adj" fmla="val 10860"/>
                  </a:avLst>
                </a:prstGeom>
                <a:ln/>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800" dirty="0">
                      <a:effectLst>
                        <a:outerShdw blurRad="38100" dist="38100" dir="2700000" algn="tl">
                          <a:srgbClr val="000000">
                            <a:alpha val="43137"/>
                          </a:srgbClr>
                        </a:outerShdw>
                      </a:effectLst>
                      <a:cs typeface="Calibri" pitchFamily="34" charset="0"/>
                    </a:rPr>
                    <a:t>Intelligent Caching Software</a:t>
                  </a:r>
                </a:p>
              </p:txBody>
            </p:sp>
          </p:grpSp>
          <p:sp>
            <p:nvSpPr>
              <p:cNvPr id="20" name="Up-Down Arrow 19"/>
              <p:cNvSpPr/>
              <p:nvPr/>
            </p:nvSpPr>
            <p:spPr>
              <a:xfrm>
                <a:off x="7477543" y="3102973"/>
                <a:ext cx="304800" cy="685800"/>
              </a:xfrm>
              <a:prstGeom prst="upDownArrow">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1" name="Rounded Rectangle 20"/>
              <p:cNvSpPr/>
              <p:nvPr/>
            </p:nvSpPr>
            <p:spPr>
              <a:xfrm>
                <a:off x="6172200" y="609600"/>
                <a:ext cx="2914117" cy="2468434"/>
              </a:xfrm>
              <a:prstGeom prst="roundRect">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2" name="TextBox 21"/>
              <p:cNvSpPr txBox="1"/>
              <p:nvPr/>
            </p:nvSpPr>
            <p:spPr>
              <a:xfrm>
                <a:off x="6448002" y="575845"/>
                <a:ext cx="1865243" cy="405506"/>
              </a:xfrm>
              <a:prstGeom prst="rect">
                <a:avLst/>
              </a:prstGeom>
              <a:noFill/>
            </p:spPr>
            <p:txBody>
              <a:bodyPr wrap="none" rtlCol="0">
                <a:spAutoFit/>
              </a:bodyPr>
              <a:lstStyle/>
              <a:p>
                <a:r>
                  <a:rPr lang="en-US" sz="1400" dirty="0">
                    <a:cs typeface="Calibri" pitchFamily="34" charset="0"/>
                  </a:rPr>
                  <a:t>Compute System</a:t>
                </a:r>
              </a:p>
            </p:txBody>
          </p:sp>
          <p:sp>
            <p:nvSpPr>
              <p:cNvPr id="23" name="TextBox 22"/>
              <p:cNvSpPr txBox="1"/>
              <p:nvPr/>
            </p:nvSpPr>
            <p:spPr>
              <a:xfrm>
                <a:off x="7708496" y="3184261"/>
                <a:ext cx="1156353" cy="567708"/>
              </a:xfrm>
              <a:prstGeom prst="rect">
                <a:avLst/>
              </a:prstGeom>
              <a:noFill/>
            </p:spPr>
            <p:txBody>
              <a:bodyPr wrap="square" rtlCol="0">
                <a:spAutoFit/>
              </a:bodyPr>
              <a:lstStyle/>
              <a:p>
                <a:pPr algn="ctr"/>
                <a:r>
                  <a:rPr lang="en-US" sz="1100" dirty="0">
                    <a:cs typeface="Calibri" pitchFamily="34" charset="0"/>
                  </a:rPr>
                  <a:t>Storage</a:t>
                </a:r>
              </a:p>
              <a:p>
                <a:pPr algn="ctr"/>
                <a:r>
                  <a:rPr lang="en-US" sz="1100" dirty="0">
                    <a:cs typeface="Calibri" pitchFamily="34" charset="0"/>
                  </a:rPr>
                  <a:t>Network</a:t>
                </a:r>
              </a:p>
            </p:txBody>
          </p:sp>
          <p:sp>
            <p:nvSpPr>
              <p:cNvPr id="24" name="TextBox 23"/>
              <p:cNvSpPr txBox="1"/>
              <p:nvPr/>
            </p:nvSpPr>
            <p:spPr>
              <a:xfrm>
                <a:off x="6621226" y="5734048"/>
                <a:ext cx="1963111" cy="364955"/>
              </a:xfrm>
              <a:prstGeom prst="rect">
                <a:avLst/>
              </a:prstGeom>
              <a:noFill/>
            </p:spPr>
            <p:txBody>
              <a:bodyPr wrap="square" rtlCol="0">
                <a:spAutoFit/>
              </a:bodyPr>
              <a:lstStyle/>
              <a:p>
                <a:pPr algn="ctr"/>
                <a:r>
                  <a:rPr lang="en-US" sz="1200" dirty="0">
                    <a:cs typeface="Calibri" pitchFamily="34" charset="0"/>
                  </a:rPr>
                  <a:t>Storage System</a:t>
                </a:r>
              </a:p>
            </p:txBody>
          </p:sp>
        </p:grpSp>
        <p:pic>
          <p:nvPicPr>
            <p:cNvPr id="26" name="Picture 9" descr="C:\Users\patils1\Desktop\2013 Projects\CIS v2\CIS Slide Deck_Based on Book\Colored Graphics\Storage System.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225558" y="3036926"/>
              <a:ext cx="708594" cy="1508760"/>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extLst>
      <p:ext uri="{BB962C8B-B14F-4D97-AF65-F5344CB8AC3E}">
        <p14:creationId xmlns:p14="http://schemas.microsoft.com/office/powerpoint/2010/main" val="3450409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idx="1"/>
          </p:nvPr>
        </p:nvSpPr>
        <p:spPr/>
        <p:txBody>
          <a:bodyPr/>
          <a:lstStyle/>
          <a:p>
            <a:r>
              <a:rPr lang="en-US" dirty="0"/>
              <a:t>Storage as a </a:t>
            </a:r>
            <a:r>
              <a:rPr lang="en-US" dirty="0" smtClean="0"/>
              <a:t>Service</a:t>
            </a:r>
            <a:endParaRPr lang="en-US" dirty="0"/>
          </a:p>
        </p:txBody>
      </p:sp>
      <p:sp>
        <p:nvSpPr>
          <p:cNvPr id="2" name="Title 1"/>
          <p:cNvSpPr>
            <a:spLocks noGrp="1"/>
          </p:cNvSpPr>
          <p:nvPr>
            <p:ph type="title"/>
          </p:nvPr>
        </p:nvSpPr>
        <p:spPr/>
        <p:txBody>
          <a:bodyPr/>
          <a:lstStyle/>
          <a:p>
            <a:r>
              <a:rPr lang="en-US" dirty="0" smtClean="0"/>
              <a:t>Use Case – Block-based Storage in Cloud</a:t>
            </a:r>
            <a:endParaRPr lang="en-US" dirty="0"/>
          </a:p>
        </p:txBody>
      </p:sp>
      <p:sp>
        <p:nvSpPr>
          <p:cNvPr id="4" name="Footer Placeholder 3"/>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34" name="Group 33"/>
          <p:cNvGrpSpPr/>
          <p:nvPr/>
        </p:nvGrpSpPr>
        <p:grpSpPr>
          <a:xfrm>
            <a:off x="3662738" y="2326284"/>
            <a:ext cx="4195483" cy="4026390"/>
            <a:chOff x="4741489" y="890885"/>
            <a:chExt cx="4195483" cy="4026390"/>
          </a:xfrm>
        </p:grpSpPr>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1489" y="1657350"/>
              <a:ext cx="4195483" cy="2194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1" descr="C:\Users\patils1\Desktop\2013 Projects\CIS v2\CIS Slide Deck_Based on Book\Colored Graphics\Virtual Machine with Application and O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00776" y="1430549"/>
              <a:ext cx="428402" cy="45360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9" descr="C:\Users\patils1\Desktop\2013 Projects\CIS v2\CIS Slide Deck_Based on Book\Colored Graphics\Storage System.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67386" y="2952750"/>
              <a:ext cx="708594" cy="150876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1" descr="C:\Users\patils1\Desktop\2013 Projects\CIS v2\CIS Slide Deck_Based on Book\Colored Graphics\Virtual Machine with Application and O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77796" y="1430549"/>
              <a:ext cx="428402" cy="4536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1" descr="C:\Users\patils1\Desktop\2013 Projects\CIS v2\CIS Slide Deck_Based on Book\Colored Graphics\Virtual Machine with Application and O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43776" y="1430549"/>
              <a:ext cx="428402" cy="45360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a:stCxn id="9" idx="2"/>
              <a:endCxn id="18" idx="0"/>
            </p:cNvCxnSpPr>
            <p:nvPr/>
          </p:nvCxnSpPr>
          <p:spPr>
            <a:xfrm>
              <a:off x="6991997" y="1884151"/>
              <a:ext cx="129686" cy="913151"/>
            </a:xfrm>
            <a:prstGeom prst="line">
              <a:avLst/>
            </a:prstGeom>
            <a:ln w="12700" cmpd="sng">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10" idx="2"/>
              <a:endCxn id="19" idx="0"/>
            </p:cNvCxnSpPr>
            <p:nvPr/>
          </p:nvCxnSpPr>
          <p:spPr>
            <a:xfrm>
              <a:off x="7557977" y="1884151"/>
              <a:ext cx="22177" cy="913151"/>
            </a:xfrm>
            <a:prstGeom prst="line">
              <a:avLst/>
            </a:prstGeom>
            <a:ln w="12700" cmpd="sng">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18" name="Picture 26" descr="C:\Users\patils1\Desktop\2013 Projects\CIS v2\CIS Slide Deck_Based on Book\Colored Graphics\LU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29659" y="2797302"/>
              <a:ext cx="384048" cy="38404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6" descr="C:\Users\patils1\Desktop\2013 Projects\CIS v2\CIS Slide Deck_Based on Book\Colored Graphics\LU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88130" y="2797302"/>
              <a:ext cx="384048" cy="384048"/>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p:cNvCxnSpPr>
              <a:stCxn id="8" idx="2"/>
              <a:endCxn id="23" idx="0"/>
            </p:cNvCxnSpPr>
            <p:nvPr/>
          </p:nvCxnSpPr>
          <p:spPr>
            <a:xfrm>
              <a:off x="6414977" y="1884151"/>
              <a:ext cx="246739" cy="913151"/>
            </a:xfrm>
            <a:prstGeom prst="line">
              <a:avLst/>
            </a:prstGeom>
            <a:ln w="12700" cmpd="sng">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23" name="Picture 26" descr="C:\Users\patils1\Desktop\2013 Projects\CIS v2\CIS Slide Deck_Based on Book\Colored Graphics\LU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69692" y="2797302"/>
              <a:ext cx="384048" cy="384048"/>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4914900" y="2762250"/>
              <a:ext cx="1509601" cy="461665"/>
            </a:xfrm>
            <a:prstGeom prst="rect">
              <a:avLst/>
            </a:prstGeom>
            <a:noFill/>
          </p:spPr>
          <p:txBody>
            <a:bodyPr wrap="square" rtlCol="0">
              <a:spAutoFit/>
            </a:bodyPr>
            <a:lstStyle/>
            <a:p>
              <a:pPr algn="ctr"/>
              <a:r>
                <a:rPr lang="en-US" sz="1200" dirty="0"/>
                <a:t>Block-based storage volumes</a:t>
              </a:r>
            </a:p>
          </p:txBody>
        </p:sp>
        <p:sp>
          <p:nvSpPr>
            <p:cNvPr id="29" name="Rounded Rectangle 28"/>
            <p:cNvSpPr/>
            <p:nvPr/>
          </p:nvSpPr>
          <p:spPr>
            <a:xfrm>
              <a:off x="6386401" y="2726055"/>
              <a:ext cx="1462199" cy="502920"/>
            </a:xfrm>
            <a:prstGeom prst="round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TextBox 29"/>
            <p:cNvSpPr txBox="1"/>
            <p:nvPr/>
          </p:nvSpPr>
          <p:spPr>
            <a:xfrm>
              <a:off x="6411129" y="4455610"/>
              <a:ext cx="1437471" cy="461665"/>
            </a:xfrm>
            <a:prstGeom prst="rect">
              <a:avLst/>
            </a:prstGeom>
            <a:noFill/>
          </p:spPr>
          <p:txBody>
            <a:bodyPr wrap="square" rtlCol="0">
              <a:spAutoFit/>
            </a:bodyPr>
            <a:lstStyle/>
            <a:p>
              <a:pPr algn="ctr"/>
              <a:r>
                <a:rPr lang="en-US" sz="1200" dirty="0"/>
                <a:t>Block-based storage system</a:t>
              </a:r>
            </a:p>
          </p:txBody>
        </p:sp>
        <p:sp>
          <p:nvSpPr>
            <p:cNvPr id="32" name="Rounded Rectangle 31"/>
            <p:cNvSpPr/>
            <p:nvPr/>
          </p:nvSpPr>
          <p:spPr>
            <a:xfrm>
              <a:off x="6098905" y="1354666"/>
              <a:ext cx="1749695" cy="588433"/>
            </a:xfrm>
            <a:prstGeom prst="round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TextBox 32"/>
            <p:cNvSpPr txBox="1"/>
            <p:nvPr/>
          </p:nvSpPr>
          <p:spPr>
            <a:xfrm>
              <a:off x="6019800" y="890885"/>
              <a:ext cx="1904999" cy="461665"/>
            </a:xfrm>
            <a:prstGeom prst="rect">
              <a:avLst/>
            </a:prstGeom>
            <a:noFill/>
          </p:spPr>
          <p:txBody>
            <a:bodyPr wrap="square" rtlCol="0">
              <a:spAutoFit/>
            </a:bodyPr>
            <a:lstStyle/>
            <a:p>
              <a:pPr algn="ctr"/>
              <a:r>
                <a:rPr lang="en-US" sz="1200" dirty="0"/>
                <a:t>VM instances running business applications</a:t>
              </a:r>
            </a:p>
          </p:txBody>
        </p:sp>
      </p:grpSp>
    </p:spTree>
    <p:custDataLst>
      <p:tags r:id="rId1"/>
    </p:custDataLst>
    <p:extLst>
      <p:ext uri="{BB962C8B-B14F-4D97-AF65-F5344CB8AC3E}">
        <p14:creationId xmlns:p14="http://schemas.microsoft.com/office/powerpoint/2010/main" val="905141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smtClean="0"/>
              <a:t>During </a:t>
            </a:r>
            <a:r>
              <a:rPr lang="en-US" dirty="0"/>
              <a:t>this lesson the following topics were </a:t>
            </a:r>
            <a:r>
              <a:rPr lang="en-US" dirty="0" smtClean="0"/>
              <a:t>covered:</a:t>
            </a:r>
          </a:p>
          <a:p>
            <a:pPr>
              <a:defRPr/>
            </a:pPr>
            <a:r>
              <a:rPr lang="en-US" dirty="0"/>
              <a:t>LUN and Sub-LUN </a:t>
            </a:r>
            <a:r>
              <a:rPr lang="en-US" dirty="0" err="1"/>
              <a:t>tiering</a:t>
            </a:r>
            <a:endParaRPr lang="en-US" dirty="0"/>
          </a:p>
          <a:p>
            <a:pPr>
              <a:defRPr/>
            </a:pPr>
            <a:r>
              <a:rPr lang="en-US" dirty="0"/>
              <a:t>Cache </a:t>
            </a:r>
            <a:r>
              <a:rPr lang="en-US" dirty="0" err="1"/>
              <a:t>tiering</a:t>
            </a:r>
            <a:endParaRPr lang="en-US" dirty="0"/>
          </a:p>
          <a:p>
            <a:pPr>
              <a:defRPr/>
            </a:pPr>
            <a:r>
              <a:rPr lang="en-US" dirty="0"/>
              <a:t>Server flash </a:t>
            </a:r>
            <a:r>
              <a:rPr lang="en-US" dirty="0" smtClean="0"/>
              <a:t>caching</a:t>
            </a:r>
          </a:p>
          <a:p>
            <a:pPr>
              <a:defRPr/>
            </a:pPr>
            <a:r>
              <a:rPr lang="en-US" dirty="0" smtClean="0"/>
              <a:t>Block-based storage use case</a:t>
            </a:r>
          </a:p>
          <a:p>
            <a:endParaRPr lang="en-US" dirty="0"/>
          </a:p>
        </p:txBody>
      </p:sp>
      <p:sp>
        <p:nvSpPr>
          <p:cNvPr id="2" name="Title 1"/>
          <p:cNvSpPr>
            <a:spLocks noGrp="1"/>
          </p:cNvSpPr>
          <p:nvPr>
            <p:ph type="title"/>
          </p:nvPr>
        </p:nvSpPr>
        <p:spPr/>
        <p:txBody>
          <a:bodyPr/>
          <a:lstStyle/>
          <a:p>
            <a:r>
              <a:rPr lang="en-US" dirty="0" smtClean="0">
                <a:solidFill>
                  <a:srgbClr val="2C95DD"/>
                </a:solidFill>
              </a:rPr>
              <a:t>Lesson 3: Summary</a:t>
            </a:r>
            <a:endParaRPr lang="en-US" dirty="0"/>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spTree>
    <p:custDataLst>
      <p:tags r:id="rId1"/>
    </p:custDataLst>
    <p:extLst>
      <p:ext uri="{BB962C8B-B14F-4D97-AF65-F5344CB8AC3E}">
        <p14:creationId xmlns:p14="http://schemas.microsoft.com/office/powerpoint/2010/main" val="1117191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defRPr/>
            </a:pPr>
            <a:r>
              <a:rPr lang="en-US" dirty="0" smtClean="0"/>
              <a:t>This lesson covers the following topics:</a:t>
            </a:r>
          </a:p>
          <a:p>
            <a:pPr>
              <a:defRPr/>
            </a:pPr>
            <a:r>
              <a:rPr lang="en-US" dirty="0" smtClean="0"/>
              <a:t>Block-based storage system components</a:t>
            </a:r>
          </a:p>
          <a:p>
            <a:pPr>
              <a:defRPr/>
            </a:pPr>
            <a:r>
              <a:rPr lang="en-US" dirty="0" smtClean="0">
                <a:solidFill>
                  <a:schemeClr val="tx1"/>
                </a:solidFill>
              </a:rPr>
              <a:t>Intelligent cache algorithms</a:t>
            </a:r>
          </a:p>
          <a:p>
            <a:pPr>
              <a:defRPr/>
            </a:pPr>
            <a:r>
              <a:rPr lang="en-US" dirty="0" smtClean="0"/>
              <a:t>Cache protection mechanisms</a:t>
            </a:r>
            <a:endParaRPr lang="en-US" dirty="0" smtClean="0">
              <a:solidFill>
                <a:schemeClr val="tx1"/>
              </a:solidFill>
            </a:endParaRPr>
          </a:p>
        </p:txBody>
      </p:sp>
      <p:sp>
        <p:nvSpPr>
          <p:cNvPr id="4" name="Title 3"/>
          <p:cNvSpPr>
            <a:spLocks noGrp="1"/>
          </p:cNvSpPr>
          <p:nvPr>
            <p:ph type="title"/>
          </p:nvPr>
        </p:nvSpPr>
        <p:spPr/>
        <p:txBody>
          <a:bodyPr/>
          <a:lstStyle/>
          <a:p>
            <a:r>
              <a:rPr lang="en-US" dirty="0" smtClean="0"/>
              <a:t>Lesson 1: Components of Block-based Storage System</a:t>
            </a:r>
            <a:endParaRPr lang="en-US" dirty="0"/>
          </a:p>
        </p:txBody>
      </p:sp>
      <p:sp>
        <p:nvSpPr>
          <p:cNvPr id="2" name="Footer Placeholder 1"/>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spTree>
    <p:custDataLst>
      <p:tags r:id="rId1"/>
    </p:custDataLst>
    <p:extLst>
      <p:ext uri="{BB962C8B-B14F-4D97-AF65-F5344CB8AC3E}">
        <p14:creationId xmlns:p14="http://schemas.microsoft.com/office/powerpoint/2010/main" val="1370882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smtClean="0"/>
              <a:t>Key points covered in this module:</a:t>
            </a:r>
          </a:p>
          <a:p>
            <a:pPr>
              <a:defRPr/>
            </a:pPr>
            <a:r>
              <a:rPr lang="en-US" dirty="0" smtClean="0"/>
              <a:t>Components </a:t>
            </a:r>
            <a:r>
              <a:rPr lang="en-US" dirty="0"/>
              <a:t>of block-based storage system</a:t>
            </a:r>
          </a:p>
          <a:p>
            <a:pPr>
              <a:defRPr/>
            </a:pPr>
            <a:r>
              <a:rPr lang="en-US" dirty="0" smtClean="0"/>
              <a:t>Traditional </a:t>
            </a:r>
            <a:r>
              <a:rPr lang="en-US" dirty="0"/>
              <a:t>and virtual storage provisioning</a:t>
            </a:r>
          </a:p>
          <a:p>
            <a:pPr>
              <a:defRPr/>
            </a:pPr>
            <a:r>
              <a:rPr lang="en-US" dirty="0" smtClean="0"/>
              <a:t>Storage </a:t>
            </a:r>
            <a:r>
              <a:rPr lang="en-US" dirty="0" err="1"/>
              <a:t>tiering</a:t>
            </a:r>
            <a:r>
              <a:rPr lang="en-US" dirty="0"/>
              <a:t> mechanisms</a:t>
            </a:r>
          </a:p>
          <a:p>
            <a:pPr marL="457200" lvl="1" indent="0">
              <a:buNone/>
            </a:pPr>
            <a:endParaRPr lang="en-US" dirty="0" smtClean="0"/>
          </a:p>
          <a:p>
            <a:endParaRPr lang="en-US" dirty="0"/>
          </a:p>
        </p:txBody>
      </p:sp>
      <p:sp>
        <p:nvSpPr>
          <p:cNvPr id="2" name="Title 1"/>
          <p:cNvSpPr>
            <a:spLocks noGrp="1"/>
          </p:cNvSpPr>
          <p:nvPr>
            <p:ph type="title"/>
          </p:nvPr>
        </p:nvSpPr>
        <p:spPr/>
        <p:txBody>
          <a:bodyPr/>
          <a:lstStyle/>
          <a:p>
            <a:r>
              <a:rPr lang="en-US" dirty="0" smtClean="0">
                <a:solidFill>
                  <a:srgbClr val="2C95DD"/>
                </a:solidFill>
              </a:rPr>
              <a:t>Module 3: Summary</a:t>
            </a:r>
            <a:endParaRPr lang="en-US" dirty="0"/>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spTree>
    <p:custDataLst>
      <p:tags r:id="rId1"/>
    </p:custDataLst>
    <p:extLst>
      <p:ext uri="{BB962C8B-B14F-4D97-AF65-F5344CB8AC3E}">
        <p14:creationId xmlns:p14="http://schemas.microsoft.com/office/powerpoint/2010/main" val="3218136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lnSpc>
                <a:spcPct val="90000"/>
              </a:lnSpc>
            </a:pPr>
            <a:r>
              <a:rPr lang="en-US" dirty="0" smtClean="0"/>
              <a:t>A SAN </a:t>
            </a:r>
            <a:r>
              <a:rPr lang="en-US" dirty="0"/>
              <a:t>that uses Internet Protocol (IP) for the transport of </a:t>
            </a:r>
            <a:r>
              <a:rPr lang="en-US" dirty="0" smtClean="0"/>
              <a:t>block-level data</a:t>
            </a:r>
          </a:p>
          <a:p>
            <a:pPr>
              <a:lnSpc>
                <a:spcPct val="90000"/>
              </a:lnSpc>
            </a:pPr>
            <a:r>
              <a:rPr lang="en-US" dirty="0"/>
              <a:t>U</a:t>
            </a:r>
            <a:r>
              <a:rPr lang="en-US" dirty="0" smtClean="0"/>
              <a:t>ses </a:t>
            </a:r>
            <a:r>
              <a:rPr lang="en-US" dirty="0"/>
              <a:t>IP-based </a:t>
            </a:r>
            <a:r>
              <a:rPr lang="en-US" dirty="0" smtClean="0"/>
              <a:t>protocols </a:t>
            </a:r>
            <a:r>
              <a:rPr lang="en-US" dirty="0"/>
              <a:t>for </a:t>
            </a:r>
            <a:r>
              <a:rPr lang="en-US" dirty="0" smtClean="0"/>
              <a:t>communication, commonly:</a:t>
            </a:r>
          </a:p>
          <a:p>
            <a:pPr lvl="1">
              <a:lnSpc>
                <a:spcPct val="90000"/>
              </a:lnSpc>
            </a:pPr>
            <a:r>
              <a:rPr lang="en-US" dirty="0" smtClean="0"/>
              <a:t>Internet </a:t>
            </a:r>
            <a:r>
              <a:rPr lang="en-US" dirty="0"/>
              <a:t>SCSI (iSCSI</a:t>
            </a:r>
            <a:r>
              <a:rPr lang="en-US" dirty="0" smtClean="0"/>
              <a:t>)</a:t>
            </a:r>
          </a:p>
          <a:p>
            <a:pPr lvl="1">
              <a:lnSpc>
                <a:spcPct val="90000"/>
              </a:lnSpc>
            </a:pPr>
            <a:r>
              <a:rPr lang="en-US" dirty="0" err="1" smtClean="0"/>
              <a:t>Fibre</a:t>
            </a:r>
            <a:r>
              <a:rPr lang="en-US" dirty="0" smtClean="0"/>
              <a:t> </a:t>
            </a:r>
            <a:r>
              <a:rPr lang="en-US" dirty="0"/>
              <a:t>Channel over IP (FCIP</a:t>
            </a:r>
            <a:r>
              <a:rPr lang="en-US" dirty="0" smtClean="0"/>
              <a:t>)  </a:t>
            </a:r>
            <a:endParaRPr lang="en-US" dirty="0"/>
          </a:p>
          <a:p>
            <a:pPr>
              <a:lnSpc>
                <a:spcPct val="90000"/>
              </a:lnSpc>
            </a:pPr>
            <a:endParaRPr lang="en-US" dirty="0"/>
          </a:p>
          <a:p>
            <a:endParaRPr lang="en-US" dirty="0">
              <a:solidFill>
                <a:schemeClr val="bg2">
                  <a:lumMod val="75000"/>
                </a:schemeClr>
              </a:solidFill>
            </a:endParaRPr>
          </a:p>
          <a:p>
            <a:endParaRPr lang="en-US" dirty="0"/>
          </a:p>
          <a:p>
            <a:endParaRPr lang="en-US" dirty="0"/>
          </a:p>
        </p:txBody>
      </p:sp>
      <p:sp>
        <p:nvSpPr>
          <p:cNvPr id="2" name="Title 1"/>
          <p:cNvSpPr>
            <a:spLocks noGrp="1"/>
          </p:cNvSpPr>
          <p:nvPr>
            <p:ph type="title"/>
          </p:nvPr>
        </p:nvSpPr>
        <p:spPr/>
        <p:txBody>
          <a:bodyPr/>
          <a:lstStyle/>
          <a:p>
            <a:r>
              <a:rPr lang="en-US" dirty="0" smtClean="0"/>
              <a:t>What is IP SAN?</a:t>
            </a:r>
            <a:endParaRPr lang="en-US" dirty="0"/>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spTree>
    <p:custDataLst>
      <p:tags r:id="rId1"/>
    </p:custDataLst>
    <p:extLst>
      <p:ext uri="{BB962C8B-B14F-4D97-AF65-F5344CB8AC3E}">
        <p14:creationId xmlns:p14="http://schemas.microsoft.com/office/powerpoint/2010/main" val="787968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lnSpc>
                <a:spcPct val="90000"/>
              </a:lnSpc>
            </a:pPr>
            <a:r>
              <a:rPr lang="en-US" sz="2400" dirty="0" smtClean="0"/>
              <a:t>Existing IP-based network </a:t>
            </a:r>
            <a:r>
              <a:rPr lang="en-US" sz="2400" dirty="0"/>
              <a:t>infrastructure can be leveraged</a:t>
            </a:r>
          </a:p>
          <a:p>
            <a:pPr lvl="1">
              <a:lnSpc>
                <a:spcPct val="90000"/>
              </a:lnSpc>
            </a:pPr>
            <a:r>
              <a:rPr lang="en-US" sz="2400" dirty="0"/>
              <a:t>Reduced cost compared to </a:t>
            </a:r>
            <a:r>
              <a:rPr lang="en-US" sz="2400" dirty="0" smtClean="0"/>
              <a:t>deploying </a:t>
            </a:r>
            <a:r>
              <a:rPr lang="en-US" sz="2400" dirty="0"/>
              <a:t>new FC SAN </a:t>
            </a:r>
            <a:r>
              <a:rPr lang="en-US" sz="2400" dirty="0" smtClean="0"/>
              <a:t>infrastructure</a:t>
            </a:r>
          </a:p>
          <a:p>
            <a:pPr>
              <a:lnSpc>
                <a:spcPct val="90000"/>
              </a:lnSpc>
            </a:pPr>
            <a:r>
              <a:rPr lang="en-US" sz="2400" dirty="0"/>
              <a:t>IP network </a:t>
            </a:r>
            <a:r>
              <a:rPr lang="en-US" sz="2400" dirty="0" smtClean="0"/>
              <a:t>makes </a:t>
            </a:r>
            <a:r>
              <a:rPr lang="en-US" sz="2400" dirty="0"/>
              <a:t>it possible to extend or connect SANs </a:t>
            </a:r>
            <a:r>
              <a:rPr lang="en-US" sz="2400" dirty="0" smtClean="0"/>
              <a:t>over long distances</a:t>
            </a:r>
            <a:endParaRPr lang="en-US" sz="2400" dirty="0"/>
          </a:p>
          <a:p>
            <a:pPr>
              <a:lnSpc>
                <a:spcPct val="90000"/>
              </a:lnSpc>
            </a:pPr>
            <a:r>
              <a:rPr lang="en-US" sz="2400" dirty="0" smtClean="0"/>
              <a:t>Many </a:t>
            </a:r>
            <a:r>
              <a:rPr lang="en-US" sz="2400" dirty="0"/>
              <a:t>long-distance disaster recovery solutions already leverage IP-based network</a:t>
            </a:r>
          </a:p>
          <a:p>
            <a:pPr>
              <a:lnSpc>
                <a:spcPct val="90000"/>
              </a:lnSpc>
            </a:pPr>
            <a:r>
              <a:rPr lang="en-US" sz="2400" dirty="0"/>
              <a:t>Many robust and mature security options are available for IP </a:t>
            </a:r>
            <a:r>
              <a:rPr lang="en-US" sz="2400" dirty="0" smtClean="0"/>
              <a:t>network</a:t>
            </a:r>
            <a:endParaRPr lang="en-US" sz="2400" dirty="0"/>
          </a:p>
        </p:txBody>
      </p:sp>
      <p:sp>
        <p:nvSpPr>
          <p:cNvPr id="2" name="Title 1"/>
          <p:cNvSpPr>
            <a:spLocks noGrp="1"/>
          </p:cNvSpPr>
          <p:nvPr>
            <p:ph type="title"/>
          </p:nvPr>
        </p:nvSpPr>
        <p:spPr/>
        <p:txBody>
          <a:bodyPr/>
          <a:lstStyle/>
          <a:p>
            <a:r>
              <a:rPr lang="en-US" dirty="0" smtClean="0"/>
              <a:t>Drivers </a:t>
            </a:r>
            <a:r>
              <a:rPr lang="en-US" dirty="0"/>
              <a:t>for IP SAN</a:t>
            </a:r>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spTree>
    <p:custDataLst>
      <p:tags r:id="rId1"/>
    </p:custDataLst>
    <p:extLst>
      <p:ext uri="{BB962C8B-B14F-4D97-AF65-F5344CB8AC3E}">
        <p14:creationId xmlns:p14="http://schemas.microsoft.com/office/powerpoint/2010/main" val="2460661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defRPr/>
            </a:pPr>
            <a:r>
              <a:rPr lang="en-US" dirty="0" smtClean="0"/>
              <a:t>This lesson covers the following topics:</a:t>
            </a:r>
          </a:p>
          <a:p>
            <a:pPr>
              <a:defRPr/>
            </a:pPr>
            <a:r>
              <a:rPr lang="en-US" dirty="0" smtClean="0"/>
              <a:t>iSCSI network components</a:t>
            </a:r>
          </a:p>
          <a:p>
            <a:pPr>
              <a:defRPr/>
            </a:pPr>
            <a:r>
              <a:rPr lang="en-US" dirty="0" smtClean="0"/>
              <a:t>iSCSI connectivity</a:t>
            </a:r>
          </a:p>
          <a:p>
            <a:pPr>
              <a:defRPr/>
            </a:pPr>
            <a:r>
              <a:rPr lang="en-US" dirty="0" smtClean="0"/>
              <a:t>iSCSI </a:t>
            </a:r>
            <a:r>
              <a:rPr lang="en-US" dirty="0"/>
              <a:t>protocol </a:t>
            </a:r>
            <a:r>
              <a:rPr lang="en-US" dirty="0" smtClean="0"/>
              <a:t>stack</a:t>
            </a:r>
          </a:p>
          <a:p>
            <a:pPr>
              <a:defRPr/>
            </a:pPr>
            <a:r>
              <a:rPr lang="en-US" dirty="0" smtClean="0"/>
              <a:t>iSCSI address and name</a:t>
            </a:r>
          </a:p>
          <a:p>
            <a:pPr>
              <a:defRPr/>
            </a:pPr>
            <a:r>
              <a:rPr lang="en-US" dirty="0" smtClean="0"/>
              <a:t>iSCSI discovery</a:t>
            </a:r>
            <a:endParaRPr lang="en-US" dirty="0"/>
          </a:p>
        </p:txBody>
      </p:sp>
      <p:sp>
        <p:nvSpPr>
          <p:cNvPr id="4" name="Title 3"/>
          <p:cNvSpPr>
            <a:spLocks noGrp="1"/>
          </p:cNvSpPr>
          <p:nvPr>
            <p:ph type="title"/>
          </p:nvPr>
        </p:nvSpPr>
        <p:spPr/>
        <p:txBody>
          <a:bodyPr/>
          <a:lstStyle/>
          <a:p>
            <a:r>
              <a:rPr lang="en-US" dirty="0" smtClean="0"/>
              <a:t>Lesson 1: iSCSI</a:t>
            </a:r>
            <a:endParaRPr lang="en-US" dirty="0"/>
          </a:p>
        </p:txBody>
      </p:sp>
      <p:sp>
        <p:nvSpPr>
          <p:cNvPr id="2" name="Footer Placeholder 1"/>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spTree>
    <p:custDataLst>
      <p:tags r:id="rId1"/>
    </p:custDataLst>
    <p:extLst>
      <p:ext uri="{BB962C8B-B14F-4D97-AF65-F5344CB8AC3E}">
        <p14:creationId xmlns:p14="http://schemas.microsoft.com/office/powerpoint/2010/main" val="411578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IP-based </a:t>
            </a:r>
            <a:r>
              <a:rPr lang="en-US" dirty="0"/>
              <a:t>protocol that </a:t>
            </a:r>
            <a:r>
              <a:rPr lang="en-US" dirty="0" smtClean="0"/>
              <a:t>enables transporting SCSI data over an IP network</a:t>
            </a:r>
            <a:endParaRPr lang="en-US" dirty="0"/>
          </a:p>
          <a:p>
            <a:r>
              <a:rPr lang="en-US" dirty="0"/>
              <a:t>Encapsulates SCSI </a:t>
            </a:r>
            <a:r>
              <a:rPr lang="en-US" dirty="0" smtClean="0"/>
              <a:t>I/O into </a:t>
            </a:r>
            <a:r>
              <a:rPr lang="en-US" dirty="0"/>
              <a:t>IP </a:t>
            </a:r>
            <a:r>
              <a:rPr lang="en-US" dirty="0" smtClean="0"/>
              <a:t>packets </a:t>
            </a:r>
            <a:r>
              <a:rPr lang="en-US" dirty="0"/>
              <a:t>and </a:t>
            </a:r>
            <a:r>
              <a:rPr lang="en-US" dirty="0" smtClean="0"/>
              <a:t>transports </a:t>
            </a:r>
            <a:r>
              <a:rPr lang="en-US" dirty="0"/>
              <a:t>them using </a:t>
            </a:r>
            <a:r>
              <a:rPr lang="en-US" dirty="0" smtClean="0"/>
              <a:t>TCP/IP</a:t>
            </a:r>
          </a:p>
          <a:p>
            <a:endParaRPr lang="en-US" dirty="0"/>
          </a:p>
          <a:p>
            <a:endParaRPr lang="en-US" dirty="0"/>
          </a:p>
        </p:txBody>
      </p:sp>
      <p:sp>
        <p:nvSpPr>
          <p:cNvPr id="2" name="Title 1"/>
          <p:cNvSpPr>
            <a:spLocks noGrp="1"/>
          </p:cNvSpPr>
          <p:nvPr>
            <p:ph type="title"/>
          </p:nvPr>
        </p:nvSpPr>
        <p:spPr/>
        <p:txBody>
          <a:bodyPr/>
          <a:lstStyle/>
          <a:p>
            <a:r>
              <a:rPr lang="en-US" dirty="0" smtClean="0"/>
              <a:t>iSCSI</a:t>
            </a:r>
            <a:r>
              <a:rPr lang="en-US" dirty="0"/>
              <a:t> </a:t>
            </a:r>
            <a:r>
              <a:rPr lang="en-US" dirty="0" smtClean="0"/>
              <a:t>Overview</a:t>
            </a:r>
            <a:endParaRPr lang="en-US" dirty="0"/>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spTree>
    <p:custDataLst>
      <p:tags r:id="rId1"/>
    </p:custDataLst>
    <p:extLst>
      <p:ext uri="{BB962C8B-B14F-4D97-AF65-F5344CB8AC3E}">
        <p14:creationId xmlns:p14="http://schemas.microsoft.com/office/powerpoint/2010/main" val="2166293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61149" y="1644316"/>
            <a:ext cx="3572735" cy="4708358"/>
          </a:xfrm>
        </p:spPr>
        <p:txBody>
          <a:bodyPr/>
          <a:lstStyle/>
          <a:p>
            <a:r>
              <a:rPr lang="en-US" dirty="0"/>
              <a:t>iSCSI </a:t>
            </a:r>
            <a:r>
              <a:rPr lang="en-US" dirty="0" smtClean="0"/>
              <a:t>initiators</a:t>
            </a:r>
            <a:endParaRPr lang="en-US" dirty="0"/>
          </a:p>
          <a:p>
            <a:pPr lvl="1"/>
            <a:r>
              <a:rPr lang="en-US" dirty="0"/>
              <a:t>Example: iSCSI HBA</a:t>
            </a:r>
          </a:p>
          <a:p>
            <a:r>
              <a:rPr lang="en-US" dirty="0"/>
              <a:t>iSCSI </a:t>
            </a:r>
            <a:r>
              <a:rPr lang="en-US" dirty="0" smtClean="0"/>
              <a:t>targets</a:t>
            </a:r>
            <a:endParaRPr lang="en-US" dirty="0"/>
          </a:p>
          <a:p>
            <a:pPr lvl="1"/>
            <a:r>
              <a:rPr lang="en-US" dirty="0" smtClean="0"/>
              <a:t>Example: Storage system with </a:t>
            </a:r>
            <a:r>
              <a:rPr lang="en-US" dirty="0"/>
              <a:t>iSCSI port</a:t>
            </a:r>
          </a:p>
          <a:p>
            <a:r>
              <a:rPr lang="en-US" dirty="0" smtClean="0"/>
              <a:t>IP-based network</a:t>
            </a:r>
          </a:p>
          <a:p>
            <a:pPr lvl="1"/>
            <a:r>
              <a:rPr lang="en-US" dirty="0" smtClean="0"/>
              <a:t>Example: Gigabit Ethernet LAN</a:t>
            </a:r>
            <a:endParaRPr lang="en-US" dirty="0"/>
          </a:p>
          <a:p>
            <a:endParaRPr lang="en-US" dirty="0"/>
          </a:p>
          <a:p>
            <a:endParaRPr lang="en-US" dirty="0"/>
          </a:p>
        </p:txBody>
      </p:sp>
      <p:sp>
        <p:nvSpPr>
          <p:cNvPr id="2" name="Title 1"/>
          <p:cNvSpPr>
            <a:spLocks noGrp="1"/>
          </p:cNvSpPr>
          <p:nvPr>
            <p:ph type="title"/>
          </p:nvPr>
        </p:nvSpPr>
        <p:spPr/>
        <p:txBody>
          <a:bodyPr/>
          <a:lstStyle/>
          <a:p>
            <a:r>
              <a:rPr lang="en-US" dirty="0" smtClean="0"/>
              <a:t>Components of iSCSI Network</a:t>
            </a:r>
            <a:endParaRPr lang="en-US" dirty="0"/>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75" name="Group 74"/>
          <p:cNvGrpSpPr/>
          <p:nvPr/>
        </p:nvGrpSpPr>
        <p:grpSpPr>
          <a:xfrm>
            <a:off x="5486401" y="1748396"/>
            <a:ext cx="2344875" cy="3280805"/>
            <a:chOff x="6038670" y="590550"/>
            <a:chExt cx="2344875" cy="3280805"/>
          </a:xfrm>
        </p:grpSpPr>
        <p:cxnSp>
          <p:nvCxnSpPr>
            <p:cNvPr id="57" name="Elbow Connector 56"/>
            <p:cNvCxnSpPr/>
            <p:nvPr/>
          </p:nvCxnSpPr>
          <p:spPr>
            <a:xfrm rot="16200000" flipH="1">
              <a:off x="7040575" y="2536082"/>
              <a:ext cx="1064327" cy="148840"/>
            </a:xfrm>
            <a:prstGeom prst="bentConnector2">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rot="5400000">
              <a:off x="6515155" y="2538728"/>
              <a:ext cx="1064327" cy="148840"/>
            </a:xfrm>
            <a:prstGeom prst="bentConnector2">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7367790" y="1342247"/>
              <a:ext cx="730775" cy="653615"/>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28" idx="1"/>
            </p:cNvCxnSpPr>
            <p:nvPr/>
          </p:nvCxnSpPr>
          <p:spPr>
            <a:xfrm>
              <a:off x="6484168" y="1358119"/>
              <a:ext cx="758827" cy="653615"/>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7284783" y="1283571"/>
              <a:ext cx="0" cy="674884"/>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rot="10800000">
              <a:off x="7637292" y="3113308"/>
              <a:ext cx="95886" cy="64008"/>
            </a:xfrm>
            <a:prstGeom prst="rect">
              <a:avLst/>
            </a:prstGeom>
            <a:solidFill>
              <a:schemeClr val="tx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rot="10800000">
              <a:off x="6895118" y="3113308"/>
              <a:ext cx="95886" cy="64008"/>
            </a:xfrm>
            <a:prstGeom prst="rect">
              <a:avLst/>
            </a:prstGeom>
            <a:solidFill>
              <a:schemeClr val="tx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48"/>
            <p:cNvSpPr>
              <a:spLocks noChangeArrowheads="1"/>
            </p:cNvSpPr>
            <p:nvPr/>
          </p:nvSpPr>
          <p:spPr bwMode="auto">
            <a:xfrm>
              <a:off x="6706838" y="590550"/>
              <a:ext cx="860813" cy="138499"/>
            </a:xfrm>
            <a:prstGeom prst="rect">
              <a:avLst/>
            </a:prstGeom>
            <a:noFill/>
            <a:ln w="9525">
              <a:noFill/>
              <a:miter lim="800000"/>
              <a:headEnd/>
              <a:tailEnd/>
            </a:ln>
          </p:spPr>
          <p:txBody>
            <a:bodyPr wrap="none" lIns="0" tIns="0" rIns="0" bIns="0">
              <a:spAutoFit/>
            </a:bodyPr>
            <a:lstStyle/>
            <a:p>
              <a:pPr marL="354013" indent="-354013" defTabSz="941388"/>
              <a:r>
                <a:rPr lang="en-US" sz="900" b="1" dirty="0">
                  <a:solidFill>
                    <a:srgbClr val="000000"/>
                  </a:solidFill>
                  <a:cs typeface="Calibri" pitchFamily="34" charset="0"/>
                </a:rPr>
                <a:t>Compute Systems</a:t>
              </a:r>
              <a:endParaRPr lang="en-US" sz="900" dirty="0">
                <a:cs typeface="Calibri" pitchFamily="34" charset="0"/>
              </a:endParaRPr>
            </a:p>
          </p:txBody>
        </p:sp>
        <p:grpSp>
          <p:nvGrpSpPr>
            <p:cNvPr id="4" name="Group 3"/>
            <p:cNvGrpSpPr/>
            <p:nvPr/>
          </p:nvGrpSpPr>
          <p:grpSpPr>
            <a:xfrm>
              <a:off x="6186543" y="772688"/>
              <a:ext cx="595251" cy="625244"/>
              <a:chOff x="6186543" y="803506"/>
              <a:chExt cx="595251" cy="625244"/>
            </a:xfrm>
          </p:grpSpPr>
          <p:sp>
            <p:nvSpPr>
              <p:cNvPr id="34" name="Rectangle 33"/>
              <p:cNvSpPr/>
              <p:nvPr/>
            </p:nvSpPr>
            <p:spPr>
              <a:xfrm rot="5400000">
                <a:off x="6466469" y="1335087"/>
                <a:ext cx="95886" cy="91440"/>
              </a:xfrm>
              <a:prstGeom prst="rect">
                <a:avLst/>
              </a:prstGeom>
              <a:solidFill>
                <a:schemeClr val="tx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9" name="Picture 28" descr="C:\Users\patils1\Desktop\2013 Projects\CIS v2\CIS Slide Deck_Based on Book\Colored Graphics\Physical Compute System With Hyperviso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86543" y="803506"/>
                <a:ext cx="595251" cy="576612"/>
              </a:xfrm>
              <a:prstGeom prst="rect">
                <a:avLst/>
              </a:prstGeom>
              <a:noFill/>
              <a:extLst>
                <a:ext uri="{909E8E84-426E-40DD-AFC4-6F175D3DCCD1}">
                  <a14:hiddenFill xmlns:a14="http://schemas.microsoft.com/office/drawing/2010/main">
                    <a:solidFill>
                      <a:srgbClr val="FFFFFF"/>
                    </a:solidFill>
                  </a14:hiddenFill>
                </a:ext>
              </a:extLst>
            </p:spPr>
          </p:pic>
        </p:grpSp>
        <p:pic>
          <p:nvPicPr>
            <p:cNvPr id="32" name="Picture 9" descr="C:\Users\patils1\Desktop\2013 Projects\CIS v2\CIS Slide Deck_Based on Book\Colored Graphics\Storage System.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77000" y="2738051"/>
              <a:ext cx="450627" cy="959489"/>
            </a:xfrm>
            <a:prstGeom prst="rect">
              <a:avLst/>
            </a:prstGeom>
            <a:noFill/>
            <a:extLst>
              <a:ext uri="{909E8E84-426E-40DD-AFC4-6F175D3DCCD1}">
                <a14:hiddenFill xmlns:a14="http://schemas.microsoft.com/office/drawing/2010/main">
                  <a:solidFill>
                    <a:srgbClr val="FFFFFF"/>
                  </a:solidFill>
                </a14:hiddenFill>
              </a:ext>
            </a:extLst>
          </p:spPr>
        </p:pic>
        <p:grpSp>
          <p:nvGrpSpPr>
            <p:cNvPr id="35" name="Group 34"/>
            <p:cNvGrpSpPr/>
            <p:nvPr/>
          </p:nvGrpSpPr>
          <p:grpSpPr>
            <a:xfrm>
              <a:off x="6987419" y="772688"/>
              <a:ext cx="595251" cy="625244"/>
              <a:chOff x="6186543" y="803506"/>
              <a:chExt cx="595251" cy="625244"/>
            </a:xfrm>
          </p:grpSpPr>
          <p:sp>
            <p:nvSpPr>
              <p:cNvPr id="36" name="Rectangle 35"/>
              <p:cNvSpPr/>
              <p:nvPr/>
            </p:nvSpPr>
            <p:spPr>
              <a:xfrm rot="5400000">
                <a:off x="6440093" y="1335087"/>
                <a:ext cx="95886" cy="91440"/>
              </a:xfrm>
              <a:prstGeom prst="rect">
                <a:avLst/>
              </a:prstGeom>
              <a:solidFill>
                <a:schemeClr val="tx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7" name="Picture 36" descr="C:\Users\patils1\Desktop\2013 Projects\CIS v2\CIS Slide Deck_Based on Book\Colored Graphics\Physical Compute System With Hyperviso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86543" y="803506"/>
                <a:ext cx="595251" cy="5766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Group 37"/>
            <p:cNvGrpSpPr/>
            <p:nvPr/>
          </p:nvGrpSpPr>
          <p:grpSpPr>
            <a:xfrm>
              <a:off x="7788294" y="772688"/>
              <a:ext cx="595251" cy="625244"/>
              <a:chOff x="6186543" y="803506"/>
              <a:chExt cx="595251" cy="625244"/>
            </a:xfrm>
          </p:grpSpPr>
          <p:sp>
            <p:nvSpPr>
              <p:cNvPr id="39" name="Rectangle 38"/>
              <p:cNvSpPr/>
              <p:nvPr/>
            </p:nvSpPr>
            <p:spPr>
              <a:xfrm rot="5400000">
                <a:off x="6422509" y="1335087"/>
                <a:ext cx="95886" cy="91440"/>
              </a:xfrm>
              <a:prstGeom prst="rect">
                <a:avLst/>
              </a:prstGeom>
              <a:solidFill>
                <a:schemeClr val="tx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0" name="Picture 39" descr="C:\Users\patils1\Desktop\2013 Projects\CIS v2\CIS Slide Deck_Based on Book\Colored Graphics\Physical Compute System With Hyperviso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86543" y="803506"/>
                <a:ext cx="595251" cy="5766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 name="Group 40"/>
            <p:cNvGrpSpPr/>
            <p:nvPr/>
          </p:nvGrpSpPr>
          <p:grpSpPr>
            <a:xfrm>
              <a:off x="6975469" y="1809750"/>
              <a:ext cx="626425" cy="403966"/>
              <a:chOff x="6975469" y="1934821"/>
              <a:chExt cx="626425" cy="403966"/>
            </a:xfrm>
          </p:grpSpPr>
          <p:pic>
            <p:nvPicPr>
              <p:cNvPr id="31" name="Picture 3" descr="C:\Users\patils1\Desktop\2013 Projects\CIS v2\CIS Slide Deck_Based on Book\Colored Graphics\LAN-WA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75469" y="1934821"/>
                <a:ext cx="626425" cy="403966"/>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41"/>
              <p:cNvSpPr>
                <a:spLocks noChangeArrowheads="1"/>
              </p:cNvSpPr>
              <p:nvPr/>
            </p:nvSpPr>
            <p:spPr bwMode="auto">
              <a:xfrm>
                <a:off x="7242995" y="2067555"/>
                <a:ext cx="91371" cy="138499"/>
              </a:xfrm>
              <a:prstGeom prst="rect">
                <a:avLst/>
              </a:prstGeom>
              <a:noFill/>
              <a:ln w="9525">
                <a:noFill/>
                <a:miter lim="800000"/>
                <a:headEnd/>
                <a:tailEnd/>
              </a:ln>
            </p:spPr>
            <p:txBody>
              <a:bodyPr wrap="none" lIns="0" tIns="0" rIns="0" bIns="0">
                <a:spAutoFit/>
              </a:bodyPr>
              <a:lstStyle/>
              <a:p>
                <a:pPr algn="ctr">
                  <a:spcBef>
                    <a:spcPct val="0"/>
                  </a:spcBef>
                  <a:buClrTx/>
                  <a:buFontTx/>
                  <a:buNone/>
                </a:pPr>
                <a:r>
                  <a:rPr lang="en-US" sz="900" b="1" dirty="0">
                    <a:solidFill>
                      <a:srgbClr val="000000"/>
                    </a:solidFill>
                    <a:cs typeface="Calibri" pitchFamily="34" charset="0"/>
                  </a:rPr>
                  <a:t>IP</a:t>
                </a:r>
                <a:endParaRPr lang="en-US" sz="900" b="1" dirty="0">
                  <a:cs typeface="Calibri" pitchFamily="34" charset="0"/>
                </a:endParaRPr>
              </a:p>
            </p:txBody>
          </p:sp>
        </p:grpSp>
        <p:pic>
          <p:nvPicPr>
            <p:cNvPr id="42" name="Picture 9" descr="C:\Users\patils1\Desktop\2013 Projects\CIS v2\CIS Slide Deck_Based on Book\Colored Graphics\Storage System.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02773" y="2738051"/>
              <a:ext cx="450627" cy="959489"/>
            </a:xfrm>
            <a:prstGeom prst="rect">
              <a:avLst/>
            </a:prstGeom>
            <a:noFill/>
            <a:extLst>
              <a:ext uri="{909E8E84-426E-40DD-AFC4-6F175D3DCCD1}">
                <a14:hiddenFill xmlns:a14="http://schemas.microsoft.com/office/drawing/2010/main">
                  <a:solidFill>
                    <a:srgbClr val="FFFFFF"/>
                  </a:solidFill>
                </a14:hiddenFill>
              </a:ext>
            </a:extLst>
          </p:spPr>
        </p:pic>
        <p:sp>
          <p:nvSpPr>
            <p:cNvPr id="45" name="Rectangle 48"/>
            <p:cNvSpPr>
              <a:spLocks noChangeArrowheads="1"/>
            </p:cNvSpPr>
            <p:nvPr/>
          </p:nvSpPr>
          <p:spPr bwMode="auto">
            <a:xfrm>
              <a:off x="6780016" y="3732856"/>
              <a:ext cx="788677" cy="138499"/>
            </a:xfrm>
            <a:prstGeom prst="rect">
              <a:avLst/>
            </a:prstGeom>
            <a:noFill/>
            <a:ln w="9525">
              <a:noFill/>
              <a:miter lim="800000"/>
              <a:headEnd/>
              <a:tailEnd/>
            </a:ln>
          </p:spPr>
          <p:txBody>
            <a:bodyPr wrap="none" lIns="0" tIns="0" rIns="0" bIns="0">
              <a:spAutoFit/>
            </a:bodyPr>
            <a:lstStyle/>
            <a:p>
              <a:pPr marL="354013" indent="-354013" defTabSz="941388"/>
              <a:r>
                <a:rPr lang="en-US" sz="900" b="1" dirty="0">
                  <a:solidFill>
                    <a:srgbClr val="000000"/>
                  </a:solidFill>
                  <a:cs typeface="Calibri" pitchFamily="34" charset="0"/>
                </a:rPr>
                <a:t>Storage Systems</a:t>
              </a:r>
              <a:endParaRPr lang="en-US" sz="900" dirty="0">
                <a:cs typeface="Calibri" pitchFamily="34" charset="0"/>
              </a:endParaRPr>
            </a:p>
          </p:txBody>
        </p:sp>
        <p:cxnSp>
          <p:nvCxnSpPr>
            <p:cNvPr id="59" name="Straight Arrow Connector 58"/>
            <p:cNvCxnSpPr/>
            <p:nvPr/>
          </p:nvCxnSpPr>
          <p:spPr>
            <a:xfrm flipV="1">
              <a:off x="7536876" y="3177316"/>
              <a:ext cx="130035" cy="221892"/>
            </a:xfrm>
            <a:prstGeom prst="straightConnector1">
              <a:avLst/>
            </a:prstGeom>
            <a:noFill/>
            <a:ln w="15875">
              <a:solidFill>
                <a:srgbClr val="000000"/>
              </a:solidFill>
              <a:round/>
              <a:headEnd type="none" w="med" len="med"/>
              <a:tailEnd type="triangle" w="med" len="med"/>
            </a:ln>
          </p:spPr>
        </p:cxnSp>
        <p:cxnSp>
          <p:nvCxnSpPr>
            <p:cNvPr id="61" name="Straight Arrow Connector 60"/>
            <p:cNvCxnSpPr/>
            <p:nvPr/>
          </p:nvCxnSpPr>
          <p:spPr>
            <a:xfrm flipH="1" flipV="1">
              <a:off x="6961359" y="3181350"/>
              <a:ext cx="130035" cy="221892"/>
            </a:xfrm>
            <a:prstGeom prst="straightConnector1">
              <a:avLst/>
            </a:prstGeom>
            <a:noFill/>
            <a:ln w="15875">
              <a:solidFill>
                <a:srgbClr val="000000"/>
              </a:solidFill>
              <a:round/>
              <a:headEnd type="none" w="med" len="med"/>
              <a:tailEnd type="triangle" w="med" len="med"/>
            </a:ln>
          </p:spPr>
        </p:cxnSp>
        <p:sp>
          <p:nvSpPr>
            <p:cNvPr id="62" name="Rectangle 48"/>
            <p:cNvSpPr>
              <a:spLocks noChangeArrowheads="1"/>
            </p:cNvSpPr>
            <p:nvPr/>
          </p:nvSpPr>
          <p:spPr bwMode="auto">
            <a:xfrm>
              <a:off x="6992569" y="3411090"/>
              <a:ext cx="460062" cy="138499"/>
            </a:xfrm>
            <a:prstGeom prst="rect">
              <a:avLst/>
            </a:prstGeom>
            <a:noFill/>
            <a:ln w="9525">
              <a:noFill/>
              <a:miter lim="800000"/>
              <a:headEnd/>
              <a:tailEnd/>
            </a:ln>
          </p:spPr>
          <p:txBody>
            <a:bodyPr wrap="none" lIns="0" tIns="0" rIns="0" bIns="0">
              <a:spAutoFit/>
            </a:bodyPr>
            <a:lstStyle/>
            <a:p>
              <a:pPr marL="354013" indent="-354013" defTabSz="941388"/>
              <a:r>
                <a:rPr lang="en-US" sz="900" b="1" dirty="0">
                  <a:solidFill>
                    <a:srgbClr val="000000"/>
                  </a:solidFill>
                  <a:cs typeface="Calibri" pitchFamily="34" charset="0"/>
                </a:rPr>
                <a:t>iSCSI Port</a:t>
              </a:r>
              <a:endParaRPr lang="en-US" sz="900" dirty="0">
                <a:cs typeface="Calibri" pitchFamily="34" charset="0"/>
              </a:endParaRPr>
            </a:p>
          </p:txBody>
        </p:sp>
        <p:cxnSp>
          <p:nvCxnSpPr>
            <p:cNvPr id="63" name="Straight Arrow Connector 62"/>
            <p:cNvCxnSpPr/>
            <p:nvPr/>
          </p:nvCxnSpPr>
          <p:spPr>
            <a:xfrm flipV="1">
              <a:off x="6388076" y="1406986"/>
              <a:ext cx="87075" cy="277940"/>
            </a:xfrm>
            <a:prstGeom prst="straightConnector1">
              <a:avLst/>
            </a:prstGeom>
            <a:noFill/>
            <a:ln w="15875">
              <a:solidFill>
                <a:srgbClr val="000000"/>
              </a:solidFill>
              <a:round/>
              <a:headEnd type="none" w="med" len="med"/>
              <a:tailEnd type="triangle" w="med" len="med"/>
            </a:ln>
          </p:spPr>
        </p:cxnSp>
        <p:sp>
          <p:nvSpPr>
            <p:cNvPr id="65" name="Rectangle 48"/>
            <p:cNvSpPr>
              <a:spLocks noChangeArrowheads="1"/>
            </p:cNvSpPr>
            <p:nvPr/>
          </p:nvSpPr>
          <p:spPr bwMode="auto">
            <a:xfrm>
              <a:off x="6038670" y="1684926"/>
              <a:ext cx="461665" cy="138499"/>
            </a:xfrm>
            <a:prstGeom prst="rect">
              <a:avLst/>
            </a:prstGeom>
            <a:noFill/>
            <a:ln w="9525">
              <a:noFill/>
              <a:miter lim="800000"/>
              <a:headEnd/>
              <a:tailEnd/>
            </a:ln>
          </p:spPr>
          <p:txBody>
            <a:bodyPr wrap="none" lIns="0" tIns="0" rIns="0" bIns="0">
              <a:spAutoFit/>
            </a:bodyPr>
            <a:lstStyle/>
            <a:p>
              <a:pPr marL="354013" indent="-354013" defTabSz="941388"/>
              <a:r>
                <a:rPr lang="en-US" sz="900" b="1" dirty="0">
                  <a:solidFill>
                    <a:srgbClr val="000000"/>
                  </a:solidFill>
                  <a:cs typeface="Calibri" pitchFamily="34" charset="0"/>
                </a:rPr>
                <a:t>iSCSI HBA</a:t>
              </a:r>
              <a:endParaRPr lang="en-US" sz="900" dirty="0">
                <a:cs typeface="Calibri" pitchFamily="34" charset="0"/>
              </a:endParaRPr>
            </a:p>
          </p:txBody>
        </p:sp>
      </p:grpSp>
    </p:spTree>
    <p:custDataLst>
      <p:tags r:id="rId1"/>
    </p:custDataLst>
    <p:extLst>
      <p:ext uri="{BB962C8B-B14F-4D97-AF65-F5344CB8AC3E}">
        <p14:creationId xmlns:p14="http://schemas.microsoft.com/office/powerpoint/2010/main" val="4154711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1800" dirty="0"/>
              <a:t>Standard NIC with software iSCSI adapter</a:t>
            </a:r>
          </a:p>
          <a:p>
            <a:pPr lvl="1"/>
            <a:r>
              <a:rPr lang="en-US" sz="1600" dirty="0"/>
              <a:t>NIC provides network interface</a:t>
            </a:r>
          </a:p>
          <a:p>
            <a:pPr lvl="1"/>
            <a:r>
              <a:rPr lang="en-US" sz="1600" dirty="0"/>
              <a:t>Software adapters provide iSCSI functionality</a:t>
            </a:r>
          </a:p>
          <a:p>
            <a:pPr lvl="1"/>
            <a:r>
              <a:rPr lang="en-US" sz="1600" dirty="0"/>
              <a:t>Both iSCSI and TCP/IP processing require CPU cycles of compute system</a:t>
            </a:r>
          </a:p>
          <a:p>
            <a:r>
              <a:rPr lang="en-US" sz="1800" dirty="0"/>
              <a:t>TCP Offload Engine (TOE) NIC with software iSCSI adapter</a:t>
            </a:r>
          </a:p>
          <a:p>
            <a:pPr lvl="1"/>
            <a:r>
              <a:rPr lang="en-US" sz="1600" dirty="0"/>
              <a:t>TOE NIC performs TCP/IP processing</a:t>
            </a:r>
          </a:p>
          <a:p>
            <a:pPr lvl="1"/>
            <a:r>
              <a:rPr lang="en-US" sz="1600" dirty="0"/>
              <a:t>Software adapter provides iSCSI functionality</a:t>
            </a:r>
          </a:p>
          <a:p>
            <a:pPr lvl="1"/>
            <a:r>
              <a:rPr lang="en-US" sz="1600" dirty="0"/>
              <a:t>iSCSI processing requires CPU cycles of compute system</a:t>
            </a:r>
          </a:p>
          <a:p>
            <a:r>
              <a:rPr lang="en-US" sz="1800" dirty="0"/>
              <a:t>iSCSI HBA</a:t>
            </a:r>
          </a:p>
          <a:p>
            <a:pPr lvl="1"/>
            <a:r>
              <a:rPr lang="en-US" sz="1600" dirty="0"/>
              <a:t>Performs both iSCSI and TCP/IP processing</a:t>
            </a:r>
          </a:p>
          <a:p>
            <a:pPr lvl="1"/>
            <a:r>
              <a:rPr lang="en-US" sz="1600" dirty="0"/>
              <a:t>Frees-up CPU cycles of compute system for business applications</a:t>
            </a:r>
          </a:p>
          <a:p>
            <a:pPr lvl="1"/>
            <a:endParaRPr lang="en-US" sz="1600" dirty="0"/>
          </a:p>
          <a:p>
            <a:endParaRPr lang="en-US" sz="1800" dirty="0">
              <a:solidFill>
                <a:schemeClr val="bg2">
                  <a:lumMod val="75000"/>
                </a:schemeClr>
              </a:solidFill>
            </a:endParaRPr>
          </a:p>
          <a:p>
            <a:endParaRPr lang="en-US" sz="1800" dirty="0"/>
          </a:p>
          <a:p>
            <a:endParaRPr lang="en-US" dirty="0"/>
          </a:p>
        </p:txBody>
      </p:sp>
      <p:sp>
        <p:nvSpPr>
          <p:cNvPr id="2" name="Title 1"/>
          <p:cNvSpPr>
            <a:spLocks noGrp="1"/>
          </p:cNvSpPr>
          <p:nvPr>
            <p:ph type="title"/>
          </p:nvPr>
        </p:nvSpPr>
        <p:spPr/>
        <p:txBody>
          <a:bodyPr/>
          <a:lstStyle/>
          <a:p>
            <a:r>
              <a:rPr lang="en-US" dirty="0" smtClean="0"/>
              <a:t>Types of iSCSI Initiator</a:t>
            </a:r>
            <a:endParaRPr lang="en-US" dirty="0"/>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spTree>
    <p:custDataLst>
      <p:tags r:id="rId1"/>
    </p:custDataLst>
    <p:extLst>
      <p:ext uri="{BB962C8B-B14F-4D97-AF65-F5344CB8AC3E}">
        <p14:creationId xmlns:p14="http://schemas.microsoft.com/office/powerpoint/2010/main" val="737325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1961149" y="1644316"/>
            <a:ext cx="2995171" cy="4708358"/>
          </a:xfrm>
        </p:spPr>
        <p:txBody>
          <a:bodyPr/>
          <a:lstStyle/>
          <a:p>
            <a:r>
              <a:rPr lang="en-US" sz="1800" dirty="0"/>
              <a:t>Native</a:t>
            </a:r>
          </a:p>
          <a:p>
            <a:pPr lvl="1"/>
            <a:r>
              <a:rPr lang="en-US" sz="1600" dirty="0"/>
              <a:t>iSCSI initiators connect to iSCSI targets directly/through IP network</a:t>
            </a:r>
          </a:p>
          <a:p>
            <a:pPr lvl="1"/>
            <a:r>
              <a:rPr lang="en-US" sz="1600" dirty="0"/>
              <a:t>No FC component</a:t>
            </a:r>
          </a:p>
          <a:p>
            <a:r>
              <a:rPr lang="en-US" sz="1800" dirty="0"/>
              <a:t>Bridged</a:t>
            </a:r>
          </a:p>
          <a:p>
            <a:pPr lvl="1"/>
            <a:r>
              <a:rPr lang="en-US" sz="1600" dirty="0"/>
              <a:t>iSCSI initiators are attached to IP network</a:t>
            </a:r>
          </a:p>
          <a:p>
            <a:pPr lvl="1"/>
            <a:r>
              <a:rPr lang="en-US" sz="1600" dirty="0"/>
              <a:t>Storage systems are attached to  FC SAN</a:t>
            </a:r>
          </a:p>
          <a:p>
            <a:pPr lvl="1"/>
            <a:r>
              <a:rPr lang="en-US" sz="1600" dirty="0"/>
              <a:t>iSCSI gateway provides bridging functionality</a:t>
            </a:r>
          </a:p>
        </p:txBody>
      </p:sp>
      <p:sp>
        <p:nvSpPr>
          <p:cNvPr id="2" name="Title 1"/>
          <p:cNvSpPr>
            <a:spLocks noGrp="1"/>
          </p:cNvSpPr>
          <p:nvPr>
            <p:ph type="title"/>
          </p:nvPr>
        </p:nvSpPr>
        <p:spPr/>
        <p:txBody>
          <a:bodyPr/>
          <a:lstStyle/>
          <a:p>
            <a:r>
              <a:rPr lang="en-US" dirty="0"/>
              <a:t>iSCSI </a:t>
            </a:r>
            <a:r>
              <a:rPr lang="en-US" dirty="0" smtClean="0"/>
              <a:t>Connectivity</a:t>
            </a:r>
            <a:endParaRPr lang="en-US" dirty="0"/>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60" name="Group 59"/>
          <p:cNvGrpSpPr/>
          <p:nvPr/>
        </p:nvGrpSpPr>
        <p:grpSpPr>
          <a:xfrm>
            <a:off x="4953001" y="1600200"/>
            <a:ext cx="1082503" cy="3810000"/>
            <a:chOff x="763803" y="895350"/>
            <a:chExt cx="1082503" cy="3810000"/>
          </a:xfrm>
        </p:grpSpPr>
        <p:cxnSp>
          <p:nvCxnSpPr>
            <p:cNvPr id="23" name="Straight Connector 22"/>
            <p:cNvCxnSpPr/>
            <p:nvPr/>
          </p:nvCxnSpPr>
          <p:spPr>
            <a:xfrm rot="5400000">
              <a:off x="657500" y="2590208"/>
              <a:ext cx="1695209"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rot="5400000">
              <a:off x="1462888" y="1703337"/>
              <a:ext cx="95886" cy="91440"/>
            </a:xfrm>
            <a:prstGeom prst="rect">
              <a:avLst/>
            </a:prstGeom>
            <a:solidFill>
              <a:schemeClr val="tx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rot="5400000">
              <a:off x="1457162" y="3396976"/>
              <a:ext cx="95886" cy="64008"/>
            </a:xfrm>
            <a:prstGeom prst="rect">
              <a:avLst/>
            </a:prstGeom>
            <a:solidFill>
              <a:schemeClr val="tx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 name="Picture 19" descr="C:\Users\patils1\Desktop\2013 Projects\CIS v2\CIS Slide Deck_Based on Book\Colored Graphics\Physical Compute System With Hyperviso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5799" y="1067807"/>
              <a:ext cx="700507" cy="67857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9" descr="C:\Users\patils1\Desktop\2013 Projects\CIS v2\CIS Slide Deck_Based on Book\Colored Graphics\Storage System.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30897" y="3434872"/>
              <a:ext cx="530310" cy="112915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3" descr="C:\Users\patils1\Desktop\2013 Projects\CIS v2\CIS Slide Deck_Based on Book\Colored Graphics\LAN-WA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95462" y="2399743"/>
              <a:ext cx="601180" cy="387686"/>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48"/>
            <p:cNvSpPr>
              <a:spLocks noChangeArrowheads="1"/>
            </p:cNvSpPr>
            <p:nvPr/>
          </p:nvSpPr>
          <p:spPr bwMode="auto">
            <a:xfrm>
              <a:off x="955099" y="895350"/>
              <a:ext cx="814325" cy="138499"/>
            </a:xfrm>
            <a:prstGeom prst="rect">
              <a:avLst/>
            </a:prstGeom>
            <a:noFill/>
            <a:ln w="9525">
              <a:noFill/>
              <a:miter lim="800000"/>
              <a:headEnd/>
              <a:tailEnd/>
            </a:ln>
          </p:spPr>
          <p:txBody>
            <a:bodyPr wrap="none" lIns="0" tIns="0" rIns="0" bIns="0">
              <a:spAutoFit/>
            </a:bodyPr>
            <a:lstStyle/>
            <a:p>
              <a:pPr marL="354013" indent="-354013" defTabSz="941388"/>
              <a:r>
                <a:rPr lang="en-US" sz="900" b="1" dirty="0">
                  <a:solidFill>
                    <a:srgbClr val="000000"/>
                  </a:solidFill>
                  <a:cs typeface="Calibri" pitchFamily="34" charset="0"/>
                </a:rPr>
                <a:t>Compute System</a:t>
              </a:r>
              <a:endParaRPr lang="en-US" sz="900" dirty="0">
                <a:cs typeface="Calibri" pitchFamily="34" charset="0"/>
              </a:endParaRPr>
            </a:p>
          </p:txBody>
        </p:sp>
        <p:cxnSp>
          <p:nvCxnSpPr>
            <p:cNvPr id="26" name="Straight Arrow Connector 25"/>
            <p:cNvCxnSpPr/>
            <p:nvPr/>
          </p:nvCxnSpPr>
          <p:spPr>
            <a:xfrm flipV="1">
              <a:off x="1263636" y="1785576"/>
              <a:ext cx="184440" cy="176022"/>
            </a:xfrm>
            <a:prstGeom prst="straightConnector1">
              <a:avLst/>
            </a:prstGeom>
            <a:noFill/>
            <a:ln w="15875">
              <a:solidFill>
                <a:srgbClr val="000000"/>
              </a:solidFill>
              <a:round/>
              <a:headEnd type="none" w="med" len="med"/>
              <a:tailEnd type="triangle" w="med" len="med"/>
            </a:ln>
          </p:spPr>
        </p:cxnSp>
        <p:sp>
          <p:nvSpPr>
            <p:cNvPr id="27" name="Rectangle 48"/>
            <p:cNvSpPr>
              <a:spLocks noChangeArrowheads="1"/>
            </p:cNvSpPr>
            <p:nvPr/>
          </p:nvSpPr>
          <p:spPr bwMode="auto">
            <a:xfrm>
              <a:off x="784157" y="1980235"/>
              <a:ext cx="461665" cy="138499"/>
            </a:xfrm>
            <a:prstGeom prst="rect">
              <a:avLst/>
            </a:prstGeom>
            <a:noFill/>
            <a:ln w="9525">
              <a:noFill/>
              <a:miter lim="800000"/>
              <a:headEnd/>
              <a:tailEnd/>
            </a:ln>
          </p:spPr>
          <p:txBody>
            <a:bodyPr wrap="none" lIns="0" tIns="0" rIns="0" bIns="0">
              <a:spAutoFit/>
            </a:bodyPr>
            <a:lstStyle/>
            <a:p>
              <a:pPr marL="354013" indent="-354013" defTabSz="941388"/>
              <a:r>
                <a:rPr lang="en-US" sz="900" b="1" dirty="0">
                  <a:solidFill>
                    <a:srgbClr val="000000"/>
                  </a:solidFill>
                  <a:cs typeface="Calibri" pitchFamily="34" charset="0"/>
                </a:rPr>
                <a:t>iSCSI HBA</a:t>
              </a:r>
              <a:endParaRPr lang="en-US" sz="900" dirty="0">
                <a:cs typeface="Calibri" pitchFamily="34" charset="0"/>
              </a:endParaRPr>
            </a:p>
          </p:txBody>
        </p:sp>
        <p:sp>
          <p:nvSpPr>
            <p:cNvPr id="28" name="Rectangle 41"/>
            <p:cNvSpPr>
              <a:spLocks noChangeArrowheads="1"/>
            </p:cNvSpPr>
            <p:nvPr/>
          </p:nvSpPr>
          <p:spPr bwMode="auto">
            <a:xfrm>
              <a:off x="1459680" y="2514977"/>
              <a:ext cx="91371" cy="138499"/>
            </a:xfrm>
            <a:prstGeom prst="rect">
              <a:avLst/>
            </a:prstGeom>
            <a:noFill/>
            <a:ln w="9525">
              <a:noFill/>
              <a:miter lim="800000"/>
              <a:headEnd/>
              <a:tailEnd/>
            </a:ln>
          </p:spPr>
          <p:txBody>
            <a:bodyPr wrap="none" lIns="0" tIns="0" rIns="0" bIns="0">
              <a:spAutoFit/>
            </a:bodyPr>
            <a:lstStyle/>
            <a:p>
              <a:pPr algn="ctr">
                <a:spcBef>
                  <a:spcPct val="0"/>
                </a:spcBef>
                <a:buClrTx/>
                <a:buFontTx/>
                <a:buNone/>
              </a:pPr>
              <a:r>
                <a:rPr lang="en-US" sz="900" b="1" dirty="0">
                  <a:solidFill>
                    <a:srgbClr val="000000"/>
                  </a:solidFill>
                  <a:cs typeface="Calibri" pitchFamily="34" charset="0"/>
                </a:rPr>
                <a:t>IP</a:t>
              </a:r>
              <a:endParaRPr lang="en-US" sz="900" b="1" dirty="0">
                <a:cs typeface="Calibri" pitchFamily="34" charset="0"/>
              </a:endParaRPr>
            </a:p>
          </p:txBody>
        </p:sp>
        <p:sp>
          <p:nvSpPr>
            <p:cNvPr id="32" name="Rectangle 48"/>
            <p:cNvSpPr>
              <a:spLocks noChangeArrowheads="1"/>
            </p:cNvSpPr>
            <p:nvPr/>
          </p:nvSpPr>
          <p:spPr bwMode="auto">
            <a:xfrm>
              <a:off x="994693" y="4566851"/>
              <a:ext cx="742191" cy="138499"/>
            </a:xfrm>
            <a:prstGeom prst="rect">
              <a:avLst/>
            </a:prstGeom>
            <a:noFill/>
            <a:ln w="9525">
              <a:noFill/>
              <a:miter lim="800000"/>
              <a:headEnd/>
              <a:tailEnd/>
            </a:ln>
          </p:spPr>
          <p:txBody>
            <a:bodyPr wrap="none" lIns="0" tIns="0" rIns="0" bIns="0">
              <a:spAutoFit/>
            </a:bodyPr>
            <a:lstStyle/>
            <a:p>
              <a:pPr marL="354013" indent="-354013" defTabSz="941388"/>
              <a:r>
                <a:rPr lang="en-US" sz="900" b="1" dirty="0">
                  <a:solidFill>
                    <a:srgbClr val="000000"/>
                  </a:solidFill>
                  <a:cs typeface="Calibri" pitchFamily="34" charset="0"/>
                </a:rPr>
                <a:t>Storage System</a:t>
              </a:r>
              <a:endParaRPr lang="en-US" sz="900" dirty="0">
                <a:cs typeface="Calibri" pitchFamily="34" charset="0"/>
              </a:endParaRPr>
            </a:p>
          </p:txBody>
        </p:sp>
        <p:cxnSp>
          <p:nvCxnSpPr>
            <p:cNvPr id="33" name="Straight Arrow Connector 32"/>
            <p:cNvCxnSpPr/>
            <p:nvPr/>
          </p:nvCxnSpPr>
          <p:spPr>
            <a:xfrm>
              <a:off x="1254583" y="3236727"/>
              <a:ext cx="196939" cy="161621"/>
            </a:xfrm>
            <a:prstGeom prst="straightConnector1">
              <a:avLst/>
            </a:prstGeom>
            <a:noFill/>
            <a:ln w="15875">
              <a:solidFill>
                <a:srgbClr val="000000"/>
              </a:solidFill>
              <a:round/>
              <a:headEnd type="none" w="med" len="med"/>
              <a:tailEnd type="triangle" w="med" len="med"/>
            </a:ln>
          </p:spPr>
        </p:cxnSp>
        <p:sp>
          <p:nvSpPr>
            <p:cNvPr id="34" name="Rectangle 48"/>
            <p:cNvSpPr>
              <a:spLocks noChangeArrowheads="1"/>
            </p:cNvSpPr>
            <p:nvPr/>
          </p:nvSpPr>
          <p:spPr bwMode="auto">
            <a:xfrm>
              <a:off x="763803" y="3091337"/>
              <a:ext cx="460062" cy="138499"/>
            </a:xfrm>
            <a:prstGeom prst="rect">
              <a:avLst/>
            </a:prstGeom>
            <a:noFill/>
            <a:ln w="9525">
              <a:noFill/>
              <a:miter lim="800000"/>
              <a:headEnd/>
              <a:tailEnd/>
            </a:ln>
          </p:spPr>
          <p:txBody>
            <a:bodyPr wrap="none" lIns="0" tIns="0" rIns="0" bIns="0">
              <a:spAutoFit/>
            </a:bodyPr>
            <a:lstStyle/>
            <a:p>
              <a:pPr marL="354013" indent="-354013" defTabSz="941388"/>
              <a:r>
                <a:rPr lang="en-US" sz="900" b="1" dirty="0">
                  <a:solidFill>
                    <a:srgbClr val="000000"/>
                  </a:solidFill>
                  <a:cs typeface="Calibri" pitchFamily="34" charset="0"/>
                </a:rPr>
                <a:t>iSCSI Port</a:t>
              </a:r>
              <a:endParaRPr lang="en-US" sz="900" dirty="0">
                <a:cs typeface="Calibri" pitchFamily="34" charset="0"/>
              </a:endParaRPr>
            </a:p>
          </p:txBody>
        </p:sp>
      </p:grpSp>
      <p:grpSp>
        <p:nvGrpSpPr>
          <p:cNvPr id="4" name="Group 3"/>
          <p:cNvGrpSpPr/>
          <p:nvPr/>
        </p:nvGrpSpPr>
        <p:grpSpPr>
          <a:xfrm>
            <a:off x="6572578" y="1600200"/>
            <a:ext cx="1805837" cy="3810000"/>
            <a:chOff x="3044224" y="895350"/>
            <a:chExt cx="1805837" cy="3810000"/>
          </a:xfrm>
        </p:grpSpPr>
        <p:cxnSp>
          <p:nvCxnSpPr>
            <p:cNvPr id="57" name="Straight Connector 56"/>
            <p:cNvCxnSpPr/>
            <p:nvPr/>
          </p:nvCxnSpPr>
          <p:spPr>
            <a:xfrm rot="5400000">
              <a:off x="3674967" y="3074564"/>
              <a:ext cx="718934"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3590425" y="2110251"/>
              <a:ext cx="869910"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rot="5400000">
              <a:off x="3979557" y="1702200"/>
              <a:ext cx="95886" cy="93715"/>
            </a:xfrm>
            <a:prstGeom prst="rect">
              <a:avLst/>
            </a:prstGeom>
            <a:solidFill>
              <a:schemeClr val="tx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rot="5400000">
              <a:off x="3986491" y="3396976"/>
              <a:ext cx="95886" cy="64008"/>
            </a:xfrm>
            <a:prstGeom prst="rect">
              <a:avLst/>
            </a:prstGeom>
            <a:solidFill>
              <a:schemeClr val="tx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3" name="Picture 42" descr="C:\Users\patils1\Desktop\2013 Projects\CIS v2\CIS Slide Deck_Based on Book\Colored Graphics\Physical Compute System With Hyperviso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75128" y="1067807"/>
              <a:ext cx="700507" cy="67857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9" descr="C:\Users\patils1\Desktop\2013 Projects\CIS v2\CIS Slide Deck_Based on Book\Colored Graphics\Storage System.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60226" y="3434872"/>
              <a:ext cx="530310" cy="112915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3" descr="C:\Users\patils1\Desktop\2013 Projects\CIS v2\CIS Slide Deck_Based on Book\Colored Graphics\LAN-WA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24791" y="1925938"/>
              <a:ext cx="601180" cy="387686"/>
            </a:xfrm>
            <a:prstGeom prst="rect">
              <a:avLst/>
            </a:prstGeom>
            <a:noFill/>
            <a:extLst>
              <a:ext uri="{909E8E84-426E-40DD-AFC4-6F175D3DCCD1}">
                <a14:hiddenFill xmlns:a14="http://schemas.microsoft.com/office/drawing/2010/main">
                  <a:solidFill>
                    <a:srgbClr val="FFFFFF"/>
                  </a:solidFill>
                </a14:hiddenFill>
              </a:ext>
            </a:extLst>
          </p:spPr>
        </p:pic>
        <p:sp>
          <p:nvSpPr>
            <p:cNvPr id="46" name="Rectangle 48"/>
            <p:cNvSpPr>
              <a:spLocks noChangeArrowheads="1"/>
            </p:cNvSpPr>
            <p:nvPr/>
          </p:nvSpPr>
          <p:spPr bwMode="auto">
            <a:xfrm>
              <a:off x="3484428" y="895350"/>
              <a:ext cx="814325" cy="138499"/>
            </a:xfrm>
            <a:prstGeom prst="rect">
              <a:avLst/>
            </a:prstGeom>
            <a:noFill/>
            <a:ln w="9525">
              <a:noFill/>
              <a:miter lim="800000"/>
              <a:headEnd/>
              <a:tailEnd/>
            </a:ln>
          </p:spPr>
          <p:txBody>
            <a:bodyPr wrap="none" lIns="0" tIns="0" rIns="0" bIns="0">
              <a:spAutoFit/>
            </a:bodyPr>
            <a:lstStyle/>
            <a:p>
              <a:pPr marL="354013" indent="-354013" defTabSz="941388"/>
              <a:r>
                <a:rPr lang="en-US" sz="900" b="1" dirty="0">
                  <a:solidFill>
                    <a:srgbClr val="000000"/>
                  </a:solidFill>
                  <a:cs typeface="Calibri" pitchFamily="34" charset="0"/>
                </a:rPr>
                <a:t>Compute System</a:t>
              </a:r>
              <a:endParaRPr lang="en-US" sz="900" dirty="0">
                <a:cs typeface="Calibri" pitchFamily="34" charset="0"/>
              </a:endParaRPr>
            </a:p>
          </p:txBody>
        </p:sp>
        <p:cxnSp>
          <p:nvCxnSpPr>
            <p:cNvPr id="47" name="Straight Arrow Connector 46"/>
            <p:cNvCxnSpPr/>
            <p:nvPr/>
          </p:nvCxnSpPr>
          <p:spPr>
            <a:xfrm flipV="1">
              <a:off x="3730116" y="1785576"/>
              <a:ext cx="229705" cy="88011"/>
            </a:xfrm>
            <a:prstGeom prst="straightConnector1">
              <a:avLst/>
            </a:prstGeom>
            <a:noFill/>
            <a:ln w="15875">
              <a:solidFill>
                <a:srgbClr val="000000"/>
              </a:solidFill>
              <a:round/>
              <a:headEnd type="none" w="med" len="med"/>
              <a:tailEnd type="triangle" w="med" len="med"/>
            </a:ln>
          </p:spPr>
        </p:cxnSp>
        <p:sp>
          <p:nvSpPr>
            <p:cNvPr id="48" name="Rectangle 48"/>
            <p:cNvSpPr>
              <a:spLocks noChangeArrowheads="1"/>
            </p:cNvSpPr>
            <p:nvPr/>
          </p:nvSpPr>
          <p:spPr bwMode="auto">
            <a:xfrm>
              <a:off x="3044224" y="1820512"/>
              <a:ext cx="461665" cy="138499"/>
            </a:xfrm>
            <a:prstGeom prst="rect">
              <a:avLst/>
            </a:prstGeom>
            <a:noFill/>
            <a:ln w="9525">
              <a:noFill/>
              <a:miter lim="800000"/>
              <a:headEnd/>
              <a:tailEnd/>
            </a:ln>
          </p:spPr>
          <p:txBody>
            <a:bodyPr wrap="none" lIns="0" tIns="0" rIns="0" bIns="0">
              <a:spAutoFit/>
            </a:bodyPr>
            <a:lstStyle/>
            <a:p>
              <a:pPr marL="354013" indent="-354013" defTabSz="941388"/>
              <a:r>
                <a:rPr lang="en-US" sz="900" b="1" dirty="0">
                  <a:solidFill>
                    <a:srgbClr val="000000"/>
                  </a:solidFill>
                  <a:cs typeface="Calibri" pitchFamily="34" charset="0"/>
                </a:rPr>
                <a:t>iSCSI HBA</a:t>
              </a:r>
              <a:endParaRPr lang="en-US" sz="900" dirty="0">
                <a:cs typeface="Calibri" pitchFamily="34" charset="0"/>
              </a:endParaRPr>
            </a:p>
          </p:txBody>
        </p:sp>
        <p:sp>
          <p:nvSpPr>
            <p:cNvPr id="49" name="Rectangle 41"/>
            <p:cNvSpPr>
              <a:spLocks noChangeArrowheads="1"/>
            </p:cNvSpPr>
            <p:nvPr/>
          </p:nvSpPr>
          <p:spPr bwMode="auto">
            <a:xfrm>
              <a:off x="3988748" y="2050225"/>
              <a:ext cx="91371" cy="138499"/>
            </a:xfrm>
            <a:prstGeom prst="rect">
              <a:avLst/>
            </a:prstGeom>
            <a:noFill/>
            <a:ln w="9525">
              <a:noFill/>
              <a:miter lim="800000"/>
              <a:headEnd/>
              <a:tailEnd/>
            </a:ln>
          </p:spPr>
          <p:txBody>
            <a:bodyPr wrap="none" lIns="0" tIns="0" rIns="0" bIns="0">
              <a:spAutoFit/>
            </a:bodyPr>
            <a:lstStyle/>
            <a:p>
              <a:pPr algn="ctr">
                <a:spcBef>
                  <a:spcPct val="0"/>
                </a:spcBef>
                <a:buClrTx/>
                <a:buFontTx/>
                <a:buNone/>
              </a:pPr>
              <a:r>
                <a:rPr lang="en-US" sz="900" b="1" dirty="0">
                  <a:solidFill>
                    <a:srgbClr val="000000"/>
                  </a:solidFill>
                  <a:cs typeface="Calibri" pitchFamily="34" charset="0"/>
                </a:rPr>
                <a:t>IP</a:t>
              </a:r>
              <a:endParaRPr lang="en-US" sz="900" b="1" dirty="0">
                <a:cs typeface="Calibri" pitchFamily="34" charset="0"/>
              </a:endParaRPr>
            </a:p>
          </p:txBody>
        </p:sp>
        <p:sp>
          <p:nvSpPr>
            <p:cNvPr id="50" name="Rectangle 48"/>
            <p:cNvSpPr>
              <a:spLocks noChangeArrowheads="1"/>
            </p:cNvSpPr>
            <p:nvPr/>
          </p:nvSpPr>
          <p:spPr bwMode="auto">
            <a:xfrm>
              <a:off x="3524022" y="4566851"/>
              <a:ext cx="742191" cy="138499"/>
            </a:xfrm>
            <a:prstGeom prst="rect">
              <a:avLst/>
            </a:prstGeom>
            <a:noFill/>
            <a:ln w="9525">
              <a:noFill/>
              <a:miter lim="800000"/>
              <a:headEnd/>
              <a:tailEnd/>
            </a:ln>
          </p:spPr>
          <p:txBody>
            <a:bodyPr wrap="none" lIns="0" tIns="0" rIns="0" bIns="0">
              <a:spAutoFit/>
            </a:bodyPr>
            <a:lstStyle/>
            <a:p>
              <a:pPr marL="354013" indent="-354013" defTabSz="941388"/>
              <a:r>
                <a:rPr lang="en-US" sz="900" b="1" dirty="0">
                  <a:solidFill>
                    <a:srgbClr val="000000"/>
                  </a:solidFill>
                  <a:cs typeface="Calibri" pitchFamily="34" charset="0"/>
                </a:rPr>
                <a:t>Storage System</a:t>
              </a:r>
              <a:endParaRPr lang="en-US" sz="900" dirty="0">
                <a:cs typeface="Calibri" pitchFamily="34" charset="0"/>
              </a:endParaRPr>
            </a:p>
          </p:txBody>
        </p:sp>
        <p:cxnSp>
          <p:nvCxnSpPr>
            <p:cNvPr id="51" name="Straight Arrow Connector 50"/>
            <p:cNvCxnSpPr/>
            <p:nvPr/>
          </p:nvCxnSpPr>
          <p:spPr>
            <a:xfrm>
              <a:off x="3747700" y="3317537"/>
              <a:ext cx="233151" cy="71758"/>
            </a:xfrm>
            <a:prstGeom prst="straightConnector1">
              <a:avLst/>
            </a:prstGeom>
            <a:noFill/>
            <a:ln w="15875">
              <a:solidFill>
                <a:srgbClr val="000000"/>
              </a:solidFill>
              <a:round/>
              <a:headEnd type="none" w="med" len="med"/>
              <a:tailEnd type="triangle" w="med" len="med"/>
            </a:ln>
          </p:spPr>
        </p:cxnSp>
        <p:sp>
          <p:nvSpPr>
            <p:cNvPr id="52" name="Rectangle 48"/>
            <p:cNvSpPr>
              <a:spLocks noChangeArrowheads="1"/>
            </p:cNvSpPr>
            <p:nvPr/>
          </p:nvSpPr>
          <p:spPr bwMode="auto">
            <a:xfrm>
              <a:off x="3223033" y="3237043"/>
              <a:ext cx="344646" cy="138499"/>
            </a:xfrm>
            <a:prstGeom prst="rect">
              <a:avLst/>
            </a:prstGeom>
            <a:noFill/>
            <a:ln w="9525">
              <a:noFill/>
              <a:miter lim="800000"/>
              <a:headEnd/>
              <a:tailEnd/>
            </a:ln>
          </p:spPr>
          <p:txBody>
            <a:bodyPr wrap="none" lIns="0" tIns="0" rIns="0" bIns="0">
              <a:spAutoFit/>
            </a:bodyPr>
            <a:lstStyle/>
            <a:p>
              <a:pPr marL="354013" indent="-354013" defTabSz="941388"/>
              <a:r>
                <a:rPr lang="en-US" sz="900" b="1" dirty="0">
                  <a:solidFill>
                    <a:srgbClr val="000000"/>
                  </a:solidFill>
                  <a:cs typeface="Calibri" pitchFamily="34" charset="0"/>
                </a:rPr>
                <a:t>FC Port</a:t>
              </a:r>
              <a:endParaRPr lang="en-US" sz="900" dirty="0">
                <a:cs typeface="Calibri" pitchFamily="34" charset="0"/>
              </a:endParaRPr>
            </a:p>
          </p:txBody>
        </p:sp>
        <p:pic>
          <p:nvPicPr>
            <p:cNvPr id="53" name="Picture 22" descr="C:\Users\patils1\Desktop\2013 Projects\CIS v2\CIS Slide Deck_Based on Book\Colored Graphics\iSCSI Gateway.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50876" y="2410297"/>
              <a:ext cx="562625" cy="347472"/>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C:\Users\patils1\Desktop\2013 Projects\CIS v2\CIS Slide Deck_Based on Book\Colored Graphics\FC SA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36036" y="2871308"/>
              <a:ext cx="608041" cy="393192"/>
            </a:xfrm>
            <a:prstGeom prst="rect">
              <a:avLst/>
            </a:prstGeom>
            <a:noFill/>
            <a:extLst>
              <a:ext uri="{909E8E84-426E-40DD-AFC4-6F175D3DCCD1}">
                <a14:hiddenFill xmlns:a14="http://schemas.microsoft.com/office/drawing/2010/main">
                  <a:solidFill>
                    <a:srgbClr val="FFFFFF"/>
                  </a:solidFill>
                </a14:hiddenFill>
              </a:ext>
            </a:extLst>
          </p:spPr>
        </p:pic>
        <p:sp>
          <p:nvSpPr>
            <p:cNvPr id="63" name="Rectangle 41"/>
            <p:cNvSpPr>
              <a:spLocks noChangeArrowheads="1"/>
            </p:cNvSpPr>
            <p:nvPr/>
          </p:nvSpPr>
          <p:spPr bwMode="auto">
            <a:xfrm>
              <a:off x="3875644" y="2996261"/>
              <a:ext cx="339837" cy="138499"/>
            </a:xfrm>
            <a:prstGeom prst="rect">
              <a:avLst/>
            </a:prstGeom>
            <a:noFill/>
            <a:ln w="9525">
              <a:noFill/>
              <a:miter lim="800000"/>
              <a:headEnd/>
              <a:tailEnd/>
            </a:ln>
          </p:spPr>
          <p:txBody>
            <a:bodyPr wrap="none" lIns="0" tIns="0" rIns="0" bIns="0">
              <a:spAutoFit/>
            </a:bodyPr>
            <a:lstStyle/>
            <a:p>
              <a:pPr algn="ctr">
                <a:spcBef>
                  <a:spcPct val="0"/>
                </a:spcBef>
                <a:buClrTx/>
                <a:buFontTx/>
                <a:buNone/>
              </a:pPr>
              <a:r>
                <a:rPr lang="en-US" sz="900" b="1" dirty="0">
                  <a:solidFill>
                    <a:srgbClr val="000000"/>
                  </a:solidFill>
                  <a:cs typeface="Calibri" pitchFamily="34" charset="0"/>
                </a:rPr>
                <a:t>FC SAN</a:t>
              </a:r>
              <a:endParaRPr lang="en-US" sz="900" b="1" dirty="0">
                <a:cs typeface="Calibri" pitchFamily="34" charset="0"/>
              </a:endParaRPr>
            </a:p>
          </p:txBody>
        </p:sp>
        <p:sp>
          <p:nvSpPr>
            <p:cNvPr id="64" name="Rectangle 48"/>
            <p:cNvSpPr>
              <a:spLocks noChangeArrowheads="1"/>
            </p:cNvSpPr>
            <p:nvPr/>
          </p:nvSpPr>
          <p:spPr bwMode="auto">
            <a:xfrm>
              <a:off x="4422059" y="2468913"/>
              <a:ext cx="428002" cy="276999"/>
            </a:xfrm>
            <a:prstGeom prst="rect">
              <a:avLst/>
            </a:prstGeom>
            <a:noFill/>
            <a:ln w="9525">
              <a:noFill/>
              <a:miter lim="800000"/>
              <a:headEnd/>
              <a:tailEnd/>
            </a:ln>
          </p:spPr>
          <p:txBody>
            <a:bodyPr wrap="none" lIns="0" tIns="0" rIns="0" bIns="0">
              <a:spAutoFit/>
            </a:bodyPr>
            <a:lstStyle/>
            <a:p>
              <a:pPr marL="354013" indent="-354013" algn="ctr" defTabSz="941388"/>
              <a:r>
                <a:rPr lang="en-US" sz="900" b="1" dirty="0">
                  <a:solidFill>
                    <a:srgbClr val="000000"/>
                  </a:solidFill>
                  <a:cs typeface="Calibri" pitchFamily="34" charset="0"/>
                </a:rPr>
                <a:t>iSCSI</a:t>
              </a:r>
            </a:p>
            <a:p>
              <a:pPr marL="354013" indent="-354013" algn="ctr" defTabSz="941388"/>
              <a:r>
                <a:rPr lang="en-US" sz="900" b="1" dirty="0">
                  <a:solidFill>
                    <a:srgbClr val="000000"/>
                  </a:solidFill>
                  <a:cs typeface="Calibri" pitchFamily="34" charset="0"/>
                </a:rPr>
                <a:t>Gateway</a:t>
              </a:r>
              <a:endParaRPr lang="en-US" sz="900" dirty="0">
                <a:cs typeface="Calibri" pitchFamily="34" charset="0"/>
              </a:endParaRPr>
            </a:p>
          </p:txBody>
        </p:sp>
      </p:grpSp>
      <p:sp>
        <p:nvSpPr>
          <p:cNvPr id="129" name="Rectangle 48"/>
          <p:cNvSpPr>
            <a:spLocks noChangeArrowheads="1"/>
          </p:cNvSpPr>
          <p:nvPr/>
        </p:nvSpPr>
        <p:spPr bwMode="auto">
          <a:xfrm>
            <a:off x="5248492" y="5469524"/>
            <a:ext cx="698909" cy="169277"/>
          </a:xfrm>
          <a:prstGeom prst="rect">
            <a:avLst/>
          </a:prstGeom>
          <a:noFill/>
          <a:ln w="9525">
            <a:noFill/>
            <a:miter lim="800000"/>
            <a:headEnd/>
            <a:tailEnd/>
          </a:ln>
        </p:spPr>
        <p:txBody>
          <a:bodyPr wrap="none" lIns="0" tIns="0" rIns="0" bIns="0">
            <a:spAutoFit/>
          </a:bodyPr>
          <a:lstStyle/>
          <a:p>
            <a:pPr marL="354013" indent="-354013" defTabSz="941388"/>
            <a:r>
              <a:rPr lang="en-US" sz="1100" b="1" dirty="0">
                <a:solidFill>
                  <a:srgbClr val="000000"/>
                </a:solidFill>
                <a:cs typeface="Calibri" pitchFamily="34" charset="0"/>
              </a:rPr>
              <a:t>Native iSCSI</a:t>
            </a:r>
            <a:endParaRPr lang="en-US" sz="1100" dirty="0">
              <a:cs typeface="Calibri" pitchFamily="34" charset="0"/>
            </a:endParaRPr>
          </a:p>
        </p:txBody>
      </p:sp>
      <p:sp>
        <p:nvSpPr>
          <p:cNvPr id="130" name="Rectangle 48"/>
          <p:cNvSpPr>
            <a:spLocks noChangeArrowheads="1"/>
          </p:cNvSpPr>
          <p:nvPr/>
        </p:nvSpPr>
        <p:spPr bwMode="auto">
          <a:xfrm>
            <a:off x="7065091" y="5469524"/>
            <a:ext cx="766235" cy="169277"/>
          </a:xfrm>
          <a:prstGeom prst="rect">
            <a:avLst/>
          </a:prstGeom>
          <a:noFill/>
          <a:ln w="9525">
            <a:noFill/>
            <a:miter lim="800000"/>
            <a:headEnd/>
            <a:tailEnd/>
          </a:ln>
        </p:spPr>
        <p:txBody>
          <a:bodyPr wrap="none" lIns="0" tIns="0" rIns="0" bIns="0">
            <a:spAutoFit/>
          </a:bodyPr>
          <a:lstStyle/>
          <a:p>
            <a:pPr marL="354013" indent="-354013" defTabSz="941388"/>
            <a:r>
              <a:rPr lang="en-US" sz="1100" b="1" dirty="0">
                <a:solidFill>
                  <a:srgbClr val="000000"/>
                </a:solidFill>
                <a:cs typeface="Calibri" pitchFamily="34" charset="0"/>
              </a:rPr>
              <a:t>Bridged iSCSI</a:t>
            </a:r>
            <a:endParaRPr lang="en-US" sz="1100" dirty="0">
              <a:cs typeface="Calibri" pitchFamily="34" charset="0"/>
            </a:endParaRPr>
          </a:p>
        </p:txBody>
      </p:sp>
    </p:spTree>
    <p:custDataLst>
      <p:tags r:id="rId1"/>
    </p:custDataLst>
    <p:extLst>
      <p:ext uri="{BB962C8B-B14F-4D97-AF65-F5344CB8AC3E}">
        <p14:creationId xmlns:p14="http://schemas.microsoft.com/office/powerpoint/2010/main" val="766243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Storage system provides </a:t>
            </a:r>
            <a:r>
              <a:rPr lang="en-US" dirty="0"/>
              <a:t>both FC and iSCSI ports</a:t>
            </a:r>
          </a:p>
          <a:p>
            <a:pPr lvl="1"/>
            <a:r>
              <a:rPr lang="en-US" dirty="0"/>
              <a:t>Enable iSCSI and FC connectivity </a:t>
            </a:r>
            <a:r>
              <a:rPr lang="en-US" dirty="0" smtClean="0"/>
              <a:t>in the </a:t>
            </a:r>
            <a:r>
              <a:rPr lang="en-US" dirty="0"/>
              <a:t>same environment</a:t>
            </a:r>
          </a:p>
          <a:p>
            <a:pPr lvl="1"/>
            <a:r>
              <a:rPr lang="en-US" dirty="0"/>
              <a:t>No bridge </a:t>
            </a:r>
            <a:r>
              <a:rPr lang="en-US" dirty="0" smtClean="0"/>
              <a:t>device is needed</a:t>
            </a:r>
            <a:endParaRPr lang="en-US" dirty="0"/>
          </a:p>
        </p:txBody>
      </p:sp>
      <p:sp>
        <p:nvSpPr>
          <p:cNvPr id="2" name="Title 1"/>
          <p:cNvSpPr>
            <a:spLocks noGrp="1"/>
          </p:cNvSpPr>
          <p:nvPr>
            <p:ph type="title"/>
          </p:nvPr>
        </p:nvSpPr>
        <p:spPr/>
        <p:txBody>
          <a:bodyPr/>
          <a:lstStyle/>
          <a:p>
            <a:r>
              <a:rPr lang="en-US" dirty="0"/>
              <a:t>Combining FC and Native iSCSI Connectivity</a:t>
            </a:r>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4" name="Group 3"/>
          <p:cNvGrpSpPr/>
          <p:nvPr/>
        </p:nvGrpSpPr>
        <p:grpSpPr>
          <a:xfrm>
            <a:off x="1749233" y="4178255"/>
            <a:ext cx="5983665" cy="2300082"/>
            <a:chOff x="1369088" y="2252868"/>
            <a:chExt cx="5983665" cy="2300082"/>
          </a:xfrm>
        </p:grpSpPr>
        <p:cxnSp>
          <p:nvCxnSpPr>
            <p:cNvPr id="40" name="Elbow Connector 39"/>
            <p:cNvCxnSpPr/>
            <p:nvPr/>
          </p:nvCxnSpPr>
          <p:spPr>
            <a:xfrm flipV="1">
              <a:off x="4717028" y="3836166"/>
              <a:ext cx="2117855" cy="230889"/>
            </a:xfrm>
            <a:prstGeom prst="bentConnector3">
              <a:avLst/>
            </a:prstGeom>
            <a:noFill/>
            <a:ln w="38100">
              <a:solidFill>
                <a:srgbClr val="FF9900"/>
              </a:solidFill>
              <a:round/>
              <a:headEnd/>
              <a:tailEnd/>
            </a:ln>
            <a:effectLst/>
          </p:spPr>
        </p:cxnSp>
        <p:cxnSp>
          <p:nvCxnSpPr>
            <p:cNvPr id="42" name="Elbow Connector 41"/>
            <p:cNvCxnSpPr/>
            <p:nvPr/>
          </p:nvCxnSpPr>
          <p:spPr>
            <a:xfrm>
              <a:off x="4717028" y="2929140"/>
              <a:ext cx="2117855" cy="230889"/>
            </a:xfrm>
            <a:prstGeom prst="bentConnector3">
              <a:avLst/>
            </a:prstGeom>
            <a:noFill/>
            <a:ln w="12700">
              <a:solidFill>
                <a:srgbClr val="0000FF"/>
              </a:solidFill>
              <a:round/>
              <a:headEnd/>
              <a:tailEnd/>
            </a:ln>
            <a:effectLst/>
          </p:spPr>
        </p:cxnSp>
        <p:sp>
          <p:nvSpPr>
            <p:cNvPr id="45" name="Rectangle 44"/>
            <p:cNvSpPr/>
            <p:nvPr/>
          </p:nvSpPr>
          <p:spPr>
            <a:xfrm rot="10800000">
              <a:off x="6738790" y="3134977"/>
              <a:ext cx="95886" cy="64008"/>
            </a:xfrm>
            <a:prstGeom prst="rect">
              <a:avLst/>
            </a:prstGeom>
            <a:solidFill>
              <a:schemeClr val="tx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b="1"/>
            </a:p>
          </p:txBody>
        </p:sp>
        <p:sp>
          <p:nvSpPr>
            <p:cNvPr id="11" name="Line 7"/>
            <p:cNvSpPr>
              <a:spLocks noChangeShapeType="1"/>
            </p:cNvSpPr>
            <p:nvPr/>
          </p:nvSpPr>
          <p:spPr bwMode="auto">
            <a:xfrm>
              <a:off x="2311068" y="4072158"/>
              <a:ext cx="1640340" cy="0"/>
            </a:xfrm>
            <a:prstGeom prst="line">
              <a:avLst/>
            </a:prstGeom>
            <a:noFill/>
            <a:ln w="38100">
              <a:solidFill>
                <a:srgbClr val="FF9900"/>
              </a:solidFill>
              <a:round/>
              <a:headEnd/>
              <a:tailEnd/>
            </a:ln>
            <a:effectLst/>
          </p:spPr>
          <p:txBody>
            <a:bodyPr/>
            <a:lstStyle/>
            <a:p>
              <a:endParaRPr lang="en-US" sz="900" b="1">
                <a:cs typeface="Calibri" pitchFamily="34" charset="0"/>
              </a:endParaRPr>
            </a:p>
          </p:txBody>
        </p:sp>
        <p:sp>
          <p:nvSpPr>
            <p:cNvPr id="7" name="Line 4"/>
            <p:cNvSpPr>
              <a:spLocks noChangeShapeType="1"/>
            </p:cNvSpPr>
            <p:nvPr/>
          </p:nvSpPr>
          <p:spPr bwMode="auto">
            <a:xfrm>
              <a:off x="2264244" y="2897185"/>
              <a:ext cx="1662112" cy="0"/>
            </a:xfrm>
            <a:prstGeom prst="line">
              <a:avLst/>
            </a:prstGeom>
            <a:noFill/>
            <a:ln w="12700">
              <a:solidFill>
                <a:srgbClr val="0000FF"/>
              </a:solidFill>
              <a:round/>
              <a:headEnd/>
              <a:tailEnd/>
            </a:ln>
            <a:effectLst/>
          </p:spPr>
          <p:txBody>
            <a:bodyPr/>
            <a:lstStyle/>
            <a:p>
              <a:endParaRPr lang="en-US" sz="900" b="1">
                <a:cs typeface="Calibri" pitchFamily="34" charset="0"/>
              </a:endParaRPr>
            </a:p>
          </p:txBody>
        </p:sp>
        <p:sp>
          <p:nvSpPr>
            <p:cNvPr id="36" name="Rectangle 35"/>
            <p:cNvSpPr/>
            <p:nvPr/>
          </p:nvSpPr>
          <p:spPr>
            <a:xfrm rot="10800000">
              <a:off x="2230465" y="2852514"/>
              <a:ext cx="95886" cy="91440"/>
            </a:xfrm>
            <a:prstGeom prst="rect">
              <a:avLst/>
            </a:prstGeom>
            <a:solidFill>
              <a:schemeClr val="tx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b="1"/>
            </a:p>
          </p:txBody>
        </p:sp>
        <p:sp>
          <p:nvSpPr>
            <p:cNvPr id="12" name="Rectangle 8"/>
            <p:cNvSpPr>
              <a:spLocks noChangeArrowheads="1"/>
            </p:cNvSpPr>
            <p:nvPr/>
          </p:nvSpPr>
          <p:spPr bwMode="auto">
            <a:xfrm>
              <a:off x="2415829" y="3718481"/>
              <a:ext cx="371897" cy="138499"/>
            </a:xfrm>
            <a:prstGeom prst="rect">
              <a:avLst/>
            </a:prstGeom>
            <a:noFill/>
            <a:ln w="9525">
              <a:noFill/>
              <a:miter lim="800000"/>
              <a:headEnd/>
              <a:tailEnd/>
            </a:ln>
          </p:spPr>
          <p:txBody>
            <a:bodyPr wrap="none" lIns="0" tIns="0" rIns="0" bIns="0">
              <a:spAutoFit/>
            </a:bodyPr>
            <a:lstStyle/>
            <a:p>
              <a:pPr marL="354013" indent="-354013" defTabSz="941388"/>
              <a:r>
                <a:rPr lang="en-US" sz="900" b="1" dirty="0">
                  <a:solidFill>
                    <a:srgbClr val="000000"/>
                  </a:solidFill>
                  <a:cs typeface="Calibri" pitchFamily="34" charset="0"/>
                </a:rPr>
                <a:t>FC HBA </a:t>
              </a:r>
              <a:endParaRPr lang="en-US" sz="900" b="1" dirty="0">
                <a:cs typeface="Calibri" pitchFamily="34" charset="0"/>
              </a:endParaRPr>
            </a:p>
          </p:txBody>
        </p:sp>
        <p:sp>
          <p:nvSpPr>
            <p:cNvPr id="13" name="Line 9"/>
            <p:cNvSpPr>
              <a:spLocks noChangeShapeType="1"/>
            </p:cNvSpPr>
            <p:nvPr/>
          </p:nvSpPr>
          <p:spPr bwMode="auto">
            <a:xfrm flipH="1">
              <a:off x="2344348" y="3870048"/>
              <a:ext cx="239237" cy="146335"/>
            </a:xfrm>
            <a:prstGeom prst="line">
              <a:avLst/>
            </a:prstGeom>
            <a:noFill/>
            <a:ln w="15875">
              <a:solidFill>
                <a:srgbClr val="000000"/>
              </a:solidFill>
              <a:round/>
              <a:headEnd type="none" w="med" len="med"/>
              <a:tailEnd type="triangle" w="med" len="med"/>
            </a:ln>
          </p:spPr>
          <p:txBody>
            <a:bodyPr/>
            <a:lstStyle/>
            <a:p>
              <a:endParaRPr lang="en-US" sz="900" b="1">
                <a:cs typeface="Calibri" pitchFamily="34" charset="0"/>
              </a:endParaRPr>
            </a:p>
          </p:txBody>
        </p:sp>
        <p:sp>
          <p:nvSpPr>
            <p:cNvPr id="15" name="Rectangle 21"/>
            <p:cNvSpPr>
              <a:spLocks noChangeArrowheads="1"/>
            </p:cNvSpPr>
            <p:nvPr/>
          </p:nvSpPr>
          <p:spPr bwMode="auto">
            <a:xfrm>
              <a:off x="1369088" y="3025039"/>
              <a:ext cx="814325" cy="138499"/>
            </a:xfrm>
            <a:prstGeom prst="rect">
              <a:avLst/>
            </a:prstGeom>
            <a:noFill/>
            <a:ln w="9525">
              <a:noFill/>
              <a:miter lim="800000"/>
              <a:headEnd/>
              <a:tailEnd/>
            </a:ln>
          </p:spPr>
          <p:txBody>
            <a:bodyPr wrap="none" lIns="0" tIns="0" rIns="0" bIns="0">
              <a:spAutoFit/>
            </a:bodyPr>
            <a:lstStyle/>
            <a:p>
              <a:pPr marL="354013" indent="-354013" defTabSz="941388"/>
              <a:r>
                <a:rPr lang="en-US" sz="900" b="1" dirty="0">
                  <a:solidFill>
                    <a:srgbClr val="000000"/>
                  </a:solidFill>
                  <a:cs typeface="Calibri" pitchFamily="34" charset="0"/>
                </a:rPr>
                <a:t>Compute System</a:t>
              </a:r>
              <a:endParaRPr lang="en-US" sz="900" b="1" dirty="0">
                <a:cs typeface="Calibri" pitchFamily="34" charset="0"/>
              </a:endParaRPr>
            </a:p>
          </p:txBody>
        </p:sp>
        <p:sp>
          <p:nvSpPr>
            <p:cNvPr id="16" name="Rectangle 22"/>
            <p:cNvSpPr>
              <a:spLocks noChangeArrowheads="1"/>
            </p:cNvSpPr>
            <p:nvPr/>
          </p:nvSpPr>
          <p:spPr bwMode="auto">
            <a:xfrm>
              <a:off x="2391041" y="2538234"/>
              <a:ext cx="487313" cy="138499"/>
            </a:xfrm>
            <a:prstGeom prst="rect">
              <a:avLst/>
            </a:prstGeom>
            <a:noFill/>
            <a:ln w="9525">
              <a:noFill/>
              <a:miter lim="800000"/>
              <a:headEnd/>
              <a:tailEnd/>
            </a:ln>
          </p:spPr>
          <p:txBody>
            <a:bodyPr wrap="none" lIns="0" tIns="0" rIns="0" bIns="0">
              <a:spAutoFit/>
            </a:bodyPr>
            <a:lstStyle/>
            <a:p>
              <a:pPr marL="354013" indent="-354013" defTabSz="941388"/>
              <a:r>
                <a:rPr lang="en-US" sz="900" b="1" dirty="0" err="1">
                  <a:solidFill>
                    <a:srgbClr val="000000"/>
                  </a:solidFill>
                  <a:cs typeface="Calibri" pitchFamily="34" charset="0"/>
                </a:rPr>
                <a:t>iSCSI</a:t>
              </a:r>
              <a:r>
                <a:rPr lang="en-US" sz="900" b="1" dirty="0">
                  <a:solidFill>
                    <a:srgbClr val="000000"/>
                  </a:solidFill>
                  <a:cs typeface="Calibri" pitchFamily="34" charset="0"/>
                </a:rPr>
                <a:t> HBA </a:t>
              </a:r>
              <a:endParaRPr lang="en-US" sz="900" b="1" dirty="0">
                <a:cs typeface="Calibri" pitchFamily="34" charset="0"/>
              </a:endParaRPr>
            </a:p>
          </p:txBody>
        </p:sp>
        <p:sp>
          <p:nvSpPr>
            <p:cNvPr id="17" name="Line 23"/>
            <p:cNvSpPr>
              <a:spLocks noChangeShapeType="1"/>
            </p:cNvSpPr>
            <p:nvPr/>
          </p:nvSpPr>
          <p:spPr bwMode="auto">
            <a:xfrm flipH="1">
              <a:off x="2347176" y="2689804"/>
              <a:ext cx="239236" cy="160969"/>
            </a:xfrm>
            <a:prstGeom prst="line">
              <a:avLst/>
            </a:prstGeom>
            <a:noFill/>
            <a:ln w="15875">
              <a:solidFill>
                <a:srgbClr val="000000"/>
              </a:solidFill>
              <a:round/>
              <a:headEnd type="none" w="med" len="med"/>
              <a:tailEnd type="triangle" w="med" len="med"/>
            </a:ln>
          </p:spPr>
          <p:txBody>
            <a:bodyPr/>
            <a:lstStyle/>
            <a:p>
              <a:endParaRPr lang="en-US" sz="900" b="1">
                <a:cs typeface="Calibri" pitchFamily="34" charset="0"/>
              </a:endParaRPr>
            </a:p>
          </p:txBody>
        </p:sp>
        <p:sp>
          <p:nvSpPr>
            <p:cNvPr id="20" name="Rectangle 31"/>
            <p:cNvSpPr>
              <a:spLocks noChangeArrowheads="1"/>
            </p:cNvSpPr>
            <p:nvPr/>
          </p:nvSpPr>
          <p:spPr bwMode="auto">
            <a:xfrm>
              <a:off x="6597284" y="4112901"/>
              <a:ext cx="742191" cy="138499"/>
            </a:xfrm>
            <a:prstGeom prst="rect">
              <a:avLst/>
            </a:prstGeom>
            <a:noFill/>
            <a:ln w="9525">
              <a:noFill/>
              <a:miter lim="800000"/>
              <a:headEnd/>
              <a:tailEnd/>
            </a:ln>
          </p:spPr>
          <p:txBody>
            <a:bodyPr wrap="none" lIns="0" tIns="0" rIns="0" bIns="0">
              <a:spAutoFit/>
            </a:bodyPr>
            <a:lstStyle/>
            <a:p>
              <a:pPr marL="354013" indent="-354013" defTabSz="941388"/>
              <a:r>
                <a:rPr lang="en-US" sz="900" b="1" dirty="0">
                  <a:solidFill>
                    <a:srgbClr val="000000"/>
                  </a:solidFill>
                  <a:cs typeface="Calibri" pitchFamily="34" charset="0"/>
                </a:rPr>
                <a:t>Storage System</a:t>
              </a:r>
              <a:endParaRPr lang="en-US" sz="900" b="1" dirty="0">
                <a:cs typeface="Calibri" pitchFamily="34" charset="0"/>
              </a:endParaRPr>
            </a:p>
          </p:txBody>
        </p:sp>
        <p:sp>
          <p:nvSpPr>
            <p:cNvPr id="21" name="Rectangle 32"/>
            <p:cNvSpPr>
              <a:spLocks noChangeArrowheads="1"/>
            </p:cNvSpPr>
            <p:nvPr/>
          </p:nvSpPr>
          <p:spPr bwMode="auto">
            <a:xfrm>
              <a:off x="5976150" y="4414451"/>
              <a:ext cx="370294" cy="138499"/>
            </a:xfrm>
            <a:prstGeom prst="rect">
              <a:avLst/>
            </a:prstGeom>
            <a:noFill/>
            <a:ln w="9525">
              <a:noFill/>
              <a:miter lim="800000"/>
              <a:headEnd/>
              <a:tailEnd/>
            </a:ln>
          </p:spPr>
          <p:txBody>
            <a:bodyPr wrap="none" lIns="0" tIns="0" rIns="0" bIns="0">
              <a:spAutoFit/>
            </a:bodyPr>
            <a:lstStyle/>
            <a:p>
              <a:pPr marL="354013" indent="-354013" defTabSz="941388"/>
              <a:r>
                <a:rPr lang="en-US" sz="900" b="1" dirty="0">
                  <a:solidFill>
                    <a:srgbClr val="000000"/>
                  </a:solidFill>
                  <a:cs typeface="Calibri" pitchFamily="34" charset="0"/>
                </a:rPr>
                <a:t>FC Port </a:t>
              </a:r>
              <a:endParaRPr lang="en-US" sz="900" b="1" dirty="0">
                <a:cs typeface="Calibri" pitchFamily="34" charset="0"/>
              </a:endParaRPr>
            </a:p>
          </p:txBody>
        </p:sp>
        <p:sp>
          <p:nvSpPr>
            <p:cNvPr id="22" name="Line 33"/>
            <p:cNvSpPr>
              <a:spLocks noChangeShapeType="1"/>
            </p:cNvSpPr>
            <p:nvPr/>
          </p:nvSpPr>
          <p:spPr bwMode="auto">
            <a:xfrm flipV="1">
              <a:off x="6262460" y="3873744"/>
              <a:ext cx="482227" cy="519648"/>
            </a:xfrm>
            <a:prstGeom prst="line">
              <a:avLst/>
            </a:prstGeom>
            <a:noFill/>
            <a:ln w="15875">
              <a:solidFill>
                <a:srgbClr val="000000"/>
              </a:solidFill>
              <a:round/>
              <a:headEnd type="none" w="med" len="med"/>
              <a:tailEnd type="triangle" w="med" len="med"/>
            </a:ln>
          </p:spPr>
          <p:txBody>
            <a:bodyPr/>
            <a:lstStyle/>
            <a:p>
              <a:endParaRPr lang="en-US" sz="900" b="1">
                <a:cs typeface="Calibri" pitchFamily="34" charset="0"/>
              </a:endParaRPr>
            </a:p>
          </p:txBody>
        </p:sp>
        <p:sp>
          <p:nvSpPr>
            <p:cNvPr id="23" name="Line 34"/>
            <p:cNvSpPr>
              <a:spLocks noChangeShapeType="1"/>
            </p:cNvSpPr>
            <p:nvPr/>
          </p:nvSpPr>
          <p:spPr bwMode="auto">
            <a:xfrm>
              <a:off x="6150375" y="2665740"/>
              <a:ext cx="576262" cy="444500"/>
            </a:xfrm>
            <a:prstGeom prst="line">
              <a:avLst/>
            </a:prstGeom>
            <a:noFill/>
            <a:ln w="15875">
              <a:solidFill>
                <a:srgbClr val="000000"/>
              </a:solidFill>
              <a:round/>
              <a:headEnd type="none" w="med" len="med"/>
              <a:tailEnd type="triangle" w="med" len="med"/>
            </a:ln>
          </p:spPr>
          <p:txBody>
            <a:bodyPr/>
            <a:lstStyle/>
            <a:p>
              <a:endParaRPr lang="en-US" sz="900" b="1">
                <a:cs typeface="Calibri" pitchFamily="34" charset="0"/>
              </a:endParaRPr>
            </a:p>
          </p:txBody>
        </p:sp>
        <p:sp>
          <p:nvSpPr>
            <p:cNvPr id="24" name="Rectangle 35"/>
            <p:cNvSpPr>
              <a:spLocks noChangeArrowheads="1"/>
            </p:cNvSpPr>
            <p:nvPr/>
          </p:nvSpPr>
          <p:spPr bwMode="auto">
            <a:xfrm>
              <a:off x="5793491" y="2502506"/>
              <a:ext cx="485710" cy="138499"/>
            </a:xfrm>
            <a:prstGeom prst="rect">
              <a:avLst/>
            </a:prstGeom>
            <a:noFill/>
            <a:ln w="9525">
              <a:noFill/>
              <a:miter lim="800000"/>
              <a:headEnd/>
              <a:tailEnd/>
            </a:ln>
          </p:spPr>
          <p:txBody>
            <a:bodyPr wrap="none" lIns="0" tIns="0" rIns="0" bIns="0">
              <a:spAutoFit/>
            </a:bodyPr>
            <a:lstStyle/>
            <a:p>
              <a:pPr marL="354013" indent="-354013" defTabSz="941388"/>
              <a:r>
                <a:rPr lang="en-US" sz="900" b="1" dirty="0" err="1">
                  <a:solidFill>
                    <a:srgbClr val="000000"/>
                  </a:solidFill>
                  <a:cs typeface="Calibri" pitchFamily="34" charset="0"/>
                </a:rPr>
                <a:t>iSCSI</a:t>
              </a:r>
              <a:r>
                <a:rPr lang="en-US" sz="900" b="1" dirty="0">
                  <a:solidFill>
                    <a:srgbClr val="000000"/>
                  </a:solidFill>
                  <a:cs typeface="Calibri" pitchFamily="34" charset="0"/>
                </a:rPr>
                <a:t> Port </a:t>
              </a:r>
              <a:endParaRPr lang="en-US" sz="900" b="1" dirty="0">
                <a:cs typeface="Calibri" pitchFamily="34" charset="0"/>
              </a:endParaRPr>
            </a:p>
          </p:txBody>
        </p:sp>
        <p:sp>
          <p:nvSpPr>
            <p:cNvPr id="25" name="Rectangle 21"/>
            <p:cNvSpPr>
              <a:spLocks noChangeArrowheads="1"/>
            </p:cNvSpPr>
            <p:nvPr/>
          </p:nvSpPr>
          <p:spPr bwMode="auto">
            <a:xfrm>
              <a:off x="1369088" y="4194377"/>
              <a:ext cx="814325" cy="138499"/>
            </a:xfrm>
            <a:prstGeom prst="rect">
              <a:avLst/>
            </a:prstGeom>
            <a:noFill/>
            <a:ln w="9525">
              <a:noFill/>
              <a:miter lim="800000"/>
              <a:headEnd/>
              <a:tailEnd/>
            </a:ln>
          </p:spPr>
          <p:txBody>
            <a:bodyPr wrap="none" lIns="0" tIns="0" rIns="0" bIns="0">
              <a:spAutoFit/>
            </a:bodyPr>
            <a:lstStyle/>
            <a:p>
              <a:pPr marL="354013" indent="-354013" defTabSz="941388"/>
              <a:r>
                <a:rPr lang="en-US" sz="900" b="1" dirty="0">
                  <a:solidFill>
                    <a:srgbClr val="000000"/>
                  </a:solidFill>
                  <a:cs typeface="Calibri" pitchFamily="34" charset="0"/>
                </a:rPr>
                <a:t>Compute System</a:t>
              </a:r>
              <a:endParaRPr lang="en-US" sz="900" b="1" dirty="0">
                <a:cs typeface="Calibri" pitchFamily="34" charset="0"/>
              </a:endParaRPr>
            </a:p>
          </p:txBody>
        </p:sp>
        <p:pic>
          <p:nvPicPr>
            <p:cNvPr id="33" name="Picture 28" descr="C:\Users\patils1\Desktop\2013 Projects\CIS v2\CIS Slide Deck_Based on Book\Colored Graphics\Physical Compute System With Hyperviso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3371" y="2252868"/>
              <a:ext cx="749643" cy="726170"/>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p:cNvSpPr/>
            <p:nvPr/>
          </p:nvSpPr>
          <p:spPr>
            <a:xfrm rot="10800000">
              <a:off x="2239232" y="4025853"/>
              <a:ext cx="95886" cy="91440"/>
            </a:xfrm>
            <a:prstGeom prst="rect">
              <a:avLst/>
            </a:prstGeom>
            <a:solidFill>
              <a:schemeClr val="tx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b="1"/>
            </a:p>
          </p:txBody>
        </p:sp>
        <p:pic>
          <p:nvPicPr>
            <p:cNvPr id="39" name="Picture 28" descr="C:\Users\patils1\Desktop\2013 Projects\CIS v2\CIS Slide Deck_Based on Book\Colored Graphics\Physical Compute System With Hyperviso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32138" y="3426207"/>
              <a:ext cx="749643" cy="726170"/>
            </a:xfrm>
            <a:prstGeom prst="rect">
              <a:avLst/>
            </a:prstGeom>
            <a:noFill/>
            <a:extLst>
              <a:ext uri="{909E8E84-426E-40DD-AFC4-6F175D3DCCD1}">
                <a14:hiddenFill xmlns:a14="http://schemas.microsoft.com/office/drawing/2010/main">
                  <a:solidFill>
                    <a:srgbClr val="FFFFFF"/>
                  </a:solidFill>
                </a14:hiddenFill>
              </a:ext>
            </a:extLst>
          </p:spPr>
        </p:pic>
        <p:sp>
          <p:nvSpPr>
            <p:cNvPr id="46" name="Rectangle 45"/>
            <p:cNvSpPr/>
            <p:nvPr/>
          </p:nvSpPr>
          <p:spPr>
            <a:xfrm rot="10800000">
              <a:off x="6738790" y="3807207"/>
              <a:ext cx="95886" cy="64008"/>
            </a:xfrm>
            <a:prstGeom prst="rect">
              <a:avLst/>
            </a:prstGeom>
            <a:solidFill>
              <a:schemeClr val="tx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b="1"/>
            </a:p>
          </p:txBody>
        </p:sp>
        <p:pic>
          <p:nvPicPr>
            <p:cNvPr id="35" name="Picture 9" descr="C:\Users\patils1\Desktop\2013 Projects\CIS v2\CIS Slide Deck_Based on Book\Colored Graphics\Storage System.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85245" y="2871833"/>
              <a:ext cx="567508" cy="1208355"/>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3" descr="C:\Users\patils1\Desktop\2013 Projects\CIS v2\CIS Slide Deck_Based on Book\Colored Graphics\LAN-WA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28109" y="2642163"/>
              <a:ext cx="808228" cy="521208"/>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28"/>
            <p:cNvSpPr>
              <a:spLocks noChangeArrowheads="1"/>
            </p:cNvSpPr>
            <p:nvPr/>
          </p:nvSpPr>
          <p:spPr bwMode="auto">
            <a:xfrm>
              <a:off x="4278630" y="2837111"/>
              <a:ext cx="91372" cy="138499"/>
            </a:xfrm>
            <a:prstGeom prst="rect">
              <a:avLst/>
            </a:prstGeom>
            <a:noFill/>
            <a:ln w="9525">
              <a:noFill/>
              <a:miter lim="800000"/>
              <a:headEnd/>
              <a:tailEnd/>
            </a:ln>
          </p:spPr>
          <p:txBody>
            <a:bodyPr wrap="none" lIns="0" tIns="0" rIns="0" bIns="0">
              <a:spAutoFit/>
            </a:bodyPr>
            <a:lstStyle/>
            <a:p>
              <a:pPr>
                <a:spcBef>
                  <a:spcPct val="0"/>
                </a:spcBef>
                <a:buClrTx/>
                <a:buFontTx/>
                <a:buNone/>
              </a:pPr>
              <a:r>
                <a:rPr lang="en-US" sz="900" b="1" dirty="0">
                  <a:solidFill>
                    <a:srgbClr val="000000"/>
                  </a:solidFill>
                  <a:cs typeface="Calibri" pitchFamily="34" charset="0"/>
                </a:rPr>
                <a:t>IP</a:t>
              </a:r>
              <a:endParaRPr lang="en-US" sz="900" b="1" dirty="0">
                <a:cs typeface="Calibri" pitchFamily="34" charset="0"/>
              </a:endParaRPr>
            </a:p>
          </p:txBody>
        </p:sp>
        <p:pic>
          <p:nvPicPr>
            <p:cNvPr id="37" name="Picture 2" descr="C:\Users\patils1\Desktop\2013 Projects\CIS v2\CIS Slide Deck_Based on Book\Colored Graphics\FC SA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30332" y="3812152"/>
              <a:ext cx="806005" cy="521208"/>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13"/>
            <p:cNvSpPr>
              <a:spLocks noChangeArrowheads="1"/>
            </p:cNvSpPr>
            <p:nvPr/>
          </p:nvSpPr>
          <p:spPr bwMode="auto">
            <a:xfrm>
              <a:off x="4098141" y="3992880"/>
              <a:ext cx="339837" cy="138499"/>
            </a:xfrm>
            <a:prstGeom prst="rect">
              <a:avLst/>
            </a:prstGeom>
            <a:noFill/>
            <a:ln w="9525">
              <a:noFill/>
              <a:miter lim="800000"/>
              <a:headEnd/>
              <a:tailEnd/>
            </a:ln>
          </p:spPr>
          <p:txBody>
            <a:bodyPr wrap="none" lIns="0" tIns="0" rIns="0" bIns="0">
              <a:spAutoFit/>
            </a:bodyPr>
            <a:lstStyle/>
            <a:p>
              <a:pPr algn="l">
                <a:spcBef>
                  <a:spcPct val="0"/>
                </a:spcBef>
                <a:buClrTx/>
                <a:buFontTx/>
                <a:buNone/>
              </a:pPr>
              <a:r>
                <a:rPr lang="en-US" sz="900" b="1" dirty="0">
                  <a:solidFill>
                    <a:srgbClr val="000000"/>
                  </a:solidFill>
                  <a:cs typeface="Calibri" pitchFamily="34" charset="0"/>
                </a:rPr>
                <a:t>FC SAN</a:t>
              </a:r>
              <a:endParaRPr lang="en-US" sz="900" b="1" dirty="0">
                <a:cs typeface="Calibri" pitchFamily="34" charset="0"/>
              </a:endParaRPr>
            </a:p>
          </p:txBody>
        </p:sp>
      </p:grpSp>
    </p:spTree>
    <p:custDataLst>
      <p:tags r:id="rId1"/>
    </p:custDataLst>
    <p:extLst>
      <p:ext uri="{BB962C8B-B14F-4D97-AF65-F5344CB8AC3E}">
        <p14:creationId xmlns:p14="http://schemas.microsoft.com/office/powerpoint/2010/main" val="22498134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iSCSI Protocol Stack</a:t>
            </a:r>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2724" name="Group 2723"/>
          <p:cNvGrpSpPr/>
          <p:nvPr/>
        </p:nvGrpSpPr>
        <p:grpSpPr>
          <a:xfrm>
            <a:off x="2431072" y="4998086"/>
            <a:ext cx="5321560" cy="789462"/>
            <a:chOff x="1778663" y="3864916"/>
            <a:chExt cx="5321560" cy="789462"/>
          </a:xfrm>
        </p:grpSpPr>
        <p:sp>
          <p:nvSpPr>
            <p:cNvPr id="2522" name="Freeform 6"/>
            <p:cNvSpPr>
              <a:spLocks/>
            </p:cNvSpPr>
            <p:nvPr/>
          </p:nvSpPr>
          <p:spPr bwMode="auto">
            <a:xfrm>
              <a:off x="1783536" y="3869789"/>
              <a:ext cx="5311814" cy="779716"/>
            </a:xfrm>
            <a:custGeom>
              <a:avLst/>
              <a:gdLst/>
              <a:ahLst/>
              <a:cxnLst>
                <a:cxn ang="0">
                  <a:pos x="144" y="0"/>
                </a:cxn>
                <a:cxn ang="0">
                  <a:pos x="110" y="1"/>
                </a:cxn>
                <a:cxn ang="0">
                  <a:pos x="94" y="4"/>
                </a:cxn>
                <a:cxn ang="0">
                  <a:pos x="81" y="8"/>
                </a:cxn>
                <a:cxn ang="0">
                  <a:pos x="56" y="19"/>
                </a:cxn>
                <a:cxn ang="0">
                  <a:pos x="45" y="26"/>
                </a:cxn>
                <a:cxn ang="0">
                  <a:pos x="36" y="36"/>
                </a:cxn>
                <a:cxn ang="0">
                  <a:pos x="27" y="44"/>
                </a:cxn>
                <a:cxn ang="0">
                  <a:pos x="20" y="55"/>
                </a:cxn>
                <a:cxn ang="0">
                  <a:pos x="9" y="80"/>
                </a:cxn>
                <a:cxn ang="0">
                  <a:pos x="4" y="94"/>
                </a:cxn>
                <a:cxn ang="0">
                  <a:pos x="2" y="109"/>
                </a:cxn>
                <a:cxn ang="0">
                  <a:pos x="0" y="144"/>
                </a:cxn>
                <a:cxn ang="0">
                  <a:pos x="0" y="1776"/>
                </a:cxn>
                <a:cxn ang="0">
                  <a:pos x="2" y="1810"/>
                </a:cxn>
                <a:cxn ang="0">
                  <a:pos x="4" y="1824"/>
                </a:cxn>
                <a:cxn ang="0">
                  <a:pos x="9" y="1838"/>
                </a:cxn>
                <a:cxn ang="0">
                  <a:pos x="20" y="1862"/>
                </a:cxn>
                <a:cxn ang="0">
                  <a:pos x="27" y="1873"/>
                </a:cxn>
                <a:cxn ang="0">
                  <a:pos x="36" y="1884"/>
                </a:cxn>
                <a:cxn ang="0">
                  <a:pos x="45" y="1891"/>
                </a:cxn>
                <a:cxn ang="0">
                  <a:pos x="56" y="1898"/>
                </a:cxn>
                <a:cxn ang="0">
                  <a:pos x="81" y="1910"/>
                </a:cxn>
                <a:cxn ang="0">
                  <a:pos x="94" y="1914"/>
                </a:cxn>
                <a:cxn ang="0">
                  <a:pos x="110" y="1918"/>
                </a:cxn>
                <a:cxn ang="0">
                  <a:pos x="144" y="1920"/>
                </a:cxn>
                <a:cxn ang="0">
                  <a:pos x="12938" y="1920"/>
                </a:cxn>
                <a:cxn ang="0">
                  <a:pos x="12954" y="1919"/>
                </a:cxn>
                <a:cxn ang="0">
                  <a:pos x="12971" y="1918"/>
                </a:cxn>
                <a:cxn ang="0">
                  <a:pos x="12986" y="1914"/>
                </a:cxn>
                <a:cxn ang="0">
                  <a:pos x="13000" y="1910"/>
                </a:cxn>
                <a:cxn ang="0">
                  <a:pos x="13012" y="1904"/>
                </a:cxn>
                <a:cxn ang="0">
                  <a:pos x="13024" y="1898"/>
                </a:cxn>
                <a:cxn ang="0">
                  <a:pos x="13035" y="1891"/>
                </a:cxn>
                <a:cxn ang="0">
                  <a:pos x="13046" y="1884"/>
                </a:cxn>
                <a:cxn ang="0">
                  <a:pos x="13053" y="1873"/>
                </a:cxn>
                <a:cxn ang="0">
                  <a:pos x="13060" y="1862"/>
                </a:cxn>
                <a:cxn ang="0">
                  <a:pos x="13066" y="1850"/>
                </a:cxn>
                <a:cxn ang="0">
                  <a:pos x="13072" y="1838"/>
                </a:cxn>
                <a:cxn ang="0">
                  <a:pos x="13076" y="1824"/>
                </a:cxn>
                <a:cxn ang="0">
                  <a:pos x="13079" y="1810"/>
                </a:cxn>
                <a:cxn ang="0">
                  <a:pos x="13080" y="1793"/>
                </a:cxn>
                <a:cxn ang="0">
                  <a:pos x="13082" y="1776"/>
                </a:cxn>
                <a:cxn ang="0">
                  <a:pos x="13082" y="144"/>
                </a:cxn>
                <a:cxn ang="0">
                  <a:pos x="13079" y="109"/>
                </a:cxn>
                <a:cxn ang="0">
                  <a:pos x="13076" y="94"/>
                </a:cxn>
                <a:cxn ang="0">
                  <a:pos x="13072" y="80"/>
                </a:cxn>
                <a:cxn ang="0">
                  <a:pos x="13060" y="55"/>
                </a:cxn>
                <a:cxn ang="0">
                  <a:pos x="13053" y="44"/>
                </a:cxn>
                <a:cxn ang="0">
                  <a:pos x="13046" y="36"/>
                </a:cxn>
                <a:cxn ang="0">
                  <a:pos x="13035" y="26"/>
                </a:cxn>
                <a:cxn ang="0">
                  <a:pos x="13024" y="19"/>
                </a:cxn>
                <a:cxn ang="0">
                  <a:pos x="13000" y="8"/>
                </a:cxn>
                <a:cxn ang="0">
                  <a:pos x="12986" y="4"/>
                </a:cxn>
                <a:cxn ang="0">
                  <a:pos x="12971" y="1"/>
                </a:cxn>
                <a:cxn ang="0">
                  <a:pos x="12938" y="0"/>
                </a:cxn>
                <a:cxn ang="0">
                  <a:pos x="144" y="0"/>
                </a:cxn>
              </a:cxnLst>
              <a:rect l="0" t="0" r="r" b="b"/>
              <a:pathLst>
                <a:path w="13082" h="1920">
                  <a:moveTo>
                    <a:pt x="144" y="0"/>
                  </a:moveTo>
                  <a:lnTo>
                    <a:pt x="110" y="1"/>
                  </a:lnTo>
                  <a:lnTo>
                    <a:pt x="94" y="4"/>
                  </a:lnTo>
                  <a:lnTo>
                    <a:pt x="81" y="8"/>
                  </a:lnTo>
                  <a:lnTo>
                    <a:pt x="56" y="19"/>
                  </a:lnTo>
                  <a:lnTo>
                    <a:pt x="45" y="26"/>
                  </a:lnTo>
                  <a:lnTo>
                    <a:pt x="36" y="36"/>
                  </a:lnTo>
                  <a:lnTo>
                    <a:pt x="27" y="44"/>
                  </a:lnTo>
                  <a:lnTo>
                    <a:pt x="20" y="55"/>
                  </a:lnTo>
                  <a:lnTo>
                    <a:pt x="9" y="80"/>
                  </a:lnTo>
                  <a:lnTo>
                    <a:pt x="4" y="94"/>
                  </a:lnTo>
                  <a:lnTo>
                    <a:pt x="2" y="109"/>
                  </a:lnTo>
                  <a:lnTo>
                    <a:pt x="0" y="144"/>
                  </a:lnTo>
                  <a:lnTo>
                    <a:pt x="0" y="1776"/>
                  </a:lnTo>
                  <a:lnTo>
                    <a:pt x="2" y="1810"/>
                  </a:lnTo>
                  <a:lnTo>
                    <a:pt x="4" y="1824"/>
                  </a:lnTo>
                  <a:lnTo>
                    <a:pt x="9" y="1838"/>
                  </a:lnTo>
                  <a:lnTo>
                    <a:pt x="20" y="1862"/>
                  </a:lnTo>
                  <a:lnTo>
                    <a:pt x="27" y="1873"/>
                  </a:lnTo>
                  <a:lnTo>
                    <a:pt x="36" y="1884"/>
                  </a:lnTo>
                  <a:lnTo>
                    <a:pt x="45" y="1891"/>
                  </a:lnTo>
                  <a:lnTo>
                    <a:pt x="56" y="1898"/>
                  </a:lnTo>
                  <a:lnTo>
                    <a:pt x="81" y="1910"/>
                  </a:lnTo>
                  <a:lnTo>
                    <a:pt x="94" y="1914"/>
                  </a:lnTo>
                  <a:lnTo>
                    <a:pt x="110" y="1918"/>
                  </a:lnTo>
                  <a:lnTo>
                    <a:pt x="144" y="1920"/>
                  </a:lnTo>
                  <a:lnTo>
                    <a:pt x="12938" y="1920"/>
                  </a:lnTo>
                  <a:lnTo>
                    <a:pt x="12954" y="1919"/>
                  </a:lnTo>
                  <a:lnTo>
                    <a:pt x="12971" y="1918"/>
                  </a:lnTo>
                  <a:lnTo>
                    <a:pt x="12986" y="1914"/>
                  </a:lnTo>
                  <a:lnTo>
                    <a:pt x="13000" y="1910"/>
                  </a:lnTo>
                  <a:lnTo>
                    <a:pt x="13012" y="1904"/>
                  </a:lnTo>
                  <a:lnTo>
                    <a:pt x="13024" y="1898"/>
                  </a:lnTo>
                  <a:lnTo>
                    <a:pt x="13035" y="1891"/>
                  </a:lnTo>
                  <a:lnTo>
                    <a:pt x="13046" y="1884"/>
                  </a:lnTo>
                  <a:lnTo>
                    <a:pt x="13053" y="1873"/>
                  </a:lnTo>
                  <a:lnTo>
                    <a:pt x="13060" y="1862"/>
                  </a:lnTo>
                  <a:lnTo>
                    <a:pt x="13066" y="1850"/>
                  </a:lnTo>
                  <a:lnTo>
                    <a:pt x="13072" y="1838"/>
                  </a:lnTo>
                  <a:lnTo>
                    <a:pt x="13076" y="1824"/>
                  </a:lnTo>
                  <a:lnTo>
                    <a:pt x="13079" y="1810"/>
                  </a:lnTo>
                  <a:lnTo>
                    <a:pt x="13080" y="1793"/>
                  </a:lnTo>
                  <a:lnTo>
                    <a:pt x="13082" y="1776"/>
                  </a:lnTo>
                  <a:lnTo>
                    <a:pt x="13082" y="144"/>
                  </a:lnTo>
                  <a:lnTo>
                    <a:pt x="13079" y="109"/>
                  </a:lnTo>
                  <a:lnTo>
                    <a:pt x="13076" y="94"/>
                  </a:lnTo>
                  <a:lnTo>
                    <a:pt x="13072" y="80"/>
                  </a:lnTo>
                  <a:lnTo>
                    <a:pt x="13060" y="55"/>
                  </a:lnTo>
                  <a:lnTo>
                    <a:pt x="13053" y="44"/>
                  </a:lnTo>
                  <a:lnTo>
                    <a:pt x="13046" y="36"/>
                  </a:lnTo>
                  <a:lnTo>
                    <a:pt x="13035" y="26"/>
                  </a:lnTo>
                  <a:lnTo>
                    <a:pt x="13024" y="19"/>
                  </a:lnTo>
                  <a:lnTo>
                    <a:pt x="13000" y="8"/>
                  </a:lnTo>
                  <a:lnTo>
                    <a:pt x="12986" y="4"/>
                  </a:lnTo>
                  <a:lnTo>
                    <a:pt x="12971" y="1"/>
                  </a:lnTo>
                  <a:lnTo>
                    <a:pt x="12938" y="0"/>
                  </a:lnTo>
                  <a:lnTo>
                    <a:pt x="144" y="0"/>
                  </a:lnTo>
                  <a:close/>
                </a:path>
              </a:pathLst>
            </a:custGeom>
            <a:gradFill rotWithShape="1">
              <a:gsLst>
                <a:gs pos="0">
                  <a:srgbClr val="6AA121">
                    <a:gamma/>
                    <a:shade val="46275"/>
                    <a:invGamma/>
                  </a:srgbClr>
                </a:gs>
                <a:gs pos="50000">
                  <a:srgbClr val="6AA121"/>
                </a:gs>
                <a:gs pos="100000">
                  <a:srgbClr val="6AA121">
                    <a:gamma/>
                    <a:shade val="46275"/>
                    <a:invGamma/>
                  </a:srgbClr>
                </a:gs>
              </a:gsLst>
              <a:lin ang="5400000" scaled="1"/>
            </a:gradFill>
            <a:ln w="9525" cap="flat" cmpd="sng">
              <a:noFill/>
              <a:prstDash val="solid"/>
              <a:round/>
              <a:headEnd/>
              <a:tailEnd/>
            </a:ln>
            <a:effectLst/>
          </p:spPr>
          <p:txBody>
            <a:bodyPr tIns="0" bIns="0" anchor="ctr"/>
            <a:lstStyle/>
            <a:p>
              <a:endParaRPr lang="en-US" sz="900" b="1">
                <a:cs typeface="Calibri" pitchFamily="34" charset="0"/>
              </a:endParaRPr>
            </a:p>
          </p:txBody>
        </p:sp>
        <p:sp>
          <p:nvSpPr>
            <p:cNvPr id="2523" name="Freeform 7"/>
            <p:cNvSpPr>
              <a:spLocks/>
            </p:cNvSpPr>
            <p:nvPr/>
          </p:nvSpPr>
          <p:spPr bwMode="auto">
            <a:xfrm>
              <a:off x="1778663" y="3923394"/>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24" name="Freeform 8"/>
            <p:cNvSpPr>
              <a:spLocks/>
            </p:cNvSpPr>
            <p:nvPr/>
          </p:nvSpPr>
          <p:spPr bwMode="auto">
            <a:xfrm>
              <a:off x="1778663" y="3942887"/>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25" name="Freeform 9"/>
            <p:cNvSpPr>
              <a:spLocks/>
            </p:cNvSpPr>
            <p:nvPr/>
          </p:nvSpPr>
          <p:spPr bwMode="auto">
            <a:xfrm>
              <a:off x="1778663" y="3962380"/>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26" name="Freeform 10"/>
            <p:cNvSpPr>
              <a:spLocks/>
            </p:cNvSpPr>
            <p:nvPr/>
          </p:nvSpPr>
          <p:spPr bwMode="auto">
            <a:xfrm>
              <a:off x="1778663" y="3981873"/>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27" name="Freeform 11"/>
            <p:cNvSpPr>
              <a:spLocks/>
            </p:cNvSpPr>
            <p:nvPr/>
          </p:nvSpPr>
          <p:spPr bwMode="auto">
            <a:xfrm>
              <a:off x="1778663" y="4001366"/>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28" name="Freeform 12"/>
            <p:cNvSpPr>
              <a:spLocks/>
            </p:cNvSpPr>
            <p:nvPr/>
          </p:nvSpPr>
          <p:spPr bwMode="auto">
            <a:xfrm>
              <a:off x="1778663" y="4020859"/>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29" name="Freeform 13"/>
            <p:cNvSpPr>
              <a:spLocks/>
            </p:cNvSpPr>
            <p:nvPr/>
          </p:nvSpPr>
          <p:spPr bwMode="auto">
            <a:xfrm>
              <a:off x="1778663" y="4040352"/>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30" name="Freeform 14"/>
            <p:cNvSpPr>
              <a:spLocks/>
            </p:cNvSpPr>
            <p:nvPr/>
          </p:nvSpPr>
          <p:spPr bwMode="auto">
            <a:xfrm>
              <a:off x="1778663" y="4059845"/>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31" name="Freeform 15"/>
            <p:cNvSpPr>
              <a:spLocks/>
            </p:cNvSpPr>
            <p:nvPr/>
          </p:nvSpPr>
          <p:spPr bwMode="auto">
            <a:xfrm>
              <a:off x="1778663" y="4079338"/>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32" name="Freeform 16"/>
            <p:cNvSpPr>
              <a:spLocks/>
            </p:cNvSpPr>
            <p:nvPr/>
          </p:nvSpPr>
          <p:spPr bwMode="auto">
            <a:xfrm>
              <a:off x="1778663" y="4098831"/>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33" name="Freeform 17"/>
            <p:cNvSpPr>
              <a:spLocks/>
            </p:cNvSpPr>
            <p:nvPr/>
          </p:nvSpPr>
          <p:spPr bwMode="auto">
            <a:xfrm>
              <a:off x="1778663" y="4118323"/>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34" name="Freeform 18"/>
            <p:cNvSpPr>
              <a:spLocks/>
            </p:cNvSpPr>
            <p:nvPr/>
          </p:nvSpPr>
          <p:spPr bwMode="auto">
            <a:xfrm>
              <a:off x="1778663" y="4137816"/>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35" name="Freeform 19"/>
            <p:cNvSpPr>
              <a:spLocks/>
            </p:cNvSpPr>
            <p:nvPr/>
          </p:nvSpPr>
          <p:spPr bwMode="auto">
            <a:xfrm>
              <a:off x="1778663" y="4157309"/>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36" name="Freeform 20"/>
            <p:cNvSpPr>
              <a:spLocks/>
            </p:cNvSpPr>
            <p:nvPr/>
          </p:nvSpPr>
          <p:spPr bwMode="auto">
            <a:xfrm>
              <a:off x="1778663" y="4176802"/>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37" name="Freeform 21"/>
            <p:cNvSpPr>
              <a:spLocks/>
            </p:cNvSpPr>
            <p:nvPr/>
          </p:nvSpPr>
          <p:spPr bwMode="auto">
            <a:xfrm>
              <a:off x="1778663" y="4196295"/>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38" name="Freeform 22"/>
            <p:cNvSpPr>
              <a:spLocks/>
            </p:cNvSpPr>
            <p:nvPr/>
          </p:nvSpPr>
          <p:spPr bwMode="auto">
            <a:xfrm>
              <a:off x="1778663" y="4215788"/>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39" name="Freeform 23"/>
            <p:cNvSpPr>
              <a:spLocks/>
            </p:cNvSpPr>
            <p:nvPr/>
          </p:nvSpPr>
          <p:spPr bwMode="auto">
            <a:xfrm>
              <a:off x="1778663" y="4235281"/>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40" name="Freeform 24"/>
            <p:cNvSpPr>
              <a:spLocks/>
            </p:cNvSpPr>
            <p:nvPr/>
          </p:nvSpPr>
          <p:spPr bwMode="auto">
            <a:xfrm>
              <a:off x="1778663" y="4254774"/>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41" name="Freeform 25"/>
            <p:cNvSpPr>
              <a:spLocks/>
            </p:cNvSpPr>
            <p:nvPr/>
          </p:nvSpPr>
          <p:spPr bwMode="auto">
            <a:xfrm>
              <a:off x="1778663" y="4274267"/>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42" name="Freeform 26"/>
            <p:cNvSpPr>
              <a:spLocks/>
            </p:cNvSpPr>
            <p:nvPr/>
          </p:nvSpPr>
          <p:spPr bwMode="auto">
            <a:xfrm>
              <a:off x="1778663" y="4293759"/>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43" name="Freeform 27"/>
            <p:cNvSpPr>
              <a:spLocks/>
            </p:cNvSpPr>
            <p:nvPr/>
          </p:nvSpPr>
          <p:spPr bwMode="auto">
            <a:xfrm>
              <a:off x="1778663" y="4313252"/>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44" name="Freeform 28"/>
            <p:cNvSpPr>
              <a:spLocks/>
            </p:cNvSpPr>
            <p:nvPr/>
          </p:nvSpPr>
          <p:spPr bwMode="auto">
            <a:xfrm>
              <a:off x="1778663" y="4332745"/>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45" name="Freeform 29"/>
            <p:cNvSpPr>
              <a:spLocks/>
            </p:cNvSpPr>
            <p:nvPr/>
          </p:nvSpPr>
          <p:spPr bwMode="auto">
            <a:xfrm>
              <a:off x="1778663" y="4352238"/>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46" name="Freeform 30"/>
            <p:cNvSpPr>
              <a:spLocks/>
            </p:cNvSpPr>
            <p:nvPr/>
          </p:nvSpPr>
          <p:spPr bwMode="auto">
            <a:xfrm>
              <a:off x="1778663" y="4371731"/>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47" name="Freeform 31"/>
            <p:cNvSpPr>
              <a:spLocks/>
            </p:cNvSpPr>
            <p:nvPr/>
          </p:nvSpPr>
          <p:spPr bwMode="auto">
            <a:xfrm>
              <a:off x="1778663" y="4391224"/>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48" name="Freeform 32"/>
            <p:cNvSpPr>
              <a:spLocks/>
            </p:cNvSpPr>
            <p:nvPr/>
          </p:nvSpPr>
          <p:spPr bwMode="auto">
            <a:xfrm>
              <a:off x="1778663" y="4410717"/>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49" name="Freeform 33"/>
            <p:cNvSpPr>
              <a:spLocks/>
            </p:cNvSpPr>
            <p:nvPr/>
          </p:nvSpPr>
          <p:spPr bwMode="auto">
            <a:xfrm>
              <a:off x="1778663" y="4430210"/>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50" name="Freeform 34"/>
            <p:cNvSpPr>
              <a:spLocks/>
            </p:cNvSpPr>
            <p:nvPr/>
          </p:nvSpPr>
          <p:spPr bwMode="auto">
            <a:xfrm>
              <a:off x="1778663" y="4449703"/>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51" name="Freeform 35"/>
            <p:cNvSpPr>
              <a:spLocks/>
            </p:cNvSpPr>
            <p:nvPr/>
          </p:nvSpPr>
          <p:spPr bwMode="auto">
            <a:xfrm>
              <a:off x="1778663" y="4469196"/>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52" name="Freeform 36"/>
            <p:cNvSpPr>
              <a:spLocks/>
            </p:cNvSpPr>
            <p:nvPr/>
          </p:nvSpPr>
          <p:spPr bwMode="auto">
            <a:xfrm>
              <a:off x="1778663" y="4488688"/>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53" name="Freeform 37"/>
            <p:cNvSpPr>
              <a:spLocks/>
            </p:cNvSpPr>
            <p:nvPr/>
          </p:nvSpPr>
          <p:spPr bwMode="auto">
            <a:xfrm>
              <a:off x="1778663" y="4508181"/>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54" name="Freeform 38"/>
            <p:cNvSpPr>
              <a:spLocks/>
            </p:cNvSpPr>
            <p:nvPr/>
          </p:nvSpPr>
          <p:spPr bwMode="auto">
            <a:xfrm>
              <a:off x="1778663" y="4527674"/>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55" name="Freeform 39"/>
            <p:cNvSpPr>
              <a:spLocks/>
            </p:cNvSpPr>
            <p:nvPr/>
          </p:nvSpPr>
          <p:spPr bwMode="auto">
            <a:xfrm>
              <a:off x="1778663" y="4547167"/>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56" name="Freeform 40"/>
            <p:cNvSpPr>
              <a:spLocks/>
            </p:cNvSpPr>
            <p:nvPr/>
          </p:nvSpPr>
          <p:spPr bwMode="auto">
            <a:xfrm>
              <a:off x="1778663" y="4566660"/>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57" name="Freeform 41"/>
            <p:cNvSpPr>
              <a:spLocks/>
            </p:cNvSpPr>
            <p:nvPr/>
          </p:nvSpPr>
          <p:spPr bwMode="auto">
            <a:xfrm>
              <a:off x="1778663" y="4586153"/>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58" name="Freeform 42"/>
            <p:cNvSpPr>
              <a:spLocks/>
            </p:cNvSpPr>
            <p:nvPr/>
          </p:nvSpPr>
          <p:spPr bwMode="auto">
            <a:xfrm>
              <a:off x="1779881" y="4605646"/>
              <a:ext cx="9746" cy="9746"/>
            </a:xfrm>
            <a:custGeom>
              <a:avLst/>
              <a:gdLst/>
              <a:ahLst/>
              <a:cxnLst>
                <a:cxn ang="0">
                  <a:pos x="24" y="12"/>
                </a:cxn>
                <a:cxn ang="0">
                  <a:pos x="23" y="12"/>
                </a:cxn>
                <a:cxn ang="0">
                  <a:pos x="23" y="13"/>
                </a:cxn>
                <a:cxn ang="0">
                  <a:pos x="23" y="15"/>
                </a:cxn>
                <a:cxn ang="0">
                  <a:pos x="21" y="20"/>
                </a:cxn>
                <a:cxn ang="0">
                  <a:pos x="16" y="23"/>
                </a:cxn>
                <a:cxn ang="0">
                  <a:pos x="13" y="23"/>
                </a:cxn>
                <a:cxn ang="0">
                  <a:pos x="12" y="23"/>
                </a:cxn>
                <a:cxn ang="0">
                  <a:pos x="12" y="24"/>
                </a:cxn>
                <a:cxn ang="0">
                  <a:pos x="7" y="23"/>
                </a:cxn>
                <a:cxn ang="0">
                  <a:pos x="4" y="20"/>
                </a:cxn>
                <a:cxn ang="0">
                  <a:pos x="0" y="15"/>
                </a:cxn>
                <a:cxn ang="0">
                  <a:pos x="0" y="12"/>
                </a:cxn>
                <a:cxn ang="0">
                  <a:pos x="4" y="3"/>
                </a:cxn>
                <a:cxn ang="0">
                  <a:pos x="12" y="0"/>
                </a:cxn>
                <a:cxn ang="0">
                  <a:pos x="16" y="0"/>
                </a:cxn>
                <a:cxn ang="0">
                  <a:pos x="21" y="3"/>
                </a:cxn>
                <a:cxn ang="0">
                  <a:pos x="23" y="7"/>
                </a:cxn>
                <a:cxn ang="0">
                  <a:pos x="24" y="12"/>
                </a:cxn>
              </a:cxnLst>
              <a:rect l="0" t="0" r="r" b="b"/>
              <a:pathLst>
                <a:path w="24" h="24">
                  <a:moveTo>
                    <a:pt x="24" y="12"/>
                  </a:moveTo>
                  <a:lnTo>
                    <a:pt x="23" y="12"/>
                  </a:lnTo>
                  <a:lnTo>
                    <a:pt x="23" y="13"/>
                  </a:lnTo>
                  <a:lnTo>
                    <a:pt x="23" y="15"/>
                  </a:lnTo>
                  <a:lnTo>
                    <a:pt x="21" y="20"/>
                  </a:lnTo>
                  <a:lnTo>
                    <a:pt x="16" y="23"/>
                  </a:lnTo>
                  <a:lnTo>
                    <a:pt x="13" y="23"/>
                  </a:lnTo>
                  <a:lnTo>
                    <a:pt x="12" y="23"/>
                  </a:lnTo>
                  <a:lnTo>
                    <a:pt x="12" y="24"/>
                  </a:lnTo>
                  <a:lnTo>
                    <a:pt x="7" y="23"/>
                  </a:lnTo>
                  <a:lnTo>
                    <a:pt x="4" y="20"/>
                  </a:lnTo>
                  <a:lnTo>
                    <a:pt x="0" y="15"/>
                  </a:lnTo>
                  <a:lnTo>
                    <a:pt x="0" y="12"/>
                  </a:lnTo>
                  <a:lnTo>
                    <a:pt x="4" y="3"/>
                  </a:lnTo>
                  <a:lnTo>
                    <a:pt x="12" y="0"/>
                  </a:lnTo>
                  <a:lnTo>
                    <a:pt x="16" y="0"/>
                  </a:lnTo>
                  <a:lnTo>
                    <a:pt x="21"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59" name="Freeform 43"/>
            <p:cNvSpPr>
              <a:spLocks/>
            </p:cNvSpPr>
            <p:nvPr/>
          </p:nvSpPr>
          <p:spPr bwMode="auto">
            <a:xfrm>
              <a:off x="1787191" y="4622702"/>
              <a:ext cx="9746" cy="9746"/>
            </a:xfrm>
            <a:custGeom>
              <a:avLst/>
              <a:gdLst/>
              <a:ahLst/>
              <a:cxnLst>
                <a:cxn ang="0">
                  <a:pos x="24" y="12"/>
                </a:cxn>
                <a:cxn ang="0">
                  <a:pos x="23" y="12"/>
                </a:cxn>
                <a:cxn ang="0">
                  <a:pos x="23" y="13"/>
                </a:cxn>
                <a:cxn ang="0">
                  <a:pos x="23" y="16"/>
                </a:cxn>
                <a:cxn ang="0">
                  <a:pos x="20" y="21"/>
                </a:cxn>
                <a:cxn ang="0">
                  <a:pos x="16" y="23"/>
                </a:cxn>
                <a:cxn ang="0">
                  <a:pos x="13" y="23"/>
                </a:cxn>
                <a:cxn ang="0">
                  <a:pos x="12" y="23"/>
                </a:cxn>
                <a:cxn ang="0">
                  <a:pos x="12" y="24"/>
                </a:cxn>
                <a:cxn ang="0">
                  <a:pos x="7" y="23"/>
                </a:cxn>
                <a:cxn ang="0">
                  <a:pos x="4" y="21"/>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1"/>
                  </a:lnTo>
                  <a:lnTo>
                    <a:pt x="16" y="23"/>
                  </a:lnTo>
                  <a:lnTo>
                    <a:pt x="13" y="23"/>
                  </a:lnTo>
                  <a:lnTo>
                    <a:pt x="12" y="23"/>
                  </a:lnTo>
                  <a:lnTo>
                    <a:pt x="12" y="24"/>
                  </a:lnTo>
                  <a:lnTo>
                    <a:pt x="7" y="23"/>
                  </a:lnTo>
                  <a:lnTo>
                    <a:pt x="4" y="21"/>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60" name="Freeform 44"/>
            <p:cNvSpPr>
              <a:spLocks/>
            </p:cNvSpPr>
            <p:nvPr/>
          </p:nvSpPr>
          <p:spPr bwMode="auto">
            <a:xfrm>
              <a:off x="1801811" y="4637322"/>
              <a:ext cx="9746" cy="9746"/>
            </a:xfrm>
            <a:custGeom>
              <a:avLst/>
              <a:gdLst/>
              <a:ahLst/>
              <a:cxnLst>
                <a:cxn ang="0">
                  <a:pos x="24" y="12"/>
                </a:cxn>
                <a:cxn ang="0">
                  <a:pos x="23" y="12"/>
                </a:cxn>
                <a:cxn ang="0">
                  <a:pos x="23" y="13"/>
                </a:cxn>
                <a:cxn ang="0">
                  <a:pos x="23" y="15"/>
                </a:cxn>
                <a:cxn ang="0">
                  <a:pos x="20" y="20"/>
                </a:cxn>
                <a:cxn ang="0">
                  <a:pos x="15" y="23"/>
                </a:cxn>
                <a:cxn ang="0">
                  <a:pos x="13" y="23"/>
                </a:cxn>
                <a:cxn ang="0">
                  <a:pos x="12" y="23"/>
                </a:cxn>
                <a:cxn ang="0">
                  <a:pos x="12" y="24"/>
                </a:cxn>
                <a:cxn ang="0">
                  <a:pos x="7" y="23"/>
                </a:cxn>
                <a:cxn ang="0">
                  <a:pos x="3" y="20"/>
                </a:cxn>
                <a:cxn ang="0">
                  <a:pos x="0" y="15"/>
                </a:cxn>
                <a:cxn ang="0">
                  <a:pos x="0" y="12"/>
                </a:cxn>
                <a:cxn ang="0">
                  <a:pos x="3" y="3"/>
                </a:cxn>
                <a:cxn ang="0">
                  <a:pos x="12" y="0"/>
                </a:cxn>
                <a:cxn ang="0">
                  <a:pos x="15" y="0"/>
                </a:cxn>
                <a:cxn ang="0">
                  <a:pos x="20" y="3"/>
                </a:cxn>
                <a:cxn ang="0">
                  <a:pos x="23" y="7"/>
                </a:cxn>
                <a:cxn ang="0">
                  <a:pos x="24" y="12"/>
                </a:cxn>
              </a:cxnLst>
              <a:rect l="0" t="0" r="r" b="b"/>
              <a:pathLst>
                <a:path w="24" h="24">
                  <a:moveTo>
                    <a:pt x="24" y="12"/>
                  </a:moveTo>
                  <a:lnTo>
                    <a:pt x="23" y="12"/>
                  </a:lnTo>
                  <a:lnTo>
                    <a:pt x="23" y="13"/>
                  </a:lnTo>
                  <a:lnTo>
                    <a:pt x="23" y="15"/>
                  </a:lnTo>
                  <a:lnTo>
                    <a:pt x="20" y="20"/>
                  </a:lnTo>
                  <a:lnTo>
                    <a:pt x="15" y="23"/>
                  </a:lnTo>
                  <a:lnTo>
                    <a:pt x="13" y="23"/>
                  </a:lnTo>
                  <a:lnTo>
                    <a:pt x="12" y="23"/>
                  </a:lnTo>
                  <a:lnTo>
                    <a:pt x="12" y="24"/>
                  </a:lnTo>
                  <a:lnTo>
                    <a:pt x="7" y="23"/>
                  </a:lnTo>
                  <a:lnTo>
                    <a:pt x="3" y="20"/>
                  </a:lnTo>
                  <a:lnTo>
                    <a:pt x="0" y="15"/>
                  </a:lnTo>
                  <a:lnTo>
                    <a:pt x="0" y="12"/>
                  </a:lnTo>
                  <a:lnTo>
                    <a:pt x="3" y="3"/>
                  </a:lnTo>
                  <a:lnTo>
                    <a:pt x="12" y="0"/>
                  </a:lnTo>
                  <a:lnTo>
                    <a:pt x="15" y="0"/>
                  </a:lnTo>
                  <a:lnTo>
                    <a:pt x="20"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61" name="Freeform 45"/>
            <p:cNvSpPr>
              <a:spLocks/>
            </p:cNvSpPr>
            <p:nvPr/>
          </p:nvSpPr>
          <p:spPr bwMode="auto">
            <a:xfrm>
              <a:off x="1821304" y="4643413"/>
              <a:ext cx="9746" cy="9746"/>
            </a:xfrm>
            <a:custGeom>
              <a:avLst/>
              <a:gdLst/>
              <a:ahLst/>
              <a:cxnLst>
                <a:cxn ang="0">
                  <a:pos x="24" y="12"/>
                </a:cxn>
                <a:cxn ang="0">
                  <a:pos x="23" y="12"/>
                </a:cxn>
                <a:cxn ang="0">
                  <a:pos x="23" y="13"/>
                </a:cxn>
                <a:cxn ang="0">
                  <a:pos x="23" y="15"/>
                </a:cxn>
                <a:cxn ang="0">
                  <a:pos x="20" y="20"/>
                </a:cxn>
                <a:cxn ang="0">
                  <a:pos x="15" y="22"/>
                </a:cxn>
                <a:cxn ang="0">
                  <a:pos x="13" y="22"/>
                </a:cxn>
                <a:cxn ang="0">
                  <a:pos x="12" y="22"/>
                </a:cxn>
                <a:cxn ang="0">
                  <a:pos x="12" y="24"/>
                </a:cxn>
                <a:cxn ang="0">
                  <a:pos x="7" y="22"/>
                </a:cxn>
                <a:cxn ang="0">
                  <a:pos x="3" y="20"/>
                </a:cxn>
                <a:cxn ang="0">
                  <a:pos x="0" y="15"/>
                </a:cxn>
                <a:cxn ang="0">
                  <a:pos x="0" y="12"/>
                </a:cxn>
                <a:cxn ang="0">
                  <a:pos x="3" y="3"/>
                </a:cxn>
                <a:cxn ang="0">
                  <a:pos x="12" y="0"/>
                </a:cxn>
                <a:cxn ang="0">
                  <a:pos x="15" y="0"/>
                </a:cxn>
                <a:cxn ang="0">
                  <a:pos x="20" y="3"/>
                </a:cxn>
                <a:cxn ang="0">
                  <a:pos x="23" y="7"/>
                </a:cxn>
                <a:cxn ang="0">
                  <a:pos x="24" y="12"/>
                </a:cxn>
              </a:cxnLst>
              <a:rect l="0" t="0" r="r" b="b"/>
              <a:pathLst>
                <a:path w="24" h="24">
                  <a:moveTo>
                    <a:pt x="24" y="12"/>
                  </a:moveTo>
                  <a:lnTo>
                    <a:pt x="23" y="12"/>
                  </a:lnTo>
                  <a:lnTo>
                    <a:pt x="23" y="13"/>
                  </a:lnTo>
                  <a:lnTo>
                    <a:pt x="23" y="15"/>
                  </a:lnTo>
                  <a:lnTo>
                    <a:pt x="20" y="20"/>
                  </a:lnTo>
                  <a:lnTo>
                    <a:pt x="15" y="22"/>
                  </a:lnTo>
                  <a:lnTo>
                    <a:pt x="13" y="22"/>
                  </a:lnTo>
                  <a:lnTo>
                    <a:pt x="12" y="22"/>
                  </a:lnTo>
                  <a:lnTo>
                    <a:pt x="12" y="24"/>
                  </a:lnTo>
                  <a:lnTo>
                    <a:pt x="7" y="22"/>
                  </a:lnTo>
                  <a:lnTo>
                    <a:pt x="3" y="20"/>
                  </a:lnTo>
                  <a:lnTo>
                    <a:pt x="0" y="15"/>
                  </a:lnTo>
                  <a:lnTo>
                    <a:pt x="0" y="12"/>
                  </a:lnTo>
                  <a:lnTo>
                    <a:pt x="3" y="3"/>
                  </a:lnTo>
                  <a:lnTo>
                    <a:pt x="12" y="0"/>
                  </a:lnTo>
                  <a:lnTo>
                    <a:pt x="15" y="0"/>
                  </a:lnTo>
                  <a:lnTo>
                    <a:pt x="20"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62" name="Freeform 46"/>
            <p:cNvSpPr>
              <a:spLocks/>
            </p:cNvSpPr>
            <p:nvPr/>
          </p:nvSpPr>
          <p:spPr bwMode="auto">
            <a:xfrm>
              <a:off x="1842015" y="4644632"/>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63" name="Freeform 47"/>
            <p:cNvSpPr>
              <a:spLocks/>
            </p:cNvSpPr>
            <p:nvPr/>
          </p:nvSpPr>
          <p:spPr bwMode="auto">
            <a:xfrm>
              <a:off x="1861508" y="4644632"/>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64" name="Freeform 48"/>
            <p:cNvSpPr>
              <a:spLocks/>
            </p:cNvSpPr>
            <p:nvPr/>
          </p:nvSpPr>
          <p:spPr bwMode="auto">
            <a:xfrm>
              <a:off x="1881001" y="4644632"/>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65" name="Freeform 49"/>
            <p:cNvSpPr>
              <a:spLocks/>
            </p:cNvSpPr>
            <p:nvPr/>
          </p:nvSpPr>
          <p:spPr bwMode="auto">
            <a:xfrm>
              <a:off x="1900494" y="4644632"/>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66" name="Freeform 50"/>
            <p:cNvSpPr>
              <a:spLocks/>
            </p:cNvSpPr>
            <p:nvPr/>
          </p:nvSpPr>
          <p:spPr bwMode="auto">
            <a:xfrm>
              <a:off x="1919986" y="4644632"/>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67" name="Freeform 51"/>
            <p:cNvSpPr>
              <a:spLocks/>
            </p:cNvSpPr>
            <p:nvPr/>
          </p:nvSpPr>
          <p:spPr bwMode="auto">
            <a:xfrm>
              <a:off x="1939479" y="4644632"/>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68" name="Freeform 52"/>
            <p:cNvSpPr>
              <a:spLocks/>
            </p:cNvSpPr>
            <p:nvPr/>
          </p:nvSpPr>
          <p:spPr bwMode="auto">
            <a:xfrm>
              <a:off x="1958972" y="4644632"/>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69" name="Freeform 53"/>
            <p:cNvSpPr>
              <a:spLocks/>
            </p:cNvSpPr>
            <p:nvPr/>
          </p:nvSpPr>
          <p:spPr bwMode="auto">
            <a:xfrm>
              <a:off x="1978465" y="4644632"/>
              <a:ext cx="9746" cy="9746"/>
            </a:xfrm>
            <a:custGeom>
              <a:avLst/>
              <a:gdLst/>
              <a:ahLst/>
              <a:cxnLst>
                <a:cxn ang="0">
                  <a:pos x="25" y="12"/>
                </a:cxn>
                <a:cxn ang="0">
                  <a:pos x="23" y="12"/>
                </a:cxn>
                <a:cxn ang="0">
                  <a:pos x="23" y="13"/>
                </a:cxn>
                <a:cxn ang="0">
                  <a:pos x="23" y="16"/>
                </a:cxn>
                <a:cxn ang="0">
                  <a:pos x="21" y="20"/>
                </a:cxn>
                <a:cxn ang="0">
                  <a:pos x="16" y="23"/>
                </a:cxn>
                <a:cxn ang="0">
                  <a:pos x="14" y="23"/>
                </a:cxn>
                <a:cxn ang="0">
                  <a:pos x="13" y="23"/>
                </a:cxn>
                <a:cxn ang="0">
                  <a:pos x="13" y="24"/>
                </a:cxn>
                <a:cxn ang="0">
                  <a:pos x="8" y="23"/>
                </a:cxn>
                <a:cxn ang="0">
                  <a:pos x="4" y="20"/>
                </a:cxn>
                <a:cxn ang="0">
                  <a:pos x="0" y="16"/>
                </a:cxn>
                <a:cxn ang="0">
                  <a:pos x="0" y="12"/>
                </a:cxn>
                <a:cxn ang="0">
                  <a:pos x="4" y="4"/>
                </a:cxn>
                <a:cxn ang="0">
                  <a:pos x="13" y="0"/>
                </a:cxn>
                <a:cxn ang="0">
                  <a:pos x="16" y="0"/>
                </a:cxn>
                <a:cxn ang="0">
                  <a:pos x="21" y="4"/>
                </a:cxn>
                <a:cxn ang="0">
                  <a:pos x="23" y="7"/>
                </a:cxn>
                <a:cxn ang="0">
                  <a:pos x="25" y="12"/>
                </a:cxn>
              </a:cxnLst>
              <a:rect l="0" t="0" r="r" b="b"/>
              <a:pathLst>
                <a:path w="25" h="24">
                  <a:moveTo>
                    <a:pt x="25" y="12"/>
                  </a:moveTo>
                  <a:lnTo>
                    <a:pt x="23" y="12"/>
                  </a:lnTo>
                  <a:lnTo>
                    <a:pt x="23" y="13"/>
                  </a:lnTo>
                  <a:lnTo>
                    <a:pt x="23" y="16"/>
                  </a:lnTo>
                  <a:lnTo>
                    <a:pt x="21" y="20"/>
                  </a:lnTo>
                  <a:lnTo>
                    <a:pt x="16" y="23"/>
                  </a:lnTo>
                  <a:lnTo>
                    <a:pt x="14" y="23"/>
                  </a:lnTo>
                  <a:lnTo>
                    <a:pt x="13" y="23"/>
                  </a:lnTo>
                  <a:lnTo>
                    <a:pt x="13" y="24"/>
                  </a:lnTo>
                  <a:lnTo>
                    <a:pt x="8" y="23"/>
                  </a:lnTo>
                  <a:lnTo>
                    <a:pt x="4" y="20"/>
                  </a:lnTo>
                  <a:lnTo>
                    <a:pt x="0" y="16"/>
                  </a:lnTo>
                  <a:lnTo>
                    <a:pt x="0" y="12"/>
                  </a:lnTo>
                  <a:lnTo>
                    <a:pt x="4" y="4"/>
                  </a:lnTo>
                  <a:lnTo>
                    <a:pt x="13" y="0"/>
                  </a:lnTo>
                  <a:lnTo>
                    <a:pt x="16" y="0"/>
                  </a:lnTo>
                  <a:lnTo>
                    <a:pt x="21" y="4"/>
                  </a:lnTo>
                  <a:lnTo>
                    <a:pt x="23" y="7"/>
                  </a:lnTo>
                  <a:lnTo>
                    <a:pt x="25"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70" name="Freeform 54"/>
            <p:cNvSpPr>
              <a:spLocks/>
            </p:cNvSpPr>
            <p:nvPr/>
          </p:nvSpPr>
          <p:spPr bwMode="auto">
            <a:xfrm>
              <a:off x="1997958" y="4644632"/>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71" name="Freeform 55"/>
            <p:cNvSpPr>
              <a:spLocks/>
            </p:cNvSpPr>
            <p:nvPr/>
          </p:nvSpPr>
          <p:spPr bwMode="auto">
            <a:xfrm>
              <a:off x="2017451" y="4644632"/>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72" name="Freeform 56"/>
            <p:cNvSpPr>
              <a:spLocks/>
            </p:cNvSpPr>
            <p:nvPr/>
          </p:nvSpPr>
          <p:spPr bwMode="auto">
            <a:xfrm>
              <a:off x="2036944" y="4644632"/>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73" name="Freeform 57"/>
            <p:cNvSpPr>
              <a:spLocks/>
            </p:cNvSpPr>
            <p:nvPr/>
          </p:nvSpPr>
          <p:spPr bwMode="auto">
            <a:xfrm>
              <a:off x="2056437" y="4644632"/>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74" name="Freeform 58"/>
            <p:cNvSpPr>
              <a:spLocks/>
            </p:cNvSpPr>
            <p:nvPr/>
          </p:nvSpPr>
          <p:spPr bwMode="auto">
            <a:xfrm>
              <a:off x="2075930" y="4644632"/>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75" name="Freeform 59"/>
            <p:cNvSpPr>
              <a:spLocks/>
            </p:cNvSpPr>
            <p:nvPr/>
          </p:nvSpPr>
          <p:spPr bwMode="auto">
            <a:xfrm>
              <a:off x="2095423" y="4644632"/>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76" name="Freeform 60"/>
            <p:cNvSpPr>
              <a:spLocks/>
            </p:cNvSpPr>
            <p:nvPr/>
          </p:nvSpPr>
          <p:spPr bwMode="auto">
            <a:xfrm>
              <a:off x="2114915" y="4644632"/>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77" name="Freeform 61"/>
            <p:cNvSpPr>
              <a:spLocks/>
            </p:cNvSpPr>
            <p:nvPr/>
          </p:nvSpPr>
          <p:spPr bwMode="auto">
            <a:xfrm>
              <a:off x="2134408" y="4644632"/>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78" name="Freeform 62"/>
            <p:cNvSpPr>
              <a:spLocks/>
            </p:cNvSpPr>
            <p:nvPr/>
          </p:nvSpPr>
          <p:spPr bwMode="auto">
            <a:xfrm>
              <a:off x="2153901" y="4644632"/>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79" name="Freeform 63"/>
            <p:cNvSpPr>
              <a:spLocks/>
            </p:cNvSpPr>
            <p:nvPr/>
          </p:nvSpPr>
          <p:spPr bwMode="auto">
            <a:xfrm>
              <a:off x="2173394" y="4644632"/>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80" name="Freeform 64"/>
            <p:cNvSpPr>
              <a:spLocks/>
            </p:cNvSpPr>
            <p:nvPr/>
          </p:nvSpPr>
          <p:spPr bwMode="auto">
            <a:xfrm>
              <a:off x="2192887" y="4644632"/>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81" name="Freeform 65"/>
            <p:cNvSpPr>
              <a:spLocks/>
            </p:cNvSpPr>
            <p:nvPr/>
          </p:nvSpPr>
          <p:spPr bwMode="auto">
            <a:xfrm>
              <a:off x="2212380" y="4644632"/>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82" name="Freeform 66"/>
            <p:cNvSpPr>
              <a:spLocks/>
            </p:cNvSpPr>
            <p:nvPr/>
          </p:nvSpPr>
          <p:spPr bwMode="auto">
            <a:xfrm>
              <a:off x="2231873" y="4644632"/>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83" name="Freeform 67"/>
            <p:cNvSpPr>
              <a:spLocks/>
            </p:cNvSpPr>
            <p:nvPr/>
          </p:nvSpPr>
          <p:spPr bwMode="auto">
            <a:xfrm>
              <a:off x="2251366" y="4644632"/>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84" name="Freeform 68"/>
            <p:cNvSpPr>
              <a:spLocks/>
            </p:cNvSpPr>
            <p:nvPr/>
          </p:nvSpPr>
          <p:spPr bwMode="auto">
            <a:xfrm>
              <a:off x="2270859" y="4644632"/>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85" name="Freeform 69"/>
            <p:cNvSpPr>
              <a:spLocks/>
            </p:cNvSpPr>
            <p:nvPr/>
          </p:nvSpPr>
          <p:spPr bwMode="auto">
            <a:xfrm>
              <a:off x="2290351" y="4644632"/>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86" name="Freeform 70"/>
            <p:cNvSpPr>
              <a:spLocks/>
            </p:cNvSpPr>
            <p:nvPr/>
          </p:nvSpPr>
          <p:spPr bwMode="auto">
            <a:xfrm>
              <a:off x="2309844" y="4644632"/>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87" name="Freeform 71"/>
            <p:cNvSpPr>
              <a:spLocks/>
            </p:cNvSpPr>
            <p:nvPr/>
          </p:nvSpPr>
          <p:spPr bwMode="auto">
            <a:xfrm>
              <a:off x="2329337" y="4644632"/>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88" name="Freeform 72"/>
            <p:cNvSpPr>
              <a:spLocks/>
            </p:cNvSpPr>
            <p:nvPr/>
          </p:nvSpPr>
          <p:spPr bwMode="auto">
            <a:xfrm>
              <a:off x="2348830" y="4644632"/>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89" name="Freeform 73"/>
            <p:cNvSpPr>
              <a:spLocks/>
            </p:cNvSpPr>
            <p:nvPr/>
          </p:nvSpPr>
          <p:spPr bwMode="auto">
            <a:xfrm>
              <a:off x="2368323" y="4644632"/>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90" name="Freeform 74"/>
            <p:cNvSpPr>
              <a:spLocks/>
            </p:cNvSpPr>
            <p:nvPr/>
          </p:nvSpPr>
          <p:spPr bwMode="auto">
            <a:xfrm>
              <a:off x="2387816" y="4644632"/>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91" name="Freeform 75"/>
            <p:cNvSpPr>
              <a:spLocks/>
            </p:cNvSpPr>
            <p:nvPr/>
          </p:nvSpPr>
          <p:spPr bwMode="auto">
            <a:xfrm>
              <a:off x="2407309" y="4644632"/>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92" name="Freeform 76"/>
            <p:cNvSpPr>
              <a:spLocks/>
            </p:cNvSpPr>
            <p:nvPr/>
          </p:nvSpPr>
          <p:spPr bwMode="auto">
            <a:xfrm>
              <a:off x="2426802" y="4644632"/>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93" name="Freeform 77"/>
            <p:cNvSpPr>
              <a:spLocks/>
            </p:cNvSpPr>
            <p:nvPr/>
          </p:nvSpPr>
          <p:spPr bwMode="auto">
            <a:xfrm>
              <a:off x="2446295" y="4644632"/>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94" name="Freeform 78"/>
            <p:cNvSpPr>
              <a:spLocks/>
            </p:cNvSpPr>
            <p:nvPr/>
          </p:nvSpPr>
          <p:spPr bwMode="auto">
            <a:xfrm>
              <a:off x="2465788" y="4644632"/>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95" name="Freeform 79"/>
            <p:cNvSpPr>
              <a:spLocks/>
            </p:cNvSpPr>
            <p:nvPr/>
          </p:nvSpPr>
          <p:spPr bwMode="auto">
            <a:xfrm>
              <a:off x="2485280" y="4644632"/>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96" name="Freeform 80"/>
            <p:cNvSpPr>
              <a:spLocks/>
            </p:cNvSpPr>
            <p:nvPr/>
          </p:nvSpPr>
          <p:spPr bwMode="auto">
            <a:xfrm>
              <a:off x="2504773" y="4644632"/>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97" name="Freeform 81"/>
            <p:cNvSpPr>
              <a:spLocks/>
            </p:cNvSpPr>
            <p:nvPr/>
          </p:nvSpPr>
          <p:spPr bwMode="auto">
            <a:xfrm>
              <a:off x="2524266" y="4644632"/>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98" name="Freeform 82"/>
            <p:cNvSpPr>
              <a:spLocks/>
            </p:cNvSpPr>
            <p:nvPr/>
          </p:nvSpPr>
          <p:spPr bwMode="auto">
            <a:xfrm>
              <a:off x="2543759" y="4644632"/>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99" name="Freeform 83"/>
            <p:cNvSpPr>
              <a:spLocks/>
            </p:cNvSpPr>
            <p:nvPr/>
          </p:nvSpPr>
          <p:spPr bwMode="auto">
            <a:xfrm>
              <a:off x="2563252" y="4644632"/>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00" name="Freeform 84"/>
            <p:cNvSpPr>
              <a:spLocks/>
            </p:cNvSpPr>
            <p:nvPr/>
          </p:nvSpPr>
          <p:spPr bwMode="auto">
            <a:xfrm>
              <a:off x="2582745" y="4644632"/>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01" name="Freeform 85"/>
            <p:cNvSpPr>
              <a:spLocks/>
            </p:cNvSpPr>
            <p:nvPr/>
          </p:nvSpPr>
          <p:spPr bwMode="auto">
            <a:xfrm>
              <a:off x="2602238" y="4644632"/>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02" name="Freeform 86"/>
            <p:cNvSpPr>
              <a:spLocks/>
            </p:cNvSpPr>
            <p:nvPr/>
          </p:nvSpPr>
          <p:spPr bwMode="auto">
            <a:xfrm>
              <a:off x="2621731" y="4644632"/>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03" name="Freeform 87"/>
            <p:cNvSpPr>
              <a:spLocks/>
            </p:cNvSpPr>
            <p:nvPr/>
          </p:nvSpPr>
          <p:spPr bwMode="auto">
            <a:xfrm>
              <a:off x="2641224" y="4644632"/>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04" name="Freeform 88"/>
            <p:cNvSpPr>
              <a:spLocks/>
            </p:cNvSpPr>
            <p:nvPr/>
          </p:nvSpPr>
          <p:spPr bwMode="auto">
            <a:xfrm>
              <a:off x="2660716" y="4644632"/>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05" name="Freeform 89"/>
            <p:cNvSpPr>
              <a:spLocks/>
            </p:cNvSpPr>
            <p:nvPr/>
          </p:nvSpPr>
          <p:spPr bwMode="auto">
            <a:xfrm>
              <a:off x="2680209" y="4644632"/>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06" name="Freeform 90"/>
            <p:cNvSpPr>
              <a:spLocks/>
            </p:cNvSpPr>
            <p:nvPr/>
          </p:nvSpPr>
          <p:spPr bwMode="auto">
            <a:xfrm>
              <a:off x="2699702" y="4644632"/>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07" name="Freeform 91"/>
            <p:cNvSpPr>
              <a:spLocks/>
            </p:cNvSpPr>
            <p:nvPr/>
          </p:nvSpPr>
          <p:spPr bwMode="auto">
            <a:xfrm>
              <a:off x="2719195" y="4644632"/>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08" name="Freeform 92"/>
            <p:cNvSpPr>
              <a:spLocks/>
            </p:cNvSpPr>
            <p:nvPr/>
          </p:nvSpPr>
          <p:spPr bwMode="auto">
            <a:xfrm>
              <a:off x="2738688" y="4644632"/>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09" name="Freeform 93"/>
            <p:cNvSpPr>
              <a:spLocks/>
            </p:cNvSpPr>
            <p:nvPr/>
          </p:nvSpPr>
          <p:spPr bwMode="auto">
            <a:xfrm>
              <a:off x="2758181" y="4644632"/>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10" name="Freeform 94"/>
            <p:cNvSpPr>
              <a:spLocks/>
            </p:cNvSpPr>
            <p:nvPr/>
          </p:nvSpPr>
          <p:spPr bwMode="auto">
            <a:xfrm>
              <a:off x="2777674" y="4644632"/>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11" name="Freeform 95"/>
            <p:cNvSpPr>
              <a:spLocks/>
            </p:cNvSpPr>
            <p:nvPr/>
          </p:nvSpPr>
          <p:spPr bwMode="auto">
            <a:xfrm>
              <a:off x="2797167" y="4644632"/>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12" name="Freeform 96"/>
            <p:cNvSpPr>
              <a:spLocks/>
            </p:cNvSpPr>
            <p:nvPr/>
          </p:nvSpPr>
          <p:spPr bwMode="auto">
            <a:xfrm>
              <a:off x="2816660" y="4644632"/>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13" name="Freeform 97"/>
            <p:cNvSpPr>
              <a:spLocks/>
            </p:cNvSpPr>
            <p:nvPr/>
          </p:nvSpPr>
          <p:spPr bwMode="auto">
            <a:xfrm>
              <a:off x="2836153" y="4644632"/>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14" name="Freeform 98"/>
            <p:cNvSpPr>
              <a:spLocks/>
            </p:cNvSpPr>
            <p:nvPr/>
          </p:nvSpPr>
          <p:spPr bwMode="auto">
            <a:xfrm>
              <a:off x="2855645" y="4644632"/>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15" name="Freeform 99"/>
            <p:cNvSpPr>
              <a:spLocks/>
            </p:cNvSpPr>
            <p:nvPr/>
          </p:nvSpPr>
          <p:spPr bwMode="auto">
            <a:xfrm>
              <a:off x="2875138" y="4644632"/>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16" name="Freeform 100"/>
            <p:cNvSpPr>
              <a:spLocks/>
            </p:cNvSpPr>
            <p:nvPr/>
          </p:nvSpPr>
          <p:spPr bwMode="auto">
            <a:xfrm>
              <a:off x="2894631" y="4644632"/>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17" name="Freeform 101"/>
            <p:cNvSpPr>
              <a:spLocks/>
            </p:cNvSpPr>
            <p:nvPr/>
          </p:nvSpPr>
          <p:spPr bwMode="auto">
            <a:xfrm>
              <a:off x="2914124" y="4644632"/>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18" name="Freeform 102"/>
            <p:cNvSpPr>
              <a:spLocks/>
            </p:cNvSpPr>
            <p:nvPr/>
          </p:nvSpPr>
          <p:spPr bwMode="auto">
            <a:xfrm>
              <a:off x="2933617" y="4644632"/>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19" name="Freeform 103"/>
            <p:cNvSpPr>
              <a:spLocks/>
            </p:cNvSpPr>
            <p:nvPr/>
          </p:nvSpPr>
          <p:spPr bwMode="auto">
            <a:xfrm>
              <a:off x="2953110" y="4644632"/>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20" name="Freeform 104"/>
            <p:cNvSpPr>
              <a:spLocks/>
            </p:cNvSpPr>
            <p:nvPr/>
          </p:nvSpPr>
          <p:spPr bwMode="auto">
            <a:xfrm>
              <a:off x="2972603" y="4644632"/>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21" name="Freeform 105"/>
            <p:cNvSpPr>
              <a:spLocks/>
            </p:cNvSpPr>
            <p:nvPr/>
          </p:nvSpPr>
          <p:spPr bwMode="auto">
            <a:xfrm>
              <a:off x="2992096" y="4644632"/>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22" name="Freeform 106"/>
            <p:cNvSpPr>
              <a:spLocks/>
            </p:cNvSpPr>
            <p:nvPr/>
          </p:nvSpPr>
          <p:spPr bwMode="auto">
            <a:xfrm>
              <a:off x="3011589" y="4644632"/>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23" name="Freeform 107"/>
            <p:cNvSpPr>
              <a:spLocks/>
            </p:cNvSpPr>
            <p:nvPr/>
          </p:nvSpPr>
          <p:spPr bwMode="auto">
            <a:xfrm>
              <a:off x="3031081" y="4644632"/>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24" name="Freeform 108"/>
            <p:cNvSpPr>
              <a:spLocks/>
            </p:cNvSpPr>
            <p:nvPr/>
          </p:nvSpPr>
          <p:spPr bwMode="auto">
            <a:xfrm>
              <a:off x="3050574" y="4644632"/>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25" name="Freeform 109"/>
            <p:cNvSpPr>
              <a:spLocks/>
            </p:cNvSpPr>
            <p:nvPr/>
          </p:nvSpPr>
          <p:spPr bwMode="auto">
            <a:xfrm>
              <a:off x="3070067" y="4644632"/>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26" name="Freeform 110"/>
            <p:cNvSpPr>
              <a:spLocks/>
            </p:cNvSpPr>
            <p:nvPr/>
          </p:nvSpPr>
          <p:spPr bwMode="auto">
            <a:xfrm>
              <a:off x="3089560" y="4644632"/>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27" name="Freeform 111"/>
            <p:cNvSpPr>
              <a:spLocks/>
            </p:cNvSpPr>
            <p:nvPr/>
          </p:nvSpPr>
          <p:spPr bwMode="auto">
            <a:xfrm>
              <a:off x="3109053" y="4644632"/>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28" name="Freeform 112"/>
            <p:cNvSpPr>
              <a:spLocks/>
            </p:cNvSpPr>
            <p:nvPr/>
          </p:nvSpPr>
          <p:spPr bwMode="auto">
            <a:xfrm>
              <a:off x="3128546" y="4644632"/>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29" name="Freeform 113"/>
            <p:cNvSpPr>
              <a:spLocks/>
            </p:cNvSpPr>
            <p:nvPr/>
          </p:nvSpPr>
          <p:spPr bwMode="auto">
            <a:xfrm>
              <a:off x="3148039" y="4644632"/>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30" name="Freeform 114"/>
            <p:cNvSpPr>
              <a:spLocks/>
            </p:cNvSpPr>
            <p:nvPr/>
          </p:nvSpPr>
          <p:spPr bwMode="auto">
            <a:xfrm>
              <a:off x="3167532" y="4644632"/>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31" name="Freeform 115"/>
            <p:cNvSpPr>
              <a:spLocks/>
            </p:cNvSpPr>
            <p:nvPr/>
          </p:nvSpPr>
          <p:spPr bwMode="auto">
            <a:xfrm>
              <a:off x="3187025" y="4644632"/>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32" name="Freeform 116"/>
            <p:cNvSpPr>
              <a:spLocks/>
            </p:cNvSpPr>
            <p:nvPr/>
          </p:nvSpPr>
          <p:spPr bwMode="auto">
            <a:xfrm>
              <a:off x="3206518" y="4644632"/>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33" name="Freeform 117"/>
            <p:cNvSpPr>
              <a:spLocks/>
            </p:cNvSpPr>
            <p:nvPr/>
          </p:nvSpPr>
          <p:spPr bwMode="auto">
            <a:xfrm>
              <a:off x="3226010" y="4644632"/>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34" name="Freeform 118"/>
            <p:cNvSpPr>
              <a:spLocks/>
            </p:cNvSpPr>
            <p:nvPr/>
          </p:nvSpPr>
          <p:spPr bwMode="auto">
            <a:xfrm>
              <a:off x="3245503" y="4644632"/>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35" name="Freeform 119"/>
            <p:cNvSpPr>
              <a:spLocks/>
            </p:cNvSpPr>
            <p:nvPr/>
          </p:nvSpPr>
          <p:spPr bwMode="auto">
            <a:xfrm>
              <a:off x="3264996" y="4644632"/>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36" name="Freeform 120"/>
            <p:cNvSpPr>
              <a:spLocks/>
            </p:cNvSpPr>
            <p:nvPr/>
          </p:nvSpPr>
          <p:spPr bwMode="auto">
            <a:xfrm>
              <a:off x="3284489" y="4644632"/>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37" name="Freeform 121"/>
            <p:cNvSpPr>
              <a:spLocks/>
            </p:cNvSpPr>
            <p:nvPr/>
          </p:nvSpPr>
          <p:spPr bwMode="auto">
            <a:xfrm>
              <a:off x="3303982" y="4644632"/>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38" name="Freeform 122"/>
            <p:cNvSpPr>
              <a:spLocks/>
            </p:cNvSpPr>
            <p:nvPr/>
          </p:nvSpPr>
          <p:spPr bwMode="auto">
            <a:xfrm>
              <a:off x="3323475" y="4644632"/>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39" name="Freeform 123"/>
            <p:cNvSpPr>
              <a:spLocks/>
            </p:cNvSpPr>
            <p:nvPr/>
          </p:nvSpPr>
          <p:spPr bwMode="auto">
            <a:xfrm>
              <a:off x="3342968" y="4644632"/>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40" name="Freeform 124"/>
            <p:cNvSpPr>
              <a:spLocks/>
            </p:cNvSpPr>
            <p:nvPr/>
          </p:nvSpPr>
          <p:spPr bwMode="auto">
            <a:xfrm>
              <a:off x="3362461" y="4644632"/>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41" name="Freeform 125"/>
            <p:cNvSpPr>
              <a:spLocks/>
            </p:cNvSpPr>
            <p:nvPr/>
          </p:nvSpPr>
          <p:spPr bwMode="auto">
            <a:xfrm>
              <a:off x="3381954" y="4644632"/>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42" name="Freeform 126"/>
            <p:cNvSpPr>
              <a:spLocks/>
            </p:cNvSpPr>
            <p:nvPr/>
          </p:nvSpPr>
          <p:spPr bwMode="auto">
            <a:xfrm>
              <a:off x="3401446" y="4644632"/>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43" name="Freeform 127"/>
            <p:cNvSpPr>
              <a:spLocks/>
            </p:cNvSpPr>
            <p:nvPr/>
          </p:nvSpPr>
          <p:spPr bwMode="auto">
            <a:xfrm>
              <a:off x="3420939" y="4644632"/>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44" name="Freeform 128"/>
            <p:cNvSpPr>
              <a:spLocks/>
            </p:cNvSpPr>
            <p:nvPr/>
          </p:nvSpPr>
          <p:spPr bwMode="auto">
            <a:xfrm>
              <a:off x="3440432" y="4644632"/>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45" name="Freeform 129"/>
            <p:cNvSpPr>
              <a:spLocks/>
            </p:cNvSpPr>
            <p:nvPr/>
          </p:nvSpPr>
          <p:spPr bwMode="auto">
            <a:xfrm>
              <a:off x="3459925" y="4644632"/>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46" name="Freeform 130"/>
            <p:cNvSpPr>
              <a:spLocks/>
            </p:cNvSpPr>
            <p:nvPr/>
          </p:nvSpPr>
          <p:spPr bwMode="auto">
            <a:xfrm>
              <a:off x="3479418" y="4644632"/>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47" name="Freeform 131"/>
            <p:cNvSpPr>
              <a:spLocks/>
            </p:cNvSpPr>
            <p:nvPr/>
          </p:nvSpPr>
          <p:spPr bwMode="auto">
            <a:xfrm>
              <a:off x="3498911" y="4644632"/>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48" name="Freeform 132"/>
            <p:cNvSpPr>
              <a:spLocks/>
            </p:cNvSpPr>
            <p:nvPr/>
          </p:nvSpPr>
          <p:spPr bwMode="auto">
            <a:xfrm>
              <a:off x="3518404" y="4644632"/>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49" name="Freeform 133"/>
            <p:cNvSpPr>
              <a:spLocks/>
            </p:cNvSpPr>
            <p:nvPr/>
          </p:nvSpPr>
          <p:spPr bwMode="auto">
            <a:xfrm>
              <a:off x="3537897" y="4644632"/>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50" name="Freeform 134"/>
            <p:cNvSpPr>
              <a:spLocks/>
            </p:cNvSpPr>
            <p:nvPr/>
          </p:nvSpPr>
          <p:spPr bwMode="auto">
            <a:xfrm>
              <a:off x="3557390" y="4644632"/>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51" name="Freeform 135"/>
            <p:cNvSpPr>
              <a:spLocks/>
            </p:cNvSpPr>
            <p:nvPr/>
          </p:nvSpPr>
          <p:spPr bwMode="auto">
            <a:xfrm>
              <a:off x="3576883" y="4644632"/>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52" name="Freeform 136"/>
            <p:cNvSpPr>
              <a:spLocks/>
            </p:cNvSpPr>
            <p:nvPr/>
          </p:nvSpPr>
          <p:spPr bwMode="auto">
            <a:xfrm>
              <a:off x="3596375" y="4644632"/>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53" name="Freeform 137"/>
            <p:cNvSpPr>
              <a:spLocks/>
            </p:cNvSpPr>
            <p:nvPr/>
          </p:nvSpPr>
          <p:spPr bwMode="auto">
            <a:xfrm>
              <a:off x="3615868" y="4644632"/>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54" name="Freeform 138"/>
            <p:cNvSpPr>
              <a:spLocks/>
            </p:cNvSpPr>
            <p:nvPr/>
          </p:nvSpPr>
          <p:spPr bwMode="auto">
            <a:xfrm>
              <a:off x="3635361" y="4644632"/>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55" name="Freeform 139"/>
            <p:cNvSpPr>
              <a:spLocks/>
            </p:cNvSpPr>
            <p:nvPr/>
          </p:nvSpPr>
          <p:spPr bwMode="auto">
            <a:xfrm>
              <a:off x="3654854" y="4644632"/>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56" name="Freeform 140"/>
            <p:cNvSpPr>
              <a:spLocks/>
            </p:cNvSpPr>
            <p:nvPr/>
          </p:nvSpPr>
          <p:spPr bwMode="auto">
            <a:xfrm>
              <a:off x="3674347" y="4644632"/>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57" name="Freeform 141"/>
            <p:cNvSpPr>
              <a:spLocks/>
            </p:cNvSpPr>
            <p:nvPr/>
          </p:nvSpPr>
          <p:spPr bwMode="auto">
            <a:xfrm>
              <a:off x="3693840" y="4644632"/>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58" name="Freeform 142"/>
            <p:cNvSpPr>
              <a:spLocks/>
            </p:cNvSpPr>
            <p:nvPr/>
          </p:nvSpPr>
          <p:spPr bwMode="auto">
            <a:xfrm>
              <a:off x="3713333" y="4644632"/>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59" name="Freeform 143"/>
            <p:cNvSpPr>
              <a:spLocks/>
            </p:cNvSpPr>
            <p:nvPr/>
          </p:nvSpPr>
          <p:spPr bwMode="auto">
            <a:xfrm>
              <a:off x="3732826" y="4644632"/>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60" name="Freeform 144"/>
            <p:cNvSpPr>
              <a:spLocks/>
            </p:cNvSpPr>
            <p:nvPr/>
          </p:nvSpPr>
          <p:spPr bwMode="auto">
            <a:xfrm>
              <a:off x="3752319" y="4644632"/>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61" name="Freeform 145"/>
            <p:cNvSpPr>
              <a:spLocks/>
            </p:cNvSpPr>
            <p:nvPr/>
          </p:nvSpPr>
          <p:spPr bwMode="auto">
            <a:xfrm>
              <a:off x="3771811" y="4644632"/>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62" name="Freeform 146"/>
            <p:cNvSpPr>
              <a:spLocks/>
            </p:cNvSpPr>
            <p:nvPr/>
          </p:nvSpPr>
          <p:spPr bwMode="auto">
            <a:xfrm>
              <a:off x="3791304" y="4644632"/>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63" name="Freeform 147"/>
            <p:cNvSpPr>
              <a:spLocks/>
            </p:cNvSpPr>
            <p:nvPr/>
          </p:nvSpPr>
          <p:spPr bwMode="auto">
            <a:xfrm>
              <a:off x="3810797" y="4644632"/>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64" name="Freeform 148"/>
            <p:cNvSpPr>
              <a:spLocks/>
            </p:cNvSpPr>
            <p:nvPr/>
          </p:nvSpPr>
          <p:spPr bwMode="auto">
            <a:xfrm>
              <a:off x="3830290" y="4644632"/>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65" name="Freeform 149"/>
            <p:cNvSpPr>
              <a:spLocks/>
            </p:cNvSpPr>
            <p:nvPr/>
          </p:nvSpPr>
          <p:spPr bwMode="auto">
            <a:xfrm>
              <a:off x="3849783" y="4644632"/>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66" name="Freeform 150"/>
            <p:cNvSpPr>
              <a:spLocks/>
            </p:cNvSpPr>
            <p:nvPr/>
          </p:nvSpPr>
          <p:spPr bwMode="auto">
            <a:xfrm>
              <a:off x="3869276" y="4644632"/>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67" name="Freeform 151"/>
            <p:cNvSpPr>
              <a:spLocks/>
            </p:cNvSpPr>
            <p:nvPr/>
          </p:nvSpPr>
          <p:spPr bwMode="auto">
            <a:xfrm>
              <a:off x="3888769" y="4644632"/>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68" name="Freeform 152"/>
            <p:cNvSpPr>
              <a:spLocks/>
            </p:cNvSpPr>
            <p:nvPr/>
          </p:nvSpPr>
          <p:spPr bwMode="auto">
            <a:xfrm>
              <a:off x="3908262" y="4644632"/>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69" name="Freeform 153"/>
            <p:cNvSpPr>
              <a:spLocks/>
            </p:cNvSpPr>
            <p:nvPr/>
          </p:nvSpPr>
          <p:spPr bwMode="auto">
            <a:xfrm>
              <a:off x="3927755" y="4644632"/>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70" name="Freeform 154"/>
            <p:cNvSpPr>
              <a:spLocks/>
            </p:cNvSpPr>
            <p:nvPr/>
          </p:nvSpPr>
          <p:spPr bwMode="auto">
            <a:xfrm>
              <a:off x="3947248" y="464463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71" name="Freeform 155"/>
            <p:cNvSpPr>
              <a:spLocks/>
            </p:cNvSpPr>
            <p:nvPr/>
          </p:nvSpPr>
          <p:spPr bwMode="auto">
            <a:xfrm>
              <a:off x="3966740" y="464463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72" name="Freeform 156"/>
            <p:cNvSpPr>
              <a:spLocks/>
            </p:cNvSpPr>
            <p:nvPr/>
          </p:nvSpPr>
          <p:spPr bwMode="auto">
            <a:xfrm>
              <a:off x="3986233" y="464463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73" name="Freeform 157"/>
            <p:cNvSpPr>
              <a:spLocks/>
            </p:cNvSpPr>
            <p:nvPr/>
          </p:nvSpPr>
          <p:spPr bwMode="auto">
            <a:xfrm>
              <a:off x="4005726" y="464463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74" name="Freeform 158"/>
            <p:cNvSpPr>
              <a:spLocks/>
            </p:cNvSpPr>
            <p:nvPr/>
          </p:nvSpPr>
          <p:spPr bwMode="auto">
            <a:xfrm>
              <a:off x="4025219" y="464463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75" name="Freeform 159"/>
            <p:cNvSpPr>
              <a:spLocks/>
            </p:cNvSpPr>
            <p:nvPr/>
          </p:nvSpPr>
          <p:spPr bwMode="auto">
            <a:xfrm>
              <a:off x="4044712" y="464463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76" name="Freeform 160"/>
            <p:cNvSpPr>
              <a:spLocks/>
            </p:cNvSpPr>
            <p:nvPr/>
          </p:nvSpPr>
          <p:spPr bwMode="auto">
            <a:xfrm>
              <a:off x="4064205" y="464463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77" name="Freeform 161"/>
            <p:cNvSpPr>
              <a:spLocks/>
            </p:cNvSpPr>
            <p:nvPr/>
          </p:nvSpPr>
          <p:spPr bwMode="auto">
            <a:xfrm>
              <a:off x="4083698" y="464463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78" name="Freeform 162"/>
            <p:cNvSpPr>
              <a:spLocks/>
            </p:cNvSpPr>
            <p:nvPr/>
          </p:nvSpPr>
          <p:spPr bwMode="auto">
            <a:xfrm>
              <a:off x="4103191" y="464463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79" name="Freeform 163"/>
            <p:cNvSpPr>
              <a:spLocks/>
            </p:cNvSpPr>
            <p:nvPr/>
          </p:nvSpPr>
          <p:spPr bwMode="auto">
            <a:xfrm>
              <a:off x="4122684" y="464463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80" name="Freeform 164"/>
            <p:cNvSpPr>
              <a:spLocks/>
            </p:cNvSpPr>
            <p:nvPr/>
          </p:nvSpPr>
          <p:spPr bwMode="auto">
            <a:xfrm>
              <a:off x="4142176" y="464463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81" name="Freeform 165"/>
            <p:cNvSpPr>
              <a:spLocks/>
            </p:cNvSpPr>
            <p:nvPr/>
          </p:nvSpPr>
          <p:spPr bwMode="auto">
            <a:xfrm>
              <a:off x="4161669" y="464463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82" name="Freeform 166"/>
            <p:cNvSpPr>
              <a:spLocks/>
            </p:cNvSpPr>
            <p:nvPr/>
          </p:nvSpPr>
          <p:spPr bwMode="auto">
            <a:xfrm>
              <a:off x="4181162" y="464463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83" name="Freeform 167"/>
            <p:cNvSpPr>
              <a:spLocks/>
            </p:cNvSpPr>
            <p:nvPr/>
          </p:nvSpPr>
          <p:spPr bwMode="auto">
            <a:xfrm>
              <a:off x="4200655" y="464463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84" name="Freeform 168"/>
            <p:cNvSpPr>
              <a:spLocks/>
            </p:cNvSpPr>
            <p:nvPr/>
          </p:nvSpPr>
          <p:spPr bwMode="auto">
            <a:xfrm>
              <a:off x="4220148" y="464463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85" name="Freeform 169"/>
            <p:cNvSpPr>
              <a:spLocks/>
            </p:cNvSpPr>
            <p:nvPr/>
          </p:nvSpPr>
          <p:spPr bwMode="auto">
            <a:xfrm>
              <a:off x="4239641" y="464463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86" name="Freeform 170"/>
            <p:cNvSpPr>
              <a:spLocks/>
            </p:cNvSpPr>
            <p:nvPr/>
          </p:nvSpPr>
          <p:spPr bwMode="auto">
            <a:xfrm>
              <a:off x="4259134" y="464463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87" name="Freeform 171"/>
            <p:cNvSpPr>
              <a:spLocks/>
            </p:cNvSpPr>
            <p:nvPr/>
          </p:nvSpPr>
          <p:spPr bwMode="auto">
            <a:xfrm>
              <a:off x="4278627" y="464463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88" name="Freeform 172"/>
            <p:cNvSpPr>
              <a:spLocks/>
            </p:cNvSpPr>
            <p:nvPr/>
          </p:nvSpPr>
          <p:spPr bwMode="auto">
            <a:xfrm>
              <a:off x="4298120" y="464463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89" name="Freeform 173"/>
            <p:cNvSpPr>
              <a:spLocks/>
            </p:cNvSpPr>
            <p:nvPr/>
          </p:nvSpPr>
          <p:spPr bwMode="auto">
            <a:xfrm>
              <a:off x="4317613" y="464463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90" name="Freeform 174"/>
            <p:cNvSpPr>
              <a:spLocks/>
            </p:cNvSpPr>
            <p:nvPr/>
          </p:nvSpPr>
          <p:spPr bwMode="auto">
            <a:xfrm>
              <a:off x="4337105" y="464463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91" name="Freeform 175"/>
            <p:cNvSpPr>
              <a:spLocks/>
            </p:cNvSpPr>
            <p:nvPr/>
          </p:nvSpPr>
          <p:spPr bwMode="auto">
            <a:xfrm>
              <a:off x="4356598" y="464463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92" name="Freeform 176"/>
            <p:cNvSpPr>
              <a:spLocks/>
            </p:cNvSpPr>
            <p:nvPr/>
          </p:nvSpPr>
          <p:spPr bwMode="auto">
            <a:xfrm>
              <a:off x="4376091" y="464463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93" name="Freeform 177"/>
            <p:cNvSpPr>
              <a:spLocks/>
            </p:cNvSpPr>
            <p:nvPr/>
          </p:nvSpPr>
          <p:spPr bwMode="auto">
            <a:xfrm>
              <a:off x="4395584" y="464463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94" name="Freeform 178"/>
            <p:cNvSpPr>
              <a:spLocks/>
            </p:cNvSpPr>
            <p:nvPr/>
          </p:nvSpPr>
          <p:spPr bwMode="auto">
            <a:xfrm>
              <a:off x="4415077" y="464463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95" name="Freeform 179"/>
            <p:cNvSpPr>
              <a:spLocks/>
            </p:cNvSpPr>
            <p:nvPr/>
          </p:nvSpPr>
          <p:spPr bwMode="auto">
            <a:xfrm>
              <a:off x="4434570" y="464463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96" name="Freeform 180"/>
            <p:cNvSpPr>
              <a:spLocks/>
            </p:cNvSpPr>
            <p:nvPr/>
          </p:nvSpPr>
          <p:spPr bwMode="auto">
            <a:xfrm>
              <a:off x="4454063" y="464463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97" name="Freeform 181"/>
            <p:cNvSpPr>
              <a:spLocks/>
            </p:cNvSpPr>
            <p:nvPr/>
          </p:nvSpPr>
          <p:spPr bwMode="auto">
            <a:xfrm>
              <a:off x="4473556" y="464463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98" name="Freeform 182"/>
            <p:cNvSpPr>
              <a:spLocks/>
            </p:cNvSpPr>
            <p:nvPr/>
          </p:nvSpPr>
          <p:spPr bwMode="auto">
            <a:xfrm>
              <a:off x="4493049" y="464463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99" name="Freeform 183"/>
            <p:cNvSpPr>
              <a:spLocks/>
            </p:cNvSpPr>
            <p:nvPr/>
          </p:nvSpPr>
          <p:spPr bwMode="auto">
            <a:xfrm>
              <a:off x="4512541" y="464463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700" name="Freeform 184"/>
            <p:cNvSpPr>
              <a:spLocks/>
            </p:cNvSpPr>
            <p:nvPr/>
          </p:nvSpPr>
          <p:spPr bwMode="auto">
            <a:xfrm>
              <a:off x="4532034" y="464463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701" name="Freeform 185"/>
            <p:cNvSpPr>
              <a:spLocks/>
            </p:cNvSpPr>
            <p:nvPr/>
          </p:nvSpPr>
          <p:spPr bwMode="auto">
            <a:xfrm>
              <a:off x="4551527" y="464463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702" name="Freeform 186"/>
            <p:cNvSpPr>
              <a:spLocks/>
            </p:cNvSpPr>
            <p:nvPr/>
          </p:nvSpPr>
          <p:spPr bwMode="auto">
            <a:xfrm>
              <a:off x="4571020" y="464463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703" name="Freeform 187"/>
            <p:cNvSpPr>
              <a:spLocks/>
            </p:cNvSpPr>
            <p:nvPr/>
          </p:nvSpPr>
          <p:spPr bwMode="auto">
            <a:xfrm>
              <a:off x="4590513" y="464463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704" name="Freeform 188"/>
            <p:cNvSpPr>
              <a:spLocks/>
            </p:cNvSpPr>
            <p:nvPr/>
          </p:nvSpPr>
          <p:spPr bwMode="auto">
            <a:xfrm>
              <a:off x="4610006" y="464463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705" name="Freeform 189"/>
            <p:cNvSpPr>
              <a:spLocks/>
            </p:cNvSpPr>
            <p:nvPr/>
          </p:nvSpPr>
          <p:spPr bwMode="auto">
            <a:xfrm>
              <a:off x="4629499" y="464463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706" name="Freeform 190"/>
            <p:cNvSpPr>
              <a:spLocks/>
            </p:cNvSpPr>
            <p:nvPr/>
          </p:nvSpPr>
          <p:spPr bwMode="auto">
            <a:xfrm>
              <a:off x="4648992" y="464463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707" name="Freeform 191"/>
            <p:cNvSpPr>
              <a:spLocks/>
            </p:cNvSpPr>
            <p:nvPr/>
          </p:nvSpPr>
          <p:spPr bwMode="auto">
            <a:xfrm>
              <a:off x="4668485" y="464463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708" name="Freeform 192"/>
            <p:cNvSpPr>
              <a:spLocks/>
            </p:cNvSpPr>
            <p:nvPr/>
          </p:nvSpPr>
          <p:spPr bwMode="auto">
            <a:xfrm>
              <a:off x="4687978" y="464463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709" name="Freeform 193"/>
            <p:cNvSpPr>
              <a:spLocks/>
            </p:cNvSpPr>
            <p:nvPr/>
          </p:nvSpPr>
          <p:spPr bwMode="auto">
            <a:xfrm>
              <a:off x="4707470" y="464463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710" name="Freeform 194"/>
            <p:cNvSpPr>
              <a:spLocks/>
            </p:cNvSpPr>
            <p:nvPr/>
          </p:nvSpPr>
          <p:spPr bwMode="auto">
            <a:xfrm>
              <a:off x="4726963" y="464463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711" name="Freeform 195"/>
            <p:cNvSpPr>
              <a:spLocks/>
            </p:cNvSpPr>
            <p:nvPr/>
          </p:nvSpPr>
          <p:spPr bwMode="auto">
            <a:xfrm>
              <a:off x="4746456" y="464463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712" name="Freeform 196"/>
            <p:cNvSpPr>
              <a:spLocks/>
            </p:cNvSpPr>
            <p:nvPr/>
          </p:nvSpPr>
          <p:spPr bwMode="auto">
            <a:xfrm>
              <a:off x="4765949" y="464463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713" name="Freeform 197"/>
            <p:cNvSpPr>
              <a:spLocks/>
            </p:cNvSpPr>
            <p:nvPr/>
          </p:nvSpPr>
          <p:spPr bwMode="auto">
            <a:xfrm>
              <a:off x="4785442" y="464463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714" name="Freeform 198"/>
            <p:cNvSpPr>
              <a:spLocks/>
            </p:cNvSpPr>
            <p:nvPr/>
          </p:nvSpPr>
          <p:spPr bwMode="auto">
            <a:xfrm>
              <a:off x="4804935" y="464463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715" name="Freeform 199"/>
            <p:cNvSpPr>
              <a:spLocks/>
            </p:cNvSpPr>
            <p:nvPr/>
          </p:nvSpPr>
          <p:spPr bwMode="auto">
            <a:xfrm>
              <a:off x="4824428" y="464463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716" name="Freeform 200"/>
            <p:cNvSpPr>
              <a:spLocks/>
            </p:cNvSpPr>
            <p:nvPr/>
          </p:nvSpPr>
          <p:spPr bwMode="auto">
            <a:xfrm>
              <a:off x="4843921" y="464463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717" name="Freeform 201"/>
            <p:cNvSpPr>
              <a:spLocks/>
            </p:cNvSpPr>
            <p:nvPr/>
          </p:nvSpPr>
          <p:spPr bwMode="auto">
            <a:xfrm>
              <a:off x="4863414" y="464463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718" name="Freeform 202"/>
            <p:cNvSpPr>
              <a:spLocks/>
            </p:cNvSpPr>
            <p:nvPr/>
          </p:nvSpPr>
          <p:spPr bwMode="auto">
            <a:xfrm>
              <a:off x="4882906" y="464463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719" name="Freeform 203"/>
            <p:cNvSpPr>
              <a:spLocks/>
            </p:cNvSpPr>
            <p:nvPr/>
          </p:nvSpPr>
          <p:spPr bwMode="auto">
            <a:xfrm>
              <a:off x="4902399" y="464463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720" name="Freeform 204"/>
            <p:cNvSpPr>
              <a:spLocks/>
            </p:cNvSpPr>
            <p:nvPr/>
          </p:nvSpPr>
          <p:spPr bwMode="auto">
            <a:xfrm>
              <a:off x="4921892" y="464463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721" name="Freeform 205"/>
            <p:cNvSpPr>
              <a:spLocks/>
            </p:cNvSpPr>
            <p:nvPr/>
          </p:nvSpPr>
          <p:spPr bwMode="auto">
            <a:xfrm>
              <a:off x="4941385" y="4644632"/>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grpSp>
          <p:nvGrpSpPr>
            <p:cNvPr id="8" name="Group 206"/>
            <p:cNvGrpSpPr>
              <a:grpSpLocks/>
            </p:cNvGrpSpPr>
            <p:nvPr/>
          </p:nvGrpSpPr>
          <p:grpSpPr bwMode="auto">
            <a:xfrm>
              <a:off x="4960878" y="3864916"/>
              <a:ext cx="2139345" cy="789462"/>
              <a:chOff x="3308" y="3460"/>
              <a:chExt cx="1756" cy="648"/>
            </a:xfrm>
          </p:grpSpPr>
          <p:sp>
            <p:nvSpPr>
              <p:cNvPr id="2322" name="Freeform 207"/>
              <p:cNvSpPr>
                <a:spLocks/>
              </p:cNvSpPr>
              <p:nvPr/>
            </p:nvSpPr>
            <p:spPr bwMode="auto">
              <a:xfrm>
                <a:off x="3308" y="410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23" name="Freeform 208"/>
              <p:cNvSpPr>
                <a:spLocks/>
              </p:cNvSpPr>
              <p:nvPr/>
            </p:nvSpPr>
            <p:spPr bwMode="auto">
              <a:xfrm>
                <a:off x="3324" y="410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24" name="Freeform 209"/>
              <p:cNvSpPr>
                <a:spLocks/>
              </p:cNvSpPr>
              <p:nvPr/>
            </p:nvSpPr>
            <p:spPr bwMode="auto">
              <a:xfrm>
                <a:off x="3340" y="410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25" name="Freeform 210"/>
              <p:cNvSpPr>
                <a:spLocks/>
              </p:cNvSpPr>
              <p:nvPr/>
            </p:nvSpPr>
            <p:spPr bwMode="auto">
              <a:xfrm>
                <a:off x="3356" y="410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26" name="Freeform 211"/>
              <p:cNvSpPr>
                <a:spLocks/>
              </p:cNvSpPr>
              <p:nvPr/>
            </p:nvSpPr>
            <p:spPr bwMode="auto">
              <a:xfrm>
                <a:off x="3372" y="410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27" name="Freeform 212"/>
              <p:cNvSpPr>
                <a:spLocks/>
              </p:cNvSpPr>
              <p:nvPr/>
            </p:nvSpPr>
            <p:spPr bwMode="auto">
              <a:xfrm>
                <a:off x="3388" y="410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28" name="Freeform 213"/>
              <p:cNvSpPr>
                <a:spLocks/>
              </p:cNvSpPr>
              <p:nvPr/>
            </p:nvSpPr>
            <p:spPr bwMode="auto">
              <a:xfrm>
                <a:off x="3404" y="410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29" name="Freeform 214"/>
              <p:cNvSpPr>
                <a:spLocks/>
              </p:cNvSpPr>
              <p:nvPr/>
            </p:nvSpPr>
            <p:spPr bwMode="auto">
              <a:xfrm>
                <a:off x="3420" y="410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30" name="Freeform 215"/>
              <p:cNvSpPr>
                <a:spLocks/>
              </p:cNvSpPr>
              <p:nvPr/>
            </p:nvSpPr>
            <p:spPr bwMode="auto">
              <a:xfrm>
                <a:off x="3436" y="410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31" name="Freeform 216"/>
              <p:cNvSpPr>
                <a:spLocks/>
              </p:cNvSpPr>
              <p:nvPr/>
            </p:nvSpPr>
            <p:spPr bwMode="auto">
              <a:xfrm>
                <a:off x="3452" y="410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32" name="Freeform 217"/>
              <p:cNvSpPr>
                <a:spLocks/>
              </p:cNvSpPr>
              <p:nvPr/>
            </p:nvSpPr>
            <p:spPr bwMode="auto">
              <a:xfrm>
                <a:off x="3468" y="410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33" name="Freeform 218"/>
              <p:cNvSpPr>
                <a:spLocks/>
              </p:cNvSpPr>
              <p:nvPr/>
            </p:nvSpPr>
            <p:spPr bwMode="auto">
              <a:xfrm>
                <a:off x="3484" y="410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34" name="Freeform 219"/>
              <p:cNvSpPr>
                <a:spLocks/>
              </p:cNvSpPr>
              <p:nvPr/>
            </p:nvSpPr>
            <p:spPr bwMode="auto">
              <a:xfrm>
                <a:off x="3500" y="410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35" name="Freeform 220"/>
              <p:cNvSpPr>
                <a:spLocks/>
              </p:cNvSpPr>
              <p:nvPr/>
            </p:nvSpPr>
            <p:spPr bwMode="auto">
              <a:xfrm>
                <a:off x="3516" y="410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36" name="Freeform 221"/>
              <p:cNvSpPr>
                <a:spLocks/>
              </p:cNvSpPr>
              <p:nvPr/>
            </p:nvSpPr>
            <p:spPr bwMode="auto">
              <a:xfrm>
                <a:off x="3532" y="410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37" name="Freeform 222"/>
              <p:cNvSpPr>
                <a:spLocks/>
              </p:cNvSpPr>
              <p:nvPr/>
            </p:nvSpPr>
            <p:spPr bwMode="auto">
              <a:xfrm>
                <a:off x="3548" y="410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38" name="Freeform 223"/>
              <p:cNvSpPr>
                <a:spLocks/>
              </p:cNvSpPr>
              <p:nvPr/>
            </p:nvSpPr>
            <p:spPr bwMode="auto">
              <a:xfrm>
                <a:off x="3564" y="410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39" name="Freeform 224"/>
              <p:cNvSpPr>
                <a:spLocks/>
              </p:cNvSpPr>
              <p:nvPr/>
            </p:nvSpPr>
            <p:spPr bwMode="auto">
              <a:xfrm>
                <a:off x="3580" y="410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40" name="Freeform 225"/>
              <p:cNvSpPr>
                <a:spLocks/>
              </p:cNvSpPr>
              <p:nvPr/>
            </p:nvSpPr>
            <p:spPr bwMode="auto">
              <a:xfrm>
                <a:off x="3596" y="410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41" name="Freeform 226"/>
              <p:cNvSpPr>
                <a:spLocks/>
              </p:cNvSpPr>
              <p:nvPr/>
            </p:nvSpPr>
            <p:spPr bwMode="auto">
              <a:xfrm>
                <a:off x="3612" y="410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42" name="Freeform 227"/>
              <p:cNvSpPr>
                <a:spLocks/>
              </p:cNvSpPr>
              <p:nvPr/>
            </p:nvSpPr>
            <p:spPr bwMode="auto">
              <a:xfrm>
                <a:off x="3628" y="410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43" name="Freeform 228"/>
              <p:cNvSpPr>
                <a:spLocks/>
              </p:cNvSpPr>
              <p:nvPr/>
            </p:nvSpPr>
            <p:spPr bwMode="auto">
              <a:xfrm>
                <a:off x="3644" y="410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44" name="Freeform 229"/>
              <p:cNvSpPr>
                <a:spLocks/>
              </p:cNvSpPr>
              <p:nvPr/>
            </p:nvSpPr>
            <p:spPr bwMode="auto">
              <a:xfrm>
                <a:off x="3660" y="410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45" name="Freeform 230"/>
              <p:cNvSpPr>
                <a:spLocks/>
              </p:cNvSpPr>
              <p:nvPr/>
            </p:nvSpPr>
            <p:spPr bwMode="auto">
              <a:xfrm>
                <a:off x="3676" y="410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46" name="Freeform 231"/>
              <p:cNvSpPr>
                <a:spLocks/>
              </p:cNvSpPr>
              <p:nvPr/>
            </p:nvSpPr>
            <p:spPr bwMode="auto">
              <a:xfrm>
                <a:off x="3692" y="410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47" name="Freeform 232"/>
              <p:cNvSpPr>
                <a:spLocks/>
              </p:cNvSpPr>
              <p:nvPr/>
            </p:nvSpPr>
            <p:spPr bwMode="auto">
              <a:xfrm>
                <a:off x="3708" y="410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48" name="Freeform 233"/>
              <p:cNvSpPr>
                <a:spLocks/>
              </p:cNvSpPr>
              <p:nvPr/>
            </p:nvSpPr>
            <p:spPr bwMode="auto">
              <a:xfrm>
                <a:off x="3724" y="410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49" name="Freeform 234"/>
              <p:cNvSpPr>
                <a:spLocks/>
              </p:cNvSpPr>
              <p:nvPr/>
            </p:nvSpPr>
            <p:spPr bwMode="auto">
              <a:xfrm>
                <a:off x="3740" y="410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50" name="Freeform 235"/>
              <p:cNvSpPr>
                <a:spLocks/>
              </p:cNvSpPr>
              <p:nvPr/>
            </p:nvSpPr>
            <p:spPr bwMode="auto">
              <a:xfrm>
                <a:off x="3756" y="410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51" name="Freeform 236"/>
              <p:cNvSpPr>
                <a:spLocks/>
              </p:cNvSpPr>
              <p:nvPr/>
            </p:nvSpPr>
            <p:spPr bwMode="auto">
              <a:xfrm>
                <a:off x="3772" y="410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52" name="Freeform 237"/>
              <p:cNvSpPr>
                <a:spLocks/>
              </p:cNvSpPr>
              <p:nvPr/>
            </p:nvSpPr>
            <p:spPr bwMode="auto">
              <a:xfrm>
                <a:off x="3788" y="410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53" name="Freeform 238"/>
              <p:cNvSpPr>
                <a:spLocks/>
              </p:cNvSpPr>
              <p:nvPr/>
            </p:nvSpPr>
            <p:spPr bwMode="auto">
              <a:xfrm>
                <a:off x="3804" y="410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54" name="Freeform 239"/>
              <p:cNvSpPr>
                <a:spLocks/>
              </p:cNvSpPr>
              <p:nvPr/>
            </p:nvSpPr>
            <p:spPr bwMode="auto">
              <a:xfrm>
                <a:off x="3820" y="410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55" name="Freeform 240"/>
              <p:cNvSpPr>
                <a:spLocks/>
              </p:cNvSpPr>
              <p:nvPr/>
            </p:nvSpPr>
            <p:spPr bwMode="auto">
              <a:xfrm>
                <a:off x="3836" y="410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56" name="Freeform 241"/>
              <p:cNvSpPr>
                <a:spLocks/>
              </p:cNvSpPr>
              <p:nvPr/>
            </p:nvSpPr>
            <p:spPr bwMode="auto">
              <a:xfrm>
                <a:off x="3852" y="410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57" name="Freeform 242"/>
              <p:cNvSpPr>
                <a:spLocks/>
              </p:cNvSpPr>
              <p:nvPr/>
            </p:nvSpPr>
            <p:spPr bwMode="auto">
              <a:xfrm>
                <a:off x="3868" y="410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58" name="Freeform 243"/>
              <p:cNvSpPr>
                <a:spLocks/>
              </p:cNvSpPr>
              <p:nvPr/>
            </p:nvSpPr>
            <p:spPr bwMode="auto">
              <a:xfrm>
                <a:off x="3884" y="410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59" name="Freeform 244"/>
              <p:cNvSpPr>
                <a:spLocks/>
              </p:cNvSpPr>
              <p:nvPr/>
            </p:nvSpPr>
            <p:spPr bwMode="auto">
              <a:xfrm>
                <a:off x="3900" y="410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60" name="Freeform 245"/>
              <p:cNvSpPr>
                <a:spLocks/>
              </p:cNvSpPr>
              <p:nvPr/>
            </p:nvSpPr>
            <p:spPr bwMode="auto">
              <a:xfrm>
                <a:off x="3916" y="410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61" name="Freeform 246"/>
              <p:cNvSpPr>
                <a:spLocks/>
              </p:cNvSpPr>
              <p:nvPr/>
            </p:nvSpPr>
            <p:spPr bwMode="auto">
              <a:xfrm>
                <a:off x="3932" y="410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62" name="Freeform 247"/>
              <p:cNvSpPr>
                <a:spLocks/>
              </p:cNvSpPr>
              <p:nvPr/>
            </p:nvSpPr>
            <p:spPr bwMode="auto">
              <a:xfrm>
                <a:off x="3948" y="410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63" name="Freeform 248"/>
              <p:cNvSpPr>
                <a:spLocks/>
              </p:cNvSpPr>
              <p:nvPr/>
            </p:nvSpPr>
            <p:spPr bwMode="auto">
              <a:xfrm>
                <a:off x="3964" y="410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64" name="Freeform 249"/>
              <p:cNvSpPr>
                <a:spLocks/>
              </p:cNvSpPr>
              <p:nvPr/>
            </p:nvSpPr>
            <p:spPr bwMode="auto">
              <a:xfrm>
                <a:off x="3980" y="410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65" name="Freeform 250"/>
              <p:cNvSpPr>
                <a:spLocks/>
              </p:cNvSpPr>
              <p:nvPr/>
            </p:nvSpPr>
            <p:spPr bwMode="auto">
              <a:xfrm>
                <a:off x="3996" y="410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66" name="Freeform 251"/>
              <p:cNvSpPr>
                <a:spLocks/>
              </p:cNvSpPr>
              <p:nvPr/>
            </p:nvSpPr>
            <p:spPr bwMode="auto">
              <a:xfrm>
                <a:off x="4012" y="410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67" name="Freeform 252"/>
              <p:cNvSpPr>
                <a:spLocks/>
              </p:cNvSpPr>
              <p:nvPr/>
            </p:nvSpPr>
            <p:spPr bwMode="auto">
              <a:xfrm>
                <a:off x="4028" y="410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68" name="Freeform 253"/>
              <p:cNvSpPr>
                <a:spLocks/>
              </p:cNvSpPr>
              <p:nvPr/>
            </p:nvSpPr>
            <p:spPr bwMode="auto">
              <a:xfrm>
                <a:off x="4044" y="410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69" name="Freeform 254"/>
              <p:cNvSpPr>
                <a:spLocks/>
              </p:cNvSpPr>
              <p:nvPr/>
            </p:nvSpPr>
            <p:spPr bwMode="auto">
              <a:xfrm>
                <a:off x="4060" y="410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70" name="Freeform 255"/>
              <p:cNvSpPr>
                <a:spLocks/>
              </p:cNvSpPr>
              <p:nvPr/>
            </p:nvSpPr>
            <p:spPr bwMode="auto">
              <a:xfrm>
                <a:off x="4076" y="410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71" name="Freeform 256"/>
              <p:cNvSpPr>
                <a:spLocks/>
              </p:cNvSpPr>
              <p:nvPr/>
            </p:nvSpPr>
            <p:spPr bwMode="auto">
              <a:xfrm>
                <a:off x="4092" y="410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72" name="Freeform 257"/>
              <p:cNvSpPr>
                <a:spLocks/>
              </p:cNvSpPr>
              <p:nvPr/>
            </p:nvSpPr>
            <p:spPr bwMode="auto">
              <a:xfrm>
                <a:off x="4108" y="410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73" name="Freeform 258"/>
              <p:cNvSpPr>
                <a:spLocks/>
              </p:cNvSpPr>
              <p:nvPr/>
            </p:nvSpPr>
            <p:spPr bwMode="auto">
              <a:xfrm>
                <a:off x="4124" y="410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74" name="Freeform 259"/>
              <p:cNvSpPr>
                <a:spLocks/>
              </p:cNvSpPr>
              <p:nvPr/>
            </p:nvSpPr>
            <p:spPr bwMode="auto">
              <a:xfrm>
                <a:off x="4140" y="410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75" name="Freeform 260"/>
              <p:cNvSpPr>
                <a:spLocks/>
              </p:cNvSpPr>
              <p:nvPr/>
            </p:nvSpPr>
            <p:spPr bwMode="auto">
              <a:xfrm>
                <a:off x="4156" y="410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76" name="Freeform 261"/>
              <p:cNvSpPr>
                <a:spLocks/>
              </p:cNvSpPr>
              <p:nvPr/>
            </p:nvSpPr>
            <p:spPr bwMode="auto">
              <a:xfrm>
                <a:off x="4172" y="410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77" name="Freeform 262"/>
              <p:cNvSpPr>
                <a:spLocks/>
              </p:cNvSpPr>
              <p:nvPr/>
            </p:nvSpPr>
            <p:spPr bwMode="auto">
              <a:xfrm>
                <a:off x="4188" y="410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78" name="Freeform 263"/>
              <p:cNvSpPr>
                <a:spLocks/>
              </p:cNvSpPr>
              <p:nvPr/>
            </p:nvSpPr>
            <p:spPr bwMode="auto">
              <a:xfrm>
                <a:off x="4204" y="410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79" name="Freeform 264"/>
              <p:cNvSpPr>
                <a:spLocks/>
              </p:cNvSpPr>
              <p:nvPr/>
            </p:nvSpPr>
            <p:spPr bwMode="auto">
              <a:xfrm>
                <a:off x="4220" y="410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80" name="Freeform 265"/>
              <p:cNvSpPr>
                <a:spLocks/>
              </p:cNvSpPr>
              <p:nvPr/>
            </p:nvSpPr>
            <p:spPr bwMode="auto">
              <a:xfrm>
                <a:off x="4236" y="410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81" name="Freeform 266"/>
              <p:cNvSpPr>
                <a:spLocks/>
              </p:cNvSpPr>
              <p:nvPr/>
            </p:nvSpPr>
            <p:spPr bwMode="auto">
              <a:xfrm>
                <a:off x="4252" y="410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82" name="Freeform 267"/>
              <p:cNvSpPr>
                <a:spLocks/>
              </p:cNvSpPr>
              <p:nvPr/>
            </p:nvSpPr>
            <p:spPr bwMode="auto">
              <a:xfrm>
                <a:off x="4268" y="410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83" name="Freeform 268"/>
              <p:cNvSpPr>
                <a:spLocks/>
              </p:cNvSpPr>
              <p:nvPr/>
            </p:nvSpPr>
            <p:spPr bwMode="auto">
              <a:xfrm>
                <a:off x="4284" y="410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84" name="Freeform 269"/>
              <p:cNvSpPr>
                <a:spLocks/>
              </p:cNvSpPr>
              <p:nvPr/>
            </p:nvSpPr>
            <p:spPr bwMode="auto">
              <a:xfrm>
                <a:off x="4300" y="410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85" name="Freeform 270"/>
              <p:cNvSpPr>
                <a:spLocks/>
              </p:cNvSpPr>
              <p:nvPr/>
            </p:nvSpPr>
            <p:spPr bwMode="auto">
              <a:xfrm>
                <a:off x="4316" y="410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86" name="Freeform 271"/>
              <p:cNvSpPr>
                <a:spLocks/>
              </p:cNvSpPr>
              <p:nvPr/>
            </p:nvSpPr>
            <p:spPr bwMode="auto">
              <a:xfrm>
                <a:off x="4332" y="410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87" name="Freeform 272"/>
              <p:cNvSpPr>
                <a:spLocks/>
              </p:cNvSpPr>
              <p:nvPr/>
            </p:nvSpPr>
            <p:spPr bwMode="auto">
              <a:xfrm>
                <a:off x="4348" y="410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88" name="Freeform 273"/>
              <p:cNvSpPr>
                <a:spLocks/>
              </p:cNvSpPr>
              <p:nvPr/>
            </p:nvSpPr>
            <p:spPr bwMode="auto">
              <a:xfrm>
                <a:off x="4364" y="410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89" name="Freeform 274"/>
              <p:cNvSpPr>
                <a:spLocks/>
              </p:cNvSpPr>
              <p:nvPr/>
            </p:nvSpPr>
            <p:spPr bwMode="auto">
              <a:xfrm>
                <a:off x="4380" y="410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90" name="Freeform 275"/>
              <p:cNvSpPr>
                <a:spLocks/>
              </p:cNvSpPr>
              <p:nvPr/>
            </p:nvSpPr>
            <p:spPr bwMode="auto">
              <a:xfrm>
                <a:off x="4396" y="410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91" name="Freeform 276"/>
              <p:cNvSpPr>
                <a:spLocks/>
              </p:cNvSpPr>
              <p:nvPr/>
            </p:nvSpPr>
            <p:spPr bwMode="auto">
              <a:xfrm>
                <a:off x="4412" y="410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92" name="Freeform 277"/>
              <p:cNvSpPr>
                <a:spLocks/>
              </p:cNvSpPr>
              <p:nvPr/>
            </p:nvSpPr>
            <p:spPr bwMode="auto">
              <a:xfrm>
                <a:off x="4428" y="410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93" name="Freeform 278"/>
              <p:cNvSpPr>
                <a:spLocks/>
              </p:cNvSpPr>
              <p:nvPr/>
            </p:nvSpPr>
            <p:spPr bwMode="auto">
              <a:xfrm>
                <a:off x="4444" y="410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94" name="Freeform 279"/>
              <p:cNvSpPr>
                <a:spLocks/>
              </p:cNvSpPr>
              <p:nvPr/>
            </p:nvSpPr>
            <p:spPr bwMode="auto">
              <a:xfrm>
                <a:off x="4460" y="410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95" name="Freeform 280"/>
              <p:cNvSpPr>
                <a:spLocks/>
              </p:cNvSpPr>
              <p:nvPr/>
            </p:nvSpPr>
            <p:spPr bwMode="auto">
              <a:xfrm>
                <a:off x="4476" y="410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96" name="Freeform 281"/>
              <p:cNvSpPr>
                <a:spLocks/>
              </p:cNvSpPr>
              <p:nvPr/>
            </p:nvSpPr>
            <p:spPr bwMode="auto">
              <a:xfrm>
                <a:off x="4492" y="410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97" name="Freeform 282"/>
              <p:cNvSpPr>
                <a:spLocks/>
              </p:cNvSpPr>
              <p:nvPr/>
            </p:nvSpPr>
            <p:spPr bwMode="auto">
              <a:xfrm>
                <a:off x="4508" y="410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98" name="Freeform 283"/>
              <p:cNvSpPr>
                <a:spLocks/>
              </p:cNvSpPr>
              <p:nvPr/>
            </p:nvSpPr>
            <p:spPr bwMode="auto">
              <a:xfrm>
                <a:off x="4524" y="410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99" name="Freeform 284"/>
              <p:cNvSpPr>
                <a:spLocks/>
              </p:cNvSpPr>
              <p:nvPr/>
            </p:nvSpPr>
            <p:spPr bwMode="auto">
              <a:xfrm>
                <a:off x="4540" y="410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00" name="Freeform 285"/>
              <p:cNvSpPr>
                <a:spLocks/>
              </p:cNvSpPr>
              <p:nvPr/>
            </p:nvSpPr>
            <p:spPr bwMode="auto">
              <a:xfrm>
                <a:off x="4556" y="410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01" name="Freeform 286"/>
              <p:cNvSpPr>
                <a:spLocks/>
              </p:cNvSpPr>
              <p:nvPr/>
            </p:nvSpPr>
            <p:spPr bwMode="auto">
              <a:xfrm>
                <a:off x="4572" y="410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02" name="Freeform 287"/>
              <p:cNvSpPr>
                <a:spLocks/>
              </p:cNvSpPr>
              <p:nvPr/>
            </p:nvSpPr>
            <p:spPr bwMode="auto">
              <a:xfrm>
                <a:off x="4588" y="410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03" name="Freeform 288"/>
              <p:cNvSpPr>
                <a:spLocks/>
              </p:cNvSpPr>
              <p:nvPr/>
            </p:nvSpPr>
            <p:spPr bwMode="auto">
              <a:xfrm>
                <a:off x="4604" y="410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04" name="Freeform 289"/>
              <p:cNvSpPr>
                <a:spLocks/>
              </p:cNvSpPr>
              <p:nvPr/>
            </p:nvSpPr>
            <p:spPr bwMode="auto">
              <a:xfrm>
                <a:off x="4620" y="410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05" name="Freeform 290"/>
              <p:cNvSpPr>
                <a:spLocks/>
              </p:cNvSpPr>
              <p:nvPr/>
            </p:nvSpPr>
            <p:spPr bwMode="auto">
              <a:xfrm>
                <a:off x="4636" y="410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06" name="Freeform 291"/>
              <p:cNvSpPr>
                <a:spLocks/>
              </p:cNvSpPr>
              <p:nvPr/>
            </p:nvSpPr>
            <p:spPr bwMode="auto">
              <a:xfrm>
                <a:off x="4652" y="410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07" name="Freeform 292"/>
              <p:cNvSpPr>
                <a:spLocks/>
              </p:cNvSpPr>
              <p:nvPr/>
            </p:nvSpPr>
            <p:spPr bwMode="auto">
              <a:xfrm>
                <a:off x="4668" y="410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08" name="Freeform 293"/>
              <p:cNvSpPr>
                <a:spLocks/>
              </p:cNvSpPr>
              <p:nvPr/>
            </p:nvSpPr>
            <p:spPr bwMode="auto">
              <a:xfrm>
                <a:off x="4684" y="410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09" name="Freeform 294"/>
              <p:cNvSpPr>
                <a:spLocks/>
              </p:cNvSpPr>
              <p:nvPr/>
            </p:nvSpPr>
            <p:spPr bwMode="auto">
              <a:xfrm>
                <a:off x="4700" y="410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10" name="Freeform 295"/>
              <p:cNvSpPr>
                <a:spLocks/>
              </p:cNvSpPr>
              <p:nvPr/>
            </p:nvSpPr>
            <p:spPr bwMode="auto">
              <a:xfrm>
                <a:off x="4716" y="410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11" name="Freeform 296"/>
              <p:cNvSpPr>
                <a:spLocks/>
              </p:cNvSpPr>
              <p:nvPr/>
            </p:nvSpPr>
            <p:spPr bwMode="auto">
              <a:xfrm>
                <a:off x="4732" y="410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12" name="Freeform 297"/>
              <p:cNvSpPr>
                <a:spLocks/>
              </p:cNvSpPr>
              <p:nvPr/>
            </p:nvSpPr>
            <p:spPr bwMode="auto">
              <a:xfrm>
                <a:off x="4748" y="410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13" name="Freeform 298"/>
              <p:cNvSpPr>
                <a:spLocks/>
              </p:cNvSpPr>
              <p:nvPr/>
            </p:nvSpPr>
            <p:spPr bwMode="auto">
              <a:xfrm>
                <a:off x="4764" y="410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14" name="Freeform 299"/>
              <p:cNvSpPr>
                <a:spLocks/>
              </p:cNvSpPr>
              <p:nvPr/>
            </p:nvSpPr>
            <p:spPr bwMode="auto">
              <a:xfrm>
                <a:off x="4780" y="410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15" name="Freeform 300"/>
              <p:cNvSpPr>
                <a:spLocks/>
              </p:cNvSpPr>
              <p:nvPr/>
            </p:nvSpPr>
            <p:spPr bwMode="auto">
              <a:xfrm>
                <a:off x="4796" y="410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16" name="Freeform 301"/>
              <p:cNvSpPr>
                <a:spLocks/>
              </p:cNvSpPr>
              <p:nvPr/>
            </p:nvSpPr>
            <p:spPr bwMode="auto">
              <a:xfrm>
                <a:off x="4812" y="410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17" name="Freeform 302"/>
              <p:cNvSpPr>
                <a:spLocks/>
              </p:cNvSpPr>
              <p:nvPr/>
            </p:nvSpPr>
            <p:spPr bwMode="auto">
              <a:xfrm>
                <a:off x="4828" y="410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18" name="Freeform 303"/>
              <p:cNvSpPr>
                <a:spLocks/>
              </p:cNvSpPr>
              <p:nvPr/>
            </p:nvSpPr>
            <p:spPr bwMode="auto">
              <a:xfrm>
                <a:off x="4844" y="410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19" name="Freeform 304"/>
              <p:cNvSpPr>
                <a:spLocks/>
              </p:cNvSpPr>
              <p:nvPr/>
            </p:nvSpPr>
            <p:spPr bwMode="auto">
              <a:xfrm>
                <a:off x="4860" y="410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20" name="Freeform 305"/>
              <p:cNvSpPr>
                <a:spLocks/>
              </p:cNvSpPr>
              <p:nvPr/>
            </p:nvSpPr>
            <p:spPr bwMode="auto">
              <a:xfrm>
                <a:off x="4876" y="410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21" name="Freeform 306"/>
              <p:cNvSpPr>
                <a:spLocks/>
              </p:cNvSpPr>
              <p:nvPr/>
            </p:nvSpPr>
            <p:spPr bwMode="auto">
              <a:xfrm>
                <a:off x="4892" y="4100"/>
                <a:ext cx="8" cy="8"/>
              </a:xfrm>
              <a:custGeom>
                <a:avLst/>
                <a:gdLst/>
                <a:ahLst/>
                <a:cxnLst>
                  <a:cxn ang="0">
                    <a:pos x="25"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5" y="12"/>
                  </a:cxn>
                </a:cxnLst>
                <a:rect l="0" t="0" r="r" b="b"/>
                <a:pathLst>
                  <a:path w="25" h="24">
                    <a:moveTo>
                      <a:pt x="25"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5"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22" name="Freeform 307"/>
              <p:cNvSpPr>
                <a:spLocks/>
              </p:cNvSpPr>
              <p:nvPr/>
            </p:nvSpPr>
            <p:spPr bwMode="auto">
              <a:xfrm>
                <a:off x="4908" y="410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23" name="Freeform 308"/>
              <p:cNvSpPr>
                <a:spLocks/>
              </p:cNvSpPr>
              <p:nvPr/>
            </p:nvSpPr>
            <p:spPr bwMode="auto">
              <a:xfrm>
                <a:off x="4924" y="410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24" name="Freeform 309"/>
              <p:cNvSpPr>
                <a:spLocks/>
              </p:cNvSpPr>
              <p:nvPr/>
            </p:nvSpPr>
            <p:spPr bwMode="auto">
              <a:xfrm>
                <a:off x="4940" y="410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25" name="Freeform 310"/>
              <p:cNvSpPr>
                <a:spLocks/>
              </p:cNvSpPr>
              <p:nvPr/>
            </p:nvSpPr>
            <p:spPr bwMode="auto">
              <a:xfrm>
                <a:off x="4956" y="410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26" name="Freeform 311"/>
              <p:cNvSpPr>
                <a:spLocks/>
              </p:cNvSpPr>
              <p:nvPr/>
            </p:nvSpPr>
            <p:spPr bwMode="auto">
              <a:xfrm>
                <a:off x="4972" y="410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27" name="Freeform 312"/>
              <p:cNvSpPr>
                <a:spLocks/>
              </p:cNvSpPr>
              <p:nvPr/>
            </p:nvSpPr>
            <p:spPr bwMode="auto">
              <a:xfrm>
                <a:off x="4988" y="410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28" name="Freeform 313"/>
              <p:cNvSpPr>
                <a:spLocks/>
              </p:cNvSpPr>
              <p:nvPr/>
            </p:nvSpPr>
            <p:spPr bwMode="auto">
              <a:xfrm>
                <a:off x="5004" y="410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29" name="Freeform 314"/>
              <p:cNvSpPr>
                <a:spLocks/>
              </p:cNvSpPr>
              <p:nvPr/>
            </p:nvSpPr>
            <p:spPr bwMode="auto">
              <a:xfrm>
                <a:off x="5020" y="4099"/>
                <a:ext cx="8" cy="8"/>
              </a:xfrm>
              <a:custGeom>
                <a:avLst/>
                <a:gdLst/>
                <a:ahLst/>
                <a:cxnLst>
                  <a:cxn ang="0">
                    <a:pos x="24" y="12"/>
                  </a:cxn>
                  <a:cxn ang="0">
                    <a:pos x="23" y="12"/>
                  </a:cxn>
                  <a:cxn ang="0">
                    <a:pos x="23" y="13"/>
                  </a:cxn>
                  <a:cxn ang="0">
                    <a:pos x="23" y="15"/>
                  </a:cxn>
                  <a:cxn ang="0">
                    <a:pos x="21" y="20"/>
                  </a:cxn>
                  <a:cxn ang="0">
                    <a:pos x="16" y="22"/>
                  </a:cxn>
                  <a:cxn ang="0">
                    <a:pos x="14" y="22"/>
                  </a:cxn>
                  <a:cxn ang="0">
                    <a:pos x="12" y="22"/>
                  </a:cxn>
                  <a:cxn ang="0">
                    <a:pos x="12" y="24"/>
                  </a:cxn>
                  <a:cxn ang="0">
                    <a:pos x="8" y="22"/>
                  </a:cxn>
                  <a:cxn ang="0">
                    <a:pos x="4" y="20"/>
                  </a:cxn>
                  <a:cxn ang="0">
                    <a:pos x="0" y="15"/>
                  </a:cxn>
                  <a:cxn ang="0">
                    <a:pos x="0" y="12"/>
                  </a:cxn>
                  <a:cxn ang="0">
                    <a:pos x="4" y="3"/>
                  </a:cxn>
                  <a:cxn ang="0">
                    <a:pos x="12" y="0"/>
                  </a:cxn>
                  <a:cxn ang="0">
                    <a:pos x="16" y="0"/>
                  </a:cxn>
                  <a:cxn ang="0">
                    <a:pos x="21" y="3"/>
                  </a:cxn>
                  <a:cxn ang="0">
                    <a:pos x="23" y="7"/>
                  </a:cxn>
                  <a:cxn ang="0">
                    <a:pos x="24" y="12"/>
                  </a:cxn>
                </a:cxnLst>
                <a:rect l="0" t="0" r="r" b="b"/>
                <a:pathLst>
                  <a:path w="24" h="24">
                    <a:moveTo>
                      <a:pt x="24" y="12"/>
                    </a:moveTo>
                    <a:lnTo>
                      <a:pt x="23" y="12"/>
                    </a:lnTo>
                    <a:lnTo>
                      <a:pt x="23" y="13"/>
                    </a:lnTo>
                    <a:lnTo>
                      <a:pt x="23" y="15"/>
                    </a:lnTo>
                    <a:lnTo>
                      <a:pt x="21" y="20"/>
                    </a:lnTo>
                    <a:lnTo>
                      <a:pt x="16" y="22"/>
                    </a:lnTo>
                    <a:lnTo>
                      <a:pt x="14" y="22"/>
                    </a:lnTo>
                    <a:lnTo>
                      <a:pt x="12" y="22"/>
                    </a:lnTo>
                    <a:lnTo>
                      <a:pt x="12" y="24"/>
                    </a:lnTo>
                    <a:lnTo>
                      <a:pt x="8" y="22"/>
                    </a:lnTo>
                    <a:lnTo>
                      <a:pt x="4" y="20"/>
                    </a:lnTo>
                    <a:lnTo>
                      <a:pt x="0" y="15"/>
                    </a:lnTo>
                    <a:lnTo>
                      <a:pt x="0" y="12"/>
                    </a:lnTo>
                    <a:lnTo>
                      <a:pt x="4" y="3"/>
                    </a:lnTo>
                    <a:lnTo>
                      <a:pt x="12" y="0"/>
                    </a:lnTo>
                    <a:lnTo>
                      <a:pt x="16" y="0"/>
                    </a:lnTo>
                    <a:lnTo>
                      <a:pt x="21"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30" name="Freeform 315"/>
              <p:cNvSpPr>
                <a:spLocks/>
              </p:cNvSpPr>
              <p:nvPr/>
            </p:nvSpPr>
            <p:spPr bwMode="auto">
              <a:xfrm>
                <a:off x="5035" y="4094"/>
                <a:ext cx="8" cy="8"/>
              </a:xfrm>
              <a:custGeom>
                <a:avLst/>
                <a:gdLst/>
                <a:ahLst/>
                <a:cxnLst>
                  <a:cxn ang="0">
                    <a:pos x="24" y="12"/>
                  </a:cxn>
                  <a:cxn ang="0">
                    <a:pos x="23" y="12"/>
                  </a:cxn>
                  <a:cxn ang="0">
                    <a:pos x="23" y="13"/>
                  </a:cxn>
                  <a:cxn ang="0">
                    <a:pos x="23" y="16"/>
                  </a:cxn>
                  <a:cxn ang="0">
                    <a:pos x="20" y="21"/>
                  </a:cxn>
                  <a:cxn ang="0">
                    <a:pos x="16" y="23"/>
                  </a:cxn>
                  <a:cxn ang="0">
                    <a:pos x="13" y="23"/>
                  </a:cxn>
                  <a:cxn ang="0">
                    <a:pos x="12" y="23"/>
                  </a:cxn>
                  <a:cxn ang="0">
                    <a:pos x="12" y="24"/>
                  </a:cxn>
                  <a:cxn ang="0">
                    <a:pos x="7" y="23"/>
                  </a:cxn>
                  <a:cxn ang="0">
                    <a:pos x="4" y="21"/>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1"/>
                    </a:lnTo>
                    <a:lnTo>
                      <a:pt x="16" y="23"/>
                    </a:lnTo>
                    <a:lnTo>
                      <a:pt x="13" y="23"/>
                    </a:lnTo>
                    <a:lnTo>
                      <a:pt x="12" y="23"/>
                    </a:lnTo>
                    <a:lnTo>
                      <a:pt x="12" y="24"/>
                    </a:lnTo>
                    <a:lnTo>
                      <a:pt x="7" y="23"/>
                    </a:lnTo>
                    <a:lnTo>
                      <a:pt x="4" y="21"/>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31" name="Freeform 316"/>
              <p:cNvSpPr>
                <a:spLocks/>
              </p:cNvSpPr>
              <p:nvPr/>
            </p:nvSpPr>
            <p:spPr bwMode="auto">
              <a:xfrm>
                <a:off x="5047" y="4084"/>
                <a:ext cx="8" cy="8"/>
              </a:xfrm>
              <a:custGeom>
                <a:avLst/>
                <a:gdLst/>
                <a:ahLst/>
                <a:cxnLst>
                  <a:cxn ang="0">
                    <a:pos x="24" y="12"/>
                  </a:cxn>
                  <a:cxn ang="0">
                    <a:pos x="23" y="12"/>
                  </a:cxn>
                  <a:cxn ang="0">
                    <a:pos x="23" y="13"/>
                  </a:cxn>
                  <a:cxn ang="0">
                    <a:pos x="23" y="15"/>
                  </a:cxn>
                  <a:cxn ang="0">
                    <a:pos x="21" y="20"/>
                  </a:cxn>
                  <a:cxn ang="0">
                    <a:pos x="16" y="23"/>
                  </a:cxn>
                  <a:cxn ang="0">
                    <a:pos x="13" y="23"/>
                  </a:cxn>
                  <a:cxn ang="0">
                    <a:pos x="12" y="23"/>
                  </a:cxn>
                  <a:cxn ang="0">
                    <a:pos x="12" y="24"/>
                  </a:cxn>
                  <a:cxn ang="0">
                    <a:pos x="7" y="23"/>
                  </a:cxn>
                  <a:cxn ang="0">
                    <a:pos x="4" y="20"/>
                  </a:cxn>
                  <a:cxn ang="0">
                    <a:pos x="0" y="15"/>
                  </a:cxn>
                  <a:cxn ang="0">
                    <a:pos x="0" y="12"/>
                  </a:cxn>
                  <a:cxn ang="0">
                    <a:pos x="4" y="3"/>
                  </a:cxn>
                  <a:cxn ang="0">
                    <a:pos x="12" y="0"/>
                  </a:cxn>
                  <a:cxn ang="0">
                    <a:pos x="16" y="0"/>
                  </a:cxn>
                  <a:cxn ang="0">
                    <a:pos x="21" y="3"/>
                  </a:cxn>
                  <a:cxn ang="0">
                    <a:pos x="23" y="7"/>
                  </a:cxn>
                  <a:cxn ang="0">
                    <a:pos x="24" y="12"/>
                  </a:cxn>
                </a:cxnLst>
                <a:rect l="0" t="0" r="r" b="b"/>
                <a:pathLst>
                  <a:path w="24" h="24">
                    <a:moveTo>
                      <a:pt x="24" y="12"/>
                    </a:moveTo>
                    <a:lnTo>
                      <a:pt x="23" y="12"/>
                    </a:lnTo>
                    <a:lnTo>
                      <a:pt x="23" y="13"/>
                    </a:lnTo>
                    <a:lnTo>
                      <a:pt x="23" y="15"/>
                    </a:lnTo>
                    <a:lnTo>
                      <a:pt x="21" y="20"/>
                    </a:lnTo>
                    <a:lnTo>
                      <a:pt x="16" y="23"/>
                    </a:lnTo>
                    <a:lnTo>
                      <a:pt x="13" y="23"/>
                    </a:lnTo>
                    <a:lnTo>
                      <a:pt x="12" y="23"/>
                    </a:lnTo>
                    <a:lnTo>
                      <a:pt x="12" y="24"/>
                    </a:lnTo>
                    <a:lnTo>
                      <a:pt x="7" y="23"/>
                    </a:lnTo>
                    <a:lnTo>
                      <a:pt x="4" y="20"/>
                    </a:lnTo>
                    <a:lnTo>
                      <a:pt x="0" y="15"/>
                    </a:lnTo>
                    <a:lnTo>
                      <a:pt x="0" y="12"/>
                    </a:lnTo>
                    <a:lnTo>
                      <a:pt x="4" y="3"/>
                    </a:lnTo>
                    <a:lnTo>
                      <a:pt x="12" y="0"/>
                    </a:lnTo>
                    <a:lnTo>
                      <a:pt x="16" y="0"/>
                    </a:lnTo>
                    <a:lnTo>
                      <a:pt x="21"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32" name="Freeform 317"/>
              <p:cNvSpPr>
                <a:spLocks/>
              </p:cNvSpPr>
              <p:nvPr/>
            </p:nvSpPr>
            <p:spPr bwMode="auto">
              <a:xfrm>
                <a:off x="5055" y="4068"/>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33" name="Freeform 318"/>
              <p:cNvSpPr>
                <a:spLocks/>
              </p:cNvSpPr>
              <p:nvPr/>
            </p:nvSpPr>
            <p:spPr bwMode="auto">
              <a:xfrm>
                <a:off x="5056" y="4050"/>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34" name="Freeform 319"/>
              <p:cNvSpPr>
                <a:spLocks/>
              </p:cNvSpPr>
              <p:nvPr/>
            </p:nvSpPr>
            <p:spPr bwMode="auto">
              <a:xfrm>
                <a:off x="5056" y="4034"/>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35" name="Freeform 320"/>
              <p:cNvSpPr>
                <a:spLocks/>
              </p:cNvSpPr>
              <p:nvPr/>
            </p:nvSpPr>
            <p:spPr bwMode="auto">
              <a:xfrm>
                <a:off x="5056" y="4018"/>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36" name="Freeform 321"/>
              <p:cNvSpPr>
                <a:spLocks/>
              </p:cNvSpPr>
              <p:nvPr/>
            </p:nvSpPr>
            <p:spPr bwMode="auto">
              <a:xfrm>
                <a:off x="5056" y="4002"/>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37" name="Freeform 322"/>
              <p:cNvSpPr>
                <a:spLocks/>
              </p:cNvSpPr>
              <p:nvPr/>
            </p:nvSpPr>
            <p:spPr bwMode="auto">
              <a:xfrm>
                <a:off x="5056" y="3986"/>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38" name="Freeform 323"/>
              <p:cNvSpPr>
                <a:spLocks/>
              </p:cNvSpPr>
              <p:nvPr/>
            </p:nvSpPr>
            <p:spPr bwMode="auto">
              <a:xfrm>
                <a:off x="5056" y="3970"/>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39" name="Freeform 324"/>
              <p:cNvSpPr>
                <a:spLocks/>
              </p:cNvSpPr>
              <p:nvPr/>
            </p:nvSpPr>
            <p:spPr bwMode="auto">
              <a:xfrm>
                <a:off x="5056" y="3954"/>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40" name="Freeform 325"/>
              <p:cNvSpPr>
                <a:spLocks/>
              </p:cNvSpPr>
              <p:nvPr/>
            </p:nvSpPr>
            <p:spPr bwMode="auto">
              <a:xfrm>
                <a:off x="5056" y="3938"/>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41" name="Freeform 326"/>
              <p:cNvSpPr>
                <a:spLocks/>
              </p:cNvSpPr>
              <p:nvPr/>
            </p:nvSpPr>
            <p:spPr bwMode="auto">
              <a:xfrm>
                <a:off x="5056" y="3922"/>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42" name="Freeform 327"/>
              <p:cNvSpPr>
                <a:spLocks/>
              </p:cNvSpPr>
              <p:nvPr/>
            </p:nvSpPr>
            <p:spPr bwMode="auto">
              <a:xfrm>
                <a:off x="5056" y="3906"/>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43" name="Freeform 328"/>
              <p:cNvSpPr>
                <a:spLocks/>
              </p:cNvSpPr>
              <p:nvPr/>
            </p:nvSpPr>
            <p:spPr bwMode="auto">
              <a:xfrm>
                <a:off x="5056" y="3890"/>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44" name="Freeform 329"/>
              <p:cNvSpPr>
                <a:spLocks/>
              </p:cNvSpPr>
              <p:nvPr/>
            </p:nvSpPr>
            <p:spPr bwMode="auto">
              <a:xfrm>
                <a:off x="5056" y="3874"/>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45" name="Freeform 330"/>
              <p:cNvSpPr>
                <a:spLocks/>
              </p:cNvSpPr>
              <p:nvPr/>
            </p:nvSpPr>
            <p:spPr bwMode="auto">
              <a:xfrm>
                <a:off x="5056" y="3858"/>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46" name="Freeform 331"/>
              <p:cNvSpPr>
                <a:spLocks/>
              </p:cNvSpPr>
              <p:nvPr/>
            </p:nvSpPr>
            <p:spPr bwMode="auto">
              <a:xfrm>
                <a:off x="5056" y="3842"/>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47" name="Freeform 332"/>
              <p:cNvSpPr>
                <a:spLocks/>
              </p:cNvSpPr>
              <p:nvPr/>
            </p:nvSpPr>
            <p:spPr bwMode="auto">
              <a:xfrm>
                <a:off x="5056" y="3826"/>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48" name="Freeform 333"/>
              <p:cNvSpPr>
                <a:spLocks/>
              </p:cNvSpPr>
              <p:nvPr/>
            </p:nvSpPr>
            <p:spPr bwMode="auto">
              <a:xfrm>
                <a:off x="5056" y="3810"/>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49" name="Freeform 334"/>
              <p:cNvSpPr>
                <a:spLocks/>
              </p:cNvSpPr>
              <p:nvPr/>
            </p:nvSpPr>
            <p:spPr bwMode="auto">
              <a:xfrm>
                <a:off x="5056" y="3794"/>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50" name="Freeform 335"/>
              <p:cNvSpPr>
                <a:spLocks/>
              </p:cNvSpPr>
              <p:nvPr/>
            </p:nvSpPr>
            <p:spPr bwMode="auto">
              <a:xfrm>
                <a:off x="5056" y="3778"/>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51" name="Freeform 336"/>
              <p:cNvSpPr>
                <a:spLocks/>
              </p:cNvSpPr>
              <p:nvPr/>
            </p:nvSpPr>
            <p:spPr bwMode="auto">
              <a:xfrm>
                <a:off x="5056" y="3762"/>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52" name="Freeform 337"/>
              <p:cNvSpPr>
                <a:spLocks/>
              </p:cNvSpPr>
              <p:nvPr/>
            </p:nvSpPr>
            <p:spPr bwMode="auto">
              <a:xfrm>
                <a:off x="5056" y="3746"/>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53" name="Freeform 338"/>
              <p:cNvSpPr>
                <a:spLocks/>
              </p:cNvSpPr>
              <p:nvPr/>
            </p:nvSpPr>
            <p:spPr bwMode="auto">
              <a:xfrm>
                <a:off x="5056" y="3730"/>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54" name="Freeform 339"/>
              <p:cNvSpPr>
                <a:spLocks/>
              </p:cNvSpPr>
              <p:nvPr/>
            </p:nvSpPr>
            <p:spPr bwMode="auto">
              <a:xfrm>
                <a:off x="5056" y="3714"/>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55" name="Freeform 340"/>
              <p:cNvSpPr>
                <a:spLocks/>
              </p:cNvSpPr>
              <p:nvPr/>
            </p:nvSpPr>
            <p:spPr bwMode="auto">
              <a:xfrm>
                <a:off x="5056" y="3698"/>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56" name="Freeform 341"/>
              <p:cNvSpPr>
                <a:spLocks/>
              </p:cNvSpPr>
              <p:nvPr/>
            </p:nvSpPr>
            <p:spPr bwMode="auto">
              <a:xfrm>
                <a:off x="5056" y="3682"/>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57" name="Freeform 342"/>
              <p:cNvSpPr>
                <a:spLocks/>
              </p:cNvSpPr>
              <p:nvPr/>
            </p:nvSpPr>
            <p:spPr bwMode="auto">
              <a:xfrm>
                <a:off x="5056" y="3666"/>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58" name="Freeform 343"/>
              <p:cNvSpPr>
                <a:spLocks/>
              </p:cNvSpPr>
              <p:nvPr/>
            </p:nvSpPr>
            <p:spPr bwMode="auto">
              <a:xfrm>
                <a:off x="5056" y="3650"/>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59" name="Freeform 344"/>
              <p:cNvSpPr>
                <a:spLocks/>
              </p:cNvSpPr>
              <p:nvPr/>
            </p:nvSpPr>
            <p:spPr bwMode="auto">
              <a:xfrm>
                <a:off x="5056" y="3634"/>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60" name="Freeform 345"/>
              <p:cNvSpPr>
                <a:spLocks/>
              </p:cNvSpPr>
              <p:nvPr/>
            </p:nvSpPr>
            <p:spPr bwMode="auto">
              <a:xfrm>
                <a:off x="5056" y="3618"/>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61" name="Freeform 346"/>
              <p:cNvSpPr>
                <a:spLocks/>
              </p:cNvSpPr>
              <p:nvPr/>
            </p:nvSpPr>
            <p:spPr bwMode="auto">
              <a:xfrm>
                <a:off x="5056" y="3602"/>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62" name="Freeform 347"/>
              <p:cNvSpPr>
                <a:spLocks/>
              </p:cNvSpPr>
              <p:nvPr/>
            </p:nvSpPr>
            <p:spPr bwMode="auto">
              <a:xfrm>
                <a:off x="5056" y="3586"/>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63" name="Freeform 348"/>
              <p:cNvSpPr>
                <a:spLocks/>
              </p:cNvSpPr>
              <p:nvPr/>
            </p:nvSpPr>
            <p:spPr bwMode="auto">
              <a:xfrm>
                <a:off x="5056" y="3570"/>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64" name="Freeform 349"/>
              <p:cNvSpPr>
                <a:spLocks/>
              </p:cNvSpPr>
              <p:nvPr/>
            </p:nvSpPr>
            <p:spPr bwMode="auto">
              <a:xfrm>
                <a:off x="5056" y="3554"/>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65" name="Freeform 350"/>
              <p:cNvSpPr>
                <a:spLocks/>
              </p:cNvSpPr>
              <p:nvPr/>
            </p:nvSpPr>
            <p:spPr bwMode="auto">
              <a:xfrm>
                <a:off x="5056" y="3538"/>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66" name="Freeform 351"/>
              <p:cNvSpPr>
                <a:spLocks/>
              </p:cNvSpPr>
              <p:nvPr/>
            </p:nvSpPr>
            <p:spPr bwMode="auto">
              <a:xfrm>
                <a:off x="5056" y="3522"/>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67" name="Freeform 352"/>
              <p:cNvSpPr>
                <a:spLocks/>
              </p:cNvSpPr>
              <p:nvPr/>
            </p:nvSpPr>
            <p:spPr bwMode="auto">
              <a:xfrm>
                <a:off x="5056" y="3506"/>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68" name="Freeform 353"/>
              <p:cNvSpPr>
                <a:spLocks/>
              </p:cNvSpPr>
              <p:nvPr/>
            </p:nvSpPr>
            <p:spPr bwMode="auto">
              <a:xfrm>
                <a:off x="5055" y="3491"/>
                <a:ext cx="8" cy="8"/>
              </a:xfrm>
              <a:custGeom>
                <a:avLst/>
                <a:gdLst/>
                <a:ahLst/>
                <a:cxnLst>
                  <a:cxn ang="0">
                    <a:pos x="24" y="12"/>
                  </a:cxn>
                  <a:cxn ang="0">
                    <a:pos x="23" y="12"/>
                  </a:cxn>
                  <a:cxn ang="0">
                    <a:pos x="23" y="13"/>
                  </a:cxn>
                  <a:cxn ang="0">
                    <a:pos x="23" y="15"/>
                  </a:cxn>
                  <a:cxn ang="0">
                    <a:pos x="20" y="20"/>
                  </a:cxn>
                  <a:cxn ang="0">
                    <a:pos x="15" y="22"/>
                  </a:cxn>
                  <a:cxn ang="0">
                    <a:pos x="13" y="22"/>
                  </a:cxn>
                  <a:cxn ang="0">
                    <a:pos x="12" y="22"/>
                  </a:cxn>
                  <a:cxn ang="0">
                    <a:pos x="12" y="24"/>
                  </a:cxn>
                  <a:cxn ang="0">
                    <a:pos x="7" y="22"/>
                  </a:cxn>
                  <a:cxn ang="0">
                    <a:pos x="3" y="20"/>
                  </a:cxn>
                  <a:cxn ang="0">
                    <a:pos x="0" y="15"/>
                  </a:cxn>
                  <a:cxn ang="0">
                    <a:pos x="0" y="12"/>
                  </a:cxn>
                  <a:cxn ang="0">
                    <a:pos x="3" y="3"/>
                  </a:cxn>
                  <a:cxn ang="0">
                    <a:pos x="12" y="0"/>
                  </a:cxn>
                  <a:cxn ang="0">
                    <a:pos x="15" y="0"/>
                  </a:cxn>
                  <a:cxn ang="0">
                    <a:pos x="20" y="3"/>
                  </a:cxn>
                  <a:cxn ang="0">
                    <a:pos x="23" y="7"/>
                  </a:cxn>
                  <a:cxn ang="0">
                    <a:pos x="24" y="12"/>
                  </a:cxn>
                </a:cxnLst>
                <a:rect l="0" t="0" r="r" b="b"/>
                <a:pathLst>
                  <a:path w="24" h="24">
                    <a:moveTo>
                      <a:pt x="24" y="12"/>
                    </a:moveTo>
                    <a:lnTo>
                      <a:pt x="23" y="12"/>
                    </a:lnTo>
                    <a:lnTo>
                      <a:pt x="23" y="13"/>
                    </a:lnTo>
                    <a:lnTo>
                      <a:pt x="23" y="15"/>
                    </a:lnTo>
                    <a:lnTo>
                      <a:pt x="20" y="20"/>
                    </a:lnTo>
                    <a:lnTo>
                      <a:pt x="15" y="22"/>
                    </a:lnTo>
                    <a:lnTo>
                      <a:pt x="13" y="22"/>
                    </a:lnTo>
                    <a:lnTo>
                      <a:pt x="12" y="22"/>
                    </a:lnTo>
                    <a:lnTo>
                      <a:pt x="12" y="24"/>
                    </a:lnTo>
                    <a:lnTo>
                      <a:pt x="7" y="22"/>
                    </a:lnTo>
                    <a:lnTo>
                      <a:pt x="3" y="20"/>
                    </a:lnTo>
                    <a:lnTo>
                      <a:pt x="0" y="15"/>
                    </a:lnTo>
                    <a:lnTo>
                      <a:pt x="0" y="12"/>
                    </a:lnTo>
                    <a:lnTo>
                      <a:pt x="3" y="3"/>
                    </a:lnTo>
                    <a:lnTo>
                      <a:pt x="12" y="0"/>
                    </a:lnTo>
                    <a:lnTo>
                      <a:pt x="15" y="0"/>
                    </a:lnTo>
                    <a:lnTo>
                      <a:pt x="20"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69" name="Freeform 354"/>
              <p:cNvSpPr>
                <a:spLocks/>
              </p:cNvSpPr>
              <p:nvPr/>
            </p:nvSpPr>
            <p:spPr bwMode="auto">
              <a:xfrm>
                <a:off x="5048" y="3477"/>
                <a:ext cx="8" cy="8"/>
              </a:xfrm>
              <a:custGeom>
                <a:avLst/>
                <a:gdLst/>
                <a:ahLst/>
                <a:cxnLst>
                  <a:cxn ang="0">
                    <a:pos x="24" y="12"/>
                  </a:cxn>
                  <a:cxn ang="0">
                    <a:pos x="22" y="12"/>
                  </a:cxn>
                  <a:cxn ang="0">
                    <a:pos x="22" y="14"/>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8"/>
                  </a:cxn>
                  <a:cxn ang="0">
                    <a:pos x="24" y="12"/>
                  </a:cxn>
                </a:cxnLst>
                <a:rect l="0" t="0" r="r" b="b"/>
                <a:pathLst>
                  <a:path w="24" h="24">
                    <a:moveTo>
                      <a:pt x="24" y="12"/>
                    </a:moveTo>
                    <a:lnTo>
                      <a:pt x="22" y="12"/>
                    </a:lnTo>
                    <a:lnTo>
                      <a:pt x="22" y="14"/>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8"/>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70" name="Freeform 355"/>
              <p:cNvSpPr>
                <a:spLocks/>
              </p:cNvSpPr>
              <p:nvPr/>
            </p:nvSpPr>
            <p:spPr bwMode="auto">
              <a:xfrm>
                <a:off x="5037" y="3466"/>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71" name="Freeform 356"/>
              <p:cNvSpPr>
                <a:spLocks/>
              </p:cNvSpPr>
              <p:nvPr/>
            </p:nvSpPr>
            <p:spPr bwMode="auto">
              <a:xfrm>
                <a:off x="5021" y="3461"/>
                <a:ext cx="8" cy="8"/>
              </a:xfrm>
              <a:custGeom>
                <a:avLst/>
                <a:gdLst/>
                <a:ahLst/>
                <a:cxnLst>
                  <a:cxn ang="0">
                    <a:pos x="24" y="12"/>
                  </a:cxn>
                  <a:cxn ang="0">
                    <a:pos x="23" y="12"/>
                  </a:cxn>
                  <a:cxn ang="0">
                    <a:pos x="23" y="14"/>
                  </a:cxn>
                  <a:cxn ang="0">
                    <a:pos x="23" y="16"/>
                  </a:cxn>
                  <a:cxn ang="0">
                    <a:pos x="20" y="21"/>
                  </a:cxn>
                  <a:cxn ang="0">
                    <a:pos x="16" y="23"/>
                  </a:cxn>
                  <a:cxn ang="0">
                    <a:pos x="13" y="23"/>
                  </a:cxn>
                  <a:cxn ang="0">
                    <a:pos x="12" y="23"/>
                  </a:cxn>
                  <a:cxn ang="0">
                    <a:pos x="12" y="24"/>
                  </a:cxn>
                  <a:cxn ang="0">
                    <a:pos x="7" y="23"/>
                  </a:cxn>
                  <a:cxn ang="0">
                    <a:pos x="4" y="21"/>
                  </a:cxn>
                  <a:cxn ang="0">
                    <a:pos x="0" y="16"/>
                  </a:cxn>
                  <a:cxn ang="0">
                    <a:pos x="0" y="12"/>
                  </a:cxn>
                  <a:cxn ang="0">
                    <a:pos x="4" y="4"/>
                  </a:cxn>
                  <a:cxn ang="0">
                    <a:pos x="12" y="0"/>
                  </a:cxn>
                  <a:cxn ang="0">
                    <a:pos x="16" y="0"/>
                  </a:cxn>
                  <a:cxn ang="0">
                    <a:pos x="20" y="4"/>
                  </a:cxn>
                  <a:cxn ang="0">
                    <a:pos x="23" y="8"/>
                  </a:cxn>
                  <a:cxn ang="0">
                    <a:pos x="24" y="12"/>
                  </a:cxn>
                </a:cxnLst>
                <a:rect l="0" t="0" r="r" b="b"/>
                <a:pathLst>
                  <a:path w="24" h="24">
                    <a:moveTo>
                      <a:pt x="24" y="12"/>
                    </a:moveTo>
                    <a:lnTo>
                      <a:pt x="23" y="12"/>
                    </a:lnTo>
                    <a:lnTo>
                      <a:pt x="23" y="14"/>
                    </a:lnTo>
                    <a:lnTo>
                      <a:pt x="23" y="16"/>
                    </a:lnTo>
                    <a:lnTo>
                      <a:pt x="20" y="21"/>
                    </a:lnTo>
                    <a:lnTo>
                      <a:pt x="16" y="23"/>
                    </a:lnTo>
                    <a:lnTo>
                      <a:pt x="13" y="23"/>
                    </a:lnTo>
                    <a:lnTo>
                      <a:pt x="12" y="23"/>
                    </a:lnTo>
                    <a:lnTo>
                      <a:pt x="12" y="24"/>
                    </a:lnTo>
                    <a:lnTo>
                      <a:pt x="7" y="23"/>
                    </a:lnTo>
                    <a:lnTo>
                      <a:pt x="4" y="21"/>
                    </a:lnTo>
                    <a:lnTo>
                      <a:pt x="0" y="16"/>
                    </a:lnTo>
                    <a:lnTo>
                      <a:pt x="0" y="12"/>
                    </a:lnTo>
                    <a:lnTo>
                      <a:pt x="4" y="4"/>
                    </a:lnTo>
                    <a:lnTo>
                      <a:pt x="12" y="0"/>
                    </a:lnTo>
                    <a:lnTo>
                      <a:pt x="16" y="0"/>
                    </a:lnTo>
                    <a:lnTo>
                      <a:pt x="20" y="4"/>
                    </a:lnTo>
                    <a:lnTo>
                      <a:pt x="23" y="8"/>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72" name="Freeform 357"/>
              <p:cNvSpPr>
                <a:spLocks/>
              </p:cNvSpPr>
              <p:nvPr/>
            </p:nvSpPr>
            <p:spPr bwMode="auto">
              <a:xfrm>
                <a:off x="5004" y="346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73" name="Freeform 358"/>
              <p:cNvSpPr>
                <a:spLocks/>
              </p:cNvSpPr>
              <p:nvPr/>
            </p:nvSpPr>
            <p:spPr bwMode="auto">
              <a:xfrm>
                <a:off x="4988" y="346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74" name="Freeform 359"/>
              <p:cNvSpPr>
                <a:spLocks/>
              </p:cNvSpPr>
              <p:nvPr/>
            </p:nvSpPr>
            <p:spPr bwMode="auto">
              <a:xfrm>
                <a:off x="4972" y="346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75" name="Freeform 360"/>
              <p:cNvSpPr>
                <a:spLocks/>
              </p:cNvSpPr>
              <p:nvPr/>
            </p:nvSpPr>
            <p:spPr bwMode="auto">
              <a:xfrm>
                <a:off x="4956" y="346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76" name="Freeform 361"/>
              <p:cNvSpPr>
                <a:spLocks/>
              </p:cNvSpPr>
              <p:nvPr/>
            </p:nvSpPr>
            <p:spPr bwMode="auto">
              <a:xfrm>
                <a:off x="4940" y="346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77" name="Freeform 362"/>
              <p:cNvSpPr>
                <a:spLocks/>
              </p:cNvSpPr>
              <p:nvPr/>
            </p:nvSpPr>
            <p:spPr bwMode="auto">
              <a:xfrm>
                <a:off x="4924" y="346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78" name="Freeform 363"/>
              <p:cNvSpPr>
                <a:spLocks/>
              </p:cNvSpPr>
              <p:nvPr/>
            </p:nvSpPr>
            <p:spPr bwMode="auto">
              <a:xfrm>
                <a:off x="4908" y="346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79" name="Freeform 364"/>
              <p:cNvSpPr>
                <a:spLocks/>
              </p:cNvSpPr>
              <p:nvPr/>
            </p:nvSpPr>
            <p:spPr bwMode="auto">
              <a:xfrm>
                <a:off x="4892" y="3460"/>
                <a:ext cx="8" cy="8"/>
              </a:xfrm>
              <a:custGeom>
                <a:avLst/>
                <a:gdLst/>
                <a:ahLst/>
                <a:cxnLst>
                  <a:cxn ang="0">
                    <a:pos x="25"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5" y="12"/>
                  </a:cxn>
                </a:cxnLst>
                <a:rect l="0" t="0" r="r" b="b"/>
                <a:pathLst>
                  <a:path w="25" h="24">
                    <a:moveTo>
                      <a:pt x="25"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5"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80" name="Freeform 365"/>
              <p:cNvSpPr>
                <a:spLocks/>
              </p:cNvSpPr>
              <p:nvPr/>
            </p:nvSpPr>
            <p:spPr bwMode="auto">
              <a:xfrm>
                <a:off x="4876" y="34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81" name="Freeform 366"/>
              <p:cNvSpPr>
                <a:spLocks/>
              </p:cNvSpPr>
              <p:nvPr/>
            </p:nvSpPr>
            <p:spPr bwMode="auto">
              <a:xfrm>
                <a:off x="4860" y="34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82" name="Freeform 367"/>
              <p:cNvSpPr>
                <a:spLocks/>
              </p:cNvSpPr>
              <p:nvPr/>
            </p:nvSpPr>
            <p:spPr bwMode="auto">
              <a:xfrm>
                <a:off x="4844" y="34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83" name="Freeform 368"/>
              <p:cNvSpPr>
                <a:spLocks/>
              </p:cNvSpPr>
              <p:nvPr/>
            </p:nvSpPr>
            <p:spPr bwMode="auto">
              <a:xfrm>
                <a:off x="4828" y="34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84" name="Freeform 369"/>
              <p:cNvSpPr>
                <a:spLocks/>
              </p:cNvSpPr>
              <p:nvPr/>
            </p:nvSpPr>
            <p:spPr bwMode="auto">
              <a:xfrm>
                <a:off x="4812" y="34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85" name="Freeform 370"/>
              <p:cNvSpPr>
                <a:spLocks/>
              </p:cNvSpPr>
              <p:nvPr/>
            </p:nvSpPr>
            <p:spPr bwMode="auto">
              <a:xfrm>
                <a:off x="4796" y="34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86" name="Freeform 371"/>
              <p:cNvSpPr>
                <a:spLocks/>
              </p:cNvSpPr>
              <p:nvPr/>
            </p:nvSpPr>
            <p:spPr bwMode="auto">
              <a:xfrm>
                <a:off x="4780" y="34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87" name="Freeform 372"/>
              <p:cNvSpPr>
                <a:spLocks/>
              </p:cNvSpPr>
              <p:nvPr/>
            </p:nvSpPr>
            <p:spPr bwMode="auto">
              <a:xfrm>
                <a:off x="4764" y="34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88" name="Freeform 373"/>
              <p:cNvSpPr>
                <a:spLocks/>
              </p:cNvSpPr>
              <p:nvPr/>
            </p:nvSpPr>
            <p:spPr bwMode="auto">
              <a:xfrm>
                <a:off x="4748" y="34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89" name="Freeform 374"/>
              <p:cNvSpPr>
                <a:spLocks/>
              </p:cNvSpPr>
              <p:nvPr/>
            </p:nvSpPr>
            <p:spPr bwMode="auto">
              <a:xfrm>
                <a:off x="4732" y="34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90" name="Freeform 375"/>
              <p:cNvSpPr>
                <a:spLocks/>
              </p:cNvSpPr>
              <p:nvPr/>
            </p:nvSpPr>
            <p:spPr bwMode="auto">
              <a:xfrm>
                <a:off x="4716" y="34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91" name="Freeform 376"/>
              <p:cNvSpPr>
                <a:spLocks/>
              </p:cNvSpPr>
              <p:nvPr/>
            </p:nvSpPr>
            <p:spPr bwMode="auto">
              <a:xfrm>
                <a:off x="4700" y="34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92" name="Freeform 377"/>
              <p:cNvSpPr>
                <a:spLocks/>
              </p:cNvSpPr>
              <p:nvPr/>
            </p:nvSpPr>
            <p:spPr bwMode="auto">
              <a:xfrm>
                <a:off x="4684" y="34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93" name="Freeform 378"/>
              <p:cNvSpPr>
                <a:spLocks/>
              </p:cNvSpPr>
              <p:nvPr/>
            </p:nvSpPr>
            <p:spPr bwMode="auto">
              <a:xfrm>
                <a:off x="4668" y="34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94" name="Freeform 379"/>
              <p:cNvSpPr>
                <a:spLocks/>
              </p:cNvSpPr>
              <p:nvPr/>
            </p:nvSpPr>
            <p:spPr bwMode="auto">
              <a:xfrm>
                <a:off x="4652" y="34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95" name="Freeform 380"/>
              <p:cNvSpPr>
                <a:spLocks/>
              </p:cNvSpPr>
              <p:nvPr/>
            </p:nvSpPr>
            <p:spPr bwMode="auto">
              <a:xfrm>
                <a:off x="4636" y="34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96" name="Freeform 381"/>
              <p:cNvSpPr>
                <a:spLocks/>
              </p:cNvSpPr>
              <p:nvPr/>
            </p:nvSpPr>
            <p:spPr bwMode="auto">
              <a:xfrm>
                <a:off x="4620" y="34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97" name="Freeform 382"/>
              <p:cNvSpPr>
                <a:spLocks/>
              </p:cNvSpPr>
              <p:nvPr/>
            </p:nvSpPr>
            <p:spPr bwMode="auto">
              <a:xfrm>
                <a:off x="4604" y="34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98" name="Freeform 383"/>
              <p:cNvSpPr>
                <a:spLocks/>
              </p:cNvSpPr>
              <p:nvPr/>
            </p:nvSpPr>
            <p:spPr bwMode="auto">
              <a:xfrm>
                <a:off x="4588" y="34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99" name="Freeform 384"/>
              <p:cNvSpPr>
                <a:spLocks/>
              </p:cNvSpPr>
              <p:nvPr/>
            </p:nvSpPr>
            <p:spPr bwMode="auto">
              <a:xfrm>
                <a:off x="4572" y="34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00" name="Freeform 385"/>
              <p:cNvSpPr>
                <a:spLocks/>
              </p:cNvSpPr>
              <p:nvPr/>
            </p:nvSpPr>
            <p:spPr bwMode="auto">
              <a:xfrm>
                <a:off x="4556" y="34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01" name="Freeform 386"/>
              <p:cNvSpPr>
                <a:spLocks/>
              </p:cNvSpPr>
              <p:nvPr/>
            </p:nvSpPr>
            <p:spPr bwMode="auto">
              <a:xfrm>
                <a:off x="4540" y="34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02" name="Freeform 387"/>
              <p:cNvSpPr>
                <a:spLocks/>
              </p:cNvSpPr>
              <p:nvPr/>
            </p:nvSpPr>
            <p:spPr bwMode="auto">
              <a:xfrm>
                <a:off x="4524" y="34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03" name="Freeform 388"/>
              <p:cNvSpPr>
                <a:spLocks/>
              </p:cNvSpPr>
              <p:nvPr/>
            </p:nvSpPr>
            <p:spPr bwMode="auto">
              <a:xfrm>
                <a:off x="4508" y="34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04" name="Freeform 389"/>
              <p:cNvSpPr>
                <a:spLocks/>
              </p:cNvSpPr>
              <p:nvPr/>
            </p:nvSpPr>
            <p:spPr bwMode="auto">
              <a:xfrm>
                <a:off x="4492" y="34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05" name="Freeform 390"/>
              <p:cNvSpPr>
                <a:spLocks/>
              </p:cNvSpPr>
              <p:nvPr/>
            </p:nvSpPr>
            <p:spPr bwMode="auto">
              <a:xfrm>
                <a:off x="4476" y="34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06" name="Freeform 391"/>
              <p:cNvSpPr>
                <a:spLocks/>
              </p:cNvSpPr>
              <p:nvPr/>
            </p:nvSpPr>
            <p:spPr bwMode="auto">
              <a:xfrm>
                <a:off x="4460" y="34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07" name="Freeform 392"/>
              <p:cNvSpPr>
                <a:spLocks/>
              </p:cNvSpPr>
              <p:nvPr/>
            </p:nvSpPr>
            <p:spPr bwMode="auto">
              <a:xfrm>
                <a:off x="4444" y="34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08" name="Freeform 393"/>
              <p:cNvSpPr>
                <a:spLocks/>
              </p:cNvSpPr>
              <p:nvPr/>
            </p:nvSpPr>
            <p:spPr bwMode="auto">
              <a:xfrm>
                <a:off x="4428" y="34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09" name="Freeform 394"/>
              <p:cNvSpPr>
                <a:spLocks/>
              </p:cNvSpPr>
              <p:nvPr/>
            </p:nvSpPr>
            <p:spPr bwMode="auto">
              <a:xfrm>
                <a:off x="4412" y="34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10" name="Freeform 395"/>
              <p:cNvSpPr>
                <a:spLocks/>
              </p:cNvSpPr>
              <p:nvPr/>
            </p:nvSpPr>
            <p:spPr bwMode="auto">
              <a:xfrm>
                <a:off x="4396" y="34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11" name="Freeform 396"/>
              <p:cNvSpPr>
                <a:spLocks/>
              </p:cNvSpPr>
              <p:nvPr/>
            </p:nvSpPr>
            <p:spPr bwMode="auto">
              <a:xfrm>
                <a:off x="4380" y="34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12" name="Freeform 397"/>
              <p:cNvSpPr>
                <a:spLocks/>
              </p:cNvSpPr>
              <p:nvPr/>
            </p:nvSpPr>
            <p:spPr bwMode="auto">
              <a:xfrm>
                <a:off x="4364" y="34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13" name="Freeform 398"/>
              <p:cNvSpPr>
                <a:spLocks/>
              </p:cNvSpPr>
              <p:nvPr/>
            </p:nvSpPr>
            <p:spPr bwMode="auto">
              <a:xfrm>
                <a:off x="4348" y="34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14" name="Freeform 399"/>
              <p:cNvSpPr>
                <a:spLocks/>
              </p:cNvSpPr>
              <p:nvPr/>
            </p:nvSpPr>
            <p:spPr bwMode="auto">
              <a:xfrm>
                <a:off x="4332" y="34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15" name="Freeform 400"/>
              <p:cNvSpPr>
                <a:spLocks/>
              </p:cNvSpPr>
              <p:nvPr/>
            </p:nvSpPr>
            <p:spPr bwMode="auto">
              <a:xfrm>
                <a:off x="4316" y="34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16" name="Freeform 401"/>
              <p:cNvSpPr>
                <a:spLocks/>
              </p:cNvSpPr>
              <p:nvPr/>
            </p:nvSpPr>
            <p:spPr bwMode="auto">
              <a:xfrm>
                <a:off x="4300" y="34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17" name="Freeform 402"/>
              <p:cNvSpPr>
                <a:spLocks/>
              </p:cNvSpPr>
              <p:nvPr/>
            </p:nvSpPr>
            <p:spPr bwMode="auto">
              <a:xfrm>
                <a:off x="4284" y="34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18" name="Freeform 403"/>
              <p:cNvSpPr>
                <a:spLocks/>
              </p:cNvSpPr>
              <p:nvPr/>
            </p:nvSpPr>
            <p:spPr bwMode="auto">
              <a:xfrm>
                <a:off x="4268" y="34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19" name="Freeform 404"/>
              <p:cNvSpPr>
                <a:spLocks/>
              </p:cNvSpPr>
              <p:nvPr/>
            </p:nvSpPr>
            <p:spPr bwMode="auto">
              <a:xfrm>
                <a:off x="4252" y="34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20" name="Freeform 405"/>
              <p:cNvSpPr>
                <a:spLocks/>
              </p:cNvSpPr>
              <p:nvPr/>
            </p:nvSpPr>
            <p:spPr bwMode="auto">
              <a:xfrm>
                <a:off x="4236" y="34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21" name="Freeform 406"/>
              <p:cNvSpPr>
                <a:spLocks/>
              </p:cNvSpPr>
              <p:nvPr/>
            </p:nvSpPr>
            <p:spPr bwMode="auto">
              <a:xfrm>
                <a:off x="4220" y="34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grpSp>
        <p:grpSp>
          <p:nvGrpSpPr>
            <p:cNvPr id="9" name="Group 407"/>
            <p:cNvGrpSpPr>
              <a:grpSpLocks/>
            </p:cNvGrpSpPr>
            <p:nvPr/>
          </p:nvGrpSpPr>
          <p:grpSpPr bwMode="auto">
            <a:xfrm>
              <a:off x="2173394" y="3864916"/>
              <a:ext cx="3888833" cy="9746"/>
              <a:chOff x="1020" y="3460"/>
              <a:chExt cx="3192" cy="8"/>
            </a:xfrm>
          </p:grpSpPr>
          <p:sp>
            <p:nvSpPr>
              <p:cNvPr id="2122" name="Freeform 408"/>
              <p:cNvSpPr>
                <a:spLocks/>
              </p:cNvSpPr>
              <p:nvPr/>
            </p:nvSpPr>
            <p:spPr bwMode="auto">
              <a:xfrm>
                <a:off x="4204" y="34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23" name="Freeform 409"/>
              <p:cNvSpPr>
                <a:spLocks/>
              </p:cNvSpPr>
              <p:nvPr/>
            </p:nvSpPr>
            <p:spPr bwMode="auto">
              <a:xfrm>
                <a:off x="4188" y="34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24" name="Freeform 410"/>
              <p:cNvSpPr>
                <a:spLocks/>
              </p:cNvSpPr>
              <p:nvPr/>
            </p:nvSpPr>
            <p:spPr bwMode="auto">
              <a:xfrm>
                <a:off x="4172" y="34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25" name="Freeform 411"/>
              <p:cNvSpPr>
                <a:spLocks/>
              </p:cNvSpPr>
              <p:nvPr/>
            </p:nvSpPr>
            <p:spPr bwMode="auto">
              <a:xfrm>
                <a:off x="4156" y="34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26" name="Freeform 412"/>
              <p:cNvSpPr>
                <a:spLocks/>
              </p:cNvSpPr>
              <p:nvPr/>
            </p:nvSpPr>
            <p:spPr bwMode="auto">
              <a:xfrm>
                <a:off x="4140" y="34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27" name="Freeform 413"/>
              <p:cNvSpPr>
                <a:spLocks/>
              </p:cNvSpPr>
              <p:nvPr/>
            </p:nvSpPr>
            <p:spPr bwMode="auto">
              <a:xfrm>
                <a:off x="4124" y="34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28" name="Freeform 414"/>
              <p:cNvSpPr>
                <a:spLocks/>
              </p:cNvSpPr>
              <p:nvPr/>
            </p:nvSpPr>
            <p:spPr bwMode="auto">
              <a:xfrm>
                <a:off x="4108" y="34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29" name="Freeform 415"/>
              <p:cNvSpPr>
                <a:spLocks/>
              </p:cNvSpPr>
              <p:nvPr/>
            </p:nvSpPr>
            <p:spPr bwMode="auto">
              <a:xfrm>
                <a:off x="4092" y="34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30" name="Freeform 416"/>
              <p:cNvSpPr>
                <a:spLocks/>
              </p:cNvSpPr>
              <p:nvPr/>
            </p:nvSpPr>
            <p:spPr bwMode="auto">
              <a:xfrm>
                <a:off x="4076" y="34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31" name="Freeform 417"/>
              <p:cNvSpPr>
                <a:spLocks/>
              </p:cNvSpPr>
              <p:nvPr/>
            </p:nvSpPr>
            <p:spPr bwMode="auto">
              <a:xfrm>
                <a:off x="4060" y="34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32" name="Freeform 418"/>
              <p:cNvSpPr>
                <a:spLocks/>
              </p:cNvSpPr>
              <p:nvPr/>
            </p:nvSpPr>
            <p:spPr bwMode="auto">
              <a:xfrm>
                <a:off x="4044" y="34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33" name="Freeform 419"/>
              <p:cNvSpPr>
                <a:spLocks/>
              </p:cNvSpPr>
              <p:nvPr/>
            </p:nvSpPr>
            <p:spPr bwMode="auto">
              <a:xfrm>
                <a:off x="4028" y="34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34" name="Freeform 420"/>
              <p:cNvSpPr>
                <a:spLocks/>
              </p:cNvSpPr>
              <p:nvPr/>
            </p:nvSpPr>
            <p:spPr bwMode="auto">
              <a:xfrm>
                <a:off x="4012" y="34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35" name="Freeform 421"/>
              <p:cNvSpPr>
                <a:spLocks/>
              </p:cNvSpPr>
              <p:nvPr/>
            </p:nvSpPr>
            <p:spPr bwMode="auto">
              <a:xfrm>
                <a:off x="3996" y="34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36" name="Freeform 422"/>
              <p:cNvSpPr>
                <a:spLocks/>
              </p:cNvSpPr>
              <p:nvPr/>
            </p:nvSpPr>
            <p:spPr bwMode="auto">
              <a:xfrm>
                <a:off x="3980" y="34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37" name="Freeform 423"/>
              <p:cNvSpPr>
                <a:spLocks/>
              </p:cNvSpPr>
              <p:nvPr/>
            </p:nvSpPr>
            <p:spPr bwMode="auto">
              <a:xfrm>
                <a:off x="3964" y="34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38" name="Freeform 424"/>
              <p:cNvSpPr>
                <a:spLocks/>
              </p:cNvSpPr>
              <p:nvPr/>
            </p:nvSpPr>
            <p:spPr bwMode="auto">
              <a:xfrm>
                <a:off x="3948" y="34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39" name="Freeform 425"/>
              <p:cNvSpPr>
                <a:spLocks/>
              </p:cNvSpPr>
              <p:nvPr/>
            </p:nvSpPr>
            <p:spPr bwMode="auto">
              <a:xfrm>
                <a:off x="3932" y="34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40" name="Freeform 426"/>
              <p:cNvSpPr>
                <a:spLocks/>
              </p:cNvSpPr>
              <p:nvPr/>
            </p:nvSpPr>
            <p:spPr bwMode="auto">
              <a:xfrm>
                <a:off x="3916" y="34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41" name="Freeform 427"/>
              <p:cNvSpPr>
                <a:spLocks/>
              </p:cNvSpPr>
              <p:nvPr/>
            </p:nvSpPr>
            <p:spPr bwMode="auto">
              <a:xfrm>
                <a:off x="3900" y="34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42" name="Freeform 428"/>
              <p:cNvSpPr>
                <a:spLocks/>
              </p:cNvSpPr>
              <p:nvPr/>
            </p:nvSpPr>
            <p:spPr bwMode="auto">
              <a:xfrm>
                <a:off x="3884" y="34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43" name="Freeform 429"/>
              <p:cNvSpPr>
                <a:spLocks/>
              </p:cNvSpPr>
              <p:nvPr/>
            </p:nvSpPr>
            <p:spPr bwMode="auto">
              <a:xfrm>
                <a:off x="3868" y="34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44" name="Freeform 430"/>
              <p:cNvSpPr>
                <a:spLocks/>
              </p:cNvSpPr>
              <p:nvPr/>
            </p:nvSpPr>
            <p:spPr bwMode="auto">
              <a:xfrm>
                <a:off x="3852" y="34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45" name="Freeform 431"/>
              <p:cNvSpPr>
                <a:spLocks/>
              </p:cNvSpPr>
              <p:nvPr/>
            </p:nvSpPr>
            <p:spPr bwMode="auto">
              <a:xfrm>
                <a:off x="3836" y="34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46" name="Freeform 432"/>
              <p:cNvSpPr>
                <a:spLocks/>
              </p:cNvSpPr>
              <p:nvPr/>
            </p:nvSpPr>
            <p:spPr bwMode="auto">
              <a:xfrm>
                <a:off x="3820" y="34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47" name="Freeform 433"/>
              <p:cNvSpPr>
                <a:spLocks/>
              </p:cNvSpPr>
              <p:nvPr/>
            </p:nvSpPr>
            <p:spPr bwMode="auto">
              <a:xfrm>
                <a:off x="3804" y="34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48" name="Freeform 434"/>
              <p:cNvSpPr>
                <a:spLocks/>
              </p:cNvSpPr>
              <p:nvPr/>
            </p:nvSpPr>
            <p:spPr bwMode="auto">
              <a:xfrm>
                <a:off x="3788" y="34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49" name="Freeform 435"/>
              <p:cNvSpPr>
                <a:spLocks/>
              </p:cNvSpPr>
              <p:nvPr/>
            </p:nvSpPr>
            <p:spPr bwMode="auto">
              <a:xfrm>
                <a:off x="3772" y="34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50" name="Freeform 436"/>
              <p:cNvSpPr>
                <a:spLocks/>
              </p:cNvSpPr>
              <p:nvPr/>
            </p:nvSpPr>
            <p:spPr bwMode="auto">
              <a:xfrm>
                <a:off x="3756" y="34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51" name="Freeform 437"/>
              <p:cNvSpPr>
                <a:spLocks/>
              </p:cNvSpPr>
              <p:nvPr/>
            </p:nvSpPr>
            <p:spPr bwMode="auto">
              <a:xfrm>
                <a:off x="3740" y="34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52" name="Freeform 438"/>
              <p:cNvSpPr>
                <a:spLocks/>
              </p:cNvSpPr>
              <p:nvPr/>
            </p:nvSpPr>
            <p:spPr bwMode="auto">
              <a:xfrm>
                <a:off x="3724" y="34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53" name="Freeform 439"/>
              <p:cNvSpPr>
                <a:spLocks/>
              </p:cNvSpPr>
              <p:nvPr/>
            </p:nvSpPr>
            <p:spPr bwMode="auto">
              <a:xfrm>
                <a:off x="3708" y="34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54" name="Freeform 440"/>
              <p:cNvSpPr>
                <a:spLocks/>
              </p:cNvSpPr>
              <p:nvPr/>
            </p:nvSpPr>
            <p:spPr bwMode="auto">
              <a:xfrm>
                <a:off x="3692" y="34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55" name="Freeform 441"/>
              <p:cNvSpPr>
                <a:spLocks/>
              </p:cNvSpPr>
              <p:nvPr/>
            </p:nvSpPr>
            <p:spPr bwMode="auto">
              <a:xfrm>
                <a:off x="3676" y="34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56" name="Freeform 442"/>
              <p:cNvSpPr>
                <a:spLocks/>
              </p:cNvSpPr>
              <p:nvPr/>
            </p:nvSpPr>
            <p:spPr bwMode="auto">
              <a:xfrm>
                <a:off x="3660" y="34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57" name="Freeform 443"/>
              <p:cNvSpPr>
                <a:spLocks/>
              </p:cNvSpPr>
              <p:nvPr/>
            </p:nvSpPr>
            <p:spPr bwMode="auto">
              <a:xfrm>
                <a:off x="3644" y="34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58" name="Freeform 444"/>
              <p:cNvSpPr>
                <a:spLocks/>
              </p:cNvSpPr>
              <p:nvPr/>
            </p:nvSpPr>
            <p:spPr bwMode="auto">
              <a:xfrm>
                <a:off x="3628" y="34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59" name="Freeform 445"/>
              <p:cNvSpPr>
                <a:spLocks/>
              </p:cNvSpPr>
              <p:nvPr/>
            </p:nvSpPr>
            <p:spPr bwMode="auto">
              <a:xfrm>
                <a:off x="3612" y="34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60" name="Freeform 446"/>
              <p:cNvSpPr>
                <a:spLocks/>
              </p:cNvSpPr>
              <p:nvPr/>
            </p:nvSpPr>
            <p:spPr bwMode="auto">
              <a:xfrm>
                <a:off x="3596" y="34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61" name="Freeform 447"/>
              <p:cNvSpPr>
                <a:spLocks/>
              </p:cNvSpPr>
              <p:nvPr/>
            </p:nvSpPr>
            <p:spPr bwMode="auto">
              <a:xfrm>
                <a:off x="3580" y="34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62" name="Freeform 448"/>
              <p:cNvSpPr>
                <a:spLocks/>
              </p:cNvSpPr>
              <p:nvPr/>
            </p:nvSpPr>
            <p:spPr bwMode="auto">
              <a:xfrm>
                <a:off x="3564" y="34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63" name="Freeform 449"/>
              <p:cNvSpPr>
                <a:spLocks/>
              </p:cNvSpPr>
              <p:nvPr/>
            </p:nvSpPr>
            <p:spPr bwMode="auto">
              <a:xfrm>
                <a:off x="3548" y="34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64" name="Freeform 450"/>
              <p:cNvSpPr>
                <a:spLocks/>
              </p:cNvSpPr>
              <p:nvPr/>
            </p:nvSpPr>
            <p:spPr bwMode="auto">
              <a:xfrm>
                <a:off x="3532" y="34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65" name="Freeform 451"/>
              <p:cNvSpPr>
                <a:spLocks/>
              </p:cNvSpPr>
              <p:nvPr/>
            </p:nvSpPr>
            <p:spPr bwMode="auto">
              <a:xfrm>
                <a:off x="3516" y="34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66" name="Freeform 452"/>
              <p:cNvSpPr>
                <a:spLocks/>
              </p:cNvSpPr>
              <p:nvPr/>
            </p:nvSpPr>
            <p:spPr bwMode="auto">
              <a:xfrm>
                <a:off x="3500" y="34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67" name="Freeform 453"/>
              <p:cNvSpPr>
                <a:spLocks/>
              </p:cNvSpPr>
              <p:nvPr/>
            </p:nvSpPr>
            <p:spPr bwMode="auto">
              <a:xfrm>
                <a:off x="3484" y="34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68" name="Freeform 454"/>
              <p:cNvSpPr>
                <a:spLocks/>
              </p:cNvSpPr>
              <p:nvPr/>
            </p:nvSpPr>
            <p:spPr bwMode="auto">
              <a:xfrm>
                <a:off x="3468" y="34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69" name="Freeform 455"/>
              <p:cNvSpPr>
                <a:spLocks/>
              </p:cNvSpPr>
              <p:nvPr/>
            </p:nvSpPr>
            <p:spPr bwMode="auto">
              <a:xfrm>
                <a:off x="3452" y="34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70" name="Freeform 456"/>
              <p:cNvSpPr>
                <a:spLocks/>
              </p:cNvSpPr>
              <p:nvPr/>
            </p:nvSpPr>
            <p:spPr bwMode="auto">
              <a:xfrm>
                <a:off x="3436" y="34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71" name="Freeform 457"/>
              <p:cNvSpPr>
                <a:spLocks/>
              </p:cNvSpPr>
              <p:nvPr/>
            </p:nvSpPr>
            <p:spPr bwMode="auto">
              <a:xfrm>
                <a:off x="3420" y="34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72" name="Freeform 458"/>
              <p:cNvSpPr>
                <a:spLocks/>
              </p:cNvSpPr>
              <p:nvPr/>
            </p:nvSpPr>
            <p:spPr bwMode="auto">
              <a:xfrm>
                <a:off x="3404" y="34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73" name="Freeform 459"/>
              <p:cNvSpPr>
                <a:spLocks/>
              </p:cNvSpPr>
              <p:nvPr/>
            </p:nvSpPr>
            <p:spPr bwMode="auto">
              <a:xfrm>
                <a:off x="3388" y="34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74" name="Freeform 460"/>
              <p:cNvSpPr>
                <a:spLocks/>
              </p:cNvSpPr>
              <p:nvPr/>
            </p:nvSpPr>
            <p:spPr bwMode="auto">
              <a:xfrm>
                <a:off x="3372" y="34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75" name="Freeform 461"/>
              <p:cNvSpPr>
                <a:spLocks/>
              </p:cNvSpPr>
              <p:nvPr/>
            </p:nvSpPr>
            <p:spPr bwMode="auto">
              <a:xfrm>
                <a:off x="3356" y="34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76" name="Freeform 462"/>
              <p:cNvSpPr>
                <a:spLocks/>
              </p:cNvSpPr>
              <p:nvPr/>
            </p:nvSpPr>
            <p:spPr bwMode="auto">
              <a:xfrm>
                <a:off x="3340" y="34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77" name="Freeform 463"/>
              <p:cNvSpPr>
                <a:spLocks/>
              </p:cNvSpPr>
              <p:nvPr/>
            </p:nvSpPr>
            <p:spPr bwMode="auto">
              <a:xfrm>
                <a:off x="3324" y="34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78" name="Freeform 464"/>
              <p:cNvSpPr>
                <a:spLocks/>
              </p:cNvSpPr>
              <p:nvPr/>
            </p:nvSpPr>
            <p:spPr bwMode="auto">
              <a:xfrm>
                <a:off x="3308" y="34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79" name="Freeform 465"/>
              <p:cNvSpPr>
                <a:spLocks/>
              </p:cNvSpPr>
              <p:nvPr/>
            </p:nvSpPr>
            <p:spPr bwMode="auto">
              <a:xfrm>
                <a:off x="3292" y="34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80" name="Freeform 466"/>
              <p:cNvSpPr>
                <a:spLocks/>
              </p:cNvSpPr>
              <p:nvPr/>
            </p:nvSpPr>
            <p:spPr bwMode="auto">
              <a:xfrm>
                <a:off x="3276" y="346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81" name="Freeform 467"/>
              <p:cNvSpPr>
                <a:spLocks/>
              </p:cNvSpPr>
              <p:nvPr/>
            </p:nvSpPr>
            <p:spPr bwMode="auto">
              <a:xfrm>
                <a:off x="3260" y="346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82" name="Freeform 468"/>
              <p:cNvSpPr>
                <a:spLocks/>
              </p:cNvSpPr>
              <p:nvPr/>
            </p:nvSpPr>
            <p:spPr bwMode="auto">
              <a:xfrm>
                <a:off x="3244" y="346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83" name="Freeform 469"/>
              <p:cNvSpPr>
                <a:spLocks/>
              </p:cNvSpPr>
              <p:nvPr/>
            </p:nvSpPr>
            <p:spPr bwMode="auto">
              <a:xfrm>
                <a:off x="3228" y="346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84" name="Freeform 470"/>
              <p:cNvSpPr>
                <a:spLocks/>
              </p:cNvSpPr>
              <p:nvPr/>
            </p:nvSpPr>
            <p:spPr bwMode="auto">
              <a:xfrm>
                <a:off x="3212" y="346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85" name="Freeform 471"/>
              <p:cNvSpPr>
                <a:spLocks/>
              </p:cNvSpPr>
              <p:nvPr/>
            </p:nvSpPr>
            <p:spPr bwMode="auto">
              <a:xfrm>
                <a:off x="3196" y="346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86" name="Freeform 472"/>
              <p:cNvSpPr>
                <a:spLocks/>
              </p:cNvSpPr>
              <p:nvPr/>
            </p:nvSpPr>
            <p:spPr bwMode="auto">
              <a:xfrm>
                <a:off x="3180" y="346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87" name="Freeform 473"/>
              <p:cNvSpPr>
                <a:spLocks/>
              </p:cNvSpPr>
              <p:nvPr/>
            </p:nvSpPr>
            <p:spPr bwMode="auto">
              <a:xfrm>
                <a:off x="3164" y="346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88" name="Freeform 474"/>
              <p:cNvSpPr>
                <a:spLocks/>
              </p:cNvSpPr>
              <p:nvPr/>
            </p:nvSpPr>
            <p:spPr bwMode="auto">
              <a:xfrm>
                <a:off x="3148" y="346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89" name="Freeform 475"/>
              <p:cNvSpPr>
                <a:spLocks/>
              </p:cNvSpPr>
              <p:nvPr/>
            </p:nvSpPr>
            <p:spPr bwMode="auto">
              <a:xfrm>
                <a:off x="3132" y="346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90" name="Freeform 476"/>
              <p:cNvSpPr>
                <a:spLocks/>
              </p:cNvSpPr>
              <p:nvPr/>
            </p:nvSpPr>
            <p:spPr bwMode="auto">
              <a:xfrm>
                <a:off x="3116" y="346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91" name="Freeform 477"/>
              <p:cNvSpPr>
                <a:spLocks/>
              </p:cNvSpPr>
              <p:nvPr/>
            </p:nvSpPr>
            <p:spPr bwMode="auto">
              <a:xfrm>
                <a:off x="3100" y="346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92" name="Freeform 478"/>
              <p:cNvSpPr>
                <a:spLocks/>
              </p:cNvSpPr>
              <p:nvPr/>
            </p:nvSpPr>
            <p:spPr bwMode="auto">
              <a:xfrm>
                <a:off x="3084" y="346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93" name="Freeform 479"/>
              <p:cNvSpPr>
                <a:spLocks/>
              </p:cNvSpPr>
              <p:nvPr/>
            </p:nvSpPr>
            <p:spPr bwMode="auto">
              <a:xfrm>
                <a:off x="3068" y="346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94" name="Freeform 480"/>
              <p:cNvSpPr>
                <a:spLocks/>
              </p:cNvSpPr>
              <p:nvPr/>
            </p:nvSpPr>
            <p:spPr bwMode="auto">
              <a:xfrm>
                <a:off x="3052" y="346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95" name="Freeform 481"/>
              <p:cNvSpPr>
                <a:spLocks/>
              </p:cNvSpPr>
              <p:nvPr/>
            </p:nvSpPr>
            <p:spPr bwMode="auto">
              <a:xfrm>
                <a:off x="3036" y="346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96" name="Freeform 482"/>
              <p:cNvSpPr>
                <a:spLocks/>
              </p:cNvSpPr>
              <p:nvPr/>
            </p:nvSpPr>
            <p:spPr bwMode="auto">
              <a:xfrm>
                <a:off x="3020" y="346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97" name="Freeform 483"/>
              <p:cNvSpPr>
                <a:spLocks/>
              </p:cNvSpPr>
              <p:nvPr/>
            </p:nvSpPr>
            <p:spPr bwMode="auto">
              <a:xfrm>
                <a:off x="3004" y="346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98" name="Freeform 484"/>
              <p:cNvSpPr>
                <a:spLocks/>
              </p:cNvSpPr>
              <p:nvPr/>
            </p:nvSpPr>
            <p:spPr bwMode="auto">
              <a:xfrm>
                <a:off x="2988" y="346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99" name="Freeform 485"/>
              <p:cNvSpPr>
                <a:spLocks/>
              </p:cNvSpPr>
              <p:nvPr/>
            </p:nvSpPr>
            <p:spPr bwMode="auto">
              <a:xfrm>
                <a:off x="2972" y="346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00" name="Freeform 486"/>
              <p:cNvSpPr>
                <a:spLocks/>
              </p:cNvSpPr>
              <p:nvPr/>
            </p:nvSpPr>
            <p:spPr bwMode="auto">
              <a:xfrm>
                <a:off x="2956" y="346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01" name="Freeform 487"/>
              <p:cNvSpPr>
                <a:spLocks/>
              </p:cNvSpPr>
              <p:nvPr/>
            </p:nvSpPr>
            <p:spPr bwMode="auto">
              <a:xfrm>
                <a:off x="2940" y="346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02" name="Freeform 488"/>
              <p:cNvSpPr>
                <a:spLocks/>
              </p:cNvSpPr>
              <p:nvPr/>
            </p:nvSpPr>
            <p:spPr bwMode="auto">
              <a:xfrm>
                <a:off x="2924" y="346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03" name="Freeform 489"/>
              <p:cNvSpPr>
                <a:spLocks/>
              </p:cNvSpPr>
              <p:nvPr/>
            </p:nvSpPr>
            <p:spPr bwMode="auto">
              <a:xfrm>
                <a:off x="2908" y="346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04" name="Freeform 490"/>
              <p:cNvSpPr>
                <a:spLocks/>
              </p:cNvSpPr>
              <p:nvPr/>
            </p:nvSpPr>
            <p:spPr bwMode="auto">
              <a:xfrm>
                <a:off x="2892" y="346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05" name="Freeform 491"/>
              <p:cNvSpPr>
                <a:spLocks/>
              </p:cNvSpPr>
              <p:nvPr/>
            </p:nvSpPr>
            <p:spPr bwMode="auto">
              <a:xfrm>
                <a:off x="2876" y="346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06" name="Freeform 492"/>
              <p:cNvSpPr>
                <a:spLocks/>
              </p:cNvSpPr>
              <p:nvPr/>
            </p:nvSpPr>
            <p:spPr bwMode="auto">
              <a:xfrm>
                <a:off x="2860" y="346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07" name="Freeform 493"/>
              <p:cNvSpPr>
                <a:spLocks/>
              </p:cNvSpPr>
              <p:nvPr/>
            </p:nvSpPr>
            <p:spPr bwMode="auto">
              <a:xfrm>
                <a:off x="2844" y="346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08" name="Freeform 494"/>
              <p:cNvSpPr>
                <a:spLocks/>
              </p:cNvSpPr>
              <p:nvPr/>
            </p:nvSpPr>
            <p:spPr bwMode="auto">
              <a:xfrm>
                <a:off x="2828" y="346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09" name="Freeform 495"/>
              <p:cNvSpPr>
                <a:spLocks/>
              </p:cNvSpPr>
              <p:nvPr/>
            </p:nvSpPr>
            <p:spPr bwMode="auto">
              <a:xfrm>
                <a:off x="2812" y="346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10" name="Freeform 496"/>
              <p:cNvSpPr>
                <a:spLocks/>
              </p:cNvSpPr>
              <p:nvPr/>
            </p:nvSpPr>
            <p:spPr bwMode="auto">
              <a:xfrm>
                <a:off x="2796" y="346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11" name="Freeform 497"/>
              <p:cNvSpPr>
                <a:spLocks/>
              </p:cNvSpPr>
              <p:nvPr/>
            </p:nvSpPr>
            <p:spPr bwMode="auto">
              <a:xfrm>
                <a:off x="2780" y="346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12" name="Freeform 498"/>
              <p:cNvSpPr>
                <a:spLocks/>
              </p:cNvSpPr>
              <p:nvPr/>
            </p:nvSpPr>
            <p:spPr bwMode="auto">
              <a:xfrm>
                <a:off x="2764" y="346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13" name="Freeform 499"/>
              <p:cNvSpPr>
                <a:spLocks/>
              </p:cNvSpPr>
              <p:nvPr/>
            </p:nvSpPr>
            <p:spPr bwMode="auto">
              <a:xfrm>
                <a:off x="2748" y="346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14" name="Freeform 500"/>
              <p:cNvSpPr>
                <a:spLocks/>
              </p:cNvSpPr>
              <p:nvPr/>
            </p:nvSpPr>
            <p:spPr bwMode="auto">
              <a:xfrm>
                <a:off x="2732" y="346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15" name="Freeform 501"/>
              <p:cNvSpPr>
                <a:spLocks/>
              </p:cNvSpPr>
              <p:nvPr/>
            </p:nvSpPr>
            <p:spPr bwMode="auto">
              <a:xfrm>
                <a:off x="2716" y="346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16" name="Freeform 502"/>
              <p:cNvSpPr>
                <a:spLocks/>
              </p:cNvSpPr>
              <p:nvPr/>
            </p:nvSpPr>
            <p:spPr bwMode="auto">
              <a:xfrm>
                <a:off x="2700" y="346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17" name="Freeform 503"/>
              <p:cNvSpPr>
                <a:spLocks/>
              </p:cNvSpPr>
              <p:nvPr/>
            </p:nvSpPr>
            <p:spPr bwMode="auto">
              <a:xfrm>
                <a:off x="2684" y="346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18" name="Freeform 504"/>
              <p:cNvSpPr>
                <a:spLocks/>
              </p:cNvSpPr>
              <p:nvPr/>
            </p:nvSpPr>
            <p:spPr bwMode="auto">
              <a:xfrm>
                <a:off x="2668" y="346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19" name="Freeform 505"/>
              <p:cNvSpPr>
                <a:spLocks/>
              </p:cNvSpPr>
              <p:nvPr/>
            </p:nvSpPr>
            <p:spPr bwMode="auto">
              <a:xfrm>
                <a:off x="2652" y="346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20" name="Freeform 506"/>
              <p:cNvSpPr>
                <a:spLocks/>
              </p:cNvSpPr>
              <p:nvPr/>
            </p:nvSpPr>
            <p:spPr bwMode="auto">
              <a:xfrm>
                <a:off x="2636" y="346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21" name="Freeform 507"/>
              <p:cNvSpPr>
                <a:spLocks/>
              </p:cNvSpPr>
              <p:nvPr/>
            </p:nvSpPr>
            <p:spPr bwMode="auto">
              <a:xfrm>
                <a:off x="2620" y="346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22" name="Freeform 508"/>
              <p:cNvSpPr>
                <a:spLocks/>
              </p:cNvSpPr>
              <p:nvPr/>
            </p:nvSpPr>
            <p:spPr bwMode="auto">
              <a:xfrm>
                <a:off x="2604" y="346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23" name="Freeform 509"/>
              <p:cNvSpPr>
                <a:spLocks/>
              </p:cNvSpPr>
              <p:nvPr/>
            </p:nvSpPr>
            <p:spPr bwMode="auto">
              <a:xfrm>
                <a:off x="2588" y="346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24" name="Freeform 510"/>
              <p:cNvSpPr>
                <a:spLocks/>
              </p:cNvSpPr>
              <p:nvPr/>
            </p:nvSpPr>
            <p:spPr bwMode="auto">
              <a:xfrm>
                <a:off x="2572" y="346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25" name="Freeform 511"/>
              <p:cNvSpPr>
                <a:spLocks/>
              </p:cNvSpPr>
              <p:nvPr/>
            </p:nvSpPr>
            <p:spPr bwMode="auto">
              <a:xfrm>
                <a:off x="2556" y="346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26" name="Freeform 512"/>
              <p:cNvSpPr>
                <a:spLocks/>
              </p:cNvSpPr>
              <p:nvPr/>
            </p:nvSpPr>
            <p:spPr bwMode="auto">
              <a:xfrm>
                <a:off x="2540" y="346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27" name="Freeform 513"/>
              <p:cNvSpPr>
                <a:spLocks/>
              </p:cNvSpPr>
              <p:nvPr/>
            </p:nvSpPr>
            <p:spPr bwMode="auto">
              <a:xfrm>
                <a:off x="2524" y="346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28" name="Freeform 514"/>
              <p:cNvSpPr>
                <a:spLocks/>
              </p:cNvSpPr>
              <p:nvPr/>
            </p:nvSpPr>
            <p:spPr bwMode="auto">
              <a:xfrm>
                <a:off x="2508" y="346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29" name="Freeform 515"/>
              <p:cNvSpPr>
                <a:spLocks/>
              </p:cNvSpPr>
              <p:nvPr/>
            </p:nvSpPr>
            <p:spPr bwMode="auto">
              <a:xfrm>
                <a:off x="2492" y="346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30" name="Freeform 516"/>
              <p:cNvSpPr>
                <a:spLocks/>
              </p:cNvSpPr>
              <p:nvPr/>
            </p:nvSpPr>
            <p:spPr bwMode="auto">
              <a:xfrm>
                <a:off x="2476" y="346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31" name="Freeform 517"/>
              <p:cNvSpPr>
                <a:spLocks/>
              </p:cNvSpPr>
              <p:nvPr/>
            </p:nvSpPr>
            <p:spPr bwMode="auto">
              <a:xfrm>
                <a:off x="2460" y="346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32" name="Freeform 518"/>
              <p:cNvSpPr>
                <a:spLocks/>
              </p:cNvSpPr>
              <p:nvPr/>
            </p:nvSpPr>
            <p:spPr bwMode="auto">
              <a:xfrm>
                <a:off x="2444" y="346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33" name="Freeform 519"/>
              <p:cNvSpPr>
                <a:spLocks/>
              </p:cNvSpPr>
              <p:nvPr/>
            </p:nvSpPr>
            <p:spPr bwMode="auto">
              <a:xfrm>
                <a:off x="2428" y="346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34" name="Freeform 520"/>
              <p:cNvSpPr>
                <a:spLocks/>
              </p:cNvSpPr>
              <p:nvPr/>
            </p:nvSpPr>
            <p:spPr bwMode="auto">
              <a:xfrm>
                <a:off x="2412" y="346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35" name="Freeform 521"/>
              <p:cNvSpPr>
                <a:spLocks/>
              </p:cNvSpPr>
              <p:nvPr/>
            </p:nvSpPr>
            <p:spPr bwMode="auto">
              <a:xfrm>
                <a:off x="2396" y="346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36" name="Freeform 522"/>
              <p:cNvSpPr>
                <a:spLocks/>
              </p:cNvSpPr>
              <p:nvPr/>
            </p:nvSpPr>
            <p:spPr bwMode="auto">
              <a:xfrm>
                <a:off x="2380" y="346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37" name="Freeform 523"/>
              <p:cNvSpPr>
                <a:spLocks/>
              </p:cNvSpPr>
              <p:nvPr/>
            </p:nvSpPr>
            <p:spPr bwMode="auto">
              <a:xfrm>
                <a:off x="2364" y="346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38" name="Freeform 524"/>
              <p:cNvSpPr>
                <a:spLocks/>
              </p:cNvSpPr>
              <p:nvPr/>
            </p:nvSpPr>
            <p:spPr bwMode="auto">
              <a:xfrm>
                <a:off x="2348" y="346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39" name="Freeform 525"/>
              <p:cNvSpPr>
                <a:spLocks/>
              </p:cNvSpPr>
              <p:nvPr/>
            </p:nvSpPr>
            <p:spPr bwMode="auto">
              <a:xfrm>
                <a:off x="2332" y="346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40" name="Freeform 526"/>
              <p:cNvSpPr>
                <a:spLocks/>
              </p:cNvSpPr>
              <p:nvPr/>
            </p:nvSpPr>
            <p:spPr bwMode="auto">
              <a:xfrm>
                <a:off x="2316" y="346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41" name="Freeform 527"/>
              <p:cNvSpPr>
                <a:spLocks/>
              </p:cNvSpPr>
              <p:nvPr/>
            </p:nvSpPr>
            <p:spPr bwMode="auto">
              <a:xfrm>
                <a:off x="2300" y="346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42" name="Freeform 528"/>
              <p:cNvSpPr>
                <a:spLocks/>
              </p:cNvSpPr>
              <p:nvPr/>
            </p:nvSpPr>
            <p:spPr bwMode="auto">
              <a:xfrm>
                <a:off x="2284" y="346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43" name="Freeform 529"/>
              <p:cNvSpPr>
                <a:spLocks/>
              </p:cNvSpPr>
              <p:nvPr/>
            </p:nvSpPr>
            <p:spPr bwMode="auto">
              <a:xfrm>
                <a:off x="2268" y="346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44" name="Freeform 530"/>
              <p:cNvSpPr>
                <a:spLocks/>
              </p:cNvSpPr>
              <p:nvPr/>
            </p:nvSpPr>
            <p:spPr bwMode="auto">
              <a:xfrm>
                <a:off x="2252" y="346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45" name="Freeform 531"/>
              <p:cNvSpPr>
                <a:spLocks/>
              </p:cNvSpPr>
              <p:nvPr/>
            </p:nvSpPr>
            <p:spPr bwMode="auto">
              <a:xfrm>
                <a:off x="2236" y="346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46" name="Freeform 532"/>
              <p:cNvSpPr>
                <a:spLocks/>
              </p:cNvSpPr>
              <p:nvPr/>
            </p:nvSpPr>
            <p:spPr bwMode="auto">
              <a:xfrm>
                <a:off x="2220" y="346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47" name="Freeform 533"/>
              <p:cNvSpPr>
                <a:spLocks/>
              </p:cNvSpPr>
              <p:nvPr/>
            </p:nvSpPr>
            <p:spPr bwMode="auto">
              <a:xfrm>
                <a:off x="2204" y="346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48" name="Freeform 534"/>
              <p:cNvSpPr>
                <a:spLocks/>
              </p:cNvSpPr>
              <p:nvPr/>
            </p:nvSpPr>
            <p:spPr bwMode="auto">
              <a:xfrm>
                <a:off x="2188" y="346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49" name="Freeform 535"/>
              <p:cNvSpPr>
                <a:spLocks/>
              </p:cNvSpPr>
              <p:nvPr/>
            </p:nvSpPr>
            <p:spPr bwMode="auto">
              <a:xfrm>
                <a:off x="2172" y="346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50" name="Freeform 536"/>
              <p:cNvSpPr>
                <a:spLocks/>
              </p:cNvSpPr>
              <p:nvPr/>
            </p:nvSpPr>
            <p:spPr bwMode="auto">
              <a:xfrm>
                <a:off x="2156" y="346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51" name="Freeform 537"/>
              <p:cNvSpPr>
                <a:spLocks/>
              </p:cNvSpPr>
              <p:nvPr/>
            </p:nvSpPr>
            <p:spPr bwMode="auto">
              <a:xfrm>
                <a:off x="2140" y="346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52" name="Freeform 538"/>
              <p:cNvSpPr>
                <a:spLocks/>
              </p:cNvSpPr>
              <p:nvPr/>
            </p:nvSpPr>
            <p:spPr bwMode="auto">
              <a:xfrm>
                <a:off x="2124" y="346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53" name="Freeform 539"/>
              <p:cNvSpPr>
                <a:spLocks/>
              </p:cNvSpPr>
              <p:nvPr/>
            </p:nvSpPr>
            <p:spPr bwMode="auto">
              <a:xfrm>
                <a:off x="2108" y="346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54" name="Freeform 540"/>
              <p:cNvSpPr>
                <a:spLocks/>
              </p:cNvSpPr>
              <p:nvPr/>
            </p:nvSpPr>
            <p:spPr bwMode="auto">
              <a:xfrm>
                <a:off x="2092" y="346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55" name="Freeform 541"/>
              <p:cNvSpPr>
                <a:spLocks/>
              </p:cNvSpPr>
              <p:nvPr/>
            </p:nvSpPr>
            <p:spPr bwMode="auto">
              <a:xfrm>
                <a:off x="2076" y="346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56" name="Freeform 542"/>
              <p:cNvSpPr>
                <a:spLocks/>
              </p:cNvSpPr>
              <p:nvPr/>
            </p:nvSpPr>
            <p:spPr bwMode="auto">
              <a:xfrm>
                <a:off x="2060" y="346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57" name="Freeform 543"/>
              <p:cNvSpPr>
                <a:spLocks/>
              </p:cNvSpPr>
              <p:nvPr/>
            </p:nvSpPr>
            <p:spPr bwMode="auto">
              <a:xfrm>
                <a:off x="2044" y="346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58" name="Freeform 544"/>
              <p:cNvSpPr>
                <a:spLocks/>
              </p:cNvSpPr>
              <p:nvPr/>
            </p:nvSpPr>
            <p:spPr bwMode="auto">
              <a:xfrm>
                <a:off x="2028" y="346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59" name="Freeform 545"/>
              <p:cNvSpPr>
                <a:spLocks/>
              </p:cNvSpPr>
              <p:nvPr/>
            </p:nvSpPr>
            <p:spPr bwMode="auto">
              <a:xfrm>
                <a:off x="2012" y="346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60" name="Freeform 546"/>
              <p:cNvSpPr>
                <a:spLocks/>
              </p:cNvSpPr>
              <p:nvPr/>
            </p:nvSpPr>
            <p:spPr bwMode="auto">
              <a:xfrm>
                <a:off x="1996" y="346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61" name="Freeform 547"/>
              <p:cNvSpPr>
                <a:spLocks/>
              </p:cNvSpPr>
              <p:nvPr/>
            </p:nvSpPr>
            <p:spPr bwMode="auto">
              <a:xfrm>
                <a:off x="1980" y="346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62" name="Freeform 548"/>
              <p:cNvSpPr>
                <a:spLocks/>
              </p:cNvSpPr>
              <p:nvPr/>
            </p:nvSpPr>
            <p:spPr bwMode="auto">
              <a:xfrm>
                <a:off x="1964" y="346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63" name="Freeform 549"/>
              <p:cNvSpPr>
                <a:spLocks/>
              </p:cNvSpPr>
              <p:nvPr/>
            </p:nvSpPr>
            <p:spPr bwMode="auto">
              <a:xfrm>
                <a:off x="1948" y="346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64" name="Freeform 550"/>
              <p:cNvSpPr>
                <a:spLocks/>
              </p:cNvSpPr>
              <p:nvPr/>
            </p:nvSpPr>
            <p:spPr bwMode="auto">
              <a:xfrm>
                <a:off x="1932" y="346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65" name="Freeform 551"/>
              <p:cNvSpPr>
                <a:spLocks/>
              </p:cNvSpPr>
              <p:nvPr/>
            </p:nvSpPr>
            <p:spPr bwMode="auto">
              <a:xfrm>
                <a:off x="1916" y="346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66" name="Freeform 552"/>
              <p:cNvSpPr>
                <a:spLocks/>
              </p:cNvSpPr>
              <p:nvPr/>
            </p:nvSpPr>
            <p:spPr bwMode="auto">
              <a:xfrm>
                <a:off x="1900" y="346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67" name="Freeform 553"/>
              <p:cNvSpPr>
                <a:spLocks/>
              </p:cNvSpPr>
              <p:nvPr/>
            </p:nvSpPr>
            <p:spPr bwMode="auto">
              <a:xfrm>
                <a:off x="1884" y="346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68" name="Freeform 554"/>
              <p:cNvSpPr>
                <a:spLocks/>
              </p:cNvSpPr>
              <p:nvPr/>
            </p:nvSpPr>
            <p:spPr bwMode="auto">
              <a:xfrm>
                <a:off x="1868" y="346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69" name="Freeform 555"/>
              <p:cNvSpPr>
                <a:spLocks/>
              </p:cNvSpPr>
              <p:nvPr/>
            </p:nvSpPr>
            <p:spPr bwMode="auto">
              <a:xfrm>
                <a:off x="1852" y="346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70" name="Freeform 556"/>
              <p:cNvSpPr>
                <a:spLocks/>
              </p:cNvSpPr>
              <p:nvPr/>
            </p:nvSpPr>
            <p:spPr bwMode="auto">
              <a:xfrm>
                <a:off x="1836" y="346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71" name="Freeform 557"/>
              <p:cNvSpPr>
                <a:spLocks/>
              </p:cNvSpPr>
              <p:nvPr/>
            </p:nvSpPr>
            <p:spPr bwMode="auto">
              <a:xfrm>
                <a:off x="1820" y="346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72" name="Freeform 558"/>
              <p:cNvSpPr>
                <a:spLocks/>
              </p:cNvSpPr>
              <p:nvPr/>
            </p:nvSpPr>
            <p:spPr bwMode="auto">
              <a:xfrm>
                <a:off x="1804" y="346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73" name="Freeform 559"/>
              <p:cNvSpPr>
                <a:spLocks/>
              </p:cNvSpPr>
              <p:nvPr/>
            </p:nvSpPr>
            <p:spPr bwMode="auto">
              <a:xfrm>
                <a:off x="1788" y="346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74" name="Freeform 560"/>
              <p:cNvSpPr>
                <a:spLocks/>
              </p:cNvSpPr>
              <p:nvPr/>
            </p:nvSpPr>
            <p:spPr bwMode="auto">
              <a:xfrm>
                <a:off x="1772" y="346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75" name="Freeform 561"/>
              <p:cNvSpPr>
                <a:spLocks/>
              </p:cNvSpPr>
              <p:nvPr/>
            </p:nvSpPr>
            <p:spPr bwMode="auto">
              <a:xfrm>
                <a:off x="1756" y="346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76" name="Freeform 562"/>
              <p:cNvSpPr>
                <a:spLocks/>
              </p:cNvSpPr>
              <p:nvPr/>
            </p:nvSpPr>
            <p:spPr bwMode="auto">
              <a:xfrm>
                <a:off x="1740" y="346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77" name="Freeform 563"/>
              <p:cNvSpPr>
                <a:spLocks/>
              </p:cNvSpPr>
              <p:nvPr/>
            </p:nvSpPr>
            <p:spPr bwMode="auto">
              <a:xfrm>
                <a:off x="1724" y="346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78" name="Freeform 564"/>
              <p:cNvSpPr>
                <a:spLocks/>
              </p:cNvSpPr>
              <p:nvPr/>
            </p:nvSpPr>
            <p:spPr bwMode="auto">
              <a:xfrm>
                <a:off x="1708" y="346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79" name="Freeform 565"/>
              <p:cNvSpPr>
                <a:spLocks/>
              </p:cNvSpPr>
              <p:nvPr/>
            </p:nvSpPr>
            <p:spPr bwMode="auto">
              <a:xfrm>
                <a:off x="1692" y="346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80" name="Freeform 566"/>
              <p:cNvSpPr>
                <a:spLocks/>
              </p:cNvSpPr>
              <p:nvPr/>
            </p:nvSpPr>
            <p:spPr bwMode="auto">
              <a:xfrm>
                <a:off x="1676" y="346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81" name="Freeform 567"/>
              <p:cNvSpPr>
                <a:spLocks/>
              </p:cNvSpPr>
              <p:nvPr/>
            </p:nvSpPr>
            <p:spPr bwMode="auto">
              <a:xfrm>
                <a:off x="1660" y="346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82" name="Freeform 568"/>
              <p:cNvSpPr>
                <a:spLocks/>
              </p:cNvSpPr>
              <p:nvPr/>
            </p:nvSpPr>
            <p:spPr bwMode="auto">
              <a:xfrm>
                <a:off x="1644" y="346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83" name="Freeform 569"/>
              <p:cNvSpPr>
                <a:spLocks/>
              </p:cNvSpPr>
              <p:nvPr/>
            </p:nvSpPr>
            <p:spPr bwMode="auto">
              <a:xfrm>
                <a:off x="1628" y="346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84" name="Freeform 570"/>
              <p:cNvSpPr>
                <a:spLocks/>
              </p:cNvSpPr>
              <p:nvPr/>
            </p:nvSpPr>
            <p:spPr bwMode="auto">
              <a:xfrm>
                <a:off x="1612" y="346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85" name="Freeform 571"/>
              <p:cNvSpPr>
                <a:spLocks/>
              </p:cNvSpPr>
              <p:nvPr/>
            </p:nvSpPr>
            <p:spPr bwMode="auto">
              <a:xfrm>
                <a:off x="1596" y="346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86" name="Freeform 572"/>
              <p:cNvSpPr>
                <a:spLocks/>
              </p:cNvSpPr>
              <p:nvPr/>
            </p:nvSpPr>
            <p:spPr bwMode="auto">
              <a:xfrm>
                <a:off x="1580" y="346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87" name="Freeform 573"/>
              <p:cNvSpPr>
                <a:spLocks/>
              </p:cNvSpPr>
              <p:nvPr/>
            </p:nvSpPr>
            <p:spPr bwMode="auto">
              <a:xfrm>
                <a:off x="1564" y="346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88" name="Freeform 574"/>
              <p:cNvSpPr>
                <a:spLocks/>
              </p:cNvSpPr>
              <p:nvPr/>
            </p:nvSpPr>
            <p:spPr bwMode="auto">
              <a:xfrm>
                <a:off x="1548" y="346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89" name="Freeform 575"/>
              <p:cNvSpPr>
                <a:spLocks/>
              </p:cNvSpPr>
              <p:nvPr/>
            </p:nvSpPr>
            <p:spPr bwMode="auto">
              <a:xfrm>
                <a:off x="1532" y="346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90" name="Freeform 576"/>
              <p:cNvSpPr>
                <a:spLocks/>
              </p:cNvSpPr>
              <p:nvPr/>
            </p:nvSpPr>
            <p:spPr bwMode="auto">
              <a:xfrm>
                <a:off x="1516" y="346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91" name="Freeform 577"/>
              <p:cNvSpPr>
                <a:spLocks/>
              </p:cNvSpPr>
              <p:nvPr/>
            </p:nvSpPr>
            <p:spPr bwMode="auto">
              <a:xfrm>
                <a:off x="1500" y="346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92" name="Freeform 578"/>
              <p:cNvSpPr>
                <a:spLocks/>
              </p:cNvSpPr>
              <p:nvPr/>
            </p:nvSpPr>
            <p:spPr bwMode="auto">
              <a:xfrm>
                <a:off x="1484" y="346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93" name="Freeform 579"/>
              <p:cNvSpPr>
                <a:spLocks/>
              </p:cNvSpPr>
              <p:nvPr/>
            </p:nvSpPr>
            <p:spPr bwMode="auto">
              <a:xfrm>
                <a:off x="1468" y="346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94" name="Freeform 580"/>
              <p:cNvSpPr>
                <a:spLocks/>
              </p:cNvSpPr>
              <p:nvPr/>
            </p:nvSpPr>
            <p:spPr bwMode="auto">
              <a:xfrm>
                <a:off x="1452" y="346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95" name="Freeform 581"/>
              <p:cNvSpPr>
                <a:spLocks/>
              </p:cNvSpPr>
              <p:nvPr/>
            </p:nvSpPr>
            <p:spPr bwMode="auto">
              <a:xfrm>
                <a:off x="1436" y="346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96" name="Freeform 582"/>
              <p:cNvSpPr>
                <a:spLocks/>
              </p:cNvSpPr>
              <p:nvPr/>
            </p:nvSpPr>
            <p:spPr bwMode="auto">
              <a:xfrm>
                <a:off x="1420" y="346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97" name="Freeform 583"/>
              <p:cNvSpPr>
                <a:spLocks/>
              </p:cNvSpPr>
              <p:nvPr/>
            </p:nvSpPr>
            <p:spPr bwMode="auto">
              <a:xfrm>
                <a:off x="1404" y="346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98" name="Freeform 584"/>
              <p:cNvSpPr>
                <a:spLocks/>
              </p:cNvSpPr>
              <p:nvPr/>
            </p:nvSpPr>
            <p:spPr bwMode="auto">
              <a:xfrm>
                <a:off x="1388" y="346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99" name="Freeform 585"/>
              <p:cNvSpPr>
                <a:spLocks/>
              </p:cNvSpPr>
              <p:nvPr/>
            </p:nvSpPr>
            <p:spPr bwMode="auto">
              <a:xfrm>
                <a:off x="1372" y="346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00" name="Freeform 586"/>
              <p:cNvSpPr>
                <a:spLocks/>
              </p:cNvSpPr>
              <p:nvPr/>
            </p:nvSpPr>
            <p:spPr bwMode="auto">
              <a:xfrm>
                <a:off x="1356" y="346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01" name="Freeform 587"/>
              <p:cNvSpPr>
                <a:spLocks/>
              </p:cNvSpPr>
              <p:nvPr/>
            </p:nvSpPr>
            <p:spPr bwMode="auto">
              <a:xfrm>
                <a:off x="1340" y="346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02" name="Freeform 588"/>
              <p:cNvSpPr>
                <a:spLocks/>
              </p:cNvSpPr>
              <p:nvPr/>
            </p:nvSpPr>
            <p:spPr bwMode="auto">
              <a:xfrm>
                <a:off x="1324" y="346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03" name="Freeform 589"/>
              <p:cNvSpPr>
                <a:spLocks/>
              </p:cNvSpPr>
              <p:nvPr/>
            </p:nvSpPr>
            <p:spPr bwMode="auto">
              <a:xfrm>
                <a:off x="1308" y="346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04" name="Freeform 590"/>
              <p:cNvSpPr>
                <a:spLocks/>
              </p:cNvSpPr>
              <p:nvPr/>
            </p:nvSpPr>
            <p:spPr bwMode="auto">
              <a:xfrm>
                <a:off x="1292" y="346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05" name="Freeform 591"/>
              <p:cNvSpPr>
                <a:spLocks/>
              </p:cNvSpPr>
              <p:nvPr/>
            </p:nvSpPr>
            <p:spPr bwMode="auto">
              <a:xfrm>
                <a:off x="1276" y="346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06" name="Freeform 592"/>
              <p:cNvSpPr>
                <a:spLocks/>
              </p:cNvSpPr>
              <p:nvPr/>
            </p:nvSpPr>
            <p:spPr bwMode="auto">
              <a:xfrm>
                <a:off x="1260" y="346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07" name="Freeform 593"/>
              <p:cNvSpPr>
                <a:spLocks/>
              </p:cNvSpPr>
              <p:nvPr/>
            </p:nvSpPr>
            <p:spPr bwMode="auto">
              <a:xfrm>
                <a:off x="1244" y="346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08" name="Freeform 594"/>
              <p:cNvSpPr>
                <a:spLocks/>
              </p:cNvSpPr>
              <p:nvPr/>
            </p:nvSpPr>
            <p:spPr bwMode="auto">
              <a:xfrm>
                <a:off x="1228" y="346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09" name="Freeform 595"/>
              <p:cNvSpPr>
                <a:spLocks/>
              </p:cNvSpPr>
              <p:nvPr/>
            </p:nvSpPr>
            <p:spPr bwMode="auto">
              <a:xfrm>
                <a:off x="1212" y="346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10" name="Freeform 596"/>
              <p:cNvSpPr>
                <a:spLocks/>
              </p:cNvSpPr>
              <p:nvPr/>
            </p:nvSpPr>
            <p:spPr bwMode="auto">
              <a:xfrm>
                <a:off x="1196" y="346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11" name="Freeform 597"/>
              <p:cNvSpPr>
                <a:spLocks/>
              </p:cNvSpPr>
              <p:nvPr/>
            </p:nvSpPr>
            <p:spPr bwMode="auto">
              <a:xfrm>
                <a:off x="1180" y="346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12" name="Freeform 598"/>
              <p:cNvSpPr>
                <a:spLocks/>
              </p:cNvSpPr>
              <p:nvPr/>
            </p:nvSpPr>
            <p:spPr bwMode="auto">
              <a:xfrm>
                <a:off x="1164" y="346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13" name="Freeform 599"/>
              <p:cNvSpPr>
                <a:spLocks/>
              </p:cNvSpPr>
              <p:nvPr/>
            </p:nvSpPr>
            <p:spPr bwMode="auto">
              <a:xfrm>
                <a:off x="1148" y="346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14" name="Freeform 600"/>
              <p:cNvSpPr>
                <a:spLocks/>
              </p:cNvSpPr>
              <p:nvPr/>
            </p:nvSpPr>
            <p:spPr bwMode="auto">
              <a:xfrm>
                <a:off x="1132" y="346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15" name="Freeform 601"/>
              <p:cNvSpPr>
                <a:spLocks/>
              </p:cNvSpPr>
              <p:nvPr/>
            </p:nvSpPr>
            <p:spPr bwMode="auto">
              <a:xfrm>
                <a:off x="1116" y="346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16" name="Freeform 602"/>
              <p:cNvSpPr>
                <a:spLocks/>
              </p:cNvSpPr>
              <p:nvPr/>
            </p:nvSpPr>
            <p:spPr bwMode="auto">
              <a:xfrm>
                <a:off x="1100" y="346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17" name="Freeform 603"/>
              <p:cNvSpPr>
                <a:spLocks/>
              </p:cNvSpPr>
              <p:nvPr/>
            </p:nvSpPr>
            <p:spPr bwMode="auto">
              <a:xfrm>
                <a:off x="1084" y="346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18" name="Freeform 604"/>
              <p:cNvSpPr>
                <a:spLocks/>
              </p:cNvSpPr>
              <p:nvPr/>
            </p:nvSpPr>
            <p:spPr bwMode="auto">
              <a:xfrm>
                <a:off x="1068" y="346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19" name="Freeform 605"/>
              <p:cNvSpPr>
                <a:spLocks/>
              </p:cNvSpPr>
              <p:nvPr/>
            </p:nvSpPr>
            <p:spPr bwMode="auto">
              <a:xfrm>
                <a:off x="1052" y="346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20" name="Freeform 606"/>
              <p:cNvSpPr>
                <a:spLocks/>
              </p:cNvSpPr>
              <p:nvPr/>
            </p:nvSpPr>
            <p:spPr bwMode="auto">
              <a:xfrm>
                <a:off x="1036" y="346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21" name="Freeform 607"/>
              <p:cNvSpPr>
                <a:spLocks/>
              </p:cNvSpPr>
              <p:nvPr/>
            </p:nvSpPr>
            <p:spPr bwMode="auto">
              <a:xfrm>
                <a:off x="1020" y="346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grpSp>
        <p:sp>
          <p:nvSpPr>
            <p:cNvPr id="10" name="Freeform 608"/>
            <p:cNvSpPr>
              <a:spLocks/>
            </p:cNvSpPr>
            <p:nvPr/>
          </p:nvSpPr>
          <p:spPr bwMode="auto">
            <a:xfrm>
              <a:off x="2153901" y="3864916"/>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1" name="Freeform 609"/>
            <p:cNvSpPr>
              <a:spLocks/>
            </p:cNvSpPr>
            <p:nvPr/>
          </p:nvSpPr>
          <p:spPr bwMode="auto">
            <a:xfrm>
              <a:off x="2134408" y="3864916"/>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2" name="Freeform 610"/>
            <p:cNvSpPr>
              <a:spLocks/>
            </p:cNvSpPr>
            <p:nvPr/>
          </p:nvSpPr>
          <p:spPr bwMode="auto">
            <a:xfrm>
              <a:off x="2114916" y="3864916"/>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3" name="Freeform 611"/>
            <p:cNvSpPr>
              <a:spLocks/>
            </p:cNvSpPr>
            <p:nvPr/>
          </p:nvSpPr>
          <p:spPr bwMode="auto">
            <a:xfrm>
              <a:off x="2095423" y="3864916"/>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4" name="Freeform 612"/>
            <p:cNvSpPr>
              <a:spLocks/>
            </p:cNvSpPr>
            <p:nvPr/>
          </p:nvSpPr>
          <p:spPr bwMode="auto">
            <a:xfrm>
              <a:off x="2075930" y="3864916"/>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 name="Freeform 613"/>
            <p:cNvSpPr>
              <a:spLocks/>
            </p:cNvSpPr>
            <p:nvPr/>
          </p:nvSpPr>
          <p:spPr bwMode="auto">
            <a:xfrm>
              <a:off x="2056437" y="3864916"/>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 name="Freeform 614"/>
            <p:cNvSpPr>
              <a:spLocks/>
            </p:cNvSpPr>
            <p:nvPr/>
          </p:nvSpPr>
          <p:spPr bwMode="auto">
            <a:xfrm>
              <a:off x="2036944" y="3864916"/>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 name="Freeform 615"/>
            <p:cNvSpPr>
              <a:spLocks/>
            </p:cNvSpPr>
            <p:nvPr/>
          </p:nvSpPr>
          <p:spPr bwMode="auto">
            <a:xfrm>
              <a:off x="2017451" y="3864916"/>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 name="Freeform 616"/>
            <p:cNvSpPr>
              <a:spLocks/>
            </p:cNvSpPr>
            <p:nvPr/>
          </p:nvSpPr>
          <p:spPr bwMode="auto">
            <a:xfrm>
              <a:off x="1997958" y="3864916"/>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 name="Freeform 617"/>
            <p:cNvSpPr>
              <a:spLocks/>
            </p:cNvSpPr>
            <p:nvPr/>
          </p:nvSpPr>
          <p:spPr bwMode="auto">
            <a:xfrm>
              <a:off x="1978465" y="3864916"/>
              <a:ext cx="9746" cy="9746"/>
            </a:xfrm>
            <a:custGeom>
              <a:avLst/>
              <a:gdLst/>
              <a:ahLst/>
              <a:cxnLst>
                <a:cxn ang="0">
                  <a:pos x="25" y="12"/>
                </a:cxn>
                <a:cxn ang="0">
                  <a:pos x="23" y="12"/>
                </a:cxn>
                <a:cxn ang="0">
                  <a:pos x="23" y="13"/>
                </a:cxn>
                <a:cxn ang="0">
                  <a:pos x="23" y="16"/>
                </a:cxn>
                <a:cxn ang="0">
                  <a:pos x="21" y="20"/>
                </a:cxn>
                <a:cxn ang="0">
                  <a:pos x="16" y="23"/>
                </a:cxn>
                <a:cxn ang="0">
                  <a:pos x="14" y="23"/>
                </a:cxn>
                <a:cxn ang="0">
                  <a:pos x="13" y="23"/>
                </a:cxn>
                <a:cxn ang="0">
                  <a:pos x="13" y="24"/>
                </a:cxn>
                <a:cxn ang="0">
                  <a:pos x="8" y="23"/>
                </a:cxn>
                <a:cxn ang="0">
                  <a:pos x="4" y="20"/>
                </a:cxn>
                <a:cxn ang="0">
                  <a:pos x="0" y="16"/>
                </a:cxn>
                <a:cxn ang="0">
                  <a:pos x="0" y="12"/>
                </a:cxn>
                <a:cxn ang="0">
                  <a:pos x="4" y="4"/>
                </a:cxn>
                <a:cxn ang="0">
                  <a:pos x="13" y="0"/>
                </a:cxn>
                <a:cxn ang="0">
                  <a:pos x="16" y="0"/>
                </a:cxn>
                <a:cxn ang="0">
                  <a:pos x="21" y="4"/>
                </a:cxn>
                <a:cxn ang="0">
                  <a:pos x="23" y="7"/>
                </a:cxn>
                <a:cxn ang="0">
                  <a:pos x="25" y="12"/>
                </a:cxn>
              </a:cxnLst>
              <a:rect l="0" t="0" r="r" b="b"/>
              <a:pathLst>
                <a:path w="25" h="24">
                  <a:moveTo>
                    <a:pt x="25" y="12"/>
                  </a:moveTo>
                  <a:lnTo>
                    <a:pt x="23" y="12"/>
                  </a:lnTo>
                  <a:lnTo>
                    <a:pt x="23" y="13"/>
                  </a:lnTo>
                  <a:lnTo>
                    <a:pt x="23" y="16"/>
                  </a:lnTo>
                  <a:lnTo>
                    <a:pt x="21" y="20"/>
                  </a:lnTo>
                  <a:lnTo>
                    <a:pt x="16" y="23"/>
                  </a:lnTo>
                  <a:lnTo>
                    <a:pt x="14" y="23"/>
                  </a:lnTo>
                  <a:lnTo>
                    <a:pt x="13" y="23"/>
                  </a:lnTo>
                  <a:lnTo>
                    <a:pt x="13" y="24"/>
                  </a:lnTo>
                  <a:lnTo>
                    <a:pt x="8" y="23"/>
                  </a:lnTo>
                  <a:lnTo>
                    <a:pt x="4" y="20"/>
                  </a:lnTo>
                  <a:lnTo>
                    <a:pt x="0" y="16"/>
                  </a:lnTo>
                  <a:lnTo>
                    <a:pt x="0" y="12"/>
                  </a:lnTo>
                  <a:lnTo>
                    <a:pt x="4" y="4"/>
                  </a:lnTo>
                  <a:lnTo>
                    <a:pt x="13" y="0"/>
                  </a:lnTo>
                  <a:lnTo>
                    <a:pt x="16" y="0"/>
                  </a:lnTo>
                  <a:lnTo>
                    <a:pt x="21" y="4"/>
                  </a:lnTo>
                  <a:lnTo>
                    <a:pt x="23" y="7"/>
                  </a:lnTo>
                  <a:lnTo>
                    <a:pt x="25"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 name="Freeform 618"/>
            <p:cNvSpPr>
              <a:spLocks/>
            </p:cNvSpPr>
            <p:nvPr/>
          </p:nvSpPr>
          <p:spPr bwMode="auto">
            <a:xfrm>
              <a:off x="1958972" y="3864916"/>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 name="Freeform 619"/>
            <p:cNvSpPr>
              <a:spLocks/>
            </p:cNvSpPr>
            <p:nvPr/>
          </p:nvSpPr>
          <p:spPr bwMode="auto">
            <a:xfrm>
              <a:off x="1939480" y="3864916"/>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 name="Freeform 620"/>
            <p:cNvSpPr>
              <a:spLocks/>
            </p:cNvSpPr>
            <p:nvPr/>
          </p:nvSpPr>
          <p:spPr bwMode="auto">
            <a:xfrm>
              <a:off x="1919987" y="3864916"/>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 name="Freeform 621"/>
            <p:cNvSpPr>
              <a:spLocks/>
            </p:cNvSpPr>
            <p:nvPr/>
          </p:nvSpPr>
          <p:spPr bwMode="auto">
            <a:xfrm>
              <a:off x="1900494" y="3864916"/>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 name="Freeform 622"/>
            <p:cNvSpPr>
              <a:spLocks/>
            </p:cNvSpPr>
            <p:nvPr/>
          </p:nvSpPr>
          <p:spPr bwMode="auto">
            <a:xfrm>
              <a:off x="1881001" y="3864916"/>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 name="Freeform 623"/>
            <p:cNvSpPr>
              <a:spLocks/>
            </p:cNvSpPr>
            <p:nvPr/>
          </p:nvSpPr>
          <p:spPr bwMode="auto">
            <a:xfrm>
              <a:off x="1861508" y="3864916"/>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 name="Freeform 624"/>
            <p:cNvSpPr>
              <a:spLocks/>
            </p:cNvSpPr>
            <p:nvPr/>
          </p:nvSpPr>
          <p:spPr bwMode="auto">
            <a:xfrm>
              <a:off x="1842015" y="3864916"/>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7" name="Freeform 625"/>
            <p:cNvSpPr>
              <a:spLocks/>
            </p:cNvSpPr>
            <p:nvPr/>
          </p:nvSpPr>
          <p:spPr bwMode="auto">
            <a:xfrm>
              <a:off x="1823740" y="3866134"/>
              <a:ext cx="9746" cy="9746"/>
            </a:xfrm>
            <a:custGeom>
              <a:avLst/>
              <a:gdLst/>
              <a:ahLst/>
              <a:cxnLst>
                <a:cxn ang="0">
                  <a:pos x="24" y="12"/>
                </a:cxn>
                <a:cxn ang="0">
                  <a:pos x="23" y="12"/>
                </a:cxn>
                <a:cxn ang="0">
                  <a:pos x="23" y="14"/>
                </a:cxn>
                <a:cxn ang="0">
                  <a:pos x="23"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3" y="8"/>
                </a:cxn>
                <a:cxn ang="0">
                  <a:pos x="24" y="12"/>
                </a:cxn>
              </a:cxnLst>
              <a:rect l="0" t="0" r="r" b="b"/>
              <a:pathLst>
                <a:path w="24" h="24">
                  <a:moveTo>
                    <a:pt x="24" y="12"/>
                  </a:moveTo>
                  <a:lnTo>
                    <a:pt x="23" y="12"/>
                  </a:lnTo>
                  <a:lnTo>
                    <a:pt x="23" y="14"/>
                  </a:lnTo>
                  <a:lnTo>
                    <a:pt x="23"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3" y="8"/>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8" name="Freeform 626"/>
            <p:cNvSpPr>
              <a:spLocks/>
            </p:cNvSpPr>
            <p:nvPr/>
          </p:nvSpPr>
          <p:spPr bwMode="auto">
            <a:xfrm>
              <a:off x="1805466" y="3871007"/>
              <a:ext cx="9746" cy="9746"/>
            </a:xfrm>
            <a:custGeom>
              <a:avLst/>
              <a:gdLst/>
              <a:ahLst/>
              <a:cxnLst>
                <a:cxn ang="0">
                  <a:pos x="24" y="12"/>
                </a:cxn>
                <a:cxn ang="0">
                  <a:pos x="23" y="12"/>
                </a:cxn>
                <a:cxn ang="0">
                  <a:pos x="23" y="13"/>
                </a:cxn>
                <a:cxn ang="0">
                  <a:pos x="23" y="15"/>
                </a:cxn>
                <a:cxn ang="0">
                  <a:pos x="21" y="20"/>
                </a:cxn>
                <a:cxn ang="0">
                  <a:pos x="16" y="22"/>
                </a:cxn>
                <a:cxn ang="0">
                  <a:pos x="14" y="22"/>
                </a:cxn>
                <a:cxn ang="0">
                  <a:pos x="12" y="22"/>
                </a:cxn>
                <a:cxn ang="0">
                  <a:pos x="12" y="24"/>
                </a:cxn>
                <a:cxn ang="0">
                  <a:pos x="8" y="22"/>
                </a:cxn>
                <a:cxn ang="0">
                  <a:pos x="4" y="20"/>
                </a:cxn>
                <a:cxn ang="0">
                  <a:pos x="0" y="15"/>
                </a:cxn>
                <a:cxn ang="0">
                  <a:pos x="0" y="12"/>
                </a:cxn>
                <a:cxn ang="0">
                  <a:pos x="4" y="3"/>
                </a:cxn>
                <a:cxn ang="0">
                  <a:pos x="12" y="0"/>
                </a:cxn>
                <a:cxn ang="0">
                  <a:pos x="16" y="0"/>
                </a:cxn>
                <a:cxn ang="0">
                  <a:pos x="21" y="3"/>
                </a:cxn>
                <a:cxn ang="0">
                  <a:pos x="23" y="7"/>
                </a:cxn>
                <a:cxn ang="0">
                  <a:pos x="24" y="12"/>
                </a:cxn>
              </a:cxnLst>
              <a:rect l="0" t="0" r="r" b="b"/>
              <a:pathLst>
                <a:path w="24" h="24">
                  <a:moveTo>
                    <a:pt x="24" y="12"/>
                  </a:moveTo>
                  <a:lnTo>
                    <a:pt x="23" y="12"/>
                  </a:lnTo>
                  <a:lnTo>
                    <a:pt x="23" y="13"/>
                  </a:lnTo>
                  <a:lnTo>
                    <a:pt x="23" y="15"/>
                  </a:lnTo>
                  <a:lnTo>
                    <a:pt x="21" y="20"/>
                  </a:lnTo>
                  <a:lnTo>
                    <a:pt x="16" y="22"/>
                  </a:lnTo>
                  <a:lnTo>
                    <a:pt x="14" y="22"/>
                  </a:lnTo>
                  <a:lnTo>
                    <a:pt x="12" y="22"/>
                  </a:lnTo>
                  <a:lnTo>
                    <a:pt x="12" y="24"/>
                  </a:lnTo>
                  <a:lnTo>
                    <a:pt x="8" y="22"/>
                  </a:lnTo>
                  <a:lnTo>
                    <a:pt x="4" y="20"/>
                  </a:lnTo>
                  <a:lnTo>
                    <a:pt x="0" y="15"/>
                  </a:lnTo>
                  <a:lnTo>
                    <a:pt x="0" y="12"/>
                  </a:lnTo>
                  <a:lnTo>
                    <a:pt x="4" y="3"/>
                  </a:lnTo>
                  <a:lnTo>
                    <a:pt x="12" y="0"/>
                  </a:lnTo>
                  <a:lnTo>
                    <a:pt x="16" y="0"/>
                  </a:lnTo>
                  <a:lnTo>
                    <a:pt x="21"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9" name="Freeform 627"/>
            <p:cNvSpPr>
              <a:spLocks/>
            </p:cNvSpPr>
            <p:nvPr/>
          </p:nvSpPr>
          <p:spPr bwMode="auto">
            <a:xfrm>
              <a:off x="1790846" y="3883190"/>
              <a:ext cx="9746" cy="9746"/>
            </a:xfrm>
            <a:custGeom>
              <a:avLst/>
              <a:gdLst/>
              <a:ahLst/>
              <a:cxnLst>
                <a:cxn ang="0">
                  <a:pos x="24" y="12"/>
                </a:cxn>
                <a:cxn ang="0">
                  <a:pos x="23" y="12"/>
                </a:cxn>
                <a:cxn ang="0">
                  <a:pos x="23" y="14"/>
                </a:cxn>
                <a:cxn ang="0">
                  <a:pos x="23" y="16"/>
                </a:cxn>
                <a:cxn ang="0">
                  <a:pos x="21" y="21"/>
                </a:cxn>
                <a:cxn ang="0">
                  <a:pos x="16" y="23"/>
                </a:cxn>
                <a:cxn ang="0">
                  <a:pos x="14" y="23"/>
                </a:cxn>
                <a:cxn ang="0">
                  <a:pos x="12" y="23"/>
                </a:cxn>
                <a:cxn ang="0">
                  <a:pos x="12" y="24"/>
                </a:cxn>
                <a:cxn ang="0">
                  <a:pos x="8" y="23"/>
                </a:cxn>
                <a:cxn ang="0">
                  <a:pos x="4" y="21"/>
                </a:cxn>
                <a:cxn ang="0">
                  <a:pos x="0" y="16"/>
                </a:cxn>
                <a:cxn ang="0">
                  <a:pos x="0" y="12"/>
                </a:cxn>
                <a:cxn ang="0">
                  <a:pos x="4" y="4"/>
                </a:cxn>
                <a:cxn ang="0">
                  <a:pos x="12" y="0"/>
                </a:cxn>
                <a:cxn ang="0">
                  <a:pos x="16" y="0"/>
                </a:cxn>
                <a:cxn ang="0">
                  <a:pos x="21" y="4"/>
                </a:cxn>
                <a:cxn ang="0">
                  <a:pos x="23" y="8"/>
                </a:cxn>
                <a:cxn ang="0">
                  <a:pos x="24" y="12"/>
                </a:cxn>
              </a:cxnLst>
              <a:rect l="0" t="0" r="r" b="b"/>
              <a:pathLst>
                <a:path w="24" h="24">
                  <a:moveTo>
                    <a:pt x="24" y="12"/>
                  </a:moveTo>
                  <a:lnTo>
                    <a:pt x="23" y="12"/>
                  </a:lnTo>
                  <a:lnTo>
                    <a:pt x="23" y="14"/>
                  </a:lnTo>
                  <a:lnTo>
                    <a:pt x="23" y="16"/>
                  </a:lnTo>
                  <a:lnTo>
                    <a:pt x="21" y="21"/>
                  </a:lnTo>
                  <a:lnTo>
                    <a:pt x="16" y="23"/>
                  </a:lnTo>
                  <a:lnTo>
                    <a:pt x="14" y="23"/>
                  </a:lnTo>
                  <a:lnTo>
                    <a:pt x="12" y="23"/>
                  </a:lnTo>
                  <a:lnTo>
                    <a:pt x="12" y="24"/>
                  </a:lnTo>
                  <a:lnTo>
                    <a:pt x="8" y="23"/>
                  </a:lnTo>
                  <a:lnTo>
                    <a:pt x="4" y="21"/>
                  </a:lnTo>
                  <a:lnTo>
                    <a:pt x="0" y="16"/>
                  </a:lnTo>
                  <a:lnTo>
                    <a:pt x="0" y="12"/>
                  </a:lnTo>
                  <a:lnTo>
                    <a:pt x="4" y="4"/>
                  </a:lnTo>
                  <a:lnTo>
                    <a:pt x="12" y="0"/>
                  </a:lnTo>
                  <a:lnTo>
                    <a:pt x="16" y="0"/>
                  </a:lnTo>
                  <a:lnTo>
                    <a:pt x="21" y="4"/>
                  </a:lnTo>
                  <a:lnTo>
                    <a:pt x="23" y="8"/>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0" name="Freeform 628"/>
            <p:cNvSpPr>
              <a:spLocks/>
            </p:cNvSpPr>
            <p:nvPr/>
          </p:nvSpPr>
          <p:spPr bwMode="auto">
            <a:xfrm>
              <a:off x="1781100" y="3901465"/>
              <a:ext cx="9746" cy="9746"/>
            </a:xfrm>
            <a:custGeom>
              <a:avLst/>
              <a:gdLst/>
              <a:ahLst/>
              <a:cxnLst>
                <a:cxn ang="0">
                  <a:pos x="24" y="12"/>
                </a:cxn>
                <a:cxn ang="0">
                  <a:pos x="22" y="12"/>
                </a:cxn>
                <a:cxn ang="0">
                  <a:pos x="22" y="13"/>
                </a:cxn>
                <a:cxn ang="0">
                  <a:pos x="22" y="15"/>
                </a:cxn>
                <a:cxn ang="0">
                  <a:pos x="20" y="20"/>
                </a:cxn>
                <a:cxn ang="0">
                  <a:pos x="15" y="23"/>
                </a:cxn>
                <a:cxn ang="0">
                  <a:pos x="13" y="23"/>
                </a:cxn>
                <a:cxn ang="0">
                  <a:pos x="12" y="23"/>
                </a:cxn>
                <a:cxn ang="0">
                  <a:pos x="12" y="24"/>
                </a:cxn>
                <a:cxn ang="0">
                  <a:pos x="7" y="23"/>
                </a:cxn>
                <a:cxn ang="0">
                  <a:pos x="3" y="20"/>
                </a:cxn>
                <a:cxn ang="0">
                  <a:pos x="0" y="15"/>
                </a:cxn>
                <a:cxn ang="0">
                  <a:pos x="0" y="12"/>
                </a:cxn>
                <a:cxn ang="0">
                  <a:pos x="3" y="3"/>
                </a:cxn>
                <a:cxn ang="0">
                  <a:pos x="12" y="0"/>
                </a:cxn>
                <a:cxn ang="0">
                  <a:pos x="15" y="0"/>
                </a:cxn>
                <a:cxn ang="0">
                  <a:pos x="20" y="3"/>
                </a:cxn>
                <a:cxn ang="0">
                  <a:pos x="22" y="7"/>
                </a:cxn>
                <a:cxn ang="0">
                  <a:pos x="24" y="12"/>
                </a:cxn>
              </a:cxnLst>
              <a:rect l="0" t="0" r="r" b="b"/>
              <a:pathLst>
                <a:path w="24" h="24">
                  <a:moveTo>
                    <a:pt x="24" y="12"/>
                  </a:moveTo>
                  <a:lnTo>
                    <a:pt x="22" y="12"/>
                  </a:lnTo>
                  <a:lnTo>
                    <a:pt x="22" y="13"/>
                  </a:lnTo>
                  <a:lnTo>
                    <a:pt x="22" y="15"/>
                  </a:lnTo>
                  <a:lnTo>
                    <a:pt x="20" y="20"/>
                  </a:lnTo>
                  <a:lnTo>
                    <a:pt x="15" y="23"/>
                  </a:lnTo>
                  <a:lnTo>
                    <a:pt x="13" y="23"/>
                  </a:lnTo>
                  <a:lnTo>
                    <a:pt x="12" y="23"/>
                  </a:lnTo>
                  <a:lnTo>
                    <a:pt x="12" y="24"/>
                  </a:lnTo>
                  <a:lnTo>
                    <a:pt x="7" y="23"/>
                  </a:lnTo>
                  <a:lnTo>
                    <a:pt x="3" y="20"/>
                  </a:lnTo>
                  <a:lnTo>
                    <a:pt x="0" y="15"/>
                  </a:lnTo>
                  <a:lnTo>
                    <a:pt x="0" y="12"/>
                  </a:lnTo>
                  <a:lnTo>
                    <a:pt x="3" y="3"/>
                  </a:lnTo>
                  <a:lnTo>
                    <a:pt x="12" y="0"/>
                  </a:lnTo>
                  <a:lnTo>
                    <a:pt x="15" y="0"/>
                  </a:lnTo>
                  <a:lnTo>
                    <a:pt x="20" y="3"/>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1" name="Freeform 629"/>
            <p:cNvSpPr>
              <a:spLocks/>
            </p:cNvSpPr>
            <p:nvPr/>
          </p:nvSpPr>
          <p:spPr bwMode="auto">
            <a:xfrm>
              <a:off x="1778663" y="3920958"/>
              <a:ext cx="9746" cy="9746"/>
            </a:xfrm>
            <a:custGeom>
              <a:avLst/>
              <a:gdLst/>
              <a:ahLst/>
              <a:cxnLst>
                <a:cxn ang="0">
                  <a:pos x="24" y="12"/>
                </a:cxn>
                <a:cxn ang="0">
                  <a:pos x="23" y="12"/>
                </a:cxn>
                <a:cxn ang="0">
                  <a:pos x="23" y="13"/>
                </a:cxn>
                <a:cxn ang="0">
                  <a:pos x="23" y="15"/>
                </a:cxn>
                <a:cxn ang="0">
                  <a:pos x="21" y="20"/>
                </a:cxn>
                <a:cxn ang="0">
                  <a:pos x="16" y="23"/>
                </a:cxn>
                <a:cxn ang="0">
                  <a:pos x="14" y="23"/>
                </a:cxn>
                <a:cxn ang="0">
                  <a:pos x="12" y="23"/>
                </a:cxn>
                <a:cxn ang="0">
                  <a:pos x="12" y="24"/>
                </a:cxn>
                <a:cxn ang="0">
                  <a:pos x="8" y="23"/>
                </a:cxn>
                <a:cxn ang="0">
                  <a:pos x="4" y="20"/>
                </a:cxn>
                <a:cxn ang="0">
                  <a:pos x="0" y="15"/>
                </a:cxn>
                <a:cxn ang="0">
                  <a:pos x="0" y="12"/>
                </a:cxn>
                <a:cxn ang="0">
                  <a:pos x="4" y="3"/>
                </a:cxn>
                <a:cxn ang="0">
                  <a:pos x="12" y="0"/>
                </a:cxn>
                <a:cxn ang="0">
                  <a:pos x="16" y="0"/>
                </a:cxn>
                <a:cxn ang="0">
                  <a:pos x="21" y="3"/>
                </a:cxn>
                <a:cxn ang="0">
                  <a:pos x="23" y="7"/>
                </a:cxn>
                <a:cxn ang="0">
                  <a:pos x="24" y="12"/>
                </a:cxn>
              </a:cxnLst>
              <a:rect l="0" t="0" r="r" b="b"/>
              <a:pathLst>
                <a:path w="24" h="24">
                  <a:moveTo>
                    <a:pt x="24" y="12"/>
                  </a:moveTo>
                  <a:lnTo>
                    <a:pt x="23" y="12"/>
                  </a:lnTo>
                  <a:lnTo>
                    <a:pt x="23" y="13"/>
                  </a:lnTo>
                  <a:lnTo>
                    <a:pt x="23" y="15"/>
                  </a:lnTo>
                  <a:lnTo>
                    <a:pt x="21" y="20"/>
                  </a:lnTo>
                  <a:lnTo>
                    <a:pt x="16" y="23"/>
                  </a:lnTo>
                  <a:lnTo>
                    <a:pt x="14" y="23"/>
                  </a:lnTo>
                  <a:lnTo>
                    <a:pt x="12" y="23"/>
                  </a:lnTo>
                  <a:lnTo>
                    <a:pt x="12" y="24"/>
                  </a:lnTo>
                  <a:lnTo>
                    <a:pt x="8" y="23"/>
                  </a:lnTo>
                  <a:lnTo>
                    <a:pt x="4" y="20"/>
                  </a:lnTo>
                  <a:lnTo>
                    <a:pt x="0" y="15"/>
                  </a:lnTo>
                  <a:lnTo>
                    <a:pt x="0" y="12"/>
                  </a:lnTo>
                  <a:lnTo>
                    <a:pt x="4" y="3"/>
                  </a:lnTo>
                  <a:lnTo>
                    <a:pt x="12" y="0"/>
                  </a:lnTo>
                  <a:lnTo>
                    <a:pt x="16" y="0"/>
                  </a:lnTo>
                  <a:lnTo>
                    <a:pt x="21"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2" name="Rectangle 630"/>
            <p:cNvSpPr>
              <a:spLocks noChangeArrowheads="1"/>
            </p:cNvSpPr>
            <p:nvPr/>
          </p:nvSpPr>
          <p:spPr bwMode="auto">
            <a:xfrm>
              <a:off x="2039381" y="4181675"/>
              <a:ext cx="418384" cy="138499"/>
            </a:xfrm>
            <a:prstGeom prst="rect">
              <a:avLst/>
            </a:prstGeom>
            <a:noFill/>
            <a:ln w="9525">
              <a:noFill/>
              <a:miter lim="800000"/>
              <a:headEnd/>
              <a:tailEnd/>
            </a:ln>
          </p:spPr>
          <p:txBody>
            <a:bodyPr wrap="none" lIns="0" tIns="0" rIns="0" bIns="0">
              <a:spAutoFit/>
            </a:bodyPr>
            <a:lstStyle/>
            <a:p>
              <a:pPr marL="354013" indent="-354013" defTabSz="941388"/>
              <a:r>
                <a:rPr lang="en-US" sz="900" b="1">
                  <a:solidFill>
                    <a:schemeClr val="bg1"/>
                  </a:solidFill>
                  <a:cs typeface="Calibri" pitchFamily="34" charset="0"/>
                </a:rPr>
                <a:t>Ethernet</a:t>
              </a:r>
            </a:p>
          </p:txBody>
        </p:sp>
        <p:sp>
          <p:nvSpPr>
            <p:cNvPr id="33" name="Freeform 631"/>
            <p:cNvSpPr>
              <a:spLocks/>
            </p:cNvSpPr>
            <p:nvPr/>
          </p:nvSpPr>
          <p:spPr bwMode="auto">
            <a:xfrm>
              <a:off x="2797167" y="3918521"/>
              <a:ext cx="4249451" cy="682251"/>
            </a:xfrm>
            <a:custGeom>
              <a:avLst/>
              <a:gdLst/>
              <a:ahLst/>
              <a:cxnLst>
                <a:cxn ang="0">
                  <a:pos x="144" y="0"/>
                </a:cxn>
                <a:cxn ang="0">
                  <a:pos x="109" y="1"/>
                </a:cxn>
                <a:cxn ang="0">
                  <a:pos x="93" y="4"/>
                </a:cxn>
                <a:cxn ang="0">
                  <a:pos x="80" y="8"/>
                </a:cxn>
                <a:cxn ang="0">
                  <a:pos x="55" y="19"/>
                </a:cxn>
                <a:cxn ang="0">
                  <a:pos x="44" y="26"/>
                </a:cxn>
                <a:cxn ang="0">
                  <a:pos x="36" y="36"/>
                </a:cxn>
                <a:cxn ang="0">
                  <a:pos x="26" y="44"/>
                </a:cxn>
                <a:cxn ang="0">
                  <a:pos x="19" y="55"/>
                </a:cxn>
                <a:cxn ang="0">
                  <a:pos x="8" y="80"/>
                </a:cxn>
                <a:cxn ang="0">
                  <a:pos x="3" y="94"/>
                </a:cxn>
                <a:cxn ang="0">
                  <a:pos x="1" y="109"/>
                </a:cxn>
                <a:cxn ang="0">
                  <a:pos x="0" y="144"/>
                </a:cxn>
                <a:cxn ang="0">
                  <a:pos x="0" y="1536"/>
                </a:cxn>
                <a:cxn ang="0">
                  <a:pos x="1" y="1570"/>
                </a:cxn>
                <a:cxn ang="0">
                  <a:pos x="3" y="1584"/>
                </a:cxn>
                <a:cxn ang="0">
                  <a:pos x="8" y="1598"/>
                </a:cxn>
                <a:cxn ang="0">
                  <a:pos x="19" y="1622"/>
                </a:cxn>
                <a:cxn ang="0">
                  <a:pos x="26" y="1633"/>
                </a:cxn>
                <a:cxn ang="0">
                  <a:pos x="36" y="1644"/>
                </a:cxn>
                <a:cxn ang="0">
                  <a:pos x="44" y="1651"/>
                </a:cxn>
                <a:cxn ang="0">
                  <a:pos x="55" y="1658"/>
                </a:cxn>
                <a:cxn ang="0">
                  <a:pos x="80" y="1670"/>
                </a:cxn>
                <a:cxn ang="0">
                  <a:pos x="93" y="1674"/>
                </a:cxn>
                <a:cxn ang="0">
                  <a:pos x="109" y="1678"/>
                </a:cxn>
                <a:cxn ang="0">
                  <a:pos x="144" y="1680"/>
                </a:cxn>
                <a:cxn ang="0">
                  <a:pos x="10321" y="1680"/>
                </a:cxn>
                <a:cxn ang="0">
                  <a:pos x="10337" y="1679"/>
                </a:cxn>
                <a:cxn ang="0">
                  <a:pos x="10354" y="1678"/>
                </a:cxn>
                <a:cxn ang="0">
                  <a:pos x="10369" y="1674"/>
                </a:cxn>
                <a:cxn ang="0">
                  <a:pos x="10383" y="1670"/>
                </a:cxn>
                <a:cxn ang="0">
                  <a:pos x="10395" y="1664"/>
                </a:cxn>
                <a:cxn ang="0">
                  <a:pos x="10407" y="1658"/>
                </a:cxn>
                <a:cxn ang="0">
                  <a:pos x="10418" y="1651"/>
                </a:cxn>
                <a:cxn ang="0">
                  <a:pos x="10429" y="1644"/>
                </a:cxn>
                <a:cxn ang="0">
                  <a:pos x="10436" y="1633"/>
                </a:cxn>
                <a:cxn ang="0">
                  <a:pos x="10443" y="1622"/>
                </a:cxn>
                <a:cxn ang="0">
                  <a:pos x="10449" y="1610"/>
                </a:cxn>
                <a:cxn ang="0">
                  <a:pos x="10455" y="1598"/>
                </a:cxn>
                <a:cxn ang="0">
                  <a:pos x="10459" y="1584"/>
                </a:cxn>
                <a:cxn ang="0">
                  <a:pos x="10462" y="1570"/>
                </a:cxn>
                <a:cxn ang="0">
                  <a:pos x="10463" y="1553"/>
                </a:cxn>
                <a:cxn ang="0">
                  <a:pos x="10465" y="1536"/>
                </a:cxn>
                <a:cxn ang="0">
                  <a:pos x="10465" y="144"/>
                </a:cxn>
                <a:cxn ang="0">
                  <a:pos x="10462" y="109"/>
                </a:cxn>
                <a:cxn ang="0">
                  <a:pos x="10459" y="94"/>
                </a:cxn>
                <a:cxn ang="0">
                  <a:pos x="10455" y="80"/>
                </a:cxn>
                <a:cxn ang="0">
                  <a:pos x="10443" y="55"/>
                </a:cxn>
                <a:cxn ang="0">
                  <a:pos x="10436" y="44"/>
                </a:cxn>
                <a:cxn ang="0">
                  <a:pos x="10429" y="36"/>
                </a:cxn>
                <a:cxn ang="0">
                  <a:pos x="10418" y="26"/>
                </a:cxn>
                <a:cxn ang="0">
                  <a:pos x="10407" y="19"/>
                </a:cxn>
                <a:cxn ang="0">
                  <a:pos x="10383" y="8"/>
                </a:cxn>
                <a:cxn ang="0">
                  <a:pos x="10369" y="4"/>
                </a:cxn>
                <a:cxn ang="0">
                  <a:pos x="10354" y="1"/>
                </a:cxn>
                <a:cxn ang="0">
                  <a:pos x="10321" y="0"/>
                </a:cxn>
                <a:cxn ang="0">
                  <a:pos x="144" y="0"/>
                </a:cxn>
              </a:cxnLst>
              <a:rect l="0" t="0" r="r" b="b"/>
              <a:pathLst>
                <a:path w="10465" h="1680">
                  <a:moveTo>
                    <a:pt x="144" y="0"/>
                  </a:moveTo>
                  <a:lnTo>
                    <a:pt x="109" y="1"/>
                  </a:lnTo>
                  <a:lnTo>
                    <a:pt x="93" y="4"/>
                  </a:lnTo>
                  <a:lnTo>
                    <a:pt x="80" y="8"/>
                  </a:lnTo>
                  <a:lnTo>
                    <a:pt x="55" y="19"/>
                  </a:lnTo>
                  <a:lnTo>
                    <a:pt x="44" y="26"/>
                  </a:lnTo>
                  <a:lnTo>
                    <a:pt x="36" y="36"/>
                  </a:lnTo>
                  <a:lnTo>
                    <a:pt x="26" y="44"/>
                  </a:lnTo>
                  <a:lnTo>
                    <a:pt x="19" y="55"/>
                  </a:lnTo>
                  <a:lnTo>
                    <a:pt x="8" y="80"/>
                  </a:lnTo>
                  <a:lnTo>
                    <a:pt x="3" y="94"/>
                  </a:lnTo>
                  <a:lnTo>
                    <a:pt x="1" y="109"/>
                  </a:lnTo>
                  <a:lnTo>
                    <a:pt x="0" y="144"/>
                  </a:lnTo>
                  <a:lnTo>
                    <a:pt x="0" y="1536"/>
                  </a:lnTo>
                  <a:lnTo>
                    <a:pt x="1" y="1570"/>
                  </a:lnTo>
                  <a:lnTo>
                    <a:pt x="3" y="1584"/>
                  </a:lnTo>
                  <a:lnTo>
                    <a:pt x="8" y="1598"/>
                  </a:lnTo>
                  <a:lnTo>
                    <a:pt x="19" y="1622"/>
                  </a:lnTo>
                  <a:lnTo>
                    <a:pt x="26" y="1633"/>
                  </a:lnTo>
                  <a:lnTo>
                    <a:pt x="36" y="1644"/>
                  </a:lnTo>
                  <a:lnTo>
                    <a:pt x="44" y="1651"/>
                  </a:lnTo>
                  <a:lnTo>
                    <a:pt x="55" y="1658"/>
                  </a:lnTo>
                  <a:lnTo>
                    <a:pt x="80" y="1670"/>
                  </a:lnTo>
                  <a:lnTo>
                    <a:pt x="93" y="1674"/>
                  </a:lnTo>
                  <a:lnTo>
                    <a:pt x="109" y="1678"/>
                  </a:lnTo>
                  <a:lnTo>
                    <a:pt x="144" y="1680"/>
                  </a:lnTo>
                  <a:lnTo>
                    <a:pt x="10321" y="1680"/>
                  </a:lnTo>
                  <a:lnTo>
                    <a:pt x="10337" y="1679"/>
                  </a:lnTo>
                  <a:lnTo>
                    <a:pt x="10354" y="1678"/>
                  </a:lnTo>
                  <a:lnTo>
                    <a:pt x="10369" y="1674"/>
                  </a:lnTo>
                  <a:lnTo>
                    <a:pt x="10383" y="1670"/>
                  </a:lnTo>
                  <a:lnTo>
                    <a:pt x="10395" y="1664"/>
                  </a:lnTo>
                  <a:lnTo>
                    <a:pt x="10407" y="1658"/>
                  </a:lnTo>
                  <a:lnTo>
                    <a:pt x="10418" y="1651"/>
                  </a:lnTo>
                  <a:lnTo>
                    <a:pt x="10429" y="1644"/>
                  </a:lnTo>
                  <a:lnTo>
                    <a:pt x="10436" y="1633"/>
                  </a:lnTo>
                  <a:lnTo>
                    <a:pt x="10443" y="1622"/>
                  </a:lnTo>
                  <a:lnTo>
                    <a:pt x="10449" y="1610"/>
                  </a:lnTo>
                  <a:lnTo>
                    <a:pt x="10455" y="1598"/>
                  </a:lnTo>
                  <a:lnTo>
                    <a:pt x="10459" y="1584"/>
                  </a:lnTo>
                  <a:lnTo>
                    <a:pt x="10462" y="1570"/>
                  </a:lnTo>
                  <a:lnTo>
                    <a:pt x="10463" y="1553"/>
                  </a:lnTo>
                  <a:lnTo>
                    <a:pt x="10465" y="1536"/>
                  </a:lnTo>
                  <a:lnTo>
                    <a:pt x="10465" y="144"/>
                  </a:lnTo>
                  <a:lnTo>
                    <a:pt x="10462" y="109"/>
                  </a:lnTo>
                  <a:lnTo>
                    <a:pt x="10459" y="94"/>
                  </a:lnTo>
                  <a:lnTo>
                    <a:pt x="10455" y="80"/>
                  </a:lnTo>
                  <a:lnTo>
                    <a:pt x="10443" y="55"/>
                  </a:lnTo>
                  <a:lnTo>
                    <a:pt x="10436" y="44"/>
                  </a:lnTo>
                  <a:lnTo>
                    <a:pt x="10429" y="36"/>
                  </a:lnTo>
                  <a:lnTo>
                    <a:pt x="10418" y="26"/>
                  </a:lnTo>
                  <a:lnTo>
                    <a:pt x="10407" y="19"/>
                  </a:lnTo>
                  <a:lnTo>
                    <a:pt x="10383" y="8"/>
                  </a:lnTo>
                  <a:lnTo>
                    <a:pt x="10369" y="4"/>
                  </a:lnTo>
                  <a:lnTo>
                    <a:pt x="10354" y="1"/>
                  </a:lnTo>
                  <a:lnTo>
                    <a:pt x="10321" y="0"/>
                  </a:lnTo>
                  <a:lnTo>
                    <a:pt x="144" y="0"/>
                  </a:lnTo>
                  <a:close/>
                </a:path>
              </a:pathLst>
            </a:custGeom>
            <a:gradFill rotWithShape="1">
              <a:gsLst>
                <a:gs pos="0">
                  <a:srgbClr val="B5121B">
                    <a:gamma/>
                    <a:shade val="46275"/>
                    <a:invGamma/>
                  </a:srgbClr>
                </a:gs>
                <a:gs pos="50000">
                  <a:srgbClr val="B5121B"/>
                </a:gs>
                <a:gs pos="100000">
                  <a:srgbClr val="B5121B">
                    <a:gamma/>
                    <a:shade val="46275"/>
                    <a:invGamma/>
                  </a:srgbClr>
                </a:gs>
              </a:gsLst>
              <a:lin ang="5400000" scaled="1"/>
            </a:gradFill>
            <a:ln w="9525" cap="flat" cmpd="sng">
              <a:noFill/>
              <a:prstDash val="solid"/>
              <a:round/>
              <a:headEnd/>
              <a:tailEnd/>
            </a:ln>
            <a:effectLst/>
          </p:spPr>
          <p:txBody>
            <a:bodyPr tIns="0" bIns="0" anchor="ctr"/>
            <a:lstStyle/>
            <a:p>
              <a:endParaRPr lang="en-US" sz="900" b="1">
                <a:cs typeface="Calibri" pitchFamily="34" charset="0"/>
              </a:endParaRPr>
            </a:p>
          </p:txBody>
        </p:sp>
        <p:sp>
          <p:nvSpPr>
            <p:cNvPr id="34" name="Freeform 632"/>
            <p:cNvSpPr>
              <a:spLocks/>
            </p:cNvSpPr>
            <p:nvPr/>
          </p:nvSpPr>
          <p:spPr bwMode="auto">
            <a:xfrm>
              <a:off x="2792294" y="3972127"/>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5" name="Freeform 633"/>
            <p:cNvSpPr>
              <a:spLocks/>
            </p:cNvSpPr>
            <p:nvPr/>
          </p:nvSpPr>
          <p:spPr bwMode="auto">
            <a:xfrm>
              <a:off x="2792294" y="3991619"/>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6" name="Freeform 634"/>
            <p:cNvSpPr>
              <a:spLocks/>
            </p:cNvSpPr>
            <p:nvPr/>
          </p:nvSpPr>
          <p:spPr bwMode="auto">
            <a:xfrm>
              <a:off x="2792294" y="4011112"/>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7" name="Freeform 635"/>
            <p:cNvSpPr>
              <a:spLocks/>
            </p:cNvSpPr>
            <p:nvPr/>
          </p:nvSpPr>
          <p:spPr bwMode="auto">
            <a:xfrm>
              <a:off x="2792294" y="4030605"/>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8" name="Freeform 636"/>
            <p:cNvSpPr>
              <a:spLocks/>
            </p:cNvSpPr>
            <p:nvPr/>
          </p:nvSpPr>
          <p:spPr bwMode="auto">
            <a:xfrm>
              <a:off x="2792294" y="4050098"/>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9" name="Freeform 637"/>
            <p:cNvSpPr>
              <a:spLocks/>
            </p:cNvSpPr>
            <p:nvPr/>
          </p:nvSpPr>
          <p:spPr bwMode="auto">
            <a:xfrm>
              <a:off x="2792294" y="4069591"/>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0" name="Freeform 638"/>
            <p:cNvSpPr>
              <a:spLocks/>
            </p:cNvSpPr>
            <p:nvPr/>
          </p:nvSpPr>
          <p:spPr bwMode="auto">
            <a:xfrm>
              <a:off x="2792294" y="4089084"/>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1" name="Freeform 639"/>
            <p:cNvSpPr>
              <a:spLocks/>
            </p:cNvSpPr>
            <p:nvPr/>
          </p:nvSpPr>
          <p:spPr bwMode="auto">
            <a:xfrm>
              <a:off x="2792294" y="4108577"/>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2" name="Freeform 640"/>
            <p:cNvSpPr>
              <a:spLocks/>
            </p:cNvSpPr>
            <p:nvPr/>
          </p:nvSpPr>
          <p:spPr bwMode="auto">
            <a:xfrm>
              <a:off x="2792294" y="4128070"/>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3" name="Freeform 641"/>
            <p:cNvSpPr>
              <a:spLocks/>
            </p:cNvSpPr>
            <p:nvPr/>
          </p:nvSpPr>
          <p:spPr bwMode="auto">
            <a:xfrm>
              <a:off x="2792294" y="4147563"/>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4" name="Freeform 642"/>
            <p:cNvSpPr>
              <a:spLocks/>
            </p:cNvSpPr>
            <p:nvPr/>
          </p:nvSpPr>
          <p:spPr bwMode="auto">
            <a:xfrm>
              <a:off x="2792294" y="4167056"/>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5" name="Freeform 643"/>
            <p:cNvSpPr>
              <a:spLocks/>
            </p:cNvSpPr>
            <p:nvPr/>
          </p:nvSpPr>
          <p:spPr bwMode="auto">
            <a:xfrm>
              <a:off x="2792294" y="4186548"/>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6" name="Freeform 644"/>
            <p:cNvSpPr>
              <a:spLocks/>
            </p:cNvSpPr>
            <p:nvPr/>
          </p:nvSpPr>
          <p:spPr bwMode="auto">
            <a:xfrm>
              <a:off x="2792294" y="4206041"/>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7" name="Freeform 645"/>
            <p:cNvSpPr>
              <a:spLocks/>
            </p:cNvSpPr>
            <p:nvPr/>
          </p:nvSpPr>
          <p:spPr bwMode="auto">
            <a:xfrm>
              <a:off x="2792294" y="4225534"/>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8" name="Freeform 646"/>
            <p:cNvSpPr>
              <a:spLocks/>
            </p:cNvSpPr>
            <p:nvPr/>
          </p:nvSpPr>
          <p:spPr bwMode="auto">
            <a:xfrm>
              <a:off x="2792294" y="4245027"/>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9" name="Freeform 647"/>
            <p:cNvSpPr>
              <a:spLocks/>
            </p:cNvSpPr>
            <p:nvPr/>
          </p:nvSpPr>
          <p:spPr bwMode="auto">
            <a:xfrm>
              <a:off x="2792294" y="4264520"/>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0" name="Freeform 648"/>
            <p:cNvSpPr>
              <a:spLocks/>
            </p:cNvSpPr>
            <p:nvPr/>
          </p:nvSpPr>
          <p:spPr bwMode="auto">
            <a:xfrm>
              <a:off x="2792294" y="4284013"/>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1" name="Freeform 649"/>
            <p:cNvSpPr>
              <a:spLocks/>
            </p:cNvSpPr>
            <p:nvPr/>
          </p:nvSpPr>
          <p:spPr bwMode="auto">
            <a:xfrm>
              <a:off x="2792294" y="4303506"/>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2" name="Freeform 650"/>
            <p:cNvSpPr>
              <a:spLocks/>
            </p:cNvSpPr>
            <p:nvPr/>
          </p:nvSpPr>
          <p:spPr bwMode="auto">
            <a:xfrm>
              <a:off x="2792294" y="4322999"/>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3" name="Freeform 651"/>
            <p:cNvSpPr>
              <a:spLocks/>
            </p:cNvSpPr>
            <p:nvPr/>
          </p:nvSpPr>
          <p:spPr bwMode="auto">
            <a:xfrm>
              <a:off x="2792294" y="4342492"/>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4" name="Freeform 652"/>
            <p:cNvSpPr>
              <a:spLocks/>
            </p:cNvSpPr>
            <p:nvPr/>
          </p:nvSpPr>
          <p:spPr bwMode="auto">
            <a:xfrm>
              <a:off x="2792294" y="4361985"/>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5" name="Freeform 653"/>
            <p:cNvSpPr>
              <a:spLocks/>
            </p:cNvSpPr>
            <p:nvPr/>
          </p:nvSpPr>
          <p:spPr bwMode="auto">
            <a:xfrm>
              <a:off x="2792294" y="4381477"/>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6" name="Freeform 654"/>
            <p:cNvSpPr>
              <a:spLocks/>
            </p:cNvSpPr>
            <p:nvPr/>
          </p:nvSpPr>
          <p:spPr bwMode="auto">
            <a:xfrm>
              <a:off x="2792294" y="4400970"/>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7" name="Freeform 655"/>
            <p:cNvSpPr>
              <a:spLocks/>
            </p:cNvSpPr>
            <p:nvPr/>
          </p:nvSpPr>
          <p:spPr bwMode="auto">
            <a:xfrm>
              <a:off x="2792294" y="4420463"/>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8" name="Freeform 656"/>
            <p:cNvSpPr>
              <a:spLocks/>
            </p:cNvSpPr>
            <p:nvPr/>
          </p:nvSpPr>
          <p:spPr bwMode="auto">
            <a:xfrm>
              <a:off x="2792294" y="4439956"/>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9" name="Freeform 657"/>
            <p:cNvSpPr>
              <a:spLocks/>
            </p:cNvSpPr>
            <p:nvPr/>
          </p:nvSpPr>
          <p:spPr bwMode="auto">
            <a:xfrm>
              <a:off x="2792294" y="4459449"/>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0" name="Freeform 658"/>
            <p:cNvSpPr>
              <a:spLocks/>
            </p:cNvSpPr>
            <p:nvPr/>
          </p:nvSpPr>
          <p:spPr bwMode="auto">
            <a:xfrm>
              <a:off x="2792294" y="4478942"/>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1" name="Freeform 659"/>
            <p:cNvSpPr>
              <a:spLocks/>
            </p:cNvSpPr>
            <p:nvPr/>
          </p:nvSpPr>
          <p:spPr bwMode="auto">
            <a:xfrm>
              <a:off x="2792294" y="4498435"/>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2" name="Freeform 660"/>
            <p:cNvSpPr>
              <a:spLocks/>
            </p:cNvSpPr>
            <p:nvPr/>
          </p:nvSpPr>
          <p:spPr bwMode="auto">
            <a:xfrm>
              <a:off x="2792294" y="4517928"/>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3" name="Freeform 661"/>
            <p:cNvSpPr>
              <a:spLocks/>
            </p:cNvSpPr>
            <p:nvPr/>
          </p:nvSpPr>
          <p:spPr bwMode="auto">
            <a:xfrm>
              <a:off x="2792294" y="4537421"/>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4" name="Freeform 662"/>
            <p:cNvSpPr>
              <a:spLocks/>
            </p:cNvSpPr>
            <p:nvPr/>
          </p:nvSpPr>
          <p:spPr bwMode="auto">
            <a:xfrm>
              <a:off x="2793512" y="4556914"/>
              <a:ext cx="9746" cy="9746"/>
            </a:xfrm>
            <a:custGeom>
              <a:avLst/>
              <a:gdLst/>
              <a:ahLst/>
              <a:cxnLst>
                <a:cxn ang="0">
                  <a:pos x="24" y="12"/>
                </a:cxn>
                <a:cxn ang="0">
                  <a:pos x="23" y="12"/>
                </a:cxn>
                <a:cxn ang="0">
                  <a:pos x="23" y="13"/>
                </a:cxn>
                <a:cxn ang="0">
                  <a:pos x="23" y="15"/>
                </a:cxn>
                <a:cxn ang="0">
                  <a:pos x="21" y="20"/>
                </a:cxn>
                <a:cxn ang="0">
                  <a:pos x="16" y="23"/>
                </a:cxn>
                <a:cxn ang="0">
                  <a:pos x="14" y="23"/>
                </a:cxn>
                <a:cxn ang="0">
                  <a:pos x="12" y="23"/>
                </a:cxn>
                <a:cxn ang="0">
                  <a:pos x="12" y="24"/>
                </a:cxn>
                <a:cxn ang="0">
                  <a:pos x="8" y="23"/>
                </a:cxn>
                <a:cxn ang="0">
                  <a:pos x="4" y="20"/>
                </a:cxn>
                <a:cxn ang="0">
                  <a:pos x="0" y="15"/>
                </a:cxn>
                <a:cxn ang="0">
                  <a:pos x="0" y="12"/>
                </a:cxn>
                <a:cxn ang="0">
                  <a:pos x="4" y="3"/>
                </a:cxn>
                <a:cxn ang="0">
                  <a:pos x="12" y="0"/>
                </a:cxn>
                <a:cxn ang="0">
                  <a:pos x="16" y="0"/>
                </a:cxn>
                <a:cxn ang="0">
                  <a:pos x="21" y="3"/>
                </a:cxn>
                <a:cxn ang="0">
                  <a:pos x="23" y="7"/>
                </a:cxn>
                <a:cxn ang="0">
                  <a:pos x="24" y="12"/>
                </a:cxn>
              </a:cxnLst>
              <a:rect l="0" t="0" r="r" b="b"/>
              <a:pathLst>
                <a:path w="24" h="24">
                  <a:moveTo>
                    <a:pt x="24" y="12"/>
                  </a:moveTo>
                  <a:lnTo>
                    <a:pt x="23" y="12"/>
                  </a:lnTo>
                  <a:lnTo>
                    <a:pt x="23" y="13"/>
                  </a:lnTo>
                  <a:lnTo>
                    <a:pt x="23" y="15"/>
                  </a:lnTo>
                  <a:lnTo>
                    <a:pt x="21" y="20"/>
                  </a:lnTo>
                  <a:lnTo>
                    <a:pt x="16" y="23"/>
                  </a:lnTo>
                  <a:lnTo>
                    <a:pt x="14" y="23"/>
                  </a:lnTo>
                  <a:lnTo>
                    <a:pt x="12" y="23"/>
                  </a:lnTo>
                  <a:lnTo>
                    <a:pt x="12" y="24"/>
                  </a:lnTo>
                  <a:lnTo>
                    <a:pt x="8" y="23"/>
                  </a:lnTo>
                  <a:lnTo>
                    <a:pt x="4" y="20"/>
                  </a:lnTo>
                  <a:lnTo>
                    <a:pt x="0" y="15"/>
                  </a:lnTo>
                  <a:lnTo>
                    <a:pt x="0" y="12"/>
                  </a:lnTo>
                  <a:lnTo>
                    <a:pt x="4" y="3"/>
                  </a:lnTo>
                  <a:lnTo>
                    <a:pt x="12" y="0"/>
                  </a:lnTo>
                  <a:lnTo>
                    <a:pt x="16" y="0"/>
                  </a:lnTo>
                  <a:lnTo>
                    <a:pt x="21"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5" name="Freeform 663"/>
            <p:cNvSpPr>
              <a:spLocks/>
            </p:cNvSpPr>
            <p:nvPr/>
          </p:nvSpPr>
          <p:spPr bwMode="auto">
            <a:xfrm>
              <a:off x="2800822" y="4573970"/>
              <a:ext cx="9746" cy="9746"/>
            </a:xfrm>
            <a:custGeom>
              <a:avLst/>
              <a:gdLst/>
              <a:ahLst/>
              <a:cxnLst>
                <a:cxn ang="0">
                  <a:pos x="24" y="12"/>
                </a:cxn>
                <a:cxn ang="0">
                  <a:pos x="23" y="12"/>
                </a:cxn>
                <a:cxn ang="0">
                  <a:pos x="23" y="13"/>
                </a:cxn>
                <a:cxn ang="0">
                  <a:pos x="23" y="16"/>
                </a:cxn>
                <a:cxn ang="0">
                  <a:pos x="21" y="21"/>
                </a:cxn>
                <a:cxn ang="0">
                  <a:pos x="16" y="23"/>
                </a:cxn>
                <a:cxn ang="0">
                  <a:pos x="13" y="23"/>
                </a:cxn>
                <a:cxn ang="0">
                  <a:pos x="12" y="23"/>
                </a:cxn>
                <a:cxn ang="0">
                  <a:pos x="12" y="24"/>
                </a:cxn>
                <a:cxn ang="0">
                  <a:pos x="7" y="23"/>
                </a:cxn>
                <a:cxn ang="0">
                  <a:pos x="4" y="21"/>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1"/>
                  </a:lnTo>
                  <a:lnTo>
                    <a:pt x="16" y="23"/>
                  </a:lnTo>
                  <a:lnTo>
                    <a:pt x="13" y="23"/>
                  </a:lnTo>
                  <a:lnTo>
                    <a:pt x="12" y="23"/>
                  </a:lnTo>
                  <a:lnTo>
                    <a:pt x="12" y="24"/>
                  </a:lnTo>
                  <a:lnTo>
                    <a:pt x="7" y="23"/>
                  </a:lnTo>
                  <a:lnTo>
                    <a:pt x="4" y="21"/>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6" name="Freeform 664"/>
            <p:cNvSpPr>
              <a:spLocks/>
            </p:cNvSpPr>
            <p:nvPr/>
          </p:nvSpPr>
          <p:spPr bwMode="auto">
            <a:xfrm>
              <a:off x="2815442" y="4588589"/>
              <a:ext cx="9746" cy="9746"/>
            </a:xfrm>
            <a:custGeom>
              <a:avLst/>
              <a:gdLst/>
              <a:ahLst/>
              <a:cxnLst>
                <a:cxn ang="0">
                  <a:pos x="24" y="12"/>
                </a:cxn>
                <a:cxn ang="0">
                  <a:pos x="23" y="12"/>
                </a:cxn>
                <a:cxn ang="0">
                  <a:pos x="23" y="13"/>
                </a:cxn>
                <a:cxn ang="0">
                  <a:pos x="23" y="15"/>
                </a:cxn>
                <a:cxn ang="0">
                  <a:pos x="20" y="20"/>
                </a:cxn>
                <a:cxn ang="0">
                  <a:pos x="16" y="23"/>
                </a:cxn>
                <a:cxn ang="0">
                  <a:pos x="13" y="23"/>
                </a:cxn>
                <a:cxn ang="0">
                  <a:pos x="12" y="23"/>
                </a:cxn>
                <a:cxn ang="0">
                  <a:pos x="12" y="24"/>
                </a:cxn>
                <a:cxn ang="0">
                  <a:pos x="7" y="23"/>
                </a:cxn>
                <a:cxn ang="0">
                  <a:pos x="4" y="20"/>
                </a:cxn>
                <a:cxn ang="0">
                  <a:pos x="0" y="15"/>
                </a:cxn>
                <a:cxn ang="0">
                  <a:pos x="0" y="12"/>
                </a:cxn>
                <a:cxn ang="0">
                  <a:pos x="4" y="3"/>
                </a:cxn>
                <a:cxn ang="0">
                  <a:pos x="12" y="0"/>
                </a:cxn>
                <a:cxn ang="0">
                  <a:pos x="16" y="0"/>
                </a:cxn>
                <a:cxn ang="0">
                  <a:pos x="20" y="3"/>
                </a:cxn>
                <a:cxn ang="0">
                  <a:pos x="23" y="7"/>
                </a:cxn>
                <a:cxn ang="0">
                  <a:pos x="24" y="12"/>
                </a:cxn>
              </a:cxnLst>
              <a:rect l="0" t="0" r="r" b="b"/>
              <a:pathLst>
                <a:path w="24" h="24">
                  <a:moveTo>
                    <a:pt x="24" y="12"/>
                  </a:moveTo>
                  <a:lnTo>
                    <a:pt x="23" y="12"/>
                  </a:lnTo>
                  <a:lnTo>
                    <a:pt x="23" y="13"/>
                  </a:lnTo>
                  <a:lnTo>
                    <a:pt x="23" y="15"/>
                  </a:lnTo>
                  <a:lnTo>
                    <a:pt x="20" y="20"/>
                  </a:lnTo>
                  <a:lnTo>
                    <a:pt x="16" y="23"/>
                  </a:lnTo>
                  <a:lnTo>
                    <a:pt x="13" y="23"/>
                  </a:lnTo>
                  <a:lnTo>
                    <a:pt x="12" y="23"/>
                  </a:lnTo>
                  <a:lnTo>
                    <a:pt x="12" y="24"/>
                  </a:lnTo>
                  <a:lnTo>
                    <a:pt x="7" y="23"/>
                  </a:lnTo>
                  <a:lnTo>
                    <a:pt x="4" y="20"/>
                  </a:lnTo>
                  <a:lnTo>
                    <a:pt x="0" y="15"/>
                  </a:lnTo>
                  <a:lnTo>
                    <a:pt x="0" y="12"/>
                  </a:lnTo>
                  <a:lnTo>
                    <a:pt x="4" y="3"/>
                  </a:lnTo>
                  <a:lnTo>
                    <a:pt x="12" y="0"/>
                  </a:lnTo>
                  <a:lnTo>
                    <a:pt x="16" y="0"/>
                  </a:lnTo>
                  <a:lnTo>
                    <a:pt x="20"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7" name="Freeform 665"/>
            <p:cNvSpPr>
              <a:spLocks/>
            </p:cNvSpPr>
            <p:nvPr/>
          </p:nvSpPr>
          <p:spPr bwMode="auto">
            <a:xfrm>
              <a:off x="2834934" y="4594681"/>
              <a:ext cx="9746" cy="9746"/>
            </a:xfrm>
            <a:custGeom>
              <a:avLst/>
              <a:gdLst/>
              <a:ahLst/>
              <a:cxnLst>
                <a:cxn ang="0">
                  <a:pos x="24" y="12"/>
                </a:cxn>
                <a:cxn ang="0">
                  <a:pos x="23" y="12"/>
                </a:cxn>
                <a:cxn ang="0">
                  <a:pos x="23" y="13"/>
                </a:cxn>
                <a:cxn ang="0">
                  <a:pos x="23" y="15"/>
                </a:cxn>
                <a:cxn ang="0">
                  <a:pos x="20" y="20"/>
                </a:cxn>
                <a:cxn ang="0">
                  <a:pos x="16" y="22"/>
                </a:cxn>
                <a:cxn ang="0">
                  <a:pos x="13" y="22"/>
                </a:cxn>
                <a:cxn ang="0">
                  <a:pos x="12" y="22"/>
                </a:cxn>
                <a:cxn ang="0">
                  <a:pos x="12" y="24"/>
                </a:cxn>
                <a:cxn ang="0">
                  <a:pos x="7" y="22"/>
                </a:cxn>
                <a:cxn ang="0">
                  <a:pos x="4" y="20"/>
                </a:cxn>
                <a:cxn ang="0">
                  <a:pos x="0" y="15"/>
                </a:cxn>
                <a:cxn ang="0">
                  <a:pos x="0" y="12"/>
                </a:cxn>
                <a:cxn ang="0">
                  <a:pos x="4" y="3"/>
                </a:cxn>
                <a:cxn ang="0">
                  <a:pos x="12" y="0"/>
                </a:cxn>
                <a:cxn ang="0">
                  <a:pos x="16" y="0"/>
                </a:cxn>
                <a:cxn ang="0">
                  <a:pos x="20" y="3"/>
                </a:cxn>
                <a:cxn ang="0">
                  <a:pos x="23" y="7"/>
                </a:cxn>
                <a:cxn ang="0">
                  <a:pos x="24" y="12"/>
                </a:cxn>
              </a:cxnLst>
              <a:rect l="0" t="0" r="r" b="b"/>
              <a:pathLst>
                <a:path w="24" h="24">
                  <a:moveTo>
                    <a:pt x="24" y="12"/>
                  </a:moveTo>
                  <a:lnTo>
                    <a:pt x="23" y="12"/>
                  </a:lnTo>
                  <a:lnTo>
                    <a:pt x="23" y="13"/>
                  </a:lnTo>
                  <a:lnTo>
                    <a:pt x="23" y="15"/>
                  </a:lnTo>
                  <a:lnTo>
                    <a:pt x="20" y="20"/>
                  </a:lnTo>
                  <a:lnTo>
                    <a:pt x="16" y="22"/>
                  </a:lnTo>
                  <a:lnTo>
                    <a:pt x="13" y="22"/>
                  </a:lnTo>
                  <a:lnTo>
                    <a:pt x="12" y="22"/>
                  </a:lnTo>
                  <a:lnTo>
                    <a:pt x="12" y="24"/>
                  </a:lnTo>
                  <a:lnTo>
                    <a:pt x="7" y="22"/>
                  </a:lnTo>
                  <a:lnTo>
                    <a:pt x="4" y="20"/>
                  </a:lnTo>
                  <a:lnTo>
                    <a:pt x="0" y="15"/>
                  </a:lnTo>
                  <a:lnTo>
                    <a:pt x="0" y="12"/>
                  </a:lnTo>
                  <a:lnTo>
                    <a:pt x="4" y="3"/>
                  </a:lnTo>
                  <a:lnTo>
                    <a:pt x="12" y="0"/>
                  </a:lnTo>
                  <a:lnTo>
                    <a:pt x="16" y="0"/>
                  </a:lnTo>
                  <a:lnTo>
                    <a:pt x="20"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8" name="Freeform 666"/>
            <p:cNvSpPr>
              <a:spLocks/>
            </p:cNvSpPr>
            <p:nvPr/>
          </p:nvSpPr>
          <p:spPr bwMode="auto">
            <a:xfrm>
              <a:off x="2855646" y="4595899"/>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9" name="Freeform 667"/>
            <p:cNvSpPr>
              <a:spLocks/>
            </p:cNvSpPr>
            <p:nvPr/>
          </p:nvSpPr>
          <p:spPr bwMode="auto">
            <a:xfrm>
              <a:off x="2875139" y="4595899"/>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0" name="Freeform 668"/>
            <p:cNvSpPr>
              <a:spLocks/>
            </p:cNvSpPr>
            <p:nvPr/>
          </p:nvSpPr>
          <p:spPr bwMode="auto">
            <a:xfrm>
              <a:off x="2894631" y="4595899"/>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1" name="Freeform 669"/>
            <p:cNvSpPr>
              <a:spLocks/>
            </p:cNvSpPr>
            <p:nvPr/>
          </p:nvSpPr>
          <p:spPr bwMode="auto">
            <a:xfrm>
              <a:off x="2914124" y="4595899"/>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2" name="Freeform 670"/>
            <p:cNvSpPr>
              <a:spLocks/>
            </p:cNvSpPr>
            <p:nvPr/>
          </p:nvSpPr>
          <p:spPr bwMode="auto">
            <a:xfrm>
              <a:off x="2933617" y="4595899"/>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3" name="Freeform 671"/>
            <p:cNvSpPr>
              <a:spLocks/>
            </p:cNvSpPr>
            <p:nvPr/>
          </p:nvSpPr>
          <p:spPr bwMode="auto">
            <a:xfrm>
              <a:off x="2953110" y="4595899"/>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4" name="Freeform 672"/>
            <p:cNvSpPr>
              <a:spLocks/>
            </p:cNvSpPr>
            <p:nvPr/>
          </p:nvSpPr>
          <p:spPr bwMode="auto">
            <a:xfrm>
              <a:off x="2972603" y="4595899"/>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5" name="Freeform 673"/>
            <p:cNvSpPr>
              <a:spLocks/>
            </p:cNvSpPr>
            <p:nvPr/>
          </p:nvSpPr>
          <p:spPr bwMode="auto">
            <a:xfrm>
              <a:off x="2992096" y="4595899"/>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6" name="Freeform 674"/>
            <p:cNvSpPr>
              <a:spLocks/>
            </p:cNvSpPr>
            <p:nvPr/>
          </p:nvSpPr>
          <p:spPr bwMode="auto">
            <a:xfrm>
              <a:off x="3011589" y="4595899"/>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7" name="Freeform 675"/>
            <p:cNvSpPr>
              <a:spLocks/>
            </p:cNvSpPr>
            <p:nvPr/>
          </p:nvSpPr>
          <p:spPr bwMode="auto">
            <a:xfrm>
              <a:off x="3031082" y="4595899"/>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8" name="Freeform 676"/>
            <p:cNvSpPr>
              <a:spLocks/>
            </p:cNvSpPr>
            <p:nvPr/>
          </p:nvSpPr>
          <p:spPr bwMode="auto">
            <a:xfrm>
              <a:off x="3050575" y="4595899"/>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9" name="Freeform 677"/>
            <p:cNvSpPr>
              <a:spLocks/>
            </p:cNvSpPr>
            <p:nvPr/>
          </p:nvSpPr>
          <p:spPr bwMode="auto">
            <a:xfrm>
              <a:off x="3070068" y="4595899"/>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0" name="Freeform 678"/>
            <p:cNvSpPr>
              <a:spLocks/>
            </p:cNvSpPr>
            <p:nvPr/>
          </p:nvSpPr>
          <p:spPr bwMode="auto">
            <a:xfrm>
              <a:off x="3089560" y="4595899"/>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1" name="Freeform 679"/>
            <p:cNvSpPr>
              <a:spLocks/>
            </p:cNvSpPr>
            <p:nvPr/>
          </p:nvSpPr>
          <p:spPr bwMode="auto">
            <a:xfrm>
              <a:off x="3109053" y="4595899"/>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2" name="Freeform 680"/>
            <p:cNvSpPr>
              <a:spLocks/>
            </p:cNvSpPr>
            <p:nvPr/>
          </p:nvSpPr>
          <p:spPr bwMode="auto">
            <a:xfrm>
              <a:off x="3128546" y="4595899"/>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3" name="Freeform 681"/>
            <p:cNvSpPr>
              <a:spLocks/>
            </p:cNvSpPr>
            <p:nvPr/>
          </p:nvSpPr>
          <p:spPr bwMode="auto">
            <a:xfrm>
              <a:off x="3148039" y="4595899"/>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4" name="Freeform 682"/>
            <p:cNvSpPr>
              <a:spLocks/>
            </p:cNvSpPr>
            <p:nvPr/>
          </p:nvSpPr>
          <p:spPr bwMode="auto">
            <a:xfrm>
              <a:off x="3167532" y="4595899"/>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5" name="Freeform 683"/>
            <p:cNvSpPr>
              <a:spLocks/>
            </p:cNvSpPr>
            <p:nvPr/>
          </p:nvSpPr>
          <p:spPr bwMode="auto">
            <a:xfrm>
              <a:off x="3187025" y="4595899"/>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6" name="Freeform 684"/>
            <p:cNvSpPr>
              <a:spLocks/>
            </p:cNvSpPr>
            <p:nvPr/>
          </p:nvSpPr>
          <p:spPr bwMode="auto">
            <a:xfrm>
              <a:off x="3206518" y="4595899"/>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7" name="Freeform 685"/>
            <p:cNvSpPr>
              <a:spLocks/>
            </p:cNvSpPr>
            <p:nvPr/>
          </p:nvSpPr>
          <p:spPr bwMode="auto">
            <a:xfrm>
              <a:off x="3226011" y="4595899"/>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8" name="Freeform 686"/>
            <p:cNvSpPr>
              <a:spLocks/>
            </p:cNvSpPr>
            <p:nvPr/>
          </p:nvSpPr>
          <p:spPr bwMode="auto">
            <a:xfrm>
              <a:off x="3245504" y="4595899"/>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9" name="Freeform 687"/>
            <p:cNvSpPr>
              <a:spLocks/>
            </p:cNvSpPr>
            <p:nvPr/>
          </p:nvSpPr>
          <p:spPr bwMode="auto">
            <a:xfrm>
              <a:off x="3264996" y="4595899"/>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90" name="Freeform 688"/>
            <p:cNvSpPr>
              <a:spLocks/>
            </p:cNvSpPr>
            <p:nvPr/>
          </p:nvSpPr>
          <p:spPr bwMode="auto">
            <a:xfrm>
              <a:off x="3284489" y="4595899"/>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91" name="Freeform 689"/>
            <p:cNvSpPr>
              <a:spLocks/>
            </p:cNvSpPr>
            <p:nvPr/>
          </p:nvSpPr>
          <p:spPr bwMode="auto">
            <a:xfrm>
              <a:off x="3303982" y="4595899"/>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92" name="Freeform 690"/>
            <p:cNvSpPr>
              <a:spLocks/>
            </p:cNvSpPr>
            <p:nvPr/>
          </p:nvSpPr>
          <p:spPr bwMode="auto">
            <a:xfrm>
              <a:off x="3323475" y="4595899"/>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93" name="Freeform 691"/>
            <p:cNvSpPr>
              <a:spLocks/>
            </p:cNvSpPr>
            <p:nvPr/>
          </p:nvSpPr>
          <p:spPr bwMode="auto">
            <a:xfrm>
              <a:off x="3342968" y="4595899"/>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94" name="Freeform 692"/>
            <p:cNvSpPr>
              <a:spLocks/>
            </p:cNvSpPr>
            <p:nvPr/>
          </p:nvSpPr>
          <p:spPr bwMode="auto">
            <a:xfrm>
              <a:off x="3362461" y="4595899"/>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95" name="Freeform 693"/>
            <p:cNvSpPr>
              <a:spLocks/>
            </p:cNvSpPr>
            <p:nvPr/>
          </p:nvSpPr>
          <p:spPr bwMode="auto">
            <a:xfrm>
              <a:off x="3381954" y="4595899"/>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96" name="Freeform 694"/>
            <p:cNvSpPr>
              <a:spLocks/>
            </p:cNvSpPr>
            <p:nvPr/>
          </p:nvSpPr>
          <p:spPr bwMode="auto">
            <a:xfrm>
              <a:off x="3401447" y="4595899"/>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97" name="Freeform 695"/>
            <p:cNvSpPr>
              <a:spLocks/>
            </p:cNvSpPr>
            <p:nvPr/>
          </p:nvSpPr>
          <p:spPr bwMode="auto">
            <a:xfrm>
              <a:off x="3420940" y="4595899"/>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98" name="Freeform 696"/>
            <p:cNvSpPr>
              <a:spLocks/>
            </p:cNvSpPr>
            <p:nvPr/>
          </p:nvSpPr>
          <p:spPr bwMode="auto">
            <a:xfrm>
              <a:off x="3440433" y="4595899"/>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99" name="Freeform 697"/>
            <p:cNvSpPr>
              <a:spLocks/>
            </p:cNvSpPr>
            <p:nvPr/>
          </p:nvSpPr>
          <p:spPr bwMode="auto">
            <a:xfrm>
              <a:off x="3459925" y="4595899"/>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00" name="Freeform 698"/>
            <p:cNvSpPr>
              <a:spLocks/>
            </p:cNvSpPr>
            <p:nvPr/>
          </p:nvSpPr>
          <p:spPr bwMode="auto">
            <a:xfrm>
              <a:off x="3479418" y="4595899"/>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01" name="Freeform 699"/>
            <p:cNvSpPr>
              <a:spLocks/>
            </p:cNvSpPr>
            <p:nvPr/>
          </p:nvSpPr>
          <p:spPr bwMode="auto">
            <a:xfrm>
              <a:off x="3498911" y="4595899"/>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02" name="Freeform 700"/>
            <p:cNvSpPr>
              <a:spLocks/>
            </p:cNvSpPr>
            <p:nvPr/>
          </p:nvSpPr>
          <p:spPr bwMode="auto">
            <a:xfrm>
              <a:off x="3518404" y="4595899"/>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03" name="Freeform 701"/>
            <p:cNvSpPr>
              <a:spLocks/>
            </p:cNvSpPr>
            <p:nvPr/>
          </p:nvSpPr>
          <p:spPr bwMode="auto">
            <a:xfrm>
              <a:off x="3537897" y="4595899"/>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04" name="Freeform 702"/>
            <p:cNvSpPr>
              <a:spLocks/>
            </p:cNvSpPr>
            <p:nvPr/>
          </p:nvSpPr>
          <p:spPr bwMode="auto">
            <a:xfrm>
              <a:off x="3557390" y="4595899"/>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05" name="Freeform 703"/>
            <p:cNvSpPr>
              <a:spLocks/>
            </p:cNvSpPr>
            <p:nvPr/>
          </p:nvSpPr>
          <p:spPr bwMode="auto">
            <a:xfrm>
              <a:off x="3576883" y="4595899"/>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06" name="Freeform 704"/>
            <p:cNvSpPr>
              <a:spLocks/>
            </p:cNvSpPr>
            <p:nvPr/>
          </p:nvSpPr>
          <p:spPr bwMode="auto">
            <a:xfrm>
              <a:off x="3596376" y="4595899"/>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07" name="Freeform 705"/>
            <p:cNvSpPr>
              <a:spLocks/>
            </p:cNvSpPr>
            <p:nvPr/>
          </p:nvSpPr>
          <p:spPr bwMode="auto">
            <a:xfrm>
              <a:off x="3615869" y="4595899"/>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08" name="Freeform 706"/>
            <p:cNvSpPr>
              <a:spLocks/>
            </p:cNvSpPr>
            <p:nvPr/>
          </p:nvSpPr>
          <p:spPr bwMode="auto">
            <a:xfrm>
              <a:off x="3635362" y="4595899"/>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09" name="Freeform 707"/>
            <p:cNvSpPr>
              <a:spLocks/>
            </p:cNvSpPr>
            <p:nvPr/>
          </p:nvSpPr>
          <p:spPr bwMode="auto">
            <a:xfrm>
              <a:off x="3654854" y="4595899"/>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10" name="Freeform 708"/>
            <p:cNvSpPr>
              <a:spLocks/>
            </p:cNvSpPr>
            <p:nvPr/>
          </p:nvSpPr>
          <p:spPr bwMode="auto">
            <a:xfrm>
              <a:off x="3674347" y="4595899"/>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11" name="Freeform 709"/>
            <p:cNvSpPr>
              <a:spLocks/>
            </p:cNvSpPr>
            <p:nvPr/>
          </p:nvSpPr>
          <p:spPr bwMode="auto">
            <a:xfrm>
              <a:off x="3693840" y="4595899"/>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12" name="Freeform 710"/>
            <p:cNvSpPr>
              <a:spLocks/>
            </p:cNvSpPr>
            <p:nvPr/>
          </p:nvSpPr>
          <p:spPr bwMode="auto">
            <a:xfrm>
              <a:off x="3713333" y="4595899"/>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13" name="Freeform 711"/>
            <p:cNvSpPr>
              <a:spLocks/>
            </p:cNvSpPr>
            <p:nvPr/>
          </p:nvSpPr>
          <p:spPr bwMode="auto">
            <a:xfrm>
              <a:off x="3732826" y="4595899"/>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14" name="Freeform 712"/>
            <p:cNvSpPr>
              <a:spLocks/>
            </p:cNvSpPr>
            <p:nvPr/>
          </p:nvSpPr>
          <p:spPr bwMode="auto">
            <a:xfrm>
              <a:off x="3752319" y="4595899"/>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15" name="Freeform 713"/>
            <p:cNvSpPr>
              <a:spLocks/>
            </p:cNvSpPr>
            <p:nvPr/>
          </p:nvSpPr>
          <p:spPr bwMode="auto">
            <a:xfrm>
              <a:off x="3771812" y="4595899"/>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16" name="Freeform 714"/>
            <p:cNvSpPr>
              <a:spLocks/>
            </p:cNvSpPr>
            <p:nvPr/>
          </p:nvSpPr>
          <p:spPr bwMode="auto">
            <a:xfrm>
              <a:off x="3791305" y="4595899"/>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17" name="Freeform 715"/>
            <p:cNvSpPr>
              <a:spLocks/>
            </p:cNvSpPr>
            <p:nvPr/>
          </p:nvSpPr>
          <p:spPr bwMode="auto">
            <a:xfrm>
              <a:off x="3810798" y="4595899"/>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18" name="Freeform 716"/>
            <p:cNvSpPr>
              <a:spLocks/>
            </p:cNvSpPr>
            <p:nvPr/>
          </p:nvSpPr>
          <p:spPr bwMode="auto">
            <a:xfrm>
              <a:off x="3830290" y="4595899"/>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19" name="Freeform 717"/>
            <p:cNvSpPr>
              <a:spLocks/>
            </p:cNvSpPr>
            <p:nvPr/>
          </p:nvSpPr>
          <p:spPr bwMode="auto">
            <a:xfrm>
              <a:off x="3849783" y="4595899"/>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20" name="Freeform 718"/>
            <p:cNvSpPr>
              <a:spLocks/>
            </p:cNvSpPr>
            <p:nvPr/>
          </p:nvSpPr>
          <p:spPr bwMode="auto">
            <a:xfrm>
              <a:off x="3869276" y="4595899"/>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21" name="Freeform 719"/>
            <p:cNvSpPr>
              <a:spLocks/>
            </p:cNvSpPr>
            <p:nvPr/>
          </p:nvSpPr>
          <p:spPr bwMode="auto">
            <a:xfrm>
              <a:off x="3888769" y="4595899"/>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22" name="Freeform 720"/>
            <p:cNvSpPr>
              <a:spLocks/>
            </p:cNvSpPr>
            <p:nvPr/>
          </p:nvSpPr>
          <p:spPr bwMode="auto">
            <a:xfrm>
              <a:off x="3908262" y="4595899"/>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23" name="Freeform 721"/>
            <p:cNvSpPr>
              <a:spLocks/>
            </p:cNvSpPr>
            <p:nvPr/>
          </p:nvSpPr>
          <p:spPr bwMode="auto">
            <a:xfrm>
              <a:off x="3927755" y="4595899"/>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24" name="Freeform 722"/>
            <p:cNvSpPr>
              <a:spLocks/>
            </p:cNvSpPr>
            <p:nvPr/>
          </p:nvSpPr>
          <p:spPr bwMode="auto">
            <a:xfrm>
              <a:off x="3947248" y="4595899"/>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25" name="Freeform 723"/>
            <p:cNvSpPr>
              <a:spLocks/>
            </p:cNvSpPr>
            <p:nvPr/>
          </p:nvSpPr>
          <p:spPr bwMode="auto">
            <a:xfrm>
              <a:off x="3966741" y="4595899"/>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26" name="Freeform 724"/>
            <p:cNvSpPr>
              <a:spLocks/>
            </p:cNvSpPr>
            <p:nvPr/>
          </p:nvSpPr>
          <p:spPr bwMode="auto">
            <a:xfrm>
              <a:off x="3986234" y="4595899"/>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27" name="Freeform 725"/>
            <p:cNvSpPr>
              <a:spLocks/>
            </p:cNvSpPr>
            <p:nvPr/>
          </p:nvSpPr>
          <p:spPr bwMode="auto">
            <a:xfrm>
              <a:off x="4005727" y="4595899"/>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28" name="Freeform 726"/>
            <p:cNvSpPr>
              <a:spLocks/>
            </p:cNvSpPr>
            <p:nvPr/>
          </p:nvSpPr>
          <p:spPr bwMode="auto">
            <a:xfrm>
              <a:off x="4025219" y="4595899"/>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29" name="Freeform 727"/>
            <p:cNvSpPr>
              <a:spLocks/>
            </p:cNvSpPr>
            <p:nvPr/>
          </p:nvSpPr>
          <p:spPr bwMode="auto">
            <a:xfrm>
              <a:off x="4044712" y="4595899"/>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30" name="Freeform 728"/>
            <p:cNvSpPr>
              <a:spLocks/>
            </p:cNvSpPr>
            <p:nvPr/>
          </p:nvSpPr>
          <p:spPr bwMode="auto">
            <a:xfrm>
              <a:off x="4064205" y="4595899"/>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31" name="Freeform 729"/>
            <p:cNvSpPr>
              <a:spLocks/>
            </p:cNvSpPr>
            <p:nvPr/>
          </p:nvSpPr>
          <p:spPr bwMode="auto">
            <a:xfrm>
              <a:off x="4083698" y="4595899"/>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32" name="Freeform 730"/>
            <p:cNvSpPr>
              <a:spLocks/>
            </p:cNvSpPr>
            <p:nvPr/>
          </p:nvSpPr>
          <p:spPr bwMode="auto">
            <a:xfrm>
              <a:off x="4103191" y="4595899"/>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33" name="Freeform 731"/>
            <p:cNvSpPr>
              <a:spLocks/>
            </p:cNvSpPr>
            <p:nvPr/>
          </p:nvSpPr>
          <p:spPr bwMode="auto">
            <a:xfrm>
              <a:off x="4122684" y="4595899"/>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34" name="Freeform 732"/>
            <p:cNvSpPr>
              <a:spLocks/>
            </p:cNvSpPr>
            <p:nvPr/>
          </p:nvSpPr>
          <p:spPr bwMode="auto">
            <a:xfrm>
              <a:off x="4142177" y="4595899"/>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35" name="Freeform 733"/>
            <p:cNvSpPr>
              <a:spLocks/>
            </p:cNvSpPr>
            <p:nvPr/>
          </p:nvSpPr>
          <p:spPr bwMode="auto">
            <a:xfrm>
              <a:off x="4161670" y="4595899"/>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36" name="Freeform 734"/>
            <p:cNvSpPr>
              <a:spLocks/>
            </p:cNvSpPr>
            <p:nvPr/>
          </p:nvSpPr>
          <p:spPr bwMode="auto">
            <a:xfrm>
              <a:off x="4181163" y="4595899"/>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37" name="Freeform 735"/>
            <p:cNvSpPr>
              <a:spLocks/>
            </p:cNvSpPr>
            <p:nvPr/>
          </p:nvSpPr>
          <p:spPr bwMode="auto">
            <a:xfrm>
              <a:off x="4200656" y="4595899"/>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38" name="Freeform 736"/>
            <p:cNvSpPr>
              <a:spLocks/>
            </p:cNvSpPr>
            <p:nvPr/>
          </p:nvSpPr>
          <p:spPr bwMode="auto">
            <a:xfrm>
              <a:off x="4220148" y="4595899"/>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39" name="Freeform 737"/>
            <p:cNvSpPr>
              <a:spLocks/>
            </p:cNvSpPr>
            <p:nvPr/>
          </p:nvSpPr>
          <p:spPr bwMode="auto">
            <a:xfrm>
              <a:off x="4239641" y="4595899"/>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40" name="Freeform 738"/>
            <p:cNvSpPr>
              <a:spLocks/>
            </p:cNvSpPr>
            <p:nvPr/>
          </p:nvSpPr>
          <p:spPr bwMode="auto">
            <a:xfrm>
              <a:off x="4259134" y="4595899"/>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41" name="Freeform 739"/>
            <p:cNvSpPr>
              <a:spLocks/>
            </p:cNvSpPr>
            <p:nvPr/>
          </p:nvSpPr>
          <p:spPr bwMode="auto">
            <a:xfrm>
              <a:off x="4278627" y="4595899"/>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42" name="Freeform 740"/>
            <p:cNvSpPr>
              <a:spLocks/>
            </p:cNvSpPr>
            <p:nvPr/>
          </p:nvSpPr>
          <p:spPr bwMode="auto">
            <a:xfrm>
              <a:off x="4298120" y="4595899"/>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43" name="Freeform 741"/>
            <p:cNvSpPr>
              <a:spLocks/>
            </p:cNvSpPr>
            <p:nvPr/>
          </p:nvSpPr>
          <p:spPr bwMode="auto">
            <a:xfrm>
              <a:off x="4317613" y="4595899"/>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44" name="Freeform 742"/>
            <p:cNvSpPr>
              <a:spLocks/>
            </p:cNvSpPr>
            <p:nvPr/>
          </p:nvSpPr>
          <p:spPr bwMode="auto">
            <a:xfrm>
              <a:off x="4337106" y="4595899"/>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45" name="Freeform 743"/>
            <p:cNvSpPr>
              <a:spLocks/>
            </p:cNvSpPr>
            <p:nvPr/>
          </p:nvSpPr>
          <p:spPr bwMode="auto">
            <a:xfrm>
              <a:off x="4356599" y="4595899"/>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46" name="Freeform 744"/>
            <p:cNvSpPr>
              <a:spLocks/>
            </p:cNvSpPr>
            <p:nvPr/>
          </p:nvSpPr>
          <p:spPr bwMode="auto">
            <a:xfrm>
              <a:off x="4376092" y="4595899"/>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47" name="Freeform 745"/>
            <p:cNvSpPr>
              <a:spLocks/>
            </p:cNvSpPr>
            <p:nvPr/>
          </p:nvSpPr>
          <p:spPr bwMode="auto">
            <a:xfrm>
              <a:off x="4395584" y="4595899"/>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48" name="Freeform 746"/>
            <p:cNvSpPr>
              <a:spLocks/>
            </p:cNvSpPr>
            <p:nvPr/>
          </p:nvSpPr>
          <p:spPr bwMode="auto">
            <a:xfrm>
              <a:off x="4415077" y="4595899"/>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49" name="Freeform 747"/>
            <p:cNvSpPr>
              <a:spLocks/>
            </p:cNvSpPr>
            <p:nvPr/>
          </p:nvSpPr>
          <p:spPr bwMode="auto">
            <a:xfrm>
              <a:off x="4434570" y="4595899"/>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0" name="Freeform 748"/>
            <p:cNvSpPr>
              <a:spLocks/>
            </p:cNvSpPr>
            <p:nvPr/>
          </p:nvSpPr>
          <p:spPr bwMode="auto">
            <a:xfrm>
              <a:off x="4454063" y="4595899"/>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1" name="Freeform 749"/>
            <p:cNvSpPr>
              <a:spLocks/>
            </p:cNvSpPr>
            <p:nvPr/>
          </p:nvSpPr>
          <p:spPr bwMode="auto">
            <a:xfrm>
              <a:off x="4473556" y="4595899"/>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2" name="Freeform 750"/>
            <p:cNvSpPr>
              <a:spLocks/>
            </p:cNvSpPr>
            <p:nvPr/>
          </p:nvSpPr>
          <p:spPr bwMode="auto">
            <a:xfrm>
              <a:off x="4493049" y="4595899"/>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3" name="Freeform 751"/>
            <p:cNvSpPr>
              <a:spLocks/>
            </p:cNvSpPr>
            <p:nvPr/>
          </p:nvSpPr>
          <p:spPr bwMode="auto">
            <a:xfrm>
              <a:off x="4512542" y="4595899"/>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4" name="Freeform 752"/>
            <p:cNvSpPr>
              <a:spLocks/>
            </p:cNvSpPr>
            <p:nvPr/>
          </p:nvSpPr>
          <p:spPr bwMode="auto">
            <a:xfrm>
              <a:off x="4532035" y="4595899"/>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5" name="Freeform 753"/>
            <p:cNvSpPr>
              <a:spLocks/>
            </p:cNvSpPr>
            <p:nvPr/>
          </p:nvSpPr>
          <p:spPr bwMode="auto">
            <a:xfrm>
              <a:off x="4551528" y="4595899"/>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6" name="Freeform 754"/>
            <p:cNvSpPr>
              <a:spLocks/>
            </p:cNvSpPr>
            <p:nvPr/>
          </p:nvSpPr>
          <p:spPr bwMode="auto">
            <a:xfrm>
              <a:off x="4571021" y="4595899"/>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7" name="Freeform 755"/>
            <p:cNvSpPr>
              <a:spLocks/>
            </p:cNvSpPr>
            <p:nvPr/>
          </p:nvSpPr>
          <p:spPr bwMode="auto">
            <a:xfrm>
              <a:off x="4590513" y="4595899"/>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8" name="Freeform 756"/>
            <p:cNvSpPr>
              <a:spLocks/>
            </p:cNvSpPr>
            <p:nvPr/>
          </p:nvSpPr>
          <p:spPr bwMode="auto">
            <a:xfrm>
              <a:off x="4610006" y="4595899"/>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9" name="Freeform 757"/>
            <p:cNvSpPr>
              <a:spLocks/>
            </p:cNvSpPr>
            <p:nvPr/>
          </p:nvSpPr>
          <p:spPr bwMode="auto">
            <a:xfrm>
              <a:off x="4629499" y="4595899"/>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0" name="Freeform 758"/>
            <p:cNvSpPr>
              <a:spLocks/>
            </p:cNvSpPr>
            <p:nvPr/>
          </p:nvSpPr>
          <p:spPr bwMode="auto">
            <a:xfrm>
              <a:off x="4648992" y="4595899"/>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1" name="Freeform 759"/>
            <p:cNvSpPr>
              <a:spLocks/>
            </p:cNvSpPr>
            <p:nvPr/>
          </p:nvSpPr>
          <p:spPr bwMode="auto">
            <a:xfrm>
              <a:off x="4668485" y="4595899"/>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2" name="Freeform 760"/>
            <p:cNvSpPr>
              <a:spLocks/>
            </p:cNvSpPr>
            <p:nvPr/>
          </p:nvSpPr>
          <p:spPr bwMode="auto">
            <a:xfrm>
              <a:off x="4687978" y="4595899"/>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3" name="Freeform 761"/>
            <p:cNvSpPr>
              <a:spLocks/>
            </p:cNvSpPr>
            <p:nvPr/>
          </p:nvSpPr>
          <p:spPr bwMode="auto">
            <a:xfrm>
              <a:off x="4707471" y="4595899"/>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4" name="Freeform 762"/>
            <p:cNvSpPr>
              <a:spLocks/>
            </p:cNvSpPr>
            <p:nvPr/>
          </p:nvSpPr>
          <p:spPr bwMode="auto">
            <a:xfrm>
              <a:off x="4726964" y="4595899"/>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5" name="Freeform 763"/>
            <p:cNvSpPr>
              <a:spLocks/>
            </p:cNvSpPr>
            <p:nvPr/>
          </p:nvSpPr>
          <p:spPr bwMode="auto">
            <a:xfrm>
              <a:off x="4746457" y="4595899"/>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6" name="Freeform 764"/>
            <p:cNvSpPr>
              <a:spLocks/>
            </p:cNvSpPr>
            <p:nvPr/>
          </p:nvSpPr>
          <p:spPr bwMode="auto">
            <a:xfrm>
              <a:off x="4765950" y="4595899"/>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7" name="Freeform 765"/>
            <p:cNvSpPr>
              <a:spLocks/>
            </p:cNvSpPr>
            <p:nvPr/>
          </p:nvSpPr>
          <p:spPr bwMode="auto">
            <a:xfrm>
              <a:off x="4785442" y="4595899"/>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8" name="Freeform 766"/>
            <p:cNvSpPr>
              <a:spLocks/>
            </p:cNvSpPr>
            <p:nvPr/>
          </p:nvSpPr>
          <p:spPr bwMode="auto">
            <a:xfrm>
              <a:off x="4804935" y="4595899"/>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9" name="Freeform 767"/>
            <p:cNvSpPr>
              <a:spLocks/>
            </p:cNvSpPr>
            <p:nvPr/>
          </p:nvSpPr>
          <p:spPr bwMode="auto">
            <a:xfrm>
              <a:off x="4824428" y="4595899"/>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0" name="Freeform 768"/>
            <p:cNvSpPr>
              <a:spLocks/>
            </p:cNvSpPr>
            <p:nvPr/>
          </p:nvSpPr>
          <p:spPr bwMode="auto">
            <a:xfrm>
              <a:off x="4843921" y="4595899"/>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1" name="Freeform 769"/>
            <p:cNvSpPr>
              <a:spLocks/>
            </p:cNvSpPr>
            <p:nvPr/>
          </p:nvSpPr>
          <p:spPr bwMode="auto">
            <a:xfrm>
              <a:off x="4863414" y="4595899"/>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2" name="Freeform 770"/>
            <p:cNvSpPr>
              <a:spLocks/>
            </p:cNvSpPr>
            <p:nvPr/>
          </p:nvSpPr>
          <p:spPr bwMode="auto">
            <a:xfrm>
              <a:off x="4882907" y="4595899"/>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3" name="Freeform 771"/>
            <p:cNvSpPr>
              <a:spLocks/>
            </p:cNvSpPr>
            <p:nvPr/>
          </p:nvSpPr>
          <p:spPr bwMode="auto">
            <a:xfrm>
              <a:off x="4902400" y="4595899"/>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4" name="Freeform 772"/>
            <p:cNvSpPr>
              <a:spLocks/>
            </p:cNvSpPr>
            <p:nvPr/>
          </p:nvSpPr>
          <p:spPr bwMode="auto">
            <a:xfrm>
              <a:off x="4921893" y="4595899"/>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5" name="Freeform 773"/>
            <p:cNvSpPr>
              <a:spLocks/>
            </p:cNvSpPr>
            <p:nvPr/>
          </p:nvSpPr>
          <p:spPr bwMode="auto">
            <a:xfrm>
              <a:off x="4941386" y="4595899"/>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6" name="Freeform 774"/>
            <p:cNvSpPr>
              <a:spLocks/>
            </p:cNvSpPr>
            <p:nvPr/>
          </p:nvSpPr>
          <p:spPr bwMode="auto">
            <a:xfrm>
              <a:off x="4960878" y="4595899"/>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7" name="Freeform 775"/>
            <p:cNvSpPr>
              <a:spLocks/>
            </p:cNvSpPr>
            <p:nvPr/>
          </p:nvSpPr>
          <p:spPr bwMode="auto">
            <a:xfrm>
              <a:off x="4980371" y="4595899"/>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8" name="Freeform 776"/>
            <p:cNvSpPr>
              <a:spLocks/>
            </p:cNvSpPr>
            <p:nvPr/>
          </p:nvSpPr>
          <p:spPr bwMode="auto">
            <a:xfrm>
              <a:off x="4999864" y="4595899"/>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9" name="Freeform 777"/>
            <p:cNvSpPr>
              <a:spLocks/>
            </p:cNvSpPr>
            <p:nvPr/>
          </p:nvSpPr>
          <p:spPr bwMode="auto">
            <a:xfrm>
              <a:off x="5019357" y="4595899"/>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0" name="Freeform 778"/>
            <p:cNvSpPr>
              <a:spLocks/>
            </p:cNvSpPr>
            <p:nvPr/>
          </p:nvSpPr>
          <p:spPr bwMode="auto">
            <a:xfrm>
              <a:off x="5038850" y="4595899"/>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1" name="Freeform 779"/>
            <p:cNvSpPr>
              <a:spLocks/>
            </p:cNvSpPr>
            <p:nvPr/>
          </p:nvSpPr>
          <p:spPr bwMode="auto">
            <a:xfrm>
              <a:off x="5058343" y="4595899"/>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2" name="Freeform 780"/>
            <p:cNvSpPr>
              <a:spLocks/>
            </p:cNvSpPr>
            <p:nvPr/>
          </p:nvSpPr>
          <p:spPr bwMode="auto">
            <a:xfrm>
              <a:off x="5077836" y="4595899"/>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3" name="Freeform 781"/>
            <p:cNvSpPr>
              <a:spLocks/>
            </p:cNvSpPr>
            <p:nvPr/>
          </p:nvSpPr>
          <p:spPr bwMode="auto">
            <a:xfrm>
              <a:off x="5097329" y="4595899"/>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4" name="Freeform 782"/>
            <p:cNvSpPr>
              <a:spLocks/>
            </p:cNvSpPr>
            <p:nvPr/>
          </p:nvSpPr>
          <p:spPr bwMode="auto">
            <a:xfrm>
              <a:off x="5116822" y="4595899"/>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5" name="Freeform 783"/>
            <p:cNvSpPr>
              <a:spLocks/>
            </p:cNvSpPr>
            <p:nvPr/>
          </p:nvSpPr>
          <p:spPr bwMode="auto">
            <a:xfrm>
              <a:off x="5136315" y="4595899"/>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6" name="Freeform 784"/>
            <p:cNvSpPr>
              <a:spLocks/>
            </p:cNvSpPr>
            <p:nvPr/>
          </p:nvSpPr>
          <p:spPr bwMode="auto">
            <a:xfrm>
              <a:off x="5155807" y="4595899"/>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7" name="Freeform 785"/>
            <p:cNvSpPr>
              <a:spLocks/>
            </p:cNvSpPr>
            <p:nvPr/>
          </p:nvSpPr>
          <p:spPr bwMode="auto">
            <a:xfrm>
              <a:off x="5175300" y="4595899"/>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8" name="Freeform 786"/>
            <p:cNvSpPr>
              <a:spLocks/>
            </p:cNvSpPr>
            <p:nvPr/>
          </p:nvSpPr>
          <p:spPr bwMode="auto">
            <a:xfrm>
              <a:off x="5194793" y="4595899"/>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9" name="Freeform 787"/>
            <p:cNvSpPr>
              <a:spLocks/>
            </p:cNvSpPr>
            <p:nvPr/>
          </p:nvSpPr>
          <p:spPr bwMode="auto">
            <a:xfrm>
              <a:off x="5214286" y="4595899"/>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0" name="Freeform 788"/>
            <p:cNvSpPr>
              <a:spLocks/>
            </p:cNvSpPr>
            <p:nvPr/>
          </p:nvSpPr>
          <p:spPr bwMode="auto">
            <a:xfrm>
              <a:off x="5233779" y="4595899"/>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1" name="Freeform 789"/>
            <p:cNvSpPr>
              <a:spLocks/>
            </p:cNvSpPr>
            <p:nvPr/>
          </p:nvSpPr>
          <p:spPr bwMode="auto">
            <a:xfrm>
              <a:off x="5253272" y="4595899"/>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2" name="Freeform 790"/>
            <p:cNvSpPr>
              <a:spLocks/>
            </p:cNvSpPr>
            <p:nvPr/>
          </p:nvSpPr>
          <p:spPr bwMode="auto">
            <a:xfrm>
              <a:off x="5272765" y="4595899"/>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3" name="Freeform 791"/>
            <p:cNvSpPr>
              <a:spLocks/>
            </p:cNvSpPr>
            <p:nvPr/>
          </p:nvSpPr>
          <p:spPr bwMode="auto">
            <a:xfrm>
              <a:off x="5292258" y="4595899"/>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4" name="Freeform 792"/>
            <p:cNvSpPr>
              <a:spLocks/>
            </p:cNvSpPr>
            <p:nvPr/>
          </p:nvSpPr>
          <p:spPr bwMode="auto">
            <a:xfrm>
              <a:off x="5311751" y="4595899"/>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5" name="Freeform 793"/>
            <p:cNvSpPr>
              <a:spLocks/>
            </p:cNvSpPr>
            <p:nvPr/>
          </p:nvSpPr>
          <p:spPr bwMode="auto">
            <a:xfrm>
              <a:off x="5331244" y="4595899"/>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6" name="Freeform 794"/>
            <p:cNvSpPr>
              <a:spLocks/>
            </p:cNvSpPr>
            <p:nvPr/>
          </p:nvSpPr>
          <p:spPr bwMode="auto">
            <a:xfrm>
              <a:off x="5350736" y="4595899"/>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7" name="Freeform 795"/>
            <p:cNvSpPr>
              <a:spLocks/>
            </p:cNvSpPr>
            <p:nvPr/>
          </p:nvSpPr>
          <p:spPr bwMode="auto">
            <a:xfrm>
              <a:off x="5370229" y="4595899"/>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8" name="Freeform 796"/>
            <p:cNvSpPr>
              <a:spLocks/>
            </p:cNvSpPr>
            <p:nvPr/>
          </p:nvSpPr>
          <p:spPr bwMode="auto">
            <a:xfrm>
              <a:off x="5389722" y="4595899"/>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9" name="Freeform 797"/>
            <p:cNvSpPr>
              <a:spLocks/>
            </p:cNvSpPr>
            <p:nvPr/>
          </p:nvSpPr>
          <p:spPr bwMode="auto">
            <a:xfrm>
              <a:off x="5409215" y="4595899"/>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0" name="Freeform 798"/>
            <p:cNvSpPr>
              <a:spLocks/>
            </p:cNvSpPr>
            <p:nvPr/>
          </p:nvSpPr>
          <p:spPr bwMode="auto">
            <a:xfrm>
              <a:off x="5428708" y="4595899"/>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1" name="Freeform 799"/>
            <p:cNvSpPr>
              <a:spLocks/>
            </p:cNvSpPr>
            <p:nvPr/>
          </p:nvSpPr>
          <p:spPr bwMode="auto">
            <a:xfrm>
              <a:off x="5448201" y="4595899"/>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2" name="Freeform 800"/>
            <p:cNvSpPr>
              <a:spLocks/>
            </p:cNvSpPr>
            <p:nvPr/>
          </p:nvSpPr>
          <p:spPr bwMode="auto">
            <a:xfrm>
              <a:off x="5467694" y="4595899"/>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3" name="Freeform 801"/>
            <p:cNvSpPr>
              <a:spLocks/>
            </p:cNvSpPr>
            <p:nvPr/>
          </p:nvSpPr>
          <p:spPr bwMode="auto">
            <a:xfrm>
              <a:off x="5487187" y="4595899"/>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4" name="Freeform 802"/>
            <p:cNvSpPr>
              <a:spLocks/>
            </p:cNvSpPr>
            <p:nvPr/>
          </p:nvSpPr>
          <p:spPr bwMode="auto">
            <a:xfrm>
              <a:off x="5506680" y="4595899"/>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5" name="Freeform 803"/>
            <p:cNvSpPr>
              <a:spLocks/>
            </p:cNvSpPr>
            <p:nvPr/>
          </p:nvSpPr>
          <p:spPr bwMode="auto">
            <a:xfrm>
              <a:off x="5526172" y="4595899"/>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6" name="Freeform 804"/>
            <p:cNvSpPr>
              <a:spLocks/>
            </p:cNvSpPr>
            <p:nvPr/>
          </p:nvSpPr>
          <p:spPr bwMode="auto">
            <a:xfrm>
              <a:off x="5545665" y="4595899"/>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7" name="Freeform 805"/>
            <p:cNvSpPr>
              <a:spLocks/>
            </p:cNvSpPr>
            <p:nvPr/>
          </p:nvSpPr>
          <p:spPr bwMode="auto">
            <a:xfrm>
              <a:off x="5565158" y="4595899"/>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8" name="Freeform 806"/>
            <p:cNvSpPr>
              <a:spLocks/>
            </p:cNvSpPr>
            <p:nvPr/>
          </p:nvSpPr>
          <p:spPr bwMode="auto">
            <a:xfrm>
              <a:off x="5584651" y="4595899"/>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9" name="Freeform 807"/>
            <p:cNvSpPr>
              <a:spLocks/>
            </p:cNvSpPr>
            <p:nvPr/>
          </p:nvSpPr>
          <p:spPr bwMode="auto">
            <a:xfrm>
              <a:off x="5604144" y="4595899"/>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grpSp>
          <p:nvGrpSpPr>
            <p:cNvPr id="210" name="Group 808"/>
            <p:cNvGrpSpPr>
              <a:grpSpLocks/>
            </p:cNvGrpSpPr>
            <p:nvPr/>
          </p:nvGrpSpPr>
          <p:grpSpPr bwMode="auto">
            <a:xfrm>
              <a:off x="5217941" y="3913648"/>
              <a:ext cx="1833551" cy="691998"/>
              <a:chOff x="3519" y="3500"/>
              <a:chExt cx="1505" cy="568"/>
            </a:xfrm>
          </p:grpSpPr>
          <p:sp>
            <p:nvSpPr>
              <p:cNvPr id="1922" name="Freeform 809"/>
              <p:cNvSpPr>
                <a:spLocks/>
              </p:cNvSpPr>
              <p:nvPr/>
            </p:nvSpPr>
            <p:spPr bwMode="auto">
              <a:xfrm>
                <a:off x="3852" y="40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23" name="Freeform 810"/>
              <p:cNvSpPr>
                <a:spLocks/>
              </p:cNvSpPr>
              <p:nvPr/>
            </p:nvSpPr>
            <p:spPr bwMode="auto">
              <a:xfrm>
                <a:off x="3868" y="40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24" name="Freeform 811"/>
              <p:cNvSpPr>
                <a:spLocks/>
              </p:cNvSpPr>
              <p:nvPr/>
            </p:nvSpPr>
            <p:spPr bwMode="auto">
              <a:xfrm>
                <a:off x="3884" y="40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25" name="Freeform 812"/>
              <p:cNvSpPr>
                <a:spLocks/>
              </p:cNvSpPr>
              <p:nvPr/>
            </p:nvSpPr>
            <p:spPr bwMode="auto">
              <a:xfrm>
                <a:off x="3900" y="40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26" name="Freeform 813"/>
              <p:cNvSpPr>
                <a:spLocks/>
              </p:cNvSpPr>
              <p:nvPr/>
            </p:nvSpPr>
            <p:spPr bwMode="auto">
              <a:xfrm>
                <a:off x="3916" y="40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27" name="Freeform 814"/>
              <p:cNvSpPr>
                <a:spLocks/>
              </p:cNvSpPr>
              <p:nvPr/>
            </p:nvSpPr>
            <p:spPr bwMode="auto">
              <a:xfrm>
                <a:off x="3932" y="40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28" name="Freeform 815"/>
              <p:cNvSpPr>
                <a:spLocks/>
              </p:cNvSpPr>
              <p:nvPr/>
            </p:nvSpPr>
            <p:spPr bwMode="auto">
              <a:xfrm>
                <a:off x="3948" y="40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29" name="Freeform 816"/>
              <p:cNvSpPr>
                <a:spLocks/>
              </p:cNvSpPr>
              <p:nvPr/>
            </p:nvSpPr>
            <p:spPr bwMode="auto">
              <a:xfrm>
                <a:off x="3964" y="40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30" name="Freeform 817"/>
              <p:cNvSpPr>
                <a:spLocks/>
              </p:cNvSpPr>
              <p:nvPr/>
            </p:nvSpPr>
            <p:spPr bwMode="auto">
              <a:xfrm>
                <a:off x="3980" y="40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31" name="Freeform 818"/>
              <p:cNvSpPr>
                <a:spLocks/>
              </p:cNvSpPr>
              <p:nvPr/>
            </p:nvSpPr>
            <p:spPr bwMode="auto">
              <a:xfrm>
                <a:off x="3996" y="40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32" name="Freeform 819"/>
              <p:cNvSpPr>
                <a:spLocks/>
              </p:cNvSpPr>
              <p:nvPr/>
            </p:nvSpPr>
            <p:spPr bwMode="auto">
              <a:xfrm>
                <a:off x="4012" y="40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33" name="Freeform 820"/>
              <p:cNvSpPr>
                <a:spLocks/>
              </p:cNvSpPr>
              <p:nvPr/>
            </p:nvSpPr>
            <p:spPr bwMode="auto">
              <a:xfrm>
                <a:off x="4028" y="40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34" name="Freeform 821"/>
              <p:cNvSpPr>
                <a:spLocks/>
              </p:cNvSpPr>
              <p:nvPr/>
            </p:nvSpPr>
            <p:spPr bwMode="auto">
              <a:xfrm>
                <a:off x="4044" y="40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35" name="Freeform 822"/>
              <p:cNvSpPr>
                <a:spLocks/>
              </p:cNvSpPr>
              <p:nvPr/>
            </p:nvSpPr>
            <p:spPr bwMode="auto">
              <a:xfrm>
                <a:off x="4060" y="40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36" name="Freeform 823"/>
              <p:cNvSpPr>
                <a:spLocks/>
              </p:cNvSpPr>
              <p:nvPr/>
            </p:nvSpPr>
            <p:spPr bwMode="auto">
              <a:xfrm>
                <a:off x="4076" y="406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37" name="Freeform 824"/>
              <p:cNvSpPr>
                <a:spLocks/>
              </p:cNvSpPr>
              <p:nvPr/>
            </p:nvSpPr>
            <p:spPr bwMode="auto">
              <a:xfrm>
                <a:off x="4092" y="40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38" name="Freeform 825"/>
              <p:cNvSpPr>
                <a:spLocks/>
              </p:cNvSpPr>
              <p:nvPr/>
            </p:nvSpPr>
            <p:spPr bwMode="auto">
              <a:xfrm>
                <a:off x="4108" y="40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39" name="Freeform 826"/>
              <p:cNvSpPr>
                <a:spLocks/>
              </p:cNvSpPr>
              <p:nvPr/>
            </p:nvSpPr>
            <p:spPr bwMode="auto">
              <a:xfrm>
                <a:off x="4124" y="40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40" name="Freeform 827"/>
              <p:cNvSpPr>
                <a:spLocks/>
              </p:cNvSpPr>
              <p:nvPr/>
            </p:nvSpPr>
            <p:spPr bwMode="auto">
              <a:xfrm>
                <a:off x="4140" y="40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41" name="Freeform 828"/>
              <p:cNvSpPr>
                <a:spLocks/>
              </p:cNvSpPr>
              <p:nvPr/>
            </p:nvSpPr>
            <p:spPr bwMode="auto">
              <a:xfrm>
                <a:off x="4156" y="40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42" name="Freeform 829"/>
              <p:cNvSpPr>
                <a:spLocks/>
              </p:cNvSpPr>
              <p:nvPr/>
            </p:nvSpPr>
            <p:spPr bwMode="auto">
              <a:xfrm>
                <a:off x="4172" y="40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43" name="Freeform 830"/>
              <p:cNvSpPr>
                <a:spLocks/>
              </p:cNvSpPr>
              <p:nvPr/>
            </p:nvSpPr>
            <p:spPr bwMode="auto">
              <a:xfrm>
                <a:off x="4188" y="40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44" name="Freeform 831"/>
              <p:cNvSpPr>
                <a:spLocks/>
              </p:cNvSpPr>
              <p:nvPr/>
            </p:nvSpPr>
            <p:spPr bwMode="auto">
              <a:xfrm>
                <a:off x="4204" y="40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45" name="Freeform 832"/>
              <p:cNvSpPr>
                <a:spLocks/>
              </p:cNvSpPr>
              <p:nvPr/>
            </p:nvSpPr>
            <p:spPr bwMode="auto">
              <a:xfrm>
                <a:off x="4220" y="40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46" name="Freeform 833"/>
              <p:cNvSpPr>
                <a:spLocks/>
              </p:cNvSpPr>
              <p:nvPr/>
            </p:nvSpPr>
            <p:spPr bwMode="auto">
              <a:xfrm>
                <a:off x="4236" y="40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47" name="Freeform 834"/>
              <p:cNvSpPr>
                <a:spLocks/>
              </p:cNvSpPr>
              <p:nvPr/>
            </p:nvSpPr>
            <p:spPr bwMode="auto">
              <a:xfrm>
                <a:off x="4252" y="40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48" name="Freeform 835"/>
              <p:cNvSpPr>
                <a:spLocks/>
              </p:cNvSpPr>
              <p:nvPr/>
            </p:nvSpPr>
            <p:spPr bwMode="auto">
              <a:xfrm>
                <a:off x="4268" y="40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49" name="Freeform 836"/>
              <p:cNvSpPr>
                <a:spLocks/>
              </p:cNvSpPr>
              <p:nvPr/>
            </p:nvSpPr>
            <p:spPr bwMode="auto">
              <a:xfrm>
                <a:off x="4284" y="40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50" name="Freeform 837"/>
              <p:cNvSpPr>
                <a:spLocks/>
              </p:cNvSpPr>
              <p:nvPr/>
            </p:nvSpPr>
            <p:spPr bwMode="auto">
              <a:xfrm>
                <a:off x="4300" y="40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51" name="Freeform 838"/>
              <p:cNvSpPr>
                <a:spLocks/>
              </p:cNvSpPr>
              <p:nvPr/>
            </p:nvSpPr>
            <p:spPr bwMode="auto">
              <a:xfrm>
                <a:off x="4316" y="40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52" name="Freeform 839"/>
              <p:cNvSpPr>
                <a:spLocks/>
              </p:cNvSpPr>
              <p:nvPr/>
            </p:nvSpPr>
            <p:spPr bwMode="auto">
              <a:xfrm>
                <a:off x="4332" y="40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53" name="Freeform 840"/>
              <p:cNvSpPr>
                <a:spLocks/>
              </p:cNvSpPr>
              <p:nvPr/>
            </p:nvSpPr>
            <p:spPr bwMode="auto">
              <a:xfrm>
                <a:off x="4348" y="40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54" name="Freeform 841"/>
              <p:cNvSpPr>
                <a:spLocks/>
              </p:cNvSpPr>
              <p:nvPr/>
            </p:nvSpPr>
            <p:spPr bwMode="auto">
              <a:xfrm>
                <a:off x="4364" y="40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55" name="Freeform 842"/>
              <p:cNvSpPr>
                <a:spLocks/>
              </p:cNvSpPr>
              <p:nvPr/>
            </p:nvSpPr>
            <p:spPr bwMode="auto">
              <a:xfrm>
                <a:off x="4380" y="40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56" name="Freeform 843"/>
              <p:cNvSpPr>
                <a:spLocks/>
              </p:cNvSpPr>
              <p:nvPr/>
            </p:nvSpPr>
            <p:spPr bwMode="auto">
              <a:xfrm>
                <a:off x="4396" y="40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57" name="Freeform 844"/>
              <p:cNvSpPr>
                <a:spLocks/>
              </p:cNvSpPr>
              <p:nvPr/>
            </p:nvSpPr>
            <p:spPr bwMode="auto">
              <a:xfrm>
                <a:off x="4412" y="40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58" name="Freeform 845"/>
              <p:cNvSpPr>
                <a:spLocks/>
              </p:cNvSpPr>
              <p:nvPr/>
            </p:nvSpPr>
            <p:spPr bwMode="auto">
              <a:xfrm>
                <a:off x="4428" y="40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59" name="Freeform 846"/>
              <p:cNvSpPr>
                <a:spLocks/>
              </p:cNvSpPr>
              <p:nvPr/>
            </p:nvSpPr>
            <p:spPr bwMode="auto">
              <a:xfrm>
                <a:off x="4444" y="40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60" name="Freeform 847"/>
              <p:cNvSpPr>
                <a:spLocks/>
              </p:cNvSpPr>
              <p:nvPr/>
            </p:nvSpPr>
            <p:spPr bwMode="auto">
              <a:xfrm>
                <a:off x="4460" y="40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61" name="Freeform 848"/>
              <p:cNvSpPr>
                <a:spLocks/>
              </p:cNvSpPr>
              <p:nvPr/>
            </p:nvSpPr>
            <p:spPr bwMode="auto">
              <a:xfrm>
                <a:off x="4476" y="40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62" name="Freeform 849"/>
              <p:cNvSpPr>
                <a:spLocks/>
              </p:cNvSpPr>
              <p:nvPr/>
            </p:nvSpPr>
            <p:spPr bwMode="auto">
              <a:xfrm>
                <a:off x="4492" y="40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63" name="Freeform 850"/>
              <p:cNvSpPr>
                <a:spLocks/>
              </p:cNvSpPr>
              <p:nvPr/>
            </p:nvSpPr>
            <p:spPr bwMode="auto">
              <a:xfrm>
                <a:off x="4508" y="40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64" name="Freeform 851"/>
              <p:cNvSpPr>
                <a:spLocks/>
              </p:cNvSpPr>
              <p:nvPr/>
            </p:nvSpPr>
            <p:spPr bwMode="auto">
              <a:xfrm>
                <a:off x="4524" y="40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65" name="Freeform 852"/>
              <p:cNvSpPr>
                <a:spLocks/>
              </p:cNvSpPr>
              <p:nvPr/>
            </p:nvSpPr>
            <p:spPr bwMode="auto">
              <a:xfrm>
                <a:off x="4540" y="40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66" name="Freeform 853"/>
              <p:cNvSpPr>
                <a:spLocks/>
              </p:cNvSpPr>
              <p:nvPr/>
            </p:nvSpPr>
            <p:spPr bwMode="auto">
              <a:xfrm>
                <a:off x="4556" y="40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67" name="Freeform 854"/>
              <p:cNvSpPr>
                <a:spLocks/>
              </p:cNvSpPr>
              <p:nvPr/>
            </p:nvSpPr>
            <p:spPr bwMode="auto">
              <a:xfrm>
                <a:off x="4572" y="40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68" name="Freeform 855"/>
              <p:cNvSpPr>
                <a:spLocks/>
              </p:cNvSpPr>
              <p:nvPr/>
            </p:nvSpPr>
            <p:spPr bwMode="auto">
              <a:xfrm>
                <a:off x="4588" y="40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69" name="Freeform 856"/>
              <p:cNvSpPr>
                <a:spLocks/>
              </p:cNvSpPr>
              <p:nvPr/>
            </p:nvSpPr>
            <p:spPr bwMode="auto">
              <a:xfrm>
                <a:off x="4604" y="40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70" name="Freeform 857"/>
              <p:cNvSpPr>
                <a:spLocks/>
              </p:cNvSpPr>
              <p:nvPr/>
            </p:nvSpPr>
            <p:spPr bwMode="auto">
              <a:xfrm>
                <a:off x="4620" y="40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71" name="Freeform 858"/>
              <p:cNvSpPr>
                <a:spLocks/>
              </p:cNvSpPr>
              <p:nvPr/>
            </p:nvSpPr>
            <p:spPr bwMode="auto">
              <a:xfrm>
                <a:off x="4636" y="40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72" name="Freeform 859"/>
              <p:cNvSpPr>
                <a:spLocks/>
              </p:cNvSpPr>
              <p:nvPr/>
            </p:nvSpPr>
            <p:spPr bwMode="auto">
              <a:xfrm>
                <a:off x="4652" y="40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73" name="Freeform 860"/>
              <p:cNvSpPr>
                <a:spLocks/>
              </p:cNvSpPr>
              <p:nvPr/>
            </p:nvSpPr>
            <p:spPr bwMode="auto">
              <a:xfrm>
                <a:off x="4668" y="40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74" name="Freeform 861"/>
              <p:cNvSpPr>
                <a:spLocks/>
              </p:cNvSpPr>
              <p:nvPr/>
            </p:nvSpPr>
            <p:spPr bwMode="auto">
              <a:xfrm>
                <a:off x="4684" y="40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75" name="Freeform 862"/>
              <p:cNvSpPr>
                <a:spLocks/>
              </p:cNvSpPr>
              <p:nvPr/>
            </p:nvSpPr>
            <p:spPr bwMode="auto">
              <a:xfrm>
                <a:off x="4700" y="40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76" name="Freeform 863"/>
              <p:cNvSpPr>
                <a:spLocks/>
              </p:cNvSpPr>
              <p:nvPr/>
            </p:nvSpPr>
            <p:spPr bwMode="auto">
              <a:xfrm>
                <a:off x="4716" y="40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77" name="Freeform 864"/>
              <p:cNvSpPr>
                <a:spLocks/>
              </p:cNvSpPr>
              <p:nvPr/>
            </p:nvSpPr>
            <p:spPr bwMode="auto">
              <a:xfrm>
                <a:off x="4732" y="40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78" name="Freeform 865"/>
              <p:cNvSpPr>
                <a:spLocks/>
              </p:cNvSpPr>
              <p:nvPr/>
            </p:nvSpPr>
            <p:spPr bwMode="auto">
              <a:xfrm>
                <a:off x="4748" y="40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79" name="Freeform 866"/>
              <p:cNvSpPr>
                <a:spLocks/>
              </p:cNvSpPr>
              <p:nvPr/>
            </p:nvSpPr>
            <p:spPr bwMode="auto">
              <a:xfrm>
                <a:off x="4764" y="40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80" name="Freeform 867"/>
              <p:cNvSpPr>
                <a:spLocks/>
              </p:cNvSpPr>
              <p:nvPr/>
            </p:nvSpPr>
            <p:spPr bwMode="auto">
              <a:xfrm>
                <a:off x="4780" y="40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81" name="Freeform 868"/>
              <p:cNvSpPr>
                <a:spLocks/>
              </p:cNvSpPr>
              <p:nvPr/>
            </p:nvSpPr>
            <p:spPr bwMode="auto">
              <a:xfrm>
                <a:off x="4796" y="40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82" name="Freeform 869"/>
              <p:cNvSpPr>
                <a:spLocks/>
              </p:cNvSpPr>
              <p:nvPr/>
            </p:nvSpPr>
            <p:spPr bwMode="auto">
              <a:xfrm>
                <a:off x="4812" y="40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83" name="Freeform 870"/>
              <p:cNvSpPr>
                <a:spLocks/>
              </p:cNvSpPr>
              <p:nvPr/>
            </p:nvSpPr>
            <p:spPr bwMode="auto">
              <a:xfrm>
                <a:off x="4828" y="40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84" name="Freeform 871"/>
              <p:cNvSpPr>
                <a:spLocks/>
              </p:cNvSpPr>
              <p:nvPr/>
            </p:nvSpPr>
            <p:spPr bwMode="auto">
              <a:xfrm>
                <a:off x="4844" y="40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85" name="Freeform 872"/>
              <p:cNvSpPr>
                <a:spLocks/>
              </p:cNvSpPr>
              <p:nvPr/>
            </p:nvSpPr>
            <p:spPr bwMode="auto">
              <a:xfrm>
                <a:off x="4860" y="40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86" name="Freeform 873"/>
              <p:cNvSpPr>
                <a:spLocks/>
              </p:cNvSpPr>
              <p:nvPr/>
            </p:nvSpPr>
            <p:spPr bwMode="auto">
              <a:xfrm>
                <a:off x="4876" y="406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87" name="Freeform 874"/>
              <p:cNvSpPr>
                <a:spLocks/>
              </p:cNvSpPr>
              <p:nvPr/>
            </p:nvSpPr>
            <p:spPr bwMode="auto">
              <a:xfrm>
                <a:off x="4892" y="4060"/>
                <a:ext cx="8" cy="8"/>
              </a:xfrm>
              <a:custGeom>
                <a:avLst/>
                <a:gdLst/>
                <a:ahLst/>
                <a:cxnLst>
                  <a:cxn ang="0">
                    <a:pos x="25"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5" y="12"/>
                  </a:cxn>
                </a:cxnLst>
                <a:rect l="0" t="0" r="r" b="b"/>
                <a:pathLst>
                  <a:path w="25" h="24">
                    <a:moveTo>
                      <a:pt x="25"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5"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88" name="Freeform 875"/>
              <p:cNvSpPr>
                <a:spLocks/>
              </p:cNvSpPr>
              <p:nvPr/>
            </p:nvSpPr>
            <p:spPr bwMode="auto">
              <a:xfrm>
                <a:off x="4908" y="406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89" name="Freeform 876"/>
              <p:cNvSpPr>
                <a:spLocks/>
              </p:cNvSpPr>
              <p:nvPr/>
            </p:nvSpPr>
            <p:spPr bwMode="auto">
              <a:xfrm>
                <a:off x="4924" y="406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90" name="Freeform 877"/>
              <p:cNvSpPr>
                <a:spLocks/>
              </p:cNvSpPr>
              <p:nvPr/>
            </p:nvSpPr>
            <p:spPr bwMode="auto">
              <a:xfrm>
                <a:off x="4940" y="406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91" name="Freeform 878"/>
              <p:cNvSpPr>
                <a:spLocks/>
              </p:cNvSpPr>
              <p:nvPr/>
            </p:nvSpPr>
            <p:spPr bwMode="auto">
              <a:xfrm>
                <a:off x="4956" y="406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92" name="Freeform 879"/>
              <p:cNvSpPr>
                <a:spLocks/>
              </p:cNvSpPr>
              <p:nvPr/>
            </p:nvSpPr>
            <p:spPr bwMode="auto">
              <a:xfrm>
                <a:off x="4972" y="406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93" name="Freeform 880"/>
              <p:cNvSpPr>
                <a:spLocks/>
              </p:cNvSpPr>
              <p:nvPr/>
            </p:nvSpPr>
            <p:spPr bwMode="auto">
              <a:xfrm>
                <a:off x="4988" y="4058"/>
                <a:ext cx="8" cy="8"/>
              </a:xfrm>
              <a:custGeom>
                <a:avLst/>
                <a:gdLst/>
                <a:ahLst/>
                <a:cxnLst>
                  <a:cxn ang="0">
                    <a:pos x="24" y="12"/>
                  </a:cxn>
                  <a:cxn ang="0">
                    <a:pos x="22" y="12"/>
                  </a:cxn>
                  <a:cxn ang="0">
                    <a:pos x="22" y="13"/>
                  </a:cxn>
                  <a:cxn ang="0">
                    <a:pos x="22" y="15"/>
                  </a:cxn>
                  <a:cxn ang="0">
                    <a:pos x="20" y="20"/>
                  </a:cxn>
                  <a:cxn ang="0">
                    <a:pos x="15" y="23"/>
                  </a:cxn>
                  <a:cxn ang="0">
                    <a:pos x="13" y="23"/>
                  </a:cxn>
                  <a:cxn ang="0">
                    <a:pos x="12" y="23"/>
                  </a:cxn>
                  <a:cxn ang="0">
                    <a:pos x="12" y="24"/>
                  </a:cxn>
                  <a:cxn ang="0">
                    <a:pos x="7" y="23"/>
                  </a:cxn>
                  <a:cxn ang="0">
                    <a:pos x="3" y="20"/>
                  </a:cxn>
                  <a:cxn ang="0">
                    <a:pos x="0" y="15"/>
                  </a:cxn>
                  <a:cxn ang="0">
                    <a:pos x="0" y="12"/>
                  </a:cxn>
                  <a:cxn ang="0">
                    <a:pos x="3" y="3"/>
                  </a:cxn>
                  <a:cxn ang="0">
                    <a:pos x="12" y="0"/>
                  </a:cxn>
                  <a:cxn ang="0">
                    <a:pos x="15" y="0"/>
                  </a:cxn>
                  <a:cxn ang="0">
                    <a:pos x="20" y="3"/>
                  </a:cxn>
                  <a:cxn ang="0">
                    <a:pos x="22" y="7"/>
                  </a:cxn>
                  <a:cxn ang="0">
                    <a:pos x="24" y="12"/>
                  </a:cxn>
                </a:cxnLst>
                <a:rect l="0" t="0" r="r" b="b"/>
                <a:pathLst>
                  <a:path w="24" h="24">
                    <a:moveTo>
                      <a:pt x="24" y="12"/>
                    </a:moveTo>
                    <a:lnTo>
                      <a:pt x="22" y="12"/>
                    </a:lnTo>
                    <a:lnTo>
                      <a:pt x="22" y="13"/>
                    </a:lnTo>
                    <a:lnTo>
                      <a:pt x="22" y="15"/>
                    </a:lnTo>
                    <a:lnTo>
                      <a:pt x="20" y="20"/>
                    </a:lnTo>
                    <a:lnTo>
                      <a:pt x="15" y="23"/>
                    </a:lnTo>
                    <a:lnTo>
                      <a:pt x="13" y="23"/>
                    </a:lnTo>
                    <a:lnTo>
                      <a:pt x="12" y="23"/>
                    </a:lnTo>
                    <a:lnTo>
                      <a:pt x="12" y="24"/>
                    </a:lnTo>
                    <a:lnTo>
                      <a:pt x="7" y="23"/>
                    </a:lnTo>
                    <a:lnTo>
                      <a:pt x="3" y="20"/>
                    </a:lnTo>
                    <a:lnTo>
                      <a:pt x="0" y="15"/>
                    </a:lnTo>
                    <a:lnTo>
                      <a:pt x="0" y="12"/>
                    </a:lnTo>
                    <a:lnTo>
                      <a:pt x="3" y="3"/>
                    </a:lnTo>
                    <a:lnTo>
                      <a:pt x="12" y="0"/>
                    </a:lnTo>
                    <a:lnTo>
                      <a:pt x="15" y="0"/>
                    </a:lnTo>
                    <a:lnTo>
                      <a:pt x="20" y="3"/>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94" name="Freeform 881"/>
              <p:cNvSpPr>
                <a:spLocks/>
              </p:cNvSpPr>
              <p:nvPr/>
            </p:nvSpPr>
            <p:spPr bwMode="auto">
              <a:xfrm>
                <a:off x="5001" y="4050"/>
                <a:ext cx="8" cy="8"/>
              </a:xfrm>
              <a:custGeom>
                <a:avLst/>
                <a:gdLst/>
                <a:ahLst/>
                <a:cxnLst>
                  <a:cxn ang="0">
                    <a:pos x="24" y="12"/>
                  </a:cxn>
                  <a:cxn ang="0">
                    <a:pos x="23" y="12"/>
                  </a:cxn>
                  <a:cxn ang="0">
                    <a:pos x="23" y="13"/>
                  </a:cxn>
                  <a:cxn ang="0">
                    <a:pos x="23" y="16"/>
                  </a:cxn>
                  <a:cxn ang="0">
                    <a:pos x="21" y="21"/>
                  </a:cxn>
                  <a:cxn ang="0">
                    <a:pos x="16" y="23"/>
                  </a:cxn>
                  <a:cxn ang="0">
                    <a:pos x="13" y="23"/>
                  </a:cxn>
                  <a:cxn ang="0">
                    <a:pos x="12" y="23"/>
                  </a:cxn>
                  <a:cxn ang="0">
                    <a:pos x="12" y="24"/>
                  </a:cxn>
                  <a:cxn ang="0">
                    <a:pos x="7" y="23"/>
                  </a:cxn>
                  <a:cxn ang="0">
                    <a:pos x="4" y="21"/>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1"/>
                    </a:lnTo>
                    <a:lnTo>
                      <a:pt x="16" y="23"/>
                    </a:lnTo>
                    <a:lnTo>
                      <a:pt x="13" y="23"/>
                    </a:lnTo>
                    <a:lnTo>
                      <a:pt x="12" y="23"/>
                    </a:lnTo>
                    <a:lnTo>
                      <a:pt x="12" y="24"/>
                    </a:lnTo>
                    <a:lnTo>
                      <a:pt x="7" y="23"/>
                    </a:lnTo>
                    <a:lnTo>
                      <a:pt x="4" y="21"/>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95" name="Freeform 882"/>
              <p:cNvSpPr>
                <a:spLocks/>
              </p:cNvSpPr>
              <p:nvPr/>
            </p:nvSpPr>
            <p:spPr bwMode="auto">
              <a:xfrm>
                <a:off x="5011" y="4038"/>
                <a:ext cx="8" cy="8"/>
              </a:xfrm>
              <a:custGeom>
                <a:avLst/>
                <a:gdLst/>
                <a:ahLst/>
                <a:cxnLst>
                  <a:cxn ang="0">
                    <a:pos x="24" y="12"/>
                  </a:cxn>
                  <a:cxn ang="0">
                    <a:pos x="23" y="12"/>
                  </a:cxn>
                  <a:cxn ang="0">
                    <a:pos x="23" y="13"/>
                  </a:cxn>
                  <a:cxn ang="0">
                    <a:pos x="23" y="15"/>
                  </a:cxn>
                  <a:cxn ang="0">
                    <a:pos x="21" y="20"/>
                  </a:cxn>
                  <a:cxn ang="0">
                    <a:pos x="16" y="23"/>
                  </a:cxn>
                  <a:cxn ang="0">
                    <a:pos x="13" y="23"/>
                  </a:cxn>
                  <a:cxn ang="0">
                    <a:pos x="12" y="23"/>
                  </a:cxn>
                  <a:cxn ang="0">
                    <a:pos x="12" y="24"/>
                  </a:cxn>
                  <a:cxn ang="0">
                    <a:pos x="7" y="23"/>
                  </a:cxn>
                  <a:cxn ang="0">
                    <a:pos x="4" y="20"/>
                  </a:cxn>
                  <a:cxn ang="0">
                    <a:pos x="0" y="15"/>
                  </a:cxn>
                  <a:cxn ang="0">
                    <a:pos x="0" y="12"/>
                  </a:cxn>
                  <a:cxn ang="0">
                    <a:pos x="4" y="3"/>
                  </a:cxn>
                  <a:cxn ang="0">
                    <a:pos x="12" y="0"/>
                  </a:cxn>
                  <a:cxn ang="0">
                    <a:pos x="16" y="0"/>
                  </a:cxn>
                  <a:cxn ang="0">
                    <a:pos x="21" y="3"/>
                  </a:cxn>
                  <a:cxn ang="0">
                    <a:pos x="23" y="7"/>
                  </a:cxn>
                  <a:cxn ang="0">
                    <a:pos x="24" y="12"/>
                  </a:cxn>
                </a:cxnLst>
                <a:rect l="0" t="0" r="r" b="b"/>
                <a:pathLst>
                  <a:path w="24" h="24">
                    <a:moveTo>
                      <a:pt x="24" y="12"/>
                    </a:moveTo>
                    <a:lnTo>
                      <a:pt x="23" y="12"/>
                    </a:lnTo>
                    <a:lnTo>
                      <a:pt x="23" y="13"/>
                    </a:lnTo>
                    <a:lnTo>
                      <a:pt x="23" y="15"/>
                    </a:lnTo>
                    <a:lnTo>
                      <a:pt x="21" y="20"/>
                    </a:lnTo>
                    <a:lnTo>
                      <a:pt x="16" y="23"/>
                    </a:lnTo>
                    <a:lnTo>
                      <a:pt x="13" y="23"/>
                    </a:lnTo>
                    <a:lnTo>
                      <a:pt x="12" y="23"/>
                    </a:lnTo>
                    <a:lnTo>
                      <a:pt x="12" y="24"/>
                    </a:lnTo>
                    <a:lnTo>
                      <a:pt x="7" y="23"/>
                    </a:lnTo>
                    <a:lnTo>
                      <a:pt x="4" y="20"/>
                    </a:lnTo>
                    <a:lnTo>
                      <a:pt x="0" y="15"/>
                    </a:lnTo>
                    <a:lnTo>
                      <a:pt x="0" y="12"/>
                    </a:lnTo>
                    <a:lnTo>
                      <a:pt x="4" y="3"/>
                    </a:lnTo>
                    <a:lnTo>
                      <a:pt x="12" y="0"/>
                    </a:lnTo>
                    <a:lnTo>
                      <a:pt x="16" y="0"/>
                    </a:lnTo>
                    <a:lnTo>
                      <a:pt x="21"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96" name="Freeform 883"/>
              <p:cNvSpPr>
                <a:spLocks/>
              </p:cNvSpPr>
              <p:nvPr/>
            </p:nvSpPr>
            <p:spPr bwMode="auto">
              <a:xfrm>
                <a:off x="5016" y="4021"/>
                <a:ext cx="8" cy="8"/>
              </a:xfrm>
              <a:custGeom>
                <a:avLst/>
                <a:gdLst/>
                <a:ahLst/>
                <a:cxnLst>
                  <a:cxn ang="0">
                    <a:pos x="24" y="12"/>
                  </a:cxn>
                  <a:cxn ang="0">
                    <a:pos x="23" y="12"/>
                  </a:cxn>
                  <a:cxn ang="0">
                    <a:pos x="23" y="13"/>
                  </a:cxn>
                  <a:cxn ang="0">
                    <a:pos x="23" y="15"/>
                  </a:cxn>
                  <a:cxn ang="0">
                    <a:pos x="21" y="20"/>
                  </a:cxn>
                  <a:cxn ang="0">
                    <a:pos x="16" y="22"/>
                  </a:cxn>
                  <a:cxn ang="0">
                    <a:pos x="14" y="22"/>
                  </a:cxn>
                  <a:cxn ang="0">
                    <a:pos x="12" y="22"/>
                  </a:cxn>
                  <a:cxn ang="0">
                    <a:pos x="12" y="24"/>
                  </a:cxn>
                  <a:cxn ang="0">
                    <a:pos x="8" y="22"/>
                  </a:cxn>
                  <a:cxn ang="0">
                    <a:pos x="4" y="20"/>
                  </a:cxn>
                  <a:cxn ang="0">
                    <a:pos x="0" y="15"/>
                  </a:cxn>
                  <a:cxn ang="0">
                    <a:pos x="0" y="12"/>
                  </a:cxn>
                  <a:cxn ang="0">
                    <a:pos x="4" y="3"/>
                  </a:cxn>
                  <a:cxn ang="0">
                    <a:pos x="12" y="0"/>
                  </a:cxn>
                  <a:cxn ang="0">
                    <a:pos x="16" y="0"/>
                  </a:cxn>
                  <a:cxn ang="0">
                    <a:pos x="21" y="3"/>
                  </a:cxn>
                  <a:cxn ang="0">
                    <a:pos x="23" y="7"/>
                  </a:cxn>
                  <a:cxn ang="0">
                    <a:pos x="24" y="12"/>
                  </a:cxn>
                </a:cxnLst>
                <a:rect l="0" t="0" r="r" b="b"/>
                <a:pathLst>
                  <a:path w="24" h="24">
                    <a:moveTo>
                      <a:pt x="24" y="12"/>
                    </a:moveTo>
                    <a:lnTo>
                      <a:pt x="23" y="12"/>
                    </a:lnTo>
                    <a:lnTo>
                      <a:pt x="23" y="13"/>
                    </a:lnTo>
                    <a:lnTo>
                      <a:pt x="23" y="15"/>
                    </a:lnTo>
                    <a:lnTo>
                      <a:pt x="21" y="20"/>
                    </a:lnTo>
                    <a:lnTo>
                      <a:pt x="16" y="22"/>
                    </a:lnTo>
                    <a:lnTo>
                      <a:pt x="14" y="22"/>
                    </a:lnTo>
                    <a:lnTo>
                      <a:pt x="12" y="22"/>
                    </a:lnTo>
                    <a:lnTo>
                      <a:pt x="12" y="24"/>
                    </a:lnTo>
                    <a:lnTo>
                      <a:pt x="8" y="22"/>
                    </a:lnTo>
                    <a:lnTo>
                      <a:pt x="4" y="20"/>
                    </a:lnTo>
                    <a:lnTo>
                      <a:pt x="0" y="15"/>
                    </a:lnTo>
                    <a:lnTo>
                      <a:pt x="0" y="12"/>
                    </a:lnTo>
                    <a:lnTo>
                      <a:pt x="4" y="3"/>
                    </a:lnTo>
                    <a:lnTo>
                      <a:pt x="12" y="0"/>
                    </a:lnTo>
                    <a:lnTo>
                      <a:pt x="16" y="0"/>
                    </a:lnTo>
                    <a:lnTo>
                      <a:pt x="21"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97" name="Freeform 884"/>
              <p:cNvSpPr>
                <a:spLocks/>
              </p:cNvSpPr>
              <p:nvPr/>
            </p:nvSpPr>
            <p:spPr bwMode="auto">
              <a:xfrm>
                <a:off x="5016" y="4005"/>
                <a:ext cx="8" cy="8"/>
              </a:xfrm>
              <a:custGeom>
                <a:avLst/>
                <a:gdLst/>
                <a:ahLst/>
                <a:cxnLst>
                  <a:cxn ang="0">
                    <a:pos x="24" y="12"/>
                  </a:cxn>
                  <a:cxn ang="0">
                    <a:pos x="22" y="12"/>
                  </a:cxn>
                  <a:cxn ang="0">
                    <a:pos x="22" y="14"/>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8"/>
                  </a:cxn>
                  <a:cxn ang="0">
                    <a:pos x="24" y="12"/>
                  </a:cxn>
                </a:cxnLst>
                <a:rect l="0" t="0" r="r" b="b"/>
                <a:pathLst>
                  <a:path w="24" h="24">
                    <a:moveTo>
                      <a:pt x="24" y="12"/>
                    </a:moveTo>
                    <a:lnTo>
                      <a:pt x="22" y="12"/>
                    </a:lnTo>
                    <a:lnTo>
                      <a:pt x="22" y="14"/>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8"/>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98" name="Freeform 885"/>
              <p:cNvSpPr>
                <a:spLocks/>
              </p:cNvSpPr>
              <p:nvPr/>
            </p:nvSpPr>
            <p:spPr bwMode="auto">
              <a:xfrm>
                <a:off x="5016" y="3989"/>
                <a:ext cx="8" cy="8"/>
              </a:xfrm>
              <a:custGeom>
                <a:avLst/>
                <a:gdLst/>
                <a:ahLst/>
                <a:cxnLst>
                  <a:cxn ang="0">
                    <a:pos x="24" y="12"/>
                  </a:cxn>
                  <a:cxn ang="0">
                    <a:pos x="22" y="12"/>
                  </a:cxn>
                  <a:cxn ang="0">
                    <a:pos x="22" y="14"/>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8"/>
                  </a:cxn>
                  <a:cxn ang="0">
                    <a:pos x="24" y="12"/>
                  </a:cxn>
                </a:cxnLst>
                <a:rect l="0" t="0" r="r" b="b"/>
                <a:pathLst>
                  <a:path w="24" h="24">
                    <a:moveTo>
                      <a:pt x="24" y="12"/>
                    </a:moveTo>
                    <a:lnTo>
                      <a:pt x="22" y="12"/>
                    </a:lnTo>
                    <a:lnTo>
                      <a:pt x="22" y="14"/>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8"/>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99" name="Freeform 886"/>
              <p:cNvSpPr>
                <a:spLocks/>
              </p:cNvSpPr>
              <p:nvPr/>
            </p:nvSpPr>
            <p:spPr bwMode="auto">
              <a:xfrm>
                <a:off x="5016" y="3973"/>
                <a:ext cx="8" cy="8"/>
              </a:xfrm>
              <a:custGeom>
                <a:avLst/>
                <a:gdLst/>
                <a:ahLst/>
                <a:cxnLst>
                  <a:cxn ang="0">
                    <a:pos x="24" y="12"/>
                  </a:cxn>
                  <a:cxn ang="0">
                    <a:pos x="22" y="12"/>
                  </a:cxn>
                  <a:cxn ang="0">
                    <a:pos x="22" y="14"/>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8"/>
                  </a:cxn>
                  <a:cxn ang="0">
                    <a:pos x="24" y="12"/>
                  </a:cxn>
                </a:cxnLst>
                <a:rect l="0" t="0" r="r" b="b"/>
                <a:pathLst>
                  <a:path w="24" h="24">
                    <a:moveTo>
                      <a:pt x="24" y="12"/>
                    </a:moveTo>
                    <a:lnTo>
                      <a:pt x="22" y="12"/>
                    </a:lnTo>
                    <a:lnTo>
                      <a:pt x="22" y="14"/>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8"/>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00" name="Freeform 887"/>
              <p:cNvSpPr>
                <a:spLocks/>
              </p:cNvSpPr>
              <p:nvPr/>
            </p:nvSpPr>
            <p:spPr bwMode="auto">
              <a:xfrm>
                <a:off x="5016" y="3957"/>
                <a:ext cx="8" cy="8"/>
              </a:xfrm>
              <a:custGeom>
                <a:avLst/>
                <a:gdLst/>
                <a:ahLst/>
                <a:cxnLst>
                  <a:cxn ang="0">
                    <a:pos x="24" y="12"/>
                  </a:cxn>
                  <a:cxn ang="0">
                    <a:pos x="22" y="12"/>
                  </a:cxn>
                  <a:cxn ang="0">
                    <a:pos x="22" y="14"/>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8"/>
                  </a:cxn>
                  <a:cxn ang="0">
                    <a:pos x="24" y="12"/>
                  </a:cxn>
                </a:cxnLst>
                <a:rect l="0" t="0" r="r" b="b"/>
                <a:pathLst>
                  <a:path w="24" h="24">
                    <a:moveTo>
                      <a:pt x="24" y="12"/>
                    </a:moveTo>
                    <a:lnTo>
                      <a:pt x="22" y="12"/>
                    </a:lnTo>
                    <a:lnTo>
                      <a:pt x="22" y="14"/>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8"/>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01" name="Freeform 888"/>
              <p:cNvSpPr>
                <a:spLocks/>
              </p:cNvSpPr>
              <p:nvPr/>
            </p:nvSpPr>
            <p:spPr bwMode="auto">
              <a:xfrm>
                <a:off x="5016" y="3941"/>
                <a:ext cx="8" cy="8"/>
              </a:xfrm>
              <a:custGeom>
                <a:avLst/>
                <a:gdLst/>
                <a:ahLst/>
                <a:cxnLst>
                  <a:cxn ang="0">
                    <a:pos x="24" y="12"/>
                  </a:cxn>
                  <a:cxn ang="0">
                    <a:pos x="22" y="12"/>
                  </a:cxn>
                  <a:cxn ang="0">
                    <a:pos x="22" y="14"/>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8"/>
                  </a:cxn>
                  <a:cxn ang="0">
                    <a:pos x="24" y="12"/>
                  </a:cxn>
                </a:cxnLst>
                <a:rect l="0" t="0" r="r" b="b"/>
                <a:pathLst>
                  <a:path w="24" h="24">
                    <a:moveTo>
                      <a:pt x="24" y="12"/>
                    </a:moveTo>
                    <a:lnTo>
                      <a:pt x="22" y="12"/>
                    </a:lnTo>
                    <a:lnTo>
                      <a:pt x="22" y="14"/>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8"/>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02" name="Freeform 889"/>
              <p:cNvSpPr>
                <a:spLocks/>
              </p:cNvSpPr>
              <p:nvPr/>
            </p:nvSpPr>
            <p:spPr bwMode="auto">
              <a:xfrm>
                <a:off x="5016" y="3925"/>
                <a:ext cx="8" cy="8"/>
              </a:xfrm>
              <a:custGeom>
                <a:avLst/>
                <a:gdLst/>
                <a:ahLst/>
                <a:cxnLst>
                  <a:cxn ang="0">
                    <a:pos x="24" y="12"/>
                  </a:cxn>
                  <a:cxn ang="0">
                    <a:pos x="22" y="12"/>
                  </a:cxn>
                  <a:cxn ang="0">
                    <a:pos x="22" y="14"/>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8"/>
                  </a:cxn>
                  <a:cxn ang="0">
                    <a:pos x="24" y="12"/>
                  </a:cxn>
                </a:cxnLst>
                <a:rect l="0" t="0" r="r" b="b"/>
                <a:pathLst>
                  <a:path w="24" h="24">
                    <a:moveTo>
                      <a:pt x="24" y="12"/>
                    </a:moveTo>
                    <a:lnTo>
                      <a:pt x="22" y="12"/>
                    </a:lnTo>
                    <a:lnTo>
                      <a:pt x="22" y="14"/>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8"/>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03" name="Freeform 890"/>
              <p:cNvSpPr>
                <a:spLocks/>
              </p:cNvSpPr>
              <p:nvPr/>
            </p:nvSpPr>
            <p:spPr bwMode="auto">
              <a:xfrm>
                <a:off x="5016" y="3909"/>
                <a:ext cx="8" cy="8"/>
              </a:xfrm>
              <a:custGeom>
                <a:avLst/>
                <a:gdLst/>
                <a:ahLst/>
                <a:cxnLst>
                  <a:cxn ang="0">
                    <a:pos x="24" y="12"/>
                  </a:cxn>
                  <a:cxn ang="0">
                    <a:pos x="22" y="12"/>
                  </a:cxn>
                  <a:cxn ang="0">
                    <a:pos x="22" y="14"/>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8"/>
                  </a:cxn>
                  <a:cxn ang="0">
                    <a:pos x="24" y="12"/>
                  </a:cxn>
                </a:cxnLst>
                <a:rect l="0" t="0" r="r" b="b"/>
                <a:pathLst>
                  <a:path w="24" h="24">
                    <a:moveTo>
                      <a:pt x="24" y="12"/>
                    </a:moveTo>
                    <a:lnTo>
                      <a:pt x="22" y="12"/>
                    </a:lnTo>
                    <a:lnTo>
                      <a:pt x="22" y="14"/>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8"/>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04" name="Freeform 891"/>
              <p:cNvSpPr>
                <a:spLocks/>
              </p:cNvSpPr>
              <p:nvPr/>
            </p:nvSpPr>
            <p:spPr bwMode="auto">
              <a:xfrm>
                <a:off x="5016" y="3893"/>
                <a:ext cx="8" cy="8"/>
              </a:xfrm>
              <a:custGeom>
                <a:avLst/>
                <a:gdLst/>
                <a:ahLst/>
                <a:cxnLst>
                  <a:cxn ang="0">
                    <a:pos x="24" y="12"/>
                  </a:cxn>
                  <a:cxn ang="0">
                    <a:pos x="22" y="12"/>
                  </a:cxn>
                  <a:cxn ang="0">
                    <a:pos x="22" y="14"/>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8"/>
                  </a:cxn>
                  <a:cxn ang="0">
                    <a:pos x="24" y="12"/>
                  </a:cxn>
                </a:cxnLst>
                <a:rect l="0" t="0" r="r" b="b"/>
                <a:pathLst>
                  <a:path w="24" h="24">
                    <a:moveTo>
                      <a:pt x="24" y="12"/>
                    </a:moveTo>
                    <a:lnTo>
                      <a:pt x="22" y="12"/>
                    </a:lnTo>
                    <a:lnTo>
                      <a:pt x="22" y="14"/>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8"/>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05" name="Freeform 892"/>
              <p:cNvSpPr>
                <a:spLocks/>
              </p:cNvSpPr>
              <p:nvPr/>
            </p:nvSpPr>
            <p:spPr bwMode="auto">
              <a:xfrm>
                <a:off x="5016" y="3877"/>
                <a:ext cx="8" cy="8"/>
              </a:xfrm>
              <a:custGeom>
                <a:avLst/>
                <a:gdLst/>
                <a:ahLst/>
                <a:cxnLst>
                  <a:cxn ang="0">
                    <a:pos x="24" y="12"/>
                  </a:cxn>
                  <a:cxn ang="0">
                    <a:pos x="22" y="12"/>
                  </a:cxn>
                  <a:cxn ang="0">
                    <a:pos x="22" y="14"/>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8"/>
                  </a:cxn>
                  <a:cxn ang="0">
                    <a:pos x="24" y="12"/>
                  </a:cxn>
                </a:cxnLst>
                <a:rect l="0" t="0" r="r" b="b"/>
                <a:pathLst>
                  <a:path w="24" h="24">
                    <a:moveTo>
                      <a:pt x="24" y="12"/>
                    </a:moveTo>
                    <a:lnTo>
                      <a:pt x="22" y="12"/>
                    </a:lnTo>
                    <a:lnTo>
                      <a:pt x="22" y="14"/>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8"/>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06" name="Freeform 893"/>
              <p:cNvSpPr>
                <a:spLocks/>
              </p:cNvSpPr>
              <p:nvPr/>
            </p:nvSpPr>
            <p:spPr bwMode="auto">
              <a:xfrm>
                <a:off x="5016" y="3861"/>
                <a:ext cx="8" cy="8"/>
              </a:xfrm>
              <a:custGeom>
                <a:avLst/>
                <a:gdLst/>
                <a:ahLst/>
                <a:cxnLst>
                  <a:cxn ang="0">
                    <a:pos x="24" y="12"/>
                  </a:cxn>
                  <a:cxn ang="0">
                    <a:pos x="22" y="12"/>
                  </a:cxn>
                  <a:cxn ang="0">
                    <a:pos x="22" y="14"/>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8"/>
                  </a:cxn>
                  <a:cxn ang="0">
                    <a:pos x="24" y="12"/>
                  </a:cxn>
                </a:cxnLst>
                <a:rect l="0" t="0" r="r" b="b"/>
                <a:pathLst>
                  <a:path w="24" h="24">
                    <a:moveTo>
                      <a:pt x="24" y="12"/>
                    </a:moveTo>
                    <a:lnTo>
                      <a:pt x="22" y="12"/>
                    </a:lnTo>
                    <a:lnTo>
                      <a:pt x="22" y="14"/>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8"/>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07" name="Freeform 894"/>
              <p:cNvSpPr>
                <a:spLocks/>
              </p:cNvSpPr>
              <p:nvPr/>
            </p:nvSpPr>
            <p:spPr bwMode="auto">
              <a:xfrm>
                <a:off x="5016" y="3845"/>
                <a:ext cx="8" cy="8"/>
              </a:xfrm>
              <a:custGeom>
                <a:avLst/>
                <a:gdLst/>
                <a:ahLst/>
                <a:cxnLst>
                  <a:cxn ang="0">
                    <a:pos x="24" y="12"/>
                  </a:cxn>
                  <a:cxn ang="0">
                    <a:pos x="22" y="12"/>
                  </a:cxn>
                  <a:cxn ang="0">
                    <a:pos x="22" y="14"/>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8"/>
                  </a:cxn>
                  <a:cxn ang="0">
                    <a:pos x="24" y="12"/>
                  </a:cxn>
                </a:cxnLst>
                <a:rect l="0" t="0" r="r" b="b"/>
                <a:pathLst>
                  <a:path w="24" h="24">
                    <a:moveTo>
                      <a:pt x="24" y="12"/>
                    </a:moveTo>
                    <a:lnTo>
                      <a:pt x="22" y="12"/>
                    </a:lnTo>
                    <a:lnTo>
                      <a:pt x="22" y="14"/>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8"/>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08" name="Freeform 895"/>
              <p:cNvSpPr>
                <a:spLocks/>
              </p:cNvSpPr>
              <p:nvPr/>
            </p:nvSpPr>
            <p:spPr bwMode="auto">
              <a:xfrm>
                <a:off x="5016" y="3829"/>
                <a:ext cx="8" cy="8"/>
              </a:xfrm>
              <a:custGeom>
                <a:avLst/>
                <a:gdLst/>
                <a:ahLst/>
                <a:cxnLst>
                  <a:cxn ang="0">
                    <a:pos x="24" y="12"/>
                  </a:cxn>
                  <a:cxn ang="0">
                    <a:pos x="22" y="12"/>
                  </a:cxn>
                  <a:cxn ang="0">
                    <a:pos x="22" y="14"/>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8"/>
                  </a:cxn>
                  <a:cxn ang="0">
                    <a:pos x="24" y="12"/>
                  </a:cxn>
                </a:cxnLst>
                <a:rect l="0" t="0" r="r" b="b"/>
                <a:pathLst>
                  <a:path w="24" h="24">
                    <a:moveTo>
                      <a:pt x="24" y="12"/>
                    </a:moveTo>
                    <a:lnTo>
                      <a:pt x="22" y="12"/>
                    </a:lnTo>
                    <a:lnTo>
                      <a:pt x="22" y="14"/>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8"/>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09" name="Freeform 896"/>
              <p:cNvSpPr>
                <a:spLocks/>
              </p:cNvSpPr>
              <p:nvPr/>
            </p:nvSpPr>
            <p:spPr bwMode="auto">
              <a:xfrm>
                <a:off x="5016" y="3813"/>
                <a:ext cx="8" cy="8"/>
              </a:xfrm>
              <a:custGeom>
                <a:avLst/>
                <a:gdLst/>
                <a:ahLst/>
                <a:cxnLst>
                  <a:cxn ang="0">
                    <a:pos x="24" y="12"/>
                  </a:cxn>
                  <a:cxn ang="0">
                    <a:pos x="22" y="12"/>
                  </a:cxn>
                  <a:cxn ang="0">
                    <a:pos x="22" y="14"/>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8"/>
                  </a:cxn>
                  <a:cxn ang="0">
                    <a:pos x="24" y="12"/>
                  </a:cxn>
                </a:cxnLst>
                <a:rect l="0" t="0" r="r" b="b"/>
                <a:pathLst>
                  <a:path w="24" h="24">
                    <a:moveTo>
                      <a:pt x="24" y="12"/>
                    </a:moveTo>
                    <a:lnTo>
                      <a:pt x="22" y="12"/>
                    </a:lnTo>
                    <a:lnTo>
                      <a:pt x="22" y="14"/>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8"/>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10" name="Freeform 897"/>
              <p:cNvSpPr>
                <a:spLocks/>
              </p:cNvSpPr>
              <p:nvPr/>
            </p:nvSpPr>
            <p:spPr bwMode="auto">
              <a:xfrm>
                <a:off x="5016" y="3797"/>
                <a:ext cx="8" cy="8"/>
              </a:xfrm>
              <a:custGeom>
                <a:avLst/>
                <a:gdLst/>
                <a:ahLst/>
                <a:cxnLst>
                  <a:cxn ang="0">
                    <a:pos x="24" y="12"/>
                  </a:cxn>
                  <a:cxn ang="0">
                    <a:pos x="22" y="12"/>
                  </a:cxn>
                  <a:cxn ang="0">
                    <a:pos x="22" y="14"/>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8"/>
                  </a:cxn>
                  <a:cxn ang="0">
                    <a:pos x="24" y="12"/>
                  </a:cxn>
                </a:cxnLst>
                <a:rect l="0" t="0" r="r" b="b"/>
                <a:pathLst>
                  <a:path w="24" h="24">
                    <a:moveTo>
                      <a:pt x="24" y="12"/>
                    </a:moveTo>
                    <a:lnTo>
                      <a:pt x="22" y="12"/>
                    </a:lnTo>
                    <a:lnTo>
                      <a:pt x="22" y="14"/>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8"/>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11" name="Freeform 898"/>
              <p:cNvSpPr>
                <a:spLocks/>
              </p:cNvSpPr>
              <p:nvPr/>
            </p:nvSpPr>
            <p:spPr bwMode="auto">
              <a:xfrm>
                <a:off x="5016" y="3781"/>
                <a:ext cx="8" cy="8"/>
              </a:xfrm>
              <a:custGeom>
                <a:avLst/>
                <a:gdLst/>
                <a:ahLst/>
                <a:cxnLst>
                  <a:cxn ang="0">
                    <a:pos x="24" y="12"/>
                  </a:cxn>
                  <a:cxn ang="0">
                    <a:pos x="22" y="12"/>
                  </a:cxn>
                  <a:cxn ang="0">
                    <a:pos x="22" y="14"/>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8"/>
                  </a:cxn>
                  <a:cxn ang="0">
                    <a:pos x="24" y="12"/>
                  </a:cxn>
                </a:cxnLst>
                <a:rect l="0" t="0" r="r" b="b"/>
                <a:pathLst>
                  <a:path w="24" h="24">
                    <a:moveTo>
                      <a:pt x="24" y="12"/>
                    </a:moveTo>
                    <a:lnTo>
                      <a:pt x="22" y="12"/>
                    </a:lnTo>
                    <a:lnTo>
                      <a:pt x="22" y="14"/>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8"/>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12" name="Freeform 899"/>
              <p:cNvSpPr>
                <a:spLocks/>
              </p:cNvSpPr>
              <p:nvPr/>
            </p:nvSpPr>
            <p:spPr bwMode="auto">
              <a:xfrm>
                <a:off x="5016" y="3765"/>
                <a:ext cx="8" cy="8"/>
              </a:xfrm>
              <a:custGeom>
                <a:avLst/>
                <a:gdLst/>
                <a:ahLst/>
                <a:cxnLst>
                  <a:cxn ang="0">
                    <a:pos x="24" y="12"/>
                  </a:cxn>
                  <a:cxn ang="0">
                    <a:pos x="22" y="12"/>
                  </a:cxn>
                  <a:cxn ang="0">
                    <a:pos x="22" y="14"/>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8"/>
                  </a:cxn>
                  <a:cxn ang="0">
                    <a:pos x="24" y="12"/>
                  </a:cxn>
                </a:cxnLst>
                <a:rect l="0" t="0" r="r" b="b"/>
                <a:pathLst>
                  <a:path w="24" h="24">
                    <a:moveTo>
                      <a:pt x="24" y="12"/>
                    </a:moveTo>
                    <a:lnTo>
                      <a:pt x="22" y="12"/>
                    </a:lnTo>
                    <a:lnTo>
                      <a:pt x="22" y="14"/>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8"/>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13" name="Freeform 900"/>
              <p:cNvSpPr>
                <a:spLocks/>
              </p:cNvSpPr>
              <p:nvPr/>
            </p:nvSpPr>
            <p:spPr bwMode="auto">
              <a:xfrm>
                <a:off x="5016" y="3749"/>
                <a:ext cx="8" cy="8"/>
              </a:xfrm>
              <a:custGeom>
                <a:avLst/>
                <a:gdLst/>
                <a:ahLst/>
                <a:cxnLst>
                  <a:cxn ang="0">
                    <a:pos x="24" y="12"/>
                  </a:cxn>
                  <a:cxn ang="0">
                    <a:pos x="22" y="12"/>
                  </a:cxn>
                  <a:cxn ang="0">
                    <a:pos x="22" y="14"/>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8"/>
                  </a:cxn>
                  <a:cxn ang="0">
                    <a:pos x="24" y="12"/>
                  </a:cxn>
                </a:cxnLst>
                <a:rect l="0" t="0" r="r" b="b"/>
                <a:pathLst>
                  <a:path w="24" h="24">
                    <a:moveTo>
                      <a:pt x="24" y="12"/>
                    </a:moveTo>
                    <a:lnTo>
                      <a:pt x="22" y="12"/>
                    </a:lnTo>
                    <a:lnTo>
                      <a:pt x="22" y="14"/>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8"/>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14" name="Freeform 901"/>
              <p:cNvSpPr>
                <a:spLocks/>
              </p:cNvSpPr>
              <p:nvPr/>
            </p:nvSpPr>
            <p:spPr bwMode="auto">
              <a:xfrm>
                <a:off x="5016" y="3733"/>
                <a:ext cx="8" cy="8"/>
              </a:xfrm>
              <a:custGeom>
                <a:avLst/>
                <a:gdLst/>
                <a:ahLst/>
                <a:cxnLst>
                  <a:cxn ang="0">
                    <a:pos x="24" y="12"/>
                  </a:cxn>
                  <a:cxn ang="0">
                    <a:pos x="22" y="12"/>
                  </a:cxn>
                  <a:cxn ang="0">
                    <a:pos x="22" y="14"/>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8"/>
                  </a:cxn>
                  <a:cxn ang="0">
                    <a:pos x="24" y="12"/>
                  </a:cxn>
                </a:cxnLst>
                <a:rect l="0" t="0" r="r" b="b"/>
                <a:pathLst>
                  <a:path w="24" h="24">
                    <a:moveTo>
                      <a:pt x="24" y="12"/>
                    </a:moveTo>
                    <a:lnTo>
                      <a:pt x="22" y="12"/>
                    </a:lnTo>
                    <a:lnTo>
                      <a:pt x="22" y="14"/>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8"/>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15" name="Freeform 902"/>
              <p:cNvSpPr>
                <a:spLocks/>
              </p:cNvSpPr>
              <p:nvPr/>
            </p:nvSpPr>
            <p:spPr bwMode="auto">
              <a:xfrm>
                <a:off x="5016" y="3717"/>
                <a:ext cx="8" cy="8"/>
              </a:xfrm>
              <a:custGeom>
                <a:avLst/>
                <a:gdLst/>
                <a:ahLst/>
                <a:cxnLst>
                  <a:cxn ang="0">
                    <a:pos x="24" y="12"/>
                  </a:cxn>
                  <a:cxn ang="0">
                    <a:pos x="22" y="12"/>
                  </a:cxn>
                  <a:cxn ang="0">
                    <a:pos x="22" y="14"/>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8"/>
                  </a:cxn>
                  <a:cxn ang="0">
                    <a:pos x="24" y="12"/>
                  </a:cxn>
                </a:cxnLst>
                <a:rect l="0" t="0" r="r" b="b"/>
                <a:pathLst>
                  <a:path w="24" h="24">
                    <a:moveTo>
                      <a:pt x="24" y="12"/>
                    </a:moveTo>
                    <a:lnTo>
                      <a:pt x="22" y="12"/>
                    </a:lnTo>
                    <a:lnTo>
                      <a:pt x="22" y="14"/>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8"/>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16" name="Freeform 903"/>
              <p:cNvSpPr>
                <a:spLocks/>
              </p:cNvSpPr>
              <p:nvPr/>
            </p:nvSpPr>
            <p:spPr bwMode="auto">
              <a:xfrm>
                <a:off x="5016" y="3701"/>
                <a:ext cx="8" cy="8"/>
              </a:xfrm>
              <a:custGeom>
                <a:avLst/>
                <a:gdLst/>
                <a:ahLst/>
                <a:cxnLst>
                  <a:cxn ang="0">
                    <a:pos x="24" y="12"/>
                  </a:cxn>
                  <a:cxn ang="0">
                    <a:pos x="22" y="12"/>
                  </a:cxn>
                  <a:cxn ang="0">
                    <a:pos x="22" y="14"/>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8"/>
                  </a:cxn>
                  <a:cxn ang="0">
                    <a:pos x="24" y="12"/>
                  </a:cxn>
                </a:cxnLst>
                <a:rect l="0" t="0" r="r" b="b"/>
                <a:pathLst>
                  <a:path w="24" h="24">
                    <a:moveTo>
                      <a:pt x="24" y="12"/>
                    </a:moveTo>
                    <a:lnTo>
                      <a:pt x="22" y="12"/>
                    </a:lnTo>
                    <a:lnTo>
                      <a:pt x="22" y="14"/>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8"/>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17" name="Freeform 904"/>
              <p:cNvSpPr>
                <a:spLocks/>
              </p:cNvSpPr>
              <p:nvPr/>
            </p:nvSpPr>
            <p:spPr bwMode="auto">
              <a:xfrm>
                <a:off x="5016" y="3685"/>
                <a:ext cx="8" cy="8"/>
              </a:xfrm>
              <a:custGeom>
                <a:avLst/>
                <a:gdLst/>
                <a:ahLst/>
                <a:cxnLst>
                  <a:cxn ang="0">
                    <a:pos x="24" y="12"/>
                  </a:cxn>
                  <a:cxn ang="0">
                    <a:pos x="22" y="12"/>
                  </a:cxn>
                  <a:cxn ang="0">
                    <a:pos x="22" y="14"/>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8"/>
                  </a:cxn>
                  <a:cxn ang="0">
                    <a:pos x="24" y="12"/>
                  </a:cxn>
                </a:cxnLst>
                <a:rect l="0" t="0" r="r" b="b"/>
                <a:pathLst>
                  <a:path w="24" h="24">
                    <a:moveTo>
                      <a:pt x="24" y="12"/>
                    </a:moveTo>
                    <a:lnTo>
                      <a:pt x="22" y="12"/>
                    </a:lnTo>
                    <a:lnTo>
                      <a:pt x="22" y="14"/>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8"/>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18" name="Freeform 905"/>
              <p:cNvSpPr>
                <a:spLocks/>
              </p:cNvSpPr>
              <p:nvPr/>
            </p:nvSpPr>
            <p:spPr bwMode="auto">
              <a:xfrm>
                <a:off x="5016" y="3669"/>
                <a:ext cx="8" cy="8"/>
              </a:xfrm>
              <a:custGeom>
                <a:avLst/>
                <a:gdLst/>
                <a:ahLst/>
                <a:cxnLst>
                  <a:cxn ang="0">
                    <a:pos x="24" y="12"/>
                  </a:cxn>
                  <a:cxn ang="0">
                    <a:pos x="22" y="12"/>
                  </a:cxn>
                  <a:cxn ang="0">
                    <a:pos x="22" y="14"/>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8"/>
                  </a:cxn>
                  <a:cxn ang="0">
                    <a:pos x="24" y="12"/>
                  </a:cxn>
                </a:cxnLst>
                <a:rect l="0" t="0" r="r" b="b"/>
                <a:pathLst>
                  <a:path w="24" h="24">
                    <a:moveTo>
                      <a:pt x="24" y="12"/>
                    </a:moveTo>
                    <a:lnTo>
                      <a:pt x="22" y="12"/>
                    </a:lnTo>
                    <a:lnTo>
                      <a:pt x="22" y="14"/>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8"/>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19" name="Freeform 906"/>
              <p:cNvSpPr>
                <a:spLocks/>
              </p:cNvSpPr>
              <p:nvPr/>
            </p:nvSpPr>
            <p:spPr bwMode="auto">
              <a:xfrm>
                <a:off x="5016" y="3653"/>
                <a:ext cx="8" cy="8"/>
              </a:xfrm>
              <a:custGeom>
                <a:avLst/>
                <a:gdLst/>
                <a:ahLst/>
                <a:cxnLst>
                  <a:cxn ang="0">
                    <a:pos x="24" y="12"/>
                  </a:cxn>
                  <a:cxn ang="0">
                    <a:pos x="22" y="12"/>
                  </a:cxn>
                  <a:cxn ang="0">
                    <a:pos x="22" y="14"/>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8"/>
                  </a:cxn>
                  <a:cxn ang="0">
                    <a:pos x="24" y="12"/>
                  </a:cxn>
                </a:cxnLst>
                <a:rect l="0" t="0" r="r" b="b"/>
                <a:pathLst>
                  <a:path w="24" h="24">
                    <a:moveTo>
                      <a:pt x="24" y="12"/>
                    </a:moveTo>
                    <a:lnTo>
                      <a:pt x="22" y="12"/>
                    </a:lnTo>
                    <a:lnTo>
                      <a:pt x="22" y="14"/>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8"/>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20" name="Freeform 907"/>
              <p:cNvSpPr>
                <a:spLocks/>
              </p:cNvSpPr>
              <p:nvPr/>
            </p:nvSpPr>
            <p:spPr bwMode="auto">
              <a:xfrm>
                <a:off x="5016" y="3637"/>
                <a:ext cx="8" cy="8"/>
              </a:xfrm>
              <a:custGeom>
                <a:avLst/>
                <a:gdLst/>
                <a:ahLst/>
                <a:cxnLst>
                  <a:cxn ang="0">
                    <a:pos x="24" y="12"/>
                  </a:cxn>
                  <a:cxn ang="0">
                    <a:pos x="22" y="12"/>
                  </a:cxn>
                  <a:cxn ang="0">
                    <a:pos x="22" y="14"/>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8"/>
                  </a:cxn>
                  <a:cxn ang="0">
                    <a:pos x="24" y="12"/>
                  </a:cxn>
                </a:cxnLst>
                <a:rect l="0" t="0" r="r" b="b"/>
                <a:pathLst>
                  <a:path w="24" h="24">
                    <a:moveTo>
                      <a:pt x="24" y="12"/>
                    </a:moveTo>
                    <a:lnTo>
                      <a:pt x="22" y="12"/>
                    </a:lnTo>
                    <a:lnTo>
                      <a:pt x="22" y="14"/>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8"/>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21" name="Freeform 908"/>
              <p:cNvSpPr>
                <a:spLocks/>
              </p:cNvSpPr>
              <p:nvPr/>
            </p:nvSpPr>
            <p:spPr bwMode="auto">
              <a:xfrm>
                <a:off x="5016" y="3621"/>
                <a:ext cx="8" cy="8"/>
              </a:xfrm>
              <a:custGeom>
                <a:avLst/>
                <a:gdLst/>
                <a:ahLst/>
                <a:cxnLst>
                  <a:cxn ang="0">
                    <a:pos x="24" y="12"/>
                  </a:cxn>
                  <a:cxn ang="0">
                    <a:pos x="22" y="12"/>
                  </a:cxn>
                  <a:cxn ang="0">
                    <a:pos x="22" y="14"/>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8"/>
                  </a:cxn>
                  <a:cxn ang="0">
                    <a:pos x="24" y="12"/>
                  </a:cxn>
                </a:cxnLst>
                <a:rect l="0" t="0" r="r" b="b"/>
                <a:pathLst>
                  <a:path w="24" h="24">
                    <a:moveTo>
                      <a:pt x="24" y="12"/>
                    </a:moveTo>
                    <a:lnTo>
                      <a:pt x="22" y="12"/>
                    </a:lnTo>
                    <a:lnTo>
                      <a:pt x="22" y="14"/>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8"/>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22" name="Freeform 909"/>
              <p:cNvSpPr>
                <a:spLocks/>
              </p:cNvSpPr>
              <p:nvPr/>
            </p:nvSpPr>
            <p:spPr bwMode="auto">
              <a:xfrm>
                <a:off x="5016" y="3605"/>
                <a:ext cx="8" cy="8"/>
              </a:xfrm>
              <a:custGeom>
                <a:avLst/>
                <a:gdLst/>
                <a:ahLst/>
                <a:cxnLst>
                  <a:cxn ang="0">
                    <a:pos x="24" y="12"/>
                  </a:cxn>
                  <a:cxn ang="0">
                    <a:pos x="22" y="12"/>
                  </a:cxn>
                  <a:cxn ang="0">
                    <a:pos x="22" y="14"/>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8"/>
                  </a:cxn>
                  <a:cxn ang="0">
                    <a:pos x="24" y="12"/>
                  </a:cxn>
                </a:cxnLst>
                <a:rect l="0" t="0" r="r" b="b"/>
                <a:pathLst>
                  <a:path w="24" h="24">
                    <a:moveTo>
                      <a:pt x="24" y="12"/>
                    </a:moveTo>
                    <a:lnTo>
                      <a:pt x="22" y="12"/>
                    </a:lnTo>
                    <a:lnTo>
                      <a:pt x="22" y="14"/>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8"/>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23" name="Freeform 910"/>
              <p:cNvSpPr>
                <a:spLocks/>
              </p:cNvSpPr>
              <p:nvPr/>
            </p:nvSpPr>
            <p:spPr bwMode="auto">
              <a:xfrm>
                <a:off x="5016" y="3589"/>
                <a:ext cx="8" cy="8"/>
              </a:xfrm>
              <a:custGeom>
                <a:avLst/>
                <a:gdLst/>
                <a:ahLst/>
                <a:cxnLst>
                  <a:cxn ang="0">
                    <a:pos x="24" y="12"/>
                  </a:cxn>
                  <a:cxn ang="0">
                    <a:pos x="22" y="12"/>
                  </a:cxn>
                  <a:cxn ang="0">
                    <a:pos x="22" y="14"/>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8"/>
                  </a:cxn>
                  <a:cxn ang="0">
                    <a:pos x="24" y="12"/>
                  </a:cxn>
                </a:cxnLst>
                <a:rect l="0" t="0" r="r" b="b"/>
                <a:pathLst>
                  <a:path w="24" h="24">
                    <a:moveTo>
                      <a:pt x="24" y="12"/>
                    </a:moveTo>
                    <a:lnTo>
                      <a:pt x="22" y="12"/>
                    </a:lnTo>
                    <a:lnTo>
                      <a:pt x="22" y="14"/>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8"/>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24" name="Freeform 911"/>
              <p:cNvSpPr>
                <a:spLocks/>
              </p:cNvSpPr>
              <p:nvPr/>
            </p:nvSpPr>
            <p:spPr bwMode="auto">
              <a:xfrm>
                <a:off x="5016" y="3573"/>
                <a:ext cx="8" cy="8"/>
              </a:xfrm>
              <a:custGeom>
                <a:avLst/>
                <a:gdLst/>
                <a:ahLst/>
                <a:cxnLst>
                  <a:cxn ang="0">
                    <a:pos x="24" y="12"/>
                  </a:cxn>
                  <a:cxn ang="0">
                    <a:pos x="22" y="12"/>
                  </a:cxn>
                  <a:cxn ang="0">
                    <a:pos x="22" y="14"/>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8"/>
                  </a:cxn>
                  <a:cxn ang="0">
                    <a:pos x="24" y="12"/>
                  </a:cxn>
                </a:cxnLst>
                <a:rect l="0" t="0" r="r" b="b"/>
                <a:pathLst>
                  <a:path w="24" h="24">
                    <a:moveTo>
                      <a:pt x="24" y="12"/>
                    </a:moveTo>
                    <a:lnTo>
                      <a:pt x="22" y="12"/>
                    </a:lnTo>
                    <a:lnTo>
                      <a:pt x="22" y="14"/>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8"/>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25" name="Freeform 912"/>
              <p:cNvSpPr>
                <a:spLocks/>
              </p:cNvSpPr>
              <p:nvPr/>
            </p:nvSpPr>
            <p:spPr bwMode="auto">
              <a:xfrm>
                <a:off x="5016" y="3557"/>
                <a:ext cx="8" cy="8"/>
              </a:xfrm>
              <a:custGeom>
                <a:avLst/>
                <a:gdLst/>
                <a:ahLst/>
                <a:cxnLst>
                  <a:cxn ang="0">
                    <a:pos x="24" y="12"/>
                  </a:cxn>
                  <a:cxn ang="0">
                    <a:pos x="22" y="12"/>
                  </a:cxn>
                  <a:cxn ang="0">
                    <a:pos x="22" y="14"/>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8"/>
                  </a:cxn>
                  <a:cxn ang="0">
                    <a:pos x="24" y="12"/>
                  </a:cxn>
                </a:cxnLst>
                <a:rect l="0" t="0" r="r" b="b"/>
                <a:pathLst>
                  <a:path w="24" h="24">
                    <a:moveTo>
                      <a:pt x="24" y="12"/>
                    </a:moveTo>
                    <a:lnTo>
                      <a:pt x="22" y="12"/>
                    </a:lnTo>
                    <a:lnTo>
                      <a:pt x="22" y="14"/>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8"/>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26" name="Freeform 913"/>
              <p:cNvSpPr>
                <a:spLocks/>
              </p:cNvSpPr>
              <p:nvPr/>
            </p:nvSpPr>
            <p:spPr bwMode="auto">
              <a:xfrm>
                <a:off x="5016" y="3541"/>
                <a:ext cx="8" cy="8"/>
              </a:xfrm>
              <a:custGeom>
                <a:avLst/>
                <a:gdLst/>
                <a:ahLst/>
                <a:cxnLst>
                  <a:cxn ang="0">
                    <a:pos x="24" y="12"/>
                  </a:cxn>
                  <a:cxn ang="0">
                    <a:pos x="23" y="12"/>
                  </a:cxn>
                  <a:cxn ang="0">
                    <a:pos x="23" y="13"/>
                  </a:cxn>
                  <a:cxn ang="0">
                    <a:pos x="23" y="15"/>
                  </a:cxn>
                  <a:cxn ang="0">
                    <a:pos x="21" y="20"/>
                  </a:cxn>
                  <a:cxn ang="0">
                    <a:pos x="16" y="22"/>
                  </a:cxn>
                  <a:cxn ang="0">
                    <a:pos x="14" y="22"/>
                  </a:cxn>
                  <a:cxn ang="0">
                    <a:pos x="12" y="22"/>
                  </a:cxn>
                  <a:cxn ang="0">
                    <a:pos x="12" y="24"/>
                  </a:cxn>
                  <a:cxn ang="0">
                    <a:pos x="8" y="22"/>
                  </a:cxn>
                  <a:cxn ang="0">
                    <a:pos x="4" y="20"/>
                  </a:cxn>
                  <a:cxn ang="0">
                    <a:pos x="0" y="15"/>
                  </a:cxn>
                  <a:cxn ang="0">
                    <a:pos x="0" y="12"/>
                  </a:cxn>
                  <a:cxn ang="0">
                    <a:pos x="4" y="3"/>
                  </a:cxn>
                  <a:cxn ang="0">
                    <a:pos x="12" y="0"/>
                  </a:cxn>
                  <a:cxn ang="0">
                    <a:pos x="16" y="0"/>
                  </a:cxn>
                  <a:cxn ang="0">
                    <a:pos x="21" y="3"/>
                  </a:cxn>
                  <a:cxn ang="0">
                    <a:pos x="23" y="7"/>
                  </a:cxn>
                  <a:cxn ang="0">
                    <a:pos x="24" y="12"/>
                  </a:cxn>
                </a:cxnLst>
                <a:rect l="0" t="0" r="r" b="b"/>
                <a:pathLst>
                  <a:path w="24" h="24">
                    <a:moveTo>
                      <a:pt x="24" y="12"/>
                    </a:moveTo>
                    <a:lnTo>
                      <a:pt x="23" y="12"/>
                    </a:lnTo>
                    <a:lnTo>
                      <a:pt x="23" y="13"/>
                    </a:lnTo>
                    <a:lnTo>
                      <a:pt x="23" y="15"/>
                    </a:lnTo>
                    <a:lnTo>
                      <a:pt x="21" y="20"/>
                    </a:lnTo>
                    <a:lnTo>
                      <a:pt x="16" y="22"/>
                    </a:lnTo>
                    <a:lnTo>
                      <a:pt x="14" y="22"/>
                    </a:lnTo>
                    <a:lnTo>
                      <a:pt x="12" y="22"/>
                    </a:lnTo>
                    <a:lnTo>
                      <a:pt x="12" y="24"/>
                    </a:lnTo>
                    <a:lnTo>
                      <a:pt x="8" y="22"/>
                    </a:lnTo>
                    <a:lnTo>
                      <a:pt x="4" y="20"/>
                    </a:lnTo>
                    <a:lnTo>
                      <a:pt x="0" y="15"/>
                    </a:lnTo>
                    <a:lnTo>
                      <a:pt x="0" y="12"/>
                    </a:lnTo>
                    <a:lnTo>
                      <a:pt x="4" y="3"/>
                    </a:lnTo>
                    <a:lnTo>
                      <a:pt x="12" y="0"/>
                    </a:lnTo>
                    <a:lnTo>
                      <a:pt x="16" y="0"/>
                    </a:lnTo>
                    <a:lnTo>
                      <a:pt x="21"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27" name="Freeform 914"/>
              <p:cNvSpPr>
                <a:spLocks/>
              </p:cNvSpPr>
              <p:nvPr/>
            </p:nvSpPr>
            <p:spPr bwMode="auto">
              <a:xfrm>
                <a:off x="5013" y="3526"/>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28" name="Freeform 915"/>
              <p:cNvSpPr>
                <a:spLocks/>
              </p:cNvSpPr>
              <p:nvPr/>
            </p:nvSpPr>
            <p:spPr bwMode="auto">
              <a:xfrm>
                <a:off x="5005" y="3512"/>
                <a:ext cx="8" cy="8"/>
              </a:xfrm>
              <a:custGeom>
                <a:avLst/>
                <a:gdLst/>
                <a:ahLst/>
                <a:cxnLst>
                  <a:cxn ang="0">
                    <a:pos x="24" y="12"/>
                  </a:cxn>
                  <a:cxn ang="0">
                    <a:pos x="23" y="12"/>
                  </a:cxn>
                  <a:cxn ang="0">
                    <a:pos x="23" y="13"/>
                  </a:cxn>
                  <a:cxn ang="0">
                    <a:pos x="23"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29" name="Freeform 916"/>
              <p:cNvSpPr>
                <a:spLocks/>
              </p:cNvSpPr>
              <p:nvPr/>
            </p:nvSpPr>
            <p:spPr bwMode="auto">
              <a:xfrm>
                <a:off x="4992" y="3504"/>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30" name="Freeform 917"/>
              <p:cNvSpPr>
                <a:spLocks/>
              </p:cNvSpPr>
              <p:nvPr/>
            </p:nvSpPr>
            <p:spPr bwMode="auto">
              <a:xfrm>
                <a:off x="4976" y="3500"/>
                <a:ext cx="8" cy="8"/>
              </a:xfrm>
              <a:custGeom>
                <a:avLst/>
                <a:gdLst/>
                <a:ahLst/>
                <a:cxnLst>
                  <a:cxn ang="0">
                    <a:pos x="24" y="12"/>
                  </a:cxn>
                  <a:cxn ang="0">
                    <a:pos x="23" y="12"/>
                  </a:cxn>
                  <a:cxn ang="0">
                    <a:pos x="23" y="13"/>
                  </a:cxn>
                  <a:cxn ang="0">
                    <a:pos x="23" y="16"/>
                  </a:cxn>
                  <a:cxn ang="0">
                    <a:pos x="21" y="21"/>
                  </a:cxn>
                  <a:cxn ang="0">
                    <a:pos x="16" y="23"/>
                  </a:cxn>
                  <a:cxn ang="0">
                    <a:pos x="14" y="23"/>
                  </a:cxn>
                  <a:cxn ang="0">
                    <a:pos x="12" y="23"/>
                  </a:cxn>
                  <a:cxn ang="0">
                    <a:pos x="12" y="24"/>
                  </a:cxn>
                  <a:cxn ang="0">
                    <a:pos x="8" y="23"/>
                  </a:cxn>
                  <a:cxn ang="0">
                    <a:pos x="4" y="21"/>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1"/>
                    </a:lnTo>
                    <a:lnTo>
                      <a:pt x="16" y="23"/>
                    </a:lnTo>
                    <a:lnTo>
                      <a:pt x="14" y="23"/>
                    </a:lnTo>
                    <a:lnTo>
                      <a:pt x="12" y="23"/>
                    </a:lnTo>
                    <a:lnTo>
                      <a:pt x="12" y="24"/>
                    </a:lnTo>
                    <a:lnTo>
                      <a:pt x="8" y="23"/>
                    </a:lnTo>
                    <a:lnTo>
                      <a:pt x="4" y="21"/>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31" name="Freeform 918"/>
              <p:cNvSpPr>
                <a:spLocks/>
              </p:cNvSpPr>
              <p:nvPr/>
            </p:nvSpPr>
            <p:spPr bwMode="auto">
              <a:xfrm>
                <a:off x="4959" y="350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32" name="Freeform 919"/>
              <p:cNvSpPr>
                <a:spLocks/>
              </p:cNvSpPr>
              <p:nvPr/>
            </p:nvSpPr>
            <p:spPr bwMode="auto">
              <a:xfrm>
                <a:off x="4943" y="350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33" name="Freeform 920"/>
              <p:cNvSpPr>
                <a:spLocks/>
              </p:cNvSpPr>
              <p:nvPr/>
            </p:nvSpPr>
            <p:spPr bwMode="auto">
              <a:xfrm>
                <a:off x="4927" y="350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34" name="Freeform 921"/>
              <p:cNvSpPr>
                <a:spLocks/>
              </p:cNvSpPr>
              <p:nvPr/>
            </p:nvSpPr>
            <p:spPr bwMode="auto">
              <a:xfrm>
                <a:off x="4911" y="350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35" name="Freeform 922"/>
              <p:cNvSpPr>
                <a:spLocks/>
              </p:cNvSpPr>
              <p:nvPr/>
            </p:nvSpPr>
            <p:spPr bwMode="auto">
              <a:xfrm>
                <a:off x="4895" y="350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36" name="Freeform 923"/>
              <p:cNvSpPr>
                <a:spLocks/>
              </p:cNvSpPr>
              <p:nvPr/>
            </p:nvSpPr>
            <p:spPr bwMode="auto">
              <a:xfrm>
                <a:off x="4879" y="350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37" name="Freeform 924"/>
              <p:cNvSpPr>
                <a:spLocks/>
              </p:cNvSpPr>
              <p:nvPr/>
            </p:nvSpPr>
            <p:spPr bwMode="auto">
              <a:xfrm>
                <a:off x="4863" y="350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38" name="Freeform 925"/>
              <p:cNvSpPr>
                <a:spLocks/>
              </p:cNvSpPr>
              <p:nvPr/>
            </p:nvSpPr>
            <p:spPr bwMode="auto">
              <a:xfrm>
                <a:off x="4847" y="350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39" name="Freeform 926"/>
              <p:cNvSpPr>
                <a:spLocks/>
              </p:cNvSpPr>
              <p:nvPr/>
            </p:nvSpPr>
            <p:spPr bwMode="auto">
              <a:xfrm>
                <a:off x="4831" y="350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40" name="Freeform 927"/>
              <p:cNvSpPr>
                <a:spLocks/>
              </p:cNvSpPr>
              <p:nvPr/>
            </p:nvSpPr>
            <p:spPr bwMode="auto">
              <a:xfrm>
                <a:off x="4815" y="350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41" name="Freeform 928"/>
              <p:cNvSpPr>
                <a:spLocks/>
              </p:cNvSpPr>
              <p:nvPr/>
            </p:nvSpPr>
            <p:spPr bwMode="auto">
              <a:xfrm>
                <a:off x="4799" y="350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42" name="Freeform 929"/>
              <p:cNvSpPr>
                <a:spLocks/>
              </p:cNvSpPr>
              <p:nvPr/>
            </p:nvSpPr>
            <p:spPr bwMode="auto">
              <a:xfrm>
                <a:off x="4783" y="350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43" name="Freeform 930"/>
              <p:cNvSpPr>
                <a:spLocks/>
              </p:cNvSpPr>
              <p:nvPr/>
            </p:nvSpPr>
            <p:spPr bwMode="auto">
              <a:xfrm>
                <a:off x="4767" y="350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44" name="Freeform 931"/>
              <p:cNvSpPr>
                <a:spLocks/>
              </p:cNvSpPr>
              <p:nvPr/>
            </p:nvSpPr>
            <p:spPr bwMode="auto">
              <a:xfrm>
                <a:off x="4751" y="350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45" name="Freeform 932"/>
              <p:cNvSpPr>
                <a:spLocks/>
              </p:cNvSpPr>
              <p:nvPr/>
            </p:nvSpPr>
            <p:spPr bwMode="auto">
              <a:xfrm>
                <a:off x="4735" y="350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46" name="Freeform 933"/>
              <p:cNvSpPr>
                <a:spLocks/>
              </p:cNvSpPr>
              <p:nvPr/>
            </p:nvSpPr>
            <p:spPr bwMode="auto">
              <a:xfrm>
                <a:off x="4719" y="350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47" name="Freeform 934"/>
              <p:cNvSpPr>
                <a:spLocks/>
              </p:cNvSpPr>
              <p:nvPr/>
            </p:nvSpPr>
            <p:spPr bwMode="auto">
              <a:xfrm>
                <a:off x="4703" y="350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48" name="Freeform 935"/>
              <p:cNvSpPr>
                <a:spLocks/>
              </p:cNvSpPr>
              <p:nvPr/>
            </p:nvSpPr>
            <p:spPr bwMode="auto">
              <a:xfrm>
                <a:off x="4687" y="350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49" name="Freeform 936"/>
              <p:cNvSpPr>
                <a:spLocks/>
              </p:cNvSpPr>
              <p:nvPr/>
            </p:nvSpPr>
            <p:spPr bwMode="auto">
              <a:xfrm>
                <a:off x="4671" y="350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50" name="Freeform 937"/>
              <p:cNvSpPr>
                <a:spLocks/>
              </p:cNvSpPr>
              <p:nvPr/>
            </p:nvSpPr>
            <p:spPr bwMode="auto">
              <a:xfrm>
                <a:off x="4655" y="350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51" name="Freeform 938"/>
              <p:cNvSpPr>
                <a:spLocks/>
              </p:cNvSpPr>
              <p:nvPr/>
            </p:nvSpPr>
            <p:spPr bwMode="auto">
              <a:xfrm>
                <a:off x="4639" y="350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52" name="Freeform 939"/>
              <p:cNvSpPr>
                <a:spLocks/>
              </p:cNvSpPr>
              <p:nvPr/>
            </p:nvSpPr>
            <p:spPr bwMode="auto">
              <a:xfrm>
                <a:off x="4623" y="350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53" name="Freeform 940"/>
              <p:cNvSpPr>
                <a:spLocks/>
              </p:cNvSpPr>
              <p:nvPr/>
            </p:nvSpPr>
            <p:spPr bwMode="auto">
              <a:xfrm>
                <a:off x="4607" y="350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54" name="Freeform 941"/>
              <p:cNvSpPr>
                <a:spLocks/>
              </p:cNvSpPr>
              <p:nvPr/>
            </p:nvSpPr>
            <p:spPr bwMode="auto">
              <a:xfrm>
                <a:off x="4591" y="350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55" name="Freeform 942"/>
              <p:cNvSpPr>
                <a:spLocks/>
              </p:cNvSpPr>
              <p:nvPr/>
            </p:nvSpPr>
            <p:spPr bwMode="auto">
              <a:xfrm>
                <a:off x="4575" y="350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56" name="Freeform 943"/>
              <p:cNvSpPr>
                <a:spLocks/>
              </p:cNvSpPr>
              <p:nvPr/>
            </p:nvSpPr>
            <p:spPr bwMode="auto">
              <a:xfrm>
                <a:off x="4559" y="350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57" name="Freeform 944"/>
              <p:cNvSpPr>
                <a:spLocks/>
              </p:cNvSpPr>
              <p:nvPr/>
            </p:nvSpPr>
            <p:spPr bwMode="auto">
              <a:xfrm>
                <a:off x="4543" y="350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58" name="Freeform 945"/>
              <p:cNvSpPr>
                <a:spLocks/>
              </p:cNvSpPr>
              <p:nvPr/>
            </p:nvSpPr>
            <p:spPr bwMode="auto">
              <a:xfrm>
                <a:off x="4527" y="350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59" name="Freeform 946"/>
              <p:cNvSpPr>
                <a:spLocks/>
              </p:cNvSpPr>
              <p:nvPr/>
            </p:nvSpPr>
            <p:spPr bwMode="auto">
              <a:xfrm>
                <a:off x="4511" y="350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60" name="Freeform 947"/>
              <p:cNvSpPr>
                <a:spLocks/>
              </p:cNvSpPr>
              <p:nvPr/>
            </p:nvSpPr>
            <p:spPr bwMode="auto">
              <a:xfrm>
                <a:off x="4495" y="350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61" name="Freeform 948"/>
              <p:cNvSpPr>
                <a:spLocks/>
              </p:cNvSpPr>
              <p:nvPr/>
            </p:nvSpPr>
            <p:spPr bwMode="auto">
              <a:xfrm>
                <a:off x="4479" y="350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62" name="Freeform 949"/>
              <p:cNvSpPr>
                <a:spLocks/>
              </p:cNvSpPr>
              <p:nvPr/>
            </p:nvSpPr>
            <p:spPr bwMode="auto">
              <a:xfrm>
                <a:off x="4463" y="350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63" name="Freeform 950"/>
              <p:cNvSpPr>
                <a:spLocks/>
              </p:cNvSpPr>
              <p:nvPr/>
            </p:nvSpPr>
            <p:spPr bwMode="auto">
              <a:xfrm>
                <a:off x="4447" y="350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64" name="Freeform 951"/>
              <p:cNvSpPr>
                <a:spLocks/>
              </p:cNvSpPr>
              <p:nvPr/>
            </p:nvSpPr>
            <p:spPr bwMode="auto">
              <a:xfrm>
                <a:off x="4431" y="350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65" name="Freeform 952"/>
              <p:cNvSpPr>
                <a:spLocks/>
              </p:cNvSpPr>
              <p:nvPr/>
            </p:nvSpPr>
            <p:spPr bwMode="auto">
              <a:xfrm>
                <a:off x="4415" y="350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66" name="Freeform 953"/>
              <p:cNvSpPr>
                <a:spLocks/>
              </p:cNvSpPr>
              <p:nvPr/>
            </p:nvSpPr>
            <p:spPr bwMode="auto">
              <a:xfrm>
                <a:off x="4399" y="350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67" name="Freeform 954"/>
              <p:cNvSpPr>
                <a:spLocks/>
              </p:cNvSpPr>
              <p:nvPr/>
            </p:nvSpPr>
            <p:spPr bwMode="auto">
              <a:xfrm>
                <a:off x="4383" y="350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68" name="Freeform 955"/>
              <p:cNvSpPr>
                <a:spLocks/>
              </p:cNvSpPr>
              <p:nvPr/>
            </p:nvSpPr>
            <p:spPr bwMode="auto">
              <a:xfrm>
                <a:off x="4367" y="350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69" name="Freeform 956"/>
              <p:cNvSpPr>
                <a:spLocks/>
              </p:cNvSpPr>
              <p:nvPr/>
            </p:nvSpPr>
            <p:spPr bwMode="auto">
              <a:xfrm>
                <a:off x="4351" y="350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70" name="Freeform 957"/>
              <p:cNvSpPr>
                <a:spLocks/>
              </p:cNvSpPr>
              <p:nvPr/>
            </p:nvSpPr>
            <p:spPr bwMode="auto">
              <a:xfrm>
                <a:off x="4335" y="350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71" name="Freeform 958"/>
              <p:cNvSpPr>
                <a:spLocks/>
              </p:cNvSpPr>
              <p:nvPr/>
            </p:nvSpPr>
            <p:spPr bwMode="auto">
              <a:xfrm>
                <a:off x="4319" y="350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72" name="Freeform 959"/>
              <p:cNvSpPr>
                <a:spLocks/>
              </p:cNvSpPr>
              <p:nvPr/>
            </p:nvSpPr>
            <p:spPr bwMode="auto">
              <a:xfrm>
                <a:off x="4303" y="350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73" name="Freeform 960"/>
              <p:cNvSpPr>
                <a:spLocks/>
              </p:cNvSpPr>
              <p:nvPr/>
            </p:nvSpPr>
            <p:spPr bwMode="auto">
              <a:xfrm>
                <a:off x="4287" y="350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74" name="Freeform 961"/>
              <p:cNvSpPr>
                <a:spLocks/>
              </p:cNvSpPr>
              <p:nvPr/>
            </p:nvSpPr>
            <p:spPr bwMode="auto">
              <a:xfrm>
                <a:off x="4271" y="350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75" name="Freeform 962"/>
              <p:cNvSpPr>
                <a:spLocks/>
              </p:cNvSpPr>
              <p:nvPr/>
            </p:nvSpPr>
            <p:spPr bwMode="auto">
              <a:xfrm>
                <a:off x="4255" y="350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76" name="Freeform 963"/>
              <p:cNvSpPr>
                <a:spLocks/>
              </p:cNvSpPr>
              <p:nvPr/>
            </p:nvSpPr>
            <p:spPr bwMode="auto">
              <a:xfrm>
                <a:off x="4239" y="350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77" name="Freeform 964"/>
              <p:cNvSpPr>
                <a:spLocks/>
              </p:cNvSpPr>
              <p:nvPr/>
            </p:nvSpPr>
            <p:spPr bwMode="auto">
              <a:xfrm>
                <a:off x="4223" y="350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78" name="Freeform 965"/>
              <p:cNvSpPr>
                <a:spLocks/>
              </p:cNvSpPr>
              <p:nvPr/>
            </p:nvSpPr>
            <p:spPr bwMode="auto">
              <a:xfrm>
                <a:off x="4207" y="350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79" name="Freeform 966"/>
              <p:cNvSpPr>
                <a:spLocks/>
              </p:cNvSpPr>
              <p:nvPr/>
            </p:nvSpPr>
            <p:spPr bwMode="auto">
              <a:xfrm>
                <a:off x="4191" y="350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80" name="Freeform 967"/>
              <p:cNvSpPr>
                <a:spLocks/>
              </p:cNvSpPr>
              <p:nvPr/>
            </p:nvSpPr>
            <p:spPr bwMode="auto">
              <a:xfrm>
                <a:off x="4175" y="350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81" name="Freeform 968"/>
              <p:cNvSpPr>
                <a:spLocks/>
              </p:cNvSpPr>
              <p:nvPr/>
            </p:nvSpPr>
            <p:spPr bwMode="auto">
              <a:xfrm>
                <a:off x="4159" y="350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82" name="Freeform 969"/>
              <p:cNvSpPr>
                <a:spLocks/>
              </p:cNvSpPr>
              <p:nvPr/>
            </p:nvSpPr>
            <p:spPr bwMode="auto">
              <a:xfrm>
                <a:off x="4143" y="350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83" name="Freeform 970"/>
              <p:cNvSpPr>
                <a:spLocks/>
              </p:cNvSpPr>
              <p:nvPr/>
            </p:nvSpPr>
            <p:spPr bwMode="auto">
              <a:xfrm>
                <a:off x="4127" y="350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84" name="Freeform 971"/>
              <p:cNvSpPr>
                <a:spLocks/>
              </p:cNvSpPr>
              <p:nvPr/>
            </p:nvSpPr>
            <p:spPr bwMode="auto">
              <a:xfrm>
                <a:off x="4111" y="350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85" name="Freeform 972"/>
              <p:cNvSpPr>
                <a:spLocks/>
              </p:cNvSpPr>
              <p:nvPr/>
            </p:nvSpPr>
            <p:spPr bwMode="auto">
              <a:xfrm>
                <a:off x="4095" y="350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86" name="Freeform 973"/>
              <p:cNvSpPr>
                <a:spLocks/>
              </p:cNvSpPr>
              <p:nvPr/>
            </p:nvSpPr>
            <p:spPr bwMode="auto">
              <a:xfrm>
                <a:off x="4079" y="350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87" name="Freeform 974"/>
              <p:cNvSpPr>
                <a:spLocks/>
              </p:cNvSpPr>
              <p:nvPr/>
            </p:nvSpPr>
            <p:spPr bwMode="auto">
              <a:xfrm>
                <a:off x="4063" y="350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88" name="Freeform 975"/>
              <p:cNvSpPr>
                <a:spLocks/>
              </p:cNvSpPr>
              <p:nvPr/>
            </p:nvSpPr>
            <p:spPr bwMode="auto">
              <a:xfrm>
                <a:off x="4047" y="350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89" name="Freeform 976"/>
              <p:cNvSpPr>
                <a:spLocks/>
              </p:cNvSpPr>
              <p:nvPr/>
            </p:nvSpPr>
            <p:spPr bwMode="auto">
              <a:xfrm>
                <a:off x="4031" y="350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90" name="Freeform 977"/>
              <p:cNvSpPr>
                <a:spLocks/>
              </p:cNvSpPr>
              <p:nvPr/>
            </p:nvSpPr>
            <p:spPr bwMode="auto">
              <a:xfrm>
                <a:off x="4015" y="350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91" name="Freeform 978"/>
              <p:cNvSpPr>
                <a:spLocks/>
              </p:cNvSpPr>
              <p:nvPr/>
            </p:nvSpPr>
            <p:spPr bwMode="auto">
              <a:xfrm>
                <a:off x="3999" y="350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92" name="Freeform 979"/>
              <p:cNvSpPr>
                <a:spLocks/>
              </p:cNvSpPr>
              <p:nvPr/>
            </p:nvSpPr>
            <p:spPr bwMode="auto">
              <a:xfrm>
                <a:off x="3983" y="350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93" name="Freeform 980"/>
              <p:cNvSpPr>
                <a:spLocks/>
              </p:cNvSpPr>
              <p:nvPr/>
            </p:nvSpPr>
            <p:spPr bwMode="auto">
              <a:xfrm>
                <a:off x="3967" y="350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94" name="Freeform 981"/>
              <p:cNvSpPr>
                <a:spLocks/>
              </p:cNvSpPr>
              <p:nvPr/>
            </p:nvSpPr>
            <p:spPr bwMode="auto">
              <a:xfrm>
                <a:off x="3951" y="350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95" name="Freeform 982"/>
              <p:cNvSpPr>
                <a:spLocks/>
              </p:cNvSpPr>
              <p:nvPr/>
            </p:nvSpPr>
            <p:spPr bwMode="auto">
              <a:xfrm>
                <a:off x="3935" y="350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96" name="Freeform 983"/>
              <p:cNvSpPr>
                <a:spLocks/>
              </p:cNvSpPr>
              <p:nvPr/>
            </p:nvSpPr>
            <p:spPr bwMode="auto">
              <a:xfrm>
                <a:off x="3919" y="350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97" name="Freeform 984"/>
              <p:cNvSpPr>
                <a:spLocks/>
              </p:cNvSpPr>
              <p:nvPr/>
            </p:nvSpPr>
            <p:spPr bwMode="auto">
              <a:xfrm>
                <a:off x="3903" y="350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98" name="Freeform 985"/>
              <p:cNvSpPr>
                <a:spLocks/>
              </p:cNvSpPr>
              <p:nvPr/>
            </p:nvSpPr>
            <p:spPr bwMode="auto">
              <a:xfrm>
                <a:off x="3887" y="350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099" name="Freeform 986"/>
              <p:cNvSpPr>
                <a:spLocks/>
              </p:cNvSpPr>
              <p:nvPr/>
            </p:nvSpPr>
            <p:spPr bwMode="auto">
              <a:xfrm>
                <a:off x="3871" y="350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00" name="Freeform 987"/>
              <p:cNvSpPr>
                <a:spLocks/>
              </p:cNvSpPr>
              <p:nvPr/>
            </p:nvSpPr>
            <p:spPr bwMode="auto">
              <a:xfrm>
                <a:off x="3855" y="350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01" name="Freeform 988"/>
              <p:cNvSpPr>
                <a:spLocks/>
              </p:cNvSpPr>
              <p:nvPr/>
            </p:nvSpPr>
            <p:spPr bwMode="auto">
              <a:xfrm>
                <a:off x="3839" y="350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02" name="Freeform 989"/>
              <p:cNvSpPr>
                <a:spLocks/>
              </p:cNvSpPr>
              <p:nvPr/>
            </p:nvSpPr>
            <p:spPr bwMode="auto">
              <a:xfrm>
                <a:off x="3823" y="350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03" name="Freeform 990"/>
              <p:cNvSpPr>
                <a:spLocks/>
              </p:cNvSpPr>
              <p:nvPr/>
            </p:nvSpPr>
            <p:spPr bwMode="auto">
              <a:xfrm>
                <a:off x="3807" y="350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04" name="Freeform 991"/>
              <p:cNvSpPr>
                <a:spLocks/>
              </p:cNvSpPr>
              <p:nvPr/>
            </p:nvSpPr>
            <p:spPr bwMode="auto">
              <a:xfrm>
                <a:off x="3791" y="350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05" name="Freeform 992"/>
              <p:cNvSpPr>
                <a:spLocks/>
              </p:cNvSpPr>
              <p:nvPr/>
            </p:nvSpPr>
            <p:spPr bwMode="auto">
              <a:xfrm>
                <a:off x="3775" y="350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06" name="Freeform 993"/>
              <p:cNvSpPr>
                <a:spLocks/>
              </p:cNvSpPr>
              <p:nvPr/>
            </p:nvSpPr>
            <p:spPr bwMode="auto">
              <a:xfrm>
                <a:off x="3759" y="350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07" name="Freeform 994"/>
              <p:cNvSpPr>
                <a:spLocks/>
              </p:cNvSpPr>
              <p:nvPr/>
            </p:nvSpPr>
            <p:spPr bwMode="auto">
              <a:xfrm>
                <a:off x="3743" y="350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08" name="Freeform 995"/>
              <p:cNvSpPr>
                <a:spLocks/>
              </p:cNvSpPr>
              <p:nvPr/>
            </p:nvSpPr>
            <p:spPr bwMode="auto">
              <a:xfrm>
                <a:off x="3727" y="350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09" name="Freeform 996"/>
              <p:cNvSpPr>
                <a:spLocks/>
              </p:cNvSpPr>
              <p:nvPr/>
            </p:nvSpPr>
            <p:spPr bwMode="auto">
              <a:xfrm>
                <a:off x="3711" y="350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10" name="Freeform 997"/>
              <p:cNvSpPr>
                <a:spLocks/>
              </p:cNvSpPr>
              <p:nvPr/>
            </p:nvSpPr>
            <p:spPr bwMode="auto">
              <a:xfrm>
                <a:off x="3695" y="350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11" name="Freeform 998"/>
              <p:cNvSpPr>
                <a:spLocks/>
              </p:cNvSpPr>
              <p:nvPr/>
            </p:nvSpPr>
            <p:spPr bwMode="auto">
              <a:xfrm>
                <a:off x="3679" y="350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12" name="Freeform 999"/>
              <p:cNvSpPr>
                <a:spLocks/>
              </p:cNvSpPr>
              <p:nvPr/>
            </p:nvSpPr>
            <p:spPr bwMode="auto">
              <a:xfrm>
                <a:off x="3663" y="350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13" name="Freeform 1000"/>
              <p:cNvSpPr>
                <a:spLocks/>
              </p:cNvSpPr>
              <p:nvPr/>
            </p:nvSpPr>
            <p:spPr bwMode="auto">
              <a:xfrm>
                <a:off x="3647" y="350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14" name="Freeform 1001"/>
              <p:cNvSpPr>
                <a:spLocks/>
              </p:cNvSpPr>
              <p:nvPr/>
            </p:nvSpPr>
            <p:spPr bwMode="auto">
              <a:xfrm>
                <a:off x="3631" y="350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15" name="Freeform 1002"/>
              <p:cNvSpPr>
                <a:spLocks/>
              </p:cNvSpPr>
              <p:nvPr/>
            </p:nvSpPr>
            <p:spPr bwMode="auto">
              <a:xfrm>
                <a:off x="3615" y="350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16" name="Freeform 1003"/>
              <p:cNvSpPr>
                <a:spLocks/>
              </p:cNvSpPr>
              <p:nvPr/>
            </p:nvSpPr>
            <p:spPr bwMode="auto">
              <a:xfrm>
                <a:off x="3599" y="350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17" name="Freeform 1004"/>
              <p:cNvSpPr>
                <a:spLocks/>
              </p:cNvSpPr>
              <p:nvPr/>
            </p:nvSpPr>
            <p:spPr bwMode="auto">
              <a:xfrm>
                <a:off x="3583" y="350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18" name="Freeform 1005"/>
              <p:cNvSpPr>
                <a:spLocks/>
              </p:cNvSpPr>
              <p:nvPr/>
            </p:nvSpPr>
            <p:spPr bwMode="auto">
              <a:xfrm>
                <a:off x="3567" y="350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19" name="Freeform 1006"/>
              <p:cNvSpPr>
                <a:spLocks/>
              </p:cNvSpPr>
              <p:nvPr/>
            </p:nvSpPr>
            <p:spPr bwMode="auto">
              <a:xfrm>
                <a:off x="3551" y="350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20" name="Freeform 1007"/>
              <p:cNvSpPr>
                <a:spLocks/>
              </p:cNvSpPr>
              <p:nvPr/>
            </p:nvSpPr>
            <p:spPr bwMode="auto">
              <a:xfrm>
                <a:off x="3535" y="350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21" name="Freeform 1008"/>
              <p:cNvSpPr>
                <a:spLocks/>
              </p:cNvSpPr>
              <p:nvPr/>
            </p:nvSpPr>
            <p:spPr bwMode="auto">
              <a:xfrm>
                <a:off x="3519" y="3500"/>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grpSp>
        <p:sp>
          <p:nvSpPr>
            <p:cNvPr id="211" name="Freeform 1009"/>
            <p:cNvSpPr>
              <a:spLocks/>
            </p:cNvSpPr>
            <p:nvPr/>
          </p:nvSpPr>
          <p:spPr bwMode="auto">
            <a:xfrm>
              <a:off x="5198448" y="3913648"/>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2" name="Freeform 1010"/>
            <p:cNvSpPr>
              <a:spLocks/>
            </p:cNvSpPr>
            <p:nvPr/>
          </p:nvSpPr>
          <p:spPr bwMode="auto">
            <a:xfrm>
              <a:off x="5178955" y="3913648"/>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3" name="Freeform 1011"/>
            <p:cNvSpPr>
              <a:spLocks/>
            </p:cNvSpPr>
            <p:nvPr/>
          </p:nvSpPr>
          <p:spPr bwMode="auto">
            <a:xfrm>
              <a:off x="5159462" y="3913648"/>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4" name="Freeform 1012"/>
            <p:cNvSpPr>
              <a:spLocks/>
            </p:cNvSpPr>
            <p:nvPr/>
          </p:nvSpPr>
          <p:spPr bwMode="auto">
            <a:xfrm>
              <a:off x="5139969" y="3913648"/>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5" name="Freeform 1013"/>
            <p:cNvSpPr>
              <a:spLocks/>
            </p:cNvSpPr>
            <p:nvPr/>
          </p:nvSpPr>
          <p:spPr bwMode="auto">
            <a:xfrm>
              <a:off x="5120477" y="3913648"/>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6" name="Freeform 1014"/>
            <p:cNvSpPr>
              <a:spLocks/>
            </p:cNvSpPr>
            <p:nvPr/>
          </p:nvSpPr>
          <p:spPr bwMode="auto">
            <a:xfrm>
              <a:off x="5100984" y="3913648"/>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7" name="Freeform 1015"/>
            <p:cNvSpPr>
              <a:spLocks/>
            </p:cNvSpPr>
            <p:nvPr/>
          </p:nvSpPr>
          <p:spPr bwMode="auto">
            <a:xfrm>
              <a:off x="5081491" y="3913648"/>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8" name="Freeform 1016"/>
            <p:cNvSpPr>
              <a:spLocks/>
            </p:cNvSpPr>
            <p:nvPr/>
          </p:nvSpPr>
          <p:spPr bwMode="auto">
            <a:xfrm>
              <a:off x="5061998" y="3913648"/>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19" name="Freeform 1017"/>
            <p:cNvSpPr>
              <a:spLocks/>
            </p:cNvSpPr>
            <p:nvPr/>
          </p:nvSpPr>
          <p:spPr bwMode="auto">
            <a:xfrm>
              <a:off x="5042505" y="3913648"/>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0" name="Freeform 1018"/>
            <p:cNvSpPr>
              <a:spLocks/>
            </p:cNvSpPr>
            <p:nvPr/>
          </p:nvSpPr>
          <p:spPr bwMode="auto">
            <a:xfrm>
              <a:off x="5023012" y="3913648"/>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1" name="Freeform 1019"/>
            <p:cNvSpPr>
              <a:spLocks/>
            </p:cNvSpPr>
            <p:nvPr/>
          </p:nvSpPr>
          <p:spPr bwMode="auto">
            <a:xfrm>
              <a:off x="5003519" y="3913648"/>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2" name="Freeform 1020"/>
            <p:cNvSpPr>
              <a:spLocks/>
            </p:cNvSpPr>
            <p:nvPr/>
          </p:nvSpPr>
          <p:spPr bwMode="auto">
            <a:xfrm>
              <a:off x="4984026" y="3913648"/>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3" name="Freeform 1021"/>
            <p:cNvSpPr>
              <a:spLocks/>
            </p:cNvSpPr>
            <p:nvPr/>
          </p:nvSpPr>
          <p:spPr bwMode="auto">
            <a:xfrm>
              <a:off x="4964533" y="3913648"/>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4" name="Freeform 1022"/>
            <p:cNvSpPr>
              <a:spLocks/>
            </p:cNvSpPr>
            <p:nvPr/>
          </p:nvSpPr>
          <p:spPr bwMode="auto">
            <a:xfrm>
              <a:off x="4945041" y="3913648"/>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5" name="Freeform 1023"/>
            <p:cNvSpPr>
              <a:spLocks/>
            </p:cNvSpPr>
            <p:nvPr/>
          </p:nvSpPr>
          <p:spPr bwMode="auto">
            <a:xfrm>
              <a:off x="4925548" y="3913648"/>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6" name="Freeform 1024"/>
            <p:cNvSpPr>
              <a:spLocks/>
            </p:cNvSpPr>
            <p:nvPr/>
          </p:nvSpPr>
          <p:spPr bwMode="auto">
            <a:xfrm>
              <a:off x="4906055" y="3913648"/>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7" name="Freeform 1025"/>
            <p:cNvSpPr>
              <a:spLocks/>
            </p:cNvSpPr>
            <p:nvPr/>
          </p:nvSpPr>
          <p:spPr bwMode="auto">
            <a:xfrm>
              <a:off x="4886562" y="3913648"/>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8" name="Freeform 1026"/>
            <p:cNvSpPr>
              <a:spLocks/>
            </p:cNvSpPr>
            <p:nvPr/>
          </p:nvSpPr>
          <p:spPr bwMode="auto">
            <a:xfrm>
              <a:off x="4867069" y="3913648"/>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29" name="Freeform 1027"/>
            <p:cNvSpPr>
              <a:spLocks/>
            </p:cNvSpPr>
            <p:nvPr/>
          </p:nvSpPr>
          <p:spPr bwMode="auto">
            <a:xfrm>
              <a:off x="4847576" y="3913648"/>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0" name="Freeform 1028"/>
            <p:cNvSpPr>
              <a:spLocks/>
            </p:cNvSpPr>
            <p:nvPr/>
          </p:nvSpPr>
          <p:spPr bwMode="auto">
            <a:xfrm>
              <a:off x="4828083" y="3913648"/>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1" name="Freeform 1029"/>
            <p:cNvSpPr>
              <a:spLocks/>
            </p:cNvSpPr>
            <p:nvPr/>
          </p:nvSpPr>
          <p:spPr bwMode="auto">
            <a:xfrm>
              <a:off x="4808590" y="3913648"/>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2" name="Freeform 1030"/>
            <p:cNvSpPr>
              <a:spLocks/>
            </p:cNvSpPr>
            <p:nvPr/>
          </p:nvSpPr>
          <p:spPr bwMode="auto">
            <a:xfrm>
              <a:off x="4789097" y="3913648"/>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3" name="Freeform 1031"/>
            <p:cNvSpPr>
              <a:spLocks/>
            </p:cNvSpPr>
            <p:nvPr/>
          </p:nvSpPr>
          <p:spPr bwMode="auto">
            <a:xfrm>
              <a:off x="4769604" y="3913648"/>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4" name="Freeform 1032"/>
            <p:cNvSpPr>
              <a:spLocks/>
            </p:cNvSpPr>
            <p:nvPr/>
          </p:nvSpPr>
          <p:spPr bwMode="auto">
            <a:xfrm>
              <a:off x="4750112" y="3913648"/>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5" name="Freeform 1033"/>
            <p:cNvSpPr>
              <a:spLocks/>
            </p:cNvSpPr>
            <p:nvPr/>
          </p:nvSpPr>
          <p:spPr bwMode="auto">
            <a:xfrm>
              <a:off x="4730619" y="3913648"/>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6" name="Freeform 1034"/>
            <p:cNvSpPr>
              <a:spLocks/>
            </p:cNvSpPr>
            <p:nvPr/>
          </p:nvSpPr>
          <p:spPr bwMode="auto">
            <a:xfrm>
              <a:off x="4711126" y="3913648"/>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7" name="Freeform 1035"/>
            <p:cNvSpPr>
              <a:spLocks/>
            </p:cNvSpPr>
            <p:nvPr/>
          </p:nvSpPr>
          <p:spPr bwMode="auto">
            <a:xfrm>
              <a:off x="4691633" y="3913648"/>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8" name="Freeform 1036"/>
            <p:cNvSpPr>
              <a:spLocks/>
            </p:cNvSpPr>
            <p:nvPr/>
          </p:nvSpPr>
          <p:spPr bwMode="auto">
            <a:xfrm>
              <a:off x="4672140" y="3913648"/>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39" name="Freeform 1037"/>
            <p:cNvSpPr>
              <a:spLocks/>
            </p:cNvSpPr>
            <p:nvPr/>
          </p:nvSpPr>
          <p:spPr bwMode="auto">
            <a:xfrm>
              <a:off x="4652647" y="3913648"/>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0" name="Freeform 1038"/>
            <p:cNvSpPr>
              <a:spLocks/>
            </p:cNvSpPr>
            <p:nvPr/>
          </p:nvSpPr>
          <p:spPr bwMode="auto">
            <a:xfrm>
              <a:off x="4633154" y="3913648"/>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1" name="Freeform 1039"/>
            <p:cNvSpPr>
              <a:spLocks/>
            </p:cNvSpPr>
            <p:nvPr/>
          </p:nvSpPr>
          <p:spPr bwMode="auto">
            <a:xfrm>
              <a:off x="4613661" y="3913648"/>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2" name="Freeform 1040"/>
            <p:cNvSpPr>
              <a:spLocks/>
            </p:cNvSpPr>
            <p:nvPr/>
          </p:nvSpPr>
          <p:spPr bwMode="auto">
            <a:xfrm>
              <a:off x="4594168" y="3913648"/>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3" name="Freeform 1041"/>
            <p:cNvSpPr>
              <a:spLocks/>
            </p:cNvSpPr>
            <p:nvPr/>
          </p:nvSpPr>
          <p:spPr bwMode="auto">
            <a:xfrm>
              <a:off x="4574675" y="3913648"/>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4" name="Freeform 1042"/>
            <p:cNvSpPr>
              <a:spLocks/>
            </p:cNvSpPr>
            <p:nvPr/>
          </p:nvSpPr>
          <p:spPr bwMode="auto">
            <a:xfrm>
              <a:off x="4555183" y="3913648"/>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5" name="Freeform 1043"/>
            <p:cNvSpPr>
              <a:spLocks/>
            </p:cNvSpPr>
            <p:nvPr/>
          </p:nvSpPr>
          <p:spPr bwMode="auto">
            <a:xfrm>
              <a:off x="4535690" y="3913648"/>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6" name="Freeform 1044"/>
            <p:cNvSpPr>
              <a:spLocks/>
            </p:cNvSpPr>
            <p:nvPr/>
          </p:nvSpPr>
          <p:spPr bwMode="auto">
            <a:xfrm>
              <a:off x="4516197" y="3913648"/>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7" name="Freeform 1045"/>
            <p:cNvSpPr>
              <a:spLocks/>
            </p:cNvSpPr>
            <p:nvPr/>
          </p:nvSpPr>
          <p:spPr bwMode="auto">
            <a:xfrm>
              <a:off x="4496704" y="3913648"/>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8" name="Freeform 1046"/>
            <p:cNvSpPr>
              <a:spLocks/>
            </p:cNvSpPr>
            <p:nvPr/>
          </p:nvSpPr>
          <p:spPr bwMode="auto">
            <a:xfrm>
              <a:off x="4477211" y="3913648"/>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49" name="Freeform 1047"/>
            <p:cNvSpPr>
              <a:spLocks/>
            </p:cNvSpPr>
            <p:nvPr/>
          </p:nvSpPr>
          <p:spPr bwMode="auto">
            <a:xfrm>
              <a:off x="4457718" y="3913648"/>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0" name="Freeform 1048"/>
            <p:cNvSpPr>
              <a:spLocks/>
            </p:cNvSpPr>
            <p:nvPr/>
          </p:nvSpPr>
          <p:spPr bwMode="auto">
            <a:xfrm>
              <a:off x="4438225" y="3913648"/>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1" name="Freeform 1049"/>
            <p:cNvSpPr>
              <a:spLocks/>
            </p:cNvSpPr>
            <p:nvPr/>
          </p:nvSpPr>
          <p:spPr bwMode="auto">
            <a:xfrm>
              <a:off x="4418732" y="3913648"/>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2" name="Freeform 1050"/>
            <p:cNvSpPr>
              <a:spLocks/>
            </p:cNvSpPr>
            <p:nvPr/>
          </p:nvSpPr>
          <p:spPr bwMode="auto">
            <a:xfrm>
              <a:off x="4399239" y="3913648"/>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3" name="Freeform 1051"/>
            <p:cNvSpPr>
              <a:spLocks/>
            </p:cNvSpPr>
            <p:nvPr/>
          </p:nvSpPr>
          <p:spPr bwMode="auto">
            <a:xfrm>
              <a:off x="4379747" y="3913648"/>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4" name="Freeform 1052"/>
            <p:cNvSpPr>
              <a:spLocks/>
            </p:cNvSpPr>
            <p:nvPr/>
          </p:nvSpPr>
          <p:spPr bwMode="auto">
            <a:xfrm>
              <a:off x="4360254" y="3913648"/>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5" name="Freeform 1053"/>
            <p:cNvSpPr>
              <a:spLocks/>
            </p:cNvSpPr>
            <p:nvPr/>
          </p:nvSpPr>
          <p:spPr bwMode="auto">
            <a:xfrm>
              <a:off x="4340761" y="3913648"/>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6" name="Freeform 1054"/>
            <p:cNvSpPr>
              <a:spLocks/>
            </p:cNvSpPr>
            <p:nvPr/>
          </p:nvSpPr>
          <p:spPr bwMode="auto">
            <a:xfrm>
              <a:off x="4321268" y="3913648"/>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7" name="Freeform 1055"/>
            <p:cNvSpPr>
              <a:spLocks/>
            </p:cNvSpPr>
            <p:nvPr/>
          </p:nvSpPr>
          <p:spPr bwMode="auto">
            <a:xfrm>
              <a:off x="4301775" y="3913648"/>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8" name="Freeform 1056"/>
            <p:cNvSpPr>
              <a:spLocks/>
            </p:cNvSpPr>
            <p:nvPr/>
          </p:nvSpPr>
          <p:spPr bwMode="auto">
            <a:xfrm>
              <a:off x="4282282" y="3913648"/>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59" name="Freeform 1057"/>
            <p:cNvSpPr>
              <a:spLocks/>
            </p:cNvSpPr>
            <p:nvPr/>
          </p:nvSpPr>
          <p:spPr bwMode="auto">
            <a:xfrm>
              <a:off x="4262789" y="3913648"/>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0" name="Freeform 1058"/>
            <p:cNvSpPr>
              <a:spLocks/>
            </p:cNvSpPr>
            <p:nvPr/>
          </p:nvSpPr>
          <p:spPr bwMode="auto">
            <a:xfrm>
              <a:off x="4243296" y="3913648"/>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1" name="Freeform 1059"/>
            <p:cNvSpPr>
              <a:spLocks/>
            </p:cNvSpPr>
            <p:nvPr/>
          </p:nvSpPr>
          <p:spPr bwMode="auto">
            <a:xfrm>
              <a:off x="4223803" y="3913648"/>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2" name="Freeform 1060"/>
            <p:cNvSpPr>
              <a:spLocks/>
            </p:cNvSpPr>
            <p:nvPr/>
          </p:nvSpPr>
          <p:spPr bwMode="auto">
            <a:xfrm>
              <a:off x="4204310" y="3913648"/>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3" name="Freeform 1061"/>
            <p:cNvSpPr>
              <a:spLocks/>
            </p:cNvSpPr>
            <p:nvPr/>
          </p:nvSpPr>
          <p:spPr bwMode="auto">
            <a:xfrm>
              <a:off x="4184818" y="3913648"/>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4" name="Freeform 1062"/>
            <p:cNvSpPr>
              <a:spLocks/>
            </p:cNvSpPr>
            <p:nvPr/>
          </p:nvSpPr>
          <p:spPr bwMode="auto">
            <a:xfrm>
              <a:off x="4165325" y="3913648"/>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5" name="Freeform 1063"/>
            <p:cNvSpPr>
              <a:spLocks/>
            </p:cNvSpPr>
            <p:nvPr/>
          </p:nvSpPr>
          <p:spPr bwMode="auto">
            <a:xfrm>
              <a:off x="4145832" y="3913648"/>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6" name="Freeform 1064"/>
            <p:cNvSpPr>
              <a:spLocks/>
            </p:cNvSpPr>
            <p:nvPr/>
          </p:nvSpPr>
          <p:spPr bwMode="auto">
            <a:xfrm>
              <a:off x="4126339" y="3913648"/>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7" name="Freeform 1065"/>
            <p:cNvSpPr>
              <a:spLocks/>
            </p:cNvSpPr>
            <p:nvPr/>
          </p:nvSpPr>
          <p:spPr bwMode="auto">
            <a:xfrm>
              <a:off x="4106846" y="3913648"/>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8" name="Freeform 1066"/>
            <p:cNvSpPr>
              <a:spLocks/>
            </p:cNvSpPr>
            <p:nvPr/>
          </p:nvSpPr>
          <p:spPr bwMode="auto">
            <a:xfrm>
              <a:off x="4087353" y="3913648"/>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69" name="Freeform 1067"/>
            <p:cNvSpPr>
              <a:spLocks/>
            </p:cNvSpPr>
            <p:nvPr/>
          </p:nvSpPr>
          <p:spPr bwMode="auto">
            <a:xfrm>
              <a:off x="4067860" y="3913648"/>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70" name="Freeform 1068"/>
            <p:cNvSpPr>
              <a:spLocks/>
            </p:cNvSpPr>
            <p:nvPr/>
          </p:nvSpPr>
          <p:spPr bwMode="auto">
            <a:xfrm>
              <a:off x="4048367" y="3913648"/>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71" name="Freeform 1069"/>
            <p:cNvSpPr>
              <a:spLocks/>
            </p:cNvSpPr>
            <p:nvPr/>
          </p:nvSpPr>
          <p:spPr bwMode="auto">
            <a:xfrm>
              <a:off x="4028874" y="3913648"/>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72" name="Freeform 1070"/>
            <p:cNvSpPr>
              <a:spLocks/>
            </p:cNvSpPr>
            <p:nvPr/>
          </p:nvSpPr>
          <p:spPr bwMode="auto">
            <a:xfrm>
              <a:off x="4009381" y="3913648"/>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73" name="Freeform 1071"/>
            <p:cNvSpPr>
              <a:spLocks/>
            </p:cNvSpPr>
            <p:nvPr/>
          </p:nvSpPr>
          <p:spPr bwMode="auto">
            <a:xfrm>
              <a:off x="3989889" y="3913648"/>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74" name="Freeform 1072"/>
            <p:cNvSpPr>
              <a:spLocks/>
            </p:cNvSpPr>
            <p:nvPr/>
          </p:nvSpPr>
          <p:spPr bwMode="auto">
            <a:xfrm>
              <a:off x="3970396" y="3913648"/>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75" name="Freeform 1073"/>
            <p:cNvSpPr>
              <a:spLocks/>
            </p:cNvSpPr>
            <p:nvPr/>
          </p:nvSpPr>
          <p:spPr bwMode="auto">
            <a:xfrm>
              <a:off x="3950903" y="3913648"/>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76" name="Freeform 1074"/>
            <p:cNvSpPr>
              <a:spLocks/>
            </p:cNvSpPr>
            <p:nvPr/>
          </p:nvSpPr>
          <p:spPr bwMode="auto">
            <a:xfrm>
              <a:off x="3931410" y="3913648"/>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77" name="Freeform 1075"/>
            <p:cNvSpPr>
              <a:spLocks/>
            </p:cNvSpPr>
            <p:nvPr/>
          </p:nvSpPr>
          <p:spPr bwMode="auto">
            <a:xfrm>
              <a:off x="3911917" y="3913648"/>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78" name="Freeform 1076"/>
            <p:cNvSpPr>
              <a:spLocks/>
            </p:cNvSpPr>
            <p:nvPr/>
          </p:nvSpPr>
          <p:spPr bwMode="auto">
            <a:xfrm>
              <a:off x="3892424" y="3913648"/>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79" name="Freeform 1077"/>
            <p:cNvSpPr>
              <a:spLocks/>
            </p:cNvSpPr>
            <p:nvPr/>
          </p:nvSpPr>
          <p:spPr bwMode="auto">
            <a:xfrm>
              <a:off x="3872931" y="3913648"/>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80" name="Freeform 1078"/>
            <p:cNvSpPr>
              <a:spLocks/>
            </p:cNvSpPr>
            <p:nvPr/>
          </p:nvSpPr>
          <p:spPr bwMode="auto">
            <a:xfrm>
              <a:off x="3853438" y="3913648"/>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81" name="Freeform 1079"/>
            <p:cNvSpPr>
              <a:spLocks/>
            </p:cNvSpPr>
            <p:nvPr/>
          </p:nvSpPr>
          <p:spPr bwMode="auto">
            <a:xfrm>
              <a:off x="3833945" y="3913648"/>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82" name="Freeform 1080"/>
            <p:cNvSpPr>
              <a:spLocks/>
            </p:cNvSpPr>
            <p:nvPr/>
          </p:nvSpPr>
          <p:spPr bwMode="auto">
            <a:xfrm>
              <a:off x="3814453" y="3913648"/>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83" name="Freeform 1081"/>
            <p:cNvSpPr>
              <a:spLocks/>
            </p:cNvSpPr>
            <p:nvPr/>
          </p:nvSpPr>
          <p:spPr bwMode="auto">
            <a:xfrm>
              <a:off x="3794960" y="3913648"/>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84" name="Freeform 1082"/>
            <p:cNvSpPr>
              <a:spLocks/>
            </p:cNvSpPr>
            <p:nvPr/>
          </p:nvSpPr>
          <p:spPr bwMode="auto">
            <a:xfrm>
              <a:off x="3775467" y="3913648"/>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85" name="Freeform 1083"/>
            <p:cNvSpPr>
              <a:spLocks/>
            </p:cNvSpPr>
            <p:nvPr/>
          </p:nvSpPr>
          <p:spPr bwMode="auto">
            <a:xfrm>
              <a:off x="3755974" y="3913648"/>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86" name="Freeform 1084"/>
            <p:cNvSpPr>
              <a:spLocks/>
            </p:cNvSpPr>
            <p:nvPr/>
          </p:nvSpPr>
          <p:spPr bwMode="auto">
            <a:xfrm>
              <a:off x="3736481" y="3913648"/>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87" name="Freeform 1085"/>
            <p:cNvSpPr>
              <a:spLocks/>
            </p:cNvSpPr>
            <p:nvPr/>
          </p:nvSpPr>
          <p:spPr bwMode="auto">
            <a:xfrm>
              <a:off x="3716988" y="3913648"/>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88" name="Freeform 1086"/>
            <p:cNvSpPr>
              <a:spLocks/>
            </p:cNvSpPr>
            <p:nvPr/>
          </p:nvSpPr>
          <p:spPr bwMode="auto">
            <a:xfrm>
              <a:off x="3697495" y="3913648"/>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89" name="Freeform 1087"/>
            <p:cNvSpPr>
              <a:spLocks/>
            </p:cNvSpPr>
            <p:nvPr/>
          </p:nvSpPr>
          <p:spPr bwMode="auto">
            <a:xfrm>
              <a:off x="3678002" y="3913648"/>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90" name="Freeform 1088"/>
            <p:cNvSpPr>
              <a:spLocks/>
            </p:cNvSpPr>
            <p:nvPr/>
          </p:nvSpPr>
          <p:spPr bwMode="auto">
            <a:xfrm>
              <a:off x="3658509" y="3913648"/>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91" name="Freeform 1089"/>
            <p:cNvSpPr>
              <a:spLocks/>
            </p:cNvSpPr>
            <p:nvPr/>
          </p:nvSpPr>
          <p:spPr bwMode="auto">
            <a:xfrm>
              <a:off x="3639016" y="3913648"/>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92" name="Freeform 1090"/>
            <p:cNvSpPr>
              <a:spLocks/>
            </p:cNvSpPr>
            <p:nvPr/>
          </p:nvSpPr>
          <p:spPr bwMode="auto">
            <a:xfrm>
              <a:off x="3619524" y="3913648"/>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93" name="Freeform 1091"/>
            <p:cNvSpPr>
              <a:spLocks/>
            </p:cNvSpPr>
            <p:nvPr/>
          </p:nvSpPr>
          <p:spPr bwMode="auto">
            <a:xfrm>
              <a:off x="3600031" y="3913648"/>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94" name="Freeform 1092"/>
            <p:cNvSpPr>
              <a:spLocks/>
            </p:cNvSpPr>
            <p:nvPr/>
          </p:nvSpPr>
          <p:spPr bwMode="auto">
            <a:xfrm>
              <a:off x="3580538" y="3913648"/>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95" name="Freeform 1093"/>
            <p:cNvSpPr>
              <a:spLocks/>
            </p:cNvSpPr>
            <p:nvPr/>
          </p:nvSpPr>
          <p:spPr bwMode="auto">
            <a:xfrm>
              <a:off x="3561045" y="3913648"/>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96" name="Freeform 1094"/>
            <p:cNvSpPr>
              <a:spLocks/>
            </p:cNvSpPr>
            <p:nvPr/>
          </p:nvSpPr>
          <p:spPr bwMode="auto">
            <a:xfrm>
              <a:off x="3541552" y="3913648"/>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97" name="Freeform 1095"/>
            <p:cNvSpPr>
              <a:spLocks/>
            </p:cNvSpPr>
            <p:nvPr/>
          </p:nvSpPr>
          <p:spPr bwMode="auto">
            <a:xfrm>
              <a:off x="3522059" y="3913648"/>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98" name="Freeform 1096"/>
            <p:cNvSpPr>
              <a:spLocks/>
            </p:cNvSpPr>
            <p:nvPr/>
          </p:nvSpPr>
          <p:spPr bwMode="auto">
            <a:xfrm>
              <a:off x="3502566" y="3913648"/>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299" name="Freeform 1097"/>
            <p:cNvSpPr>
              <a:spLocks/>
            </p:cNvSpPr>
            <p:nvPr/>
          </p:nvSpPr>
          <p:spPr bwMode="auto">
            <a:xfrm>
              <a:off x="3483073" y="3913648"/>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00" name="Freeform 1098"/>
            <p:cNvSpPr>
              <a:spLocks/>
            </p:cNvSpPr>
            <p:nvPr/>
          </p:nvSpPr>
          <p:spPr bwMode="auto">
            <a:xfrm>
              <a:off x="3463580" y="3913648"/>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01" name="Freeform 1099"/>
            <p:cNvSpPr>
              <a:spLocks/>
            </p:cNvSpPr>
            <p:nvPr/>
          </p:nvSpPr>
          <p:spPr bwMode="auto">
            <a:xfrm>
              <a:off x="3444087" y="3913648"/>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02" name="Freeform 1100"/>
            <p:cNvSpPr>
              <a:spLocks/>
            </p:cNvSpPr>
            <p:nvPr/>
          </p:nvSpPr>
          <p:spPr bwMode="auto">
            <a:xfrm>
              <a:off x="3424595" y="3913648"/>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03" name="Freeform 1101"/>
            <p:cNvSpPr>
              <a:spLocks/>
            </p:cNvSpPr>
            <p:nvPr/>
          </p:nvSpPr>
          <p:spPr bwMode="auto">
            <a:xfrm>
              <a:off x="3405102" y="3913648"/>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04" name="Freeform 1102"/>
            <p:cNvSpPr>
              <a:spLocks/>
            </p:cNvSpPr>
            <p:nvPr/>
          </p:nvSpPr>
          <p:spPr bwMode="auto">
            <a:xfrm>
              <a:off x="3385609" y="3913648"/>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05" name="Freeform 1103"/>
            <p:cNvSpPr>
              <a:spLocks/>
            </p:cNvSpPr>
            <p:nvPr/>
          </p:nvSpPr>
          <p:spPr bwMode="auto">
            <a:xfrm>
              <a:off x="3366116" y="3913648"/>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06" name="Freeform 1104"/>
            <p:cNvSpPr>
              <a:spLocks/>
            </p:cNvSpPr>
            <p:nvPr/>
          </p:nvSpPr>
          <p:spPr bwMode="auto">
            <a:xfrm>
              <a:off x="3346623" y="3913648"/>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07" name="Freeform 1105"/>
            <p:cNvSpPr>
              <a:spLocks/>
            </p:cNvSpPr>
            <p:nvPr/>
          </p:nvSpPr>
          <p:spPr bwMode="auto">
            <a:xfrm>
              <a:off x="3327130" y="3913648"/>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08" name="Freeform 1106"/>
            <p:cNvSpPr>
              <a:spLocks/>
            </p:cNvSpPr>
            <p:nvPr/>
          </p:nvSpPr>
          <p:spPr bwMode="auto">
            <a:xfrm>
              <a:off x="3307637" y="3913648"/>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09" name="Freeform 1107"/>
            <p:cNvSpPr>
              <a:spLocks/>
            </p:cNvSpPr>
            <p:nvPr/>
          </p:nvSpPr>
          <p:spPr bwMode="auto">
            <a:xfrm>
              <a:off x="3288144" y="3913648"/>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10" name="Freeform 1108"/>
            <p:cNvSpPr>
              <a:spLocks/>
            </p:cNvSpPr>
            <p:nvPr/>
          </p:nvSpPr>
          <p:spPr bwMode="auto">
            <a:xfrm>
              <a:off x="3268651" y="3913648"/>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11" name="Freeform 1109"/>
            <p:cNvSpPr>
              <a:spLocks/>
            </p:cNvSpPr>
            <p:nvPr/>
          </p:nvSpPr>
          <p:spPr bwMode="auto">
            <a:xfrm>
              <a:off x="3249159" y="3913648"/>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12" name="Freeform 1110"/>
            <p:cNvSpPr>
              <a:spLocks/>
            </p:cNvSpPr>
            <p:nvPr/>
          </p:nvSpPr>
          <p:spPr bwMode="auto">
            <a:xfrm>
              <a:off x="3229666" y="3913648"/>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13" name="Freeform 1111"/>
            <p:cNvSpPr>
              <a:spLocks/>
            </p:cNvSpPr>
            <p:nvPr/>
          </p:nvSpPr>
          <p:spPr bwMode="auto">
            <a:xfrm>
              <a:off x="3210173" y="3913648"/>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14" name="Freeform 1112"/>
            <p:cNvSpPr>
              <a:spLocks/>
            </p:cNvSpPr>
            <p:nvPr/>
          </p:nvSpPr>
          <p:spPr bwMode="auto">
            <a:xfrm>
              <a:off x="3190680" y="3913648"/>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15" name="Freeform 1113"/>
            <p:cNvSpPr>
              <a:spLocks/>
            </p:cNvSpPr>
            <p:nvPr/>
          </p:nvSpPr>
          <p:spPr bwMode="auto">
            <a:xfrm>
              <a:off x="3171187" y="3913648"/>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16" name="Freeform 1114"/>
            <p:cNvSpPr>
              <a:spLocks/>
            </p:cNvSpPr>
            <p:nvPr/>
          </p:nvSpPr>
          <p:spPr bwMode="auto">
            <a:xfrm>
              <a:off x="3151694" y="3913648"/>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17" name="Freeform 1115"/>
            <p:cNvSpPr>
              <a:spLocks/>
            </p:cNvSpPr>
            <p:nvPr/>
          </p:nvSpPr>
          <p:spPr bwMode="auto">
            <a:xfrm>
              <a:off x="3132201" y="3913648"/>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18" name="Freeform 1116"/>
            <p:cNvSpPr>
              <a:spLocks/>
            </p:cNvSpPr>
            <p:nvPr/>
          </p:nvSpPr>
          <p:spPr bwMode="auto">
            <a:xfrm>
              <a:off x="3112708" y="3913648"/>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19" name="Freeform 1117"/>
            <p:cNvSpPr>
              <a:spLocks/>
            </p:cNvSpPr>
            <p:nvPr/>
          </p:nvSpPr>
          <p:spPr bwMode="auto">
            <a:xfrm>
              <a:off x="3093215" y="3913648"/>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20" name="Freeform 1118"/>
            <p:cNvSpPr>
              <a:spLocks/>
            </p:cNvSpPr>
            <p:nvPr/>
          </p:nvSpPr>
          <p:spPr bwMode="auto">
            <a:xfrm>
              <a:off x="3073722" y="3913648"/>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21" name="Freeform 1119"/>
            <p:cNvSpPr>
              <a:spLocks/>
            </p:cNvSpPr>
            <p:nvPr/>
          </p:nvSpPr>
          <p:spPr bwMode="auto">
            <a:xfrm>
              <a:off x="3054230" y="3913648"/>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22" name="Freeform 1120"/>
            <p:cNvSpPr>
              <a:spLocks/>
            </p:cNvSpPr>
            <p:nvPr/>
          </p:nvSpPr>
          <p:spPr bwMode="auto">
            <a:xfrm>
              <a:off x="3034737" y="3913648"/>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23" name="Freeform 1121"/>
            <p:cNvSpPr>
              <a:spLocks/>
            </p:cNvSpPr>
            <p:nvPr/>
          </p:nvSpPr>
          <p:spPr bwMode="auto">
            <a:xfrm>
              <a:off x="3015244" y="3913648"/>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24" name="Freeform 1122"/>
            <p:cNvSpPr>
              <a:spLocks/>
            </p:cNvSpPr>
            <p:nvPr/>
          </p:nvSpPr>
          <p:spPr bwMode="auto">
            <a:xfrm>
              <a:off x="2995751" y="3913648"/>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25" name="Freeform 1123"/>
            <p:cNvSpPr>
              <a:spLocks/>
            </p:cNvSpPr>
            <p:nvPr/>
          </p:nvSpPr>
          <p:spPr bwMode="auto">
            <a:xfrm>
              <a:off x="2976258" y="3913648"/>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26" name="Freeform 1124"/>
            <p:cNvSpPr>
              <a:spLocks/>
            </p:cNvSpPr>
            <p:nvPr/>
          </p:nvSpPr>
          <p:spPr bwMode="auto">
            <a:xfrm>
              <a:off x="2956765" y="3913648"/>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27" name="Freeform 1125"/>
            <p:cNvSpPr>
              <a:spLocks/>
            </p:cNvSpPr>
            <p:nvPr/>
          </p:nvSpPr>
          <p:spPr bwMode="auto">
            <a:xfrm>
              <a:off x="2937272" y="3913648"/>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28" name="Freeform 1126"/>
            <p:cNvSpPr>
              <a:spLocks/>
            </p:cNvSpPr>
            <p:nvPr/>
          </p:nvSpPr>
          <p:spPr bwMode="auto">
            <a:xfrm>
              <a:off x="2917779" y="3913648"/>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29" name="Freeform 1127"/>
            <p:cNvSpPr>
              <a:spLocks/>
            </p:cNvSpPr>
            <p:nvPr/>
          </p:nvSpPr>
          <p:spPr bwMode="auto">
            <a:xfrm>
              <a:off x="2898286" y="3913648"/>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30" name="Freeform 1128"/>
            <p:cNvSpPr>
              <a:spLocks/>
            </p:cNvSpPr>
            <p:nvPr/>
          </p:nvSpPr>
          <p:spPr bwMode="auto">
            <a:xfrm>
              <a:off x="2878793" y="3913648"/>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31" name="Freeform 1129"/>
            <p:cNvSpPr>
              <a:spLocks/>
            </p:cNvSpPr>
            <p:nvPr/>
          </p:nvSpPr>
          <p:spPr bwMode="auto">
            <a:xfrm>
              <a:off x="2859301" y="3913648"/>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32" name="Freeform 1130"/>
            <p:cNvSpPr>
              <a:spLocks/>
            </p:cNvSpPr>
            <p:nvPr/>
          </p:nvSpPr>
          <p:spPr bwMode="auto">
            <a:xfrm>
              <a:off x="2839808" y="3913648"/>
              <a:ext cx="9746" cy="9746"/>
            </a:xfrm>
            <a:custGeom>
              <a:avLst/>
              <a:gdLst/>
              <a:ahLst/>
              <a:cxnLst>
                <a:cxn ang="0">
                  <a:pos x="24" y="12"/>
                </a:cxn>
                <a:cxn ang="0">
                  <a:pos x="23" y="12"/>
                </a:cxn>
                <a:cxn ang="0">
                  <a:pos x="23" y="13"/>
                </a:cxn>
                <a:cxn ang="0">
                  <a:pos x="23" y="16"/>
                </a:cxn>
                <a:cxn ang="0">
                  <a:pos x="21" y="21"/>
                </a:cxn>
                <a:cxn ang="0">
                  <a:pos x="16" y="23"/>
                </a:cxn>
                <a:cxn ang="0">
                  <a:pos x="14" y="23"/>
                </a:cxn>
                <a:cxn ang="0">
                  <a:pos x="12" y="23"/>
                </a:cxn>
                <a:cxn ang="0">
                  <a:pos x="12" y="24"/>
                </a:cxn>
                <a:cxn ang="0">
                  <a:pos x="8" y="23"/>
                </a:cxn>
                <a:cxn ang="0">
                  <a:pos x="4" y="21"/>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1"/>
                  </a:lnTo>
                  <a:lnTo>
                    <a:pt x="16" y="23"/>
                  </a:lnTo>
                  <a:lnTo>
                    <a:pt x="14" y="23"/>
                  </a:lnTo>
                  <a:lnTo>
                    <a:pt x="12" y="23"/>
                  </a:lnTo>
                  <a:lnTo>
                    <a:pt x="12" y="24"/>
                  </a:lnTo>
                  <a:lnTo>
                    <a:pt x="8" y="23"/>
                  </a:lnTo>
                  <a:lnTo>
                    <a:pt x="4" y="21"/>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33" name="Freeform 1131"/>
            <p:cNvSpPr>
              <a:spLocks/>
            </p:cNvSpPr>
            <p:nvPr/>
          </p:nvSpPr>
          <p:spPr bwMode="auto">
            <a:xfrm>
              <a:off x="2821533" y="3918521"/>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34" name="Freeform 1132"/>
            <p:cNvSpPr>
              <a:spLocks/>
            </p:cNvSpPr>
            <p:nvPr/>
          </p:nvSpPr>
          <p:spPr bwMode="auto">
            <a:xfrm>
              <a:off x="2805695" y="3929486"/>
              <a:ext cx="9746" cy="9746"/>
            </a:xfrm>
            <a:custGeom>
              <a:avLst/>
              <a:gdLst/>
              <a:ahLst/>
              <a:cxnLst>
                <a:cxn ang="0">
                  <a:pos x="24" y="12"/>
                </a:cxn>
                <a:cxn ang="0">
                  <a:pos x="23" y="12"/>
                </a:cxn>
                <a:cxn ang="0">
                  <a:pos x="23" y="14"/>
                </a:cxn>
                <a:cxn ang="0">
                  <a:pos x="23" y="16"/>
                </a:cxn>
                <a:cxn ang="0">
                  <a:pos x="21" y="21"/>
                </a:cxn>
                <a:cxn ang="0">
                  <a:pos x="16" y="23"/>
                </a:cxn>
                <a:cxn ang="0">
                  <a:pos x="13" y="23"/>
                </a:cxn>
                <a:cxn ang="0">
                  <a:pos x="12" y="23"/>
                </a:cxn>
                <a:cxn ang="0">
                  <a:pos x="12" y="24"/>
                </a:cxn>
                <a:cxn ang="0">
                  <a:pos x="7" y="23"/>
                </a:cxn>
                <a:cxn ang="0">
                  <a:pos x="4" y="21"/>
                </a:cxn>
                <a:cxn ang="0">
                  <a:pos x="0" y="16"/>
                </a:cxn>
                <a:cxn ang="0">
                  <a:pos x="0" y="12"/>
                </a:cxn>
                <a:cxn ang="0">
                  <a:pos x="4" y="4"/>
                </a:cxn>
                <a:cxn ang="0">
                  <a:pos x="12" y="0"/>
                </a:cxn>
                <a:cxn ang="0">
                  <a:pos x="16" y="0"/>
                </a:cxn>
                <a:cxn ang="0">
                  <a:pos x="21" y="4"/>
                </a:cxn>
                <a:cxn ang="0">
                  <a:pos x="23" y="8"/>
                </a:cxn>
                <a:cxn ang="0">
                  <a:pos x="24" y="12"/>
                </a:cxn>
              </a:cxnLst>
              <a:rect l="0" t="0" r="r" b="b"/>
              <a:pathLst>
                <a:path w="24" h="24">
                  <a:moveTo>
                    <a:pt x="24" y="12"/>
                  </a:moveTo>
                  <a:lnTo>
                    <a:pt x="23" y="12"/>
                  </a:lnTo>
                  <a:lnTo>
                    <a:pt x="23" y="14"/>
                  </a:lnTo>
                  <a:lnTo>
                    <a:pt x="23" y="16"/>
                  </a:lnTo>
                  <a:lnTo>
                    <a:pt x="21" y="21"/>
                  </a:lnTo>
                  <a:lnTo>
                    <a:pt x="16" y="23"/>
                  </a:lnTo>
                  <a:lnTo>
                    <a:pt x="13" y="23"/>
                  </a:lnTo>
                  <a:lnTo>
                    <a:pt x="12" y="23"/>
                  </a:lnTo>
                  <a:lnTo>
                    <a:pt x="12" y="24"/>
                  </a:lnTo>
                  <a:lnTo>
                    <a:pt x="7" y="23"/>
                  </a:lnTo>
                  <a:lnTo>
                    <a:pt x="4" y="21"/>
                  </a:lnTo>
                  <a:lnTo>
                    <a:pt x="0" y="16"/>
                  </a:lnTo>
                  <a:lnTo>
                    <a:pt x="0" y="12"/>
                  </a:lnTo>
                  <a:lnTo>
                    <a:pt x="4" y="4"/>
                  </a:lnTo>
                  <a:lnTo>
                    <a:pt x="12" y="0"/>
                  </a:lnTo>
                  <a:lnTo>
                    <a:pt x="16" y="0"/>
                  </a:lnTo>
                  <a:lnTo>
                    <a:pt x="21" y="4"/>
                  </a:lnTo>
                  <a:lnTo>
                    <a:pt x="23" y="8"/>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35" name="Freeform 1133"/>
            <p:cNvSpPr>
              <a:spLocks/>
            </p:cNvSpPr>
            <p:nvPr/>
          </p:nvSpPr>
          <p:spPr bwMode="auto">
            <a:xfrm>
              <a:off x="2795949" y="3945324"/>
              <a:ext cx="9746" cy="9746"/>
            </a:xfrm>
            <a:custGeom>
              <a:avLst/>
              <a:gdLst/>
              <a:ahLst/>
              <a:cxnLst>
                <a:cxn ang="0">
                  <a:pos x="24" y="12"/>
                </a:cxn>
                <a:cxn ang="0">
                  <a:pos x="23" y="12"/>
                </a:cxn>
                <a:cxn ang="0">
                  <a:pos x="23" y="13"/>
                </a:cxn>
                <a:cxn ang="0">
                  <a:pos x="23" y="16"/>
                </a:cxn>
                <a:cxn ang="0">
                  <a:pos x="21" y="21"/>
                </a:cxn>
                <a:cxn ang="0">
                  <a:pos x="16" y="23"/>
                </a:cxn>
                <a:cxn ang="0">
                  <a:pos x="13" y="23"/>
                </a:cxn>
                <a:cxn ang="0">
                  <a:pos x="12" y="23"/>
                </a:cxn>
                <a:cxn ang="0">
                  <a:pos x="12" y="24"/>
                </a:cxn>
                <a:cxn ang="0">
                  <a:pos x="7" y="23"/>
                </a:cxn>
                <a:cxn ang="0">
                  <a:pos x="4" y="21"/>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1"/>
                  </a:lnTo>
                  <a:lnTo>
                    <a:pt x="16" y="23"/>
                  </a:lnTo>
                  <a:lnTo>
                    <a:pt x="13" y="23"/>
                  </a:lnTo>
                  <a:lnTo>
                    <a:pt x="12" y="23"/>
                  </a:lnTo>
                  <a:lnTo>
                    <a:pt x="12" y="24"/>
                  </a:lnTo>
                  <a:lnTo>
                    <a:pt x="7" y="23"/>
                  </a:lnTo>
                  <a:lnTo>
                    <a:pt x="4" y="21"/>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36" name="Freeform 1134"/>
            <p:cNvSpPr>
              <a:spLocks/>
            </p:cNvSpPr>
            <p:nvPr/>
          </p:nvSpPr>
          <p:spPr bwMode="auto">
            <a:xfrm>
              <a:off x="2792294" y="3966035"/>
              <a:ext cx="9746" cy="9746"/>
            </a:xfrm>
            <a:custGeom>
              <a:avLst/>
              <a:gdLst/>
              <a:ahLst/>
              <a:cxnLst>
                <a:cxn ang="0">
                  <a:pos x="24" y="12"/>
                </a:cxn>
                <a:cxn ang="0">
                  <a:pos x="22" y="12"/>
                </a:cxn>
                <a:cxn ang="0">
                  <a:pos x="22" y="14"/>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8"/>
                </a:cxn>
                <a:cxn ang="0">
                  <a:pos x="24" y="12"/>
                </a:cxn>
              </a:cxnLst>
              <a:rect l="0" t="0" r="r" b="b"/>
              <a:pathLst>
                <a:path w="24" h="24">
                  <a:moveTo>
                    <a:pt x="24" y="12"/>
                  </a:moveTo>
                  <a:lnTo>
                    <a:pt x="22" y="12"/>
                  </a:lnTo>
                  <a:lnTo>
                    <a:pt x="22" y="14"/>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8"/>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37" name="Rectangle 1135"/>
            <p:cNvSpPr>
              <a:spLocks noChangeArrowheads="1"/>
            </p:cNvSpPr>
            <p:nvPr/>
          </p:nvSpPr>
          <p:spPr bwMode="auto">
            <a:xfrm>
              <a:off x="3155349" y="4181675"/>
              <a:ext cx="91372" cy="138499"/>
            </a:xfrm>
            <a:prstGeom prst="rect">
              <a:avLst/>
            </a:prstGeom>
            <a:noFill/>
            <a:ln w="9525">
              <a:noFill/>
              <a:miter lim="800000"/>
              <a:headEnd/>
              <a:tailEnd/>
            </a:ln>
          </p:spPr>
          <p:txBody>
            <a:bodyPr wrap="none" lIns="0" tIns="0" rIns="0" bIns="0">
              <a:spAutoFit/>
            </a:bodyPr>
            <a:lstStyle/>
            <a:p>
              <a:pPr marL="354013" indent="-354013" defTabSz="941388"/>
              <a:r>
                <a:rPr lang="en-US" sz="900" b="1">
                  <a:solidFill>
                    <a:schemeClr val="bg1"/>
                  </a:solidFill>
                  <a:cs typeface="Calibri" pitchFamily="34" charset="0"/>
                </a:rPr>
                <a:t>IP</a:t>
              </a:r>
            </a:p>
          </p:txBody>
        </p:sp>
        <p:sp>
          <p:nvSpPr>
            <p:cNvPr id="338" name="Freeform 1136"/>
            <p:cNvSpPr>
              <a:spLocks/>
            </p:cNvSpPr>
            <p:nvPr/>
          </p:nvSpPr>
          <p:spPr bwMode="auto">
            <a:xfrm>
              <a:off x="3576883" y="3967253"/>
              <a:ext cx="3421003" cy="584787"/>
            </a:xfrm>
            <a:custGeom>
              <a:avLst/>
              <a:gdLst/>
              <a:ahLst/>
              <a:cxnLst>
                <a:cxn ang="0">
                  <a:pos x="144" y="0"/>
                </a:cxn>
                <a:cxn ang="0">
                  <a:pos x="109" y="1"/>
                </a:cxn>
                <a:cxn ang="0">
                  <a:pos x="93" y="4"/>
                </a:cxn>
                <a:cxn ang="0">
                  <a:pos x="80" y="8"/>
                </a:cxn>
                <a:cxn ang="0">
                  <a:pos x="55" y="19"/>
                </a:cxn>
                <a:cxn ang="0">
                  <a:pos x="44" y="26"/>
                </a:cxn>
                <a:cxn ang="0">
                  <a:pos x="36" y="36"/>
                </a:cxn>
                <a:cxn ang="0">
                  <a:pos x="26" y="44"/>
                </a:cxn>
                <a:cxn ang="0">
                  <a:pos x="19" y="55"/>
                </a:cxn>
                <a:cxn ang="0">
                  <a:pos x="8" y="80"/>
                </a:cxn>
                <a:cxn ang="0">
                  <a:pos x="3" y="94"/>
                </a:cxn>
                <a:cxn ang="0">
                  <a:pos x="1" y="109"/>
                </a:cxn>
                <a:cxn ang="0">
                  <a:pos x="0" y="144"/>
                </a:cxn>
                <a:cxn ang="0">
                  <a:pos x="0" y="1296"/>
                </a:cxn>
                <a:cxn ang="0">
                  <a:pos x="1" y="1330"/>
                </a:cxn>
                <a:cxn ang="0">
                  <a:pos x="3" y="1344"/>
                </a:cxn>
                <a:cxn ang="0">
                  <a:pos x="8" y="1358"/>
                </a:cxn>
                <a:cxn ang="0">
                  <a:pos x="19" y="1382"/>
                </a:cxn>
                <a:cxn ang="0">
                  <a:pos x="26" y="1393"/>
                </a:cxn>
                <a:cxn ang="0">
                  <a:pos x="36" y="1404"/>
                </a:cxn>
                <a:cxn ang="0">
                  <a:pos x="44" y="1411"/>
                </a:cxn>
                <a:cxn ang="0">
                  <a:pos x="55" y="1418"/>
                </a:cxn>
                <a:cxn ang="0">
                  <a:pos x="80" y="1430"/>
                </a:cxn>
                <a:cxn ang="0">
                  <a:pos x="93" y="1434"/>
                </a:cxn>
                <a:cxn ang="0">
                  <a:pos x="109" y="1438"/>
                </a:cxn>
                <a:cxn ang="0">
                  <a:pos x="144" y="1440"/>
                </a:cxn>
                <a:cxn ang="0">
                  <a:pos x="8281" y="1440"/>
                </a:cxn>
                <a:cxn ang="0">
                  <a:pos x="8297" y="1439"/>
                </a:cxn>
                <a:cxn ang="0">
                  <a:pos x="8314" y="1438"/>
                </a:cxn>
                <a:cxn ang="0">
                  <a:pos x="8329" y="1434"/>
                </a:cxn>
                <a:cxn ang="0">
                  <a:pos x="8343" y="1430"/>
                </a:cxn>
                <a:cxn ang="0">
                  <a:pos x="8355" y="1424"/>
                </a:cxn>
                <a:cxn ang="0">
                  <a:pos x="8367" y="1418"/>
                </a:cxn>
                <a:cxn ang="0">
                  <a:pos x="8378" y="1411"/>
                </a:cxn>
                <a:cxn ang="0">
                  <a:pos x="8389" y="1404"/>
                </a:cxn>
                <a:cxn ang="0">
                  <a:pos x="8396" y="1393"/>
                </a:cxn>
                <a:cxn ang="0">
                  <a:pos x="8403" y="1382"/>
                </a:cxn>
                <a:cxn ang="0">
                  <a:pos x="8409" y="1370"/>
                </a:cxn>
                <a:cxn ang="0">
                  <a:pos x="8415" y="1358"/>
                </a:cxn>
                <a:cxn ang="0">
                  <a:pos x="8419" y="1344"/>
                </a:cxn>
                <a:cxn ang="0">
                  <a:pos x="8422" y="1330"/>
                </a:cxn>
                <a:cxn ang="0">
                  <a:pos x="8423" y="1313"/>
                </a:cxn>
                <a:cxn ang="0">
                  <a:pos x="8425" y="1296"/>
                </a:cxn>
                <a:cxn ang="0">
                  <a:pos x="8425" y="144"/>
                </a:cxn>
                <a:cxn ang="0">
                  <a:pos x="8422" y="109"/>
                </a:cxn>
                <a:cxn ang="0">
                  <a:pos x="8419" y="94"/>
                </a:cxn>
                <a:cxn ang="0">
                  <a:pos x="8415" y="80"/>
                </a:cxn>
                <a:cxn ang="0">
                  <a:pos x="8403" y="55"/>
                </a:cxn>
                <a:cxn ang="0">
                  <a:pos x="8396" y="44"/>
                </a:cxn>
                <a:cxn ang="0">
                  <a:pos x="8389" y="36"/>
                </a:cxn>
                <a:cxn ang="0">
                  <a:pos x="8378" y="26"/>
                </a:cxn>
                <a:cxn ang="0">
                  <a:pos x="8367" y="19"/>
                </a:cxn>
                <a:cxn ang="0">
                  <a:pos x="8343" y="8"/>
                </a:cxn>
                <a:cxn ang="0">
                  <a:pos x="8329" y="4"/>
                </a:cxn>
                <a:cxn ang="0">
                  <a:pos x="8314" y="1"/>
                </a:cxn>
                <a:cxn ang="0">
                  <a:pos x="8281" y="0"/>
                </a:cxn>
                <a:cxn ang="0">
                  <a:pos x="144" y="0"/>
                </a:cxn>
              </a:cxnLst>
              <a:rect l="0" t="0" r="r" b="b"/>
              <a:pathLst>
                <a:path w="8425" h="1440">
                  <a:moveTo>
                    <a:pt x="144" y="0"/>
                  </a:moveTo>
                  <a:lnTo>
                    <a:pt x="109" y="1"/>
                  </a:lnTo>
                  <a:lnTo>
                    <a:pt x="93" y="4"/>
                  </a:lnTo>
                  <a:lnTo>
                    <a:pt x="80" y="8"/>
                  </a:lnTo>
                  <a:lnTo>
                    <a:pt x="55" y="19"/>
                  </a:lnTo>
                  <a:lnTo>
                    <a:pt x="44" y="26"/>
                  </a:lnTo>
                  <a:lnTo>
                    <a:pt x="36" y="36"/>
                  </a:lnTo>
                  <a:lnTo>
                    <a:pt x="26" y="44"/>
                  </a:lnTo>
                  <a:lnTo>
                    <a:pt x="19" y="55"/>
                  </a:lnTo>
                  <a:lnTo>
                    <a:pt x="8" y="80"/>
                  </a:lnTo>
                  <a:lnTo>
                    <a:pt x="3" y="94"/>
                  </a:lnTo>
                  <a:lnTo>
                    <a:pt x="1" y="109"/>
                  </a:lnTo>
                  <a:lnTo>
                    <a:pt x="0" y="144"/>
                  </a:lnTo>
                  <a:lnTo>
                    <a:pt x="0" y="1296"/>
                  </a:lnTo>
                  <a:lnTo>
                    <a:pt x="1" y="1330"/>
                  </a:lnTo>
                  <a:lnTo>
                    <a:pt x="3" y="1344"/>
                  </a:lnTo>
                  <a:lnTo>
                    <a:pt x="8" y="1358"/>
                  </a:lnTo>
                  <a:lnTo>
                    <a:pt x="19" y="1382"/>
                  </a:lnTo>
                  <a:lnTo>
                    <a:pt x="26" y="1393"/>
                  </a:lnTo>
                  <a:lnTo>
                    <a:pt x="36" y="1404"/>
                  </a:lnTo>
                  <a:lnTo>
                    <a:pt x="44" y="1411"/>
                  </a:lnTo>
                  <a:lnTo>
                    <a:pt x="55" y="1418"/>
                  </a:lnTo>
                  <a:lnTo>
                    <a:pt x="80" y="1430"/>
                  </a:lnTo>
                  <a:lnTo>
                    <a:pt x="93" y="1434"/>
                  </a:lnTo>
                  <a:lnTo>
                    <a:pt x="109" y="1438"/>
                  </a:lnTo>
                  <a:lnTo>
                    <a:pt x="144" y="1440"/>
                  </a:lnTo>
                  <a:lnTo>
                    <a:pt x="8281" y="1440"/>
                  </a:lnTo>
                  <a:lnTo>
                    <a:pt x="8297" y="1439"/>
                  </a:lnTo>
                  <a:lnTo>
                    <a:pt x="8314" y="1438"/>
                  </a:lnTo>
                  <a:lnTo>
                    <a:pt x="8329" y="1434"/>
                  </a:lnTo>
                  <a:lnTo>
                    <a:pt x="8343" y="1430"/>
                  </a:lnTo>
                  <a:lnTo>
                    <a:pt x="8355" y="1424"/>
                  </a:lnTo>
                  <a:lnTo>
                    <a:pt x="8367" y="1418"/>
                  </a:lnTo>
                  <a:lnTo>
                    <a:pt x="8378" y="1411"/>
                  </a:lnTo>
                  <a:lnTo>
                    <a:pt x="8389" y="1404"/>
                  </a:lnTo>
                  <a:lnTo>
                    <a:pt x="8396" y="1393"/>
                  </a:lnTo>
                  <a:lnTo>
                    <a:pt x="8403" y="1382"/>
                  </a:lnTo>
                  <a:lnTo>
                    <a:pt x="8409" y="1370"/>
                  </a:lnTo>
                  <a:lnTo>
                    <a:pt x="8415" y="1358"/>
                  </a:lnTo>
                  <a:lnTo>
                    <a:pt x="8419" y="1344"/>
                  </a:lnTo>
                  <a:lnTo>
                    <a:pt x="8422" y="1330"/>
                  </a:lnTo>
                  <a:lnTo>
                    <a:pt x="8423" y="1313"/>
                  </a:lnTo>
                  <a:lnTo>
                    <a:pt x="8425" y="1296"/>
                  </a:lnTo>
                  <a:lnTo>
                    <a:pt x="8425" y="144"/>
                  </a:lnTo>
                  <a:lnTo>
                    <a:pt x="8422" y="109"/>
                  </a:lnTo>
                  <a:lnTo>
                    <a:pt x="8419" y="94"/>
                  </a:lnTo>
                  <a:lnTo>
                    <a:pt x="8415" y="80"/>
                  </a:lnTo>
                  <a:lnTo>
                    <a:pt x="8403" y="55"/>
                  </a:lnTo>
                  <a:lnTo>
                    <a:pt x="8396" y="44"/>
                  </a:lnTo>
                  <a:lnTo>
                    <a:pt x="8389" y="36"/>
                  </a:lnTo>
                  <a:lnTo>
                    <a:pt x="8378" y="26"/>
                  </a:lnTo>
                  <a:lnTo>
                    <a:pt x="8367" y="19"/>
                  </a:lnTo>
                  <a:lnTo>
                    <a:pt x="8343" y="8"/>
                  </a:lnTo>
                  <a:lnTo>
                    <a:pt x="8329" y="4"/>
                  </a:lnTo>
                  <a:lnTo>
                    <a:pt x="8314" y="1"/>
                  </a:lnTo>
                  <a:lnTo>
                    <a:pt x="8281" y="0"/>
                  </a:lnTo>
                  <a:lnTo>
                    <a:pt x="144" y="0"/>
                  </a:lnTo>
                  <a:close/>
                </a:path>
              </a:pathLst>
            </a:custGeom>
            <a:gradFill rotWithShape="1">
              <a:gsLst>
                <a:gs pos="0">
                  <a:srgbClr val="005596">
                    <a:gamma/>
                    <a:shade val="46275"/>
                    <a:invGamma/>
                  </a:srgbClr>
                </a:gs>
                <a:gs pos="50000">
                  <a:srgbClr val="005596"/>
                </a:gs>
                <a:gs pos="100000">
                  <a:srgbClr val="005596">
                    <a:gamma/>
                    <a:shade val="46275"/>
                    <a:invGamma/>
                  </a:srgbClr>
                </a:gs>
              </a:gsLst>
              <a:lin ang="5400000" scaled="1"/>
            </a:gradFill>
            <a:ln w="9525" cap="flat" cmpd="sng">
              <a:noFill/>
              <a:prstDash val="solid"/>
              <a:round/>
              <a:headEnd/>
              <a:tailEnd/>
            </a:ln>
            <a:effectLst/>
          </p:spPr>
          <p:txBody>
            <a:bodyPr tIns="0" bIns="0" anchor="ctr"/>
            <a:lstStyle/>
            <a:p>
              <a:endParaRPr lang="en-US" sz="900" b="1">
                <a:cs typeface="Calibri" pitchFamily="34" charset="0"/>
              </a:endParaRPr>
            </a:p>
          </p:txBody>
        </p:sp>
        <p:sp>
          <p:nvSpPr>
            <p:cNvPr id="339" name="Freeform 1137"/>
            <p:cNvSpPr>
              <a:spLocks/>
            </p:cNvSpPr>
            <p:nvPr/>
          </p:nvSpPr>
          <p:spPr bwMode="auto">
            <a:xfrm>
              <a:off x="3572010" y="4020859"/>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40" name="Freeform 1138"/>
            <p:cNvSpPr>
              <a:spLocks/>
            </p:cNvSpPr>
            <p:nvPr/>
          </p:nvSpPr>
          <p:spPr bwMode="auto">
            <a:xfrm>
              <a:off x="3572010" y="4040352"/>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41" name="Freeform 1139"/>
            <p:cNvSpPr>
              <a:spLocks/>
            </p:cNvSpPr>
            <p:nvPr/>
          </p:nvSpPr>
          <p:spPr bwMode="auto">
            <a:xfrm>
              <a:off x="3572010" y="4059845"/>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42" name="Freeform 1140"/>
            <p:cNvSpPr>
              <a:spLocks/>
            </p:cNvSpPr>
            <p:nvPr/>
          </p:nvSpPr>
          <p:spPr bwMode="auto">
            <a:xfrm>
              <a:off x="3572010" y="4079337"/>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43" name="Freeform 1141"/>
            <p:cNvSpPr>
              <a:spLocks/>
            </p:cNvSpPr>
            <p:nvPr/>
          </p:nvSpPr>
          <p:spPr bwMode="auto">
            <a:xfrm>
              <a:off x="3572010" y="4098830"/>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44" name="Freeform 1142"/>
            <p:cNvSpPr>
              <a:spLocks/>
            </p:cNvSpPr>
            <p:nvPr/>
          </p:nvSpPr>
          <p:spPr bwMode="auto">
            <a:xfrm>
              <a:off x="3572010" y="4118323"/>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45" name="Freeform 1143"/>
            <p:cNvSpPr>
              <a:spLocks/>
            </p:cNvSpPr>
            <p:nvPr/>
          </p:nvSpPr>
          <p:spPr bwMode="auto">
            <a:xfrm>
              <a:off x="3572010" y="4137816"/>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46" name="Freeform 1144"/>
            <p:cNvSpPr>
              <a:spLocks/>
            </p:cNvSpPr>
            <p:nvPr/>
          </p:nvSpPr>
          <p:spPr bwMode="auto">
            <a:xfrm>
              <a:off x="3572010" y="4157309"/>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47" name="Freeform 1145"/>
            <p:cNvSpPr>
              <a:spLocks/>
            </p:cNvSpPr>
            <p:nvPr/>
          </p:nvSpPr>
          <p:spPr bwMode="auto">
            <a:xfrm>
              <a:off x="3572010" y="4176802"/>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48" name="Freeform 1146"/>
            <p:cNvSpPr>
              <a:spLocks/>
            </p:cNvSpPr>
            <p:nvPr/>
          </p:nvSpPr>
          <p:spPr bwMode="auto">
            <a:xfrm>
              <a:off x="3572010" y="4196295"/>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49" name="Freeform 1147"/>
            <p:cNvSpPr>
              <a:spLocks/>
            </p:cNvSpPr>
            <p:nvPr/>
          </p:nvSpPr>
          <p:spPr bwMode="auto">
            <a:xfrm>
              <a:off x="3572010" y="4215788"/>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50" name="Freeform 1148"/>
            <p:cNvSpPr>
              <a:spLocks/>
            </p:cNvSpPr>
            <p:nvPr/>
          </p:nvSpPr>
          <p:spPr bwMode="auto">
            <a:xfrm>
              <a:off x="3572010" y="4235281"/>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51" name="Freeform 1149"/>
            <p:cNvSpPr>
              <a:spLocks/>
            </p:cNvSpPr>
            <p:nvPr/>
          </p:nvSpPr>
          <p:spPr bwMode="auto">
            <a:xfrm>
              <a:off x="3572010" y="4254774"/>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52" name="Freeform 1150"/>
            <p:cNvSpPr>
              <a:spLocks/>
            </p:cNvSpPr>
            <p:nvPr/>
          </p:nvSpPr>
          <p:spPr bwMode="auto">
            <a:xfrm>
              <a:off x="3572010" y="4274266"/>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53" name="Freeform 1151"/>
            <p:cNvSpPr>
              <a:spLocks/>
            </p:cNvSpPr>
            <p:nvPr/>
          </p:nvSpPr>
          <p:spPr bwMode="auto">
            <a:xfrm>
              <a:off x="3572010" y="4293759"/>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54" name="Freeform 1152"/>
            <p:cNvSpPr>
              <a:spLocks/>
            </p:cNvSpPr>
            <p:nvPr/>
          </p:nvSpPr>
          <p:spPr bwMode="auto">
            <a:xfrm>
              <a:off x="3572010" y="4313252"/>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55" name="Freeform 1153"/>
            <p:cNvSpPr>
              <a:spLocks/>
            </p:cNvSpPr>
            <p:nvPr/>
          </p:nvSpPr>
          <p:spPr bwMode="auto">
            <a:xfrm>
              <a:off x="3572010" y="4332745"/>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56" name="Freeform 1154"/>
            <p:cNvSpPr>
              <a:spLocks/>
            </p:cNvSpPr>
            <p:nvPr/>
          </p:nvSpPr>
          <p:spPr bwMode="auto">
            <a:xfrm>
              <a:off x="3572010" y="4352238"/>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57" name="Freeform 1155"/>
            <p:cNvSpPr>
              <a:spLocks/>
            </p:cNvSpPr>
            <p:nvPr/>
          </p:nvSpPr>
          <p:spPr bwMode="auto">
            <a:xfrm>
              <a:off x="3572010" y="4371731"/>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58" name="Freeform 1156"/>
            <p:cNvSpPr>
              <a:spLocks/>
            </p:cNvSpPr>
            <p:nvPr/>
          </p:nvSpPr>
          <p:spPr bwMode="auto">
            <a:xfrm>
              <a:off x="3572010" y="4391224"/>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59" name="Freeform 1157"/>
            <p:cNvSpPr>
              <a:spLocks/>
            </p:cNvSpPr>
            <p:nvPr/>
          </p:nvSpPr>
          <p:spPr bwMode="auto">
            <a:xfrm>
              <a:off x="3572010" y="4410717"/>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60" name="Freeform 1158"/>
            <p:cNvSpPr>
              <a:spLocks/>
            </p:cNvSpPr>
            <p:nvPr/>
          </p:nvSpPr>
          <p:spPr bwMode="auto">
            <a:xfrm>
              <a:off x="3572010" y="4430210"/>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61" name="Freeform 1159"/>
            <p:cNvSpPr>
              <a:spLocks/>
            </p:cNvSpPr>
            <p:nvPr/>
          </p:nvSpPr>
          <p:spPr bwMode="auto">
            <a:xfrm>
              <a:off x="3572010" y="4449703"/>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62" name="Freeform 1160"/>
            <p:cNvSpPr>
              <a:spLocks/>
            </p:cNvSpPr>
            <p:nvPr/>
          </p:nvSpPr>
          <p:spPr bwMode="auto">
            <a:xfrm>
              <a:off x="3572010" y="4469195"/>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63" name="Freeform 1161"/>
            <p:cNvSpPr>
              <a:spLocks/>
            </p:cNvSpPr>
            <p:nvPr/>
          </p:nvSpPr>
          <p:spPr bwMode="auto">
            <a:xfrm>
              <a:off x="3572010" y="4488688"/>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64" name="Freeform 1162"/>
            <p:cNvSpPr>
              <a:spLocks/>
            </p:cNvSpPr>
            <p:nvPr/>
          </p:nvSpPr>
          <p:spPr bwMode="auto">
            <a:xfrm>
              <a:off x="3574446" y="4508181"/>
              <a:ext cx="9746" cy="9746"/>
            </a:xfrm>
            <a:custGeom>
              <a:avLst/>
              <a:gdLst/>
              <a:ahLst/>
              <a:cxnLst>
                <a:cxn ang="0">
                  <a:pos x="24" y="12"/>
                </a:cxn>
                <a:cxn ang="0">
                  <a:pos x="22" y="12"/>
                </a:cxn>
                <a:cxn ang="0">
                  <a:pos x="22" y="13"/>
                </a:cxn>
                <a:cxn ang="0">
                  <a:pos x="22" y="15"/>
                </a:cxn>
                <a:cxn ang="0">
                  <a:pos x="20" y="20"/>
                </a:cxn>
                <a:cxn ang="0">
                  <a:pos x="15" y="23"/>
                </a:cxn>
                <a:cxn ang="0">
                  <a:pos x="13" y="23"/>
                </a:cxn>
                <a:cxn ang="0">
                  <a:pos x="12" y="23"/>
                </a:cxn>
                <a:cxn ang="0">
                  <a:pos x="12" y="24"/>
                </a:cxn>
                <a:cxn ang="0">
                  <a:pos x="7" y="23"/>
                </a:cxn>
                <a:cxn ang="0">
                  <a:pos x="3" y="20"/>
                </a:cxn>
                <a:cxn ang="0">
                  <a:pos x="0" y="15"/>
                </a:cxn>
                <a:cxn ang="0">
                  <a:pos x="0" y="12"/>
                </a:cxn>
                <a:cxn ang="0">
                  <a:pos x="3" y="3"/>
                </a:cxn>
                <a:cxn ang="0">
                  <a:pos x="12" y="0"/>
                </a:cxn>
                <a:cxn ang="0">
                  <a:pos x="15" y="0"/>
                </a:cxn>
                <a:cxn ang="0">
                  <a:pos x="20" y="3"/>
                </a:cxn>
                <a:cxn ang="0">
                  <a:pos x="22" y="7"/>
                </a:cxn>
                <a:cxn ang="0">
                  <a:pos x="24" y="12"/>
                </a:cxn>
              </a:cxnLst>
              <a:rect l="0" t="0" r="r" b="b"/>
              <a:pathLst>
                <a:path w="24" h="24">
                  <a:moveTo>
                    <a:pt x="24" y="12"/>
                  </a:moveTo>
                  <a:lnTo>
                    <a:pt x="22" y="12"/>
                  </a:lnTo>
                  <a:lnTo>
                    <a:pt x="22" y="13"/>
                  </a:lnTo>
                  <a:lnTo>
                    <a:pt x="22" y="15"/>
                  </a:lnTo>
                  <a:lnTo>
                    <a:pt x="20" y="20"/>
                  </a:lnTo>
                  <a:lnTo>
                    <a:pt x="15" y="23"/>
                  </a:lnTo>
                  <a:lnTo>
                    <a:pt x="13" y="23"/>
                  </a:lnTo>
                  <a:lnTo>
                    <a:pt x="12" y="23"/>
                  </a:lnTo>
                  <a:lnTo>
                    <a:pt x="12" y="24"/>
                  </a:lnTo>
                  <a:lnTo>
                    <a:pt x="7" y="23"/>
                  </a:lnTo>
                  <a:lnTo>
                    <a:pt x="3" y="20"/>
                  </a:lnTo>
                  <a:lnTo>
                    <a:pt x="0" y="15"/>
                  </a:lnTo>
                  <a:lnTo>
                    <a:pt x="0" y="12"/>
                  </a:lnTo>
                  <a:lnTo>
                    <a:pt x="3" y="3"/>
                  </a:lnTo>
                  <a:lnTo>
                    <a:pt x="12" y="0"/>
                  </a:lnTo>
                  <a:lnTo>
                    <a:pt x="15" y="0"/>
                  </a:lnTo>
                  <a:lnTo>
                    <a:pt x="20" y="3"/>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65" name="Freeform 1163"/>
            <p:cNvSpPr>
              <a:spLocks/>
            </p:cNvSpPr>
            <p:nvPr/>
          </p:nvSpPr>
          <p:spPr bwMode="auto">
            <a:xfrm>
              <a:off x="3580538" y="4525238"/>
              <a:ext cx="9746" cy="9746"/>
            </a:xfrm>
            <a:custGeom>
              <a:avLst/>
              <a:gdLst/>
              <a:ahLst/>
              <a:cxnLst>
                <a:cxn ang="0">
                  <a:pos x="24" y="12"/>
                </a:cxn>
                <a:cxn ang="0">
                  <a:pos x="23" y="12"/>
                </a:cxn>
                <a:cxn ang="0">
                  <a:pos x="23" y="13"/>
                </a:cxn>
                <a:cxn ang="0">
                  <a:pos x="23" y="16"/>
                </a:cxn>
                <a:cxn ang="0">
                  <a:pos x="21" y="21"/>
                </a:cxn>
                <a:cxn ang="0">
                  <a:pos x="16" y="23"/>
                </a:cxn>
                <a:cxn ang="0">
                  <a:pos x="14" y="23"/>
                </a:cxn>
                <a:cxn ang="0">
                  <a:pos x="12" y="23"/>
                </a:cxn>
                <a:cxn ang="0">
                  <a:pos x="12" y="24"/>
                </a:cxn>
                <a:cxn ang="0">
                  <a:pos x="8" y="23"/>
                </a:cxn>
                <a:cxn ang="0">
                  <a:pos x="4" y="21"/>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1"/>
                  </a:lnTo>
                  <a:lnTo>
                    <a:pt x="16" y="23"/>
                  </a:lnTo>
                  <a:lnTo>
                    <a:pt x="14" y="23"/>
                  </a:lnTo>
                  <a:lnTo>
                    <a:pt x="12" y="23"/>
                  </a:lnTo>
                  <a:lnTo>
                    <a:pt x="12" y="24"/>
                  </a:lnTo>
                  <a:lnTo>
                    <a:pt x="8" y="23"/>
                  </a:lnTo>
                  <a:lnTo>
                    <a:pt x="4" y="21"/>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66" name="Freeform 1164"/>
            <p:cNvSpPr>
              <a:spLocks/>
            </p:cNvSpPr>
            <p:nvPr/>
          </p:nvSpPr>
          <p:spPr bwMode="auto">
            <a:xfrm>
              <a:off x="3595157" y="4539857"/>
              <a:ext cx="9746" cy="9746"/>
            </a:xfrm>
            <a:custGeom>
              <a:avLst/>
              <a:gdLst/>
              <a:ahLst/>
              <a:cxnLst>
                <a:cxn ang="0">
                  <a:pos x="24" y="12"/>
                </a:cxn>
                <a:cxn ang="0">
                  <a:pos x="23" y="12"/>
                </a:cxn>
                <a:cxn ang="0">
                  <a:pos x="23" y="13"/>
                </a:cxn>
                <a:cxn ang="0">
                  <a:pos x="23" y="15"/>
                </a:cxn>
                <a:cxn ang="0">
                  <a:pos x="21" y="20"/>
                </a:cxn>
                <a:cxn ang="0">
                  <a:pos x="16" y="23"/>
                </a:cxn>
                <a:cxn ang="0">
                  <a:pos x="13" y="23"/>
                </a:cxn>
                <a:cxn ang="0">
                  <a:pos x="12" y="23"/>
                </a:cxn>
                <a:cxn ang="0">
                  <a:pos x="12" y="24"/>
                </a:cxn>
                <a:cxn ang="0">
                  <a:pos x="7" y="23"/>
                </a:cxn>
                <a:cxn ang="0">
                  <a:pos x="4" y="20"/>
                </a:cxn>
                <a:cxn ang="0">
                  <a:pos x="0" y="15"/>
                </a:cxn>
                <a:cxn ang="0">
                  <a:pos x="0" y="12"/>
                </a:cxn>
                <a:cxn ang="0">
                  <a:pos x="4" y="3"/>
                </a:cxn>
                <a:cxn ang="0">
                  <a:pos x="12" y="0"/>
                </a:cxn>
                <a:cxn ang="0">
                  <a:pos x="16" y="0"/>
                </a:cxn>
                <a:cxn ang="0">
                  <a:pos x="21" y="3"/>
                </a:cxn>
                <a:cxn ang="0">
                  <a:pos x="23" y="7"/>
                </a:cxn>
                <a:cxn ang="0">
                  <a:pos x="24" y="12"/>
                </a:cxn>
              </a:cxnLst>
              <a:rect l="0" t="0" r="r" b="b"/>
              <a:pathLst>
                <a:path w="24" h="24">
                  <a:moveTo>
                    <a:pt x="24" y="12"/>
                  </a:moveTo>
                  <a:lnTo>
                    <a:pt x="23" y="12"/>
                  </a:lnTo>
                  <a:lnTo>
                    <a:pt x="23" y="13"/>
                  </a:lnTo>
                  <a:lnTo>
                    <a:pt x="23" y="15"/>
                  </a:lnTo>
                  <a:lnTo>
                    <a:pt x="21" y="20"/>
                  </a:lnTo>
                  <a:lnTo>
                    <a:pt x="16" y="23"/>
                  </a:lnTo>
                  <a:lnTo>
                    <a:pt x="13" y="23"/>
                  </a:lnTo>
                  <a:lnTo>
                    <a:pt x="12" y="23"/>
                  </a:lnTo>
                  <a:lnTo>
                    <a:pt x="12" y="24"/>
                  </a:lnTo>
                  <a:lnTo>
                    <a:pt x="7" y="23"/>
                  </a:lnTo>
                  <a:lnTo>
                    <a:pt x="4" y="20"/>
                  </a:lnTo>
                  <a:lnTo>
                    <a:pt x="0" y="15"/>
                  </a:lnTo>
                  <a:lnTo>
                    <a:pt x="0" y="12"/>
                  </a:lnTo>
                  <a:lnTo>
                    <a:pt x="4" y="3"/>
                  </a:lnTo>
                  <a:lnTo>
                    <a:pt x="12" y="0"/>
                  </a:lnTo>
                  <a:lnTo>
                    <a:pt x="16" y="0"/>
                  </a:lnTo>
                  <a:lnTo>
                    <a:pt x="21"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67" name="Freeform 1165"/>
            <p:cNvSpPr>
              <a:spLocks/>
            </p:cNvSpPr>
            <p:nvPr/>
          </p:nvSpPr>
          <p:spPr bwMode="auto">
            <a:xfrm>
              <a:off x="3614650" y="4545949"/>
              <a:ext cx="9746" cy="9746"/>
            </a:xfrm>
            <a:custGeom>
              <a:avLst/>
              <a:gdLst/>
              <a:ahLst/>
              <a:cxnLst>
                <a:cxn ang="0">
                  <a:pos x="24" y="12"/>
                </a:cxn>
                <a:cxn ang="0">
                  <a:pos x="23" y="12"/>
                </a:cxn>
                <a:cxn ang="0">
                  <a:pos x="23" y="13"/>
                </a:cxn>
                <a:cxn ang="0">
                  <a:pos x="23" y="15"/>
                </a:cxn>
                <a:cxn ang="0">
                  <a:pos x="21" y="20"/>
                </a:cxn>
                <a:cxn ang="0">
                  <a:pos x="16" y="22"/>
                </a:cxn>
                <a:cxn ang="0">
                  <a:pos x="13" y="22"/>
                </a:cxn>
                <a:cxn ang="0">
                  <a:pos x="12" y="22"/>
                </a:cxn>
                <a:cxn ang="0">
                  <a:pos x="12" y="24"/>
                </a:cxn>
                <a:cxn ang="0">
                  <a:pos x="7" y="22"/>
                </a:cxn>
                <a:cxn ang="0">
                  <a:pos x="4" y="20"/>
                </a:cxn>
                <a:cxn ang="0">
                  <a:pos x="0" y="15"/>
                </a:cxn>
                <a:cxn ang="0">
                  <a:pos x="0" y="12"/>
                </a:cxn>
                <a:cxn ang="0">
                  <a:pos x="4" y="3"/>
                </a:cxn>
                <a:cxn ang="0">
                  <a:pos x="12" y="0"/>
                </a:cxn>
                <a:cxn ang="0">
                  <a:pos x="16" y="0"/>
                </a:cxn>
                <a:cxn ang="0">
                  <a:pos x="21" y="3"/>
                </a:cxn>
                <a:cxn ang="0">
                  <a:pos x="23" y="7"/>
                </a:cxn>
                <a:cxn ang="0">
                  <a:pos x="24" y="12"/>
                </a:cxn>
              </a:cxnLst>
              <a:rect l="0" t="0" r="r" b="b"/>
              <a:pathLst>
                <a:path w="24" h="24">
                  <a:moveTo>
                    <a:pt x="24" y="12"/>
                  </a:moveTo>
                  <a:lnTo>
                    <a:pt x="23" y="12"/>
                  </a:lnTo>
                  <a:lnTo>
                    <a:pt x="23" y="13"/>
                  </a:lnTo>
                  <a:lnTo>
                    <a:pt x="23" y="15"/>
                  </a:lnTo>
                  <a:lnTo>
                    <a:pt x="21" y="20"/>
                  </a:lnTo>
                  <a:lnTo>
                    <a:pt x="16" y="22"/>
                  </a:lnTo>
                  <a:lnTo>
                    <a:pt x="13" y="22"/>
                  </a:lnTo>
                  <a:lnTo>
                    <a:pt x="12" y="22"/>
                  </a:lnTo>
                  <a:lnTo>
                    <a:pt x="12" y="24"/>
                  </a:lnTo>
                  <a:lnTo>
                    <a:pt x="7" y="22"/>
                  </a:lnTo>
                  <a:lnTo>
                    <a:pt x="4" y="20"/>
                  </a:lnTo>
                  <a:lnTo>
                    <a:pt x="0" y="15"/>
                  </a:lnTo>
                  <a:lnTo>
                    <a:pt x="0" y="12"/>
                  </a:lnTo>
                  <a:lnTo>
                    <a:pt x="4" y="3"/>
                  </a:lnTo>
                  <a:lnTo>
                    <a:pt x="12" y="0"/>
                  </a:lnTo>
                  <a:lnTo>
                    <a:pt x="16" y="0"/>
                  </a:lnTo>
                  <a:lnTo>
                    <a:pt x="21"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68" name="Freeform 1166"/>
            <p:cNvSpPr>
              <a:spLocks/>
            </p:cNvSpPr>
            <p:nvPr/>
          </p:nvSpPr>
          <p:spPr bwMode="auto">
            <a:xfrm>
              <a:off x="3635362" y="4547167"/>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69" name="Freeform 1167"/>
            <p:cNvSpPr>
              <a:spLocks/>
            </p:cNvSpPr>
            <p:nvPr/>
          </p:nvSpPr>
          <p:spPr bwMode="auto">
            <a:xfrm>
              <a:off x="3654854" y="4547167"/>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70" name="Freeform 1168"/>
            <p:cNvSpPr>
              <a:spLocks/>
            </p:cNvSpPr>
            <p:nvPr/>
          </p:nvSpPr>
          <p:spPr bwMode="auto">
            <a:xfrm>
              <a:off x="3674347" y="4547167"/>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71" name="Freeform 1169"/>
            <p:cNvSpPr>
              <a:spLocks/>
            </p:cNvSpPr>
            <p:nvPr/>
          </p:nvSpPr>
          <p:spPr bwMode="auto">
            <a:xfrm>
              <a:off x="3693840" y="4547167"/>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72" name="Freeform 1170"/>
            <p:cNvSpPr>
              <a:spLocks/>
            </p:cNvSpPr>
            <p:nvPr/>
          </p:nvSpPr>
          <p:spPr bwMode="auto">
            <a:xfrm>
              <a:off x="3713333" y="4547167"/>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73" name="Freeform 1171"/>
            <p:cNvSpPr>
              <a:spLocks/>
            </p:cNvSpPr>
            <p:nvPr/>
          </p:nvSpPr>
          <p:spPr bwMode="auto">
            <a:xfrm>
              <a:off x="3732826" y="4547167"/>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74" name="Freeform 1172"/>
            <p:cNvSpPr>
              <a:spLocks/>
            </p:cNvSpPr>
            <p:nvPr/>
          </p:nvSpPr>
          <p:spPr bwMode="auto">
            <a:xfrm>
              <a:off x="3752319" y="4547167"/>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75" name="Freeform 1173"/>
            <p:cNvSpPr>
              <a:spLocks/>
            </p:cNvSpPr>
            <p:nvPr/>
          </p:nvSpPr>
          <p:spPr bwMode="auto">
            <a:xfrm>
              <a:off x="3771812" y="4547167"/>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76" name="Freeform 1174"/>
            <p:cNvSpPr>
              <a:spLocks/>
            </p:cNvSpPr>
            <p:nvPr/>
          </p:nvSpPr>
          <p:spPr bwMode="auto">
            <a:xfrm>
              <a:off x="3791305" y="4547167"/>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77" name="Freeform 1175"/>
            <p:cNvSpPr>
              <a:spLocks/>
            </p:cNvSpPr>
            <p:nvPr/>
          </p:nvSpPr>
          <p:spPr bwMode="auto">
            <a:xfrm>
              <a:off x="3810798" y="4547167"/>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78" name="Freeform 1176"/>
            <p:cNvSpPr>
              <a:spLocks/>
            </p:cNvSpPr>
            <p:nvPr/>
          </p:nvSpPr>
          <p:spPr bwMode="auto">
            <a:xfrm>
              <a:off x="3830290" y="4547167"/>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79" name="Freeform 1177"/>
            <p:cNvSpPr>
              <a:spLocks/>
            </p:cNvSpPr>
            <p:nvPr/>
          </p:nvSpPr>
          <p:spPr bwMode="auto">
            <a:xfrm>
              <a:off x="3849783" y="4547167"/>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80" name="Freeform 1178"/>
            <p:cNvSpPr>
              <a:spLocks/>
            </p:cNvSpPr>
            <p:nvPr/>
          </p:nvSpPr>
          <p:spPr bwMode="auto">
            <a:xfrm>
              <a:off x="3869276" y="4547167"/>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81" name="Freeform 1179"/>
            <p:cNvSpPr>
              <a:spLocks/>
            </p:cNvSpPr>
            <p:nvPr/>
          </p:nvSpPr>
          <p:spPr bwMode="auto">
            <a:xfrm>
              <a:off x="3888769" y="4547167"/>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82" name="Freeform 1180"/>
            <p:cNvSpPr>
              <a:spLocks/>
            </p:cNvSpPr>
            <p:nvPr/>
          </p:nvSpPr>
          <p:spPr bwMode="auto">
            <a:xfrm>
              <a:off x="3908262" y="4547167"/>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83" name="Freeform 1181"/>
            <p:cNvSpPr>
              <a:spLocks/>
            </p:cNvSpPr>
            <p:nvPr/>
          </p:nvSpPr>
          <p:spPr bwMode="auto">
            <a:xfrm>
              <a:off x="3927755" y="4547167"/>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84" name="Freeform 1182"/>
            <p:cNvSpPr>
              <a:spLocks/>
            </p:cNvSpPr>
            <p:nvPr/>
          </p:nvSpPr>
          <p:spPr bwMode="auto">
            <a:xfrm>
              <a:off x="3947248" y="4547167"/>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85" name="Freeform 1183"/>
            <p:cNvSpPr>
              <a:spLocks/>
            </p:cNvSpPr>
            <p:nvPr/>
          </p:nvSpPr>
          <p:spPr bwMode="auto">
            <a:xfrm>
              <a:off x="3966741" y="4547167"/>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86" name="Freeform 1184"/>
            <p:cNvSpPr>
              <a:spLocks/>
            </p:cNvSpPr>
            <p:nvPr/>
          </p:nvSpPr>
          <p:spPr bwMode="auto">
            <a:xfrm>
              <a:off x="3986234" y="4547167"/>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87" name="Freeform 1185"/>
            <p:cNvSpPr>
              <a:spLocks/>
            </p:cNvSpPr>
            <p:nvPr/>
          </p:nvSpPr>
          <p:spPr bwMode="auto">
            <a:xfrm>
              <a:off x="4005727" y="4547167"/>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88" name="Freeform 1186"/>
            <p:cNvSpPr>
              <a:spLocks/>
            </p:cNvSpPr>
            <p:nvPr/>
          </p:nvSpPr>
          <p:spPr bwMode="auto">
            <a:xfrm>
              <a:off x="4025219" y="4547167"/>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89" name="Freeform 1187"/>
            <p:cNvSpPr>
              <a:spLocks/>
            </p:cNvSpPr>
            <p:nvPr/>
          </p:nvSpPr>
          <p:spPr bwMode="auto">
            <a:xfrm>
              <a:off x="4044712" y="4547167"/>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90" name="Freeform 1188"/>
            <p:cNvSpPr>
              <a:spLocks/>
            </p:cNvSpPr>
            <p:nvPr/>
          </p:nvSpPr>
          <p:spPr bwMode="auto">
            <a:xfrm>
              <a:off x="4064205" y="4547167"/>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91" name="Freeform 1189"/>
            <p:cNvSpPr>
              <a:spLocks/>
            </p:cNvSpPr>
            <p:nvPr/>
          </p:nvSpPr>
          <p:spPr bwMode="auto">
            <a:xfrm>
              <a:off x="4083698" y="4547167"/>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92" name="Freeform 1190"/>
            <p:cNvSpPr>
              <a:spLocks/>
            </p:cNvSpPr>
            <p:nvPr/>
          </p:nvSpPr>
          <p:spPr bwMode="auto">
            <a:xfrm>
              <a:off x="4103191" y="4547167"/>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93" name="Freeform 1191"/>
            <p:cNvSpPr>
              <a:spLocks/>
            </p:cNvSpPr>
            <p:nvPr/>
          </p:nvSpPr>
          <p:spPr bwMode="auto">
            <a:xfrm>
              <a:off x="4122684" y="4547167"/>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94" name="Freeform 1192"/>
            <p:cNvSpPr>
              <a:spLocks/>
            </p:cNvSpPr>
            <p:nvPr/>
          </p:nvSpPr>
          <p:spPr bwMode="auto">
            <a:xfrm>
              <a:off x="4142177" y="4547167"/>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95" name="Freeform 1193"/>
            <p:cNvSpPr>
              <a:spLocks/>
            </p:cNvSpPr>
            <p:nvPr/>
          </p:nvSpPr>
          <p:spPr bwMode="auto">
            <a:xfrm>
              <a:off x="4161670" y="4547167"/>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96" name="Freeform 1194"/>
            <p:cNvSpPr>
              <a:spLocks/>
            </p:cNvSpPr>
            <p:nvPr/>
          </p:nvSpPr>
          <p:spPr bwMode="auto">
            <a:xfrm>
              <a:off x="4181163" y="4547167"/>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97" name="Freeform 1195"/>
            <p:cNvSpPr>
              <a:spLocks/>
            </p:cNvSpPr>
            <p:nvPr/>
          </p:nvSpPr>
          <p:spPr bwMode="auto">
            <a:xfrm>
              <a:off x="4200656" y="4547167"/>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98" name="Freeform 1196"/>
            <p:cNvSpPr>
              <a:spLocks/>
            </p:cNvSpPr>
            <p:nvPr/>
          </p:nvSpPr>
          <p:spPr bwMode="auto">
            <a:xfrm>
              <a:off x="4220148" y="4547167"/>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399" name="Freeform 1197"/>
            <p:cNvSpPr>
              <a:spLocks/>
            </p:cNvSpPr>
            <p:nvPr/>
          </p:nvSpPr>
          <p:spPr bwMode="auto">
            <a:xfrm>
              <a:off x="4239641" y="4547167"/>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00" name="Freeform 1198"/>
            <p:cNvSpPr>
              <a:spLocks/>
            </p:cNvSpPr>
            <p:nvPr/>
          </p:nvSpPr>
          <p:spPr bwMode="auto">
            <a:xfrm>
              <a:off x="4259134" y="4547167"/>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01" name="Freeform 1199"/>
            <p:cNvSpPr>
              <a:spLocks/>
            </p:cNvSpPr>
            <p:nvPr/>
          </p:nvSpPr>
          <p:spPr bwMode="auto">
            <a:xfrm>
              <a:off x="4278627" y="4547167"/>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02" name="Freeform 1200"/>
            <p:cNvSpPr>
              <a:spLocks/>
            </p:cNvSpPr>
            <p:nvPr/>
          </p:nvSpPr>
          <p:spPr bwMode="auto">
            <a:xfrm>
              <a:off x="4298120" y="4547167"/>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03" name="Freeform 1201"/>
            <p:cNvSpPr>
              <a:spLocks/>
            </p:cNvSpPr>
            <p:nvPr/>
          </p:nvSpPr>
          <p:spPr bwMode="auto">
            <a:xfrm>
              <a:off x="4317613" y="4547167"/>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04" name="Freeform 1202"/>
            <p:cNvSpPr>
              <a:spLocks/>
            </p:cNvSpPr>
            <p:nvPr/>
          </p:nvSpPr>
          <p:spPr bwMode="auto">
            <a:xfrm>
              <a:off x="4337106" y="4547167"/>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05" name="Freeform 1203"/>
            <p:cNvSpPr>
              <a:spLocks/>
            </p:cNvSpPr>
            <p:nvPr/>
          </p:nvSpPr>
          <p:spPr bwMode="auto">
            <a:xfrm>
              <a:off x="4356599" y="4547167"/>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06" name="Freeform 1204"/>
            <p:cNvSpPr>
              <a:spLocks/>
            </p:cNvSpPr>
            <p:nvPr/>
          </p:nvSpPr>
          <p:spPr bwMode="auto">
            <a:xfrm>
              <a:off x="4376092" y="4547167"/>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07" name="Freeform 1205"/>
            <p:cNvSpPr>
              <a:spLocks/>
            </p:cNvSpPr>
            <p:nvPr/>
          </p:nvSpPr>
          <p:spPr bwMode="auto">
            <a:xfrm>
              <a:off x="4395584" y="4547167"/>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08" name="Freeform 1206"/>
            <p:cNvSpPr>
              <a:spLocks/>
            </p:cNvSpPr>
            <p:nvPr/>
          </p:nvSpPr>
          <p:spPr bwMode="auto">
            <a:xfrm>
              <a:off x="4415077" y="4547167"/>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09" name="Freeform 1207"/>
            <p:cNvSpPr>
              <a:spLocks/>
            </p:cNvSpPr>
            <p:nvPr/>
          </p:nvSpPr>
          <p:spPr bwMode="auto">
            <a:xfrm>
              <a:off x="4434570" y="4547167"/>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10" name="Freeform 1208"/>
            <p:cNvSpPr>
              <a:spLocks/>
            </p:cNvSpPr>
            <p:nvPr/>
          </p:nvSpPr>
          <p:spPr bwMode="auto">
            <a:xfrm>
              <a:off x="4454063" y="4547167"/>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grpSp>
          <p:nvGrpSpPr>
            <p:cNvPr id="411" name="Group 1209"/>
            <p:cNvGrpSpPr>
              <a:grpSpLocks/>
            </p:cNvGrpSpPr>
            <p:nvPr/>
          </p:nvGrpSpPr>
          <p:grpSpPr bwMode="auto">
            <a:xfrm>
              <a:off x="4473556" y="3962380"/>
              <a:ext cx="2529203" cy="594533"/>
              <a:chOff x="2908" y="3540"/>
              <a:chExt cx="2076" cy="488"/>
            </a:xfrm>
          </p:grpSpPr>
          <p:sp>
            <p:nvSpPr>
              <p:cNvPr id="1722" name="Freeform 1210"/>
              <p:cNvSpPr>
                <a:spLocks/>
              </p:cNvSpPr>
              <p:nvPr/>
            </p:nvSpPr>
            <p:spPr bwMode="auto">
              <a:xfrm>
                <a:off x="2908" y="402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23" name="Freeform 1211"/>
              <p:cNvSpPr>
                <a:spLocks/>
              </p:cNvSpPr>
              <p:nvPr/>
            </p:nvSpPr>
            <p:spPr bwMode="auto">
              <a:xfrm>
                <a:off x="2924" y="402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24" name="Freeform 1212"/>
              <p:cNvSpPr>
                <a:spLocks/>
              </p:cNvSpPr>
              <p:nvPr/>
            </p:nvSpPr>
            <p:spPr bwMode="auto">
              <a:xfrm>
                <a:off x="2940" y="402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25" name="Freeform 1213"/>
              <p:cNvSpPr>
                <a:spLocks/>
              </p:cNvSpPr>
              <p:nvPr/>
            </p:nvSpPr>
            <p:spPr bwMode="auto">
              <a:xfrm>
                <a:off x="2956" y="402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26" name="Freeform 1214"/>
              <p:cNvSpPr>
                <a:spLocks/>
              </p:cNvSpPr>
              <p:nvPr/>
            </p:nvSpPr>
            <p:spPr bwMode="auto">
              <a:xfrm>
                <a:off x="2972" y="402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27" name="Freeform 1215"/>
              <p:cNvSpPr>
                <a:spLocks/>
              </p:cNvSpPr>
              <p:nvPr/>
            </p:nvSpPr>
            <p:spPr bwMode="auto">
              <a:xfrm>
                <a:off x="2988" y="402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28" name="Freeform 1216"/>
              <p:cNvSpPr>
                <a:spLocks/>
              </p:cNvSpPr>
              <p:nvPr/>
            </p:nvSpPr>
            <p:spPr bwMode="auto">
              <a:xfrm>
                <a:off x="3004" y="402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29" name="Freeform 1217"/>
              <p:cNvSpPr>
                <a:spLocks/>
              </p:cNvSpPr>
              <p:nvPr/>
            </p:nvSpPr>
            <p:spPr bwMode="auto">
              <a:xfrm>
                <a:off x="3020" y="402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30" name="Freeform 1218"/>
              <p:cNvSpPr>
                <a:spLocks/>
              </p:cNvSpPr>
              <p:nvPr/>
            </p:nvSpPr>
            <p:spPr bwMode="auto">
              <a:xfrm>
                <a:off x="3036" y="402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31" name="Freeform 1219"/>
              <p:cNvSpPr>
                <a:spLocks/>
              </p:cNvSpPr>
              <p:nvPr/>
            </p:nvSpPr>
            <p:spPr bwMode="auto">
              <a:xfrm>
                <a:off x="3052" y="402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32" name="Freeform 1220"/>
              <p:cNvSpPr>
                <a:spLocks/>
              </p:cNvSpPr>
              <p:nvPr/>
            </p:nvSpPr>
            <p:spPr bwMode="auto">
              <a:xfrm>
                <a:off x="3068" y="402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33" name="Freeform 1221"/>
              <p:cNvSpPr>
                <a:spLocks/>
              </p:cNvSpPr>
              <p:nvPr/>
            </p:nvSpPr>
            <p:spPr bwMode="auto">
              <a:xfrm>
                <a:off x="3084" y="402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34" name="Freeform 1222"/>
              <p:cNvSpPr>
                <a:spLocks/>
              </p:cNvSpPr>
              <p:nvPr/>
            </p:nvSpPr>
            <p:spPr bwMode="auto">
              <a:xfrm>
                <a:off x="3100" y="402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35" name="Freeform 1223"/>
              <p:cNvSpPr>
                <a:spLocks/>
              </p:cNvSpPr>
              <p:nvPr/>
            </p:nvSpPr>
            <p:spPr bwMode="auto">
              <a:xfrm>
                <a:off x="3116" y="402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36" name="Freeform 1224"/>
              <p:cNvSpPr>
                <a:spLocks/>
              </p:cNvSpPr>
              <p:nvPr/>
            </p:nvSpPr>
            <p:spPr bwMode="auto">
              <a:xfrm>
                <a:off x="3132" y="402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37" name="Freeform 1225"/>
              <p:cNvSpPr>
                <a:spLocks/>
              </p:cNvSpPr>
              <p:nvPr/>
            </p:nvSpPr>
            <p:spPr bwMode="auto">
              <a:xfrm>
                <a:off x="3148" y="402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38" name="Freeform 1226"/>
              <p:cNvSpPr>
                <a:spLocks/>
              </p:cNvSpPr>
              <p:nvPr/>
            </p:nvSpPr>
            <p:spPr bwMode="auto">
              <a:xfrm>
                <a:off x="3164" y="402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39" name="Freeform 1227"/>
              <p:cNvSpPr>
                <a:spLocks/>
              </p:cNvSpPr>
              <p:nvPr/>
            </p:nvSpPr>
            <p:spPr bwMode="auto">
              <a:xfrm>
                <a:off x="3180" y="402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40" name="Freeform 1228"/>
              <p:cNvSpPr>
                <a:spLocks/>
              </p:cNvSpPr>
              <p:nvPr/>
            </p:nvSpPr>
            <p:spPr bwMode="auto">
              <a:xfrm>
                <a:off x="3196" y="402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41" name="Freeform 1229"/>
              <p:cNvSpPr>
                <a:spLocks/>
              </p:cNvSpPr>
              <p:nvPr/>
            </p:nvSpPr>
            <p:spPr bwMode="auto">
              <a:xfrm>
                <a:off x="3212" y="402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42" name="Freeform 1230"/>
              <p:cNvSpPr>
                <a:spLocks/>
              </p:cNvSpPr>
              <p:nvPr/>
            </p:nvSpPr>
            <p:spPr bwMode="auto">
              <a:xfrm>
                <a:off x="3228" y="402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43" name="Freeform 1231"/>
              <p:cNvSpPr>
                <a:spLocks/>
              </p:cNvSpPr>
              <p:nvPr/>
            </p:nvSpPr>
            <p:spPr bwMode="auto">
              <a:xfrm>
                <a:off x="3244" y="402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44" name="Freeform 1232"/>
              <p:cNvSpPr>
                <a:spLocks/>
              </p:cNvSpPr>
              <p:nvPr/>
            </p:nvSpPr>
            <p:spPr bwMode="auto">
              <a:xfrm>
                <a:off x="3260" y="402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45" name="Freeform 1233"/>
              <p:cNvSpPr>
                <a:spLocks/>
              </p:cNvSpPr>
              <p:nvPr/>
            </p:nvSpPr>
            <p:spPr bwMode="auto">
              <a:xfrm>
                <a:off x="3276" y="4020"/>
                <a:ext cx="8" cy="8"/>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46" name="Freeform 1234"/>
              <p:cNvSpPr>
                <a:spLocks/>
              </p:cNvSpPr>
              <p:nvPr/>
            </p:nvSpPr>
            <p:spPr bwMode="auto">
              <a:xfrm>
                <a:off x="3292" y="402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47" name="Freeform 1235"/>
              <p:cNvSpPr>
                <a:spLocks/>
              </p:cNvSpPr>
              <p:nvPr/>
            </p:nvSpPr>
            <p:spPr bwMode="auto">
              <a:xfrm>
                <a:off x="3308" y="402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48" name="Freeform 1236"/>
              <p:cNvSpPr>
                <a:spLocks/>
              </p:cNvSpPr>
              <p:nvPr/>
            </p:nvSpPr>
            <p:spPr bwMode="auto">
              <a:xfrm>
                <a:off x="3324" y="402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49" name="Freeform 1237"/>
              <p:cNvSpPr>
                <a:spLocks/>
              </p:cNvSpPr>
              <p:nvPr/>
            </p:nvSpPr>
            <p:spPr bwMode="auto">
              <a:xfrm>
                <a:off x="3340" y="402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50" name="Freeform 1238"/>
              <p:cNvSpPr>
                <a:spLocks/>
              </p:cNvSpPr>
              <p:nvPr/>
            </p:nvSpPr>
            <p:spPr bwMode="auto">
              <a:xfrm>
                <a:off x="3356" y="402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51" name="Freeform 1239"/>
              <p:cNvSpPr>
                <a:spLocks/>
              </p:cNvSpPr>
              <p:nvPr/>
            </p:nvSpPr>
            <p:spPr bwMode="auto">
              <a:xfrm>
                <a:off x="3372" y="402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52" name="Freeform 1240"/>
              <p:cNvSpPr>
                <a:spLocks/>
              </p:cNvSpPr>
              <p:nvPr/>
            </p:nvSpPr>
            <p:spPr bwMode="auto">
              <a:xfrm>
                <a:off x="3388" y="402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53" name="Freeform 1241"/>
              <p:cNvSpPr>
                <a:spLocks/>
              </p:cNvSpPr>
              <p:nvPr/>
            </p:nvSpPr>
            <p:spPr bwMode="auto">
              <a:xfrm>
                <a:off x="3404" y="402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54" name="Freeform 1242"/>
              <p:cNvSpPr>
                <a:spLocks/>
              </p:cNvSpPr>
              <p:nvPr/>
            </p:nvSpPr>
            <p:spPr bwMode="auto">
              <a:xfrm>
                <a:off x="3420" y="402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55" name="Freeform 1243"/>
              <p:cNvSpPr>
                <a:spLocks/>
              </p:cNvSpPr>
              <p:nvPr/>
            </p:nvSpPr>
            <p:spPr bwMode="auto">
              <a:xfrm>
                <a:off x="3436" y="402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56" name="Freeform 1244"/>
              <p:cNvSpPr>
                <a:spLocks/>
              </p:cNvSpPr>
              <p:nvPr/>
            </p:nvSpPr>
            <p:spPr bwMode="auto">
              <a:xfrm>
                <a:off x="3452" y="402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57" name="Freeform 1245"/>
              <p:cNvSpPr>
                <a:spLocks/>
              </p:cNvSpPr>
              <p:nvPr/>
            </p:nvSpPr>
            <p:spPr bwMode="auto">
              <a:xfrm>
                <a:off x="3468" y="402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58" name="Freeform 1246"/>
              <p:cNvSpPr>
                <a:spLocks/>
              </p:cNvSpPr>
              <p:nvPr/>
            </p:nvSpPr>
            <p:spPr bwMode="auto">
              <a:xfrm>
                <a:off x="3484" y="402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59" name="Freeform 1247"/>
              <p:cNvSpPr>
                <a:spLocks/>
              </p:cNvSpPr>
              <p:nvPr/>
            </p:nvSpPr>
            <p:spPr bwMode="auto">
              <a:xfrm>
                <a:off x="3500" y="402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60" name="Freeform 1248"/>
              <p:cNvSpPr>
                <a:spLocks/>
              </p:cNvSpPr>
              <p:nvPr/>
            </p:nvSpPr>
            <p:spPr bwMode="auto">
              <a:xfrm>
                <a:off x="3516" y="402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61" name="Freeform 1249"/>
              <p:cNvSpPr>
                <a:spLocks/>
              </p:cNvSpPr>
              <p:nvPr/>
            </p:nvSpPr>
            <p:spPr bwMode="auto">
              <a:xfrm>
                <a:off x="3532" y="402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62" name="Freeform 1250"/>
              <p:cNvSpPr>
                <a:spLocks/>
              </p:cNvSpPr>
              <p:nvPr/>
            </p:nvSpPr>
            <p:spPr bwMode="auto">
              <a:xfrm>
                <a:off x="3548" y="402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63" name="Freeform 1251"/>
              <p:cNvSpPr>
                <a:spLocks/>
              </p:cNvSpPr>
              <p:nvPr/>
            </p:nvSpPr>
            <p:spPr bwMode="auto">
              <a:xfrm>
                <a:off x="3564" y="402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64" name="Freeform 1252"/>
              <p:cNvSpPr>
                <a:spLocks/>
              </p:cNvSpPr>
              <p:nvPr/>
            </p:nvSpPr>
            <p:spPr bwMode="auto">
              <a:xfrm>
                <a:off x="3580" y="402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65" name="Freeform 1253"/>
              <p:cNvSpPr>
                <a:spLocks/>
              </p:cNvSpPr>
              <p:nvPr/>
            </p:nvSpPr>
            <p:spPr bwMode="auto">
              <a:xfrm>
                <a:off x="3596" y="402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66" name="Freeform 1254"/>
              <p:cNvSpPr>
                <a:spLocks/>
              </p:cNvSpPr>
              <p:nvPr/>
            </p:nvSpPr>
            <p:spPr bwMode="auto">
              <a:xfrm>
                <a:off x="3612" y="402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67" name="Freeform 1255"/>
              <p:cNvSpPr>
                <a:spLocks/>
              </p:cNvSpPr>
              <p:nvPr/>
            </p:nvSpPr>
            <p:spPr bwMode="auto">
              <a:xfrm>
                <a:off x="3628" y="402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68" name="Freeform 1256"/>
              <p:cNvSpPr>
                <a:spLocks/>
              </p:cNvSpPr>
              <p:nvPr/>
            </p:nvSpPr>
            <p:spPr bwMode="auto">
              <a:xfrm>
                <a:off x="3644" y="402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69" name="Freeform 1257"/>
              <p:cNvSpPr>
                <a:spLocks/>
              </p:cNvSpPr>
              <p:nvPr/>
            </p:nvSpPr>
            <p:spPr bwMode="auto">
              <a:xfrm>
                <a:off x="3660" y="402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70" name="Freeform 1258"/>
              <p:cNvSpPr>
                <a:spLocks/>
              </p:cNvSpPr>
              <p:nvPr/>
            </p:nvSpPr>
            <p:spPr bwMode="auto">
              <a:xfrm>
                <a:off x="3676" y="402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71" name="Freeform 1259"/>
              <p:cNvSpPr>
                <a:spLocks/>
              </p:cNvSpPr>
              <p:nvPr/>
            </p:nvSpPr>
            <p:spPr bwMode="auto">
              <a:xfrm>
                <a:off x="3692" y="402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72" name="Freeform 1260"/>
              <p:cNvSpPr>
                <a:spLocks/>
              </p:cNvSpPr>
              <p:nvPr/>
            </p:nvSpPr>
            <p:spPr bwMode="auto">
              <a:xfrm>
                <a:off x="3708" y="402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73" name="Freeform 1261"/>
              <p:cNvSpPr>
                <a:spLocks/>
              </p:cNvSpPr>
              <p:nvPr/>
            </p:nvSpPr>
            <p:spPr bwMode="auto">
              <a:xfrm>
                <a:off x="3724" y="402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74" name="Freeform 1262"/>
              <p:cNvSpPr>
                <a:spLocks/>
              </p:cNvSpPr>
              <p:nvPr/>
            </p:nvSpPr>
            <p:spPr bwMode="auto">
              <a:xfrm>
                <a:off x="3740" y="402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75" name="Freeform 1263"/>
              <p:cNvSpPr>
                <a:spLocks/>
              </p:cNvSpPr>
              <p:nvPr/>
            </p:nvSpPr>
            <p:spPr bwMode="auto">
              <a:xfrm>
                <a:off x="3756" y="402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76" name="Freeform 1264"/>
              <p:cNvSpPr>
                <a:spLocks/>
              </p:cNvSpPr>
              <p:nvPr/>
            </p:nvSpPr>
            <p:spPr bwMode="auto">
              <a:xfrm>
                <a:off x="3772" y="402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77" name="Freeform 1265"/>
              <p:cNvSpPr>
                <a:spLocks/>
              </p:cNvSpPr>
              <p:nvPr/>
            </p:nvSpPr>
            <p:spPr bwMode="auto">
              <a:xfrm>
                <a:off x="3788" y="402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78" name="Freeform 1266"/>
              <p:cNvSpPr>
                <a:spLocks/>
              </p:cNvSpPr>
              <p:nvPr/>
            </p:nvSpPr>
            <p:spPr bwMode="auto">
              <a:xfrm>
                <a:off x="3804" y="402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79" name="Freeform 1267"/>
              <p:cNvSpPr>
                <a:spLocks/>
              </p:cNvSpPr>
              <p:nvPr/>
            </p:nvSpPr>
            <p:spPr bwMode="auto">
              <a:xfrm>
                <a:off x="3820" y="402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80" name="Freeform 1268"/>
              <p:cNvSpPr>
                <a:spLocks/>
              </p:cNvSpPr>
              <p:nvPr/>
            </p:nvSpPr>
            <p:spPr bwMode="auto">
              <a:xfrm>
                <a:off x="3836" y="402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81" name="Freeform 1269"/>
              <p:cNvSpPr>
                <a:spLocks/>
              </p:cNvSpPr>
              <p:nvPr/>
            </p:nvSpPr>
            <p:spPr bwMode="auto">
              <a:xfrm>
                <a:off x="3852" y="402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82" name="Freeform 1270"/>
              <p:cNvSpPr>
                <a:spLocks/>
              </p:cNvSpPr>
              <p:nvPr/>
            </p:nvSpPr>
            <p:spPr bwMode="auto">
              <a:xfrm>
                <a:off x="3868" y="402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83" name="Freeform 1271"/>
              <p:cNvSpPr>
                <a:spLocks/>
              </p:cNvSpPr>
              <p:nvPr/>
            </p:nvSpPr>
            <p:spPr bwMode="auto">
              <a:xfrm>
                <a:off x="3884" y="402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84" name="Freeform 1272"/>
              <p:cNvSpPr>
                <a:spLocks/>
              </p:cNvSpPr>
              <p:nvPr/>
            </p:nvSpPr>
            <p:spPr bwMode="auto">
              <a:xfrm>
                <a:off x="3900" y="402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85" name="Freeform 1273"/>
              <p:cNvSpPr>
                <a:spLocks/>
              </p:cNvSpPr>
              <p:nvPr/>
            </p:nvSpPr>
            <p:spPr bwMode="auto">
              <a:xfrm>
                <a:off x="3916" y="402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86" name="Freeform 1274"/>
              <p:cNvSpPr>
                <a:spLocks/>
              </p:cNvSpPr>
              <p:nvPr/>
            </p:nvSpPr>
            <p:spPr bwMode="auto">
              <a:xfrm>
                <a:off x="3932" y="402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87" name="Freeform 1275"/>
              <p:cNvSpPr>
                <a:spLocks/>
              </p:cNvSpPr>
              <p:nvPr/>
            </p:nvSpPr>
            <p:spPr bwMode="auto">
              <a:xfrm>
                <a:off x="3948" y="402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88" name="Freeform 1276"/>
              <p:cNvSpPr>
                <a:spLocks/>
              </p:cNvSpPr>
              <p:nvPr/>
            </p:nvSpPr>
            <p:spPr bwMode="auto">
              <a:xfrm>
                <a:off x="3964" y="402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89" name="Freeform 1277"/>
              <p:cNvSpPr>
                <a:spLocks/>
              </p:cNvSpPr>
              <p:nvPr/>
            </p:nvSpPr>
            <p:spPr bwMode="auto">
              <a:xfrm>
                <a:off x="3980" y="402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90" name="Freeform 1278"/>
              <p:cNvSpPr>
                <a:spLocks/>
              </p:cNvSpPr>
              <p:nvPr/>
            </p:nvSpPr>
            <p:spPr bwMode="auto">
              <a:xfrm>
                <a:off x="3996" y="402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91" name="Freeform 1279"/>
              <p:cNvSpPr>
                <a:spLocks/>
              </p:cNvSpPr>
              <p:nvPr/>
            </p:nvSpPr>
            <p:spPr bwMode="auto">
              <a:xfrm>
                <a:off x="4012" y="402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92" name="Freeform 1280"/>
              <p:cNvSpPr>
                <a:spLocks/>
              </p:cNvSpPr>
              <p:nvPr/>
            </p:nvSpPr>
            <p:spPr bwMode="auto">
              <a:xfrm>
                <a:off x="4028" y="402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93" name="Freeform 1281"/>
              <p:cNvSpPr>
                <a:spLocks/>
              </p:cNvSpPr>
              <p:nvPr/>
            </p:nvSpPr>
            <p:spPr bwMode="auto">
              <a:xfrm>
                <a:off x="4044" y="402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94" name="Freeform 1282"/>
              <p:cNvSpPr>
                <a:spLocks/>
              </p:cNvSpPr>
              <p:nvPr/>
            </p:nvSpPr>
            <p:spPr bwMode="auto">
              <a:xfrm>
                <a:off x="4060" y="402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95" name="Freeform 1283"/>
              <p:cNvSpPr>
                <a:spLocks/>
              </p:cNvSpPr>
              <p:nvPr/>
            </p:nvSpPr>
            <p:spPr bwMode="auto">
              <a:xfrm>
                <a:off x="4076" y="402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96" name="Freeform 1284"/>
              <p:cNvSpPr>
                <a:spLocks/>
              </p:cNvSpPr>
              <p:nvPr/>
            </p:nvSpPr>
            <p:spPr bwMode="auto">
              <a:xfrm>
                <a:off x="4092" y="402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97" name="Freeform 1285"/>
              <p:cNvSpPr>
                <a:spLocks/>
              </p:cNvSpPr>
              <p:nvPr/>
            </p:nvSpPr>
            <p:spPr bwMode="auto">
              <a:xfrm>
                <a:off x="4108" y="402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98" name="Freeform 1286"/>
              <p:cNvSpPr>
                <a:spLocks/>
              </p:cNvSpPr>
              <p:nvPr/>
            </p:nvSpPr>
            <p:spPr bwMode="auto">
              <a:xfrm>
                <a:off x="4124" y="402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99" name="Freeform 1287"/>
              <p:cNvSpPr>
                <a:spLocks/>
              </p:cNvSpPr>
              <p:nvPr/>
            </p:nvSpPr>
            <p:spPr bwMode="auto">
              <a:xfrm>
                <a:off x="4140" y="402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00" name="Freeform 1288"/>
              <p:cNvSpPr>
                <a:spLocks/>
              </p:cNvSpPr>
              <p:nvPr/>
            </p:nvSpPr>
            <p:spPr bwMode="auto">
              <a:xfrm>
                <a:off x="4156" y="402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01" name="Freeform 1289"/>
              <p:cNvSpPr>
                <a:spLocks/>
              </p:cNvSpPr>
              <p:nvPr/>
            </p:nvSpPr>
            <p:spPr bwMode="auto">
              <a:xfrm>
                <a:off x="4172" y="402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02" name="Freeform 1290"/>
              <p:cNvSpPr>
                <a:spLocks/>
              </p:cNvSpPr>
              <p:nvPr/>
            </p:nvSpPr>
            <p:spPr bwMode="auto">
              <a:xfrm>
                <a:off x="4188" y="402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03" name="Freeform 1291"/>
              <p:cNvSpPr>
                <a:spLocks/>
              </p:cNvSpPr>
              <p:nvPr/>
            </p:nvSpPr>
            <p:spPr bwMode="auto">
              <a:xfrm>
                <a:off x="4204" y="402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04" name="Freeform 1292"/>
              <p:cNvSpPr>
                <a:spLocks/>
              </p:cNvSpPr>
              <p:nvPr/>
            </p:nvSpPr>
            <p:spPr bwMode="auto">
              <a:xfrm>
                <a:off x="4220" y="402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05" name="Freeform 1293"/>
              <p:cNvSpPr>
                <a:spLocks/>
              </p:cNvSpPr>
              <p:nvPr/>
            </p:nvSpPr>
            <p:spPr bwMode="auto">
              <a:xfrm>
                <a:off x="4236" y="402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06" name="Freeform 1294"/>
              <p:cNvSpPr>
                <a:spLocks/>
              </p:cNvSpPr>
              <p:nvPr/>
            </p:nvSpPr>
            <p:spPr bwMode="auto">
              <a:xfrm>
                <a:off x="4252" y="402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07" name="Freeform 1295"/>
              <p:cNvSpPr>
                <a:spLocks/>
              </p:cNvSpPr>
              <p:nvPr/>
            </p:nvSpPr>
            <p:spPr bwMode="auto">
              <a:xfrm>
                <a:off x="4268" y="402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08" name="Freeform 1296"/>
              <p:cNvSpPr>
                <a:spLocks/>
              </p:cNvSpPr>
              <p:nvPr/>
            </p:nvSpPr>
            <p:spPr bwMode="auto">
              <a:xfrm>
                <a:off x="4284" y="402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09" name="Freeform 1297"/>
              <p:cNvSpPr>
                <a:spLocks/>
              </p:cNvSpPr>
              <p:nvPr/>
            </p:nvSpPr>
            <p:spPr bwMode="auto">
              <a:xfrm>
                <a:off x="4300" y="402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10" name="Freeform 1298"/>
              <p:cNvSpPr>
                <a:spLocks/>
              </p:cNvSpPr>
              <p:nvPr/>
            </p:nvSpPr>
            <p:spPr bwMode="auto">
              <a:xfrm>
                <a:off x="4316" y="402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11" name="Freeform 1299"/>
              <p:cNvSpPr>
                <a:spLocks/>
              </p:cNvSpPr>
              <p:nvPr/>
            </p:nvSpPr>
            <p:spPr bwMode="auto">
              <a:xfrm>
                <a:off x="4332" y="402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12" name="Freeform 1300"/>
              <p:cNvSpPr>
                <a:spLocks/>
              </p:cNvSpPr>
              <p:nvPr/>
            </p:nvSpPr>
            <p:spPr bwMode="auto">
              <a:xfrm>
                <a:off x="4348" y="402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13" name="Freeform 1301"/>
              <p:cNvSpPr>
                <a:spLocks/>
              </p:cNvSpPr>
              <p:nvPr/>
            </p:nvSpPr>
            <p:spPr bwMode="auto">
              <a:xfrm>
                <a:off x="4364" y="402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14" name="Freeform 1302"/>
              <p:cNvSpPr>
                <a:spLocks/>
              </p:cNvSpPr>
              <p:nvPr/>
            </p:nvSpPr>
            <p:spPr bwMode="auto">
              <a:xfrm>
                <a:off x="4380" y="402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15" name="Freeform 1303"/>
              <p:cNvSpPr>
                <a:spLocks/>
              </p:cNvSpPr>
              <p:nvPr/>
            </p:nvSpPr>
            <p:spPr bwMode="auto">
              <a:xfrm>
                <a:off x="4396" y="402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16" name="Freeform 1304"/>
              <p:cNvSpPr>
                <a:spLocks/>
              </p:cNvSpPr>
              <p:nvPr/>
            </p:nvSpPr>
            <p:spPr bwMode="auto">
              <a:xfrm>
                <a:off x="4412" y="402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17" name="Freeform 1305"/>
              <p:cNvSpPr>
                <a:spLocks/>
              </p:cNvSpPr>
              <p:nvPr/>
            </p:nvSpPr>
            <p:spPr bwMode="auto">
              <a:xfrm>
                <a:off x="4428" y="402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18" name="Freeform 1306"/>
              <p:cNvSpPr>
                <a:spLocks/>
              </p:cNvSpPr>
              <p:nvPr/>
            </p:nvSpPr>
            <p:spPr bwMode="auto">
              <a:xfrm>
                <a:off x="4444" y="402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19" name="Freeform 1307"/>
              <p:cNvSpPr>
                <a:spLocks/>
              </p:cNvSpPr>
              <p:nvPr/>
            </p:nvSpPr>
            <p:spPr bwMode="auto">
              <a:xfrm>
                <a:off x="4460" y="402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20" name="Freeform 1308"/>
              <p:cNvSpPr>
                <a:spLocks/>
              </p:cNvSpPr>
              <p:nvPr/>
            </p:nvSpPr>
            <p:spPr bwMode="auto">
              <a:xfrm>
                <a:off x="4476" y="402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21" name="Freeform 1309"/>
              <p:cNvSpPr>
                <a:spLocks/>
              </p:cNvSpPr>
              <p:nvPr/>
            </p:nvSpPr>
            <p:spPr bwMode="auto">
              <a:xfrm>
                <a:off x="4492" y="402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22" name="Freeform 1310"/>
              <p:cNvSpPr>
                <a:spLocks/>
              </p:cNvSpPr>
              <p:nvPr/>
            </p:nvSpPr>
            <p:spPr bwMode="auto">
              <a:xfrm>
                <a:off x="4508" y="402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23" name="Freeform 1311"/>
              <p:cNvSpPr>
                <a:spLocks/>
              </p:cNvSpPr>
              <p:nvPr/>
            </p:nvSpPr>
            <p:spPr bwMode="auto">
              <a:xfrm>
                <a:off x="4524" y="402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24" name="Freeform 1312"/>
              <p:cNvSpPr>
                <a:spLocks/>
              </p:cNvSpPr>
              <p:nvPr/>
            </p:nvSpPr>
            <p:spPr bwMode="auto">
              <a:xfrm>
                <a:off x="4540" y="402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25" name="Freeform 1313"/>
              <p:cNvSpPr>
                <a:spLocks/>
              </p:cNvSpPr>
              <p:nvPr/>
            </p:nvSpPr>
            <p:spPr bwMode="auto">
              <a:xfrm>
                <a:off x="4556" y="402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26" name="Freeform 1314"/>
              <p:cNvSpPr>
                <a:spLocks/>
              </p:cNvSpPr>
              <p:nvPr/>
            </p:nvSpPr>
            <p:spPr bwMode="auto">
              <a:xfrm>
                <a:off x="4572" y="402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27" name="Freeform 1315"/>
              <p:cNvSpPr>
                <a:spLocks/>
              </p:cNvSpPr>
              <p:nvPr/>
            </p:nvSpPr>
            <p:spPr bwMode="auto">
              <a:xfrm>
                <a:off x="4588" y="402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28" name="Freeform 1316"/>
              <p:cNvSpPr>
                <a:spLocks/>
              </p:cNvSpPr>
              <p:nvPr/>
            </p:nvSpPr>
            <p:spPr bwMode="auto">
              <a:xfrm>
                <a:off x="4604" y="402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29" name="Freeform 1317"/>
              <p:cNvSpPr>
                <a:spLocks/>
              </p:cNvSpPr>
              <p:nvPr/>
            </p:nvSpPr>
            <p:spPr bwMode="auto">
              <a:xfrm>
                <a:off x="4620" y="402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30" name="Freeform 1318"/>
              <p:cNvSpPr>
                <a:spLocks/>
              </p:cNvSpPr>
              <p:nvPr/>
            </p:nvSpPr>
            <p:spPr bwMode="auto">
              <a:xfrm>
                <a:off x="4636" y="402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31" name="Freeform 1319"/>
              <p:cNvSpPr>
                <a:spLocks/>
              </p:cNvSpPr>
              <p:nvPr/>
            </p:nvSpPr>
            <p:spPr bwMode="auto">
              <a:xfrm>
                <a:off x="4652" y="402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32" name="Freeform 1320"/>
              <p:cNvSpPr>
                <a:spLocks/>
              </p:cNvSpPr>
              <p:nvPr/>
            </p:nvSpPr>
            <p:spPr bwMode="auto">
              <a:xfrm>
                <a:off x="4668" y="402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33" name="Freeform 1321"/>
              <p:cNvSpPr>
                <a:spLocks/>
              </p:cNvSpPr>
              <p:nvPr/>
            </p:nvSpPr>
            <p:spPr bwMode="auto">
              <a:xfrm>
                <a:off x="4684" y="402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34" name="Freeform 1322"/>
              <p:cNvSpPr>
                <a:spLocks/>
              </p:cNvSpPr>
              <p:nvPr/>
            </p:nvSpPr>
            <p:spPr bwMode="auto">
              <a:xfrm>
                <a:off x="4700" y="402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35" name="Freeform 1323"/>
              <p:cNvSpPr>
                <a:spLocks/>
              </p:cNvSpPr>
              <p:nvPr/>
            </p:nvSpPr>
            <p:spPr bwMode="auto">
              <a:xfrm>
                <a:off x="4716" y="402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36" name="Freeform 1324"/>
              <p:cNvSpPr>
                <a:spLocks/>
              </p:cNvSpPr>
              <p:nvPr/>
            </p:nvSpPr>
            <p:spPr bwMode="auto">
              <a:xfrm>
                <a:off x="4732" y="402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37" name="Freeform 1325"/>
              <p:cNvSpPr>
                <a:spLocks/>
              </p:cNvSpPr>
              <p:nvPr/>
            </p:nvSpPr>
            <p:spPr bwMode="auto">
              <a:xfrm>
                <a:off x="4748" y="402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38" name="Freeform 1326"/>
              <p:cNvSpPr>
                <a:spLocks/>
              </p:cNvSpPr>
              <p:nvPr/>
            </p:nvSpPr>
            <p:spPr bwMode="auto">
              <a:xfrm>
                <a:off x="4764" y="402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39" name="Freeform 1327"/>
              <p:cNvSpPr>
                <a:spLocks/>
              </p:cNvSpPr>
              <p:nvPr/>
            </p:nvSpPr>
            <p:spPr bwMode="auto">
              <a:xfrm>
                <a:off x="4780" y="402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40" name="Freeform 1328"/>
              <p:cNvSpPr>
                <a:spLocks/>
              </p:cNvSpPr>
              <p:nvPr/>
            </p:nvSpPr>
            <p:spPr bwMode="auto">
              <a:xfrm>
                <a:off x="4796" y="402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41" name="Freeform 1329"/>
              <p:cNvSpPr>
                <a:spLocks/>
              </p:cNvSpPr>
              <p:nvPr/>
            </p:nvSpPr>
            <p:spPr bwMode="auto">
              <a:xfrm>
                <a:off x="4812" y="402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42" name="Freeform 1330"/>
              <p:cNvSpPr>
                <a:spLocks/>
              </p:cNvSpPr>
              <p:nvPr/>
            </p:nvSpPr>
            <p:spPr bwMode="auto">
              <a:xfrm>
                <a:off x="4828" y="402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43" name="Freeform 1331"/>
              <p:cNvSpPr>
                <a:spLocks/>
              </p:cNvSpPr>
              <p:nvPr/>
            </p:nvSpPr>
            <p:spPr bwMode="auto">
              <a:xfrm>
                <a:off x="4844" y="402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44" name="Freeform 1332"/>
              <p:cNvSpPr>
                <a:spLocks/>
              </p:cNvSpPr>
              <p:nvPr/>
            </p:nvSpPr>
            <p:spPr bwMode="auto">
              <a:xfrm>
                <a:off x="4860" y="402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45" name="Freeform 1333"/>
              <p:cNvSpPr>
                <a:spLocks/>
              </p:cNvSpPr>
              <p:nvPr/>
            </p:nvSpPr>
            <p:spPr bwMode="auto">
              <a:xfrm>
                <a:off x="4876" y="402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46" name="Freeform 1334"/>
              <p:cNvSpPr>
                <a:spLocks/>
              </p:cNvSpPr>
              <p:nvPr/>
            </p:nvSpPr>
            <p:spPr bwMode="auto">
              <a:xfrm>
                <a:off x="4892" y="4020"/>
                <a:ext cx="8" cy="8"/>
              </a:xfrm>
              <a:custGeom>
                <a:avLst/>
                <a:gdLst/>
                <a:ahLst/>
                <a:cxnLst>
                  <a:cxn ang="0">
                    <a:pos x="25"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5" y="12"/>
                  </a:cxn>
                </a:cxnLst>
                <a:rect l="0" t="0" r="r" b="b"/>
                <a:pathLst>
                  <a:path w="25" h="24">
                    <a:moveTo>
                      <a:pt x="25"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5"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47" name="Freeform 1335"/>
              <p:cNvSpPr>
                <a:spLocks/>
              </p:cNvSpPr>
              <p:nvPr/>
            </p:nvSpPr>
            <p:spPr bwMode="auto">
              <a:xfrm>
                <a:off x="4908" y="402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48" name="Freeform 1336"/>
              <p:cNvSpPr>
                <a:spLocks/>
              </p:cNvSpPr>
              <p:nvPr/>
            </p:nvSpPr>
            <p:spPr bwMode="auto">
              <a:xfrm>
                <a:off x="4924" y="402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49" name="Freeform 1337"/>
              <p:cNvSpPr>
                <a:spLocks/>
              </p:cNvSpPr>
              <p:nvPr/>
            </p:nvSpPr>
            <p:spPr bwMode="auto">
              <a:xfrm>
                <a:off x="4940" y="4019"/>
                <a:ext cx="8" cy="8"/>
              </a:xfrm>
              <a:custGeom>
                <a:avLst/>
                <a:gdLst/>
                <a:ahLst/>
                <a:cxnLst>
                  <a:cxn ang="0">
                    <a:pos x="24" y="12"/>
                  </a:cxn>
                  <a:cxn ang="0">
                    <a:pos x="23" y="12"/>
                  </a:cxn>
                  <a:cxn ang="0">
                    <a:pos x="23" y="13"/>
                  </a:cxn>
                  <a:cxn ang="0">
                    <a:pos x="23" y="15"/>
                  </a:cxn>
                  <a:cxn ang="0">
                    <a:pos x="21" y="20"/>
                  </a:cxn>
                  <a:cxn ang="0">
                    <a:pos x="16" y="22"/>
                  </a:cxn>
                  <a:cxn ang="0">
                    <a:pos x="14" y="22"/>
                  </a:cxn>
                  <a:cxn ang="0">
                    <a:pos x="12" y="22"/>
                  </a:cxn>
                  <a:cxn ang="0">
                    <a:pos x="12" y="24"/>
                  </a:cxn>
                  <a:cxn ang="0">
                    <a:pos x="8" y="22"/>
                  </a:cxn>
                  <a:cxn ang="0">
                    <a:pos x="4" y="20"/>
                  </a:cxn>
                  <a:cxn ang="0">
                    <a:pos x="0" y="15"/>
                  </a:cxn>
                  <a:cxn ang="0">
                    <a:pos x="0" y="12"/>
                  </a:cxn>
                  <a:cxn ang="0">
                    <a:pos x="4" y="3"/>
                  </a:cxn>
                  <a:cxn ang="0">
                    <a:pos x="12" y="0"/>
                  </a:cxn>
                  <a:cxn ang="0">
                    <a:pos x="16" y="0"/>
                  </a:cxn>
                  <a:cxn ang="0">
                    <a:pos x="21" y="3"/>
                  </a:cxn>
                  <a:cxn ang="0">
                    <a:pos x="23" y="7"/>
                  </a:cxn>
                  <a:cxn ang="0">
                    <a:pos x="24" y="12"/>
                  </a:cxn>
                </a:cxnLst>
                <a:rect l="0" t="0" r="r" b="b"/>
                <a:pathLst>
                  <a:path w="24" h="24">
                    <a:moveTo>
                      <a:pt x="24" y="12"/>
                    </a:moveTo>
                    <a:lnTo>
                      <a:pt x="23" y="12"/>
                    </a:lnTo>
                    <a:lnTo>
                      <a:pt x="23" y="13"/>
                    </a:lnTo>
                    <a:lnTo>
                      <a:pt x="23" y="15"/>
                    </a:lnTo>
                    <a:lnTo>
                      <a:pt x="21" y="20"/>
                    </a:lnTo>
                    <a:lnTo>
                      <a:pt x="16" y="22"/>
                    </a:lnTo>
                    <a:lnTo>
                      <a:pt x="14" y="22"/>
                    </a:lnTo>
                    <a:lnTo>
                      <a:pt x="12" y="22"/>
                    </a:lnTo>
                    <a:lnTo>
                      <a:pt x="12" y="24"/>
                    </a:lnTo>
                    <a:lnTo>
                      <a:pt x="8" y="22"/>
                    </a:lnTo>
                    <a:lnTo>
                      <a:pt x="4" y="20"/>
                    </a:lnTo>
                    <a:lnTo>
                      <a:pt x="0" y="15"/>
                    </a:lnTo>
                    <a:lnTo>
                      <a:pt x="0" y="12"/>
                    </a:lnTo>
                    <a:lnTo>
                      <a:pt x="4" y="3"/>
                    </a:lnTo>
                    <a:lnTo>
                      <a:pt x="12" y="0"/>
                    </a:lnTo>
                    <a:lnTo>
                      <a:pt x="16" y="0"/>
                    </a:lnTo>
                    <a:lnTo>
                      <a:pt x="21"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50" name="Freeform 1338"/>
              <p:cNvSpPr>
                <a:spLocks/>
              </p:cNvSpPr>
              <p:nvPr/>
            </p:nvSpPr>
            <p:spPr bwMode="auto">
              <a:xfrm>
                <a:off x="4955" y="4014"/>
                <a:ext cx="8" cy="8"/>
              </a:xfrm>
              <a:custGeom>
                <a:avLst/>
                <a:gdLst/>
                <a:ahLst/>
                <a:cxnLst>
                  <a:cxn ang="0">
                    <a:pos x="24" y="12"/>
                  </a:cxn>
                  <a:cxn ang="0">
                    <a:pos x="23" y="12"/>
                  </a:cxn>
                  <a:cxn ang="0">
                    <a:pos x="23" y="13"/>
                  </a:cxn>
                  <a:cxn ang="0">
                    <a:pos x="23" y="16"/>
                  </a:cxn>
                  <a:cxn ang="0">
                    <a:pos x="20" y="21"/>
                  </a:cxn>
                  <a:cxn ang="0">
                    <a:pos x="16" y="23"/>
                  </a:cxn>
                  <a:cxn ang="0">
                    <a:pos x="13" y="23"/>
                  </a:cxn>
                  <a:cxn ang="0">
                    <a:pos x="12" y="23"/>
                  </a:cxn>
                  <a:cxn ang="0">
                    <a:pos x="12" y="24"/>
                  </a:cxn>
                  <a:cxn ang="0">
                    <a:pos x="7" y="23"/>
                  </a:cxn>
                  <a:cxn ang="0">
                    <a:pos x="4" y="21"/>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1"/>
                    </a:lnTo>
                    <a:lnTo>
                      <a:pt x="16" y="23"/>
                    </a:lnTo>
                    <a:lnTo>
                      <a:pt x="13" y="23"/>
                    </a:lnTo>
                    <a:lnTo>
                      <a:pt x="12" y="23"/>
                    </a:lnTo>
                    <a:lnTo>
                      <a:pt x="12" y="24"/>
                    </a:lnTo>
                    <a:lnTo>
                      <a:pt x="7" y="23"/>
                    </a:lnTo>
                    <a:lnTo>
                      <a:pt x="4" y="21"/>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51" name="Freeform 1339"/>
              <p:cNvSpPr>
                <a:spLocks/>
              </p:cNvSpPr>
              <p:nvPr/>
            </p:nvSpPr>
            <p:spPr bwMode="auto">
              <a:xfrm>
                <a:off x="4967" y="4004"/>
                <a:ext cx="8" cy="8"/>
              </a:xfrm>
              <a:custGeom>
                <a:avLst/>
                <a:gdLst/>
                <a:ahLst/>
                <a:cxnLst>
                  <a:cxn ang="0">
                    <a:pos x="24" y="12"/>
                  </a:cxn>
                  <a:cxn ang="0">
                    <a:pos x="23" y="12"/>
                  </a:cxn>
                  <a:cxn ang="0">
                    <a:pos x="23" y="13"/>
                  </a:cxn>
                  <a:cxn ang="0">
                    <a:pos x="23" y="15"/>
                  </a:cxn>
                  <a:cxn ang="0">
                    <a:pos x="21" y="20"/>
                  </a:cxn>
                  <a:cxn ang="0">
                    <a:pos x="16" y="23"/>
                  </a:cxn>
                  <a:cxn ang="0">
                    <a:pos x="13" y="23"/>
                  </a:cxn>
                  <a:cxn ang="0">
                    <a:pos x="12" y="23"/>
                  </a:cxn>
                  <a:cxn ang="0">
                    <a:pos x="12" y="24"/>
                  </a:cxn>
                  <a:cxn ang="0">
                    <a:pos x="7" y="23"/>
                  </a:cxn>
                  <a:cxn ang="0">
                    <a:pos x="4" y="20"/>
                  </a:cxn>
                  <a:cxn ang="0">
                    <a:pos x="0" y="15"/>
                  </a:cxn>
                  <a:cxn ang="0">
                    <a:pos x="0" y="12"/>
                  </a:cxn>
                  <a:cxn ang="0">
                    <a:pos x="4" y="3"/>
                  </a:cxn>
                  <a:cxn ang="0">
                    <a:pos x="12" y="0"/>
                  </a:cxn>
                  <a:cxn ang="0">
                    <a:pos x="16" y="0"/>
                  </a:cxn>
                  <a:cxn ang="0">
                    <a:pos x="21" y="3"/>
                  </a:cxn>
                  <a:cxn ang="0">
                    <a:pos x="23" y="7"/>
                  </a:cxn>
                  <a:cxn ang="0">
                    <a:pos x="24" y="12"/>
                  </a:cxn>
                </a:cxnLst>
                <a:rect l="0" t="0" r="r" b="b"/>
                <a:pathLst>
                  <a:path w="24" h="24">
                    <a:moveTo>
                      <a:pt x="24" y="12"/>
                    </a:moveTo>
                    <a:lnTo>
                      <a:pt x="23" y="12"/>
                    </a:lnTo>
                    <a:lnTo>
                      <a:pt x="23" y="13"/>
                    </a:lnTo>
                    <a:lnTo>
                      <a:pt x="23" y="15"/>
                    </a:lnTo>
                    <a:lnTo>
                      <a:pt x="21" y="20"/>
                    </a:lnTo>
                    <a:lnTo>
                      <a:pt x="16" y="23"/>
                    </a:lnTo>
                    <a:lnTo>
                      <a:pt x="13" y="23"/>
                    </a:lnTo>
                    <a:lnTo>
                      <a:pt x="12" y="23"/>
                    </a:lnTo>
                    <a:lnTo>
                      <a:pt x="12" y="24"/>
                    </a:lnTo>
                    <a:lnTo>
                      <a:pt x="7" y="23"/>
                    </a:lnTo>
                    <a:lnTo>
                      <a:pt x="4" y="20"/>
                    </a:lnTo>
                    <a:lnTo>
                      <a:pt x="0" y="15"/>
                    </a:lnTo>
                    <a:lnTo>
                      <a:pt x="0" y="12"/>
                    </a:lnTo>
                    <a:lnTo>
                      <a:pt x="4" y="3"/>
                    </a:lnTo>
                    <a:lnTo>
                      <a:pt x="12" y="0"/>
                    </a:lnTo>
                    <a:lnTo>
                      <a:pt x="16" y="0"/>
                    </a:lnTo>
                    <a:lnTo>
                      <a:pt x="21"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52" name="Freeform 1340"/>
              <p:cNvSpPr>
                <a:spLocks/>
              </p:cNvSpPr>
              <p:nvPr/>
            </p:nvSpPr>
            <p:spPr bwMode="auto">
              <a:xfrm>
                <a:off x="4975" y="3988"/>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53" name="Freeform 1341"/>
              <p:cNvSpPr>
                <a:spLocks/>
              </p:cNvSpPr>
              <p:nvPr/>
            </p:nvSpPr>
            <p:spPr bwMode="auto">
              <a:xfrm>
                <a:off x="4976" y="3970"/>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54" name="Freeform 1342"/>
              <p:cNvSpPr>
                <a:spLocks/>
              </p:cNvSpPr>
              <p:nvPr/>
            </p:nvSpPr>
            <p:spPr bwMode="auto">
              <a:xfrm>
                <a:off x="4976" y="3954"/>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55" name="Freeform 1343"/>
              <p:cNvSpPr>
                <a:spLocks/>
              </p:cNvSpPr>
              <p:nvPr/>
            </p:nvSpPr>
            <p:spPr bwMode="auto">
              <a:xfrm>
                <a:off x="4976" y="3938"/>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56" name="Freeform 1344"/>
              <p:cNvSpPr>
                <a:spLocks/>
              </p:cNvSpPr>
              <p:nvPr/>
            </p:nvSpPr>
            <p:spPr bwMode="auto">
              <a:xfrm>
                <a:off x="4976" y="3922"/>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57" name="Freeform 1345"/>
              <p:cNvSpPr>
                <a:spLocks/>
              </p:cNvSpPr>
              <p:nvPr/>
            </p:nvSpPr>
            <p:spPr bwMode="auto">
              <a:xfrm>
                <a:off x="4976" y="3906"/>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58" name="Freeform 1346"/>
              <p:cNvSpPr>
                <a:spLocks/>
              </p:cNvSpPr>
              <p:nvPr/>
            </p:nvSpPr>
            <p:spPr bwMode="auto">
              <a:xfrm>
                <a:off x="4976" y="3890"/>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59" name="Freeform 1347"/>
              <p:cNvSpPr>
                <a:spLocks/>
              </p:cNvSpPr>
              <p:nvPr/>
            </p:nvSpPr>
            <p:spPr bwMode="auto">
              <a:xfrm>
                <a:off x="4976" y="3874"/>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60" name="Freeform 1348"/>
              <p:cNvSpPr>
                <a:spLocks/>
              </p:cNvSpPr>
              <p:nvPr/>
            </p:nvSpPr>
            <p:spPr bwMode="auto">
              <a:xfrm>
                <a:off x="4976" y="3858"/>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61" name="Freeform 1349"/>
              <p:cNvSpPr>
                <a:spLocks/>
              </p:cNvSpPr>
              <p:nvPr/>
            </p:nvSpPr>
            <p:spPr bwMode="auto">
              <a:xfrm>
                <a:off x="4976" y="3842"/>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62" name="Freeform 1350"/>
              <p:cNvSpPr>
                <a:spLocks/>
              </p:cNvSpPr>
              <p:nvPr/>
            </p:nvSpPr>
            <p:spPr bwMode="auto">
              <a:xfrm>
                <a:off x="4976" y="3826"/>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63" name="Freeform 1351"/>
              <p:cNvSpPr>
                <a:spLocks/>
              </p:cNvSpPr>
              <p:nvPr/>
            </p:nvSpPr>
            <p:spPr bwMode="auto">
              <a:xfrm>
                <a:off x="4976" y="3810"/>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64" name="Freeform 1352"/>
              <p:cNvSpPr>
                <a:spLocks/>
              </p:cNvSpPr>
              <p:nvPr/>
            </p:nvSpPr>
            <p:spPr bwMode="auto">
              <a:xfrm>
                <a:off x="4976" y="3794"/>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65" name="Freeform 1353"/>
              <p:cNvSpPr>
                <a:spLocks/>
              </p:cNvSpPr>
              <p:nvPr/>
            </p:nvSpPr>
            <p:spPr bwMode="auto">
              <a:xfrm>
                <a:off x="4976" y="3778"/>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66" name="Freeform 1354"/>
              <p:cNvSpPr>
                <a:spLocks/>
              </p:cNvSpPr>
              <p:nvPr/>
            </p:nvSpPr>
            <p:spPr bwMode="auto">
              <a:xfrm>
                <a:off x="4976" y="3762"/>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67" name="Freeform 1355"/>
              <p:cNvSpPr>
                <a:spLocks/>
              </p:cNvSpPr>
              <p:nvPr/>
            </p:nvSpPr>
            <p:spPr bwMode="auto">
              <a:xfrm>
                <a:off x="4976" y="3746"/>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68" name="Freeform 1356"/>
              <p:cNvSpPr>
                <a:spLocks/>
              </p:cNvSpPr>
              <p:nvPr/>
            </p:nvSpPr>
            <p:spPr bwMode="auto">
              <a:xfrm>
                <a:off x="4976" y="3730"/>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69" name="Freeform 1357"/>
              <p:cNvSpPr>
                <a:spLocks/>
              </p:cNvSpPr>
              <p:nvPr/>
            </p:nvSpPr>
            <p:spPr bwMode="auto">
              <a:xfrm>
                <a:off x="4976" y="3714"/>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70" name="Freeform 1358"/>
              <p:cNvSpPr>
                <a:spLocks/>
              </p:cNvSpPr>
              <p:nvPr/>
            </p:nvSpPr>
            <p:spPr bwMode="auto">
              <a:xfrm>
                <a:off x="4976" y="3698"/>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71" name="Freeform 1359"/>
              <p:cNvSpPr>
                <a:spLocks/>
              </p:cNvSpPr>
              <p:nvPr/>
            </p:nvSpPr>
            <p:spPr bwMode="auto">
              <a:xfrm>
                <a:off x="4976" y="3682"/>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72" name="Freeform 1360"/>
              <p:cNvSpPr>
                <a:spLocks/>
              </p:cNvSpPr>
              <p:nvPr/>
            </p:nvSpPr>
            <p:spPr bwMode="auto">
              <a:xfrm>
                <a:off x="4976" y="3666"/>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73" name="Freeform 1361"/>
              <p:cNvSpPr>
                <a:spLocks/>
              </p:cNvSpPr>
              <p:nvPr/>
            </p:nvSpPr>
            <p:spPr bwMode="auto">
              <a:xfrm>
                <a:off x="4976" y="3650"/>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74" name="Freeform 1362"/>
              <p:cNvSpPr>
                <a:spLocks/>
              </p:cNvSpPr>
              <p:nvPr/>
            </p:nvSpPr>
            <p:spPr bwMode="auto">
              <a:xfrm>
                <a:off x="4976" y="3634"/>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75" name="Freeform 1363"/>
              <p:cNvSpPr>
                <a:spLocks/>
              </p:cNvSpPr>
              <p:nvPr/>
            </p:nvSpPr>
            <p:spPr bwMode="auto">
              <a:xfrm>
                <a:off x="4976" y="3618"/>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76" name="Freeform 1364"/>
              <p:cNvSpPr>
                <a:spLocks/>
              </p:cNvSpPr>
              <p:nvPr/>
            </p:nvSpPr>
            <p:spPr bwMode="auto">
              <a:xfrm>
                <a:off x="4976" y="3602"/>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77" name="Freeform 1365"/>
              <p:cNvSpPr>
                <a:spLocks/>
              </p:cNvSpPr>
              <p:nvPr/>
            </p:nvSpPr>
            <p:spPr bwMode="auto">
              <a:xfrm>
                <a:off x="4976" y="3586"/>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78" name="Freeform 1366"/>
              <p:cNvSpPr>
                <a:spLocks/>
              </p:cNvSpPr>
              <p:nvPr/>
            </p:nvSpPr>
            <p:spPr bwMode="auto">
              <a:xfrm>
                <a:off x="4975" y="3571"/>
                <a:ext cx="8" cy="8"/>
              </a:xfrm>
              <a:custGeom>
                <a:avLst/>
                <a:gdLst/>
                <a:ahLst/>
                <a:cxnLst>
                  <a:cxn ang="0">
                    <a:pos x="24" y="12"/>
                  </a:cxn>
                  <a:cxn ang="0">
                    <a:pos x="23" y="12"/>
                  </a:cxn>
                  <a:cxn ang="0">
                    <a:pos x="23" y="13"/>
                  </a:cxn>
                  <a:cxn ang="0">
                    <a:pos x="23" y="15"/>
                  </a:cxn>
                  <a:cxn ang="0">
                    <a:pos x="20" y="20"/>
                  </a:cxn>
                  <a:cxn ang="0">
                    <a:pos x="15" y="22"/>
                  </a:cxn>
                  <a:cxn ang="0">
                    <a:pos x="13" y="22"/>
                  </a:cxn>
                  <a:cxn ang="0">
                    <a:pos x="12" y="22"/>
                  </a:cxn>
                  <a:cxn ang="0">
                    <a:pos x="12" y="24"/>
                  </a:cxn>
                  <a:cxn ang="0">
                    <a:pos x="7" y="22"/>
                  </a:cxn>
                  <a:cxn ang="0">
                    <a:pos x="3" y="20"/>
                  </a:cxn>
                  <a:cxn ang="0">
                    <a:pos x="0" y="15"/>
                  </a:cxn>
                  <a:cxn ang="0">
                    <a:pos x="0" y="12"/>
                  </a:cxn>
                  <a:cxn ang="0">
                    <a:pos x="3" y="3"/>
                  </a:cxn>
                  <a:cxn ang="0">
                    <a:pos x="12" y="0"/>
                  </a:cxn>
                  <a:cxn ang="0">
                    <a:pos x="15" y="0"/>
                  </a:cxn>
                  <a:cxn ang="0">
                    <a:pos x="20" y="3"/>
                  </a:cxn>
                  <a:cxn ang="0">
                    <a:pos x="23" y="7"/>
                  </a:cxn>
                  <a:cxn ang="0">
                    <a:pos x="24" y="12"/>
                  </a:cxn>
                </a:cxnLst>
                <a:rect l="0" t="0" r="r" b="b"/>
                <a:pathLst>
                  <a:path w="24" h="24">
                    <a:moveTo>
                      <a:pt x="24" y="12"/>
                    </a:moveTo>
                    <a:lnTo>
                      <a:pt x="23" y="12"/>
                    </a:lnTo>
                    <a:lnTo>
                      <a:pt x="23" y="13"/>
                    </a:lnTo>
                    <a:lnTo>
                      <a:pt x="23" y="15"/>
                    </a:lnTo>
                    <a:lnTo>
                      <a:pt x="20" y="20"/>
                    </a:lnTo>
                    <a:lnTo>
                      <a:pt x="15" y="22"/>
                    </a:lnTo>
                    <a:lnTo>
                      <a:pt x="13" y="22"/>
                    </a:lnTo>
                    <a:lnTo>
                      <a:pt x="12" y="22"/>
                    </a:lnTo>
                    <a:lnTo>
                      <a:pt x="12" y="24"/>
                    </a:lnTo>
                    <a:lnTo>
                      <a:pt x="7" y="22"/>
                    </a:lnTo>
                    <a:lnTo>
                      <a:pt x="3" y="20"/>
                    </a:lnTo>
                    <a:lnTo>
                      <a:pt x="0" y="15"/>
                    </a:lnTo>
                    <a:lnTo>
                      <a:pt x="0" y="12"/>
                    </a:lnTo>
                    <a:lnTo>
                      <a:pt x="3" y="3"/>
                    </a:lnTo>
                    <a:lnTo>
                      <a:pt x="12" y="0"/>
                    </a:lnTo>
                    <a:lnTo>
                      <a:pt x="15" y="0"/>
                    </a:lnTo>
                    <a:lnTo>
                      <a:pt x="20"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79" name="Freeform 1367"/>
              <p:cNvSpPr>
                <a:spLocks/>
              </p:cNvSpPr>
              <p:nvPr/>
            </p:nvSpPr>
            <p:spPr bwMode="auto">
              <a:xfrm>
                <a:off x="4968" y="3557"/>
                <a:ext cx="8" cy="8"/>
              </a:xfrm>
              <a:custGeom>
                <a:avLst/>
                <a:gdLst/>
                <a:ahLst/>
                <a:cxnLst>
                  <a:cxn ang="0">
                    <a:pos x="24" y="12"/>
                  </a:cxn>
                  <a:cxn ang="0">
                    <a:pos x="22" y="12"/>
                  </a:cxn>
                  <a:cxn ang="0">
                    <a:pos x="22" y="14"/>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8"/>
                  </a:cxn>
                  <a:cxn ang="0">
                    <a:pos x="24" y="12"/>
                  </a:cxn>
                </a:cxnLst>
                <a:rect l="0" t="0" r="r" b="b"/>
                <a:pathLst>
                  <a:path w="24" h="24">
                    <a:moveTo>
                      <a:pt x="24" y="12"/>
                    </a:moveTo>
                    <a:lnTo>
                      <a:pt x="22" y="12"/>
                    </a:lnTo>
                    <a:lnTo>
                      <a:pt x="22" y="14"/>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8"/>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80" name="Freeform 1368"/>
              <p:cNvSpPr>
                <a:spLocks/>
              </p:cNvSpPr>
              <p:nvPr/>
            </p:nvSpPr>
            <p:spPr bwMode="auto">
              <a:xfrm>
                <a:off x="4957" y="3546"/>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81" name="Freeform 1369"/>
              <p:cNvSpPr>
                <a:spLocks/>
              </p:cNvSpPr>
              <p:nvPr/>
            </p:nvSpPr>
            <p:spPr bwMode="auto">
              <a:xfrm>
                <a:off x="4941" y="3541"/>
                <a:ext cx="8" cy="8"/>
              </a:xfrm>
              <a:custGeom>
                <a:avLst/>
                <a:gdLst/>
                <a:ahLst/>
                <a:cxnLst>
                  <a:cxn ang="0">
                    <a:pos x="24" y="12"/>
                  </a:cxn>
                  <a:cxn ang="0">
                    <a:pos x="23" y="12"/>
                  </a:cxn>
                  <a:cxn ang="0">
                    <a:pos x="23" y="14"/>
                  </a:cxn>
                  <a:cxn ang="0">
                    <a:pos x="23" y="16"/>
                  </a:cxn>
                  <a:cxn ang="0">
                    <a:pos x="20" y="21"/>
                  </a:cxn>
                  <a:cxn ang="0">
                    <a:pos x="16" y="23"/>
                  </a:cxn>
                  <a:cxn ang="0">
                    <a:pos x="13" y="23"/>
                  </a:cxn>
                  <a:cxn ang="0">
                    <a:pos x="12" y="23"/>
                  </a:cxn>
                  <a:cxn ang="0">
                    <a:pos x="12" y="24"/>
                  </a:cxn>
                  <a:cxn ang="0">
                    <a:pos x="7" y="23"/>
                  </a:cxn>
                  <a:cxn ang="0">
                    <a:pos x="4" y="21"/>
                  </a:cxn>
                  <a:cxn ang="0">
                    <a:pos x="0" y="16"/>
                  </a:cxn>
                  <a:cxn ang="0">
                    <a:pos x="0" y="12"/>
                  </a:cxn>
                  <a:cxn ang="0">
                    <a:pos x="4" y="4"/>
                  </a:cxn>
                  <a:cxn ang="0">
                    <a:pos x="12" y="0"/>
                  </a:cxn>
                  <a:cxn ang="0">
                    <a:pos x="16" y="0"/>
                  </a:cxn>
                  <a:cxn ang="0">
                    <a:pos x="20" y="4"/>
                  </a:cxn>
                  <a:cxn ang="0">
                    <a:pos x="23" y="8"/>
                  </a:cxn>
                  <a:cxn ang="0">
                    <a:pos x="24" y="12"/>
                  </a:cxn>
                </a:cxnLst>
                <a:rect l="0" t="0" r="r" b="b"/>
                <a:pathLst>
                  <a:path w="24" h="24">
                    <a:moveTo>
                      <a:pt x="24" y="12"/>
                    </a:moveTo>
                    <a:lnTo>
                      <a:pt x="23" y="12"/>
                    </a:lnTo>
                    <a:lnTo>
                      <a:pt x="23" y="14"/>
                    </a:lnTo>
                    <a:lnTo>
                      <a:pt x="23" y="16"/>
                    </a:lnTo>
                    <a:lnTo>
                      <a:pt x="20" y="21"/>
                    </a:lnTo>
                    <a:lnTo>
                      <a:pt x="16" y="23"/>
                    </a:lnTo>
                    <a:lnTo>
                      <a:pt x="13" y="23"/>
                    </a:lnTo>
                    <a:lnTo>
                      <a:pt x="12" y="23"/>
                    </a:lnTo>
                    <a:lnTo>
                      <a:pt x="12" y="24"/>
                    </a:lnTo>
                    <a:lnTo>
                      <a:pt x="7" y="23"/>
                    </a:lnTo>
                    <a:lnTo>
                      <a:pt x="4" y="21"/>
                    </a:lnTo>
                    <a:lnTo>
                      <a:pt x="0" y="16"/>
                    </a:lnTo>
                    <a:lnTo>
                      <a:pt x="0" y="12"/>
                    </a:lnTo>
                    <a:lnTo>
                      <a:pt x="4" y="4"/>
                    </a:lnTo>
                    <a:lnTo>
                      <a:pt x="12" y="0"/>
                    </a:lnTo>
                    <a:lnTo>
                      <a:pt x="16" y="0"/>
                    </a:lnTo>
                    <a:lnTo>
                      <a:pt x="20" y="4"/>
                    </a:lnTo>
                    <a:lnTo>
                      <a:pt x="23" y="8"/>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82" name="Freeform 1370"/>
              <p:cNvSpPr>
                <a:spLocks/>
              </p:cNvSpPr>
              <p:nvPr/>
            </p:nvSpPr>
            <p:spPr bwMode="auto">
              <a:xfrm>
                <a:off x="4924" y="354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83" name="Freeform 1371"/>
              <p:cNvSpPr>
                <a:spLocks/>
              </p:cNvSpPr>
              <p:nvPr/>
            </p:nvSpPr>
            <p:spPr bwMode="auto">
              <a:xfrm>
                <a:off x="4908" y="3540"/>
                <a:ext cx="8" cy="8"/>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84" name="Freeform 1372"/>
              <p:cNvSpPr>
                <a:spLocks/>
              </p:cNvSpPr>
              <p:nvPr/>
            </p:nvSpPr>
            <p:spPr bwMode="auto">
              <a:xfrm>
                <a:off x="4892" y="3540"/>
                <a:ext cx="8" cy="8"/>
              </a:xfrm>
              <a:custGeom>
                <a:avLst/>
                <a:gdLst/>
                <a:ahLst/>
                <a:cxnLst>
                  <a:cxn ang="0">
                    <a:pos x="25"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5" y="12"/>
                  </a:cxn>
                </a:cxnLst>
                <a:rect l="0" t="0" r="r" b="b"/>
                <a:pathLst>
                  <a:path w="25" h="24">
                    <a:moveTo>
                      <a:pt x="25"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5"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85" name="Freeform 1373"/>
              <p:cNvSpPr>
                <a:spLocks/>
              </p:cNvSpPr>
              <p:nvPr/>
            </p:nvSpPr>
            <p:spPr bwMode="auto">
              <a:xfrm>
                <a:off x="4876" y="354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86" name="Freeform 1374"/>
              <p:cNvSpPr>
                <a:spLocks/>
              </p:cNvSpPr>
              <p:nvPr/>
            </p:nvSpPr>
            <p:spPr bwMode="auto">
              <a:xfrm>
                <a:off x="4860" y="354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87" name="Freeform 1375"/>
              <p:cNvSpPr>
                <a:spLocks/>
              </p:cNvSpPr>
              <p:nvPr/>
            </p:nvSpPr>
            <p:spPr bwMode="auto">
              <a:xfrm>
                <a:off x="4844" y="354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88" name="Freeform 1376"/>
              <p:cNvSpPr>
                <a:spLocks/>
              </p:cNvSpPr>
              <p:nvPr/>
            </p:nvSpPr>
            <p:spPr bwMode="auto">
              <a:xfrm>
                <a:off x="4828" y="354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89" name="Freeform 1377"/>
              <p:cNvSpPr>
                <a:spLocks/>
              </p:cNvSpPr>
              <p:nvPr/>
            </p:nvSpPr>
            <p:spPr bwMode="auto">
              <a:xfrm>
                <a:off x="4812" y="354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90" name="Freeform 1378"/>
              <p:cNvSpPr>
                <a:spLocks/>
              </p:cNvSpPr>
              <p:nvPr/>
            </p:nvSpPr>
            <p:spPr bwMode="auto">
              <a:xfrm>
                <a:off x="4796" y="354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91" name="Freeform 1379"/>
              <p:cNvSpPr>
                <a:spLocks/>
              </p:cNvSpPr>
              <p:nvPr/>
            </p:nvSpPr>
            <p:spPr bwMode="auto">
              <a:xfrm>
                <a:off x="4780" y="354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92" name="Freeform 1380"/>
              <p:cNvSpPr>
                <a:spLocks/>
              </p:cNvSpPr>
              <p:nvPr/>
            </p:nvSpPr>
            <p:spPr bwMode="auto">
              <a:xfrm>
                <a:off x="4764" y="354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93" name="Freeform 1381"/>
              <p:cNvSpPr>
                <a:spLocks/>
              </p:cNvSpPr>
              <p:nvPr/>
            </p:nvSpPr>
            <p:spPr bwMode="auto">
              <a:xfrm>
                <a:off x="4748" y="354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94" name="Freeform 1382"/>
              <p:cNvSpPr>
                <a:spLocks/>
              </p:cNvSpPr>
              <p:nvPr/>
            </p:nvSpPr>
            <p:spPr bwMode="auto">
              <a:xfrm>
                <a:off x="4732" y="354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95" name="Freeform 1383"/>
              <p:cNvSpPr>
                <a:spLocks/>
              </p:cNvSpPr>
              <p:nvPr/>
            </p:nvSpPr>
            <p:spPr bwMode="auto">
              <a:xfrm>
                <a:off x="4716" y="354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96" name="Freeform 1384"/>
              <p:cNvSpPr>
                <a:spLocks/>
              </p:cNvSpPr>
              <p:nvPr/>
            </p:nvSpPr>
            <p:spPr bwMode="auto">
              <a:xfrm>
                <a:off x="4700" y="354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97" name="Freeform 1385"/>
              <p:cNvSpPr>
                <a:spLocks/>
              </p:cNvSpPr>
              <p:nvPr/>
            </p:nvSpPr>
            <p:spPr bwMode="auto">
              <a:xfrm>
                <a:off x="4684" y="354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98" name="Freeform 1386"/>
              <p:cNvSpPr>
                <a:spLocks/>
              </p:cNvSpPr>
              <p:nvPr/>
            </p:nvSpPr>
            <p:spPr bwMode="auto">
              <a:xfrm>
                <a:off x="4668" y="354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899" name="Freeform 1387"/>
              <p:cNvSpPr>
                <a:spLocks/>
              </p:cNvSpPr>
              <p:nvPr/>
            </p:nvSpPr>
            <p:spPr bwMode="auto">
              <a:xfrm>
                <a:off x="4652" y="354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00" name="Freeform 1388"/>
              <p:cNvSpPr>
                <a:spLocks/>
              </p:cNvSpPr>
              <p:nvPr/>
            </p:nvSpPr>
            <p:spPr bwMode="auto">
              <a:xfrm>
                <a:off x="4636" y="354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01" name="Freeform 1389"/>
              <p:cNvSpPr>
                <a:spLocks/>
              </p:cNvSpPr>
              <p:nvPr/>
            </p:nvSpPr>
            <p:spPr bwMode="auto">
              <a:xfrm>
                <a:off x="4620" y="354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02" name="Freeform 1390"/>
              <p:cNvSpPr>
                <a:spLocks/>
              </p:cNvSpPr>
              <p:nvPr/>
            </p:nvSpPr>
            <p:spPr bwMode="auto">
              <a:xfrm>
                <a:off x="4604" y="354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03" name="Freeform 1391"/>
              <p:cNvSpPr>
                <a:spLocks/>
              </p:cNvSpPr>
              <p:nvPr/>
            </p:nvSpPr>
            <p:spPr bwMode="auto">
              <a:xfrm>
                <a:off x="4588" y="354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04" name="Freeform 1392"/>
              <p:cNvSpPr>
                <a:spLocks/>
              </p:cNvSpPr>
              <p:nvPr/>
            </p:nvSpPr>
            <p:spPr bwMode="auto">
              <a:xfrm>
                <a:off x="4572" y="354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05" name="Freeform 1393"/>
              <p:cNvSpPr>
                <a:spLocks/>
              </p:cNvSpPr>
              <p:nvPr/>
            </p:nvSpPr>
            <p:spPr bwMode="auto">
              <a:xfrm>
                <a:off x="4556" y="354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06" name="Freeform 1394"/>
              <p:cNvSpPr>
                <a:spLocks/>
              </p:cNvSpPr>
              <p:nvPr/>
            </p:nvSpPr>
            <p:spPr bwMode="auto">
              <a:xfrm>
                <a:off x="4540" y="354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07" name="Freeform 1395"/>
              <p:cNvSpPr>
                <a:spLocks/>
              </p:cNvSpPr>
              <p:nvPr/>
            </p:nvSpPr>
            <p:spPr bwMode="auto">
              <a:xfrm>
                <a:off x="4524" y="354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08" name="Freeform 1396"/>
              <p:cNvSpPr>
                <a:spLocks/>
              </p:cNvSpPr>
              <p:nvPr/>
            </p:nvSpPr>
            <p:spPr bwMode="auto">
              <a:xfrm>
                <a:off x="4508" y="354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09" name="Freeform 1397"/>
              <p:cNvSpPr>
                <a:spLocks/>
              </p:cNvSpPr>
              <p:nvPr/>
            </p:nvSpPr>
            <p:spPr bwMode="auto">
              <a:xfrm>
                <a:off x="4492" y="354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10" name="Freeform 1398"/>
              <p:cNvSpPr>
                <a:spLocks/>
              </p:cNvSpPr>
              <p:nvPr/>
            </p:nvSpPr>
            <p:spPr bwMode="auto">
              <a:xfrm>
                <a:off x="4476" y="354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11" name="Freeform 1399"/>
              <p:cNvSpPr>
                <a:spLocks/>
              </p:cNvSpPr>
              <p:nvPr/>
            </p:nvSpPr>
            <p:spPr bwMode="auto">
              <a:xfrm>
                <a:off x="4460" y="354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12" name="Freeform 1400"/>
              <p:cNvSpPr>
                <a:spLocks/>
              </p:cNvSpPr>
              <p:nvPr/>
            </p:nvSpPr>
            <p:spPr bwMode="auto">
              <a:xfrm>
                <a:off x="4444" y="354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13" name="Freeform 1401"/>
              <p:cNvSpPr>
                <a:spLocks/>
              </p:cNvSpPr>
              <p:nvPr/>
            </p:nvSpPr>
            <p:spPr bwMode="auto">
              <a:xfrm>
                <a:off x="4428" y="354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14" name="Freeform 1402"/>
              <p:cNvSpPr>
                <a:spLocks/>
              </p:cNvSpPr>
              <p:nvPr/>
            </p:nvSpPr>
            <p:spPr bwMode="auto">
              <a:xfrm>
                <a:off x="4412" y="354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15" name="Freeform 1403"/>
              <p:cNvSpPr>
                <a:spLocks/>
              </p:cNvSpPr>
              <p:nvPr/>
            </p:nvSpPr>
            <p:spPr bwMode="auto">
              <a:xfrm>
                <a:off x="4396" y="354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16" name="Freeform 1404"/>
              <p:cNvSpPr>
                <a:spLocks/>
              </p:cNvSpPr>
              <p:nvPr/>
            </p:nvSpPr>
            <p:spPr bwMode="auto">
              <a:xfrm>
                <a:off x="4380" y="354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17" name="Freeform 1405"/>
              <p:cNvSpPr>
                <a:spLocks/>
              </p:cNvSpPr>
              <p:nvPr/>
            </p:nvSpPr>
            <p:spPr bwMode="auto">
              <a:xfrm>
                <a:off x="4364" y="354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18" name="Freeform 1406"/>
              <p:cNvSpPr>
                <a:spLocks/>
              </p:cNvSpPr>
              <p:nvPr/>
            </p:nvSpPr>
            <p:spPr bwMode="auto">
              <a:xfrm>
                <a:off x="4348" y="354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19" name="Freeform 1407"/>
              <p:cNvSpPr>
                <a:spLocks/>
              </p:cNvSpPr>
              <p:nvPr/>
            </p:nvSpPr>
            <p:spPr bwMode="auto">
              <a:xfrm>
                <a:off x="4332" y="354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20" name="Freeform 1408"/>
              <p:cNvSpPr>
                <a:spLocks/>
              </p:cNvSpPr>
              <p:nvPr/>
            </p:nvSpPr>
            <p:spPr bwMode="auto">
              <a:xfrm>
                <a:off x="4316" y="354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921" name="Freeform 1409"/>
              <p:cNvSpPr>
                <a:spLocks/>
              </p:cNvSpPr>
              <p:nvPr/>
            </p:nvSpPr>
            <p:spPr bwMode="auto">
              <a:xfrm>
                <a:off x="4300" y="354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grpSp>
        <p:sp>
          <p:nvSpPr>
            <p:cNvPr id="412" name="Freeform 1410"/>
            <p:cNvSpPr>
              <a:spLocks/>
            </p:cNvSpPr>
            <p:nvPr/>
          </p:nvSpPr>
          <p:spPr bwMode="auto">
            <a:xfrm>
              <a:off x="6149945" y="3962380"/>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13" name="Freeform 1411"/>
            <p:cNvSpPr>
              <a:spLocks/>
            </p:cNvSpPr>
            <p:nvPr/>
          </p:nvSpPr>
          <p:spPr bwMode="auto">
            <a:xfrm>
              <a:off x="6130452" y="3962380"/>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14" name="Freeform 1412"/>
            <p:cNvSpPr>
              <a:spLocks/>
            </p:cNvSpPr>
            <p:nvPr/>
          </p:nvSpPr>
          <p:spPr bwMode="auto">
            <a:xfrm>
              <a:off x="6110959" y="3962380"/>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15" name="Freeform 1413"/>
            <p:cNvSpPr>
              <a:spLocks/>
            </p:cNvSpPr>
            <p:nvPr/>
          </p:nvSpPr>
          <p:spPr bwMode="auto">
            <a:xfrm>
              <a:off x="6091466" y="3962380"/>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16" name="Freeform 1414"/>
            <p:cNvSpPr>
              <a:spLocks/>
            </p:cNvSpPr>
            <p:nvPr/>
          </p:nvSpPr>
          <p:spPr bwMode="auto">
            <a:xfrm>
              <a:off x="6071974" y="3962380"/>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17" name="Freeform 1415"/>
            <p:cNvSpPr>
              <a:spLocks/>
            </p:cNvSpPr>
            <p:nvPr/>
          </p:nvSpPr>
          <p:spPr bwMode="auto">
            <a:xfrm>
              <a:off x="6052481" y="3962380"/>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18" name="Freeform 1416"/>
            <p:cNvSpPr>
              <a:spLocks/>
            </p:cNvSpPr>
            <p:nvPr/>
          </p:nvSpPr>
          <p:spPr bwMode="auto">
            <a:xfrm>
              <a:off x="6032988" y="3962380"/>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19" name="Freeform 1417"/>
            <p:cNvSpPr>
              <a:spLocks/>
            </p:cNvSpPr>
            <p:nvPr/>
          </p:nvSpPr>
          <p:spPr bwMode="auto">
            <a:xfrm>
              <a:off x="6013495" y="3962380"/>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20" name="Freeform 1418"/>
            <p:cNvSpPr>
              <a:spLocks/>
            </p:cNvSpPr>
            <p:nvPr/>
          </p:nvSpPr>
          <p:spPr bwMode="auto">
            <a:xfrm>
              <a:off x="5994002" y="3962380"/>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21" name="Freeform 1419"/>
            <p:cNvSpPr>
              <a:spLocks/>
            </p:cNvSpPr>
            <p:nvPr/>
          </p:nvSpPr>
          <p:spPr bwMode="auto">
            <a:xfrm>
              <a:off x="5974509" y="3962380"/>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22" name="Freeform 1420"/>
            <p:cNvSpPr>
              <a:spLocks/>
            </p:cNvSpPr>
            <p:nvPr/>
          </p:nvSpPr>
          <p:spPr bwMode="auto">
            <a:xfrm>
              <a:off x="5955016" y="3962380"/>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23" name="Freeform 1421"/>
            <p:cNvSpPr>
              <a:spLocks/>
            </p:cNvSpPr>
            <p:nvPr/>
          </p:nvSpPr>
          <p:spPr bwMode="auto">
            <a:xfrm>
              <a:off x="5935523" y="3962380"/>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24" name="Freeform 1422"/>
            <p:cNvSpPr>
              <a:spLocks/>
            </p:cNvSpPr>
            <p:nvPr/>
          </p:nvSpPr>
          <p:spPr bwMode="auto">
            <a:xfrm>
              <a:off x="5916030" y="3962380"/>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25" name="Freeform 1423"/>
            <p:cNvSpPr>
              <a:spLocks/>
            </p:cNvSpPr>
            <p:nvPr/>
          </p:nvSpPr>
          <p:spPr bwMode="auto">
            <a:xfrm>
              <a:off x="5896538" y="3962380"/>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26" name="Freeform 1424"/>
            <p:cNvSpPr>
              <a:spLocks/>
            </p:cNvSpPr>
            <p:nvPr/>
          </p:nvSpPr>
          <p:spPr bwMode="auto">
            <a:xfrm>
              <a:off x="5877045" y="3962380"/>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27" name="Freeform 1425"/>
            <p:cNvSpPr>
              <a:spLocks/>
            </p:cNvSpPr>
            <p:nvPr/>
          </p:nvSpPr>
          <p:spPr bwMode="auto">
            <a:xfrm>
              <a:off x="5857552" y="3962380"/>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28" name="Freeform 1426"/>
            <p:cNvSpPr>
              <a:spLocks/>
            </p:cNvSpPr>
            <p:nvPr/>
          </p:nvSpPr>
          <p:spPr bwMode="auto">
            <a:xfrm>
              <a:off x="5838059" y="3962380"/>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29" name="Freeform 1427"/>
            <p:cNvSpPr>
              <a:spLocks/>
            </p:cNvSpPr>
            <p:nvPr/>
          </p:nvSpPr>
          <p:spPr bwMode="auto">
            <a:xfrm>
              <a:off x="5818566" y="3962380"/>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30" name="Freeform 1428"/>
            <p:cNvSpPr>
              <a:spLocks/>
            </p:cNvSpPr>
            <p:nvPr/>
          </p:nvSpPr>
          <p:spPr bwMode="auto">
            <a:xfrm>
              <a:off x="5799073" y="3962380"/>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31" name="Freeform 1429"/>
            <p:cNvSpPr>
              <a:spLocks/>
            </p:cNvSpPr>
            <p:nvPr/>
          </p:nvSpPr>
          <p:spPr bwMode="auto">
            <a:xfrm>
              <a:off x="5779580" y="3962380"/>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32" name="Freeform 1430"/>
            <p:cNvSpPr>
              <a:spLocks/>
            </p:cNvSpPr>
            <p:nvPr/>
          </p:nvSpPr>
          <p:spPr bwMode="auto">
            <a:xfrm>
              <a:off x="5760087" y="3962380"/>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33" name="Freeform 1431"/>
            <p:cNvSpPr>
              <a:spLocks/>
            </p:cNvSpPr>
            <p:nvPr/>
          </p:nvSpPr>
          <p:spPr bwMode="auto">
            <a:xfrm>
              <a:off x="5740594" y="3962380"/>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34" name="Freeform 1432"/>
            <p:cNvSpPr>
              <a:spLocks/>
            </p:cNvSpPr>
            <p:nvPr/>
          </p:nvSpPr>
          <p:spPr bwMode="auto">
            <a:xfrm>
              <a:off x="5721101" y="3962380"/>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35" name="Freeform 1433"/>
            <p:cNvSpPr>
              <a:spLocks/>
            </p:cNvSpPr>
            <p:nvPr/>
          </p:nvSpPr>
          <p:spPr bwMode="auto">
            <a:xfrm>
              <a:off x="5701609" y="3962380"/>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36" name="Freeform 1434"/>
            <p:cNvSpPr>
              <a:spLocks/>
            </p:cNvSpPr>
            <p:nvPr/>
          </p:nvSpPr>
          <p:spPr bwMode="auto">
            <a:xfrm>
              <a:off x="5682116" y="3962380"/>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37" name="Freeform 1435"/>
            <p:cNvSpPr>
              <a:spLocks/>
            </p:cNvSpPr>
            <p:nvPr/>
          </p:nvSpPr>
          <p:spPr bwMode="auto">
            <a:xfrm>
              <a:off x="5662623" y="3962380"/>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38" name="Freeform 1436"/>
            <p:cNvSpPr>
              <a:spLocks/>
            </p:cNvSpPr>
            <p:nvPr/>
          </p:nvSpPr>
          <p:spPr bwMode="auto">
            <a:xfrm>
              <a:off x="5643130" y="3962380"/>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39" name="Freeform 1437"/>
            <p:cNvSpPr>
              <a:spLocks/>
            </p:cNvSpPr>
            <p:nvPr/>
          </p:nvSpPr>
          <p:spPr bwMode="auto">
            <a:xfrm>
              <a:off x="5623637" y="3962380"/>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40" name="Freeform 1438"/>
            <p:cNvSpPr>
              <a:spLocks/>
            </p:cNvSpPr>
            <p:nvPr/>
          </p:nvSpPr>
          <p:spPr bwMode="auto">
            <a:xfrm>
              <a:off x="5604144" y="3962380"/>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41" name="Freeform 1439"/>
            <p:cNvSpPr>
              <a:spLocks/>
            </p:cNvSpPr>
            <p:nvPr/>
          </p:nvSpPr>
          <p:spPr bwMode="auto">
            <a:xfrm>
              <a:off x="5584651" y="3962380"/>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42" name="Freeform 1440"/>
            <p:cNvSpPr>
              <a:spLocks/>
            </p:cNvSpPr>
            <p:nvPr/>
          </p:nvSpPr>
          <p:spPr bwMode="auto">
            <a:xfrm>
              <a:off x="5565158" y="3962380"/>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43" name="Freeform 1441"/>
            <p:cNvSpPr>
              <a:spLocks/>
            </p:cNvSpPr>
            <p:nvPr/>
          </p:nvSpPr>
          <p:spPr bwMode="auto">
            <a:xfrm>
              <a:off x="5545665" y="3962380"/>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44" name="Freeform 1442"/>
            <p:cNvSpPr>
              <a:spLocks/>
            </p:cNvSpPr>
            <p:nvPr/>
          </p:nvSpPr>
          <p:spPr bwMode="auto">
            <a:xfrm>
              <a:off x="5526172" y="3962380"/>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45" name="Freeform 1443"/>
            <p:cNvSpPr>
              <a:spLocks/>
            </p:cNvSpPr>
            <p:nvPr/>
          </p:nvSpPr>
          <p:spPr bwMode="auto">
            <a:xfrm>
              <a:off x="5506680" y="3962380"/>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46" name="Freeform 1444"/>
            <p:cNvSpPr>
              <a:spLocks/>
            </p:cNvSpPr>
            <p:nvPr/>
          </p:nvSpPr>
          <p:spPr bwMode="auto">
            <a:xfrm>
              <a:off x="5487187" y="3962380"/>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47" name="Freeform 1445"/>
            <p:cNvSpPr>
              <a:spLocks/>
            </p:cNvSpPr>
            <p:nvPr/>
          </p:nvSpPr>
          <p:spPr bwMode="auto">
            <a:xfrm>
              <a:off x="5467694" y="3962380"/>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48" name="Freeform 1446"/>
            <p:cNvSpPr>
              <a:spLocks/>
            </p:cNvSpPr>
            <p:nvPr/>
          </p:nvSpPr>
          <p:spPr bwMode="auto">
            <a:xfrm>
              <a:off x="5448201" y="3962380"/>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49" name="Freeform 1447"/>
            <p:cNvSpPr>
              <a:spLocks/>
            </p:cNvSpPr>
            <p:nvPr/>
          </p:nvSpPr>
          <p:spPr bwMode="auto">
            <a:xfrm>
              <a:off x="5428708" y="3962380"/>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50" name="Freeform 1448"/>
            <p:cNvSpPr>
              <a:spLocks/>
            </p:cNvSpPr>
            <p:nvPr/>
          </p:nvSpPr>
          <p:spPr bwMode="auto">
            <a:xfrm>
              <a:off x="5409215" y="3962380"/>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51" name="Freeform 1449"/>
            <p:cNvSpPr>
              <a:spLocks/>
            </p:cNvSpPr>
            <p:nvPr/>
          </p:nvSpPr>
          <p:spPr bwMode="auto">
            <a:xfrm>
              <a:off x="5389722" y="3962380"/>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52" name="Freeform 1450"/>
            <p:cNvSpPr>
              <a:spLocks/>
            </p:cNvSpPr>
            <p:nvPr/>
          </p:nvSpPr>
          <p:spPr bwMode="auto">
            <a:xfrm>
              <a:off x="5370229" y="3962380"/>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53" name="Freeform 1451"/>
            <p:cNvSpPr>
              <a:spLocks/>
            </p:cNvSpPr>
            <p:nvPr/>
          </p:nvSpPr>
          <p:spPr bwMode="auto">
            <a:xfrm>
              <a:off x="5350736" y="3962380"/>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54" name="Freeform 1452"/>
            <p:cNvSpPr>
              <a:spLocks/>
            </p:cNvSpPr>
            <p:nvPr/>
          </p:nvSpPr>
          <p:spPr bwMode="auto">
            <a:xfrm>
              <a:off x="5331244" y="3962380"/>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55" name="Freeform 1453"/>
            <p:cNvSpPr>
              <a:spLocks/>
            </p:cNvSpPr>
            <p:nvPr/>
          </p:nvSpPr>
          <p:spPr bwMode="auto">
            <a:xfrm>
              <a:off x="5311751" y="3962380"/>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56" name="Freeform 1454"/>
            <p:cNvSpPr>
              <a:spLocks/>
            </p:cNvSpPr>
            <p:nvPr/>
          </p:nvSpPr>
          <p:spPr bwMode="auto">
            <a:xfrm>
              <a:off x="5292258" y="3962380"/>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57" name="Freeform 1455"/>
            <p:cNvSpPr>
              <a:spLocks/>
            </p:cNvSpPr>
            <p:nvPr/>
          </p:nvSpPr>
          <p:spPr bwMode="auto">
            <a:xfrm>
              <a:off x="5272765" y="3962380"/>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58" name="Freeform 1456"/>
            <p:cNvSpPr>
              <a:spLocks/>
            </p:cNvSpPr>
            <p:nvPr/>
          </p:nvSpPr>
          <p:spPr bwMode="auto">
            <a:xfrm>
              <a:off x="5253272" y="3962380"/>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59" name="Freeform 1457"/>
            <p:cNvSpPr>
              <a:spLocks/>
            </p:cNvSpPr>
            <p:nvPr/>
          </p:nvSpPr>
          <p:spPr bwMode="auto">
            <a:xfrm>
              <a:off x="5233779" y="3962380"/>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60" name="Freeform 1458"/>
            <p:cNvSpPr>
              <a:spLocks/>
            </p:cNvSpPr>
            <p:nvPr/>
          </p:nvSpPr>
          <p:spPr bwMode="auto">
            <a:xfrm>
              <a:off x="5214286" y="3962380"/>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61" name="Freeform 1459"/>
            <p:cNvSpPr>
              <a:spLocks/>
            </p:cNvSpPr>
            <p:nvPr/>
          </p:nvSpPr>
          <p:spPr bwMode="auto">
            <a:xfrm>
              <a:off x="5194793" y="3962380"/>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62" name="Freeform 1460"/>
            <p:cNvSpPr>
              <a:spLocks/>
            </p:cNvSpPr>
            <p:nvPr/>
          </p:nvSpPr>
          <p:spPr bwMode="auto">
            <a:xfrm>
              <a:off x="5175300" y="3962380"/>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63" name="Freeform 1461"/>
            <p:cNvSpPr>
              <a:spLocks/>
            </p:cNvSpPr>
            <p:nvPr/>
          </p:nvSpPr>
          <p:spPr bwMode="auto">
            <a:xfrm>
              <a:off x="5155807" y="3962380"/>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64" name="Freeform 1462"/>
            <p:cNvSpPr>
              <a:spLocks/>
            </p:cNvSpPr>
            <p:nvPr/>
          </p:nvSpPr>
          <p:spPr bwMode="auto">
            <a:xfrm>
              <a:off x="5136315" y="3962380"/>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65" name="Freeform 1463"/>
            <p:cNvSpPr>
              <a:spLocks/>
            </p:cNvSpPr>
            <p:nvPr/>
          </p:nvSpPr>
          <p:spPr bwMode="auto">
            <a:xfrm>
              <a:off x="5116822" y="3962380"/>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66" name="Freeform 1464"/>
            <p:cNvSpPr>
              <a:spLocks/>
            </p:cNvSpPr>
            <p:nvPr/>
          </p:nvSpPr>
          <p:spPr bwMode="auto">
            <a:xfrm>
              <a:off x="5097329" y="3962380"/>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67" name="Freeform 1465"/>
            <p:cNvSpPr>
              <a:spLocks/>
            </p:cNvSpPr>
            <p:nvPr/>
          </p:nvSpPr>
          <p:spPr bwMode="auto">
            <a:xfrm>
              <a:off x="5077836" y="3962380"/>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68" name="Freeform 1466"/>
            <p:cNvSpPr>
              <a:spLocks/>
            </p:cNvSpPr>
            <p:nvPr/>
          </p:nvSpPr>
          <p:spPr bwMode="auto">
            <a:xfrm>
              <a:off x="5058343" y="3962380"/>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69" name="Freeform 1467"/>
            <p:cNvSpPr>
              <a:spLocks/>
            </p:cNvSpPr>
            <p:nvPr/>
          </p:nvSpPr>
          <p:spPr bwMode="auto">
            <a:xfrm>
              <a:off x="5038850" y="3962380"/>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70" name="Freeform 1468"/>
            <p:cNvSpPr>
              <a:spLocks/>
            </p:cNvSpPr>
            <p:nvPr/>
          </p:nvSpPr>
          <p:spPr bwMode="auto">
            <a:xfrm>
              <a:off x="5019357" y="3962380"/>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71" name="Freeform 1469"/>
            <p:cNvSpPr>
              <a:spLocks/>
            </p:cNvSpPr>
            <p:nvPr/>
          </p:nvSpPr>
          <p:spPr bwMode="auto">
            <a:xfrm>
              <a:off x="4999864" y="3962380"/>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72" name="Freeform 1470"/>
            <p:cNvSpPr>
              <a:spLocks/>
            </p:cNvSpPr>
            <p:nvPr/>
          </p:nvSpPr>
          <p:spPr bwMode="auto">
            <a:xfrm>
              <a:off x="4980371" y="3962380"/>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73" name="Freeform 1471"/>
            <p:cNvSpPr>
              <a:spLocks/>
            </p:cNvSpPr>
            <p:nvPr/>
          </p:nvSpPr>
          <p:spPr bwMode="auto">
            <a:xfrm>
              <a:off x="4960878" y="3962380"/>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74" name="Freeform 1472"/>
            <p:cNvSpPr>
              <a:spLocks/>
            </p:cNvSpPr>
            <p:nvPr/>
          </p:nvSpPr>
          <p:spPr bwMode="auto">
            <a:xfrm>
              <a:off x="4941386" y="3962380"/>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75" name="Freeform 1473"/>
            <p:cNvSpPr>
              <a:spLocks/>
            </p:cNvSpPr>
            <p:nvPr/>
          </p:nvSpPr>
          <p:spPr bwMode="auto">
            <a:xfrm>
              <a:off x="4921893" y="3962380"/>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76" name="Freeform 1474"/>
            <p:cNvSpPr>
              <a:spLocks/>
            </p:cNvSpPr>
            <p:nvPr/>
          </p:nvSpPr>
          <p:spPr bwMode="auto">
            <a:xfrm>
              <a:off x="4902400" y="3962380"/>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77" name="Freeform 1475"/>
            <p:cNvSpPr>
              <a:spLocks/>
            </p:cNvSpPr>
            <p:nvPr/>
          </p:nvSpPr>
          <p:spPr bwMode="auto">
            <a:xfrm>
              <a:off x="4882907" y="3962380"/>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78" name="Freeform 1476"/>
            <p:cNvSpPr>
              <a:spLocks/>
            </p:cNvSpPr>
            <p:nvPr/>
          </p:nvSpPr>
          <p:spPr bwMode="auto">
            <a:xfrm>
              <a:off x="4863414" y="3962380"/>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79" name="Freeform 1477"/>
            <p:cNvSpPr>
              <a:spLocks/>
            </p:cNvSpPr>
            <p:nvPr/>
          </p:nvSpPr>
          <p:spPr bwMode="auto">
            <a:xfrm>
              <a:off x="4843921" y="3962380"/>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80" name="Freeform 1478"/>
            <p:cNvSpPr>
              <a:spLocks/>
            </p:cNvSpPr>
            <p:nvPr/>
          </p:nvSpPr>
          <p:spPr bwMode="auto">
            <a:xfrm>
              <a:off x="4824428" y="3962380"/>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81" name="Freeform 1479"/>
            <p:cNvSpPr>
              <a:spLocks/>
            </p:cNvSpPr>
            <p:nvPr/>
          </p:nvSpPr>
          <p:spPr bwMode="auto">
            <a:xfrm>
              <a:off x="4804935" y="3962380"/>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82" name="Freeform 1480"/>
            <p:cNvSpPr>
              <a:spLocks/>
            </p:cNvSpPr>
            <p:nvPr/>
          </p:nvSpPr>
          <p:spPr bwMode="auto">
            <a:xfrm>
              <a:off x="4785442" y="3962380"/>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83" name="Freeform 1481"/>
            <p:cNvSpPr>
              <a:spLocks/>
            </p:cNvSpPr>
            <p:nvPr/>
          </p:nvSpPr>
          <p:spPr bwMode="auto">
            <a:xfrm>
              <a:off x="4765950" y="3962380"/>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84" name="Freeform 1482"/>
            <p:cNvSpPr>
              <a:spLocks/>
            </p:cNvSpPr>
            <p:nvPr/>
          </p:nvSpPr>
          <p:spPr bwMode="auto">
            <a:xfrm>
              <a:off x="4746457" y="3962380"/>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85" name="Freeform 1483"/>
            <p:cNvSpPr>
              <a:spLocks/>
            </p:cNvSpPr>
            <p:nvPr/>
          </p:nvSpPr>
          <p:spPr bwMode="auto">
            <a:xfrm>
              <a:off x="4726964" y="3962380"/>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86" name="Freeform 1484"/>
            <p:cNvSpPr>
              <a:spLocks/>
            </p:cNvSpPr>
            <p:nvPr/>
          </p:nvSpPr>
          <p:spPr bwMode="auto">
            <a:xfrm>
              <a:off x="4707471" y="3962380"/>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87" name="Freeform 1485"/>
            <p:cNvSpPr>
              <a:spLocks/>
            </p:cNvSpPr>
            <p:nvPr/>
          </p:nvSpPr>
          <p:spPr bwMode="auto">
            <a:xfrm>
              <a:off x="4687978" y="3962380"/>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88" name="Freeform 1486"/>
            <p:cNvSpPr>
              <a:spLocks/>
            </p:cNvSpPr>
            <p:nvPr/>
          </p:nvSpPr>
          <p:spPr bwMode="auto">
            <a:xfrm>
              <a:off x="4668485" y="3962380"/>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89" name="Freeform 1487"/>
            <p:cNvSpPr>
              <a:spLocks/>
            </p:cNvSpPr>
            <p:nvPr/>
          </p:nvSpPr>
          <p:spPr bwMode="auto">
            <a:xfrm>
              <a:off x="4648992" y="3962380"/>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90" name="Freeform 1488"/>
            <p:cNvSpPr>
              <a:spLocks/>
            </p:cNvSpPr>
            <p:nvPr/>
          </p:nvSpPr>
          <p:spPr bwMode="auto">
            <a:xfrm>
              <a:off x="4629499" y="3962380"/>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91" name="Freeform 1489"/>
            <p:cNvSpPr>
              <a:spLocks/>
            </p:cNvSpPr>
            <p:nvPr/>
          </p:nvSpPr>
          <p:spPr bwMode="auto">
            <a:xfrm>
              <a:off x="4610006" y="3962380"/>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92" name="Freeform 1490"/>
            <p:cNvSpPr>
              <a:spLocks/>
            </p:cNvSpPr>
            <p:nvPr/>
          </p:nvSpPr>
          <p:spPr bwMode="auto">
            <a:xfrm>
              <a:off x="4590513" y="3962380"/>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93" name="Freeform 1491"/>
            <p:cNvSpPr>
              <a:spLocks/>
            </p:cNvSpPr>
            <p:nvPr/>
          </p:nvSpPr>
          <p:spPr bwMode="auto">
            <a:xfrm>
              <a:off x="4571021" y="3962380"/>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94" name="Freeform 1492"/>
            <p:cNvSpPr>
              <a:spLocks/>
            </p:cNvSpPr>
            <p:nvPr/>
          </p:nvSpPr>
          <p:spPr bwMode="auto">
            <a:xfrm>
              <a:off x="4551528" y="3962380"/>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95" name="Freeform 1493"/>
            <p:cNvSpPr>
              <a:spLocks/>
            </p:cNvSpPr>
            <p:nvPr/>
          </p:nvSpPr>
          <p:spPr bwMode="auto">
            <a:xfrm>
              <a:off x="4532035" y="3962380"/>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96" name="Freeform 1494"/>
            <p:cNvSpPr>
              <a:spLocks/>
            </p:cNvSpPr>
            <p:nvPr/>
          </p:nvSpPr>
          <p:spPr bwMode="auto">
            <a:xfrm>
              <a:off x="4512542" y="3962380"/>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97" name="Freeform 1495"/>
            <p:cNvSpPr>
              <a:spLocks/>
            </p:cNvSpPr>
            <p:nvPr/>
          </p:nvSpPr>
          <p:spPr bwMode="auto">
            <a:xfrm>
              <a:off x="4493049" y="3962380"/>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98" name="Freeform 1496"/>
            <p:cNvSpPr>
              <a:spLocks/>
            </p:cNvSpPr>
            <p:nvPr/>
          </p:nvSpPr>
          <p:spPr bwMode="auto">
            <a:xfrm>
              <a:off x="4473556" y="3962380"/>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499" name="Freeform 1497"/>
            <p:cNvSpPr>
              <a:spLocks/>
            </p:cNvSpPr>
            <p:nvPr/>
          </p:nvSpPr>
          <p:spPr bwMode="auto">
            <a:xfrm>
              <a:off x="4454063" y="3962380"/>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00" name="Freeform 1498"/>
            <p:cNvSpPr>
              <a:spLocks/>
            </p:cNvSpPr>
            <p:nvPr/>
          </p:nvSpPr>
          <p:spPr bwMode="auto">
            <a:xfrm>
              <a:off x="4434570" y="3962380"/>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01" name="Freeform 1499"/>
            <p:cNvSpPr>
              <a:spLocks/>
            </p:cNvSpPr>
            <p:nvPr/>
          </p:nvSpPr>
          <p:spPr bwMode="auto">
            <a:xfrm>
              <a:off x="4415077" y="3962380"/>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02" name="Freeform 1500"/>
            <p:cNvSpPr>
              <a:spLocks/>
            </p:cNvSpPr>
            <p:nvPr/>
          </p:nvSpPr>
          <p:spPr bwMode="auto">
            <a:xfrm>
              <a:off x="4395584" y="3962380"/>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03" name="Freeform 1501"/>
            <p:cNvSpPr>
              <a:spLocks/>
            </p:cNvSpPr>
            <p:nvPr/>
          </p:nvSpPr>
          <p:spPr bwMode="auto">
            <a:xfrm>
              <a:off x="4376092" y="3962380"/>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04" name="Freeform 1502"/>
            <p:cNvSpPr>
              <a:spLocks/>
            </p:cNvSpPr>
            <p:nvPr/>
          </p:nvSpPr>
          <p:spPr bwMode="auto">
            <a:xfrm>
              <a:off x="4356599" y="3962380"/>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05" name="Freeform 1503"/>
            <p:cNvSpPr>
              <a:spLocks/>
            </p:cNvSpPr>
            <p:nvPr/>
          </p:nvSpPr>
          <p:spPr bwMode="auto">
            <a:xfrm>
              <a:off x="4337106" y="3962380"/>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06" name="Freeform 1504"/>
            <p:cNvSpPr>
              <a:spLocks/>
            </p:cNvSpPr>
            <p:nvPr/>
          </p:nvSpPr>
          <p:spPr bwMode="auto">
            <a:xfrm>
              <a:off x="4317613" y="3962380"/>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07" name="Freeform 1505"/>
            <p:cNvSpPr>
              <a:spLocks/>
            </p:cNvSpPr>
            <p:nvPr/>
          </p:nvSpPr>
          <p:spPr bwMode="auto">
            <a:xfrm>
              <a:off x="4298120" y="3962380"/>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08" name="Freeform 1506"/>
            <p:cNvSpPr>
              <a:spLocks/>
            </p:cNvSpPr>
            <p:nvPr/>
          </p:nvSpPr>
          <p:spPr bwMode="auto">
            <a:xfrm>
              <a:off x="4278627" y="3962380"/>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09" name="Freeform 1507"/>
            <p:cNvSpPr>
              <a:spLocks/>
            </p:cNvSpPr>
            <p:nvPr/>
          </p:nvSpPr>
          <p:spPr bwMode="auto">
            <a:xfrm>
              <a:off x="4259134" y="3962380"/>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10" name="Freeform 1508"/>
            <p:cNvSpPr>
              <a:spLocks/>
            </p:cNvSpPr>
            <p:nvPr/>
          </p:nvSpPr>
          <p:spPr bwMode="auto">
            <a:xfrm>
              <a:off x="4239641" y="3962380"/>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11" name="Freeform 1509"/>
            <p:cNvSpPr>
              <a:spLocks/>
            </p:cNvSpPr>
            <p:nvPr/>
          </p:nvSpPr>
          <p:spPr bwMode="auto">
            <a:xfrm>
              <a:off x="4220148" y="3962380"/>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12" name="Freeform 1510"/>
            <p:cNvSpPr>
              <a:spLocks/>
            </p:cNvSpPr>
            <p:nvPr/>
          </p:nvSpPr>
          <p:spPr bwMode="auto">
            <a:xfrm>
              <a:off x="4200656" y="3962380"/>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13" name="Freeform 1511"/>
            <p:cNvSpPr>
              <a:spLocks/>
            </p:cNvSpPr>
            <p:nvPr/>
          </p:nvSpPr>
          <p:spPr bwMode="auto">
            <a:xfrm>
              <a:off x="4181163" y="3962380"/>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14" name="Freeform 1512"/>
            <p:cNvSpPr>
              <a:spLocks/>
            </p:cNvSpPr>
            <p:nvPr/>
          </p:nvSpPr>
          <p:spPr bwMode="auto">
            <a:xfrm>
              <a:off x="4161670" y="3962380"/>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15" name="Freeform 1513"/>
            <p:cNvSpPr>
              <a:spLocks/>
            </p:cNvSpPr>
            <p:nvPr/>
          </p:nvSpPr>
          <p:spPr bwMode="auto">
            <a:xfrm>
              <a:off x="4142177" y="3962380"/>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16" name="Freeform 1514"/>
            <p:cNvSpPr>
              <a:spLocks/>
            </p:cNvSpPr>
            <p:nvPr/>
          </p:nvSpPr>
          <p:spPr bwMode="auto">
            <a:xfrm>
              <a:off x="4122684" y="3962380"/>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17" name="Freeform 1515"/>
            <p:cNvSpPr>
              <a:spLocks/>
            </p:cNvSpPr>
            <p:nvPr/>
          </p:nvSpPr>
          <p:spPr bwMode="auto">
            <a:xfrm>
              <a:off x="4103191" y="3962380"/>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18" name="Freeform 1516"/>
            <p:cNvSpPr>
              <a:spLocks/>
            </p:cNvSpPr>
            <p:nvPr/>
          </p:nvSpPr>
          <p:spPr bwMode="auto">
            <a:xfrm>
              <a:off x="4083698" y="3962380"/>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19" name="Freeform 1517"/>
            <p:cNvSpPr>
              <a:spLocks/>
            </p:cNvSpPr>
            <p:nvPr/>
          </p:nvSpPr>
          <p:spPr bwMode="auto">
            <a:xfrm>
              <a:off x="4064205" y="3962380"/>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20" name="Freeform 1518"/>
            <p:cNvSpPr>
              <a:spLocks/>
            </p:cNvSpPr>
            <p:nvPr/>
          </p:nvSpPr>
          <p:spPr bwMode="auto">
            <a:xfrm>
              <a:off x="4044712" y="3962380"/>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21" name="Freeform 1519"/>
            <p:cNvSpPr>
              <a:spLocks/>
            </p:cNvSpPr>
            <p:nvPr/>
          </p:nvSpPr>
          <p:spPr bwMode="auto">
            <a:xfrm>
              <a:off x="4025219" y="3962380"/>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22" name="Freeform 1520"/>
            <p:cNvSpPr>
              <a:spLocks/>
            </p:cNvSpPr>
            <p:nvPr/>
          </p:nvSpPr>
          <p:spPr bwMode="auto">
            <a:xfrm>
              <a:off x="4005727" y="3962380"/>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23" name="Freeform 1521"/>
            <p:cNvSpPr>
              <a:spLocks/>
            </p:cNvSpPr>
            <p:nvPr/>
          </p:nvSpPr>
          <p:spPr bwMode="auto">
            <a:xfrm>
              <a:off x="3986234" y="3962380"/>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24" name="Freeform 1522"/>
            <p:cNvSpPr>
              <a:spLocks/>
            </p:cNvSpPr>
            <p:nvPr/>
          </p:nvSpPr>
          <p:spPr bwMode="auto">
            <a:xfrm>
              <a:off x="3966741" y="3962380"/>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25" name="Freeform 1523"/>
            <p:cNvSpPr>
              <a:spLocks/>
            </p:cNvSpPr>
            <p:nvPr/>
          </p:nvSpPr>
          <p:spPr bwMode="auto">
            <a:xfrm>
              <a:off x="3947248" y="3962380"/>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26" name="Freeform 1524"/>
            <p:cNvSpPr>
              <a:spLocks/>
            </p:cNvSpPr>
            <p:nvPr/>
          </p:nvSpPr>
          <p:spPr bwMode="auto">
            <a:xfrm>
              <a:off x="3927755" y="3962380"/>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27" name="Freeform 1525"/>
            <p:cNvSpPr>
              <a:spLocks/>
            </p:cNvSpPr>
            <p:nvPr/>
          </p:nvSpPr>
          <p:spPr bwMode="auto">
            <a:xfrm>
              <a:off x="3908262" y="3962380"/>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28" name="Freeform 1526"/>
            <p:cNvSpPr>
              <a:spLocks/>
            </p:cNvSpPr>
            <p:nvPr/>
          </p:nvSpPr>
          <p:spPr bwMode="auto">
            <a:xfrm>
              <a:off x="3888769" y="3962380"/>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29" name="Freeform 1527"/>
            <p:cNvSpPr>
              <a:spLocks/>
            </p:cNvSpPr>
            <p:nvPr/>
          </p:nvSpPr>
          <p:spPr bwMode="auto">
            <a:xfrm>
              <a:off x="3869276" y="3962380"/>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30" name="Freeform 1528"/>
            <p:cNvSpPr>
              <a:spLocks/>
            </p:cNvSpPr>
            <p:nvPr/>
          </p:nvSpPr>
          <p:spPr bwMode="auto">
            <a:xfrm>
              <a:off x="3849783" y="3962380"/>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31" name="Freeform 1529"/>
            <p:cNvSpPr>
              <a:spLocks/>
            </p:cNvSpPr>
            <p:nvPr/>
          </p:nvSpPr>
          <p:spPr bwMode="auto">
            <a:xfrm>
              <a:off x="3830290" y="3962380"/>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32" name="Freeform 1530"/>
            <p:cNvSpPr>
              <a:spLocks/>
            </p:cNvSpPr>
            <p:nvPr/>
          </p:nvSpPr>
          <p:spPr bwMode="auto">
            <a:xfrm>
              <a:off x="3810798" y="3962380"/>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33" name="Freeform 1531"/>
            <p:cNvSpPr>
              <a:spLocks/>
            </p:cNvSpPr>
            <p:nvPr/>
          </p:nvSpPr>
          <p:spPr bwMode="auto">
            <a:xfrm>
              <a:off x="3791305" y="3962380"/>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34" name="Freeform 1532"/>
            <p:cNvSpPr>
              <a:spLocks/>
            </p:cNvSpPr>
            <p:nvPr/>
          </p:nvSpPr>
          <p:spPr bwMode="auto">
            <a:xfrm>
              <a:off x="3771812" y="3962380"/>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35" name="Freeform 1533"/>
            <p:cNvSpPr>
              <a:spLocks/>
            </p:cNvSpPr>
            <p:nvPr/>
          </p:nvSpPr>
          <p:spPr bwMode="auto">
            <a:xfrm>
              <a:off x="3752319" y="3962380"/>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36" name="Freeform 1534"/>
            <p:cNvSpPr>
              <a:spLocks/>
            </p:cNvSpPr>
            <p:nvPr/>
          </p:nvSpPr>
          <p:spPr bwMode="auto">
            <a:xfrm>
              <a:off x="3732826" y="3962380"/>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37" name="Freeform 1535"/>
            <p:cNvSpPr>
              <a:spLocks/>
            </p:cNvSpPr>
            <p:nvPr/>
          </p:nvSpPr>
          <p:spPr bwMode="auto">
            <a:xfrm>
              <a:off x="3713333" y="3962380"/>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38" name="Freeform 1536"/>
            <p:cNvSpPr>
              <a:spLocks/>
            </p:cNvSpPr>
            <p:nvPr/>
          </p:nvSpPr>
          <p:spPr bwMode="auto">
            <a:xfrm>
              <a:off x="3693840" y="3962380"/>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39" name="Freeform 1537"/>
            <p:cNvSpPr>
              <a:spLocks/>
            </p:cNvSpPr>
            <p:nvPr/>
          </p:nvSpPr>
          <p:spPr bwMode="auto">
            <a:xfrm>
              <a:off x="3674347" y="3962380"/>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40" name="Freeform 1538"/>
            <p:cNvSpPr>
              <a:spLocks/>
            </p:cNvSpPr>
            <p:nvPr/>
          </p:nvSpPr>
          <p:spPr bwMode="auto">
            <a:xfrm>
              <a:off x="3654854" y="3962380"/>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41" name="Freeform 1539"/>
            <p:cNvSpPr>
              <a:spLocks/>
            </p:cNvSpPr>
            <p:nvPr/>
          </p:nvSpPr>
          <p:spPr bwMode="auto">
            <a:xfrm>
              <a:off x="3635362" y="3962380"/>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42" name="Freeform 1540"/>
            <p:cNvSpPr>
              <a:spLocks/>
            </p:cNvSpPr>
            <p:nvPr/>
          </p:nvSpPr>
          <p:spPr bwMode="auto">
            <a:xfrm>
              <a:off x="3617087" y="3963598"/>
              <a:ext cx="9746" cy="9746"/>
            </a:xfrm>
            <a:custGeom>
              <a:avLst/>
              <a:gdLst/>
              <a:ahLst/>
              <a:cxnLst>
                <a:cxn ang="0">
                  <a:pos x="24" y="12"/>
                </a:cxn>
                <a:cxn ang="0">
                  <a:pos x="23" y="12"/>
                </a:cxn>
                <a:cxn ang="0">
                  <a:pos x="23" y="14"/>
                </a:cxn>
                <a:cxn ang="0">
                  <a:pos x="23" y="16"/>
                </a:cxn>
                <a:cxn ang="0">
                  <a:pos x="21" y="21"/>
                </a:cxn>
                <a:cxn ang="0">
                  <a:pos x="16" y="23"/>
                </a:cxn>
                <a:cxn ang="0">
                  <a:pos x="13" y="23"/>
                </a:cxn>
                <a:cxn ang="0">
                  <a:pos x="12" y="23"/>
                </a:cxn>
                <a:cxn ang="0">
                  <a:pos x="12" y="24"/>
                </a:cxn>
                <a:cxn ang="0">
                  <a:pos x="7" y="23"/>
                </a:cxn>
                <a:cxn ang="0">
                  <a:pos x="4" y="21"/>
                </a:cxn>
                <a:cxn ang="0">
                  <a:pos x="0" y="16"/>
                </a:cxn>
                <a:cxn ang="0">
                  <a:pos x="0" y="12"/>
                </a:cxn>
                <a:cxn ang="0">
                  <a:pos x="4" y="4"/>
                </a:cxn>
                <a:cxn ang="0">
                  <a:pos x="12" y="0"/>
                </a:cxn>
                <a:cxn ang="0">
                  <a:pos x="16" y="0"/>
                </a:cxn>
                <a:cxn ang="0">
                  <a:pos x="21" y="4"/>
                </a:cxn>
                <a:cxn ang="0">
                  <a:pos x="23" y="8"/>
                </a:cxn>
                <a:cxn ang="0">
                  <a:pos x="24" y="12"/>
                </a:cxn>
              </a:cxnLst>
              <a:rect l="0" t="0" r="r" b="b"/>
              <a:pathLst>
                <a:path w="24" h="24">
                  <a:moveTo>
                    <a:pt x="24" y="12"/>
                  </a:moveTo>
                  <a:lnTo>
                    <a:pt x="23" y="12"/>
                  </a:lnTo>
                  <a:lnTo>
                    <a:pt x="23" y="14"/>
                  </a:lnTo>
                  <a:lnTo>
                    <a:pt x="23" y="16"/>
                  </a:lnTo>
                  <a:lnTo>
                    <a:pt x="21" y="21"/>
                  </a:lnTo>
                  <a:lnTo>
                    <a:pt x="16" y="23"/>
                  </a:lnTo>
                  <a:lnTo>
                    <a:pt x="13" y="23"/>
                  </a:lnTo>
                  <a:lnTo>
                    <a:pt x="12" y="23"/>
                  </a:lnTo>
                  <a:lnTo>
                    <a:pt x="12" y="24"/>
                  </a:lnTo>
                  <a:lnTo>
                    <a:pt x="7" y="23"/>
                  </a:lnTo>
                  <a:lnTo>
                    <a:pt x="4" y="21"/>
                  </a:lnTo>
                  <a:lnTo>
                    <a:pt x="0" y="16"/>
                  </a:lnTo>
                  <a:lnTo>
                    <a:pt x="0" y="12"/>
                  </a:lnTo>
                  <a:lnTo>
                    <a:pt x="4" y="4"/>
                  </a:lnTo>
                  <a:lnTo>
                    <a:pt x="12" y="0"/>
                  </a:lnTo>
                  <a:lnTo>
                    <a:pt x="16" y="0"/>
                  </a:lnTo>
                  <a:lnTo>
                    <a:pt x="21" y="4"/>
                  </a:lnTo>
                  <a:lnTo>
                    <a:pt x="23" y="8"/>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43" name="Freeform 1541"/>
            <p:cNvSpPr>
              <a:spLocks/>
            </p:cNvSpPr>
            <p:nvPr/>
          </p:nvSpPr>
          <p:spPr bwMode="auto">
            <a:xfrm>
              <a:off x="3598812" y="3968472"/>
              <a:ext cx="9746" cy="9746"/>
            </a:xfrm>
            <a:custGeom>
              <a:avLst/>
              <a:gdLst/>
              <a:ahLst/>
              <a:cxnLst>
                <a:cxn ang="0">
                  <a:pos x="24" y="12"/>
                </a:cxn>
                <a:cxn ang="0">
                  <a:pos x="23" y="12"/>
                </a:cxn>
                <a:cxn ang="0">
                  <a:pos x="23" y="13"/>
                </a:cxn>
                <a:cxn ang="0">
                  <a:pos x="23" y="15"/>
                </a:cxn>
                <a:cxn ang="0">
                  <a:pos x="20" y="20"/>
                </a:cxn>
                <a:cxn ang="0">
                  <a:pos x="15" y="22"/>
                </a:cxn>
                <a:cxn ang="0">
                  <a:pos x="13" y="22"/>
                </a:cxn>
                <a:cxn ang="0">
                  <a:pos x="12" y="22"/>
                </a:cxn>
                <a:cxn ang="0">
                  <a:pos x="12" y="24"/>
                </a:cxn>
                <a:cxn ang="0">
                  <a:pos x="7" y="22"/>
                </a:cxn>
                <a:cxn ang="0">
                  <a:pos x="3" y="20"/>
                </a:cxn>
                <a:cxn ang="0">
                  <a:pos x="0" y="15"/>
                </a:cxn>
                <a:cxn ang="0">
                  <a:pos x="0" y="12"/>
                </a:cxn>
                <a:cxn ang="0">
                  <a:pos x="3" y="3"/>
                </a:cxn>
                <a:cxn ang="0">
                  <a:pos x="12" y="0"/>
                </a:cxn>
                <a:cxn ang="0">
                  <a:pos x="15" y="0"/>
                </a:cxn>
                <a:cxn ang="0">
                  <a:pos x="20" y="3"/>
                </a:cxn>
                <a:cxn ang="0">
                  <a:pos x="23" y="7"/>
                </a:cxn>
                <a:cxn ang="0">
                  <a:pos x="24" y="12"/>
                </a:cxn>
              </a:cxnLst>
              <a:rect l="0" t="0" r="r" b="b"/>
              <a:pathLst>
                <a:path w="24" h="24">
                  <a:moveTo>
                    <a:pt x="24" y="12"/>
                  </a:moveTo>
                  <a:lnTo>
                    <a:pt x="23" y="12"/>
                  </a:lnTo>
                  <a:lnTo>
                    <a:pt x="23" y="13"/>
                  </a:lnTo>
                  <a:lnTo>
                    <a:pt x="23" y="15"/>
                  </a:lnTo>
                  <a:lnTo>
                    <a:pt x="20" y="20"/>
                  </a:lnTo>
                  <a:lnTo>
                    <a:pt x="15" y="22"/>
                  </a:lnTo>
                  <a:lnTo>
                    <a:pt x="13" y="22"/>
                  </a:lnTo>
                  <a:lnTo>
                    <a:pt x="12" y="22"/>
                  </a:lnTo>
                  <a:lnTo>
                    <a:pt x="12" y="24"/>
                  </a:lnTo>
                  <a:lnTo>
                    <a:pt x="7" y="22"/>
                  </a:lnTo>
                  <a:lnTo>
                    <a:pt x="3" y="20"/>
                  </a:lnTo>
                  <a:lnTo>
                    <a:pt x="0" y="15"/>
                  </a:lnTo>
                  <a:lnTo>
                    <a:pt x="0" y="12"/>
                  </a:lnTo>
                  <a:lnTo>
                    <a:pt x="3" y="3"/>
                  </a:lnTo>
                  <a:lnTo>
                    <a:pt x="12" y="0"/>
                  </a:lnTo>
                  <a:lnTo>
                    <a:pt x="15" y="0"/>
                  </a:lnTo>
                  <a:lnTo>
                    <a:pt x="20"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44" name="Freeform 1542"/>
            <p:cNvSpPr>
              <a:spLocks/>
            </p:cNvSpPr>
            <p:nvPr/>
          </p:nvSpPr>
          <p:spPr bwMode="auto">
            <a:xfrm>
              <a:off x="3584193" y="3980655"/>
              <a:ext cx="9746" cy="9746"/>
            </a:xfrm>
            <a:custGeom>
              <a:avLst/>
              <a:gdLst/>
              <a:ahLst/>
              <a:cxnLst>
                <a:cxn ang="0">
                  <a:pos x="24" y="12"/>
                </a:cxn>
                <a:cxn ang="0">
                  <a:pos x="23" y="12"/>
                </a:cxn>
                <a:cxn ang="0">
                  <a:pos x="23" y="14"/>
                </a:cxn>
                <a:cxn ang="0">
                  <a:pos x="23"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3" y="8"/>
                </a:cxn>
                <a:cxn ang="0">
                  <a:pos x="24" y="12"/>
                </a:cxn>
              </a:cxnLst>
              <a:rect l="0" t="0" r="r" b="b"/>
              <a:pathLst>
                <a:path w="24" h="24">
                  <a:moveTo>
                    <a:pt x="24" y="12"/>
                  </a:moveTo>
                  <a:lnTo>
                    <a:pt x="23" y="12"/>
                  </a:lnTo>
                  <a:lnTo>
                    <a:pt x="23" y="14"/>
                  </a:lnTo>
                  <a:lnTo>
                    <a:pt x="23"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3" y="8"/>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45" name="Freeform 1543"/>
            <p:cNvSpPr>
              <a:spLocks/>
            </p:cNvSpPr>
            <p:nvPr/>
          </p:nvSpPr>
          <p:spPr bwMode="auto">
            <a:xfrm>
              <a:off x="3574446" y="3998929"/>
              <a:ext cx="9746" cy="9746"/>
            </a:xfrm>
            <a:custGeom>
              <a:avLst/>
              <a:gdLst/>
              <a:ahLst/>
              <a:cxnLst>
                <a:cxn ang="0">
                  <a:pos x="24" y="12"/>
                </a:cxn>
                <a:cxn ang="0">
                  <a:pos x="23" y="12"/>
                </a:cxn>
                <a:cxn ang="0">
                  <a:pos x="23" y="13"/>
                </a:cxn>
                <a:cxn ang="0">
                  <a:pos x="23" y="15"/>
                </a:cxn>
                <a:cxn ang="0">
                  <a:pos x="20" y="20"/>
                </a:cxn>
                <a:cxn ang="0">
                  <a:pos x="16" y="23"/>
                </a:cxn>
                <a:cxn ang="0">
                  <a:pos x="13" y="23"/>
                </a:cxn>
                <a:cxn ang="0">
                  <a:pos x="12" y="23"/>
                </a:cxn>
                <a:cxn ang="0">
                  <a:pos x="12" y="24"/>
                </a:cxn>
                <a:cxn ang="0">
                  <a:pos x="7" y="23"/>
                </a:cxn>
                <a:cxn ang="0">
                  <a:pos x="4" y="20"/>
                </a:cxn>
                <a:cxn ang="0">
                  <a:pos x="0" y="15"/>
                </a:cxn>
                <a:cxn ang="0">
                  <a:pos x="0" y="12"/>
                </a:cxn>
                <a:cxn ang="0">
                  <a:pos x="4" y="3"/>
                </a:cxn>
                <a:cxn ang="0">
                  <a:pos x="12" y="0"/>
                </a:cxn>
                <a:cxn ang="0">
                  <a:pos x="16" y="0"/>
                </a:cxn>
                <a:cxn ang="0">
                  <a:pos x="20" y="3"/>
                </a:cxn>
                <a:cxn ang="0">
                  <a:pos x="23" y="7"/>
                </a:cxn>
                <a:cxn ang="0">
                  <a:pos x="24" y="12"/>
                </a:cxn>
              </a:cxnLst>
              <a:rect l="0" t="0" r="r" b="b"/>
              <a:pathLst>
                <a:path w="24" h="24">
                  <a:moveTo>
                    <a:pt x="24" y="12"/>
                  </a:moveTo>
                  <a:lnTo>
                    <a:pt x="23" y="12"/>
                  </a:lnTo>
                  <a:lnTo>
                    <a:pt x="23" y="13"/>
                  </a:lnTo>
                  <a:lnTo>
                    <a:pt x="23" y="15"/>
                  </a:lnTo>
                  <a:lnTo>
                    <a:pt x="20" y="20"/>
                  </a:lnTo>
                  <a:lnTo>
                    <a:pt x="16" y="23"/>
                  </a:lnTo>
                  <a:lnTo>
                    <a:pt x="13" y="23"/>
                  </a:lnTo>
                  <a:lnTo>
                    <a:pt x="12" y="23"/>
                  </a:lnTo>
                  <a:lnTo>
                    <a:pt x="12" y="24"/>
                  </a:lnTo>
                  <a:lnTo>
                    <a:pt x="7" y="23"/>
                  </a:lnTo>
                  <a:lnTo>
                    <a:pt x="4" y="20"/>
                  </a:lnTo>
                  <a:lnTo>
                    <a:pt x="0" y="15"/>
                  </a:lnTo>
                  <a:lnTo>
                    <a:pt x="0" y="12"/>
                  </a:lnTo>
                  <a:lnTo>
                    <a:pt x="4" y="3"/>
                  </a:lnTo>
                  <a:lnTo>
                    <a:pt x="12" y="0"/>
                  </a:lnTo>
                  <a:lnTo>
                    <a:pt x="16" y="0"/>
                  </a:lnTo>
                  <a:lnTo>
                    <a:pt x="20"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46" name="Freeform 1544"/>
            <p:cNvSpPr>
              <a:spLocks/>
            </p:cNvSpPr>
            <p:nvPr/>
          </p:nvSpPr>
          <p:spPr bwMode="auto">
            <a:xfrm>
              <a:off x="3572010" y="4018422"/>
              <a:ext cx="9746" cy="9746"/>
            </a:xfrm>
            <a:custGeom>
              <a:avLst/>
              <a:gdLst/>
              <a:ahLst/>
              <a:cxnLst>
                <a:cxn ang="0">
                  <a:pos x="24" y="12"/>
                </a:cxn>
                <a:cxn ang="0">
                  <a:pos x="23" y="12"/>
                </a:cxn>
                <a:cxn ang="0">
                  <a:pos x="23" y="13"/>
                </a:cxn>
                <a:cxn ang="0">
                  <a:pos x="23" y="15"/>
                </a:cxn>
                <a:cxn ang="0">
                  <a:pos x="20" y="20"/>
                </a:cxn>
                <a:cxn ang="0">
                  <a:pos x="15" y="23"/>
                </a:cxn>
                <a:cxn ang="0">
                  <a:pos x="13" y="23"/>
                </a:cxn>
                <a:cxn ang="0">
                  <a:pos x="12" y="23"/>
                </a:cxn>
                <a:cxn ang="0">
                  <a:pos x="12" y="24"/>
                </a:cxn>
                <a:cxn ang="0">
                  <a:pos x="7" y="23"/>
                </a:cxn>
                <a:cxn ang="0">
                  <a:pos x="3" y="20"/>
                </a:cxn>
                <a:cxn ang="0">
                  <a:pos x="0" y="15"/>
                </a:cxn>
                <a:cxn ang="0">
                  <a:pos x="0" y="12"/>
                </a:cxn>
                <a:cxn ang="0">
                  <a:pos x="3" y="3"/>
                </a:cxn>
                <a:cxn ang="0">
                  <a:pos x="12" y="0"/>
                </a:cxn>
                <a:cxn ang="0">
                  <a:pos x="15" y="0"/>
                </a:cxn>
                <a:cxn ang="0">
                  <a:pos x="20" y="3"/>
                </a:cxn>
                <a:cxn ang="0">
                  <a:pos x="23" y="7"/>
                </a:cxn>
                <a:cxn ang="0">
                  <a:pos x="24" y="12"/>
                </a:cxn>
              </a:cxnLst>
              <a:rect l="0" t="0" r="r" b="b"/>
              <a:pathLst>
                <a:path w="24" h="24">
                  <a:moveTo>
                    <a:pt x="24" y="12"/>
                  </a:moveTo>
                  <a:lnTo>
                    <a:pt x="23" y="12"/>
                  </a:lnTo>
                  <a:lnTo>
                    <a:pt x="23" y="13"/>
                  </a:lnTo>
                  <a:lnTo>
                    <a:pt x="23" y="15"/>
                  </a:lnTo>
                  <a:lnTo>
                    <a:pt x="20" y="20"/>
                  </a:lnTo>
                  <a:lnTo>
                    <a:pt x="15" y="23"/>
                  </a:lnTo>
                  <a:lnTo>
                    <a:pt x="13" y="23"/>
                  </a:lnTo>
                  <a:lnTo>
                    <a:pt x="12" y="23"/>
                  </a:lnTo>
                  <a:lnTo>
                    <a:pt x="12" y="24"/>
                  </a:lnTo>
                  <a:lnTo>
                    <a:pt x="7" y="23"/>
                  </a:lnTo>
                  <a:lnTo>
                    <a:pt x="3" y="20"/>
                  </a:lnTo>
                  <a:lnTo>
                    <a:pt x="0" y="15"/>
                  </a:lnTo>
                  <a:lnTo>
                    <a:pt x="0" y="12"/>
                  </a:lnTo>
                  <a:lnTo>
                    <a:pt x="3" y="3"/>
                  </a:lnTo>
                  <a:lnTo>
                    <a:pt x="12" y="0"/>
                  </a:lnTo>
                  <a:lnTo>
                    <a:pt x="15" y="0"/>
                  </a:lnTo>
                  <a:lnTo>
                    <a:pt x="20"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47" name="Rectangle 1545"/>
            <p:cNvSpPr>
              <a:spLocks noChangeArrowheads="1"/>
            </p:cNvSpPr>
            <p:nvPr/>
          </p:nvSpPr>
          <p:spPr bwMode="auto">
            <a:xfrm>
              <a:off x="3915572" y="4181675"/>
              <a:ext cx="179536" cy="138499"/>
            </a:xfrm>
            <a:prstGeom prst="rect">
              <a:avLst/>
            </a:prstGeom>
            <a:noFill/>
            <a:ln w="9525">
              <a:noFill/>
              <a:miter lim="800000"/>
              <a:headEnd/>
              <a:tailEnd/>
            </a:ln>
          </p:spPr>
          <p:txBody>
            <a:bodyPr wrap="none" lIns="0" tIns="0" rIns="0" bIns="0">
              <a:spAutoFit/>
            </a:bodyPr>
            <a:lstStyle/>
            <a:p>
              <a:pPr marL="354013" indent="-354013" defTabSz="941388"/>
              <a:r>
                <a:rPr lang="en-US" sz="900" b="1">
                  <a:solidFill>
                    <a:schemeClr val="bg1"/>
                  </a:solidFill>
                  <a:cs typeface="Calibri" pitchFamily="34" charset="0"/>
                </a:rPr>
                <a:t>TCP</a:t>
              </a:r>
            </a:p>
          </p:txBody>
        </p:sp>
        <p:sp>
          <p:nvSpPr>
            <p:cNvPr id="548" name="Freeform 1546"/>
            <p:cNvSpPr>
              <a:spLocks/>
            </p:cNvSpPr>
            <p:nvPr/>
          </p:nvSpPr>
          <p:spPr bwMode="auto">
            <a:xfrm>
              <a:off x="4424824" y="4015986"/>
              <a:ext cx="2524330" cy="487322"/>
            </a:xfrm>
            <a:custGeom>
              <a:avLst/>
              <a:gdLst/>
              <a:ahLst/>
              <a:cxnLst>
                <a:cxn ang="0">
                  <a:pos x="144" y="0"/>
                </a:cxn>
                <a:cxn ang="0">
                  <a:pos x="109" y="1"/>
                </a:cxn>
                <a:cxn ang="0">
                  <a:pos x="94" y="4"/>
                </a:cxn>
                <a:cxn ang="0">
                  <a:pos x="80" y="8"/>
                </a:cxn>
                <a:cxn ang="0">
                  <a:pos x="55" y="19"/>
                </a:cxn>
                <a:cxn ang="0">
                  <a:pos x="44" y="26"/>
                </a:cxn>
                <a:cxn ang="0">
                  <a:pos x="36" y="36"/>
                </a:cxn>
                <a:cxn ang="0">
                  <a:pos x="26" y="44"/>
                </a:cxn>
                <a:cxn ang="0">
                  <a:pos x="19" y="55"/>
                </a:cxn>
                <a:cxn ang="0">
                  <a:pos x="8" y="80"/>
                </a:cxn>
                <a:cxn ang="0">
                  <a:pos x="4" y="94"/>
                </a:cxn>
                <a:cxn ang="0">
                  <a:pos x="1" y="109"/>
                </a:cxn>
                <a:cxn ang="0">
                  <a:pos x="0" y="144"/>
                </a:cxn>
                <a:cxn ang="0">
                  <a:pos x="0" y="1056"/>
                </a:cxn>
                <a:cxn ang="0">
                  <a:pos x="1" y="1090"/>
                </a:cxn>
                <a:cxn ang="0">
                  <a:pos x="4" y="1104"/>
                </a:cxn>
                <a:cxn ang="0">
                  <a:pos x="8" y="1118"/>
                </a:cxn>
                <a:cxn ang="0">
                  <a:pos x="19" y="1142"/>
                </a:cxn>
                <a:cxn ang="0">
                  <a:pos x="26" y="1153"/>
                </a:cxn>
                <a:cxn ang="0">
                  <a:pos x="36" y="1164"/>
                </a:cxn>
                <a:cxn ang="0">
                  <a:pos x="44" y="1171"/>
                </a:cxn>
                <a:cxn ang="0">
                  <a:pos x="55" y="1178"/>
                </a:cxn>
                <a:cxn ang="0">
                  <a:pos x="80" y="1190"/>
                </a:cxn>
                <a:cxn ang="0">
                  <a:pos x="94" y="1194"/>
                </a:cxn>
                <a:cxn ang="0">
                  <a:pos x="109" y="1198"/>
                </a:cxn>
                <a:cxn ang="0">
                  <a:pos x="144" y="1200"/>
                </a:cxn>
                <a:cxn ang="0">
                  <a:pos x="6072" y="1200"/>
                </a:cxn>
                <a:cxn ang="0">
                  <a:pos x="6089" y="1199"/>
                </a:cxn>
                <a:cxn ang="0">
                  <a:pos x="6106" y="1198"/>
                </a:cxn>
                <a:cxn ang="0">
                  <a:pos x="6121" y="1194"/>
                </a:cxn>
                <a:cxn ang="0">
                  <a:pos x="6135" y="1190"/>
                </a:cxn>
                <a:cxn ang="0">
                  <a:pos x="6147" y="1184"/>
                </a:cxn>
                <a:cxn ang="0">
                  <a:pos x="6159" y="1178"/>
                </a:cxn>
                <a:cxn ang="0">
                  <a:pos x="6170" y="1171"/>
                </a:cxn>
                <a:cxn ang="0">
                  <a:pos x="6181" y="1164"/>
                </a:cxn>
                <a:cxn ang="0">
                  <a:pos x="6188" y="1153"/>
                </a:cxn>
                <a:cxn ang="0">
                  <a:pos x="6195" y="1142"/>
                </a:cxn>
                <a:cxn ang="0">
                  <a:pos x="6201" y="1130"/>
                </a:cxn>
                <a:cxn ang="0">
                  <a:pos x="6207" y="1118"/>
                </a:cxn>
                <a:cxn ang="0">
                  <a:pos x="6211" y="1104"/>
                </a:cxn>
                <a:cxn ang="0">
                  <a:pos x="6214" y="1090"/>
                </a:cxn>
                <a:cxn ang="0">
                  <a:pos x="6215" y="1073"/>
                </a:cxn>
                <a:cxn ang="0">
                  <a:pos x="6217" y="1056"/>
                </a:cxn>
                <a:cxn ang="0">
                  <a:pos x="6217" y="144"/>
                </a:cxn>
                <a:cxn ang="0">
                  <a:pos x="6214" y="109"/>
                </a:cxn>
                <a:cxn ang="0">
                  <a:pos x="6211" y="94"/>
                </a:cxn>
                <a:cxn ang="0">
                  <a:pos x="6207" y="80"/>
                </a:cxn>
                <a:cxn ang="0">
                  <a:pos x="6195" y="55"/>
                </a:cxn>
                <a:cxn ang="0">
                  <a:pos x="6188" y="44"/>
                </a:cxn>
                <a:cxn ang="0">
                  <a:pos x="6181" y="36"/>
                </a:cxn>
                <a:cxn ang="0">
                  <a:pos x="6170" y="26"/>
                </a:cxn>
                <a:cxn ang="0">
                  <a:pos x="6159" y="19"/>
                </a:cxn>
                <a:cxn ang="0">
                  <a:pos x="6135" y="8"/>
                </a:cxn>
                <a:cxn ang="0">
                  <a:pos x="6121" y="4"/>
                </a:cxn>
                <a:cxn ang="0">
                  <a:pos x="6106" y="1"/>
                </a:cxn>
                <a:cxn ang="0">
                  <a:pos x="6072" y="0"/>
                </a:cxn>
                <a:cxn ang="0">
                  <a:pos x="144" y="0"/>
                </a:cxn>
              </a:cxnLst>
              <a:rect l="0" t="0" r="r" b="b"/>
              <a:pathLst>
                <a:path w="6217" h="1200">
                  <a:moveTo>
                    <a:pt x="144" y="0"/>
                  </a:moveTo>
                  <a:lnTo>
                    <a:pt x="109" y="1"/>
                  </a:lnTo>
                  <a:lnTo>
                    <a:pt x="94" y="4"/>
                  </a:lnTo>
                  <a:lnTo>
                    <a:pt x="80" y="8"/>
                  </a:lnTo>
                  <a:lnTo>
                    <a:pt x="55" y="19"/>
                  </a:lnTo>
                  <a:lnTo>
                    <a:pt x="44" y="26"/>
                  </a:lnTo>
                  <a:lnTo>
                    <a:pt x="36" y="36"/>
                  </a:lnTo>
                  <a:lnTo>
                    <a:pt x="26" y="44"/>
                  </a:lnTo>
                  <a:lnTo>
                    <a:pt x="19" y="55"/>
                  </a:lnTo>
                  <a:lnTo>
                    <a:pt x="8" y="80"/>
                  </a:lnTo>
                  <a:lnTo>
                    <a:pt x="4" y="94"/>
                  </a:lnTo>
                  <a:lnTo>
                    <a:pt x="1" y="109"/>
                  </a:lnTo>
                  <a:lnTo>
                    <a:pt x="0" y="144"/>
                  </a:lnTo>
                  <a:lnTo>
                    <a:pt x="0" y="1056"/>
                  </a:lnTo>
                  <a:lnTo>
                    <a:pt x="1" y="1090"/>
                  </a:lnTo>
                  <a:lnTo>
                    <a:pt x="4" y="1104"/>
                  </a:lnTo>
                  <a:lnTo>
                    <a:pt x="8" y="1118"/>
                  </a:lnTo>
                  <a:lnTo>
                    <a:pt x="19" y="1142"/>
                  </a:lnTo>
                  <a:lnTo>
                    <a:pt x="26" y="1153"/>
                  </a:lnTo>
                  <a:lnTo>
                    <a:pt x="36" y="1164"/>
                  </a:lnTo>
                  <a:lnTo>
                    <a:pt x="44" y="1171"/>
                  </a:lnTo>
                  <a:lnTo>
                    <a:pt x="55" y="1178"/>
                  </a:lnTo>
                  <a:lnTo>
                    <a:pt x="80" y="1190"/>
                  </a:lnTo>
                  <a:lnTo>
                    <a:pt x="94" y="1194"/>
                  </a:lnTo>
                  <a:lnTo>
                    <a:pt x="109" y="1198"/>
                  </a:lnTo>
                  <a:lnTo>
                    <a:pt x="144" y="1200"/>
                  </a:lnTo>
                  <a:lnTo>
                    <a:pt x="6072" y="1200"/>
                  </a:lnTo>
                  <a:lnTo>
                    <a:pt x="6089" y="1199"/>
                  </a:lnTo>
                  <a:lnTo>
                    <a:pt x="6106" y="1198"/>
                  </a:lnTo>
                  <a:lnTo>
                    <a:pt x="6121" y="1194"/>
                  </a:lnTo>
                  <a:lnTo>
                    <a:pt x="6135" y="1190"/>
                  </a:lnTo>
                  <a:lnTo>
                    <a:pt x="6147" y="1184"/>
                  </a:lnTo>
                  <a:lnTo>
                    <a:pt x="6159" y="1178"/>
                  </a:lnTo>
                  <a:lnTo>
                    <a:pt x="6170" y="1171"/>
                  </a:lnTo>
                  <a:lnTo>
                    <a:pt x="6181" y="1164"/>
                  </a:lnTo>
                  <a:lnTo>
                    <a:pt x="6188" y="1153"/>
                  </a:lnTo>
                  <a:lnTo>
                    <a:pt x="6195" y="1142"/>
                  </a:lnTo>
                  <a:lnTo>
                    <a:pt x="6201" y="1130"/>
                  </a:lnTo>
                  <a:lnTo>
                    <a:pt x="6207" y="1118"/>
                  </a:lnTo>
                  <a:lnTo>
                    <a:pt x="6211" y="1104"/>
                  </a:lnTo>
                  <a:lnTo>
                    <a:pt x="6214" y="1090"/>
                  </a:lnTo>
                  <a:lnTo>
                    <a:pt x="6215" y="1073"/>
                  </a:lnTo>
                  <a:lnTo>
                    <a:pt x="6217" y="1056"/>
                  </a:lnTo>
                  <a:lnTo>
                    <a:pt x="6217" y="144"/>
                  </a:lnTo>
                  <a:lnTo>
                    <a:pt x="6214" y="109"/>
                  </a:lnTo>
                  <a:lnTo>
                    <a:pt x="6211" y="94"/>
                  </a:lnTo>
                  <a:lnTo>
                    <a:pt x="6207" y="80"/>
                  </a:lnTo>
                  <a:lnTo>
                    <a:pt x="6195" y="55"/>
                  </a:lnTo>
                  <a:lnTo>
                    <a:pt x="6188" y="44"/>
                  </a:lnTo>
                  <a:lnTo>
                    <a:pt x="6181" y="36"/>
                  </a:lnTo>
                  <a:lnTo>
                    <a:pt x="6170" y="26"/>
                  </a:lnTo>
                  <a:lnTo>
                    <a:pt x="6159" y="19"/>
                  </a:lnTo>
                  <a:lnTo>
                    <a:pt x="6135" y="8"/>
                  </a:lnTo>
                  <a:lnTo>
                    <a:pt x="6121" y="4"/>
                  </a:lnTo>
                  <a:lnTo>
                    <a:pt x="6106" y="1"/>
                  </a:lnTo>
                  <a:lnTo>
                    <a:pt x="6072" y="0"/>
                  </a:lnTo>
                  <a:lnTo>
                    <a:pt x="144" y="0"/>
                  </a:lnTo>
                  <a:close/>
                </a:path>
              </a:pathLst>
            </a:custGeom>
            <a:gradFill rotWithShape="1">
              <a:gsLst>
                <a:gs pos="0">
                  <a:srgbClr val="D18316">
                    <a:gamma/>
                    <a:shade val="46275"/>
                    <a:invGamma/>
                  </a:srgbClr>
                </a:gs>
                <a:gs pos="50000">
                  <a:srgbClr val="D18316"/>
                </a:gs>
                <a:gs pos="100000">
                  <a:srgbClr val="D18316">
                    <a:gamma/>
                    <a:shade val="46275"/>
                    <a:invGamma/>
                  </a:srgbClr>
                </a:gs>
              </a:gsLst>
              <a:lin ang="5400000" scaled="1"/>
            </a:gradFill>
            <a:ln w="9525" cap="flat" cmpd="sng">
              <a:noFill/>
              <a:prstDash val="solid"/>
              <a:round/>
              <a:headEnd/>
              <a:tailEnd/>
            </a:ln>
            <a:effectLst/>
          </p:spPr>
          <p:txBody>
            <a:bodyPr tIns="0" bIns="0" anchor="ctr"/>
            <a:lstStyle/>
            <a:p>
              <a:endParaRPr lang="en-US" sz="900" b="1">
                <a:cs typeface="Calibri" pitchFamily="34" charset="0"/>
              </a:endParaRPr>
            </a:p>
          </p:txBody>
        </p:sp>
        <p:sp>
          <p:nvSpPr>
            <p:cNvPr id="549" name="Freeform 1547"/>
            <p:cNvSpPr>
              <a:spLocks/>
            </p:cNvSpPr>
            <p:nvPr/>
          </p:nvSpPr>
          <p:spPr bwMode="auto">
            <a:xfrm>
              <a:off x="4419951" y="4069591"/>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50" name="Freeform 1548"/>
            <p:cNvSpPr>
              <a:spLocks/>
            </p:cNvSpPr>
            <p:nvPr/>
          </p:nvSpPr>
          <p:spPr bwMode="auto">
            <a:xfrm>
              <a:off x="4419951" y="4089084"/>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51" name="Freeform 1549"/>
            <p:cNvSpPr>
              <a:spLocks/>
            </p:cNvSpPr>
            <p:nvPr/>
          </p:nvSpPr>
          <p:spPr bwMode="auto">
            <a:xfrm>
              <a:off x="4419951" y="4108577"/>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52" name="Freeform 1550"/>
            <p:cNvSpPr>
              <a:spLocks/>
            </p:cNvSpPr>
            <p:nvPr/>
          </p:nvSpPr>
          <p:spPr bwMode="auto">
            <a:xfrm>
              <a:off x="4419951" y="4128070"/>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53" name="Freeform 1551"/>
            <p:cNvSpPr>
              <a:spLocks/>
            </p:cNvSpPr>
            <p:nvPr/>
          </p:nvSpPr>
          <p:spPr bwMode="auto">
            <a:xfrm>
              <a:off x="4419951" y="4147563"/>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54" name="Freeform 1552"/>
            <p:cNvSpPr>
              <a:spLocks/>
            </p:cNvSpPr>
            <p:nvPr/>
          </p:nvSpPr>
          <p:spPr bwMode="auto">
            <a:xfrm>
              <a:off x="4419951" y="4167056"/>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55" name="Freeform 1553"/>
            <p:cNvSpPr>
              <a:spLocks/>
            </p:cNvSpPr>
            <p:nvPr/>
          </p:nvSpPr>
          <p:spPr bwMode="auto">
            <a:xfrm>
              <a:off x="4419951" y="4186548"/>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56" name="Freeform 1554"/>
            <p:cNvSpPr>
              <a:spLocks/>
            </p:cNvSpPr>
            <p:nvPr/>
          </p:nvSpPr>
          <p:spPr bwMode="auto">
            <a:xfrm>
              <a:off x="4419951" y="4206041"/>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57" name="Freeform 1555"/>
            <p:cNvSpPr>
              <a:spLocks/>
            </p:cNvSpPr>
            <p:nvPr/>
          </p:nvSpPr>
          <p:spPr bwMode="auto">
            <a:xfrm>
              <a:off x="4419951" y="4225534"/>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58" name="Freeform 1556"/>
            <p:cNvSpPr>
              <a:spLocks/>
            </p:cNvSpPr>
            <p:nvPr/>
          </p:nvSpPr>
          <p:spPr bwMode="auto">
            <a:xfrm>
              <a:off x="4419951" y="4245027"/>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59" name="Freeform 1557"/>
            <p:cNvSpPr>
              <a:spLocks/>
            </p:cNvSpPr>
            <p:nvPr/>
          </p:nvSpPr>
          <p:spPr bwMode="auto">
            <a:xfrm>
              <a:off x="4419951" y="4264520"/>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60" name="Freeform 1558"/>
            <p:cNvSpPr>
              <a:spLocks/>
            </p:cNvSpPr>
            <p:nvPr/>
          </p:nvSpPr>
          <p:spPr bwMode="auto">
            <a:xfrm>
              <a:off x="4419951" y="4284013"/>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61" name="Freeform 1559"/>
            <p:cNvSpPr>
              <a:spLocks/>
            </p:cNvSpPr>
            <p:nvPr/>
          </p:nvSpPr>
          <p:spPr bwMode="auto">
            <a:xfrm>
              <a:off x="4419951" y="4303506"/>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62" name="Freeform 1560"/>
            <p:cNvSpPr>
              <a:spLocks/>
            </p:cNvSpPr>
            <p:nvPr/>
          </p:nvSpPr>
          <p:spPr bwMode="auto">
            <a:xfrm>
              <a:off x="4419951" y="4322999"/>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63" name="Freeform 1561"/>
            <p:cNvSpPr>
              <a:spLocks/>
            </p:cNvSpPr>
            <p:nvPr/>
          </p:nvSpPr>
          <p:spPr bwMode="auto">
            <a:xfrm>
              <a:off x="4419951" y="434249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64" name="Freeform 1562"/>
            <p:cNvSpPr>
              <a:spLocks/>
            </p:cNvSpPr>
            <p:nvPr/>
          </p:nvSpPr>
          <p:spPr bwMode="auto">
            <a:xfrm>
              <a:off x="4419951" y="4361985"/>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65" name="Freeform 1563"/>
            <p:cNvSpPr>
              <a:spLocks/>
            </p:cNvSpPr>
            <p:nvPr/>
          </p:nvSpPr>
          <p:spPr bwMode="auto">
            <a:xfrm>
              <a:off x="4419951" y="4381477"/>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66" name="Freeform 1564"/>
            <p:cNvSpPr>
              <a:spLocks/>
            </p:cNvSpPr>
            <p:nvPr/>
          </p:nvSpPr>
          <p:spPr bwMode="auto">
            <a:xfrm>
              <a:off x="4419951" y="4400970"/>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67" name="Freeform 1565"/>
            <p:cNvSpPr>
              <a:spLocks/>
            </p:cNvSpPr>
            <p:nvPr/>
          </p:nvSpPr>
          <p:spPr bwMode="auto">
            <a:xfrm>
              <a:off x="4419951" y="4420463"/>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68" name="Freeform 1566"/>
            <p:cNvSpPr>
              <a:spLocks/>
            </p:cNvSpPr>
            <p:nvPr/>
          </p:nvSpPr>
          <p:spPr bwMode="auto">
            <a:xfrm>
              <a:off x="4419951" y="4439956"/>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69" name="Freeform 1567"/>
            <p:cNvSpPr>
              <a:spLocks/>
            </p:cNvSpPr>
            <p:nvPr/>
          </p:nvSpPr>
          <p:spPr bwMode="auto">
            <a:xfrm>
              <a:off x="4422387" y="4459449"/>
              <a:ext cx="9746" cy="9746"/>
            </a:xfrm>
            <a:custGeom>
              <a:avLst/>
              <a:gdLst/>
              <a:ahLst/>
              <a:cxnLst>
                <a:cxn ang="0">
                  <a:pos x="24" y="12"/>
                </a:cxn>
                <a:cxn ang="0">
                  <a:pos x="23" y="12"/>
                </a:cxn>
                <a:cxn ang="0">
                  <a:pos x="23" y="13"/>
                </a:cxn>
                <a:cxn ang="0">
                  <a:pos x="23" y="15"/>
                </a:cxn>
                <a:cxn ang="0">
                  <a:pos x="20" y="20"/>
                </a:cxn>
                <a:cxn ang="0">
                  <a:pos x="15" y="23"/>
                </a:cxn>
                <a:cxn ang="0">
                  <a:pos x="13" y="23"/>
                </a:cxn>
                <a:cxn ang="0">
                  <a:pos x="12" y="23"/>
                </a:cxn>
                <a:cxn ang="0">
                  <a:pos x="12" y="24"/>
                </a:cxn>
                <a:cxn ang="0">
                  <a:pos x="7" y="23"/>
                </a:cxn>
                <a:cxn ang="0">
                  <a:pos x="3" y="20"/>
                </a:cxn>
                <a:cxn ang="0">
                  <a:pos x="0" y="15"/>
                </a:cxn>
                <a:cxn ang="0">
                  <a:pos x="0" y="12"/>
                </a:cxn>
                <a:cxn ang="0">
                  <a:pos x="3" y="3"/>
                </a:cxn>
                <a:cxn ang="0">
                  <a:pos x="12" y="0"/>
                </a:cxn>
                <a:cxn ang="0">
                  <a:pos x="15" y="0"/>
                </a:cxn>
                <a:cxn ang="0">
                  <a:pos x="20" y="3"/>
                </a:cxn>
                <a:cxn ang="0">
                  <a:pos x="23" y="7"/>
                </a:cxn>
                <a:cxn ang="0">
                  <a:pos x="24" y="12"/>
                </a:cxn>
              </a:cxnLst>
              <a:rect l="0" t="0" r="r" b="b"/>
              <a:pathLst>
                <a:path w="24" h="24">
                  <a:moveTo>
                    <a:pt x="24" y="12"/>
                  </a:moveTo>
                  <a:lnTo>
                    <a:pt x="23" y="12"/>
                  </a:lnTo>
                  <a:lnTo>
                    <a:pt x="23" y="13"/>
                  </a:lnTo>
                  <a:lnTo>
                    <a:pt x="23" y="15"/>
                  </a:lnTo>
                  <a:lnTo>
                    <a:pt x="20" y="20"/>
                  </a:lnTo>
                  <a:lnTo>
                    <a:pt x="15" y="23"/>
                  </a:lnTo>
                  <a:lnTo>
                    <a:pt x="13" y="23"/>
                  </a:lnTo>
                  <a:lnTo>
                    <a:pt x="12" y="23"/>
                  </a:lnTo>
                  <a:lnTo>
                    <a:pt x="12" y="24"/>
                  </a:lnTo>
                  <a:lnTo>
                    <a:pt x="7" y="23"/>
                  </a:lnTo>
                  <a:lnTo>
                    <a:pt x="3" y="20"/>
                  </a:lnTo>
                  <a:lnTo>
                    <a:pt x="0" y="15"/>
                  </a:lnTo>
                  <a:lnTo>
                    <a:pt x="0" y="12"/>
                  </a:lnTo>
                  <a:lnTo>
                    <a:pt x="3" y="3"/>
                  </a:lnTo>
                  <a:lnTo>
                    <a:pt x="12" y="0"/>
                  </a:lnTo>
                  <a:lnTo>
                    <a:pt x="15" y="0"/>
                  </a:lnTo>
                  <a:lnTo>
                    <a:pt x="20"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70" name="Freeform 1568"/>
            <p:cNvSpPr>
              <a:spLocks/>
            </p:cNvSpPr>
            <p:nvPr/>
          </p:nvSpPr>
          <p:spPr bwMode="auto">
            <a:xfrm>
              <a:off x="4428479" y="4476505"/>
              <a:ext cx="9746" cy="9746"/>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71" name="Freeform 1569"/>
            <p:cNvSpPr>
              <a:spLocks/>
            </p:cNvSpPr>
            <p:nvPr/>
          </p:nvSpPr>
          <p:spPr bwMode="auto">
            <a:xfrm>
              <a:off x="4443098" y="4491125"/>
              <a:ext cx="9746" cy="9746"/>
            </a:xfrm>
            <a:custGeom>
              <a:avLst/>
              <a:gdLst/>
              <a:ahLst/>
              <a:cxnLst>
                <a:cxn ang="0">
                  <a:pos x="24" y="12"/>
                </a:cxn>
                <a:cxn ang="0">
                  <a:pos x="23" y="12"/>
                </a:cxn>
                <a:cxn ang="0">
                  <a:pos x="23" y="13"/>
                </a:cxn>
                <a:cxn ang="0">
                  <a:pos x="23" y="15"/>
                </a:cxn>
                <a:cxn ang="0">
                  <a:pos x="21" y="20"/>
                </a:cxn>
                <a:cxn ang="0">
                  <a:pos x="16" y="23"/>
                </a:cxn>
                <a:cxn ang="0">
                  <a:pos x="14" y="23"/>
                </a:cxn>
                <a:cxn ang="0">
                  <a:pos x="12" y="23"/>
                </a:cxn>
                <a:cxn ang="0">
                  <a:pos x="12" y="24"/>
                </a:cxn>
                <a:cxn ang="0">
                  <a:pos x="8" y="23"/>
                </a:cxn>
                <a:cxn ang="0">
                  <a:pos x="4" y="20"/>
                </a:cxn>
                <a:cxn ang="0">
                  <a:pos x="0" y="15"/>
                </a:cxn>
                <a:cxn ang="0">
                  <a:pos x="0" y="12"/>
                </a:cxn>
                <a:cxn ang="0">
                  <a:pos x="4" y="3"/>
                </a:cxn>
                <a:cxn ang="0">
                  <a:pos x="12" y="0"/>
                </a:cxn>
                <a:cxn ang="0">
                  <a:pos x="16" y="0"/>
                </a:cxn>
                <a:cxn ang="0">
                  <a:pos x="21" y="3"/>
                </a:cxn>
                <a:cxn ang="0">
                  <a:pos x="23" y="7"/>
                </a:cxn>
                <a:cxn ang="0">
                  <a:pos x="24" y="12"/>
                </a:cxn>
              </a:cxnLst>
              <a:rect l="0" t="0" r="r" b="b"/>
              <a:pathLst>
                <a:path w="24" h="24">
                  <a:moveTo>
                    <a:pt x="24" y="12"/>
                  </a:moveTo>
                  <a:lnTo>
                    <a:pt x="23" y="12"/>
                  </a:lnTo>
                  <a:lnTo>
                    <a:pt x="23" y="13"/>
                  </a:lnTo>
                  <a:lnTo>
                    <a:pt x="23" y="15"/>
                  </a:lnTo>
                  <a:lnTo>
                    <a:pt x="21" y="20"/>
                  </a:lnTo>
                  <a:lnTo>
                    <a:pt x="16" y="23"/>
                  </a:lnTo>
                  <a:lnTo>
                    <a:pt x="14" y="23"/>
                  </a:lnTo>
                  <a:lnTo>
                    <a:pt x="12" y="23"/>
                  </a:lnTo>
                  <a:lnTo>
                    <a:pt x="12" y="24"/>
                  </a:lnTo>
                  <a:lnTo>
                    <a:pt x="8" y="23"/>
                  </a:lnTo>
                  <a:lnTo>
                    <a:pt x="4" y="20"/>
                  </a:lnTo>
                  <a:lnTo>
                    <a:pt x="0" y="15"/>
                  </a:lnTo>
                  <a:lnTo>
                    <a:pt x="0" y="12"/>
                  </a:lnTo>
                  <a:lnTo>
                    <a:pt x="4" y="3"/>
                  </a:lnTo>
                  <a:lnTo>
                    <a:pt x="12" y="0"/>
                  </a:lnTo>
                  <a:lnTo>
                    <a:pt x="16" y="0"/>
                  </a:lnTo>
                  <a:lnTo>
                    <a:pt x="21"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72" name="Freeform 1570"/>
            <p:cNvSpPr>
              <a:spLocks/>
            </p:cNvSpPr>
            <p:nvPr/>
          </p:nvSpPr>
          <p:spPr bwMode="auto">
            <a:xfrm>
              <a:off x="4462591" y="4497216"/>
              <a:ext cx="9746" cy="9746"/>
            </a:xfrm>
            <a:custGeom>
              <a:avLst/>
              <a:gdLst/>
              <a:ahLst/>
              <a:cxnLst>
                <a:cxn ang="0">
                  <a:pos x="24" y="12"/>
                </a:cxn>
                <a:cxn ang="0">
                  <a:pos x="23" y="12"/>
                </a:cxn>
                <a:cxn ang="0">
                  <a:pos x="23" y="13"/>
                </a:cxn>
                <a:cxn ang="0">
                  <a:pos x="23" y="15"/>
                </a:cxn>
                <a:cxn ang="0">
                  <a:pos x="21" y="20"/>
                </a:cxn>
                <a:cxn ang="0">
                  <a:pos x="16" y="22"/>
                </a:cxn>
                <a:cxn ang="0">
                  <a:pos x="14" y="22"/>
                </a:cxn>
                <a:cxn ang="0">
                  <a:pos x="12" y="22"/>
                </a:cxn>
                <a:cxn ang="0">
                  <a:pos x="12" y="24"/>
                </a:cxn>
                <a:cxn ang="0">
                  <a:pos x="8" y="22"/>
                </a:cxn>
                <a:cxn ang="0">
                  <a:pos x="4" y="20"/>
                </a:cxn>
                <a:cxn ang="0">
                  <a:pos x="0" y="15"/>
                </a:cxn>
                <a:cxn ang="0">
                  <a:pos x="0" y="12"/>
                </a:cxn>
                <a:cxn ang="0">
                  <a:pos x="4" y="3"/>
                </a:cxn>
                <a:cxn ang="0">
                  <a:pos x="12" y="0"/>
                </a:cxn>
                <a:cxn ang="0">
                  <a:pos x="16" y="0"/>
                </a:cxn>
                <a:cxn ang="0">
                  <a:pos x="21" y="3"/>
                </a:cxn>
                <a:cxn ang="0">
                  <a:pos x="23" y="7"/>
                </a:cxn>
                <a:cxn ang="0">
                  <a:pos x="24" y="12"/>
                </a:cxn>
              </a:cxnLst>
              <a:rect l="0" t="0" r="r" b="b"/>
              <a:pathLst>
                <a:path w="24" h="24">
                  <a:moveTo>
                    <a:pt x="24" y="12"/>
                  </a:moveTo>
                  <a:lnTo>
                    <a:pt x="23" y="12"/>
                  </a:lnTo>
                  <a:lnTo>
                    <a:pt x="23" y="13"/>
                  </a:lnTo>
                  <a:lnTo>
                    <a:pt x="23" y="15"/>
                  </a:lnTo>
                  <a:lnTo>
                    <a:pt x="21" y="20"/>
                  </a:lnTo>
                  <a:lnTo>
                    <a:pt x="16" y="22"/>
                  </a:lnTo>
                  <a:lnTo>
                    <a:pt x="14" y="22"/>
                  </a:lnTo>
                  <a:lnTo>
                    <a:pt x="12" y="22"/>
                  </a:lnTo>
                  <a:lnTo>
                    <a:pt x="12" y="24"/>
                  </a:lnTo>
                  <a:lnTo>
                    <a:pt x="8" y="22"/>
                  </a:lnTo>
                  <a:lnTo>
                    <a:pt x="4" y="20"/>
                  </a:lnTo>
                  <a:lnTo>
                    <a:pt x="0" y="15"/>
                  </a:lnTo>
                  <a:lnTo>
                    <a:pt x="0" y="12"/>
                  </a:lnTo>
                  <a:lnTo>
                    <a:pt x="4" y="3"/>
                  </a:lnTo>
                  <a:lnTo>
                    <a:pt x="12" y="0"/>
                  </a:lnTo>
                  <a:lnTo>
                    <a:pt x="16" y="0"/>
                  </a:lnTo>
                  <a:lnTo>
                    <a:pt x="21"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73" name="Freeform 1571"/>
            <p:cNvSpPr>
              <a:spLocks/>
            </p:cNvSpPr>
            <p:nvPr/>
          </p:nvSpPr>
          <p:spPr bwMode="auto">
            <a:xfrm>
              <a:off x="4483303" y="4498435"/>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74" name="Freeform 1572"/>
            <p:cNvSpPr>
              <a:spLocks/>
            </p:cNvSpPr>
            <p:nvPr/>
          </p:nvSpPr>
          <p:spPr bwMode="auto">
            <a:xfrm>
              <a:off x="4502795" y="4498435"/>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75" name="Freeform 1573"/>
            <p:cNvSpPr>
              <a:spLocks/>
            </p:cNvSpPr>
            <p:nvPr/>
          </p:nvSpPr>
          <p:spPr bwMode="auto">
            <a:xfrm>
              <a:off x="4522288" y="4498435"/>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76" name="Freeform 1574"/>
            <p:cNvSpPr>
              <a:spLocks/>
            </p:cNvSpPr>
            <p:nvPr/>
          </p:nvSpPr>
          <p:spPr bwMode="auto">
            <a:xfrm>
              <a:off x="4541781" y="4498435"/>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77" name="Freeform 1575"/>
            <p:cNvSpPr>
              <a:spLocks/>
            </p:cNvSpPr>
            <p:nvPr/>
          </p:nvSpPr>
          <p:spPr bwMode="auto">
            <a:xfrm>
              <a:off x="4561274" y="4498435"/>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78" name="Freeform 1576"/>
            <p:cNvSpPr>
              <a:spLocks/>
            </p:cNvSpPr>
            <p:nvPr/>
          </p:nvSpPr>
          <p:spPr bwMode="auto">
            <a:xfrm>
              <a:off x="4580767" y="4498435"/>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79" name="Freeform 1577"/>
            <p:cNvSpPr>
              <a:spLocks/>
            </p:cNvSpPr>
            <p:nvPr/>
          </p:nvSpPr>
          <p:spPr bwMode="auto">
            <a:xfrm>
              <a:off x="4600260" y="4498435"/>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80" name="Freeform 1578"/>
            <p:cNvSpPr>
              <a:spLocks/>
            </p:cNvSpPr>
            <p:nvPr/>
          </p:nvSpPr>
          <p:spPr bwMode="auto">
            <a:xfrm>
              <a:off x="4619753" y="4498435"/>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81" name="Freeform 1579"/>
            <p:cNvSpPr>
              <a:spLocks/>
            </p:cNvSpPr>
            <p:nvPr/>
          </p:nvSpPr>
          <p:spPr bwMode="auto">
            <a:xfrm>
              <a:off x="4639246" y="4498435"/>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82" name="Freeform 1580"/>
            <p:cNvSpPr>
              <a:spLocks/>
            </p:cNvSpPr>
            <p:nvPr/>
          </p:nvSpPr>
          <p:spPr bwMode="auto">
            <a:xfrm>
              <a:off x="4658739" y="4498435"/>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83" name="Freeform 1581"/>
            <p:cNvSpPr>
              <a:spLocks/>
            </p:cNvSpPr>
            <p:nvPr/>
          </p:nvSpPr>
          <p:spPr bwMode="auto">
            <a:xfrm>
              <a:off x="4678231" y="4498435"/>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84" name="Freeform 1582"/>
            <p:cNvSpPr>
              <a:spLocks/>
            </p:cNvSpPr>
            <p:nvPr/>
          </p:nvSpPr>
          <p:spPr bwMode="auto">
            <a:xfrm>
              <a:off x="4697724" y="4498435"/>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85" name="Freeform 1583"/>
            <p:cNvSpPr>
              <a:spLocks/>
            </p:cNvSpPr>
            <p:nvPr/>
          </p:nvSpPr>
          <p:spPr bwMode="auto">
            <a:xfrm>
              <a:off x="4717217" y="4498435"/>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86" name="Freeform 1584"/>
            <p:cNvSpPr>
              <a:spLocks/>
            </p:cNvSpPr>
            <p:nvPr/>
          </p:nvSpPr>
          <p:spPr bwMode="auto">
            <a:xfrm>
              <a:off x="4736710" y="4498435"/>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87" name="Freeform 1585"/>
            <p:cNvSpPr>
              <a:spLocks/>
            </p:cNvSpPr>
            <p:nvPr/>
          </p:nvSpPr>
          <p:spPr bwMode="auto">
            <a:xfrm>
              <a:off x="4756203" y="4498435"/>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88" name="Freeform 1586"/>
            <p:cNvSpPr>
              <a:spLocks/>
            </p:cNvSpPr>
            <p:nvPr/>
          </p:nvSpPr>
          <p:spPr bwMode="auto">
            <a:xfrm>
              <a:off x="4775696" y="4498435"/>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89" name="Freeform 1587"/>
            <p:cNvSpPr>
              <a:spLocks/>
            </p:cNvSpPr>
            <p:nvPr/>
          </p:nvSpPr>
          <p:spPr bwMode="auto">
            <a:xfrm>
              <a:off x="4795189" y="4498435"/>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90" name="Freeform 1588"/>
            <p:cNvSpPr>
              <a:spLocks/>
            </p:cNvSpPr>
            <p:nvPr/>
          </p:nvSpPr>
          <p:spPr bwMode="auto">
            <a:xfrm>
              <a:off x="4814682" y="4498435"/>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91" name="Freeform 1589"/>
            <p:cNvSpPr>
              <a:spLocks/>
            </p:cNvSpPr>
            <p:nvPr/>
          </p:nvSpPr>
          <p:spPr bwMode="auto">
            <a:xfrm>
              <a:off x="4834175" y="4498435"/>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92" name="Freeform 1590"/>
            <p:cNvSpPr>
              <a:spLocks/>
            </p:cNvSpPr>
            <p:nvPr/>
          </p:nvSpPr>
          <p:spPr bwMode="auto">
            <a:xfrm>
              <a:off x="4853668" y="4498435"/>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93" name="Freeform 1591"/>
            <p:cNvSpPr>
              <a:spLocks/>
            </p:cNvSpPr>
            <p:nvPr/>
          </p:nvSpPr>
          <p:spPr bwMode="auto">
            <a:xfrm>
              <a:off x="4873160" y="4498435"/>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94" name="Freeform 1592"/>
            <p:cNvSpPr>
              <a:spLocks/>
            </p:cNvSpPr>
            <p:nvPr/>
          </p:nvSpPr>
          <p:spPr bwMode="auto">
            <a:xfrm>
              <a:off x="4892653" y="4498435"/>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95" name="Freeform 1593"/>
            <p:cNvSpPr>
              <a:spLocks/>
            </p:cNvSpPr>
            <p:nvPr/>
          </p:nvSpPr>
          <p:spPr bwMode="auto">
            <a:xfrm>
              <a:off x="4912146" y="4498435"/>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96" name="Freeform 1594"/>
            <p:cNvSpPr>
              <a:spLocks/>
            </p:cNvSpPr>
            <p:nvPr/>
          </p:nvSpPr>
          <p:spPr bwMode="auto">
            <a:xfrm>
              <a:off x="4931639" y="4498435"/>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97" name="Freeform 1595"/>
            <p:cNvSpPr>
              <a:spLocks/>
            </p:cNvSpPr>
            <p:nvPr/>
          </p:nvSpPr>
          <p:spPr bwMode="auto">
            <a:xfrm>
              <a:off x="4951132" y="4498435"/>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98" name="Freeform 1596"/>
            <p:cNvSpPr>
              <a:spLocks/>
            </p:cNvSpPr>
            <p:nvPr/>
          </p:nvSpPr>
          <p:spPr bwMode="auto">
            <a:xfrm>
              <a:off x="4970625" y="4498435"/>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599" name="Freeform 1597"/>
            <p:cNvSpPr>
              <a:spLocks/>
            </p:cNvSpPr>
            <p:nvPr/>
          </p:nvSpPr>
          <p:spPr bwMode="auto">
            <a:xfrm>
              <a:off x="4990118" y="4498435"/>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00" name="Freeform 1598"/>
            <p:cNvSpPr>
              <a:spLocks/>
            </p:cNvSpPr>
            <p:nvPr/>
          </p:nvSpPr>
          <p:spPr bwMode="auto">
            <a:xfrm>
              <a:off x="5009611" y="4498435"/>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01" name="Freeform 1599"/>
            <p:cNvSpPr>
              <a:spLocks/>
            </p:cNvSpPr>
            <p:nvPr/>
          </p:nvSpPr>
          <p:spPr bwMode="auto">
            <a:xfrm>
              <a:off x="5029104" y="4498435"/>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02" name="Freeform 1600"/>
            <p:cNvSpPr>
              <a:spLocks/>
            </p:cNvSpPr>
            <p:nvPr/>
          </p:nvSpPr>
          <p:spPr bwMode="auto">
            <a:xfrm>
              <a:off x="5048597" y="4498435"/>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03" name="Freeform 1601"/>
            <p:cNvSpPr>
              <a:spLocks/>
            </p:cNvSpPr>
            <p:nvPr/>
          </p:nvSpPr>
          <p:spPr bwMode="auto">
            <a:xfrm>
              <a:off x="5068089" y="4498435"/>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04" name="Freeform 1602"/>
            <p:cNvSpPr>
              <a:spLocks/>
            </p:cNvSpPr>
            <p:nvPr/>
          </p:nvSpPr>
          <p:spPr bwMode="auto">
            <a:xfrm>
              <a:off x="5087582" y="4498435"/>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05" name="Freeform 1603"/>
            <p:cNvSpPr>
              <a:spLocks/>
            </p:cNvSpPr>
            <p:nvPr/>
          </p:nvSpPr>
          <p:spPr bwMode="auto">
            <a:xfrm>
              <a:off x="5107075" y="4498435"/>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06" name="Freeform 1604"/>
            <p:cNvSpPr>
              <a:spLocks/>
            </p:cNvSpPr>
            <p:nvPr/>
          </p:nvSpPr>
          <p:spPr bwMode="auto">
            <a:xfrm>
              <a:off x="5126568" y="4498435"/>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07" name="Freeform 1605"/>
            <p:cNvSpPr>
              <a:spLocks/>
            </p:cNvSpPr>
            <p:nvPr/>
          </p:nvSpPr>
          <p:spPr bwMode="auto">
            <a:xfrm>
              <a:off x="5146061" y="4498435"/>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08" name="Freeform 1606"/>
            <p:cNvSpPr>
              <a:spLocks/>
            </p:cNvSpPr>
            <p:nvPr/>
          </p:nvSpPr>
          <p:spPr bwMode="auto">
            <a:xfrm>
              <a:off x="5165554" y="4498435"/>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09" name="Freeform 1607"/>
            <p:cNvSpPr>
              <a:spLocks/>
            </p:cNvSpPr>
            <p:nvPr/>
          </p:nvSpPr>
          <p:spPr bwMode="auto">
            <a:xfrm>
              <a:off x="5185047" y="4498435"/>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10" name="Freeform 1608"/>
            <p:cNvSpPr>
              <a:spLocks/>
            </p:cNvSpPr>
            <p:nvPr/>
          </p:nvSpPr>
          <p:spPr bwMode="auto">
            <a:xfrm>
              <a:off x="5204540" y="4498435"/>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11" name="Freeform 1609"/>
            <p:cNvSpPr>
              <a:spLocks/>
            </p:cNvSpPr>
            <p:nvPr/>
          </p:nvSpPr>
          <p:spPr bwMode="auto">
            <a:xfrm>
              <a:off x="5224033" y="4498435"/>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grpSp>
          <p:nvGrpSpPr>
            <p:cNvPr id="612" name="Group 1610"/>
            <p:cNvGrpSpPr>
              <a:grpSpLocks/>
            </p:cNvGrpSpPr>
            <p:nvPr/>
          </p:nvGrpSpPr>
          <p:grpSpPr bwMode="auto">
            <a:xfrm>
              <a:off x="5204540" y="4011112"/>
              <a:ext cx="1749487" cy="497069"/>
              <a:chOff x="3508" y="3580"/>
              <a:chExt cx="1436" cy="408"/>
            </a:xfrm>
          </p:grpSpPr>
          <p:sp>
            <p:nvSpPr>
              <p:cNvPr id="1522" name="Freeform 1611"/>
              <p:cNvSpPr>
                <a:spLocks/>
              </p:cNvSpPr>
              <p:nvPr/>
            </p:nvSpPr>
            <p:spPr bwMode="auto">
              <a:xfrm>
                <a:off x="3540" y="39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23" name="Freeform 1612"/>
              <p:cNvSpPr>
                <a:spLocks/>
              </p:cNvSpPr>
              <p:nvPr/>
            </p:nvSpPr>
            <p:spPr bwMode="auto">
              <a:xfrm>
                <a:off x="3556" y="39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24" name="Freeform 1613"/>
              <p:cNvSpPr>
                <a:spLocks/>
              </p:cNvSpPr>
              <p:nvPr/>
            </p:nvSpPr>
            <p:spPr bwMode="auto">
              <a:xfrm>
                <a:off x="3572" y="39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25" name="Freeform 1614"/>
              <p:cNvSpPr>
                <a:spLocks/>
              </p:cNvSpPr>
              <p:nvPr/>
            </p:nvSpPr>
            <p:spPr bwMode="auto">
              <a:xfrm>
                <a:off x="3588" y="39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26" name="Freeform 1615"/>
              <p:cNvSpPr>
                <a:spLocks/>
              </p:cNvSpPr>
              <p:nvPr/>
            </p:nvSpPr>
            <p:spPr bwMode="auto">
              <a:xfrm>
                <a:off x="3604" y="39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27" name="Freeform 1616"/>
              <p:cNvSpPr>
                <a:spLocks/>
              </p:cNvSpPr>
              <p:nvPr/>
            </p:nvSpPr>
            <p:spPr bwMode="auto">
              <a:xfrm>
                <a:off x="3620" y="39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28" name="Freeform 1617"/>
              <p:cNvSpPr>
                <a:spLocks/>
              </p:cNvSpPr>
              <p:nvPr/>
            </p:nvSpPr>
            <p:spPr bwMode="auto">
              <a:xfrm>
                <a:off x="3636" y="39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29" name="Freeform 1618"/>
              <p:cNvSpPr>
                <a:spLocks/>
              </p:cNvSpPr>
              <p:nvPr/>
            </p:nvSpPr>
            <p:spPr bwMode="auto">
              <a:xfrm>
                <a:off x="3652" y="39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30" name="Freeform 1619"/>
              <p:cNvSpPr>
                <a:spLocks/>
              </p:cNvSpPr>
              <p:nvPr/>
            </p:nvSpPr>
            <p:spPr bwMode="auto">
              <a:xfrm>
                <a:off x="3668" y="39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31" name="Freeform 1620"/>
              <p:cNvSpPr>
                <a:spLocks/>
              </p:cNvSpPr>
              <p:nvPr/>
            </p:nvSpPr>
            <p:spPr bwMode="auto">
              <a:xfrm>
                <a:off x="3684" y="39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32" name="Freeform 1621"/>
              <p:cNvSpPr>
                <a:spLocks/>
              </p:cNvSpPr>
              <p:nvPr/>
            </p:nvSpPr>
            <p:spPr bwMode="auto">
              <a:xfrm>
                <a:off x="3700" y="39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33" name="Freeform 1622"/>
              <p:cNvSpPr>
                <a:spLocks/>
              </p:cNvSpPr>
              <p:nvPr/>
            </p:nvSpPr>
            <p:spPr bwMode="auto">
              <a:xfrm>
                <a:off x="3716" y="39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34" name="Freeform 1623"/>
              <p:cNvSpPr>
                <a:spLocks/>
              </p:cNvSpPr>
              <p:nvPr/>
            </p:nvSpPr>
            <p:spPr bwMode="auto">
              <a:xfrm>
                <a:off x="3732" y="39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35" name="Freeform 1624"/>
              <p:cNvSpPr>
                <a:spLocks/>
              </p:cNvSpPr>
              <p:nvPr/>
            </p:nvSpPr>
            <p:spPr bwMode="auto">
              <a:xfrm>
                <a:off x="3748" y="39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36" name="Freeform 1625"/>
              <p:cNvSpPr>
                <a:spLocks/>
              </p:cNvSpPr>
              <p:nvPr/>
            </p:nvSpPr>
            <p:spPr bwMode="auto">
              <a:xfrm>
                <a:off x="3764" y="39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37" name="Freeform 1626"/>
              <p:cNvSpPr>
                <a:spLocks/>
              </p:cNvSpPr>
              <p:nvPr/>
            </p:nvSpPr>
            <p:spPr bwMode="auto">
              <a:xfrm>
                <a:off x="3780" y="39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38" name="Freeform 1627"/>
              <p:cNvSpPr>
                <a:spLocks/>
              </p:cNvSpPr>
              <p:nvPr/>
            </p:nvSpPr>
            <p:spPr bwMode="auto">
              <a:xfrm>
                <a:off x="3796" y="39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39" name="Freeform 1628"/>
              <p:cNvSpPr>
                <a:spLocks/>
              </p:cNvSpPr>
              <p:nvPr/>
            </p:nvSpPr>
            <p:spPr bwMode="auto">
              <a:xfrm>
                <a:off x="3812" y="39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40" name="Freeform 1629"/>
              <p:cNvSpPr>
                <a:spLocks/>
              </p:cNvSpPr>
              <p:nvPr/>
            </p:nvSpPr>
            <p:spPr bwMode="auto">
              <a:xfrm>
                <a:off x="3828" y="39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41" name="Freeform 1630"/>
              <p:cNvSpPr>
                <a:spLocks/>
              </p:cNvSpPr>
              <p:nvPr/>
            </p:nvSpPr>
            <p:spPr bwMode="auto">
              <a:xfrm>
                <a:off x="3844" y="39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42" name="Freeform 1631"/>
              <p:cNvSpPr>
                <a:spLocks/>
              </p:cNvSpPr>
              <p:nvPr/>
            </p:nvSpPr>
            <p:spPr bwMode="auto">
              <a:xfrm>
                <a:off x="3860" y="39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43" name="Freeform 1632"/>
              <p:cNvSpPr>
                <a:spLocks/>
              </p:cNvSpPr>
              <p:nvPr/>
            </p:nvSpPr>
            <p:spPr bwMode="auto">
              <a:xfrm>
                <a:off x="3876" y="39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44" name="Freeform 1633"/>
              <p:cNvSpPr>
                <a:spLocks/>
              </p:cNvSpPr>
              <p:nvPr/>
            </p:nvSpPr>
            <p:spPr bwMode="auto">
              <a:xfrm>
                <a:off x="3892" y="39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45" name="Freeform 1634"/>
              <p:cNvSpPr>
                <a:spLocks/>
              </p:cNvSpPr>
              <p:nvPr/>
            </p:nvSpPr>
            <p:spPr bwMode="auto">
              <a:xfrm>
                <a:off x="3908" y="39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46" name="Freeform 1635"/>
              <p:cNvSpPr>
                <a:spLocks/>
              </p:cNvSpPr>
              <p:nvPr/>
            </p:nvSpPr>
            <p:spPr bwMode="auto">
              <a:xfrm>
                <a:off x="3924" y="39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47" name="Freeform 1636"/>
              <p:cNvSpPr>
                <a:spLocks/>
              </p:cNvSpPr>
              <p:nvPr/>
            </p:nvSpPr>
            <p:spPr bwMode="auto">
              <a:xfrm>
                <a:off x="3940" y="39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48" name="Freeform 1637"/>
              <p:cNvSpPr>
                <a:spLocks/>
              </p:cNvSpPr>
              <p:nvPr/>
            </p:nvSpPr>
            <p:spPr bwMode="auto">
              <a:xfrm>
                <a:off x="3956" y="39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49" name="Freeform 1638"/>
              <p:cNvSpPr>
                <a:spLocks/>
              </p:cNvSpPr>
              <p:nvPr/>
            </p:nvSpPr>
            <p:spPr bwMode="auto">
              <a:xfrm>
                <a:off x="3972" y="39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50" name="Freeform 1639"/>
              <p:cNvSpPr>
                <a:spLocks/>
              </p:cNvSpPr>
              <p:nvPr/>
            </p:nvSpPr>
            <p:spPr bwMode="auto">
              <a:xfrm>
                <a:off x="3988" y="39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51" name="Freeform 1640"/>
              <p:cNvSpPr>
                <a:spLocks/>
              </p:cNvSpPr>
              <p:nvPr/>
            </p:nvSpPr>
            <p:spPr bwMode="auto">
              <a:xfrm>
                <a:off x="4004" y="39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52" name="Freeform 1641"/>
              <p:cNvSpPr>
                <a:spLocks/>
              </p:cNvSpPr>
              <p:nvPr/>
            </p:nvSpPr>
            <p:spPr bwMode="auto">
              <a:xfrm>
                <a:off x="4020" y="39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53" name="Freeform 1642"/>
              <p:cNvSpPr>
                <a:spLocks/>
              </p:cNvSpPr>
              <p:nvPr/>
            </p:nvSpPr>
            <p:spPr bwMode="auto">
              <a:xfrm>
                <a:off x="4036" y="39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54" name="Freeform 1643"/>
              <p:cNvSpPr>
                <a:spLocks/>
              </p:cNvSpPr>
              <p:nvPr/>
            </p:nvSpPr>
            <p:spPr bwMode="auto">
              <a:xfrm>
                <a:off x="4052" y="39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55" name="Freeform 1644"/>
              <p:cNvSpPr>
                <a:spLocks/>
              </p:cNvSpPr>
              <p:nvPr/>
            </p:nvSpPr>
            <p:spPr bwMode="auto">
              <a:xfrm>
                <a:off x="4068" y="39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56" name="Freeform 1645"/>
              <p:cNvSpPr>
                <a:spLocks/>
              </p:cNvSpPr>
              <p:nvPr/>
            </p:nvSpPr>
            <p:spPr bwMode="auto">
              <a:xfrm>
                <a:off x="4084" y="39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57" name="Freeform 1646"/>
              <p:cNvSpPr>
                <a:spLocks/>
              </p:cNvSpPr>
              <p:nvPr/>
            </p:nvSpPr>
            <p:spPr bwMode="auto">
              <a:xfrm>
                <a:off x="4100" y="39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58" name="Freeform 1647"/>
              <p:cNvSpPr>
                <a:spLocks/>
              </p:cNvSpPr>
              <p:nvPr/>
            </p:nvSpPr>
            <p:spPr bwMode="auto">
              <a:xfrm>
                <a:off x="4116" y="39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59" name="Freeform 1648"/>
              <p:cNvSpPr>
                <a:spLocks/>
              </p:cNvSpPr>
              <p:nvPr/>
            </p:nvSpPr>
            <p:spPr bwMode="auto">
              <a:xfrm>
                <a:off x="4132" y="39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60" name="Freeform 1649"/>
              <p:cNvSpPr>
                <a:spLocks/>
              </p:cNvSpPr>
              <p:nvPr/>
            </p:nvSpPr>
            <p:spPr bwMode="auto">
              <a:xfrm>
                <a:off x="4148" y="39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61" name="Freeform 1650"/>
              <p:cNvSpPr>
                <a:spLocks/>
              </p:cNvSpPr>
              <p:nvPr/>
            </p:nvSpPr>
            <p:spPr bwMode="auto">
              <a:xfrm>
                <a:off x="4164" y="39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62" name="Freeform 1651"/>
              <p:cNvSpPr>
                <a:spLocks/>
              </p:cNvSpPr>
              <p:nvPr/>
            </p:nvSpPr>
            <p:spPr bwMode="auto">
              <a:xfrm>
                <a:off x="4180" y="39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63" name="Freeform 1652"/>
              <p:cNvSpPr>
                <a:spLocks/>
              </p:cNvSpPr>
              <p:nvPr/>
            </p:nvSpPr>
            <p:spPr bwMode="auto">
              <a:xfrm>
                <a:off x="4196" y="39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64" name="Freeform 1653"/>
              <p:cNvSpPr>
                <a:spLocks/>
              </p:cNvSpPr>
              <p:nvPr/>
            </p:nvSpPr>
            <p:spPr bwMode="auto">
              <a:xfrm>
                <a:off x="4212" y="39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65" name="Freeform 1654"/>
              <p:cNvSpPr>
                <a:spLocks/>
              </p:cNvSpPr>
              <p:nvPr/>
            </p:nvSpPr>
            <p:spPr bwMode="auto">
              <a:xfrm>
                <a:off x="4228" y="39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66" name="Freeform 1655"/>
              <p:cNvSpPr>
                <a:spLocks/>
              </p:cNvSpPr>
              <p:nvPr/>
            </p:nvSpPr>
            <p:spPr bwMode="auto">
              <a:xfrm>
                <a:off x="4244" y="39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67" name="Freeform 1656"/>
              <p:cNvSpPr>
                <a:spLocks/>
              </p:cNvSpPr>
              <p:nvPr/>
            </p:nvSpPr>
            <p:spPr bwMode="auto">
              <a:xfrm>
                <a:off x="4260" y="39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68" name="Freeform 1657"/>
              <p:cNvSpPr>
                <a:spLocks/>
              </p:cNvSpPr>
              <p:nvPr/>
            </p:nvSpPr>
            <p:spPr bwMode="auto">
              <a:xfrm>
                <a:off x="4276" y="39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69" name="Freeform 1658"/>
              <p:cNvSpPr>
                <a:spLocks/>
              </p:cNvSpPr>
              <p:nvPr/>
            </p:nvSpPr>
            <p:spPr bwMode="auto">
              <a:xfrm>
                <a:off x="4292" y="39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70" name="Freeform 1659"/>
              <p:cNvSpPr>
                <a:spLocks/>
              </p:cNvSpPr>
              <p:nvPr/>
            </p:nvSpPr>
            <p:spPr bwMode="auto">
              <a:xfrm>
                <a:off x="4308" y="39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71" name="Freeform 1660"/>
              <p:cNvSpPr>
                <a:spLocks/>
              </p:cNvSpPr>
              <p:nvPr/>
            </p:nvSpPr>
            <p:spPr bwMode="auto">
              <a:xfrm>
                <a:off x="4324" y="39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72" name="Freeform 1661"/>
              <p:cNvSpPr>
                <a:spLocks/>
              </p:cNvSpPr>
              <p:nvPr/>
            </p:nvSpPr>
            <p:spPr bwMode="auto">
              <a:xfrm>
                <a:off x="4340" y="39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73" name="Freeform 1662"/>
              <p:cNvSpPr>
                <a:spLocks/>
              </p:cNvSpPr>
              <p:nvPr/>
            </p:nvSpPr>
            <p:spPr bwMode="auto">
              <a:xfrm>
                <a:off x="4356" y="39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74" name="Freeform 1663"/>
              <p:cNvSpPr>
                <a:spLocks/>
              </p:cNvSpPr>
              <p:nvPr/>
            </p:nvSpPr>
            <p:spPr bwMode="auto">
              <a:xfrm>
                <a:off x="4372" y="39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75" name="Freeform 1664"/>
              <p:cNvSpPr>
                <a:spLocks/>
              </p:cNvSpPr>
              <p:nvPr/>
            </p:nvSpPr>
            <p:spPr bwMode="auto">
              <a:xfrm>
                <a:off x="4388" y="39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76" name="Freeform 1665"/>
              <p:cNvSpPr>
                <a:spLocks/>
              </p:cNvSpPr>
              <p:nvPr/>
            </p:nvSpPr>
            <p:spPr bwMode="auto">
              <a:xfrm>
                <a:off x="4404" y="39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77" name="Freeform 1666"/>
              <p:cNvSpPr>
                <a:spLocks/>
              </p:cNvSpPr>
              <p:nvPr/>
            </p:nvSpPr>
            <p:spPr bwMode="auto">
              <a:xfrm>
                <a:off x="4420" y="39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78" name="Freeform 1667"/>
              <p:cNvSpPr>
                <a:spLocks/>
              </p:cNvSpPr>
              <p:nvPr/>
            </p:nvSpPr>
            <p:spPr bwMode="auto">
              <a:xfrm>
                <a:off x="4436" y="39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79" name="Freeform 1668"/>
              <p:cNvSpPr>
                <a:spLocks/>
              </p:cNvSpPr>
              <p:nvPr/>
            </p:nvSpPr>
            <p:spPr bwMode="auto">
              <a:xfrm>
                <a:off x="4452" y="39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80" name="Freeform 1669"/>
              <p:cNvSpPr>
                <a:spLocks/>
              </p:cNvSpPr>
              <p:nvPr/>
            </p:nvSpPr>
            <p:spPr bwMode="auto">
              <a:xfrm>
                <a:off x="4468" y="39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81" name="Freeform 1670"/>
              <p:cNvSpPr>
                <a:spLocks/>
              </p:cNvSpPr>
              <p:nvPr/>
            </p:nvSpPr>
            <p:spPr bwMode="auto">
              <a:xfrm>
                <a:off x="4484" y="39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82" name="Freeform 1671"/>
              <p:cNvSpPr>
                <a:spLocks/>
              </p:cNvSpPr>
              <p:nvPr/>
            </p:nvSpPr>
            <p:spPr bwMode="auto">
              <a:xfrm>
                <a:off x="4500" y="39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83" name="Freeform 1672"/>
              <p:cNvSpPr>
                <a:spLocks/>
              </p:cNvSpPr>
              <p:nvPr/>
            </p:nvSpPr>
            <p:spPr bwMode="auto">
              <a:xfrm>
                <a:off x="4516" y="39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84" name="Freeform 1673"/>
              <p:cNvSpPr>
                <a:spLocks/>
              </p:cNvSpPr>
              <p:nvPr/>
            </p:nvSpPr>
            <p:spPr bwMode="auto">
              <a:xfrm>
                <a:off x="4532" y="39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85" name="Freeform 1674"/>
              <p:cNvSpPr>
                <a:spLocks/>
              </p:cNvSpPr>
              <p:nvPr/>
            </p:nvSpPr>
            <p:spPr bwMode="auto">
              <a:xfrm>
                <a:off x="4548" y="39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86" name="Freeform 1675"/>
              <p:cNvSpPr>
                <a:spLocks/>
              </p:cNvSpPr>
              <p:nvPr/>
            </p:nvSpPr>
            <p:spPr bwMode="auto">
              <a:xfrm>
                <a:off x="4564" y="39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87" name="Freeform 1676"/>
              <p:cNvSpPr>
                <a:spLocks/>
              </p:cNvSpPr>
              <p:nvPr/>
            </p:nvSpPr>
            <p:spPr bwMode="auto">
              <a:xfrm>
                <a:off x="4580" y="39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88" name="Freeform 1677"/>
              <p:cNvSpPr>
                <a:spLocks/>
              </p:cNvSpPr>
              <p:nvPr/>
            </p:nvSpPr>
            <p:spPr bwMode="auto">
              <a:xfrm>
                <a:off x="4596" y="39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89" name="Freeform 1678"/>
              <p:cNvSpPr>
                <a:spLocks/>
              </p:cNvSpPr>
              <p:nvPr/>
            </p:nvSpPr>
            <p:spPr bwMode="auto">
              <a:xfrm>
                <a:off x="4612" y="39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90" name="Freeform 1679"/>
              <p:cNvSpPr>
                <a:spLocks/>
              </p:cNvSpPr>
              <p:nvPr/>
            </p:nvSpPr>
            <p:spPr bwMode="auto">
              <a:xfrm>
                <a:off x="4628" y="39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91" name="Freeform 1680"/>
              <p:cNvSpPr>
                <a:spLocks/>
              </p:cNvSpPr>
              <p:nvPr/>
            </p:nvSpPr>
            <p:spPr bwMode="auto">
              <a:xfrm>
                <a:off x="4644" y="39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92" name="Freeform 1681"/>
              <p:cNvSpPr>
                <a:spLocks/>
              </p:cNvSpPr>
              <p:nvPr/>
            </p:nvSpPr>
            <p:spPr bwMode="auto">
              <a:xfrm>
                <a:off x="4660" y="39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93" name="Freeform 1682"/>
              <p:cNvSpPr>
                <a:spLocks/>
              </p:cNvSpPr>
              <p:nvPr/>
            </p:nvSpPr>
            <p:spPr bwMode="auto">
              <a:xfrm>
                <a:off x="4676" y="39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94" name="Freeform 1683"/>
              <p:cNvSpPr>
                <a:spLocks/>
              </p:cNvSpPr>
              <p:nvPr/>
            </p:nvSpPr>
            <p:spPr bwMode="auto">
              <a:xfrm>
                <a:off x="4692" y="39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95" name="Freeform 1684"/>
              <p:cNvSpPr>
                <a:spLocks/>
              </p:cNvSpPr>
              <p:nvPr/>
            </p:nvSpPr>
            <p:spPr bwMode="auto">
              <a:xfrm>
                <a:off x="4708" y="39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96" name="Freeform 1685"/>
              <p:cNvSpPr>
                <a:spLocks/>
              </p:cNvSpPr>
              <p:nvPr/>
            </p:nvSpPr>
            <p:spPr bwMode="auto">
              <a:xfrm>
                <a:off x="4724" y="39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97" name="Freeform 1686"/>
              <p:cNvSpPr>
                <a:spLocks/>
              </p:cNvSpPr>
              <p:nvPr/>
            </p:nvSpPr>
            <p:spPr bwMode="auto">
              <a:xfrm>
                <a:off x="4740" y="39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98" name="Freeform 1687"/>
              <p:cNvSpPr>
                <a:spLocks/>
              </p:cNvSpPr>
              <p:nvPr/>
            </p:nvSpPr>
            <p:spPr bwMode="auto">
              <a:xfrm>
                <a:off x="4756" y="39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599" name="Freeform 1688"/>
              <p:cNvSpPr>
                <a:spLocks/>
              </p:cNvSpPr>
              <p:nvPr/>
            </p:nvSpPr>
            <p:spPr bwMode="auto">
              <a:xfrm>
                <a:off x="4772" y="39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00" name="Freeform 1689"/>
              <p:cNvSpPr>
                <a:spLocks/>
              </p:cNvSpPr>
              <p:nvPr/>
            </p:nvSpPr>
            <p:spPr bwMode="auto">
              <a:xfrm>
                <a:off x="4788" y="39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01" name="Freeform 1690"/>
              <p:cNvSpPr>
                <a:spLocks/>
              </p:cNvSpPr>
              <p:nvPr/>
            </p:nvSpPr>
            <p:spPr bwMode="auto">
              <a:xfrm>
                <a:off x="4804" y="39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02" name="Freeform 1691"/>
              <p:cNvSpPr>
                <a:spLocks/>
              </p:cNvSpPr>
              <p:nvPr/>
            </p:nvSpPr>
            <p:spPr bwMode="auto">
              <a:xfrm>
                <a:off x="4820" y="39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03" name="Freeform 1692"/>
              <p:cNvSpPr>
                <a:spLocks/>
              </p:cNvSpPr>
              <p:nvPr/>
            </p:nvSpPr>
            <p:spPr bwMode="auto">
              <a:xfrm>
                <a:off x="4836" y="39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04" name="Freeform 1693"/>
              <p:cNvSpPr>
                <a:spLocks/>
              </p:cNvSpPr>
              <p:nvPr/>
            </p:nvSpPr>
            <p:spPr bwMode="auto">
              <a:xfrm>
                <a:off x="4852" y="39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05" name="Freeform 1694"/>
              <p:cNvSpPr>
                <a:spLocks/>
              </p:cNvSpPr>
              <p:nvPr/>
            </p:nvSpPr>
            <p:spPr bwMode="auto">
              <a:xfrm>
                <a:off x="4868" y="39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06" name="Freeform 1695"/>
              <p:cNvSpPr>
                <a:spLocks/>
              </p:cNvSpPr>
              <p:nvPr/>
            </p:nvSpPr>
            <p:spPr bwMode="auto">
              <a:xfrm>
                <a:off x="4884" y="39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07" name="Freeform 1696"/>
              <p:cNvSpPr>
                <a:spLocks/>
              </p:cNvSpPr>
              <p:nvPr/>
            </p:nvSpPr>
            <p:spPr bwMode="auto">
              <a:xfrm>
                <a:off x="4900" y="3979"/>
                <a:ext cx="8" cy="8"/>
              </a:xfrm>
              <a:custGeom>
                <a:avLst/>
                <a:gdLst/>
                <a:ahLst/>
                <a:cxnLst>
                  <a:cxn ang="0">
                    <a:pos x="24" y="12"/>
                  </a:cxn>
                  <a:cxn ang="0">
                    <a:pos x="23" y="12"/>
                  </a:cxn>
                  <a:cxn ang="0">
                    <a:pos x="23" y="13"/>
                  </a:cxn>
                  <a:cxn ang="0">
                    <a:pos x="23" y="15"/>
                  </a:cxn>
                  <a:cxn ang="0">
                    <a:pos x="21" y="20"/>
                  </a:cxn>
                  <a:cxn ang="0">
                    <a:pos x="16" y="22"/>
                  </a:cxn>
                  <a:cxn ang="0">
                    <a:pos x="14" y="22"/>
                  </a:cxn>
                  <a:cxn ang="0">
                    <a:pos x="12" y="22"/>
                  </a:cxn>
                  <a:cxn ang="0">
                    <a:pos x="12" y="24"/>
                  </a:cxn>
                  <a:cxn ang="0">
                    <a:pos x="8" y="22"/>
                  </a:cxn>
                  <a:cxn ang="0">
                    <a:pos x="4" y="20"/>
                  </a:cxn>
                  <a:cxn ang="0">
                    <a:pos x="0" y="15"/>
                  </a:cxn>
                  <a:cxn ang="0">
                    <a:pos x="0" y="12"/>
                  </a:cxn>
                  <a:cxn ang="0">
                    <a:pos x="4" y="3"/>
                  </a:cxn>
                  <a:cxn ang="0">
                    <a:pos x="12" y="0"/>
                  </a:cxn>
                  <a:cxn ang="0">
                    <a:pos x="16" y="0"/>
                  </a:cxn>
                  <a:cxn ang="0">
                    <a:pos x="21" y="3"/>
                  </a:cxn>
                  <a:cxn ang="0">
                    <a:pos x="23" y="7"/>
                  </a:cxn>
                  <a:cxn ang="0">
                    <a:pos x="24" y="12"/>
                  </a:cxn>
                </a:cxnLst>
                <a:rect l="0" t="0" r="r" b="b"/>
                <a:pathLst>
                  <a:path w="24" h="24">
                    <a:moveTo>
                      <a:pt x="24" y="12"/>
                    </a:moveTo>
                    <a:lnTo>
                      <a:pt x="23" y="12"/>
                    </a:lnTo>
                    <a:lnTo>
                      <a:pt x="23" y="13"/>
                    </a:lnTo>
                    <a:lnTo>
                      <a:pt x="23" y="15"/>
                    </a:lnTo>
                    <a:lnTo>
                      <a:pt x="21" y="20"/>
                    </a:lnTo>
                    <a:lnTo>
                      <a:pt x="16" y="22"/>
                    </a:lnTo>
                    <a:lnTo>
                      <a:pt x="14" y="22"/>
                    </a:lnTo>
                    <a:lnTo>
                      <a:pt x="12" y="22"/>
                    </a:lnTo>
                    <a:lnTo>
                      <a:pt x="12" y="24"/>
                    </a:lnTo>
                    <a:lnTo>
                      <a:pt x="8" y="22"/>
                    </a:lnTo>
                    <a:lnTo>
                      <a:pt x="4" y="20"/>
                    </a:lnTo>
                    <a:lnTo>
                      <a:pt x="0" y="15"/>
                    </a:lnTo>
                    <a:lnTo>
                      <a:pt x="0" y="12"/>
                    </a:lnTo>
                    <a:lnTo>
                      <a:pt x="4" y="3"/>
                    </a:lnTo>
                    <a:lnTo>
                      <a:pt x="12" y="0"/>
                    </a:lnTo>
                    <a:lnTo>
                      <a:pt x="16" y="0"/>
                    </a:lnTo>
                    <a:lnTo>
                      <a:pt x="21"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08" name="Freeform 1697"/>
              <p:cNvSpPr>
                <a:spLocks/>
              </p:cNvSpPr>
              <p:nvPr/>
            </p:nvSpPr>
            <p:spPr bwMode="auto">
              <a:xfrm>
                <a:off x="4915" y="3974"/>
                <a:ext cx="8" cy="8"/>
              </a:xfrm>
              <a:custGeom>
                <a:avLst/>
                <a:gdLst/>
                <a:ahLst/>
                <a:cxnLst>
                  <a:cxn ang="0">
                    <a:pos x="24" y="12"/>
                  </a:cxn>
                  <a:cxn ang="0">
                    <a:pos x="23" y="12"/>
                  </a:cxn>
                  <a:cxn ang="0">
                    <a:pos x="23" y="13"/>
                  </a:cxn>
                  <a:cxn ang="0">
                    <a:pos x="23" y="16"/>
                  </a:cxn>
                  <a:cxn ang="0">
                    <a:pos x="20" y="21"/>
                  </a:cxn>
                  <a:cxn ang="0">
                    <a:pos x="16" y="23"/>
                  </a:cxn>
                  <a:cxn ang="0">
                    <a:pos x="13" y="23"/>
                  </a:cxn>
                  <a:cxn ang="0">
                    <a:pos x="12" y="23"/>
                  </a:cxn>
                  <a:cxn ang="0">
                    <a:pos x="12" y="24"/>
                  </a:cxn>
                  <a:cxn ang="0">
                    <a:pos x="7" y="23"/>
                  </a:cxn>
                  <a:cxn ang="0">
                    <a:pos x="4" y="21"/>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1"/>
                    </a:lnTo>
                    <a:lnTo>
                      <a:pt x="16" y="23"/>
                    </a:lnTo>
                    <a:lnTo>
                      <a:pt x="13" y="23"/>
                    </a:lnTo>
                    <a:lnTo>
                      <a:pt x="12" y="23"/>
                    </a:lnTo>
                    <a:lnTo>
                      <a:pt x="12" y="24"/>
                    </a:lnTo>
                    <a:lnTo>
                      <a:pt x="7" y="23"/>
                    </a:lnTo>
                    <a:lnTo>
                      <a:pt x="4" y="21"/>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09" name="Freeform 1698"/>
              <p:cNvSpPr>
                <a:spLocks/>
              </p:cNvSpPr>
              <p:nvPr/>
            </p:nvSpPr>
            <p:spPr bwMode="auto">
              <a:xfrm>
                <a:off x="4927" y="3964"/>
                <a:ext cx="8" cy="8"/>
              </a:xfrm>
              <a:custGeom>
                <a:avLst/>
                <a:gdLst/>
                <a:ahLst/>
                <a:cxnLst>
                  <a:cxn ang="0">
                    <a:pos x="24" y="12"/>
                  </a:cxn>
                  <a:cxn ang="0">
                    <a:pos x="23" y="12"/>
                  </a:cxn>
                  <a:cxn ang="0">
                    <a:pos x="23" y="13"/>
                  </a:cxn>
                  <a:cxn ang="0">
                    <a:pos x="23" y="15"/>
                  </a:cxn>
                  <a:cxn ang="0">
                    <a:pos x="21" y="20"/>
                  </a:cxn>
                  <a:cxn ang="0">
                    <a:pos x="16" y="23"/>
                  </a:cxn>
                  <a:cxn ang="0">
                    <a:pos x="13" y="23"/>
                  </a:cxn>
                  <a:cxn ang="0">
                    <a:pos x="12" y="23"/>
                  </a:cxn>
                  <a:cxn ang="0">
                    <a:pos x="12" y="24"/>
                  </a:cxn>
                  <a:cxn ang="0">
                    <a:pos x="7" y="23"/>
                  </a:cxn>
                  <a:cxn ang="0">
                    <a:pos x="4" y="20"/>
                  </a:cxn>
                  <a:cxn ang="0">
                    <a:pos x="0" y="15"/>
                  </a:cxn>
                  <a:cxn ang="0">
                    <a:pos x="0" y="12"/>
                  </a:cxn>
                  <a:cxn ang="0">
                    <a:pos x="4" y="3"/>
                  </a:cxn>
                  <a:cxn ang="0">
                    <a:pos x="12" y="0"/>
                  </a:cxn>
                  <a:cxn ang="0">
                    <a:pos x="16" y="0"/>
                  </a:cxn>
                  <a:cxn ang="0">
                    <a:pos x="21" y="3"/>
                  </a:cxn>
                  <a:cxn ang="0">
                    <a:pos x="23" y="7"/>
                  </a:cxn>
                  <a:cxn ang="0">
                    <a:pos x="24" y="12"/>
                  </a:cxn>
                </a:cxnLst>
                <a:rect l="0" t="0" r="r" b="b"/>
                <a:pathLst>
                  <a:path w="24" h="24">
                    <a:moveTo>
                      <a:pt x="24" y="12"/>
                    </a:moveTo>
                    <a:lnTo>
                      <a:pt x="23" y="12"/>
                    </a:lnTo>
                    <a:lnTo>
                      <a:pt x="23" y="13"/>
                    </a:lnTo>
                    <a:lnTo>
                      <a:pt x="23" y="15"/>
                    </a:lnTo>
                    <a:lnTo>
                      <a:pt x="21" y="20"/>
                    </a:lnTo>
                    <a:lnTo>
                      <a:pt x="16" y="23"/>
                    </a:lnTo>
                    <a:lnTo>
                      <a:pt x="13" y="23"/>
                    </a:lnTo>
                    <a:lnTo>
                      <a:pt x="12" y="23"/>
                    </a:lnTo>
                    <a:lnTo>
                      <a:pt x="12" y="24"/>
                    </a:lnTo>
                    <a:lnTo>
                      <a:pt x="7" y="23"/>
                    </a:lnTo>
                    <a:lnTo>
                      <a:pt x="4" y="20"/>
                    </a:lnTo>
                    <a:lnTo>
                      <a:pt x="0" y="15"/>
                    </a:lnTo>
                    <a:lnTo>
                      <a:pt x="0" y="12"/>
                    </a:lnTo>
                    <a:lnTo>
                      <a:pt x="4" y="3"/>
                    </a:lnTo>
                    <a:lnTo>
                      <a:pt x="12" y="0"/>
                    </a:lnTo>
                    <a:lnTo>
                      <a:pt x="16" y="0"/>
                    </a:lnTo>
                    <a:lnTo>
                      <a:pt x="21"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10" name="Freeform 1699"/>
              <p:cNvSpPr>
                <a:spLocks/>
              </p:cNvSpPr>
              <p:nvPr/>
            </p:nvSpPr>
            <p:spPr bwMode="auto">
              <a:xfrm>
                <a:off x="4935" y="3948"/>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11" name="Freeform 1700"/>
              <p:cNvSpPr>
                <a:spLocks/>
              </p:cNvSpPr>
              <p:nvPr/>
            </p:nvSpPr>
            <p:spPr bwMode="auto">
              <a:xfrm>
                <a:off x="4936" y="3930"/>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12" name="Freeform 1701"/>
              <p:cNvSpPr>
                <a:spLocks/>
              </p:cNvSpPr>
              <p:nvPr/>
            </p:nvSpPr>
            <p:spPr bwMode="auto">
              <a:xfrm>
                <a:off x="4936" y="3914"/>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13" name="Freeform 1702"/>
              <p:cNvSpPr>
                <a:spLocks/>
              </p:cNvSpPr>
              <p:nvPr/>
            </p:nvSpPr>
            <p:spPr bwMode="auto">
              <a:xfrm>
                <a:off x="4936" y="3898"/>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14" name="Freeform 1703"/>
              <p:cNvSpPr>
                <a:spLocks/>
              </p:cNvSpPr>
              <p:nvPr/>
            </p:nvSpPr>
            <p:spPr bwMode="auto">
              <a:xfrm>
                <a:off x="4936" y="3882"/>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15" name="Freeform 1704"/>
              <p:cNvSpPr>
                <a:spLocks/>
              </p:cNvSpPr>
              <p:nvPr/>
            </p:nvSpPr>
            <p:spPr bwMode="auto">
              <a:xfrm>
                <a:off x="4936" y="3866"/>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16" name="Freeform 1705"/>
              <p:cNvSpPr>
                <a:spLocks/>
              </p:cNvSpPr>
              <p:nvPr/>
            </p:nvSpPr>
            <p:spPr bwMode="auto">
              <a:xfrm>
                <a:off x="4936" y="3850"/>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17" name="Freeform 1706"/>
              <p:cNvSpPr>
                <a:spLocks/>
              </p:cNvSpPr>
              <p:nvPr/>
            </p:nvSpPr>
            <p:spPr bwMode="auto">
              <a:xfrm>
                <a:off x="4936" y="3834"/>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18" name="Freeform 1707"/>
              <p:cNvSpPr>
                <a:spLocks/>
              </p:cNvSpPr>
              <p:nvPr/>
            </p:nvSpPr>
            <p:spPr bwMode="auto">
              <a:xfrm>
                <a:off x="4936" y="3818"/>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19" name="Freeform 1708"/>
              <p:cNvSpPr>
                <a:spLocks/>
              </p:cNvSpPr>
              <p:nvPr/>
            </p:nvSpPr>
            <p:spPr bwMode="auto">
              <a:xfrm>
                <a:off x="4936" y="3802"/>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20" name="Freeform 1709"/>
              <p:cNvSpPr>
                <a:spLocks/>
              </p:cNvSpPr>
              <p:nvPr/>
            </p:nvSpPr>
            <p:spPr bwMode="auto">
              <a:xfrm>
                <a:off x="4936" y="3786"/>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21" name="Freeform 1710"/>
              <p:cNvSpPr>
                <a:spLocks/>
              </p:cNvSpPr>
              <p:nvPr/>
            </p:nvSpPr>
            <p:spPr bwMode="auto">
              <a:xfrm>
                <a:off x="4936" y="3770"/>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22" name="Freeform 1711"/>
              <p:cNvSpPr>
                <a:spLocks/>
              </p:cNvSpPr>
              <p:nvPr/>
            </p:nvSpPr>
            <p:spPr bwMode="auto">
              <a:xfrm>
                <a:off x="4936" y="3754"/>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23" name="Freeform 1712"/>
              <p:cNvSpPr>
                <a:spLocks/>
              </p:cNvSpPr>
              <p:nvPr/>
            </p:nvSpPr>
            <p:spPr bwMode="auto">
              <a:xfrm>
                <a:off x="4936" y="3738"/>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24" name="Freeform 1713"/>
              <p:cNvSpPr>
                <a:spLocks/>
              </p:cNvSpPr>
              <p:nvPr/>
            </p:nvSpPr>
            <p:spPr bwMode="auto">
              <a:xfrm>
                <a:off x="4936" y="3722"/>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25" name="Freeform 1714"/>
              <p:cNvSpPr>
                <a:spLocks/>
              </p:cNvSpPr>
              <p:nvPr/>
            </p:nvSpPr>
            <p:spPr bwMode="auto">
              <a:xfrm>
                <a:off x="4936" y="3706"/>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26" name="Freeform 1715"/>
              <p:cNvSpPr>
                <a:spLocks/>
              </p:cNvSpPr>
              <p:nvPr/>
            </p:nvSpPr>
            <p:spPr bwMode="auto">
              <a:xfrm>
                <a:off x="4936" y="3690"/>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27" name="Freeform 1716"/>
              <p:cNvSpPr>
                <a:spLocks/>
              </p:cNvSpPr>
              <p:nvPr/>
            </p:nvSpPr>
            <p:spPr bwMode="auto">
              <a:xfrm>
                <a:off x="4936" y="3674"/>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28" name="Freeform 1717"/>
              <p:cNvSpPr>
                <a:spLocks/>
              </p:cNvSpPr>
              <p:nvPr/>
            </p:nvSpPr>
            <p:spPr bwMode="auto">
              <a:xfrm>
                <a:off x="4936" y="3658"/>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29" name="Freeform 1718"/>
              <p:cNvSpPr>
                <a:spLocks/>
              </p:cNvSpPr>
              <p:nvPr/>
            </p:nvSpPr>
            <p:spPr bwMode="auto">
              <a:xfrm>
                <a:off x="4936" y="3642"/>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30" name="Freeform 1719"/>
              <p:cNvSpPr>
                <a:spLocks/>
              </p:cNvSpPr>
              <p:nvPr/>
            </p:nvSpPr>
            <p:spPr bwMode="auto">
              <a:xfrm>
                <a:off x="4936" y="3626"/>
                <a:ext cx="8" cy="8"/>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31" name="Freeform 1720"/>
              <p:cNvSpPr>
                <a:spLocks/>
              </p:cNvSpPr>
              <p:nvPr/>
            </p:nvSpPr>
            <p:spPr bwMode="auto">
              <a:xfrm>
                <a:off x="4935" y="3611"/>
                <a:ext cx="8" cy="8"/>
              </a:xfrm>
              <a:custGeom>
                <a:avLst/>
                <a:gdLst/>
                <a:ahLst/>
                <a:cxnLst>
                  <a:cxn ang="0">
                    <a:pos x="24" y="12"/>
                  </a:cxn>
                  <a:cxn ang="0">
                    <a:pos x="23" y="12"/>
                  </a:cxn>
                  <a:cxn ang="0">
                    <a:pos x="23" y="13"/>
                  </a:cxn>
                  <a:cxn ang="0">
                    <a:pos x="23" y="15"/>
                  </a:cxn>
                  <a:cxn ang="0">
                    <a:pos x="20" y="20"/>
                  </a:cxn>
                  <a:cxn ang="0">
                    <a:pos x="15" y="22"/>
                  </a:cxn>
                  <a:cxn ang="0">
                    <a:pos x="13" y="22"/>
                  </a:cxn>
                  <a:cxn ang="0">
                    <a:pos x="12" y="22"/>
                  </a:cxn>
                  <a:cxn ang="0">
                    <a:pos x="12" y="24"/>
                  </a:cxn>
                  <a:cxn ang="0">
                    <a:pos x="7" y="22"/>
                  </a:cxn>
                  <a:cxn ang="0">
                    <a:pos x="3" y="20"/>
                  </a:cxn>
                  <a:cxn ang="0">
                    <a:pos x="0" y="15"/>
                  </a:cxn>
                  <a:cxn ang="0">
                    <a:pos x="0" y="12"/>
                  </a:cxn>
                  <a:cxn ang="0">
                    <a:pos x="3" y="3"/>
                  </a:cxn>
                  <a:cxn ang="0">
                    <a:pos x="12" y="0"/>
                  </a:cxn>
                  <a:cxn ang="0">
                    <a:pos x="15" y="0"/>
                  </a:cxn>
                  <a:cxn ang="0">
                    <a:pos x="20" y="3"/>
                  </a:cxn>
                  <a:cxn ang="0">
                    <a:pos x="23" y="7"/>
                  </a:cxn>
                  <a:cxn ang="0">
                    <a:pos x="24" y="12"/>
                  </a:cxn>
                </a:cxnLst>
                <a:rect l="0" t="0" r="r" b="b"/>
                <a:pathLst>
                  <a:path w="24" h="24">
                    <a:moveTo>
                      <a:pt x="24" y="12"/>
                    </a:moveTo>
                    <a:lnTo>
                      <a:pt x="23" y="12"/>
                    </a:lnTo>
                    <a:lnTo>
                      <a:pt x="23" y="13"/>
                    </a:lnTo>
                    <a:lnTo>
                      <a:pt x="23" y="15"/>
                    </a:lnTo>
                    <a:lnTo>
                      <a:pt x="20" y="20"/>
                    </a:lnTo>
                    <a:lnTo>
                      <a:pt x="15" y="22"/>
                    </a:lnTo>
                    <a:lnTo>
                      <a:pt x="13" y="22"/>
                    </a:lnTo>
                    <a:lnTo>
                      <a:pt x="12" y="22"/>
                    </a:lnTo>
                    <a:lnTo>
                      <a:pt x="12" y="24"/>
                    </a:lnTo>
                    <a:lnTo>
                      <a:pt x="7" y="22"/>
                    </a:lnTo>
                    <a:lnTo>
                      <a:pt x="3" y="20"/>
                    </a:lnTo>
                    <a:lnTo>
                      <a:pt x="0" y="15"/>
                    </a:lnTo>
                    <a:lnTo>
                      <a:pt x="0" y="12"/>
                    </a:lnTo>
                    <a:lnTo>
                      <a:pt x="3" y="3"/>
                    </a:lnTo>
                    <a:lnTo>
                      <a:pt x="12" y="0"/>
                    </a:lnTo>
                    <a:lnTo>
                      <a:pt x="15" y="0"/>
                    </a:lnTo>
                    <a:lnTo>
                      <a:pt x="20"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32" name="Freeform 1721"/>
              <p:cNvSpPr>
                <a:spLocks/>
              </p:cNvSpPr>
              <p:nvPr/>
            </p:nvSpPr>
            <p:spPr bwMode="auto">
              <a:xfrm>
                <a:off x="4928" y="3597"/>
                <a:ext cx="8" cy="8"/>
              </a:xfrm>
              <a:custGeom>
                <a:avLst/>
                <a:gdLst/>
                <a:ahLst/>
                <a:cxnLst>
                  <a:cxn ang="0">
                    <a:pos x="24" y="12"/>
                  </a:cxn>
                  <a:cxn ang="0">
                    <a:pos x="22" y="12"/>
                  </a:cxn>
                  <a:cxn ang="0">
                    <a:pos x="22" y="14"/>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8"/>
                  </a:cxn>
                  <a:cxn ang="0">
                    <a:pos x="24" y="12"/>
                  </a:cxn>
                </a:cxnLst>
                <a:rect l="0" t="0" r="r" b="b"/>
                <a:pathLst>
                  <a:path w="24" h="24">
                    <a:moveTo>
                      <a:pt x="24" y="12"/>
                    </a:moveTo>
                    <a:lnTo>
                      <a:pt x="22" y="12"/>
                    </a:lnTo>
                    <a:lnTo>
                      <a:pt x="22" y="14"/>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8"/>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33" name="Freeform 1722"/>
              <p:cNvSpPr>
                <a:spLocks/>
              </p:cNvSpPr>
              <p:nvPr/>
            </p:nvSpPr>
            <p:spPr bwMode="auto">
              <a:xfrm>
                <a:off x="4917" y="3586"/>
                <a:ext cx="8" cy="8"/>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34" name="Freeform 1723"/>
              <p:cNvSpPr>
                <a:spLocks/>
              </p:cNvSpPr>
              <p:nvPr/>
            </p:nvSpPr>
            <p:spPr bwMode="auto">
              <a:xfrm>
                <a:off x="4901" y="3581"/>
                <a:ext cx="8" cy="8"/>
              </a:xfrm>
              <a:custGeom>
                <a:avLst/>
                <a:gdLst/>
                <a:ahLst/>
                <a:cxnLst>
                  <a:cxn ang="0">
                    <a:pos x="24" y="12"/>
                  </a:cxn>
                  <a:cxn ang="0">
                    <a:pos x="23" y="12"/>
                  </a:cxn>
                  <a:cxn ang="0">
                    <a:pos x="23" y="14"/>
                  </a:cxn>
                  <a:cxn ang="0">
                    <a:pos x="23" y="16"/>
                  </a:cxn>
                  <a:cxn ang="0">
                    <a:pos x="20" y="21"/>
                  </a:cxn>
                  <a:cxn ang="0">
                    <a:pos x="16" y="23"/>
                  </a:cxn>
                  <a:cxn ang="0">
                    <a:pos x="13" y="23"/>
                  </a:cxn>
                  <a:cxn ang="0">
                    <a:pos x="12" y="23"/>
                  </a:cxn>
                  <a:cxn ang="0">
                    <a:pos x="12" y="24"/>
                  </a:cxn>
                  <a:cxn ang="0">
                    <a:pos x="7" y="23"/>
                  </a:cxn>
                  <a:cxn ang="0">
                    <a:pos x="4" y="21"/>
                  </a:cxn>
                  <a:cxn ang="0">
                    <a:pos x="0" y="16"/>
                  </a:cxn>
                  <a:cxn ang="0">
                    <a:pos x="0" y="12"/>
                  </a:cxn>
                  <a:cxn ang="0">
                    <a:pos x="4" y="4"/>
                  </a:cxn>
                  <a:cxn ang="0">
                    <a:pos x="12" y="0"/>
                  </a:cxn>
                  <a:cxn ang="0">
                    <a:pos x="16" y="0"/>
                  </a:cxn>
                  <a:cxn ang="0">
                    <a:pos x="20" y="4"/>
                  </a:cxn>
                  <a:cxn ang="0">
                    <a:pos x="23" y="8"/>
                  </a:cxn>
                  <a:cxn ang="0">
                    <a:pos x="24" y="12"/>
                  </a:cxn>
                </a:cxnLst>
                <a:rect l="0" t="0" r="r" b="b"/>
                <a:pathLst>
                  <a:path w="24" h="24">
                    <a:moveTo>
                      <a:pt x="24" y="12"/>
                    </a:moveTo>
                    <a:lnTo>
                      <a:pt x="23" y="12"/>
                    </a:lnTo>
                    <a:lnTo>
                      <a:pt x="23" y="14"/>
                    </a:lnTo>
                    <a:lnTo>
                      <a:pt x="23" y="16"/>
                    </a:lnTo>
                    <a:lnTo>
                      <a:pt x="20" y="21"/>
                    </a:lnTo>
                    <a:lnTo>
                      <a:pt x="16" y="23"/>
                    </a:lnTo>
                    <a:lnTo>
                      <a:pt x="13" y="23"/>
                    </a:lnTo>
                    <a:lnTo>
                      <a:pt x="12" y="23"/>
                    </a:lnTo>
                    <a:lnTo>
                      <a:pt x="12" y="24"/>
                    </a:lnTo>
                    <a:lnTo>
                      <a:pt x="7" y="23"/>
                    </a:lnTo>
                    <a:lnTo>
                      <a:pt x="4" y="21"/>
                    </a:lnTo>
                    <a:lnTo>
                      <a:pt x="0" y="16"/>
                    </a:lnTo>
                    <a:lnTo>
                      <a:pt x="0" y="12"/>
                    </a:lnTo>
                    <a:lnTo>
                      <a:pt x="4" y="4"/>
                    </a:lnTo>
                    <a:lnTo>
                      <a:pt x="12" y="0"/>
                    </a:lnTo>
                    <a:lnTo>
                      <a:pt x="16" y="0"/>
                    </a:lnTo>
                    <a:lnTo>
                      <a:pt x="20" y="4"/>
                    </a:lnTo>
                    <a:lnTo>
                      <a:pt x="23" y="8"/>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35" name="Freeform 1724"/>
              <p:cNvSpPr>
                <a:spLocks/>
              </p:cNvSpPr>
              <p:nvPr/>
            </p:nvSpPr>
            <p:spPr bwMode="auto">
              <a:xfrm>
                <a:off x="4884" y="35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36" name="Freeform 1725"/>
              <p:cNvSpPr>
                <a:spLocks/>
              </p:cNvSpPr>
              <p:nvPr/>
            </p:nvSpPr>
            <p:spPr bwMode="auto">
              <a:xfrm>
                <a:off x="4868" y="35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37" name="Freeform 1726"/>
              <p:cNvSpPr>
                <a:spLocks/>
              </p:cNvSpPr>
              <p:nvPr/>
            </p:nvSpPr>
            <p:spPr bwMode="auto">
              <a:xfrm>
                <a:off x="4852" y="35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38" name="Freeform 1727"/>
              <p:cNvSpPr>
                <a:spLocks/>
              </p:cNvSpPr>
              <p:nvPr/>
            </p:nvSpPr>
            <p:spPr bwMode="auto">
              <a:xfrm>
                <a:off x="4836" y="35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39" name="Freeform 1728"/>
              <p:cNvSpPr>
                <a:spLocks/>
              </p:cNvSpPr>
              <p:nvPr/>
            </p:nvSpPr>
            <p:spPr bwMode="auto">
              <a:xfrm>
                <a:off x="4820" y="35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40" name="Freeform 1729"/>
              <p:cNvSpPr>
                <a:spLocks/>
              </p:cNvSpPr>
              <p:nvPr/>
            </p:nvSpPr>
            <p:spPr bwMode="auto">
              <a:xfrm>
                <a:off x="4804" y="35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41" name="Freeform 1730"/>
              <p:cNvSpPr>
                <a:spLocks/>
              </p:cNvSpPr>
              <p:nvPr/>
            </p:nvSpPr>
            <p:spPr bwMode="auto">
              <a:xfrm>
                <a:off x="4788" y="35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42" name="Freeform 1731"/>
              <p:cNvSpPr>
                <a:spLocks/>
              </p:cNvSpPr>
              <p:nvPr/>
            </p:nvSpPr>
            <p:spPr bwMode="auto">
              <a:xfrm>
                <a:off x="4772" y="35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43" name="Freeform 1732"/>
              <p:cNvSpPr>
                <a:spLocks/>
              </p:cNvSpPr>
              <p:nvPr/>
            </p:nvSpPr>
            <p:spPr bwMode="auto">
              <a:xfrm>
                <a:off x="4756" y="35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44" name="Freeform 1733"/>
              <p:cNvSpPr>
                <a:spLocks/>
              </p:cNvSpPr>
              <p:nvPr/>
            </p:nvSpPr>
            <p:spPr bwMode="auto">
              <a:xfrm>
                <a:off x="4740" y="35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45" name="Freeform 1734"/>
              <p:cNvSpPr>
                <a:spLocks/>
              </p:cNvSpPr>
              <p:nvPr/>
            </p:nvSpPr>
            <p:spPr bwMode="auto">
              <a:xfrm>
                <a:off x="4724" y="35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46" name="Freeform 1735"/>
              <p:cNvSpPr>
                <a:spLocks/>
              </p:cNvSpPr>
              <p:nvPr/>
            </p:nvSpPr>
            <p:spPr bwMode="auto">
              <a:xfrm>
                <a:off x="4708" y="35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47" name="Freeform 1736"/>
              <p:cNvSpPr>
                <a:spLocks/>
              </p:cNvSpPr>
              <p:nvPr/>
            </p:nvSpPr>
            <p:spPr bwMode="auto">
              <a:xfrm>
                <a:off x="4692" y="35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48" name="Freeform 1737"/>
              <p:cNvSpPr>
                <a:spLocks/>
              </p:cNvSpPr>
              <p:nvPr/>
            </p:nvSpPr>
            <p:spPr bwMode="auto">
              <a:xfrm>
                <a:off x="4676" y="35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49" name="Freeform 1738"/>
              <p:cNvSpPr>
                <a:spLocks/>
              </p:cNvSpPr>
              <p:nvPr/>
            </p:nvSpPr>
            <p:spPr bwMode="auto">
              <a:xfrm>
                <a:off x="4660" y="35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50" name="Freeform 1739"/>
              <p:cNvSpPr>
                <a:spLocks/>
              </p:cNvSpPr>
              <p:nvPr/>
            </p:nvSpPr>
            <p:spPr bwMode="auto">
              <a:xfrm>
                <a:off x="4644" y="35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51" name="Freeform 1740"/>
              <p:cNvSpPr>
                <a:spLocks/>
              </p:cNvSpPr>
              <p:nvPr/>
            </p:nvSpPr>
            <p:spPr bwMode="auto">
              <a:xfrm>
                <a:off x="4628" y="35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52" name="Freeform 1741"/>
              <p:cNvSpPr>
                <a:spLocks/>
              </p:cNvSpPr>
              <p:nvPr/>
            </p:nvSpPr>
            <p:spPr bwMode="auto">
              <a:xfrm>
                <a:off x="4612" y="35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53" name="Freeform 1742"/>
              <p:cNvSpPr>
                <a:spLocks/>
              </p:cNvSpPr>
              <p:nvPr/>
            </p:nvSpPr>
            <p:spPr bwMode="auto">
              <a:xfrm>
                <a:off x="4596" y="35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54" name="Freeform 1743"/>
              <p:cNvSpPr>
                <a:spLocks/>
              </p:cNvSpPr>
              <p:nvPr/>
            </p:nvSpPr>
            <p:spPr bwMode="auto">
              <a:xfrm>
                <a:off x="4580" y="35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55" name="Freeform 1744"/>
              <p:cNvSpPr>
                <a:spLocks/>
              </p:cNvSpPr>
              <p:nvPr/>
            </p:nvSpPr>
            <p:spPr bwMode="auto">
              <a:xfrm>
                <a:off x="4564" y="35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56" name="Freeform 1745"/>
              <p:cNvSpPr>
                <a:spLocks/>
              </p:cNvSpPr>
              <p:nvPr/>
            </p:nvSpPr>
            <p:spPr bwMode="auto">
              <a:xfrm>
                <a:off x="4548" y="35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57" name="Freeform 1746"/>
              <p:cNvSpPr>
                <a:spLocks/>
              </p:cNvSpPr>
              <p:nvPr/>
            </p:nvSpPr>
            <p:spPr bwMode="auto">
              <a:xfrm>
                <a:off x="4532" y="35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58" name="Freeform 1747"/>
              <p:cNvSpPr>
                <a:spLocks/>
              </p:cNvSpPr>
              <p:nvPr/>
            </p:nvSpPr>
            <p:spPr bwMode="auto">
              <a:xfrm>
                <a:off x="4516" y="35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59" name="Freeform 1748"/>
              <p:cNvSpPr>
                <a:spLocks/>
              </p:cNvSpPr>
              <p:nvPr/>
            </p:nvSpPr>
            <p:spPr bwMode="auto">
              <a:xfrm>
                <a:off x="4500" y="35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60" name="Freeform 1749"/>
              <p:cNvSpPr>
                <a:spLocks/>
              </p:cNvSpPr>
              <p:nvPr/>
            </p:nvSpPr>
            <p:spPr bwMode="auto">
              <a:xfrm>
                <a:off x="4484" y="35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61" name="Freeform 1750"/>
              <p:cNvSpPr>
                <a:spLocks/>
              </p:cNvSpPr>
              <p:nvPr/>
            </p:nvSpPr>
            <p:spPr bwMode="auto">
              <a:xfrm>
                <a:off x="4468" y="35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62" name="Freeform 1751"/>
              <p:cNvSpPr>
                <a:spLocks/>
              </p:cNvSpPr>
              <p:nvPr/>
            </p:nvSpPr>
            <p:spPr bwMode="auto">
              <a:xfrm>
                <a:off x="4452" y="35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63" name="Freeform 1752"/>
              <p:cNvSpPr>
                <a:spLocks/>
              </p:cNvSpPr>
              <p:nvPr/>
            </p:nvSpPr>
            <p:spPr bwMode="auto">
              <a:xfrm>
                <a:off x="4436" y="35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64" name="Freeform 1753"/>
              <p:cNvSpPr>
                <a:spLocks/>
              </p:cNvSpPr>
              <p:nvPr/>
            </p:nvSpPr>
            <p:spPr bwMode="auto">
              <a:xfrm>
                <a:off x="4420" y="35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65" name="Freeform 1754"/>
              <p:cNvSpPr>
                <a:spLocks/>
              </p:cNvSpPr>
              <p:nvPr/>
            </p:nvSpPr>
            <p:spPr bwMode="auto">
              <a:xfrm>
                <a:off x="4404" y="35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66" name="Freeform 1755"/>
              <p:cNvSpPr>
                <a:spLocks/>
              </p:cNvSpPr>
              <p:nvPr/>
            </p:nvSpPr>
            <p:spPr bwMode="auto">
              <a:xfrm>
                <a:off x="4388" y="35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67" name="Freeform 1756"/>
              <p:cNvSpPr>
                <a:spLocks/>
              </p:cNvSpPr>
              <p:nvPr/>
            </p:nvSpPr>
            <p:spPr bwMode="auto">
              <a:xfrm>
                <a:off x="4372" y="35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68" name="Freeform 1757"/>
              <p:cNvSpPr>
                <a:spLocks/>
              </p:cNvSpPr>
              <p:nvPr/>
            </p:nvSpPr>
            <p:spPr bwMode="auto">
              <a:xfrm>
                <a:off x="4356" y="35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69" name="Freeform 1758"/>
              <p:cNvSpPr>
                <a:spLocks/>
              </p:cNvSpPr>
              <p:nvPr/>
            </p:nvSpPr>
            <p:spPr bwMode="auto">
              <a:xfrm>
                <a:off x="4340" y="35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70" name="Freeform 1759"/>
              <p:cNvSpPr>
                <a:spLocks/>
              </p:cNvSpPr>
              <p:nvPr/>
            </p:nvSpPr>
            <p:spPr bwMode="auto">
              <a:xfrm>
                <a:off x="4324" y="35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71" name="Freeform 1760"/>
              <p:cNvSpPr>
                <a:spLocks/>
              </p:cNvSpPr>
              <p:nvPr/>
            </p:nvSpPr>
            <p:spPr bwMode="auto">
              <a:xfrm>
                <a:off x="4308" y="35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72" name="Freeform 1761"/>
              <p:cNvSpPr>
                <a:spLocks/>
              </p:cNvSpPr>
              <p:nvPr/>
            </p:nvSpPr>
            <p:spPr bwMode="auto">
              <a:xfrm>
                <a:off x="4292" y="35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73" name="Freeform 1762"/>
              <p:cNvSpPr>
                <a:spLocks/>
              </p:cNvSpPr>
              <p:nvPr/>
            </p:nvSpPr>
            <p:spPr bwMode="auto">
              <a:xfrm>
                <a:off x="4276" y="35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74" name="Freeform 1763"/>
              <p:cNvSpPr>
                <a:spLocks/>
              </p:cNvSpPr>
              <p:nvPr/>
            </p:nvSpPr>
            <p:spPr bwMode="auto">
              <a:xfrm>
                <a:off x="4260" y="35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75" name="Freeform 1764"/>
              <p:cNvSpPr>
                <a:spLocks/>
              </p:cNvSpPr>
              <p:nvPr/>
            </p:nvSpPr>
            <p:spPr bwMode="auto">
              <a:xfrm>
                <a:off x="4244" y="35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76" name="Freeform 1765"/>
              <p:cNvSpPr>
                <a:spLocks/>
              </p:cNvSpPr>
              <p:nvPr/>
            </p:nvSpPr>
            <p:spPr bwMode="auto">
              <a:xfrm>
                <a:off x="4228" y="35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77" name="Freeform 1766"/>
              <p:cNvSpPr>
                <a:spLocks/>
              </p:cNvSpPr>
              <p:nvPr/>
            </p:nvSpPr>
            <p:spPr bwMode="auto">
              <a:xfrm>
                <a:off x="4212" y="35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78" name="Freeform 1767"/>
              <p:cNvSpPr>
                <a:spLocks/>
              </p:cNvSpPr>
              <p:nvPr/>
            </p:nvSpPr>
            <p:spPr bwMode="auto">
              <a:xfrm>
                <a:off x="4196" y="35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79" name="Freeform 1768"/>
              <p:cNvSpPr>
                <a:spLocks/>
              </p:cNvSpPr>
              <p:nvPr/>
            </p:nvSpPr>
            <p:spPr bwMode="auto">
              <a:xfrm>
                <a:off x="4180" y="35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80" name="Freeform 1769"/>
              <p:cNvSpPr>
                <a:spLocks/>
              </p:cNvSpPr>
              <p:nvPr/>
            </p:nvSpPr>
            <p:spPr bwMode="auto">
              <a:xfrm>
                <a:off x="4164" y="35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81" name="Freeform 1770"/>
              <p:cNvSpPr>
                <a:spLocks/>
              </p:cNvSpPr>
              <p:nvPr/>
            </p:nvSpPr>
            <p:spPr bwMode="auto">
              <a:xfrm>
                <a:off x="4148" y="35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82" name="Freeform 1771"/>
              <p:cNvSpPr>
                <a:spLocks/>
              </p:cNvSpPr>
              <p:nvPr/>
            </p:nvSpPr>
            <p:spPr bwMode="auto">
              <a:xfrm>
                <a:off x="4132" y="35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83" name="Freeform 1772"/>
              <p:cNvSpPr>
                <a:spLocks/>
              </p:cNvSpPr>
              <p:nvPr/>
            </p:nvSpPr>
            <p:spPr bwMode="auto">
              <a:xfrm>
                <a:off x="4116" y="35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84" name="Freeform 1773"/>
              <p:cNvSpPr>
                <a:spLocks/>
              </p:cNvSpPr>
              <p:nvPr/>
            </p:nvSpPr>
            <p:spPr bwMode="auto">
              <a:xfrm>
                <a:off x="4100" y="3580"/>
                <a:ext cx="8" cy="8"/>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85" name="Freeform 1774"/>
              <p:cNvSpPr>
                <a:spLocks/>
              </p:cNvSpPr>
              <p:nvPr/>
            </p:nvSpPr>
            <p:spPr bwMode="auto">
              <a:xfrm>
                <a:off x="4084" y="35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86" name="Freeform 1775"/>
              <p:cNvSpPr>
                <a:spLocks/>
              </p:cNvSpPr>
              <p:nvPr/>
            </p:nvSpPr>
            <p:spPr bwMode="auto">
              <a:xfrm>
                <a:off x="4068" y="35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87" name="Freeform 1776"/>
              <p:cNvSpPr>
                <a:spLocks/>
              </p:cNvSpPr>
              <p:nvPr/>
            </p:nvSpPr>
            <p:spPr bwMode="auto">
              <a:xfrm>
                <a:off x="4052" y="35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88" name="Freeform 1777"/>
              <p:cNvSpPr>
                <a:spLocks/>
              </p:cNvSpPr>
              <p:nvPr/>
            </p:nvSpPr>
            <p:spPr bwMode="auto">
              <a:xfrm>
                <a:off x="4036" y="35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89" name="Freeform 1778"/>
              <p:cNvSpPr>
                <a:spLocks/>
              </p:cNvSpPr>
              <p:nvPr/>
            </p:nvSpPr>
            <p:spPr bwMode="auto">
              <a:xfrm>
                <a:off x="4020" y="35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90" name="Freeform 1779"/>
              <p:cNvSpPr>
                <a:spLocks/>
              </p:cNvSpPr>
              <p:nvPr/>
            </p:nvSpPr>
            <p:spPr bwMode="auto">
              <a:xfrm>
                <a:off x="4004" y="35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91" name="Freeform 1780"/>
              <p:cNvSpPr>
                <a:spLocks/>
              </p:cNvSpPr>
              <p:nvPr/>
            </p:nvSpPr>
            <p:spPr bwMode="auto">
              <a:xfrm>
                <a:off x="3988" y="35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92" name="Freeform 1781"/>
              <p:cNvSpPr>
                <a:spLocks/>
              </p:cNvSpPr>
              <p:nvPr/>
            </p:nvSpPr>
            <p:spPr bwMode="auto">
              <a:xfrm>
                <a:off x="3972" y="35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93" name="Freeform 1782"/>
              <p:cNvSpPr>
                <a:spLocks/>
              </p:cNvSpPr>
              <p:nvPr/>
            </p:nvSpPr>
            <p:spPr bwMode="auto">
              <a:xfrm>
                <a:off x="3956" y="35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94" name="Freeform 1783"/>
              <p:cNvSpPr>
                <a:spLocks/>
              </p:cNvSpPr>
              <p:nvPr/>
            </p:nvSpPr>
            <p:spPr bwMode="auto">
              <a:xfrm>
                <a:off x="3940" y="35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95" name="Freeform 1784"/>
              <p:cNvSpPr>
                <a:spLocks/>
              </p:cNvSpPr>
              <p:nvPr/>
            </p:nvSpPr>
            <p:spPr bwMode="auto">
              <a:xfrm>
                <a:off x="3924" y="35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96" name="Freeform 1785"/>
              <p:cNvSpPr>
                <a:spLocks/>
              </p:cNvSpPr>
              <p:nvPr/>
            </p:nvSpPr>
            <p:spPr bwMode="auto">
              <a:xfrm>
                <a:off x="3908" y="35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97" name="Freeform 1786"/>
              <p:cNvSpPr>
                <a:spLocks/>
              </p:cNvSpPr>
              <p:nvPr/>
            </p:nvSpPr>
            <p:spPr bwMode="auto">
              <a:xfrm>
                <a:off x="3892" y="35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98" name="Freeform 1787"/>
              <p:cNvSpPr>
                <a:spLocks/>
              </p:cNvSpPr>
              <p:nvPr/>
            </p:nvSpPr>
            <p:spPr bwMode="auto">
              <a:xfrm>
                <a:off x="3876" y="35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699" name="Freeform 1788"/>
              <p:cNvSpPr>
                <a:spLocks/>
              </p:cNvSpPr>
              <p:nvPr/>
            </p:nvSpPr>
            <p:spPr bwMode="auto">
              <a:xfrm>
                <a:off x="3860" y="35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00" name="Freeform 1789"/>
              <p:cNvSpPr>
                <a:spLocks/>
              </p:cNvSpPr>
              <p:nvPr/>
            </p:nvSpPr>
            <p:spPr bwMode="auto">
              <a:xfrm>
                <a:off x="3844" y="35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01" name="Freeform 1790"/>
              <p:cNvSpPr>
                <a:spLocks/>
              </p:cNvSpPr>
              <p:nvPr/>
            </p:nvSpPr>
            <p:spPr bwMode="auto">
              <a:xfrm>
                <a:off x="3828" y="35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02" name="Freeform 1791"/>
              <p:cNvSpPr>
                <a:spLocks/>
              </p:cNvSpPr>
              <p:nvPr/>
            </p:nvSpPr>
            <p:spPr bwMode="auto">
              <a:xfrm>
                <a:off x="3812" y="35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03" name="Freeform 1792"/>
              <p:cNvSpPr>
                <a:spLocks/>
              </p:cNvSpPr>
              <p:nvPr/>
            </p:nvSpPr>
            <p:spPr bwMode="auto">
              <a:xfrm>
                <a:off x="3796" y="35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04" name="Freeform 1793"/>
              <p:cNvSpPr>
                <a:spLocks/>
              </p:cNvSpPr>
              <p:nvPr/>
            </p:nvSpPr>
            <p:spPr bwMode="auto">
              <a:xfrm>
                <a:off x="3780" y="35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05" name="Freeform 1794"/>
              <p:cNvSpPr>
                <a:spLocks/>
              </p:cNvSpPr>
              <p:nvPr/>
            </p:nvSpPr>
            <p:spPr bwMode="auto">
              <a:xfrm>
                <a:off x="3764" y="35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06" name="Freeform 1795"/>
              <p:cNvSpPr>
                <a:spLocks/>
              </p:cNvSpPr>
              <p:nvPr/>
            </p:nvSpPr>
            <p:spPr bwMode="auto">
              <a:xfrm>
                <a:off x="3748" y="35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07" name="Freeform 1796"/>
              <p:cNvSpPr>
                <a:spLocks/>
              </p:cNvSpPr>
              <p:nvPr/>
            </p:nvSpPr>
            <p:spPr bwMode="auto">
              <a:xfrm>
                <a:off x="3732" y="35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08" name="Freeform 1797"/>
              <p:cNvSpPr>
                <a:spLocks/>
              </p:cNvSpPr>
              <p:nvPr/>
            </p:nvSpPr>
            <p:spPr bwMode="auto">
              <a:xfrm>
                <a:off x="3716" y="35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09" name="Freeform 1798"/>
              <p:cNvSpPr>
                <a:spLocks/>
              </p:cNvSpPr>
              <p:nvPr/>
            </p:nvSpPr>
            <p:spPr bwMode="auto">
              <a:xfrm>
                <a:off x="3700" y="35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10" name="Freeform 1799"/>
              <p:cNvSpPr>
                <a:spLocks/>
              </p:cNvSpPr>
              <p:nvPr/>
            </p:nvSpPr>
            <p:spPr bwMode="auto">
              <a:xfrm>
                <a:off x="3684" y="35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11" name="Freeform 1800"/>
              <p:cNvSpPr>
                <a:spLocks/>
              </p:cNvSpPr>
              <p:nvPr/>
            </p:nvSpPr>
            <p:spPr bwMode="auto">
              <a:xfrm>
                <a:off x="3668" y="35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12" name="Freeform 1801"/>
              <p:cNvSpPr>
                <a:spLocks/>
              </p:cNvSpPr>
              <p:nvPr/>
            </p:nvSpPr>
            <p:spPr bwMode="auto">
              <a:xfrm>
                <a:off x="3652" y="35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13" name="Freeform 1802"/>
              <p:cNvSpPr>
                <a:spLocks/>
              </p:cNvSpPr>
              <p:nvPr/>
            </p:nvSpPr>
            <p:spPr bwMode="auto">
              <a:xfrm>
                <a:off x="3636" y="35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14" name="Freeform 1803"/>
              <p:cNvSpPr>
                <a:spLocks/>
              </p:cNvSpPr>
              <p:nvPr/>
            </p:nvSpPr>
            <p:spPr bwMode="auto">
              <a:xfrm>
                <a:off x="3620" y="35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15" name="Freeform 1804"/>
              <p:cNvSpPr>
                <a:spLocks/>
              </p:cNvSpPr>
              <p:nvPr/>
            </p:nvSpPr>
            <p:spPr bwMode="auto">
              <a:xfrm>
                <a:off x="3604" y="35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16" name="Freeform 1805"/>
              <p:cNvSpPr>
                <a:spLocks/>
              </p:cNvSpPr>
              <p:nvPr/>
            </p:nvSpPr>
            <p:spPr bwMode="auto">
              <a:xfrm>
                <a:off x="3588" y="35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17" name="Freeform 1806"/>
              <p:cNvSpPr>
                <a:spLocks/>
              </p:cNvSpPr>
              <p:nvPr/>
            </p:nvSpPr>
            <p:spPr bwMode="auto">
              <a:xfrm>
                <a:off x="3572" y="35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18" name="Freeform 1807"/>
              <p:cNvSpPr>
                <a:spLocks/>
              </p:cNvSpPr>
              <p:nvPr/>
            </p:nvSpPr>
            <p:spPr bwMode="auto">
              <a:xfrm>
                <a:off x="3556" y="35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19" name="Freeform 1808"/>
              <p:cNvSpPr>
                <a:spLocks/>
              </p:cNvSpPr>
              <p:nvPr/>
            </p:nvSpPr>
            <p:spPr bwMode="auto">
              <a:xfrm>
                <a:off x="3540" y="35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20" name="Freeform 1809"/>
              <p:cNvSpPr>
                <a:spLocks/>
              </p:cNvSpPr>
              <p:nvPr/>
            </p:nvSpPr>
            <p:spPr bwMode="auto">
              <a:xfrm>
                <a:off x="3524" y="35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1721" name="Freeform 1810"/>
              <p:cNvSpPr>
                <a:spLocks/>
              </p:cNvSpPr>
              <p:nvPr/>
            </p:nvSpPr>
            <p:spPr bwMode="auto">
              <a:xfrm>
                <a:off x="3508" y="3580"/>
                <a:ext cx="8" cy="8"/>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grpSp>
        <p:sp>
          <p:nvSpPr>
            <p:cNvPr id="613" name="Freeform 1811"/>
            <p:cNvSpPr>
              <a:spLocks/>
            </p:cNvSpPr>
            <p:nvPr/>
          </p:nvSpPr>
          <p:spPr bwMode="auto">
            <a:xfrm>
              <a:off x="5185047" y="4011112"/>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14" name="Freeform 1812"/>
            <p:cNvSpPr>
              <a:spLocks/>
            </p:cNvSpPr>
            <p:nvPr/>
          </p:nvSpPr>
          <p:spPr bwMode="auto">
            <a:xfrm>
              <a:off x="5165554" y="4011112"/>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15" name="Freeform 1813"/>
            <p:cNvSpPr>
              <a:spLocks/>
            </p:cNvSpPr>
            <p:nvPr/>
          </p:nvSpPr>
          <p:spPr bwMode="auto">
            <a:xfrm>
              <a:off x="5146061" y="4011112"/>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16" name="Freeform 1814"/>
            <p:cNvSpPr>
              <a:spLocks/>
            </p:cNvSpPr>
            <p:nvPr/>
          </p:nvSpPr>
          <p:spPr bwMode="auto">
            <a:xfrm>
              <a:off x="5126568" y="4011112"/>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17" name="Freeform 1815"/>
            <p:cNvSpPr>
              <a:spLocks/>
            </p:cNvSpPr>
            <p:nvPr/>
          </p:nvSpPr>
          <p:spPr bwMode="auto">
            <a:xfrm>
              <a:off x="5107075" y="4011112"/>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18" name="Freeform 1816"/>
            <p:cNvSpPr>
              <a:spLocks/>
            </p:cNvSpPr>
            <p:nvPr/>
          </p:nvSpPr>
          <p:spPr bwMode="auto">
            <a:xfrm>
              <a:off x="5087582" y="4011112"/>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19" name="Freeform 1817"/>
            <p:cNvSpPr>
              <a:spLocks/>
            </p:cNvSpPr>
            <p:nvPr/>
          </p:nvSpPr>
          <p:spPr bwMode="auto">
            <a:xfrm>
              <a:off x="5068089" y="4011112"/>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20" name="Freeform 1818"/>
            <p:cNvSpPr>
              <a:spLocks/>
            </p:cNvSpPr>
            <p:nvPr/>
          </p:nvSpPr>
          <p:spPr bwMode="auto">
            <a:xfrm>
              <a:off x="5048597" y="4011112"/>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21" name="Freeform 1819"/>
            <p:cNvSpPr>
              <a:spLocks/>
            </p:cNvSpPr>
            <p:nvPr/>
          </p:nvSpPr>
          <p:spPr bwMode="auto">
            <a:xfrm>
              <a:off x="5029104" y="4011112"/>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22" name="Freeform 1820"/>
            <p:cNvSpPr>
              <a:spLocks/>
            </p:cNvSpPr>
            <p:nvPr/>
          </p:nvSpPr>
          <p:spPr bwMode="auto">
            <a:xfrm>
              <a:off x="5009611" y="4011112"/>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23" name="Freeform 1821"/>
            <p:cNvSpPr>
              <a:spLocks/>
            </p:cNvSpPr>
            <p:nvPr/>
          </p:nvSpPr>
          <p:spPr bwMode="auto">
            <a:xfrm>
              <a:off x="4990118" y="4011112"/>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24" name="Freeform 1822"/>
            <p:cNvSpPr>
              <a:spLocks/>
            </p:cNvSpPr>
            <p:nvPr/>
          </p:nvSpPr>
          <p:spPr bwMode="auto">
            <a:xfrm>
              <a:off x="4970625" y="4011112"/>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25" name="Freeform 1823"/>
            <p:cNvSpPr>
              <a:spLocks/>
            </p:cNvSpPr>
            <p:nvPr/>
          </p:nvSpPr>
          <p:spPr bwMode="auto">
            <a:xfrm>
              <a:off x="4951132" y="4011112"/>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26" name="Freeform 1824"/>
            <p:cNvSpPr>
              <a:spLocks/>
            </p:cNvSpPr>
            <p:nvPr/>
          </p:nvSpPr>
          <p:spPr bwMode="auto">
            <a:xfrm>
              <a:off x="4931639" y="4011112"/>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27" name="Freeform 1825"/>
            <p:cNvSpPr>
              <a:spLocks/>
            </p:cNvSpPr>
            <p:nvPr/>
          </p:nvSpPr>
          <p:spPr bwMode="auto">
            <a:xfrm>
              <a:off x="4912146" y="401111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28" name="Freeform 1826"/>
            <p:cNvSpPr>
              <a:spLocks/>
            </p:cNvSpPr>
            <p:nvPr/>
          </p:nvSpPr>
          <p:spPr bwMode="auto">
            <a:xfrm>
              <a:off x="4892653" y="401111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29" name="Freeform 1827"/>
            <p:cNvSpPr>
              <a:spLocks/>
            </p:cNvSpPr>
            <p:nvPr/>
          </p:nvSpPr>
          <p:spPr bwMode="auto">
            <a:xfrm>
              <a:off x="4873160" y="401111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30" name="Freeform 1828"/>
            <p:cNvSpPr>
              <a:spLocks/>
            </p:cNvSpPr>
            <p:nvPr/>
          </p:nvSpPr>
          <p:spPr bwMode="auto">
            <a:xfrm>
              <a:off x="4853668" y="401111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31" name="Freeform 1829"/>
            <p:cNvSpPr>
              <a:spLocks/>
            </p:cNvSpPr>
            <p:nvPr/>
          </p:nvSpPr>
          <p:spPr bwMode="auto">
            <a:xfrm>
              <a:off x="4834175" y="401111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32" name="Freeform 1830"/>
            <p:cNvSpPr>
              <a:spLocks/>
            </p:cNvSpPr>
            <p:nvPr/>
          </p:nvSpPr>
          <p:spPr bwMode="auto">
            <a:xfrm>
              <a:off x="4814682" y="401111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33" name="Freeform 1831"/>
            <p:cNvSpPr>
              <a:spLocks/>
            </p:cNvSpPr>
            <p:nvPr/>
          </p:nvSpPr>
          <p:spPr bwMode="auto">
            <a:xfrm>
              <a:off x="4795189" y="401111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34" name="Freeform 1832"/>
            <p:cNvSpPr>
              <a:spLocks/>
            </p:cNvSpPr>
            <p:nvPr/>
          </p:nvSpPr>
          <p:spPr bwMode="auto">
            <a:xfrm>
              <a:off x="4775696" y="401111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35" name="Freeform 1833"/>
            <p:cNvSpPr>
              <a:spLocks/>
            </p:cNvSpPr>
            <p:nvPr/>
          </p:nvSpPr>
          <p:spPr bwMode="auto">
            <a:xfrm>
              <a:off x="4756203" y="401111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36" name="Freeform 1834"/>
            <p:cNvSpPr>
              <a:spLocks/>
            </p:cNvSpPr>
            <p:nvPr/>
          </p:nvSpPr>
          <p:spPr bwMode="auto">
            <a:xfrm>
              <a:off x="4736710" y="401111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37" name="Freeform 1835"/>
            <p:cNvSpPr>
              <a:spLocks/>
            </p:cNvSpPr>
            <p:nvPr/>
          </p:nvSpPr>
          <p:spPr bwMode="auto">
            <a:xfrm>
              <a:off x="4717217" y="401111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38" name="Freeform 1836"/>
            <p:cNvSpPr>
              <a:spLocks/>
            </p:cNvSpPr>
            <p:nvPr/>
          </p:nvSpPr>
          <p:spPr bwMode="auto">
            <a:xfrm>
              <a:off x="4697724" y="401111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39" name="Freeform 1837"/>
            <p:cNvSpPr>
              <a:spLocks/>
            </p:cNvSpPr>
            <p:nvPr/>
          </p:nvSpPr>
          <p:spPr bwMode="auto">
            <a:xfrm>
              <a:off x="4678231" y="401111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40" name="Freeform 1838"/>
            <p:cNvSpPr>
              <a:spLocks/>
            </p:cNvSpPr>
            <p:nvPr/>
          </p:nvSpPr>
          <p:spPr bwMode="auto">
            <a:xfrm>
              <a:off x="4658739" y="401111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41" name="Freeform 1839"/>
            <p:cNvSpPr>
              <a:spLocks/>
            </p:cNvSpPr>
            <p:nvPr/>
          </p:nvSpPr>
          <p:spPr bwMode="auto">
            <a:xfrm>
              <a:off x="4639246" y="401111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42" name="Freeform 1840"/>
            <p:cNvSpPr>
              <a:spLocks/>
            </p:cNvSpPr>
            <p:nvPr/>
          </p:nvSpPr>
          <p:spPr bwMode="auto">
            <a:xfrm>
              <a:off x="4619753" y="401111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43" name="Freeform 1841"/>
            <p:cNvSpPr>
              <a:spLocks/>
            </p:cNvSpPr>
            <p:nvPr/>
          </p:nvSpPr>
          <p:spPr bwMode="auto">
            <a:xfrm>
              <a:off x="4600260" y="401111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44" name="Freeform 1842"/>
            <p:cNvSpPr>
              <a:spLocks/>
            </p:cNvSpPr>
            <p:nvPr/>
          </p:nvSpPr>
          <p:spPr bwMode="auto">
            <a:xfrm>
              <a:off x="4580767" y="401111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45" name="Freeform 1843"/>
            <p:cNvSpPr>
              <a:spLocks/>
            </p:cNvSpPr>
            <p:nvPr/>
          </p:nvSpPr>
          <p:spPr bwMode="auto">
            <a:xfrm>
              <a:off x="4561274" y="401111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46" name="Freeform 1844"/>
            <p:cNvSpPr>
              <a:spLocks/>
            </p:cNvSpPr>
            <p:nvPr/>
          </p:nvSpPr>
          <p:spPr bwMode="auto">
            <a:xfrm>
              <a:off x="4541781" y="401111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47" name="Freeform 1845"/>
            <p:cNvSpPr>
              <a:spLocks/>
            </p:cNvSpPr>
            <p:nvPr/>
          </p:nvSpPr>
          <p:spPr bwMode="auto">
            <a:xfrm>
              <a:off x="4522288" y="401111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48" name="Freeform 1846"/>
            <p:cNvSpPr>
              <a:spLocks/>
            </p:cNvSpPr>
            <p:nvPr/>
          </p:nvSpPr>
          <p:spPr bwMode="auto">
            <a:xfrm>
              <a:off x="4502795" y="401111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49" name="Freeform 1847"/>
            <p:cNvSpPr>
              <a:spLocks/>
            </p:cNvSpPr>
            <p:nvPr/>
          </p:nvSpPr>
          <p:spPr bwMode="auto">
            <a:xfrm>
              <a:off x="4483303" y="4011112"/>
              <a:ext cx="9746" cy="9746"/>
            </a:xfrm>
            <a:custGeom>
              <a:avLst/>
              <a:gdLst/>
              <a:ahLst/>
              <a:cxnLst>
                <a:cxn ang="0">
                  <a:pos x="24" y="12"/>
                </a:cxn>
                <a:cxn ang="0">
                  <a:pos x="23" y="12"/>
                </a:cxn>
                <a:cxn ang="0">
                  <a:pos x="23" y="13"/>
                </a:cxn>
                <a:cxn ang="0">
                  <a:pos x="23" y="16"/>
                </a:cxn>
                <a:cxn ang="0">
                  <a:pos x="20"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0" y="4"/>
                </a:cxn>
                <a:cxn ang="0">
                  <a:pos x="23" y="7"/>
                </a:cxn>
                <a:cxn ang="0">
                  <a:pos x="24" y="12"/>
                </a:cxn>
              </a:cxnLst>
              <a:rect l="0" t="0" r="r" b="b"/>
              <a:pathLst>
                <a:path w="24" h="24">
                  <a:moveTo>
                    <a:pt x="24" y="12"/>
                  </a:moveTo>
                  <a:lnTo>
                    <a:pt x="23" y="12"/>
                  </a:lnTo>
                  <a:lnTo>
                    <a:pt x="23" y="13"/>
                  </a:lnTo>
                  <a:lnTo>
                    <a:pt x="23" y="16"/>
                  </a:lnTo>
                  <a:lnTo>
                    <a:pt x="20" y="20"/>
                  </a:lnTo>
                  <a:lnTo>
                    <a:pt x="16" y="23"/>
                  </a:lnTo>
                  <a:lnTo>
                    <a:pt x="13" y="23"/>
                  </a:lnTo>
                  <a:lnTo>
                    <a:pt x="12" y="23"/>
                  </a:lnTo>
                  <a:lnTo>
                    <a:pt x="12" y="24"/>
                  </a:lnTo>
                  <a:lnTo>
                    <a:pt x="7" y="23"/>
                  </a:lnTo>
                  <a:lnTo>
                    <a:pt x="4" y="20"/>
                  </a:lnTo>
                  <a:lnTo>
                    <a:pt x="0" y="16"/>
                  </a:lnTo>
                  <a:lnTo>
                    <a:pt x="0" y="12"/>
                  </a:lnTo>
                  <a:lnTo>
                    <a:pt x="4" y="4"/>
                  </a:lnTo>
                  <a:lnTo>
                    <a:pt x="12" y="0"/>
                  </a:lnTo>
                  <a:lnTo>
                    <a:pt x="16"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50" name="Freeform 1848"/>
            <p:cNvSpPr>
              <a:spLocks/>
            </p:cNvSpPr>
            <p:nvPr/>
          </p:nvSpPr>
          <p:spPr bwMode="auto">
            <a:xfrm>
              <a:off x="4465028" y="4012331"/>
              <a:ext cx="9746" cy="9746"/>
            </a:xfrm>
            <a:custGeom>
              <a:avLst/>
              <a:gdLst/>
              <a:ahLst/>
              <a:cxnLst>
                <a:cxn ang="0">
                  <a:pos x="24" y="12"/>
                </a:cxn>
                <a:cxn ang="0">
                  <a:pos x="23" y="12"/>
                </a:cxn>
                <a:cxn ang="0">
                  <a:pos x="23" y="14"/>
                </a:cxn>
                <a:cxn ang="0">
                  <a:pos x="23" y="16"/>
                </a:cxn>
                <a:cxn ang="0">
                  <a:pos x="21" y="21"/>
                </a:cxn>
                <a:cxn ang="0">
                  <a:pos x="16" y="23"/>
                </a:cxn>
                <a:cxn ang="0">
                  <a:pos x="14" y="23"/>
                </a:cxn>
                <a:cxn ang="0">
                  <a:pos x="12" y="23"/>
                </a:cxn>
                <a:cxn ang="0">
                  <a:pos x="12" y="24"/>
                </a:cxn>
                <a:cxn ang="0">
                  <a:pos x="8" y="23"/>
                </a:cxn>
                <a:cxn ang="0">
                  <a:pos x="4" y="21"/>
                </a:cxn>
                <a:cxn ang="0">
                  <a:pos x="0" y="16"/>
                </a:cxn>
                <a:cxn ang="0">
                  <a:pos x="0" y="12"/>
                </a:cxn>
                <a:cxn ang="0">
                  <a:pos x="4" y="4"/>
                </a:cxn>
                <a:cxn ang="0">
                  <a:pos x="12" y="0"/>
                </a:cxn>
                <a:cxn ang="0">
                  <a:pos x="16" y="0"/>
                </a:cxn>
                <a:cxn ang="0">
                  <a:pos x="21" y="4"/>
                </a:cxn>
                <a:cxn ang="0">
                  <a:pos x="23" y="8"/>
                </a:cxn>
                <a:cxn ang="0">
                  <a:pos x="24" y="12"/>
                </a:cxn>
              </a:cxnLst>
              <a:rect l="0" t="0" r="r" b="b"/>
              <a:pathLst>
                <a:path w="24" h="24">
                  <a:moveTo>
                    <a:pt x="24" y="12"/>
                  </a:moveTo>
                  <a:lnTo>
                    <a:pt x="23" y="12"/>
                  </a:lnTo>
                  <a:lnTo>
                    <a:pt x="23" y="14"/>
                  </a:lnTo>
                  <a:lnTo>
                    <a:pt x="23" y="16"/>
                  </a:lnTo>
                  <a:lnTo>
                    <a:pt x="21" y="21"/>
                  </a:lnTo>
                  <a:lnTo>
                    <a:pt x="16" y="23"/>
                  </a:lnTo>
                  <a:lnTo>
                    <a:pt x="14" y="23"/>
                  </a:lnTo>
                  <a:lnTo>
                    <a:pt x="12" y="23"/>
                  </a:lnTo>
                  <a:lnTo>
                    <a:pt x="12" y="24"/>
                  </a:lnTo>
                  <a:lnTo>
                    <a:pt x="8" y="23"/>
                  </a:lnTo>
                  <a:lnTo>
                    <a:pt x="4" y="21"/>
                  </a:lnTo>
                  <a:lnTo>
                    <a:pt x="0" y="16"/>
                  </a:lnTo>
                  <a:lnTo>
                    <a:pt x="0" y="12"/>
                  </a:lnTo>
                  <a:lnTo>
                    <a:pt x="4" y="4"/>
                  </a:lnTo>
                  <a:lnTo>
                    <a:pt x="12" y="0"/>
                  </a:lnTo>
                  <a:lnTo>
                    <a:pt x="16" y="0"/>
                  </a:lnTo>
                  <a:lnTo>
                    <a:pt x="21" y="4"/>
                  </a:lnTo>
                  <a:lnTo>
                    <a:pt x="23" y="8"/>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51" name="Freeform 1849"/>
            <p:cNvSpPr>
              <a:spLocks/>
            </p:cNvSpPr>
            <p:nvPr/>
          </p:nvSpPr>
          <p:spPr bwMode="auto">
            <a:xfrm>
              <a:off x="4446753" y="4017204"/>
              <a:ext cx="9746" cy="9746"/>
            </a:xfrm>
            <a:custGeom>
              <a:avLst/>
              <a:gdLst/>
              <a:ahLst/>
              <a:cxnLst>
                <a:cxn ang="0">
                  <a:pos x="24" y="12"/>
                </a:cxn>
                <a:cxn ang="0">
                  <a:pos x="23" y="12"/>
                </a:cxn>
                <a:cxn ang="0">
                  <a:pos x="23" y="13"/>
                </a:cxn>
                <a:cxn ang="0">
                  <a:pos x="23" y="15"/>
                </a:cxn>
                <a:cxn ang="0">
                  <a:pos x="20" y="20"/>
                </a:cxn>
                <a:cxn ang="0">
                  <a:pos x="16" y="22"/>
                </a:cxn>
                <a:cxn ang="0">
                  <a:pos x="13" y="22"/>
                </a:cxn>
                <a:cxn ang="0">
                  <a:pos x="12" y="22"/>
                </a:cxn>
                <a:cxn ang="0">
                  <a:pos x="12" y="24"/>
                </a:cxn>
                <a:cxn ang="0">
                  <a:pos x="7" y="22"/>
                </a:cxn>
                <a:cxn ang="0">
                  <a:pos x="4" y="20"/>
                </a:cxn>
                <a:cxn ang="0">
                  <a:pos x="0" y="15"/>
                </a:cxn>
                <a:cxn ang="0">
                  <a:pos x="0" y="12"/>
                </a:cxn>
                <a:cxn ang="0">
                  <a:pos x="4" y="3"/>
                </a:cxn>
                <a:cxn ang="0">
                  <a:pos x="12" y="0"/>
                </a:cxn>
                <a:cxn ang="0">
                  <a:pos x="16" y="0"/>
                </a:cxn>
                <a:cxn ang="0">
                  <a:pos x="20" y="3"/>
                </a:cxn>
                <a:cxn ang="0">
                  <a:pos x="23" y="7"/>
                </a:cxn>
                <a:cxn ang="0">
                  <a:pos x="24" y="12"/>
                </a:cxn>
              </a:cxnLst>
              <a:rect l="0" t="0" r="r" b="b"/>
              <a:pathLst>
                <a:path w="24" h="24">
                  <a:moveTo>
                    <a:pt x="24" y="12"/>
                  </a:moveTo>
                  <a:lnTo>
                    <a:pt x="23" y="12"/>
                  </a:lnTo>
                  <a:lnTo>
                    <a:pt x="23" y="13"/>
                  </a:lnTo>
                  <a:lnTo>
                    <a:pt x="23" y="15"/>
                  </a:lnTo>
                  <a:lnTo>
                    <a:pt x="20" y="20"/>
                  </a:lnTo>
                  <a:lnTo>
                    <a:pt x="16" y="22"/>
                  </a:lnTo>
                  <a:lnTo>
                    <a:pt x="13" y="22"/>
                  </a:lnTo>
                  <a:lnTo>
                    <a:pt x="12" y="22"/>
                  </a:lnTo>
                  <a:lnTo>
                    <a:pt x="12" y="24"/>
                  </a:lnTo>
                  <a:lnTo>
                    <a:pt x="7" y="22"/>
                  </a:lnTo>
                  <a:lnTo>
                    <a:pt x="4" y="20"/>
                  </a:lnTo>
                  <a:lnTo>
                    <a:pt x="0" y="15"/>
                  </a:lnTo>
                  <a:lnTo>
                    <a:pt x="0" y="12"/>
                  </a:lnTo>
                  <a:lnTo>
                    <a:pt x="4" y="3"/>
                  </a:lnTo>
                  <a:lnTo>
                    <a:pt x="12" y="0"/>
                  </a:lnTo>
                  <a:lnTo>
                    <a:pt x="16" y="0"/>
                  </a:lnTo>
                  <a:lnTo>
                    <a:pt x="20"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52" name="Freeform 1850"/>
            <p:cNvSpPr>
              <a:spLocks/>
            </p:cNvSpPr>
            <p:nvPr/>
          </p:nvSpPr>
          <p:spPr bwMode="auto">
            <a:xfrm>
              <a:off x="4432134" y="4029387"/>
              <a:ext cx="9746" cy="9746"/>
            </a:xfrm>
            <a:custGeom>
              <a:avLst/>
              <a:gdLst/>
              <a:ahLst/>
              <a:cxnLst>
                <a:cxn ang="0">
                  <a:pos x="24" y="12"/>
                </a:cxn>
                <a:cxn ang="0">
                  <a:pos x="23" y="12"/>
                </a:cxn>
                <a:cxn ang="0">
                  <a:pos x="23" y="14"/>
                </a:cxn>
                <a:cxn ang="0">
                  <a:pos x="23" y="16"/>
                </a:cxn>
                <a:cxn ang="0">
                  <a:pos x="20" y="21"/>
                </a:cxn>
                <a:cxn ang="0">
                  <a:pos x="16" y="23"/>
                </a:cxn>
                <a:cxn ang="0">
                  <a:pos x="13" y="23"/>
                </a:cxn>
                <a:cxn ang="0">
                  <a:pos x="12" y="23"/>
                </a:cxn>
                <a:cxn ang="0">
                  <a:pos x="12" y="24"/>
                </a:cxn>
                <a:cxn ang="0">
                  <a:pos x="7" y="23"/>
                </a:cxn>
                <a:cxn ang="0">
                  <a:pos x="4" y="21"/>
                </a:cxn>
                <a:cxn ang="0">
                  <a:pos x="0" y="16"/>
                </a:cxn>
                <a:cxn ang="0">
                  <a:pos x="0" y="12"/>
                </a:cxn>
                <a:cxn ang="0">
                  <a:pos x="4" y="4"/>
                </a:cxn>
                <a:cxn ang="0">
                  <a:pos x="12" y="0"/>
                </a:cxn>
                <a:cxn ang="0">
                  <a:pos x="16" y="0"/>
                </a:cxn>
                <a:cxn ang="0">
                  <a:pos x="20" y="4"/>
                </a:cxn>
                <a:cxn ang="0">
                  <a:pos x="23" y="8"/>
                </a:cxn>
                <a:cxn ang="0">
                  <a:pos x="24" y="12"/>
                </a:cxn>
              </a:cxnLst>
              <a:rect l="0" t="0" r="r" b="b"/>
              <a:pathLst>
                <a:path w="24" h="24">
                  <a:moveTo>
                    <a:pt x="24" y="12"/>
                  </a:moveTo>
                  <a:lnTo>
                    <a:pt x="23" y="12"/>
                  </a:lnTo>
                  <a:lnTo>
                    <a:pt x="23" y="14"/>
                  </a:lnTo>
                  <a:lnTo>
                    <a:pt x="23" y="16"/>
                  </a:lnTo>
                  <a:lnTo>
                    <a:pt x="20" y="21"/>
                  </a:lnTo>
                  <a:lnTo>
                    <a:pt x="16" y="23"/>
                  </a:lnTo>
                  <a:lnTo>
                    <a:pt x="13" y="23"/>
                  </a:lnTo>
                  <a:lnTo>
                    <a:pt x="12" y="23"/>
                  </a:lnTo>
                  <a:lnTo>
                    <a:pt x="12" y="24"/>
                  </a:lnTo>
                  <a:lnTo>
                    <a:pt x="7" y="23"/>
                  </a:lnTo>
                  <a:lnTo>
                    <a:pt x="4" y="21"/>
                  </a:lnTo>
                  <a:lnTo>
                    <a:pt x="0" y="16"/>
                  </a:lnTo>
                  <a:lnTo>
                    <a:pt x="0" y="12"/>
                  </a:lnTo>
                  <a:lnTo>
                    <a:pt x="4" y="4"/>
                  </a:lnTo>
                  <a:lnTo>
                    <a:pt x="12" y="0"/>
                  </a:lnTo>
                  <a:lnTo>
                    <a:pt x="16" y="0"/>
                  </a:lnTo>
                  <a:lnTo>
                    <a:pt x="20" y="4"/>
                  </a:lnTo>
                  <a:lnTo>
                    <a:pt x="23" y="8"/>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53" name="Freeform 1851"/>
            <p:cNvSpPr>
              <a:spLocks/>
            </p:cNvSpPr>
            <p:nvPr/>
          </p:nvSpPr>
          <p:spPr bwMode="auto">
            <a:xfrm>
              <a:off x="4422387" y="4047661"/>
              <a:ext cx="9746" cy="9746"/>
            </a:xfrm>
            <a:custGeom>
              <a:avLst/>
              <a:gdLst/>
              <a:ahLst/>
              <a:cxnLst>
                <a:cxn ang="0">
                  <a:pos x="24" y="12"/>
                </a:cxn>
                <a:cxn ang="0">
                  <a:pos x="23" y="12"/>
                </a:cxn>
                <a:cxn ang="0">
                  <a:pos x="23" y="13"/>
                </a:cxn>
                <a:cxn ang="0">
                  <a:pos x="23" y="15"/>
                </a:cxn>
                <a:cxn ang="0">
                  <a:pos x="21" y="20"/>
                </a:cxn>
                <a:cxn ang="0">
                  <a:pos x="16" y="23"/>
                </a:cxn>
                <a:cxn ang="0">
                  <a:pos x="13" y="23"/>
                </a:cxn>
                <a:cxn ang="0">
                  <a:pos x="12" y="23"/>
                </a:cxn>
                <a:cxn ang="0">
                  <a:pos x="12" y="24"/>
                </a:cxn>
                <a:cxn ang="0">
                  <a:pos x="7" y="23"/>
                </a:cxn>
                <a:cxn ang="0">
                  <a:pos x="4" y="20"/>
                </a:cxn>
                <a:cxn ang="0">
                  <a:pos x="0" y="15"/>
                </a:cxn>
                <a:cxn ang="0">
                  <a:pos x="0" y="12"/>
                </a:cxn>
                <a:cxn ang="0">
                  <a:pos x="4" y="3"/>
                </a:cxn>
                <a:cxn ang="0">
                  <a:pos x="12" y="0"/>
                </a:cxn>
                <a:cxn ang="0">
                  <a:pos x="16" y="0"/>
                </a:cxn>
                <a:cxn ang="0">
                  <a:pos x="21" y="3"/>
                </a:cxn>
                <a:cxn ang="0">
                  <a:pos x="23" y="7"/>
                </a:cxn>
                <a:cxn ang="0">
                  <a:pos x="24" y="12"/>
                </a:cxn>
              </a:cxnLst>
              <a:rect l="0" t="0" r="r" b="b"/>
              <a:pathLst>
                <a:path w="24" h="24">
                  <a:moveTo>
                    <a:pt x="24" y="12"/>
                  </a:moveTo>
                  <a:lnTo>
                    <a:pt x="23" y="12"/>
                  </a:lnTo>
                  <a:lnTo>
                    <a:pt x="23" y="13"/>
                  </a:lnTo>
                  <a:lnTo>
                    <a:pt x="23" y="15"/>
                  </a:lnTo>
                  <a:lnTo>
                    <a:pt x="21" y="20"/>
                  </a:lnTo>
                  <a:lnTo>
                    <a:pt x="16" y="23"/>
                  </a:lnTo>
                  <a:lnTo>
                    <a:pt x="13" y="23"/>
                  </a:lnTo>
                  <a:lnTo>
                    <a:pt x="12" y="23"/>
                  </a:lnTo>
                  <a:lnTo>
                    <a:pt x="12" y="24"/>
                  </a:lnTo>
                  <a:lnTo>
                    <a:pt x="7" y="23"/>
                  </a:lnTo>
                  <a:lnTo>
                    <a:pt x="4" y="20"/>
                  </a:lnTo>
                  <a:lnTo>
                    <a:pt x="0" y="15"/>
                  </a:lnTo>
                  <a:lnTo>
                    <a:pt x="0" y="12"/>
                  </a:lnTo>
                  <a:lnTo>
                    <a:pt x="4" y="3"/>
                  </a:lnTo>
                  <a:lnTo>
                    <a:pt x="12" y="0"/>
                  </a:lnTo>
                  <a:lnTo>
                    <a:pt x="16" y="0"/>
                  </a:lnTo>
                  <a:lnTo>
                    <a:pt x="21"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54" name="Freeform 1852"/>
            <p:cNvSpPr>
              <a:spLocks/>
            </p:cNvSpPr>
            <p:nvPr/>
          </p:nvSpPr>
          <p:spPr bwMode="auto">
            <a:xfrm>
              <a:off x="4419951" y="4067154"/>
              <a:ext cx="9746" cy="9746"/>
            </a:xfrm>
            <a:custGeom>
              <a:avLst/>
              <a:gdLst/>
              <a:ahLst/>
              <a:cxnLst>
                <a:cxn ang="0">
                  <a:pos x="24" y="12"/>
                </a:cxn>
                <a:cxn ang="0">
                  <a:pos x="23" y="12"/>
                </a:cxn>
                <a:cxn ang="0">
                  <a:pos x="23" y="13"/>
                </a:cxn>
                <a:cxn ang="0">
                  <a:pos x="23" y="15"/>
                </a:cxn>
                <a:cxn ang="0">
                  <a:pos x="20" y="20"/>
                </a:cxn>
                <a:cxn ang="0">
                  <a:pos x="16" y="23"/>
                </a:cxn>
                <a:cxn ang="0">
                  <a:pos x="13" y="23"/>
                </a:cxn>
                <a:cxn ang="0">
                  <a:pos x="12" y="23"/>
                </a:cxn>
                <a:cxn ang="0">
                  <a:pos x="12" y="24"/>
                </a:cxn>
                <a:cxn ang="0">
                  <a:pos x="7" y="23"/>
                </a:cxn>
                <a:cxn ang="0">
                  <a:pos x="4" y="20"/>
                </a:cxn>
                <a:cxn ang="0">
                  <a:pos x="0" y="15"/>
                </a:cxn>
                <a:cxn ang="0">
                  <a:pos x="0" y="12"/>
                </a:cxn>
                <a:cxn ang="0">
                  <a:pos x="4" y="3"/>
                </a:cxn>
                <a:cxn ang="0">
                  <a:pos x="12" y="0"/>
                </a:cxn>
                <a:cxn ang="0">
                  <a:pos x="16" y="0"/>
                </a:cxn>
                <a:cxn ang="0">
                  <a:pos x="20" y="3"/>
                </a:cxn>
                <a:cxn ang="0">
                  <a:pos x="23" y="7"/>
                </a:cxn>
                <a:cxn ang="0">
                  <a:pos x="24" y="12"/>
                </a:cxn>
              </a:cxnLst>
              <a:rect l="0" t="0" r="r" b="b"/>
              <a:pathLst>
                <a:path w="24" h="24">
                  <a:moveTo>
                    <a:pt x="24" y="12"/>
                  </a:moveTo>
                  <a:lnTo>
                    <a:pt x="23" y="12"/>
                  </a:lnTo>
                  <a:lnTo>
                    <a:pt x="23" y="13"/>
                  </a:lnTo>
                  <a:lnTo>
                    <a:pt x="23" y="15"/>
                  </a:lnTo>
                  <a:lnTo>
                    <a:pt x="20" y="20"/>
                  </a:lnTo>
                  <a:lnTo>
                    <a:pt x="16" y="23"/>
                  </a:lnTo>
                  <a:lnTo>
                    <a:pt x="13" y="23"/>
                  </a:lnTo>
                  <a:lnTo>
                    <a:pt x="12" y="23"/>
                  </a:lnTo>
                  <a:lnTo>
                    <a:pt x="12" y="24"/>
                  </a:lnTo>
                  <a:lnTo>
                    <a:pt x="7" y="23"/>
                  </a:lnTo>
                  <a:lnTo>
                    <a:pt x="4" y="20"/>
                  </a:lnTo>
                  <a:lnTo>
                    <a:pt x="0" y="15"/>
                  </a:lnTo>
                  <a:lnTo>
                    <a:pt x="0" y="12"/>
                  </a:lnTo>
                  <a:lnTo>
                    <a:pt x="4" y="3"/>
                  </a:lnTo>
                  <a:lnTo>
                    <a:pt x="12" y="0"/>
                  </a:lnTo>
                  <a:lnTo>
                    <a:pt x="16" y="0"/>
                  </a:lnTo>
                  <a:lnTo>
                    <a:pt x="20"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55" name="Rectangle 1853"/>
            <p:cNvSpPr>
              <a:spLocks noChangeArrowheads="1"/>
            </p:cNvSpPr>
            <p:nvPr/>
          </p:nvSpPr>
          <p:spPr bwMode="auto">
            <a:xfrm>
              <a:off x="4779351" y="4181675"/>
              <a:ext cx="229230" cy="138499"/>
            </a:xfrm>
            <a:prstGeom prst="rect">
              <a:avLst/>
            </a:prstGeom>
            <a:noFill/>
            <a:ln w="9525">
              <a:noFill/>
              <a:miter lim="800000"/>
              <a:headEnd/>
              <a:tailEnd/>
            </a:ln>
          </p:spPr>
          <p:txBody>
            <a:bodyPr wrap="none" lIns="0" tIns="0" rIns="0" bIns="0">
              <a:spAutoFit/>
            </a:bodyPr>
            <a:lstStyle/>
            <a:p>
              <a:pPr marL="354013" indent="-354013" defTabSz="941388"/>
              <a:r>
                <a:rPr lang="en-US" sz="900" b="1" dirty="0" err="1">
                  <a:solidFill>
                    <a:schemeClr val="bg1"/>
                  </a:solidFill>
                  <a:cs typeface="Calibri" pitchFamily="34" charset="0"/>
                </a:rPr>
                <a:t>iSCSI</a:t>
              </a:r>
              <a:endParaRPr lang="en-US" sz="900" b="1" dirty="0">
                <a:solidFill>
                  <a:schemeClr val="bg1"/>
                </a:solidFill>
                <a:cs typeface="Calibri" pitchFamily="34" charset="0"/>
              </a:endParaRPr>
            </a:p>
          </p:txBody>
        </p:sp>
        <p:sp>
          <p:nvSpPr>
            <p:cNvPr id="656" name="Freeform 1854"/>
            <p:cNvSpPr>
              <a:spLocks/>
            </p:cNvSpPr>
            <p:nvPr/>
          </p:nvSpPr>
          <p:spPr bwMode="auto">
            <a:xfrm>
              <a:off x="5399469" y="4064718"/>
              <a:ext cx="1500953" cy="389858"/>
            </a:xfrm>
            <a:custGeom>
              <a:avLst/>
              <a:gdLst/>
              <a:ahLst/>
              <a:cxnLst>
                <a:cxn ang="0">
                  <a:pos x="3697" y="144"/>
                </a:cxn>
                <a:cxn ang="0">
                  <a:pos x="3694" y="109"/>
                </a:cxn>
                <a:cxn ang="0">
                  <a:pos x="3690" y="94"/>
                </a:cxn>
                <a:cxn ang="0">
                  <a:pos x="3687" y="80"/>
                </a:cxn>
                <a:cxn ang="0">
                  <a:pos x="3675" y="55"/>
                </a:cxn>
                <a:cxn ang="0">
                  <a:pos x="3668" y="44"/>
                </a:cxn>
                <a:cxn ang="0">
                  <a:pos x="3660" y="36"/>
                </a:cxn>
                <a:cxn ang="0">
                  <a:pos x="3650" y="26"/>
                </a:cxn>
                <a:cxn ang="0">
                  <a:pos x="3639" y="19"/>
                </a:cxn>
                <a:cxn ang="0">
                  <a:pos x="3615" y="8"/>
                </a:cxn>
                <a:cxn ang="0">
                  <a:pos x="3600" y="4"/>
                </a:cxn>
                <a:cxn ang="0">
                  <a:pos x="3586" y="1"/>
                </a:cxn>
                <a:cxn ang="0">
                  <a:pos x="3552" y="0"/>
                </a:cxn>
                <a:cxn ang="0">
                  <a:pos x="144" y="0"/>
                </a:cxn>
                <a:cxn ang="0">
                  <a:pos x="109" y="1"/>
                </a:cxn>
                <a:cxn ang="0">
                  <a:pos x="94" y="4"/>
                </a:cxn>
                <a:cxn ang="0">
                  <a:pos x="81" y="8"/>
                </a:cxn>
                <a:cxn ang="0">
                  <a:pos x="55" y="19"/>
                </a:cxn>
                <a:cxn ang="0">
                  <a:pos x="45" y="26"/>
                </a:cxn>
                <a:cxn ang="0">
                  <a:pos x="36" y="36"/>
                </a:cxn>
                <a:cxn ang="0">
                  <a:pos x="27" y="44"/>
                </a:cxn>
                <a:cxn ang="0">
                  <a:pos x="19" y="55"/>
                </a:cxn>
                <a:cxn ang="0">
                  <a:pos x="9" y="80"/>
                </a:cxn>
                <a:cxn ang="0">
                  <a:pos x="4" y="94"/>
                </a:cxn>
                <a:cxn ang="0">
                  <a:pos x="1" y="109"/>
                </a:cxn>
                <a:cxn ang="0">
                  <a:pos x="0" y="144"/>
                </a:cxn>
                <a:cxn ang="0">
                  <a:pos x="0" y="816"/>
                </a:cxn>
                <a:cxn ang="0">
                  <a:pos x="1" y="850"/>
                </a:cxn>
                <a:cxn ang="0">
                  <a:pos x="4" y="864"/>
                </a:cxn>
                <a:cxn ang="0">
                  <a:pos x="9" y="878"/>
                </a:cxn>
                <a:cxn ang="0">
                  <a:pos x="19" y="902"/>
                </a:cxn>
                <a:cxn ang="0">
                  <a:pos x="27" y="913"/>
                </a:cxn>
                <a:cxn ang="0">
                  <a:pos x="36" y="924"/>
                </a:cxn>
                <a:cxn ang="0">
                  <a:pos x="45" y="931"/>
                </a:cxn>
                <a:cxn ang="0">
                  <a:pos x="55" y="938"/>
                </a:cxn>
                <a:cxn ang="0">
                  <a:pos x="81" y="950"/>
                </a:cxn>
                <a:cxn ang="0">
                  <a:pos x="94" y="954"/>
                </a:cxn>
                <a:cxn ang="0">
                  <a:pos x="109" y="958"/>
                </a:cxn>
                <a:cxn ang="0">
                  <a:pos x="144" y="960"/>
                </a:cxn>
                <a:cxn ang="0">
                  <a:pos x="3552" y="960"/>
                </a:cxn>
                <a:cxn ang="0">
                  <a:pos x="3569" y="959"/>
                </a:cxn>
                <a:cxn ang="0">
                  <a:pos x="3586" y="958"/>
                </a:cxn>
                <a:cxn ang="0">
                  <a:pos x="3600" y="954"/>
                </a:cxn>
                <a:cxn ang="0">
                  <a:pos x="3615" y="950"/>
                </a:cxn>
                <a:cxn ang="0">
                  <a:pos x="3627" y="944"/>
                </a:cxn>
                <a:cxn ang="0">
                  <a:pos x="3639" y="938"/>
                </a:cxn>
                <a:cxn ang="0">
                  <a:pos x="3650" y="931"/>
                </a:cxn>
                <a:cxn ang="0">
                  <a:pos x="3660" y="924"/>
                </a:cxn>
                <a:cxn ang="0">
                  <a:pos x="3668" y="913"/>
                </a:cxn>
                <a:cxn ang="0">
                  <a:pos x="3675" y="902"/>
                </a:cxn>
                <a:cxn ang="0">
                  <a:pos x="3681" y="890"/>
                </a:cxn>
                <a:cxn ang="0">
                  <a:pos x="3687" y="878"/>
                </a:cxn>
                <a:cxn ang="0">
                  <a:pos x="3690" y="864"/>
                </a:cxn>
                <a:cxn ang="0">
                  <a:pos x="3694" y="850"/>
                </a:cxn>
                <a:cxn ang="0">
                  <a:pos x="3695" y="833"/>
                </a:cxn>
                <a:cxn ang="0">
                  <a:pos x="3697" y="816"/>
                </a:cxn>
                <a:cxn ang="0">
                  <a:pos x="3697" y="144"/>
                </a:cxn>
              </a:cxnLst>
              <a:rect l="0" t="0" r="r" b="b"/>
              <a:pathLst>
                <a:path w="3697" h="960">
                  <a:moveTo>
                    <a:pt x="3697" y="144"/>
                  </a:moveTo>
                  <a:lnTo>
                    <a:pt x="3694" y="109"/>
                  </a:lnTo>
                  <a:lnTo>
                    <a:pt x="3690" y="94"/>
                  </a:lnTo>
                  <a:lnTo>
                    <a:pt x="3687" y="80"/>
                  </a:lnTo>
                  <a:lnTo>
                    <a:pt x="3675" y="55"/>
                  </a:lnTo>
                  <a:lnTo>
                    <a:pt x="3668" y="44"/>
                  </a:lnTo>
                  <a:lnTo>
                    <a:pt x="3660" y="36"/>
                  </a:lnTo>
                  <a:lnTo>
                    <a:pt x="3650" y="26"/>
                  </a:lnTo>
                  <a:lnTo>
                    <a:pt x="3639" y="19"/>
                  </a:lnTo>
                  <a:lnTo>
                    <a:pt x="3615" y="8"/>
                  </a:lnTo>
                  <a:lnTo>
                    <a:pt x="3600" y="4"/>
                  </a:lnTo>
                  <a:lnTo>
                    <a:pt x="3586" y="1"/>
                  </a:lnTo>
                  <a:lnTo>
                    <a:pt x="3552" y="0"/>
                  </a:lnTo>
                  <a:lnTo>
                    <a:pt x="144" y="0"/>
                  </a:lnTo>
                  <a:lnTo>
                    <a:pt x="109" y="1"/>
                  </a:lnTo>
                  <a:lnTo>
                    <a:pt x="94" y="4"/>
                  </a:lnTo>
                  <a:lnTo>
                    <a:pt x="81" y="8"/>
                  </a:lnTo>
                  <a:lnTo>
                    <a:pt x="55" y="19"/>
                  </a:lnTo>
                  <a:lnTo>
                    <a:pt x="45" y="26"/>
                  </a:lnTo>
                  <a:lnTo>
                    <a:pt x="36" y="36"/>
                  </a:lnTo>
                  <a:lnTo>
                    <a:pt x="27" y="44"/>
                  </a:lnTo>
                  <a:lnTo>
                    <a:pt x="19" y="55"/>
                  </a:lnTo>
                  <a:lnTo>
                    <a:pt x="9" y="80"/>
                  </a:lnTo>
                  <a:lnTo>
                    <a:pt x="4" y="94"/>
                  </a:lnTo>
                  <a:lnTo>
                    <a:pt x="1" y="109"/>
                  </a:lnTo>
                  <a:lnTo>
                    <a:pt x="0" y="144"/>
                  </a:lnTo>
                  <a:lnTo>
                    <a:pt x="0" y="816"/>
                  </a:lnTo>
                  <a:lnTo>
                    <a:pt x="1" y="850"/>
                  </a:lnTo>
                  <a:lnTo>
                    <a:pt x="4" y="864"/>
                  </a:lnTo>
                  <a:lnTo>
                    <a:pt x="9" y="878"/>
                  </a:lnTo>
                  <a:lnTo>
                    <a:pt x="19" y="902"/>
                  </a:lnTo>
                  <a:lnTo>
                    <a:pt x="27" y="913"/>
                  </a:lnTo>
                  <a:lnTo>
                    <a:pt x="36" y="924"/>
                  </a:lnTo>
                  <a:lnTo>
                    <a:pt x="45" y="931"/>
                  </a:lnTo>
                  <a:lnTo>
                    <a:pt x="55" y="938"/>
                  </a:lnTo>
                  <a:lnTo>
                    <a:pt x="81" y="950"/>
                  </a:lnTo>
                  <a:lnTo>
                    <a:pt x="94" y="954"/>
                  </a:lnTo>
                  <a:lnTo>
                    <a:pt x="109" y="958"/>
                  </a:lnTo>
                  <a:lnTo>
                    <a:pt x="144" y="960"/>
                  </a:lnTo>
                  <a:lnTo>
                    <a:pt x="3552" y="960"/>
                  </a:lnTo>
                  <a:lnTo>
                    <a:pt x="3569" y="959"/>
                  </a:lnTo>
                  <a:lnTo>
                    <a:pt x="3586" y="958"/>
                  </a:lnTo>
                  <a:lnTo>
                    <a:pt x="3600" y="954"/>
                  </a:lnTo>
                  <a:lnTo>
                    <a:pt x="3615" y="950"/>
                  </a:lnTo>
                  <a:lnTo>
                    <a:pt x="3627" y="944"/>
                  </a:lnTo>
                  <a:lnTo>
                    <a:pt x="3639" y="938"/>
                  </a:lnTo>
                  <a:lnTo>
                    <a:pt x="3650" y="931"/>
                  </a:lnTo>
                  <a:lnTo>
                    <a:pt x="3660" y="924"/>
                  </a:lnTo>
                  <a:lnTo>
                    <a:pt x="3668" y="913"/>
                  </a:lnTo>
                  <a:lnTo>
                    <a:pt x="3675" y="902"/>
                  </a:lnTo>
                  <a:lnTo>
                    <a:pt x="3681" y="890"/>
                  </a:lnTo>
                  <a:lnTo>
                    <a:pt x="3687" y="878"/>
                  </a:lnTo>
                  <a:lnTo>
                    <a:pt x="3690" y="864"/>
                  </a:lnTo>
                  <a:lnTo>
                    <a:pt x="3694" y="850"/>
                  </a:lnTo>
                  <a:lnTo>
                    <a:pt x="3695" y="833"/>
                  </a:lnTo>
                  <a:lnTo>
                    <a:pt x="3697" y="816"/>
                  </a:lnTo>
                  <a:lnTo>
                    <a:pt x="3697" y="144"/>
                  </a:lnTo>
                  <a:close/>
                </a:path>
              </a:pathLst>
            </a:custGeom>
            <a:gradFill rotWithShape="1">
              <a:gsLst>
                <a:gs pos="0">
                  <a:srgbClr val="776BB1">
                    <a:gamma/>
                    <a:shade val="46275"/>
                    <a:invGamma/>
                  </a:srgbClr>
                </a:gs>
                <a:gs pos="50000">
                  <a:srgbClr val="776BB1"/>
                </a:gs>
                <a:gs pos="100000">
                  <a:srgbClr val="776BB1">
                    <a:gamma/>
                    <a:shade val="46275"/>
                    <a:invGamma/>
                  </a:srgbClr>
                </a:gs>
              </a:gsLst>
              <a:lin ang="5400000" scaled="1"/>
            </a:gradFill>
            <a:ln w="9525" cap="flat" cmpd="sng">
              <a:noFill/>
              <a:prstDash val="solid"/>
              <a:round/>
              <a:headEnd/>
              <a:tailEnd/>
            </a:ln>
            <a:effectLst/>
          </p:spPr>
          <p:txBody>
            <a:bodyPr tIns="0" bIns="0" anchor="ctr"/>
            <a:lstStyle/>
            <a:p>
              <a:endParaRPr lang="en-US" sz="900" b="1">
                <a:cs typeface="Calibri" pitchFamily="34" charset="0"/>
              </a:endParaRPr>
            </a:p>
          </p:txBody>
        </p:sp>
        <p:sp>
          <p:nvSpPr>
            <p:cNvPr id="657" name="Freeform 1855"/>
            <p:cNvSpPr>
              <a:spLocks/>
            </p:cNvSpPr>
            <p:nvPr/>
          </p:nvSpPr>
          <p:spPr bwMode="auto">
            <a:xfrm>
              <a:off x="6895548" y="4118323"/>
              <a:ext cx="9746" cy="9746"/>
            </a:xfrm>
            <a:custGeom>
              <a:avLst/>
              <a:gdLst/>
              <a:ahLst/>
              <a:cxnLst>
                <a:cxn ang="0">
                  <a:pos x="25" y="12"/>
                </a:cxn>
                <a:cxn ang="0">
                  <a:pos x="23" y="12"/>
                </a:cxn>
                <a:cxn ang="0">
                  <a:pos x="23" y="13"/>
                </a:cxn>
                <a:cxn ang="0">
                  <a:pos x="23" y="16"/>
                </a:cxn>
                <a:cxn ang="0">
                  <a:pos x="21" y="20"/>
                </a:cxn>
                <a:cxn ang="0">
                  <a:pos x="16" y="23"/>
                </a:cxn>
                <a:cxn ang="0">
                  <a:pos x="14" y="23"/>
                </a:cxn>
                <a:cxn ang="0">
                  <a:pos x="13" y="23"/>
                </a:cxn>
                <a:cxn ang="0">
                  <a:pos x="13" y="24"/>
                </a:cxn>
                <a:cxn ang="0">
                  <a:pos x="8" y="23"/>
                </a:cxn>
                <a:cxn ang="0">
                  <a:pos x="4" y="20"/>
                </a:cxn>
                <a:cxn ang="0">
                  <a:pos x="0" y="16"/>
                </a:cxn>
                <a:cxn ang="0">
                  <a:pos x="0" y="12"/>
                </a:cxn>
                <a:cxn ang="0">
                  <a:pos x="4" y="4"/>
                </a:cxn>
                <a:cxn ang="0">
                  <a:pos x="13" y="0"/>
                </a:cxn>
                <a:cxn ang="0">
                  <a:pos x="16" y="0"/>
                </a:cxn>
                <a:cxn ang="0">
                  <a:pos x="21" y="4"/>
                </a:cxn>
                <a:cxn ang="0">
                  <a:pos x="23" y="7"/>
                </a:cxn>
                <a:cxn ang="0">
                  <a:pos x="25" y="12"/>
                </a:cxn>
              </a:cxnLst>
              <a:rect l="0" t="0" r="r" b="b"/>
              <a:pathLst>
                <a:path w="25" h="24">
                  <a:moveTo>
                    <a:pt x="25" y="12"/>
                  </a:moveTo>
                  <a:lnTo>
                    <a:pt x="23" y="12"/>
                  </a:lnTo>
                  <a:lnTo>
                    <a:pt x="23" y="13"/>
                  </a:lnTo>
                  <a:lnTo>
                    <a:pt x="23" y="16"/>
                  </a:lnTo>
                  <a:lnTo>
                    <a:pt x="21" y="20"/>
                  </a:lnTo>
                  <a:lnTo>
                    <a:pt x="16" y="23"/>
                  </a:lnTo>
                  <a:lnTo>
                    <a:pt x="14" y="23"/>
                  </a:lnTo>
                  <a:lnTo>
                    <a:pt x="13" y="23"/>
                  </a:lnTo>
                  <a:lnTo>
                    <a:pt x="13" y="24"/>
                  </a:lnTo>
                  <a:lnTo>
                    <a:pt x="8" y="23"/>
                  </a:lnTo>
                  <a:lnTo>
                    <a:pt x="4" y="20"/>
                  </a:lnTo>
                  <a:lnTo>
                    <a:pt x="0" y="16"/>
                  </a:lnTo>
                  <a:lnTo>
                    <a:pt x="0" y="12"/>
                  </a:lnTo>
                  <a:lnTo>
                    <a:pt x="4" y="4"/>
                  </a:lnTo>
                  <a:lnTo>
                    <a:pt x="13" y="0"/>
                  </a:lnTo>
                  <a:lnTo>
                    <a:pt x="16" y="0"/>
                  </a:lnTo>
                  <a:lnTo>
                    <a:pt x="21" y="4"/>
                  </a:lnTo>
                  <a:lnTo>
                    <a:pt x="23" y="7"/>
                  </a:lnTo>
                  <a:lnTo>
                    <a:pt x="25"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58" name="Freeform 1856"/>
            <p:cNvSpPr>
              <a:spLocks/>
            </p:cNvSpPr>
            <p:nvPr/>
          </p:nvSpPr>
          <p:spPr bwMode="auto">
            <a:xfrm>
              <a:off x="6895548" y="4137816"/>
              <a:ext cx="9746" cy="9746"/>
            </a:xfrm>
            <a:custGeom>
              <a:avLst/>
              <a:gdLst/>
              <a:ahLst/>
              <a:cxnLst>
                <a:cxn ang="0">
                  <a:pos x="25" y="12"/>
                </a:cxn>
                <a:cxn ang="0">
                  <a:pos x="23" y="12"/>
                </a:cxn>
                <a:cxn ang="0">
                  <a:pos x="23" y="13"/>
                </a:cxn>
                <a:cxn ang="0">
                  <a:pos x="23" y="16"/>
                </a:cxn>
                <a:cxn ang="0">
                  <a:pos x="21" y="20"/>
                </a:cxn>
                <a:cxn ang="0">
                  <a:pos x="16" y="23"/>
                </a:cxn>
                <a:cxn ang="0">
                  <a:pos x="14" y="23"/>
                </a:cxn>
                <a:cxn ang="0">
                  <a:pos x="13" y="23"/>
                </a:cxn>
                <a:cxn ang="0">
                  <a:pos x="13" y="24"/>
                </a:cxn>
                <a:cxn ang="0">
                  <a:pos x="8" y="23"/>
                </a:cxn>
                <a:cxn ang="0">
                  <a:pos x="4" y="20"/>
                </a:cxn>
                <a:cxn ang="0">
                  <a:pos x="0" y="16"/>
                </a:cxn>
                <a:cxn ang="0">
                  <a:pos x="0" y="12"/>
                </a:cxn>
                <a:cxn ang="0">
                  <a:pos x="4" y="4"/>
                </a:cxn>
                <a:cxn ang="0">
                  <a:pos x="13" y="0"/>
                </a:cxn>
                <a:cxn ang="0">
                  <a:pos x="16" y="0"/>
                </a:cxn>
                <a:cxn ang="0">
                  <a:pos x="21" y="4"/>
                </a:cxn>
                <a:cxn ang="0">
                  <a:pos x="23" y="7"/>
                </a:cxn>
                <a:cxn ang="0">
                  <a:pos x="25" y="12"/>
                </a:cxn>
              </a:cxnLst>
              <a:rect l="0" t="0" r="r" b="b"/>
              <a:pathLst>
                <a:path w="25" h="24">
                  <a:moveTo>
                    <a:pt x="25" y="12"/>
                  </a:moveTo>
                  <a:lnTo>
                    <a:pt x="23" y="12"/>
                  </a:lnTo>
                  <a:lnTo>
                    <a:pt x="23" y="13"/>
                  </a:lnTo>
                  <a:lnTo>
                    <a:pt x="23" y="16"/>
                  </a:lnTo>
                  <a:lnTo>
                    <a:pt x="21" y="20"/>
                  </a:lnTo>
                  <a:lnTo>
                    <a:pt x="16" y="23"/>
                  </a:lnTo>
                  <a:lnTo>
                    <a:pt x="14" y="23"/>
                  </a:lnTo>
                  <a:lnTo>
                    <a:pt x="13" y="23"/>
                  </a:lnTo>
                  <a:lnTo>
                    <a:pt x="13" y="24"/>
                  </a:lnTo>
                  <a:lnTo>
                    <a:pt x="8" y="23"/>
                  </a:lnTo>
                  <a:lnTo>
                    <a:pt x="4" y="20"/>
                  </a:lnTo>
                  <a:lnTo>
                    <a:pt x="0" y="16"/>
                  </a:lnTo>
                  <a:lnTo>
                    <a:pt x="0" y="12"/>
                  </a:lnTo>
                  <a:lnTo>
                    <a:pt x="4" y="4"/>
                  </a:lnTo>
                  <a:lnTo>
                    <a:pt x="13" y="0"/>
                  </a:lnTo>
                  <a:lnTo>
                    <a:pt x="16" y="0"/>
                  </a:lnTo>
                  <a:lnTo>
                    <a:pt x="21" y="4"/>
                  </a:lnTo>
                  <a:lnTo>
                    <a:pt x="23" y="7"/>
                  </a:lnTo>
                  <a:lnTo>
                    <a:pt x="25"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59" name="Freeform 1857"/>
            <p:cNvSpPr>
              <a:spLocks/>
            </p:cNvSpPr>
            <p:nvPr/>
          </p:nvSpPr>
          <p:spPr bwMode="auto">
            <a:xfrm>
              <a:off x="6895548" y="4157309"/>
              <a:ext cx="9746" cy="9746"/>
            </a:xfrm>
            <a:custGeom>
              <a:avLst/>
              <a:gdLst/>
              <a:ahLst/>
              <a:cxnLst>
                <a:cxn ang="0">
                  <a:pos x="25" y="12"/>
                </a:cxn>
                <a:cxn ang="0">
                  <a:pos x="23" y="12"/>
                </a:cxn>
                <a:cxn ang="0">
                  <a:pos x="23" y="13"/>
                </a:cxn>
                <a:cxn ang="0">
                  <a:pos x="23" y="16"/>
                </a:cxn>
                <a:cxn ang="0">
                  <a:pos x="21" y="20"/>
                </a:cxn>
                <a:cxn ang="0">
                  <a:pos x="16" y="23"/>
                </a:cxn>
                <a:cxn ang="0">
                  <a:pos x="14" y="23"/>
                </a:cxn>
                <a:cxn ang="0">
                  <a:pos x="13" y="23"/>
                </a:cxn>
                <a:cxn ang="0">
                  <a:pos x="13" y="24"/>
                </a:cxn>
                <a:cxn ang="0">
                  <a:pos x="8" y="23"/>
                </a:cxn>
                <a:cxn ang="0">
                  <a:pos x="4" y="20"/>
                </a:cxn>
                <a:cxn ang="0">
                  <a:pos x="0" y="16"/>
                </a:cxn>
                <a:cxn ang="0">
                  <a:pos x="0" y="12"/>
                </a:cxn>
                <a:cxn ang="0">
                  <a:pos x="4" y="4"/>
                </a:cxn>
                <a:cxn ang="0">
                  <a:pos x="13" y="0"/>
                </a:cxn>
                <a:cxn ang="0">
                  <a:pos x="16" y="0"/>
                </a:cxn>
                <a:cxn ang="0">
                  <a:pos x="21" y="4"/>
                </a:cxn>
                <a:cxn ang="0">
                  <a:pos x="23" y="7"/>
                </a:cxn>
                <a:cxn ang="0">
                  <a:pos x="25" y="12"/>
                </a:cxn>
              </a:cxnLst>
              <a:rect l="0" t="0" r="r" b="b"/>
              <a:pathLst>
                <a:path w="25" h="24">
                  <a:moveTo>
                    <a:pt x="25" y="12"/>
                  </a:moveTo>
                  <a:lnTo>
                    <a:pt x="23" y="12"/>
                  </a:lnTo>
                  <a:lnTo>
                    <a:pt x="23" y="13"/>
                  </a:lnTo>
                  <a:lnTo>
                    <a:pt x="23" y="16"/>
                  </a:lnTo>
                  <a:lnTo>
                    <a:pt x="21" y="20"/>
                  </a:lnTo>
                  <a:lnTo>
                    <a:pt x="16" y="23"/>
                  </a:lnTo>
                  <a:lnTo>
                    <a:pt x="14" y="23"/>
                  </a:lnTo>
                  <a:lnTo>
                    <a:pt x="13" y="23"/>
                  </a:lnTo>
                  <a:lnTo>
                    <a:pt x="13" y="24"/>
                  </a:lnTo>
                  <a:lnTo>
                    <a:pt x="8" y="23"/>
                  </a:lnTo>
                  <a:lnTo>
                    <a:pt x="4" y="20"/>
                  </a:lnTo>
                  <a:lnTo>
                    <a:pt x="0" y="16"/>
                  </a:lnTo>
                  <a:lnTo>
                    <a:pt x="0" y="12"/>
                  </a:lnTo>
                  <a:lnTo>
                    <a:pt x="4" y="4"/>
                  </a:lnTo>
                  <a:lnTo>
                    <a:pt x="13" y="0"/>
                  </a:lnTo>
                  <a:lnTo>
                    <a:pt x="16" y="0"/>
                  </a:lnTo>
                  <a:lnTo>
                    <a:pt x="21" y="4"/>
                  </a:lnTo>
                  <a:lnTo>
                    <a:pt x="23" y="7"/>
                  </a:lnTo>
                  <a:lnTo>
                    <a:pt x="25"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60" name="Freeform 1858"/>
            <p:cNvSpPr>
              <a:spLocks/>
            </p:cNvSpPr>
            <p:nvPr/>
          </p:nvSpPr>
          <p:spPr bwMode="auto">
            <a:xfrm>
              <a:off x="6895548" y="4176802"/>
              <a:ext cx="9746" cy="9746"/>
            </a:xfrm>
            <a:custGeom>
              <a:avLst/>
              <a:gdLst/>
              <a:ahLst/>
              <a:cxnLst>
                <a:cxn ang="0">
                  <a:pos x="25" y="12"/>
                </a:cxn>
                <a:cxn ang="0">
                  <a:pos x="23" y="12"/>
                </a:cxn>
                <a:cxn ang="0">
                  <a:pos x="23" y="13"/>
                </a:cxn>
                <a:cxn ang="0">
                  <a:pos x="23" y="16"/>
                </a:cxn>
                <a:cxn ang="0">
                  <a:pos x="21" y="20"/>
                </a:cxn>
                <a:cxn ang="0">
                  <a:pos x="16" y="23"/>
                </a:cxn>
                <a:cxn ang="0">
                  <a:pos x="14" y="23"/>
                </a:cxn>
                <a:cxn ang="0">
                  <a:pos x="13" y="23"/>
                </a:cxn>
                <a:cxn ang="0">
                  <a:pos x="13" y="24"/>
                </a:cxn>
                <a:cxn ang="0">
                  <a:pos x="8" y="23"/>
                </a:cxn>
                <a:cxn ang="0">
                  <a:pos x="4" y="20"/>
                </a:cxn>
                <a:cxn ang="0">
                  <a:pos x="0" y="16"/>
                </a:cxn>
                <a:cxn ang="0">
                  <a:pos x="0" y="12"/>
                </a:cxn>
                <a:cxn ang="0">
                  <a:pos x="4" y="4"/>
                </a:cxn>
                <a:cxn ang="0">
                  <a:pos x="13" y="0"/>
                </a:cxn>
                <a:cxn ang="0">
                  <a:pos x="16" y="0"/>
                </a:cxn>
                <a:cxn ang="0">
                  <a:pos x="21" y="4"/>
                </a:cxn>
                <a:cxn ang="0">
                  <a:pos x="23" y="7"/>
                </a:cxn>
                <a:cxn ang="0">
                  <a:pos x="25" y="12"/>
                </a:cxn>
              </a:cxnLst>
              <a:rect l="0" t="0" r="r" b="b"/>
              <a:pathLst>
                <a:path w="25" h="24">
                  <a:moveTo>
                    <a:pt x="25" y="12"/>
                  </a:moveTo>
                  <a:lnTo>
                    <a:pt x="23" y="12"/>
                  </a:lnTo>
                  <a:lnTo>
                    <a:pt x="23" y="13"/>
                  </a:lnTo>
                  <a:lnTo>
                    <a:pt x="23" y="16"/>
                  </a:lnTo>
                  <a:lnTo>
                    <a:pt x="21" y="20"/>
                  </a:lnTo>
                  <a:lnTo>
                    <a:pt x="16" y="23"/>
                  </a:lnTo>
                  <a:lnTo>
                    <a:pt x="14" y="23"/>
                  </a:lnTo>
                  <a:lnTo>
                    <a:pt x="13" y="23"/>
                  </a:lnTo>
                  <a:lnTo>
                    <a:pt x="13" y="24"/>
                  </a:lnTo>
                  <a:lnTo>
                    <a:pt x="8" y="23"/>
                  </a:lnTo>
                  <a:lnTo>
                    <a:pt x="4" y="20"/>
                  </a:lnTo>
                  <a:lnTo>
                    <a:pt x="0" y="16"/>
                  </a:lnTo>
                  <a:lnTo>
                    <a:pt x="0" y="12"/>
                  </a:lnTo>
                  <a:lnTo>
                    <a:pt x="4" y="4"/>
                  </a:lnTo>
                  <a:lnTo>
                    <a:pt x="13" y="0"/>
                  </a:lnTo>
                  <a:lnTo>
                    <a:pt x="16" y="0"/>
                  </a:lnTo>
                  <a:lnTo>
                    <a:pt x="21" y="4"/>
                  </a:lnTo>
                  <a:lnTo>
                    <a:pt x="23" y="7"/>
                  </a:lnTo>
                  <a:lnTo>
                    <a:pt x="25"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61" name="Freeform 1859"/>
            <p:cNvSpPr>
              <a:spLocks/>
            </p:cNvSpPr>
            <p:nvPr/>
          </p:nvSpPr>
          <p:spPr bwMode="auto">
            <a:xfrm>
              <a:off x="6895548" y="4196295"/>
              <a:ext cx="9746" cy="9746"/>
            </a:xfrm>
            <a:custGeom>
              <a:avLst/>
              <a:gdLst/>
              <a:ahLst/>
              <a:cxnLst>
                <a:cxn ang="0">
                  <a:pos x="25" y="12"/>
                </a:cxn>
                <a:cxn ang="0">
                  <a:pos x="23" y="12"/>
                </a:cxn>
                <a:cxn ang="0">
                  <a:pos x="23" y="13"/>
                </a:cxn>
                <a:cxn ang="0">
                  <a:pos x="23" y="16"/>
                </a:cxn>
                <a:cxn ang="0">
                  <a:pos x="21" y="20"/>
                </a:cxn>
                <a:cxn ang="0">
                  <a:pos x="16" y="23"/>
                </a:cxn>
                <a:cxn ang="0">
                  <a:pos x="14" y="23"/>
                </a:cxn>
                <a:cxn ang="0">
                  <a:pos x="13" y="23"/>
                </a:cxn>
                <a:cxn ang="0">
                  <a:pos x="13" y="24"/>
                </a:cxn>
                <a:cxn ang="0">
                  <a:pos x="8" y="23"/>
                </a:cxn>
                <a:cxn ang="0">
                  <a:pos x="4" y="20"/>
                </a:cxn>
                <a:cxn ang="0">
                  <a:pos x="0" y="16"/>
                </a:cxn>
                <a:cxn ang="0">
                  <a:pos x="0" y="12"/>
                </a:cxn>
                <a:cxn ang="0">
                  <a:pos x="4" y="4"/>
                </a:cxn>
                <a:cxn ang="0">
                  <a:pos x="13" y="0"/>
                </a:cxn>
                <a:cxn ang="0">
                  <a:pos x="16" y="0"/>
                </a:cxn>
                <a:cxn ang="0">
                  <a:pos x="21" y="4"/>
                </a:cxn>
                <a:cxn ang="0">
                  <a:pos x="23" y="7"/>
                </a:cxn>
                <a:cxn ang="0">
                  <a:pos x="25" y="12"/>
                </a:cxn>
              </a:cxnLst>
              <a:rect l="0" t="0" r="r" b="b"/>
              <a:pathLst>
                <a:path w="25" h="24">
                  <a:moveTo>
                    <a:pt x="25" y="12"/>
                  </a:moveTo>
                  <a:lnTo>
                    <a:pt x="23" y="12"/>
                  </a:lnTo>
                  <a:lnTo>
                    <a:pt x="23" y="13"/>
                  </a:lnTo>
                  <a:lnTo>
                    <a:pt x="23" y="16"/>
                  </a:lnTo>
                  <a:lnTo>
                    <a:pt x="21" y="20"/>
                  </a:lnTo>
                  <a:lnTo>
                    <a:pt x="16" y="23"/>
                  </a:lnTo>
                  <a:lnTo>
                    <a:pt x="14" y="23"/>
                  </a:lnTo>
                  <a:lnTo>
                    <a:pt x="13" y="23"/>
                  </a:lnTo>
                  <a:lnTo>
                    <a:pt x="13" y="24"/>
                  </a:lnTo>
                  <a:lnTo>
                    <a:pt x="8" y="23"/>
                  </a:lnTo>
                  <a:lnTo>
                    <a:pt x="4" y="20"/>
                  </a:lnTo>
                  <a:lnTo>
                    <a:pt x="0" y="16"/>
                  </a:lnTo>
                  <a:lnTo>
                    <a:pt x="0" y="12"/>
                  </a:lnTo>
                  <a:lnTo>
                    <a:pt x="4" y="4"/>
                  </a:lnTo>
                  <a:lnTo>
                    <a:pt x="13" y="0"/>
                  </a:lnTo>
                  <a:lnTo>
                    <a:pt x="16" y="0"/>
                  </a:lnTo>
                  <a:lnTo>
                    <a:pt x="21" y="4"/>
                  </a:lnTo>
                  <a:lnTo>
                    <a:pt x="23" y="7"/>
                  </a:lnTo>
                  <a:lnTo>
                    <a:pt x="25"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62" name="Freeform 1860"/>
            <p:cNvSpPr>
              <a:spLocks/>
            </p:cNvSpPr>
            <p:nvPr/>
          </p:nvSpPr>
          <p:spPr bwMode="auto">
            <a:xfrm>
              <a:off x="6895548" y="4215788"/>
              <a:ext cx="9746" cy="9746"/>
            </a:xfrm>
            <a:custGeom>
              <a:avLst/>
              <a:gdLst/>
              <a:ahLst/>
              <a:cxnLst>
                <a:cxn ang="0">
                  <a:pos x="25" y="12"/>
                </a:cxn>
                <a:cxn ang="0">
                  <a:pos x="23" y="12"/>
                </a:cxn>
                <a:cxn ang="0">
                  <a:pos x="23" y="13"/>
                </a:cxn>
                <a:cxn ang="0">
                  <a:pos x="23" y="16"/>
                </a:cxn>
                <a:cxn ang="0">
                  <a:pos x="21" y="20"/>
                </a:cxn>
                <a:cxn ang="0">
                  <a:pos x="16" y="23"/>
                </a:cxn>
                <a:cxn ang="0">
                  <a:pos x="14" y="23"/>
                </a:cxn>
                <a:cxn ang="0">
                  <a:pos x="13" y="23"/>
                </a:cxn>
                <a:cxn ang="0">
                  <a:pos x="13" y="24"/>
                </a:cxn>
                <a:cxn ang="0">
                  <a:pos x="8" y="23"/>
                </a:cxn>
                <a:cxn ang="0">
                  <a:pos x="4" y="20"/>
                </a:cxn>
                <a:cxn ang="0">
                  <a:pos x="0" y="16"/>
                </a:cxn>
                <a:cxn ang="0">
                  <a:pos x="0" y="12"/>
                </a:cxn>
                <a:cxn ang="0">
                  <a:pos x="4" y="4"/>
                </a:cxn>
                <a:cxn ang="0">
                  <a:pos x="13" y="0"/>
                </a:cxn>
                <a:cxn ang="0">
                  <a:pos x="16" y="0"/>
                </a:cxn>
                <a:cxn ang="0">
                  <a:pos x="21" y="4"/>
                </a:cxn>
                <a:cxn ang="0">
                  <a:pos x="23" y="7"/>
                </a:cxn>
                <a:cxn ang="0">
                  <a:pos x="25" y="12"/>
                </a:cxn>
              </a:cxnLst>
              <a:rect l="0" t="0" r="r" b="b"/>
              <a:pathLst>
                <a:path w="25" h="24">
                  <a:moveTo>
                    <a:pt x="25" y="12"/>
                  </a:moveTo>
                  <a:lnTo>
                    <a:pt x="23" y="12"/>
                  </a:lnTo>
                  <a:lnTo>
                    <a:pt x="23" y="13"/>
                  </a:lnTo>
                  <a:lnTo>
                    <a:pt x="23" y="16"/>
                  </a:lnTo>
                  <a:lnTo>
                    <a:pt x="21" y="20"/>
                  </a:lnTo>
                  <a:lnTo>
                    <a:pt x="16" y="23"/>
                  </a:lnTo>
                  <a:lnTo>
                    <a:pt x="14" y="23"/>
                  </a:lnTo>
                  <a:lnTo>
                    <a:pt x="13" y="23"/>
                  </a:lnTo>
                  <a:lnTo>
                    <a:pt x="13" y="24"/>
                  </a:lnTo>
                  <a:lnTo>
                    <a:pt x="8" y="23"/>
                  </a:lnTo>
                  <a:lnTo>
                    <a:pt x="4" y="20"/>
                  </a:lnTo>
                  <a:lnTo>
                    <a:pt x="0" y="16"/>
                  </a:lnTo>
                  <a:lnTo>
                    <a:pt x="0" y="12"/>
                  </a:lnTo>
                  <a:lnTo>
                    <a:pt x="4" y="4"/>
                  </a:lnTo>
                  <a:lnTo>
                    <a:pt x="13" y="0"/>
                  </a:lnTo>
                  <a:lnTo>
                    <a:pt x="16" y="0"/>
                  </a:lnTo>
                  <a:lnTo>
                    <a:pt x="21" y="4"/>
                  </a:lnTo>
                  <a:lnTo>
                    <a:pt x="23" y="7"/>
                  </a:lnTo>
                  <a:lnTo>
                    <a:pt x="25"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63" name="Freeform 1861"/>
            <p:cNvSpPr>
              <a:spLocks/>
            </p:cNvSpPr>
            <p:nvPr/>
          </p:nvSpPr>
          <p:spPr bwMode="auto">
            <a:xfrm>
              <a:off x="6895548" y="4235281"/>
              <a:ext cx="9746" cy="9746"/>
            </a:xfrm>
            <a:custGeom>
              <a:avLst/>
              <a:gdLst/>
              <a:ahLst/>
              <a:cxnLst>
                <a:cxn ang="0">
                  <a:pos x="25" y="12"/>
                </a:cxn>
                <a:cxn ang="0">
                  <a:pos x="23" y="12"/>
                </a:cxn>
                <a:cxn ang="0">
                  <a:pos x="23" y="13"/>
                </a:cxn>
                <a:cxn ang="0">
                  <a:pos x="23" y="16"/>
                </a:cxn>
                <a:cxn ang="0">
                  <a:pos x="21" y="20"/>
                </a:cxn>
                <a:cxn ang="0">
                  <a:pos x="16" y="23"/>
                </a:cxn>
                <a:cxn ang="0">
                  <a:pos x="14" y="23"/>
                </a:cxn>
                <a:cxn ang="0">
                  <a:pos x="13" y="23"/>
                </a:cxn>
                <a:cxn ang="0">
                  <a:pos x="13" y="24"/>
                </a:cxn>
                <a:cxn ang="0">
                  <a:pos x="8" y="23"/>
                </a:cxn>
                <a:cxn ang="0">
                  <a:pos x="4" y="20"/>
                </a:cxn>
                <a:cxn ang="0">
                  <a:pos x="0" y="16"/>
                </a:cxn>
                <a:cxn ang="0">
                  <a:pos x="0" y="12"/>
                </a:cxn>
                <a:cxn ang="0">
                  <a:pos x="4" y="4"/>
                </a:cxn>
                <a:cxn ang="0">
                  <a:pos x="13" y="0"/>
                </a:cxn>
                <a:cxn ang="0">
                  <a:pos x="16" y="0"/>
                </a:cxn>
                <a:cxn ang="0">
                  <a:pos x="21" y="4"/>
                </a:cxn>
                <a:cxn ang="0">
                  <a:pos x="23" y="7"/>
                </a:cxn>
                <a:cxn ang="0">
                  <a:pos x="25" y="12"/>
                </a:cxn>
              </a:cxnLst>
              <a:rect l="0" t="0" r="r" b="b"/>
              <a:pathLst>
                <a:path w="25" h="24">
                  <a:moveTo>
                    <a:pt x="25" y="12"/>
                  </a:moveTo>
                  <a:lnTo>
                    <a:pt x="23" y="12"/>
                  </a:lnTo>
                  <a:lnTo>
                    <a:pt x="23" y="13"/>
                  </a:lnTo>
                  <a:lnTo>
                    <a:pt x="23" y="16"/>
                  </a:lnTo>
                  <a:lnTo>
                    <a:pt x="21" y="20"/>
                  </a:lnTo>
                  <a:lnTo>
                    <a:pt x="16" y="23"/>
                  </a:lnTo>
                  <a:lnTo>
                    <a:pt x="14" y="23"/>
                  </a:lnTo>
                  <a:lnTo>
                    <a:pt x="13" y="23"/>
                  </a:lnTo>
                  <a:lnTo>
                    <a:pt x="13" y="24"/>
                  </a:lnTo>
                  <a:lnTo>
                    <a:pt x="8" y="23"/>
                  </a:lnTo>
                  <a:lnTo>
                    <a:pt x="4" y="20"/>
                  </a:lnTo>
                  <a:lnTo>
                    <a:pt x="0" y="16"/>
                  </a:lnTo>
                  <a:lnTo>
                    <a:pt x="0" y="12"/>
                  </a:lnTo>
                  <a:lnTo>
                    <a:pt x="4" y="4"/>
                  </a:lnTo>
                  <a:lnTo>
                    <a:pt x="13" y="0"/>
                  </a:lnTo>
                  <a:lnTo>
                    <a:pt x="16" y="0"/>
                  </a:lnTo>
                  <a:lnTo>
                    <a:pt x="21" y="4"/>
                  </a:lnTo>
                  <a:lnTo>
                    <a:pt x="23" y="7"/>
                  </a:lnTo>
                  <a:lnTo>
                    <a:pt x="25"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64" name="Freeform 1862"/>
            <p:cNvSpPr>
              <a:spLocks/>
            </p:cNvSpPr>
            <p:nvPr/>
          </p:nvSpPr>
          <p:spPr bwMode="auto">
            <a:xfrm>
              <a:off x="6895548" y="4254774"/>
              <a:ext cx="9746" cy="9746"/>
            </a:xfrm>
            <a:custGeom>
              <a:avLst/>
              <a:gdLst/>
              <a:ahLst/>
              <a:cxnLst>
                <a:cxn ang="0">
                  <a:pos x="25" y="12"/>
                </a:cxn>
                <a:cxn ang="0">
                  <a:pos x="23" y="12"/>
                </a:cxn>
                <a:cxn ang="0">
                  <a:pos x="23" y="13"/>
                </a:cxn>
                <a:cxn ang="0">
                  <a:pos x="23" y="16"/>
                </a:cxn>
                <a:cxn ang="0">
                  <a:pos x="21" y="20"/>
                </a:cxn>
                <a:cxn ang="0">
                  <a:pos x="16" y="23"/>
                </a:cxn>
                <a:cxn ang="0">
                  <a:pos x="14" y="23"/>
                </a:cxn>
                <a:cxn ang="0">
                  <a:pos x="13" y="23"/>
                </a:cxn>
                <a:cxn ang="0">
                  <a:pos x="13" y="24"/>
                </a:cxn>
                <a:cxn ang="0">
                  <a:pos x="8" y="23"/>
                </a:cxn>
                <a:cxn ang="0">
                  <a:pos x="4" y="20"/>
                </a:cxn>
                <a:cxn ang="0">
                  <a:pos x="0" y="16"/>
                </a:cxn>
                <a:cxn ang="0">
                  <a:pos x="0" y="12"/>
                </a:cxn>
                <a:cxn ang="0">
                  <a:pos x="4" y="4"/>
                </a:cxn>
                <a:cxn ang="0">
                  <a:pos x="13" y="0"/>
                </a:cxn>
                <a:cxn ang="0">
                  <a:pos x="16" y="0"/>
                </a:cxn>
                <a:cxn ang="0">
                  <a:pos x="21" y="4"/>
                </a:cxn>
                <a:cxn ang="0">
                  <a:pos x="23" y="7"/>
                </a:cxn>
                <a:cxn ang="0">
                  <a:pos x="25" y="12"/>
                </a:cxn>
              </a:cxnLst>
              <a:rect l="0" t="0" r="r" b="b"/>
              <a:pathLst>
                <a:path w="25" h="24">
                  <a:moveTo>
                    <a:pt x="25" y="12"/>
                  </a:moveTo>
                  <a:lnTo>
                    <a:pt x="23" y="12"/>
                  </a:lnTo>
                  <a:lnTo>
                    <a:pt x="23" y="13"/>
                  </a:lnTo>
                  <a:lnTo>
                    <a:pt x="23" y="16"/>
                  </a:lnTo>
                  <a:lnTo>
                    <a:pt x="21" y="20"/>
                  </a:lnTo>
                  <a:lnTo>
                    <a:pt x="16" y="23"/>
                  </a:lnTo>
                  <a:lnTo>
                    <a:pt x="14" y="23"/>
                  </a:lnTo>
                  <a:lnTo>
                    <a:pt x="13" y="23"/>
                  </a:lnTo>
                  <a:lnTo>
                    <a:pt x="13" y="24"/>
                  </a:lnTo>
                  <a:lnTo>
                    <a:pt x="8" y="23"/>
                  </a:lnTo>
                  <a:lnTo>
                    <a:pt x="4" y="20"/>
                  </a:lnTo>
                  <a:lnTo>
                    <a:pt x="0" y="16"/>
                  </a:lnTo>
                  <a:lnTo>
                    <a:pt x="0" y="12"/>
                  </a:lnTo>
                  <a:lnTo>
                    <a:pt x="4" y="4"/>
                  </a:lnTo>
                  <a:lnTo>
                    <a:pt x="13" y="0"/>
                  </a:lnTo>
                  <a:lnTo>
                    <a:pt x="16" y="0"/>
                  </a:lnTo>
                  <a:lnTo>
                    <a:pt x="21" y="4"/>
                  </a:lnTo>
                  <a:lnTo>
                    <a:pt x="23" y="7"/>
                  </a:lnTo>
                  <a:lnTo>
                    <a:pt x="25"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65" name="Freeform 1863"/>
            <p:cNvSpPr>
              <a:spLocks/>
            </p:cNvSpPr>
            <p:nvPr/>
          </p:nvSpPr>
          <p:spPr bwMode="auto">
            <a:xfrm>
              <a:off x="6895548" y="4274266"/>
              <a:ext cx="9746" cy="9746"/>
            </a:xfrm>
            <a:custGeom>
              <a:avLst/>
              <a:gdLst/>
              <a:ahLst/>
              <a:cxnLst>
                <a:cxn ang="0">
                  <a:pos x="25" y="12"/>
                </a:cxn>
                <a:cxn ang="0">
                  <a:pos x="23" y="12"/>
                </a:cxn>
                <a:cxn ang="0">
                  <a:pos x="23" y="13"/>
                </a:cxn>
                <a:cxn ang="0">
                  <a:pos x="23" y="16"/>
                </a:cxn>
                <a:cxn ang="0">
                  <a:pos x="21" y="20"/>
                </a:cxn>
                <a:cxn ang="0">
                  <a:pos x="16" y="23"/>
                </a:cxn>
                <a:cxn ang="0">
                  <a:pos x="14" y="23"/>
                </a:cxn>
                <a:cxn ang="0">
                  <a:pos x="13" y="23"/>
                </a:cxn>
                <a:cxn ang="0">
                  <a:pos x="13" y="24"/>
                </a:cxn>
                <a:cxn ang="0">
                  <a:pos x="8" y="23"/>
                </a:cxn>
                <a:cxn ang="0">
                  <a:pos x="4" y="20"/>
                </a:cxn>
                <a:cxn ang="0">
                  <a:pos x="0" y="16"/>
                </a:cxn>
                <a:cxn ang="0">
                  <a:pos x="0" y="12"/>
                </a:cxn>
                <a:cxn ang="0">
                  <a:pos x="4" y="4"/>
                </a:cxn>
                <a:cxn ang="0">
                  <a:pos x="13" y="0"/>
                </a:cxn>
                <a:cxn ang="0">
                  <a:pos x="16" y="0"/>
                </a:cxn>
                <a:cxn ang="0">
                  <a:pos x="21" y="4"/>
                </a:cxn>
                <a:cxn ang="0">
                  <a:pos x="23" y="7"/>
                </a:cxn>
                <a:cxn ang="0">
                  <a:pos x="25" y="12"/>
                </a:cxn>
              </a:cxnLst>
              <a:rect l="0" t="0" r="r" b="b"/>
              <a:pathLst>
                <a:path w="25" h="24">
                  <a:moveTo>
                    <a:pt x="25" y="12"/>
                  </a:moveTo>
                  <a:lnTo>
                    <a:pt x="23" y="12"/>
                  </a:lnTo>
                  <a:lnTo>
                    <a:pt x="23" y="13"/>
                  </a:lnTo>
                  <a:lnTo>
                    <a:pt x="23" y="16"/>
                  </a:lnTo>
                  <a:lnTo>
                    <a:pt x="21" y="20"/>
                  </a:lnTo>
                  <a:lnTo>
                    <a:pt x="16" y="23"/>
                  </a:lnTo>
                  <a:lnTo>
                    <a:pt x="14" y="23"/>
                  </a:lnTo>
                  <a:lnTo>
                    <a:pt x="13" y="23"/>
                  </a:lnTo>
                  <a:lnTo>
                    <a:pt x="13" y="24"/>
                  </a:lnTo>
                  <a:lnTo>
                    <a:pt x="8" y="23"/>
                  </a:lnTo>
                  <a:lnTo>
                    <a:pt x="4" y="20"/>
                  </a:lnTo>
                  <a:lnTo>
                    <a:pt x="0" y="16"/>
                  </a:lnTo>
                  <a:lnTo>
                    <a:pt x="0" y="12"/>
                  </a:lnTo>
                  <a:lnTo>
                    <a:pt x="4" y="4"/>
                  </a:lnTo>
                  <a:lnTo>
                    <a:pt x="13" y="0"/>
                  </a:lnTo>
                  <a:lnTo>
                    <a:pt x="16" y="0"/>
                  </a:lnTo>
                  <a:lnTo>
                    <a:pt x="21" y="4"/>
                  </a:lnTo>
                  <a:lnTo>
                    <a:pt x="23" y="7"/>
                  </a:lnTo>
                  <a:lnTo>
                    <a:pt x="25"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66" name="Freeform 1864"/>
            <p:cNvSpPr>
              <a:spLocks/>
            </p:cNvSpPr>
            <p:nvPr/>
          </p:nvSpPr>
          <p:spPr bwMode="auto">
            <a:xfrm>
              <a:off x="6895548" y="4293759"/>
              <a:ext cx="9746" cy="9746"/>
            </a:xfrm>
            <a:custGeom>
              <a:avLst/>
              <a:gdLst/>
              <a:ahLst/>
              <a:cxnLst>
                <a:cxn ang="0">
                  <a:pos x="25" y="12"/>
                </a:cxn>
                <a:cxn ang="0">
                  <a:pos x="23" y="12"/>
                </a:cxn>
                <a:cxn ang="0">
                  <a:pos x="23" y="13"/>
                </a:cxn>
                <a:cxn ang="0">
                  <a:pos x="23" y="16"/>
                </a:cxn>
                <a:cxn ang="0">
                  <a:pos x="21" y="20"/>
                </a:cxn>
                <a:cxn ang="0">
                  <a:pos x="16" y="23"/>
                </a:cxn>
                <a:cxn ang="0">
                  <a:pos x="14" y="23"/>
                </a:cxn>
                <a:cxn ang="0">
                  <a:pos x="13" y="23"/>
                </a:cxn>
                <a:cxn ang="0">
                  <a:pos x="13" y="24"/>
                </a:cxn>
                <a:cxn ang="0">
                  <a:pos x="8" y="23"/>
                </a:cxn>
                <a:cxn ang="0">
                  <a:pos x="4" y="20"/>
                </a:cxn>
                <a:cxn ang="0">
                  <a:pos x="0" y="16"/>
                </a:cxn>
                <a:cxn ang="0">
                  <a:pos x="0" y="12"/>
                </a:cxn>
                <a:cxn ang="0">
                  <a:pos x="4" y="4"/>
                </a:cxn>
                <a:cxn ang="0">
                  <a:pos x="13" y="0"/>
                </a:cxn>
                <a:cxn ang="0">
                  <a:pos x="16" y="0"/>
                </a:cxn>
                <a:cxn ang="0">
                  <a:pos x="21" y="4"/>
                </a:cxn>
                <a:cxn ang="0">
                  <a:pos x="23" y="7"/>
                </a:cxn>
                <a:cxn ang="0">
                  <a:pos x="25" y="12"/>
                </a:cxn>
              </a:cxnLst>
              <a:rect l="0" t="0" r="r" b="b"/>
              <a:pathLst>
                <a:path w="25" h="24">
                  <a:moveTo>
                    <a:pt x="25" y="12"/>
                  </a:moveTo>
                  <a:lnTo>
                    <a:pt x="23" y="12"/>
                  </a:lnTo>
                  <a:lnTo>
                    <a:pt x="23" y="13"/>
                  </a:lnTo>
                  <a:lnTo>
                    <a:pt x="23" y="16"/>
                  </a:lnTo>
                  <a:lnTo>
                    <a:pt x="21" y="20"/>
                  </a:lnTo>
                  <a:lnTo>
                    <a:pt x="16" y="23"/>
                  </a:lnTo>
                  <a:lnTo>
                    <a:pt x="14" y="23"/>
                  </a:lnTo>
                  <a:lnTo>
                    <a:pt x="13" y="23"/>
                  </a:lnTo>
                  <a:lnTo>
                    <a:pt x="13" y="24"/>
                  </a:lnTo>
                  <a:lnTo>
                    <a:pt x="8" y="23"/>
                  </a:lnTo>
                  <a:lnTo>
                    <a:pt x="4" y="20"/>
                  </a:lnTo>
                  <a:lnTo>
                    <a:pt x="0" y="16"/>
                  </a:lnTo>
                  <a:lnTo>
                    <a:pt x="0" y="12"/>
                  </a:lnTo>
                  <a:lnTo>
                    <a:pt x="4" y="4"/>
                  </a:lnTo>
                  <a:lnTo>
                    <a:pt x="13" y="0"/>
                  </a:lnTo>
                  <a:lnTo>
                    <a:pt x="16" y="0"/>
                  </a:lnTo>
                  <a:lnTo>
                    <a:pt x="21" y="4"/>
                  </a:lnTo>
                  <a:lnTo>
                    <a:pt x="23" y="7"/>
                  </a:lnTo>
                  <a:lnTo>
                    <a:pt x="25"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67" name="Freeform 1865"/>
            <p:cNvSpPr>
              <a:spLocks/>
            </p:cNvSpPr>
            <p:nvPr/>
          </p:nvSpPr>
          <p:spPr bwMode="auto">
            <a:xfrm>
              <a:off x="6895548" y="4313252"/>
              <a:ext cx="9746" cy="9746"/>
            </a:xfrm>
            <a:custGeom>
              <a:avLst/>
              <a:gdLst/>
              <a:ahLst/>
              <a:cxnLst>
                <a:cxn ang="0">
                  <a:pos x="25" y="12"/>
                </a:cxn>
                <a:cxn ang="0">
                  <a:pos x="23" y="12"/>
                </a:cxn>
                <a:cxn ang="0">
                  <a:pos x="23" y="13"/>
                </a:cxn>
                <a:cxn ang="0">
                  <a:pos x="23" y="16"/>
                </a:cxn>
                <a:cxn ang="0">
                  <a:pos x="21" y="20"/>
                </a:cxn>
                <a:cxn ang="0">
                  <a:pos x="16" y="23"/>
                </a:cxn>
                <a:cxn ang="0">
                  <a:pos x="14" y="23"/>
                </a:cxn>
                <a:cxn ang="0">
                  <a:pos x="13" y="23"/>
                </a:cxn>
                <a:cxn ang="0">
                  <a:pos x="13" y="24"/>
                </a:cxn>
                <a:cxn ang="0">
                  <a:pos x="8" y="23"/>
                </a:cxn>
                <a:cxn ang="0">
                  <a:pos x="4" y="20"/>
                </a:cxn>
                <a:cxn ang="0">
                  <a:pos x="0" y="16"/>
                </a:cxn>
                <a:cxn ang="0">
                  <a:pos x="0" y="12"/>
                </a:cxn>
                <a:cxn ang="0">
                  <a:pos x="4" y="4"/>
                </a:cxn>
                <a:cxn ang="0">
                  <a:pos x="13" y="0"/>
                </a:cxn>
                <a:cxn ang="0">
                  <a:pos x="16" y="0"/>
                </a:cxn>
                <a:cxn ang="0">
                  <a:pos x="21" y="4"/>
                </a:cxn>
                <a:cxn ang="0">
                  <a:pos x="23" y="7"/>
                </a:cxn>
                <a:cxn ang="0">
                  <a:pos x="25" y="12"/>
                </a:cxn>
              </a:cxnLst>
              <a:rect l="0" t="0" r="r" b="b"/>
              <a:pathLst>
                <a:path w="25" h="24">
                  <a:moveTo>
                    <a:pt x="25" y="12"/>
                  </a:moveTo>
                  <a:lnTo>
                    <a:pt x="23" y="12"/>
                  </a:lnTo>
                  <a:lnTo>
                    <a:pt x="23" y="13"/>
                  </a:lnTo>
                  <a:lnTo>
                    <a:pt x="23" y="16"/>
                  </a:lnTo>
                  <a:lnTo>
                    <a:pt x="21" y="20"/>
                  </a:lnTo>
                  <a:lnTo>
                    <a:pt x="16" y="23"/>
                  </a:lnTo>
                  <a:lnTo>
                    <a:pt x="14" y="23"/>
                  </a:lnTo>
                  <a:lnTo>
                    <a:pt x="13" y="23"/>
                  </a:lnTo>
                  <a:lnTo>
                    <a:pt x="13" y="24"/>
                  </a:lnTo>
                  <a:lnTo>
                    <a:pt x="8" y="23"/>
                  </a:lnTo>
                  <a:lnTo>
                    <a:pt x="4" y="20"/>
                  </a:lnTo>
                  <a:lnTo>
                    <a:pt x="0" y="16"/>
                  </a:lnTo>
                  <a:lnTo>
                    <a:pt x="0" y="12"/>
                  </a:lnTo>
                  <a:lnTo>
                    <a:pt x="4" y="4"/>
                  </a:lnTo>
                  <a:lnTo>
                    <a:pt x="13" y="0"/>
                  </a:lnTo>
                  <a:lnTo>
                    <a:pt x="16" y="0"/>
                  </a:lnTo>
                  <a:lnTo>
                    <a:pt x="21" y="4"/>
                  </a:lnTo>
                  <a:lnTo>
                    <a:pt x="23" y="7"/>
                  </a:lnTo>
                  <a:lnTo>
                    <a:pt x="25"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68" name="Freeform 1866"/>
            <p:cNvSpPr>
              <a:spLocks/>
            </p:cNvSpPr>
            <p:nvPr/>
          </p:nvSpPr>
          <p:spPr bwMode="auto">
            <a:xfrm>
              <a:off x="6895548" y="4332745"/>
              <a:ext cx="9746" cy="9746"/>
            </a:xfrm>
            <a:custGeom>
              <a:avLst/>
              <a:gdLst/>
              <a:ahLst/>
              <a:cxnLst>
                <a:cxn ang="0">
                  <a:pos x="25" y="12"/>
                </a:cxn>
                <a:cxn ang="0">
                  <a:pos x="23" y="12"/>
                </a:cxn>
                <a:cxn ang="0">
                  <a:pos x="23" y="13"/>
                </a:cxn>
                <a:cxn ang="0">
                  <a:pos x="23" y="16"/>
                </a:cxn>
                <a:cxn ang="0">
                  <a:pos x="21" y="20"/>
                </a:cxn>
                <a:cxn ang="0">
                  <a:pos x="16" y="23"/>
                </a:cxn>
                <a:cxn ang="0">
                  <a:pos x="14" y="23"/>
                </a:cxn>
                <a:cxn ang="0">
                  <a:pos x="13" y="23"/>
                </a:cxn>
                <a:cxn ang="0">
                  <a:pos x="13" y="24"/>
                </a:cxn>
                <a:cxn ang="0">
                  <a:pos x="8" y="23"/>
                </a:cxn>
                <a:cxn ang="0">
                  <a:pos x="4" y="20"/>
                </a:cxn>
                <a:cxn ang="0">
                  <a:pos x="0" y="16"/>
                </a:cxn>
                <a:cxn ang="0">
                  <a:pos x="0" y="12"/>
                </a:cxn>
                <a:cxn ang="0">
                  <a:pos x="4" y="4"/>
                </a:cxn>
                <a:cxn ang="0">
                  <a:pos x="13" y="0"/>
                </a:cxn>
                <a:cxn ang="0">
                  <a:pos x="16" y="0"/>
                </a:cxn>
                <a:cxn ang="0">
                  <a:pos x="21" y="4"/>
                </a:cxn>
                <a:cxn ang="0">
                  <a:pos x="23" y="7"/>
                </a:cxn>
                <a:cxn ang="0">
                  <a:pos x="25" y="12"/>
                </a:cxn>
              </a:cxnLst>
              <a:rect l="0" t="0" r="r" b="b"/>
              <a:pathLst>
                <a:path w="25" h="24">
                  <a:moveTo>
                    <a:pt x="25" y="12"/>
                  </a:moveTo>
                  <a:lnTo>
                    <a:pt x="23" y="12"/>
                  </a:lnTo>
                  <a:lnTo>
                    <a:pt x="23" y="13"/>
                  </a:lnTo>
                  <a:lnTo>
                    <a:pt x="23" y="16"/>
                  </a:lnTo>
                  <a:lnTo>
                    <a:pt x="21" y="20"/>
                  </a:lnTo>
                  <a:lnTo>
                    <a:pt x="16" y="23"/>
                  </a:lnTo>
                  <a:lnTo>
                    <a:pt x="14" y="23"/>
                  </a:lnTo>
                  <a:lnTo>
                    <a:pt x="13" y="23"/>
                  </a:lnTo>
                  <a:lnTo>
                    <a:pt x="13" y="24"/>
                  </a:lnTo>
                  <a:lnTo>
                    <a:pt x="8" y="23"/>
                  </a:lnTo>
                  <a:lnTo>
                    <a:pt x="4" y="20"/>
                  </a:lnTo>
                  <a:lnTo>
                    <a:pt x="0" y="16"/>
                  </a:lnTo>
                  <a:lnTo>
                    <a:pt x="0" y="12"/>
                  </a:lnTo>
                  <a:lnTo>
                    <a:pt x="4" y="4"/>
                  </a:lnTo>
                  <a:lnTo>
                    <a:pt x="13" y="0"/>
                  </a:lnTo>
                  <a:lnTo>
                    <a:pt x="16" y="0"/>
                  </a:lnTo>
                  <a:lnTo>
                    <a:pt x="21" y="4"/>
                  </a:lnTo>
                  <a:lnTo>
                    <a:pt x="23" y="7"/>
                  </a:lnTo>
                  <a:lnTo>
                    <a:pt x="25"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69" name="Freeform 1867"/>
            <p:cNvSpPr>
              <a:spLocks/>
            </p:cNvSpPr>
            <p:nvPr/>
          </p:nvSpPr>
          <p:spPr bwMode="auto">
            <a:xfrm>
              <a:off x="6895548" y="4352238"/>
              <a:ext cx="9746" cy="9746"/>
            </a:xfrm>
            <a:custGeom>
              <a:avLst/>
              <a:gdLst/>
              <a:ahLst/>
              <a:cxnLst>
                <a:cxn ang="0">
                  <a:pos x="25" y="12"/>
                </a:cxn>
                <a:cxn ang="0">
                  <a:pos x="23" y="12"/>
                </a:cxn>
                <a:cxn ang="0">
                  <a:pos x="23" y="13"/>
                </a:cxn>
                <a:cxn ang="0">
                  <a:pos x="23" y="16"/>
                </a:cxn>
                <a:cxn ang="0">
                  <a:pos x="21" y="20"/>
                </a:cxn>
                <a:cxn ang="0">
                  <a:pos x="16" y="23"/>
                </a:cxn>
                <a:cxn ang="0">
                  <a:pos x="14" y="23"/>
                </a:cxn>
                <a:cxn ang="0">
                  <a:pos x="13" y="23"/>
                </a:cxn>
                <a:cxn ang="0">
                  <a:pos x="13" y="24"/>
                </a:cxn>
                <a:cxn ang="0">
                  <a:pos x="8" y="23"/>
                </a:cxn>
                <a:cxn ang="0">
                  <a:pos x="4" y="20"/>
                </a:cxn>
                <a:cxn ang="0">
                  <a:pos x="0" y="16"/>
                </a:cxn>
                <a:cxn ang="0">
                  <a:pos x="0" y="12"/>
                </a:cxn>
                <a:cxn ang="0">
                  <a:pos x="4" y="4"/>
                </a:cxn>
                <a:cxn ang="0">
                  <a:pos x="13" y="0"/>
                </a:cxn>
                <a:cxn ang="0">
                  <a:pos x="16" y="0"/>
                </a:cxn>
                <a:cxn ang="0">
                  <a:pos x="21" y="4"/>
                </a:cxn>
                <a:cxn ang="0">
                  <a:pos x="23" y="7"/>
                </a:cxn>
                <a:cxn ang="0">
                  <a:pos x="25" y="12"/>
                </a:cxn>
              </a:cxnLst>
              <a:rect l="0" t="0" r="r" b="b"/>
              <a:pathLst>
                <a:path w="25" h="24">
                  <a:moveTo>
                    <a:pt x="25" y="12"/>
                  </a:moveTo>
                  <a:lnTo>
                    <a:pt x="23" y="12"/>
                  </a:lnTo>
                  <a:lnTo>
                    <a:pt x="23" y="13"/>
                  </a:lnTo>
                  <a:lnTo>
                    <a:pt x="23" y="16"/>
                  </a:lnTo>
                  <a:lnTo>
                    <a:pt x="21" y="20"/>
                  </a:lnTo>
                  <a:lnTo>
                    <a:pt x="16" y="23"/>
                  </a:lnTo>
                  <a:lnTo>
                    <a:pt x="14" y="23"/>
                  </a:lnTo>
                  <a:lnTo>
                    <a:pt x="13" y="23"/>
                  </a:lnTo>
                  <a:lnTo>
                    <a:pt x="13" y="24"/>
                  </a:lnTo>
                  <a:lnTo>
                    <a:pt x="8" y="23"/>
                  </a:lnTo>
                  <a:lnTo>
                    <a:pt x="4" y="20"/>
                  </a:lnTo>
                  <a:lnTo>
                    <a:pt x="0" y="16"/>
                  </a:lnTo>
                  <a:lnTo>
                    <a:pt x="0" y="12"/>
                  </a:lnTo>
                  <a:lnTo>
                    <a:pt x="4" y="4"/>
                  </a:lnTo>
                  <a:lnTo>
                    <a:pt x="13" y="0"/>
                  </a:lnTo>
                  <a:lnTo>
                    <a:pt x="16" y="0"/>
                  </a:lnTo>
                  <a:lnTo>
                    <a:pt x="21" y="4"/>
                  </a:lnTo>
                  <a:lnTo>
                    <a:pt x="23" y="7"/>
                  </a:lnTo>
                  <a:lnTo>
                    <a:pt x="25"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70" name="Freeform 1868"/>
            <p:cNvSpPr>
              <a:spLocks/>
            </p:cNvSpPr>
            <p:nvPr/>
          </p:nvSpPr>
          <p:spPr bwMode="auto">
            <a:xfrm>
              <a:off x="6895548" y="4371731"/>
              <a:ext cx="9746" cy="9746"/>
            </a:xfrm>
            <a:custGeom>
              <a:avLst/>
              <a:gdLst/>
              <a:ahLst/>
              <a:cxnLst>
                <a:cxn ang="0">
                  <a:pos x="25" y="12"/>
                </a:cxn>
                <a:cxn ang="0">
                  <a:pos x="23" y="12"/>
                </a:cxn>
                <a:cxn ang="0">
                  <a:pos x="23" y="13"/>
                </a:cxn>
                <a:cxn ang="0">
                  <a:pos x="23" y="16"/>
                </a:cxn>
                <a:cxn ang="0">
                  <a:pos x="21" y="20"/>
                </a:cxn>
                <a:cxn ang="0">
                  <a:pos x="16" y="23"/>
                </a:cxn>
                <a:cxn ang="0">
                  <a:pos x="14" y="23"/>
                </a:cxn>
                <a:cxn ang="0">
                  <a:pos x="13" y="23"/>
                </a:cxn>
                <a:cxn ang="0">
                  <a:pos x="13" y="24"/>
                </a:cxn>
                <a:cxn ang="0">
                  <a:pos x="8" y="23"/>
                </a:cxn>
                <a:cxn ang="0">
                  <a:pos x="4" y="20"/>
                </a:cxn>
                <a:cxn ang="0">
                  <a:pos x="0" y="16"/>
                </a:cxn>
                <a:cxn ang="0">
                  <a:pos x="0" y="12"/>
                </a:cxn>
                <a:cxn ang="0">
                  <a:pos x="4" y="4"/>
                </a:cxn>
                <a:cxn ang="0">
                  <a:pos x="13" y="0"/>
                </a:cxn>
                <a:cxn ang="0">
                  <a:pos x="16" y="0"/>
                </a:cxn>
                <a:cxn ang="0">
                  <a:pos x="21" y="4"/>
                </a:cxn>
                <a:cxn ang="0">
                  <a:pos x="23" y="7"/>
                </a:cxn>
                <a:cxn ang="0">
                  <a:pos x="25" y="12"/>
                </a:cxn>
              </a:cxnLst>
              <a:rect l="0" t="0" r="r" b="b"/>
              <a:pathLst>
                <a:path w="25" h="24">
                  <a:moveTo>
                    <a:pt x="25" y="12"/>
                  </a:moveTo>
                  <a:lnTo>
                    <a:pt x="23" y="12"/>
                  </a:lnTo>
                  <a:lnTo>
                    <a:pt x="23" y="13"/>
                  </a:lnTo>
                  <a:lnTo>
                    <a:pt x="23" y="16"/>
                  </a:lnTo>
                  <a:lnTo>
                    <a:pt x="21" y="20"/>
                  </a:lnTo>
                  <a:lnTo>
                    <a:pt x="16" y="23"/>
                  </a:lnTo>
                  <a:lnTo>
                    <a:pt x="14" y="23"/>
                  </a:lnTo>
                  <a:lnTo>
                    <a:pt x="13" y="23"/>
                  </a:lnTo>
                  <a:lnTo>
                    <a:pt x="13" y="24"/>
                  </a:lnTo>
                  <a:lnTo>
                    <a:pt x="8" y="23"/>
                  </a:lnTo>
                  <a:lnTo>
                    <a:pt x="4" y="20"/>
                  </a:lnTo>
                  <a:lnTo>
                    <a:pt x="0" y="16"/>
                  </a:lnTo>
                  <a:lnTo>
                    <a:pt x="0" y="12"/>
                  </a:lnTo>
                  <a:lnTo>
                    <a:pt x="4" y="4"/>
                  </a:lnTo>
                  <a:lnTo>
                    <a:pt x="13" y="0"/>
                  </a:lnTo>
                  <a:lnTo>
                    <a:pt x="16" y="0"/>
                  </a:lnTo>
                  <a:lnTo>
                    <a:pt x="21" y="4"/>
                  </a:lnTo>
                  <a:lnTo>
                    <a:pt x="23" y="7"/>
                  </a:lnTo>
                  <a:lnTo>
                    <a:pt x="25"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71" name="Freeform 1869"/>
            <p:cNvSpPr>
              <a:spLocks/>
            </p:cNvSpPr>
            <p:nvPr/>
          </p:nvSpPr>
          <p:spPr bwMode="auto">
            <a:xfrm>
              <a:off x="6895548" y="4391224"/>
              <a:ext cx="9746" cy="9746"/>
            </a:xfrm>
            <a:custGeom>
              <a:avLst/>
              <a:gdLst/>
              <a:ahLst/>
              <a:cxnLst>
                <a:cxn ang="0">
                  <a:pos x="25" y="12"/>
                </a:cxn>
                <a:cxn ang="0">
                  <a:pos x="23" y="12"/>
                </a:cxn>
                <a:cxn ang="0">
                  <a:pos x="23" y="13"/>
                </a:cxn>
                <a:cxn ang="0">
                  <a:pos x="23" y="16"/>
                </a:cxn>
                <a:cxn ang="0">
                  <a:pos x="21" y="20"/>
                </a:cxn>
                <a:cxn ang="0">
                  <a:pos x="16" y="23"/>
                </a:cxn>
                <a:cxn ang="0">
                  <a:pos x="14" y="23"/>
                </a:cxn>
                <a:cxn ang="0">
                  <a:pos x="13" y="23"/>
                </a:cxn>
                <a:cxn ang="0">
                  <a:pos x="13" y="24"/>
                </a:cxn>
                <a:cxn ang="0">
                  <a:pos x="8" y="23"/>
                </a:cxn>
                <a:cxn ang="0">
                  <a:pos x="4" y="20"/>
                </a:cxn>
                <a:cxn ang="0">
                  <a:pos x="0" y="16"/>
                </a:cxn>
                <a:cxn ang="0">
                  <a:pos x="0" y="12"/>
                </a:cxn>
                <a:cxn ang="0">
                  <a:pos x="4" y="4"/>
                </a:cxn>
                <a:cxn ang="0">
                  <a:pos x="13" y="0"/>
                </a:cxn>
                <a:cxn ang="0">
                  <a:pos x="16" y="0"/>
                </a:cxn>
                <a:cxn ang="0">
                  <a:pos x="21" y="4"/>
                </a:cxn>
                <a:cxn ang="0">
                  <a:pos x="23" y="7"/>
                </a:cxn>
                <a:cxn ang="0">
                  <a:pos x="25" y="12"/>
                </a:cxn>
              </a:cxnLst>
              <a:rect l="0" t="0" r="r" b="b"/>
              <a:pathLst>
                <a:path w="25" h="24">
                  <a:moveTo>
                    <a:pt x="25" y="12"/>
                  </a:moveTo>
                  <a:lnTo>
                    <a:pt x="23" y="12"/>
                  </a:lnTo>
                  <a:lnTo>
                    <a:pt x="23" y="13"/>
                  </a:lnTo>
                  <a:lnTo>
                    <a:pt x="23" y="16"/>
                  </a:lnTo>
                  <a:lnTo>
                    <a:pt x="21" y="20"/>
                  </a:lnTo>
                  <a:lnTo>
                    <a:pt x="16" y="23"/>
                  </a:lnTo>
                  <a:lnTo>
                    <a:pt x="14" y="23"/>
                  </a:lnTo>
                  <a:lnTo>
                    <a:pt x="13" y="23"/>
                  </a:lnTo>
                  <a:lnTo>
                    <a:pt x="13" y="24"/>
                  </a:lnTo>
                  <a:lnTo>
                    <a:pt x="8" y="23"/>
                  </a:lnTo>
                  <a:lnTo>
                    <a:pt x="4" y="20"/>
                  </a:lnTo>
                  <a:lnTo>
                    <a:pt x="0" y="16"/>
                  </a:lnTo>
                  <a:lnTo>
                    <a:pt x="0" y="12"/>
                  </a:lnTo>
                  <a:lnTo>
                    <a:pt x="4" y="4"/>
                  </a:lnTo>
                  <a:lnTo>
                    <a:pt x="13" y="0"/>
                  </a:lnTo>
                  <a:lnTo>
                    <a:pt x="16" y="0"/>
                  </a:lnTo>
                  <a:lnTo>
                    <a:pt x="21" y="4"/>
                  </a:lnTo>
                  <a:lnTo>
                    <a:pt x="23" y="7"/>
                  </a:lnTo>
                  <a:lnTo>
                    <a:pt x="25"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72" name="Freeform 1870"/>
            <p:cNvSpPr>
              <a:spLocks/>
            </p:cNvSpPr>
            <p:nvPr/>
          </p:nvSpPr>
          <p:spPr bwMode="auto">
            <a:xfrm>
              <a:off x="6894330" y="4410717"/>
              <a:ext cx="9746" cy="9746"/>
            </a:xfrm>
            <a:custGeom>
              <a:avLst/>
              <a:gdLst/>
              <a:ahLst/>
              <a:cxnLst>
                <a:cxn ang="0">
                  <a:pos x="24" y="12"/>
                </a:cxn>
                <a:cxn ang="0">
                  <a:pos x="23" y="12"/>
                </a:cxn>
                <a:cxn ang="0">
                  <a:pos x="23" y="13"/>
                </a:cxn>
                <a:cxn ang="0">
                  <a:pos x="23" y="15"/>
                </a:cxn>
                <a:cxn ang="0">
                  <a:pos x="20" y="20"/>
                </a:cxn>
                <a:cxn ang="0">
                  <a:pos x="15" y="23"/>
                </a:cxn>
                <a:cxn ang="0">
                  <a:pos x="13" y="23"/>
                </a:cxn>
                <a:cxn ang="0">
                  <a:pos x="12" y="23"/>
                </a:cxn>
                <a:cxn ang="0">
                  <a:pos x="12" y="24"/>
                </a:cxn>
                <a:cxn ang="0">
                  <a:pos x="7" y="23"/>
                </a:cxn>
                <a:cxn ang="0">
                  <a:pos x="3" y="20"/>
                </a:cxn>
                <a:cxn ang="0">
                  <a:pos x="0" y="15"/>
                </a:cxn>
                <a:cxn ang="0">
                  <a:pos x="0" y="12"/>
                </a:cxn>
                <a:cxn ang="0">
                  <a:pos x="3" y="3"/>
                </a:cxn>
                <a:cxn ang="0">
                  <a:pos x="12" y="0"/>
                </a:cxn>
                <a:cxn ang="0">
                  <a:pos x="15" y="0"/>
                </a:cxn>
                <a:cxn ang="0">
                  <a:pos x="20" y="3"/>
                </a:cxn>
                <a:cxn ang="0">
                  <a:pos x="23" y="7"/>
                </a:cxn>
                <a:cxn ang="0">
                  <a:pos x="24" y="12"/>
                </a:cxn>
              </a:cxnLst>
              <a:rect l="0" t="0" r="r" b="b"/>
              <a:pathLst>
                <a:path w="24" h="24">
                  <a:moveTo>
                    <a:pt x="24" y="12"/>
                  </a:moveTo>
                  <a:lnTo>
                    <a:pt x="23" y="12"/>
                  </a:lnTo>
                  <a:lnTo>
                    <a:pt x="23" y="13"/>
                  </a:lnTo>
                  <a:lnTo>
                    <a:pt x="23" y="15"/>
                  </a:lnTo>
                  <a:lnTo>
                    <a:pt x="20" y="20"/>
                  </a:lnTo>
                  <a:lnTo>
                    <a:pt x="15" y="23"/>
                  </a:lnTo>
                  <a:lnTo>
                    <a:pt x="13" y="23"/>
                  </a:lnTo>
                  <a:lnTo>
                    <a:pt x="12" y="23"/>
                  </a:lnTo>
                  <a:lnTo>
                    <a:pt x="12" y="24"/>
                  </a:lnTo>
                  <a:lnTo>
                    <a:pt x="7" y="23"/>
                  </a:lnTo>
                  <a:lnTo>
                    <a:pt x="3" y="20"/>
                  </a:lnTo>
                  <a:lnTo>
                    <a:pt x="0" y="15"/>
                  </a:lnTo>
                  <a:lnTo>
                    <a:pt x="0" y="12"/>
                  </a:lnTo>
                  <a:lnTo>
                    <a:pt x="3" y="3"/>
                  </a:lnTo>
                  <a:lnTo>
                    <a:pt x="12" y="0"/>
                  </a:lnTo>
                  <a:lnTo>
                    <a:pt x="15" y="0"/>
                  </a:lnTo>
                  <a:lnTo>
                    <a:pt x="20"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73" name="Freeform 1871"/>
            <p:cNvSpPr>
              <a:spLocks/>
            </p:cNvSpPr>
            <p:nvPr/>
          </p:nvSpPr>
          <p:spPr bwMode="auto">
            <a:xfrm>
              <a:off x="6887020" y="4427773"/>
              <a:ext cx="9746" cy="9746"/>
            </a:xfrm>
            <a:custGeom>
              <a:avLst/>
              <a:gdLst/>
              <a:ahLst/>
              <a:cxnLst>
                <a:cxn ang="0">
                  <a:pos x="24" y="12"/>
                </a:cxn>
                <a:cxn ang="0">
                  <a:pos x="23" y="12"/>
                </a:cxn>
                <a:cxn ang="0">
                  <a:pos x="23" y="13"/>
                </a:cxn>
                <a:cxn ang="0">
                  <a:pos x="23"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74" name="Freeform 1872"/>
            <p:cNvSpPr>
              <a:spLocks/>
            </p:cNvSpPr>
            <p:nvPr/>
          </p:nvSpPr>
          <p:spPr bwMode="auto">
            <a:xfrm>
              <a:off x="6872401" y="4442393"/>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75" name="Freeform 1873"/>
            <p:cNvSpPr>
              <a:spLocks/>
            </p:cNvSpPr>
            <p:nvPr/>
          </p:nvSpPr>
          <p:spPr bwMode="auto">
            <a:xfrm>
              <a:off x="6852908" y="4448484"/>
              <a:ext cx="9746" cy="9746"/>
            </a:xfrm>
            <a:custGeom>
              <a:avLst/>
              <a:gdLst/>
              <a:ahLst/>
              <a:cxnLst>
                <a:cxn ang="0">
                  <a:pos x="24" y="12"/>
                </a:cxn>
                <a:cxn ang="0">
                  <a:pos x="23" y="12"/>
                </a:cxn>
                <a:cxn ang="0">
                  <a:pos x="23" y="13"/>
                </a:cxn>
                <a:cxn ang="0">
                  <a:pos x="23" y="15"/>
                </a:cxn>
                <a:cxn ang="0">
                  <a:pos x="20" y="20"/>
                </a:cxn>
                <a:cxn ang="0">
                  <a:pos x="15" y="22"/>
                </a:cxn>
                <a:cxn ang="0">
                  <a:pos x="13" y="22"/>
                </a:cxn>
                <a:cxn ang="0">
                  <a:pos x="12" y="22"/>
                </a:cxn>
                <a:cxn ang="0">
                  <a:pos x="12" y="24"/>
                </a:cxn>
                <a:cxn ang="0">
                  <a:pos x="7" y="22"/>
                </a:cxn>
                <a:cxn ang="0">
                  <a:pos x="3" y="20"/>
                </a:cxn>
                <a:cxn ang="0">
                  <a:pos x="0" y="15"/>
                </a:cxn>
                <a:cxn ang="0">
                  <a:pos x="0" y="12"/>
                </a:cxn>
                <a:cxn ang="0">
                  <a:pos x="3" y="3"/>
                </a:cxn>
                <a:cxn ang="0">
                  <a:pos x="12" y="0"/>
                </a:cxn>
                <a:cxn ang="0">
                  <a:pos x="15" y="0"/>
                </a:cxn>
                <a:cxn ang="0">
                  <a:pos x="20" y="3"/>
                </a:cxn>
                <a:cxn ang="0">
                  <a:pos x="23" y="7"/>
                </a:cxn>
                <a:cxn ang="0">
                  <a:pos x="24" y="12"/>
                </a:cxn>
              </a:cxnLst>
              <a:rect l="0" t="0" r="r" b="b"/>
              <a:pathLst>
                <a:path w="24" h="24">
                  <a:moveTo>
                    <a:pt x="24" y="12"/>
                  </a:moveTo>
                  <a:lnTo>
                    <a:pt x="23" y="12"/>
                  </a:lnTo>
                  <a:lnTo>
                    <a:pt x="23" y="13"/>
                  </a:lnTo>
                  <a:lnTo>
                    <a:pt x="23" y="15"/>
                  </a:lnTo>
                  <a:lnTo>
                    <a:pt x="20" y="20"/>
                  </a:lnTo>
                  <a:lnTo>
                    <a:pt x="15" y="22"/>
                  </a:lnTo>
                  <a:lnTo>
                    <a:pt x="13" y="22"/>
                  </a:lnTo>
                  <a:lnTo>
                    <a:pt x="12" y="22"/>
                  </a:lnTo>
                  <a:lnTo>
                    <a:pt x="12" y="24"/>
                  </a:lnTo>
                  <a:lnTo>
                    <a:pt x="7" y="22"/>
                  </a:lnTo>
                  <a:lnTo>
                    <a:pt x="3" y="20"/>
                  </a:lnTo>
                  <a:lnTo>
                    <a:pt x="0" y="15"/>
                  </a:lnTo>
                  <a:lnTo>
                    <a:pt x="0" y="12"/>
                  </a:lnTo>
                  <a:lnTo>
                    <a:pt x="3" y="3"/>
                  </a:lnTo>
                  <a:lnTo>
                    <a:pt x="12" y="0"/>
                  </a:lnTo>
                  <a:lnTo>
                    <a:pt x="15" y="0"/>
                  </a:lnTo>
                  <a:lnTo>
                    <a:pt x="20"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76" name="Freeform 1874"/>
            <p:cNvSpPr>
              <a:spLocks/>
            </p:cNvSpPr>
            <p:nvPr/>
          </p:nvSpPr>
          <p:spPr bwMode="auto">
            <a:xfrm>
              <a:off x="6832197" y="4449703"/>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77" name="Freeform 1875"/>
            <p:cNvSpPr>
              <a:spLocks/>
            </p:cNvSpPr>
            <p:nvPr/>
          </p:nvSpPr>
          <p:spPr bwMode="auto">
            <a:xfrm>
              <a:off x="6812704" y="4449703"/>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78" name="Freeform 1876"/>
            <p:cNvSpPr>
              <a:spLocks/>
            </p:cNvSpPr>
            <p:nvPr/>
          </p:nvSpPr>
          <p:spPr bwMode="auto">
            <a:xfrm>
              <a:off x="6793211" y="4449703"/>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79" name="Freeform 1877"/>
            <p:cNvSpPr>
              <a:spLocks/>
            </p:cNvSpPr>
            <p:nvPr/>
          </p:nvSpPr>
          <p:spPr bwMode="auto">
            <a:xfrm>
              <a:off x="6773718" y="4449703"/>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80" name="Freeform 1878"/>
            <p:cNvSpPr>
              <a:spLocks/>
            </p:cNvSpPr>
            <p:nvPr/>
          </p:nvSpPr>
          <p:spPr bwMode="auto">
            <a:xfrm>
              <a:off x="6754225" y="4449703"/>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81" name="Freeform 1879"/>
            <p:cNvSpPr>
              <a:spLocks/>
            </p:cNvSpPr>
            <p:nvPr/>
          </p:nvSpPr>
          <p:spPr bwMode="auto">
            <a:xfrm>
              <a:off x="6734732" y="4449703"/>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82" name="Freeform 1880"/>
            <p:cNvSpPr>
              <a:spLocks/>
            </p:cNvSpPr>
            <p:nvPr/>
          </p:nvSpPr>
          <p:spPr bwMode="auto">
            <a:xfrm>
              <a:off x="6715239" y="4449703"/>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83" name="Freeform 1881"/>
            <p:cNvSpPr>
              <a:spLocks/>
            </p:cNvSpPr>
            <p:nvPr/>
          </p:nvSpPr>
          <p:spPr bwMode="auto">
            <a:xfrm>
              <a:off x="6695746" y="4449703"/>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84" name="Freeform 1882"/>
            <p:cNvSpPr>
              <a:spLocks/>
            </p:cNvSpPr>
            <p:nvPr/>
          </p:nvSpPr>
          <p:spPr bwMode="auto">
            <a:xfrm>
              <a:off x="6676253" y="4449703"/>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85" name="Freeform 1883"/>
            <p:cNvSpPr>
              <a:spLocks/>
            </p:cNvSpPr>
            <p:nvPr/>
          </p:nvSpPr>
          <p:spPr bwMode="auto">
            <a:xfrm>
              <a:off x="6656760" y="4449703"/>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86" name="Freeform 1884"/>
            <p:cNvSpPr>
              <a:spLocks/>
            </p:cNvSpPr>
            <p:nvPr/>
          </p:nvSpPr>
          <p:spPr bwMode="auto">
            <a:xfrm>
              <a:off x="6637268" y="4449703"/>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87" name="Freeform 1885"/>
            <p:cNvSpPr>
              <a:spLocks/>
            </p:cNvSpPr>
            <p:nvPr/>
          </p:nvSpPr>
          <p:spPr bwMode="auto">
            <a:xfrm>
              <a:off x="6617775" y="4449703"/>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88" name="Freeform 1886"/>
            <p:cNvSpPr>
              <a:spLocks/>
            </p:cNvSpPr>
            <p:nvPr/>
          </p:nvSpPr>
          <p:spPr bwMode="auto">
            <a:xfrm>
              <a:off x="6598282" y="4449703"/>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89" name="Freeform 1887"/>
            <p:cNvSpPr>
              <a:spLocks/>
            </p:cNvSpPr>
            <p:nvPr/>
          </p:nvSpPr>
          <p:spPr bwMode="auto">
            <a:xfrm>
              <a:off x="6578789" y="4449703"/>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90" name="Freeform 1888"/>
            <p:cNvSpPr>
              <a:spLocks/>
            </p:cNvSpPr>
            <p:nvPr/>
          </p:nvSpPr>
          <p:spPr bwMode="auto">
            <a:xfrm>
              <a:off x="6559296" y="4449703"/>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91" name="Freeform 1889"/>
            <p:cNvSpPr>
              <a:spLocks/>
            </p:cNvSpPr>
            <p:nvPr/>
          </p:nvSpPr>
          <p:spPr bwMode="auto">
            <a:xfrm>
              <a:off x="6539803" y="4449703"/>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92" name="Freeform 1890"/>
            <p:cNvSpPr>
              <a:spLocks/>
            </p:cNvSpPr>
            <p:nvPr/>
          </p:nvSpPr>
          <p:spPr bwMode="auto">
            <a:xfrm>
              <a:off x="6520310" y="4449703"/>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93" name="Freeform 1891"/>
            <p:cNvSpPr>
              <a:spLocks/>
            </p:cNvSpPr>
            <p:nvPr/>
          </p:nvSpPr>
          <p:spPr bwMode="auto">
            <a:xfrm>
              <a:off x="6500817" y="4449703"/>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94" name="Freeform 1892"/>
            <p:cNvSpPr>
              <a:spLocks/>
            </p:cNvSpPr>
            <p:nvPr/>
          </p:nvSpPr>
          <p:spPr bwMode="auto">
            <a:xfrm>
              <a:off x="6481324" y="4449703"/>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95" name="Freeform 1893"/>
            <p:cNvSpPr>
              <a:spLocks/>
            </p:cNvSpPr>
            <p:nvPr/>
          </p:nvSpPr>
          <p:spPr bwMode="auto">
            <a:xfrm>
              <a:off x="6461832" y="4449703"/>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96" name="Freeform 1894"/>
            <p:cNvSpPr>
              <a:spLocks/>
            </p:cNvSpPr>
            <p:nvPr/>
          </p:nvSpPr>
          <p:spPr bwMode="auto">
            <a:xfrm>
              <a:off x="6442339" y="4449703"/>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97" name="Freeform 1895"/>
            <p:cNvSpPr>
              <a:spLocks/>
            </p:cNvSpPr>
            <p:nvPr/>
          </p:nvSpPr>
          <p:spPr bwMode="auto">
            <a:xfrm>
              <a:off x="6422846" y="4449703"/>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98" name="Freeform 1896"/>
            <p:cNvSpPr>
              <a:spLocks/>
            </p:cNvSpPr>
            <p:nvPr/>
          </p:nvSpPr>
          <p:spPr bwMode="auto">
            <a:xfrm>
              <a:off x="6403353" y="4449703"/>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699" name="Freeform 1897"/>
            <p:cNvSpPr>
              <a:spLocks/>
            </p:cNvSpPr>
            <p:nvPr/>
          </p:nvSpPr>
          <p:spPr bwMode="auto">
            <a:xfrm>
              <a:off x="6383860" y="4449703"/>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00" name="Freeform 1898"/>
            <p:cNvSpPr>
              <a:spLocks/>
            </p:cNvSpPr>
            <p:nvPr/>
          </p:nvSpPr>
          <p:spPr bwMode="auto">
            <a:xfrm>
              <a:off x="6364367" y="4449703"/>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01" name="Freeform 1899"/>
            <p:cNvSpPr>
              <a:spLocks/>
            </p:cNvSpPr>
            <p:nvPr/>
          </p:nvSpPr>
          <p:spPr bwMode="auto">
            <a:xfrm>
              <a:off x="6344874" y="4449703"/>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02" name="Freeform 1900"/>
            <p:cNvSpPr>
              <a:spLocks/>
            </p:cNvSpPr>
            <p:nvPr/>
          </p:nvSpPr>
          <p:spPr bwMode="auto">
            <a:xfrm>
              <a:off x="6325381" y="4449703"/>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03" name="Freeform 1901"/>
            <p:cNvSpPr>
              <a:spLocks/>
            </p:cNvSpPr>
            <p:nvPr/>
          </p:nvSpPr>
          <p:spPr bwMode="auto">
            <a:xfrm>
              <a:off x="6305888" y="4449703"/>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04" name="Freeform 1902"/>
            <p:cNvSpPr>
              <a:spLocks/>
            </p:cNvSpPr>
            <p:nvPr/>
          </p:nvSpPr>
          <p:spPr bwMode="auto">
            <a:xfrm>
              <a:off x="6286395" y="4449703"/>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05" name="Freeform 1903"/>
            <p:cNvSpPr>
              <a:spLocks/>
            </p:cNvSpPr>
            <p:nvPr/>
          </p:nvSpPr>
          <p:spPr bwMode="auto">
            <a:xfrm>
              <a:off x="6266903" y="4449703"/>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06" name="Freeform 1904"/>
            <p:cNvSpPr>
              <a:spLocks/>
            </p:cNvSpPr>
            <p:nvPr/>
          </p:nvSpPr>
          <p:spPr bwMode="auto">
            <a:xfrm>
              <a:off x="6247410" y="4449703"/>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07" name="Freeform 1905"/>
            <p:cNvSpPr>
              <a:spLocks/>
            </p:cNvSpPr>
            <p:nvPr/>
          </p:nvSpPr>
          <p:spPr bwMode="auto">
            <a:xfrm>
              <a:off x="6227917" y="4449703"/>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08" name="Freeform 1906"/>
            <p:cNvSpPr>
              <a:spLocks/>
            </p:cNvSpPr>
            <p:nvPr/>
          </p:nvSpPr>
          <p:spPr bwMode="auto">
            <a:xfrm>
              <a:off x="6208424" y="4449703"/>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09" name="Freeform 1907"/>
            <p:cNvSpPr>
              <a:spLocks/>
            </p:cNvSpPr>
            <p:nvPr/>
          </p:nvSpPr>
          <p:spPr bwMode="auto">
            <a:xfrm>
              <a:off x="6188931" y="4449703"/>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10" name="Freeform 1908"/>
            <p:cNvSpPr>
              <a:spLocks/>
            </p:cNvSpPr>
            <p:nvPr/>
          </p:nvSpPr>
          <p:spPr bwMode="auto">
            <a:xfrm>
              <a:off x="6169438" y="4449703"/>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11" name="Freeform 1909"/>
            <p:cNvSpPr>
              <a:spLocks/>
            </p:cNvSpPr>
            <p:nvPr/>
          </p:nvSpPr>
          <p:spPr bwMode="auto">
            <a:xfrm>
              <a:off x="6149945" y="4449703"/>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12" name="Freeform 1910"/>
            <p:cNvSpPr>
              <a:spLocks/>
            </p:cNvSpPr>
            <p:nvPr/>
          </p:nvSpPr>
          <p:spPr bwMode="auto">
            <a:xfrm>
              <a:off x="6130452" y="4449703"/>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13" name="Freeform 1911"/>
            <p:cNvSpPr>
              <a:spLocks/>
            </p:cNvSpPr>
            <p:nvPr/>
          </p:nvSpPr>
          <p:spPr bwMode="auto">
            <a:xfrm>
              <a:off x="6110959" y="4449703"/>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14" name="Freeform 1912"/>
            <p:cNvSpPr>
              <a:spLocks/>
            </p:cNvSpPr>
            <p:nvPr/>
          </p:nvSpPr>
          <p:spPr bwMode="auto">
            <a:xfrm>
              <a:off x="6091466" y="4449703"/>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15" name="Freeform 1913"/>
            <p:cNvSpPr>
              <a:spLocks/>
            </p:cNvSpPr>
            <p:nvPr/>
          </p:nvSpPr>
          <p:spPr bwMode="auto">
            <a:xfrm>
              <a:off x="6071974" y="4449703"/>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16" name="Freeform 1914"/>
            <p:cNvSpPr>
              <a:spLocks/>
            </p:cNvSpPr>
            <p:nvPr/>
          </p:nvSpPr>
          <p:spPr bwMode="auto">
            <a:xfrm>
              <a:off x="6052481" y="4449703"/>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17" name="Freeform 1915"/>
            <p:cNvSpPr>
              <a:spLocks/>
            </p:cNvSpPr>
            <p:nvPr/>
          </p:nvSpPr>
          <p:spPr bwMode="auto">
            <a:xfrm>
              <a:off x="6032988" y="4449703"/>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18" name="Freeform 1916"/>
            <p:cNvSpPr>
              <a:spLocks/>
            </p:cNvSpPr>
            <p:nvPr/>
          </p:nvSpPr>
          <p:spPr bwMode="auto">
            <a:xfrm>
              <a:off x="6013495" y="4449703"/>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19" name="Freeform 1917"/>
            <p:cNvSpPr>
              <a:spLocks/>
            </p:cNvSpPr>
            <p:nvPr/>
          </p:nvSpPr>
          <p:spPr bwMode="auto">
            <a:xfrm>
              <a:off x="5994002" y="4449703"/>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20" name="Freeform 1918"/>
            <p:cNvSpPr>
              <a:spLocks/>
            </p:cNvSpPr>
            <p:nvPr/>
          </p:nvSpPr>
          <p:spPr bwMode="auto">
            <a:xfrm>
              <a:off x="5974509" y="4449703"/>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21" name="Freeform 1919"/>
            <p:cNvSpPr>
              <a:spLocks/>
            </p:cNvSpPr>
            <p:nvPr/>
          </p:nvSpPr>
          <p:spPr bwMode="auto">
            <a:xfrm>
              <a:off x="5955016" y="4449703"/>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22" name="Freeform 1920"/>
            <p:cNvSpPr>
              <a:spLocks/>
            </p:cNvSpPr>
            <p:nvPr/>
          </p:nvSpPr>
          <p:spPr bwMode="auto">
            <a:xfrm>
              <a:off x="5935523" y="4449703"/>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23" name="Freeform 1921"/>
            <p:cNvSpPr>
              <a:spLocks/>
            </p:cNvSpPr>
            <p:nvPr/>
          </p:nvSpPr>
          <p:spPr bwMode="auto">
            <a:xfrm>
              <a:off x="5916030" y="4449703"/>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24" name="Freeform 1922"/>
            <p:cNvSpPr>
              <a:spLocks/>
            </p:cNvSpPr>
            <p:nvPr/>
          </p:nvSpPr>
          <p:spPr bwMode="auto">
            <a:xfrm>
              <a:off x="5896538" y="4449703"/>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25" name="Freeform 1923"/>
            <p:cNvSpPr>
              <a:spLocks/>
            </p:cNvSpPr>
            <p:nvPr/>
          </p:nvSpPr>
          <p:spPr bwMode="auto">
            <a:xfrm>
              <a:off x="5877045" y="4449703"/>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26" name="Freeform 1924"/>
            <p:cNvSpPr>
              <a:spLocks/>
            </p:cNvSpPr>
            <p:nvPr/>
          </p:nvSpPr>
          <p:spPr bwMode="auto">
            <a:xfrm>
              <a:off x="5857552" y="4449703"/>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27" name="Freeform 1925"/>
            <p:cNvSpPr>
              <a:spLocks/>
            </p:cNvSpPr>
            <p:nvPr/>
          </p:nvSpPr>
          <p:spPr bwMode="auto">
            <a:xfrm>
              <a:off x="5838059" y="4449703"/>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28" name="Freeform 1926"/>
            <p:cNvSpPr>
              <a:spLocks/>
            </p:cNvSpPr>
            <p:nvPr/>
          </p:nvSpPr>
          <p:spPr bwMode="auto">
            <a:xfrm>
              <a:off x="5818566" y="4449703"/>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29" name="Freeform 1927"/>
            <p:cNvSpPr>
              <a:spLocks/>
            </p:cNvSpPr>
            <p:nvPr/>
          </p:nvSpPr>
          <p:spPr bwMode="auto">
            <a:xfrm>
              <a:off x="5799073" y="4449703"/>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30" name="Freeform 1928"/>
            <p:cNvSpPr>
              <a:spLocks/>
            </p:cNvSpPr>
            <p:nvPr/>
          </p:nvSpPr>
          <p:spPr bwMode="auto">
            <a:xfrm>
              <a:off x="5779580" y="4449703"/>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31" name="Freeform 1929"/>
            <p:cNvSpPr>
              <a:spLocks/>
            </p:cNvSpPr>
            <p:nvPr/>
          </p:nvSpPr>
          <p:spPr bwMode="auto">
            <a:xfrm>
              <a:off x="5760087" y="4449703"/>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32" name="Freeform 1930"/>
            <p:cNvSpPr>
              <a:spLocks/>
            </p:cNvSpPr>
            <p:nvPr/>
          </p:nvSpPr>
          <p:spPr bwMode="auto">
            <a:xfrm>
              <a:off x="5740594" y="4449703"/>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33" name="Freeform 1931"/>
            <p:cNvSpPr>
              <a:spLocks/>
            </p:cNvSpPr>
            <p:nvPr/>
          </p:nvSpPr>
          <p:spPr bwMode="auto">
            <a:xfrm>
              <a:off x="5721101" y="4449703"/>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34" name="Freeform 1932"/>
            <p:cNvSpPr>
              <a:spLocks/>
            </p:cNvSpPr>
            <p:nvPr/>
          </p:nvSpPr>
          <p:spPr bwMode="auto">
            <a:xfrm>
              <a:off x="5701609" y="4449703"/>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35" name="Freeform 1933"/>
            <p:cNvSpPr>
              <a:spLocks/>
            </p:cNvSpPr>
            <p:nvPr/>
          </p:nvSpPr>
          <p:spPr bwMode="auto">
            <a:xfrm>
              <a:off x="5682116" y="4449703"/>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36" name="Freeform 1934"/>
            <p:cNvSpPr>
              <a:spLocks/>
            </p:cNvSpPr>
            <p:nvPr/>
          </p:nvSpPr>
          <p:spPr bwMode="auto">
            <a:xfrm>
              <a:off x="5662623" y="4449703"/>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37" name="Freeform 1935"/>
            <p:cNvSpPr>
              <a:spLocks/>
            </p:cNvSpPr>
            <p:nvPr/>
          </p:nvSpPr>
          <p:spPr bwMode="auto">
            <a:xfrm>
              <a:off x="5643130" y="4449703"/>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38" name="Freeform 1936"/>
            <p:cNvSpPr>
              <a:spLocks/>
            </p:cNvSpPr>
            <p:nvPr/>
          </p:nvSpPr>
          <p:spPr bwMode="auto">
            <a:xfrm>
              <a:off x="5623637" y="4449703"/>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39" name="Freeform 1937"/>
            <p:cNvSpPr>
              <a:spLocks/>
            </p:cNvSpPr>
            <p:nvPr/>
          </p:nvSpPr>
          <p:spPr bwMode="auto">
            <a:xfrm>
              <a:off x="5604144" y="4449703"/>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40" name="Freeform 1938"/>
            <p:cNvSpPr>
              <a:spLocks/>
            </p:cNvSpPr>
            <p:nvPr/>
          </p:nvSpPr>
          <p:spPr bwMode="auto">
            <a:xfrm>
              <a:off x="5584651" y="4449703"/>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41" name="Freeform 1939"/>
            <p:cNvSpPr>
              <a:spLocks/>
            </p:cNvSpPr>
            <p:nvPr/>
          </p:nvSpPr>
          <p:spPr bwMode="auto">
            <a:xfrm>
              <a:off x="5565158" y="4449703"/>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42" name="Freeform 1940"/>
            <p:cNvSpPr>
              <a:spLocks/>
            </p:cNvSpPr>
            <p:nvPr/>
          </p:nvSpPr>
          <p:spPr bwMode="auto">
            <a:xfrm>
              <a:off x="5545665" y="4449703"/>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43" name="Freeform 1941"/>
            <p:cNvSpPr>
              <a:spLocks/>
            </p:cNvSpPr>
            <p:nvPr/>
          </p:nvSpPr>
          <p:spPr bwMode="auto">
            <a:xfrm>
              <a:off x="5526172" y="4449703"/>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44" name="Freeform 1942"/>
            <p:cNvSpPr>
              <a:spLocks/>
            </p:cNvSpPr>
            <p:nvPr/>
          </p:nvSpPr>
          <p:spPr bwMode="auto">
            <a:xfrm>
              <a:off x="5506680" y="4449703"/>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45" name="Freeform 1943"/>
            <p:cNvSpPr>
              <a:spLocks/>
            </p:cNvSpPr>
            <p:nvPr/>
          </p:nvSpPr>
          <p:spPr bwMode="auto">
            <a:xfrm>
              <a:off x="5487187" y="4449703"/>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46" name="Freeform 1944"/>
            <p:cNvSpPr>
              <a:spLocks/>
            </p:cNvSpPr>
            <p:nvPr/>
          </p:nvSpPr>
          <p:spPr bwMode="auto">
            <a:xfrm>
              <a:off x="5467694" y="4449703"/>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47" name="Freeform 1945"/>
            <p:cNvSpPr>
              <a:spLocks/>
            </p:cNvSpPr>
            <p:nvPr/>
          </p:nvSpPr>
          <p:spPr bwMode="auto">
            <a:xfrm>
              <a:off x="5448201" y="4449703"/>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48" name="Freeform 1946"/>
            <p:cNvSpPr>
              <a:spLocks/>
            </p:cNvSpPr>
            <p:nvPr/>
          </p:nvSpPr>
          <p:spPr bwMode="auto">
            <a:xfrm>
              <a:off x="5429926" y="4447266"/>
              <a:ext cx="9746" cy="9746"/>
            </a:xfrm>
            <a:custGeom>
              <a:avLst/>
              <a:gdLst/>
              <a:ahLst/>
              <a:cxnLst>
                <a:cxn ang="0">
                  <a:pos x="24" y="12"/>
                </a:cxn>
                <a:cxn ang="0">
                  <a:pos x="22" y="12"/>
                </a:cxn>
                <a:cxn ang="0">
                  <a:pos x="22" y="13"/>
                </a:cxn>
                <a:cxn ang="0">
                  <a:pos x="22" y="15"/>
                </a:cxn>
                <a:cxn ang="0">
                  <a:pos x="20" y="20"/>
                </a:cxn>
                <a:cxn ang="0">
                  <a:pos x="15" y="23"/>
                </a:cxn>
                <a:cxn ang="0">
                  <a:pos x="13" y="23"/>
                </a:cxn>
                <a:cxn ang="0">
                  <a:pos x="12" y="23"/>
                </a:cxn>
                <a:cxn ang="0">
                  <a:pos x="12" y="24"/>
                </a:cxn>
                <a:cxn ang="0">
                  <a:pos x="7" y="23"/>
                </a:cxn>
                <a:cxn ang="0">
                  <a:pos x="3" y="20"/>
                </a:cxn>
                <a:cxn ang="0">
                  <a:pos x="0" y="15"/>
                </a:cxn>
                <a:cxn ang="0">
                  <a:pos x="0" y="12"/>
                </a:cxn>
                <a:cxn ang="0">
                  <a:pos x="3" y="3"/>
                </a:cxn>
                <a:cxn ang="0">
                  <a:pos x="12" y="0"/>
                </a:cxn>
                <a:cxn ang="0">
                  <a:pos x="15" y="0"/>
                </a:cxn>
                <a:cxn ang="0">
                  <a:pos x="20" y="3"/>
                </a:cxn>
                <a:cxn ang="0">
                  <a:pos x="22" y="7"/>
                </a:cxn>
                <a:cxn ang="0">
                  <a:pos x="24" y="12"/>
                </a:cxn>
              </a:cxnLst>
              <a:rect l="0" t="0" r="r" b="b"/>
              <a:pathLst>
                <a:path w="24" h="24">
                  <a:moveTo>
                    <a:pt x="24" y="12"/>
                  </a:moveTo>
                  <a:lnTo>
                    <a:pt x="22" y="12"/>
                  </a:lnTo>
                  <a:lnTo>
                    <a:pt x="22" y="13"/>
                  </a:lnTo>
                  <a:lnTo>
                    <a:pt x="22" y="15"/>
                  </a:lnTo>
                  <a:lnTo>
                    <a:pt x="20" y="20"/>
                  </a:lnTo>
                  <a:lnTo>
                    <a:pt x="15" y="23"/>
                  </a:lnTo>
                  <a:lnTo>
                    <a:pt x="13" y="23"/>
                  </a:lnTo>
                  <a:lnTo>
                    <a:pt x="12" y="23"/>
                  </a:lnTo>
                  <a:lnTo>
                    <a:pt x="12" y="24"/>
                  </a:lnTo>
                  <a:lnTo>
                    <a:pt x="7" y="23"/>
                  </a:lnTo>
                  <a:lnTo>
                    <a:pt x="3" y="20"/>
                  </a:lnTo>
                  <a:lnTo>
                    <a:pt x="0" y="15"/>
                  </a:lnTo>
                  <a:lnTo>
                    <a:pt x="0" y="12"/>
                  </a:lnTo>
                  <a:lnTo>
                    <a:pt x="3" y="3"/>
                  </a:lnTo>
                  <a:lnTo>
                    <a:pt x="12" y="0"/>
                  </a:lnTo>
                  <a:lnTo>
                    <a:pt x="15" y="0"/>
                  </a:lnTo>
                  <a:lnTo>
                    <a:pt x="20" y="3"/>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49" name="Freeform 1947"/>
            <p:cNvSpPr>
              <a:spLocks/>
            </p:cNvSpPr>
            <p:nvPr/>
          </p:nvSpPr>
          <p:spPr bwMode="auto">
            <a:xfrm>
              <a:off x="5411652" y="4437519"/>
              <a:ext cx="9746" cy="9746"/>
            </a:xfrm>
            <a:custGeom>
              <a:avLst/>
              <a:gdLst/>
              <a:ahLst/>
              <a:cxnLst>
                <a:cxn ang="0">
                  <a:pos x="24" y="12"/>
                </a:cxn>
                <a:cxn ang="0">
                  <a:pos x="23" y="12"/>
                </a:cxn>
                <a:cxn ang="0">
                  <a:pos x="23" y="13"/>
                </a:cxn>
                <a:cxn ang="0">
                  <a:pos x="23" y="16"/>
                </a:cxn>
                <a:cxn ang="0">
                  <a:pos x="21" y="21"/>
                </a:cxn>
                <a:cxn ang="0">
                  <a:pos x="16" y="23"/>
                </a:cxn>
                <a:cxn ang="0">
                  <a:pos x="14" y="23"/>
                </a:cxn>
                <a:cxn ang="0">
                  <a:pos x="12" y="23"/>
                </a:cxn>
                <a:cxn ang="0">
                  <a:pos x="12" y="24"/>
                </a:cxn>
                <a:cxn ang="0">
                  <a:pos x="8" y="23"/>
                </a:cxn>
                <a:cxn ang="0">
                  <a:pos x="4" y="21"/>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1"/>
                  </a:lnTo>
                  <a:lnTo>
                    <a:pt x="16" y="23"/>
                  </a:lnTo>
                  <a:lnTo>
                    <a:pt x="14" y="23"/>
                  </a:lnTo>
                  <a:lnTo>
                    <a:pt x="12" y="23"/>
                  </a:lnTo>
                  <a:lnTo>
                    <a:pt x="12" y="24"/>
                  </a:lnTo>
                  <a:lnTo>
                    <a:pt x="8" y="23"/>
                  </a:lnTo>
                  <a:lnTo>
                    <a:pt x="4" y="21"/>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50" name="Freeform 1948"/>
            <p:cNvSpPr>
              <a:spLocks/>
            </p:cNvSpPr>
            <p:nvPr/>
          </p:nvSpPr>
          <p:spPr bwMode="auto">
            <a:xfrm>
              <a:off x="5400687" y="4422900"/>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51" name="Freeform 1949"/>
            <p:cNvSpPr>
              <a:spLocks/>
            </p:cNvSpPr>
            <p:nvPr/>
          </p:nvSpPr>
          <p:spPr bwMode="auto">
            <a:xfrm>
              <a:off x="5394595" y="4403407"/>
              <a:ext cx="9746" cy="9746"/>
            </a:xfrm>
            <a:custGeom>
              <a:avLst/>
              <a:gdLst/>
              <a:ahLst/>
              <a:cxnLst>
                <a:cxn ang="0">
                  <a:pos x="24" y="12"/>
                </a:cxn>
                <a:cxn ang="0">
                  <a:pos x="23" y="12"/>
                </a:cxn>
                <a:cxn ang="0">
                  <a:pos x="23" y="13"/>
                </a:cxn>
                <a:cxn ang="0">
                  <a:pos x="23" y="16"/>
                </a:cxn>
                <a:cxn ang="0">
                  <a:pos x="21" y="21"/>
                </a:cxn>
                <a:cxn ang="0">
                  <a:pos x="16" y="23"/>
                </a:cxn>
                <a:cxn ang="0">
                  <a:pos x="14" y="23"/>
                </a:cxn>
                <a:cxn ang="0">
                  <a:pos x="12" y="23"/>
                </a:cxn>
                <a:cxn ang="0">
                  <a:pos x="12" y="24"/>
                </a:cxn>
                <a:cxn ang="0">
                  <a:pos x="8" y="23"/>
                </a:cxn>
                <a:cxn ang="0">
                  <a:pos x="4" y="21"/>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1"/>
                  </a:lnTo>
                  <a:lnTo>
                    <a:pt x="16" y="23"/>
                  </a:lnTo>
                  <a:lnTo>
                    <a:pt x="14" y="23"/>
                  </a:lnTo>
                  <a:lnTo>
                    <a:pt x="12" y="23"/>
                  </a:lnTo>
                  <a:lnTo>
                    <a:pt x="12" y="24"/>
                  </a:lnTo>
                  <a:lnTo>
                    <a:pt x="8" y="23"/>
                  </a:lnTo>
                  <a:lnTo>
                    <a:pt x="4" y="21"/>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52" name="Freeform 1950"/>
            <p:cNvSpPr>
              <a:spLocks/>
            </p:cNvSpPr>
            <p:nvPr/>
          </p:nvSpPr>
          <p:spPr bwMode="auto">
            <a:xfrm>
              <a:off x="5394595" y="4383914"/>
              <a:ext cx="9746" cy="9746"/>
            </a:xfrm>
            <a:custGeom>
              <a:avLst/>
              <a:gdLst/>
              <a:ahLst/>
              <a:cxnLst>
                <a:cxn ang="0">
                  <a:pos x="24" y="12"/>
                </a:cxn>
                <a:cxn ang="0">
                  <a:pos x="23" y="12"/>
                </a:cxn>
                <a:cxn ang="0">
                  <a:pos x="23" y="13"/>
                </a:cxn>
                <a:cxn ang="0">
                  <a:pos x="23" y="15"/>
                </a:cxn>
                <a:cxn ang="0">
                  <a:pos x="21" y="20"/>
                </a:cxn>
                <a:cxn ang="0">
                  <a:pos x="16" y="23"/>
                </a:cxn>
                <a:cxn ang="0">
                  <a:pos x="13" y="23"/>
                </a:cxn>
                <a:cxn ang="0">
                  <a:pos x="12" y="23"/>
                </a:cxn>
                <a:cxn ang="0">
                  <a:pos x="12" y="24"/>
                </a:cxn>
                <a:cxn ang="0">
                  <a:pos x="7" y="23"/>
                </a:cxn>
                <a:cxn ang="0">
                  <a:pos x="4" y="20"/>
                </a:cxn>
                <a:cxn ang="0">
                  <a:pos x="0" y="15"/>
                </a:cxn>
                <a:cxn ang="0">
                  <a:pos x="0" y="12"/>
                </a:cxn>
                <a:cxn ang="0">
                  <a:pos x="4" y="3"/>
                </a:cxn>
                <a:cxn ang="0">
                  <a:pos x="12" y="0"/>
                </a:cxn>
                <a:cxn ang="0">
                  <a:pos x="16" y="0"/>
                </a:cxn>
                <a:cxn ang="0">
                  <a:pos x="21" y="3"/>
                </a:cxn>
                <a:cxn ang="0">
                  <a:pos x="23" y="7"/>
                </a:cxn>
                <a:cxn ang="0">
                  <a:pos x="24" y="12"/>
                </a:cxn>
              </a:cxnLst>
              <a:rect l="0" t="0" r="r" b="b"/>
              <a:pathLst>
                <a:path w="24" h="24">
                  <a:moveTo>
                    <a:pt x="24" y="12"/>
                  </a:moveTo>
                  <a:lnTo>
                    <a:pt x="23" y="12"/>
                  </a:lnTo>
                  <a:lnTo>
                    <a:pt x="23" y="13"/>
                  </a:lnTo>
                  <a:lnTo>
                    <a:pt x="23" y="15"/>
                  </a:lnTo>
                  <a:lnTo>
                    <a:pt x="21" y="20"/>
                  </a:lnTo>
                  <a:lnTo>
                    <a:pt x="16" y="23"/>
                  </a:lnTo>
                  <a:lnTo>
                    <a:pt x="13" y="23"/>
                  </a:lnTo>
                  <a:lnTo>
                    <a:pt x="12" y="23"/>
                  </a:lnTo>
                  <a:lnTo>
                    <a:pt x="12" y="24"/>
                  </a:lnTo>
                  <a:lnTo>
                    <a:pt x="7" y="23"/>
                  </a:lnTo>
                  <a:lnTo>
                    <a:pt x="4" y="20"/>
                  </a:lnTo>
                  <a:lnTo>
                    <a:pt x="0" y="15"/>
                  </a:lnTo>
                  <a:lnTo>
                    <a:pt x="0" y="12"/>
                  </a:lnTo>
                  <a:lnTo>
                    <a:pt x="4" y="3"/>
                  </a:lnTo>
                  <a:lnTo>
                    <a:pt x="12" y="0"/>
                  </a:lnTo>
                  <a:lnTo>
                    <a:pt x="16" y="0"/>
                  </a:lnTo>
                  <a:lnTo>
                    <a:pt x="21"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53" name="Freeform 1951"/>
            <p:cNvSpPr>
              <a:spLocks/>
            </p:cNvSpPr>
            <p:nvPr/>
          </p:nvSpPr>
          <p:spPr bwMode="auto">
            <a:xfrm>
              <a:off x="5394595" y="4364421"/>
              <a:ext cx="9746" cy="9746"/>
            </a:xfrm>
            <a:custGeom>
              <a:avLst/>
              <a:gdLst/>
              <a:ahLst/>
              <a:cxnLst>
                <a:cxn ang="0">
                  <a:pos x="24" y="12"/>
                </a:cxn>
                <a:cxn ang="0">
                  <a:pos x="23" y="12"/>
                </a:cxn>
                <a:cxn ang="0">
                  <a:pos x="23" y="13"/>
                </a:cxn>
                <a:cxn ang="0">
                  <a:pos x="23" y="15"/>
                </a:cxn>
                <a:cxn ang="0">
                  <a:pos x="21" y="20"/>
                </a:cxn>
                <a:cxn ang="0">
                  <a:pos x="16" y="23"/>
                </a:cxn>
                <a:cxn ang="0">
                  <a:pos x="13" y="23"/>
                </a:cxn>
                <a:cxn ang="0">
                  <a:pos x="12" y="23"/>
                </a:cxn>
                <a:cxn ang="0">
                  <a:pos x="12" y="24"/>
                </a:cxn>
                <a:cxn ang="0">
                  <a:pos x="7" y="23"/>
                </a:cxn>
                <a:cxn ang="0">
                  <a:pos x="4" y="20"/>
                </a:cxn>
                <a:cxn ang="0">
                  <a:pos x="0" y="15"/>
                </a:cxn>
                <a:cxn ang="0">
                  <a:pos x="0" y="12"/>
                </a:cxn>
                <a:cxn ang="0">
                  <a:pos x="4" y="3"/>
                </a:cxn>
                <a:cxn ang="0">
                  <a:pos x="12" y="0"/>
                </a:cxn>
                <a:cxn ang="0">
                  <a:pos x="16" y="0"/>
                </a:cxn>
                <a:cxn ang="0">
                  <a:pos x="21" y="3"/>
                </a:cxn>
                <a:cxn ang="0">
                  <a:pos x="23" y="7"/>
                </a:cxn>
                <a:cxn ang="0">
                  <a:pos x="24" y="12"/>
                </a:cxn>
              </a:cxnLst>
              <a:rect l="0" t="0" r="r" b="b"/>
              <a:pathLst>
                <a:path w="24" h="24">
                  <a:moveTo>
                    <a:pt x="24" y="12"/>
                  </a:moveTo>
                  <a:lnTo>
                    <a:pt x="23" y="12"/>
                  </a:lnTo>
                  <a:lnTo>
                    <a:pt x="23" y="13"/>
                  </a:lnTo>
                  <a:lnTo>
                    <a:pt x="23" y="15"/>
                  </a:lnTo>
                  <a:lnTo>
                    <a:pt x="21" y="20"/>
                  </a:lnTo>
                  <a:lnTo>
                    <a:pt x="16" y="23"/>
                  </a:lnTo>
                  <a:lnTo>
                    <a:pt x="13" y="23"/>
                  </a:lnTo>
                  <a:lnTo>
                    <a:pt x="12" y="23"/>
                  </a:lnTo>
                  <a:lnTo>
                    <a:pt x="12" y="24"/>
                  </a:lnTo>
                  <a:lnTo>
                    <a:pt x="7" y="23"/>
                  </a:lnTo>
                  <a:lnTo>
                    <a:pt x="4" y="20"/>
                  </a:lnTo>
                  <a:lnTo>
                    <a:pt x="0" y="15"/>
                  </a:lnTo>
                  <a:lnTo>
                    <a:pt x="0" y="12"/>
                  </a:lnTo>
                  <a:lnTo>
                    <a:pt x="4" y="3"/>
                  </a:lnTo>
                  <a:lnTo>
                    <a:pt x="12" y="0"/>
                  </a:lnTo>
                  <a:lnTo>
                    <a:pt x="16" y="0"/>
                  </a:lnTo>
                  <a:lnTo>
                    <a:pt x="21"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54" name="Freeform 1952"/>
            <p:cNvSpPr>
              <a:spLocks/>
            </p:cNvSpPr>
            <p:nvPr/>
          </p:nvSpPr>
          <p:spPr bwMode="auto">
            <a:xfrm>
              <a:off x="5394595" y="4344928"/>
              <a:ext cx="9746" cy="9746"/>
            </a:xfrm>
            <a:custGeom>
              <a:avLst/>
              <a:gdLst/>
              <a:ahLst/>
              <a:cxnLst>
                <a:cxn ang="0">
                  <a:pos x="24" y="12"/>
                </a:cxn>
                <a:cxn ang="0">
                  <a:pos x="23" y="12"/>
                </a:cxn>
                <a:cxn ang="0">
                  <a:pos x="23" y="13"/>
                </a:cxn>
                <a:cxn ang="0">
                  <a:pos x="23" y="15"/>
                </a:cxn>
                <a:cxn ang="0">
                  <a:pos x="21" y="20"/>
                </a:cxn>
                <a:cxn ang="0">
                  <a:pos x="16" y="23"/>
                </a:cxn>
                <a:cxn ang="0">
                  <a:pos x="13" y="23"/>
                </a:cxn>
                <a:cxn ang="0">
                  <a:pos x="12" y="23"/>
                </a:cxn>
                <a:cxn ang="0">
                  <a:pos x="12" y="24"/>
                </a:cxn>
                <a:cxn ang="0">
                  <a:pos x="7" y="23"/>
                </a:cxn>
                <a:cxn ang="0">
                  <a:pos x="4" y="20"/>
                </a:cxn>
                <a:cxn ang="0">
                  <a:pos x="0" y="15"/>
                </a:cxn>
                <a:cxn ang="0">
                  <a:pos x="0" y="12"/>
                </a:cxn>
                <a:cxn ang="0">
                  <a:pos x="4" y="3"/>
                </a:cxn>
                <a:cxn ang="0">
                  <a:pos x="12" y="0"/>
                </a:cxn>
                <a:cxn ang="0">
                  <a:pos x="16" y="0"/>
                </a:cxn>
                <a:cxn ang="0">
                  <a:pos x="21" y="3"/>
                </a:cxn>
                <a:cxn ang="0">
                  <a:pos x="23" y="7"/>
                </a:cxn>
                <a:cxn ang="0">
                  <a:pos x="24" y="12"/>
                </a:cxn>
              </a:cxnLst>
              <a:rect l="0" t="0" r="r" b="b"/>
              <a:pathLst>
                <a:path w="24" h="24">
                  <a:moveTo>
                    <a:pt x="24" y="12"/>
                  </a:moveTo>
                  <a:lnTo>
                    <a:pt x="23" y="12"/>
                  </a:lnTo>
                  <a:lnTo>
                    <a:pt x="23" y="13"/>
                  </a:lnTo>
                  <a:lnTo>
                    <a:pt x="23" y="15"/>
                  </a:lnTo>
                  <a:lnTo>
                    <a:pt x="21" y="20"/>
                  </a:lnTo>
                  <a:lnTo>
                    <a:pt x="16" y="23"/>
                  </a:lnTo>
                  <a:lnTo>
                    <a:pt x="13" y="23"/>
                  </a:lnTo>
                  <a:lnTo>
                    <a:pt x="12" y="23"/>
                  </a:lnTo>
                  <a:lnTo>
                    <a:pt x="12" y="24"/>
                  </a:lnTo>
                  <a:lnTo>
                    <a:pt x="7" y="23"/>
                  </a:lnTo>
                  <a:lnTo>
                    <a:pt x="4" y="20"/>
                  </a:lnTo>
                  <a:lnTo>
                    <a:pt x="0" y="15"/>
                  </a:lnTo>
                  <a:lnTo>
                    <a:pt x="0" y="12"/>
                  </a:lnTo>
                  <a:lnTo>
                    <a:pt x="4" y="3"/>
                  </a:lnTo>
                  <a:lnTo>
                    <a:pt x="12" y="0"/>
                  </a:lnTo>
                  <a:lnTo>
                    <a:pt x="16" y="0"/>
                  </a:lnTo>
                  <a:lnTo>
                    <a:pt x="21"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55" name="Freeform 1953"/>
            <p:cNvSpPr>
              <a:spLocks/>
            </p:cNvSpPr>
            <p:nvPr/>
          </p:nvSpPr>
          <p:spPr bwMode="auto">
            <a:xfrm>
              <a:off x="5394595" y="4325435"/>
              <a:ext cx="9746" cy="9746"/>
            </a:xfrm>
            <a:custGeom>
              <a:avLst/>
              <a:gdLst/>
              <a:ahLst/>
              <a:cxnLst>
                <a:cxn ang="0">
                  <a:pos x="24" y="12"/>
                </a:cxn>
                <a:cxn ang="0">
                  <a:pos x="23" y="12"/>
                </a:cxn>
                <a:cxn ang="0">
                  <a:pos x="23" y="13"/>
                </a:cxn>
                <a:cxn ang="0">
                  <a:pos x="23" y="15"/>
                </a:cxn>
                <a:cxn ang="0">
                  <a:pos x="21" y="20"/>
                </a:cxn>
                <a:cxn ang="0">
                  <a:pos x="16" y="23"/>
                </a:cxn>
                <a:cxn ang="0">
                  <a:pos x="13" y="23"/>
                </a:cxn>
                <a:cxn ang="0">
                  <a:pos x="12" y="23"/>
                </a:cxn>
                <a:cxn ang="0">
                  <a:pos x="12" y="24"/>
                </a:cxn>
                <a:cxn ang="0">
                  <a:pos x="7" y="23"/>
                </a:cxn>
                <a:cxn ang="0">
                  <a:pos x="4" y="20"/>
                </a:cxn>
                <a:cxn ang="0">
                  <a:pos x="0" y="15"/>
                </a:cxn>
                <a:cxn ang="0">
                  <a:pos x="0" y="12"/>
                </a:cxn>
                <a:cxn ang="0">
                  <a:pos x="4" y="3"/>
                </a:cxn>
                <a:cxn ang="0">
                  <a:pos x="12" y="0"/>
                </a:cxn>
                <a:cxn ang="0">
                  <a:pos x="16" y="0"/>
                </a:cxn>
                <a:cxn ang="0">
                  <a:pos x="21" y="3"/>
                </a:cxn>
                <a:cxn ang="0">
                  <a:pos x="23" y="7"/>
                </a:cxn>
                <a:cxn ang="0">
                  <a:pos x="24" y="12"/>
                </a:cxn>
              </a:cxnLst>
              <a:rect l="0" t="0" r="r" b="b"/>
              <a:pathLst>
                <a:path w="24" h="24">
                  <a:moveTo>
                    <a:pt x="24" y="12"/>
                  </a:moveTo>
                  <a:lnTo>
                    <a:pt x="23" y="12"/>
                  </a:lnTo>
                  <a:lnTo>
                    <a:pt x="23" y="13"/>
                  </a:lnTo>
                  <a:lnTo>
                    <a:pt x="23" y="15"/>
                  </a:lnTo>
                  <a:lnTo>
                    <a:pt x="21" y="20"/>
                  </a:lnTo>
                  <a:lnTo>
                    <a:pt x="16" y="23"/>
                  </a:lnTo>
                  <a:lnTo>
                    <a:pt x="13" y="23"/>
                  </a:lnTo>
                  <a:lnTo>
                    <a:pt x="12" y="23"/>
                  </a:lnTo>
                  <a:lnTo>
                    <a:pt x="12" y="24"/>
                  </a:lnTo>
                  <a:lnTo>
                    <a:pt x="7" y="23"/>
                  </a:lnTo>
                  <a:lnTo>
                    <a:pt x="4" y="20"/>
                  </a:lnTo>
                  <a:lnTo>
                    <a:pt x="0" y="15"/>
                  </a:lnTo>
                  <a:lnTo>
                    <a:pt x="0" y="12"/>
                  </a:lnTo>
                  <a:lnTo>
                    <a:pt x="4" y="3"/>
                  </a:lnTo>
                  <a:lnTo>
                    <a:pt x="12" y="0"/>
                  </a:lnTo>
                  <a:lnTo>
                    <a:pt x="16" y="0"/>
                  </a:lnTo>
                  <a:lnTo>
                    <a:pt x="21"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56" name="Freeform 1954"/>
            <p:cNvSpPr>
              <a:spLocks/>
            </p:cNvSpPr>
            <p:nvPr/>
          </p:nvSpPr>
          <p:spPr bwMode="auto">
            <a:xfrm>
              <a:off x="5394595" y="4305942"/>
              <a:ext cx="9746" cy="9746"/>
            </a:xfrm>
            <a:custGeom>
              <a:avLst/>
              <a:gdLst/>
              <a:ahLst/>
              <a:cxnLst>
                <a:cxn ang="0">
                  <a:pos x="24" y="12"/>
                </a:cxn>
                <a:cxn ang="0">
                  <a:pos x="23" y="12"/>
                </a:cxn>
                <a:cxn ang="0">
                  <a:pos x="23" y="13"/>
                </a:cxn>
                <a:cxn ang="0">
                  <a:pos x="23" y="15"/>
                </a:cxn>
                <a:cxn ang="0">
                  <a:pos x="21" y="20"/>
                </a:cxn>
                <a:cxn ang="0">
                  <a:pos x="16" y="23"/>
                </a:cxn>
                <a:cxn ang="0">
                  <a:pos x="13" y="23"/>
                </a:cxn>
                <a:cxn ang="0">
                  <a:pos x="12" y="23"/>
                </a:cxn>
                <a:cxn ang="0">
                  <a:pos x="12" y="24"/>
                </a:cxn>
                <a:cxn ang="0">
                  <a:pos x="7" y="23"/>
                </a:cxn>
                <a:cxn ang="0">
                  <a:pos x="4" y="20"/>
                </a:cxn>
                <a:cxn ang="0">
                  <a:pos x="0" y="15"/>
                </a:cxn>
                <a:cxn ang="0">
                  <a:pos x="0" y="12"/>
                </a:cxn>
                <a:cxn ang="0">
                  <a:pos x="4" y="3"/>
                </a:cxn>
                <a:cxn ang="0">
                  <a:pos x="12" y="0"/>
                </a:cxn>
                <a:cxn ang="0">
                  <a:pos x="16" y="0"/>
                </a:cxn>
                <a:cxn ang="0">
                  <a:pos x="21" y="3"/>
                </a:cxn>
                <a:cxn ang="0">
                  <a:pos x="23" y="7"/>
                </a:cxn>
                <a:cxn ang="0">
                  <a:pos x="24" y="12"/>
                </a:cxn>
              </a:cxnLst>
              <a:rect l="0" t="0" r="r" b="b"/>
              <a:pathLst>
                <a:path w="24" h="24">
                  <a:moveTo>
                    <a:pt x="24" y="12"/>
                  </a:moveTo>
                  <a:lnTo>
                    <a:pt x="23" y="12"/>
                  </a:lnTo>
                  <a:lnTo>
                    <a:pt x="23" y="13"/>
                  </a:lnTo>
                  <a:lnTo>
                    <a:pt x="23" y="15"/>
                  </a:lnTo>
                  <a:lnTo>
                    <a:pt x="21" y="20"/>
                  </a:lnTo>
                  <a:lnTo>
                    <a:pt x="16" y="23"/>
                  </a:lnTo>
                  <a:lnTo>
                    <a:pt x="13" y="23"/>
                  </a:lnTo>
                  <a:lnTo>
                    <a:pt x="12" y="23"/>
                  </a:lnTo>
                  <a:lnTo>
                    <a:pt x="12" y="24"/>
                  </a:lnTo>
                  <a:lnTo>
                    <a:pt x="7" y="23"/>
                  </a:lnTo>
                  <a:lnTo>
                    <a:pt x="4" y="20"/>
                  </a:lnTo>
                  <a:lnTo>
                    <a:pt x="0" y="15"/>
                  </a:lnTo>
                  <a:lnTo>
                    <a:pt x="0" y="12"/>
                  </a:lnTo>
                  <a:lnTo>
                    <a:pt x="4" y="3"/>
                  </a:lnTo>
                  <a:lnTo>
                    <a:pt x="12" y="0"/>
                  </a:lnTo>
                  <a:lnTo>
                    <a:pt x="16" y="0"/>
                  </a:lnTo>
                  <a:lnTo>
                    <a:pt x="21"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57" name="Freeform 1955"/>
            <p:cNvSpPr>
              <a:spLocks/>
            </p:cNvSpPr>
            <p:nvPr/>
          </p:nvSpPr>
          <p:spPr bwMode="auto">
            <a:xfrm>
              <a:off x="5394595" y="4286450"/>
              <a:ext cx="9746" cy="9746"/>
            </a:xfrm>
            <a:custGeom>
              <a:avLst/>
              <a:gdLst/>
              <a:ahLst/>
              <a:cxnLst>
                <a:cxn ang="0">
                  <a:pos x="24" y="12"/>
                </a:cxn>
                <a:cxn ang="0">
                  <a:pos x="23" y="12"/>
                </a:cxn>
                <a:cxn ang="0">
                  <a:pos x="23" y="13"/>
                </a:cxn>
                <a:cxn ang="0">
                  <a:pos x="23" y="15"/>
                </a:cxn>
                <a:cxn ang="0">
                  <a:pos x="21" y="20"/>
                </a:cxn>
                <a:cxn ang="0">
                  <a:pos x="16" y="23"/>
                </a:cxn>
                <a:cxn ang="0">
                  <a:pos x="13" y="23"/>
                </a:cxn>
                <a:cxn ang="0">
                  <a:pos x="12" y="23"/>
                </a:cxn>
                <a:cxn ang="0">
                  <a:pos x="12" y="24"/>
                </a:cxn>
                <a:cxn ang="0">
                  <a:pos x="7" y="23"/>
                </a:cxn>
                <a:cxn ang="0">
                  <a:pos x="4" y="20"/>
                </a:cxn>
                <a:cxn ang="0">
                  <a:pos x="0" y="15"/>
                </a:cxn>
                <a:cxn ang="0">
                  <a:pos x="0" y="12"/>
                </a:cxn>
                <a:cxn ang="0">
                  <a:pos x="4" y="3"/>
                </a:cxn>
                <a:cxn ang="0">
                  <a:pos x="12" y="0"/>
                </a:cxn>
                <a:cxn ang="0">
                  <a:pos x="16" y="0"/>
                </a:cxn>
                <a:cxn ang="0">
                  <a:pos x="21" y="3"/>
                </a:cxn>
                <a:cxn ang="0">
                  <a:pos x="23" y="7"/>
                </a:cxn>
                <a:cxn ang="0">
                  <a:pos x="24" y="12"/>
                </a:cxn>
              </a:cxnLst>
              <a:rect l="0" t="0" r="r" b="b"/>
              <a:pathLst>
                <a:path w="24" h="24">
                  <a:moveTo>
                    <a:pt x="24" y="12"/>
                  </a:moveTo>
                  <a:lnTo>
                    <a:pt x="23" y="12"/>
                  </a:lnTo>
                  <a:lnTo>
                    <a:pt x="23" y="13"/>
                  </a:lnTo>
                  <a:lnTo>
                    <a:pt x="23" y="15"/>
                  </a:lnTo>
                  <a:lnTo>
                    <a:pt x="21" y="20"/>
                  </a:lnTo>
                  <a:lnTo>
                    <a:pt x="16" y="23"/>
                  </a:lnTo>
                  <a:lnTo>
                    <a:pt x="13" y="23"/>
                  </a:lnTo>
                  <a:lnTo>
                    <a:pt x="12" y="23"/>
                  </a:lnTo>
                  <a:lnTo>
                    <a:pt x="12" y="24"/>
                  </a:lnTo>
                  <a:lnTo>
                    <a:pt x="7" y="23"/>
                  </a:lnTo>
                  <a:lnTo>
                    <a:pt x="4" y="20"/>
                  </a:lnTo>
                  <a:lnTo>
                    <a:pt x="0" y="15"/>
                  </a:lnTo>
                  <a:lnTo>
                    <a:pt x="0" y="12"/>
                  </a:lnTo>
                  <a:lnTo>
                    <a:pt x="4" y="3"/>
                  </a:lnTo>
                  <a:lnTo>
                    <a:pt x="12" y="0"/>
                  </a:lnTo>
                  <a:lnTo>
                    <a:pt x="16" y="0"/>
                  </a:lnTo>
                  <a:lnTo>
                    <a:pt x="21"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58" name="Freeform 1956"/>
            <p:cNvSpPr>
              <a:spLocks/>
            </p:cNvSpPr>
            <p:nvPr/>
          </p:nvSpPr>
          <p:spPr bwMode="auto">
            <a:xfrm>
              <a:off x="5394595" y="4266957"/>
              <a:ext cx="9746" cy="9746"/>
            </a:xfrm>
            <a:custGeom>
              <a:avLst/>
              <a:gdLst/>
              <a:ahLst/>
              <a:cxnLst>
                <a:cxn ang="0">
                  <a:pos x="24" y="12"/>
                </a:cxn>
                <a:cxn ang="0">
                  <a:pos x="23" y="12"/>
                </a:cxn>
                <a:cxn ang="0">
                  <a:pos x="23" y="13"/>
                </a:cxn>
                <a:cxn ang="0">
                  <a:pos x="23" y="15"/>
                </a:cxn>
                <a:cxn ang="0">
                  <a:pos x="21" y="20"/>
                </a:cxn>
                <a:cxn ang="0">
                  <a:pos x="16" y="23"/>
                </a:cxn>
                <a:cxn ang="0">
                  <a:pos x="13" y="23"/>
                </a:cxn>
                <a:cxn ang="0">
                  <a:pos x="12" y="23"/>
                </a:cxn>
                <a:cxn ang="0">
                  <a:pos x="12" y="24"/>
                </a:cxn>
                <a:cxn ang="0">
                  <a:pos x="7" y="23"/>
                </a:cxn>
                <a:cxn ang="0">
                  <a:pos x="4" y="20"/>
                </a:cxn>
                <a:cxn ang="0">
                  <a:pos x="0" y="15"/>
                </a:cxn>
                <a:cxn ang="0">
                  <a:pos x="0" y="12"/>
                </a:cxn>
                <a:cxn ang="0">
                  <a:pos x="4" y="3"/>
                </a:cxn>
                <a:cxn ang="0">
                  <a:pos x="12" y="0"/>
                </a:cxn>
                <a:cxn ang="0">
                  <a:pos x="16" y="0"/>
                </a:cxn>
                <a:cxn ang="0">
                  <a:pos x="21" y="3"/>
                </a:cxn>
                <a:cxn ang="0">
                  <a:pos x="23" y="7"/>
                </a:cxn>
                <a:cxn ang="0">
                  <a:pos x="24" y="12"/>
                </a:cxn>
              </a:cxnLst>
              <a:rect l="0" t="0" r="r" b="b"/>
              <a:pathLst>
                <a:path w="24" h="24">
                  <a:moveTo>
                    <a:pt x="24" y="12"/>
                  </a:moveTo>
                  <a:lnTo>
                    <a:pt x="23" y="12"/>
                  </a:lnTo>
                  <a:lnTo>
                    <a:pt x="23" y="13"/>
                  </a:lnTo>
                  <a:lnTo>
                    <a:pt x="23" y="15"/>
                  </a:lnTo>
                  <a:lnTo>
                    <a:pt x="21" y="20"/>
                  </a:lnTo>
                  <a:lnTo>
                    <a:pt x="16" y="23"/>
                  </a:lnTo>
                  <a:lnTo>
                    <a:pt x="13" y="23"/>
                  </a:lnTo>
                  <a:lnTo>
                    <a:pt x="12" y="23"/>
                  </a:lnTo>
                  <a:lnTo>
                    <a:pt x="12" y="24"/>
                  </a:lnTo>
                  <a:lnTo>
                    <a:pt x="7" y="23"/>
                  </a:lnTo>
                  <a:lnTo>
                    <a:pt x="4" y="20"/>
                  </a:lnTo>
                  <a:lnTo>
                    <a:pt x="0" y="15"/>
                  </a:lnTo>
                  <a:lnTo>
                    <a:pt x="0" y="12"/>
                  </a:lnTo>
                  <a:lnTo>
                    <a:pt x="4" y="3"/>
                  </a:lnTo>
                  <a:lnTo>
                    <a:pt x="12" y="0"/>
                  </a:lnTo>
                  <a:lnTo>
                    <a:pt x="16" y="0"/>
                  </a:lnTo>
                  <a:lnTo>
                    <a:pt x="21"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59" name="Freeform 1957"/>
            <p:cNvSpPr>
              <a:spLocks/>
            </p:cNvSpPr>
            <p:nvPr/>
          </p:nvSpPr>
          <p:spPr bwMode="auto">
            <a:xfrm>
              <a:off x="5394595" y="4247464"/>
              <a:ext cx="9746" cy="9746"/>
            </a:xfrm>
            <a:custGeom>
              <a:avLst/>
              <a:gdLst/>
              <a:ahLst/>
              <a:cxnLst>
                <a:cxn ang="0">
                  <a:pos x="24" y="12"/>
                </a:cxn>
                <a:cxn ang="0">
                  <a:pos x="23" y="12"/>
                </a:cxn>
                <a:cxn ang="0">
                  <a:pos x="23" y="13"/>
                </a:cxn>
                <a:cxn ang="0">
                  <a:pos x="23" y="15"/>
                </a:cxn>
                <a:cxn ang="0">
                  <a:pos x="21" y="20"/>
                </a:cxn>
                <a:cxn ang="0">
                  <a:pos x="16" y="23"/>
                </a:cxn>
                <a:cxn ang="0">
                  <a:pos x="13" y="23"/>
                </a:cxn>
                <a:cxn ang="0">
                  <a:pos x="12" y="23"/>
                </a:cxn>
                <a:cxn ang="0">
                  <a:pos x="12" y="24"/>
                </a:cxn>
                <a:cxn ang="0">
                  <a:pos x="7" y="23"/>
                </a:cxn>
                <a:cxn ang="0">
                  <a:pos x="4" y="20"/>
                </a:cxn>
                <a:cxn ang="0">
                  <a:pos x="0" y="15"/>
                </a:cxn>
                <a:cxn ang="0">
                  <a:pos x="0" y="12"/>
                </a:cxn>
                <a:cxn ang="0">
                  <a:pos x="4" y="3"/>
                </a:cxn>
                <a:cxn ang="0">
                  <a:pos x="12" y="0"/>
                </a:cxn>
                <a:cxn ang="0">
                  <a:pos x="16" y="0"/>
                </a:cxn>
                <a:cxn ang="0">
                  <a:pos x="21" y="3"/>
                </a:cxn>
                <a:cxn ang="0">
                  <a:pos x="23" y="7"/>
                </a:cxn>
                <a:cxn ang="0">
                  <a:pos x="24" y="12"/>
                </a:cxn>
              </a:cxnLst>
              <a:rect l="0" t="0" r="r" b="b"/>
              <a:pathLst>
                <a:path w="24" h="24">
                  <a:moveTo>
                    <a:pt x="24" y="12"/>
                  </a:moveTo>
                  <a:lnTo>
                    <a:pt x="23" y="12"/>
                  </a:lnTo>
                  <a:lnTo>
                    <a:pt x="23" y="13"/>
                  </a:lnTo>
                  <a:lnTo>
                    <a:pt x="23" y="15"/>
                  </a:lnTo>
                  <a:lnTo>
                    <a:pt x="21" y="20"/>
                  </a:lnTo>
                  <a:lnTo>
                    <a:pt x="16" y="23"/>
                  </a:lnTo>
                  <a:lnTo>
                    <a:pt x="13" y="23"/>
                  </a:lnTo>
                  <a:lnTo>
                    <a:pt x="12" y="23"/>
                  </a:lnTo>
                  <a:lnTo>
                    <a:pt x="12" y="24"/>
                  </a:lnTo>
                  <a:lnTo>
                    <a:pt x="7" y="23"/>
                  </a:lnTo>
                  <a:lnTo>
                    <a:pt x="4" y="20"/>
                  </a:lnTo>
                  <a:lnTo>
                    <a:pt x="0" y="15"/>
                  </a:lnTo>
                  <a:lnTo>
                    <a:pt x="0" y="12"/>
                  </a:lnTo>
                  <a:lnTo>
                    <a:pt x="4" y="3"/>
                  </a:lnTo>
                  <a:lnTo>
                    <a:pt x="12" y="0"/>
                  </a:lnTo>
                  <a:lnTo>
                    <a:pt x="16" y="0"/>
                  </a:lnTo>
                  <a:lnTo>
                    <a:pt x="21"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60" name="Freeform 1958"/>
            <p:cNvSpPr>
              <a:spLocks/>
            </p:cNvSpPr>
            <p:nvPr/>
          </p:nvSpPr>
          <p:spPr bwMode="auto">
            <a:xfrm>
              <a:off x="5394595" y="4227971"/>
              <a:ext cx="9746" cy="9746"/>
            </a:xfrm>
            <a:custGeom>
              <a:avLst/>
              <a:gdLst/>
              <a:ahLst/>
              <a:cxnLst>
                <a:cxn ang="0">
                  <a:pos x="24" y="12"/>
                </a:cxn>
                <a:cxn ang="0">
                  <a:pos x="23" y="12"/>
                </a:cxn>
                <a:cxn ang="0">
                  <a:pos x="23" y="13"/>
                </a:cxn>
                <a:cxn ang="0">
                  <a:pos x="23" y="15"/>
                </a:cxn>
                <a:cxn ang="0">
                  <a:pos x="21" y="20"/>
                </a:cxn>
                <a:cxn ang="0">
                  <a:pos x="16" y="23"/>
                </a:cxn>
                <a:cxn ang="0">
                  <a:pos x="13" y="23"/>
                </a:cxn>
                <a:cxn ang="0">
                  <a:pos x="12" y="23"/>
                </a:cxn>
                <a:cxn ang="0">
                  <a:pos x="12" y="24"/>
                </a:cxn>
                <a:cxn ang="0">
                  <a:pos x="7" y="23"/>
                </a:cxn>
                <a:cxn ang="0">
                  <a:pos x="4" y="20"/>
                </a:cxn>
                <a:cxn ang="0">
                  <a:pos x="0" y="15"/>
                </a:cxn>
                <a:cxn ang="0">
                  <a:pos x="0" y="12"/>
                </a:cxn>
                <a:cxn ang="0">
                  <a:pos x="4" y="3"/>
                </a:cxn>
                <a:cxn ang="0">
                  <a:pos x="12" y="0"/>
                </a:cxn>
                <a:cxn ang="0">
                  <a:pos x="16" y="0"/>
                </a:cxn>
                <a:cxn ang="0">
                  <a:pos x="21" y="3"/>
                </a:cxn>
                <a:cxn ang="0">
                  <a:pos x="23" y="7"/>
                </a:cxn>
                <a:cxn ang="0">
                  <a:pos x="24" y="12"/>
                </a:cxn>
              </a:cxnLst>
              <a:rect l="0" t="0" r="r" b="b"/>
              <a:pathLst>
                <a:path w="24" h="24">
                  <a:moveTo>
                    <a:pt x="24" y="12"/>
                  </a:moveTo>
                  <a:lnTo>
                    <a:pt x="23" y="12"/>
                  </a:lnTo>
                  <a:lnTo>
                    <a:pt x="23" y="13"/>
                  </a:lnTo>
                  <a:lnTo>
                    <a:pt x="23" y="15"/>
                  </a:lnTo>
                  <a:lnTo>
                    <a:pt x="21" y="20"/>
                  </a:lnTo>
                  <a:lnTo>
                    <a:pt x="16" y="23"/>
                  </a:lnTo>
                  <a:lnTo>
                    <a:pt x="13" y="23"/>
                  </a:lnTo>
                  <a:lnTo>
                    <a:pt x="12" y="23"/>
                  </a:lnTo>
                  <a:lnTo>
                    <a:pt x="12" y="24"/>
                  </a:lnTo>
                  <a:lnTo>
                    <a:pt x="7" y="23"/>
                  </a:lnTo>
                  <a:lnTo>
                    <a:pt x="4" y="20"/>
                  </a:lnTo>
                  <a:lnTo>
                    <a:pt x="0" y="15"/>
                  </a:lnTo>
                  <a:lnTo>
                    <a:pt x="0" y="12"/>
                  </a:lnTo>
                  <a:lnTo>
                    <a:pt x="4" y="3"/>
                  </a:lnTo>
                  <a:lnTo>
                    <a:pt x="12" y="0"/>
                  </a:lnTo>
                  <a:lnTo>
                    <a:pt x="16" y="0"/>
                  </a:lnTo>
                  <a:lnTo>
                    <a:pt x="21"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61" name="Freeform 1959"/>
            <p:cNvSpPr>
              <a:spLocks/>
            </p:cNvSpPr>
            <p:nvPr/>
          </p:nvSpPr>
          <p:spPr bwMode="auto">
            <a:xfrm>
              <a:off x="5394595" y="4208478"/>
              <a:ext cx="9746" cy="9746"/>
            </a:xfrm>
            <a:custGeom>
              <a:avLst/>
              <a:gdLst/>
              <a:ahLst/>
              <a:cxnLst>
                <a:cxn ang="0">
                  <a:pos x="24" y="12"/>
                </a:cxn>
                <a:cxn ang="0">
                  <a:pos x="23" y="12"/>
                </a:cxn>
                <a:cxn ang="0">
                  <a:pos x="23" y="13"/>
                </a:cxn>
                <a:cxn ang="0">
                  <a:pos x="23" y="15"/>
                </a:cxn>
                <a:cxn ang="0">
                  <a:pos x="21" y="20"/>
                </a:cxn>
                <a:cxn ang="0">
                  <a:pos x="16" y="23"/>
                </a:cxn>
                <a:cxn ang="0">
                  <a:pos x="13" y="23"/>
                </a:cxn>
                <a:cxn ang="0">
                  <a:pos x="12" y="23"/>
                </a:cxn>
                <a:cxn ang="0">
                  <a:pos x="12" y="24"/>
                </a:cxn>
                <a:cxn ang="0">
                  <a:pos x="7" y="23"/>
                </a:cxn>
                <a:cxn ang="0">
                  <a:pos x="4" y="20"/>
                </a:cxn>
                <a:cxn ang="0">
                  <a:pos x="0" y="15"/>
                </a:cxn>
                <a:cxn ang="0">
                  <a:pos x="0" y="12"/>
                </a:cxn>
                <a:cxn ang="0">
                  <a:pos x="4" y="3"/>
                </a:cxn>
                <a:cxn ang="0">
                  <a:pos x="12" y="0"/>
                </a:cxn>
                <a:cxn ang="0">
                  <a:pos x="16" y="0"/>
                </a:cxn>
                <a:cxn ang="0">
                  <a:pos x="21" y="3"/>
                </a:cxn>
                <a:cxn ang="0">
                  <a:pos x="23" y="7"/>
                </a:cxn>
                <a:cxn ang="0">
                  <a:pos x="24" y="12"/>
                </a:cxn>
              </a:cxnLst>
              <a:rect l="0" t="0" r="r" b="b"/>
              <a:pathLst>
                <a:path w="24" h="24">
                  <a:moveTo>
                    <a:pt x="24" y="12"/>
                  </a:moveTo>
                  <a:lnTo>
                    <a:pt x="23" y="12"/>
                  </a:lnTo>
                  <a:lnTo>
                    <a:pt x="23" y="13"/>
                  </a:lnTo>
                  <a:lnTo>
                    <a:pt x="23" y="15"/>
                  </a:lnTo>
                  <a:lnTo>
                    <a:pt x="21" y="20"/>
                  </a:lnTo>
                  <a:lnTo>
                    <a:pt x="16" y="23"/>
                  </a:lnTo>
                  <a:lnTo>
                    <a:pt x="13" y="23"/>
                  </a:lnTo>
                  <a:lnTo>
                    <a:pt x="12" y="23"/>
                  </a:lnTo>
                  <a:lnTo>
                    <a:pt x="12" y="24"/>
                  </a:lnTo>
                  <a:lnTo>
                    <a:pt x="7" y="23"/>
                  </a:lnTo>
                  <a:lnTo>
                    <a:pt x="4" y="20"/>
                  </a:lnTo>
                  <a:lnTo>
                    <a:pt x="0" y="15"/>
                  </a:lnTo>
                  <a:lnTo>
                    <a:pt x="0" y="12"/>
                  </a:lnTo>
                  <a:lnTo>
                    <a:pt x="4" y="3"/>
                  </a:lnTo>
                  <a:lnTo>
                    <a:pt x="12" y="0"/>
                  </a:lnTo>
                  <a:lnTo>
                    <a:pt x="16" y="0"/>
                  </a:lnTo>
                  <a:lnTo>
                    <a:pt x="21"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62" name="Freeform 1960"/>
            <p:cNvSpPr>
              <a:spLocks/>
            </p:cNvSpPr>
            <p:nvPr/>
          </p:nvSpPr>
          <p:spPr bwMode="auto">
            <a:xfrm>
              <a:off x="5394595" y="4188985"/>
              <a:ext cx="9746" cy="9746"/>
            </a:xfrm>
            <a:custGeom>
              <a:avLst/>
              <a:gdLst/>
              <a:ahLst/>
              <a:cxnLst>
                <a:cxn ang="0">
                  <a:pos x="24" y="12"/>
                </a:cxn>
                <a:cxn ang="0">
                  <a:pos x="23" y="12"/>
                </a:cxn>
                <a:cxn ang="0">
                  <a:pos x="23" y="13"/>
                </a:cxn>
                <a:cxn ang="0">
                  <a:pos x="23" y="15"/>
                </a:cxn>
                <a:cxn ang="0">
                  <a:pos x="21" y="20"/>
                </a:cxn>
                <a:cxn ang="0">
                  <a:pos x="16" y="23"/>
                </a:cxn>
                <a:cxn ang="0">
                  <a:pos x="13" y="23"/>
                </a:cxn>
                <a:cxn ang="0">
                  <a:pos x="12" y="23"/>
                </a:cxn>
                <a:cxn ang="0">
                  <a:pos x="12" y="24"/>
                </a:cxn>
                <a:cxn ang="0">
                  <a:pos x="7" y="23"/>
                </a:cxn>
                <a:cxn ang="0">
                  <a:pos x="4" y="20"/>
                </a:cxn>
                <a:cxn ang="0">
                  <a:pos x="0" y="15"/>
                </a:cxn>
                <a:cxn ang="0">
                  <a:pos x="0" y="12"/>
                </a:cxn>
                <a:cxn ang="0">
                  <a:pos x="4" y="3"/>
                </a:cxn>
                <a:cxn ang="0">
                  <a:pos x="12" y="0"/>
                </a:cxn>
                <a:cxn ang="0">
                  <a:pos x="16" y="0"/>
                </a:cxn>
                <a:cxn ang="0">
                  <a:pos x="21" y="3"/>
                </a:cxn>
                <a:cxn ang="0">
                  <a:pos x="23" y="7"/>
                </a:cxn>
                <a:cxn ang="0">
                  <a:pos x="24" y="12"/>
                </a:cxn>
              </a:cxnLst>
              <a:rect l="0" t="0" r="r" b="b"/>
              <a:pathLst>
                <a:path w="24" h="24">
                  <a:moveTo>
                    <a:pt x="24" y="12"/>
                  </a:moveTo>
                  <a:lnTo>
                    <a:pt x="23" y="12"/>
                  </a:lnTo>
                  <a:lnTo>
                    <a:pt x="23" y="13"/>
                  </a:lnTo>
                  <a:lnTo>
                    <a:pt x="23" y="15"/>
                  </a:lnTo>
                  <a:lnTo>
                    <a:pt x="21" y="20"/>
                  </a:lnTo>
                  <a:lnTo>
                    <a:pt x="16" y="23"/>
                  </a:lnTo>
                  <a:lnTo>
                    <a:pt x="13" y="23"/>
                  </a:lnTo>
                  <a:lnTo>
                    <a:pt x="12" y="23"/>
                  </a:lnTo>
                  <a:lnTo>
                    <a:pt x="12" y="24"/>
                  </a:lnTo>
                  <a:lnTo>
                    <a:pt x="7" y="23"/>
                  </a:lnTo>
                  <a:lnTo>
                    <a:pt x="4" y="20"/>
                  </a:lnTo>
                  <a:lnTo>
                    <a:pt x="0" y="15"/>
                  </a:lnTo>
                  <a:lnTo>
                    <a:pt x="0" y="12"/>
                  </a:lnTo>
                  <a:lnTo>
                    <a:pt x="4" y="3"/>
                  </a:lnTo>
                  <a:lnTo>
                    <a:pt x="12" y="0"/>
                  </a:lnTo>
                  <a:lnTo>
                    <a:pt x="16" y="0"/>
                  </a:lnTo>
                  <a:lnTo>
                    <a:pt x="21"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63" name="Freeform 1961"/>
            <p:cNvSpPr>
              <a:spLocks/>
            </p:cNvSpPr>
            <p:nvPr/>
          </p:nvSpPr>
          <p:spPr bwMode="auto">
            <a:xfrm>
              <a:off x="5394595" y="4169492"/>
              <a:ext cx="9746" cy="9746"/>
            </a:xfrm>
            <a:custGeom>
              <a:avLst/>
              <a:gdLst/>
              <a:ahLst/>
              <a:cxnLst>
                <a:cxn ang="0">
                  <a:pos x="24" y="12"/>
                </a:cxn>
                <a:cxn ang="0">
                  <a:pos x="23" y="12"/>
                </a:cxn>
                <a:cxn ang="0">
                  <a:pos x="23" y="13"/>
                </a:cxn>
                <a:cxn ang="0">
                  <a:pos x="23" y="15"/>
                </a:cxn>
                <a:cxn ang="0">
                  <a:pos x="21" y="20"/>
                </a:cxn>
                <a:cxn ang="0">
                  <a:pos x="16" y="23"/>
                </a:cxn>
                <a:cxn ang="0">
                  <a:pos x="13" y="23"/>
                </a:cxn>
                <a:cxn ang="0">
                  <a:pos x="12" y="23"/>
                </a:cxn>
                <a:cxn ang="0">
                  <a:pos x="12" y="24"/>
                </a:cxn>
                <a:cxn ang="0">
                  <a:pos x="7" y="23"/>
                </a:cxn>
                <a:cxn ang="0">
                  <a:pos x="4" y="20"/>
                </a:cxn>
                <a:cxn ang="0">
                  <a:pos x="0" y="15"/>
                </a:cxn>
                <a:cxn ang="0">
                  <a:pos x="0" y="12"/>
                </a:cxn>
                <a:cxn ang="0">
                  <a:pos x="4" y="3"/>
                </a:cxn>
                <a:cxn ang="0">
                  <a:pos x="12" y="0"/>
                </a:cxn>
                <a:cxn ang="0">
                  <a:pos x="16" y="0"/>
                </a:cxn>
                <a:cxn ang="0">
                  <a:pos x="21" y="3"/>
                </a:cxn>
                <a:cxn ang="0">
                  <a:pos x="23" y="7"/>
                </a:cxn>
                <a:cxn ang="0">
                  <a:pos x="24" y="12"/>
                </a:cxn>
              </a:cxnLst>
              <a:rect l="0" t="0" r="r" b="b"/>
              <a:pathLst>
                <a:path w="24" h="24">
                  <a:moveTo>
                    <a:pt x="24" y="12"/>
                  </a:moveTo>
                  <a:lnTo>
                    <a:pt x="23" y="12"/>
                  </a:lnTo>
                  <a:lnTo>
                    <a:pt x="23" y="13"/>
                  </a:lnTo>
                  <a:lnTo>
                    <a:pt x="23" y="15"/>
                  </a:lnTo>
                  <a:lnTo>
                    <a:pt x="21" y="20"/>
                  </a:lnTo>
                  <a:lnTo>
                    <a:pt x="16" y="23"/>
                  </a:lnTo>
                  <a:lnTo>
                    <a:pt x="13" y="23"/>
                  </a:lnTo>
                  <a:lnTo>
                    <a:pt x="12" y="23"/>
                  </a:lnTo>
                  <a:lnTo>
                    <a:pt x="12" y="24"/>
                  </a:lnTo>
                  <a:lnTo>
                    <a:pt x="7" y="23"/>
                  </a:lnTo>
                  <a:lnTo>
                    <a:pt x="4" y="20"/>
                  </a:lnTo>
                  <a:lnTo>
                    <a:pt x="0" y="15"/>
                  </a:lnTo>
                  <a:lnTo>
                    <a:pt x="0" y="12"/>
                  </a:lnTo>
                  <a:lnTo>
                    <a:pt x="4" y="3"/>
                  </a:lnTo>
                  <a:lnTo>
                    <a:pt x="12" y="0"/>
                  </a:lnTo>
                  <a:lnTo>
                    <a:pt x="16" y="0"/>
                  </a:lnTo>
                  <a:lnTo>
                    <a:pt x="21"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64" name="Freeform 1962"/>
            <p:cNvSpPr>
              <a:spLocks/>
            </p:cNvSpPr>
            <p:nvPr/>
          </p:nvSpPr>
          <p:spPr bwMode="auto">
            <a:xfrm>
              <a:off x="5394595" y="4149999"/>
              <a:ext cx="9746" cy="9746"/>
            </a:xfrm>
            <a:custGeom>
              <a:avLst/>
              <a:gdLst/>
              <a:ahLst/>
              <a:cxnLst>
                <a:cxn ang="0">
                  <a:pos x="24" y="12"/>
                </a:cxn>
                <a:cxn ang="0">
                  <a:pos x="23" y="12"/>
                </a:cxn>
                <a:cxn ang="0">
                  <a:pos x="23" y="13"/>
                </a:cxn>
                <a:cxn ang="0">
                  <a:pos x="23" y="15"/>
                </a:cxn>
                <a:cxn ang="0">
                  <a:pos x="21" y="20"/>
                </a:cxn>
                <a:cxn ang="0">
                  <a:pos x="16" y="23"/>
                </a:cxn>
                <a:cxn ang="0">
                  <a:pos x="13" y="23"/>
                </a:cxn>
                <a:cxn ang="0">
                  <a:pos x="12" y="23"/>
                </a:cxn>
                <a:cxn ang="0">
                  <a:pos x="12" y="24"/>
                </a:cxn>
                <a:cxn ang="0">
                  <a:pos x="7" y="23"/>
                </a:cxn>
                <a:cxn ang="0">
                  <a:pos x="4" y="20"/>
                </a:cxn>
                <a:cxn ang="0">
                  <a:pos x="0" y="15"/>
                </a:cxn>
                <a:cxn ang="0">
                  <a:pos x="0" y="12"/>
                </a:cxn>
                <a:cxn ang="0">
                  <a:pos x="4" y="3"/>
                </a:cxn>
                <a:cxn ang="0">
                  <a:pos x="12" y="0"/>
                </a:cxn>
                <a:cxn ang="0">
                  <a:pos x="16" y="0"/>
                </a:cxn>
                <a:cxn ang="0">
                  <a:pos x="21" y="3"/>
                </a:cxn>
                <a:cxn ang="0">
                  <a:pos x="23" y="7"/>
                </a:cxn>
                <a:cxn ang="0">
                  <a:pos x="24" y="12"/>
                </a:cxn>
              </a:cxnLst>
              <a:rect l="0" t="0" r="r" b="b"/>
              <a:pathLst>
                <a:path w="24" h="24">
                  <a:moveTo>
                    <a:pt x="24" y="12"/>
                  </a:moveTo>
                  <a:lnTo>
                    <a:pt x="23" y="12"/>
                  </a:lnTo>
                  <a:lnTo>
                    <a:pt x="23" y="13"/>
                  </a:lnTo>
                  <a:lnTo>
                    <a:pt x="23" y="15"/>
                  </a:lnTo>
                  <a:lnTo>
                    <a:pt x="21" y="20"/>
                  </a:lnTo>
                  <a:lnTo>
                    <a:pt x="16" y="23"/>
                  </a:lnTo>
                  <a:lnTo>
                    <a:pt x="13" y="23"/>
                  </a:lnTo>
                  <a:lnTo>
                    <a:pt x="12" y="23"/>
                  </a:lnTo>
                  <a:lnTo>
                    <a:pt x="12" y="24"/>
                  </a:lnTo>
                  <a:lnTo>
                    <a:pt x="7" y="23"/>
                  </a:lnTo>
                  <a:lnTo>
                    <a:pt x="4" y="20"/>
                  </a:lnTo>
                  <a:lnTo>
                    <a:pt x="0" y="15"/>
                  </a:lnTo>
                  <a:lnTo>
                    <a:pt x="0" y="12"/>
                  </a:lnTo>
                  <a:lnTo>
                    <a:pt x="4" y="3"/>
                  </a:lnTo>
                  <a:lnTo>
                    <a:pt x="12" y="0"/>
                  </a:lnTo>
                  <a:lnTo>
                    <a:pt x="16" y="0"/>
                  </a:lnTo>
                  <a:lnTo>
                    <a:pt x="21"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65" name="Freeform 1963"/>
            <p:cNvSpPr>
              <a:spLocks/>
            </p:cNvSpPr>
            <p:nvPr/>
          </p:nvSpPr>
          <p:spPr bwMode="auto">
            <a:xfrm>
              <a:off x="5394595" y="4130506"/>
              <a:ext cx="9746" cy="9746"/>
            </a:xfrm>
            <a:custGeom>
              <a:avLst/>
              <a:gdLst/>
              <a:ahLst/>
              <a:cxnLst>
                <a:cxn ang="0">
                  <a:pos x="24" y="12"/>
                </a:cxn>
                <a:cxn ang="0">
                  <a:pos x="23" y="12"/>
                </a:cxn>
                <a:cxn ang="0">
                  <a:pos x="23" y="13"/>
                </a:cxn>
                <a:cxn ang="0">
                  <a:pos x="23" y="15"/>
                </a:cxn>
                <a:cxn ang="0">
                  <a:pos x="21" y="20"/>
                </a:cxn>
                <a:cxn ang="0">
                  <a:pos x="16" y="23"/>
                </a:cxn>
                <a:cxn ang="0">
                  <a:pos x="13" y="23"/>
                </a:cxn>
                <a:cxn ang="0">
                  <a:pos x="12" y="23"/>
                </a:cxn>
                <a:cxn ang="0">
                  <a:pos x="12" y="24"/>
                </a:cxn>
                <a:cxn ang="0">
                  <a:pos x="7" y="23"/>
                </a:cxn>
                <a:cxn ang="0">
                  <a:pos x="4" y="20"/>
                </a:cxn>
                <a:cxn ang="0">
                  <a:pos x="0" y="15"/>
                </a:cxn>
                <a:cxn ang="0">
                  <a:pos x="0" y="12"/>
                </a:cxn>
                <a:cxn ang="0">
                  <a:pos x="4" y="3"/>
                </a:cxn>
                <a:cxn ang="0">
                  <a:pos x="12" y="0"/>
                </a:cxn>
                <a:cxn ang="0">
                  <a:pos x="16" y="0"/>
                </a:cxn>
                <a:cxn ang="0">
                  <a:pos x="21" y="3"/>
                </a:cxn>
                <a:cxn ang="0">
                  <a:pos x="23" y="7"/>
                </a:cxn>
                <a:cxn ang="0">
                  <a:pos x="24" y="12"/>
                </a:cxn>
              </a:cxnLst>
              <a:rect l="0" t="0" r="r" b="b"/>
              <a:pathLst>
                <a:path w="24" h="24">
                  <a:moveTo>
                    <a:pt x="24" y="12"/>
                  </a:moveTo>
                  <a:lnTo>
                    <a:pt x="23" y="12"/>
                  </a:lnTo>
                  <a:lnTo>
                    <a:pt x="23" y="13"/>
                  </a:lnTo>
                  <a:lnTo>
                    <a:pt x="23" y="15"/>
                  </a:lnTo>
                  <a:lnTo>
                    <a:pt x="21" y="20"/>
                  </a:lnTo>
                  <a:lnTo>
                    <a:pt x="16" y="23"/>
                  </a:lnTo>
                  <a:lnTo>
                    <a:pt x="13" y="23"/>
                  </a:lnTo>
                  <a:lnTo>
                    <a:pt x="12" y="23"/>
                  </a:lnTo>
                  <a:lnTo>
                    <a:pt x="12" y="24"/>
                  </a:lnTo>
                  <a:lnTo>
                    <a:pt x="7" y="23"/>
                  </a:lnTo>
                  <a:lnTo>
                    <a:pt x="4" y="20"/>
                  </a:lnTo>
                  <a:lnTo>
                    <a:pt x="0" y="15"/>
                  </a:lnTo>
                  <a:lnTo>
                    <a:pt x="0" y="12"/>
                  </a:lnTo>
                  <a:lnTo>
                    <a:pt x="4" y="3"/>
                  </a:lnTo>
                  <a:lnTo>
                    <a:pt x="12" y="0"/>
                  </a:lnTo>
                  <a:lnTo>
                    <a:pt x="16" y="0"/>
                  </a:lnTo>
                  <a:lnTo>
                    <a:pt x="21"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66" name="Freeform 1964"/>
            <p:cNvSpPr>
              <a:spLocks/>
            </p:cNvSpPr>
            <p:nvPr/>
          </p:nvSpPr>
          <p:spPr bwMode="auto">
            <a:xfrm>
              <a:off x="5394595" y="4111013"/>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67" name="Freeform 1965"/>
            <p:cNvSpPr>
              <a:spLocks/>
            </p:cNvSpPr>
            <p:nvPr/>
          </p:nvSpPr>
          <p:spPr bwMode="auto">
            <a:xfrm>
              <a:off x="5398250" y="4092739"/>
              <a:ext cx="9746" cy="9746"/>
            </a:xfrm>
            <a:custGeom>
              <a:avLst/>
              <a:gdLst/>
              <a:ahLst/>
              <a:cxnLst>
                <a:cxn ang="0">
                  <a:pos x="24" y="12"/>
                </a:cxn>
                <a:cxn ang="0">
                  <a:pos x="23" y="12"/>
                </a:cxn>
                <a:cxn ang="0">
                  <a:pos x="23" y="14"/>
                </a:cxn>
                <a:cxn ang="0">
                  <a:pos x="23"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3" y="8"/>
                </a:cxn>
                <a:cxn ang="0">
                  <a:pos x="24" y="12"/>
                </a:cxn>
              </a:cxnLst>
              <a:rect l="0" t="0" r="r" b="b"/>
              <a:pathLst>
                <a:path w="24" h="24">
                  <a:moveTo>
                    <a:pt x="24" y="12"/>
                  </a:moveTo>
                  <a:lnTo>
                    <a:pt x="23" y="12"/>
                  </a:lnTo>
                  <a:lnTo>
                    <a:pt x="23" y="14"/>
                  </a:lnTo>
                  <a:lnTo>
                    <a:pt x="23"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3" y="8"/>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68" name="Freeform 1966"/>
            <p:cNvSpPr>
              <a:spLocks/>
            </p:cNvSpPr>
            <p:nvPr/>
          </p:nvSpPr>
          <p:spPr bwMode="auto">
            <a:xfrm>
              <a:off x="5407997" y="4075683"/>
              <a:ext cx="9746" cy="9746"/>
            </a:xfrm>
            <a:custGeom>
              <a:avLst/>
              <a:gdLst/>
              <a:ahLst/>
              <a:cxnLst>
                <a:cxn ang="0">
                  <a:pos x="24" y="12"/>
                </a:cxn>
                <a:cxn ang="0">
                  <a:pos x="22" y="12"/>
                </a:cxn>
                <a:cxn ang="0">
                  <a:pos x="22" y="13"/>
                </a:cxn>
                <a:cxn ang="0">
                  <a:pos x="22" y="15"/>
                </a:cxn>
                <a:cxn ang="0">
                  <a:pos x="20" y="20"/>
                </a:cxn>
                <a:cxn ang="0">
                  <a:pos x="15" y="22"/>
                </a:cxn>
                <a:cxn ang="0">
                  <a:pos x="13" y="22"/>
                </a:cxn>
                <a:cxn ang="0">
                  <a:pos x="12" y="22"/>
                </a:cxn>
                <a:cxn ang="0">
                  <a:pos x="12" y="24"/>
                </a:cxn>
                <a:cxn ang="0">
                  <a:pos x="7" y="22"/>
                </a:cxn>
                <a:cxn ang="0">
                  <a:pos x="3" y="20"/>
                </a:cxn>
                <a:cxn ang="0">
                  <a:pos x="0" y="15"/>
                </a:cxn>
                <a:cxn ang="0">
                  <a:pos x="0" y="12"/>
                </a:cxn>
                <a:cxn ang="0">
                  <a:pos x="3" y="3"/>
                </a:cxn>
                <a:cxn ang="0">
                  <a:pos x="12" y="0"/>
                </a:cxn>
                <a:cxn ang="0">
                  <a:pos x="15" y="0"/>
                </a:cxn>
                <a:cxn ang="0">
                  <a:pos x="20" y="3"/>
                </a:cxn>
                <a:cxn ang="0">
                  <a:pos x="22" y="7"/>
                </a:cxn>
                <a:cxn ang="0">
                  <a:pos x="24" y="12"/>
                </a:cxn>
              </a:cxnLst>
              <a:rect l="0" t="0" r="r" b="b"/>
              <a:pathLst>
                <a:path w="24" h="24">
                  <a:moveTo>
                    <a:pt x="24" y="12"/>
                  </a:moveTo>
                  <a:lnTo>
                    <a:pt x="22" y="12"/>
                  </a:lnTo>
                  <a:lnTo>
                    <a:pt x="22" y="13"/>
                  </a:lnTo>
                  <a:lnTo>
                    <a:pt x="22" y="15"/>
                  </a:lnTo>
                  <a:lnTo>
                    <a:pt x="20" y="20"/>
                  </a:lnTo>
                  <a:lnTo>
                    <a:pt x="15" y="22"/>
                  </a:lnTo>
                  <a:lnTo>
                    <a:pt x="13" y="22"/>
                  </a:lnTo>
                  <a:lnTo>
                    <a:pt x="12" y="22"/>
                  </a:lnTo>
                  <a:lnTo>
                    <a:pt x="12" y="24"/>
                  </a:lnTo>
                  <a:lnTo>
                    <a:pt x="7" y="22"/>
                  </a:lnTo>
                  <a:lnTo>
                    <a:pt x="3" y="20"/>
                  </a:lnTo>
                  <a:lnTo>
                    <a:pt x="0" y="15"/>
                  </a:lnTo>
                  <a:lnTo>
                    <a:pt x="0" y="12"/>
                  </a:lnTo>
                  <a:lnTo>
                    <a:pt x="3" y="3"/>
                  </a:lnTo>
                  <a:lnTo>
                    <a:pt x="12" y="0"/>
                  </a:lnTo>
                  <a:lnTo>
                    <a:pt x="15" y="0"/>
                  </a:lnTo>
                  <a:lnTo>
                    <a:pt x="20" y="3"/>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69" name="Freeform 1967"/>
            <p:cNvSpPr>
              <a:spLocks/>
            </p:cNvSpPr>
            <p:nvPr/>
          </p:nvSpPr>
          <p:spPr bwMode="auto">
            <a:xfrm>
              <a:off x="5423835" y="4064718"/>
              <a:ext cx="9746" cy="9746"/>
            </a:xfrm>
            <a:custGeom>
              <a:avLst/>
              <a:gdLst/>
              <a:ahLst/>
              <a:cxnLst>
                <a:cxn ang="0">
                  <a:pos x="24" y="12"/>
                </a:cxn>
                <a:cxn ang="0">
                  <a:pos x="23" y="12"/>
                </a:cxn>
                <a:cxn ang="0">
                  <a:pos x="23" y="13"/>
                </a:cxn>
                <a:cxn ang="0">
                  <a:pos x="23" y="16"/>
                </a:cxn>
                <a:cxn ang="0">
                  <a:pos x="21" y="20"/>
                </a:cxn>
                <a:cxn ang="0">
                  <a:pos x="16" y="23"/>
                </a:cxn>
                <a:cxn ang="0">
                  <a:pos x="13" y="23"/>
                </a:cxn>
                <a:cxn ang="0">
                  <a:pos x="12" y="23"/>
                </a:cxn>
                <a:cxn ang="0">
                  <a:pos x="12" y="24"/>
                </a:cxn>
                <a:cxn ang="0">
                  <a:pos x="7"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3" y="23"/>
                  </a:lnTo>
                  <a:lnTo>
                    <a:pt x="12" y="23"/>
                  </a:lnTo>
                  <a:lnTo>
                    <a:pt x="12" y="24"/>
                  </a:lnTo>
                  <a:lnTo>
                    <a:pt x="7"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70" name="Freeform 1968"/>
            <p:cNvSpPr>
              <a:spLocks/>
            </p:cNvSpPr>
            <p:nvPr/>
          </p:nvSpPr>
          <p:spPr bwMode="auto">
            <a:xfrm>
              <a:off x="5443328" y="4059845"/>
              <a:ext cx="9746" cy="9746"/>
            </a:xfrm>
            <a:custGeom>
              <a:avLst/>
              <a:gdLst/>
              <a:ahLst/>
              <a:cxnLst>
                <a:cxn ang="0">
                  <a:pos x="24" y="12"/>
                </a:cxn>
                <a:cxn ang="0">
                  <a:pos x="23" y="12"/>
                </a:cxn>
                <a:cxn ang="0">
                  <a:pos x="23" y="13"/>
                </a:cxn>
                <a:cxn ang="0">
                  <a:pos x="23" y="16"/>
                </a:cxn>
                <a:cxn ang="0">
                  <a:pos x="21" y="21"/>
                </a:cxn>
                <a:cxn ang="0">
                  <a:pos x="16" y="23"/>
                </a:cxn>
                <a:cxn ang="0">
                  <a:pos x="14" y="23"/>
                </a:cxn>
                <a:cxn ang="0">
                  <a:pos x="12" y="23"/>
                </a:cxn>
                <a:cxn ang="0">
                  <a:pos x="12" y="24"/>
                </a:cxn>
                <a:cxn ang="0">
                  <a:pos x="8" y="23"/>
                </a:cxn>
                <a:cxn ang="0">
                  <a:pos x="4" y="21"/>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1"/>
                  </a:lnTo>
                  <a:lnTo>
                    <a:pt x="16" y="23"/>
                  </a:lnTo>
                  <a:lnTo>
                    <a:pt x="14" y="23"/>
                  </a:lnTo>
                  <a:lnTo>
                    <a:pt x="12" y="23"/>
                  </a:lnTo>
                  <a:lnTo>
                    <a:pt x="12" y="24"/>
                  </a:lnTo>
                  <a:lnTo>
                    <a:pt x="8" y="23"/>
                  </a:lnTo>
                  <a:lnTo>
                    <a:pt x="4" y="21"/>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71" name="Freeform 1969"/>
            <p:cNvSpPr>
              <a:spLocks/>
            </p:cNvSpPr>
            <p:nvPr/>
          </p:nvSpPr>
          <p:spPr bwMode="auto">
            <a:xfrm>
              <a:off x="5464039" y="4059845"/>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72" name="Freeform 1970"/>
            <p:cNvSpPr>
              <a:spLocks/>
            </p:cNvSpPr>
            <p:nvPr/>
          </p:nvSpPr>
          <p:spPr bwMode="auto">
            <a:xfrm>
              <a:off x="5483532" y="4059845"/>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73" name="Freeform 1971"/>
            <p:cNvSpPr>
              <a:spLocks/>
            </p:cNvSpPr>
            <p:nvPr/>
          </p:nvSpPr>
          <p:spPr bwMode="auto">
            <a:xfrm>
              <a:off x="5503025" y="4059845"/>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74" name="Freeform 1972"/>
            <p:cNvSpPr>
              <a:spLocks/>
            </p:cNvSpPr>
            <p:nvPr/>
          </p:nvSpPr>
          <p:spPr bwMode="auto">
            <a:xfrm>
              <a:off x="5522518" y="4059845"/>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75" name="Freeform 1973"/>
            <p:cNvSpPr>
              <a:spLocks/>
            </p:cNvSpPr>
            <p:nvPr/>
          </p:nvSpPr>
          <p:spPr bwMode="auto">
            <a:xfrm>
              <a:off x="5542010" y="4059845"/>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76" name="Freeform 1974"/>
            <p:cNvSpPr>
              <a:spLocks/>
            </p:cNvSpPr>
            <p:nvPr/>
          </p:nvSpPr>
          <p:spPr bwMode="auto">
            <a:xfrm>
              <a:off x="5561503" y="4059845"/>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77" name="Freeform 1975"/>
            <p:cNvSpPr>
              <a:spLocks/>
            </p:cNvSpPr>
            <p:nvPr/>
          </p:nvSpPr>
          <p:spPr bwMode="auto">
            <a:xfrm>
              <a:off x="5580996" y="4059845"/>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78" name="Freeform 1976"/>
            <p:cNvSpPr>
              <a:spLocks/>
            </p:cNvSpPr>
            <p:nvPr/>
          </p:nvSpPr>
          <p:spPr bwMode="auto">
            <a:xfrm>
              <a:off x="5600489" y="4059845"/>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79" name="Freeform 1977"/>
            <p:cNvSpPr>
              <a:spLocks/>
            </p:cNvSpPr>
            <p:nvPr/>
          </p:nvSpPr>
          <p:spPr bwMode="auto">
            <a:xfrm>
              <a:off x="5619982" y="4059845"/>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80" name="Freeform 1978"/>
            <p:cNvSpPr>
              <a:spLocks/>
            </p:cNvSpPr>
            <p:nvPr/>
          </p:nvSpPr>
          <p:spPr bwMode="auto">
            <a:xfrm>
              <a:off x="5639475" y="4059845"/>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81" name="Freeform 1979"/>
            <p:cNvSpPr>
              <a:spLocks/>
            </p:cNvSpPr>
            <p:nvPr/>
          </p:nvSpPr>
          <p:spPr bwMode="auto">
            <a:xfrm>
              <a:off x="5658968" y="4059845"/>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82" name="Freeform 1980"/>
            <p:cNvSpPr>
              <a:spLocks/>
            </p:cNvSpPr>
            <p:nvPr/>
          </p:nvSpPr>
          <p:spPr bwMode="auto">
            <a:xfrm>
              <a:off x="5678461" y="4059845"/>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83" name="Freeform 1981"/>
            <p:cNvSpPr>
              <a:spLocks/>
            </p:cNvSpPr>
            <p:nvPr/>
          </p:nvSpPr>
          <p:spPr bwMode="auto">
            <a:xfrm>
              <a:off x="5697954" y="4059845"/>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84" name="Freeform 1982"/>
            <p:cNvSpPr>
              <a:spLocks/>
            </p:cNvSpPr>
            <p:nvPr/>
          </p:nvSpPr>
          <p:spPr bwMode="auto">
            <a:xfrm>
              <a:off x="5717447" y="4059845"/>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85" name="Freeform 1983"/>
            <p:cNvSpPr>
              <a:spLocks/>
            </p:cNvSpPr>
            <p:nvPr/>
          </p:nvSpPr>
          <p:spPr bwMode="auto">
            <a:xfrm>
              <a:off x="5736939" y="4059845"/>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86" name="Freeform 1984"/>
            <p:cNvSpPr>
              <a:spLocks/>
            </p:cNvSpPr>
            <p:nvPr/>
          </p:nvSpPr>
          <p:spPr bwMode="auto">
            <a:xfrm>
              <a:off x="5756432" y="4059845"/>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87" name="Freeform 1985"/>
            <p:cNvSpPr>
              <a:spLocks/>
            </p:cNvSpPr>
            <p:nvPr/>
          </p:nvSpPr>
          <p:spPr bwMode="auto">
            <a:xfrm>
              <a:off x="5775925" y="4059845"/>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88" name="Freeform 1986"/>
            <p:cNvSpPr>
              <a:spLocks/>
            </p:cNvSpPr>
            <p:nvPr/>
          </p:nvSpPr>
          <p:spPr bwMode="auto">
            <a:xfrm>
              <a:off x="5795418" y="4059845"/>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89" name="Freeform 1987"/>
            <p:cNvSpPr>
              <a:spLocks/>
            </p:cNvSpPr>
            <p:nvPr/>
          </p:nvSpPr>
          <p:spPr bwMode="auto">
            <a:xfrm>
              <a:off x="5814911" y="4059845"/>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90" name="Freeform 1988"/>
            <p:cNvSpPr>
              <a:spLocks/>
            </p:cNvSpPr>
            <p:nvPr/>
          </p:nvSpPr>
          <p:spPr bwMode="auto">
            <a:xfrm>
              <a:off x="5834404" y="4059845"/>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91" name="Freeform 1989"/>
            <p:cNvSpPr>
              <a:spLocks/>
            </p:cNvSpPr>
            <p:nvPr/>
          </p:nvSpPr>
          <p:spPr bwMode="auto">
            <a:xfrm>
              <a:off x="5853897" y="4059845"/>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92" name="Freeform 1990"/>
            <p:cNvSpPr>
              <a:spLocks/>
            </p:cNvSpPr>
            <p:nvPr/>
          </p:nvSpPr>
          <p:spPr bwMode="auto">
            <a:xfrm>
              <a:off x="5873390" y="4059845"/>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93" name="Freeform 1991"/>
            <p:cNvSpPr>
              <a:spLocks/>
            </p:cNvSpPr>
            <p:nvPr/>
          </p:nvSpPr>
          <p:spPr bwMode="auto">
            <a:xfrm>
              <a:off x="5892883" y="4059845"/>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94" name="Freeform 1992"/>
            <p:cNvSpPr>
              <a:spLocks/>
            </p:cNvSpPr>
            <p:nvPr/>
          </p:nvSpPr>
          <p:spPr bwMode="auto">
            <a:xfrm>
              <a:off x="5912375" y="4059845"/>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95" name="Freeform 1993"/>
            <p:cNvSpPr>
              <a:spLocks/>
            </p:cNvSpPr>
            <p:nvPr/>
          </p:nvSpPr>
          <p:spPr bwMode="auto">
            <a:xfrm>
              <a:off x="5931868" y="4059845"/>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96" name="Freeform 1994"/>
            <p:cNvSpPr>
              <a:spLocks/>
            </p:cNvSpPr>
            <p:nvPr/>
          </p:nvSpPr>
          <p:spPr bwMode="auto">
            <a:xfrm>
              <a:off x="5951361" y="4059845"/>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97" name="Freeform 1995"/>
            <p:cNvSpPr>
              <a:spLocks/>
            </p:cNvSpPr>
            <p:nvPr/>
          </p:nvSpPr>
          <p:spPr bwMode="auto">
            <a:xfrm>
              <a:off x="5970854" y="4059845"/>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98" name="Freeform 1996"/>
            <p:cNvSpPr>
              <a:spLocks/>
            </p:cNvSpPr>
            <p:nvPr/>
          </p:nvSpPr>
          <p:spPr bwMode="auto">
            <a:xfrm>
              <a:off x="5990347" y="4059845"/>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799" name="Freeform 1997"/>
            <p:cNvSpPr>
              <a:spLocks/>
            </p:cNvSpPr>
            <p:nvPr/>
          </p:nvSpPr>
          <p:spPr bwMode="auto">
            <a:xfrm>
              <a:off x="6009840" y="4059845"/>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00" name="Freeform 1998"/>
            <p:cNvSpPr>
              <a:spLocks/>
            </p:cNvSpPr>
            <p:nvPr/>
          </p:nvSpPr>
          <p:spPr bwMode="auto">
            <a:xfrm>
              <a:off x="6029333" y="4059845"/>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01" name="Freeform 1999"/>
            <p:cNvSpPr>
              <a:spLocks/>
            </p:cNvSpPr>
            <p:nvPr/>
          </p:nvSpPr>
          <p:spPr bwMode="auto">
            <a:xfrm>
              <a:off x="6048826" y="4059845"/>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02" name="Freeform 2000"/>
            <p:cNvSpPr>
              <a:spLocks/>
            </p:cNvSpPr>
            <p:nvPr/>
          </p:nvSpPr>
          <p:spPr bwMode="auto">
            <a:xfrm>
              <a:off x="6068319" y="4059845"/>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03" name="Freeform 2001"/>
            <p:cNvSpPr>
              <a:spLocks/>
            </p:cNvSpPr>
            <p:nvPr/>
          </p:nvSpPr>
          <p:spPr bwMode="auto">
            <a:xfrm>
              <a:off x="6087812" y="4059845"/>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04" name="Freeform 2002"/>
            <p:cNvSpPr>
              <a:spLocks/>
            </p:cNvSpPr>
            <p:nvPr/>
          </p:nvSpPr>
          <p:spPr bwMode="auto">
            <a:xfrm>
              <a:off x="6107304" y="4059845"/>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05" name="Freeform 2003"/>
            <p:cNvSpPr>
              <a:spLocks/>
            </p:cNvSpPr>
            <p:nvPr/>
          </p:nvSpPr>
          <p:spPr bwMode="auto">
            <a:xfrm>
              <a:off x="6126797" y="4059845"/>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06" name="Freeform 2004"/>
            <p:cNvSpPr>
              <a:spLocks/>
            </p:cNvSpPr>
            <p:nvPr/>
          </p:nvSpPr>
          <p:spPr bwMode="auto">
            <a:xfrm>
              <a:off x="6146290" y="4059845"/>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07" name="Freeform 2005"/>
            <p:cNvSpPr>
              <a:spLocks/>
            </p:cNvSpPr>
            <p:nvPr/>
          </p:nvSpPr>
          <p:spPr bwMode="auto">
            <a:xfrm>
              <a:off x="6165783" y="4059845"/>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08" name="Freeform 2006"/>
            <p:cNvSpPr>
              <a:spLocks/>
            </p:cNvSpPr>
            <p:nvPr/>
          </p:nvSpPr>
          <p:spPr bwMode="auto">
            <a:xfrm>
              <a:off x="6185276" y="4059845"/>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09" name="Freeform 2007"/>
            <p:cNvSpPr>
              <a:spLocks/>
            </p:cNvSpPr>
            <p:nvPr/>
          </p:nvSpPr>
          <p:spPr bwMode="auto">
            <a:xfrm>
              <a:off x="6204769" y="4059845"/>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10" name="Freeform 2008"/>
            <p:cNvSpPr>
              <a:spLocks/>
            </p:cNvSpPr>
            <p:nvPr/>
          </p:nvSpPr>
          <p:spPr bwMode="auto">
            <a:xfrm>
              <a:off x="6224262" y="4059845"/>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11" name="Freeform 2009"/>
            <p:cNvSpPr>
              <a:spLocks/>
            </p:cNvSpPr>
            <p:nvPr/>
          </p:nvSpPr>
          <p:spPr bwMode="auto">
            <a:xfrm>
              <a:off x="6243755" y="4059845"/>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12" name="Freeform 2010"/>
            <p:cNvSpPr>
              <a:spLocks/>
            </p:cNvSpPr>
            <p:nvPr/>
          </p:nvSpPr>
          <p:spPr bwMode="auto">
            <a:xfrm>
              <a:off x="6263248" y="4059845"/>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13" name="Freeform 2011"/>
            <p:cNvSpPr>
              <a:spLocks/>
            </p:cNvSpPr>
            <p:nvPr/>
          </p:nvSpPr>
          <p:spPr bwMode="auto">
            <a:xfrm>
              <a:off x="6282741" y="4059845"/>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14" name="Freeform 2012"/>
            <p:cNvSpPr>
              <a:spLocks/>
            </p:cNvSpPr>
            <p:nvPr/>
          </p:nvSpPr>
          <p:spPr bwMode="auto">
            <a:xfrm>
              <a:off x="6302233" y="4059845"/>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15" name="Freeform 2013"/>
            <p:cNvSpPr>
              <a:spLocks/>
            </p:cNvSpPr>
            <p:nvPr/>
          </p:nvSpPr>
          <p:spPr bwMode="auto">
            <a:xfrm>
              <a:off x="6321726" y="4059845"/>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16" name="Freeform 2014"/>
            <p:cNvSpPr>
              <a:spLocks/>
            </p:cNvSpPr>
            <p:nvPr/>
          </p:nvSpPr>
          <p:spPr bwMode="auto">
            <a:xfrm>
              <a:off x="6341219" y="4059845"/>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17" name="Freeform 2015"/>
            <p:cNvSpPr>
              <a:spLocks/>
            </p:cNvSpPr>
            <p:nvPr/>
          </p:nvSpPr>
          <p:spPr bwMode="auto">
            <a:xfrm>
              <a:off x="6360712" y="4059845"/>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18" name="Freeform 2016"/>
            <p:cNvSpPr>
              <a:spLocks/>
            </p:cNvSpPr>
            <p:nvPr/>
          </p:nvSpPr>
          <p:spPr bwMode="auto">
            <a:xfrm>
              <a:off x="6380205" y="4059845"/>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19" name="Freeform 2017"/>
            <p:cNvSpPr>
              <a:spLocks/>
            </p:cNvSpPr>
            <p:nvPr/>
          </p:nvSpPr>
          <p:spPr bwMode="auto">
            <a:xfrm>
              <a:off x="6399698" y="4059845"/>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20" name="Freeform 2018"/>
            <p:cNvSpPr>
              <a:spLocks/>
            </p:cNvSpPr>
            <p:nvPr/>
          </p:nvSpPr>
          <p:spPr bwMode="auto">
            <a:xfrm>
              <a:off x="6419191" y="4059845"/>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21" name="Freeform 2019"/>
            <p:cNvSpPr>
              <a:spLocks/>
            </p:cNvSpPr>
            <p:nvPr/>
          </p:nvSpPr>
          <p:spPr bwMode="auto">
            <a:xfrm>
              <a:off x="6438684" y="4059845"/>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22" name="Freeform 2020"/>
            <p:cNvSpPr>
              <a:spLocks/>
            </p:cNvSpPr>
            <p:nvPr/>
          </p:nvSpPr>
          <p:spPr bwMode="auto">
            <a:xfrm>
              <a:off x="6458177" y="4059845"/>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23" name="Freeform 2021"/>
            <p:cNvSpPr>
              <a:spLocks/>
            </p:cNvSpPr>
            <p:nvPr/>
          </p:nvSpPr>
          <p:spPr bwMode="auto">
            <a:xfrm>
              <a:off x="6477669" y="4059845"/>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24" name="Freeform 2022"/>
            <p:cNvSpPr>
              <a:spLocks/>
            </p:cNvSpPr>
            <p:nvPr/>
          </p:nvSpPr>
          <p:spPr bwMode="auto">
            <a:xfrm>
              <a:off x="6497162" y="4059845"/>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25" name="Freeform 2023"/>
            <p:cNvSpPr>
              <a:spLocks/>
            </p:cNvSpPr>
            <p:nvPr/>
          </p:nvSpPr>
          <p:spPr bwMode="auto">
            <a:xfrm>
              <a:off x="6516655" y="4059845"/>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26" name="Freeform 2024"/>
            <p:cNvSpPr>
              <a:spLocks/>
            </p:cNvSpPr>
            <p:nvPr/>
          </p:nvSpPr>
          <p:spPr bwMode="auto">
            <a:xfrm>
              <a:off x="6536148" y="4059845"/>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27" name="Freeform 2025"/>
            <p:cNvSpPr>
              <a:spLocks/>
            </p:cNvSpPr>
            <p:nvPr/>
          </p:nvSpPr>
          <p:spPr bwMode="auto">
            <a:xfrm>
              <a:off x="6555641" y="4059845"/>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28" name="Freeform 2026"/>
            <p:cNvSpPr>
              <a:spLocks/>
            </p:cNvSpPr>
            <p:nvPr/>
          </p:nvSpPr>
          <p:spPr bwMode="auto">
            <a:xfrm>
              <a:off x="6575134" y="4059845"/>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29" name="Freeform 2027"/>
            <p:cNvSpPr>
              <a:spLocks/>
            </p:cNvSpPr>
            <p:nvPr/>
          </p:nvSpPr>
          <p:spPr bwMode="auto">
            <a:xfrm>
              <a:off x="6594627" y="4059845"/>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30" name="Freeform 2028"/>
            <p:cNvSpPr>
              <a:spLocks/>
            </p:cNvSpPr>
            <p:nvPr/>
          </p:nvSpPr>
          <p:spPr bwMode="auto">
            <a:xfrm>
              <a:off x="6614120" y="4059845"/>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31" name="Freeform 2029"/>
            <p:cNvSpPr>
              <a:spLocks/>
            </p:cNvSpPr>
            <p:nvPr/>
          </p:nvSpPr>
          <p:spPr bwMode="auto">
            <a:xfrm>
              <a:off x="6633613" y="4059845"/>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32" name="Freeform 2030"/>
            <p:cNvSpPr>
              <a:spLocks/>
            </p:cNvSpPr>
            <p:nvPr/>
          </p:nvSpPr>
          <p:spPr bwMode="auto">
            <a:xfrm>
              <a:off x="6653106" y="4059845"/>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33" name="Freeform 2031"/>
            <p:cNvSpPr>
              <a:spLocks/>
            </p:cNvSpPr>
            <p:nvPr/>
          </p:nvSpPr>
          <p:spPr bwMode="auto">
            <a:xfrm>
              <a:off x="6672598" y="4059845"/>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34" name="Freeform 2032"/>
            <p:cNvSpPr>
              <a:spLocks/>
            </p:cNvSpPr>
            <p:nvPr/>
          </p:nvSpPr>
          <p:spPr bwMode="auto">
            <a:xfrm>
              <a:off x="6692091" y="4059845"/>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35" name="Freeform 2033"/>
            <p:cNvSpPr>
              <a:spLocks/>
            </p:cNvSpPr>
            <p:nvPr/>
          </p:nvSpPr>
          <p:spPr bwMode="auto">
            <a:xfrm>
              <a:off x="6711584" y="4059845"/>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36" name="Freeform 2034"/>
            <p:cNvSpPr>
              <a:spLocks/>
            </p:cNvSpPr>
            <p:nvPr/>
          </p:nvSpPr>
          <p:spPr bwMode="auto">
            <a:xfrm>
              <a:off x="6731077" y="4059845"/>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37" name="Freeform 2035"/>
            <p:cNvSpPr>
              <a:spLocks/>
            </p:cNvSpPr>
            <p:nvPr/>
          </p:nvSpPr>
          <p:spPr bwMode="auto">
            <a:xfrm>
              <a:off x="6750570" y="4059845"/>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38" name="Freeform 2036"/>
            <p:cNvSpPr>
              <a:spLocks/>
            </p:cNvSpPr>
            <p:nvPr/>
          </p:nvSpPr>
          <p:spPr bwMode="auto">
            <a:xfrm>
              <a:off x="6770063" y="4059845"/>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39" name="Freeform 2037"/>
            <p:cNvSpPr>
              <a:spLocks/>
            </p:cNvSpPr>
            <p:nvPr/>
          </p:nvSpPr>
          <p:spPr bwMode="auto">
            <a:xfrm>
              <a:off x="6789556" y="4059845"/>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40" name="Freeform 2038"/>
            <p:cNvSpPr>
              <a:spLocks/>
            </p:cNvSpPr>
            <p:nvPr/>
          </p:nvSpPr>
          <p:spPr bwMode="auto">
            <a:xfrm>
              <a:off x="6809049" y="4059845"/>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41" name="Freeform 2039"/>
            <p:cNvSpPr>
              <a:spLocks/>
            </p:cNvSpPr>
            <p:nvPr/>
          </p:nvSpPr>
          <p:spPr bwMode="auto">
            <a:xfrm>
              <a:off x="6828542" y="4059845"/>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42" name="Freeform 2040"/>
            <p:cNvSpPr>
              <a:spLocks/>
            </p:cNvSpPr>
            <p:nvPr/>
          </p:nvSpPr>
          <p:spPr bwMode="auto">
            <a:xfrm>
              <a:off x="6848035" y="4059845"/>
              <a:ext cx="9746" cy="9746"/>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43" name="Freeform 2041"/>
            <p:cNvSpPr>
              <a:spLocks/>
            </p:cNvSpPr>
            <p:nvPr/>
          </p:nvSpPr>
          <p:spPr bwMode="auto">
            <a:xfrm>
              <a:off x="6866309" y="4064718"/>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44" name="Freeform 2042"/>
            <p:cNvSpPr>
              <a:spLocks/>
            </p:cNvSpPr>
            <p:nvPr/>
          </p:nvSpPr>
          <p:spPr bwMode="auto">
            <a:xfrm>
              <a:off x="6882147" y="4075683"/>
              <a:ext cx="9746" cy="9746"/>
            </a:xfrm>
            <a:custGeom>
              <a:avLst/>
              <a:gdLst/>
              <a:ahLst/>
              <a:cxnLst>
                <a:cxn ang="0">
                  <a:pos x="24" y="12"/>
                </a:cxn>
                <a:cxn ang="0">
                  <a:pos x="23" y="12"/>
                </a:cxn>
                <a:cxn ang="0">
                  <a:pos x="23" y="14"/>
                </a:cxn>
                <a:cxn ang="0">
                  <a:pos x="23"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3" y="8"/>
                </a:cxn>
                <a:cxn ang="0">
                  <a:pos x="24" y="12"/>
                </a:cxn>
              </a:cxnLst>
              <a:rect l="0" t="0" r="r" b="b"/>
              <a:pathLst>
                <a:path w="24" h="24">
                  <a:moveTo>
                    <a:pt x="24" y="12"/>
                  </a:moveTo>
                  <a:lnTo>
                    <a:pt x="23" y="12"/>
                  </a:lnTo>
                  <a:lnTo>
                    <a:pt x="23" y="14"/>
                  </a:lnTo>
                  <a:lnTo>
                    <a:pt x="23"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3" y="8"/>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45" name="Freeform 2043"/>
            <p:cNvSpPr>
              <a:spLocks/>
            </p:cNvSpPr>
            <p:nvPr/>
          </p:nvSpPr>
          <p:spPr bwMode="auto">
            <a:xfrm>
              <a:off x="6891894" y="4091521"/>
              <a:ext cx="9746" cy="9746"/>
            </a:xfrm>
            <a:custGeom>
              <a:avLst/>
              <a:gdLst/>
              <a:ahLst/>
              <a:cxnLst>
                <a:cxn ang="0">
                  <a:pos x="24" y="12"/>
                </a:cxn>
                <a:cxn ang="0">
                  <a:pos x="23" y="12"/>
                </a:cxn>
                <a:cxn ang="0">
                  <a:pos x="23" y="13"/>
                </a:cxn>
                <a:cxn ang="0">
                  <a:pos x="23"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46" name="Freeform 2044"/>
            <p:cNvSpPr>
              <a:spLocks/>
            </p:cNvSpPr>
            <p:nvPr/>
          </p:nvSpPr>
          <p:spPr bwMode="auto">
            <a:xfrm>
              <a:off x="6895548" y="4112232"/>
              <a:ext cx="9746" cy="9746"/>
            </a:xfrm>
            <a:custGeom>
              <a:avLst/>
              <a:gdLst/>
              <a:ahLst/>
              <a:cxnLst>
                <a:cxn ang="0">
                  <a:pos x="25" y="12"/>
                </a:cxn>
                <a:cxn ang="0">
                  <a:pos x="23" y="12"/>
                </a:cxn>
                <a:cxn ang="0">
                  <a:pos x="23" y="14"/>
                </a:cxn>
                <a:cxn ang="0">
                  <a:pos x="23" y="16"/>
                </a:cxn>
                <a:cxn ang="0">
                  <a:pos x="21" y="21"/>
                </a:cxn>
                <a:cxn ang="0">
                  <a:pos x="16" y="23"/>
                </a:cxn>
                <a:cxn ang="0">
                  <a:pos x="14" y="23"/>
                </a:cxn>
                <a:cxn ang="0">
                  <a:pos x="13" y="23"/>
                </a:cxn>
                <a:cxn ang="0">
                  <a:pos x="13" y="24"/>
                </a:cxn>
                <a:cxn ang="0">
                  <a:pos x="8" y="23"/>
                </a:cxn>
                <a:cxn ang="0">
                  <a:pos x="4" y="21"/>
                </a:cxn>
                <a:cxn ang="0">
                  <a:pos x="0" y="16"/>
                </a:cxn>
                <a:cxn ang="0">
                  <a:pos x="0" y="12"/>
                </a:cxn>
                <a:cxn ang="0">
                  <a:pos x="4" y="4"/>
                </a:cxn>
                <a:cxn ang="0">
                  <a:pos x="13" y="0"/>
                </a:cxn>
                <a:cxn ang="0">
                  <a:pos x="16" y="0"/>
                </a:cxn>
                <a:cxn ang="0">
                  <a:pos x="21" y="4"/>
                </a:cxn>
                <a:cxn ang="0">
                  <a:pos x="23" y="8"/>
                </a:cxn>
                <a:cxn ang="0">
                  <a:pos x="25" y="12"/>
                </a:cxn>
              </a:cxnLst>
              <a:rect l="0" t="0" r="r" b="b"/>
              <a:pathLst>
                <a:path w="25" h="24">
                  <a:moveTo>
                    <a:pt x="25" y="12"/>
                  </a:moveTo>
                  <a:lnTo>
                    <a:pt x="23" y="12"/>
                  </a:lnTo>
                  <a:lnTo>
                    <a:pt x="23" y="14"/>
                  </a:lnTo>
                  <a:lnTo>
                    <a:pt x="23" y="16"/>
                  </a:lnTo>
                  <a:lnTo>
                    <a:pt x="21" y="21"/>
                  </a:lnTo>
                  <a:lnTo>
                    <a:pt x="16" y="23"/>
                  </a:lnTo>
                  <a:lnTo>
                    <a:pt x="14" y="23"/>
                  </a:lnTo>
                  <a:lnTo>
                    <a:pt x="13" y="23"/>
                  </a:lnTo>
                  <a:lnTo>
                    <a:pt x="13" y="24"/>
                  </a:lnTo>
                  <a:lnTo>
                    <a:pt x="8" y="23"/>
                  </a:lnTo>
                  <a:lnTo>
                    <a:pt x="4" y="21"/>
                  </a:lnTo>
                  <a:lnTo>
                    <a:pt x="0" y="16"/>
                  </a:lnTo>
                  <a:lnTo>
                    <a:pt x="0" y="12"/>
                  </a:lnTo>
                  <a:lnTo>
                    <a:pt x="4" y="4"/>
                  </a:lnTo>
                  <a:lnTo>
                    <a:pt x="13" y="0"/>
                  </a:lnTo>
                  <a:lnTo>
                    <a:pt x="16" y="0"/>
                  </a:lnTo>
                  <a:lnTo>
                    <a:pt x="21" y="4"/>
                  </a:lnTo>
                  <a:lnTo>
                    <a:pt x="23" y="8"/>
                  </a:lnTo>
                  <a:lnTo>
                    <a:pt x="25"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47" name="Rectangle 2045"/>
            <p:cNvSpPr>
              <a:spLocks noChangeArrowheads="1"/>
            </p:cNvSpPr>
            <p:nvPr/>
          </p:nvSpPr>
          <p:spPr bwMode="auto">
            <a:xfrm>
              <a:off x="5753996" y="4181675"/>
              <a:ext cx="200376" cy="138499"/>
            </a:xfrm>
            <a:prstGeom prst="rect">
              <a:avLst/>
            </a:prstGeom>
            <a:noFill/>
            <a:ln w="9525">
              <a:noFill/>
              <a:miter lim="800000"/>
              <a:headEnd/>
              <a:tailEnd/>
            </a:ln>
          </p:spPr>
          <p:txBody>
            <a:bodyPr wrap="none" lIns="0" tIns="0" rIns="0" bIns="0">
              <a:spAutoFit/>
            </a:bodyPr>
            <a:lstStyle/>
            <a:p>
              <a:pPr marL="354013" indent="-354013" defTabSz="941388"/>
              <a:r>
                <a:rPr lang="en-US" sz="900" b="1">
                  <a:solidFill>
                    <a:schemeClr val="bg1"/>
                  </a:solidFill>
                  <a:cs typeface="Calibri" pitchFamily="34" charset="0"/>
                </a:rPr>
                <a:t>SCSI</a:t>
              </a:r>
            </a:p>
          </p:txBody>
        </p:sp>
        <p:sp>
          <p:nvSpPr>
            <p:cNvPr id="848" name="Freeform 2046"/>
            <p:cNvSpPr>
              <a:spLocks/>
            </p:cNvSpPr>
            <p:nvPr/>
          </p:nvSpPr>
          <p:spPr bwMode="auto">
            <a:xfrm>
              <a:off x="6266903" y="4113450"/>
              <a:ext cx="584787" cy="292393"/>
            </a:xfrm>
            <a:custGeom>
              <a:avLst/>
              <a:gdLst/>
              <a:ahLst/>
              <a:cxnLst>
                <a:cxn ang="0">
                  <a:pos x="1440" y="144"/>
                </a:cxn>
                <a:cxn ang="0">
                  <a:pos x="1438" y="109"/>
                </a:cxn>
                <a:cxn ang="0">
                  <a:pos x="1434" y="94"/>
                </a:cxn>
                <a:cxn ang="0">
                  <a:pos x="1431" y="80"/>
                </a:cxn>
                <a:cxn ang="0">
                  <a:pos x="1419" y="55"/>
                </a:cxn>
                <a:cxn ang="0">
                  <a:pos x="1412" y="44"/>
                </a:cxn>
                <a:cxn ang="0">
                  <a:pos x="1404" y="36"/>
                </a:cxn>
                <a:cxn ang="0">
                  <a:pos x="1394" y="26"/>
                </a:cxn>
                <a:cxn ang="0">
                  <a:pos x="1383" y="19"/>
                </a:cxn>
                <a:cxn ang="0">
                  <a:pos x="1359" y="8"/>
                </a:cxn>
                <a:cxn ang="0">
                  <a:pos x="1344" y="4"/>
                </a:cxn>
                <a:cxn ang="0">
                  <a:pos x="1330" y="1"/>
                </a:cxn>
                <a:cxn ang="0">
                  <a:pos x="1296" y="0"/>
                </a:cxn>
                <a:cxn ang="0">
                  <a:pos x="144" y="0"/>
                </a:cxn>
                <a:cxn ang="0">
                  <a:pos x="110" y="1"/>
                </a:cxn>
                <a:cxn ang="0">
                  <a:pos x="94" y="4"/>
                </a:cxn>
                <a:cxn ang="0">
                  <a:pos x="81" y="8"/>
                </a:cxn>
                <a:cxn ang="0">
                  <a:pos x="56" y="19"/>
                </a:cxn>
                <a:cxn ang="0">
                  <a:pos x="45" y="26"/>
                </a:cxn>
                <a:cxn ang="0">
                  <a:pos x="36" y="36"/>
                </a:cxn>
                <a:cxn ang="0">
                  <a:pos x="27" y="44"/>
                </a:cxn>
                <a:cxn ang="0">
                  <a:pos x="20" y="55"/>
                </a:cxn>
                <a:cxn ang="0">
                  <a:pos x="9" y="80"/>
                </a:cxn>
                <a:cxn ang="0">
                  <a:pos x="4" y="94"/>
                </a:cxn>
                <a:cxn ang="0">
                  <a:pos x="2" y="109"/>
                </a:cxn>
                <a:cxn ang="0">
                  <a:pos x="0" y="144"/>
                </a:cxn>
                <a:cxn ang="0">
                  <a:pos x="0" y="576"/>
                </a:cxn>
                <a:cxn ang="0">
                  <a:pos x="2" y="610"/>
                </a:cxn>
                <a:cxn ang="0">
                  <a:pos x="4" y="624"/>
                </a:cxn>
                <a:cxn ang="0">
                  <a:pos x="9" y="638"/>
                </a:cxn>
                <a:cxn ang="0">
                  <a:pos x="20" y="662"/>
                </a:cxn>
                <a:cxn ang="0">
                  <a:pos x="27" y="673"/>
                </a:cxn>
                <a:cxn ang="0">
                  <a:pos x="36" y="684"/>
                </a:cxn>
                <a:cxn ang="0">
                  <a:pos x="45" y="691"/>
                </a:cxn>
                <a:cxn ang="0">
                  <a:pos x="56" y="698"/>
                </a:cxn>
                <a:cxn ang="0">
                  <a:pos x="81" y="710"/>
                </a:cxn>
                <a:cxn ang="0">
                  <a:pos x="94" y="714"/>
                </a:cxn>
                <a:cxn ang="0">
                  <a:pos x="110" y="718"/>
                </a:cxn>
                <a:cxn ang="0">
                  <a:pos x="144" y="720"/>
                </a:cxn>
                <a:cxn ang="0">
                  <a:pos x="1296" y="720"/>
                </a:cxn>
                <a:cxn ang="0">
                  <a:pos x="1313" y="719"/>
                </a:cxn>
                <a:cxn ang="0">
                  <a:pos x="1330" y="718"/>
                </a:cxn>
                <a:cxn ang="0">
                  <a:pos x="1344" y="714"/>
                </a:cxn>
                <a:cxn ang="0">
                  <a:pos x="1359" y="710"/>
                </a:cxn>
                <a:cxn ang="0">
                  <a:pos x="1371" y="704"/>
                </a:cxn>
                <a:cxn ang="0">
                  <a:pos x="1383" y="698"/>
                </a:cxn>
                <a:cxn ang="0">
                  <a:pos x="1394" y="691"/>
                </a:cxn>
                <a:cxn ang="0">
                  <a:pos x="1404" y="684"/>
                </a:cxn>
                <a:cxn ang="0">
                  <a:pos x="1412" y="673"/>
                </a:cxn>
                <a:cxn ang="0">
                  <a:pos x="1419" y="662"/>
                </a:cxn>
                <a:cxn ang="0">
                  <a:pos x="1425" y="650"/>
                </a:cxn>
                <a:cxn ang="0">
                  <a:pos x="1431" y="638"/>
                </a:cxn>
                <a:cxn ang="0">
                  <a:pos x="1434" y="624"/>
                </a:cxn>
                <a:cxn ang="0">
                  <a:pos x="1438" y="610"/>
                </a:cxn>
                <a:cxn ang="0">
                  <a:pos x="1439" y="593"/>
                </a:cxn>
                <a:cxn ang="0">
                  <a:pos x="1440" y="576"/>
                </a:cxn>
                <a:cxn ang="0">
                  <a:pos x="1440" y="144"/>
                </a:cxn>
              </a:cxnLst>
              <a:rect l="0" t="0" r="r" b="b"/>
              <a:pathLst>
                <a:path w="1440" h="720">
                  <a:moveTo>
                    <a:pt x="1440" y="144"/>
                  </a:moveTo>
                  <a:lnTo>
                    <a:pt x="1438" y="109"/>
                  </a:lnTo>
                  <a:lnTo>
                    <a:pt x="1434" y="94"/>
                  </a:lnTo>
                  <a:lnTo>
                    <a:pt x="1431" y="80"/>
                  </a:lnTo>
                  <a:lnTo>
                    <a:pt x="1419" y="55"/>
                  </a:lnTo>
                  <a:lnTo>
                    <a:pt x="1412" y="44"/>
                  </a:lnTo>
                  <a:lnTo>
                    <a:pt x="1404" y="36"/>
                  </a:lnTo>
                  <a:lnTo>
                    <a:pt x="1394" y="26"/>
                  </a:lnTo>
                  <a:lnTo>
                    <a:pt x="1383" y="19"/>
                  </a:lnTo>
                  <a:lnTo>
                    <a:pt x="1359" y="8"/>
                  </a:lnTo>
                  <a:lnTo>
                    <a:pt x="1344" y="4"/>
                  </a:lnTo>
                  <a:lnTo>
                    <a:pt x="1330" y="1"/>
                  </a:lnTo>
                  <a:lnTo>
                    <a:pt x="1296" y="0"/>
                  </a:lnTo>
                  <a:lnTo>
                    <a:pt x="144" y="0"/>
                  </a:lnTo>
                  <a:lnTo>
                    <a:pt x="110" y="1"/>
                  </a:lnTo>
                  <a:lnTo>
                    <a:pt x="94" y="4"/>
                  </a:lnTo>
                  <a:lnTo>
                    <a:pt x="81" y="8"/>
                  </a:lnTo>
                  <a:lnTo>
                    <a:pt x="56" y="19"/>
                  </a:lnTo>
                  <a:lnTo>
                    <a:pt x="45" y="26"/>
                  </a:lnTo>
                  <a:lnTo>
                    <a:pt x="36" y="36"/>
                  </a:lnTo>
                  <a:lnTo>
                    <a:pt x="27" y="44"/>
                  </a:lnTo>
                  <a:lnTo>
                    <a:pt x="20" y="55"/>
                  </a:lnTo>
                  <a:lnTo>
                    <a:pt x="9" y="80"/>
                  </a:lnTo>
                  <a:lnTo>
                    <a:pt x="4" y="94"/>
                  </a:lnTo>
                  <a:lnTo>
                    <a:pt x="2" y="109"/>
                  </a:lnTo>
                  <a:lnTo>
                    <a:pt x="0" y="144"/>
                  </a:lnTo>
                  <a:lnTo>
                    <a:pt x="0" y="576"/>
                  </a:lnTo>
                  <a:lnTo>
                    <a:pt x="2" y="610"/>
                  </a:lnTo>
                  <a:lnTo>
                    <a:pt x="4" y="624"/>
                  </a:lnTo>
                  <a:lnTo>
                    <a:pt x="9" y="638"/>
                  </a:lnTo>
                  <a:lnTo>
                    <a:pt x="20" y="662"/>
                  </a:lnTo>
                  <a:lnTo>
                    <a:pt x="27" y="673"/>
                  </a:lnTo>
                  <a:lnTo>
                    <a:pt x="36" y="684"/>
                  </a:lnTo>
                  <a:lnTo>
                    <a:pt x="45" y="691"/>
                  </a:lnTo>
                  <a:lnTo>
                    <a:pt x="56" y="698"/>
                  </a:lnTo>
                  <a:lnTo>
                    <a:pt x="81" y="710"/>
                  </a:lnTo>
                  <a:lnTo>
                    <a:pt x="94" y="714"/>
                  </a:lnTo>
                  <a:lnTo>
                    <a:pt x="110" y="718"/>
                  </a:lnTo>
                  <a:lnTo>
                    <a:pt x="144" y="720"/>
                  </a:lnTo>
                  <a:lnTo>
                    <a:pt x="1296" y="720"/>
                  </a:lnTo>
                  <a:lnTo>
                    <a:pt x="1313" y="719"/>
                  </a:lnTo>
                  <a:lnTo>
                    <a:pt x="1330" y="718"/>
                  </a:lnTo>
                  <a:lnTo>
                    <a:pt x="1344" y="714"/>
                  </a:lnTo>
                  <a:lnTo>
                    <a:pt x="1359" y="710"/>
                  </a:lnTo>
                  <a:lnTo>
                    <a:pt x="1371" y="704"/>
                  </a:lnTo>
                  <a:lnTo>
                    <a:pt x="1383" y="698"/>
                  </a:lnTo>
                  <a:lnTo>
                    <a:pt x="1394" y="691"/>
                  </a:lnTo>
                  <a:lnTo>
                    <a:pt x="1404" y="684"/>
                  </a:lnTo>
                  <a:lnTo>
                    <a:pt x="1412" y="673"/>
                  </a:lnTo>
                  <a:lnTo>
                    <a:pt x="1419" y="662"/>
                  </a:lnTo>
                  <a:lnTo>
                    <a:pt x="1425" y="650"/>
                  </a:lnTo>
                  <a:lnTo>
                    <a:pt x="1431" y="638"/>
                  </a:lnTo>
                  <a:lnTo>
                    <a:pt x="1434" y="624"/>
                  </a:lnTo>
                  <a:lnTo>
                    <a:pt x="1438" y="610"/>
                  </a:lnTo>
                  <a:lnTo>
                    <a:pt x="1439" y="593"/>
                  </a:lnTo>
                  <a:lnTo>
                    <a:pt x="1440" y="576"/>
                  </a:lnTo>
                  <a:lnTo>
                    <a:pt x="1440" y="144"/>
                  </a:lnTo>
                  <a:close/>
                </a:path>
              </a:pathLst>
            </a:custGeom>
            <a:gradFill rotWithShape="1">
              <a:gsLst>
                <a:gs pos="0">
                  <a:srgbClr val="FFC425">
                    <a:gamma/>
                    <a:shade val="46275"/>
                    <a:invGamma/>
                  </a:srgbClr>
                </a:gs>
                <a:gs pos="50000">
                  <a:srgbClr val="FFC425"/>
                </a:gs>
                <a:gs pos="100000">
                  <a:srgbClr val="FFC425">
                    <a:gamma/>
                    <a:shade val="46275"/>
                    <a:invGamma/>
                  </a:srgbClr>
                </a:gs>
              </a:gsLst>
              <a:lin ang="5400000" scaled="1"/>
            </a:gradFill>
            <a:ln w="9525" cap="flat" cmpd="sng">
              <a:noFill/>
              <a:prstDash val="solid"/>
              <a:round/>
              <a:headEnd/>
              <a:tailEnd/>
            </a:ln>
            <a:effectLst/>
          </p:spPr>
          <p:txBody>
            <a:bodyPr tIns="0" bIns="0" anchor="ctr"/>
            <a:lstStyle/>
            <a:p>
              <a:endParaRPr lang="en-US" sz="900" b="1">
                <a:cs typeface="Calibri" pitchFamily="34" charset="0"/>
              </a:endParaRPr>
            </a:p>
          </p:txBody>
        </p:sp>
        <p:sp>
          <p:nvSpPr>
            <p:cNvPr id="849" name="Freeform 2047"/>
            <p:cNvSpPr>
              <a:spLocks/>
            </p:cNvSpPr>
            <p:nvPr/>
          </p:nvSpPr>
          <p:spPr bwMode="auto">
            <a:xfrm>
              <a:off x="6846816" y="4167056"/>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50" name="Freeform 2048"/>
            <p:cNvSpPr>
              <a:spLocks/>
            </p:cNvSpPr>
            <p:nvPr/>
          </p:nvSpPr>
          <p:spPr bwMode="auto">
            <a:xfrm>
              <a:off x="6846816" y="4186548"/>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51" name="Freeform 2049"/>
            <p:cNvSpPr>
              <a:spLocks/>
            </p:cNvSpPr>
            <p:nvPr/>
          </p:nvSpPr>
          <p:spPr bwMode="auto">
            <a:xfrm>
              <a:off x="6846816" y="4206041"/>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52" name="Freeform 2050"/>
            <p:cNvSpPr>
              <a:spLocks/>
            </p:cNvSpPr>
            <p:nvPr/>
          </p:nvSpPr>
          <p:spPr bwMode="auto">
            <a:xfrm>
              <a:off x="6846816" y="4225534"/>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53" name="Freeform 2051"/>
            <p:cNvSpPr>
              <a:spLocks/>
            </p:cNvSpPr>
            <p:nvPr/>
          </p:nvSpPr>
          <p:spPr bwMode="auto">
            <a:xfrm>
              <a:off x="6846816" y="4245027"/>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54" name="Freeform 2052"/>
            <p:cNvSpPr>
              <a:spLocks/>
            </p:cNvSpPr>
            <p:nvPr/>
          </p:nvSpPr>
          <p:spPr bwMode="auto">
            <a:xfrm>
              <a:off x="6846816" y="4264520"/>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55" name="Freeform 2053"/>
            <p:cNvSpPr>
              <a:spLocks/>
            </p:cNvSpPr>
            <p:nvPr/>
          </p:nvSpPr>
          <p:spPr bwMode="auto">
            <a:xfrm>
              <a:off x="6846816" y="4284013"/>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56" name="Freeform 2054"/>
            <p:cNvSpPr>
              <a:spLocks/>
            </p:cNvSpPr>
            <p:nvPr/>
          </p:nvSpPr>
          <p:spPr bwMode="auto">
            <a:xfrm>
              <a:off x="6846816" y="4303506"/>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57" name="Freeform 2055"/>
            <p:cNvSpPr>
              <a:spLocks/>
            </p:cNvSpPr>
            <p:nvPr/>
          </p:nvSpPr>
          <p:spPr bwMode="auto">
            <a:xfrm>
              <a:off x="6846816" y="4322999"/>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58" name="Freeform 2056"/>
            <p:cNvSpPr>
              <a:spLocks/>
            </p:cNvSpPr>
            <p:nvPr/>
          </p:nvSpPr>
          <p:spPr bwMode="auto">
            <a:xfrm>
              <a:off x="6846816" y="4342492"/>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59" name="Freeform 2057"/>
            <p:cNvSpPr>
              <a:spLocks/>
            </p:cNvSpPr>
            <p:nvPr/>
          </p:nvSpPr>
          <p:spPr bwMode="auto">
            <a:xfrm>
              <a:off x="6845598" y="4361985"/>
              <a:ext cx="9746" cy="9746"/>
            </a:xfrm>
            <a:custGeom>
              <a:avLst/>
              <a:gdLst/>
              <a:ahLst/>
              <a:cxnLst>
                <a:cxn ang="0">
                  <a:pos x="24" y="12"/>
                </a:cxn>
                <a:cxn ang="0">
                  <a:pos x="22" y="12"/>
                </a:cxn>
                <a:cxn ang="0">
                  <a:pos x="22" y="13"/>
                </a:cxn>
                <a:cxn ang="0">
                  <a:pos x="22" y="15"/>
                </a:cxn>
                <a:cxn ang="0">
                  <a:pos x="20" y="20"/>
                </a:cxn>
                <a:cxn ang="0">
                  <a:pos x="15" y="23"/>
                </a:cxn>
                <a:cxn ang="0">
                  <a:pos x="13" y="23"/>
                </a:cxn>
                <a:cxn ang="0">
                  <a:pos x="12" y="23"/>
                </a:cxn>
                <a:cxn ang="0">
                  <a:pos x="12" y="24"/>
                </a:cxn>
                <a:cxn ang="0">
                  <a:pos x="7" y="23"/>
                </a:cxn>
                <a:cxn ang="0">
                  <a:pos x="3" y="20"/>
                </a:cxn>
                <a:cxn ang="0">
                  <a:pos x="0" y="15"/>
                </a:cxn>
                <a:cxn ang="0">
                  <a:pos x="0" y="12"/>
                </a:cxn>
                <a:cxn ang="0">
                  <a:pos x="3" y="3"/>
                </a:cxn>
                <a:cxn ang="0">
                  <a:pos x="12" y="0"/>
                </a:cxn>
                <a:cxn ang="0">
                  <a:pos x="15" y="0"/>
                </a:cxn>
                <a:cxn ang="0">
                  <a:pos x="20" y="3"/>
                </a:cxn>
                <a:cxn ang="0">
                  <a:pos x="22" y="7"/>
                </a:cxn>
                <a:cxn ang="0">
                  <a:pos x="24" y="12"/>
                </a:cxn>
              </a:cxnLst>
              <a:rect l="0" t="0" r="r" b="b"/>
              <a:pathLst>
                <a:path w="24" h="24">
                  <a:moveTo>
                    <a:pt x="24" y="12"/>
                  </a:moveTo>
                  <a:lnTo>
                    <a:pt x="22" y="12"/>
                  </a:lnTo>
                  <a:lnTo>
                    <a:pt x="22" y="13"/>
                  </a:lnTo>
                  <a:lnTo>
                    <a:pt x="22" y="15"/>
                  </a:lnTo>
                  <a:lnTo>
                    <a:pt x="20" y="20"/>
                  </a:lnTo>
                  <a:lnTo>
                    <a:pt x="15" y="23"/>
                  </a:lnTo>
                  <a:lnTo>
                    <a:pt x="13" y="23"/>
                  </a:lnTo>
                  <a:lnTo>
                    <a:pt x="12" y="23"/>
                  </a:lnTo>
                  <a:lnTo>
                    <a:pt x="12" y="24"/>
                  </a:lnTo>
                  <a:lnTo>
                    <a:pt x="7" y="23"/>
                  </a:lnTo>
                  <a:lnTo>
                    <a:pt x="3" y="20"/>
                  </a:lnTo>
                  <a:lnTo>
                    <a:pt x="0" y="15"/>
                  </a:lnTo>
                  <a:lnTo>
                    <a:pt x="0" y="12"/>
                  </a:lnTo>
                  <a:lnTo>
                    <a:pt x="3" y="3"/>
                  </a:lnTo>
                  <a:lnTo>
                    <a:pt x="12" y="0"/>
                  </a:lnTo>
                  <a:lnTo>
                    <a:pt x="15" y="0"/>
                  </a:lnTo>
                  <a:lnTo>
                    <a:pt x="20" y="3"/>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60" name="Freeform 2058"/>
            <p:cNvSpPr>
              <a:spLocks/>
            </p:cNvSpPr>
            <p:nvPr/>
          </p:nvSpPr>
          <p:spPr bwMode="auto">
            <a:xfrm>
              <a:off x="6838288" y="4379041"/>
              <a:ext cx="9746" cy="9746"/>
            </a:xfrm>
            <a:custGeom>
              <a:avLst/>
              <a:gdLst/>
              <a:ahLst/>
              <a:cxnLst>
                <a:cxn ang="0">
                  <a:pos x="24" y="12"/>
                </a:cxn>
                <a:cxn ang="0">
                  <a:pos x="23" y="12"/>
                </a:cxn>
                <a:cxn ang="0">
                  <a:pos x="23" y="13"/>
                </a:cxn>
                <a:cxn ang="0">
                  <a:pos x="23"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61" name="Freeform 2059"/>
            <p:cNvSpPr>
              <a:spLocks/>
            </p:cNvSpPr>
            <p:nvPr/>
          </p:nvSpPr>
          <p:spPr bwMode="auto">
            <a:xfrm>
              <a:off x="6823668" y="4393660"/>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62" name="Freeform 2060"/>
            <p:cNvSpPr>
              <a:spLocks/>
            </p:cNvSpPr>
            <p:nvPr/>
          </p:nvSpPr>
          <p:spPr bwMode="auto">
            <a:xfrm>
              <a:off x="6804175" y="4399752"/>
              <a:ext cx="9746" cy="9746"/>
            </a:xfrm>
            <a:custGeom>
              <a:avLst/>
              <a:gdLst/>
              <a:ahLst/>
              <a:cxnLst>
                <a:cxn ang="0">
                  <a:pos x="24" y="12"/>
                </a:cxn>
                <a:cxn ang="0">
                  <a:pos x="23" y="12"/>
                </a:cxn>
                <a:cxn ang="0">
                  <a:pos x="23" y="13"/>
                </a:cxn>
                <a:cxn ang="0">
                  <a:pos x="23" y="15"/>
                </a:cxn>
                <a:cxn ang="0">
                  <a:pos x="20" y="20"/>
                </a:cxn>
                <a:cxn ang="0">
                  <a:pos x="15" y="22"/>
                </a:cxn>
                <a:cxn ang="0">
                  <a:pos x="13" y="22"/>
                </a:cxn>
                <a:cxn ang="0">
                  <a:pos x="12" y="22"/>
                </a:cxn>
                <a:cxn ang="0">
                  <a:pos x="12" y="24"/>
                </a:cxn>
                <a:cxn ang="0">
                  <a:pos x="7" y="22"/>
                </a:cxn>
                <a:cxn ang="0">
                  <a:pos x="3" y="20"/>
                </a:cxn>
                <a:cxn ang="0">
                  <a:pos x="0" y="15"/>
                </a:cxn>
                <a:cxn ang="0">
                  <a:pos x="0" y="12"/>
                </a:cxn>
                <a:cxn ang="0">
                  <a:pos x="3" y="3"/>
                </a:cxn>
                <a:cxn ang="0">
                  <a:pos x="12" y="0"/>
                </a:cxn>
                <a:cxn ang="0">
                  <a:pos x="15" y="0"/>
                </a:cxn>
                <a:cxn ang="0">
                  <a:pos x="20" y="3"/>
                </a:cxn>
                <a:cxn ang="0">
                  <a:pos x="23" y="7"/>
                </a:cxn>
                <a:cxn ang="0">
                  <a:pos x="24" y="12"/>
                </a:cxn>
              </a:cxnLst>
              <a:rect l="0" t="0" r="r" b="b"/>
              <a:pathLst>
                <a:path w="24" h="24">
                  <a:moveTo>
                    <a:pt x="24" y="12"/>
                  </a:moveTo>
                  <a:lnTo>
                    <a:pt x="23" y="12"/>
                  </a:lnTo>
                  <a:lnTo>
                    <a:pt x="23" y="13"/>
                  </a:lnTo>
                  <a:lnTo>
                    <a:pt x="23" y="15"/>
                  </a:lnTo>
                  <a:lnTo>
                    <a:pt x="20" y="20"/>
                  </a:lnTo>
                  <a:lnTo>
                    <a:pt x="15" y="22"/>
                  </a:lnTo>
                  <a:lnTo>
                    <a:pt x="13" y="22"/>
                  </a:lnTo>
                  <a:lnTo>
                    <a:pt x="12" y="22"/>
                  </a:lnTo>
                  <a:lnTo>
                    <a:pt x="12" y="24"/>
                  </a:lnTo>
                  <a:lnTo>
                    <a:pt x="7" y="22"/>
                  </a:lnTo>
                  <a:lnTo>
                    <a:pt x="3" y="20"/>
                  </a:lnTo>
                  <a:lnTo>
                    <a:pt x="0" y="15"/>
                  </a:lnTo>
                  <a:lnTo>
                    <a:pt x="0" y="12"/>
                  </a:lnTo>
                  <a:lnTo>
                    <a:pt x="3" y="3"/>
                  </a:lnTo>
                  <a:lnTo>
                    <a:pt x="12" y="0"/>
                  </a:lnTo>
                  <a:lnTo>
                    <a:pt x="15" y="0"/>
                  </a:lnTo>
                  <a:lnTo>
                    <a:pt x="20"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63" name="Freeform 2061"/>
            <p:cNvSpPr>
              <a:spLocks/>
            </p:cNvSpPr>
            <p:nvPr/>
          </p:nvSpPr>
          <p:spPr bwMode="auto">
            <a:xfrm>
              <a:off x="6783464" y="4400970"/>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64" name="Freeform 2062"/>
            <p:cNvSpPr>
              <a:spLocks/>
            </p:cNvSpPr>
            <p:nvPr/>
          </p:nvSpPr>
          <p:spPr bwMode="auto">
            <a:xfrm>
              <a:off x="6763971" y="4400970"/>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65" name="Freeform 2063"/>
            <p:cNvSpPr>
              <a:spLocks/>
            </p:cNvSpPr>
            <p:nvPr/>
          </p:nvSpPr>
          <p:spPr bwMode="auto">
            <a:xfrm>
              <a:off x="6744479" y="4400970"/>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66" name="Freeform 2064"/>
            <p:cNvSpPr>
              <a:spLocks/>
            </p:cNvSpPr>
            <p:nvPr/>
          </p:nvSpPr>
          <p:spPr bwMode="auto">
            <a:xfrm>
              <a:off x="6724986" y="4400970"/>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67" name="Freeform 2065"/>
            <p:cNvSpPr>
              <a:spLocks/>
            </p:cNvSpPr>
            <p:nvPr/>
          </p:nvSpPr>
          <p:spPr bwMode="auto">
            <a:xfrm>
              <a:off x="6705493" y="4400970"/>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68" name="Freeform 2066"/>
            <p:cNvSpPr>
              <a:spLocks/>
            </p:cNvSpPr>
            <p:nvPr/>
          </p:nvSpPr>
          <p:spPr bwMode="auto">
            <a:xfrm>
              <a:off x="6686000" y="4400970"/>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69" name="Freeform 2067"/>
            <p:cNvSpPr>
              <a:spLocks/>
            </p:cNvSpPr>
            <p:nvPr/>
          </p:nvSpPr>
          <p:spPr bwMode="auto">
            <a:xfrm>
              <a:off x="6666507" y="4400970"/>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70" name="Freeform 2068"/>
            <p:cNvSpPr>
              <a:spLocks/>
            </p:cNvSpPr>
            <p:nvPr/>
          </p:nvSpPr>
          <p:spPr bwMode="auto">
            <a:xfrm>
              <a:off x="6647014" y="4400970"/>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71" name="Freeform 2069"/>
            <p:cNvSpPr>
              <a:spLocks/>
            </p:cNvSpPr>
            <p:nvPr/>
          </p:nvSpPr>
          <p:spPr bwMode="auto">
            <a:xfrm>
              <a:off x="6627521" y="4400970"/>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72" name="Freeform 2070"/>
            <p:cNvSpPr>
              <a:spLocks/>
            </p:cNvSpPr>
            <p:nvPr/>
          </p:nvSpPr>
          <p:spPr bwMode="auto">
            <a:xfrm>
              <a:off x="6608028" y="4400970"/>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73" name="Freeform 2071"/>
            <p:cNvSpPr>
              <a:spLocks/>
            </p:cNvSpPr>
            <p:nvPr/>
          </p:nvSpPr>
          <p:spPr bwMode="auto">
            <a:xfrm>
              <a:off x="6588535" y="4400970"/>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74" name="Freeform 2072"/>
            <p:cNvSpPr>
              <a:spLocks/>
            </p:cNvSpPr>
            <p:nvPr/>
          </p:nvSpPr>
          <p:spPr bwMode="auto">
            <a:xfrm>
              <a:off x="6569042" y="4400970"/>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75" name="Freeform 2073"/>
            <p:cNvSpPr>
              <a:spLocks/>
            </p:cNvSpPr>
            <p:nvPr/>
          </p:nvSpPr>
          <p:spPr bwMode="auto">
            <a:xfrm>
              <a:off x="6549550" y="4400970"/>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76" name="Freeform 2074"/>
            <p:cNvSpPr>
              <a:spLocks/>
            </p:cNvSpPr>
            <p:nvPr/>
          </p:nvSpPr>
          <p:spPr bwMode="auto">
            <a:xfrm>
              <a:off x="6530057" y="4400970"/>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77" name="Freeform 2075"/>
            <p:cNvSpPr>
              <a:spLocks/>
            </p:cNvSpPr>
            <p:nvPr/>
          </p:nvSpPr>
          <p:spPr bwMode="auto">
            <a:xfrm>
              <a:off x="6510564" y="4400970"/>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78" name="Freeform 2076"/>
            <p:cNvSpPr>
              <a:spLocks/>
            </p:cNvSpPr>
            <p:nvPr/>
          </p:nvSpPr>
          <p:spPr bwMode="auto">
            <a:xfrm>
              <a:off x="6491071" y="4400970"/>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79" name="Freeform 2077"/>
            <p:cNvSpPr>
              <a:spLocks/>
            </p:cNvSpPr>
            <p:nvPr/>
          </p:nvSpPr>
          <p:spPr bwMode="auto">
            <a:xfrm>
              <a:off x="6471578" y="4400970"/>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80" name="Freeform 2078"/>
            <p:cNvSpPr>
              <a:spLocks/>
            </p:cNvSpPr>
            <p:nvPr/>
          </p:nvSpPr>
          <p:spPr bwMode="auto">
            <a:xfrm>
              <a:off x="6452085" y="4400970"/>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81" name="Freeform 2079"/>
            <p:cNvSpPr>
              <a:spLocks/>
            </p:cNvSpPr>
            <p:nvPr/>
          </p:nvSpPr>
          <p:spPr bwMode="auto">
            <a:xfrm>
              <a:off x="6432592" y="4400970"/>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82" name="Freeform 2080"/>
            <p:cNvSpPr>
              <a:spLocks/>
            </p:cNvSpPr>
            <p:nvPr/>
          </p:nvSpPr>
          <p:spPr bwMode="auto">
            <a:xfrm>
              <a:off x="6413099" y="4400970"/>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83" name="Freeform 2081"/>
            <p:cNvSpPr>
              <a:spLocks/>
            </p:cNvSpPr>
            <p:nvPr/>
          </p:nvSpPr>
          <p:spPr bwMode="auto">
            <a:xfrm>
              <a:off x="6393606" y="4400970"/>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84" name="Freeform 2082"/>
            <p:cNvSpPr>
              <a:spLocks/>
            </p:cNvSpPr>
            <p:nvPr/>
          </p:nvSpPr>
          <p:spPr bwMode="auto">
            <a:xfrm>
              <a:off x="6374113" y="4400970"/>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85" name="Freeform 2083"/>
            <p:cNvSpPr>
              <a:spLocks/>
            </p:cNvSpPr>
            <p:nvPr/>
          </p:nvSpPr>
          <p:spPr bwMode="auto">
            <a:xfrm>
              <a:off x="6354621" y="4400970"/>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86" name="Freeform 2084"/>
            <p:cNvSpPr>
              <a:spLocks/>
            </p:cNvSpPr>
            <p:nvPr/>
          </p:nvSpPr>
          <p:spPr bwMode="auto">
            <a:xfrm>
              <a:off x="6335128" y="4400970"/>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87" name="Freeform 2085"/>
            <p:cNvSpPr>
              <a:spLocks/>
            </p:cNvSpPr>
            <p:nvPr/>
          </p:nvSpPr>
          <p:spPr bwMode="auto">
            <a:xfrm>
              <a:off x="6315635" y="4400970"/>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88" name="Freeform 2086"/>
            <p:cNvSpPr>
              <a:spLocks/>
            </p:cNvSpPr>
            <p:nvPr/>
          </p:nvSpPr>
          <p:spPr bwMode="auto">
            <a:xfrm>
              <a:off x="6297360" y="4398534"/>
              <a:ext cx="9746" cy="9746"/>
            </a:xfrm>
            <a:custGeom>
              <a:avLst/>
              <a:gdLst/>
              <a:ahLst/>
              <a:cxnLst>
                <a:cxn ang="0">
                  <a:pos x="24" y="12"/>
                </a:cxn>
                <a:cxn ang="0">
                  <a:pos x="23" y="12"/>
                </a:cxn>
                <a:cxn ang="0">
                  <a:pos x="23" y="13"/>
                </a:cxn>
                <a:cxn ang="0">
                  <a:pos x="23" y="15"/>
                </a:cxn>
                <a:cxn ang="0">
                  <a:pos x="20" y="20"/>
                </a:cxn>
                <a:cxn ang="0">
                  <a:pos x="15" y="23"/>
                </a:cxn>
                <a:cxn ang="0">
                  <a:pos x="13" y="23"/>
                </a:cxn>
                <a:cxn ang="0">
                  <a:pos x="12" y="23"/>
                </a:cxn>
                <a:cxn ang="0">
                  <a:pos x="12" y="24"/>
                </a:cxn>
                <a:cxn ang="0">
                  <a:pos x="7" y="23"/>
                </a:cxn>
                <a:cxn ang="0">
                  <a:pos x="3" y="20"/>
                </a:cxn>
                <a:cxn ang="0">
                  <a:pos x="0" y="15"/>
                </a:cxn>
                <a:cxn ang="0">
                  <a:pos x="0" y="12"/>
                </a:cxn>
                <a:cxn ang="0">
                  <a:pos x="3" y="3"/>
                </a:cxn>
                <a:cxn ang="0">
                  <a:pos x="12" y="0"/>
                </a:cxn>
                <a:cxn ang="0">
                  <a:pos x="15" y="0"/>
                </a:cxn>
                <a:cxn ang="0">
                  <a:pos x="20" y="3"/>
                </a:cxn>
                <a:cxn ang="0">
                  <a:pos x="23" y="7"/>
                </a:cxn>
                <a:cxn ang="0">
                  <a:pos x="24" y="12"/>
                </a:cxn>
              </a:cxnLst>
              <a:rect l="0" t="0" r="r" b="b"/>
              <a:pathLst>
                <a:path w="24" h="24">
                  <a:moveTo>
                    <a:pt x="24" y="12"/>
                  </a:moveTo>
                  <a:lnTo>
                    <a:pt x="23" y="12"/>
                  </a:lnTo>
                  <a:lnTo>
                    <a:pt x="23" y="13"/>
                  </a:lnTo>
                  <a:lnTo>
                    <a:pt x="23" y="15"/>
                  </a:lnTo>
                  <a:lnTo>
                    <a:pt x="20" y="20"/>
                  </a:lnTo>
                  <a:lnTo>
                    <a:pt x="15" y="23"/>
                  </a:lnTo>
                  <a:lnTo>
                    <a:pt x="13" y="23"/>
                  </a:lnTo>
                  <a:lnTo>
                    <a:pt x="12" y="23"/>
                  </a:lnTo>
                  <a:lnTo>
                    <a:pt x="12" y="24"/>
                  </a:lnTo>
                  <a:lnTo>
                    <a:pt x="7" y="23"/>
                  </a:lnTo>
                  <a:lnTo>
                    <a:pt x="3" y="20"/>
                  </a:lnTo>
                  <a:lnTo>
                    <a:pt x="0" y="15"/>
                  </a:lnTo>
                  <a:lnTo>
                    <a:pt x="0" y="12"/>
                  </a:lnTo>
                  <a:lnTo>
                    <a:pt x="3" y="3"/>
                  </a:lnTo>
                  <a:lnTo>
                    <a:pt x="12" y="0"/>
                  </a:lnTo>
                  <a:lnTo>
                    <a:pt x="15" y="0"/>
                  </a:lnTo>
                  <a:lnTo>
                    <a:pt x="20"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89" name="Freeform 2087"/>
            <p:cNvSpPr>
              <a:spLocks/>
            </p:cNvSpPr>
            <p:nvPr/>
          </p:nvSpPr>
          <p:spPr bwMode="auto">
            <a:xfrm>
              <a:off x="6280304" y="4388787"/>
              <a:ext cx="9746" cy="9746"/>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90" name="Freeform 2088"/>
            <p:cNvSpPr>
              <a:spLocks/>
            </p:cNvSpPr>
            <p:nvPr/>
          </p:nvSpPr>
          <p:spPr bwMode="auto">
            <a:xfrm>
              <a:off x="6268121" y="4374168"/>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91" name="Freeform 2089"/>
            <p:cNvSpPr>
              <a:spLocks/>
            </p:cNvSpPr>
            <p:nvPr/>
          </p:nvSpPr>
          <p:spPr bwMode="auto">
            <a:xfrm>
              <a:off x="6263248" y="4354675"/>
              <a:ext cx="9746" cy="9746"/>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92" name="Freeform 2090"/>
            <p:cNvSpPr>
              <a:spLocks/>
            </p:cNvSpPr>
            <p:nvPr/>
          </p:nvSpPr>
          <p:spPr bwMode="auto">
            <a:xfrm>
              <a:off x="6262029" y="4335182"/>
              <a:ext cx="9746" cy="9746"/>
            </a:xfrm>
            <a:custGeom>
              <a:avLst/>
              <a:gdLst/>
              <a:ahLst/>
              <a:cxnLst>
                <a:cxn ang="0">
                  <a:pos x="24" y="12"/>
                </a:cxn>
                <a:cxn ang="0">
                  <a:pos x="23" y="12"/>
                </a:cxn>
                <a:cxn ang="0">
                  <a:pos x="23" y="13"/>
                </a:cxn>
                <a:cxn ang="0">
                  <a:pos x="23" y="15"/>
                </a:cxn>
                <a:cxn ang="0">
                  <a:pos x="21" y="20"/>
                </a:cxn>
                <a:cxn ang="0">
                  <a:pos x="16" y="23"/>
                </a:cxn>
                <a:cxn ang="0">
                  <a:pos x="14" y="23"/>
                </a:cxn>
                <a:cxn ang="0">
                  <a:pos x="12" y="23"/>
                </a:cxn>
                <a:cxn ang="0">
                  <a:pos x="12" y="24"/>
                </a:cxn>
                <a:cxn ang="0">
                  <a:pos x="8" y="23"/>
                </a:cxn>
                <a:cxn ang="0">
                  <a:pos x="4" y="20"/>
                </a:cxn>
                <a:cxn ang="0">
                  <a:pos x="0" y="15"/>
                </a:cxn>
                <a:cxn ang="0">
                  <a:pos x="0" y="12"/>
                </a:cxn>
                <a:cxn ang="0">
                  <a:pos x="4" y="3"/>
                </a:cxn>
                <a:cxn ang="0">
                  <a:pos x="12" y="0"/>
                </a:cxn>
                <a:cxn ang="0">
                  <a:pos x="16" y="0"/>
                </a:cxn>
                <a:cxn ang="0">
                  <a:pos x="21" y="3"/>
                </a:cxn>
                <a:cxn ang="0">
                  <a:pos x="23" y="7"/>
                </a:cxn>
                <a:cxn ang="0">
                  <a:pos x="24" y="12"/>
                </a:cxn>
              </a:cxnLst>
              <a:rect l="0" t="0" r="r" b="b"/>
              <a:pathLst>
                <a:path w="24" h="24">
                  <a:moveTo>
                    <a:pt x="24" y="12"/>
                  </a:moveTo>
                  <a:lnTo>
                    <a:pt x="23" y="12"/>
                  </a:lnTo>
                  <a:lnTo>
                    <a:pt x="23" y="13"/>
                  </a:lnTo>
                  <a:lnTo>
                    <a:pt x="23" y="15"/>
                  </a:lnTo>
                  <a:lnTo>
                    <a:pt x="21" y="20"/>
                  </a:lnTo>
                  <a:lnTo>
                    <a:pt x="16" y="23"/>
                  </a:lnTo>
                  <a:lnTo>
                    <a:pt x="14" y="23"/>
                  </a:lnTo>
                  <a:lnTo>
                    <a:pt x="12" y="23"/>
                  </a:lnTo>
                  <a:lnTo>
                    <a:pt x="12" y="24"/>
                  </a:lnTo>
                  <a:lnTo>
                    <a:pt x="8" y="23"/>
                  </a:lnTo>
                  <a:lnTo>
                    <a:pt x="4" y="20"/>
                  </a:lnTo>
                  <a:lnTo>
                    <a:pt x="0" y="15"/>
                  </a:lnTo>
                  <a:lnTo>
                    <a:pt x="0" y="12"/>
                  </a:lnTo>
                  <a:lnTo>
                    <a:pt x="4" y="3"/>
                  </a:lnTo>
                  <a:lnTo>
                    <a:pt x="12" y="0"/>
                  </a:lnTo>
                  <a:lnTo>
                    <a:pt x="16" y="0"/>
                  </a:lnTo>
                  <a:lnTo>
                    <a:pt x="21"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93" name="Freeform 2091"/>
            <p:cNvSpPr>
              <a:spLocks/>
            </p:cNvSpPr>
            <p:nvPr/>
          </p:nvSpPr>
          <p:spPr bwMode="auto">
            <a:xfrm>
              <a:off x="6262029" y="4315689"/>
              <a:ext cx="9746" cy="9746"/>
            </a:xfrm>
            <a:custGeom>
              <a:avLst/>
              <a:gdLst/>
              <a:ahLst/>
              <a:cxnLst>
                <a:cxn ang="0">
                  <a:pos x="24" y="12"/>
                </a:cxn>
                <a:cxn ang="0">
                  <a:pos x="23" y="12"/>
                </a:cxn>
                <a:cxn ang="0">
                  <a:pos x="23" y="13"/>
                </a:cxn>
                <a:cxn ang="0">
                  <a:pos x="23" y="15"/>
                </a:cxn>
                <a:cxn ang="0">
                  <a:pos x="21" y="20"/>
                </a:cxn>
                <a:cxn ang="0">
                  <a:pos x="16" y="23"/>
                </a:cxn>
                <a:cxn ang="0">
                  <a:pos x="14" y="23"/>
                </a:cxn>
                <a:cxn ang="0">
                  <a:pos x="12" y="23"/>
                </a:cxn>
                <a:cxn ang="0">
                  <a:pos x="12" y="24"/>
                </a:cxn>
                <a:cxn ang="0">
                  <a:pos x="8" y="23"/>
                </a:cxn>
                <a:cxn ang="0">
                  <a:pos x="4" y="20"/>
                </a:cxn>
                <a:cxn ang="0">
                  <a:pos x="0" y="15"/>
                </a:cxn>
                <a:cxn ang="0">
                  <a:pos x="0" y="12"/>
                </a:cxn>
                <a:cxn ang="0">
                  <a:pos x="4" y="3"/>
                </a:cxn>
                <a:cxn ang="0">
                  <a:pos x="12" y="0"/>
                </a:cxn>
                <a:cxn ang="0">
                  <a:pos x="16" y="0"/>
                </a:cxn>
                <a:cxn ang="0">
                  <a:pos x="21" y="3"/>
                </a:cxn>
                <a:cxn ang="0">
                  <a:pos x="23" y="7"/>
                </a:cxn>
                <a:cxn ang="0">
                  <a:pos x="24" y="12"/>
                </a:cxn>
              </a:cxnLst>
              <a:rect l="0" t="0" r="r" b="b"/>
              <a:pathLst>
                <a:path w="24" h="24">
                  <a:moveTo>
                    <a:pt x="24" y="12"/>
                  </a:moveTo>
                  <a:lnTo>
                    <a:pt x="23" y="12"/>
                  </a:lnTo>
                  <a:lnTo>
                    <a:pt x="23" y="13"/>
                  </a:lnTo>
                  <a:lnTo>
                    <a:pt x="23" y="15"/>
                  </a:lnTo>
                  <a:lnTo>
                    <a:pt x="21" y="20"/>
                  </a:lnTo>
                  <a:lnTo>
                    <a:pt x="16" y="23"/>
                  </a:lnTo>
                  <a:lnTo>
                    <a:pt x="14" y="23"/>
                  </a:lnTo>
                  <a:lnTo>
                    <a:pt x="12" y="23"/>
                  </a:lnTo>
                  <a:lnTo>
                    <a:pt x="12" y="24"/>
                  </a:lnTo>
                  <a:lnTo>
                    <a:pt x="8" y="23"/>
                  </a:lnTo>
                  <a:lnTo>
                    <a:pt x="4" y="20"/>
                  </a:lnTo>
                  <a:lnTo>
                    <a:pt x="0" y="15"/>
                  </a:lnTo>
                  <a:lnTo>
                    <a:pt x="0" y="12"/>
                  </a:lnTo>
                  <a:lnTo>
                    <a:pt x="4" y="3"/>
                  </a:lnTo>
                  <a:lnTo>
                    <a:pt x="12" y="0"/>
                  </a:lnTo>
                  <a:lnTo>
                    <a:pt x="16" y="0"/>
                  </a:lnTo>
                  <a:lnTo>
                    <a:pt x="21"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94" name="Freeform 2092"/>
            <p:cNvSpPr>
              <a:spLocks/>
            </p:cNvSpPr>
            <p:nvPr/>
          </p:nvSpPr>
          <p:spPr bwMode="auto">
            <a:xfrm>
              <a:off x="6262029" y="4296196"/>
              <a:ext cx="9746" cy="9746"/>
            </a:xfrm>
            <a:custGeom>
              <a:avLst/>
              <a:gdLst/>
              <a:ahLst/>
              <a:cxnLst>
                <a:cxn ang="0">
                  <a:pos x="24" y="12"/>
                </a:cxn>
                <a:cxn ang="0">
                  <a:pos x="23" y="12"/>
                </a:cxn>
                <a:cxn ang="0">
                  <a:pos x="23" y="13"/>
                </a:cxn>
                <a:cxn ang="0">
                  <a:pos x="23" y="15"/>
                </a:cxn>
                <a:cxn ang="0">
                  <a:pos x="21" y="20"/>
                </a:cxn>
                <a:cxn ang="0">
                  <a:pos x="16" y="23"/>
                </a:cxn>
                <a:cxn ang="0">
                  <a:pos x="14" y="23"/>
                </a:cxn>
                <a:cxn ang="0">
                  <a:pos x="12" y="23"/>
                </a:cxn>
                <a:cxn ang="0">
                  <a:pos x="12" y="24"/>
                </a:cxn>
                <a:cxn ang="0">
                  <a:pos x="8" y="23"/>
                </a:cxn>
                <a:cxn ang="0">
                  <a:pos x="4" y="20"/>
                </a:cxn>
                <a:cxn ang="0">
                  <a:pos x="0" y="15"/>
                </a:cxn>
                <a:cxn ang="0">
                  <a:pos x="0" y="12"/>
                </a:cxn>
                <a:cxn ang="0">
                  <a:pos x="4" y="3"/>
                </a:cxn>
                <a:cxn ang="0">
                  <a:pos x="12" y="0"/>
                </a:cxn>
                <a:cxn ang="0">
                  <a:pos x="16" y="0"/>
                </a:cxn>
                <a:cxn ang="0">
                  <a:pos x="21" y="3"/>
                </a:cxn>
                <a:cxn ang="0">
                  <a:pos x="23" y="7"/>
                </a:cxn>
                <a:cxn ang="0">
                  <a:pos x="24" y="12"/>
                </a:cxn>
              </a:cxnLst>
              <a:rect l="0" t="0" r="r" b="b"/>
              <a:pathLst>
                <a:path w="24" h="24">
                  <a:moveTo>
                    <a:pt x="24" y="12"/>
                  </a:moveTo>
                  <a:lnTo>
                    <a:pt x="23" y="12"/>
                  </a:lnTo>
                  <a:lnTo>
                    <a:pt x="23" y="13"/>
                  </a:lnTo>
                  <a:lnTo>
                    <a:pt x="23" y="15"/>
                  </a:lnTo>
                  <a:lnTo>
                    <a:pt x="21" y="20"/>
                  </a:lnTo>
                  <a:lnTo>
                    <a:pt x="16" y="23"/>
                  </a:lnTo>
                  <a:lnTo>
                    <a:pt x="14" y="23"/>
                  </a:lnTo>
                  <a:lnTo>
                    <a:pt x="12" y="23"/>
                  </a:lnTo>
                  <a:lnTo>
                    <a:pt x="12" y="24"/>
                  </a:lnTo>
                  <a:lnTo>
                    <a:pt x="8" y="23"/>
                  </a:lnTo>
                  <a:lnTo>
                    <a:pt x="4" y="20"/>
                  </a:lnTo>
                  <a:lnTo>
                    <a:pt x="0" y="15"/>
                  </a:lnTo>
                  <a:lnTo>
                    <a:pt x="0" y="12"/>
                  </a:lnTo>
                  <a:lnTo>
                    <a:pt x="4" y="3"/>
                  </a:lnTo>
                  <a:lnTo>
                    <a:pt x="12" y="0"/>
                  </a:lnTo>
                  <a:lnTo>
                    <a:pt x="16" y="0"/>
                  </a:lnTo>
                  <a:lnTo>
                    <a:pt x="21"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95" name="Freeform 2093"/>
            <p:cNvSpPr>
              <a:spLocks/>
            </p:cNvSpPr>
            <p:nvPr/>
          </p:nvSpPr>
          <p:spPr bwMode="auto">
            <a:xfrm>
              <a:off x="6262029" y="4276703"/>
              <a:ext cx="9746" cy="9746"/>
            </a:xfrm>
            <a:custGeom>
              <a:avLst/>
              <a:gdLst/>
              <a:ahLst/>
              <a:cxnLst>
                <a:cxn ang="0">
                  <a:pos x="24" y="12"/>
                </a:cxn>
                <a:cxn ang="0">
                  <a:pos x="23" y="12"/>
                </a:cxn>
                <a:cxn ang="0">
                  <a:pos x="23" y="13"/>
                </a:cxn>
                <a:cxn ang="0">
                  <a:pos x="23" y="15"/>
                </a:cxn>
                <a:cxn ang="0">
                  <a:pos x="21" y="20"/>
                </a:cxn>
                <a:cxn ang="0">
                  <a:pos x="16" y="23"/>
                </a:cxn>
                <a:cxn ang="0">
                  <a:pos x="14" y="23"/>
                </a:cxn>
                <a:cxn ang="0">
                  <a:pos x="12" y="23"/>
                </a:cxn>
                <a:cxn ang="0">
                  <a:pos x="12" y="24"/>
                </a:cxn>
                <a:cxn ang="0">
                  <a:pos x="8" y="23"/>
                </a:cxn>
                <a:cxn ang="0">
                  <a:pos x="4" y="20"/>
                </a:cxn>
                <a:cxn ang="0">
                  <a:pos x="0" y="15"/>
                </a:cxn>
                <a:cxn ang="0">
                  <a:pos x="0" y="12"/>
                </a:cxn>
                <a:cxn ang="0">
                  <a:pos x="4" y="3"/>
                </a:cxn>
                <a:cxn ang="0">
                  <a:pos x="12" y="0"/>
                </a:cxn>
                <a:cxn ang="0">
                  <a:pos x="16" y="0"/>
                </a:cxn>
                <a:cxn ang="0">
                  <a:pos x="21" y="3"/>
                </a:cxn>
                <a:cxn ang="0">
                  <a:pos x="23" y="7"/>
                </a:cxn>
                <a:cxn ang="0">
                  <a:pos x="24" y="12"/>
                </a:cxn>
              </a:cxnLst>
              <a:rect l="0" t="0" r="r" b="b"/>
              <a:pathLst>
                <a:path w="24" h="24">
                  <a:moveTo>
                    <a:pt x="24" y="12"/>
                  </a:moveTo>
                  <a:lnTo>
                    <a:pt x="23" y="12"/>
                  </a:lnTo>
                  <a:lnTo>
                    <a:pt x="23" y="13"/>
                  </a:lnTo>
                  <a:lnTo>
                    <a:pt x="23" y="15"/>
                  </a:lnTo>
                  <a:lnTo>
                    <a:pt x="21" y="20"/>
                  </a:lnTo>
                  <a:lnTo>
                    <a:pt x="16" y="23"/>
                  </a:lnTo>
                  <a:lnTo>
                    <a:pt x="14" y="23"/>
                  </a:lnTo>
                  <a:lnTo>
                    <a:pt x="12" y="23"/>
                  </a:lnTo>
                  <a:lnTo>
                    <a:pt x="12" y="24"/>
                  </a:lnTo>
                  <a:lnTo>
                    <a:pt x="8" y="23"/>
                  </a:lnTo>
                  <a:lnTo>
                    <a:pt x="4" y="20"/>
                  </a:lnTo>
                  <a:lnTo>
                    <a:pt x="0" y="15"/>
                  </a:lnTo>
                  <a:lnTo>
                    <a:pt x="0" y="12"/>
                  </a:lnTo>
                  <a:lnTo>
                    <a:pt x="4" y="3"/>
                  </a:lnTo>
                  <a:lnTo>
                    <a:pt x="12" y="0"/>
                  </a:lnTo>
                  <a:lnTo>
                    <a:pt x="16" y="0"/>
                  </a:lnTo>
                  <a:lnTo>
                    <a:pt x="21"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96" name="Freeform 2094"/>
            <p:cNvSpPr>
              <a:spLocks/>
            </p:cNvSpPr>
            <p:nvPr/>
          </p:nvSpPr>
          <p:spPr bwMode="auto">
            <a:xfrm>
              <a:off x="6262029" y="4257210"/>
              <a:ext cx="9746" cy="9746"/>
            </a:xfrm>
            <a:custGeom>
              <a:avLst/>
              <a:gdLst/>
              <a:ahLst/>
              <a:cxnLst>
                <a:cxn ang="0">
                  <a:pos x="24" y="12"/>
                </a:cxn>
                <a:cxn ang="0">
                  <a:pos x="23" y="12"/>
                </a:cxn>
                <a:cxn ang="0">
                  <a:pos x="23" y="13"/>
                </a:cxn>
                <a:cxn ang="0">
                  <a:pos x="23" y="15"/>
                </a:cxn>
                <a:cxn ang="0">
                  <a:pos x="21" y="20"/>
                </a:cxn>
                <a:cxn ang="0">
                  <a:pos x="16" y="23"/>
                </a:cxn>
                <a:cxn ang="0">
                  <a:pos x="14" y="23"/>
                </a:cxn>
                <a:cxn ang="0">
                  <a:pos x="12" y="23"/>
                </a:cxn>
                <a:cxn ang="0">
                  <a:pos x="12" y="24"/>
                </a:cxn>
                <a:cxn ang="0">
                  <a:pos x="8" y="23"/>
                </a:cxn>
                <a:cxn ang="0">
                  <a:pos x="4" y="20"/>
                </a:cxn>
                <a:cxn ang="0">
                  <a:pos x="0" y="15"/>
                </a:cxn>
                <a:cxn ang="0">
                  <a:pos x="0" y="12"/>
                </a:cxn>
                <a:cxn ang="0">
                  <a:pos x="4" y="3"/>
                </a:cxn>
                <a:cxn ang="0">
                  <a:pos x="12" y="0"/>
                </a:cxn>
                <a:cxn ang="0">
                  <a:pos x="16" y="0"/>
                </a:cxn>
                <a:cxn ang="0">
                  <a:pos x="21" y="3"/>
                </a:cxn>
                <a:cxn ang="0">
                  <a:pos x="23" y="7"/>
                </a:cxn>
                <a:cxn ang="0">
                  <a:pos x="24" y="12"/>
                </a:cxn>
              </a:cxnLst>
              <a:rect l="0" t="0" r="r" b="b"/>
              <a:pathLst>
                <a:path w="24" h="24">
                  <a:moveTo>
                    <a:pt x="24" y="12"/>
                  </a:moveTo>
                  <a:lnTo>
                    <a:pt x="23" y="12"/>
                  </a:lnTo>
                  <a:lnTo>
                    <a:pt x="23" y="13"/>
                  </a:lnTo>
                  <a:lnTo>
                    <a:pt x="23" y="15"/>
                  </a:lnTo>
                  <a:lnTo>
                    <a:pt x="21" y="20"/>
                  </a:lnTo>
                  <a:lnTo>
                    <a:pt x="16" y="23"/>
                  </a:lnTo>
                  <a:lnTo>
                    <a:pt x="14" y="23"/>
                  </a:lnTo>
                  <a:lnTo>
                    <a:pt x="12" y="23"/>
                  </a:lnTo>
                  <a:lnTo>
                    <a:pt x="12" y="24"/>
                  </a:lnTo>
                  <a:lnTo>
                    <a:pt x="8" y="23"/>
                  </a:lnTo>
                  <a:lnTo>
                    <a:pt x="4" y="20"/>
                  </a:lnTo>
                  <a:lnTo>
                    <a:pt x="0" y="15"/>
                  </a:lnTo>
                  <a:lnTo>
                    <a:pt x="0" y="12"/>
                  </a:lnTo>
                  <a:lnTo>
                    <a:pt x="4" y="3"/>
                  </a:lnTo>
                  <a:lnTo>
                    <a:pt x="12" y="0"/>
                  </a:lnTo>
                  <a:lnTo>
                    <a:pt x="16" y="0"/>
                  </a:lnTo>
                  <a:lnTo>
                    <a:pt x="21"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97" name="Freeform 2095"/>
            <p:cNvSpPr>
              <a:spLocks/>
            </p:cNvSpPr>
            <p:nvPr/>
          </p:nvSpPr>
          <p:spPr bwMode="auto">
            <a:xfrm>
              <a:off x="6262029" y="4237717"/>
              <a:ext cx="9746" cy="9746"/>
            </a:xfrm>
            <a:custGeom>
              <a:avLst/>
              <a:gdLst/>
              <a:ahLst/>
              <a:cxnLst>
                <a:cxn ang="0">
                  <a:pos x="24" y="12"/>
                </a:cxn>
                <a:cxn ang="0">
                  <a:pos x="23" y="12"/>
                </a:cxn>
                <a:cxn ang="0">
                  <a:pos x="23" y="13"/>
                </a:cxn>
                <a:cxn ang="0">
                  <a:pos x="23" y="15"/>
                </a:cxn>
                <a:cxn ang="0">
                  <a:pos x="21" y="20"/>
                </a:cxn>
                <a:cxn ang="0">
                  <a:pos x="16" y="23"/>
                </a:cxn>
                <a:cxn ang="0">
                  <a:pos x="14" y="23"/>
                </a:cxn>
                <a:cxn ang="0">
                  <a:pos x="12" y="23"/>
                </a:cxn>
                <a:cxn ang="0">
                  <a:pos x="12" y="24"/>
                </a:cxn>
                <a:cxn ang="0">
                  <a:pos x="8" y="23"/>
                </a:cxn>
                <a:cxn ang="0">
                  <a:pos x="4" y="20"/>
                </a:cxn>
                <a:cxn ang="0">
                  <a:pos x="0" y="15"/>
                </a:cxn>
                <a:cxn ang="0">
                  <a:pos x="0" y="12"/>
                </a:cxn>
                <a:cxn ang="0">
                  <a:pos x="4" y="3"/>
                </a:cxn>
                <a:cxn ang="0">
                  <a:pos x="12" y="0"/>
                </a:cxn>
                <a:cxn ang="0">
                  <a:pos x="16" y="0"/>
                </a:cxn>
                <a:cxn ang="0">
                  <a:pos x="21" y="3"/>
                </a:cxn>
                <a:cxn ang="0">
                  <a:pos x="23" y="7"/>
                </a:cxn>
                <a:cxn ang="0">
                  <a:pos x="24" y="12"/>
                </a:cxn>
              </a:cxnLst>
              <a:rect l="0" t="0" r="r" b="b"/>
              <a:pathLst>
                <a:path w="24" h="24">
                  <a:moveTo>
                    <a:pt x="24" y="12"/>
                  </a:moveTo>
                  <a:lnTo>
                    <a:pt x="23" y="12"/>
                  </a:lnTo>
                  <a:lnTo>
                    <a:pt x="23" y="13"/>
                  </a:lnTo>
                  <a:lnTo>
                    <a:pt x="23" y="15"/>
                  </a:lnTo>
                  <a:lnTo>
                    <a:pt x="21" y="20"/>
                  </a:lnTo>
                  <a:lnTo>
                    <a:pt x="16" y="23"/>
                  </a:lnTo>
                  <a:lnTo>
                    <a:pt x="14" y="23"/>
                  </a:lnTo>
                  <a:lnTo>
                    <a:pt x="12" y="23"/>
                  </a:lnTo>
                  <a:lnTo>
                    <a:pt x="12" y="24"/>
                  </a:lnTo>
                  <a:lnTo>
                    <a:pt x="8" y="23"/>
                  </a:lnTo>
                  <a:lnTo>
                    <a:pt x="4" y="20"/>
                  </a:lnTo>
                  <a:lnTo>
                    <a:pt x="0" y="15"/>
                  </a:lnTo>
                  <a:lnTo>
                    <a:pt x="0" y="12"/>
                  </a:lnTo>
                  <a:lnTo>
                    <a:pt x="4" y="3"/>
                  </a:lnTo>
                  <a:lnTo>
                    <a:pt x="12" y="0"/>
                  </a:lnTo>
                  <a:lnTo>
                    <a:pt x="16" y="0"/>
                  </a:lnTo>
                  <a:lnTo>
                    <a:pt x="21"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98" name="Freeform 2096"/>
            <p:cNvSpPr>
              <a:spLocks/>
            </p:cNvSpPr>
            <p:nvPr/>
          </p:nvSpPr>
          <p:spPr bwMode="auto">
            <a:xfrm>
              <a:off x="6262029" y="4218224"/>
              <a:ext cx="9746" cy="9746"/>
            </a:xfrm>
            <a:custGeom>
              <a:avLst/>
              <a:gdLst/>
              <a:ahLst/>
              <a:cxnLst>
                <a:cxn ang="0">
                  <a:pos x="24" y="12"/>
                </a:cxn>
                <a:cxn ang="0">
                  <a:pos x="23" y="12"/>
                </a:cxn>
                <a:cxn ang="0">
                  <a:pos x="23" y="13"/>
                </a:cxn>
                <a:cxn ang="0">
                  <a:pos x="23" y="15"/>
                </a:cxn>
                <a:cxn ang="0">
                  <a:pos x="21" y="20"/>
                </a:cxn>
                <a:cxn ang="0">
                  <a:pos x="16" y="23"/>
                </a:cxn>
                <a:cxn ang="0">
                  <a:pos x="14" y="23"/>
                </a:cxn>
                <a:cxn ang="0">
                  <a:pos x="12" y="23"/>
                </a:cxn>
                <a:cxn ang="0">
                  <a:pos x="12" y="24"/>
                </a:cxn>
                <a:cxn ang="0">
                  <a:pos x="8" y="23"/>
                </a:cxn>
                <a:cxn ang="0">
                  <a:pos x="4" y="20"/>
                </a:cxn>
                <a:cxn ang="0">
                  <a:pos x="0" y="15"/>
                </a:cxn>
                <a:cxn ang="0">
                  <a:pos x="0" y="12"/>
                </a:cxn>
                <a:cxn ang="0">
                  <a:pos x="4" y="3"/>
                </a:cxn>
                <a:cxn ang="0">
                  <a:pos x="12" y="0"/>
                </a:cxn>
                <a:cxn ang="0">
                  <a:pos x="16" y="0"/>
                </a:cxn>
                <a:cxn ang="0">
                  <a:pos x="21" y="3"/>
                </a:cxn>
                <a:cxn ang="0">
                  <a:pos x="23" y="7"/>
                </a:cxn>
                <a:cxn ang="0">
                  <a:pos x="24" y="12"/>
                </a:cxn>
              </a:cxnLst>
              <a:rect l="0" t="0" r="r" b="b"/>
              <a:pathLst>
                <a:path w="24" h="24">
                  <a:moveTo>
                    <a:pt x="24" y="12"/>
                  </a:moveTo>
                  <a:lnTo>
                    <a:pt x="23" y="12"/>
                  </a:lnTo>
                  <a:lnTo>
                    <a:pt x="23" y="13"/>
                  </a:lnTo>
                  <a:lnTo>
                    <a:pt x="23" y="15"/>
                  </a:lnTo>
                  <a:lnTo>
                    <a:pt x="21" y="20"/>
                  </a:lnTo>
                  <a:lnTo>
                    <a:pt x="16" y="23"/>
                  </a:lnTo>
                  <a:lnTo>
                    <a:pt x="14" y="23"/>
                  </a:lnTo>
                  <a:lnTo>
                    <a:pt x="12" y="23"/>
                  </a:lnTo>
                  <a:lnTo>
                    <a:pt x="12" y="24"/>
                  </a:lnTo>
                  <a:lnTo>
                    <a:pt x="8" y="23"/>
                  </a:lnTo>
                  <a:lnTo>
                    <a:pt x="4" y="20"/>
                  </a:lnTo>
                  <a:lnTo>
                    <a:pt x="0" y="15"/>
                  </a:lnTo>
                  <a:lnTo>
                    <a:pt x="0" y="12"/>
                  </a:lnTo>
                  <a:lnTo>
                    <a:pt x="4" y="3"/>
                  </a:lnTo>
                  <a:lnTo>
                    <a:pt x="12" y="0"/>
                  </a:lnTo>
                  <a:lnTo>
                    <a:pt x="16" y="0"/>
                  </a:lnTo>
                  <a:lnTo>
                    <a:pt x="21"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899" name="Freeform 2097"/>
            <p:cNvSpPr>
              <a:spLocks/>
            </p:cNvSpPr>
            <p:nvPr/>
          </p:nvSpPr>
          <p:spPr bwMode="auto">
            <a:xfrm>
              <a:off x="6262029" y="4198731"/>
              <a:ext cx="9746" cy="9746"/>
            </a:xfrm>
            <a:custGeom>
              <a:avLst/>
              <a:gdLst/>
              <a:ahLst/>
              <a:cxnLst>
                <a:cxn ang="0">
                  <a:pos x="24" y="12"/>
                </a:cxn>
                <a:cxn ang="0">
                  <a:pos x="23" y="12"/>
                </a:cxn>
                <a:cxn ang="0">
                  <a:pos x="23" y="13"/>
                </a:cxn>
                <a:cxn ang="0">
                  <a:pos x="23" y="15"/>
                </a:cxn>
                <a:cxn ang="0">
                  <a:pos x="21" y="20"/>
                </a:cxn>
                <a:cxn ang="0">
                  <a:pos x="16" y="23"/>
                </a:cxn>
                <a:cxn ang="0">
                  <a:pos x="14" y="23"/>
                </a:cxn>
                <a:cxn ang="0">
                  <a:pos x="12" y="23"/>
                </a:cxn>
                <a:cxn ang="0">
                  <a:pos x="12" y="24"/>
                </a:cxn>
                <a:cxn ang="0">
                  <a:pos x="8" y="23"/>
                </a:cxn>
                <a:cxn ang="0">
                  <a:pos x="4" y="20"/>
                </a:cxn>
                <a:cxn ang="0">
                  <a:pos x="0" y="15"/>
                </a:cxn>
                <a:cxn ang="0">
                  <a:pos x="0" y="12"/>
                </a:cxn>
                <a:cxn ang="0">
                  <a:pos x="4" y="3"/>
                </a:cxn>
                <a:cxn ang="0">
                  <a:pos x="12" y="0"/>
                </a:cxn>
                <a:cxn ang="0">
                  <a:pos x="16" y="0"/>
                </a:cxn>
                <a:cxn ang="0">
                  <a:pos x="21" y="3"/>
                </a:cxn>
                <a:cxn ang="0">
                  <a:pos x="23" y="7"/>
                </a:cxn>
                <a:cxn ang="0">
                  <a:pos x="24" y="12"/>
                </a:cxn>
              </a:cxnLst>
              <a:rect l="0" t="0" r="r" b="b"/>
              <a:pathLst>
                <a:path w="24" h="24">
                  <a:moveTo>
                    <a:pt x="24" y="12"/>
                  </a:moveTo>
                  <a:lnTo>
                    <a:pt x="23" y="12"/>
                  </a:lnTo>
                  <a:lnTo>
                    <a:pt x="23" y="13"/>
                  </a:lnTo>
                  <a:lnTo>
                    <a:pt x="23" y="15"/>
                  </a:lnTo>
                  <a:lnTo>
                    <a:pt x="21" y="20"/>
                  </a:lnTo>
                  <a:lnTo>
                    <a:pt x="16" y="23"/>
                  </a:lnTo>
                  <a:lnTo>
                    <a:pt x="14" y="23"/>
                  </a:lnTo>
                  <a:lnTo>
                    <a:pt x="12" y="23"/>
                  </a:lnTo>
                  <a:lnTo>
                    <a:pt x="12" y="24"/>
                  </a:lnTo>
                  <a:lnTo>
                    <a:pt x="8" y="23"/>
                  </a:lnTo>
                  <a:lnTo>
                    <a:pt x="4" y="20"/>
                  </a:lnTo>
                  <a:lnTo>
                    <a:pt x="0" y="15"/>
                  </a:lnTo>
                  <a:lnTo>
                    <a:pt x="0" y="12"/>
                  </a:lnTo>
                  <a:lnTo>
                    <a:pt x="4" y="3"/>
                  </a:lnTo>
                  <a:lnTo>
                    <a:pt x="12" y="0"/>
                  </a:lnTo>
                  <a:lnTo>
                    <a:pt x="16" y="0"/>
                  </a:lnTo>
                  <a:lnTo>
                    <a:pt x="21"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900" name="Freeform 2098"/>
            <p:cNvSpPr>
              <a:spLocks/>
            </p:cNvSpPr>
            <p:nvPr/>
          </p:nvSpPr>
          <p:spPr bwMode="auto">
            <a:xfrm>
              <a:off x="6262029" y="4179239"/>
              <a:ext cx="9746" cy="9746"/>
            </a:xfrm>
            <a:custGeom>
              <a:avLst/>
              <a:gdLst/>
              <a:ahLst/>
              <a:cxnLst>
                <a:cxn ang="0">
                  <a:pos x="24" y="12"/>
                </a:cxn>
                <a:cxn ang="0">
                  <a:pos x="23" y="12"/>
                </a:cxn>
                <a:cxn ang="0">
                  <a:pos x="23" y="13"/>
                </a:cxn>
                <a:cxn ang="0">
                  <a:pos x="23" y="15"/>
                </a:cxn>
                <a:cxn ang="0">
                  <a:pos x="21" y="20"/>
                </a:cxn>
                <a:cxn ang="0">
                  <a:pos x="16" y="23"/>
                </a:cxn>
                <a:cxn ang="0">
                  <a:pos x="14" y="23"/>
                </a:cxn>
                <a:cxn ang="0">
                  <a:pos x="12" y="23"/>
                </a:cxn>
                <a:cxn ang="0">
                  <a:pos x="12" y="24"/>
                </a:cxn>
                <a:cxn ang="0">
                  <a:pos x="8" y="23"/>
                </a:cxn>
                <a:cxn ang="0">
                  <a:pos x="4" y="20"/>
                </a:cxn>
                <a:cxn ang="0">
                  <a:pos x="0" y="15"/>
                </a:cxn>
                <a:cxn ang="0">
                  <a:pos x="0" y="12"/>
                </a:cxn>
                <a:cxn ang="0">
                  <a:pos x="4" y="3"/>
                </a:cxn>
                <a:cxn ang="0">
                  <a:pos x="12" y="0"/>
                </a:cxn>
                <a:cxn ang="0">
                  <a:pos x="16" y="0"/>
                </a:cxn>
                <a:cxn ang="0">
                  <a:pos x="21" y="3"/>
                </a:cxn>
                <a:cxn ang="0">
                  <a:pos x="23" y="7"/>
                </a:cxn>
                <a:cxn ang="0">
                  <a:pos x="24" y="12"/>
                </a:cxn>
              </a:cxnLst>
              <a:rect l="0" t="0" r="r" b="b"/>
              <a:pathLst>
                <a:path w="24" h="24">
                  <a:moveTo>
                    <a:pt x="24" y="12"/>
                  </a:moveTo>
                  <a:lnTo>
                    <a:pt x="23" y="12"/>
                  </a:lnTo>
                  <a:lnTo>
                    <a:pt x="23" y="13"/>
                  </a:lnTo>
                  <a:lnTo>
                    <a:pt x="23" y="15"/>
                  </a:lnTo>
                  <a:lnTo>
                    <a:pt x="21" y="20"/>
                  </a:lnTo>
                  <a:lnTo>
                    <a:pt x="16" y="23"/>
                  </a:lnTo>
                  <a:lnTo>
                    <a:pt x="14" y="23"/>
                  </a:lnTo>
                  <a:lnTo>
                    <a:pt x="12" y="23"/>
                  </a:lnTo>
                  <a:lnTo>
                    <a:pt x="12" y="24"/>
                  </a:lnTo>
                  <a:lnTo>
                    <a:pt x="8" y="23"/>
                  </a:lnTo>
                  <a:lnTo>
                    <a:pt x="4" y="20"/>
                  </a:lnTo>
                  <a:lnTo>
                    <a:pt x="0" y="15"/>
                  </a:lnTo>
                  <a:lnTo>
                    <a:pt x="0" y="12"/>
                  </a:lnTo>
                  <a:lnTo>
                    <a:pt x="4" y="3"/>
                  </a:lnTo>
                  <a:lnTo>
                    <a:pt x="12" y="0"/>
                  </a:lnTo>
                  <a:lnTo>
                    <a:pt x="16" y="0"/>
                  </a:lnTo>
                  <a:lnTo>
                    <a:pt x="21"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901" name="Freeform 2099"/>
            <p:cNvSpPr>
              <a:spLocks/>
            </p:cNvSpPr>
            <p:nvPr/>
          </p:nvSpPr>
          <p:spPr bwMode="auto">
            <a:xfrm>
              <a:off x="6263248" y="4159746"/>
              <a:ext cx="9746" cy="9746"/>
            </a:xfrm>
            <a:custGeom>
              <a:avLst/>
              <a:gdLst/>
              <a:ahLst/>
              <a:cxnLst>
                <a:cxn ang="0">
                  <a:pos x="24" y="12"/>
                </a:cxn>
                <a:cxn ang="0">
                  <a:pos x="22" y="12"/>
                </a:cxn>
                <a:cxn ang="0">
                  <a:pos x="22" y="13"/>
                </a:cxn>
                <a:cxn ang="0">
                  <a:pos x="22"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902" name="Freeform 2100"/>
            <p:cNvSpPr>
              <a:spLocks/>
            </p:cNvSpPr>
            <p:nvPr/>
          </p:nvSpPr>
          <p:spPr bwMode="auto">
            <a:xfrm>
              <a:off x="6265684" y="4141471"/>
              <a:ext cx="9746" cy="9746"/>
            </a:xfrm>
            <a:custGeom>
              <a:avLst/>
              <a:gdLst/>
              <a:ahLst/>
              <a:cxnLst>
                <a:cxn ang="0">
                  <a:pos x="24" y="12"/>
                </a:cxn>
                <a:cxn ang="0">
                  <a:pos x="23" y="12"/>
                </a:cxn>
                <a:cxn ang="0">
                  <a:pos x="23" y="14"/>
                </a:cxn>
                <a:cxn ang="0">
                  <a:pos x="23" y="16"/>
                </a:cxn>
                <a:cxn ang="0">
                  <a:pos x="20" y="21"/>
                </a:cxn>
                <a:cxn ang="0">
                  <a:pos x="16" y="23"/>
                </a:cxn>
                <a:cxn ang="0">
                  <a:pos x="13" y="23"/>
                </a:cxn>
                <a:cxn ang="0">
                  <a:pos x="12" y="23"/>
                </a:cxn>
                <a:cxn ang="0">
                  <a:pos x="12" y="24"/>
                </a:cxn>
                <a:cxn ang="0">
                  <a:pos x="7" y="23"/>
                </a:cxn>
                <a:cxn ang="0">
                  <a:pos x="4" y="21"/>
                </a:cxn>
                <a:cxn ang="0">
                  <a:pos x="0" y="16"/>
                </a:cxn>
                <a:cxn ang="0">
                  <a:pos x="0" y="12"/>
                </a:cxn>
                <a:cxn ang="0">
                  <a:pos x="4" y="4"/>
                </a:cxn>
                <a:cxn ang="0">
                  <a:pos x="12" y="0"/>
                </a:cxn>
                <a:cxn ang="0">
                  <a:pos x="16" y="0"/>
                </a:cxn>
                <a:cxn ang="0">
                  <a:pos x="20" y="4"/>
                </a:cxn>
                <a:cxn ang="0">
                  <a:pos x="23" y="8"/>
                </a:cxn>
                <a:cxn ang="0">
                  <a:pos x="24" y="12"/>
                </a:cxn>
              </a:cxnLst>
              <a:rect l="0" t="0" r="r" b="b"/>
              <a:pathLst>
                <a:path w="24" h="24">
                  <a:moveTo>
                    <a:pt x="24" y="12"/>
                  </a:moveTo>
                  <a:lnTo>
                    <a:pt x="23" y="12"/>
                  </a:lnTo>
                  <a:lnTo>
                    <a:pt x="23" y="14"/>
                  </a:lnTo>
                  <a:lnTo>
                    <a:pt x="23" y="16"/>
                  </a:lnTo>
                  <a:lnTo>
                    <a:pt x="20" y="21"/>
                  </a:lnTo>
                  <a:lnTo>
                    <a:pt x="16" y="23"/>
                  </a:lnTo>
                  <a:lnTo>
                    <a:pt x="13" y="23"/>
                  </a:lnTo>
                  <a:lnTo>
                    <a:pt x="12" y="23"/>
                  </a:lnTo>
                  <a:lnTo>
                    <a:pt x="12" y="24"/>
                  </a:lnTo>
                  <a:lnTo>
                    <a:pt x="7" y="23"/>
                  </a:lnTo>
                  <a:lnTo>
                    <a:pt x="4" y="21"/>
                  </a:lnTo>
                  <a:lnTo>
                    <a:pt x="0" y="16"/>
                  </a:lnTo>
                  <a:lnTo>
                    <a:pt x="0" y="12"/>
                  </a:lnTo>
                  <a:lnTo>
                    <a:pt x="4" y="4"/>
                  </a:lnTo>
                  <a:lnTo>
                    <a:pt x="12" y="0"/>
                  </a:lnTo>
                  <a:lnTo>
                    <a:pt x="16" y="0"/>
                  </a:lnTo>
                  <a:lnTo>
                    <a:pt x="20" y="4"/>
                  </a:lnTo>
                  <a:lnTo>
                    <a:pt x="23" y="8"/>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903" name="Freeform 2101"/>
            <p:cNvSpPr>
              <a:spLocks/>
            </p:cNvSpPr>
            <p:nvPr/>
          </p:nvSpPr>
          <p:spPr bwMode="auto">
            <a:xfrm>
              <a:off x="6275431" y="4124415"/>
              <a:ext cx="9746" cy="9746"/>
            </a:xfrm>
            <a:custGeom>
              <a:avLst/>
              <a:gdLst/>
              <a:ahLst/>
              <a:cxnLst>
                <a:cxn ang="0">
                  <a:pos x="24" y="12"/>
                </a:cxn>
                <a:cxn ang="0">
                  <a:pos x="23" y="12"/>
                </a:cxn>
                <a:cxn ang="0">
                  <a:pos x="23" y="13"/>
                </a:cxn>
                <a:cxn ang="0">
                  <a:pos x="23" y="15"/>
                </a:cxn>
                <a:cxn ang="0">
                  <a:pos x="20" y="20"/>
                </a:cxn>
                <a:cxn ang="0">
                  <a:pos x="15" y="22"/>
                </a:cxn>
                <a:cxn ang="0">
                  <a:pos x="13" y="22"/>
                </a:cxn>
                <a:cxn ang="0">
                  <a:pos x="12" y="22"/>
                </a:cxn>
                <a:cxn ang="0">
                  <a:pos x="12" y="24"/>
                </a:cxn>
                <a:cxn ang="0">
                  <a:pos x="7" y="22"/>
                </a:cxn>
                <a:cxn ang="0">
                  <a:pos x="3" y="20"/>
                </a:cxn>
                <a:cxn ang="0">
                  <a:pos x="0" y="15"/>
                </a:cxn>
                <a:cxn ang="0">
                  <a:pos x="0" y="12"/>
                </a:cxn>
                <a:cxn ang="0">
                  <a:pos x="3" y="3"/>
                </a:cxn>
                <a:cxn ang="0">
                  <a:pos x="12" y="0"/>
                </a:cxn>
                <a:cxn ang="0">
                  <a:pos x="15" y="0"/>
                </a:cxn>
                <a:cxn ang="0">
                  <a:pos x="20" y="3"/>
                </a:cxn>
                <a:cxn ang="0">
                  <a:pos x="23" y="7"/>
                </a:cxn>
                <a:cxn ang="0">
                  <a:pos x="24" y="12"/>
                </a:cxn>
              </a:cxnLst>
              <a:rect l="0" t="0" r="r" b="b"/>
              <a:pathLst>
                <a:path w="24" h="24">
                  <a:moveTo>
                    <a:pt x="24" y="12"/>
                  </a:moveTo>
                  <a:lnTo>
                    <a:pt x="23" y="12"/>
                  </a:lnTo>
                  <a:lnTo>
                    <a:pt x="23" y="13"/>
                  </a:lnTo>
                  <a:lnTo>
                    <a:pt x="23" y="15"/>
                  </a:lnTo>
                  <a:lnTo>
                    <a:pt x="20" y="20"/>
                  </a:lnTo>
                  <a:lnTo>
                    <a:pt x="15" y="22"/>
                  </a:lnTo>
                  <a:lnTo>
                    <a:pt x="13" y="22"/>
                  </a:lnTo>
                  <a:lnTo>
                    <a:pt x="12" y="22"/>
                  </a:lnTo>
                  <a:lnTo>
                    <a:pt x="12" y="24"/>
                  </a:lnTo>
                  <a:lnTo>
                    <a:pt x="7" y="22"/>
                  </a:lnTo>
                  <a:lnTo>
                    <a:pt x="3" y="20"/>
                  </a:lnTo>
                  <a:lnTo>
                    <a:pt x="0" y="15"/>
                  </a:lnTo>
                  <a:lnTo>
                    <a:pt x="0" y="12"/>
                  </a:lnTo>
                  <a:lnTo>
                    <a:pt x="3" y="3"/>
                  </a:lnTo>
                  <a:lnTo>
                    <a:pt x="12" y="0"/>
                  </a:lnTo>
                  <a:lnTo>
                    <a:pt x="15" y="0"/>
                  </a:lnTo>
                  <a:lnTo>
                    <a:pt x="20" y="3"/>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904" name="Freeform 2102"/>
            <p:cNvSpPr>
              <a:spLocks/>
            </p:cNvSpPr>
            <p:nvPr/>
          </p:nvSpPr>
          <p:spPr bwMode="auto">
            <a:xfrm>
              <a:off x="6291269" y="4113450"/>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905" name="Freeform 2103"/>
            <p:cNvSpPr>
              <a:spLocks/>
            </p:cNvSpPr>
            <p:nvPr/>
          </p:nvSpPr>
          <p:spPr bwMode="auto">
            <a:xfrm>
              <a:off x="6311980" y="4108577"/>
              <a:ext cx="9746" cy="9746"/>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906" name="Freeform 2104"/>
            <p:cNvSpPr>
              <a:spLocks/>
            </p:cNvSpPr>
            <p:nvPr/>
          </p:nvSpPr>
          <p:spPr bwMode="auto">
            <a:xfrm>
              <a:off x="6331473" y="4108577"/>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907" name="Freeform 2105"/>
            <p:cNvSpPr>
              <a:spLocks/>
            </p:cNvSpPr>
            <p:nvPr/>
          </p:nvSpPr>
          <p:spPr bwMode="auto">
            <a:xfrm>
              <a:off x="6350966" y="4108577"/>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908" name="Freeform 2106"/>
            <p:cNvSpPr>
              <a:spLocks/>
            </p:cNvSpPr>
            <p:nvPr/>
          </p:nvSpPr>
          <p:spPr bwMode="auto">
            <a:xfrm>
              <a:off x="6370459" y="4108577"/>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909" name="Freeform 2107"/>
            <p:cNvSpPr>
              <a:spLocks/>
            </p:cNvSpPr>
            <p:nvPr/>
          </p:nvSpPr>
          <p:spPr bwMode="auto">
            <a:xfrm>
              <a:off x="6389951" y="4108577"/>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910" name="Freeform 2108"/>
            <p:cNvSpPr>
              <a:spLocks/>
            </p:cNvSpPr>
            <p:nvPr/>
          </p:nvSpPr>
          <p:spPr bwMode="auto">
            <a:xfrm>
              <a:off x="6409444" y="4108577"/>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911" name="Freeform 2109"/>
            <p:cNvSpPr>
              <a:spLocks/>
            </p:cNvSpPr>
            <p:nvPr/>
          </p:nvSpPr>
          <p:spPr bwMode="auto">
            <a:xfrm>
              <a:off x="6428937" y="4108577"/>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912" name="Freeform 2110"/>
            <p:cNvSpPr>
              <a:spLocks/>
            </p:cNvSpPr>
            <p:nvPr/>
          </p:nvSpPr>
          <p:spPr bwMode="auto">
            <a:xfrm>
              <a:off x="6448430" y="4108577"/>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913" name="Freeform 2111"/>
            <p:cNvSpPr>
              <a:spLocks/>
            </p:cNvSpPr>
            <p:nvPr/>
          </p:nvSpPr>
          <p:spPr bwMode="auto">
            <a:xfrm>
              <a:off x="6467923" y="4108577"/>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914" name="Freeform 2112"/>
            <p:cNvSpPr>
              <a:spLocks/>
            </p:cNvSpPr>
            <p:nvPr/>
          </p:nvSpPr>
          <p:spPr bwMode="auto">
            <a:xfrm>
              <a:off x="6487416" y="4108577"/>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915" name="Freeform 2113"/>
            <p:cNvSpPr>
              <a:spLocks/>
            </p:cNvSpPr>
            <p:nvPr/>
          </p:nvSpPr>
          <p:spPr bwMode="auto">
            <a:xfrm>
              <a:off x="6506909" y="4108577"/>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916" name="Freeform 2114"/>
            <p:cNvSpPr>
              <a:spLocks/>
            </p:cNvSpPr>
            <p:nvPr/>
          </p:nvSpPr>
          <p:spPr bwMode="auto">
            <a:xfrm>
              <a:off x="6526402" y="4108577"/>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917" name="Freeform 2115"/>
            <p:cNvSpPr>
              <a:spLocks/>
            </p:cNvSpPr>
            <p:nvPr/>
          </p:nvSpPr>
          <p:spPr bwMode="auto">
            <a:xfrm>
              <a:off x="6545895" y="4108577"/>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918" name="Freeform 2116"/>
            <p:cNvSpPr>
              <a:spLocks/>
            </p:cNvSpPr>
            <p:nvPr/>
          </p:nvSpPr>
          <p:spPr bwMode="auto">
            <a:xfrm>
              <a:off x="6565388" y="4108577"/>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919" name="Freeform 2117"/>
            <p:cNvSpPr>
              <a:spLocks/>
            </p:cNvSpPr>
            <p:nvPr/>
          </p:nvSpPr>
          <p:spPr bwMode="auto">
            <a:xfrm>
              <a:off x="6584880" y="4108577"/>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920" name="Freeform 2118"/>
            <p:cNvSpPr>
              <a:spLocks/>
            </p:cNvSpPr>
            <p:nvPr/>
          </p:nvSpPr>
          <p:spPr bwMode="auto">
            <a:xfrm>
              <a:off x="6604373" y="4108577"/>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921" name="Freeform 2119"/>
            <p:cNvSpPr>
              <a:spLocks/>
            </p:cNvSpPr>
            <p:nvPr/>
          </p:nvSpPr>
          <p:spPr bwMode="auto">
            <a:xfrm>
              <a:off x="6623866" y="4108577"/>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922" name="Freeform 2120"/>
            <p:cNvSpPr>
              <a:spLocks/>
            </p:cNvSpPr>
            <p:nvPr/>
          </p:nvSpPr>
          <p:spPr bwMode="auto">
            <a:xfrm>
              <a:off x="6643359" y="4108577"/>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923" name="Freeform 2121"/>
            <p:cNvSpPr>
              <a:spLocks/>
            </p:cNvSpPr>
            <p:nvPr/>
          </p:nvSpPr>
          <p:spPr bwMode="auto">
            <a:xfrm>
              <a:off x="6662852" y="4108577"/>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924" name="Freeform 2122"/>
            <p:cNvSpPr>
              <a:spLocks/>
            </p:cNvSpPr>
            <p:nvPr/>
          </p:nvSpPr>
          <p:spPr bwMode="auto">
            <a:xfrm>
              <a:off x="6682345" y="4108577"/>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925" name="Freeform 2123"/>
            <p:cNvSpPr>
              <a:spLocks/>
            </p:cNvSpPr>
            <p:nvPr/>
          </p:nvSpPr>
          <p:spPr bwMode="auto">
            <a:xfrm>
              <a:off x="6701838" y="4108577"/>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926" name="Freeform 2124"/>
            <p:cNvSpPr>
              <a:spLocks/>
            </p:cNvSpPr>
            <p:nvPr/>
          </p:nvSpPr>
          <p:spPr bwMode="auto">
            <a:xfrm>
              <a:off x="6721331" y="4108577"/>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927" name="Freeform 2125"/>
            <p:cNvSpPr>
              <a:spLocks/>
            </p:cNvSpPr>
            <p:nvPr/>
          </p:nvSpPr>
          <p:spPr bwMode="auto">
            <a:xfrm>
              <a:off x="6740824" y="4108577"/>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928" name="Freeform 2126"/>
            <p:cNvSpPr>
              <a:spLocks/>
            </p:cNvSpPr>
            <p:nvPr/>
          </p:nvSpPr>
          <p:spPr bwMode="auto">
            <a:xfrm>
              <a:off x="6760316" y="4108577"/>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929" name="Freeform 2127"/>
            <p:cNvSpPr>
              <a:spLocks/>
            </p:cNvSpPr>
            <p:nvPr/>
          </p:nvSpPr>
          <p:spPr bwMode="auto">
            <a:xfrm>
              <a:off x="6779809" y="4108577"/>
              <a:ext cx="9746" cy="9746"/>
            </a:xfrm>
            <a:custGeom>
              <a:avLst/>
              <a:gdLst/>
              <a:ahLst/>
              <a:cxnLst>
                <a:cxn ang="0">
                  <a:pos x="24" y="12"/>
                </a:cxn>
                <a:cxn ang="0">
                  <a:pos x="23" y="12"/>
                </a:cxn>
                <a:cxn ang="0">
                  <a:pos x="23" y="13"/>
                </a:cxn>
                <a:cxn ang="0">
                  <a:pos x="23" y="16"/>
                </a:cxn>
                <a:cxn ang="0">
                  <a:pos x="20" y="20"/>
                </a:cxn>
                <a:cxn ang="0">
                  <a:pos x="15" y="23"/>
                </a:cxn>
                <a:cxn ang="0">
                  <a:pos x="13" y="23"/>
                </a:cxn>
                <a:cxn ang="0">
                  <a:pos x="12" y="23"/>
                </a:cxn>
                <a:cxn ang="0">
                  <a:pos x="12" y="24"/>
                </a:cxn>
                <a:cxn ang="0">
                  <a:pos x="7" y="23"/>
                </a:cxn>
                <a:cxn ang="0">
                  <a:pos x="3" y="20"/>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0"/>
                  </a:lnTo>
                  <a:lnTo>
                    <a:pt x="15" y="23"/>
                  </a:lnTo>
                  <a:lnTo>
                    <a:pt x="13" y="23"/>
                  </a:lnTo>
                  <a:lnTo>
                    <a:pt x="12" y="23"/>
                  </a:lnTo>
                  <a:lnTo>
                    <a:pt x="12" y="24"/>
                  </a:lnTo>
                  <a:lnTo>
                    <a:pt x="7" y="23"/>
                  </a:lnTo>
                  <a:lnTo>
                    <a:pt x="3" y="20"/>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930" name="Freeform 2128"/>
            <p:cNvSpPr>
              <a:spLocks/>
            </p:cNvSpPr>
            <p:nvPr/>
          </p:nvSpPr>
          <p:spPr bwMode="auto">
            <a:xfrm>
              <a:off x="6799302" y="4108577"/>
              <a:ext cx="9746" cy="9746"/>
            </a:xfrm>
            <a:custGeom>
              <a:avLst/>
              <a:gdLst/>
              <a:ahLst/>
              <a:cxnLst>
                <a:cxn ang="0">
                  <a:pos x="24" y="12"/>
                </a:cxn>
                <a:cxn ang="0">
                  <a:pos x="22" y="12"/>
                </a:cxn>
                <a:cxn ang="0">
                  <a:pos x="22" y="13"/>
                </a:cxn>
                <a:cxn ang="0">
                  <a:pos x="22"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2" y="7"/>
                </a:cxn>
                <a:cxn ang="0">
                  <a:pos x="24" y="12"/>
                </a:cxn>
              </a:cxnLst>
              <a:rect l="0" t="0" r="r" b="b"/>
              <a:pathLst>
                <a:path w="24" h="24">
                  <a:moveTo>
                    <a:pt x="24" y="12"/>
                  </a:moveTo>
                  <a:lnTo>
                    <a:pt x="22" y="12"/>
                  </a:lnTo>
                  <a:lnTo>
                    <a:pt x="22" y="13"/>
                  </a:lnTo>
                  <a:lnTo>
                    <a:pt x="22"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2"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931" name="Freeform 2129"/>
            <p:cNvSpPr>
              <a:spLocks/>
            </p:cNvSpPr>
            <p:nvPr/>
          </p:nvSpPr>
          <p:spPr bwMode="auto">
            <a:xfrm>
              <a:off x="6817577" y="4113450"/>
              <a:ext cx="9746" cy="9746"/>
            </a:xfrm>
            <a:custGeom>
              <a:avLst/>
              <a:gdLst/>
              <a:ahLst/>
              <a:cxnLst>
                <a:cxn ang="0">
                  <a:pos x="24" y="12"/>
                </a:cxn>
                <a:cxn ang="0">
                  <a:pos x="23" y="12"/>
                </a:cxn>
                <a:cxn ang="0">
                  <a:pos x="23" y="13"/>
                </a:cxn>
                <a:cxn ang="0">
                  <a:pos x="23" y="16"/>
                </a:cxn>
                <a:cxn ang="0">
                  <a:pos x="21" y="20"/>
                </a:cxn>
                <a:cxn ang="0">
                  <a:pos x="16" y="23"/>
                </a:cxn>
                <a:cxn ang="0">
                  <a:pos x="14" y="23"/>
                </a:cxn>
                <a:cxn ang="0">
                  <a:pos x="12" y="23"/>
                </a:cxn>
                <a:cxn ang="0">
                  <a:pos x="12" y="24"/>
                </a:cxn>
                <a:cxn ang="0">
                  <a:pos x="8" y="23"/>
                </a:cxn>
                <a:cxn ang="0">
                  <a:pos x="4" y="20"/>
                </a:cxn>
                <a:cxn ang="0">
                  <a:pos x="0" y="16"/>
                </a:cxn>
                <a:cxn ang="0">
                  <a:pos x="0" y="12"/>
                </a:cxn>
                <a:cxn ang="0">
                  <a:pos x="4" y="4"/>
                </a:cxn>
                <a:cxn ang="0">
                  <a:pos x="12" y="0"/>
                </a:cxn>
                <a:cxn ang="0">
                  <a:pos x="16" y="0"/>
                </a:cxn>
                <a:cxn ang="0">
                  <a:pos x="21" y="4"/>
                </a:cxn>
                <a:cxn ang="0">
                  <a:pos x="23" y="7"/>
                </a:cxn>
                <a:cxn ang="0">
                  <a:pos x="24" y="12"/>
                </a:cxn>
              </a:cxnLst>
              <a:rect l="0" t="0" r="r" b="b"/>
              <a:pathLst>
                <a:path w="24" h="24">
                  <a:moveTo>
                    <a:pt x="24" y="12"/>
                  </a:moveTo>
                  <a:lnTo>
                    <a:pt x="23" y="12"/>
                  </a:lnTo>
                  <a:lnTo>
                    <a:pt x="23" y="13"/>
                  </a:lnTo>
                  <a:lnTo>
                    <a:pt x="23" y="16"/>
                  </a:lnTo>
                  <a:lnTo>
                    <a:pt x="21" y="20"/>
                  </a:lnTo>
                  <a:lnTo>
                    <a:pt x="16" y="23"/>
                  </a:lnTo>
                  <a:lnTo>
                    <a:pt x="14" y="23"/>
                  </a:lnTo>
                  <a:lnTo>
                    <a:pt x="12" y="23"/>
                  </a:lnTo>
                  <a:lnTo>
                    <a:pt x="12" y="24"/>
                  </a:lnTo>
                  <a:lnTo>
                    <a:pt x="8" y="23"/>
                  </a:lnTo>
                  <a:lnTo>
                    <a:pt x="4" y="20"/>
                  </a:lnTo>
                  <a:lnTo>
                    <a:pt x="0" y="16"/>
                  </a:lnTo>
                  <a:lnTo>
                    <a:pt x="0" y="12"/>
                  </a:lnTo>
                  <a:lnTo>
                    <a:pt x="4" y="4"/>
                  </a:lnTo>
                  <a:lnTo>
                    <a:pt x="12" y="0"/>
                  </a:lnTo>
                  <a:lnTo>
                    <a:pt x="16" y="0"/>
                  </a:lnTo>
                  <a:lnTo>
                    <a:pt x="21"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932" name="Freeform 2130"/>
            <p:cNvSpPr>
              <a:spLocks/>
            </p:cNvSpPr>
            <p:nvPr/>
          </p:nvSpPr>
          <p:spPr bwMode="auto">
            <a:xfrm>
              <a:off x="6833415" y="4124415"/>
              <a:ext cx="9746" cy="9746"/>
            </a:xfrm>
            <a:custGeom>
              <a:avLst/>
              <a:gdLst/>
              <a:ahLst/>
              <a:cxnLst>
                <a:cxn ang="0">
                  <a:pos x="24" y="12"/>
                </a:cxn>
                <a:cxn ang="0">
                  <a:pos x="23" y="12"/>
                </a:cxn>
                <a:cxn ang="0">
                  <a:pos x="23" y="14"/>
                </a:cxn>
                <a:cxn ang="0">
                  <a:pos x="23"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3" y="8"/>
                </a:cxn>
                <a:cxn ang="0">
                  <a:pos x="24" y="12"/>
                </a:cxn>
              </a:cxnLst>
              <a:rect l="0" t="0" r="r" b="b"/>
              <a:pathLst>
                <a:path w="24" h="24">
                  <a:moveTo>
                    <a:pt x="24" y="12"/>
                  </a:moveTo>
                  <a:lnTo>
                    <a:pt x="23" y="12"/>
                  </a:lnTo>
                  <a:lnTo>
                    <a:pt x="23" y="14"/>
                  </a:lnTo>
                  <a:lnTo>
                    <a:pt x="23"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3" y="8"/>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933" name="Freeform 2131"/>
            <p:cNvSpPr>
              <a:spLocks/>
            </p:cNvSpPr>
            <p:nvPr/>
          </p:nvSpPr>
          <p:spPr bwMode="auto">
            <a:xfrm>
              <a:off x="6843161" y="4140253"/>
              <a:ext cx="9746" cy="9746"/>
            </a:xfrm>
            <a:custGeom>
              <a:avLst/>
              <a:gdLst/>
              <a:ahLst/>
              <a:cxnLst>
                <a:cxn ang="0">
                  <a:pos x="24" y="12"/>
                </a:cxn>
                <a:cxn ang="0">
                  <a:pos x="23" y="12"/>
                </a:cxn>
                <a:cxn ang="0">
                  <a:pos x="23" y="13"/>
                </a:cxn>
                <a:cxn ang="0">
                  <a:pos x="23" y="16"/>
                </a:cxn>
                <a:cxn ang="0">
                  <a:pos x="20" y="21"/>
                </a:cxn>
                <a:cxn ang="0">
                  <a:pos x="15" y="23"/>
                </a:cxn>
                <a:cxn ang="0">
                  <a:pos x="13" y="23"/>
                </a:cxn>
                <a:cxn ang="0">
                  <a:pos x="12" y="23"/>
                </a:cxn>
                <a:cxn ang="0">
                  <a:pos x="12" y="24"/>
                </a:cxn>
                <a:cxn ang="0">
                  <a:pos x="7" y="23"/>
                </a:cxn>
                <a:cxn ang="0">
                  <a:pos x="3" y="21"/>
                </a:cxn>
                <a:cxn ang="0">
                  <a:pos x="0" y="16"/>
                </a:cxn>
                <a:cxn ang="0">
                  <a:pos x="0" y="12"/>
                </a:cxn>
                <a:cxn ang="0">
                  <a:pos x="3" y="4"/>
                </a:cxn>
                <a:cxn ang="0">
                  <a:pos x="12" y="0"/>
                </a:cxn>
                <a:cxn ang="0">
                  <a:pos x="15" y="0"/>
                </a:cxn>
                <a:cxn ang="0">
                  <a:pos x="20" y="4"/>
                </a:cxn>
                <a:cxn ang="0">
                  <a:pos x="23" y="7"/>
                </a:cxn>
                <a:cxn ang="0">
                  <a:pos x="24" y="12"/>
                </a:cxn>
              </a:cxnLst>
              <a:rect l="0" t="0" r="r" b="b"/>
              <a:pathLst>
                <a:path w="24" h="24">
                  <a:moveTo>
                    <a:pt x="24" y="12"/>
                  </a:moveTo>
                  <a:lnTo>
                    <a:pt x="23" y="12"/>
                  </a:lnTo>
                  <a:lnTo>
                    <a:pt x="23" y="13"/>
                  </a:lnTo>
                  <a:lnTo>
                    <a:pt x="23" y="16"/>
                  </a:lnTo>
                  <a:lnTo>
                    <a:pt x="20" y="21"/>
                  </a:lnTo>
                  <a:lnTo>
                    <a:pt x="15" y="23"/>
                  </a:lnTo>
                  <a:lnTo>
                    <a:pt x="13" y="23"/>
                  </a:lnTo>
                  <a:lnTo>
                    <a:pt x="12" y="23"/>
                  </a:lnTo>
                  <a:lnTo>
                    <a:pt x="12" y="24"/>
                  </a:lnTo>
                  <a:lnTo>
                    <a:pt x="7" y="23"/>
                  </a:lnTo>
                  <a:lnTo>
                    <a:pt x="3" y="21"/>
                  </a:lnTo>
                  <a:lnTo>
                    <a:pt x="0" y="16"/>
                  </a:lnTo>
                  <a:lnTo>
                    <a:pt x="0" y="12"/>
                  </a:lnTo>
                  <a:lnTo>
                    <a:pt x="3" y="4"/>
                  </a:lnTo>
                  <a:lnTo>
                    <a:pt x="12" y="0"/>
                  </a:lnTo>
                  <a:lnTo>
                    <a:pt x="15" y="0"/>
                  </a:lnTo>
                  <a:lnTo>
                    <a:pt x="20" y="4"/>
                  </a:lnTo>
                  <a:lnTo>
                    <a:pt x="23" y="7"/>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934" name="Freeform 2132"/>
            <p:cNvSpPr>
              <a:spLocks/>
            </p:cNvSpPr>
            <p:nvPr/>
          </p:nvSpPr>
          <p:spPr bwMode="auto">
            <a:xfrm>
              <a:off x="6846816" y="4160964"/>
              <a:ext cx="9746" cy="9746"/>
            </a:xfrm>
            <a:custGeom>
              <a:avLst/>
              <a:gdLst/>
              <a:ahLst/>
              <a:cxnLst>
                <a:cxn ang="0">
                  <a:pos x="24" y="12"/>
                </a:cxn>
                <a:cxn ang="0">
                  <a:pos x="23" y="12"/>
                </a:cxn>
                <a:cxn ang="0">
                  <a:pos x="23" y="14"/>
                </a:cxn>
                <a:cxn ang="0">
                  <a:pos x="23" y="16"/>
                </a:cxn>
                <a:cxn ang="0">
                  <a:pos x="21" y="21"/>
                </a:cxn>
                <a:cxn ang="0">
                  <a:pos x="16" y="23"/>
                </a:cxn>
                <a:cxn ang="0">
                  <a:pos x="14" y="23"/>
                </a:cxn>
                <a:cxn ang="0">
                  <a:pos x="12" y="23"/>
                </a:cxn>
                <a:cxn ang="0">
                  <a:pos x="12" y="24"/>
                </a:cxn>
                <a:cxn ang="0">
                  <a:pos x="8" y="23"/>
                </a:cxn>
                <a:cxn ang="0">
                  <a:pos x="4" y="21"/>
                </a:cxn>
                <a:cxn ang="0">
                  <a:pos x="0" y="16"/>
                </a:cxn>
                <a:cxn ang="0">
                  <a:pos x="0" y="12"/>
                </a:cxn>
                <a:cxn ang="0">
                  <a:pos x="4" y="4"/>
                </a:cxn>
                <a:cxn ang="0">
                  <a:pos x="12" y="0"/>
                </a:cxn>
                <a:cxn ang="0">
                  <a:pos x="16" y="0"/>
                </a:cxn>
                <a:cxn ang="0">
                  <a:pos x="21" y="4"/>
                </a:cxn>
                <a:cxn ang="0">
                  <a:pos x="23" y="8"/>
                </a:cxn>
                <a:cxn ang="0">
                  <a:pos x="24" y="12"/>
                </a:cxn>
              </a:cxnLst>
              <a:rect l="0" t="0" r="r" b="b"/>
              <a:pathLst>
                <a:path w="24" h="24">
                  <a:moveTo>
                    <a:pt x="24" y="12"/>
                  </a:moveTo>
                  <a:lnTo>
                    <a:pt x="23" y="12"/>
                  </a:lnTo>
                  <a:lnTo>
                    <a:pt x="23" y="14"/>
                  </a:lnTo>
                  <a:lnTo>
                    <a:pt x="23" y="16"/>
                  </a:lnTo>
                  <a:lnTo>
                    <a:pt x="21" y="21"/>
                  </a:lnTo>
                  <a:lnTo>
                    <a:pt x="16" y="23"/>
                  </a:lnTo>
                  <a:lnTo>
                    <a:pt x="14" y="23"/>
                  </a:lnTo>
                  <a:lnTo>
                    <a:pt x="12" y="23"/>
                  </a:lnTo>
                  <a:lnTo>
                    <a:pt x="12" y="24"/>
                  </a:lnTo>
                  <a:lnTo>
                    <a:pt x="8" y="23"/>
                  </a:lnTo>
                  <a:lnTo>
                    <a:pt x="4" y="21"/>
                  </a:lnTo>
                  <a:lnTo>
                    <a:pt x="0" y="16"/>
                  </a:lnTo>
                  <a:lnTo>
                    <a:pt x="0" y="12"/>
                  </a:lnTo>
                  <a:lnTo>
                    <a:pt x="4" y="4"/>
                  </a:lnTo>
                  <a:lnTo>
                    <a:pt x="12" y="0"/>
                  </a:lnTo>
                  <a:lnTo>
                    <a:pt x="16" y="0"/>
                  </a:lnTo>
                  <a:lnTo>
                    <a:pt x="21" y="4"/>
                  </a:lnTo>
                  <a:lnTo>
                    <a:pt x="23" y="8"/>
                  </a:lnTo>
                  <a:lnTo>
                    <a:pt x="24" y="12"/>
                  </a:lnTo>
                  <a:close/>
                </a:path>
              </a:pathLst>
            </a:custGeom>
            <a:solidFill>
              <a:srgbClr val="000000"/>
            </a:solidFill>
            <a:ln w="9525">
              <a:noFill/>
              <a:round/>
              <a:headEnd/>
              <a:tailEnd/>
            </a:ln>
          </p:spPr>
          <p:txBody>
            <a:bodyPr/>
            <a:lstStyle/>
            <a:p>
              <a:endParaRPr lang="en-US" sz="900" b="1">
                <a:cs typeface="Calibri" pitchFamily="34" charset="0"/>
              </a:endParaRPr>
            </a:p>
          </p:txBody>
        </p:sp>
        <p:sp>
          <p:nvSpPr>
            <p:cNvPr id="935" name="Rectangle 2133"/>
            <p:cNvSpPr>
              <a:spLocks noChangeArrowheads="1"/>
            </p:cNvSpPr>
            <p:nvPr/>
          </p:nvSpPr>
          <p:spPr bwMode="auto">
            <a:xfrm>
              <a:off x="6439902" y="4181675"/>
              <a:ext cx="227626" cy="138499"/>
            </a:xfrm>
            <a:prstGeom prst="rect">
              <a:avLst/>
            </a:prstGeom>
            <a:noFill/>
            <a:ln w="9525">
              <a:noFill/>
              <a:miter lim="800000"/>
              <a:headEnd/>
              <a:tailEnd/>
            </a:ln>
          </p:spPr>
          <p:txBody>
            <a:bodyPr wrap="none" lIns="0" tIns="0" rIns="0" bIns="0">
              <a:spAutoFit/>
            </a:bodyPr>
            <a:lstStyle/>
            <a:p>
              <a:pPr marL="354013" indent="-354013" defTabSz="941388"/>
              <a:r>
                <a:rPr lang="en-US" sz="900" b="1">
                  <a:solidFill>
                    <a:schemeClr val="bg1"/>
                  </a:solidFill>
                  <a:cs typeface="Calibri" pitchFamily="34" charset="0"/>
                </a:rPr>
                <a:t>Data</a:t>
              </a:r>
            </a:p>
          </p:txBody>
        </p:sp>
      </p:grpSp>
      <p:sp>
        <p:nvSpPr>
          <p:cNvPr id="936" name="Freeform 2134"/>
          <p:cNvSpPr>
            <a:spLocks/>
          </p:cNvSpPr>
          <p:nvPr/>
        </p:nvSpPr>
        <p:spPr bwMode="auto">
          <a:xfrm>
            <a:off x="2222742" y="2375965"/>
            <a:ext cx="1442474" cy="350872"/>
          </a:xfrm>
          <a:custGeom>
            <a:avLst/>
            <a:gdLst/>
            <a:ahLst/>
            <a:cxnLst>
              <a:cxn ang="0">
                <a:pos x="3550" y="168"/>
              </a:cxn>
              <a:cxn ang="0">
                <a:pos x="3544" y="126"/>
              </a:cxn>
              <a:cxn ang="0">
                <a:pos x="3532" y="90"/>
              </a:cxn>
              <a:cxn ang="0">
                <a:pos x="3514" y="60"/>
              </a:cxn>
              <a:cxn ang="0">
                <a:pos x="3490" y="36"/>
              </a:cxn>
              <a:cxn ang="0">
                <a:pos x="3460" y="18"/>
              </a:cxn>
              <a:cxn ang="0">
                <a:pos x="3424" y="6"/>
              </a:cxn>
              <a:cxn ang="0">
                <a:pos x="3382" y="0"/>
              </a:cxn>
              <a:cxn ang="0">
                <a:pos x="192" y="0"/>
              </a:cxn>
              <a:cxn ang="0">
                <a:pos x="146" y="2"/>
              </a:cxn>
              <a:cxn ang="0">
                <a:pos x="108" y="12"/>
              </a:cxn>
              <a:cxn ang="0">
                <a:pos x="74" y="26"/>
              </a:cxn>
              <a:cxn ang="0">
                <a:pos x="48" y="48"/>
              </a:cxn>
              <a:cxn ang="0">
                <a:pos x="26" y="74"/>
              </a:cxn>
              <a:cxn ang="0">
                <a:pos x="12" y="108"/>
              </a:cxn>
              <a:cxn ang="0">
                <a:pos x="2" y="146"/>
              </a:cxn>
              <a:cxn ang="0">
                <a:pos x="0" y="192"/>
              </a:cxn>
              <a:cxn ang="0">
                <a:pos x="0" y="695"/>
              </a:cxn>
              <a:cxn ang="0">
                <a:pos x="6" y="737"/>
              </a:cxn>
              <a:cxn ang="0">
                <a:pos x="18" y="773"/>
              </a:cxn>
              <a:cxn ang="0">
                <a:pos x="36" y="803"/>
              </a:cxn>
              <a:cxn ang="0">
                <a:pos x="60" y="827"/>
              </a:cxn>
              <a:cxn ang="0">
                <a:pos x="90" y="845"/>
              </a:cxn>
              <a:cxn ang="0">
                <a:pos x="126" y="857"/>
              </a:cxn>
              <a:cxn ang="0">
                <a:pos x="168" y="863"/>
              </a:cxn>
              <a:cxn ang="0">
                <a:pos x="3359" y="864"/>
              </a:cxn>
              <a:cxn ang="0">
                <a:pos x="3370" y="863"/>
              </a:cxn>
              <a:cxn ang="0">
                <a:pos x="3403" y="860"/>
              </a:cxn>
              <a:cxn ang="0">
                <a:pos x="3418" y="857"/>
              </a:cxn>
              <a:cxn ang="0">
                <a:pos x="3443" y="852"/>
              </a:cxn>
              <a:cxn ang="0">
                <a:pos x="3467" y="840"/>
              </a:cxn>
              <a:cxn ang="0">
                <a:pos x="3476" y="836"/>
              </a:cxn>
              <a:cxn ang="0">
                <a:pos x="3492" y="823"/>
              </a:cxn>
              <a:cxn ang="0">
                <a:pos x="3503" y="816"/>
              </a:cxn>
              <a:cxn ang="0">
                <a:pos x="3510" y="805"/>
              </a:cxn>
              <a:cxn ang="0">
                <a:pos x="3524" y="788"/>
              </a:cxn>
              <a:cxn ang="0">
                <a:pos x="3527" y="780"/>
              </a:cxn>
              <a:cxn ang="0">
                <a:pos x="3539" y="756"/>
              </a:cxn>
              <a:cxn ang="0">
                <a:pos x="3544" y="731"/>
              </a:cxn>
              <a:cxn ang="0">
                <a:pos x="3548" y="716"/>
              </a:cxn>
              <a:cxn ang="0">
                <a:pos x="3550" y="683"/>
              </a:cxn>
              <a:cxn ang="0">
                <a:pos x="3551" y="672"/>
              </a:cxn>
            </a:cxnLst>
            <a:rect l="0" t="0" r="r" b="b"/>
            <a:pathLst>
              <a:path w="3551" h="864">
                <a:moveTo>
                  <a:pt x="3551" y="192"/>
                </a:moveTo>
                <a:lnTo>
                  <a:pt x="3550" y="168"/>
                </a:lnTo>
                <a:lnTo>
                  <a:pt x="3548" y="146"/>
                </a:lnTo>
                <a:lnTo>
                  <a:pt x="3544" y="126"/>
                </a:lnTo>
                <a:lnTo>
                  <a:pt x="3539" y="108"/>
                </a:lnTo>
                <a:lnTo>
                  <a:pt x="3532" y="90"/>
                </a:lnTo>
                <a:lnTo>
                  <a:pt x="3524" y="74"/>
                </a:lnTo>
                <a:lnTo>
                  <a:pt x="3514" y="60"/>
                </a:lnTo>
                <a:lnTo>
                  <a:pt x="3503" y="48"/>
                </a:lnTo>
                <a:lnTo>
                  <a:pt x="3490" y="36"/>
                </a:lnTo>
                <a:lnTo>
                  <a:pt x="3476" y="26"/>
                </a:lnTo>
                <a:lnTo>
                  <a:pt x="3460" y="18"/>
                </a:lnTo>
                <a:lnTo>
                  <a:pt x="3443" y="12"/>
                </a:lnTo>
                <a:lnTo>
                  <a:pt x="3424" y="6"/>
                </a:lnTo>
                <a:lnTo>
                  <a:pt x="3403" y="2"/>
                </a:lnTo>
                <a:lnTo>
                  <a:pt x="3382" y="0"/>
                </a:lnTo>
                <a:lnTo>
                  <a:pt x="3359" y="0"/>
                </a:lnTo>
                <a:lnTo>
                  <a:pt x="192" y="0"/>
                </a:lnTo>
                <a:lnTo>
                  <a:pt x="168" y="0"/>
                </a:lnTo>
                <a:lnTo>
                  <a:pt x="146" y="2"/>
                </a:lnTo>
                <a:lnTo>
                  <a:pt x="126" y="6"/>
                </a:lnTo>
                <a:lnTo>
                  <a:pt x="108" y="12"/>
                </a:lnTo>
                <a:lnTo>
                  <a:pt x="90" y="18"/>
                </a:lnTo>
                <a:lnTo>
                  <a:pt x="74" y="26"/>
                </a:lnTo>
                <a:lnTo>
                  <a:pt x="60" y="36"/>
                </a:lnTo>
                <a:lnTo>
                  <a:pt x="48" y="48"/>
                </a:lnTo>
                <a:lnTo>
                  <a:pt x="36" y="60"/>
                </a:lnTo>
                <a:lnTo>
                  <a:pt x="26" y="74"/>
                </a:lnTo>
                <a:lnTo>
                  <a:pt x="18" y="90"/>
                </a:lnTo>
                <a:lnTo>
                  <a:pt x="12" y="108"/>
                </a:lnTo>
                <a:lnTo>
                  <a:pt x="6" y="126"/>
                </a:lnTo>
                <a:lnTo>
                  <a:pt x="2" y="146"/>
                </a:lnTo>
                <a:lnTo>
                  <a:pt x="0" y="168"/>
                </a:lnTo>
                <a:lnTo>
                  <a:pt x="0" y="192"/>
                </a:lnTo>
                <a:lnTo>
                  <a:pt x="0" y="672"/>
                </a:lnTo>
                <a:lnTo>
                  <a:pt x="0" y="695"/>
                </a:lnTo>
                <a:lnTo>
                  <a:pt x="2" y="716"/>
                </a:lnTo>
                <a:lnTo>
                  <a:pt x="6" y="737"/>
                </a:lnTo>
                <a:lnTo>
                  <a:pt x="12" y="756"/>
                </a:lnTo>
                <a:lnTo>
                  <a:pt x="18" y="773"/>
                </a:lnTo>
                <a:lnTo>
                  <a:pt x="26" y="788"/>
                </a:lnTo>
                <a:lnTo>
                  <a:pt x="36" y="803"/>
                </a:lnTo>
                <a:lnTo>
                  <a:pt x="48" y="816"/>
                </a:lnTo>
                <a:lnTo>
                  <a:pt x="60" y="827"/>
                </a:lnTo>
                <a:lnTo>
                  <a:pt x="74" y="836"/>
                </a:lnTo>
                <a:lnTo>
                  <a:pt x="90" y="845"/>
                </a:lnTo>
                <a:lnTo>
                  <a:pt x="108" y="852"/>
                </a:lnTo>
                <a:lnTo>
                  <a:pt x="126" y="857"/>
                </a:lnTo>
                <a:lnTo>
                  <a:pt x="146" y="860"/>
                </a:lnTo>
                <a:lnTo>
                  <a:pt x="168" y="863"/>
                </a:lnTo>
                <a:lnTo>
                  <a:pt x="192" y="864"/>
                </a:lnTo>
                <a:lnTo>
                  <a:pt x="3359" y="864"/>
                </a:lnTo>
                <a:lnTo>
                  <a:pt x="3364" y="863"/>
                </a:lnTo>
                <a:lnTo>
                  <a:pt x="3370" y="863"/>
                </a:lnTo>
                <a:lnTo>
                  <a:pt x="3382" y="863"/>
                </a:lnTo>
                <a:lnTo>
                  <a:pt x="3403" y="860"/>
                </a:lnTo>
                <a:lnTo>
                  <a:pt x="3413" y="858"/>
                </a:lnTo>
                <a:lnTo>
                  <a:pt x="3418" y="857"/>
                </a:lnTo>
                <a:lnTo>
                  <a:pt x="3424" y="857"/>
                </a:lnTo>
                <a:lnTo>
                  <a:pt x="3443" y="852"/>
                </a:lnTo>
                <a:lnTo>
                  <a:pt x="3460" y="845"/>
                </a:lnTo>
                <a:lnTo>
                  <a:pt x="3467" y="840"/>
                </a:lnTo>
                <a:lnTo>
                  <a:pt x="3471" y="837"/>
                </a:lnTo>
                <a:lnTo>
                  <a:pt x="3476" y="836"/>
                </a:lnTo>
                <a:lnTo>
                  <a:pt x="3490" y="827"/>
                </a:lnTo>
                <a:lnTo>
                  <a:pt x="3492" y="823"/>
                </a:lnTo>
                <a:lnTo>
                  <a:pt x="3496" y="821"/>
                </a:lnTo>
                <a:lnTo>
                  <a:pt x="3503" y="816"/>
                </a:lnTo>
                <a:lnTo>
                  <a:pt x="3508" y="809"/>
                </a:lnTo>
                <a:lnTo>
                  <a:pt x="3510" y="805"/>
                </a:lnTo>
                <a:lnTo>
                  <a:pt x="3514" y="803"/>
                </a:lnTo>
                <a:lnTo>
                  <a:pt x="3524" y="788"/>
                </a:lnTo>
                <a:lnTo>
                  <a:pt x="3525" y="783"/>
                </a:lnTo>
                <a:lnTo>
                  <a:pt x="3527" y="780"/>
                </a:lnTo>
                <a:lnTo>
                  <a:pt x="3532" y="773"/>
                </a:lnTo>
                <a:lnTo>
                  <a:pt x="3539" y="756"/>
                </a:lnTo>
                <a:lnTo>
                  <a:pt x="3544" y="737"/>
                </a:lnTo>
                <a:lnTo>
                  <a:pt x="3544" y="731"/>
                </a:lnTo>
                <a:lnTo>
                  <a:pt x="3545" y="726"/>
                </a:lnTo>
                <a:lnTo>
                  <a:pt x="3548" y="716"/>
                </a:lnTo>
                <a:lnTo>
                  <a:pt x="3550" y="695"/>
                </a:lnTo>
                <a:lnTo>
                  <a:pt x="3550" y="683"/>
                </a:lnTo>
                <a:lnTo>
                  <a:pt x="3550" y="677"/>
                </a:lnTo>
                <a:lnTo>
                  <a:pt x="3551" y="672"/>
                </a:lnTo>
                <a:lnTo>
                  <a:pt x="3551" y="192"/>
                </a:lnTo>
                <a:close/>
              </a:path>
            </a:pathLst>
          </a:custGeom>
          <a:gradFill rotWithShape="1">
            <a:gsLst>
              <a:gs pos="0">
                <a:srgbClr val="6AA121">
                  <a:gamma/>
                  <a:shade val="46275"/>
                  <a:invGamma/>
                </a:srgbClr>
              </a:gs>
              <a:gs pos="50000">
                <a:srgbClr val="6AA121"/>
              </a:gs>
              <a:gs pos="100000">
                <a:srgbClr val="6AA121">
                  <a:gamma/>
                  <a:shade val="46275"/>
                  <a:invGamma/>
                </a:srgbClr>
              </a:gs>
            </a:gsLst>
            <a:lin ang="5400000" scaled="1"/>
          </a:gradFill>
          <a:ln w="9525" cap="flat" cmpd="sng">
            <a:noFill/>
            <a:prstDash val="solid"/>
            <a:round/>
            <a:headEnd/>
            <a:tailEnd/>
          </a:ln>
          <a:effectLst/>
        </p:spPr>
        <p:txBody>
          <a:bodyPr tIns="0" bIns="0" anchor="ctr"/>
          <a:lstStyle/>
          <a:p>
            <a:endParaRPr lang="en-US" sz="900" b="1">
              <a:cs typeface="Calibri" pitchFamily="34" charset="0"/>
            </a:endParaRPr>
          </a:p>
        </p:txBody>
      </p:sp>
      <p:sp>
        <p:nvSpPr>
          <p:cNvPr id="937" name="Freeform 2135"/>
          <p:cNvSpPr>
            <a:spLocks/>
          </p:cNvSpPr>
          <p:nvPr/>
        </p:nvSpPr>
        <p:spPr bwMode="auto">
          <a:xfrm>
            <a:off x="2222742" y="3116695"/>
            <a:ext cx="1442474" cy="350872"/>
          </a:xfrm>
          <a:custGeom>
            <a:avLst/>
            <a:gdLst/>
            <a:ahLst/>
            <a:cxnLst>
              <a:cxn ang="0">
                <a:pos x="3550" y="168"/>
              </a:cxn>
              <a:cxn ang="0">
                <a:pos x="3544" y="126"/>
              </a:cxn>
              <a:cxn ang="0">
                <a:pos x="3532" y="90"/>
              </a:cxn>
              <a:cxn ang="0">
                <a:pos x="3514" y="60"/>
              </a:cxn>
              <a:cxn ang="0">
                <a:pos x="3490" y="36"/>
              </a:cxn>
              <a:cxn ang="0">
                <a:pos x="3460" y="18"/>
              </a:cxn>
              <a:cxn ang="0">
                <a:pos x="3424" y="6"/>
              </a:cxn>
              <a:cxn ang="0">
                <a:pos x="3382" y="0"/>
              </a:cxn>
              <a:cxn ang="0">
                <a:pos x="192" y="0"/>
              </a:cxn>
              <a:cxn ang="0">
                <a:pos x="146" y="2"/>
              </a:cxn>
              <a:cxn ang="0">
                <a:pos x="108" y="12"/>
              </a:cxn>
              <a:cxn ang="0">
                <a:pos x="74" y="26"/>
              </a:cxn>
              <a:cxn ang="0">
                <a:pos x="48" y="48"/>
              </a:cxn>
              <a:cxn ang="0">
                <a:pos x="26" y="74"/>
              </a:cxn>
              <a:cxn ang="0">
                <a:pos x="12" y="108"/>
              </a:cxn>
              <a:cxn ang="0">
                <a:pos x="2" y="146"/>
              </a:cxn>
              <a:cxn ang="0">
                <a:pos x="0" y="192"/>
              </a:cxn>
              <a:cxn ang="0">
                <a:pos x="0" y="695"/>
              </a:cxn>
              <a:cxn ang="0">
                <a:pos x="6" y="737"/>
              </a:cxn>
              <a:cxn ang="0">
                <a:pos x="18" y="773"/>
              </a:cxn>
              <a:cxn ang="0">
                <a:pos x="36" y="803"/>
              </a:cxn>
              <a:cxn ang="0">
                <a:pos x="60" y="827"/>
              </a:cxn>
              <a:cxn ang="0">
                <a:pos x="90" y="845"/>
              </a:cxn>
              <a:cxn ang="0">
                <a:pos x="126" y="857"/>
              </a:cxn>
              <a:cxn ang="0">
                <a:pos x="168" y="863"/>
              </a:cxn>
              <a:cxn ang="0">
                <a:pos x="3359" y="864"/>
              </a:cxn>
              <a:cxn ang="0">
                <a:pos x="3370" y="863"/>
              </a:cxn>
              <a:cxn ang="0">
                <a:pos x="3403" y="860"/>
              </a:cxn>
              <a:cxn ang="0">
                <a:pos x="3418" y="857"/>
              </a:cxn>
              <a:cxn ang="0">
                <a:pos x="3443" y="852"/>
              </a:cxn>
              <a:cxn ang="0">
                <a:pos x="3467" y="840"/>
              </a:cxn>
              <a:cxn ang="0">
                <a:pos x="3476" y="836"/>
              </a:cxn>
              <a:cxn ang="0">
                <a:pos x="3492" y="823"/>
              </a:cxn>
              <a:cxn ang="0">
                <a:pos x="3503" y="816"/>
              </a:cxn>
              <a:cxn ang="0">
                <a:pos x="3510" y="805"/>
              </a:cxn>
              <a:cxn ang="0">
                <a:pos x="3524" y="788"/>
              </a:cxn>
              <a:cxn ang="0">
                <a:pos x="3527" y="780"/>
              </a:cxn>
              <a:cxn ang="0">
                <a:pos x="3539" y="756"/>
              </a:cxn>
              <a:cxn ang="0">
                <a:pos x="3544" y="731"/>
              </a:cxn>
              <a:cxn ang="0">
                <a:pos x="3548" y="716"/>
              </a:cxn>
              <a:cxn ang="0">
                <a:pos x="3550" y="683"/>
              </a:cxn>
              <a:cxn ang="0">
                <a:pos x="3551" y="672"/>
              </a:cxn>
            </a:cxnLst>
            <a:rect l="0" t="0" r="r" b="b"/>
            <a:pathLst>
              <a:path w="3551" h="864">
                <a:moveTo>
                  <a:pt x="3551" y="192"/>
                </a:moveTo>
                <a:lnTo>
                  <a:pt x="3550" y="168"/>
                </a:lnTo>
                <a:lnTo>
                  <a:pt x="3548" y="146"/>
                </a:lnTo>
                <a:lnTo>
                  <a:pt x="3544" y="126"/>
                </a:lnTo>
                <a:lnTo>
                  <a:pt x="3539" y="108"/>
                </a:lnTo>
                <a:lnTo>
                  <a:pt x="3532" y="90"/>
                </a:lnTo>
                <a:lnTo>
                  <a:pt x="3524" y="74"/>
                </a:lnTo>
                <a:lnTo>
                  <a:pt x="3514" y="60"/>
                </a:lnTo>
                <a:lnTo>
                  <a:pt x="3503" y="48"/>
                </a:lnTo>
                <a:lnTo>
                  <a:pt x="3490" y="36"/>
                </a:lnTo>
                <a:lnTo>
                  <a:pt x="3476" y="26"/>
                </a:lnTo>
                <a:lnTo>
                  <a:pt x="3460" y="18"/>
                </a:lnTo>
                <a:lnTo>
                  <a:pt x="3443" y="12"/>
                </a:lnTo>
                <a:lnTo>
                  <a:pt x="3424" y="6"/>
                </a:lnTo>
                <a:lnTo>
                  <a:pt x="3403" y="2"/>
                </a:lnTo>
                <a:lnTo>
                  <a:pt x="3382" y="0"/>
                </a:lnTo>
                <a:lnTo>
                  <a:pt x="3359" y="0"/>
                </a:lnTo>
                <a:lnTo>
                  <a:pt x="192" y="0"/>
                </a:lnTo>
                <a:lnTo>
                  <a:pt x="168" y="0"/>
                </a:lnTo>
                <a:lnTo>
                  <a:pt x="146" y="2"/>
                </a:lnTo>
                <a:lnTo>
                  <a:pt x="126" y="6"/>
                </a:lnTo>
                <a:lnTo>
                  <a:pt x="108" y="12"/>
                </a:lnTo>
                <a:lnTo>
                  <a:pt x="90" y="18"/>
                </a:lnTo>
                <a:lnTo>
                  <a:pt x="74" y="26"/>
                </a:lnTo>
                <a:lnTo>
                  <a:pt x="60" y="36"/>
                </a:lnTo>
                <a:lnTo>
                  <a:pt x="48" y="48"/>
                </a:lnTo>
                <a:lnTo>
                  <a:pt x="36" y="60"/>
                </a:lnTo>
                <a:lnTo>
                  <a:pt x="26" y="74"/>
                </a:lnTo>
                <a:lnTo>
                  <a:pt x="18" y="90"/>
                </a:lnTo>
                <a:lnTo>
                  <a:pt x="12" y="108"/>
                </a:lnTo>
                <a:lnTo>
                  <a:pt x="6" y="126"/>
                </a:lnTo>
                <a:lnTo>
                  <a:pt x="2" y="146"/>
                </a:lnTo>
                <a:lnTo>
                  <a:pt x="0" y="168"/>
                </a:lnTo>
                <a:lnTo>
                  <a:pt x="0" y="192"/>
                </a:lnTo>
                <a:lnTo>
                  <a:pt x="0" y="672"/>
                </a:lnTo>
                <a:lnTo>
                  <a:pt x="0" y="695"/>
                </a:lnTo>
                <a:lnTo>
                  <a:pt x="2" y="716"/>
                </a:lnTo>
                <a:lnTo>
                  <a:pt x="6" y="737"/>
                </a:lnTo>
                <a:lnTo>
                  <a:pt x="12" y="756"/>
                </a:lnTo>
                <a:lnTo>
                  <a:pt x="18" y="773"/>
                </a:lnTo>
                <a:lnTo>
                  <a:pt x="26" y="788"/>
                </a:lnTo>
                <a:lnTo>
                  <a:pt x="36" y="803"/>
                </a:lnTo>
                <a:lnTo>
                  <a:pt x="48" y="816"/>
                </a:lnTo>
                <a:lnTo>
                  <a:pt x="60" y="827"/>
                </a:lnTo>
                <a:lnTo>
                  <a:pt x="74" y="836"/>
                </a:lnTo>
                <a:lnTo>
                  <a:pt x="90" y="845"/>
                </a:lnTo>
                <a:lnTo>
                  <a:pt x="108" y="852"/>
                </a:lnTo>
                <a:lnTo>
                  <a:pt x="126" y="857"/>
                </a:lnTo>
                <a:lnTo>
                  <a:pt x="146" y="860"/>
                </a:lnTo>
                <a:lnTo>
                  <a:pt x="168" y="863"/>
                </a:lnTo>
                <a:lnTo>
                  <a:pt x="192" y="864"/>
                </a:lnTo>
                <a:lnTo>
                  <a:pt x="3359" y="864"/>
                </a:lnTo>
                <a:lnTo>
                  <a:pt x="3364" y="863"/>
                </a:lnTo>
                <a:lnTo>
                  <a:pt x="3370" y="863"/>
                </a:lnTo>
                <a:lnTo>
                  <a:pt x="3382" y="863"/>
                </a:lnTo>
                <a:lnTo>
                  <a:pt x="3403" y="860"/>
                </a:lnTo>
                <a:lnTo>
                  <a:pt x="3413" y="858"/>
                </a:lnTo>
                <a:lnTo>
                  <a:pt x="3418" y="857"/>
                </a:lnTo>
                <a:lnTo>
                  <a:pt x="3424" y="857"/>
                </a:lnTo>
                <a:lnTo>
                  <a:pt x="3443" y="852"/>
                </a:lnTo>
                <a:lnTo>
                  <a:pt x="3460" y="845"/>
                </a:lnTo>
                <a:lnTo>
                  <a:pt x="3467" y="840"/>
                </a:lnTo>
                <a:lnTo>
                  <a:pt x="3471" y="837"/>
                </a:lnTo>
                <a:lnTo>
                  <a:pt x="3476" y="836"/>
                </a:lnTo>
                <a:lnTo>
                  <a:pt x="3490" y="827"/>
                </a:lnTo>
                <a:lnTo>
                  <a:pt x="3492" y="823"/>
                </a:lnTo>
                <a:lnTo>
                  <a:pt x="3496" y="821"/>
                </a:lnTo>
                <a:lnTo>
                  <a:pt x="3503" y="816"/>
                </a:lnTo>
                <a:lnTo>
                  <a:pt x="3508" y="809"/>
                </a:lnTo>
                <a:lnTo>
                  <a:pt x="3510" y="805"/>
                </a:lnTo>
                <a:lnTo>
                  <a:pt x="3514" y="803"/>
                </a:lnTo>
                <a:lnTo>
                  <a:pt x="3524" y="788"/>
                </a:lnTo>
                <a:lnTo>
                  <a:pt x="3525" y="783"/>
                </a:lnTo>
                <a:lnTo>
                  <a:pt x="3527" y="780"/>
                </a:lnTo>
                <a:lnTo>
                  <a:pt x="3532" y="773"/>
                </a:lnTo>
                <a:lnTo>
                  <a:pt x="3539" y="756"/>
                </a:lnTo>
                <a:lnTo>
                  <a:pt x="3544" y="737"/>
                </a:lnTo>
                <a:lnTo>
                  <a:pt x="3544" y="731"/>
                </a:lnTo>
                <a:lnTo>
                  <a:pt x="3545" y="726"/>
                </a:lnTo>
                <a:lnTo>
                  <a:pt x="3548" y="716"/>
                </a:lnTo>
                <a:lnTo>
                  <a:pt x="3550" y="695"/>
                </a:lnTo>
                <a:lnTo>
                  <a:pt x="3550" y="683"/>
                </a:lnTo>
                <a:lnTo>
                  <a:pt x="3550" y="677"/>
                </a:lnTo>
                <a:lnTo>
                  <a:pt x="3551" y="672"/>
                </a:lnTo>
                <a:lnTo>
                  <a:pt x="3551" y="192"/>
                </a:lnTo>
                <a:close/>
              </a:path>
            </a:pathLst>
          </a:custGeom>
          <a:gradFill rotWithShape="1">
            <a:gsLst>
              <a:gs pos="0">
                <a:srgbClr val="6AA121">
                  <a:gamma/>
                  <a:shade val="46275"/>
                  <a:invGamma/>
                </a:srgbClr>
              </a:gs>
              <a:gs pos="50000">
                <a:srgbClr val="6AA121">
                  <a:alpha val="70000"/>
                </a:srgbClr>
              </a:gs>
              <a:gs pos="100000">
                <a:srgbClr val="6AA121">
                  <a:gamma/>
                  <a:shade val="46275"/>
                  <a:invGamma/>
                </a:srgbClr>
              </a:gs>
            </a:gsLst>
            <a:lin ang="5400000" scaled="1"/>
          </a:gradFill>
          <a:ln w="9525" cap="flat" cmpd="sng">
            <a:noFill/>
            <a:prstDash val="solid"/>
            <a:round/>
            <a:headEnd type="none" w="med" len="med"/>
            <a:tailEnd type="none" w="med" len="med"/>
          </a:ln>
          <a:effectLst/>
        </p:spPr>
        <p:txBody>
          <a:bodyPr tIns="0" bIns="0" anchor="ctr"/>
          <a:lstStyle/>
          <a:p>
            <a:endParaRPr lang="en-US" sz="900" b="1">
              <a:cs typeface="Calibri" pitchFamily="34" charset="0"/>
            </a:endParaRPr>
          </a:p>
        </p:txBody>
      </p:sp>
      <p:sp>
        <p:nvSpPr>
          <p:cNvPr id="938" name="Freeform 2136"/>
          <p:cNvSpPr>
            <a:spLocks/>
          </p:cNvSpPr>
          <p:nvPr/>
        </p:nvSpPr>
        <p:spPr bwMode="auto">
          <a:xfrm>
            <a:off x="2222742" y="2746330"/>
            <a:ext cx="1442474" cy="350872"/>
          </a:xfrm>
          <a:custGeom>
            <a:avLst/>
            <a:gdLst/>
            <a:ahLst/>
            <a:cxnLst>
              <a:cxn ang="0">
                <a:pos x="3550" y="168"/>
              </a:cxn>
              <a:cxn ang="0">
                <a:pos x="3544" y="126"/>
              </a:cxn>
              <a:cxn ang="0">
                <a:pos x="3532" y="90"/>
              </a:cxn>
              <a:cxn ang="0">
                <a:pos x="3514" y="60"/>
              </a:cxn>
              <a:cxn ang="0">
                <a:pos x="3490" y="36"/>
              </a:cxn>
              <a:cxn ang="0">
                <a:pos x="3460" y="18"/>
              </a:cxn>
              <a:cxn ang="0">
                <a:pos x="3424" y="6"/>
              </a:cxn>
              <a:cxn ang="0">
                <a:pos x="3382" y="0"/>
              </a:cxn>
              <a:cxn ang="0">
                <a:pos x="192" y="0"/>
              </a:cxn>
              <a:cxn ang="0">
                <a:pos x="146" y="2"/>
              </a:cxn>
              <a:cxn ang="0">
                <a:pos x="108" y="12"/>
              </a:cxn>
              <a:cxn ang="0">
                <a:pos x="74" y="26"/>
              </a:cxn>
              <a:cxn ang="0">
                <a:pos x="48" y="48"/>
              </a:cxn>
              <a:cxn ang="0">
                <a:pos x="26" y="74"/>
              </a:cxn>
              <a:cxn ang="0">
                <a:pos x="12" y="108"/>
              </a:cxn>
              <a:cxn ang="0">
                <a:pos x="2" y="146"/>
              </a:cxn>
              <a:cxn ang="0">
                <a:pos x="0" y="192"/>
              </a:cxn>
              <a:cxn ang="0">
                <a:pos x="0" y="695"/>
              </a:cxn>
              <a:cxn ang="0">
                <a:pos x="6" y="737"/>
              </a:cxn>
              <a:cxn ang="0">
                <a:pos x="18" y="773"/>
              </a:cxn>
              <a:cxn ang="0">
                <a:pos x="36" y="803"/>
              </a:cxn>
              <a:cxn ang="0">
                <a:pos x="60" y="827"/>
              </a:cxn>
              <a:cxn ang="0">
                <a:pos x="90" y="845"/>
              </a:cxn>
              <a:cxn ang="0">
                <a:pos x="126" y="857"/>
              </a:cxn>
              <a:cxn ang="0">
                <a:pos x="168" y="863"/>
              </a:cxn>
              <a:cxn ang="0">
                <a:pos x="3359" y="864"/>
              </a:cxn>
              <a:cxn ang="0">
                <a:pos x="3370" y="863"/>
              </a:cxn>
              <a:cxn ang="0">
                <a:pos x="3403" y="860"/>
              </a:cxn>
              <a:cxn ang="0">
                <a:pos x="3418" y="857"/>
              </a:cxn>
              <a:cxn ang="0">
                <a:pos x="3443" y="852"/>
              </a:cxn>
              <a:cxn ang="0">
                <a:pos x="3467" y="840"/>
              </a:cxn>
              <a:cxn ang="0">
                <a:pos x="3476" y="836"/>
              </a:cxn>
              <a:cxn ang="0">
                <a:pos x="3492" y="823"/>
              </a:cxn>
              <a:cxn ang="0">
                <a:pos x="3503" y="816"/>
              </a:cxn>
              <a:cxn ang="0">
                <a:pos x="3510" y="805"/>
              </a:cxn>
              <a:cxn ang="0">
                <a:pos x="3524" y="788"/>
              </a:cxn>
              <a:cxn ang="0">
                <a:pos x="3527" y="780"/>
              </a:cxn>
              <a:cxn ang="0">
                <a:pos x="3539" y="756"/>
              </a:cxn>
              <a:cxn ang="0">
                <a:pos x="3544" y="731"/>
              </a:cxn>
              <a:cxn ang="0">
                <a:pos x="3548" y="716"/>
              </a:cxn>
              <a:cxn ang="0">
                <a:pos x="3550" y="683"/>
              </a:cxn>
              <a:cxn ang="0">
                <a:pos x="3551" y="672"/>
              </a:cxn>
            </a:cxnLst>
            <a:rect l="0" t="0" r="r" b="b"/>
            <a:pathLst>
              <a:path w="3551" h="864">
                <a:moveTo>
                  <a:pt x="3551" y="192"/>
                </a:moveTo>
                <a:lnTo>
                  <a:pt x="3550" y="168"/>
                </a:lnTo>
                <a:lnTo>
                  <a:pt x="3548" y="146"/>
                </a:lnTo>
                <a:lnTo>
                  <a:pt x="3544" y="126"/>
                </a:lnTo>
                <a:lnTo>
                  <a:pt x="3539" y="108"/>
                </a:lnTo>
                <a:lnTo>
                  <a:pt x="3532" y="90"/>
                </a:lnTo>
                <a:lnTo>
                  <a:pt x="3524" y="74"/>
                </a:lnTo>
                <a:lnTo>
                  <a:pt x="3514" y="60"/>
                </a:lnTo>
                <a:lnTo>
                  <a:pt x="3503" y="48"/>
                </a:lnTo>
                <a:lnTo>
                  <a:pt x="3490" y="36"/>
                </a:lnTo>
                <a:lnTo>
                  <a:pt x="3476" y="26"/>
                </a:lnTo>
                <a:lnTo>
                  <a:pt x="3460" y="18"/>
                </a:lnTo>
                <a:lnTo>
                  <a:pt x="3443" y="12"/>
                </a:lnTo>
                <a:lnTo>
                  <a:pt x="3424" y="6"/>
                </a:lnTo>
                <a:lnTo>
                  <a:pt x="3403" y="2"/>
                </a:lnTo>
                <a:lnTo>
                  <a:pt x="3382" y="0"/>
                </a:lnTo>
                <a:lnTo>
                  <a:pt x="3359" y="0"/>
                </a:lnTo>
                <a:lnTo>
                  <a:pt x="192" y="0"/>
                </a:lnTo>
                <a:lnTo>
                  <a:pt x="168" y="0"/>
                </a:lnTo>
                <a:lnTo>
                  <a:pt x="146" y="2"/>
                </a:lnTo>
                <a:lnTo>
                  <a:pt x="126" y="6"/>
                </a:lnTo>
                <a:lnTo>
                  <a:pt x="108" y="12"/>
                </a:lnTo>
                <a:lnTo>
                  <a:pt x="90" y="18"/>
                </a:lnTo>
                <a:lnTo>
                  <a:pt x="74" y="26"/>
                </a:lnTo>
                <a:lnTo>
                  <a:pt x="60" y="36"/>
                </a:lnTo>
                <a:lnTo>
                  <a:pt x="48" y="48"/>
                </a:lnTo>
                <a:lnTo>
                  <a:pt x="36" y="60"/>
                </a:lnTo>
                <a:lnTo>
                  <a:pt x="26" y="74"/>
                </a:lnTo>
                <a:lnTo>
                  <a:pt x="18" y="90"/>
                </a:lnTo>
                <a:lnTo>
                  <a:pt x="12" y="108"/>
                </a:lnTo>
                <a:lnTo>
                  <a:pt x="6" y="126"/>
                </a:lnTo>
                <a:lnTo>
                  <a:pt x="2" y="146"/>
                </a:lnTo>
                <a:lnTo>
                  <a:pt x="0" y="168"/>
                </a:lnTo>
                <a:lnTo>
                  <a:pt x="0" y="192"/>
                </a:lnTo>
                <a:lnTo>
                  <a:pt x="0" y="672"/>
                </a:lnTo>
                <a:lnTo>
                  <a:pt x="0" y="695"/>
                </a:lnTo>
                <a:lnTo>
                  <a:pt x="2" y="716"/>
                </a:lnTo>
                <a:lnTo>
                  <a:pt x="6" y="737"/>
                </a:lnTo>
                <a:lnTo>
                  <a:pt x="12" y="756"/>
                </a:lnTo>
                <a:lnTo>
                  <a:pt x="18" y="773"/>
                </a:lnTo>
                <a:lnTo>
                  <a:pt x="26" y="788"/>
                </a:lnTo>
                <a:lnTo>
                  <a:pt x="36" y="803"/>
                </a:lnTo>
                <a:lnTo>
                  <a:pt x="48" y="816"/>
                </a:lnTo>
                <a:lnTo>
                  <a:pt x="60" y="827"/>
                </a:lnTo>
                <a:lnTo>
                  <a:pt x="74" y="836"/>
                </a:lnTo>
                <a:lnTo>
                  <a:pt x="90" y="845"/>
                </a:lnTo>
                <a:lnTo>
                  <a:pt x="108" y="852"/>
                </a:lnTo>
                <a:lnTo>
                  <a:pt x="126" y="857"/>
                </a:lnTo>
                <a:lnTo>
                  <a:pt x="146" y="860"/>
                </a:lnTo>
                <a:lnTo>
                  <a:pt x="168" y="863"/>
                </a:lnTo>
                <a:lnTo>
                  <a:pt x="192" y="864"/>
                </a:lnTo>
                <a:lnTo>
                  <a:pt x="3359" y="864"/>
                </a:lnTo>
                <a:lnTo>
                  <a:pt x="3364" y="863"/>
                </a:lnTo>
                <a:lnTo>
                  <a:pt x="3370" y="863"/>
                </a:lnTo>
                <a:lnTo>
                  <a:pt x="3382" y="863"/>
                </a:lnTo>
                <a:lnTo>
                  <a:pt x="3403" y="860"/>
                </a:lnTo>
                <a:lnTo>
                  <a:pt x="3413" y="858"/>
                </a:lnTo>
                <a:lnTo>
                  <a:pt x="3418" y="857"/>
                </a:lnTo>
                <a:lnTo>
                  <a:pt x="3424" y="857"/>
                </a:lnTo>
                <a:lnTo>
                  <a:pt x="3443" y="852"/>
                </a:lnTo>
                <a:lnTo>
                  <a:pt x="3460" y="845"/>
                </a:lnTo>
                <a:lnTo>
                  <a:pt x="3467" y="840"/>
                </a:lnTo>
                <a:lnTo>
                  <a:pt x="3471" y="837"/>
                </a:lnTo>
                <a:lnTo>
                  <a:pt x="3476" y="836"/>
                </a:lnTo>
                <a:lnTo>
                  <a:pt x="3490" y="827"/>
                </a:lnTo>
                <a:lnTo>
                  <a:pt x="3492" y="823"/>
                </a:lnTo>
                <a:lnTo>
                  <a:pt x="3496" y="821"/>
                </a:lnTo>
                <a:lnTo>
                  <a:pt x="3503" y="816"/>
                </a:lnTo>
                <a:lnTo>
                  <a:pt x="3508" y="809"/>
                </a:lnTo>
                <a:lnTo>
                  <a:pt x="3510" y="805"/>
                </a:lnTo>
                <a:lnTo>
                  <a:pt x="3514" y="803"/>
                </a:lnTo>
                <a:lnTo>
                  <a:pt x="3524" y="788"/>
                </a:lnTo>
                <a:lnTo>
                  <a:pt x="3525" y="783"/>
                </a:lnTo>
                <a:lnTo>
                  <a:pt x="3527" y="780"/>
                </a:lnTo>
                <a:lnTo>
                  <a:pt x="3532" y="773"/>
                </a:lnTo>
                <a:lnTo>
                  <a:pt x="3539" y="756"/>
                </a:lnTo>
                <a:lnTo>
                  <a:pt x="3544" y="737"/>
                </a:lnTo>
                <a:lnTo>
                  <a:pt x="3544" y="731"/>
                </a:lnTo>
                <a:lnTo>
                  <a:pt x="3545" y="726"/>
                </a:lnTo>
                <a:lnTo>
                  <a:pt x="3548" y="716"/>
                </a:lnTo>
                <a:lnTo>
                  <a:pt x="3550" y="695"/>
                </a:lnTo>
                <a:lnTo>
                  <a:pt x="3550" y="683"/>
                </a:lnTo>
                <a:lnTo>
                  <a:pt x="3550" y="677"/>
                </a:lnTo>
                <a:lnTo>
                  <a:pt x="3551" y="672"/>
                </a:lnTo>
                <a:lnTo>
                  <a:pt x="3551" y="192"/>
                </a:lnTo>
                <a:close/>
              </a:path>
            </a:pathLst>
          </a:custGeom>
          <a:gradFill rotWithShape="1">
            <a:gsLst>
              <a:gs pos="0">
                <a:srgbClr val="6AA121">
                  <a:gamma/>
                  <a:shade val="46275"/>
                  <a:invGamma/>
                </a:srgbClr>
              </a:gs>
              <a:gs pos="50000">
                <a:srgbClr val="6AA121">
                  <a:alpha val="85001"/>
                </a:srgbClr>
              </a:gs>
              <a:gs pos="100000">
                <a:srgbClr val="6AA121">
                  <a:gamma/>
                  <a:shade val="46275"/>
                  <a:invGamma/>
                </a:srgbClr>
              </a:gs>
            </a:gsLst>
            <a:lin ang="5400000" scaled="1"/>
          </a:gradFill>
          <a:ln w="9525" cap="flat" cmpd="sng">
            <a:noFill/>
            <a:prstDash val="solid"/>
            <a:round/>
            <a:headEnd type="none" w="med" len="med"/>
            <a:tailEnd type="none" w="med" len="med"/>
          </a:ln>
          <a:effectLst/>
        </p:spPr>
        <p:txBody>
          <a:bodyPr tIns="0" bIns="0" anchor="ctr"/>
          <a:lstStyle/>
          <a:p>
            <a:endParaRPr lang="en-US" sz="900" b="1">
              <a:cs typeface="Calibri" pitchFamily="34" charset="0"/>
            </a:endParaRPr>
          </a:p>
        </p:txBody>
      </p:sp>
      <p:sp>
        <p:nvSpPr>
          <p:cNvPr id="939" name="Freeform 2137"/>
          <p:cNvSpPr>
            <a:spLocks/>
          </p:cNvSpPr>
          <p:nvPr/>
        </p:nvSpPr>
        <p:spPr bwMode="auto">
          <a:xfrm>
            <a:off x="2222742" y="3487060"/>
            <a:ext cx="1442474" cy="350872"/>
          </a:xfrm>
          <a:custGeom>
            <a:avLst/>
            <a:gdLst/>
            <a:ahLst/>
            <a:cxnLst>
              <a:cxn ang="0">
                <a:pos x="168" y="0"/>
              </a:cxn>
              <a:cxn ang="0">
                <a:pos x="126" y="6"/>
              </a:cxn>
              <a:cxn ang="0">
                <a:pos x="90" y="18"/>
              </a:cxn>
              <a:cxn ang="0">
                <a:pos x="60" y="36"/>
              </a:cxn>
              <a:cxn ang="0">
                <a:pos x="36" y="60"/>
              </a:cxn>
              <a:cxn ang="0">
                <a:pos x="18" y="90"/>
              </a:cxn>
              <a:cxn ang="0">
                <a:pos x="6" y="126"/>
              </a:cxn>
              <a:cxn ang="0">
                <a:pos x="0" y="168"/>
              </a:cxn>
              <a:cxn ang="0">
                <a:pos x="0" y="672"/>
              </a:cxn>
              <a:cxn ang="0">
                <a:pos x="2" y="716"/>
              </a:cxn>
              <a:cxn ang="0">
                <a:pos x="12" y="756"/>
              </a:cxn>
              <a:cxn ang="0">
                <a:pos x="26" y="788"/>
              </a:cxn>
              <a:cxn ang="0">
                <a:pos x="48" y="816"/>
              </a:cxn>
              <a:cxn ang="0">
                <a:pos x="74" y="836"/>
              </a:cxn>
              <a:cxn ang="0">
                <a:pos x="108" y="852"/>
              </a:cxn>
              <a:cxn ang="0">
                <a:pos x="146" y="860"/>
              </a:cxn>
              <a:cxn ang="0">
                <a:pos x="192" y="864"/>
              </a:cxn>
              <a:cxn ang="0">
                <a:pos x="3364" y="863"/>
              </a:cxn>
              <a:cxn ang="0">
                <a:pos x="3382" y="863"/>
              </a:cxn>
              <a:cxn ang="0">
                <a:pos x="3413" y="858"/>
              </a:cxn>
              <a:cxn ang="0">
                <a:pos x="3424" y="857"/>
              </a:cxn>
              <a:cxn ang="0">
                <a:pos x="3460" y="845"/>
              </a:cxn>
              <a:cxn ang="0">
                <a:pos x="3471" y="837"/>
              </a:cxn>
              <a:cxn ang="0">
                <a:pos x="3490" y="827"/>
              </a:cxn>
              <a:cxn ang="0">
                <a:pos x="3496" y="821"/>
              </a:cxn>
              <a:cxn ang="0">
                <a:pos x="3508" y="809"/>
              </a:cxn>
              <a:cxn ang="0">
                <a:pos x="3514" y="803"/>
              </a:cxn>
              <a:cxn ang="0">
                <a:pos x="3525" y="783"/>
              </a:cxn>
              <a:cxn ang="0">
                <a:pos x="3532" y="773"/>
              </a:cxn>
              <a:cxn ang="0">
                <a:pos x="3544" y="737"/>
              </a:cxn>
              <a:cxn ang="0">
                <a:pos x="3545" y="726"/>
              </a:cxn>
              <a:cxn ang="0">
                <a:pos x="3550" y="695"/>
              </a:cxn>
              <a:cxn ang="0">
                <a:pos x="3550" y="677"/>
              </a:cxn>
              <a:cxn ang="0">
                <a:pos x="3551" y="192"/>
              </a:cxn>
              <a:cxn ang="0">
                <a:pos x="3548" y="146"/>
              </a:cxn>
              <a:cxn ang="0">
                <a:pos x="3539" y="108"/>
              </a:cxn>
              <a:cxn ang="0">
                <a:pos x="3524" y="74"/>
              </a:cxn>
              <a:cxn ang="0">
                <a:pos x="3503" y="48"/>
              </a:cxn>
              <a:cxn ang="0">
                <a:pos x="3476" y="26"/>
              </a:cxn>
              <a:cxn ang="0">
                <a:pos x="3443" y="12"/>
              </a:cxn>
              <a:cxn ang="0">
                <a:pos x="3403" y="2"/>
              </a:cxn>
              <a:cxn ang="0">
                <a:pos x="3359" y="0"/>
              </a:cxn>
            </a:cxnLst>
            <a:rect l="0" t="0" r="r" b="b"/>
            <a:pathLst>
              <a:path w="3551" h="864">
                <a:moveTo>
                  <a:pt x="192" y="0"/>
                </a:moveTo>
                <a:lnTo>
                  <a:pt x="168" y="0"/>
                </a:lnTo>
                <a:lnTo>
                  <a:pt x="146" y="2"/>
                </a:lnTo>
                <a:lnTo>
                  <a:pt x="126" y="6"/>
                </a:lnTo>
                <a:lnTo>
                  <a:pt x="108" y="12"/>
                </a:lnTo>
                <a:lnTo>
                  <a:pt x="90" y="18"/>
                </a:lnTo>
                <a:lnTo>
                  <a:pt x="74" y="26"/>
                </a:lnTo>
                <a:lnTo>
                  <a:pt x="60" y="36"/>
                </a:lnTo>
                <a:lnTo>
                  <a:pt x="48" y="48"/>
                </a:lnTo>
                <a:lnTo>
                  <a:pt x="36" y="60"/>
                </a:lnTo>
                <a:lnTo>
                  <a:pt x="26" y="74"/>
                </a:lnTo>
                <a:lnTo>
                  <a:pt x="18" y="90"/>
                </a:lnTo>
                <a:lnTo>
                  <a:pt x="12" y="108"/>
                </a:lnTo>
                <a:lnTo>
                  <a:pt x="6" y="126"/>
                </a:lnTo>
                <a:lnTo>
                  <a:pt x="2" y="146"/>
                </a:lnTo>
                <a:lnTo>
                  <a:pt x="0" y="168"/>
                </a:lnTo>
                <a:lnTo>
                  <a:pt x="0" y="192"/>
                </a:lnTo>
                <a:lnTo>
                  <a:pt x="0" y="672"/>
                </a:lnTo>
                <a:lnTo>
                  <a:pt x="0" y="695"/>
                </a:lnTo>
                <a:lnTo>
                  <a:pt x="2" y="716"/>
                </a:lnTo>
                <a:lnTo>
                  <a:pt x="6" y="737"/>
                </a:lnTo>
                <a:lnTo>
                  <a:pt x="12" y="756"/>
                </a:lnTo>
                <a:lnTo>
                  <a:pt x="18" y="773"/>
                </a:lnTo>
                <a:lnTo>
                  <a:pt x="26" y="788"/>
                </a:lnTo>
                <a:lnTo>
                  <a:pt x="36" y="803"/>
                </a:lnTo>
                <a:lnTo>
                  <a:pt x="48" y="816"/>
                </a:lnTo>
                <a:lnTo>
                  <a:pt x="60" y="827"/>
                </a:lnTo>
                <a:lnTo>
                  <a:pt x="74" y="836"/>
                </a:lnTo>
                <a:lnTo>
                  <a:pt x="90" y="845"/>
                </a:lnTo>
                <a:lnTo>
                  <a:pt x="108" y="852"/>
                </a:lnTo>
                <a:lnTo>
                  <a:pt x="126" y="857"/>
                </a:lnTo>
                <a:lnTo>
                  <a:pt x="146" y="860"/>
                </a:lnTo>
                <a:lnTo>
                  <a:pt x="168" y="863"/>
                </a:lnTo>
                <a:lnTo>
                  <a:pt x="192" y="864"/>
                </a:lnTo>
                <a:lnTo>
                  <a:pt x="3359" y="864"/>
                </a:lnTo>
                <a:lnTo>
                  <a:pt x="3364" y="863"/>
                </a:lnTo>
                <a:lnTo>
                  <a:pt x="3370" y="863"/>
                </a:lnTo>
                <a:lnTo>
                  <a:pt x="3382" y="863"/>
                </a:lnTo>
                <a:lnTo>
                  <a:pt x="3403" y="860"/>
                </a:lnTo>
                <a:lnTo>
                  <a:pt x="3413" y="858"/>
                </a:lnTo>
                <a:lnTo>
                  <a:pt x="3418" y="857"/>
                </a:lnTo>
                <a:lnTo>
                  <a:pt x="3424" y="857"/>
                </a:lnTo>
                <a:lnTo>
                  <a:pt x="3443" y="852"/>
                </a:lnTo>
                <a:lnTo>
                  <a:pt x="3460" y="845"/>
                </a:lnTo>
                <a:lnTo>
                  <a:pt x="3467" y="840"/>
                </a:lnTo>
                <a:lnTo>
                  <a:pt x="3471" y="837"/>
                </a:lnTo>
                <a:lnTo>
                  <a:pt x="3476" y="836"/>
                </a:lnTo>
                <a:lnTo>
                  <a:pt x="3490" y="827"/>
                </a:lnTo>
                <a:lnTo>
                  <a:pt x="3492" y="823"/>
                </a:lnTo>
                <a:lnTo>
                  <a:pt x="3496" y="821"/>
                </a:lnTo>
                <a:lnTo>
                  <a:pt x="3503" y="816"/>
                </a:lnTo>
                <a:lnTo>
                  <a:pt x="3508" y="809"/>
                </a:lnTo>
                <a:lnTo>
                  <a:pt x="3510" y="805"/>
                </a:lnTo>
                <a:lnTo>
                  <a:pt x="3514" y="803"/>
                </a:lnTo>
                <a:lnTo>
                  <a:pt x="3524" y="788"/>
                </a:lnTo>
                <a:lnTo>
                  <a:pt x="3525" y="783"/>
                </a:lnTo>
                <a:lnTo>
                  <a:pt x="3527" y="780"/>
                </a:lnTo>
                <a:lnTo>
                  <a:pt x="3532" y="773"/>
                </a:lnTo>
                <a:lnTo>
                  <a:pt x="3539" y="756"/>
                </a:lnTo>
                <a:lnTo>
                  <a:pt x="3544" y="737"/>
                </a:lnTo>
                <a:lnTo>
                  <a:pt x="3544" y="731"/>
                </a:lnTo>
                <a:lnTo>
                  <a:pt x="3545" y="726"/>
                </a:lnTo>
                <a:lnTo>
                  <a:pt x="3548" y="716"/>
                </a:lnTo>
                <a:lnTo>
                  <a:pt x="3550" y="695"/>
                </a:lnTo>
                <a:lnTo>
                  <a:pt x="3550" y="683"/>
                </a:lnTo>
                <a:lnTo>
                  <a:pt x="3550" y="677"/>
                </a:lnTo>
                <a:lnTo>
                  <a:pt x="3551" y="672"/>
                </a:lnTo>
                <a:lnTo>
                  <a:pt x="3551" y="192"/>
                </a:lnTo>
                <a:lnTo>
                  <a:pt x="3550" y="168"/>
                </a:lnTo>
                <a:lnTo>
                  <a:pt x="3548" y="146"/>
                </a:lnTo>
                <a:lnTo>
                  <a:pt x="3544" y="126"/>
                </a:lnTo>
                <a:lnTo>
                  <a:pt x="3539" y="108"/>
                </a:lnTo>
                <a:lnTo>
                  <a:pt x="3532" y="90"/>
                </a:lnTo>
                <a:lnTo>
                  <a:pt x="3524" y="74"/>
                </a:lnTo>
                <a:lnTo>
                  <a:pt x="3514" y="60"/>
                </a:lnTo>
                <a:lnTo>
                  <a:pt x="3503" y="48"/>
                </a:lnTo>
                <a:lnTo>
                  <a:pt x="3490" y="36"/>
                </a:lnTo>
                <a:lnTo>
                  <a:pt x="3476" y="26"/>
                </a:lnTo>
                <a:lnTo>
                  <a:pt x="3460" y="18"/>
                </a:lnTo>
                <a:lnTo>
                  <a:pt x="3443" y="12"/>
                </a:lnTo>
                <a:lnTo>
                  <a:pt x="3424" y="6"/>
                </a:lnTo>
                <a:lnTo>
                  <a:pt x="3403" y="2"/>
                </a:lnTo>
                <a:lnTo>
                  <a:pt x="3382" y="0"/>
                </a:lnTo>
                <a:lnTo>
                  <a:pt x="3359" y="0"/>
                </a:lnTo>
                <a:lnTo>
                  <a:pt x="192" y="0"/>
                </a:lnTo>
                <a:close/>
              </a:path>
            </a:pathLst>
          </a:custGeom>
          <a:gradFill rotWithShape="1">
            <a:gsLst>
              <a:gs pos="0">
                <a:srgbClr val="6AA121">
                  <a:gamma/>
                  <a:shade val="46275"/>
                  <a:invGamma/>
                </a:srgbClr>
              </a:gs>
              <a:gs pos="50000">
                <a:srgbClr val="6AA121">
                  <a:alpha val="55000"/>
                </a:srgbClr>
              </a:gs>
              <a:gs pos="100000">
                <a:srgbClr val="6AA121">
                  <a:gamma/>
                  <a:shade val="46275"/>
                  <a:invGamma/>
                </a:srgbClr>
              </a:gs>
            </a:gsLst>
            <a:lin ang="5400000" scaled="1"/>
          </a:gradFill>
          <a:ln w="9525" cap="flat" cmpd="sng">
            <a:noFill/>
            <a:prstDash val="solid"/>
            <a:round/>
            <a:headEnd type="none" w="med" len="med"/>
            <a:tailEnd type="none" w="med" len="med"/>
          </a:ln>
          <a:effectLst/>
        </p:spPr>
        <p:txBody>
          <a:bodyPr tIns="0" bIns="0" anchor="ctr"/>
          <a:lstStyle/>
          <a:p>
            <a:endParaRPr lang="en-US" sz="900" b="1">
              <a:cs typeface="Calibri" pitchFamily="34" charset="0"/>
            </a:endParaRPr>
          </a:p>
        </p:txBody>
      </p:sp>
      <p:sp>
        <p:nvSpPr>
          <p:cNvPr id="940" name="Freeform 2138"/>
          <p:cNvSpPr>
            <a:spLocks/>
          </p:cNvSpPr>
          <p:nvPr/>
        </p:nvSpPr>
        <p:spPr bwMode="auto">
          <a:xfrm>
            <a:off x="2222742" y="3857425"/>
            <a:ext cx="1442474" cy="350872"/>
          </a:xfrm>
          <a:custGeom>
            <a:avLst/>
            <a:gdLst/>
            <a:ahLst/>
            <a:cxnLst>
              <a:cxn ang="0">
                <a:pos x="0" y="672"/>
              </a:cxn>
              <a:cxn ang="0">
                <a:pos x="2" y="716"/>
              </a:cxn>
              <a:cxn ang="0">
                <a:pos x="12" y="756"/>
              </a:cxn>
              <a:cxn ang="0">
                <a:pos x="26" y="788"/>
              </a:cxn>
              <a:cxn ang="0">
                <a:pos x="48" y="816"/>
              </a:cxn>
              <a:cxn ang="0">
                <a:pos x="74" y="836"/>
              </a:cxn>
              <a:cxn ang="0">
                <a:pos x="108" y="852"/>
              </a:cxn>
              <a:cxn ang="0">
                <a:pos x="146" y="860"/>
              </a:cxn>
              <a:cxn ang="0">
                <a:pos x="192" y="864"/>
              </a:cxn>
              <a:cxn ang="0">
                <a:pos x="3364" y="863"/>
              </a:cxn>
              <a:cxn ang="0">
                <a:pos x="3382" y="863"/>
              </a:cxn>
              <a:cxn ang="0">
                <a:pos x="3413" y="858"/>
              </a:cxn>
              <a:cxn ang="0">
                <a:pos x="3424" y="857"/>
              </a:cxn>
              <a:cxn ang="0">
                <a:pos x="3460" y="845"/>
              </a:cxn>
              <a:cxn ang="0">
                <a:pos x="3471" y="837"/>
              </a:cxn>
              <a:cxn ang="0">
                <a:pos x="3490" y="827"/>
              </a:cxn>
              <a:cxn ang="0">
                <a:pos x="3496" y="821"/>
              </a:cxn>
              <a:cxn ang="0">
                <a:pos x="3508" y="809"/>
              </a:cxn>
              <a:cxn ang="0">
                <a:pos x="3514" y="803"/>
              </a:cxn>
              <a:cxn ang="0">
                <a:pos x="3525" y="783"/>
              </a:cxn>
              <a:cxn ang="0">
                <a:pos x="3532" y="773"/>
              </a:cxn>
              <a:cxn ang="0">
                <a:pos x="3544" y="737"/>
              </a:cxn>
              <a:cxn ang="0">
                <a:pos x="3545" y="726"/>
              </a:cxn>
              <a:cxn ang="0">
                <a:pos x="3550" y="695"/>
              </a:cxn>
              <a:cxn ang="0">
                <a:pos x="3550" y="677"/>
              </a:cxn>
              <a:cxn ang="0">
                <a:pos x="3551" y="192"/>
              </a:cxn>
              <a:cxn ang="0">
                <a:pos x="3548" y="146"/>
              </a:cxn>
              <a:cxn ang="0">
                <a:pos x="3539" y="108"/>
              </a:cxn>
              <a:cxn ang="0">
                <a:pos x="3524" y="74"/>
              </a:cxn>
              <a:cxn ang="0">
                <a:pos x="3503" y="48"/>
              </a:cxn>
              <a:cxn ang="0">
                <a:pos x="3476" y="26"/>
              </a:cxn>
              <a:cxn ang="0">
                <a:pos x="3443" y="12"/>
              </a:cxn>
              <a:cxn ang="0">
                <a:pos x="3403" y="2"/>
              </a:cxn>
              <a:cxn ang="0">
                <a:pos x="3359" y="0"/>
              </a:cxn>
              <a:cxn ang="0">
                <a:pos x="168" y="0"/>
              </a:cxn>
              <a:cxn ang="0">
                <a:pos x="126" y="6"/>
              </a:cxn>
              <a:cxn ang="0">
                <a:pos x="90" y="18"/>
              </a:cxn>
              <a:cxn ang="0">
                <a:pos x="60" y="36"/>
              </a:cxn>
              <a:cxn ang="0">
                <a:pos x="36" y="60"/>
              </a:cxn>
              <a:cxn ang="0">
                <a:pos x="18" y="90"/>
              </a:cxn>
              <a:cxn ang="0">
                <a:pos x="6" y="126"/>
              </a:cxn>
              <a:cxn ang="0">
                <a:pos x="0" y="168"/>
              </a:cxn>
            </a:cxnLst>
            <a:rect l="0" t="0" r="r" b="b"/>
            <a:pathLst>
              <a:path w="3551" h="864">
                <a:moveTo>
                  <a:pt x="0" y="192"/>
                </a:moveTo>
                <a:lnTo>
                  <a:pt x="0" y="672"/>
                </a:lnTo>
                <a:lnTo>
                  <a:pt x="0" y="695"/>
                </a:lnTo>
                <a:lnTo>
                  <a:pt x="2" y="716"/>
                </a:lnTo>
                <a:lnTo>
                  <a:pt x="6" y="737"/>
                </a:lnTo>
                <a:lnTo>
                  <a:pt x="12" y="756"/>
                </a:lnTo>
                <a:lnTo>
                  <a:pt x="18" y="773"/>
                </a:lnTo>
                <a:lnTo>
                  <a:pt x="26" y="788"/>
                </a:lnTo>
                <a:lnTo>
                  <a:pt x="36" y="803"/>
                </a:lnTo>
                <a:lnTo>
                  <a:pt x="48" y="816"/>
                </a:lnTo>
                <a:lnTo>
                  <a:pt x="60" y="827"/>
                </a:lnTo>
                <a:lnTo>
                  <a:pt x="74" y="836"/>
                </a:lnTo>
                <a:lnTo>
                  <a:pt x="90" y="845"/>
                </a:lnTo>
                <a:lnTo>
                  <a:pt x="108" y="852"/>
                </a:lnTo>
                <a:lnTo>
                  <a:pt x="126" y="857"/>
                </a:lnTo>
                <a:lnTo>
                  <a:pt x="146" y="860"/>
                </a:lnTo>
                <a:lnTo>
                  <a:pt x="168" y="863"/>
                </a:lnTo>
                <a:lnTo>
                  <a:pt x="192" y="864"/>
                </a:lnTo>
                <a:lnTo>
                  <a:pt x="3359" y="864"/>
                </a:lnTo>
                <a:lnTo>
                  <a:pt x="3364" y="863"/>
                </a:lnTo>
                <a:lnTo>
                  <a:pt x="3370" y="863"/>
                </a:lnTo>
                <a:lnTo>
                  <a:pt x="3382" y="863"/>
                </a:lnTo>
                <a:lnTo>
                  <a:pt x="3403" y="860"/>
                </a:lnTo>
                <a:lnTo>
                  <a:pt x="3413" y="858"/>
                </a:lnTo>
                <a:lnTo>
                  <a:pt x="3418" y="857"/>
                </a:lnTo>
                <a:lnTo>
                  <a:pt x="3424" y="857"/>
                </a:lnTo>
                <a:lnTo>
                  <a:pt x="3443" y="852"/>
                </a:lnTo>
                <a:lnTo>
                  <a:pt x="3460" y="845"/>
                </a:lnTo>
                <a:lnTo>
                  <a:pt x="3467" y="840"/>
                </a:lnTo>
                <a:lnTo>
                  <a:pt x="3471" y="837"/>
                </a:lnTo>
                <a:lnTo>
                  <a:pt x="3476" y="836"/>
                </a:lnTo>
                <a:lnTo>
                  <a:pt x="3490" y="827"/>
                </a:lnTo>
                <a:lnTo>
                  <a:pt x="3492" y="823"/>
                </a:lnTo>
                <a:lnTo>
                  <a:pt x="3496" y="821"/>
                </a:lnTo>
                <a:lnTo>
                  <a:pt x="3503" y="816"/>
                </a:lnTo>
                <a:lnTo>
                  <a:pt x="3508" y="809"/>
                </a:lnTo>
                <a:lnTo>
                  <a:pt x="3510" y="805"/>
                </a:lnTo>
                <a:lnTo>
                  <a:pt x="3514" y="803"/>
                </a:lnTo>
                <a:lnTo>
                  <a:pt x="3524" y="788"/>
                </a:lnTo>
                <a:lnTo>
                  <a:pt x="3525" y="783"/>
                </a:lnTo>
                <a:lnTo>
                  <a:pt x="3527" y="780"/>
                </a:lnTo>
                <a:lnTo>
                  <a:pt x="3532" y="773"/>
                </a:lnTo>
                <a:lnTo>
                  <a:pt x="3539" y="756"/>
                </a:lnTo>
                <a:lnTo>
                  <a:pt x="3544" y="737"/>
                </a:lnTo>
                <a:lnTo>
                  <a:pt x="3544" y="731"/>
                </a:lnTo>
                <a:lnTo>
                  <a:pt x="3545" y="726"/>
                </a:lnTo>
                <a:lnTo>
                  <a:pt x="3548" y="716"/>
                </a:lnTo>
                <a:lnTo>
                  <a:pt x="3550" y="695"/>
                </a:lnTo>
                <a:lnTo>
                  <a:pt x="3550" y="683"/>
                </a:lnTo>
                <a:lnTo>
                  <a:pt x="3550" y="677"/>
                </a:lnTo>
                <a:lnTo>
                  <a:pt x="3551" y="672"/>
                </a:lnTo>
                <a:lnTo>
                  <a:pt x="3551" y="192"/>
                </a:lnTo>
                <a:lnTo>
                  <a:pt x="3550" y="168"/>
                </a:lnTo>
                <a:lnTo>
                  <a:pt x="3548" y="146"/>
                </a:lnTo>
                <a:lnTo>
                  <a:pt x="3544" y="126"/>
                </a:lnTo>
                <a:lnTo>
                  <a:pt x="3539" y="108"/>
                </a:lnTo>
                <a:lnTo>
                  <a:pt x="3532" y="90"/>
                </a:lnTo>
                <a:lnTo>
                  <a:pt x="3524" y="74"/>
                </a:lnTo>
                <a:lnTo>
                  <a:pt x="3514" y="60"/>
                </a:lnTo>
                <a:lnTo>
                  <a:pt x="3503" y="48"/>
                </a:lnTo>
                <a:lnTo>
                  <a:pt x="3490" y="36"/>
                </a:lnTo>
                <a:lnTo>
                  <a:pt x="3476" y="26"/>
                </a:lnTo>
                <a:lnTo>
                  <a:pt x="3460" y="18"/>
                </a:lnTo>
                <a:lnTo>
                  <a:pt x="3443" y="12"/>
                </a:lnTo>
                <a:lnTo>
                  <a:pt x="3424" y="6"/>
                </a:lnTo>
                <a:lnTo>
                  <a:pt x="3403" y="2"/>
                </a:lnTo>
                <a:lnTo>
                  <a:pt x="3382" y="0"/>
                </a:lnTo>
                <a:lnTo>
                  <a:pt x="3359" y="0"/>
                </a:lnTo>
                <a:lnTo>
                  <a:pt x="192" y="0"/>
                </a:lnTo>
                <a:lnTo>
                  <a:pt x="168" y="0"/>
                </a:lnTo>
                <a:lnTo>
                  <a:pt x="146" y="2"/>
                </a:lnTo>
                <a:lnTo>
                  <a:pt x="126" y="6"/>
                </a:lnTo>
                <a:lnTo>
                  <a:pt x="108" y="12"/>
                </a:lnTo>
                <a:lnTo>
                  <a:pt x="90" y="18"/>
                </a:lnTo>
                <a:lnTo>
                  <a:pt x="74" y="26"/>
                </a:lnTo>
                <a:lnTo>
                  <a:pt x="60" y="36"/>
                </a:lnTo>
                <a:lnTo>
                  <a:pt x="48" y="48"/>
                </a:lnTo>
                <a:lnTo>
                  <a:pt x="36" y="60"/>
                </a:lnTo>
                <a:lnTo>
                  <a:pt x="26" y="74"/>
                </a:lnTo>
                <a:lnTo>
                  <a:pt x="18" y="90"/>
                </a:lnTo>
                <a:lnTo>
                  <a:pt x="12" y="108"/>
                </a:lnTo>
                <a:lnTo>
                  <a:pt x="6" y="126"/>
                </a:lnTo>
                <a:lnTo>
                  <a:pt x="2" y="146"/>
                </a:lnTo>
                <a:lnTo>
                  <a:pt x="0" y="168"/>
                </a:lnTo>
                <a:lnTo>
                  <a:pt x="0" y="192"/>
                </a:lnTo>
                <a:close/>
              </a:path>
            </a:pathLst>
          </a:custGeom>
          <a:gradFill rotWithShape="1">
            <a:gsLst>
              <a:gs pos="0">
                <a:srgbClr val="6AA121">
                  <a:gamma/>
                  <a:shade val="46275"/>
                  <a:invGamma/>
                </a:srgbClr>
              </a:gs>
              <a:gs pos="50000">
                <a:srgbClr val="6AA121">
                  <a:alpha val="39999"/>
                </a:srgbClr>
              </a:gs>
              <a:gs pos="100000">
                <a:srgbClr val="6AA121">
                  <a:gamma/>
                  <a:shade val="46275"/>
                  <a:invGamma/>
                </a:srgbClr>
              </a:gs>
            </a:gsLst>
            <a:lin ang="5400000" scaled="1"/>
          </a:gradFill>
          <a:ln w="9525" cap="flat" cmpd="sng">
            <a:noFill/>
            <a:prstDash val="solid"/>
            <a:round/>
            <a:headEnd type="none" w="med" len="med"/>
            <a:tailEnd type="none" w="med" len="med"/>
          </a:ln>
          <a:effectLst/>
        </p:spPr>
        <p:txBody>
          <a:bodyPr tIns="0" bIns="0" anchor="ctr"/>
          <a:lstStyle/>
          <a:p>
            <a:endParaRPr lang="en-US" sz="900" b="1">
              <a:cs typeface="Calibri" pitchFamily="34" charset="0"/>
            </a:endParaRPr>
          </a:p>
        </p:txBody>
      </p:sp>
      <p:sp>
        <p:nvSpPr>
          <p:cNvPr id="1082" name="Rectangle 2680"/>
          <p:cNvSpPr>
            <a:spLocks noChangeArrowheads="1"/>
          </p:cNvSpPr>
          <p:nvPr/>
        </p:nvSpPr>
        <p:spPr bwMode="auto">
          <a:xfrm>
            <a:off x="2623564" y="2129868"/>
            <a:ext cx="501740" cy="138499"/>
          </a:xfrm>
          <a:prstGeom prst="rect">
            <a:avLst/>
          </a:prstGeom>
          <a:noFill/>
          <a:ln w="9525">
            <a:noFill/>
            <a:miter lim="800000"/>
            <a:headEnd/>
            <a:tailEnd/>
          </a:ln>
        </p:spPr>
        <p:txBody>
          <a:bodyPr wrap="none" lIns="0" tIns="0" rIns="0" bIns="0">
            <a:spAutoFit/>
          </a:bodyPr>
          <a:lstStyle/>
          <a:p>
            <a:pPr marL="354013" indent="-354013" defTabSz="941388"/>
            <a:r>
              <a:rPr lang="en-US" sz="900" b="1" dirty="0">
                <a:solidFill>
                  <a:srgbClr val="000000"/>
                </a:solidFill>
                <a:cs typeface="Calibri" pitchFamily="34" charset="0"/>
              </a:rPr>
              <a:t>OSI Model</a:t>
            </a:r>
            <a:endParaRPr lang="en-US" sz="900" b="1" dirty="0">
              <a:cs typeface="Calibri" pitchFamily="34" charset="0"/>
            </a:endParaRPr>
          </a:p>
        </p:txBody>
      </p:sp>
      <p:sp>
        <p:nvSpPr>
          <p:cNvPr id="1083" name="Rectangle 2681"/>
          <p:cNvSpPr>
            <a:spLocks noChangeArrowheads="1"/>
          </p:cNvSpPr>
          <p:nvPr/>
        </p:nvSpPr>
        <p:spPr bwMode="auto">
          <a:xfrm>
            <a:off x="3961266" y="2129868"/>
            <a:ext cx="647613" cy="138499"/>
          </a:xfrm>
          <a:prstGeom prst="rect">
            <a:avLst/>
          </a:prstGeom>
          <a:noFill/>
          <a:ln w="9525">
            <a:noFill/>
            <a:miter lim="800000"/>
            <a:headEnd/>
            <a:tailEnd/>
          </a:ln>
        </p:spPr>
        <p:txBody>
          <a:bodyPr wrap="none" lIns="0" tIns="0" rIns="0" bIns="0">
            <a:spAutoFit/>
          </a:bodyPr>
          <a:lstStyle/>
          <a:p>
            <a:pPr marL="354013" indent="-354013" defTabSz="941388"/>
            <a:r>
              <a:rPr lang="en-US" sz="900" b="1" dirty="0" err="1">
                <a:solidFill>
                  <a:srgbClr val="000000"/>
                </a:solidFill>
                <a:cs typeface="Calibri" pitchFamily="34" charset="0"/>
              </a:rPr>
              <a:t>iSCSI</a:t>
            </a:r>
            <a:r>
              <a:rPr lang="en-US" sz="900" b="1" dirty="0">
                <a:solidFill>
                  <a:srgbClr val="000000"/>
                </a:solidFill>
                <a:cs typeface="Calibri" pitchFamily="34" charset="0"/>
              </a:rPr>
              <a:t> Initiator</a:t>
            </a:r>
            <a:endParaRPr lang="en-US" sz="900" b="1" dirty="0">
              <a:cs typeface="Calibri" pitchFamily="34" charset="0"/>
            </a:endParaRPr>
          </a:p>
        </p:txBody>
      </p:sp>
      <p:sp>
        <p:nvSpPr>
          <p:cNvPr id="1084" name="Rectangle 2682"/>
          <p:cNvSpPr>
            <a:spLocks noChangeArrowheads="1"/>
          </p:cNvSpPr>
          <p:nvPr/>
        </p:nvSpPr>
        <p:spPr bwMode="auto">
          <a:xfrm>
            <a:off x="7035052" y="2129868"/>
            <a:ext cx="564257" cy="138499"/>
          </a:xfrm>
          <a:prstGeom prst="rect">
            <a:avLst/>
          </a:prstGeom>
          <a:noFill/>
          <a:ln w="9525">
            <a:noFill/>
            <a:miter lim="800000"/>
            <a:headEnd/>
            <a:tailEnd/>
          </a:ln>
        </p:spPr>
        <p:txBody>
          <a:bodyPr wrap="none" lIns="0" tIns="0" rIns="0" bIns="0">
            <a:spAutoFit/>
          </a:bodyPr>
          <a:lstStyle/>
          <a:p>
            <a:pPr marL="354013" indent="-354013" defTabSz="941388"/>
            <a:r>
              <a:rPr lang="en-US" sz="900" b="1" dirty="0" err="1">
                <a:solidFill>
                  <a:srgbClr val="000000"/>
                </a:solidFill>
                <a:cs typeface="Calibri" pitchFamily="34" charset="0"/>
              </a:rPr>
              <a:t>iSCSI</a:t>
            </a:r>
            <a:r>
              <a:rPr lang="en-US" sz="900" b="1" dirty="0">
                <a:solidFill>
                  <a:srgbClr val="000000"/>
                </a:solidFill>
                <a:cs typeface="Calibri" pitchFamily="34" charset="0"/>
              </a:rPr>
              <a:t> Target</a:t>
            </a:r>
            <a:endParaRPr lang="en-US" sz="900" b="1" dirty="0">
              <a:cs typeface="Calibri" pitchFamily="34" charset="0"/>
            </a:endParaRPr>
          </a:p>
        </p:txBody>
      </p:sp>
      <p:sp>
        <p:nvSpPr>
          <p:cNvPr id="1085" name="Rectangle 2683"/>
          <p:cNvSpPr>
            <a:spLocks noChangeArrowheads="1"/>
          </p:cNvSpPr>
          <p:nvPr/>
        </p:nvSpPr>
        <p:spPr bwMode="auto">
          <a:xfrm>
            <a:off x="2340918" y="2480740"/>
            <a:ext cx="921727" cy="138499"/>
          </a:xfrm>
          <a:prstGeom prst="rect">
            <a:avLst/>
          </a:prstGeom>
          <a:noFill/>
          <a:ln w="9525">
            <a:noFill/>
            <a:miter lim="800000"/>
            <a:headEnd/>
            <a:tailEnd/>
          </a:ln>
        </p:spPr>
        <p:txBody>
          <a:bodyPr wrap="none" lIns="0" tIns="0" rIns="0" bIns="0">
            <a:spAutoFit/>
          </a:bodyPr>
          <a:lstStyle/>
          <a:p>
            <a:pPr marL="354013" indent="-354013" defTabSz="941388"/>
            <a:r>
              <a:rPr lang="en-US" sz="900" b="1" dirty="0">
                <a:solidFill>
                  <a:schemeClr val="bg1"/>
                </a:solidFill>
                <a:cs typeface="Calibri" pitchFamily="34" charset="0"/>
              </a:rPr>
              <a:t>Layer 7 Application</a:t>
            </a:r>
          </a:p>
        </p:txBody>
      </p:sp>
      <p:sp>
        <p:nvSpPr>
          <p:cNvPr id="1086" name="Rectangle 2684"/>
          <p:cNvSpPr>
            <a:spLocks noChangeArrowheads="1"/>
          </p:cNvSpPr>
          <p:nvPr/>
        </p:nvSpPr>
        <p:spPr bwMode="auto">
          <a:xfrm>
            <a:off x="2457876" y="2851105"/>
            <a:ext cx="727763" cy="138499"/>
          </a:xfrm>
          <a:prstGeom prst="rect">
            <a:avLst/>
          </a:prstGeom>
          <a:noFill/>
          <a:ln w="9525">
            <a:noFill/>
            <a:miter lim="800000"/>
            <a:headEnd/>
            <a:tailEnd/>
          </a:ln>
        </p:spPr>
        <p:txBody>
          <a:bodyPr wrap="none" lIns="0" tIns="0" rIns="0" bIns="0">
            <a:spAutoFit/>
          </a:bodyPr>
          <a:lstStyle/>
          <a:p>
            <a:pPr marL="354013" indent="-354013" defTabSz="941388"/>
            <a:r>
              <a:rPr lang="en-US" sz="900" b="1" dirty="0">
                <a:solidFill>
                  <a:schemeClr val="bg1"/>
                </a:solidFill>
                <a:cs typeface="Calibri" pitchFamily="34" charset="0"/>
              </a:rPr>
              <a:t>Layer 5 Session</a:t>
            </a:r>
          </a:p>
        </p:txBody>
      </p:sp>
      <p:sp>
        <p:nvSpPr>
          <p:cNvPr id="1087" name="Rectangle 2685"/>
          <p:cNvSpPr>
            <a:spLocks noChangeArrowheads="1"/>
          </p:cNvSpPr>
          <p:nvPr/>
        </p:nvSpPr>
        <p:spPr bwMode="auto">
          <a:xfrm>
            <a:off x="2388432" y="3211724"/>
            <a:ext cx="841577" cy="138499"/>
          </a:xfrm>
          <a:prstGeom prst="rect">
            <a:avLst/>
          </a:prstGeom>
          <a:noFill/>
          <a:ln w="9525">
            <a:noFill/>
            <a:miter lim="800000"/>
            <a:headEnd/>
            <a:tailEnd/>
          </a:ln>
        </p:spPr>
        <p:txBody>
          <a:bodyPr wrap="none" lIns="0" tIns="0" rIns="0" bIns="0">
            <a:spAutoFit/>
          </a:bodyPr>
          <a:lstStyle/>
          <a:p>
            <a:pPr marL="354013" indent="-354013" defTabSz="941388"/>
            <a:r>
              <a:rPr lang="en-US" sz="900" b="1" dirty="0">
                <a:solidFill>
                  <a:schemeClr val="bg1"/>
                </a:solidFill>
                <a:cs typeface="Calibri" pitchFamily="34" charset="0"/>
              </a:rPr>
              <a:t>Layer 4 Transport</a:t>
            </a:r>
          </a:p>
        </p:txBody>
      </p:sp>
      <p:sp>
        <p:nvSpPr>
          <p:cNvPr id="1088" name="Rectangle 2686"/>
          <p:cNvSpPr>
            <a:spLocks noChangeArrowheads="1"/>
          </p:cNvSpPr>
          <p:nvPr/>
        </p:nvSpPr>
        <p:spPr bwMode="auto">
          <a:xfrm>
            <a:off x="2428637" y="3591835"/>
            <a:ext cx="788677" cy="138499"/>
          </a:xfrm>
          <a:prstGeom prst="rect">
            <a:avLst/>
          </a:prstGeom>
          <a:noFill/>
          <a:ln w="9525">
            <a:noFill/>
            <a:miter lim="800000"/>
            <a:headEnd/>
            <a:tailEnd/>
          </a:ln>
        </p:spPr>
        <p:txBody>
          <a:bodyPr wrap="none" lIns="0" tIns="0" rIns="0" bIns="0">
            <a:spAutoFit/>
          </a:bodyPr>
          <a:lstStyle/>
          <a:p>
            <a:pPr marL="354013" indent="-354013" defTabSz="941388"/>
            <a:r>
              <a:rPr lang="en-US" sz="900" b="1" dirty="0">
                <a:solidFill>
                  <a:schemeClr val="bg1"/>
                </a:solidFill>
                <a:cs typeface="Calibri" pitchFamily="34" charset="0"/>
              </a:rPr>
              <a:t>Layer 3 Network</a:t>
            </a:r>
          </a:p>
        </p:txBody>
      </p:sp>
      <p:sp>
        <p:nvSpPr>
          <p:cNvPr id="1089" name="Rectangle 2687"/>
          <p:cNvSpPr>
            <a:spLocks noChangeArrowheads="1"/>
          </p:cNvSpPr>
          <p:nvPr/>
        </p:nvSpPr>
        <p:spPr bwMode="auto">
          <a:xfrm>
            <a:off x="2398179" y="3952454"/>
            <a:ext cx="817531" cy="138499"/>
          </a:xfrm>
          <a:prstGeom prst="rect">
            <a:avLst/>
          </a:prstGeom>
          <a:noFill/>
          <a:ln w="9525">
            <a:noFill/>
            <a:miter lim="800000"/>
            <a:headEnd/>
            <a:tailEnd/>
          </a:ln>
        </p:spPr>
        <p:txBody>
          <a:bodyPr wrap="none" lIns="0" tIns="0" rIns="0" bIns="0">
            <a:spAutoFit/>
          </a:bodyPr>
          <a:lstStyle/>
          <a:p>
            <a:pPr marL="354013" indent="-354013" defTabSz="941388"/>
            <a:r>
              <a:rPr lang="en-US" sz="900" b="1" dirty="0">
                <a:solidFill>
                  <a:schemeClr val="bg1"/>
                </a:solidFill>
                <a:cs typeface="Calibri" pitchFamily="34" charset="0"/>
              </a:rPr>
              <a:t>Layer 2 Data Link</a:t>
            </a:r>
          </a:p>
        </p:txBody>
      </p:sp>
      <p:sp>
        <p:nvSpPr>
          <p:cNvPr id="1090" name="Freeform 2688"/>
          <p:cNvSpPr>
            <a:spLocks/>
          </p:cNvSpPr>
          <p:nvPr/>
        </p:nvSpPr>
        <p:spPr bwMode="auto">
          <a:xfrm>
            <a:off x="3850400" y="2375965"/>
            <a:ext cx="1101349" cy="350872"/>
          </a:xfrm>
          <a:custGeom>
            <a:avLst/>
            <a:gdLst/>
            <a:ahLst/>
            <a:cxnLst>
              <a:cxn ang="0">
                <a:pos x="0" y="695"/>
              </a:cxn>
              <a:cxn ang="0">
                <a:pos x="6" y="737"/>
              </a:cxn>
              <a:cxn ang="0">
                <a:pos x="18" y="773"/>
              </a:cxn>
              <a:cxn ang="0">
                <a:pos x="36" y="803"/>
              </a:cxn>
              <a:cxn ang="0">
                <a:pos x="60" y="827"/>
              </a:cxn>
              <a:cxn ang="0">
                <a:pos x="90" y="845"/>
              </a:cxn>
              <a:cxn ang="0">
                <a:pos x="126" y="857"/>
              </a:cxn>
              <a:cxn ang="0">
                <a:pos x="168" y="863"/>
              </a:cxn>
              <a:cxn ang="0">
                <a:pos x="2519" y="864"/>
              </a:cxn>
              <a:cxn ang="0">
                <a:pos x="2530" y="863"/>
              </a:cxn>
              <a:cxn ang="0">
                <a:pos x="2564" y="860"/>
              </a:cxn>
              <a:cxn ang="0">
                <a:pos x="2578" y="857"/>
              </a:cxn>
              <a:cxn ang="0">
                <a:pos x="2603" y="852"/>
              </a:cxn>
              <a:cxn ang="0">
                <a:pos x="2627" y="840"/>
              </a:cxn>
              <a:cxn ang="0">
                <a:pos x="2636" y="836"/>
              </a:cxn>
              <a:cxn ang="0">
                <a:pos x="2653" y="823"/>
              </a:cxn>
              <a:cxn ang="0">
                <a:pos x="2663" y="816"/>
              </a:cxn>
              <a:cxn ang="0">
                <a:pos x="2671" y="805"/>
              </a:cxn>
              <a:cxn ang="0">
                <a:pos x="2684" y="788"/>
              </a:cxn>
              <a:cxn ang="0">
                <a:pos x="2687" y="780"/>
              </a:cxn>
              <a:cxn ang="0">
                <a:pos x="2699" y="756"/>
              </a:cxn>
              <a:cxn ang="0">
                <a:pos x="2704" y="731"/>
              </a:cxn>
              <a:cxn ang="0">
                <a:pos x="2708" y="716"/>
              </a:cxn>
              <a:cxn ang="0">
                <a:pos x="2710" y="683"/>
              </a:cxn>
              <a:cxn ang="0">
                <a:pos x="2711" y="672"/>
              </a:cxn>
              <a:cxn ang="0">
                <a:pos x="2710" y="168"/>
              </a:cxn>
              <a:cxn ang="0">
                <a:pos x="2704" y="126"/>
              </a:cxn>
              <a:cxn ang="0">
                <a:pos x="2692" y="90"/>
              </a:cxn>
              <a:cxn ang="0">
                <a:pos x="2674" y="60"/>
              </a:cxn>
              <a:cxn ang="0">
                <a:pos x="2650" y="36"/>
              </a:cxn>
              <a:cxn ang="0">
                <a:pos x="2620" y="18"/>
              </a:cxn>
              <a:cxn ang="0">
                <a:pos x="2584" y="6"/>
              </a:cxn>
              <a:cxn ang="0">
                <a:pos x="2542" y="0"/>
              </a:cxn>
              <a:cxn ang="0">
                <a:pos x="192" y="0"/>
              </a:cxn>
              <a:cxn ang="0">
                <a:pos x="147" y="2"/>
              </a:cxn>
              <a:cxn ang="0">
                <a:pos x="108" y="12"/>
              </a:cxn>
              <a:cxn ang="0">
                <a:pos x="75" y="26"/>
              </a:cxn>
              <a:cxn ang="0">
                <a:pos x="48" y="48"/>
              </a:cxn>
              <a:cxn ang="0">
                <a:pos x="27" y="74"/>
              </a:cxn>
              <a:cxn ang="0">
                <a:pos x="12" y="108"/>
              </a:cxn>
              <a:cxn ang="0">
                <a:pos x="3" y="146"/>
              </a:cxn>
              <a:cxn ang="0">
                <a:pos x="0" y="192"/>
              </a:cxn>
            </a:cxnLst>
            <a:rect l="0" t="0" r="r" b="b"/>
            <a:pathLst>
              <a:path w="2711" h="864">
                <a:moveTo>
                  <a:pt x="0" y="672"/>
                </a:moveTo>
                <a:lnTo>
                  <a:pt x="0" y="695"/>
                </a:lnTo>
                <a:lnTo>
                  <a:pt x="3" y="716"/>
                </a:lnTo>
                <a:lnTo>
                  <a:pt x="6" y="737"/>
                </a:lnTo>
                <a:lnTo>
                  <a:pt x="12" y="756"/>
                </a:lnTo>
                <a:lnTo>
                  <a:pt x="18" y="773"/>
                </a:lnTo>
                <a:lnTo>
                  <a:pt x="27" y="788"/>
                </a:lnTo>
                <a:lnTo>
                  <a:pt x="36" y="803"/>
                </a:lnTo>
                <a:lnTo>
                  <a:pt x="48" y="816"/>
                </a:lnTo>
                <a:lnTo>
                  <a:pt x="60" y="827"/>
                </a:lnTo>
                <a:lnTo>
                  <a:pt x="75" y="836"/>
                </a:lnTo>
                <a:lnTo>
                  <a:pt x="90" y="845"/>
                </a:lnTo>
                <a:lnTo>
                  <a:pt x="108" y="852"/>
                </a:lnTo>
                <a:lnTo>
                  <a:pt x="126" y="857"/>
                </a:lnTo>
                <a:lnTo>
                  <a:pt x="147" y="860"/>
                </a:lnTo>
                <a:lnTo>
                  <a:pt x="168" y="863"/>
                </a:lnTo>
                <a:lnTo>
                  <a:pt x="192" y="864"/>
                </a:lnTo>
                <a:lnTo>
                  <a:pt x="2519" y="864"/>
                </a:lnTo>
                <a:lnTo>
                  <a:pt x="2524" y="863"/>
                </a:lnTo>
                <a:lnTo>
                  <a:pt x="2530" y="863"/>
                </a:lnTo>
                <a:lnTo>
                  <a:pt x="2542" y="863"/>
                </a:lnTo>
                <a:lnTo>
                  <a:pt x="2564" y="860"/>
                </a:lnTo>
                <a:lnTo>
                  <a:pt x="2573" y="858"/>
                </a:lnTo>
                <a:lnTo>
                  <a:pt x="2578" y="857"/>
                </a:lnTo>
                <a:lnTo>
                  <a:pt x="2584" y="857"/>
                </a:lnTo>
                <a:lnTo>
                  <a:pt x="2603" y="852"/>
                </a:lnTo>
                <a:lnTo>
                  <a:pt x="2620" y="845"/>
                </a:lnTo>
                <a:lnTo>
                  <a:pt x="2627" y="840"/>
                </a:lnTo>
                <a:lnTo>
                  <a:pt x="2631" y="837"/>
                </a:lnTo>
                <a:lnTo>
                  <a:pt x="2636" y="836"/>
                </a:lnTo>
                <a:lnTo>
                  <a:pt x="2650" y="827"/>
                </a:lnTo>
                <a:lnTo>
                  <a:pt x="2653" y="823"/>
                </a:lnTo>
                <a:lnTo>
                  <a:pt x="2656" y="821"/>
                </a:lnTo>
                <a:lnTo>
                  <a:pt x="2663" y="816"/>
                </a:lnTo>
                <a:lnTo>
                  <a:pt x="2668" y="809"/>
                </a:lnTo>
                <a:lnTo>
                  <a:pt x="2671" y="805"/>
                </a:lnTo>
                <a:lnTo>
                  <a:pt x="2674" y="803"/>
                </a:lnTo>
                <a:lnTo>
                  <a:pt x="2684" y="788"/>
                </a:lnTo>
                <a:lnTo>
                  <a:pt x="2685" y="783"/>
                </a:lnTo>
                <a:lnTo>
                  <a:pt x="2687" y="780"/>
                </a:lnTo>
                <a:lnTo>
                  <a:pt x="2692" y="773"/>
                </a:lnTo>
                <a:lnTo>
                  <a:pt x="2699" y="756"/>
                </a:lnTo>
                <a:lnTo>
                  <a:pt x="2704" y="737"/>
                </a:lnTo>
                <a:lnTo>
                  <a:pt x="2704" y="731"/>
                </a:lnTo>
                <a:lnTo>
                  <a:pt x="2705" y="726"/>
                </a:lnTo>
                <a:lnTo>
                  <a:pt x="2708" y="716"/>
                </a:lnTo>
                <a:lnTo>
                  <a:pt x="2710" y="695"/>
                </a:lnTo>
                <a:lnTo>
                  <a:pt x="2710" y="683"/>
                </a:lnTo>
                <a:lnTo>
                  <a:pt x="2710" y="677"/>
                </a:lnTo>
                <a:lnTo>
                  <a:pt x="2711" y="672"/>
                </a:lnTo>
                <a:lnTo>
                  <a:pt x="2711" y="192"/>
                </a:lnTo>
                <a:lnTo>
                  <a:pt x="2710" y="168"/>
                </a:lnTo>
                <a:lnTo>
                  <a:pt x="2708" y="146"/>
                </a:lnTo>
                <a:lnTo>
                  <a:pt x="2704" y="126"/>
                </a:lnTo>
                <a:lnTo>
                  <a:pt x="2699" y="108"/>
                </a:lnTo>
                <a:lnTo>
                  <a:pt x="2692" y="90"/>
                </a:lnTo>
                <a:lnTo>
                  <a:pt x="2684" y="74"/>
                </a:lnTo>
                <a:lnTo>
                  <a:pt x="2674" y="60"/>
                </a:lnTo>
                <a:lnTo>
                  <a:pt x="2663" y="48"/>
                </a:lnTo>
                <a:lnTo>
                  <a:pt x="2650" y="36"/>
                </a:lnTo>
                <a:lnTo>
                  <a:pt x="2636" y="26"/>
                </a:lnTo>
                <a:lnTo>
                  <a:pt x="2620" y="18"/>
                </a:lnTo>
                <a:lnTo>
                  <a:pt x="2603" y="12"/>
                </a:lnTo>
                <a:lnTo>
                  <a:pt x="2584" y="6"/>
                </a:lnTo>
                <a:lnTo>
                  <a:pt x="2564" y="2"/>
                </a:lnTo>
                <a:lnTo>
                  <a:pt x="2542" y="0"/>
                </a:lnTo>
                <a:lnTo>
                  <a:pt x="2519" y="0"/>
                </a:lnTo>
                <a:lnTo>
                  <a:pt x="192" y="0"/>
                </a:lnTo>
                <a:lnTo>
                  <a:pt x="168" y="0"/>
                </a:lnTo>
                <a:lnTo>
                  <a:pt x="147" y="2"/>
                </a:lnTo>
                <a:lnTo>
                  <a:pt x="126" y="6"/>
                </a:lnTo>
                <a:lnTo>
                  <a:pt x="108" y="12"/>
                </a:lnTo>
                <a:lnTo>
                  <a:pt x="90" y="18"/>
                </a:lnTo>
                <a:lnTo>
                  <a:pt x="75" y="26"/>
                </a:lnTo>
                <a:lnTo>
                  <a:pt x="60" y="36"/>
                </a:lnTo>
                <a:lnTo>
                  <a:pt x="48" y="48"/>
                </a:lnTo>
                <a:lnTo>
                  <a:pt x="36" y="60"/>
                </a:lnTo>
                <a:lnTo>
                  <a:pt x="27" y="74"/>
                </a:lnTo>
                <a:lnTo>
                  <a:pt x="18" y="90"/>
                </a:lnTo>
                <a:lnTo>
                  <a:pt x="12" y="108"/>
                </a:lnTo>
                <a:lnTo>
                  <a:pt x="6" y="126"/>
                </a:lnTo>
                <a:lnTo>
                  <a:pt x="3" y="146"/>
                </a:lnTo>
                <a:lnTo>
                  <a:pt x="0" y="168"/>
                </a:lnTo>
                <a:lnTo>
                  <a:pt x="0" y="192"/>
                </a:lnTo>
                <a:lnTo>
                  <a:pt x="0" y="672"/>
                </a:lnTo>
                <a:close/>
              </a:path>
            </a:pathLst>
          </a:custGeom>
          <a:gradFill rotWithShape="1">
            <a:gsLst>
              <a:gs pos="0">
                <a:srgbClr val="6AA121">
                  <a:gamma/>
                  <a:shade val="46275"/>
                  <a:invGamma/>
                </a:srgbClr>
              </a:gs>
              <a:gs pos="50000">
                <a:srgbClr val="6AA121"/>
              </a:gs>
              <a:gs pos="100000">
                <a:srgbClr val="6AA121">
                  <a:gamma/>
                  <a:shade val="46275"/>
                  <a:invGamma/>
                </a:srgbClr>
              </a:gs>
            </a:gsLst>
            <a:lin ang="5400000" scaled="1"/>
          </a:gradFill>
          <a:ln w="9525" cap="flat" cmpd="sng">
            <a:noFill/>
            <a:prstDash val="solid"/>
            <a:round/>
            <a:headEnd type="none" w="med" len="med"/>
            <a:tailEnd type="none" w="med" len="med"/>
          </a:ln>
          <a:effectLst/>
        </p:spPr>
        <p:txBody>
          <a:bodyPr tIns="0" bIns="0" anchor="ctr"/>
          <a:lstStyle/>
          <a:p>
            <a:endParaRPr lang="en-US" sz="900" b="1">
              <a:cs typeface="Calibri" pitchFamily="34" charset="0"/>
            </a:endParaRPr>
          </a:p>
        </p:txBody>
      </p:sp>
      <p:sp>
        <p:nvSpPr>
          <p:cNvPr id="1091" name="Freeform 2689"/>
          <p:cNvSpPr>
            <a:spLocks/>
          </p:cNvSpPr>
          <p:nvPr/>
        </p:nvSpPr>
        <p:spPr bwMode="auto">
          <a:xfrm>
            <a:off x="3850400" y="2746330"/>
            <a:ext cx="1101349" cy="350872"/>
          </a:xfrm>
          <a:custGeom>
            <a:avLst/>
            <a:gdLst/>
            <a:ahLst/>
            <a:cxnLst>
              <a:cxn ang="0">
                <a:pos x="0" y="695"/>
              </a:cxn>
              <a:cxn ang="0">
                <a:pos x="6" y="737"/>
              </a:cxn>
              <a:cxn ang="0">
                <a:pos x="18" y="773"/>
              </a:cxn>
              <a:cxn ang="0">
                <a:pos x="36" y="803"/>
              </a:cxn>
              <a:cxn ang="0">
                <a:pos x="60" y="827"/>
              </a:cxn>
              <a:cxn ang="0">
                <a:pos x="90" y="845"/>
              </a:cxn>
              <a:cxn ang="0">
                <a:pos x="126" y="857"/>
              </a:cxn>
              <a:cxn ang="0">
                <a:pos x="168" y="863"/>
              </a:cxn>
              <a:cxn ang="0">
                <a:pos x="2519" y="864"/>
              </a:cxn>
              <a:cxn ang="0">
                <a:pos x="2530" y="863"/>
              </a:cxn>
              <a:cxn ang="0">
                <a:pos x="2564" y="860"/>
              </a:cxn>
              <a:cxn ang="0">
                <a:pos x="2578" y="857"/>
              </a:cxn>
              <a:cxn ang="0">
                <a:pos x="2603" y="852"/>
              </a:cxn>
              <a:cxn ang="0">
                <a:pos x="2627" y="840"/>
              </a:cxn>
              <a:cxn ang="0">
                <a:pos x="2636" y="836"/>
              </a:cxn>
              <a:cxn ang="0">
                <a:pos x="2653" y="823"/>
              </a:cxn>
              <a:cxn ang="0">
                <a:pos x="2663" y="816"/>
              </a:cxn>
              <a:cxn ang="0">
                <a:pos x="2671" y="805"/>
              </a:cxn>
              <a:cxn ang="0">
                <a:pos x="2684" y="788"/>
              </a:cxn>
              <a:cxn ang="0">
                <a:pos x="2687" y="780"/>
              </a:cxn>
              <a:cxn ang="0">
                <a:pos x="2699" y="756"/>
              </a:cxn>
              <a:cxn ang="0">
                <a:pos x="2704" y="731"/>
              </a:cxn>
              <a:cxn ang="0">
                <a:pos x="2708" y="716"/>
              </a:cxn>
              <a:cxn ang="0">
                <a:pos x="2710" y="683"/>
              </a:cxn>
              <a:cxn ang="0">
                <a:pos x="2711" y="672"/>
              </a:cxn>
              <a:cxn ang="0">
                <a:pos x="2710" y="168"/>
              </a:cxn>
              <a:cxn ang="0">
                <a:pos x="2704" y="126"/>
              </a:cxn>
              <a:cxn ang="0">
                <a:pos x="2692" y="90"/>
              </a:cxn>
              <a:cxn ang="0">
                <a:pos x="2674" y="60"/>
              </a:cxn>
              <a:cxn ang="0">
                <a:pos x="2650" y="36"/>
              </a:cxn>
              <a:cxn ang="0">
                <a:pos x="2620" y="18"/>
              </a:cxn>
              <a:cxn ang="0">
                <a:pos x="2584" y="6"/>
              </a:cxn>
              <a:cxn ang="0">
                <a:pos x="2542" y="0"/>
              </a:cxn>
              <a:cxn ang="0">
                <a:pos x="192" y="0"/>
              </a:cxn>
              <a:cxn ang="0">
                <a:pos x="147" y="2"/>
              </a:cxn>
              <a:cxn ang="0">
                <a:pos x="108" y="12"/>
              </a:cxn>
              <a:cxn ang="0">
                <a:pos x="75" y="26"/>
              </a:cxn>
              <a:cxn ang="0">
                <a:pos x="48" y="48"/>
              </a:cxn>
              <a:cxn ang="0">
                <a:pos x="27" y="74"/>
              </a:cxn>
              <a:cxn ang="0">
                <a:pos x="12" y="108"/>
              </a:cxn>
              <a:cxn ang="0">
                <a:pos x="3" y="146"/>
              </a:cxn>
              <a:cxn ang="0">
                <a:pos x="0" y="192"/>
              </a:cxn>
            </a:cxnLst>
            <a:rect l="0" t="0" r="r" b="b"/>
            <a:pathLst>
              <a:path w="2711" h="864">
                <a:moveTo>
                  <a:pt x="0" y="672"/>
                </a:moveTo>
                <a:lnTo>
                  <a:pt x="0" y="695"/>
                </a:lnTo>
                <a:lnTo>
                  <a:pt x="3" y="716"/>
                </a:lnTo>
                <a:lnTo>
                  <a:pt x="6" y="737"/>
                </a:lnTo>
                <a:lnTo>
                  <a:pt x="12" y="756"/>
                </a:lnTo>
                <a:lnTo>
                  <a:pt x="18" y="773"/>
                </a:lnTo>
                <a:lnTo>
                  <a:pt x="27" y="788"/>
                </a:lnTo>
                <a:lnTo>
                  <a:pt x="36" y="803"/>
                </a:lnTo>
                <a:lnTo>
                  <a:pt x="48" y="816"/>
                </a:lnTo>
                <a:lnTo>
                  <a:pt x="60" y="827"/>
                </a:lnTo>
                <a:lnTo>
                  <a:pt x="75" y="836"/>
                </a:lnTo>
                <a:lnTo>
                  <a:pt x="90" y="845"/>
                </a:lnTo>
                <a:lnTo>
                  <a:pt x="108" y="852"/>
                </a:lnTo>
                <a:lnTo>
                  <a:pt x="126" y="857"/>
                </a:lnTo>
                <a:lnTo>
                  <a:pt x="147" y="860"/>
                </a:lnTo>
                <a:lnTo>
                  <a:pt x="168" y="863"/>
                </a:lnTo>
                <a:lnTo>
                  <a:pt x="192" y="864"/>
                </a:lnTo>
                <a:lnTo>
                  <a:pt x="2519" y="864"/>
                </a:lnTo>
                <a:lnTo>
                  <a:pt x="2524" y="863"/>
                </a:lnTo>
                <a:lnTo>
                  <a:pt x="2530" y="863"/>
                </a:lnTo>
                <a:lnTo>
                  <a:pt x="2542" y="863"/>
                </a:lnTo>
                <a:lnTo>
                  <a:pt x="2564" y="860"/>
                </a:lnTo>
                <a:lnTo>
                  <a:pt x="2573" y="858"/>
                </a:lnTo>
                <a:lnTo>
                  <a:pt x="2578" y="857"/>
                </a:lnTo>
                <a:lnTo>
                  <a:pt x="2584" y="857"/>
                </a:lnTo>
                <a:lnTo>
                  <a:pt x="2603" y="852"/>
                </a:lnTo>
                <a:lnTo>
                  <a:pt x="2620" y="845"/>
                </a:lnTo>
                <a:lnTo>
                  <a:pt x="2627" y="840"/>
                </a:lnTo>
                <a:lnTo>
                  <a:pt x="2631" y="837"/>
                </a:lnTo>
                <a:lnTo>
                  <a:pt x="2636" y="836"/>
                </a:lnTo>
                <a:lnTo>
                  <a:pt x="2650" y="827"/>
                </a:lnTo>
                <a:lnTo>
                  <a:pt x="2653" y="823"/>
                </a:lnTo>
                <a:lnTo>
                  <a:pt x="2656" y="821"/>
                </a:lnTo>
                <a:lnTo>
                  <a:pt x="2663" y="816"/>
                </a:lnTo>
                <a:lnTo>
                  <a:pt x="2668" y="809"/>
                </a:lnTo>
                <a:lnTo>
                  <a:pt x="2671" y="805"/>
                </a:lnTo>
                <a:lnTo>
                  <a:pt x="2674" y="803"/>
                </a:lnTo>
                <a:lnTo>
                  <a:pt x="2684" y="788"/>
                </a:lnTo>
                <a:lnTo>
                  <a:pt x="2685" y="783"/>
                </a:lnTo>
                <a:lnTo>
                  <a:pt x="2687" y="780"/>
                </a:lnTo>
                <a:lnTo>
                  <a:pt x="2692" y="773"/>
                </a:lnTo>
                <a:lnTo>
                  <a:pt x="2699" y="756"/>
                </a:lnTo>
                <a:lnTo>
                  <a:pt x="2704" y="737"/>
                </a:lnTo>
                <a:lnTo>
                  <a:pt x="2704" y="731"/>
                </a:lnTo>
                <a:lnTo>
                  <a:pt x="2705" y="726"/>
                </a:lnTo>
                <a:lnTo>
                  <a:pt x="2708" y="716"/>
                </a:lnTo>
                <a:lnTo>
                  <a:pt x="2710" y="695"/>
                </a:lnTo>
                <a:lnTo>
                  <a:pt x="2710" y="683"/>
                </a:lnTo>
                <a:lnTo>
                  <a:pt x="2710" y="677"/>
                </a:lnTo>
                <a:lnTo>
                  <a:pt x="2711" y="672"/>
                </a:lnTo>
                <a:lnTo>
                  <a:pt x="2711" y="192"/>
                </a:lnTo>
                <a:lnTo>
                  <a:pt x="2710" y="168"/>
                </a:lnTo>
                <a:lnTo>
                  <a:pt x="2708" y="146"/>
                </a:lnTo>
                <a:lnTo>
                  <a:pt x="2704" y="126"/>
                </a:lnTo>
                <a:lnTo>
                  <a:pt x="2699" y="108"/>
                </a:lnTo>
                <a:lnTo>
                  <a:pt x="2692" y="90"/>
                </a:lnTo>
                <a:lnTo>
                  <a:pt x="2684" y="74"/>
                </a:lnTo>
                <a:lnTo>
                  <a:pt x="2674" y="60"/>
                </a:lnTo>
                <a:lnTo>
                  <a:pt x="2663" y="48"/>
                </a:lnTo>
                <a:lnTo>
                  <a:pt x="2650" y="36"/>
                </a:lnTo>
                <a:lnTo>
                  <a:pt x="2636" y="26"/>
                </a:lnTo>
                <a:lnTo>
                  <a:pt x="2620" y="18"/>
                </a:lnTo>
                <a:lnTo>
                  <a:pt x="2603" y="12"/>
                </a:lnTo>
                <a:lnTo>
                  <a:pt x="2584" y="6"/>
                </a:lnTo>
                <a:lnTo>
                  <a:pt x="2564" y="2"/>
                </a:lnTo>
                <a:lnTo>
                  <a:pt x="2542" y="0"/>
                </a:lnTo>
                <a:lnTo>
                  <a:pt x="2519" y="0"/>
                </a:lnTo>
                <a:lnTo>
                  <a:pt x="192" y="0"/>
                </a:lnTo>
                <a:lnTo>
                  <a:pt x="168" y="0"/>
                </a:lnTo>
                <a:lnTo>
                  <a:pt x="147" y="2"/>
                </a:lnTo>
                <a:lnTo>
                  <a:pt x="126" y="6"/>
                </a:lnTo>
                <a:lnTo>
                  <a:pt x="108" y="12"/>
                </a:lnTo>
                <a:lnTo>
                  <a:pt x="90" y="18"/>
                </a:lnTo>
                <a:lnTo>
                  <a:pt x="75" y="26"/>
                </a:lnTo>
                <a:lnTo>
                  <a:pt x="60" y="36"/>
                </a:lnTo>
                <a:lnTo>
                  <a:pt x="48" y="48"/>
                </a:lnTo>
                <a:lnTo>
                  <a:pt x="36" y="60"/>
                </a:lnTo>
                <a:lnTo>
                  <a:pt x="27" y="74"/>
                </a:lnTo>
                <a:lnTo>
                  <a:pt x="18" y="90"/>
                </a:lnTo>
                <a:lnTo>
                  <a:pt x="12" y="108"/>
                </a:lnTo>
                <a:lnTo>
                  <a:pt x="6" y="126"/>
                </a:lnTo>
                <a:lnTo>
                  <a:pt x="3" y="146"/>
                </a:lnTo>
                <a:lnTo>
                  <a:pt x="0" y="168"/>
                </a:lnTo>
                <a:lnTo>
                  <a:pt x="0" y="192"/>
                </a:lnTo>
                <a:lnTo>
                  <a:pt x="0" y="672"/>
                </a:lnTo>
                <a:close/>
              </a:path>
            </a:pathLst>
          </a:custGeom>
          <a:gradFill rotWithShape="1">
            <a:gsLst>
              <a:gs pos="0">
                <a:srgbClr val="6AA121">
                  <a:gamma/>
                  <a:shade val="46275"/>
                  <a:invGamma/>
                </a:srgbClr>
              </a:gs>
              <a:gs pos="50000">
                <a:srgbClr val="6AA121">
                  <a:alpha val="85001"/>
                </a:srgbClr>
              </a:gs>
              <a:gs pos="100000">
                <a:srgbClr val="6AA121">
                  <a:gamma/>
                  <a:shade val="46275"/>
                  <a:invGamma/>
                </a:srgbClr>
              </a:gs>
            </a:gsLst>
            <a:lin ang="5400000" scaled="1"/>
          </a:gradFill>
          <a:ln w="9525" cap="flat" cmpd="sng">
            <a:noFill/>
            <a:prstDash val="solid"/>
            <a:round/>
            <a:headEnd type="none" w="med" len="med"/>
            <a:tailEnd type="none" w="med" len="med"/>
          </a:ln>
          <a:effectLst/>
        </p:spPr>
        <p:txBody>
          <a:bodyPr tIns="0" bIns="0" anchor="ctr"/>
          <a:lstStyle/>
          <a:p>
            <a:endParaRPr lang="en-US" sz="900" b="1">
              <a:cs typeface="Calibri" pitchFamily="34" charset="0"/>
            </a:endParaRPr>
          </a:p>
        </p:txBody>
      </p:sp>
      <p:sp>
        <p:nvSpPr>
          <p:cNvPr id="1092" name="Freeform 2690"/>
          <p:cNvSpPr>
            <a:spLocks/>
          </p:cNvSpPr>
          <p:nvPr/>
        </p:nvSpPr>
        <p:spPr bwMode="auto">
          <a:xfrm>
            <a:off x="3850400" y="3116695"/>
            <a:ext cx="1101349" cy="350872"/>
          </a:xfrm>
          <a:custGeom>
            <a:avLst/>
            <a:gdLst/>
            <a:ahLst/>
            <a:cxnLst>
              <a:cxn ang="0">
                <a:pos x="168" y="0"/>
              </a:cxn>
              <a:cxn ang="0">
                <a:pos x="126" y="6"/>
              </a:cxn>
              <a:cxn ang="0">
                <a:pos x="90" y="18"/>
              </a:cxn>
              <a:cxn ang="0">
                <a:pos x="60" y="36"/>
              </a:cxn>
              <a:cxn ang="0">
                <a:pos x="36" y="60"/>
              </a:cxn>
              <a:cxn ang="0">
                <a:pos x="18" y="90"/>
              </a:cxn>
              <a:cxn ang="0">
                <a:pos x="6" y="126"/>
              </a:cxn>
              <a:cxn ang="0">
                <a:pos x="0" y="168"/>
              </a:cxn>
              <a:cxn ang="0">
                <a:pos x="0" y="672"/>
              </a:cxn>
              <a:cxn ang="0">
                <a:pos x="3" y="716"/>
              </a:cxn>
              <a:cxn ang="0">
                <a:pos x="12" y="756"/>
              </a:cxn>
              <a:cxn ang="0">
                <a:pos x="27" y="788"/>
              </a:cxn>
              <a:cxn ang="0">
                <a:pos x="48" y="816"/>
              </a:cxn>
              <a:cxn ang="0">
                <a:pos x="75" y="836"/>
              </a:cxn>
              <a:cxn ang="0">
                <a:pos x="108" y="852"/>
              </a:cxn>
              <a:cxn ang="0">
                <a:pos x="147" y="860"/>
              </a:cxn>
              <a:cxn ang="0">
                <a:pos x="192" y="864"/>
              </a:cxn>
              <a:cxn ang="0">
                <a:pos x="2524" y="863"/>
              </a:cxn>
              <a:cxn ang="0">
                <a:pos x="2542" y="863"/>
              </a:cxn>
              <a:cxn ang="0">
                <a:pos x="2573" y="858"/>
              </a:cxn>
              <a:cxn ang="0">
                <a:pos x="2584" y="857"/>
              </a:cxn>
              <a:cxn ang="0">
                <a:pos x="2620" y="845"/>
              </a:cxn>
              <a:cxn ang="0">
                <a:pos x="2631" y="837"/>
              </a:cxn>
              <a:cxn ang="0">
                <a:pos x="2650" y="827"/>
              </a:cxn>
              <a:cxn ang="0">
                <a:pos x="2656" y="821"/>
              </a:cxn>
              <a:cxn ang="0">
                <a:pos x="2668" y="809"/>
              </a:cxn>
              <a:cxn ang="0">
                <a:pos x="2674" y="803"/>
              </a:cxn>
              <a:cxn ang="0">
                <a:pos x="2685" y="783"/>
              </a:cxn>
              <a:cxn ang="0">
                <a:pos x="2692" y="773"/>
              </a:cxn>
              <a:cxn ang="0">
                <a:pos x="2704" y="737"/>
              </a:cxn>
              <a:cxn ang="0">
                <a:pos x="2705" y="726"/>
              </a:cxn>
              <a:cxn ang="0">
                <a:pos x="2710" y="695"/>
              </a:cxn>
              <a:cxn ang="0">
                <a:pos x="2710" y="677"/>
              </a:cxn>
              <a:cxn ang="0">
                <a:pos x="2711" y="192"/>
              </a:cxn>
              <a:cxn ang="0">
                <a:pos x="2708" y="146"/>
              </a:cxn>
              <a:cxn ang="0">
                <a:pos x="2699" y="108"/>
              </a:cxn>
              <a:cxn ang="0">
                <a:pos x="2684" y="74"/>
              </a:cxn>
              <a:cxn ang="0">
                <a:pos x="2663" y="48"/>
              </a:cxn>
              <a:cxn ang="0">
                <a:pos x="2636" y="26"/>
              </a:cxn>
              <a:cxn ang="0">
                <a:pos x="2603" y="12"/>
              </a:cxn>
              <a:cxn ang="0">
                <a:pos x="2564" y="2"/>
              </a:cxn>
              <a:cxn ang="0">
                <a:pos x="2519" y="0"/>
              </a:cxn>
            </a:cxnLst>
            <a:rect l="0" t="0" r="r" b="b"/>
            <a:pathLst>
              <a:path w="2711" h="864">
                <a:moveTo>
                  <a:pt x="192" y="0"/>
                </a:moveTo>
                <a:lnTo>
                  <a:pt x="168" y="0"/>
                </a:lnTo>
                <a:lnTo>
                  <a:pt x="147" y="2"/>
                </a:lnTo>
                <a:lnTo>
                  <a:pt x="126" y="6"/>
                </a:lnTo>
                <a:lnTo>
                  <a:pt x="108" y="12"/>
                </a:lnTo>
                <a:lnTo>
                  <a:pt x="90" y="18"/>
                </a:lnTo>
                <a:lnTo>
                  <a:pt x="75" y="26"/>
                </a:lnTo>
                <a:lnTo>
                  <a:pt x="60" y="36"/>
                </a:lnTo>
                <a:lnTo>
                  <a:pt x="48" y="48"/>
                </a:lnTo>
                <a:lnTo>
                  <a:pt x="36" y="60"/>
                </a:lnTo>
                <a:lnTo>
                  <a:pt x="27" y="74"/>
                </a:lnTo>
                <a:lnTo>
                  <a:pt x="18" y="90"/>
                </a:lnTo>
                <a:lnTo>
                  <a:pt x="12" y="108"/>
                </a:lnTo>
                <a:lnTo>
                  <a:pt x="6" y="126"/>
                </a:lnTo>
                <a:lnTo>
                  <a:pt x="3" y="146"/>
                </a:lnTo>
                <a:lnTo>
                  <a:pt x="0" y="168"/>
                </a:lnTo>
                <a:lnTo>
                  <a:pt x="0" y="192"/>
                </a:lnTo>
                <a:lnTo>
                  <a:pt x="0" y="672"/>
                </a:lnTo>
                <a:lnTo>
                  <a:pt x="0" y="695"/>
                </a:lnTo>
                <a:lnTo>
                  <a:pt x="3" y="716"/>
                </a:lnTo>
                <a:lnTo>
                  <a:pt x="6" y="737"/>
                </a:lnTo>
                <a:lnTo>
                  <a:pt x="12" y="756"/>
                </a:lnTo>
                <a:lnTo>
                  <a:pt x="18" y="773"/>
                </a:lnTo>
                <a:lnTo>
                  <a:pt x="27" y="788"/>
                </a:lnTo>
                <a:lnTo>
                  <a:pt x="36" y="803"/>
                </a:lnTo>
                <a:lnTo>
                  <a:pt x="48" y="816"/>
                </a:lnTo>
                <a:lnTo>
                  <a:pt x="60" y="827"/>
                </a:lnTo>
                <a:lnTo>
                  <a:pt x="75" y="836"/>
                </a:lnTo>
                <a:lnTo>
                  <a:pt x="90" y="845"/>
                </a:lnTo>
                <a:lnTo>
                  <a:pt x="108" y="852"/>
                </a:lnTo>
                <a:lnTo>
                  <a:pt x="126" y="857"/>
                </a:lnTo>
                <a:lnTo>
                  <a:pt x="147" y="860"/>
                </a:lnTo>
                <a:lnTo>
                  <a:pt x="168" y="863"/>
                </a:lnTo>
                <a:lnTo>
                  <a:pt x="192" y="864"/>
                </a:lnTo>
                <a:lnTo>
                  <a:pt x="2519" y="864"/>
                </a:lnTo>
                <a:lnTo>
                  <a:pt x="2524" y="863"/>
                </a:lnTo>
                <a:lnTo>
                  <a:pt x="2530" y="863"/>
                </a:lnTo>
                <a:lnTo>
                  <a:pt x="2542" y="863"/>
                </a:lnTo>
                <a:lnTo>
                  <a:pt x="2564" y="860"/>
                </a:lnTo>
                <a:lnTo>
                  <a:pt x="2573" y="858"/>
                </a:lnTo>
                <a:lnTo>
                  <a:pt x="2578" y="857"/>
                </a:lnTo>
                <a:lnTo>
                  <a:pt x="2584" y="857"/>
                </a:lnTo>
                <a:lnTo>
                  <a:pt x="2603" y="852"/>
                </a:lnTo>
                <a:lnTo>
                  <a:pt x="2620" y="845"/>
                </a:lnTo>
                <a:lnTo>
                  <a:pt x="2627" y="840"/>
                </a:lnTo>
                <a:lnTo>
                  <a:pt x="2631" y="837"/>
                </a:lnTo>
                <a:lnTo>
                  <a:pt x="2636" y="836"/>
                </a:lnTo>
                <a:lnTo>
                  <a:pt x="2650" y="827"/>
                </a:lnTo>
                <a:lnTo>
                  <a:pt x="2653" y="823"/>
                </a:lnTo>
                <a:lnTo>
                  <a:pt x="2656" y="821"/>
                </a:lnTo>
                <a:lnTo>
                  <a:pt x="2663" y="816"/>
                </a:lnTo>
                <a:lnTo>
                  <a:pt x="2668" y="809"/>
                </a:lnTo>
                <a:lnTo>
                  <a:pt x="2671" y="805"/>
                </a:lnTo>
                <a:lnTo>
                  <a:pt x="2674" y="803"/>
                </a:lnTo>
                <a:lnTo>
                  <a:pt x="2684" y="788"/>
                </a:lnTo>
                <a:lnTo>
                  <a:pt x="2685" y="783"/>
                </a:lnTo>
                <a:lnTo>
                  <a:pt x="2687" y="780"/>
                </a:lnTo>
                <a:lnTo>
                  <a:pt x="2692" y="773"/>
                </a:lnTo>
                <a:lnTo>
                  <a:pt x="2699" y="756"/>
                </a:lnTo>
                <a:lnTo>
                  <a:pt x="2704" y="737"/>
                </a:lnTo>
                <a:lnTo>
                  <a:pt x="2704" y="731"/>
                </a:lnTo>
                <a:lnTo>
                  <a:pt x="2705" y="726"/>
                </a:lnTo>
                <a:lnTo>
                  <a:pt x="2708" y="716"/>
                </a:lnTo>
                <a:lnTo>
                  <a:pt x="2710" y="695"/>
                </a:lnTo>
                <a:lnTo>
                  <a:pt x="2710" y="683"/>
                </a:lnTo>
                <a:lnTo>
                  <a:pt x="2710" y="677"/>
                </a:lnTo>
                <a:lnTo>
                  <a:pt x="2711" y="672"/>
                </a:lnTo>
                <a:lnTo>
                  <a:pt x="2711" y="192"/>
                </a:lnTo>
                <a:lnTo>
                  <a:pt x="2710" y="168"/>
                </a:lnTo>
                <a:lnTo>
                  <a:pt x="2708" y="146"/>
                </a:lnTo>
                <a:lnTo>
                  <a:pt x="2704" y="126"/>
                </a:lnTo>
                <a:lnTo>
                  <a:pt x="2699" y="108"/>
                </a:lnTo>
                <a:lnTo>
                  <a:pt x="2692" y="90"/>
                </a:lnTo>
                <a:lnTo>
                  <a:pt x="2684" y="74"/>
                </a:lnTo>
                <a:lnTo>
                  <a:pt x="2674" y="60"/>
                </a:lnTo>
                <a:lnTo>
                  <a:pt x="2663" y="48"/>
                </a:lnTo>
                <a:lnTo>
                  <a:pt x="2650" y="36"/>
                </a:lnTo>
                <a:lnTo>
                  <a:pt x="2636" y="26"/>
                </a:lnTo>
                <a:lnTo>
                  <a:pt x="2620" y="18"/>
                </a:lnTo>
                <a:lnTo>
                  <a:pt x="2603" y="12"/>
                </a:lnTo>
                <a:lnTo>
                  <a:pt x="2584" y="6"/>
                </a:lnTo>
                <a:lnTo>
                  <a:pt x="2564" y="2"/>
                </a:lnTo>
                <a:lnTo>
                  <a:pt x="2542" y="0"/>
                </a:lnTo>
                <a:lnTo>
                  <a:pt x="2519" y="0"/>
                </a:lnTo>
                <a:lnTo>
                  <a:pt x="192" y="0"/>
                </a:lnTo>
                <a:close/>
              </a:path>
            </a:pathLst>
          </a:custGeom>
          <a:gradFill rotWithShape="1">
            <a:gsLst>
              <a:gs pos="0">
                <a:srgbClr val="6AA121">
                  <a:gamma/>
                  <a:shade val="46275"/>
                  <a:invGamma/>
                </a:srgbClr>
              </a:gs>
              <a:gs pos="50000">
                <a:srgbClr val="6AA121">
                  <a:alpha val="70000"/>
                </a:srgbClr>
              </a:gs>
              <a:gs pos="100000">
                <a:srgbClr val="6AA121">
                  <a:gamma/>
                  <a:shade val="46275"/>
                  <a:invGamma/>
                </a:srgbClr>
              </a:gs>
            </a:gsLst>
            <a:lin ang="5400000" scaled="1"/>
          </a:gradFill>
          <a:ln w="9525" cap="flat" cmpd="sng">
            <a:noFill/>
            <a:prstDash val="solid"/>
            <a:round/>
            <a:headEnd type="none" w="med" len="med"/>
            <a:tailEnd type="none" w="med" len="med"/>
          </a:ln>
          <a:effectLst/>
        </p:spPr>
        <p:txBody>
          <a:bodyPr tIns="0" bIns="0" anchor="ctr"/>
          <a:lstStyle/>
          <a:p>
            <a:endParaRPr lang="en-US" sz="900" b="1">
              <a:cs typeface="Calibri" pitchFamily="34" charset="0"/>
            </a:endParaRPr>
          </a:p>
        </p:txBody>
      </p:sp>
      <p:sp>
        <p:nvSpPr>
          <p:cNvPr id="1093" name="Freeform 2691"/>
          <p:cNvSpPr>
            <a:spLocks/>
          </p:cNvSpPr>
          <p:nvPr/>
        </p:nvSpPr>
        <p:spPr bwMode="auto">
          <a:xfrm>
            <a:off x="3850400" y="3487060"/>
            <a:ext cx="1101349" cy="350872"/>
          </a:xfrm>
          <a:custGeom>
            <a:avLst/>
            <a:gdLst/>
            <a:ahLst/>
            <a:cxnLst>
              <a:cxn ang="0">
                <a:pos x="2710" y="168"/>
              </a:cxn>
              <a:cxn ang="0">
                <a:pos x="2704" y="126"/>
              </a:cxn>
              <a:cxn ang="0">
                <a:pos x="2692" y="90"/>
              </a:cxn>
              <a:cxn ang="0">
                <a:pos x="2674" y="60"/>
              </a:cxn>
              <a:cxn ang="0">
                <a:pos x="2650" y="36"/>
              </a:cxn>
              <a:cxn ang="0">
                <a:pos x="2620" y="18"/>
              </a:cxn>
              <a:cxn ang="0">
                <a:pos x="2584" y="6"/>
              </a:cxn>
              <a:cxn ang="0">
                <a:pos x="2542" y="0"/>
              </a:cxn>
              <a:cxn ang="0">
                <a:pos x="192" y="0"/>
              </a:cxn>
              <a:cxn ang="0">
                <a:pos x="147" y="2"/>
              </a:cxn>
              <a:cxn ang="0">
                <a:pos x="108" y="12"/>
              </a:cxn>
              <a:cxn ang="0">
                <a:pos x="75" y="26"/>
              </a:cxn>
              <a:cxn ang="0">
                <a:pos x="48" y="48"/>
              </a:cxn>
              <a:cxn ang="0">
                <a:pos x="27" y="74"/>
              </a:cxn>
              <a:cxn ang="0">
                <a:pos x="12" y="108"/>
              </a:cxn>
              <a:cxn ang="0">
                <a:pos x="3" y="146"/>
              </a:cxn>
              <a:cxn ang="0">
                <a:pos x="0" y="192"/>
              </a:cxn>
              <a:cxn ang="0">
                <a:pos x="0" y="695"/>
              </a:cxn>
              <a:cxn ang="0">
                <a:pos x="6" y="737"/>
              </a:cxn>
              <a:cxn ang="0">
                <a:pos x="18" y="773"/>
              </a:cxn>
              <a:cxn ang="0">
                <a:pos x="36" y="803"/>
              </a:cxn>
              <a:cxn ang="0">
                <a:pos x="60" y="827"/>
              </a:cxn>
              <a:cxn ang="0">
                <a:pos x="90" y="845"/>
              </a:cxn>
              <a:cxn ang="0">
                <a:pos x="126" y="857"/>
              </a:cxn>
              <a:cxn ang="0">
                <a:pos x="168" y="863"/>
              </a:cxn>
              <a:cxn ang="0">
                <a:pos x="2519" y="864"/>
              </a:cxn>
              <a:cxn ang="0">
                <a:pos x="2530" y="863"/>
              </a:cxn>
              <a:cxn ang="0">
                <a:pos x="2564" y="860"/>
              </a:cxn>
              <a:cxn ang="0">
                <a:pos x="2578" y="857"/>
              </a:cxn>
              <a:cxn ang="0">
                <a:pos x="2603" y="852"/>
              </a:cxn>
              <a:cxn ang="0">
                <a:pos x="2627" y="840"/>
              </a:cxn>
              <a:cxn ang="0">
                <a:pos x="2636" y="836"/>
              </a:cxn>
              <a:cxn ang="0">
                <a:pos x="2653" y="823"/>
              </a:cxn>
              <a:cxn ang="0">
                <a:pos x="2663" y="816"/>
              </a:cxn>
              <a:cxn ang="0">
                <a:pos x="2671" y="805"/>
              </a:cxn>
              <a:cxn ang="0">
                <a:pos x="2684" y="788"/>
              </a:cxn>
              <a:cxn ang="0">
                <a:pos x="2687" y="780"/>
              </a:cxn>
              <a:cxn ang="0">
                <a:pos x="2699" y="756"/>
              </a:cxn>
              <a:cxn ang="0">
                <a:pos x="2704" y="731"/>
              </a:cxn>
              <a:cxn ang="0">
                <a:pos x="2708" y="716"/>
              </a:cxn>
              <a:cxn ang="0">
                <a:pos x="2710" y="683"/>
              </a:cxn>
              <a:cxn ang="0">
                <a:pos x="2711" y="672"/>
              </a:cxn>
            </a:cxnLst>
            <a:rect l="0" t="0" r="r" b="b"/>
            <a:pathLst>
              <a:path w="2711" h="864">
                <a:moveTo>
                  <a:pt x="2711" y="192"/>
                </a:moveTo>
                <a:lnTo>
                  <a:pt x="2710" y="168"/>
                </a:lnTo>
                <a:lnTo>
                  <a:pt x="2708" y="146"/>
                </a:lnTo>
                <a:lnTo>
                  <a:pt x="2704" y="126"/>
                </a:lnTo>
                <a:lnTo>
                  <a:pt x="2699" y="108"/>
                </a:lnTo>
                <a:lnTo>
                  <a:pt x="2692" y="90"/>
                </a:lnTo>
                <a:lnTo>
                  <a:pt x="2684" y="74"/>
                </a:lnTo>
                <a:lnTo>
                  <a:pt x="2674" y="60"/>
                </a:lnTo>
                <a:lnTo>
                  <a:pt x="2663" y="48"/>
                </a:lnTo>
                <a:lnTo>
                  <a:pt x="2650" y="36"/>
                </a:lnTo>
                <a:lnTo>
                  <a:pt x="2636" y="26"/>
                </a:lnTo>
                <a:lnTo>
                  <a:pt x="2620" y="18"/>
                </a:lnTo>
                <a:lnTo>
                  <a:pt x="2603" y="12"/>
                </a:lnTo>
                <a:lnTo>
                  <a:pt x="2584" y="6"/>
                </a:lnTo>
                <a:lnTo>
                  <a:pt x="2564" y="2"/>
                </a:lnTo>
                <a:lnTo>
                  <a:pt x="2542" y="0"/>
                </a:lnTo>
                <a:lnTo>
                  <a:pt x="2519" y="0"/>
                </a:lnTo>
                <a:lnTo>
                  <a:pt x="192" y="0"/>
                </a:lnTo>
                <a:lnTo>
                  <a:pt x="168" y="0"/>
                </a:lnTo>
                <a:lnTo>
                  <a:pt x="147" y="2"/>
                </a:lnTo>
                <a:lnTo>
                  <a:pt x="126" y="6"/>
                </a:lnTo>
                <a:lnTo>
                  <a:pt x="108" y="12"/>
                </a:lnTo>
                <a:lnTo>
                  <a:pt x="90" y="18"/>
                </a:lnTo>
                <a:lnTo>
                  <a:pt x="75" y="26"/>
                </a:lnTo>
                <a:lnTo>
                  <a:pt x="60" y="36"/>
                </a:lnTo>
                <a:lnTo>
                  <a:pt x="48" y="48"/>
                </a:lnTo>
                <a:lnTo>
                  <a:pt x="36" y="60"/>
                </a:lnTo>
                <a:lnTo>
                  <a:pt x="27" y="74"/>
                </a:lnTo>
                <a:lnTo>
                  <a:pt x="18" y="90"/>
                </a:lnTo>
                <a:lnTo>
                  <a:pt x="12" y="108"/>
                </a:lnTo>
                <a:lnTo>
                  <a:pt x="6" y="126"/>
                </a:lnTo>
                <a:lnTo>
                  <a:pt x="3" y="146"/>
                </a:lnTo>
                <a:lnTo>
                  <a:pt x="0" y="168"/>
                </a:lnTo>
                <a:lnTo>
                  <a:pt x="0" y="192"/>
                </a:lnTo>
                <a:lnTo>
                  <a:pt x="0" y="672"/>
                </a:lnTo>
                <a:lnTo>
                  <a:pt x="0" y="695"/>
                </a:lnTo>
                <a:lnTo>
                  <a:pt x="3" y="716"/>
                </a:lnTo>
                <a:lnTo>
                  <a:pt x="6" y="737"/>
                </a:lnTo>
                <a:lnTo>
                  <a:pt x="12" y="756"/>
                </a:lnTo>
                <a:lnTo>
                  <a:pt x="18" y="773"/>
                </a:lnTo>
                <a:lnTo>
                  <a:pt x="27" y="788"/>
                </a:lnTo>
                <a:lnTo>
                  <a:pt x="36" y="803"/>
                </a:lnTo>
                <a:lnTo>
                  <a:pt x="48" y="816"/>
                </a:lnTo>
                <a:lnTo>
                  <a:pt x="60" y="827"/>
                </a:lnTo>
                <a:lnTo>
                  <a:pt x="75" y="836"/>
                </a:lnTo>
                <a:lnTo>
                  <a:pt x="90" y="845"/>
                </a:lnTo>
                <a:lnTo>
                  <a:pt x="108" y="852"/>
                </a:lnTo>
                <a:lnTo>
                  <a:pt x="126" y="857"/>
                </a:lnTo>
                <a:lnTo>
                  <a:pt x="147" y="860"/>
                </a:lnTo>
                <a:lnTo>
                  <a:pt x="168" y="863"/>
                </a:lnTo>
                <a:lnTo>
                  <a:pt x="192" y="864"/>
                </a:lnTo>
                <a:lnTo>
                  <a:pt x="2519" y="864"/>
                </a:lnTo>
                <a:lnTo>
                  <a:pt x="2524" y="863"/>
                </a:lnTo>
                <a:lnTo>
                  <a:pt x="2530" y="863"/>
                </a:lnTo>
                <a:lnTo>
                  <a:pt x="2542" y="863"/>
                </a:lnTo>
                <a:lnTo>
                  <a:pt x="2564" y="860"/>
                </a:lnTo>
                <a:lnTo>
                  <a:pt x="2573" y="858"/>
                </a:lnTo>
                <a:lnTo>
                  <a:pt x="2578" y="857"/>
                </a:lnTo>
                <a:lnTo>
                  <a:pt x="2584" y="857"/>
                </a:lnTo>
                <a:lnTo>
                  <a:pt x="2603" y="852"/>
                </a:lnTo>
                <a:lnTo>
                  <a:pt x="2620" y="845"/>
                </a:lnTo>
                <a:lnTo>
                  <a:pt x="2627" y="840"/>
                </a:lnTo>
                <a:lnTo>
                  <a:pt x="2631" y="837"/>
                </a:lnTo>
                <a:lnTo>
                  <a:pt x="2636" y="836"/>
                </a:lnTo>
                <a:lnTo>
                  <a:pt x="2650" y="827"/>
                </a:lnTo>
                <a:lnTo>
                  <a:pt x="2653" y="823"/>
                </a:lnTo>
                <a:lnTo>
                  <a:pt x="2656" y="821"/>
                </a:lnTo>
                <a:lnTo>
                  <a:pt x="2663" y="816"/>
                </a:lnTo>
                <a:lnTo>
                  <a:pt x="2668" y="809"/>
                </a:lnTo>
                <a:lnTo>
                  <a:pt x="2671" y="805"/>
                </a:lnTo>
                <a:lnTo>
                  <a:pt x="2674" y="803"/>
                </a:lnTo>
                <a:lnTo>
                  <a:pt x="2684" y="788"/>
                </a:lnTo>
                <a:lnTo>
                  <a:pt x="2685" y="783"/>
                </a:lnTo>
                <a:lnTo>
                  <a:pt x="2687" y="780"/>
                </a:lnTo>
                <a:lnTo>
                  <a:pt x="2692" y="773"/>
                </a:lnTo>
                <a:lnTo>
                  <a:pt x="2699" y="756"/>
                </a:lnTo>
                <a:lnTo>
                  <a:pt x="2704" y="737"/>
                </a:lnTo>
                <a:lnTo>
                  <a:pt x="2704" y="731"/>
                </a:lnTo>
                <a:lnTo>
                  <a:pt x="2705" y="726"/>
                </a:lnTo>
                <a:lnTo>
                  <a:pt x="2708" y="716"/>
                </a:lnTo>
                <a:lnTo>
                  <a:pt x="2710" y="695"/>
                </a:lnTo>
                <a:lnTo>
                  <a:pt x="2710" y="683"/>
                </a:lnTo>
                <a:lnTo>
                  <a:pt x="2710" y="677"/>
                </a:lnTo>
                <a:lnTo>
                  <a:pt x="2711" y="672"/>
                </a:lnTo>
                <a:lnTo>
                  <a:pt x="2711" y="192"/>
                </a:lnTo>
                <a:close/>
              </a:path>
            </a:pathLst>
          </a:custGeom>
          <a:gradFill rotWithShape="1">
            <a:gsLst>
              <a:gs pos="0">
                <a:srgbClr val="6AA121">
                  <a:gamma/>
                  <a:shade val="46275"/>
                  <a:invGamma/>
                </a:srgbClr>
              </a:gs>
              <a:gs pos="50000">
                <a:srgbClr val="6AA121">
                  <a:alpha val="55000"/>
                </a:srgbClr>
              </a:gs>
              <a:gs pos="100000">
                <a:srgbClr val="6AA121">
                  <a:gamma/>
                  <a:shade val="46275"/>
                  <a:invGamma/>
                </a:srgbClr>
              </a:gs>
            </a:gsLst>
            <a:lin ang="5400000" scaled="1"/>
          </a:gradFill>
          <a:ln w="9525" cap="flat" cmpd="sng">
            <a:noFill/>
            <a:prstDash val="solid"/>
            <a:round/>
            <a:headEnd type="none" w="med" len="med"/>
            <a:tailEnd type="none" w="med" len="med"/>
          </a:ln>
          <a:effectLst/>
        </p:spPr>
        <p:txBody>
          <a:bodyPr tIns="0" bIns="0" anchor="ctr"/>
          <a:lstStyle/>
          <a:p>
            <a:endParaRPr lang="en-US" sz="900" b="1">
              <a:cs typeface="Calibri" pitchFamily="34" charset="0"/>
            </a:endParaRPr>
          </a:p>
        </p:txBody>
      </p:sp>
      <p:sp>
        <p:nvSpPr>
          <p:cNvPr id="1094" name="Freeform 2692"/>
          <p:cNvSpPr>
            <a:spLocks/>
          </p:cNvSpPr>
          <p:nvPr/>
        </p:nvSpPr>
        <p:spPr bwMode="auto">
          <a:xfrm>
            <a:off x="3850400" y="3857425"/>
            <a:ext cx="1101349" cy="350872"/>
          </a:xfrm>
          <a:custGeom>
            <a:avLst/>
            <a:gdLst/>
            <a:ahLst/>
            <a:cxnLst>
              <a:cxn ang="0">
                <a:pos x="2710" y="168"/>
              </a:cxn>
              <a:cxn ang="0">
                <a:pos x="2704" y="126"/>
              </a:cxn>
              <a:cxn ang="0">
                <a:pos x="2692" y="90"/>
              </a:cxn>
              <a:cxn ang="0">
                <a:pos x="2674" y="60"/>
              </a:cxn>
              <a:cxn ang="0">
                <a:pos x="2650" y="36"/>
              </a:cxn>
              <a:cxn ang="0">
                <a:pos x="2620" y="18"/>
              </a:cxn>
              <a:cxn ang="0">
                <a:pos x="2584" y="6"/>
              </a:cxn>
              <a:cxn ang="0">
                <a:pos x="2542" y="0"/>
              </a:cxn>
              <a:cxn ang="0">
                <a:pos x="192" y="0"/>
              </a:cxn>
              <a:cxn ang="0">
                <a:pos x="147" y="2"/>
              </a:cxn>
              <a:cxn ang="0">
                <a:pos x="108" y="12"/>
              </a:cxn>
              <a:cxn ang="0">
                <a:pos x="75" y="26"/>
              </a:cxn>
              <a:cxn ang="0">
                <a:pos x="48" y="48"/>
              </a:cxn>
              <a:cxn ang="0">
                <a:pos x="27" y="74"/>
              </a:cxn>
              <a:cxn ang="0">
                <a:pos x="12" y="108"/>
              </a:cxn>
              <a:cxn ang="0">
                <a:pos x="3" y="146"/>
              </a:cxn>
              <a:cxn ang="0">
                <a:pos x="0" y="192"/>
              </a:cxn>
              <a:cxn ang="0">
                <a:pos x="0" y="695"/>
              </a:cxn>
              <a:cxn ang="0">
                <a:pos x="6" y="737"/>
              </a:cxn>
              <a:cxn ang="0">
                <a:pos x="18" y="773"/>
              </a:cxn>
              <a:cxn ang="0">
                <a:pos x="36" y="803"/>
              </a:cxn>
              <a:cxn ang="0">
                <a:pos x="60" y="827"/>
              </a:cxn>
              <a:cxn ang="0">
                <a:pos x="90" y="845"/>
              </a:cxn>
              <a:cxn ang="0">
                <a:pos x="126" y="857"/>
              </a:cxn>
              <a:cxn ang="0">
                <a:pos x="168" y="863"/>
              </a:cxn>
              <a:cxn ang="0">
                <a:pos x="2519" y="864"/>
              </a:cxn>
              <a:cxn ang="0">
                <a:pos x="2530" y="863"/>
              </a:cxn>
              <a:cxn ang="0">
                <a:pos x="2564" y="860"/>
              </a:cxn>
              <a:cxn ang="0">
                <a:pos x="2578" y="857"/>
              </a:cxn>
              <a:cxn ang="0">
                <a:pos x="2603" y="852"/>
              </a:cxn>
              <a:cxn ang="0">
                <a:pos x="2627" y="840"/>
              </a:cxn>
              <a:cxn ang="0">
                <a:pos x="2636" y="836"/>
              </a:cxn>
              <a:cxn ang="0">
                <a:pos x="2653" y="823"/>
              </a:cxn>
              <a:cxn ang="0">
                <a:pos x="2663" y="816"/>
              </a:cxn>
              <a:cxn ang="0">
                <a:pos x="2671" y="805"/>
              </a:cxn>
              <a:cxn ang="0">
                <a:pos x="2684" y="788"/>
              </a:cxn>
              <a:cxn ang="0">
                <a:pos x="2687" y="780"/>
              </a:cxn>
              <a:cxn ang="0">
                <a:pos x="2699" y="756"/>
              </a:cxn>
              <a:cxn ang="0">
                <a:pos x="2704" y="731"/>
              </a:cxn>
              <a:cxn ang="0">
                <a:pos x="2708" y="716"/>
              </a:cxn>
              <a:cxn ang="0">
                <a:pos x="2710" y="683"/>
              </a:cxn>
              <a:cxn ang="0">
                <a:pos x="2711" y="672"/>
              </a:cxn>
            </a:cxnLst>
            <a:rect l="0" t="0" r="r" b="b"/>
            <a:pathLst>
              <a:path w="2711" h="864">
                <a:moveTo>
                  <a:pt x="2711" y="192"/>
                </a:moveTo>
                <a:lnTo>
                  <a:pt x="2710" y="168"/>
                </a:lnTo>
                <a:lnTo>
                  <a:pt x="2708" y="146"/>
                </a:lnTo>
                <a:lnTo>
                  <a:pt x="2704" y="126"/>
                </a:lnTo>
                <a:lnTo>
                  <a:pt x="2699" y="108"/>
                </a:lnTo>
                <a:lnTo>
                  <a:pt x="2692" y="90"/>
                </a:lnTo>
                <a:lnTo>
                  <a:pt x="2684" y="74"/>
                </a:lnTo>
                <a:lnTo>
                  <a:pt x="2674" y="60"/>
                </a:lnTo>
                <a:lnTo>
                  <a:pt x="2663" y="48"/>
                </a:lnTo>
                <a:lnTo>
                  <a:pt x="2650" y="36"/>
                </a:lnTo>
                <a:lnTo>
                  <a:pt x="2636" y="26"/>
                </a:lnTo>
                <a:lnTo>
                  <a:pt x="2620" y="18"/>
                </a:lnTo>
                <a:lnTo>
                  <a:pt x="2603" y="12"/>
                </a:lnTo>
                <a:lnTo>
                  <a:pt x="2584" y="6"/>
                </a:lnTo>
                <a:lnTo>
                  <a:pt x="2564" y="2"/>
                </a:lnTo>
                <a:lnTo>
                  <a:pt x="2542" y="0"/>
                </a:lnTo>
                <a:lnTo>
                  <a:pt x="2519" y="0"/>
                </a:lnTo>
                <a:lnTo>
                  <a:pt x="192" y="0"/>
                </a:lnTo>
                <a:lnTo>
                  <a:pt x="168" y="0"/>
                </a:lnTo>
                <a:lnTo>
                  <a:pt x="147" y="2"/>
                </a:lnTo>
                <a:lnTo>
                  <a:pt x="126" y="6"/>
                </a:lnTo>
                <a:lnTo>
                  <a:pt x="108" y="12"/>
                </a:lnTo>
                <a:lnTo>
                  <a:pt x="90" y="18"/>
                </a:lnTo>
                <a:lnTo>
                  <a:pt x="75" y="26"/>
                </a:lnTo>
                <a:lnTo>
                  <a:pt x="60" y="36"/>
                </a:lnTo>
                <a:lnTo>
                  <a:pt x="48" y="48"/>
                </a:lnTo>
                <a:lnTo>
                  <a:pt x="36" y="60"/>
                </a:lnTo>
                <a:lnTo>
                  <a:pt x="27" y="74"/>
                </a:lnTo>
                <a:lnTo>
                  <a:pt x="18" y="90"/>
                </a:lnTo>
                <a:lnTo>
                  <a:pt x="12" y="108"/>
                </a:lnTo>
                <a:lnTo>
                  <a:pt x="6" y="126"/>
                </a:lnTo>
                <a:lnTo>
                  <a:pt x="3" y="146"/>
                </a:lnTo>
                <a:lnTo>
                  <a:pt x="0" y="168"/>
                </a:lnTo>
                <a:lnTo>
                  <a:pt x="0" y="192"/>
                </a:lnTo>
                <a:lnTo>
                  <a:pt x="0" y="672"/>
                </a:lnTo>
                <a:lnTo>
                  <a:pt x="0" y="695"/>
                </a:lnTo>
                <a:lnTo>
                  <a:pt x="3" y="716"/>
                </a:lnTo>
                <a:lnTo>
                  <a:pt x="6" y="737"/>
                </a:lnTo>
                <a:lnTo>
                  <a:pt x="12" y="756"/>
                </a:lnTo>
                <a:lnTo>
                  <a:pt x="18" y="773"/>
                </a:lnTo>
                <a:lnTo>
                  <a:pt x="27" y="788"/>
                </a:lnTo>
                <a:lnTo>
                  <a:pt x="36" y="803"/>
                </a:lnTo>
                <a:lnTo>
                  <a:pt x="48" y="816"/>
                </a:lnTo>
                <a:lnTo>
                  <a:pt x="60" y="827"/>
                </a:lnTo>
                <a:lnTo>
                  <a:pt x="75" y="836"/>
                </a:lnTo>
                <a:lnTo>
                  <a:pt x="90" y="845"/>
                </a:lnTo>
                <a:lnTo>
                  <a:pt x="108" y="852"/>
                </a:lnTo>
                <a:lnTo>
                  <a:pt x="126" y="857"/>
                </a:lnTo>
                <a:lnTo>
                  <a:pt x="147" y="860"/>
                </a:lnTo>
                <a:lnTo>
                  <a:pt x="168" y="863"/>
                </a:lnTo>
                <a:lnTo>
                  <a:pt x="192" y="864"/>
                </a:lnTo>
                <a:lnTo>
                  <a:pt x="2519" y="864"/>
                </a:lnTo>
                <a:lnTo>
                  <a:pt x="2524" y="863"/>
                </a:lnTo>
                <a:lnTo>
                  <a:pt x="2530" y="863"/>
                </a:lnTo>
                <a:lnTo>
                  <a:pt x="2542" y="863"/>
                </a:lnTo>
                <a:lnTo>
                  <a:pt x="2564" y="860"/>
                </a:lnTo>
                <a:lnTo>
                  <a:pt x="2573" y="858"/>
                </a:lnTo>
                <a:lnTo>
                  <a:pt x="2578" y="857"/>
                </a:lnTo>
                <a:lnTo>
                  <a:pt x="2584" y="857"/>
                </a:lnTo>
                <a:lnTo>
                  <a:pt x="2603" y="852"/>
                </a:lnTo>
                <a:lnTo>
                  <a:pt x="2620" y="845"/>
                </a:lnTo>
                <a:lnTo>
                  <a:pt x="2627" y="840"/>
                </a:lnTo>
                <a:lnTo>
                  <a:pt x="2631" y="837"/>
                </a:lnTo>
                <a:lnTo>
                  <a:pt x="2636" y="836"/>
                </a:lnTo>
                <a:lnTo>
                  <a:pt x="2650" y="827"/>
                </a:lnTo>
                <a:lnTo>
                  <a:pt x="2653" y="823"/>
                </a:lnTo>
                <a:lnTo>
                  <a:pt x="2656" y="821"/>
                </a:lnTo>
                <a:lnTo>
                  <a:pt x="2663" y="816"/>
                </a:lnTo>
                <a:lnTo>
                  <a:pt x="2668" y="809"/>
                </a:lnTo>
                <a:lnTo>
                  <a:pt x="2671" y="805"/>
                </a:lnTo>
                <a:lnTo>
                  <a:pt x="2674" y="803"/>
                </a:lnTo>
                <a:lnTo>
                  <a:pt x="2684" y="788"/>
                </a:lnTo>
                <a:lnTo>
                  <a:pt x="2685" y="783"/>
                </a:lnTo>
                <a:lnTo>
                  <a:pt x="2687" y="780"/>
                </a:lnTo>
                <a:lnTo>
                  <a:pt x="2692" y="773"/>
                </a:lnTo>
                <a:lnTo>
                  <a:pt x="2699" y="756"/>
                </a:lnTo>
                <a:lnTo>
                  <a:pt x="2704" y="737"/>
                </a:lnTo>
                <a:lnTo>
                  <a:pt x="2704" y="731"/>
                </a:lnTo>
                <a:lnTo>
                  <a:pt x="2705" y="726"/>
                </a:lnTo>
                <a:lnTo>
                  <a:pt x="2708" y="716"/>
                </a:lnTo>
                <a:lnTo>
                  <a:pt x="2710" y="695"/>
                </a:lnTo>
                <a:lnTo>
                  <a:pt x="2710" y="683"/>
                </a:lnTo>
                <a:lnTo>
                  <a:pt x="2710" y="677"/>
                </a:lnTo>
                <a:lnTo>
                  <a:pt x="2711" y="672"/>
                </a:lnTo>
                <a:lnTo>
                  <a:pt x="2711" y="192"/>
                </a:lnTo>
                <a:close/>
              </a:path>
            </a:pathLst>
          </a:custGeom>
          <a:gradFill rotWithShape="1">
            <a:gsLst>
              <a:gs pos="0">
                <a:srgbClr val="6AA121">
                  <a:gamma/>
                  <a:shade val="46275"/>
                  <a:invGamma/>
                </a:srgbClr>
              </a:gs>
              <a:gs pos="50000">
                <a:srgbClr val="6AA121">
                  <a:alpha val="39999"/>
                </a:srgbClr>
              </a:gs>
              <a:gs pos="100000">
                <a:srgbClr val="6AA121">
                  <a:gamma/>
                  <a:shade val="46275"/>
                  <a:invGamma/>
                </a:srgbClr>
              </a:gs>
            </a:gsLst>
            <a:lin ang="5400000" scaled="1"/>
          </a:gradFill>
          <a:ln w="9525" cap="flat" cmpd="sng">
            <a:noFill/>
            <a:prstDash val="solid"/>
            <a:round/>
            <a:headEnd type="none" w="med" len="med"/>
            <a:tailEnd type="none" w="med" len="med"/>
          </a:ln>
          <a:effectLst/>
        </p:spPr>
        <p:txBody>
          <a:bodyPr tIns="0" bIns="0" anchor="ctr"/>
          <a:lstStyle/>
          <a:p>
            <a:endParaRPr lang="en-US" sz="900" b="1">
              <a:cs typeface="Calibri" pitchFamily="34" charset="0"/>
            </a:endParaRPr>
          </a:p>
        </p:txBody>
      </p:sp>
      <p:sp>
        <p:nvSpPr>
          <p:cNvPr id="1095" name="Rectangle 2693"/>
          <p:cNvSpPr>
            <a:spLocks noChangeArrowheads="1"/>
          </p:cNvSpPr>
          <p:nvPr/>
        </p:nvSpPr>
        <p:spPr bwMode="auto">
          <a:xfrm>
            <a:off x="4276806" y="2480740"/>
            <a:ext cx="200376" cy="138499"/>
          </a:xfrm>
          <a:prstGeom prst="rect">
            <a:avLst/>
          </a:prstGeom>
          <a:noFill/>
          <a:ln w="9525">
            <a:noFill/>
            <a:miter lim="800000"/>
            <a:headEnd/>
            <a:tailEnd/>
          </a:ln>
        </p:spPr>
        <p:txBody>
          <a:bodyPr wrap="none" lIns="0" tIns="0" rIns="0" bIns="0">
            <a:spAutoFit/>
          </a:bodyPr>
          <a:lstStyle/>
          <a:p>
            <a:pPr marL="354013" indent="-354013" defTabSz="941388"/>
            <a:r>
              <a:rPr lang="en-US" sz="900" b="1">
                <a:solidFill>
                  <a:schemeClr val="bg1"/>
                </a:solidFill>
                <a:cs typeface="Calibri" pitchFamily="34" charset="0"/>
              </a:rPr>
              <a:t>SCSI</a:t>
            </a:r>
          </a:p>
        </p:txBody>
      </p:sp>
      <p:sp>
        <p:nvSpPr>
          <p:cNvPr id="1096" name="Rectangle 2694"/>
          <p:cNvSpPr>
            <a:spLocks noChangeArrowheads="1"/>
          </p:cNvSpPr>
          <p:nvPr/>
        </p:nvSpPr>
        <p:spPr bwMode="auto">
          <a:xfrm>
            <a:off x="4257313" y="2851105"/>
            <a:ext cx="229230" cy="138499"/>
          </a:xfrm>
          <a:prstGeom prst="rect">
            <a:avLst/>
          </a:prstGeom>
          <a:noFill/>
          <a:ln w="9525">
            <a:noFill/>
            <a:miter lim="800000"/>
            <a:headEnd/>
            <a:tailEnd/>
          </a:ln>
        </p:spPr>
        <p:txBody>
          <a:bodyPr wrap="none" lIns="0" tIns="0" rIns="0" bIns="0">
            <a:spAutoFit/>
          </a:bodyPr>
          <a:lstStyle/>
          <a:p>
            <a:pPr marL="354013" indent="-354013" defTabSz="941388"/>
            <a:r>
              <a:rPr lang="en-US" sz="900" b="1">
                <a:solidFill>
                  <a:schemeClr val="bg1"/>
                </a:solidFill>
                <a:cs typeface="Calibri" pitchFamily="34" charset="0"/>
              </a:rPr>
              <a:t>iSCSI</a:t>
            </a:r>
          </a:p>
        </p:txBody>
      </p:sp>
      <p:sp>
        <p:nvSpPr>
          <p:cNvPr id="1097" name="Rectangle 2695"/>
          <p:cNvSpPr>
            <a:spLocks noChangeArrowheads="1"/>
          </p:cNvSpPr>
          <p:nvPr/>
        </p:nvSpPr>
        <p:spPr bwMode="auto">
          <a:xfrm>
            <a:off x="4309700" y="3211724"/>
            <a:ext cx="179536" cy="138499"/>
          </a:xfrm>
          <a:prstGeom prst="rect">
            <a:avLst/>
          </a:prstGeom>
          <a:noFill/>
          <a:ln w="9525">
            <a:noFill/>
            <a:miter lim="800000"/>
            <a:headEnd/>
            <a:tailEnd/>
          </a:ln>
        </p:spPr>
        <p:txBody>
          <a:bodyPr wrap="none" lIns="0" tIns="0" rIns="0" bIns="0">
            <a:spAutoFit/>
          </a:bodyPr>
          <a:lstStyle/>
          <a:p>
            <a:pPr marL="354013" indent="-354013" defTabSz="941388"/>
            <a:r>
              <a:rPr lang="en-US" sz="900" b="1" dirty="0">
                <a:solidFill>
                  <a:schemeClr val="bg1"/>
                </a:solidFill>
                <a:cs typeface="Calibri" pitchFamily="34" charset="0"/>
              </a:rPr>
              <a:t>TCP</a:t>
            </a:r>
          </a:p>
        </p:txBody>
      </p:sp>
      <p:sp>
        <p:nvSpPr>
          <p:cNvPr id="1098" name="Rectangle 2696"/>
          <p:cNvSpPr>
            <a:spLocks noChangeArrowheads="1"/>
          </p:cNvSpPr>
          <p:nvPr/>
        </p:nvSpPr>
        <p:spPr bwMode="auto">
          <a:xfrm>
            <a:off x="4358432" y="3591835"/>
            <a:ext cx="91372" cy="138499"/>
          </a:xfrm>
          <a:prstGeom prst="rect">
            <a:avLst/>
          </a:prstGeom>
          <a:noFill/>
          <a:ln w="9525">
            <a:noFill/>
            <a:miter lim="800000"/>
            <a:headEnd/>
            <a:tailEnd/>
          </a:ln>
        </p:spPr>
        <p:txBody>
          <a:bodyPr wrap="none" lIns="0" tIns="0" rIns="0" bIns="0">
            <a:spAutoFit/>
          </a:bodyPr>
          <a:lstStyle/>
          <a:p>
            <a:pPr marL="354013" indent="-354013" defTabSz="941388"/>
            <a:r>
              <a:rPr lang="en-US" sz="900" b="1">
                <a:solidFill>
                  <a:schemeClr val="bg1"/>
                </a:solidFill>
                <a:cs typeface="Calibri" pitchFamily="34" charset="0"/>
              </a:rPr>
              <a:t>IP</a:t>
            </a:r>
          </a:p>
        </p:txBody>
      </p:sp>
      <p:sp>
        <p:nvSpPr>
          <p:cNvPr id="1099" name="Rectangle 2697"/>
          <p:cNvSpPr>
            <a:spLocks noChangeArrowheads="1"/>
          </p:cNvSpPr>
          <p:nvPr/>
        </p:nvSpPr>
        <p:spPr bwMode="auto">
          <a:xfrm>
            <a:off x="4148884" y="3952454"/>
            <a:ext cx="418384" cy="138499"/>
          </a:xfrm>
          <a:prstGeom prst="rect">
            <a:avLst/>
          </a:prstGeom>
          <a:noFill/>
          <a:ln w="9525">
            <a:noFill/>
            <a:miter lim="800000"/>
            <a:headEnd/>
            <a:tailEnd/>
          </a:ln>
        </p:spPr>
        <p:txBody>
          <a:bodyPr wrap="none" lIns="0" tIns="0" rIns="0" bIns="0">
            <a:spAutoFit/>
          </a:bodyPr>
          <a:lstStyle/>
          <a:p>
            <a:pPr marL="354013" indent="-354013" defTabSz="941388"/>
            <a:r>
              <a:rPr lang="en-US" sz="900" b="1" dirty="0">
                <a:solidFill>
                  <a:schemeClr val="bg1"/>
                </a:solidFill>
                <a:cs typeface="Calibri" pitchFamily="34" charset="0"/>
              </a:rPr>
              <a:t>Ethernet</a:t>
            </a:r>
          </a:p>
        </p:txBody>
      </p:sp>
      <p:sp>
        <p:nvSpPr>
          <p:cNvPr id="1100" name="Freeform 2698"/>
          <p:cNvSpPr>
            <a:spLocks/>
          </p:cNvSpPr>
          <p:nvPr/>
        </p:nvSpPr>
        <p:spPr bwMode="auto">
          <a:xfrm>
            <a:off x="6862052" y="2375965"/>
            <a:ext cx="1101349" cy="350872"/>
          </a:xfrm>
          <a:custGeom>
            <a:avLst/>
            <a:gdLst/>
            <a:ahLst/>
            <a:cxnLst>
              <a:cxn ang="0">
                <a:pos x="0" y="695"/>
              </a:cxn>
              <a:cxn ang="0">
                <a:pos x="6" y="737"/>
              </a:cxn>
              <a:cxn ang="0">
                <a:pos x="18" y="773"/>
              </a:cxn>
              <a:cxn ang="0">
                <a:pos x="36" y="803"/>
              </a:cxn>
              <a:cxn ang="0">
                <a:pos x="60" y="827"/>
              </a:cxn>
              <a:cxn ang="0">
                <a:pos x="90" y="845"/>
              </a:cxn>
              <a:cxn ang="0">
                <a:pos x="126" y="857"/>
              </a:cxn>
              <a:cxn ang="0">
                <a:pos x="168" y="863"/>
              </a:cxn>
              <a:cxn ang="0">
                <a:pos x="2519" y="864"/>
              </a:cxn>
              <a:cxn ang="0">
                <a:pos x="2530" y="863"/>
              </a:cxn>
              <a:cxn ang="0">
                <a:pos x="2563" y="860"/>
              </a:cxn>
              <a:cxn ang="0">
                <a:pos x="2578" y="857"/>
              </a:cxn>
              <a:cxn ang="0">
                <a:pos x="2603" y="852"/>
              </a:cxn>
              <a:cxn ang="0">
                <a:pos x="2627" y="840"/>
              </a:cxn>
              <a:cxn ang="0">
                <a:pos x="2635" y="836"/>
              </a:cxn>
              <a:cxn ang="0">
                <a:pos x="2652" y="823"/>
              </a:cxn>
              <a:cxn ang="0">
                <a:pos x="2663" y="816"/>
              </a:cxn>
              <a:cxn ang="0">
                <a:pos x="2670" y="805"/>
              </a:cxn>
              <a:cxn ang="0">
                <a:pos x="2683" y="788"/>
              </a:cxn>
              <a:cxn ang="0">
                <a:pos x="2687" y="780"/>
              </a:cxn>
              <a:cxn ang="0">
                <a:pos x="2699" y="756"/>
              </a:cxn>
              <a:cxn ang="0">
                <a:pos x="2704" y="731"/>
              </a:cxn>
              <a:cxn ang="0">
                <a:pos x="2707" y="716"/>
              </a:cxn>
              <a:cxn ang="0">
                <a:pos x="2710" y="683"/>
              </a:cxn>
              <a:cxn ang="0">
                <a:pos x="2711" y="672"/>
              </a:cxn>
              <a:cxn ang="0">
                <a:pos x="2710" y="168"/>
              </a:cxn>
              <a:cxn ang="0">
                <a:pos x="2704" y="126"/>
              </a:cxn>
              <a:cxn ang="0">
                <a:pos x="2692" y="90"/>
              </a:cxn>
              <a:cxn ang="0">
                <a:pos x="2674" y="60"/>
              </a:cxn>
              <a:cxn ang="0">
                <a:pos x="2650" y="36"/>
              </a:cxn>
              <a:cxn ang="0">
                <a:pos x="2620" y="18"/>
              </a:cxn>
              <a:cxn ang="0">
                <a:pos x="2584" y="6"/>
              </a:cxn>
              <a:cxn ang="0">
                <a:pos x="2542" y="0"/>
              </a:cxn>
              <a:cxn ang="0">
                <a:pos x="192" y="0"/>
              </a:cxn>
              <a:cxn ang="0">
                <a:pos x="146" y="2"/>
              </a:cxn>
              <a:cxn ang="0">
                <a:pos x="108" y="12"/>
              </a:cxn>
              <a:cxn ang="0">
                <a:pos x="74" y="26"/>
              </a:cxn>
              <a:cxn ang="0">
                <a:pos x="48" y="48"/>
              </a:cxn>
              <a:cxn ang="0">
                <a:pos x="26" y="74"/>
              </a:cxn>
              <a:cxn ang="0">
                <a:pos x="12" y="108"/>
              </a:cxn>
              <a:cxn ang="0">
                <a:pos x="2" y="146"/>
              </a:cxn>
              <a:cxn ang="0">
                <a:pos x="0" y="192"/>
              </a:cxn>
            </a:cxnLst>
            <a:rect l="0" t="0" r="r" b="b"/>
            <a:pathLst>
              <a:path w="2711" h="864">
                <a:moveTo>
                  <a:pt x="0" y="672"/>
                </a:moveTo>
                <a:lnTo>
                  <a:pt x="0" y="695"/>
                </a:lnTo>
                <a:lnTo>
                  <a:pt x="2" y="716"/>
                </a:lnTo>
                <a:lnTo>
                  <a:pt x="6" y="737"/>
                </a:lnTo>
                <a:lnTo>
                  <a:pt x="12" y="756"/>
                </a:lnTo>
                <a:lnTo>
                  <a:pt x="18" y="773"/>
                </a:lnTo>
                <a:lnTo>
                  <a:pt x="26" y="788"/>
                </a:lnTo>
                <a:lnTo>
                  <a:pt x="36" y="803"/>
                </a:lnTo>
                <a:lnTo>
                  <a:pt x="48" y="816"/>
                </a:lnTo>
                <a:lnTo>
                  <a:pt x="60" y="827"/>
                </a:lnTo>
                <a:lnTo>
                  <a:pt x="74" y="836"/>
                </a:lnTo>
                <a:lnTo>
                  <a:pt x="90" y="845"/>
                </a:lnTo>
                <a:lnTo>
                  <a:pt x="108" y="852"/>
                </a:lnTo>
                <a:lnTo>
                  <a:pt x="126" y="857"/>
                </a:lnTo>
                <a:lnTo>
                  <a:pt x="146" y="860"/>
                </a:lnTo>
                <a:lnTo>
                  <a:pt x="168" y="863"/>
                </a:lnTo>
                <a:lnTo>
                  <a:pt x="192" y="864"/>
                </a:lnTo>
                <a:lnTo>
                  <a:pt x="2519" y="864"/>
                </a:lnTo>
                <a:lnTo>
                  <a:pt x="2524" y="863"/>
                </a:lnTo>
                <a:lnTo>
                  <a:pt x="2530" y="863"/>
                </a:lnTo>
                <a:lnTo>
                  <a:pt x="2542" y="863"/>
                </a:lnTo>
                <a:lnTo>
                  <a:pt x="2563" y="860"/>
                </a:lnTo>
                <a:lnTo>
                  <a:pt x="2573" y="858"/>
                </a:lnTo>
                <a:lnTo>
                  <a:pt x="2578" y="857"/>
                </a:lnTo>
                <a:lnTo>
                  <a:pt x="2584" y="857"/>
                </a:lnTo>
                <a:lnTo>
                  <a:pt x="2603" y="852"/>
                </a:lnTo>
                <a:lnTo>
                  <a:pt x="2620" y="845"/>
                </a:lnTo>
                <a:lnTo>
                  <a:pt x="2627" y="840"/>
                </a:lnTo>
                <a:lnTo>
                  <a:pt x="2631" y="837"/>
                </a:lnTo>
                <a:lnTo>
                  <a:pt x="2635" y="836"/>
                </a:lnTo>
                <a:lnTo>
                  <a:pt x="2650" y="827"/>
                </a:lnTo>
                <a:lnTo>
                  <a:pt x="2652" y="823"/>
                </a:lnTo>
                <a:lnTo>
                  <a:pt x="2656" y="821"/>
                </a:lnTo>
                <a:lnTo>
                  <a:pt x="2663" y="816"/>
                </a:lnTo>
                <a:lnTo>
                  <a:pt x="2668" y="809"/>
                </a:lnTo>
                <a:lnTo>
                  <a:pt x="2670" y="805"/>
                </a:lnTo>
                <a:lnTo>
                  <a:pt x="2674" y="803"/>
                </a:lnTo>
                <a:lnTo>
                  <a:pt x="2683" y="788"/>
                </a:lnTo>
                <a:lnTo>
                  <a:pt x="2685" y="783"/>
                </a:lnTo>
                <a:lnTo>
                  <a:pt x="2687" y="780"/>
                </a:lnTo>
                <a:lnTo>
                  <a:pt x="2692" y="773"/>
                </a:lnTo>
                <a:lnTo>
                  <a:pt x="2699" y="756"/>
                </a:lnTo>
                <a:lnTo>
                  <a:pt x="2704" y="737"/>
                </a:lnTo>
                <a:lnTo>
                  <a:pt x="2704" y="731"/>
                </a:lnTo>
                <a:lnTo>
                  <a:pt x="2705" y="726"/>
                </a:lnTo>
                <a:lnTo>
                  <a:pt x="2707" y="716"/>
                </a:lnTo>
                <a:lnTo>
                  <a:pt x="2710" y="695"/>
                </a:lnTo>
                <a:lnTo>
                  <a:pt x="2710" y="683"/>
                </a:lnTo>
                <a:lnTo>
                  <a:pt x="2710" y="677"/>
                </a:lnTo>
                <a:lnTo>
                  <a:pt x="2711" y="672"/>
                </a:lnTo>
                <a:lnTo>
                  <a:pt x="2711" y="192"/>
                </a:lnTo>
                <a:lnTo>
                  <a:pt x="2710" y="168"/>
                </a:lnTo>
                <a:lnTo>
                  <a:pt x="2707" y="146"/>
                </a:lnTo>
                <a:lnTo>
                  <a:pt x="2704" y="126"/>
                </a:lnTo>
                <a:lnTo>
                  <a:pt x="2699" y="108"/>
                </a:lnTo>
                <a:lnTo>
                  <a:pt x="2692" y="90"/>
                </a:lnTo>
                <a:lnTo>
                  <a:pt x="2683" y="74"/>
                </a:lnTo>
                <a:lnTo>
                  <a:pt x="2674" y="60"/>
                </a:lnTo>
                <a:lnTo>
                  <a:pt x="2663" y="48"/>
                </a:lnTo>
                <a:lnTo>
                  <a:pt x="2650" y="36"/>
                </a:lnTo>
                <a:lnTo>
                  <a:pt x="2635" y="26"/>
                </a:lnTo>
                <a:lnTo>
                  <a:pt x="2620" y="18"/>
                </a:lnTo>
                <a:lnTo>
                  <a:pt x="2603" y="12"/>
                </a:lnTo>
                <a:lnTo>
                  <a:pt x="2584" y="6"/>
                </a:lnTo>
                <a:lnTo>
                  <a:pt x="2563" y="2"/>
                </a:lnTo>
                <a:lnTo>
                  <a:pt x="2542" y="0"/>
                </a:lnTo>
                <a:lnTo>
                  <a:pt x="2519" y="0"/>
                </a:lnTo>
                <a:lnTo>
                  <a:pt x="192" y="0"/>
                </a:lnTo>
                <a:lnTo>
                  <a:pt x="168" y="0"/>
                </a:lnTo>
                <a:lnTo>
                  <a:pt x="146" y="2"/>
                </a:lnTo>
                <a:lnTo>
                  <a:pt x="126" y="6"/>
                </a:lnTo>
                <a:lnTo>
                  <a:pt x="108" y="12"/>
                </a:lnTo>
                <a:lnTo>
                  <a:pt x="90" y="18"/>
                </a:lnTo>
                <a:lnTo>
                  <a:pt x="74" y="26"/>
                </a:lnTo>
                <a:lnTo>
                  <a:pt x="60" y="36"/>
                </a:lnTo>
                <a:lnTo>
                  <a:pt x="48" y="48"/>
                </a:lnTo>
                <a:lnTo>
                  <a:pt x="36" y="60"/>
                </a:lnTo>
                <a:lnTo>
                  <a:pt x="26" y="74"/>
                </a:lnTo>
                <a:lnTo>
                  <a:pt x="18" y="90"/>
                </a:lnTo>
                <a:lnTo>
                  <a:pt x="12" y="108"/>
                </a:lnTo>
                <a:lnTo>
                  <a:pt x="6" y="126"/>
                </a:lnTo>
                <a:lnTo>
                  <a:pt x="2" y="146"/>
                </a:lnTo>
                <a:lnTo>
                  <a:pt x="0" y="168"/>
                </a:lnTo>
                <a:lnTo>
                  <a:pt x="0" y="192"/>
                </a:lnTo>
                <a:lnTo>
                  <a:pt x="0" y="672"/>
                </a:lnTo>
                <a:close/>
              </a:path>
            </a:pathLst>
          </a:custGeom>
          <a:gradFill rotWithShape="1">
            <a:gsLst>
              <a:gs pos="0">
                <a:srgbClr val="6AA121">
                  <a:gamma/>
                  <a:shade val="46275"/>
                  <a:invGamma/>
                </a:srgbClr>
              </a:gs>
              <a:gs pos="50000">
                <a:srgbClr val="6AA121"/>
              </a:gs>
              <a:gs pos="100000">
                <a:srgbClr val="6AA121">
                  <a:gamma/>
                  <a:shade val="46275"/>
                  <a:invGamma/>
                </a:srgbClr>
              </a:gs>
            </a:gsLst>
            <a:lin ang="5400000" scaled="1"/>
          </a:gradFill>
          <a:ln w="9525" cap="flat" cmpd="sng">
            <a:noFill/>
            <a:prstDash val="solid"/>
            <a:round/>
            <a:headEnd type="none" w="med" len="med"/>
            <a:tailEnd type="none" w="med" len="med"/>
          </a:ln>
          <a:effectLst/>
        </p:spPr>
        <p:txBody>
          <a:bodyPr tIns="0" bIns="0" anchor="ctr"/>
          <a:lstStyle/>
          <a:p>
            <a:endParaRPr lang="en-US" sz="900" b="1">
              <a:cs typeface="Calibri" pitchFamily="34" charset="0"/>
            </a:endParaRPr>
          </a:p>
        </p:txBody>
      </p:sp>
      <p:sp>
        <p:nvSpPr>
          <p:cNvPr id="1101" name="Freeform 2699"/>
          <p:cNvSpPr>
            <a:spLocks/>
          </p:cNvSpPr>
          <p:nvPr/>
        </p:nvSpPr>
        <p:spPr bwMode="auto">
          <a:xfrm>
            <a:off x="6862052" y="3116695"/>
            <a:ext cx="1101349" cy="350872"/>
          </a:xfrm>
          <a:custGeom>
            <a:avLst/>
            <a:gdLst/>
            <a:ahLst/>
            <a:cxnLst>
              <a:cxn ang="0">
                <a:pos x="168" y="0"/>
              </a:cxn>
              <a:cxn ang="0">
                <a:pos x="126" y="6"/>
              </a:cxn>
              <a:cxn ang="0">
                <a:pos x="90" y="18"/>
              </a:cxn>
              <a:cxn ang="0">
                <a:pos x="60" y="36"/>
              </a:cxn>
              <a:cxn ang="0">
                <a:pos x="36" y="60"/>
              </a:cxn>
              <a:cxn ang="0">
                <a:pos x="18" y="90"/>
              </a:cxn>
              <a:cxn ang="0">
                <a:pos x="6" y="126"/>
              </a:cxn>
              <a:cxn ang="0">
                <a:pos x="0" y="168"/>
              </a:cxn>
              <a:cxn ang="0">
                <a:pos x="0" y="672"/>
              </a:cxn>
              <a:cxn ang="0">
                <a:pos x="2" y="716"/>
              </a:cxn>
              <a:cxn ang="0">
                <a:pos x="12" y="756"/>
              </a:cxn>
              <a:cxn ang="0">
                <a:pos x="26" y="788"/>
              </a:cxn>
              <a:cxn ang="0">
                <a:pos x="48" y="816"/>
              </a:cxn>
              <a:cxn ang="0">
                <a:pos x="74" y="836"/>
              </a:cxn>
              <a:cxn ang="0">
                <a:pos x="108" y="852"/>
              </a:cxn>
              <a:cxn ang="0">
                <a:pos x="146" y="860"/>
              </a:cxn>
              <a:cxn ang="0">
                <a:pos x="192" y="864"/>
              </a:cxn>
              <a:cxn ang="0">
                <a:pos x="2524" y="863"/>
              </a:cxn>
              <a:cxn ang="0">
                <a:pos x="2542" y="863"/>
              </a:cxn>
              <a:cxn ang="0">
                <a:pos x="2573" y="858"/>
              </a:cxn>
              <a:cxn ang="0">
                <a:pos x="2584" y="857"/>
              </a:cxn>
              <a:cxn ang="0">
                <a:pos x="2620" y="845"/>
              </a:cxn>
              <a:cxn ang="0">
                <a:pos x="2631" y="837"/>
              </a:cxn>
              <a:cxn ang="0">
                <a:pos x="2650" y="827"/>
              </a:cxn>
              <a:cxn ang="0">
                <a:pos x="2656" y="821"/>
              </a:cxn>
              <a:cxn ang="0">
                <a:pos x="2668" y="809"/>
              </a:cxn>
              <a:cxn ang="0">
                <a:pos x="2674" y="803"/>
              </a:cxn>
              <a:cxn ang="0">
                <a:pos x="2685" y="783"/>
              </a:cxn>
              <a:cxn ang="0">
                <a:pos x="2692" y="773"/>
              </a:cxn>
              <a:cxn ang="0">
                <a:pos x="2704" y="737"/>
              </a:cxn>
              <a:cxn ang="0">
                <a:pos x="2705" y="726"/>
              </a:cxn>
              <a:cxn ang="0">
                <a:pos x="2710" y="695"/>
              </a:cxn>
              <a:cxn ang="0">
                <a:pos x="2710" y="677"/>
              </a:cxn>
              <a:cxn ang="0">
                <a:pos x="2711" y="192"/>
              </a:cxn>
              <a:cxn ang="0">
                <a:pos x="2707" y="146"/>
              </a:cxn>
              <a:cxn ang="0">
                <a:pos x="2699" y="108"/>
              </a:cxn>
              <a:cxn ang="0">
                <a:pos x="2683" y="74"/>
              </a:cxn>
              <a:cxn ang="0">
                <a:pos x="2663" y="48"/>
              </a:cxn>
              <a:cxn ang="0">
                <a:pos x="2635" y="26"/>
              </a:cxn>
              <a:cxn ang="0">
                <a:pos x="2603" y="12"/>
              </a:cxn>
              <a:cxn ang="0">
                <a:pos x="2563" y="2"/>
              </a:cxn>
              <a:cxn ang="0">
                <a:pos x="2519" y="0"/>
              </a:cxn>
            </a:cxnLst>
            <a:rect l="0" t="0" r="r" b="b"/>
            <a:pathLst>
              <a:path w="2711" h="864">
                <a:moveTo>
                  <a:pt x="192" y="0"/>
                </a:moveTo>
                <a:lnTo>
                  <a:pt x="168" y="0"/>
                </a:lnTo>
                <a:lnTo>
                  <a:pt x="146" y="2"/>
                </a:lnTo>
                <a:lnTo>
                  <a:pt x="126" y="6"/>
                </a:lnTo>
                <a:lnTo>
                  <a:pt x="108" y="12"/>
                </a:lnTo>
                <a:lnTo>
                  <a:pt x="90" y="18"/>
                </a:lnTo>
                <a:lnTo>
                  <a:pt x="74" y="26"/>
                </a:lnTo>
                <a:lnTo>
                  <a:pt x="60" y="36"/>
                </a:lnTo>
                <a:lnTo>
                  <a:pt x="48" y="48"/>
                </a:lnTo>
                <a:lnTo>
                  <a:pt x="36" y="60"/>
                </a:lnTo>
                <a:lnTo>
                  <a:pt x="26" y="74"/>
                </a:lnTo>
                <a:lnTo>
                  <a:pt x="18" y="90"/>
                </a:lnTo>
                <a:lnTo>
                  <a:pt x="12" y="108"/>
                </a:lnTo>
                <a:lnTo>
                  <a:pt x="6" y="126"/>
                </a:lnTo>
                <a:lnTo>
                  <a:pt x="2" y="146"/>
                </a:lnTo>
                <a:lnTo>
                  <a:pt x="0" y="168"/>
                </a:lnTo>
                <a:lnTo>
                  <a:pt x="0" y="192"/>
                </a:lnTo>
                <a:lnTo>
                  <a:pt x="0" y="672"/>
                </a:lnTo>
                <a:lnTo>
                  <a:pt x="0" y="695"/>
                </a:lnTo>
                <a:lnTo>
                  <a:pt x="2" y="716"/>
                </a:lnTo>
                <a:lnTo>
                  <a:pt x="6" y="737"/>
                </a:lnTo>
                <a:lnTo>
                  <a:pt x="12" y="756"/>
                </a:lnTo>
                <a:lnTo>
                  <a:pt x="18" y="773"/>
                </a:lnTo>
                <a:lnTo>
                  <a:pt x="26" y="788"/>
                </a:lnTo>
                <a:lnTo>
                  <a:pt x="36" y="803"/>
                </a:lnTo>
                <a:lnTo>
                  <a:pt x="48" y="816"/>
                </a:lnTo>
                <a:lnTo>
                  <a:pt x="60" y="827"/>
                </a:lnTo>
                <a:lnTo>
                  <a:pt x="74" y="836"/>
                </a:lnTo>
                <a:lnTo>
                  <a:pt x="90" y="845"/>
                </a:lnTo>
                <a:lnTo>
                  <a:pt x="108" y="852"/>
                </a:lnTo>
                <a:lnTo>
                  <a:pt x="126" y="857"/>
                </a:lnTo>
                <a:lnTo>
                  <a:pt x="146" y="860"/>
                </a:lnTo>
                <a:lnTo>
                  <a:pt x="168" y="863"/>
                </a:lnTo>
                <a:lnTo>
                  <a:pt x="192" y="864"/>
                </a:lnTo>
                <a:lnTo>
                  <a:pt x="2519" y="864"/>
                </a:lnTo>
                <a:lnTo>
                  <a:pt x="2524" y="863"/>
                </a:lnTo>
                <a:lnTo>
                  <a:pt x="2530" y="863"/>
                </a:lnTo>
                <a:lnTo>
                  <a:pt x="2542" y="863"/>
                </a:lnTo>
                <a:lnTo>
                  <a:pt x="2563" y="860"/>
                </a:lnTo>
                <a:lnTo>
                  <a:pt x="2573" y="858"/>
                </a:lnTo>
                <a:lnTo>
                  <a:pt x="2578" y="857"/>
                </a:lnTo>
                <a:lnTo>
                  <a:pt x="2584" y="857"/>
                </a:lnTo>
                <a:lnTo>
                  <a:pt x="2603" y="852"/>
                </a:lnTo>
                <a:lnTo>
                  <a:pt x="2620" y="845"/>
                </a:lnTo>
                <a:lnTo>
                  <a:pt x="2627" y="840"/>
                </a:lnTo>
                <a:lnTo>
                  <a:pt x="2631" y="837"/>
                </a:lnTo>
                <a:lnTo>
                  <a:pt x="2635" y="836"/>
                </a:lnTo>
                <a:lnTo>
                  <a:pt x="2650" y="827"/>
                </a:lnTo>
                <a:lnTo>
                  <a:pt x="2652" y="823"/>
                </a:lnTo>
                <a:lnTo>
                  <a:pt x="2656" y="821"/>
                </a:lnTo>
                <a:lnTo>
                  <a:pt x="2663" y="816"/>
                </a:lnTo>
                <a:lnTo>
                  <a:pt x="2668" y="809"/>
                </a:lnTo>
                <a:lnTo>
                  <a:pt x="2670" y="805"/>
                </a:lnTo>
                <a:lnTo>
                  <a:pt x="2674" y="803"/>
                </a:lnTo>
                <a:lnTo>
                  <a:pt x="2683" y="788"/>
                </a:lnTo>
                <a:lnTo>
                  <a:pt x="2685" y="783"/>
                </a:lnTo>
                <a:lnTo>
                  <a:pt x="2687" y="780"/>
                </a:lnTo>
                <a:lnTo>
                  <a:pt x="2692" y="773"/>
                </a:lnTo>
                <a:lnTo>
                  <a:pt x="2699" y="756"/>
                </a:lnTo>
                <a:lnTo>
                  <a:pt x="2704" y="737"/>
                </a:lnTo>
                <a:lnTo>
                  <a:pt x="2704" y="731"/>
                </a:lnTo>
                <a:lnTo>
                  <a:pt x="2705" y="726"/>
                </a:lnTo>
                <a:lnTo>
                  <a:pt x="2707" y="716"/>
                </a:lnTo>
                <a:lnTo>
                  <a:pt x="2710" y="695"/>
                </a:lnTo>
                <a:lnTo>
                  <a:pt x="2710" y="683"/>
                </a:lnTo>
                <a:lnTo>
                  <a:pt x="2710" y="677"/>
                </a:lnTo>
                <a:lnTo>
                  <a:pt x="2711" y="672"/>
                </a:lnTo>
                <a:lnTo>
                  <a:pt x="2711" y="192"/>
                </a:lnTo>
                <a:lnTo>
                  <a:pt x="2710" y="168"/>
                </a:lnTo>
                <a:lnTo>
                  <a:pt x="2707" y="146"/>
                </a:lnTo>
                <a:lnTo>
                  <a:pt x="2704" y="126"/>
                </a:lnTo>
                <a:lnTo>
                  <a:pt x="2699" y="108"/>
                </a:lnTo>
                <a:lnTo>
                  <a:pt x="2692" y="90"/>
                </a:lnTo>
                <a:lnTo>
                  <a:pt x="2683" y="74"/>
                </a:lnTo>
                <a:lnTo>
                  <a:pt x="2674" y="60"/>
                </a:lnTo>
                <a:lnTo>
                  <a:pt x="2663" y="48"/>
                </a:lnTo>
                <a:lnTo>
                  <a:pt x="2650" y="36"/>
                </a:lnTo>
                <a:lnTo>
                  <a:pt x="2635" y="26"/>
                </a:lnTo>
                <a:lnTo>
                  <a:pt x="2620" y="18"/>
                </a:lnTo>
                <a:lnTo>
                  <a:pt x="2603" y="12"/>
                </a:lnTo>
                <a:lnTo>
                  <a:pt x="2584" y="6"/>
                </a:lnTo>
                <a:lnTo>
                  <a:pt x="2563" y="2"/>
                </a:lnTo>
                <a:lnTo>
                  <a:pt x="2542" y="0"/>
                </a:lnTo>
                <a:lnTo>
                  <a:pt x="2519" y="0"/>
                </a:lnTo>
                <a:lnTo>
                  <a:pt x="192" y="0"/>
                </a:lnTo>
                <a:close/>
              </a:path>
            </a:pathLst>
          </a:custGeom>
          <a:gradFill rotWithShape="1">
            <a:gsLst>
              <a:gs pos="0">
                <a:srgbClr val="6AA121">
                  <a:gamma/>
                  <a:shade val="46275"/>
                  <a:invGamma/>
                </a:srgbClr>
              </a:gs>
              <a:gs pos="50000">
                <a:srgbClr val="6AA121">
                  <a:alpha val="70000"/>
                </a:srgbClr>
              </a:gs>
              <a:gs pos="100000">
                <a:srgbClr val="6AA121">
                  <a:gamma/>
                  <a:shade val="46275"/>
                  <a:invGamma/>
                </a:srgbClr>
              </a:gs>
            </a:gsLst>
            <a:lin ang="5400000" scaled="1"/>
          </a:gradFill>
          <a:ln w="9525" cap="flat" cmpd="sng">
            <a:noFill/>
            <a:prstDash val="solid"/>
            <a:round/>
            <a:headEnd type="none" w="med" len="med"/>
            <a:tailEnd type="none" w="med" len="med"/>
          </a:ln>
          <a:effectLst/>
        </p:spPr>
        <p:txBody>
          <a:bodyPr tIns="0" bIns="0" anchor="ctr"/>
          <a:lstStyle/>
          <a:p>
            <a:endParaRPr lang="en-US" sz="900" b="1">
              <a:cs typeface="Calibri" pitchFamily="34" charset="0"/>
            </a:endParaRPr>
          </a:p>
        </p:txBody>
      </p:sp>
      <p:sp>
        <p:nvSpPr>
          <p:cNvPr id="1102" name="Freeform 2700"/>
          <p:cNvSpPr>
            <a:spLocks/>
          </p:cNvSpPr>
          <p:nvPr/>
        </p:nvSpPr>
        <p:spPr bwMode="auto">
          <a:xfrm>
            <a:off x="6862052" y="2746330"/>
            <a:ext cx="1101349" cy="350872"/>
          </a:xfrm>
          <a:custGeom>
            <a:avLst/>
            <a:gdLst/>
            <a:ahLst/>
            <a:cxnLst>
              <a:cxn ang="0">
                <a:pos x="0" y="695"/>
              </a:cxn>
              <a:cxn ang="0">
                <a:pos x="6" y="737"/>
              </a:cxn>
              <a:cxn ang="0">
                <a:pos x="18" y="773"/>
              </a:cxn>
              <a:cxn ang="0">
                <a:pos x="36" y="803"/>
              </a:cxn>
              <a:cxn ang="0">
                <a:pos x="60" y="827"/>
              </a:cxn>
              <a:cxn ang="0">
                <a:pos x="90" y="845"/>
              </a:cxn>
              <a:cxn ang="0">
                <a:pos x="126" y="857"/>
              </a:cxn>
              <a:cxn ang="0">
                <a:pos x="168" y="863"/>
              </a:cxn>
              <a:cxn ang="0">
                <a:pos x="2519" y="864"/>
              </a:cxn>
              <a:cxn ang="0">
                <a:pos x="2530" y="863"/>
              </a:cxn>
              <a:cxn ang="0">
                <a:pos x="2563" y="860"/>
              </a:cxn>
              <a:cxn ang="0">
                <a:pos x="2578" y="857"/>
              </a:cxn>
              <a:cxn ang="0">
                <a:pos x="2603" y="852"/>
              </a:cxn>
              <a:cxn ang="0">
                <a:pos x="2627" y="840"/>
              </a:cxn>
              <a:cxn ang="0">
                <a:pos x="2635" y="836"/>
              </a:cxn>
              <a:cxn ang="0">
                <a:pos x="2652" y="823"/>
              </a:cxn>
              <a:cxn ang="0">
                <a:pos x="2663" y="816"/>
              </a:cxn>
              <a:cxn ang="0">
                <a:pos x="2670" y="805"/>
              </a:cxn>
              <a:cxn ang="0">
                <a:pos x="2683" y="788"/>
              </a:cxn>
              <a:cxn ang="0">
                <a:pos x="2687" y="780"/>
              </a:cxn>
              <a:cxn ang="0">
                <a:pos x="2699" y="756"/>
              </a:cxn>
              <a:cxn ang="0">
                <a:pos x="2704" y="731"/>
              </a:cxn>
              <a:cxn ang="0">
                <a:pos x="2707" y="716"/>
              </a:cxn>
              <a:cxn ang="0">
                <a:pos x="2710" y="683"/>
              </a:cxn>
              <a:cxn ang="0">
                <a:pos x="2711" y="672"/>
              </a:cxn>
              <a:cxn ang="0">
                <a:pos x="2710" y="168"/>
              </a:cxn>
              <a:cxn ang="0">
                <a:pos x="2704" y="126"/>
              </a:cxn>
              <a:cxn ang="0">
                <a:pos x="2692" y="90"/>
              </a:cxn>
              <a:cxn ang="0">
                <a:pos x="2674" y="60"/>
              </a:cxn>
              <a:cxn ang="0">
                <a:pos x="2650" y="36"/>
              </a:cxn>
              <a:cxn ang="0">
                <a:pos x="2620" y="18"/>
              </a:cxn>
              <a:cxn ang="0">
                <a:pos x="2584" y="6"/>
              </a:cxn>
              <a:cxn ang="0">
                <a:pos x="2542" y="0"/>
              </a:cxn>
              <a:cxn ang="0">
                <a:pos x="192" y="0"/>
              </a:cxn>
              <a:cxn ang="0">
                <a:pos x="146" y="2"/>
              </a:cxn>
              <a:cxn ang="0">
                <a:pos x="108" y="12"/>
              </a:cxn>
              <a:cxn ang="0">
                <a:pos x="74" y="26"/>
              </a:cxn>
              <a:cxn ang="0">
                <a:pos x="48" y="48"/>
              </a:cxn>
              <a:cxn ang="0">
                <a:pos x="26" y="74"/>
              </a:cxn>
              <a:cxn ang="0">
                <a:pos x="12" y="108"/>
              </a:cxn>
              <a:cxn ang="0">
                <a:pos x="2" y="146"/>
              </a:cxn>
              <a:cxn ang="0">
                <a:pos x="0" y="192"/>
              </a:cxn>
            </a:cxnLst>
            <a:rect l="0" t="0" r="r" b="b"/>
            <a:pathLst>
              <a:path w="2711" h="864">
                <a:moveTo>
                  <a:pt x="0" y="672"/>
                </a:moveTo>
                <a:lnTo>
                  <a:pt x="0" y="695"/>
                </a:lnTo>
                <a:lnTo>
                  <a:pt x="2" y="716"/>
                </a:lnTo>
                <a:lnTo>
                  <a:pt x="6" y="737"/>
                </a:lnTo>
                <a:lnTo>
                  <a:pt x="12" y="756"/>
                </a:lnTo>
                <a:lnTo>
                  <a:pt x="18" y="773"/>
                </a:lnTo>
                <a:lnTo>
                  <a:pt x="26" y="788"/>
                </a:lnTo>
                <a:lnTo>
                  <a:pt x="36" y="803"/>
                </a:lnTo>
                <a:lnTo>
                  <a:pt x="48" y="816"/>
                </a:lnTo>
                <a:lnTo>
                  <a:pt x="60" y="827"/>
                </a:lnTo>
                <a:lnTo>
                  <a:pt x="74" y="836"/>
                </a:lnTo>
                <a:lnTo>
                  <a:pt x="90" y="845"/>
                </a:lnTo>
                <a:lnTo>
                  <a:pt x="108" y="852"/>
                </a:lnTo>
                <a:lnTo>
                  <a:pt x="126" y="857"/>
                </a:lnTo>
                <a:lnTo>
                  <a:pt x="146" y="860"/>
                </a:lnTo>
                <a:lnTo>
                  <a:pt x="168" y="863"/>
                </a:lnTo>
                <a:lnTo>
                  <a:pt x="192" y="864"/>
                </a:lnTo>
                <a:lnTo>
                  <a:pt x="2519" y="864"/>
                </a:lnTo>
                <a:lnTo>
                  <a:pt x="2524" y="863"/>
                </a:lnTo>
                <a:lnTo>
                  <a:pt x="2530" y="863"/>
                </a:lnTo>
                <a:lnTo>
                  <a:pt x="2542" y="863"/>
                </a:lnTo>
                <a:lnTo>
                  <a:pt x="2563" y="860"/>
                </a:lnTo>
                <a:lnTo>
                  <a:pt x="2573" y="858"/>
                </a:lnTo>
                <a:lnTo>
                  <a:pt x="2578" y="857"/>
                </a:lnTo>
                <a:lnTo>
                  <a:pt x="2584" y="857"/>
                </a:lnTo>
                <a:lnTo>
                  <a:pt x="2603" y="852"/>
                </a:lnTo>
                <a:lnTo>
                  <a:pt x="2620" y="845"/>
                </a:lnTo>
                <a:lnTo>
                  <a:pt x="2627" y="840"/>
                </a:lnTo>
                <a:lnTo>
                  <a:pt x="2631" y="837"/>
                </a:lnTo>
                <a:lnTo>
                  <a:pt x="2635" y="836"/>
                </a:lnTo>
                <a:lnTo>
                  <a:pt x="2650" y="827"/>
                </a:lnTo>
                <a:lnTo>
                  <a:pt x="2652" y="823"/>
                </a:lnTo>
                <a:lnTo>
                  <a:pt x="2656" y="821"/>
                </a:lnTo>
                <a:lnTo>
                  <a:pt x="2663" y="816"/>
                </a:lnTo>
                <a:lnTo>
                  <a:pt x="2668" y="809"/>
                </a:lnTo>
                <a:lnTo>
                  <a:pt x="2670" y="805"/>
                </a:lnTo>
                <a:lnTo>
                  <a:pt x="2674" y="803"/>
                </a:lnTo>
                <a:lnTo>
                  <a:pt x="2683" y="788"/>
                </a:lnTo>
                <a:lnTo>
                  <a:pt x="2685" y="783"/>
                </a:lnTo>
                <a:lnTo>
                  <a:pt x="2687" y="780"/>
                </a:lnTo>
                <a:lnTo>
                  <a:pt x="2692" y="773"/>
                </a:lnTo>
                <a:lnTo>
                  <a:pt x="2699" y="756"/>
                </a:lnTo>
                <a:lnTo>
                  <a:pt x="2704" y="737"/>
                </a:lnTo>
                <a:lnTo>
                  <a:pt x="2704" y="731"/>
                </a:lnTo>
                <a:lnTo>
                  <a:pt x="2705" y="726"/>
                </a:lnTo>
                <a:lnTo>
                  <a:pt x="2707" y="716"/>
                </a:lnTo>
                <a:lnTo>
                  <a:pt x="2710" y="695"/>
                </a:lnTo>
                <a:lnTo>
                  <a:pt x="2710" y="683"/>
                </a:lnTo>
                <a:lnTo>
                  <a:pt x="2710" y="677"/>
                </a:lnTo>
                <a:lnTo>
                  <a:pt x="2711" y="672"/>
                </a:lnTo>
                <a:lnTo>
                  <a:pt x="2711" y="192"/>
                </a:lnTo>
                <a:lnTo>
                  <a:pt x="2710" y="168"/>
                </a:lnTo>
                <a:lnTo>
                  <a:pt x="2707" y="146"/>
                </a:lnTo>
                <a:lnTo>
                  <a:pt x="2704" y="126"/>
                </a:lnTo>
                <a:lnTo>
                  <a:pt x="2699" y="108"/>
                </a:lnTo>
                <a:lnTo>
                  <a:pt x="2692" y="90"/>
                </a:lnTo>
                <a:lnTo>
                  <a:pt x="2683" y="74"/>
                </a:lnTo>
                <a:lnTo>
                  <a:pt x="2674" y="60"/>
                </a:lnTo>
                <a:lnTo>
                  <a:pt x="2663" y="48"/>
                </a:lnTo>
                <a:lnTo>
                  <a:pt x="2650" y="36"/>
                </a:lnTo>
                <a:lnTo>
                  <a:pt x="2635" y="26"/>
                </a:lnTo>
                <a:lnTo>
                  <a:pt x="2620" y="18"/>
                </a:lnTo>
                <a:lnTo>
                  <a:pt x="2603" y="12"/>
                </a:lnTo>
                <a:lnTo>
                  <a:pt x="2584" y="6"/>
                </a:lnTo>
                <a:lnTo>
                  <a:pt x="2563" y="2"/>
                </a:lnTo>
                <a:lnTo>
                  <a:pt x="2542" y="0"/>
                </a:lnTo>
                <a:lnTo>
                  <a:pt x="2519" y="0"/>
                </a:lnTo>
                <a:lnTo>
                  <a:pt x="192" y="0"/>
                </a:lnTo>
                <a:lnTo>
                  <a:pt x="168" y="0"/>
                </a:lnTo>
                <a:lnTo>
                  <a:pt x="146" y="2"/>
                </a:lnTo>
                <a:lnTo>
                  <a:pt x="126" y="6"/>
                </a:lnTo>
                <a:lnTo>
                  <a:pt x="108" y="12"/>
                </a:lnTo>
                <a:lnTo>
                  <a:pt x="90" y="18"/>
                </a:lnTo>
                <a:lnTo>
                  <a:pt x="74" y="26"/>
                </a:lnTo>
                <a:lnTo>
                  <a:pt x="60" y="36"/>
                </a:lnTo>
                <a:lnTo>
                  <a:pt x="48" y="48"/>
                </a:lnTo>
                <a:lnTo>
                  <a:pt x="36" y="60"/>
                </a:lnTo>
                <a:lnTo>
                  <a:pt x="26" y="74"/>
                </a:lnTo>
                <a:lnTo>
                  <a:pt x="18" y="90"/>
                </a:lnTo>
                <a:lnTo>
                  <a:pt x="12" y="108"/>
                </a:lnTo>
                <a:lnTo>
                  <a:pt x="6" y="126"/>
                </a:lnTo>
                <a:lnTo>
                  <a:pt x="2" y="146"/>
                </a:lnTo>
                <a:lnTo>
                  <a:pt x="0" y="168"/>
                </a:lnTo>
                <a:lnTo>
                  <a:pt x="0" y="192"/>
                </a:lnTo>
                <a:lnTo>
                  <a:pt x="0" y="672"/>
                </a:lnTo>
                <a:close/>
              </a:path>
            </a:pathLst>
          </a:custGeom>
          <a:gradFill rotWithShape="1">
            <a:gsLst>
              <a:gs pos="0">
                <a:srgbClr val="6AA121">
                  <a:gamma/>
                  <a:shade val="46275"/>
                  <a:invGamma/>
                </a:srgbClr>
              </a:gs>
              <a:gs pos="50000">
                <a:srgbClr val="6AA121">
                  <a:alpha val="85001"/>
                </a:srgbClr>
              </a:gs>
              <a:gs pos="100000">
                <a:srgbClr val="6AA121">
                  <a:gamma/>
                  <a:shade val="46275"/>
                  <a:invGamma/>
                </a:srgbClr>
              </a:gs>
            </a:gsLst>
            <a:lin ang="5400000" scaled="1"/>
          </a:gradFill>
          <a:ln w="9525" cap="flat" cmpd="sng">
            <a:noFill/>
            <a:prstDash val="solid"/>
            <a:round/>
            <a:headEnd type="none" w="med" len="med"/>
            <a:tailEnd type="none" w="med" len="med"/>
          </a:ln>
          <a:effectLst/>
        </p:spPr>
        <p:txBody>
          <a:bodyPr tIns="0" bIns="0" anchor="ctr"/>
          <a:lstStyle/>
          <a:p>
            <a:endParaRPr lang="en-US" sz="900" b="1">
              <a:cs typeface="Calibri" pitchFamily="34" charset="0"/>
            </a:endParaRPr>
          </a:p>
        </p:txBody>
      </p:sp>
      <p:sp>
        <p:nvSpPr>
          <p:cNvPr id="1103" name="Freeform 2701"/>
          <p:cNvSpPr>
            <a:spLocks/>
          </p:cNvSpPr>
          <p:nvPr/>
        </p:nvSpPr>
        <p:spPr bwMode="auto">
          <a:xfrm>
            <a:off x="6862052" y="3487060"/>
            <a:ext cx="1101349" cy="350872"/>
          </a:xfrm>
          <a:custGeom>
            <a:avLst/>
            <a:gdLst/>
            <a:ahLst/>
            <a:cxnLst>
              <a:cxn ang="0">
                <a:pos x="2710" y="168"/>
              </a:cxn>
              <a:cxn ang="0">
                <a:pos x="2704" y="126"/>
              </a:cxn>
              <a:cxn ang="0">
                <a:pos x="2692" y="90"/>
              </a:cxn>
              <a:cxn ang="0">
                <a:pos x="2674" y="60"/>
              </a:cxn>
              <a:cxn ang="0">
                <a:pos x="2650" y="36"/>
              </a:cxn>
              <a:cxn ang="0">
                <a:pos x="2620" y="18"/>
              </a:cxn>
              <a:cxn ang="0">
                <a:pos x="2584" y="6"/>
              </a:cxn>
              <a:cxn ang="0">
                <a:pos x="2542" y="0"/>
              </a:cxn>
              <a:cxn ang="0">
                <a:pos x="192" y="0"/>
              </a:cxn>
              <a:cxn ang="0">
                <a:pos x="146" y="2"/>
              </a:cxn>
              <a:cxn ang="0">
                <a:pos x="108" y="12"/>
              </a:cxn>
              <a:cxn ang="0">
                <a:pos x="74" y="26"/>
              </a:cxn>
              <a:cxn ang="0">
                <a:pos x="48" y="48"/>
              </a:cxn>
              <a:cxn ang="0">
                <a:pos x="26" y="74"/>
              </a:cxn>
              <a:cxn ang="0">
                <a:pos x="12" y="108"/>
              </a:cxn>
              <a:cxn ang="0">
                <a:pos x="2" y="146"/>
              </a:cxn>
              <a:cxn ang="0">
                <a:pos x="0" y="192"/>
              </a:cxn>
              <a:cxn ang="0">
                <a:pos x="0" y="695"/>
              </a:cxn>
              <a:cxn ang="0">
                <a:pos x="6" y="737"/>
              </a:cxn>
              <a:cxn ang="0">
                <a:pos x="18" y="773"/>
              </a:cxn>
              <a:cxn ang="0">
                <a:pos x="36" y="803"/>
              </a:cxn>
              <a:cxn ang="0">
                <a:pos x="60" y="827"/>
              </a:cxn>
              <a:cxn ang="0">
                <a:pos x="90" y="845"/>
              </a:cxn>
              <a:cxn ang="0">
                <a:pos x="126" y="857"/>
              </a:cxn>
              <a:cxn ang="0">
                <a:pos x="168" y="863"/>
              </a:cxn>
              <a:cxn ang="0">
                <a:pos x="2519" y="864"/>
              </a:cxn>
              <a:cxn ang="0">
                <a:pos x="2530" y="863"/>
              </a:cxn>
              <a:cxn ang="0">
                <a:pos x="2563" y="860"/>
              </a:cxn>
              <a:cxn ang="0">
                <a:pos x="2578" y="857"/>
              </a:cxn>
              <a:cxn ang="0">
                <a:pos x="2603" y="852"/>
              </a:cxn>
              <a:cxn ang="0">
                <a:pos x="2627" y="840"/>
              </a:cxn>
              <a:cxn ang="0">
                <a:pos x="2635" y="836"/>
              </a:cxn>
              <a:cxn ang="0">
                <a:pos x="2652" y="823"/>
              </a:cxn>
              <a:cxn ang="0">
                <a:pos x="2663" y="816"/>
              </a:cxn>
              <a:cxn ang="0">
                <a:pos x="2670" y="805"/>
              </a:cxn>
              <a:cxn ang="0">
                <a:pos x="2683" y="788"/>
              </a:cxn>
              <a:cxn ang="0">
                <a:pos x="2687" y="780"/>
              </a:cxn>
              <a:cxn ang="0">
                <a:pos x="2699" y="756"/>
              </a:cxn>
              <a:cxn ang="0">
                <a:pos x="2704" y="731"/>
              </a:cxn>
              <a:cxn ang="0">
                <a:pos x="2707" y="716"/>
              </a:cxn>
              <a:cxn ang="0">
                <a:pos x="2710" y="683"/>
              </a:cxn>
              <a:cxn ang="0">
                <a:pos x="2711" y="672"/>
              </a:cxn>
            </a:cxnLst>
            <a:rect l="0" t="0" r="r" b="b"/>
            <a:pathLst>
              <a:path w="2711" h="864">
                <a:moveTo>
                  <a:pt x="2711" y="192"/>
                </a:moveTo>
                <a:lnTo>
                  <a:pt x="2710" y="168"/>
                </a:lnTo>
                <a:lnTo>
                  <a:pt x="2707" y="146"/>
                </a:lnTo>
                <a:lnTo>
                  <a:pt x="2704" y="126"/>
                </a:lnTo>
                <a:lnTo>
                  <a:pt x="2699" y="108"/>
                </a:lnTo>
                <a:lnTo>
                  <a:pt x="2692" y="90"/>
                </a:lnTo>
                <a:lnTo>
                  <a:pt x="2683" y="74"/>
                </a:lnTo>
                <a:lnTo>
                  <a:pt x="2674" y="60"/>
                </a:lnTo>
                <a:lnTo>
                  <a:pt x="2663" y="48"/>
                </a:lnTo>
                <a:lnTo>
                  <a:pt x="2650" y="36"/>
                </a:lnTo>
                <a:lnTo>
                  <a:pt x="2635" y="26"/>
                </a:lnTo>
                <a:lnTo>
                  <a:pt x="2620" y="18"/>
                </a:lnTo>
                <a:lnTo>
                  <a:pt x="2603" y="12"/>
                </a:lnTo>
                <a:lnTo>
                  <a:pt x="2584" y="6"/>
                </a:lnTo>
                <a:lnTo>
                  <a:pt x="2563" y="2"/>
                </a:lnTo>
                <a:lnTo>
                  <a:pt x="2542" y="0"/>
                </a:lnTo>
                <a:lnTo>
                  <a:pt x="2519" y="0"/>
                </a:lnTo>
                <a:lnTo>
                  <a:pt x="192" y="0"/>
                </a:lnTo>
                <a:lnTo>
                  <a:pt x="168" y="0"/>
                </a:lnTo>
                <a:lnTo>
                  <a:pt x="146" y="2"/>
                </a:lnTo>
                <a:lnTo>
                  <a:pt x="126" y="6"/>
                </a:lnTo>
                <a:lnTo>
                  <a:pt x="108" y="12"/>
                </a:lnTo>
                <a:lnTo>
                  <a:pt x="90" y="18"/>
                </a:lnTo>
                <a:lnTo>
                  <a:pt x="74" y="26"/>
                </a:lnTo>
                <a:lnTo>
                  <a:pt x="60" y="36"/>
                </a:lnTo>
                <a:lnTo>
                  <a:pt x="48" y="48"/>
                </a:lnTo>
                <a:lnTo>
                  <a:pt x="36" y="60"/>
                </a:lnTo>
                <a:lnTo>
                  <a:pt x="26" y="74"/>
                </a:lnTo>
                <a:lnTo>
                  <a:pt x="18" y="90"/>
                </a:lnTo>
                <a:lnTo>
                  <a:pt x="12" y="108"/>
                </a:lnTo>
                <a:lnTo>
                  <a:pt x="6" y="126"/>
                </a:lnTo>
                <a:lnTo>
                  <a:pt x="2" y="146"/>
                </a:lnTo>
                <a:lnTo>
                  <a:pt x="0" y="168"/>
                </a:lnTo>
                <a:lnTo>
                  <a:pt x="0" y="192"/>
                </a:lnTo>
                <a:lnTo>
                  <a:pt x="0" y="672"/>
                </a:lnTo>
                <a:lnTo>
                  <a:pt x="0" y="695"/>
                </a:lnTo>
                <a:lnTo>
                  <a:pt x="2" y="716"/>
                </a:lnTo>
                <a:lnTo>
                  <a:pt x="6" y="737"/>
                </a:lnTo>
                <a:lnTo>
                  <a:pt x="12" y="756"/>
                </a:lnTo>
                <a:lnTo>
                  <a:pt x="18" y="773"/>
                </a:lnTo>
                <a:lnTo>
                  <a:pt x="26" y="788"/>
                </a:lnTo>
                <a:lnTo>
                  <a:pt x="36" y="803"/>
                </a:lnTo>
                <a:lnTo>
                  <a:pt x="48" y="816"/>
                </a:lnTo>
                <a:lnTo>
                  <a:pt x="60" y="827"/>
                </a:lnTo>
                <a:lnTo>
                  <a:pt x="74" y="836"/>
                </a:lnTo>
                <a:lnTo>
                  <a:pt x="90" y="845"/>
                </a:lnTo>
                <a:lnTo>
                  <a:pt x="108" y="852"/>
                </a:lnTo>
                <a:lnTo>
                  <a:pt x="126" y="857"/>
                </a:lnTo>
                <a:lnTo>
                  <a:pt x="146" y="860"/>
                </a:lnTo>
                <a:lnTo>
                  <a:pt x="168" y="863"/>
                </a:lnTo>
                <a:lnTo>
                  <a:pt x="192" y="864"/>
                </a:lnTo>
                <a:lnTo>
                  <a:pt x="2519" y="864"/>
                </a:lnTo>
                <a:lnTo>
                  <a:pt x="2524" y="863"/>
                </a:lnTo>
                <a:lnTo>
                  <a:pt x="2530" y="863"/>
                </a:lnTo>
                <a:lnTo>
                  <a:pt x="2542" y="863"/>
                </a:lnTo>
                <a:lnTo>
                  <a:pt x="2563" y="860"/>
                </a:lnTo>
                <a:lnTo>
                  <a:pt x="2573" y="858"/>
                </a:lnTo>
                <a:lnTo>
                  <a:pt x="2578" y="857"/>
                </a:lnTo>
                <a:lnTo>
                  <a:pt x="2584" y="857"/>
                </a:lnTo>
                <a:lnTo>
                  <a:pt x="2603" y="852"/>
                </a:lnTo>
                <a:lnTo>
                  <a:pt x="2620" y="845"/>
                </a:lnTo>
                <a:lnTo>
                  <a:pt x="2627" y="840"/>
                </a:lnTo>
                <a:lnTo>
                  <a:pt x="2631" y="837"/>
                </a:lnTo>
                <a:lnTo>
                  <a:pt x="2635" y="836"/>
                </a:lnTo>
                <a:lnTo>
                  <a:pt x="2650" y="827"/>
                </a:lnTo>
                <a:lnTo>
                  <a:pt x="2652" y="823"/>
                </a:lnTo>
                <a:lnTo>
                  <a:pt x="2656" y="821"/>
                </a:lnTo>
                <a:lnTo>
                  <a:pt x="2663" y="816"/>
                </a:lnTo>
                <a:lnTo>
                  <a:pt x="2668" y="809"/>
                </a:lnTo>
                <a:lnTo>
                  <a:pt x="2670" y="805"/>
                </a:lnTo>
                <a:lnTo>
                  <a:pt x="2674" y="803"/>
                </a:lnTo>
                <a:lnTo>
                  <a:pt x="2683" y="788"/>
                </a:lnTo>
                <a:lnTo>
                  <a:pt x="2685" y="783"/>
                </a:lnTo>
                <a:lnTo>
                  <a:pt x="2687" y="780"/>
                </a:lnTo>
                <a:lnTo>
                  <a:pt x="2692" y="773"/>
                </a:lnTo>
                <a:lnTo>
                  <a:pt x="2699" y="756"/>
                </a:lnTo>
                <a:lnTo>
                  <a:pt x="2704" y="737"/>
                </a:lnTo>
                <a:lnTo>
                  <a:pt x="2704" y="731"/>
                </a:lnTo>
                <a:lnTo>
                  <a:pt x="2705" y="726"/>
                </a:lnTo>
                <a:lnTo>
                  <a:pt x="2707" y="716"/>
                </a:lnTo>
                <a:lnTo>
                  <a:pt x="2710" y="695"/>
                </a:lnTo>
                <a:lnTo>
                  <a:pt x="2710" y="683"/>
                </a:lnTo>
                <a:lnTo>
                  <a:pt x="2710" y="677"/>
                </a:lnTo>
                <a:lnTo>
                  <a:pt x="2711" y="672"/>
                </a:lnTo>
                <a:lnTo>
                  <a:pt x="2711" y="192"/>
                </a:lnTo>
                <a:close/>
              </a:path>
            </a:pathLst>
          </a:custGeom>
          <a:gradFill rotWithShape="1">
            <a:gsLst>
              <a:gs pos="0">
                <a:srgbClr val="6AA121">
                  <a:gamma/>
                  <a:shade val="46275"/>
                  <a:invGamma/>
                </a:srgbClr>
              </a:gs>
              <a:gs pos="50000">
                <a:srgbClr val="6AA121">
                  <a:alpha val="55000"/>
                </a:srgbClr>
              </a:gs>
              <a:gs pos="100000">
                <a:srgbClr val="6AA121">
                  <a:gamma/>
                  <a:shade val="46275"/>
                  <a:invGamma/>
                </a:srgbClr>
              </a:gs>
            </a:gsLst>
            <a:lin ang="5400000" scaled="1"/>
          </a:gradFill>
          <a:ln w="9525" cap="flat" cmpd="sng">
            <a:noFill/>
            <a:prstDash val="solid"/>
            <a:round/>
            <a:headEnd type="none" w="med" len="med"/>
            <a:tailEnd type="none" w="med" len="med"/>
          </a:ln>
          <a:effectLst/>
        </p:spPr>
        <p:txBody>
          <a:bodyPr tIns="0" bIns="0" anchor="ctr"/>
          <a:lstStyle/>
          <a:p>
            <a:endParaRPr lang="en-US" sz="900" b="1">
              <a:cs typeface="Calibri" pitchFamily="34" charset="0"/>
            </a:endParaRPr>
          </a:p>
        </p:txBody>
      </p:sp>
      <p:sp>
        <p:nvSpPr>
          <p:cNvPr id="1104" name="Freeform 2702"/>
          <p:cNvSpPr>
            <a:spLocks/>
          </p:cNvSpPr>
          <p:nvPr/>
        </p:nvSpPr>
        <p:spPr bwMode="auto">
          <a:xfrm>
            <a:off x="6862052" y="3857425"/>
            <a:ext cx="1101349" cy="350872"/>
          </a:xfrm>
          <a:custGeom>
            <a:avLst/>
            <a:gdLst/>
            <a:ahLst/>
            <a:cxnLst>
              <a:cxn ang="0">
                <a:pos x="2710" y="168"/>
              </a:cxn>
              <a:cxn ang="0">
                <a:pos x="2704" y="126"/>
              </a:cxn>
              <a:cxn ang="0">
                <a:pos x="2692" y="90"/>
              </a:cxn>
              <a:cxn ang="0">
                <a:pos x="2674" y="60"/>
              </a:cxn>
              <a:cxn ang="0">
                <a:pos x="2650" y="36"/>
              </a:cxn>
              <a:cxn ang="0">
                <a:pos x="2620" y="18"/>
              </a:cxn>
              <a:cxn ang="0">
                <a:pos x="2584" y="6"/>
              </a:cxn>
              <a:cxn ang="0">
                <a:pos x="2542" y="0"/>
              </a:cxn>
              <a:cxn ang="0">
                <a:pos x="192" y="0"/>
              </a:cxn>
              <a:cxn ang="0">
                <a:pos x="146" y="2"/>
              </a:cxn>
              <a:cxn ang="0">
                <a:pos x="108" y="12"/>
              </a:cxn>
              <a:cxn ang="0">
                <a:pos x="74" y="26"/>
              </a:cxn>
              <a:cxn ang="0">
                <a:pos x="48" y="48"/>
              </a:cxn>
              <a:cxn ang="0">
                <a:pos x="26" y="74"/>
              </a:cxn>
              <a:cxn ang="0">
                <a:pos x="12" y="108"/>
              </a:cxn>
              <a:cxn ang="0">
                <a:pos x="2" y="146"/>
              </a:cxn>
              <a:cxn ang="0">
                <a:pos x="0" y="192"/>
              </a:cxn>
              <a:cxn ang="0">
                <a:pos x="0" y="695"/>
              </a:cxn>
              <a:cxn ang="0">
                <a:pos x="6" y="737"/>
              </a:cxn>
              <a:cxn ang="0">
                <a:pos x="18" y="773"/>
              </a:cxn>
              <a:cxn ang="0">
                <a:pos x="36" y="803"/>
              </a:cxn>
              <a:cxn ang="0">
                <a:pos x="60" y="827"/>
              </a:cxn>
              <a:cxn ang="0">
                <a:pos x="90" y="845"/>
              </a:cxn>
              <a:cxn ang="0">
                <a:pos x="126" y="857"/>
              </a:cxn>
              <a:cxn ang="0">
                <a:pos x="168" y="863"/>
              </a:cxn>
              <a:cxn ang="0">
                <a:pos x="2519" y="864"/>
              </a:cxn>
              <a:cxn ang="0">
                <a:pos x="2530" y="863"/>
              </a:cxn>
              <a:cxn ang="0">
                <a:pos x="2563" y="860"/>
              </a:cxn>
              <a:cxn ang="0">
                <a:pos x="2578" y="857"/>
              </a:cxn>
              <a:cxn ang="0">
                <a:pos x="2603" y="852"/>
              </a:cxn>
              <a:cxn ang="0">
                <a:pos x="2627" y="840"/>
              </a:cxn>
              <a:cxn ang="0">
                <a:pos x="2635" y="836"/>
              </a:cxn>
              <a:cxn ang="0">
                <a:pos x="2652" y="823"/>
              </a:cxn>
              <a:cxn ang="0">
                <a:pos x="2663" y="816"/>
              </a:cxn>
              <a:cxn ang="0">
                <a:pos x="2670" y="805"/>
              </a:cxn>
              <a:cxn ang="0">
                <a:pos x="2683" y="788"/>
              </a:cxn>
              <a:cxn ang="0">
                <a:pos x="2687" y="780"/>
              </a:cxn>
              <a:cxn ang="0">
                <a:pos x="2699" y="756"/>
              </a:cxn>
              <a:cxn ang="0">
                <a:pos x="2704" y="731"/>
              </a:cxn>
              <a:cxn ang="0">
                <a:pos x="2707" y="716"/>
              </a:cxn>
              <a:cxn ang="0">
                <a:pos x="2710" y="683"/>
              </a:cxn>
              <a:cxn ang="0">
                <a:pos x="2711" y="672"/>
              </a:cxn>
            </a:cxnLst>
            <a:rect l="0" t="0" r="r" b="b"/>
            <a:pathLst>
              <a:path w="2711" h="864">
                <a:moveTo>
                  <a:pt x="2711" y="192"/>
                </a:moveTo>
                <a:lnTo>
                  <a:pt x="2710" y="168"/>
                </a:lnTo>
                <a:lnTo>
                  <a:pt x="2707" y="146"/>
                </a:lnTo>
                <a:lnTo>
                  <a:pt x="2704" y="126"/>
                </a:lnTo>
                <a:lnTo>
                  <a:pt x="2699" y="108"/>
                </a:lnTo>
                <a:lnTo>
                  <a:pt x="2692" y="90"/>
                </a:lnTo>
                <a:lnTo>
                  <a:pt x="2683" y="74"/>
                </a:lnTo>
                <a:lnTo>
                  <a:pt x="2674" y="60"/>
                </a:lnTo>
                <a:lnTo>
                  <a:pt x="2663" y="48"/>
                </a:lnTo>
                <a:lnTo>
                  <a:pt x="2650" y="36"/>
                </a:lnTo>
                <a:lnTo>
                  <a:pt x="2635" y="26"/>
                </a:lnTo>
                <a:lnTo>
                  <a:pt x="2620" y="18"/>
                </a:lnTo>
                <a:lnTo>
                  <a:pt x="2603" y="12"/>
                </a:lnTo>
                <a:lnTo>
                  <a:pt x="2584" y="6"/>
                </a:lnTo>
                <a:lnTo>
                  <a:pt x="2563" y="2"/>
                </a:lnTo>
                <a:lnTo>
                  <a:pt x="2542" y="0"/>
                </a:lnTo>
                <a:lnTo>
                  <a:pt x="2519" y="0"/>
                </a:lnTo>
                <a:lnTo>
                  <a:pt x="192" y="0"/>
                </a:lnTo>
                <a:lnTo>
                  <a:pt x="168" y="0"/>
                </a:lnTo>
                <a:lnTo>
                  <a:pt x="146" y="2"/>
                </a:lnTo>
                <a:lnTo>
                  <a:pt x="126" y="6"/>
                </a:lnTo>
                <a:lnTo>
                  <a:pt x="108" y="12"/>
                </a:lnTo>
                <a:lnTo>
                  <a:pt x="90" y="18"/>
                </a:lnTo>
                <a:lnTo>
                  <a:pt x="74" y="26"/>
                </a:lnTo>
                <a:lnTo>
                  <a:pt x="60" y="36"/>
                </a:lnTo>
                <a:lnTo>
                  <a:pt x="48" y="48"/>
                </a:lnTo>
                <a:lnTo>
                  <a:pt x="36" y="60"/>
                </a:lnTo>
                <a:lnTo>
                  <a:pt x="26" y="74"/>
                </a:lnTo>
                <a:lnTo>
                  <a:pt x="18" y="90"/>
                </a:lnTo>
                <a:lnTo>
                  <a:pt x="12" y="108"/>
                </a:lnTo>
                <a:lnTo>
                  <a:pt x="6" y="126"/>
                </a:lnTo>
                <a:lnTo>
                  <a:pt x="2" y="146"/>
                </a:lnTo>
                <a:lnTo>
                  <a:pt x="0" y="168"/>
                </a:lnTo>
                <a:lnTo>
                  <a:pt x="0" y="192"/>
                </a:lnTo>
                <a:lnTo>
                  <a:pt x="0" y="672"/>
                </a:lnTo>
                <a:lnTo>
                  <a:pt x="0" y="695"/>
                </a:lnTo>
                <a:lnTo>
                  <a:pt x="2" y="716"/>
                </a:lnTo>
                <a:lnTo>
                  <a:pt x="6" y="737"/>
                </a:lnTo>
                <a:lnTo>
                  <a:pt x="12" y="756"/>
                </a:lnTo>
                <a:lnTo>
                  <a:pt x="18" y="773"/>
                </a:lnTo>
                <a:lnTo>
                  <a:pt x="26" y="788"/>
                </a:lnTo>
                <a:lnTo>
                  <a:pt x="36" y="803"/>
                </a:lnTo>
                <a:lnTo>
                  <a:pt x="48" y="816"/>
                </a:lnTo>
                <a:lnTo>
                  <a:pt x="60" y="827"/>
                </a:lnTo>
                <a:lnTo>
                  <a:pt x="74" y="836"/>
                </a:lnTo>
                <a:lnTo>
                  <a:pt x="90" y="845"/>
                </a:lnTo>
                <a:lnTo>
                  <a:pt x="108" y="852"/>
                </a:lnTo>
                <a:lnTo>
                  <a:pt x="126" y="857"/>
                </a:lnTo>
                <a:lnTo>
                  <a:pt x="146" y="860"/>
                </a:lnTo>
                <a:lnTo>
                  <a:pt x="168" y="863"/>
                </a:lnTo>
                <a:lnTo>
                  <a:pt x="192" y="864"/>
                </a:lnTo>
                <a:lnTo>
                  <a:pt x="2519" y="864"/>
                </a:lnTo>
                <a:lnTo>
                  <a:pt x="2524" y="863"/>
                </a:lnTo>
                <a:lnTo>
                  <a:pt x="2530" y="863"/>
                </a:lnTo>
                <a:lnTo>
                  <a:pt x="2542" y="863"/>
                </a:lnTo>
                <a:lnTo>
                  <a:pt x="2563" y="860"/>
                </a:lnTo>
                <a:lnTo>
                  <a:pt x="2573" y="858"/>
                </a:lnTo>
                <a:lnTo>
                  <a:pt x="2578" y="857"/>
                </a:lnTo>
                <a:lnTo>
                  <a:pt x="2584" y="857"/>
                </a:lnTo>
                <a:lnTo>
                  <a:pt x="2603" y="852"/>
                </a:lnTo>
                <a:lnTo>
                  <a:pt x="2620" y="845"/>
                </a:lnTo>
                <a:lnTo>
                  <a:pt x="2627" y="840"/>
                </a:lnTo>
                <a:lnTo>
                  <a:pt x="2631" y="837"/>
                </a:lnTo>
                <a:lnTo>
                  <a:pt x="2635" y="836"/>
                </a:lnTo>
                <a:lnTo>
                  <a:pt x="2650" y="827"/>
                </a:lnTo>
                <a:lnTo>
                  <a:pt x="2652" y="823"/>
                </a:lnTo>
                <a:lnTo>
                  <a:pt x="2656" y="821"/>
                </a:lnTo>
                <a:lnTo>
                  <a:pt x="2663" y="816"/>
                </a:lnTo>
                <a:lnTo>
                  <a:pt x="2668" y="809"/>
                </a:lnTo>
                <a:lnTo>
                  <a:pt x="2670" y="805"/>
                </a:lnTo>
                <a:lnTo>
                  <a:pt x="2674" y="803"/>
                </a:lnTo>
                <a:lnTo>
                  <a:pt x="2683" y="788"/>
                </a:lnTo>
                <a:lnTo>
                  <a:pt x="2685" y="783"/>
                </a:lnTo>
                <a:lnTo>
                  <a:pt x="2687" y="780"/>
                </a:lnTo>
                <a:lnTo>
                  <a:pt x="2692" y="773"/>
                </a:lnTo>
                <a:lnTo>
                  <a:pt x="2699" y="756"/>
                </a:lnTo>
                <a:lnTo>
                  <a:pt x="2704" y="737"/>
                </a:lnTo>
                <a:lnTo>
                  <a:pt x="2704" y="731"/>
                </a:lnTo>
                <a:lnTo>
                  <a:pt x="2705" y="726"/>
                </a:lnTo>
                <a:lnTo>
                  <a:pt x="2707" y="716"/>
                </a:lnTo>
                <a:lnTo>
                  <a:pt x="2710" y="695"/>
                </a:lnTo>
                <a:lnTo>
                  <a:pt x="2710" y="683"/>
                </a:lnTo>
                <a:lnTo>
                  <a:pt x="2710" y="677"/>
                </a:lnTo>
                <a:lnTo>
                  <a:pt x="2711" y="672"/>
                </a:lnTo>
                <a:lnTo>
                  <a:pt x="2711" y="192"/>
                </a:lnTo>
                <a:close/>
              </a:path>
            </a:pathLst>
          </a:custGeom>
          <a:gradFill rotWithShape="1">
            <a:gsLst>
              <a:gs pos="0">
                <a:srgbClr val="6AA121">
                  <a:gamma/>
                  <a:shade val="46275"/>
                  <a:invGamma/>
                </a:srgbClr>
              </a:gs>
              <a:gs pos="50000">
                <a:srgbClr val="6AA121">
                  <a:alpha val="39999"/>
                </a:srgbClr>
              </a:gs>
              <a:gs pos="100000">
                <a:srgbClr val="6AA121">
                  <a:gamma/>
                  <a:shade val="46275"/>
                  <a:invGamma/>
                </a:srgbClr>
              </a:gs>
            </a:gsLst>
            <a:lin ang="5400000" scaled="1"/>
          </a:gradFill>
          <a:ln w="9525" cap="flat" cmpd="sng">
            <a:noFill/>
            <a:prstDash val="solid"/>
            <a:round/>
            <a:headEnd type="none" w="med" len="med"/>
            <a:tailEnd type="none" w="med" len="med"/>
          </a:ln>
          <a:effectLst/>
        </p:spPr>
        <p:txBody>
          <a:bodyPr tIns="0" bIns="0" anchor="ctr"/>
          <a:lstStyle/>
          <a:p>
            <a:endParaRPr lang="en-US" sz="900" b="1">
              <a:cs typeface="Calibri" pitchFamily="34" charset="0"/>
            </a:endParaRPr>
          </a:p>
        </p:txBody>
      </p:sp>
      <p:sp>
        <p:nvSpPr>
          <p:cNvPr id="1105" name="Rectangle 2703"/>
          <p:cNvSpPr>
            <a:spLocks noChangeArrowheads="1"/>
          </p:cNvSpPr>
          <p:nvPr/>
        </p:nvSpPr>
        <p:spPr bwMode="auto">
          <a:xfrm>
            <a:off x="7288458" y="2480740"/>
            <a:ext cx="200376" cy="138499"/>
          </a:xfrm>
          <a:prstGeom prst="rect">
            <a:avLst/>
          </a:prstGeom>
          <a:noFill/>
          <a:ln w="9525">
            <a:noFill/>
            <a:miter lim="800000"/>
            <a:headEnd/>
            <a:tailEnd/>
          </a:ln>
        </p:spPr>
        <p:txBody>
          <a:bodyPr wrap="none" lIns="0" tIns="0" rIns="0" bIns="0">
            <a:spAutoFit/>
          </a:bodyPr>
          <a:lstStyle/>
          <a:p>
            <a:pPr marL="354013" indent="-354013" defTabSz="941388"/>
            <a:r>
              <a:rPr lang="en-US" sz="900" b="1">
                <a:solidFill>
                  <a:schemeClr val="bg1"/>
                </a:solidFill>
                <a:cs typeface="Calibri" pitchFamily="34" charset="0"/>
              </a:rPr>
              <a:t>SCSI</a:t>
            </a:r>
          </a:p>
        </p:txBody>
      </p:sp>
      <p:sp>
        <p:nvSpPr>
          <p:cNvPr id="1106" name="Rectangle 2704"/>
          <p:cNvSpPr>
            <a:spLocks noChangeArrowheads="1"/>
          </p:cNvSpPr>
          <p:nvPr/>
        </p:nvSpPr>
        <p:spPr bwMode="auto">
          <a:xfrm>
            <a:off x="7268965" y="2851105"/>
            <a:ext cx="229230" cy="138499"/>
          </a:xfrm>
          <a:prstGeom prst="rect">
            <a:avLst/>
          </a:prstGeom>
          <a:noFill/>
          <a:ln w="9525">
            <a:noFill/>
            <a:miter lim="800000"/>
            <a:headEnd/>
            <a:tailEnd/>
          </a:ln>
        </p:spPr>
        <p:txBody>
          <a:bodyPr wrap="none" lIns="0" tIns="0" rIns="0" bIns="0">
            <a:spAutoFit/>
          </a:bodyPr>
          <a:lstStyle/>
          <a:p>
            <a:pPr marL="354013" indent="-354013" defTabSz="941388"/>
            <a:r>
              <a:rPr lang="en-US" sz="900" b="1">
                <a:solidFill>
                  <a:schemeClr val="bg1"/>
                </a:solidFill>
                <a:cs typeface="Calibri" pitchFamily="34" charset="0"/>
              </a:rPr>
              <a:t>iSCSI</a:t>
            </a:r>
          </a:p>
        </p:txBody>
      </p:sp>
      <p:sp>
        <p:nvSpPr>
          <p:cNvPr id="1107" name="Rectangle 2705"/>
          <p:cNvSpPr>
            <a:spLocks noChangeArrowheads="1"/>
          </p:cNvSpPr>
          <p:nvPr/>
        </p:nvSpPr>
        <p:spPr bwMode="auto">
          <a:xfrm>
            <a:off x="7321353" y="3211724"/>
            <a:ext cx="179536" cy="138499"/>
          </a:xfrm>
          <a:prstGeom prst="rect">
            <a:avLst/>
          </a:prstGeom>
          <a:noFill/>
          <a:ln w="9525">
            <a:noFill/>
            <a:miter lim="800000"/>
            <a:headEnd/>
            <a:tailEnd/>
          </a:ln>
        </p:spPr>
        <p:txBody>
          <a:bodyPr wrap="none" lIns="0" tIns="0" rIns="0" bIns="0">
            <a:spAutoFit/>
          </a:bodyPr>
          <a:lstStyle/>
          <a:p>
            <a:pPr marL="354013" indent="-354013" defTabSz="941388"/>
            <a:r>
              <a:rPr lang="en-US" sz="900" b="1">
                <a:solidFill>
                  <a:schemeClr val="bg1"/>
                </a:solidFill>
                <a:cs typeface="Calibri" pitchFamily="34" charset="0"/>
              </a:rPr>
              <a:t>TCP</a:t>
            </a:r>
          </a:p>
        </p:txBody>
      </p:sp>
      <p:sp>
        <p:nvSpPr>
          <p:cNvPr id="1108" name="Rectangle 2706"/>
          <p:cNvSpPr>
            <a:spLocks noChangeArrowheads="1"/>
          </p:cNvSpPr>
          <p:nvPr/>
        </p:nvSpPr>
        <p:spPr bwMode="auto">
          <a:xfrm>
            <a:off x="7370085" y="3591835"/>
            <a:ext cx="91372" cy="138499"/>
          </a:xfrm>
          <a:prstGeom prst="rect">
            <a:avLst/>
          </a:prstGeom>
          <a:noFill/>
          <a:ln w="9525">
            <a:noFill/>
            <a:miter lim="800000"/>
            <a:headEnd/>
            <a:tailEnd/>
          </a:ln>
        </p:spPr>
        <p:txBody>
          <a:bodyPr wrap="none" lIns="0" tIns="0" rIns="0" bIns="0">
            <a:spAutoFit/>
          </a:bodyPr>
          <a:lstStyle/>
          <a:p>
            <a:pPr marL="354013" indent="-354013" defTabSz="941388"/>
            <a:r>
              <a:rPr lang="en-US" sz="900" b="1">
                <a:solidFill>
                  <a:schemeClr val="bg1"/>
                </a:solidFill>
                <a:cs typeface="Calibri" pitchFamily="34" charset="0"/>
              </a:rPr>
              <a:t>IP</a:t>
            </a:r>
          </a:p>
        </p:txBody>
      </p:sp>
      <p:sp>
        <p:nvSpPr>
          <p:cNvPr id="1109" name="Rectangle 2707"/>
          <p:cNvSpPr>
            <a:spLocks noChangeArrowheads="1"/>
          </p:cNvSpPr>
          <p:nvPr/>
        </p:nvSpPr>
        <p:spPr bwMode="auto">
          <a:xfrm>
            <a:off x="7161754" y="3952454"/>
            <a:ext cx="418384" cy="138499"/>
          </a:xfrm>
          <a:prstGeom prst="rect">
            <a:avLst/>
          </a:prstGeom>
          <a:noFill/>
          <a:ln w="9525">
            <a:noFill/>
            <a:miter lim="800000"/>
            <a:headEnd/>
            <a:tailEnd/>
          </a:ln>
        </p:spPr>
        <p:txBody>
          <a:bodyPr wrap="none" lIns="0" tIns="0" rIns="0" bIns="0">
            <a:spAutoFit/>
          </a:bodyPr>
          <a:lstStyle/>
          <a:p>
            <a:pPr marL="354013" indent="-354013" defTabSz="941388"/>
            <a:r>
              <a:rPr lang="en-US" sz="900" b="1">
                <a:solidFill>
                  <a:schemeClr val="bg1"/>
                </a:solidFill>
                <a:cs typeface="Calibri" pitchFamily="34" charset="0"/>
              </a:rPr>
              <a:t>Ethernet</a:t>
            </a:r>
          </a:p>
        </p:txBody>
      </p:sp>
      <p:sp>
        <p:nvSpPr>
          <p:cNvPr id="1110" name="Freeform 2708"/>
          <p:cNvSpPr>
            <a:spLocks/>
          </p:cNvSpPr>
          <p:nvPr/>
        </p:nvSpPr>
        <p:spPr bwMode="auto">
          <a:xfrm>
            <a:off x="4198834" y="4310636"/>
            <a:ext cx="3374708" cy="560421"/>
          </a:xfrm>
          <a:custGeom>
            <a:avLst/>
            <a:gdLst/>
            <a:ahLst/>
            <a:cxnLst>
              <a:cxn ang="0">
                <a:pos x="7855" y="1381"/>
              </a:cxn>
              <a:cxn ang="0">
                <a:pos x="7901" y="1375"/>
              </a:cxn>
              <a:cxn ang="0">
                <a:pos x="7916" y="1374"/>
              </a:cxn>
              <a:cxn ang="0">
                <a:pos x="7929" y="1370"/>
              </a:cxn>
              <a:cxn ang="0">
                <a:pos x="7970" y="1361"/>
              </a:cxn>
              <a:cxn ang="0">
                <a:pos x="7981" y="1355"/>
              </a:cxn>
              <a:cxn ang="0">
                <a:pos x="8016" y="1338"/>
              </a:cxn>
              <a:cxn ang="0">
                <a:pos x="8030" y="1327"/>
              </a:cxn>
              <a:cxn ang="0">
                <a:pos x="8055" y="1309"/>
              </a:cxn>
              <a:cxn ang="0">
                <a:pos x="8073" y="1284"/>
              </a:cxn>
              <a:cxn ang="0">
                <a:pos x="8084" y="1270"/>
              </a:cxn>
              <a:cxn ang="0">
                <a:pos x="8101" y="1235"/>
              </a:cxn>
              <a:cxn ang="0">
                <a:pos x="8107" y="1224"/>
              </a:cxn>
              <a:cxn ang="0">
                <a:pos x="8117" y="1183"/>
              </a:cxn>
              <a:cxn ang="0">
                <a:pos x="8120" y="1170"/>
              </a:cxn>
              <a:cxn ang="0">
                <a:pos x="8121" y="1154"/>
              </a:cxn>
              <a:cxn ang="0">
                <a:pos x="8127" y="1109"/>
              </a:cxn>
              <a:cxn ang="0">
                <a:pos x="8276" y="449"/>
              </a:cxn>
              <a:cxn ang="0">
                <a:pos x="8309" y="448"/>
              </a:cxn>
              <a:cxn ang="0">
                <a:pos x="7865" y="4"/>
              </a:cxn>
              <a:cxn ang="0">
                <a:pos x="7417" y="448"/>
              </a:cxn>
              <a:cxn ang="0">
                <a:pos x="7459" y="449"/>
              </a:cxn>
              <a:cxn ang="0">
                <a:pos x="7608" y="779"/>
              </a:cxn>
              <a:cxn ang="0">
                <a:pos x="7604" y="786"/>
              </a:cxn>
              <a:cxn ang="0">
                <a:pos x="7604" y="790"/>
              </a:cxn>
              <a:cxn ang="0">
                <a:pos x="7599" y="810"/>
              </a:cxn>
              <a:cxn ang="0">
                <a:pos x="7596" y="812"/>
              </a:cxn>
              <a:cxn ang="0">
                <a:pos x="7596" y="816"/>
              </a:cxn>
              <a:cxn ang="0">
                <a:pos x="7586" y="835"/>
              </a:cxn>
              <a:cxn ang="0">
                <a:pos x="7583" y="835"/>
              </a:cxn>
              <a:cxn ang="0">
                <a:pos x="7580" y="839"/>
              </a:cxn>
              <a:cxn ang="0">
                <a:pos x="7573" y="844"/>
              </a:cxn>
              <a:cxn ang="0">
                <a:pos x="7572" y="845"/>
              </a:cxn>
              <a:cxn ang="0">
                <a:pos x="7565" y="852"/>
              </a:cxn>
              <a:cxn ang="0">
                <a:pos x="7555" y="854"/>
              </a:cxn>
              <a:cxn ang="0">
                <a:pos x="7554" y="856"/>
              </a:cxn>
              <a:cxn ang="0">
                <a:pos x="7537" y="862"/>
              </a:cxn>
              <a:cxn ang="0">
                <a:pos x="761" y="858"/>
              </a:cxn>
              <a:cxn ang="0">
                <a:pos x="736" y="844"/>
              </a:cxn>
              <a:cxn ang="0">
                <a:pos x="719" y="823"/>
              </a:cxn>
              <a:cxn ang="0">
                <a:pos x="710" y="794"/>
              </a:cxn>
              <a:cxn ang="0">
                <a:pos x="708" y="449"/>
              </a:cxn>
              <a:cxn ang="0">
                <a:pos x="855" y="448"/>
              </a:cxn>
              <a:cxn ang="0">
                <a:pos x="448" y="0"/>
              </a:cxn>
              <a:cxn ang="0">
                <a:pos x="41" y="448"/>
              </a:cxn>
              <a:cxn ang="0">
                <a:pos x="189" y="449"/>
              </a:cxn>
              <a:cxn ang="0">
                <a:pos x="190" y="1140"/>
              </a:cxn>
              <a:cxn ang="0">
                <a:pos x="198" y="1198"/>
              </a:cxn>
              <a:cxn ang="0">
                <a:pos x="215" y="1247"/>
              </a:cxn>
              <a:cxn ang="0">
                <a:pos x="242" y="1290"/>
              </a:cxn>
              <a:cxn ang="0">
                <a:pos x="276" y="1325"/>
              </a:cxn>
              <a:cxn ang="0">
                <a:pos x="318" y="1350"/>
              </a:cxn>
              <a:cxn ang="0">
                <a:pos x="369" y="1368"/>
              </a:cxn>
              <a:cxn ang="0">
                <a:pos x="428" y="1378"/>
              </a:cxn>
              <a:cxn ang="0">
                <a:pos x="3975" y="1381"/>
              </a:cxn>
            </a:cxnLst>
            <a:rect l="0" t="0" r="r" b="b"/>
            <a:pathLst>
              <a:path w="8309" h="1381">
                <a:moveTo>
                  <a:pt x="3975" y="1381"/>
                </a:moveTo>
                <a:lnTo>
                  <a:pt x="7855" y="1381"/>
                </a:lnTo>
                <a:lnTo>
                  <a:pt x="7886" y="1378"/>
                </a:lnTo>
                <a:lnTo>
                  <a:pt x="7901" y="1375"/>
                </a:lnTo>
                <a:lnTo>
                  <a:pt x="7908" y="1374"/>
                </a:lnTo>
                <a:lnTo>
                  <a:pt x="7916" y="1374"/>
                </a:lnTo>
                <a:lnTo>
                  <a:pt x="7922" y="1372"/>
                </a:lnTo>
                <a:lnTo>
                  <a:pt x="7929" y="1370"/>
                </a:lnTo>
                <a:lnTo>
                  <a:pt x="7944" y="1368"/>
                </a:lnTo>
                <a:lnTo>
                  <a:pt x="7970" y="1361"/>
                </a:lnTo>
                <a:lnTo>
                  <a:pt x="7975" y="1357"/>
                </a:lnTo>
                <a:lnTo>
                  <a:pt x="7981" y="1355"/>
                </a:lnTo>
                <a:lnTo>
                  <a:pt x="7993" y="1350"/>
                </a:lnTo>
                <a:lnTo>
                  <a:pt x="8016" y="1338"/>
                </a:lnTo>
                <a:lnTo>
                  <a:pt x="8025" y="1331"/>
                </a:lnTo>
                <a:lnTo>
                  <a:pt x="8030" y="1327"/>
                </a:lnTo>
                <a:lnTo>
                  <a:pt x="8036" y="1325"/>
                </a:lnTo>
                <a:lnTo>
                  <a:pt x="8055" y="1309"/>
                </a:lnTo>
                <a:lnTo>
                  <a:pt x="8071" y="1290"/>
                </a:lnTo>
                <a:lnTo>
                  <a:pt x="8073" y="1284"/>
                </a:lnTo>
                <a:lnTo>
                  <a:pt x="8077" y="1279"/>
                </a:lnTo>
                <a:lnTo>
                  <a:pt x="8084" y="1270"/>
                </a:lnTo>
                <a:lnTo>
                  <a:pt x="8096" y="1247"/>
                </a:lnTo>
                <a:lnTo>
                  <a:pt x="8101" y="1235"/>
                </a:lnTo>
                <a:lnTo>
                  <a:pt x="8103" y="1229"/>
                </a:lnTo>
                <a:lnTo>
                  <a:pt x="8107" y="1224"/>
                </a:lnTo>
                <a:lnTo>
                  <a:pt x="8114" y="1198"/>
                </a:lnTo>
                <a:lnTo>
                  <a:pt x="8117" y="1183"/>
                </a:lnTo>
                <a:lnTo>
                  <a:pt x="8118" y="1176"/>
                </a:lnTo>
                <a:lnTo>
                  <a:pt x="8120" y="1170"/>
                </a:lnTo>
                <a:lnTo>
                  <a:pt x="8120" y="1162"/>
                </a:lnTo>
                <a:lnTo>
                  <a:pt x="8121" y="1154"/>
                </a:lnTo>
                <a:lnTo>
                  <a:pt x="8124" y="1140"/>
                </a:lnTo>
                <a:lnTo>
                  <a:pt x="8127" y="1109"/>
                </a:lnTo>
                <a:lnTo>
                  <a:pt x="8127" y="449"/>
                </a:lnTo>
                <a:lnTo>
                  <a:pt x="8276" y="449"/>
                </a:lnTo>
                <a:lnTo>
                  <a:pt x="8275" y="448"/>
                </a:lnTo>
                <a:lnTo>
                  <a:pt x="8309" y="448"/>
                </a:lnTo>
                <a:lnTo>
                  <a:pt x="7867" y="0"/>
                </a:lnTo>
                <a:lnTo>
                  <a:pt x="7865" y="4"/>
                </a:lnTo>
                <a:lnTo>
                  <a:pt x="7863" y="2"/>
                </a:lnTo>
                <a:lnTo>
                  <a:pt x="7417" y="448"/>
                </a:lnTo>
                <a:lnTo>
                  <a:pt x="7460" y="448"/>
                </a:lnTo>
                <a:lnTo>
                  <a:pt x="7459" y="449"/>
                </a:lnTo>
                <a:lnTo>
                  <a:pt x="7608" y="449"/>
                </a:lnTo>
                <a:lnTo>
                  <a:pt x="7608" y="779"/>
                </a:lnTo>
                <a:lnTo>
                  <a:pt x="7605" y="786"/>
                </a:lnTo>
                <a:lnTo>
                  <a:pt x="7604" y="786"/>
                </a:lnTo>
                <a:lnTo>
                  <a:pt x="7604" y="787"/>
                </a:lnTo>
                <a:lnTo>
                  <a:pt x="7604" y="790"/>
                </a:lnTo>
                <a:lnTo>
                  <a:pt x="7604" y="794"/>
                </a:lnTo>
                <a:lnTo>
                  <a:pt x="7599" y="810"/>
                </a:lnTo>
                <a:lnTo>
                  <a:pt x="7597" y="812"/>
                </a:lnTo>
                <a:lnTo>
                  <a:pt x="7596" y="812"/>
                </a:lnTo>
                <a:lnTo>
                  <a:pt x="7596" y="814"/>
                </a:lnTo>
                <a:lnTo>
                  <a:pt x="7596" y="816"/>
                </a:lnTo>
                <a:lnTo>
                  <a:pt x="7593" y="823"/>
                </a:lnTo>
                <a:lnTo>
                  <a:pt x="7586" y="835"/>
                </a:lnTo>
                <a:lnTo>
                  <a:pt x="7584" y="835"/>
                </a:lnTo>
                <a:lnTo>
                  <a:pt x="7583" y="835"/>
                </a:lnTo>
                <a:lnTo>
                  <a:pt x="7583" y="836"/>
                </a:lnTo>
                <a:lnTo>
                  <a:pt x="7580" y="839"/>
                </a:lnTo>
                <a:lnTo>
                  <a:pt x="7575" y="844"/>
                </a:lnTo>
                <a:lnTo>
                  <a:pt x="7573" y="844"/>
                </a:lnTo>
                <a:lnTo>
                  <a:pt x="7572" y="844"/>
                </a:lnTo>
                <a:lnTo>
                  <a:pt x="7572" y="845"/>
                </a:lnTo>
                <a:lnTo>
                  <a:pt x="7569" y="847"/>
                </a:lnTo>
                <a:lnTo>
                  <a:pt x="7565" y="852"/>
                </a:lnTo>
                <a:lnTo>
                  <a:pt x="7557" y="854"/>
                </a:lnTo>
                <a:lnTo>
                  <a:pt x="7555" y="854"/>
                </a:lnTo>
                <a:lnTo>
                  <a:pt x="7554" y="854"/>
                </a:lnTo>
                <a:lnTo>
                  <a:pt x="7554" y="856"/>
                </a:lnTo>
                <a:lnTo>
                  <a:pt x="7551" y="858"/>
                </a:lnTo>
                <a:lnTo>
                  <a:pt x="7537" y="862"/>
                </a:lnTo>
                <a:lnTo>
                  <a:pt x="778" y="862"/>
                </a:lnTo>
                <a:lnTo>
                  <a:pt x="761" y="858"/>
                </a:lnTo>
                <a:lnTo>
                  <a:pt x="748" y="852"/>
                </a:lnTo>
                <a:lnTo>
                  <a:pt x="736" y="844"/>
                </a:lnTo>
                <a:lnTo>
                  <a:pt x="728" y="835"/>
                </a:lnTo>
                <a:lnTo>
                  <a:pt x="719" y="823"/>
                </a:lnTo>
                <a:lnTo>
                  <a:pt x="714" y="810"/>
                </a:lnTo>
                <a:lnTo>
                  <a:pt x="710" y="794"/>
                </a:lnTo>
                <a:lnTo>
                  <a:pt x="708" y="779"/>
                </a:lnTo>
                <a:lnTo>
                  <a:pt x="708" y="449"/>
                </a:lnTo>
                <a:lnTo>
                  <a:pt x="856" y="449"/>
                </a:lnTo>
                <a:lnTo>
                  <a:pt x="855" y="448"/>
                </a:lnTo>
                <a:lnTo>
                  <a:pt x="892" y="448"/>
                </a:lnTo>
                <a:lnTo>
                  <a:pt x="448" y="0"/>
                </a:lnTo>
                <a:lnTo>
                  <a:pt x="0" y="448"/>
                </a:lnTo>
                <a:lnTo>
                  <a:pt x="41" y="448"/>
                </a:lnTo>
                <a:lnTo>
                  <a:pt x="40" y="449"/>
                </a:lnTo>
                <a:lnTo>
                  <a:pt x="189" y="449"/>
                </a:lnTo>
                <a:lnTo>
                  <a:pt x="189" y="1109"/>
                </a:lnTo>
                <a:lnTo>
                  <a:pt x="190" y="1140"/>
                </a:lnTo>
                <a:lnTo>
                  <a:pt x="194" y="1170"/>
                </a:lnTo>
                <a:lnTo>
                  <a:pt x="198" y="1198"/>
                </a:lnTo>
                <a:lnTo>
                  <a:pt x="207" y="1224"/>
                </a:lnTo>
                <a:lnTo>
                  <a:pt x="215" y="1247"/>
                </a:lnTo>
                <a:lnTo>
                  <a:pt x="228" y="1270"/>
                </a:lnTo>
                <a:lnTo>
                  <a:pt x="242" y="1290"/>
                </a:lnTo>
                <a:lnTo>
                  <a:pt x="260" y="1309"/>
                </a:lnTo>
                <a:lnTo>
                  <a:pt x="276" y="1325"/>
                </a:lnTo>
                <a:lnTo>
                  <a:pt x="297" y="1338"/>
                </a:lnTo>
                <a:lnTo>
                  <a:pt x="318" y="1350"/>
                </a:lnTo>
                <a:lnTo>
                  <a:pt x="344" y="1361"/>
                </a:lnTo>
                <a:lnTo>
                  <a:pt x="369" y="1368"/>
                </a:lnTo>
                <a:lnTo>
                  <a:pt x="398" y="1374"/>
                </a:lnTo>
                <a:lnTo>
                  <a:pt x="428" y="1378"/>
                </a:lnTo>
                <a:lnTo>
                  <a:pt x="461" y="1381"/>
                </a:lnTo>
                <a:lnTo>
                  <a:pt x="3975" y="1381"/>
                </a:lnTo>
                <a:close/>
              </a:path>
            </a:pathLst>
          </a:custGeom>
          <a:solidFill>
            <a:srgbClr val="000000"/>
          </a:solidFill>
          <a:ln w="9525" cap="flat" cmpd="sng">
            <a:noFill/>
            <a:prstDash val="solid"/>
            <a:round/>
            <a:headEnd type="none" w="med" len="med"/>
            <a:tailEnd type="none" w="med" len="med"/>
          </a:ln>
          <a:effectLst/>
        </p:spPr>
        <p:txBody>
          <a:bodyPr tIns="0" bIns="0" anchor="ctr"/>
          <a:lstStyle/>
          <a:p>
            <a:endParaRPr lang="en-US" sz="900" b="1">
              <a:cs typeface="Calibri" pitchFamily="34" charset="0"/>
            </a:endParaRPr>
          </a:p>
        </p:txBody>
      </p:sp>
      <p:sp>
        <p:nvSpPr>
          <p:cNvPr id="1111" name="Rectangle 2709"/>
          <p:cNvSpPr>
            <a:spLocks noChangeArrowheads="1"/>
          </p:cNvSpPr>
          <p:nvPr/>
        </p:nvSpPr>
        <p:spPr bwMode="auto">
          <a:xfrm>
            <a:off x="5492676" y="4672473"/>
            <a:ext cx="613951" cy="138499"/>
          </a:xfrm>
          <a:prstGeom prst="rect">
            <a:avLst/>
          </a:prstGeom>
          <a:noFill/>
          <a:ln w="9525">
            <a:noFill/>
            <a:miter lim="800000"/>
            <a:headEnd/>
            <a:tailEnd/>
          </a:ln>
        </p:spPr>
        <p:txBody>
          <a:bodyPr wrap="none" lIns="0" tIns="0" rIns="0" bIns="0">
            <a:spAutoFit/>
          </a:bodyPr>
          <a:lstStyle/>
          <a:p>
            <a:pPr marL="354013" indent="-354013" defTabSz="941388"/>
            <a:r>
              <a:rPr lang="en-US" sz="900" b="1" dirty="0">
                <a:solidFill>
                  <a:schemeClr val="bg1"/>
                </a:solidFill>
                <a:cs typeface="Calibri" pitchFamily="34" charset="0"/>
              </a:rPr>
              <a:t>Interconnect</a:t>
            </a:r>
          </a:p>
        </p:txBody>
      </p:sp>
      <p:sp>
        <p:nvSpPr>
          <p:cNvPr id="1112" name="Freeform 2710"/>
          <p:cNvSpPr>
            <a:spLocks/>
          </p:cNvSpPr>
          <p:nvPr/>
        </p:nvSpPr>
        <p:spPr bwMode="auto">
          <a:xfrm>
            <a:off x="5044340" y="2379620"/>
            <a:ext cx="1731213" cy="341126"/>
          </a:xfrm>
          <a:custGeom>
            <a:avLst/>
            <a:gdLst/>
            <a:ahLst/>
            <a:cxnLst>
              <a:cxn ang="0">
                <a:pos x="528" y="687"/>
              </a:cxn>
              <a:cxn ang="0">
                <a:pos x="850" y="687"/>
              </a:cxn>
              <a:cxn ang="0">
                <a:pos x="850" y="688"/>
              </a:cxn>
              <a:cxn ang="0">
                <a:pos x="3735" y="687"/>
              </a:cxn>
              <a:cxn ang="0">
                <a:pos x="3735" y="840"/>
              </a:cxn>
              <a:cxn ang="0">
                <a:pos x="4263" y="420"/>
              </a:cxn>
              <a:cxn ang="0">
                <a:pos x="3735" y="0"/>
              </a:cxn>
              <a:cxn ang="0">
                <a:pos x="3735" y="153"/>
              </a:cxn>
              <a:cxn ang="0">
                <a:pos x="528" y="153"/>
              </a:cxn>
              <a:cxn ang="0">
                <a:pos x="528" y="0"/>
              </a:cxn>
              <a:cxn ang="0">
                <a:pos x="0" y="420"/>
              </a:cxn>
              <a:cxn ang="0">
                <a:pos x="528" y="840"/>
              </a:cxn>
              <a:cxn ang="0">
                <a:pos x="528" y="687"/>
              </a:cxn>
            </a:cxnLst>
            <a:rect l="0" t="0" r="r" b="b"/>
            <a:pathLst>
              <a:path w="4263" h="840">
                <a:moveTo>
                  <a:pt x="528" y="687"/>
                </a:moveTo>
                <a:lnTo>
                  <a:pt x="850" y="687"/>
                </a:lnTo>
                <a:lnTo>
                  <a:pt x="850" y="688"/>
                </a:lnTo>
                <a:lnTo>
                  <a:pt x="3735" y="687"/>
                </a:lnTo>
                <a:lnTo>
                  <a:pt x="3735" y="840"/>
                </a:lnTo>
                <a:lnTo>
                  <a:pt x="4263" y="420"/>
                </a:lnTo>
                <a:lnTo>
                  <a:pt x="3735" y="0"/>
                </a:lnTo>
                <a:lnTo>
                  <a:pt x="3735" y="153"/>
                </a:lnTo>
                <a:lnTo>
                  <a:pt x="528" y="153"/>
                </a:lnTo>
                <a:lnTo>
                  <a:pt x="528" y="0"/>
                </a:lnTo>
                <a:lnTo>
                  <a:pt x="0" y="420"/>
                </a:lnTo>
                <a:lnTo>
                  <a:pt x="528" y="840"/>
                </a:lnTo>
                <a:lnTo>
                  <a:pt x="528" y="687"/>
                </a:lnTo>
                <a:close/>
              </a:path>
            </a:pathLst>
          </a:custGeom>
          <a:solidFill>
            <a:srgbClr val="FFC425"/>
          </a:solidFill>
          <a:ln w="9525" cap="flat" cmpd="sng">
            <a:noFill/>
            <a:prstDash val="solid"/>
            <a:round/>
            <a:headEnd type="none" w="med" len="med"/>
            <a:tailEnd type="none" w="med" len="med"/>
          </a:ln>
          <a:effectLst/>
        </p:spPr>
        <p:txBody>
          <a:bodyPr tIns="0" bIns="0" anchor="ctr"/>
          <a:lstStyle/>
          <a:p>
            <a:endParaRPr lang="en-US" sz="900" b="1">
              <a:cs typeface="Calibri" pitchFamily="34" charset="0"/>
            </a:endParaRPr>
          </a:p>
        </p:txBody>
      </p:sp>
      <p:sp>
        <p:nvSpPr>
          <p:cNvPr id="1113" name="Rectangle 2711"/>
          <p:cNvSpPr>
            <a:spLocks noChangeArrowheads="1"/>
          </p:cNvSpPr>
          <p:nvPr/>
        </p:nvSpPr>
        <p:spPr bwMode="auto">
          <a:xfrm>
            <a:off x="5312955" y="2498324"/>
            <a:ext cx="884858" cy="123111"/>
          </a:xfrm>
          <a:prstGeom prst="rect">
            <a:avLst/>
          </a:prstGeom>
          <a:noFill/>
          <a:ln w="9525">
            <a:noFill/>
            <a:miter lim="800000"/>
            <a:headEnd/>
            <a:tailEnd/>
          </a:ln>
        </p:spPr>
        <p:txBody>
          <a:bodyPr wrap="none" lIns="0" tIns="0" rIns="0" bIns="0">
            <a:spAutoFit/>
          </a:bodyPr>
          <a:lstStyle/>
          <a:p>
            <a:pPr marL="354013" indent="-354013" defTabSz="941388"/>
            <a:r>
              <a:rPr lang="en-US" sz="800" b="1" dirty="0">
                <a:solidFill>
                  <a:srgbClr val="000000"/>
                </a:solidFill>
                <a:cs typeface="Calibri" pitchFamily="34" charset="0"/>
              </a:rPr>
              <a:t>Commands and Data</a:t>
            </a:r>
          </a:p>
        </p:txBody>
      </p:sp>
      <p:sp>
        <p:nvSpPr>
          <p:cNvPr id="1114" name="Freeform 2712"/>
          <p:cNvSpPr>
            <a:spLocks/>
          </p:cNvSpPr>
          <p:nvPr/>
        </p:nvSpPr>
        <p:spPr bwMode="auto">
          <a:xfrm>
            <a:off x="5044340" y="2749985"/>
            <a:ext cx="1731213" cy="341126"/>
          </a:xfrm>
          <a:custGeom>
            <a:avLst/>
            <a:gdLst/>
            <a:ahLst/>
            <a:cxnLst>
              <a:cxn ang="0">
                <a:pos x="528" y="687"/>
              </a:cxn>
              <a:cxn ang="0">
                <a:pos x="850" y="687"/>
              </a:cxn>
              <a:cxn ang="0">
                <a:pos x="850" y="688"/>
              </a:cxn>
              <a:cxn ang="0">
                <a:pos x="3735" y="687"/>
              </a:cxn>
              <a:cxn ang="0">
                <a:pos x="3735" y="840"/>
              </a:cxn>
              <a:cxn ang="0">
                <a:pos x="4263" y="420"/>
              </a:cxn>
              <a:cxn ang="0">
                <a:pos x="3735" y="0"/>
              </a:cxn>
              <a:cxn ang="0">
                <a:pos x="3735" y="153"/>
              </a:cxn>
              <a:cxn ang="0">
                <a:pos x="528" y="153"/>
              </a:cxn>
              <a:cxn ang="0">
                <a:pos x="528" y="0"/>
              </a:cxn>
              <a:cxn ang="0">
                <a:pos x="0" y="420"/>
              </a:cxn>
              <a:cxn ang="0">
                <a:pos x="528" y="840"/>
              </a:cxn>
              <a:cxn ang="0">
                <a:pos x="528" y="687"/>
              </a:cxn>
            </a:cxnLst>
            <a:rect l="0" t="0" r="r" b="b"/>
            <a:pathLst>
              <a:path w="4263" h="840">
                <a:moveTo>
                  <a:pt x="528" y="687"/>
                </a:moveTo>
                <a:lnTo>
                  <a:pt x="850" y="687"/>
                </a:lnTo>
                <a:lnTo>
                  <a:pt x="850" y="688"/>
                </a:lnTo>
                <a:lnTo>
                  <a:pt x="3735" y="687"/>
                </a:lnTo>
                <a:lnTo>
                  <a:pt x="3735" y="840"/>
                </a:lnTo>
                <a:lnTo>
                  <a:pt x="4263" y="420"/>
                </a:lnTo>
                <a:lnTo>
                  <a:pt x="3735" y="0"/>
                </a:lnTo>
                <a:lnTo>
                  <a:pt x="3735" y="153"/>
                </a:lnTo>
                <a:lnTo>
                  <a:pt x="528" y="153"/>
                </a:lnTo>
                <a:lnTo>
                  <a:pt x="528" y="0"/>
                </a:lnTo>
                <a:lnTo>
                  <a:pt x="0" y="420"/>
                </a:lnTo>
                <a:lnTo>
                  <a:pt x="528" y="840"/>
                </a:lnTo>
                <a:lnTo>
                  <a:pt x="528" y="687"/>
                </a:lnTo>
                <a:close/>
              </a:path>
            </a:pathLst>
          </a:custGeom>
          <a:solidFill>
            <a:srgbClr val="FFC425">
              <a:alpha val="85001"/>
            </a:srgbClr>
          </a:solidFill>
          <a:ln w="9525" cap="flat" cmpd="sng">
            <a:noFill/>
            <a:prstDash val="solid"/>
            <a:round/>
            <a:headEnd type="none" w="med" len="med"/>
            <a:tailEnd type="none" w="med" len="med"/>
          </a:ln>
          <a:effectLst/>
        </p:spPr>
        <p:txBody>
          <a:bodyPr tIns="0" bIns="0" anchor="ctr"/>
          <a:lstStyle/>
          <a:p>
            <a:endParaRPr lang="en-US" sz="900" b="1">
              <a:cs typeface="Calibri" pitchFamily="34" charset="0"/>
            </a:endParaRPr>
          </a:p>
        </p:txBody>
      </p:sp>
      <p:sp>
        <p:nvSpPr>
          <p:cNvPr id="1115" name="Rectangle 2713"/>
          <p:cNvSpPr>
            <a:spLocks noChangeArrowheads="1"/>
          </p:cNvSpPr>
          <p:nvPr/>
        </p:nvSpPr>
        <p:spPr bwMode="auto">
          <a:xfrm>
            <a:off x="5323921" y="2868689"/>
            <a:ext cx="844783" cy="123111"/>
          </a:xfrm>
          <a:prstGeom prst="rect">
            <a:avLst/>
          </a:prstGeom>
          <a:noFill/>
          <a:ln w="9525">
            <a:noFill/>
            <a:miter lim="800000"/>
            <a:headEnd/>
            <a:tailEnd/>
          </a:ln>
        </p:spPr>
        <p:txBody>
          <a:bodyPr wrap="none" lIns="0" tIns="0" rIns="0" bIns="0">
            <a:spAutoFit/>
          </a:bodyPr>
          <a:lstStyle/>
          <a:p>
            <a:pPr marL="354013" indent="-354013" defTabSz="941388"/>
            <a:r>
              <a:rPr lang="en-US" sz="800" b="1" dirty="0">
                <a:solidFill>
                  <a:srgbClr val="000000"/>
                </a:solidFill>
                <a:cs typeface="Calibri" pitchFamily="34" charset="0"/>
              </a:rPr>
              <a:t>Login and Discovery</a:t>
            </a:r>
          </a:p>
        </p:txBody>
      </p:sp>
      <p:sp>
        <p:nvSpPr>
          <p:cNvPr id="1116" name="Freeform 2714"/>
          <p:cNvSpPr>
            <a:spLocks/>
          </p:cNvSpPr>
          <p:nvPr/>
        </p:nvSpPr>
        <p:spPr bwMode="auto">
          <a:xfrm>
            <a:off x="5044340" y="3120350"/>
            <a:ext cx="1731213" cy="341126"/>
          </a:xfrm>
          <a:custGeom>
            <a:avLst/>
            <a:gdLst/>
            <a:ahLst/>
            <a:cxnLst>
              <a:cxn ang="0">
                <a:pos x="3735" y="0"/>
              </a:cxn>
              <a:cxn ang="0">
                <a:pos x="3735" y="153"/>
              </a:cxn>
              <a:cxn ang="0">
                <a:pos x="528" y="153"/>
              </a:cxn>
              <a:cxn ang="0">
                <a:pos x="528" y="0"/>
              </a:cxn>
              <a:cxn ang="0">
                <a:pos x="0" y="420"/>
              </a:cxn>
              <a:cxn ang="0">
                <a:pos x="528" y="840"/>
              </a:cxn>
              <a:cxn ang="0">
                <a:pos x="528" y="687"/>
              </a:cxn>
              <a:cxn ang="0">
                <a:pos x="850" y="687"/>
              </a:cxn>
              <a:cxn ang="0">
                <a:pos x="850" y="688"/>
              </a:cxn>
              <a:cxn ang="0">
                <a:pos x="3735" y="687"/>
              </a:cxn>
              <a:cxn ang="0">
                <a:pos x="3735" y="840"/>
              </a:cxn>
              <a:cxn ang="0">
                <a:pos x="4263" y="420"/>
              </a:cxn>
              <a:cxn ang="0">
                <a:pos x="3735" y="0"/>
              </a:cxn>
            </a:cxnLst>
            <a:rect l="0" t="0" r="r" b="b"/>
            <a:pathLst>
              <a:path w="4263" h="840">
                <a:moveTo>
                  <a:pt x="3735" y="0"/>
                </a:moveTo>
                <a:lnTo>
                  <a:pt x="3735" y="153"/>
                </a:lnTo>
                <a:lnTo>
                  <a:pt x="528" y="153"/>
                </a:lnTo>
                <a:lnTo>
                  <a:pt x="528" y="0"/>
                </a:lnTo>
                <a:lnTo>
                  <a:pt x="0" y="420"/>
                </a:lnTo>
                <a:lnTo>
                  <a:pt x="528" y="840"/>
                </a:lnTo>
                <a:lnTo>
                  <a:pt x="528" y="687"/>
                </a:lnTo>
                <a:lnTo>
                  <a:pt x="850" y="687"/>
                </a:lnTo>
                <a:lnTo>
                  <a:pt x="850" y="688"/>
                </a:lnTo>
                <a:lnTo>
                  <a:pt x="3735" y="687"/>
                </a:lnTo>
                <a:lnTo>
                  <a:pt x="3735" y="840"/>
                </a:lnTo>
                <a:lnTo>
                  <a:pt x="4263" y="420"/>
                </a:lnTo>
                <a:lnTo>
                  <a:pt x="3735" y="0"/>
                </a:lnTo>
                <a:close/>
              </a:path>
            </a:pathLst>
          </a:custGeom>
          <a:solidFill>
            <a:srgbClr val="FFC425">
              <a:alpha val="70000"/>
            </a:srgbClr>
          </a:solidFill>
          <a:ln w="9525" cap="flat" cmpd="sng">
            <a:noFill/>
            <a:prstDash val="solid"/>
            <a:round/>
            <a:headEnd type="none" w="med" len="med"/>
            <a:tailEnd type="none" w="med" len="med"/>
          </a:ln>
          <a:effectLst/>
        </p:spPr>
        <p:txBody>
          <a:bodyPr tIns="0" bIns="0" anchor="ctr"/>
          <a:lstStyle/>
          <a:p>
            <a:endParaRPr lang="en-US" sz="900" b="1">
              <a:cs typeface="Calibri" pitchFamily="34" charset="0"/>
            </a:endParaRPr>
          </a:p>
        </p:txBody>
      </p:sp>
      <p:sp>
        <p:nvSpPr>
          <p:cNvPr id="1117" name="Rectangle 2715"/>
          <p:cNvSpPr>
            <a:spLocks noChangeArrowheads="1"/>
          </p:cNvSpPr>
          <p:nvPr/>
        </p:nvSpPr>
        <p:spPr bwMode="auto">
          <a:xfrm>
            <a:off x="5221583" y="3239054"/>
            <a:ext cx="1019510" cy="123111"/>
          </a:xfrm>
          <a:prstGeom prst="rect">
            <a:avLst/>
          </a:prstGeom>
          <a:noFill/>
          <a:ln w="9525">
            <a:noFill/>
            <a:miter lim="800000"/>
            <a:headEnd/>
            <a:tailEnd/>
          </a:ln>
        </p:spPr>
        <p:txBody>
          <a:bodyPr wrap="none" lIns="0" tIns="0" rIns="0" bIns="0">
            <a:spAutoFit/>
          </a:bodyPr>
          <a:lstStyle/>
          <a:p>
            <a:pPr marL="354013" indent="-354013" defTabSz="941388"/>
            <a:r>
              <a:rPr lang="en-US" sz="800" b="1" dirty="0">
                <a:solidFill>
                  <a:srgbClr val="000000"/>
                </a:solidFill>
                <a:cs typeface="Calibri" pitchFamily="34" charset="0"/>
              </a:rPr>
              <a:t>Windows and Segments</a:t>
            </a:r>
          </a:p>
        </p:txBody>
      </p:sp>
      <p:sp>
        <p:nvSpPr>
          <p:cNvPr id="1118" name="Freeform 2716"/>
          <p:cNvSpPr>
            <a:spLocks/>
          </p:cNvSpPr>
          <p:nvPr/>
        </p:nvSpPr>
        <p:spPr bwMode="auto">
          <a:xfrm>
            <a:off x="5044340" y="3490715"/>
            <a:ext cx="1731213" cy="341126"/>
          </a:xfrm>
          <a:custGeom>
            <a:avLst/>
            <a:gdLst/>
            <a:ahLst/>
            <a:cxnLst>
              <a:cxn ang="0">
                <a:pos x="3735" y="0"/>
              </a:cxn>
              <a:cxn ang="0">
                <a:pos x="3735" y="153"/>
              </a:cxn>
              <a:cxn ang="0">
                <a:pos x="528" y="153"/>
              </a:cxn>
              <a:cxn ang="0">
                <a:pos x="528" y="0"/>
              </a:cxn>
              <a:cxn ang="0">
                <a:pos x="0" y="420"/>
              </a:cxn>
              <a:cxn ang="0">
                <a:pos x="528" y="840"/>
              </a:cxn>
              <a:cxn ang="0">
                <a:pos x="528" y="687"/>
              </a:cxn>
              <a:cxn ang="0">
                <a:pos x="850" y="687"/>
              </a:cxn>
              <a:cxn ang="0">
                <a:pos x="850" y="688"/>
              </a:cxn>
              <a:cxn ang="0">
                <a:pos x="3735" y="687"/>
              </a:cxn>
              <a:cxn ang="0">
                <a:pos x="3735" y="840"/>
              </a:cxn>
              <a:cxn ang="0">
                <a:pos x="4263" y="420"/>
              </a:cxn>
              <a:cxn ang="0">
                <a:pos x="3735" y="0"/>
              </a:cxn>
            </a:cxnLst>
            <a:rect l="0" t="0" r="r" b="b"/>
            <a:pathLst>
              <a:path w="4263" h="840">
                <a:moveTo>
                  <a:pt x="3735" y="0"/>
                </a:moveTo>
                <a:lnTo>
                  <a:pt x="3735" y="153"/>
                </a:lnTo>
                <a:lnTo>
                  <a:pt x="528" y="153"/>
                </a:lnTo>
                <a:lnTo>
                  <a:pt x="528" y="0"/>
                </a:lnTo>
                <a:lnTo>
                  <a:pt x="0" y="420"/>
                </a:lnTo>
                <a:lnTo>
                  <a:pt x="528" y="840"/>
                </a:lnTo>
                <a:lnTo>
                  <a:pt x="528" y="687"/>
                </a:lnTo>
                <a:lnTo>
                  <a:pt x="850" y="687"/>
                </a:lnTo>
                <a:lnTo>
                  <a:pt x="850" y="688"/>
                </a:lnTo>
                <a:lnTo>
                  <a:pt x="3735" y="687"/>
                </a:lnTo>
                <a:lnTo>
                  <a:pt x="3735" y="840"/>
                </a:lnTo>
                <a:lnTo>
                  <a:pt x="4263" y="420"/>
                </a:lnTo>
                <a:lnTo>
                  <a:pt x="3735" y="0"/>
                </a:lnTo>
                <a:close/>
              </a:path>
            </a:pathLst>
          </a:custGeom>
          <a:solidFill>
            <a:srgbClr val="FFC425">
              <a:alpha val="55000"/>
            </a:srgbClr>
          </a:solidFill>
          <a:ln w="9525" cap="flat" cmpd="sng">
            <a:noFill/>
            <a:prstDash val="solid"/>
            <a:round/>
            <a:headEnd type="none" w="med" len="med"/>
            <a:tailEnd type="none" w="med" len="med"/>
          </a:ln>
          <a:effectLst/>
        </p:spPr>
        <p:txBody>
          <a:bodyPr tIns="0" bIns="0" anchor="ctr"/>
          <a:lstStyle/>
          <a:p>
            <a:endParaRPr lang="en-US" sz="900" b="1">
              <a:cs typeface="Calibri" pitchFamily="34" charset="0"/>
            </a:endParaRPr>
          </a:p>
        </p:txBody>
      </p:sp>
      <p:sp>
        <p:nvSpPr>
          <p:cNvPr id="1119" name="Rectangle 2717"/>
          <p:cNvSpPr>
            <a:spLocks noChangeArrowheads="1"/>
          </p:cNvSpPr>
          <p:nvPr/>
        </p:nvSpPr>
        <p:spPr bwMode="auto">
          <a:xfrm>
            <a:off x="5662610" y="3609419"/>
            <a:ext cx="327013" cy="123111"/>
          </a:xfrm>
          <a:prstGeom prst="rect">
            <a:avLst/>
          </a:prstGeom>
          <a:noFill/>
          <a:ln w="9525">
            <a:noFill/>
            <a:miter lim="800000"/>
            <a:headEnd/>
            <a:tailEnd/>
          </a:ln>
        </p:spPr>
        <p:txBody>
          <a:bodyPr wrap="none" lIns="0" tIns="0" rIns="0" bIns="0">
            <a:spAutoFit/>
          </a:bodyPr>
          <a:lstStyle/>
          <a:p>
            <a:pPr marL="354013" indent="-354013" defTabSz="941388"/>
            <a:r>
              <a:rPr lang="en-US" sz="800" b="1">
                <a:solidFill>
                  <a:srgbClr val="000000"/>
                </a:solidFill>
                <a:cs typeface="Calibri" pitchFamily="34" charset="0"/>
              </a:rPr>
              <a:t>Packets</a:t>
            </a:r>
          </a:p>
        </p:txBody>
      </p:sp>
      <p:sp>
        <p:nvSpPr>
          <p:cNvPr id="1120" name="Freeform 2718"/>
          <p:cNvSpPr>
            <a:spLocks/>
          </p:cNvSpPr>
          <p:nvPr/>
        </p:nvSpPr>
        <p:spPr bwMode="auto">
          <a:xfrm>
            <a:off x="5044340" y="3851334"/>
            <a:ext cx="1731213" cy="341126"/>
          </a:xfrm>
          <a:custGeom>
            <a:avLst/>
            <a:gdLst/>
            <a:ahLst/>
            <a:cxnLst>
              <a:cxn ang="0">
                <a:pos x="3735" y="0"/>
              </a:cxn>
              <a:cxn ang="0">
                <a:pos x="3735" y="153"/>
              </a:cxn>
              <a:cxn ang="0">
                <a:pos x="528" y="153"/>
              </a:cxn>
              <a:cxn ang="0">
                <a:pos x="528" y="0"/>
              </a:cxn>
              <a:cxn ang="0">
                <a:pos x="0" y="420"/>
              </a:cxn>
              <a:cxn ang="0">
                <a:pos x="528" y="840"/>
              </a:cxn>
              <a:cxn ang="0">
                <a:pos x="528" y="687"/>
              </a:cxn>
              <a:cxn ang="0">
                <a:pos x="850" y="687"/>
              </a:cxn>
              <a:cxn ang="0">
                <a:pos x="850" y="688"/>
              </a:cxn>
              <a:cxn ang="0">
                <a:pos x="3735" y="687"/>
              </a:cxn>
              <a:cxn ang="0">
                <a:pos x="3735" y="840"/>
              </a:cxn>
              <a:cxn ang="0">
                <a:pos x="4263" y="420"/>
              </a:cxn>
              <a:cxn ang="0">
                <a:pos x="3735" y="0"/>
              </a:cxn>
            </a:cxnLst>
            <a:rect l="0" t="0" r="r" b="b"/>
            <a:pathLst>
              <a:path w="4263" h="840">
                <a:moveTo>
                  <a:pt x="3735" y="0"/>
                </a:moveTo>
                <a:lnTo>
                  <a:pt x="3735" y="153"/>
                </a:lnTo>
                <a:lnTo>
                  <a:pt x="528" y="153"/>
                </a:lnTo>
                <a:lnTo>
                  <a:pt x="528" y="0"/>
                </a:lnTo>
                <a:lnTo>
                  <a:pt x="0" y="420"/>
                </a:lnTo>
                <a:lnTo>
                  <a:pt x="528" y="840"/>
                </a:lnTo>
                <a:lnTo>
                  <a:pt x="528" y="687"/>
                </a:lnTo>
                <a:lnTo>
                  <a:pt x="850" y="687"/>
                </a:lnTo>
                <a:lnTo>
                  <a:pt x="850" y="688"/>
                </a:lnTo>
                <a:lnTo>
                  <a:pt x="3735" y="687"/>
                </a:lnTo>
                <a:lnTo>
                  <a:pt x="3735" y="840"/>
                </a:lnTo>
                <a:lnTo>
                  <a:pt x="4263" y="420"/>
                </a:lnTo>
                <a:lnTo>
                  <a:pt x="3735" y="0"/>
                </a:lnTo>
                <a:close/>
              </a:path>
            </a:pathLst>
          </a:custGeom>
          <a:solidFill>
            <a:srgbClr val="FFC425">
              <a:alpha val="39999"/>
            </a:srgbClr>
          </a:solidFill>
          <a:ln w="9525" cap="flat" cmpd="sng">
            <a:noFill/>
            <a:prstDash val="solid"/>
            <a:round/>
            <a:headEnd type="none" w="med" len="med"/>
            <a:tailEnd type="none" w="med" len="med"/>
          </a:ln>
          <a:effectLst/>
        </p:spPr>
        <p:txBody>
          <a:bodyPr tIns="0" bIns="0" anchor="ctr"/>
          <a:lstStyle/>
          <a:p>
            <a:endParaRPr lang="en-US" sz="900" b="1">
              <a:cs typeface="Calibri" pitchFamily="34" charset="0"/>
            </a:endParaRPr>
          </a:p>
        </p:txBody>
      </p:sp>
      <p:sp>
        <p:nvSpPr>
          <p:cNvPr id="1121" name="Rectangle 2719"/>
          <p:cNvSpPr>
            <a:spLocks noChangeArrowheads="1"/>
          </p:cNvSpPr>
          <p:nvPr/>
        </p:nvSpPr>
        <p:spPr bwMode="auto">
          <a:xfrm>
            <a:off x="5674793" y="3970038"/>
            <a:ext cx="310983" cy="123111"/>
          </a:xfrm>
          <a:prstGeom prst="rect">
            <a:avLst/>
          </a:prstGeom>
          <a:noFill/>
          <a:ln w="9525">
            <a:noFill/>
            <a:miter lim="800000"/>
            <a:headEnd/>
            <a:tailEnd/>
          </a:ln>
        </p:spPr>
        <p:txBody>
          <a:bodyPr wrap="none" lIns="0" tIns="0" rIns="0" bIns="0">
            <a:spAutoFit/>
          </a:bodyPr>
          <a:lstStyle/>
          <a:p>
            <a:pPr marL="354013" indent="-354013" defTabSz="941388"/>
            <a:r>
              <a:rPr lang="en-US" sz="800" b="1">
                <a:solidFill>
                  <a:srgbClr val="000000"/>
                </a:solidFill>
                <a:cs typeface="Calibri" pitchFamily="34" charset="0"/>
              </a:rPr>
              <a:t>Frames</a:t>
            </a:r>
          </a:p>
        </p:txBody>
      </p:sp>
      <p:sp>
        <p:nvSpPr>
          <p:cNvPr id="4" name="Rounded Rectangle 3"/>
          <p:cNvSpPr/>
          <p:nvPr/>
        </p:nvSpPr>
        <p:spPr>
          <a:xfrm>
            <a:off x="2167618" y="2063688"/>
            <a:ext cx="1554595" cy="2209800"/>
          </a:xfrm>
          <a:prstGeom prst="roundRect">
            <a:avLst>
              <a:gd name="adj" fmla="val 5356"/>
            </a:avLst>
          </a:prstGeom>
          <a:noFill/>
          <a:ln w="1270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p>
        </p:txBody>
      </p:sp>
      <p:sp>
        <p:nvSpPr>
          <p:cNvPr id="2722" name="Rounded Rectangle 2721"/>
          <p:cNvSpPr/>
          <p:nvPr/>
        </p:nvSpPr>
        <p:spPr>
          <a:xfrm>
            <a:off x="3785529" y="2063688"/>
            <a:ext cx="1253673" cy="2209800"/>
          </a:xfrm>
          <a:prstGeom prst="roundRect">
            <a:avLst>
              <a:gd name="adj" fmla="val 5356"/>
            </a:avLst>
          </a:prstGeom>
          <a:noFill/>
          <a:ln w="1270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p>
        </p:txBody>
      </p:sp>
      <p:sp>
        <p:nvSpPr>
          <p:cNvPr id="2723" name="Rounded Rectangle 2722"/>
          <p:cNvSpPr/>
          <p:nvPr/>
        </p:nvSpPr>
        <p:spPr>
          <a:xfrm>
            <a:off x="6791554" y="2063688"/>
            <a:ext cx="1253673" cy="2209800"/>
          </a:xfrm>
          <a:prstGeom prst="roundRect">
            <a:avLst>
              <a:gd name="adj" fmla="val 5356"/>
            </a:avLst>
          </a:prstGeom>
          <a:noFill/>
          <a:ln w="1270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p>
        </p:txBody>
      </p:sp>
    </p:spTree>
    <p:custDataLst>
      <p:tags r:id="rId1"/>
    </p:custDataLst>
    <p:extLst>
      <p:ext uri="{BB962C8B-B14F-4D97-AF65-F5344CB8AC3E}">
        <p14:creationId xmlns:p14="http://schemas.microsoft.com/office/powerpoint/2010/main" val="3277554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smtClean="0"/>
              <a:t>Provides compute system with block-based access to storage</a:t>
            </a:r>
          </a:p>
          <a:p>
            <a:r>
              <a:rPr lang="en-US" dirty="0" smtClean="0"/>
              <a:t>Can be based on scale-up or scale-out architecture</a:t>
            </a:r>
          </a:p>
          <a:p>
            <a:r>
              <a:rPr lang="en-US" dirty="0" smtClean="0"/>
              <a:t>Two components:</a:t>
            </a:r>
          </a:p>
          <a:p>
            <a:pPr lvl="1"/>
            <a:r>
              <a:rPr lang="en-US" dirty="0" smtClean="0"/>
              <a:t>Controller</a:t>
            </a:r>
          </a:p>
          <a:p>
            <a:pPr lvl="1"/>
            <a:r>
              <a:rPr lang="en-US" dirty="0" smtClean="0"/>
              <a:t>Storage</a:t>
            </a:r>
            <a:endParaRPr lang="en-US" dirty="0"/>
          </a:p>
        </p:txBody>
      </p:sp>
      <p:sp>
        <p:nvSpPr>
          <p:cNvPr id="5" name="Title 4"/>
          <p:cNvSpPr>
            <a:spLocks noGrp="1"/>
          </p:cNvSpPr>
          <p:nvPr>
            <p:ph type="title"/>
          </p:nvPr>
        </p:nvSpPr>
        <p:spPr/>
        <p:txBody>
          <a:bodyPr/>
          <a:lstStyle/>
          <a:p>
            <a:r>
              <a:rPr lang="en-US" dirty="0" smtClean="0"/>
              <a:t>What is a Block-based Storage System?</a:t>
            </a:r>
            <a:endParaRPr lang="en-US" dirty="0"/>
          </a:p>
        </p:txBody>
      </p:sp>
      <p:sp>
        <p:nvSpPr>
          <p:cNvPr id="4" name="Footer Placeholder 3"/>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spTree>
    <p:custDataLst>
      <p:tags r:id="rId1"/>
    </p:custDataLst>
    <p:extLst>
      <p:ext uri="{BB962C8B-B14F-4D97-AF65-F5344CB8AC3E}">
        <p14:creationId xmlns:p14="http://schemas.microsoft.com/office/powerpoint/2010/main" val="36552739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1600" dirty="0"/>
              <a:t>iSCSI address is the path to iSCSI initiator/target, which is comprised of: </a:t>
            </a:r>
          </a:p>
          <a:p>
            <a:pPr lvl="1"/>
            <a:r>
              <a:rPr lang="en-US" sz="1600" dirty="0"/>
              <a:t>Location of iSCSI initiator/target</a:t>
            </a:r>
          </a:p>
          <a:p>
            <a:pPr lvl="2"/>
            <a:r>
              <a:rPr lang="en-US" dirty="0" smtClean="0"/>
              <a:t>Combination of IP address and TCP port number</a:t>
            </a:r>
          </a:p>
          <a:p>
            <a:pPr lvl="1"/>
            <a:r>
              <a:rPr lang="en-US" sz="1600" dirty="0"/>
              <a:t>iSCSI name</a:t>
            </a:r>
          </a:p>
          <a:p>
            <a:pPr lvl="2"/>
            <a:r>
              <a:rPr lang="en-US" dirty="0" smtClean="0"/>
              <a:t>Unique identifier for initiator/target in </a:t>
            </a:r>
            <a:r>
              <a:rPr lang="en-US" dirty="0"/>
              <a:t>an iSCSI </a:t>
            </a:r>
            <a:r>
              <a:rPr lang="en-US" dirty="0" smtClean="0"/>
              <a:t>network</a:t>
            </a:r>
            <a:endParaRPr lang="en-US" dirty="0"/>
          </a:p>
        </p:txBody>
      </p:sp>
      <p:sp>
        <p:nvSpPr>
          <p:cNvPr id="2" name="Title 1"/>
          <p:cNvSpPr>
            <a:spLocks noGrp="1"/>
          </p:cNvSpPr>
          <p:nvPr>
            <p:ph type="title"/>
          </p:nvPr>
        </p:nvSpPr>
        <p:spPr/>
        <p:txBody>
          <a:bodyPr/>
          <a:lstStyle/>
          <a:p>
            <a:r>
              <a:rPr lang="en-US" dirty="0"/>
              <a:t>iSCSI </a:t>
            </a:r>
            <a:r>
              <a:rPr lang="en-US" dirty="0" smtClean="0"/>
              <a:t>Address and Name</a:t>
            </a:r>
            <a:endParaRPr lang="en-US" dirty="0"/>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4" name="Group 3"/>
          <p:cNvGrpSpPr/>
          <p:nvPr/>
        </p:nvGrpSpPr>
        <p:grpSpPr>
          <a:xfrm>
            <a:off x="2403680" y="4544603"/>
            <a:ext cx="4409799" cy="1864809"/>
            <a:chOff x="1914800" y="2696510"/>
            <a:chExt cx="4887815" cy="1864809"/>
          </a:xfrm>
        </p:grpSpPr>
        <p:grpSp>
          <p:nvGrpSpPr>
            <p:cNvPr id="6" name="Group 5"/>
            <p:cNvGrpSpPr/>
            <p:nvPr/>
          </p:nvGrpSpPr>
          <p:grpSpPr>
            <a:xfrm>
              <a:off x="1914800" y="2771397"/>
              <a:ext cx="4887815" cy="1789922"/>
              <a:chOff x="304799" y="990601"/>
              <a:chExt cx="3461393" cy="2541012"/>
            </a:xfrm>
          </p:grpSpPr>
          <p:sp>
            <p:nvSpPr>
              <p:cNvPr id="7" name="Rounded Rectangle 6"/>
              <p:cNvSpPr/>
              <p:nvPr/>
            </p:nvSpPr>
            <p:spPr>
              <a:xfrm>
                <a:off x="304799" y="990601"/>
                <a:ext cx="3461393" cy="2541012"/>
              </a:xfrm>
              <a:prstGeom prst="roundRect">
                <a:avLst>
                  <a:gd name="adj" fmla="val 5186"/>
                </a:avLst>
              </a:prstGeom>
              <a:gradFill flip="none" rotWithShape="1">
                <a:gsLst>
                  <a:gs pos="0">
                    <a:schemeClr val="bg1">
                      <a:lumMod val="95000"/>
                    </a:schemeClr>
                  </a:gs>
                  <a:gs pos="100000">
                    <a:schemeClr val="bg1"/>
                  </a:gs>
                </a:gsLst>
                <a:lin ang="16200000" scaled="1"/>
                <a:tileRect/>
              </a:gradFill>
              <a:ln w="12700"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p>
            </p:txBody>
          </p:sp>
          <p:sp>
            <p:nvSpPr>
              <p:cNvPr id="9" name="Content Placeholder 2"/>
              <p:cNvSpPr txBox="1">
                <a:spLocks/>
              </p:cNvSpPr>
              <p:nvPr/>
            </p:nvSpPr>
            <p:spPr>
              <a:xfrm>
                <a:off x="446164" y="1266686"/>
                <a:ext cx="3287822" cy="2264927"/>
              </a:xfrm>
              <a:prstGeom prst="rect">
                <a:avLst/>
              </a:prstGeom>
            </p:spPr>
            <p:txBody>
              <a:bodyPr vert="horz" lIns="0" tIns="0" rIns="0" bIns="0"/>
              <a:lstStyle>
                <a:lvl1pPr marL="228600" indent="-228600" algn="l" defTabSz="457200" rtl="0" eaLnBrk="1" latinLnBrk="0" hangingPunct="1">
                  <a:spcBef>
                    <a:spcPts val="1200"/>
                  </a:spcBef>
                  <a:buClr>
                    <a:schemeClr val="tx2"/>
                  </a:buClr>
                  <a:buFont typeface="Arial"/>
                  <a:buChar char="•"/>
                  <a:defRPr sz="2000" kern="1200">
                    <a:solidFill>
                      <a:schemeClr val="tx1"/>
                    </a:solidFill>
                    <a:latin typeface="+mn-lt"/>
                    <a:ea typeface="+mn-ea"/>
                    <a:cs typeface="+mn-cs"/>
                  </a:defRPr>
                </a:lvl1pPr>
                <a:lvl2pPr marL="742950" indent="-285750" algn="l" defTabSz="457200" rtl="0" eaLnBrk="1" latinLnBrk="0" hangingPunct="1">
                  <a:spcBef>
                    <a:spcPts val="300"/>
                  </a:spcBef>
                  <a:buClr>
                    <a:schemeClr val="tx2"/>
                  </a:buClr>
                  <a:buFont typeface="Arial"/>
                  <a:buChar char="–"/>
                  <a:defRPr sz="1800" kern="1200">
                    <a:solidFill>
                      <a:schemeClr val="tx1"/>
                    </a:solidFill>
                    <a:latin typeface="+mn-lt"/>
                    <a:ea typeface="+mn-ea"/>
                    <a:cs typeface="+mn-cs"/>
                  </a:defRPr>
                </a:lvl2pPr>
                <a:lvl3pPr marL="1084263" indent="-169863" algn="l" defTabSz="457200" rtl="0" eaLnBrk="1" latinLnBrk="0" hangingPunct="1">
                  <a:spcBef>
                    <a:spcPts val="300"/>
                  </a:spcBef>
                  <a:buClr>
                    <a:schemeClr val="tx2"/>
                  </a:buClr>
                  <a:buFont typeface="Arial"/>
                  <a:buChar char="•"/>
                  <a:defRPr sz="1600" kern="1200">
                    <a:solidFill>
                      <a:schemeClr val="tx1"/>
                    </a:solidFill>
                    <a:latin typeface="+mn-lt"/>
                    <a:ea typeface="+mn-ea"/>
                    <a:cs typeface="+mn-cs"/>
                  </a:defRPr>
                </a:lvl3pPr>
                <a:lvl4pPr marL="1430338" indent="-168275" algn="l" defTabSz="457200" rtl="0" eaLnBrk="1" latinLnBrk="0" hangingPunct="1">
                  <a:spcBef>
                    <a:spcPts val="300"/>
                  </a:spcBef>
                  <a:buClr>
                    <a:schemeClr val="tx2"/>
                  </a:buClr>
                  <a:buFont typeface="Arial"/>
                  <a:buChar char="–"/>
                  <a:defRPr sz="1400" kern="1200">
                    <a:solidFill>
                      <a:schemeClr val="tx1"/>
                    </a:solidFill>
                    <a:latin typeface="+mn-lt"/>
                    <a:ea typeface="+mn-ea"/>
                    <a:cs typeface="+mn-cs"/>
                  </a:defRPr>
                </a:lvl4pPr>
                <a:lvl5pPr marL="1770063" indent="-169863" algn="l" defTabSz="457200" rtl="0" eaLnBrk="1" latinLnBrk="0" hangingPunct="1">
                  <a:spcBef>
                    <a:spcPts val="300"/>
                  </a:spcBef>
                  <a:buClr>
                    <a:schemeClr val="tx2"/>
                  </a:buClr>
                  <a:buFont typeface="Arial"/>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dirty="0"/>
                  <a:t>IQN: iSCSI Qualified Name</a:t>
                </a:r>
              </a:p>
              <a:p>
                <a:pPr lvl="1"/>
                <a:r>
                  <a:rPr lang="en-US" sz="1200" dirty="0"/>
                  <a:t>iqn.2008-02.com.example:optional_string</a:t>
                </a:r>
              </a:p>
              <a:p>
                <a:r>
                  <a:rPr lang="en-US" sz="1200" dirty="0"/>
                  <a:t>EUI: Extended Unique Identifier</a:t>
                </a:r>
              </a:p>
              <a:p>
                <a:pPr lvl="1"/>
                <a:r>
                  <a:rPr lang="en-US" sz="1200" dirty="0"/>
                  <a:t>eui.0300732A32598D26</a:t>
                </a:r>
              </a:p>
              <a:p>
                <a:r>
                  <a:rPr lang="en-US" sz="1200" dirty="0"/>
                  <a:t>NAA: Network Address Authority </a:t>
                </a:r>
              </a:p>
              <a:p>
                <a:pPr lvl="1"/>
                <a:r>
                  <a:rPr lang="en-US" sz="1200" dirty="0"/>
                  <a:t>naa.52004567BA64678D</a:t>
                </a:r>
              </a:p>
            </p:txBody>
          </p:sp>
        </p:grpSp>
        <p:sp>
          <p:nvSpPr>
            <p:cNvPr id="11" name="Rectangle 10"/>
            <p:cNvSpPr/>
            <p:nvPr/>
          </p:nvSpPr>
          <p:spPr>
            <a:xfrm>
              <a:off x="2793373" y="2696510"/>
              <a:ext cx="3130668"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dirty="0">
                  <a:solidFill>
                    <a:schemeClr val="tx1"/>
                  </a:solidFill>
                  <a:cs typeface="Calibri" pitchFamily="34" charset="0"/>
                </a:rPr>
                <a:t>Common Types of iSCSI Name</a:t>
              </a:r>
            </a:p>
          </p:txBody>
        </p:sp>
      </p:grpSp>
    </p:spTree>
    <p:custDataLst>
      <p:tags r:id="rId1"/>
    </p:custDataLst>
    <p:extLst>
      <p:ext uri="{BB962C8B-B14F-4D97-AF65-F5344CB8AC3E}">
        <p14:creationId xmlns:p14="http://schemas.microsoft.com/office/powerpoint/2010/main" val="219826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000" dirty="0"/>
              <a:t>For iSCSI communication, initiator must discover location and name of </a:t>
            </a:r>
            <a:r>
              <a:rPr lang="en-US" sz="2000" dirty="0" smtClean="0"/>
              <a:t>targets </a:t>
            </a:r>
            <a:r>
              <a:rPr lang="en-US" sz="2000" dirty="0"/>
              <a:t>on </a:t>
            </a:r>
            <a:r>
              <a:rPr lang="en-US" sz="2000" dirty="0" smtClean="0"/>
              <a:t>the </a:t>
            </a:r>
            <a:r>
              <a:rPr lang="en-US" sz="2000" dirty="0"/>
              <a:t>network</a:t>
            </a:r>
          </a:p>
          <a:p>
            <a:r>
              <a:rPr lang="en-US" sz="2000" dirty="0"/>
              <a:t>iSCSI discovery </a:t>
            </a:r>
            <a:r>
              <a:rPr lang="en-US" sz="2000" dirty="0" smtClean="0"/>
              <a:t>commonly takes </a:t>
            </a:r>
            <a:r>
              <a:rPr lang="en-US" sz="2000" dirty="0"/>
              <a:t>place in two ways: </a:t>
            </a:r>
          </a:p>
          <a:p>
            <a:pPr lvl="1"/>
            <a:r>
              <a:rPr lang="en-US" sz="2000" dirty="0" err="1"/>
              <a:t>SendTargets</a:t>
            </a:r>
            <a:r>
              <a:rPr lang="en-US" sz="2000" dirty="0"/>
              <a:t> discovery</a:t>
            </a:r>
          </a:p>
          <a:p>
            <a:pPr lvl="2"/>
            <a:r>
              <a:rPr lang="en-US" sz="1800" dirty="0"/>
              <a:t>Initiator is manually configured with the target’s network portal</a:t>
            </a:r>
          </a:p>
          <a:p>
            <a:pPr lvl="2"/>
            <a:r>
              <a:rPr lang="en-US" sz="1800" dirty="0"/>
              <a:t>Initiator issues </a:t>
            </a:r>
            <a:r>
              <a:rPr lang="en-US" sz="1800" dirty="0" err="1"/>
              <a:t>SendTargets</a:t>
            </a:r>
            <a:r>
              <a:rPr lang="en-US" sz="1800" dirty="0"/>
              <a:t> command; target responds with required parameters </a:t>
            </a:r>
          </a:p>
          <a:p>
            <a:pPr lvl="1"/>
            <a:r>
              <a:rPr lang="en-US" sz="2000" dirty="0"/>
              <a:t>I</a:t>
            </a:r>
            <a:r>
              <a:rPr lang="en-US" sz="2000" dirty="0" smtClean="0"/>
              <a:t>nternet </a:t>
            </a:r>
            <a:r>
              <a:rPr lang="en-US" sz="2000" dirty="0"/>
              <a:t>Storage Name Service (</a:t>
            </a:r>
            <a:r>
              <a:rPr lang="en-US" sz="2000" dirty="0" err="1"/>
              <a:t>iSNS</a:t>
            </a:r>
            <a:r>
              <a:rPr lang="en-US" sz="2000" dirty="0"/>
              <a:t>)</a:t>
            </a:r>
          </a:p>
          <a:p>
            <a:pPr lvl="2"/>
            <a:r>
              <a:rPr lang="en-US" sz="1800" dirty="0"/>
              <a:t>Initiators and targets register themselves with </a:t>
            </a:r>
            <a:r>
              <a:rPr lang="en-US" sz="1800" dirty="0" err="1"/>
              <a:t>iSNS</a:t>
            </a:r>
            <a:r>
              <a:rPr lang="en-US" sz="1800" dirty="0"/>
              <a:t> server</a:t>
            </a:r>
          </a:p>
          <a:p>
            <a:pPr lvl="2"/>
            <a:r>
              <a:rPr lang="en-US" sz="1800" dirty="0"/>
              <a:t>Initiator </a:t>
            </a:r>
            <a:r>
              <a:rPr lang="en-US" sz="1800" dirty="0" smtClean="0"/>
              <a:t>may query </a:t>
            </a:r>
            <a:r>
              <a:rPr lang="en-US" sz="1800" dirty="0" err="1"/>
              <a:t>iSNS</a:t>
            </a:r>
            <a:r>
              <a:rPr lang="en-US" sz="1800" dirty="0"/>
              <a:t> server for a list of available </a:t>
            </a:r>
            <a:r>
              <a:rPr lang="en-US" sz="1800" dirty="0" smtClean="0"/>
              <a:t>targets</a:t>
            </a:r>
            <a:endParaRPr lang="en-US" sz="1800" dirty="0"/>
          </a:p>
        </p:txBody>
      </p:sp>
      <p:sp>
        <p:nvSpPr>
          <p:cNvPr id="2" name="Title 1"/>
          <p:cNvSpPr>
            <a:spLocks noGrp="1"/>
          </p:cNvSpPr>
          <p:nvPr>
            <p:ph type="title"/>
          </p:nvPr>
        </p:nvSpPr>
        <p:spPr/>
        <p:txBody>
          <a:bodyPr/>
          <a:lstStyle/>
          <a:p>
            <a:r>
              <a:rPr lang="en-US" dirty="0"/>
              <a:t>iSCSI Discovery</a:t>
            </a:r>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spTree>
    <p:custDataLst>
      <p:tags r:id="rId1"/>
    </p:custDataLst>
    <p:extLst>
      <p:ext uri="{BB962C8B-B14F-4D97-AF65-F5344CB8AC3E}">
        <p14:creationId xmlns:p14="http://schemas.microsoft.com/office/powerpoint/2010/main" val="4095290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iSNS</a:t>
            </a:r>
            <a:r>
              <a:rPr lang="en-US" dirty="0"/>
              <a:t> Discovery </a:t>
            </a:r>
            <a:r>
              <a:rPr lang="en-US" dirty="0" smtClean="0"/>
              <a:t>Domain</a:t>
            </a:r>
            <a:endParaRPr lang="en-US" dirty="0"/>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122" name="Group 121"/>
          <p:cNvGrpSpPr/>
          <p:nvPr/>
        </p:nvGrpSpPr>
        <p:grpSpPr>
          <a:xfrm>
            <a:off x="1894644" y="1767155"/>
            <a:ext cx="6702249" cy="3573748"/>
            <a:chOff x="301024" y="480504"/>
            <a:chExt cx="7668020" cy="4323131"/>
          </a:xfrm>
        </p:grpSpPr>
        <p:pic>
          <p:nvPicPr>
            <p:cNvPr id="42" name="Picture 3" descr="C:\Users\patils1\Desktop\2013 Projects\CIS v2\CIS Slide Deck_Based on Book\Colored Graphics\LAN-WA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6879" y="1595105"/>
              <a:ext cx="3762472" cy="2426326"/>
            </a:xfrm>
            <a:prstGeom prst="rect">
              <a:avLst/>
            </a:prstGeom>
            <a:noFill/>
            <a:extLst>
              <a:ext uri="{909E8E84-426E-40DD-AFC4-6F175D3DCCD1}">
                <a14:hiddenFill xmlns:a14="http://schemas.microsoft.com/office/drawing/2010/main">
                  <a:solidFill>
                    <a:srgbClr val="FFFFFF"/>
                  </a:solidFill>
                </a14:hiddenFill>
              </a:ext>
            </a:extLst>
          </p:spPr>
        </p:pic>
        <p:sp>
          <p:nvSpPr>
            <p:cNvPr id="71" name="Oval 70"/>
            <p:cNvSpPr/>
            <p:nvPr/>
          </p:nvSpPr>
          <p:spPr>
            <a:xfrm rot="2383660">
              <a:off x="1509421" y="480504"/>
              <a:ext cx="1549966" cy="3055597"/>
            </a:xfrm>
            <a:prstGeom prst="ellipse">
              <a:avLst/>
            </a:prstGeom>
            <a:noFill/>
            <a:ln w="1270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rot="2772287">
              <a:off x="5177450" y="1613297"/>
              <a:ext cx="1549966" cy="3679205"/>
            </a:xfrm>
            <a:prstGeom prst="ellipse">
              <a:avLst/>
            </a:prstGeom>
            <a:noFill/>
            <a:ln w="1270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0" name="Picture 28" descr="C:\Users\patils1\Desktop\2013 Projects\CIS v2\CIS Slide Deck_Based on Book\Colored Graphics\Physical Compute System With Hypervis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14600" y="895350"/>
              <a:ext cx="676987" cy="655789"/>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9" descr="C:\Users\patils1\Desktop\2013 Projects\CIS v2\CIS Slide Deck_Based on Book\Colored Graphics\Storage System.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24000" y="1960156"/>
              <a:ext cx="512504" cy="109124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8" descr="C:\Users\patils1\Desktop\2013 Projects\CIS v2\CIS Slide Deck_Based on Book\Colored Graphics\Physical Compute System With Hypervis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91200" y="3369827"/>
              <a:ext cx="676987" cy="655789"/>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8" descr="C:\Users\patils1\Desktop\2013 Projects\CIS v2\CIS Slide Deck_Based on Book\Colored Graphics\Physical Compute System With Hypervis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48200" y="4065675"/>
              <a:ext cx="676987" cy="655789"/>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9" descr="C:\Users\patils1\Desktop\2013 Projects\CIS v2\CIS Slide Deck_Based on Book\Colored Graphics\Storage System.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53200" y="2159768"/>
              <a:ext cx="512504" cy="1091240"/>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p:cNvSpPr txBox="1"/>
            <p:nvPr/>
          </p:nvSpPr>
          <p:spPr>
            <a:xfrm>
              <a:off x="3464515" y="2571750"/>
              <a:ext cx="1029217" cy="415498"/>
            </a:xfrm>
            <a:prstGeom prst="rect">
              <a:avLst/>
            </a:prstGeom>
            <a:noFill/>
          </p:spPr>
          <p:txBody>
            <a:bodyPr wrap="square" tIns="0" rtlCol="0">
              <a:spAutoFit/>
            </a:bodyPr>
            <a:lstStyle/>
            <a:p>
              <a:pPr algn="ctr"/>
              <a:r>
                <a:rPr lang="en-US" sz="2400" b="1" dirty="0" err="1">
                  <a:cs typeface="Calibri" pitchFamily="34" charset="0"/>
                </a:rPr>
                <a:t>iSNS</a:t>
              </a:r>
              <a:endParaRPr lang="en-US" sz="2400" b="1" dirty="0">
                <a:cs typeface="Calibri" pitchFamily="34" charset="0"/>
              </a:endParaRPr>
            </a:p>
          </p:txBody>
        </p:sp>
        <p:sp>
          <p:nvSpPr>
            <p:cNvPr id="74" name="TextBox 73"/>
            <p:cNvSpPr txBox="1"/>
            <p:nvPr/>
          </p:nvSpPr>
          <p:spPr>
            <a:xfrm>
              <a:off x="6384156" y="4480470"/>
              <a:ext cx="850593" cy="323165"/>
            </a:xfrm>
            <a:prstGeom prst="rect">
              <a:avLst/>
            </a:prstGeom>
            <a:noFill/>
          </p:spPr>
          <p:txBody>
            <a:bodyPr wrap="square" tIns="0" rtlCol="0">
              <a:spAutoFit/>
            </a:bodyPr>
            <a:lstStyle/>
            <a:p>
              <a:pPr algn="ctr"/>
              <a:r>
                <a:rPr lang="en-US" sz="900" b="1" dirty="0">
                  <a:cs typeface="Calibri" pitchFamily="34" charset="0"/>
                </a:rPr>
                <a:t>iSCSI Initiators</a:t>
              </a:r>
            </a:p>
          </p:txBody>
        </p:sp>
        <p:cxnSp>
          <p:nvCxnSpPr>
            <p:cNvPr id="76" name="Straight Arrow Connector 75"/>
            <p:cNvCxnSpPr>
              <a:endCxn id="73" idx="2"/>
            </p:cNvCxnSpPr>
            <p:nvPr/>
          </p:nvCxnSpPr>
          <p:spPr>
            <a:xfrm flipH="1" flipV="1">
              <a:off x="3979124" y="2987248"/>
              <a:ext cx="893390" cy="1036348"/>
            </a:xfrm>
            <a:prstGeom prst="straightConnector1">
              <a:avLst/>
            </a:prstGeom>
            <a:ln w="28575" cmpd="sng">
              <a:solidFill>
                <a:srgbClr val="FF0000"/>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flipH="1" flipV="1">
              <a:off x="4343400" y="2916721"/>
              <a:ext cx="1422504" cy="815600"/>
            </a:xfrm>
            <a:prstGeom prst="straightConnector1">
              <a:avLst/>
            </a:prstGeom>
            <a:ln w="28575" cmpd="sng">
              <a:solidFill>
                <a:srgbClr val="FF0000"/>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p:nvPr/>
          </p:nvCxnSpPr>
          <p:spPr>
            <a:xfrm flipH="1">
              <a:off x="4448719" y="2753646"/>
              <a:ext cx="1952081" cy="0"/>
            </a:xfrm>
            <a:prstGeom prst="straightConnector1">
              <a:avLst/>
            </a:prstGeom>
            <a:ln w="28575" cmpd="sng">
              <a:solidFill>
                <a:srgbClr val="FF0000"/>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a:endCxn id="73" idx="0"/>
            </p:cNvCxnSpPr>
            <p:nvPr/>
          </p:nvCxnSpPr>
          <p:spPr>
            <a:xfrm>
              <a:off x="2853093" y="1595105"/>
              <a:ext cx="1126031" cy="976645"/>
            </a:xfrm>
            <a:prstGeom prst="straightConnector1">
              <a:avLst/>
            </a:prstGeom>
            <a:ln w="28575" cmpd="sng">
              <a:solidFill>
                <a:srgbClr val="FF0000"/>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p:cNvCxnSpPr>
              <a:endCxn id="73" idx="1"/>
            </p:cNvCxnSpPr>
            <p:nvPr/>
          </p:nvCxnSpPr>
          <p:spPr>
            <a:xfrm>
              <a:off x="2065556" y="2494932"/>
              <a:ext cx="1398959" cy="284567"/>
            </a:xfrm>
            <a:prstGeom prst="straightConnector1">
              <a:avLst/>
            </a:prstGeom>
            <a:ln w="28575" cmpd="sng">
              <a:solidFill>
                <a:srgbClr val="FF0000"/>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89" name="Straight Arrow Connector 88"/>
            <p:cNvCxnSpPr>
              <a:stCxn id="74" idx="1"/>
            </p:cNvCxnSpPr>
            <p:nvPr/>
          </p:nvCxnSpPr>
          <p:spPr>
            <a:xfrm flipH="1" flipV="1">
              <a:off x="5424762" y="4584648"/>
              <a:ext cx="959394" cy="57405"/>
            </a:xfrm>
            <a:prstGeom prst="straightConnector1">
              <a:avLst/>
            </a:prstGeom>
            <a:noFill/>
            <a:ln w="15875">
              <a:solidFill>
                <a:srgbClr val="000000"/>
              </a:solidFill>
              <a:round/>
              <a:headEnd type="none" w="med" len="med"/>
              <a:tailEnd type="triangle" w="med" len="med"/>
            </a:ln>
          </p:spPr>
        </p:cxnSp>
        <p:cxnSp>
          <p:nvCxnSpPr>
            <p:cNvPr id="91" name="Straight Arrow Connector 90"/>
            <p:cNvCxnSpPr>
              <a:stCxn id="74" idx="1"/>
            </p:cNvCxnSpPr>
            <p:nvPr/>
          </p:nvCxnSpPr>
          <p:spPr>
            <a:xfrm flipH="1" flipV="1">
              <a:off x="6129696" y="4082472"/>
              <a:ext cx="254460" cy="559581"/>
            </a:xfrm>
            <a:prstGeom prst="straightConnector1">
              <a:avLst/>
            </a:prstGeom>
            <a:noFill/>
            <a:ln w="15875">
              <a:solidFill>
                <a:srgbClr val="000000"/>
              </a:solidFill>
              <a:round/>
              <a:headEnd type="none" w="med" len="med"/>
              <a:tailEnd type="triangle" w="med" len="med"/>
            </a:ln>
          </p:spPr>
        </p:cxnSp>
        <p:sp>
          <p:nvSpPr>
            <p:cNvPr id="94" name="TextBox 93"/>
            <p:cNvSpPr txBox="1"/>
            <p:nvPr/>
          </p:nvSpPr>
          <p:spPr>
            <a:xfrm>
              <a:off x="7118451" y="3517952"/>
              <a:ext cx="850593" cy="184666"/>
            </a:xfrm>
            <a:prstGeom prst="rect">
              <a:avLst/>
            </a:prstGeom>
            <a:noFill/>
          </p:spPr>
          <p:txBody>
            <a:bodyPr wrap="square" tIns="0" rtlCol="0">
              <a:spAutoFit/>
            </a:bodyPr>
            <a:lstStyle/>
            <a:p>
              <a:pPr algn="ctr"/>
              <a:r>
                <a:rPr lang="en-US" sz="900" b="1" dirty="0">
                  <a:cs typeface="Calibri" pitchFamily="34" charset="0"/>
                </a:rPr>
                <a:t>iSCSI Target</a:t>
              </a:r>
            </a:p>
          </p:txBody>
        </p:sp>
        <p:cxnSp>
          <p:nvCxnSpPr>
            <p:cNvPr id="95" name="Straight Arrow Connector 94"/>
            <p:cNvCxnSpPr/>
            <p:nvPr/>
          </p:nvCxnSpPr>
          <p:spPr>
            <a:xfrm flipH="1" flipV="1">
              <a:off x="6809453" y="3286473"/>
              <a:ext cx="425296" cy="362348"/>
            </a:xfrm>
            <a:prstGeom prst="straightConnector1">
              <a:avLst/>
            </a:prstGeom>
            <a:noFill/>
            <a:ln w="15875">
              <a:solidFill>
                <a:srgbClr val="000000"/>
              </a:solidFill>
              <a:round/>
              <a:headEnd type="none" w="med" len="med"/>
              <a:tailEnd type="triangle" w="med" len="med"/>
            </a:ln>
          </p:spPr>
        </p:cxnSp>
        <p:sp>
          <p:nvSpPr>
            <p:cNvPr id="98" name="TextBox 97"/>
            <p:cNvSpPr txBox="1"/>
            <p:nvPr/>
          </p:nvSpPr>
          <p:spPr>
            <a:xfrm>
              <a:off x="301024" y="2808268"/>
              <a:ext cx="850593" cy="184666"/>
            </a:xfrm>
            <a:prstGeom prst="rect">
              <a:avLst/>
            </a:prstGeom>
            <a:noFill/>
          </p:spPr>
          <p:txBody>
            <a:bodyPr wrap="square" tIns="0" rtlCol="0">
              <a:spAutoFit/>
            </a:bodyPr>
            <a:lstStyle/>
            <a:p>
              <a:pPr algn="ctr"/>
              <a:r>
                <a:rPr lang="en-US" sz="900" b="1" dirty="0">
                  <a:cs typeface="Calibri" pitchFamily="34" charset="0"/>
                </a:rPr>
                <a:t>iSCSI Target</a:t>
              </a:r>
            </a:p>
          </p:txBody>
        </p:sp>
        <p:cxnSp>
          <p:nvCxnSpPr>
            <p:cNvPr id="99" name="Straight Arrow Connector 98"/>
            <p:cNvCxnSpPr/>
            <p:nvPr/>
          </p:nvCxnSpPr>
          <p:spPr>
            <a:xfrm flipV="1">
              <a:off x="985803" y="2744432"/>
              <a:ext cx="440556" cy="181174"/>
            </a:xfrm>
            <a:prstGeom prst="straightConnector1">
              <a:avLst/>
            </a:prstGeom>
            <a:noFill/>
            <a:ln w="15875">
              <a:solidFill>
                <a:srgbClr val="000000"/>
              </a:solidFill>
              <a:round/>
              <a:headEnd type="none" w="med" len="med"/>
              <a:tailEnd type="triangle" w="med" len="med"/>
            </a:ln>
          </p:spPr>
        </p:cxnSp>
        <p:sp>
          <p:nvSpPr>
            <p:cNvPr id="101" name="TextBox 100"/>
            <p:cNvSpPr txBox="1"/>
            <p:nvPr/>
          </p:nvSpPr>
          <p:spPr>
            <a:xfrm>
              <a:off x="951048" y="1072842"/>
              <a:ext cx="850593" cy="184666"/>
            </a:xfrm>
            <a:prstGeom prst="rect">
              <a:avLst/>
            </a:prstGeom>
            <a:noFill/>
          </p:spPr>
          <p:txBody>
            <a:bodyPr wrap="square" tIns="0" rtlCol="0">
              <a:spAutoFit/>
            </a:bodyPr>
            <a:lstStyle/>
            <a:p>
              <a:pPr algn="ctr"/>
              <a:r>
                <a:rPr lang="en-US" sz="900" b="1" dirty="0">
                  <a:cs typeface="Calibri" pitchFamily="34" charset="0"/>
                </a:rPr>
                <a:t>iSCSI Initiator</a:t>
              </a:r>
            </a:p>
          </p:txBody>
        </p:sp>
        <p:cxnSp>
          <p:nvCxnSpPr>
            <p:cNvPr id="102" name="Straight Arrow Connector 101"/>
            <p:cNvCxnSpPr/>
            <p:nvPr/>
          </p:nvCxnSpPr>
          <p:spPr>
            <a:xfrm>
              <a:off x="1706512" y="1243721"/>
              <a:ext cx="734348" cy="192353"/>
            </a:xfrm>
            <a:prstGeom prst="straightConnector1">
              <a:avLst/>
            </a:prstGeom>
            <a:noFill/>
            <a:ln w="15875">
              <a:solidFill>
                <a:srgbClr val="000000"/>
              </a:solidFill>
              <a:round/>
              <a:headEnd type="none" w="med" len="med"/>
              <a:tailEnd type="triangle" w="med" len="med"/>
            </a:ln>
          </p:spPr>
        </p:cxnSp>
        <p:cxnSp>
          <p:nvCxnSpPr>
            <p:cNvPr id="105" name="Straight Arrow Connector 104"/>
            <p:cNvCxnSpPr/>
            <p:nvPr/>
          </p:nvCxnSpPr>
          <p:spPr>
            <a:xfrm>
              <a:off x="5653548" y="1144245"/>
              <a:ext cx="618126" cy="1113957"/>
            </a:xfrm>
            <a:prstGeom prst="straightConnector1">
              <a:avLst/>
            </a:prstGeom>
            <a:noFill/>
            <a:ln w="15875">
              <a:solidFill>
                <a:srgbClr val="000000"/>
              </a:solidFill>
              <a:round/>
              <a:headEnd type="none" w="med" len="med"/>
              <a:tailEnd type="triangle" w="med" len="med"/>
            </a:ln>
          </p:spPr>
        </p:cxnSp>
        <p:cxnSp>
          <p:nvCxnSpPr>
            <p:cNvPr id="109" name="Straight Arrow Connector 108"/>
            <p:cNvCxnSpPr/>
            <p:nvPr/>
          </p:nvCxnSpPr>
          <p:spPr>
            <a:xfrm flipH="1">
              <a:off x="3464517" y="1135088"/>
              <a:ext cx="2189031" cy="328145"/>
            </a:xfrm>
            <a:prstGeom prst="straightConnector1">
              <a:avLst/>
            </a:prstGeom>
            <a:noFill/>
            <a:ln w="15875">
              <a:solidFill>
                <a:srgbClr val="000000"/>
              </a:solidFill>
              <a:round/>
              <a:headEnd type="none" w="med" len="med"/>
              <a:tailEnd type="triangle" w="med" len="med"/>
            </a:ln>
          </p:spPr>
        </p:cxnSp>
        <p:sp>
          <p:nvSpPr>
            <p:cNvPr id="114" name="TextBox 113"/>
            <p:cNvSpPr txBox="1"/>
            <p:nvPr/>
          </p:nvSpPr>
          <p:spPr>
            <a:xfrm>
              <a:off x="4817723" y="865333"/>
              <a:ext cx="1506877" cy="184666"/>
            </a:xfrm>
            <a:prstGeom prst="rect">
              <a:avLst/>
            </a:prstGeom>
            <a:noFill/>
          </p:spPr>
          <p:txBody>
            <a:bodyPr wrap="square" tIns="0" rtlCol="0">
              <a:spAutoFit/>
            </a:bodyPr>
            <a:lstStyle/>
            <a:p>
              <a:pPr algn="ctr"/>
              <a:r>
                <a:rPr lang="en-US" sz="900" b="1" dirty="0">
                  <a:cs typeface="Calibri" pitchFamily="34" charset="0"/>
                </a:rPr>
                <a:t>Discovery Domains</a:t>
              </a:r>
            </a:p>
          </p:txBody>
        </p:sp>
        <p:cxnSp>
          <p:nvCxnSpPr>
            <p:cNvPr id="119" name="Straight Connector 118"/>
            <p:cNvCxnSpPr/>
            <p:nvPr/>
          </p:nvCxnSpPr>
          <p:spPr>
            <a:xfrm>
              <a:off x="505154" y="4502404"/>
              <a:ext cx="567771" cy="0"/>
            </a:xfrm>
            <a:prstGeom prst="line">
              <a:avLst/>
            </a:prstGeom>
            <a:ln w="28575" cmpd="sng">
              <a:solidFill>
                <a:srgbClr val="FF0000"/>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993905" y="4368594"/>
              <a:ext cx="1132139" cy="323165"/>
            </a:xfrm>
            <a:prstGeom prst="rect">
              <a:avLst/>
            </a:prstGeom>
            <a:noFill/>
          </p:spPr>
          <p:txBody>
            <a:bodyPr wrap="square" tIns="0" rtlCol="0">
              <a:spAutoFit/>
            </a:bodyPr>
            <a:lstStyle/>
            <a:p>
              <a:pPr algn="ctr"/>
              <a:r>
                <a:rPr lang="en-US" sz="900" b="1" dirty="0">
                  <a:cs typeface="Calibri" pitchFamily="34" charset="0"/>
                </a:rPr>
                <a:t>Queries and Notifications</a:t>
              </a:r>
            </a:p>
          </p:txBody>
        </p:sp>
      </p:grpSp>
    </p:spTree>
    <p:custDataLst>
      <p:tags r:id="rId1"/>
    </p:custDataLst>
    <p:extLst>
      <p:ext uri="{BB962C8B-B14F-4D97-AF65-F5344CB8AC3E}">
        <p14:creationId xmlns:p14="http://schemas.microsoft.com/office/powerpoint/2010/main" val="3858394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smtClean="0"/>
              <a:t>During </a:t>
            </a:r>
            <a:r>
              <a:rPr lang="en-US" dirty="0"/>
              <a:t>this lesson the following topics were </a:t>
            </a:r>
            <a:r>
              <a:rPr lang="en-US" dirty="0" smtClean="0"/>
              <a:t>covered:</a:t>
            </a:r>
          </a:p>
          <a:p>
            <a:pPr>
              <a:defRPr/>
            </a:pPr>
            <a:r>
              <a:rPr lang="en-US" dirty="0"/>
              <a:t>iSCSI </a:t>
            </a:r>
            <a:r>
              <a:rPr lang="en-US" dirty="0" smtClean="0"/>
              <a:t>network components</a:t>
            </a:r>
          </a:p>
          <a:p>
            <a:pPr>
              <a:defRPr/>
            </a:pPr>
            <a:r>
              <a:rPr lang="en-US" dirty="0" smtClean="0"/>
              <a:t>iSCSI </a:t>
            </a:r>
            <a:r>
              <a:rPr lang="en-US" dirty="0"/>
              <a:t>connectivity</a:t>
            </a:r>
          </a:p>
          <a:p>
            <a:pPr>
              <a:defRPr/>
            </a:pPr>
            <a:r>
              <a:rPr lang="en-US" dirty="0"/>
              <a:t>iSCSI protocol stack</a:t>
            </a:r>
          </a:p>
          <a:p>
            <a:pPr>
              <a:defRPr/>
            </a:pPr>
            <a:r>
              <a:rPr lang="en-US" dirty="0"/>
              <a:t>iSCSI address and name</a:t>
            </a:r>
          </a:p>
          <a:p>
            <a:pPr>
              <a:defRPr/>
            </a:pPr>
            <a:r>
              <a:rPr lang="en-US" dirty="0"/>
              <a:t>iSCSI discovery</a:t>
            </a:r>
          </a:p>
          <a:p>
            <a:pPr marL="457200" lvl="1" indent="0">
              <a:buNone/>
            </a:pPr>
            <a:endParaRPr lang="en-US" dirty="0" smtClean="0"/>
          </a:p>
          <a:p>
            <a:endParaRPr lang="en-US" dirty="0"/>
          </a:p>
        </p:txBody>
      </p:sp>
      <p:sp>
        <p:nvSpPr>
          <p:cNvPr id="2" name="Title 1"/>
          <p:cNvSpPr>
            <a:spLocks noGrp="1"/>
          </p:cNvSpPr>
          <p:nvPr>
            <p:ph type="title"/>
          </p:nvPr>
        </p:nvSpPr>
        <p:spPr/>
        <p:txBody>
          <a:bodyPr/>
          <a:lstStyle/>
          <a:p>
            <a:r>
              <a:rPr lang="en-US" dirty="0" smtClean="0">
                <a:solidFill>
                  <a:srgbClr val="2C95DD"/>
                </a:solidFill>
              </a:rPr>
              <a:t>Lesson 1: Summary</a:t>
            </a:r>
            <a:endParaRPr lang="en-US" dirty="0"/>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spTree>
    <p:custDataLst>
      <p:tags r:id="rId1"/>
    </p:custDataLst>
    <p:extLst>
      <p:ext uri="{BB962C8B-B14F-4D97-AF65-F5344CB8AC3E}">
        <p14:creationId xmlns:p14="http://schemas.microsoft.com/office/powerpoint/2010/main" val="5706917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defRPr/>
            </a:pPr>
            <a:r>
              <a:rPr lang="en-US" dirty="0" smtClean="0"/>
              <a:t>This lesson covers the following topics:</a:t>
            </a:r>
          </a:p>
          <a:p>
            <a:pPr>
              <a:defRPr/>
            </a:pPr>
            <a:r>
              <a:rPr lang="en-US" dirty="0" smtClean="0"/>
              <a:t>Link aggregation</a:t>
            </a:r>
          </a:p>
          <a:p>
            <a:pPr>
              <a:defRPr/>
            </a:pPr>
            <a:r>
              <a:rPr lang="en-US" dirty="0" smtClean="0"/>
              <a:t>Switch aggregation</a:t>
            </a:r>
          </a:p>
          <a:p>
            <a:pPr>
              <a:defRPr/>
            </a:pPr>
            <a:r>
              <a:rPr lang="en-US" dirty="0"/>
              <a:t>Self-forming </a:t>
            </a:r>
            <a:r>
              <a:rPr lang="en-US" dirty="0" smtClean="0"/>
              <a:t>network</a:t>
            </a:r>
          </a:p>
          <a:p>
            <a:pPr>
              <a:defRPr/>
            </a:pPr>
            <a:r>
              <a:rPr lang="en-US" dirty="0" smtClean="0"/>
              <a:t>Virtual LAN (VLAN)</a:t>
            </a:r>
          </a:p>
          <a:p>
            <a:pPr>
              <a:defRPr/>
            </a:pPr>
            <a:r>
              <a:rPr lang="en-US" dirty="0" smtClean="0"/>
              <a:t>Stretched VLAN</a:t>
            </a:r>
            <a:endParaRPr lang="en-US" dirty="0"/>
          </a:p>
        </p:txBody>
      </p:sp>
      <p:sp>
        <p:nvSpPr>
          <p:cNvPr id="4" name="Title 3"/>
          <p:cNvSpPr>
            <a:spLocks noGrp="1"/>
          </p:cNvSpPr>
          <p:nvPr>
            <p:ph type="title"/>
          </p:nvPr>
        </p:nvSpPr>
        <p:spPr/>
        <p:txBody>
          <a:bodyPr/>
          <a:lstStyle/>
          <a:p>
            <a:r>
              <a:rPr lang="en-US" dirty="0" smtClean="0"/>
              <a:t>Lesson 2: Link Aggregation and VLAN</a:t>
            </a:r>
            <a:endParaRPr lang="en-US" dirty="0"/>
          </a:p>
        </p:txBody>
      </p:sp>
      <p:sp>
        <p:nvSpPr>
          <p:cNvPr id="2" name="Footer Placeholder 1"/>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spTree>
    <p:custDataLst>
      <p:tags r:id="rId1"/>
    </p:custDataLst>
    <p:extLst>
      <p:ext uri="{BB962C8B-B14F-4D97-AF65-F5344CB8AC3E}">
        <p14:creationId xmlns:p14="http://schemas.microsoft.com/office/powerpoint/2010/main" val="2476808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61150" y="1644316"/>
            <a:ext cx="2768154" cy="4708358"/>
          </a:xfrm>
        </p:spPr>
        <p:txBody>
          <a:bodyPr/>
          <a:lstStyle/>
          <a:p>
            <a:r>
              <a:rPr lang="en-US" sz="1600" dirty="0"/>
              <a:t>Link aggregation:</a:t>
            </a:r>
          </a:p>
          <a:p>
            <a:pPr lvl="1"/>
            <a:r>
              <a:rPr lang="en-US" sz="1400" dirty="0"/>
              <a:t>Distributes network traffic across aggregated links</a:t>
            </a:r>
          </a:p>
          <a:p>
            <a:pPr lvl="1"/>
            <a:r>
              <a:rPr lang="en-US" sz="1400" dirty="0"/>
              <a:t>Provides higher throughput than a single link could provide</a:t>
            </a:r>
          </a:p>
          <a:p>
            <a:r>
              <a:rPr lang="en-US" sz="1600" dirty="0"/>
              <a:t>Switch aggregation:</a:t>
            </a:r>
          </a:p>
          <a:p>
            <a:pPr lvl="1"/>
            <a:r>
              <a:rPr lang="en-US" sz="1400" dirty="0"/>
              <a:t>Aggregated physical switches appear as a single logical switch</a:t>
            </a:r>
          </a:p>
          <a:p>
            <a:pPr lvl="1"/>
            <a:r>
              <a:rPr lang="en-US" sz="1400" dirty="0"/>
              <a:t>Distributes traffic across all links from aggregated switches</a:t>
            </a:r>
          </a:p>
          <a:p>
            <a:pPr lvl="1"/>
            <a:r>
              <a:rPr lang="en-US" sz="1400" dirty="0"/>
              <a:t>Provides higher throughput than a single switch could </a:t>
            </a:r>
            <a:r>
              <a:rPr lang="en-US" sz="1400" dirty="0" smtClean="0"/>
              <a:t>provide</a:t>
            </a:r>
            <a:endParaRPr lang="en-US" sz="1400" dirty="0"/>
          </a:p>
          <a:p>
            <a:endParaRPr lang="en-US" sz="1600" dirty="0"/>
          </a:p>
        </p:txBody>
      </p:sp>
      <p:sp>
        <p:nvSpPr>
          <p:cNvPr id="2" name="Title 1"/>
          <p:cNvSpPr>
            <a:spLocks noGrp="1"/>
          </p:cNvSpPr>
          <p:nvPr>
            <p:ph type="title"/>
          </p:nvPr>
        </p:nvSpPr>
        <p:spPr/>
        <p:txBody>
          <a:bodyPr/>
          <a:lstStyle/>
          <a:p>
            <a:r>
              <a:rPr lang="en-US" dirty="0" smtClean="0"/>
              <a:t>Link and Switch Aggregation</a:t>
            </a:r>
            <a:endParaRPr lang="en-US" dirty="0"/>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52" name="Group 51"/>
          <p:cNvGrpSpPr/>
          <p:nvPr/>
        </p:nvGrpSpPr>
        <p:grpSpPr>
          <a:xfrm>
            <a:off x="6332809" y="1828800"/>
            <a:ext cx="2764677" cy="3899804"/>
            <a:chOff x="6248400" y="971550"/>
            <a:chExt cx="2764677" cy="3899804"/>
          </a:xfrm>
        </p:grpSpPr>
        <p:cxnSp>
          <p:nvCxnSpPr>
            <p:cNvPr id="51" name="Straight Connector 50"/>
            <p:cNvCxnSpPr/>
            <p:nvPr/>
          </p:nvCxnSpPr>
          <p:spPr>
            <a:xfrm flipH="1" flipV="1">
              <a:off x="7086600" y="1428750"/>
              <a:ext cx="376708" cy="42801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a:off x="7304354" y="3812819"/>
              <a:ext cx="320151"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7609113" y="2952234"/>
              <a:ext cx="308627" cy="628778"/>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7514745" y="2950607"/>
              <a:ext cx="308627" cy="628778"/>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120260" y="2939084"/>
              <a:ext cx="308627" cy="628778"/>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025892" y="2937458"/>
              <a:ext cx="308627" cy="628778"/>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6845500" y="2465392"/>
              <a:ext cx="1536582" cy="655900"/>
            </a:xfrm>
            <a:prstGeom prst="roundRect">
              <a:avLst>
                <a:gd name="adj" fmla="val 1794"/>
              </a:avLst>
            </a:prstGeom>
            <a:noFill/>
            <a:ln w="127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cs typeface="Calibri" pitchFamily="34" charset="0"/>
              </a:endParaRPr>
            </a:p>
          </p:txBody>
        </p:sp>
        <p:cxnSp>
          <p:nvCxnSpPr>
            <p:cNvPr id="8" name="Straight Connector 7"/>
            <p:cNvCxnSpPr/>
            <p:nvPr/>
          </p:nvCxnSpPr>
          <p:spPr>
            <a:xfrm>
              <a:off x="7266253" y="2851564"/>
              <a:ext cx="426121"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7608062" y="1979132"/>
              <a:ext cx="308627" cy="628778"/>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7513694" y="1977505"/>
              <a:ext cx="308627" cy="628778"/>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7119209" y="1965982"/>
              <a:ext cx="308627" cy="628778"/>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7024841" y="1964356"/>
              <a:ext cx="308627" cy="628778"/>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7462644" y="1428750"/>
              <a:ext cx="376708" cy="42801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pic>
          <p:nvPicPr>
            <p:cNvPr id="14" name="Picture 13" descr="C:\Users\patils1\Desktop\2013 Projects\CIS v2\CIS Slide Deck_Based on Book\Colored Graphics\Ethernet Switc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6690" y="1777314"/>
              <a:ext cx="367418" cy="22946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8" descr="C:\Users\patils1\Desktop\2013 Projects\CIS v2\CIS Slide Deck_Based on Book\Colored Graphics\Physical Compute System With Hypervis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15538" y="1135030"/>
              <a:ext cx="451321" cy="43718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descr="C:\Users\patils1\Desktop\2013 Projects\CIS v2\CIS Slide Deck_Based on Book\Colored Graphics\Ethernet Directo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50359" y="2506581"/>
              <a:ext cx="345208" cy="55153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2" descr="C:\Users\patils1\Desktop\2013 Projects\CIS v2\CIS Slide Deck_Based on Book\Colored Graphics\Ethernet Directo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48284" y="2506581"/>
              <a:ext cx="345208" cy="551539"/>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p:cNvSpPr/>
            <p:nvPr/>
          </p:nvSpPr>
          <p:spPr>
            <a:xfrm>
              <a:off x="7155744" y="2109774"/>
              <a:ext cx="620941" cy="183747"/>
            </a:xfrm>
            <a:prstGeom prst="ellipse">
              <a:avLst/>
            </a:prstGeom>
            <a:noFill/>
            <a:ln w="1270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cs typeface="Calibri" pitchFamily="34" charset="0"/>
              </a:endParaRPr>
            </a:p>
          </p:txBody>
        </p:sp>
        <p:sp>
          <p:nvSpPr>
            <p:cNvPr id="19" name="TextBox 18"/>
            <p:cNvSpPr txBox="1"/>
            <p:nvPr/>
          </p:nvSpPr>
          <p:spPr>
            <a:xfrm>
              <a:off x="8020117" y="2610626"/>
              <a:ext cx="800502" cy="369332"/>
            </a:xfrm>
            <a:prstGeom prst="rect">
              <a:avLst/>
            </a:prstGeom>
            <a:solidFill>
              <a:schemeClr val="bg1"/>
            </a:solidFill>
          </p:spPr>
          <p:txBody>
            <a:bodyPr wrap="square" lIns="0" rIns="0" rtlCol="0">
              <a:spAutoFit/>
            </a:bodyPr>
            <a:lstStyle/>
            <a:p>
              <a:pPr algn="ctr"/>
              <a:r>
                <a:rPr lang="en-US" sz="900" b="1" dirty="0">
                  <a:cs typeface="Calibri" pitchFamily="34" charset="0"/>
                </a:rPr>
                <a:t>Switch Aggregation</a:t>
              </a:r>
            </a:p>
          </p:txBody>
        </p:sp>
        <p:sp>
          <p:nvSpPr>
            <p:cNvPr id="20" name="TextBox 19"/>
            <p:cNvSpPr txBox="1"/>
            <p:nvPr/>
          </p:nvSpPr>
          <p:spPr>
            <a:xfrm>
              <a:off x="6248400" y="2168422"/>
              <a:ext cx="850592" cy="323165"/>
            </a:xfrm>
            <a:prstGeom prst="rect">
              <a:avLst/>
            </a:prstGeom>
            <a:noFill/>
          </p:spPr>
          <p:txBody>
            <a:bodyPr wrap="square" tIns="0" rtlCol="0">
              <a:spAutoFit/>
            </a:bodyPr>
            <a:lstStyle/>
            <a:p>
              <a:pPr algn="ctr"/>
              <a:r>
                <a:rPr lang="en-US" sz="900" b="1" dirty="0">
                  <a:cs typeface="Calibri" pitchFamily="34" charset="0"/>
                </a:rPr>
                <a:t>Ethernet Director</a:t>
              </a:r>
            </a:p>
          </p:txBody>
        </p:sp>
        <p:cxnSp>
          <p:nvCxnSpPr>
            <p:cNvPr id="22" name="Straight Arrow Connector 21"/>
            <p:cNvCxnSpPr/>
            <p:nvPr/>
          </p:nvCxnSpPr>
          <p:spPr>
            <a:xfrm flipH="1">
              <a:off x="7807071" y="2197954"/>
              <a:ext cx="270210" cy="0"/>
            </a:xfrm>
            <a:prstGeom prst="straightConnector1">
              <a:avLst/>
            </a:prstGeom>
            <a:noFill/>
            <a:ln w="15875">
              <a:solidFill>
                <a:srgbClr val="000000"/>
              </a:solidFill>
              <a:round/>
              <a:headEnd type="none" w="med" len="med"/>
              <a:tailEnd type="triangle" w="med" len="med"/>
            </a:ln>
          </p:spPr>
        </p:cxnSp>
        <p:sp>
          <p:nvSpPr>
            <p:cNvPr id="23" name="TextBox 22"/>
            <p:cNvSpPr txBox="1"/>
            <p:nvPr/>
          </p:nvSpPr>
          <p:spPr>
            <a:xfrm>
              <a:off x="8045146" y="2084752"/>
              <a:ext cx="935652" cy="323165"/>
            </a:xfrm>
            <a:prstGeom prst="rect">
              <a:avLst/>
            </a:prstGeom>
            <a:noFill/>
          </p:spPr>
          <p:txBody>
            <a:bodyPr wrap="square" tIns="0" rtlCol="0">
              <a:spAutoFit/>
            </a:bodyPr>
            <a:lstStyle/>
            <a:p>
              <a:pPr algn="ctr"/>
              <a:r>
                <a:rPr lang="en-US" sz="900" b="1" dirty="0">
                  <a:cs typeface="Calibri" pitchFamily="34" charset="0"/>
                </a:rPr>
                <a:t>Aggregated Links</a:t>
              </a:r>
            </a:p>
          </p:txBody>
        </p:sp>
        <p:sp>
          <p:nvSpPr>
            <p:cNvPr id="24" name="TextBox 23"/>
            <p:cNvSpPr txBox="1"/>
            <p:nvPr/>
          </p:nvSpPr>
          <p:spPr>
            <a:xfrm>
              <a:off x="6618215" y="1733550"/>
              <a:ext cx="773266" cy="323165"/>
            </a:xfrm>
            <a:prstGeom prst="rect">
              <a:avLst/>
            </a:prstGeom>
            <a:noFill/>
          </p:spPr>
          <p:txBody>
            <a:bodyPr wrap="square" tIns="0" rtlCol="0">
              <a:spAutoFit/>
            </a:bodyPr>
            <a:lstStyle/>
            <a:p>
              <a:pPr algn="ctr"/>
              <a:r>
                <a:rPr lang="en-US" sz="900" b="1" dirty="0">
                  <a:cs typeface="Calibri" pitchFamily="34" charset="0"/>
                </a:rPr>
                <a:t>Ethernet Switch</a:t>
              </a:r>
            </a:p>
          </p:txBody>
        </p:sp>
        <p:sp>
          <p:nvSpPr>
            <p:cNvPr id="25" name="TextBox 24"/>
            <p:cNvSpPr txBox="1"/>
            <p:nvPr/>
          </p:nvSpPr>
          <p:spPr>
            <a:xfrm>
              <a:off x="6763219" y="971550"/>
              <a:ext cx="1369887" cy="184666"/>
            </a:xfrm>
            <a:prstGeom prst="rect">
              <a:avLst/>
            </a:prstGeom>
            <a:noFill/>
          </p:spPr>
          <p:txBody>
            <a:bodyPr wrap="square" tIns="0" rtlCol="0">
              <a:spAutoFit/>
            </a:bodyPr>
            <a:lstStyle/>
            <a:p>
              <a:pPr algn="ctr"/>
              <a:r>
                <a:rPr lang="en-US" sz="900" b="1" dirty="0">
                  <a:cs typeface="Calibri" pitchFamily="34" charset="0"/>
                </a:rPr>
                <a:t>Compute Systems</a:t>
              </a:r>
            </a:p>
          </p:txBody>
        </p:sp>
        <p:pic>
          <p:nvPicPr>
            <p:cNvPr id="27" name="Picture 26" descr="C:\Users\patils1\Desktop\2013 Projects\CIS v2\CIS Slide Deck_Based on Book\Colored Graphics\Ethernet Switc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6690" y="3445272"/>
              <a:ext cx="367418" cy="229461"/>
            </a:xfrm>
            <a:prstGeom prst="rect">
              <a:avLst/>
            </a:prstGeom>
            <a:noFill/>
            <a:extLst>
              <a:ext uri="{909E8E84-426E-40DD-AFC4-6F175D3DCCD1}">
                <a14:hiddenFill xmlns:a14="http://schemas.microsoft.com/office/drawing/2010/main">
                  <a:solidFill>
                    <a:srgbClr val="FFFFFF"/>
                  </a:solidFill>
                </a14:hiddenFill>
              </a:ext>
            </a:extLst>
          </p:spPr>
        </p:pic>
        <p:sp>
          <p:nvSpPr>
            <p:cNvPr id="32" name="Oval 31"/>
            <p:cNvSpPr/>
            <p:nvPr/>
          </p:nvSpPr>
          <p:spPr>
            <a:xfrm>
              <a:off x="7137430" y="3187966"/>
              <a:ext cx="683035" cy="183747"/>
            </a:xfrm>
            <a:prstGeom prst="ellipse">
              <a:avLst/>
            </a:prstGeom>
            <a:noFill/>
            <a:ln w="1270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cs typeface="Calibri" pitchFamily="34" charset="0"/>
              </a:endParaRPr>
            </a:p>
          </p:txBody>
        </p:sp>
        <p:pic>
          <p:nvPicPr>
            <p:cNvPr id="34" name="Picture 9" descr="C:\Users\patils1\Desktop\2013 Projects\CIS v2\CIS Slide Deck_Based on Book\Colored Graphics\Storage System.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296099" y="3907578"/>
              <a:ext cx="354297" cy="754380"/>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Straight Arrow Connector 38"/>
            <p:cNvCxnSpPr/>
            <p:nvPr/>
          </p:nvCxnSpPr>
          <p:spPr>
            <a:xfrm flipH="1">
              <a:off x="7839350" y="3295312"/>
              <a:ext cx="270210" cy="0"/>
            </a:xfrm>
            <a:prstGeom prst="straightConnector1">
              <a:avLst/>
            </a:prstGeom>
            <a:noFill/>
            <a:ln w="15875">
              <a:solidFill>
                <a:srgbClr val="000000"/>
              </a:solidFill>
              <a:round/>
              <a:headEnd type="none" w="med" len="med"/>
              <a:tailEnd type="triangle" w="med" len="med"/>
            </a:ln>
          </p:spPr>
        </p:cxnSp>
        <p:sp>
          <p:nvSpPr>
            <p:cNvPr id="40" name="TextBox 39"/>
            <p:cNvSpPr txBox="1"/>
            <p:nvPr/>
          </p:nvSpPr>
          <p:spPr>
            <a:xfrm>
              <a:off x="8077425" y="3182110"/>
              <a:ext cx="935652" cy="323165"/>
            </a:xfrm>
            <a:prstGeom prst="rect">
              <a:avLst/>
            </a:prstGeom>
            <a:noFill/>
          </p:spPr>
          <p:txBody>
            <a:bodyPr wrap="square" tIns="0" rtlCol="0">
              <a:spAutoFit/>
            </a:bodyPr>
            <a:lstStyle/>
            <a:p>
              <a:pPr algn="ctr"/>
              <a:r>
                <a:rPr lang="en-US" sz="900" b="1" dirty="0">
                  <a:cs typeface="Calibri" pitchFamily="34" charset="0"/>
                </a:rPr>
                <a:t>Aggregated Links</a:t>
              </a:r>
            </a:p>
          </p:txBody>
        </p:sp>
        <p:sp>
          <p:nvSpPr>
            <p:cNvPr id="41" name="TextBox 40"/>
            <p:cNvSpPr txBox="1"/>
            <p:nvPr/>
          </p:nvSpPr>
          <p:spPr>
            <a:xfrm>
              <a:off x="6583808" y="3426923"/>
              <a:ext cx="773266" cy="323165"/>
            </a:xfrm>
            <a:prstGeom prst="rect">
              <a:avLst/>
            </a:prstGeom>
            <a:noFill/>
          </p:spPr>
          <p:txBody>
            <a:bodyPr wrap="square" tIns="0" rtlCol="0">
              <a:spAutoFit/>
            </a:bodyPr>
            <a:lstStyle/>
            <a:p>
              <a:pPr algn="ctr"/>
              <a:r>
                <a:rPr lang="en-US" sz="900" b="1" dirty="0">
                  <a:cs typeface="Calibri" pitchFamily="34" charset="0"/>
                </a:rPr>
                <a:t>Ethernet Switch</a:t>
              </a:r>
            </a:p>
          </p:txBody>
        </p:sp>
        <p:sp>
          <p:nvSpPr>
            <p:cNvPr id="42" name="TextBox 41"/>
            <p:cNvSpPr txBox="1"/>
            <p:nvPr/>
          </p:nvSpPr>
          <p:spPr>
            <a:xfrm>
              <a:off x="6859922" y="4686688"/>
              <a:ext cx="1245352" cy="184666"/>
            </a:xfrm>
            <a:prstGeom prst="rect">
              <a:avLst/>
            </a:prstGeom>
            <a:noFill/>
          </p:spPr>
          <p:txBody>
            <a:bodyPr wrap="square" tIns="0" rtlCol="0">
              <a:spAutoFit/>
            </a:bodyPr>
            <a:lstStyle/>
            <a:p>
              <a:pPr algn="ctr"/>
              <a:r>
                <a:rPr lang="en-US" sz="900" b="1" dirty="0">
                  <a:cs typeface="Calibri" pitchFamily="34" charset="0"/>
                </a:rPr>
                <a:t>Storage System</a:t>
              </a:r>
            </a:p>
          </p:txBody>
        </p:sp>
        <p:cxnSp>
          <p:nvCxnSpPr>
            <p:cNvPr id="43" name="Straight Arrow Connector 42"/>
            <p:cNvCxnSpPr>
              <a:stCxn id="20" idx="2"/>
            </p:cNvCxnSpPr>
            <p:nvPr/>
          </p:nvCxnSpPr>
          <p:spPr>
            <a:xfrm>
              <a:off x="6673696" y="2491587"/>
              <a:ext cx="278347" cy="205381"/>
            </a:xfrm>
            <a:prstGeom prst="straightConnector1">
              <a:avLst/>
            </a:prstGeom>
            <a:noFill/>
            <a:ln w="15875">
              <a:solidFill>
                <a:srgbClr val="000000"/>
              </a:solidFill>
              <a:round/>
              <a:headEnd type="none" w="med" len="med"/>
              <a:tailEnd type="triangle" w="med" len="med"/>
            </a:ln>
          </p:spPr>
        </p:cxnSp>
        <p:pic>
          <p:nvPicPr>
            <p:cNvPr id="49" name="Picture 28" descr="C:\Users\patils1\Desktop\2013 Projects\CIS v2\CIS Slide Deck_Based on Book\Colored Graphics\Physical Compute System With Hypervis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50413" y="1135030"/>
              <a:ext cx="451321" cy="4371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3" name="Group 92"/>
          <p:cNvGrpSpPr/>
          <p:nvPr/>
        </p:nvGrpSpPr>
        <p:grpSpPr>
          <a:xfrm>
            <a:off x="4635988" y="2052170"/>
            <a:ext cx="1877356" cy="3501831"/>
            <a:chOff x="4069208" y="971550"/>
            <a:chExt cx="1877356" cy="3501831"/>
          </a:xfrm>
        </p:grpSpPr>
        <p:cxnSp>
          <p:nvCxnSpPr>
            <p:cNvPr id="87" name="Straight Connector 86"/>
            <p:cNvCxnSpPr/>
            <p:nvPr/>
          </p:nvCxnSpPr>
          <p:spPr>
            <a:xfrm rot="16200000">
              <a:off x="4250797" y="2530053"/>
              <a:ext cx="1337350"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16200000">
              <a:off x="4391005" y="2530053"/>
              <a:ext cx="1337350"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16200000">
              <a:off x="4180693" y="2530053"/>
              <a:ext cx="1337350"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a:off x="4320901" y="2530053"/>
              <a:ext cx="1337350"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4572000" y="1428750"/>
              <a:ext cx="376708" cy="42801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a:off x="4789754" y="3414846"/>
              <a:ext cx="320151"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4948044" y="1428750"/>
              <a:ext cx="376708" cy="42801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pic>
          <p:nvPicPr>
            <p:cNvPr id="67" name="Picture 66" descr="C:\Users\patils1\Desktop\2013 Projects\CIS v2\CIS Slide Deck_Based on Book\Colored Graphics\Ethernet Switc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72090" y="1777314"/>
              <a:ext cx="367418" cy="229461"/>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8" descr="C:\Users\patils1\Desktop\2013 Projects\CIS v2\CIS Slide Deck_Based on Book\Colored Graphics\Physical Compute System With Hypervis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00938" y="1135030"/>
              <a:ext cx="451321" cy="437189"/>
            </a:xfrm>
            <a:prstGeom prst="rect">
              <a:avLst/>
            </a:prstGeom>
            <a:noFill/>
            <a:extLst>
              <a:ext uri="{909E8E84-426E-40DD-AFC4-6F175D3DCCD1}">
                <a14:hiddenFill xmlns:a14="http://schemas.microsoft.com/office/drawing/2010/main">
                  <a:solidFill>
                    <a:srgbClr val="FFFFFF"/>
                  </a:solidFill>
                </a14:hiddenFill>
              </a:ext>
            </a:extLst>
          </p:spPr>
        </p:pic>
        <p:cxnSp>
          <p:nvCxnSpPr>
            <p:cNvPr id="74" name="Straight Arrow Connector 73"/>
            <p:cNvCxnSpPr/>
            <p:nvPr/>
          </p:nvCxnSpPr>
          <p:spPr>
            <a:xfrm flipH="1" flipV="1">
              <a:off x="5135880" y="2521681"/>
              <a:ext cx="179728" cy="193575"/>
            </a:xfrm>
            <a:prstGeom prst="straightConnector1">
              <a:avLst/>
            </a:prstGeom>
            <a:noFill/>
            <a:ln w="15875">
              <a:solidFill>
                <a:srgbClr val="000000"/>
              </a:solidFill>
              <a:round/>
              <a:headEnd type="none" w="med" len="med"/>
              <a:tailEnd type="triangle" w="med" len="med"/>
            </a:ln>
          </p:spPr>
        </p:cxnSp>
        <p:sp>
          <p:nvSpPr>
            <p:cNvPr id="75" name="TextBox 74"/>
            <p:cNvSpPr txBox="1"/>
            <p:nvPr/>
          </p:nvSpPr>
          <p:spPr>
            <a:xfrm>
              <a:off x="5010912" y="2729078"/>
              <a:ext cx="935652" cy="323165"/>
            </a:xfrm>
            <a:prstGeom prst="rect">
              <a:avLst/>
            </a:prstGeom>
            <a:noFill/>
          </p:spPr>
          <p:txBody>
            <a:bodyPr wrap="square" tIns="0" rtlCol="0">
              <a:spAutoFit/>
            </a:bodyPr>
            <a:lstStyle/>
            <a:p>
              <a:pPr algn="ctr"/>
              <a:r>
                <a:rPr lang="en-US" sz="900" b="1" dirty="0">
                  <a:cs typeface="Calibri" pitchFamily="34" charset="0"/>
                </a:rPr>
                <a:t>Aggregated Links</a:t>
              </a:r>
            </a:p>
          </p:txBody>
        </p:sp>
        <p:sp>
          <p:nvSpPr>
            <p:cNvPr id="76" name="TextBox 75"/>
            <p:cNvSpPr txBox="1"/>
            <p:nvPr/>
          </p:nvSpPr>
          <p:spPr>
            <a:xfrm>
              <a:off x="4103615" y="1733550"/>
              <a:ext cx="773266" cy="323165"/>
            </a:xfrm>
            <a:prstGeom prst="rect">
              <a:avLst/>
            </a:prstGeom>
            <a:noFill/>
          </p:spPr>
          <p:txBody>
            <a:bodyPr wrap="square" tIns="0" rtlCol="0">
              <a:spAutoFit/>
            </a:bodyPr>
            <a:lstStyle/>
            <a:p>
              <a:pPr algn="ctr"/>
              <a:r>
                <a:rPr lang="en-US" sz="900" b="1" dirty="0">
                  <a:cs typeface="Calibri" pitchFamily="34" charset="0"/>
                </a:rPr>
                <a:t>Ethernet Switch</a:t>
              </a:r>
            </a:p>
          </p:txBody>
        </p:sp>
        <p:sp>
          <p:nvSpPr>
            <p:cNvPr id="77" name="TextBox 76"/>
            <p:cNvSpPr txBox="1"/>
            <p:nvPr/>
          </p:nvSpPr>
          <p:spPr>
            <a:xfrm>
              <a:off x="4248619" y="971550"/>
              <a:ext cx="1369887" cy="184666"/>
            </a:xfrm>
            <a:prstGeom prst="rect">
              <a:avLst/>
            </a:prstGeom>
            <a:noFill/>
          </p:spPr>
          <p:txBody>
            <a:bodyPr wrap="square" tIns="0" rtlCol="0">
              <a:spAutoFit/>
            </a:bodyPr>
            <a:lstStyle/>
            <a:p>
              <a:pPr algn="ctr"/>
              <a:r>
                <a:rPr lang="en-US" sz="900" b="1" dirty="0">
                  <a:cs typeface="Calibri" pitchFamily="34" charset="0"/>
                </a:rPr>
                <a:t>Compute Systems</a:t>
              </a:r>
            </a:p>
          </p:txBody>
        </p:sp>
        <p:pic>
          <p:nvPicPr>
            <p:cNvPr id="78" name="Picture 77" descr="C:\Users\patils1\Desktop\2013 Projects\CIS v2\CIS Slide Deck_Based on Book\Colored Graphics\Ethernet Switc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72090" y="3047299"/>
              <a:ext cx="367418" cy="229461"/>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9" descr="C:\Users\patils1\Desktop\2013 Projects\CIS v2\CIS Slide Deck_Based on Book\Colored Graphics\Storage System.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81499" y="3509605"/>
              <a:ext cx="354297" cy="754380"/>
            </a:xfrm>
            <a:prstGeom prst="rect">
              <a:avLst/>
            </a:prstGeom>
            <a:noFill/>
            <a:extLst>
              <a:ext uri="{909E8E84-426E-40DD-AFC4-6F175D3DCCD1}">
                <a14:hiddenFill xmlns:a14="http://schemas.microsoft.com/office/drawing/2010/main">
                  <a:solidFill>
                    <a:srgbClr val="FFFFFF"/>
                  </a:solidFill>
                </a14:hiddenFill>
              </a:ext>
            </a:extLst>
          </p:spPr>
        </p:pic>
        <p:sp>
          <p:nvSpPr>
            <p:cNvPr id="83" name="TextBox 82"/>
            <p:cNvSpPr txBox="1"/>
            <p:nvPr/>
          </p:nvSpPr>
          <p:spPr>
            <a:xfrm>
              <a:off x="4069208" y="3028950"/>
              <a:ext cx="773266" cy="323165"/>
            </a:xfrm>
            <a:prstGeom prst="rect">
              <a:avLst/>
            </a:prstGeom>
            <a:noFill/>
          </p:spPr>
          <p:txBody>
            <a:bodyPr wrap="square" tIns="0" rtlCol="0">
              <a:spAutoFit/>
            </a:bodyPr>
            <a:lstStyle/>
            <a:p>
              <a:pPr algn="ctr"/>
              <a:r>
                <a:rPr lang="en-US" sz="900" b="1" dirty="0">
                  <a:cs typeface="Calibri" pitchFamily="34" charset="0"/>
                </a:rPr>
                <a:t>Ethernet Switch</a:t>
              </a:r>
            </a:p>
          </p:txBody>
        </p:sp>
        <p:sp>
          <p:nvSpPr>
            <p:cNvPr id="84" name="TextBox 83"/>
            <p:cNvSpPr txBox="1"/>
            <p:nvPr/>
          </p:nvSpPr>
          <p:spPr>
            <a:xfrm>
              <a:off x="4345322" y="4288715"/>
              <a:ext cx="1245352" cy="184666"/>
            </a:xfrm>
            <a:prstGeom prst="rect">
              <a:avLst/>
            </a:prstGeom>
            <a:noFill/>
          </p:spPr>
          <p:txBody>
            <a:bodyPr wrap="square" tIns="0" rtlCol="0">
              <a:spAutoFit/>
            </a:bodyPr>
            <a:lstStyle/>
            <a:p>
              <a:pPr algn="ctr"/>
              <a:r>
                <a:rPr lang="en-US" sz="900" b="1" dirty="0">
                  <a:cs typeface="Calibri" pitchFamily="34" charset="0"/>
                </a:rPr>
                <a:t>Storage System</a:t>
              </a:r>
            </a:p>
          </p:txBody>
        </p:sp>
        <p:pic>
          <p:nvPicPr>
            <p:cNvPr id="86" name="Picture 28" descr="C:\Users\patils1\Desktop\2013 Projects\CIS v2\CIS Slide Deck_Based on Book\Colored Graphics\Physical Compute System With Hypervis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35813" y="1135030"/>
              <a:ext cx="451321" cy="437189"/>
            </a:xfrm>
            <a:prstGeom prst="rect">
              <a:avLst/>
            </a:prstGeom>
            <a:noFill/>
            <a:extLst>
              <a:ext uri="{909E8E84-426E-40DD-AFC4-6F175D3DCCD1}">
                <a14:hiddenFill xmlns:a14="http://schemas.microsoft.com/office/drawing/2010/main">
                  <a:solidFill>
                    <a:srgbClr val="FFFFFF"/>
                  </a:solidFill>
                </a14:hiddenFill>
              </a:ext>
            </a:extLst>
          </p:spPr>
        </p:pic>
        <p:sp>
          <p:nvSpPr>
            <p:cNvPr id="91" name="Oval 90"/>
            <p:cNvSpPr/>
            <p:nvPr/>
          </p:nvSpPr>
          <p:spPr>
            <a:xfrm>
              <a:off x="4750324" y="2403243"/>
              <a:ext cx="385556" cy="183747"/>
            </a:xfrm>
            <a:prstGeom prst="ellipse">
              <a:avLst/>
            </a:prstGeom>
            <a:noFill/>
            <a:ln w="1270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cs typeface="Calibri" pitchFamily="34" charset="0"/>
              </a:endParaRPr>
            </a:p>
          </p:txBody>
        </p:sp>
      </p:grpSp>
    </p:spTree>
    <p:custDataLst>
      <p:tags r:id="rId1"/>
    </p:custDataLst>
    <p:extLst>
      <p:ext uri="{BB962C8B-B14F-4D97-AF65-F5344CB8AC3E}">
        <p14:creationId xmlns:p14="http://schemas.microsoft.com/office/powerpoint/2010/main" val="2329493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1200" dirty="0"/>
              <a:t>Self-forming network:</a:t>
            </a:r>
          </a:p>
          <a:p>
            <a:pPr lvl="1"/>
            <a:r>
              <a:rPr lang="en-US" sz="1200" dirty="0"/>
              <a:t>Allows an Ethernet switch to join an Ethernet network automatically</a:t>
            </a:r>
          </a:p>
          <a:p>
            <a:pPr lvl="1"/>
            <a:r>
              <a:rPr lang="en-US" sz="1200" dirty="0"/>
              <a:t>Network automatically detects new switch, discovers topology, and populate routing table to start forwarding traffic immediately</a:t>
            </a:r>
          </a:p>
          <a:p>
            <a:r>
              <a:rPr lang="en-US" sz="1200" dirty="0"/>
              <a:t>Self-forming link aggregation:</a:t>
            </a:r>
          </a:p>
          <a:p>
            <a:pPr lvl="1"/>
            <a:r>
              <a:rPr lang="en-US" sz="1200" dirty="0"/>
              <a:t>Includes new </a:t>
            </a:r>
            <a:r>
              <a:rPr lang="en-US" sz="1200" dirty="0" err="1"/>
              <a:t>interswitch</a:t>
            </a:r>
            <a:r>
              <a:rPr lang="en-US" sz="1200" dirty="0"/>
              <a:t> links into a port-channel automatically and redistributes network traffic among all aggregated links</a:t>
            </a:r>
          </a:p>
        </p:txBody>
      </p:sp>
      <p:sp>
        <p:nvSpPr>
          <p:cNvPr id="2" name="Title 1"/>
          <p:cNvSpPr>
            <a:spLocks noGrp="1"/>
          </p:cNvSpPr>
          <p:nvPr>
            <p:ph type="title"/>
          </p:nvPr>
        </p:nvSpPr>
        <p:spPr/>
        <p:txBody>
          <a:bodyPr/>
          <a:lstStyle/>
          <a:p>
            <a:r>
              <a:rPr lang="en-US" dirty="0" smtClean="0"/>
              <a:t>Self-forming Network and Link Aggregation</a:t>
            </a:r>
            <a:endParaRPr lang="en-US" dirty="0"/>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6" name="Group 5"/>
          <p:cNvGrpSpPr/>
          <p:nvPr/>
        </p:nvGrpSpPr>
        <p:grpSpPr>
          <a:xfrm>
            <a:off x="2372002" y="3505200"/>
            <a:ext cx="4409799" cy="1693148"/>
            <a:chOff x="1914800" y="2696510"/>
            <a:chExt cx="4887815" cy="1693148"/>
          </a:xfrm>
        </p:grpSpPr>
        <p:grpSp>
          <p:nvGrpSpPr>
            <p:cNvPr id="7" name="Group 6"/>
            <p:cNvGrpSpPr/>
            <p:nvPr/>
          </p:nvGrpSpPr>
          <p:grpSpPr>
            <a:xfrm>
              <a:off x="1914800" y="2771397"/>
              <a:ext cx="4887815" cy="1618261"/>
              <a:chOff x="304799" y="990601"/>
              <a:chExt cx="3461393" cy="2297318"/>
            </a:xfrm>
          </p:grpSpPr>
          <p:sp>
            <p:nvSpPr>
              <p:cNvPr id="9" name="Rounded Rectangle 8"/>
              <p:cNvSpPr/>
              <p:nvPr/>
            </p:nvSpPr>
            <p:spPr>
              <a:xfrm>
                <a:off x="304799" y="990601"/>
                <a:ext cx="3461393" cy="2266413"/>
              </a:xfrm>
              <a:prstGeom prst="roundRect">
                <a:avLst>
                  <a:gd name="adj" fmla="val 5186"/>
                </a:avLst>
              </a:prstGeom>
              <a:gradFill flip="none" rotWithShape="1">
                <a:gsLst>
                  <a:gs pos="0">
                    <a:schemeClr val="bg1">
                      <a:lumMod val="95000"/>
                    </a:schemeClr>
                  </a:gs>
                  <a:gs pos="100000">
                    <a:schemeClr val="bg1"/>
                  </a:gs>
                </a:gsLst>
                <a:lin ang="16200000" scaled="1"/>
                <a:tileRect/>
              </a:gradFill>
              <a:ln w="12700"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p>
            </p:txBody>
          </p:sp>
          <p:sp>
            <p:nvSpPr>
              <p:cNvPr id="10" name="Content Placeholder 2"/>
              <p:cNvSpPr txBox="1">
                <a:spLocks/>
              </p:cNvSpPr>
              <p:nvPr/>
            </p:nvSpPr>
            <p:spPr>
              <a:xfrm>
                <a:off x="446164" y="1189416"/>
                <a:ext cx="3287822" cy="2098503"/>
              </a:xfrm>
              <a:prstGeom prst="rect">
                <a:avLst/>
              </a:prstGeom>
            </p:spPr>
            <p:txBody>
              <a:bodyPr vert="horz" lIns="0" tIns="0" rIns="0" bIns="0"/>
              <a:lstStyle>
                <a:lvl1pPr marL="228600" indent="-228600" algn="l" defTabSz="457200" rtl="0" eaLnBrk="1" latinLnBrk="0" hangingPunct="1">
                  <a:spcBef>
                    <a:spcPts val="1200"/>
                  </a:spcBef>
                  <a:buClr>
                    <a:schemeClr val="tx2"/>
                  </a:buClr>
                  <a:buFont typeface="Arial"/>
                  <a:buChar char="•"/>
                  <a:defRPr sz="2000" kern="1200">
                    <a:solidFill>
                      <a:schemeClr val="tx1"/>
                    </a:solidFill>
                    <a:latin typeface="+mn-lt"/>
                    <a:ea typeface="+mn-ea"/>
                    <a:cs typeface="+mn-cs"/>
                  </a:defRPr>
                </a:lvl1pPr>
                <a:lvl2pPr marL="742950" indent="-285750" algn="l" defTabSz="457200" rtl="0" eaLnBrk="1" latinLnBrk="0" hangingPunct="1">
                  <a:spcBef>
                    <a:spcPts val="300"/>
                  </a:spcBef>
                  <a:buClr>
                    <a:schemeClr val="tx2"/>
                  </a:buClr>
                  <a:buFont typeface="Arial"/>
                  <a:buChar char="–"/>
                  <a:defRPr sz="1800" kern="1200">
                    <a:solidFill>
                      <a:schemeClr val="tx1"/>
                    </a:solidFill>
                    <a:latin typeface="+mn-lt"/>
                    <a:ea typeface="+mn-ea"/>
                    <a:cs typeface="+mn-cs"/>
                  </a:defRPr>
                </a:lvl2pPr>
                <a:lvl3pPr marL="1084263" indent="-169863" algn="l" defTabSz="457200" rtl="0" eaLnBrk="1" latinLnBrk="0" hangingPunct="1">
                  <a:spcBef>
                    <a:spcPts val="300"/>
                  </a:spcBef>
                  <a:buClr>
                    <a:schemeClr val="tx2"/>
                  </a:buClr>
                  <a:buFont typeface="Arial"/>
                  <a:buChar char="•"/>
                  <a:defRPr sz="1600" kern="1200">
                    <a:solidFill>
                      <a:schemeClr val="tx1"/>
                    </a:solidFill>
                    <a:latin typeface="+mn-lt"/>
                    <a:ea typeface="+mn-ea"/>
                    <a:cs typeface="+mn-cs"/>
                  </a:defRPr>
                </a:lvl3pPr>
                <a:lvl4pPr marL="1430338" indent="-168275" algn="l" defTabSz="457200" rtl="0" eaLnBrk="1" latinLnBrk="0" hangingPunct="1">
                  <a:spcBef>
                    <a:spcPts val="300"/>
                  </a:spcBef>
                  <a:buClr>
                    <a:schemeClr val="tx2"/>
                  </a:buClr>
                  <a:buFont typeface="Arial"/>
                  <a:buChar char="–"/>
                  <a:defRPr sz="1400" kern="1200">
                    <a:solidFill>
                      <a:schemeClr val="tx1"/>
                    </a:solidFill>
                    <a:latin typeface="+mn-lt"/>
                    <a:ea typeface="+mn-ea"/>
                    <a:cs typeface="+mn-cs"/>
                  </a:defRPr>
                </a:lvl4pPr>
                <a:lvl5pPr marL="1770063" indent="-169863" algn="l" defTabSz="457200" rtl="0" eaLnBrk="1" latinLnBrk="0" hangingPunct="1">
                  <a:spcBef>
                    <a:spcPts val="300"/>
                  </a:spcBef>
                  <a:buClr>
                    <a:schemeClr val="tx2"/>
                  </a:buClr>
                  <a:buFont typeface="Arial"/>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dirty="0"/>
                  <a:t>Simplify configuration and ongoing management operations</a:t>
                </a:r>
              </a:p>
              <a:p>
                <a:r>
                  <a:rPr lang="en-US" sz="1200" dirty="0"/>
                  <a:t>Reduce manual, repetitive, and error-prone configuration tasks</a:t>
                </a:r>
              </a:p>
              <a:p>
                <a:r>
                  <a:rPr lang="en-US" sz="1200" dirty="0"/>
                  <a:t>Provide agility needed to deploy, scale, and manage network infrastructure</a:t>
                </a:r>
              </a:p>
              <a:p>
                <a:endParaRPr lang="en-US" sz="1200" dirty="0"/>
              </a:p>
            </p:txBody>
          </p:sp>
        </p:grpSp>
        <p:sp>
          <p:nvSpPr>
            <p:cNvPr id="8" name="Rectangle 7"/>
            <p:cNvSpPr/>
            <p:nvPr/>
          </p:nvSpPr>
          <p:spPr>
            <a:xfrm>
              <a:off x="3859943" y="2696510"/>
              <a:ext cx="997528"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dirty="0">
                  <a:solidFill>
                    <a:schemeClr val="tx1"/>
                  </a:solidFill>
                  <a:cs typeface="Calibri" pitchFamily="34" charset="0"/>
                </a:rPr>
                <a:t>Benefits</a:t>
              </a:r>
            </a:p>
          </p:txBody>
        </p:sp>
      </p:grpSp>
    </p:spTree>
    <p:custDataLst>
      <p:tags r:id="rId1"/>
    </p:custDataLst>
    <p:extLst>
      <p:ext uri="{BB962C8B-B14F-4D97-AF65-F5344CB8AC3E}">
        <p14:creationId xmlns:p14="http://schemas.microsoft.com/office/powerpoint/2010/main" val="228503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61149" y="3097658"/>
            <a:ext cx="6569243" cy="3255016"/>
          </a:xfrm>
        </p:spPr>
        <p:txBody>
          <a:bodyPr/>
          <a:lstStyle/>
          <a:p>
            <a:r>
              <a:rPr lang="en-US" sz="2000" dirty="0" smtClean="0"/>
              <a:t>Helps </a:t>
            </a:r>
            <a:r>
              <a:rPr lang="en-US" sz="2000" dirty="0"/>
              <a:t>isolating </a:t>
            </a:r>
            <a:r>
              <a:rPr lang="en-US" sz="2000" dirty="0" smtClean="0"/>
              <a:t>iSCSI </a:t>
            </a:r>
            <a:r>
              <a:rPr lang="en-US" sz="2000" dirty="0"/>
              <a:t>traffic from other network traffic </a:t>
            </a:r>
            <a:r>
              <a:rPr lang="en-US" sz="2000" dirty="0" smtClean="0"/>
              <a:t>in a physical Ethernet network</a:t>
            </a:r>
            <a:endParaRPr lang="en-US" sz="2000" dirty="0"/>
          </a:p>
          <a:p>
            <a:r>
              <a:rPr lang="en-US" sz="2000" dirty="0" smtClean="0"/>
              <a:t>Configuring </a:t>
            </a:r>
            <a:r>
              <a:rPr lang="en-US" sz="2000" dirty="0"/>
              <a:t>a VLAN:</a:t>
            </a:r>
          </a:p>
          <a:p>
            <a:pPr lvl="1"/>
            <a:r>
              <a:rPr lang="en-US" sz="2000" dirty="0"/>
              <a:t>Define </a:t>
            </a:r>
            <a:r>
              <a:rPr lang="en-US" sz="2000" dirty="0" smtClean="0"/>
              <a:t>VLANs </a:t>
            </a:r>
            <a:r>
              <a:rPr lang="en-US" sz="2000" dirty="0"/>
              <a:t>on </a:t>
            </a:r>
            <a:r>
              <a:rPr lang="en-US" sz="2000" dirty="0" smtClean="0"/>
              <a:t>switches with specific </a:t>
            </a:r>
            <a:r>
              <a:rPr lang="en-US" sz="2000" dirty="0"/>
              <a:t>VLAN </a:t>
            </a:r>
            <a:r>
              <a:rPr lang="en-US" sz="2000" dirty="0" smtClean="0"/>
              <a:t>IDs</a:t>
            </a:r>
            <a:endParaRPr lang="en-US" sz="2000" dirty="0"/>
          </a:p>
          <a:p>
            <a:pPr lvl="1"/>
            <a:r>
              <a:rPr lang="en-US" sz="2000" dirty="0"/>
              <a:t>Configure VLAN membership based on </a:t>
            </a:r>
            <a:r>
              <a:rPr lang="en-US" sz="2000" dirty="0" smtClean="0"/>
              <a:t>a supported technique</a:t>
            </a:r>
          </a:p>
          <a:p>
            <a:pPr lvl="2"/>
            <a:r>
              <a:rPr lang="en-US" sz="1800" dirty="0" smtClean="0"/>
              <a:t>Port-based, MAC-based, protocol-based, </a:t>
            </a:r>
            <a:r>
              <a:rPr lang="en-US" sz="1800" dirty="0"/>
              <a:t>IP subnet </a:t>
            </a:r>
            <a:r>
              <a:rPr lang="en-US" sz="1800" dirty="0" smtClean="0"/>
              <a:t>address-based, </a:t>
            </a:r>
            <a:r>
              <a:rPr lang="en-US" sz="1800" dirty="0"/>
              <a:t>or </a:t>
            </a:r>
            <a:r>
              <a:rPr lang="en-US" sz="1800" dirty="0" smtClean="0"/>
              <a:t>application-based</a:t>
            </a:r>
          </a:p>
        </p:txBody>
      </p:sp>
      <p:sp>
        <p:nvSpPr>
          <p:cNvPr id="2" name="Title 1"/>
          <p:cNvSpPr>
            <a:spLocks noGrp="1"/>
          </p:cNvSpPr>
          <p:nvPr>
            <p:ph type="title"/>
          </p:nvPr>
        </p:nvSpPr>
        <p:spPr/>
        <p:txBody>
          <a:bodyPr/>
          <a:lstStyle/>
          <a:p>
            <a:r>
              <a:rPr lang="en-US" dirty="0" smtClean="0"/>
              <a:t>Virtual LAN (VLAN)</a:t>
            </a:r>
            <a:endParaRPr lang="en-US" dirty="0"/>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10" name="Group 9"/>
          <p:cNvGrpSpPr/>
          <p:nvPr/>
        </p:nvGrpSpPr>
        <p:grpSpPr>
          <a:xfrm>
            <a:off x="1674688" y="1757250"/>
            <a:ext cx="7248496" cy="1214550"/>
            <a:chOff x="125970" y="798190"/>
            <a:chExt cx="8545183" cy="1214550"/>
          </a:xfrm>
        </p:grpSpPr>
        <p:sp>
          <p:nvSpPr>
            <p:cNvPr id="11" name="Rectangle 10"/>
            <p:cNvSpPr/>
            <p:nvPr/>
          </p:nvSpPr>
          <p:spPr>
            <a:xfrm>
              <a:off x="125970" y="92820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441553" y="996920"/>
              <a:ext cx="8229600" cy="1015820"/>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600" dirty="0">
                  <a:solidFill>
                    <a:schemeClr val="tx1"/>
                  </a:solidFill>
                </a:rPr>
                <a:t>A logical network created on a LAN enabling communication between a group of nodes with a common set of functional requirements, independent of their physical location in the network.</a:t>
              </a:r>
            </a:p>
          </p:txBody>
        </p:sp>
        <p:sp>
          <p:nvSpPr>
            <p:cNvPr id="13" name="Rectangle 12"/>
            <p:cNvSpPr/>
            <p:nvPr/>
          </p:nvSpPr>
          <p:spPr>
            <a:xfrm>
              <a:off x="175740" y="798190"/>
              <a:ext cx="4343400" cy="397459"/>
            </a:xfrm>
            <a:prstGeom prst="rect">
              <a:avLst/>
            </a:prstGeom>
            <a:solidFill>
              <a:srgbClr val="2C95D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kern="0" dirty="0">
                  <a:solidFill>
                    <a:schemeClr val="bg1"/>
                  </a:solidFill>
                  <a:ea typeface="Verdana" panose="020B0604030504040204" pitchFamily="34" charset="0"/>
                  <a:cs typeface="Verdana" panose="020B0604030504040204" pitchFamily="34" charset="0"/>
                </a:rPr>
                <a:t>VLAN</a:t>
              </a:r>
            </a:p>
          </p:txBody>
        </p:sp>
      </p:grpSp>
    </p:spTree>
    <p:custDataLst>
      <p:tags r:id="rId1"/>
    </p:custDataLst>
    <p:extLst>
      <p:ext uri="{BB962C8B-B14F-4D97-AF65-F5344CB8AC3E}">
        <p14:creationId xmlns:p14="http://schemas.microsoft.com/office/powerpoint/2010/main" val="1057125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000" dirty="0"/>
              <a:t>VLAN </a:t>
            </a:r>
            <a:r>
              <a:rPr lang="en-US" sz="2000" dirty="0" err="1"/>
              <a:t>trunking</a:t>
            </a:r>
            <a:r>
              <a:rPr lang="en-US" sz="2000" dirty="0"/>
              <a:t> allows a single network link (trunk link) to carry multiple VLAN traffic</a:t>
            </a:r>
          </a:p>
          <a:p>
            <a:r>
              <a:rPr lang="en-US" sz="2000" dirty="0"/>
              <a:t>To enable </a:t>
            </a:r>
            <a:r>
              <a:rPr lang="en-US" sz="2000" dirty="0" err="1"/>
              <a:t>trunking</a:t>
            </a:r>
            <a:r>
              <a:rPr lang="en-US" sz="2000" dirty="0"/>
              <a:t>, trunk ports must be configured on both sending and receiving network components</a:t>
            </a:r>
          </a:p>
          <a:p>
            <a:r>
              <a:rPr lang="en-US" sz="2000" dirty="0"/>
              <a:t>Sending network component inserts a tag field containing VLAN ID into an Ethernet frame before sending through a trunk link</a:t>
            </a:r>
          </a:p>
          <a:p>
            <a:r>
              <a:rPr lang="en-US" sz="2000" dirty="0"/>
              <a:t>Receiving network component reads the tag and forwards the frame to destination port(s) </a:t>
            </a:r>
          </a:p>
          <a:p>
            <a:pPr lvl="1"/>
            <a:r>
              <a:rPr lang="en-US" sz="2000" dirty="0"/>
              <a:t>Tag is removed once </a:t>
            </a:r>
            <a:r>
              <a:rPr lang="en-US" sz="2000" dirty="0" smtClean="0"/>
              <a:t>a frame </a:t>
            </a:r>
            <a:r>
              <a:rPr lang="en-US" sz="2000" dirty="0"/>
              <a:t>leaves trunk link to reach a node </a:t>
            </a:r>
            <a:r>
              <a:rPr lang="en-US" sz="2000" dirty="0" smtClean="0"/>
              <a:t>port</a:t>
            </a:r>
            <a:endParaRPr lang="en-US" sz="2000" dirty="0"/>
          </a:p>
        </p:txBody>
      </p:sp>
      <p:sp>
        <p:nvSpPr>
          <p:cNvPr id="2" name="Title 1"/>
          <p:cNvSpPr>
            <a:spLocks noGrp="1"/>
          </p:cNvSpPr>
          <p:nvPr>
            <p:ph type="title"/>
          </p:nvPr>
        </p:nvSpPr>
        <p:spPr/>
        <p:txBody>
          <a:bodyPr/>
          <a:lstStyle/>
          <a:p>
            <a:r>
              <a:rPr lang="en-US" dirty="0"/>
              <a:t>VLAN </a:t>
            </a:r>
            <a:r>
              <a:rPr lang="en-US" dirty="0" err="1"/>
              <a:t>Trunking</a:t>
            </a:r>
            <a:r>
              <a:rPr lang="en-US" dirty="0"/>
              <a:t> and Tagging</a:t>
            </a:r>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spTree>
    <p:custDataLst>
      <p:tags r:id="rId1"/>
    </p:custDataLst>
    <p:extLst>
      <p:ext uri="{BB962C8B-B14F-4D97-AF65-F5344CB8AC3E}">
        <p14:creationId xmlns:p14="http://schemas.microsoft.com/office/powerpoint/2010/main" val="3652484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Stretched VLAN</a:t>
            </a:r>
            <a:endParaRPr lang="en-US" dirty="0"/>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105" name="Group 104"/>
          <p:cNvGrpSpPr/>
          <p:nvPr/>
        </p:nvGrpSpPr>
        <p:grpSpPr>
          <a:xfrm>
            <a:off x="1587357" y="3474378"/>
            <a:ext cx="7125016" cy="2238053"/>
            <a:chOff x="314688" y="2286163"/>
            <a:chExt cx="7838712" cy="2419187"/>
          </a:xfrm>
        </p:grpSpPr>
        <p:pic>
          <p:nvPicPr>
            <p:cNvPr id="56" name="Picture 3" descr="C:\Users\patils1\Desktop\2013 Projects\CIS v2\CIS Slide Deck_Based on Book\Colored Graphics\LAN-WA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65588" y="3308092"/>
              <a:ext cx="850767" cy="548640"/>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Group 56"/>
            <p:cNvGrpSpPr/>
            <p:nvPr/>
          </p:nvGrpSpPr>
          <p:grpSpPr>
            <a:xfrm>
              <a:off x="3377303" y="3510547"/>
              <a:ext cx="1705878" cy="241158"/>
              <a:chOff x="2904543" y="5005088"/>
              <a:chExt cx="2064113" cy="336933"/>
            </a:xfrm>
          </p:grpSpPr>
          <p:grpSp>
            <p:nvGrpSpPr>
              <p:cNvPr id="58" name="Group 57"/>
              <p:cNvGrpSpPr/>
              <p:nvPr/>
            </p:nvGrpSpPr>
            <p:grpSpPr>
              <a:xfrm>
                <a:off x="2904543" y="5005088"/>
                <a:ext cx="2064113" cy="336933"/>
                <a:chOff x="6617222" y="5005088"/>
                <a:chExt cx="2064113" cy="336933"/>
              </a:xfrm>
              <a:noFill/>
            </p:grpSpPr>
            <p:cxnSp>
              <p:nvCxnSpPr>
                <p:cNvPr id="60" name="Straight Connector 59"/>
                <p:cNvCxnSpPr/>
                <p:nvPr/>
              </p:nvCxnSpPr>
              <p:spPr>
                <a:xfrm>
                  <a:off x="6665015" y="5005089"/>
                  <a:ext cx="1965960" cy="0"/>
                </a:xfrm>
                <a:prstGeom prst="line">
                  <a:avLst/>
                </a:prstGeom>
                <a:grpFill/>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656994" y="5337588"/>
                  <a:ext cx="1965960" cy="0"/>
                </a:xfrm>
                <a:prstGeom prst="line">
                  <a:avLst/>
                </a:prstGeom>
                <a:grpFill/>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8580751" y="5005088"/>
                  <a:ext cx="100584" cy="329184"/>
                </a:xfrm>
                <a:prstGeom prst="ellipse">
                  <a:avLst/>
                </a:prstGeom>
                <a:solidFill>
                  <a:schemeClr val="bg1"/>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cs typeface="Calibri" pitchFamily="34" charset="0"/>
                  </a:endParaRPr>
                </a:p>
              </p:txBody>
            </p:sp>
            <p:sp>
              <p:nvSpPr>
                <p:cNvPr id="63" name="Freeform 62"/>
                <p:cNvSpPr/>
                <p:nvPr/>
              </p:nvSpPr>
              <p:spPr>
                <a:xfrm>
                  <a:off x="6617222" y="5005137"/>
                  <a:ext cx="56294" cy="336884"/>
                </a:xfrm>
                <a:custGeom>
                  <a:avLst/>
                  <a:gdLst>
                    <a:gd name="connsiteX0" fmla="*/ 56294 w 56294"/>
                    <a:gd name="connsiteY0" fmla="*/ 0 h 336884"/>
                    <a:gd name="connsiteX1" fmla="*/ 16188 w 56294"/>
                    <a:gd name="connsiteY1" fmla="*/ 64168 h 336884"/>
                    <a:gd name="connsiteX2" fmla="*/ 146 w 56294"/>
                    <a:gd name="connsiteY2" fmla="*/ 192505 h 336884"/>
                    <a:gd name="connsiteX3" fmla="*/ 24209 w 56294"/>
                    <a:gd name="connsiteY3" fmla="*/ 296779 h 336884"/>
                    <a:gd name="connsiteX4" fmla="*/ 32231 w 56294"/>
                    <a:gd name="connsiteY4" fmla="*/ 336884 h 3368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294" h="336884">
                      <a:moveTo>
                        <a:pt x="56294" y="0"/>
                      </a:moveTo>
                      <a:cubicBezTo>
                        <a:pt x="40920" y="16042"/>
                        <a:pt x="25546" y="32084"/>
                        <a:pt x="16188" y="64168"/>
                      </a:cubicBezTo>
                      <a:cubicBezTo>
                        <a:pt x="6830" y="96252"/>
                        <a:pt x="-1191" y="153737"/>
                        <a:pt x="146" y="192505"/>
                      </a:cubicBezTo>
                      <a:cubicBezTo>
                        <a:pt x="1483" y="231273"/>
                        <a:pt x="18862" y="272716"/>
                        <a:pt x="24209" y="296779"/>
                      </a:cubicBezTo>
                      <a:cubicBezTo>
                        <a:pt x="29556" y="320842"/>
                        <a:pt x="30893" y="328863"/>
                        <a:pt x="32231" y="336884"/>
                      </a:cubicBezTo>
                    </a:path>
                  </a:pathLst>
                </a:custGeom>
                <a:grpFill/>
                <a:ln w="12700">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cs typeface="Calibri" pitchFamily="34" charset="0"/>
                  </a:endParaRPr>
                </a:p>
              </p:txBody>
            </p:sp>
          </p:grpSp>
          <p:sp>
            <p:nvSpPr>
              <p:cNvPr id="59" name="Rectangle 58"/>
              <p:cNvSpPr/>
              <p:nvPr/>
            </p:nvSpPr>
            <p:spPr>
              <a:xfrm>
                <a:off x="2955255" y="5037759"/>
                <a:ext cx="246135" cy="2938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cs typeface="Calibri" pitchFamily="34" charset="0"/>
                </a:endParaRPr>
              </a:p>
            </p:txBody>
          </p:sp>
        </p:grpSp>
        <p:sp>
          <p:nvSpPr>
            <p:cNvPr id="64" name="Text Box 19"/>
            <p:cNvSpPr txBox="1">
              <a:spLocks noChangeArrowheads="1"/>
            </p:cNvSpPr>
            <p:nvPr/>
          </p:nvSpPr>
          <p:spPr bwMode="auto">
            <a:xfrm>
              <a:off x="3750175" y="3315458"/>
              <a:ext cx="890388" cy="212815"/>
            </a:xfrm>
            <a:prstGeom prst="rect">
              <a:avLst/>
            </a:prstGeom>
            <a:noFill/>
            <a:ln w="9525">
              <a:noFill/>
              <a:miter lim="800000"/>
              <a:headEnd/>
              <a:tailEnd/>
            </a:ln>
          </p:spPr>
          <p:txBody>
            <a:bodyPr wrap="square">
              <a:spAutoFit/>
            </a:bodyPr>
            <a:lstStyle/>
            <a:p>
              <a:pPr algn="ctr">
                <a:lnSpc>
                  <a:spcPct val="87000"/>
                </a:lnSpc>
                <a:buClr>
                  <a:schemeClr val="tx2"/>
                </a:buClr>
                <a:buSzPct val="80000"/>
              </a:pPr>
              <a:r>
                <a:rPr lang="en-US" sz="900" b="1" dirty="0">
                  <a:cs typeface="Calibri" pitchFamily="34" charset="0"/>
                </a:rPr>
                <a:t>WAN</a:t>
              </a:r>
            </a:p>
          </p:txBody>
        </p:sp>
        <p:sp>
          <p:nvSpPr>
            <p:cNvPr id="65" name="Text Box 19"/>
            <p:cNvSpPr txBox="1">
              <a:spLocks noChangeArrowheads="1"/>
            </p:cNvSpPr>
            <p:nvPr/>
          </p:nvSpPr>
          <p:spPr bwMode="auto">
            <a:xfrm>
              <a:off x="3344582" y="3536692"/>
              <a:ext cx="1735116" cy="212815"/>
            </a:xfrm>
            <a:prstGeom prst="rect">
              <a:avLst/>
            </a:prstGeom>
            <a:noFill/>
            <a:ln w="9525">
              <a:noFill/>
              <a:miter lim="800000"/>
              <a:headEnd/>
              <a:tailEnd/>
            </a:ln>
          </p:spPr>
          <p:txBody>
            <a:bodyPr wrap="square">
              <a:spAutoFit/>
            </a:bodyPr>
            <a:lstStyle/>
            <a:p>
              <a:pPr algn="ctr">
                <a:lnSpc>
                  <a:spcPct val="87000"/>
                </a:lnSpc>
                <a:buClr>
                  <a:schemeClr val="tx2"/>
                </a:buClr>
                <a:buSzPct val="80000"/>
              </a:pPr>
              <a:r>
                <a:rPr lang="en-US" sz="900" b="1" dirty="0">
                  <a:cs typeface="Calibri" pitchFamily="34" charset="0"/>
                </a:rPr>
                <a:t>VLAN 10 and 20 Traffic</a:t>
              </a:r>
            </a:p>
          </p:txBody>
        </p:sp>
        <p:cxnSp>
          <p:nvCxnSpPr>
            <p:cNvPr id="37" name="Straight Connector 36"/>
            <p:cNvCxnSpPr/>
            <p:nvPr/>
          </p:nvCxnSpPr>
          <p:spPr>
            <a:xfrm>
              <a:off x="1832057" y="3572713"/>
              <a:ext cx="1157850"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rot="5400000" flipH="1" flipV="1">
              <a:off x="957889" y="3661705"/>
              <a:ext cx="459874" cy="353810"/>
            </a:xfrm>
            <a:prstGeom prst="bentConnector3">
              <a:avLst>
                <a:gd name="adj1" fmla="val 98605"/>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0" name="Elbow Connector 39"/>
            <p:cNvCxnSpPr/>
            <p:nvPr/>
          </p:nvCxnSpPr>
          <p:spPr>
            <a:xfrm rot="16200000" flipV="1">
              <a:off x="1790807" y="3661706"/>
              <a:ext cx="459874" cy="353810"/>
            </a:xfrm>
            <a:prstGeom prst="bentConnector3">
              <a:avLst>
                <a:gd name="adj1" fmla="val 98605"/>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sp>
          <p:nvSpPr>
            <p:cNvPr id="11" name="Line 752"/>
            <p:cNvSpPr>
              <a:spLocks noChangeShapeType="1"/>
            </p:cNvSpPr>
            <p:nvPr/>
          </p:nvSpPr>
          <p:spPr bwMode="auto">
            <a:xfrm flipV="1">
              <a:off x="1782535" y="3223782"/>
              <a:ext cx="170249" cy="402157"/>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sz="800"/>
            </a:p>
          </p:txBody>
        </p:sp>
        <p:sp>
          <p:nvSpPr>
            <p:cNvPr id="12" name="Line 752"/>
            <p:cNvSpPr>
              <a:spLocks noChangeShapeType="1"/>
            </p:cNvSpPr>
            <p:nvPr/>
          </p:nvSpPr>
          <p:spPr bwMode="auto">
            <a:xfrm flipV="1">
              <a:off x="1718920" y="3218428"/>
              <a:ext cx="803281" cy="390245"/>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sz="800"/>
            </a:p>
          </p:txBody>
        </p:sp>
        <p:sp>
          <p:nvSpPr>
            <p:cNvPr id="13" name="Line 752"/>
            <p:cNvSpPr>
              <a:spLocks noChangeShapeType="1"/>
            </p:cNvSpPr>
            <p:nvPr/>
          </p:nvSpPr>
          <p:spPr bwMode="auto">
            <a:xfrm flipH="1" flipV="1">
              <a:off x="1274072" y="3256168"/>
              <a:ext cx="151140" cy="328215"/>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sz="800"/>
            </a:p>
          </p:txBody>
        </p:sp>
        <p:sp>
          <p:nvSpPr>
            <p:cNvPr id="14" name="Text Box 75"/>
            <p:cNvSpPr txBox="1">
              <a:spLocks noChangeArrowheads="1"/>
            </p:cNvSpPr>
            <p:nvPr/>
          </p:nvSpPr>
          <p:spPr bwMode="auto">
            <a:xfrm>
              <a:off x="457201" y="4432981"/>
              <a:ext cx="840295" cy="215444"/>
            </a:xfrm>
            <a:prstGeom prst="rect">
              <a:avLst/>
            </a:prstGeom>
            <a:noFill/>
            <a:ln w="9525">
              <a:noFill/>
              <a:miter lim="800000"/>
              <a:headEnd/>
              <a:tailEnd/>
            </a:ln>
            <a:effectLst/>
          </p:spPr>
          <p:txBody>
            <a:bodyPr wrap="none">
              <a:spAutoFit/>
            </a:bodyPr>
            <a:lstStyle/>
            <a:p>
              <a:r>
                <a:rPr lang="en-US" sz="800" b="1" dirty="0"/>
                <a:t>Storage System</a:t>
              </a:r>
            </a:p>
          </p:txBody>
        </p:sp>
        <p:sp>
          <p:nvSpPr>
            <p:cNvPr id="15" name="Text Box 78"/>
            <p:cNvSpPr txBox="1">
              <a:spLocks noChangeArrowheads="1"/>
            </p:cNvSpPr>
            <p:nvPr/>
          </p:nvSpPr>
          <p:spPr bwMode="auto">
            <a:xfrm>
              <a:off x="1695802" y="4432981"/>
              <a:ext cx="840295" cy="215444"/>
            </a:xfrm>
            <a:prstGeom prst="rect">
              <a:avLst/>
            </a:prstGeom>
            <a:noFill/>
            <a:ln w="9525">
              <a:noFill/>
              <a:miter lim="800000"/>
              <a:headEnd/>
              <a:tailEnd/>
            </a:ln>
            <a:effectLst/>
          </p:spPr>
          <p:txBody>
            <a:bodyPr wrap="none">
              <a:spAutoFit/>
            </a:bodyPr>
            <a:lstStyle/>
            <a:p>
              <a:r>
                <a:rPr lang="en-US" sz="800" b="1" dirty="0"/>
                <a:t>Storage System</a:t>
              </a:r>
            </a:p>
          </p:txBody>
        </p:sp>
        <p:sp>
          <p:nvSpPr>
            <p:cNvPr id="16" name="Line 752"/>
            <p:cNvSpPr>
              <a:spLocks noChangeShapeType="1"/>
            </p:cNvSpPr>
            <p:nvPr/>
          </p:nvSpPr>
          <p:spPr bwMode="auto">
            <a:xfrm flipH="1" flipV="1">
              <a:off x="669876" y="3223782"/>
              <a:ext cx="822981" cy="384891"/>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sz="800"/>
            </a:p>
          </p:txBody>
        </p:sp>
        <p:sp>
          <p:nvSpPr>
            <p:cNvPr id="19" name="Text Box 75"/>
            <p:cNvSpPr txBox="1">
              <a:spLocks noChangeArrowheads="1"/>
            </p:cNvSpPr>
            <p:nvPr/>
          </p:nvSpPr>
          <p:spPr bwMode="auto">
            <a:xfrm>
              <a:off x="370453" y="2609966"/>
              <a:ext cx="944489" cy="215444"/>
            </a:xfrm>
            <a:prstGeom prst="rect">
              <a:avLst/>
            </a:prstGeom>
            <a:noFill/>
            <a:ln w="9525">
              <a:noFill/>
              <a:miter lim="800000"/>
              <a:headEnd/>
              <a:tailEnd/>
            </a:ln>
            <a:effectLst/>
          </p:spPr>
          <p:txBody>
            <a:bodyPr wrap="none">
              <a:spAutoFit/>
            </a:bodyPr>
            <a:lstStyle/>
            <a:p>
              <a:r>
                <a:rPr lang="en-US" sz="800" b="1" dirty="0"/>
                <a:t>Compute Systems</a:t>
              </a:r>
            </a:p>
          </p:txBody>
        </p:sp>
        <p:sp>
          <p:nvSpPr>
            <p:cNvPr id="22" name="Rounded Rectangle 21"/>
            <p:cNvSpPr/>
            <p:nvPr/>
          </p:nvSpPr>
          <p:spPr>
            <a:xfrm>
              <a:off x="360785" y="2586252"/>
              <a:ext cx="1215030" cy="2021968"/>
            </a:xfrm>
            <a:prstGeom prst="roundRect">
              <a:avLst>
                <a:gd name="adj" fmla="val 1744"/>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3" name="Rounded Rectangle 22"/>
            <p:cNvSpPr/>
            <p:nvPr/>
          </p:nvSpPr>
          <p:spPr>
            <a:xfrm>
              <a:off x="1629600" y="2590582"/>
              <a:ext cx="1215030" cy="2021968"/>
            </a:xfrm>
            <a:prstGeom prst="roundRect">
              <a:avLst>
                <a:gd name="adj" fmla="val 1033"/>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4" name="Text Box 75"/>
            <p:cNvSpPr txBox="1">
              <a:spLocks noChangeArrowheads="1"/>
            </p:cNvSpPr>
            <p:nvPr/>
          </p:nvSpPr>
          <p:spPr bwMode="auto">
            <a:xfrm>
              <a:off x="1990227" y="2524991"/>
              <a:ext cx="493776" cy="123111"/>
            </a:xfrm>
            <a:prstGeom prst="rect">
              <a:avLst/>
            </a:prstGeom>
            <a:solidFill>
              <a:srgbClr val="FFFFFF"/>
            </a:solidFill>
            <a:ln w="9525">
              <a:noFill/>
              <a:miter lim="800000"/>
              <a:headEnd/>
              <a:tailEnd/>
            </a:ln>
            <a:effectLst/>
          </p:spPr>
          <p:txBody>
            <a:bodyPr wrap="square" lIns="0" tIns="0" rIns="0" bIns="0">
              <a:spAutoFit/>
            </a:bodyPr>
            <a:lstStyle/>
            <a:p>
              <a:r>
                <a:rPr lang="en-US" sz="800" b="1" dirty="0"/>
                <a:t>VLAN 20</a:t>
              </a:r>
            </a:p>
          </p:txBody>
        </p:sp>
        <p:sp>
          <p:nvSpPr>
            <p:cNvPr id="25" name="Text Box 75"/>
            <p:cNvSpPr txBox="1">
              <a:spLocks noChangeArrowheads="1"/>
            </p:cNvSpPr>
            <p:nvPr/>
          </p:nvSpPr>
          <p:spPr bwMode="auto">
            <a:xfrm>
              <a:off x="721412" y="2524991"/>
              <a:ext cx="493776" cy="123111"/>
            </a:xfrm>
            <a:prstGeom prst="rect">
              <a:avLst/>
            </a:prstGeom>
            <a:solidFill>
              <a:srgbClr val="FFFFFF"/>
            </a:solidFill>
            <a:ln w="9525">
              <a:noFill/>
              <a:miter lim="800000"/>
              <a:headEnd/>
              <a:tailEnd/>
            </a:ln>
            <a:effectLst/>
          </p:spPr>
          <p:txBody>
            <a:bodyPr wrap="square" lIns="0" tIns="0" rIns="0" bIns="0">
              <a:spAutoFit/>
            </a:bodyPr>
            <a:lstStyle/>
            <a:p>
              <a:r>
                <a:rPr lang="en-US" sz="800" b="1" dirty="0"/>
                <a:t>VLAN 10</a:t>
              </a:r>
            </a:p>
          </p:txBody>
        </p:sp>
        <p:pic>
          <p:nvPicPr>
            <p:cNvPr id="26" name="Picture 28" descr="C:\Users\patils1\Desktop\2013 Projects\CIS v2\CIS Slide Deck_Based on Book\Colored Graphics\Physical Compute System With Hypervis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203" y="2805127"/>
              <a:ext cx="503147" cy="45701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9" descr="C:\Users\patils1\Desktop\2013 Projects\CIS v2\CIS Slide Deck_Based on Book\Colored Graphics\Storage System.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8041" y="3711935"/>
              <a:ext cx="380901" cy="76047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8" descr="C:\Users\patils1\Desktop\2013 Projects\CIS v2\CIS Slide Deck_Based on Book\Colored Graphics\Physical Compute System With Hypervis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20573" y="2805127"/>
              <a:ext cx="503147" cy="45701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C:\Users\patils1\Desktop\2013 Projects\CIS v2\CIS Slide Deck_Based on Book\Colored Graphics\Physical Compute System With Hypervis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94502" y="2805127"/>
              <a:ext cx="503147" cy="45701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8" descr="C:\Users\patils1\Desktop\2013 Projects\CIS v2\CIS Slide Deck_Based on Book\Colored Graphics\Physical Compute System With Hypervis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57873" y="2805127"/>
              <a:ext cx="503147" cy="457017"/>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9" descr="C:\Users\patils1\Desktop\2013 Projects\CIS v2\CIS Slide Deck_Based on Book\Colored Graphics\Storage System.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16860" y="3711935"/>
              <a:ext cx="380901" cy="760479"/>
            </a:xfrm>
            <a:prstGeom prst="rect">
              <a:avLst/>
            </a:prstGeom>
            <a:noFill/>
            <a:extLst>
              <a:ext uri="{909E8E84-426E-40DD-AFC4-6F175D3DCCD1}">
                <a14:hiddenFill xmlns:a14="http://schemas.microsoft.com/office/drawing/2010/main">
                  <a:solidFill>
                    <a:srgbClr val="FFFFFF"/>
                  </a:solidFill>
                </a14:hiddenFill>
              </a:ext>
            </a:extLst>
          </p:spPr>
        </p:pic>
        <p:sp>
          <p:nvSpPr>
            <p:cNvPr id="32" name="Text Box 75"/>
            <p:cNvSpPr txBox="1">
              <a:spLocks noChangeArrowheads="1"/>
            </p:cNvSpPr>
            <p:nvPr/>
          </p:nvSpPr>
          <p:spPr bwMode="auto">
            <a:xfrm>
              <a:off x="1610284" y="2609966"/>
              <a:ext cx="944489" cy="215444"/>
            </a:xfrm>
            <a:prstGeom prst="rect">
              <a:avLst/>
            </a:prstGeom>
            <a:noFill/>
            <a:ln w="9525">
              <a:noFill/>
              <a:miter lim="800000"/>
              <a:headEnd/>
              <a:tailEnd/>
            </a:ln>
            <a:effectLst/>
          </p:spPr>
          <p:txBody>
            <a:bodyPr wrap="none">
              <a:spAutoFit/>
            </a:bodyPr>
            <a:lstStyle/>
            <a:p>
              <a:r>
                <a:rPr lang="en-US" sz="800" b="1" dirty="0"/>
                <a:t>Compute Systems</a:t>
              </a:r>
            </a:p>
          </p:txBody>
        </p:sp>
        <p:pic>
          <p:nvPicPr>
            <p:cNvPr id="33" name="Picture 13" descr="C:\Users\patils1\Desktop\2013 Projects\CIS v2\CIS Slide Deck_Based on Book\Colored Graphics\Ethernet Switch.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49513" y="3344589"/>
              <a:ext cx="514799" cy="301465"/>
            </a:xfrm>
            <a:prstGeom prst="rect">
              <a:avLst/>
            </a:prstGeom>
            <a:noFill/>
            <a:extLst>
              <a:ext uri="{909E8E84-426E-40DD-AFC4-6F175D3DCCD1}">
                <a14:hiddenFill xmlns:a14="http://schemas.microsoft.com/office/drawing/2010/main">
                  <a:solidFill>
                    <a:srgbClr val="FFFFFF"/>
                  </a:solidFill>
                </a14:hiddenFill>
              </a:ext>
            </a:extLst>
          </p:spPr>
        </p:pic>
        <p:sp>
          <p:nvSpPr>
            <p:cNvPr id="53" name="Rounded Rectangle 52"/>
            <p:cNvSpPr/>
            <p:nvPr/>
          </p:nvSpPr>
          <p:spPr>
            <a:xfrm>
              <a:off x="314688" y="2366195"/>
              <a:ext cx="3065271" cy="2339155"/>
            </a:xfrm>
            <a:prstGeom prst="roundRect">
              <a:avLst>
                <a:gd name="adj" fmla="val 1744"/>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54" name="Text Box 75"/>
            <p:cNvSpPr txBox="1">
              <a:spLocks noChangeArrowheads="1"/>
            </p:cNvSpPr>
            <p:nvPr/>
          </p:nvSpPr>
          <p:spPr bwMode="auto">
            <a:xfrm>
              <a:off x="1623477" y="2286163"/>
              <a:ext cx="411480" cy="153888"/>
            </a:xfrm>
            <a:prstGeom prst="rect">
              <a:avLst/>
            </a:prstGeom>
            <a:solidFill>
              <a:srgbClr val="FFFFFF"/>
            </a:solidFill>
            <a:ln w="9525">
              <a:noFill/>
              <a:miter lim="800000"/>
              <a:headEnd/>
              <a:tailEnd/>
            </a:ln>
            <a:effectLst/>
          </p:spPr>
          <p:txBody>
            <a:bodyPr wrap="square" lIns="0" tIns="0" rIns="0" bIns="0">
              <a:spAutoFit/>
            </a:bodyPr>
            <a:lstStyle/>
            <a:p>
              <a:r>
                <a:rPr lang="en-US" sz="1000" b="1" dirty="0"/>
                <a:t>Site 1</a:t>
              </a:r>
            </a:p>
          </p:txBody>
        </p:sp>
        <p:sp>
          <p:nvSpPr>
            <p:cNvPr id="21" name="Rectangle 2101"/>
            <p:cNvSpPr>
              <a:spLocks noChangeArrowheads="1"/>
            </p:cNvSpPr>
            <p:nvPr/>
          </p:nvSpPr>
          <p:spPr bwMode="auto">
            <a:xfrm>
              <a:off x="1412493" y="3692006"/>
              <a:ext cx="368691" cy="246221"/>
            </a:xfrm>
            <a:prstGeom prst="rect">
              <a:avLst/>
            </a:prstGeom>
            <a:solidFill>
              <a:schemeClr val="bg1"/>
            </a:solidFill>
            <a:ln w="9525">
              <a:noFill/>
              <a:miter lim="800000"/>
              <a:headEnd/>
              <a:tailEnd/>
            </a:ln>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sz="800" b="1" dirty="0">
                  <a:solidFill>
                    <a:srgbClr val="000000"/>
                  </a:solidFill>
                  <a:cs typeface="Arial" pitchFamily="34" charset="0"/>
                </a:rPr>
                <a:t>Ethernet</a:t>
              </a:r>
            </a:p>
            <a:p>
              <a:pPr algn="ctr" fontAlgn="base">
                <a:spcBef>
                  <a:spcPct val="0"/>
                </a:spcBef>
                <a:spcAft>
                  <a:spcPct val="0"/>
                </a:spcAft>
              </a:pPr>
              <a:r>
                <a:rPr lang="en-US" sz="800" b="1" dirty="0">
                  <a:solidFill>
                    <a:srgbClr val="000000"/>
                  </a:solidFill>
                  <a:cs typeface="Arial" pitchFamily="34" charset="0"/>
                </a:rPr>
                <a:t>Switch</a:t>
              </a:r>
              <a:endParaRPr lang="en-US" sz="800" dirty="0">
                <a:cs typeface="Arial" pitchFamily="34" charset="0"/>
              </a:endParaRPr>
            </a:p>
          </p:txBody>
        </p:sp>
        <p:sp>
          <p:nvSpPr>
            <p:cNvPr id="55" name="Rectangle 2101"/>
            <p:cNvSpPr>
              <a:spLocks noChangeArrowheads="1"/>
            </p:cNvSpPr>
            <p:nvPr/>
          </p:nvSpPr>
          <p:spPr bwMode="auto">
            <a:xfrm>
              <a:off x="2929220" y="3894309"/>
              <a:ext cx="368691" cy="246221"/>
            </a:xfrm>
            <a:prstGeom prst="rect">
              <a:avLst/>
            </a:prstGeom>
            <a:solidFill>
              <a:schemeClr val="bg1"/>
            </a:solidFill>
            <a:ln w="9525">
              <a:noFill/>
              <a:miter lim="800000"/>
              <a:headEnd/>
              <a:tailEnd/>
            </a:ln>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sz="800" b="1" dirty="0">
                  <a:solidFill>
                    <a:srgbClr val="000000"/>
                  </a:solidFill>
                  <a:cs typeface="Arial" pitchFamily="34" charset="0"/>
                </a:rPr>
                <a:t>Ethernet</a:t>
              </a:r>
            </a:p>
            <a:p>
              <a:pPr algn="ctr" fontAlgn="base">
                <a:spcBef>
                  <a:spcPct val="0"/>
                </a:spcBef>
                <a:spcAft>
                  <a:spcPct val="0"/>
                </a:spcAft>
              </a:pPr>
              <a:r>
                <a:rPr lang="en-US" sz="800" b="1" dirty="0">
                  <a:solidFill>
                    <a:srgbClr val="000000"/>
                  </a:solidFill>
                  <a:cs typeface="Arial" pitchFamily="34" charset="0"/>
                </a:rPr>
                <a:t>Director</a:t>
              </a:r>
              <a:endParaRPr lang="en-US" sz="800" dirty="0">
                <a:cs typeface="Arial" pitchFamily="34" charset="0"/>
              </a:endParaRPr>
            </a:p>
          </p:txBody>
        </p:sp>
        <p:sp>
          <p:nvSpPr>
            <p:cNvPr id="66" name="Rectangle 2101"/>
            <p:cNvSpPr>
              <a:spLocks noChangeArrowheads="1"/>
            </p:cNvSpPr>
            <p:nvPr/>
          </p:nvSpPr>
          <p:spPr bwMode="auto">
            <a:xfrm>
              <a:off x="2926715" y="2988249"/>
              <a:ext cx="359073" cy="246221"/>
            </a:xfrm>
            <a:prstGeom prst="rect">
              <a:avLst/>
            </a:prstGeom>
            <a:solidFill>
              <a:schemeClr val="bg1"/>
            </a:solidFill>
            <a:ln w="9525">
              <a:noFill/>
              <a:miter lim="800000"/>
              <a:headEnd/>
              <a:tailEnd/>
            </a:ln>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sz="800" b="1" dirty="0">
                  <a:solidFill>
                    <a:srgbClr val="000000"/>
                  </a:solidFill>
                  <a:cs typeface="Arial" pitchFamily="34" charset="0"/>
                </a:rPr>
                <a:t>VLAN 10</a:t>
              </a:r>
            </a:p>
            <a:p>
              <a:pPr algn="ctr" fontAlgn="base">
                <a:spcBef>
                  <a:spcPct val="0"/>
                </a:spcBef>
                <a:spcAft>
                  <a:spcPct val="0"/>
                </a:spcAft>
              </a:pPr>
              <a:r>
                <a:rPr lang="en-US" sz="800" b="1" dirty="0">
                  <a:solidFill>
                    <a:srgbClr val="000000"/>
                  </a:solidFill>
                  <a:cs typeface="Arial" pitchFamily="34" charset="0"/>
                </a:rPr>
                <a:t>VLAN 20</a:t>
              </a:r>
              <a:endParaRPr lang="en-US" sz="800" dirty="0">
                <a:cs typeface="Arial" pitchFamily="34" charset="0"/>
              </a:endParaRPr>
            </a:p>
          </p:txBody>
        </p:sp>
        <p:cxnSp>
          <p:nvCxnSpPr>
            <p:cNvPr id="69" name="Straight Connector 68"/>
            <p:cNvCxnSpPr/>
            <p:nvPr/>
          </p:nvCxnSpPr>
          <p:spPr>
            <a:xfrm>
              <a:off x="5478182" y="3572713"/>
              <a:ext cx="1157850"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0" name="Elbow Connector 69"/>
            <p:cNvCxnSpPr/>
            <p:nvPr/>
          </p:nvCxnSpPr>
          <p:spPr>
            <a:xfrm rot="5400000" flipH="1" flipV="1">
              <a:off x="6207471" y="3661705"/>
              <a:ext cx="459874" cy="353810"/>
            </a:xfrm>
            <a:prstGeom prst="bentConnector3">
              <a:avLst>
                <a:gd name="adj1" fmla="val 98605"/>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1" name="Elbow Connector 70"/>
            <p:cNvCxnSpPr/>
            <p:nvPr/>
          </p:nvCxnSpPr>
          <p:spPr>
            <a:xfrm rot="16200000" flipV="1">
              <a:off x="7040389" y="3661706"/>
              <a:ext cx="459874" cy="353810"/>
            </a:xfrm>
            <a:prstGeom prst="bentConnector3">
              <a:avLst>
                <a:gd name="adj1" fmla="val 98605"/>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sp>
          <p:nvSpPr>
            <p:cNvPr id="72" name="Line 752"/>
            <p:cNvSpPr>
              <a:spLocks noChangeShapeType="1"/>
            </p:cNvSpPr>
            <p:nvPr/>
          </p:nvSpPr>
          <p:spPr bwMode="auto">
            <a:xfrm flipV="1">
              <a:off x="7032117" y="3223782"/>
              <a:ext cx="170249" cy="402157"/>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sz="800"/>
            </a:p>
          </p:txBody>
        </p:sp>
        <p:sp>
          <p:nvSpPr>
            <p:cNvPr id="73" name="Line 752"/>
            <p:cNvSpPr>
              <a:spLocks noChangeShapeType="1"/>
            </p:cNvSpPr>
            <p:nvPr/>
          </p:nvSpPr>
          <p:spPr bwMode="auto">
            <a:xfrm flipV="1">
              <a:off x="6968502" y="3218428"/>
              <a:ext cx="803281" cy="390245"/>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sz="800"/>
            </a:p>
          </p:txBody>
        </p:sp>
        <p:sp>
          <p:nvSpPr>
            <p:cNvPr id="74" name="Line 752"/>
            <p:cNvSpPr>
              <a:spLocks noChangeShapeType="1"/>
            </p:cNvSpPr>
            <p:nvPr/>
          </p:nvSpPr>
          <p:spPr bwMode="auto">
            <a:xfrm flipH="1" flipV="1">
              <a:off x="6523654" y="3256168"/>
              <a:ext cx="151140" cy="328215"/>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sz="800"/>
            </a:p>
          </p:txBody>
        </p:sp>
        <p:sp>
          <p:nvSpPr>
            <p:cNvPr id="75" name="Text Box 75"/>
            <p:cNvSpPr txBox="1">
              <a:spLocks noChangeArrowheads="1"/>
            </p:cNvSpPr>
            <p:nvPr/>
          </p:nvSpPr>
          <p:spPr bwMode="auto">
            <a:xfrm>
              <a:off x="5706783" y="4432981"/>
              <a:ext cx="840295" cy="215444"/>
            </a:xfrm>
            <a:prstGeom prst="rect">
              <a:avLst/>
            </a:prstGeom>
            <a:noFill/>
            <a:ln w="9525">
              <a:noFill/>
              <a:miter lim="800000"/>
              <a:headEnd/>
              <a:tailEnd/>
            </a:ln>
            <a:effectLst/>
          </p:spPr>
          <p:txBody>
            <a:bodyPr wrap="none">
              <a:spAutoFit/>
            </a:bodyPr>
            <a:lstStyle/>
            <a:p>
              <a:r>
                <a:rPr lang="en-US" sz="800" b="1" dirty="0"/>
                <a:t>Storage System</a:t>
              </a:r>
            </a:p>
          </p:txBody>
        </p:sp>
        <p:sp>
          <p:nvSpPr>
            <p:cNvPr id="76" name="Text Box 78"/>
            <p:cNvSpPr txBox="1">
              <a:spLocks noChangeArrowheads="1"/>
            </p:cNvSpPr>
            <p:nvPr/>
          </p:nvSpPr>
          <p:spPr bwMode="auto">
            <a:xfrm>
              <a:off x="6945384" y="4432981"/>
              <a:ext cx="840295" cy="215444"/>
            </a:xfrm>
            <a:prstGeom prst="rect">
              <a:avLst/>
            </a:prstGeom>
            <a:noFill/>
            <a:ln w="9525">
              <a:noFill/>
              <a:miter lim="800000"/>
              <a:headEnd/>
              <a:tailEnd/>
            </a:ln>
            <a:effectLst/>
          </p:spPr>
          <p:txBody>
            <a:bodyPr wrap="none">
              <a:spAutoFit/>
            </a:bodyPr>
            <a:lstStyle/>
            <a:p>
              <a:r>
                <a:rPr lang="en-US" sz="800" b="1" dirty="0"/>
                <a:t>Storage System</a:t>
              </a:r>
            </a:p>
          </p:txBody>
        </p:sp>
        <p:sp>
          <p:nvSpPr>
            <p:cNvPr id="77" name="Line 752"/>
            <p:cNvSpPr>
              <a:spLocks noChangeShapeType="1"/>
            </p:cNvSpPr>
            <p:nvPr/>
          </p:nvSpPr>
          <p:spPr bwMode="auto">
            <a:xfrm flipH="1" flipV="1">
              <a:off x="5919458" y="3223782"/>
              <a:ext cx="822981" cy="384891"/>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sz="800"/>
            </a:p>
          </p:txBody>
        </p:sp>
        <p:sp>
          <p:nvSpPr>
            <p:cNvPr id="78" name="Text Box 75"/>
            <p:cNvSpPr txBox="1">
              <a:spLocks noChangeArrowheads="1"/>
            </p:cNvSpPr>
            <p:nvPr/>
          </p:nvSpPr>
          <p:spPr bwMode="auto">
            <a:xfrm>
              <a:off x="5620035" y="2609966"/>
              <a:ext cx="944489" cy="215444"/>
            </a:xfrm>
            <a:prstGeom prst="rect">
              <a:avLst/>
            </a:prstGeom>
            <a:noFill/>
            <a:ln w="9525">
              <a:noFill/>
              <a:miter lim="800000"/>
              <a:headEnd/>
              <a:tailEnd/>
            </a:ln>
            <a:effectLst/>
          </p:spPr>
          <p:txBody>
            <a:bodyPr wrap="none">
              <a:spAutoFit/>
            </a:bodyPr>
            <a:lstStyle/>
            <a:p>
              <a:r>
                <a:rPr lang="en-US" sz="800" b="1" dirty="0"/>
                <a:t>Compute Systems</a:t>
              </a:r>
            </a:p>
          </p:txBody>
        </p:sp>
        <p:sp>
          <p:nvSpPr>
            <p:cNvPr id="79" name="Rounded Rectangle 78"/>
            <p:cNvSpPr/>
            <p:nvPr/>
          </p:nvSpPr>
          <p:spPr>
            <a:xfrm>
              <a:off x="5610367" y="2586252"/>
              <a:ext cx="1215030" cy="2021968"/>
            </a:xfrm>
            <a:prstGeom prst="roundRect">
              <a:avLst>
                <a:gd name="adj" fmla="val 1744"/>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80" name="Rounded Rectangle 79"/>
            <p:cNvSpPr/>
            <p:nvPr/>
          </p:nvSpPr>
          <p:spPr>
            <a:xfrm>
              <a:off x="6879182" y="2590582"/>
              <a:ext cx="1215030" cy="2021968"/>
            </a:xfrm>
            <a:prstGeom prst="roundRect">
              <a:avLst>
                <a:gd name="adj" fmla="val 1033"/>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81" name="Text Box 75"/>
            <p:cNvSpPr txBox="1">
              <a:spLocks noChangeArrowheads="1"/>
            </p:cNvSpPr>
            <p:nvPr/>
          </p:nvSpPr>
          <p:spPr bwMode="auto">
            <a:xfrm>
              <a:off x="7239809" y="2524991"/>
              <a:ext cx="493776" cy="123111"/>
            </a:xfrm>
            <a:prstGeom prst="rect">
              <a:avLst/>
            </a:prstGeom>
            <a:solidFill>
              <a:srgbClr val="FFFFFF"/>
            </a:solidFill>
            <a:ln w="9525">
              <a:noFill/>
              <a:miter lim="800000"/>
              <a:headEnd/>
              <a:tailEnd/>
            </a:ln>
            <a:effectLst/>
          </p:spPr>
          <p:txBody>
            <a:bodyPr wrap="square" lIns="0" tIns="0" rIns="0" bIns="0">
              <a:spAutoFit/>
            </a:bodyPr>
            <a:lstStyle/>
            <a:p>
              <a:r>
                <a:rPr lang="en-US" sz="800" b="1" dirty="0"/>
                <a:t>VLAN 20</a:t>
              </a:r>
            </a:p>
          </p:txBody>
        </p:sp>
        <p:sp>
          <p:nvSpPr>
            <p:cNvPr id="82" name="Text Box 75"/>
            <p:cNvSpPr txBox="1">
              <a:spLocks noChangeArrowheads="1"/>
            </p:cNvSpPr>
            <p:nvPr/>
          </p:nvSpPr>
          <p:spPr bwMode="auto">
            <a:xfrm>
              <a:off x="5970994" y="2524991"/>
              <a:ext cx="493776" cy="123111"/>
            </a:xfrm>
            <a:prstGeom prst="rect">
              <a:avLst/>
            </a:prstGeom>
            <a:solidFill>
              <a:srgbClr val="FFFFFF"/>
            </a:solidFill>
            <a:ln w="9525">
              <a:noFill/>
              <a:miter lim="800000"/>
              <a:headEnd/>
              <a:tailEnd/>
            </a:ln>
            <a:effectLst/>
          </p:spPr>
          <p:txBody>
            <a:bodyPr wrap="square" lIns="0" tIns="0" rIns="0" bIns="0">
              <a:spAutoFit/>
            </a:bodyPr>
            <a:lstStyle/>
            <a:p>
              <a:r>
                <a:rPr lang="en-US" sz="800" b="1" dirty="0"/>
                <a:t>VLAN 10</a:t>
              </a:r>
            </a:p>
          </p:txBody>
        </p:sp>
        <p:pic>
          <p:nvPicPr>
            <p:cNvPr id="83" name="Picture 28" descr="C:\Users\patils1\Desktop\2013 Projects\CIS v2\CIS Slide Deck_Based on Book\Colored Graphics\Physical Compute System With Hypervis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06785" y="2805127"/>
              <a:ext cx="503147" cy="457017"/>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9" descr="C:\Users\patils1\Desktop\2013 Projects\CIS v2\CIS Slide Deck_Based on Book\Colored Graphics\Storage System.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77623" y="3711935"/>
              <a:ext cx="380901" cy="760479"/>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28" descr="C:\Users\patils1\Desktop\2013 Projects\CIS v2\CIS Slide Deck_Based on Book\Colored Graphics\Physical Compute System With Hypervis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70155" y="2805127"/>
              <a:ext cx="503147" cy="457017"/>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85" descr="C:\Users\patils1\Desktop\2013 Projects\CIS v2\CIS Slide Deck_Based on Book\Colored Graphics\Physical Compute System With Hypervis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44084" y="2805127"/>
              <a:ext cx="503147" cy="457017"/>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8" descr="C:\Users\patils1\Desktop\2013 Projects\CIS v2\CIS Slide Deck_Based on Book\Colored Graphics\Physical Compute System With Hypervis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07455" y="2805127"/>
              <a:ext cx="503147" cy="457017"/>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9" descr="C:\Users\patils1\Desktop\2013 Projects\CIS v2\CIS Slide Deck_Based on Book\Colored Graphics\Storage System.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66442" y="3711935"/>
              <a:ext cx="380901" cy="760479"/>
            </a:xfrm>
            <a:prstGeom prst="rect">
              <a:avLst/>
            </a:prstGeom>
            <a:noFill/>
            <a:extLst>
              <a:ext uri="{909E8E84-426E-40DD-AFC4-6F175D3DCCD1}">
                <a14:hiddenFill xmlns:a14="http://schemas.microsoft.com/office/drawing/2010/main">
                  <a:solidFill>
                    <a:srgbClr val="FFFFFF"/>
                  </a:solidFill>
                </a14:hiddenFill>
              </a:ext>
            </a:extLst>
          </p:spPr>
        </p:pic>
        <p:sp>
          <p:nvSpPr>
            <p:cNvPr id="89" name="Text Box 75"/>
            <p:cNvSpPr txBox="1">
              <a:spLocks noChangeArrowheads="1"/>
            </p:cNvSpPr>
            <p:nvPr/>
          </p:nvSpPr>
          <p:spPr bwMode="auto">
            <a:xfrm>
              <a:off x="6859866" y="2609966"/>
              <a:ext cx="944489" cy="215444"/>
            </a:xfrm>
            <a:prstGeom prst="rect">
              <a:avLst/>
            </a:prstGeom>
            <a:noFill/>
            <a:ln w="9525">
              <a:noFill/>
              <a:miter lim="800000"/>
              <a:headEnd/>
              <a:tailEnd/>
            </a:ln>
            <a:effectLst/>
          </p:spPr>
          <p:txBody>
            <a:bodyPr wrap="none">
              <a:spAutoFit/>
            </a:bodyPr>
            <a:lstStyle/>
            <a:p>
              <a:r>
                <a:rPr lang="en-US" sz="800" b="1" dirty="0"/>
                <a:t>Compute Systems</a:t>
              </a:r>
            </a:p>
          </p:txBody>
        </p:sp>
        <p:pic>
          <p:nvPicPr>
            <p:cNvPr id="90" name="Picture 13" descr="C:\Users\patils1\Desktop\2013 Projects\CIS v2\CIS Slide Deck_Based on Book\Colored Graphics\Ethernet Switch.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99095" y="3344589"/>
              <a:ext cx="514799" cy="301465"/>
            </a:xfrm>
            <a:prstGeom prst="rect">
              <a:avLst/>
            </a:prstGeom>
            <a:noFill/>
            <a:extLst>
              <a:ext uri="{909E8E84-426E-40DD-AFC4-6F175D3DCCD1}">
                <a14:hiddenFill xmlns:a14="http://schemas.microsoft.com/office/drawing/2010/main">
                  <a:solidFill>
                    <a:srgbClr val="FFFFFF"/>
                  </a:solidFill>
                </a14:hiddenFill>
              </a:ext>
            </a:extLst>
          </p:spPr>
        </p:pic>
        <p:sp>
          <p:nvSpPr>
            <p:cNvPr id="92" name="Rounded Rectangle 91"/>
            <p:cNvSpPr/>
            <p:nvPr/>
          </p:nvSpPr>
          <p:spPr>
            <a:xfrm>
              <a:off x="5088129" y="2366195"/>
              <a:ext cx="3065271" cy="2339155"/>
            </a:xfrm>
            <a:prstGeom prst="roundRect">
              <a:avLst>
                <a:gd name="adj" fmla="val 1744"/>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93" name="Text Box 75"/>
            <p:cNvSpPr txBox="1">
              <a:spLocks noChangeArrowheads="1"/>
            </p:cNvSpPr>
            <p:nvPr/>
          </p:nvSpPr>
          <p:spPr bwMode="auto">
            <a:xfrm>
              <a:off x="6433130" y="2286163"/>
              <a:ext cx="411480" cy="153888"/>
            </a:xfrm>
            <a:prstGeom prst="rect">
              <a:avLst/>
            </a:prstGeom>
            <a:solidFill>
              <a:srgbClr val="FFFFFF"/>
            </a:solidFill>
            <a:ln w="9525">
              <a:noFill/>
              <a:miter lim="800000"/>
              <a:headEnd/>
              <a:tailEnd/>
            </a:ln>
            <a:effectLst/>
          </p:spPr>
          <p:txBody>
            <a:bodyPr wrap="square" lIns="0" tIns="0" rIns="0" bIns="0">
              <a:spAutoFit/>
            </a:bodyPr>
            <a:lstStyle/>
            <a:p>
              <a:r>
                <a:rPr lang="en-US" sz="1000" b="1" dirty="0"/>
                <a:t>Site 2</a:t>
              </a:r>
            </a:p>
          </p:txBody>
        </p:sp>
        <p:sp>
          <p:nvSpPr>
            <p:cNvPr id="94" name="Rectangle 2101"/>
            <p:cNvSpPr>
              <a:spLocks noChangeArrowheads="1"/>
            </p:cNvSpPr>
            <p:nvPr/>
          </p:nvSpPr>
          <p:spPr bwMode="auto">
            <a:xfrm>
              <a:off x="6662075" y="3692006"/>
              <a:ext cx="368691" cy="246221"/>
            </a:xfrm>
            <a:prstGeom prst="rect">
              <a:avLst/>
            </a:prstGeom>
            <a:solidFill>
              <a:schemeClr val="bg1"/>
            </a:solidFill>
            <a:ln w="9525">
              <a:noFill/>
              <a:miter lim="800000"/>
              <a:headEnd/>
              <a:tailEnd/>
            </a:ln>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sz="800" b="1" dirty="0">
                  <a:solidFill>
                    <a:srgbClr val="000000"/>
                  </a:solidFill>
                  <a:cs typeface="Arial" pitchFamily="34" charset="0"/>
                </a:rPr>
                <a:t>Ethernet</a:t>
              </a:r>
            </a:p>
            <a:p>
              <a:pPr algn="ctr" fontAlgn="base">
                <a:spcBef>
                  <a:spcPct val="0"/>
                </a:spcBef>
                <a:spcAft>
                  <a:spcPct val="0"/>
                </a:spcAft>
              </a:pPr>
              <a:r>
                <a:rPr lang="en-US" sz="800" b="1" dirty="0">
                  <a:solidFill>
                    <a:srgbClr val="000000"/>
                  </a:solidFill>
                  <a:cs typeface="Arial" pitchFamily="34" charset="0"/>
                </a:rPr>
                <a:t>Switch</a:t>
              </a:r>
              <a:endParaRPr lang="en-US" sz="800" dirty="0">
                <a:cs typeface="Arial" pitchFamily="34" charset="0"/>
              </a:endParaRPr>
            </a:p>
          </p:txBody>
        </p:sp>
        <p:sp>
          <p:nvSpPr>
            <p:cNvPr id="95" name="Rectangle 2101"/>
            <p:cNvSpPr>
              <a:spLocks noChangeArrowheads="1"/>
            </p:cNvSpPr>
            <p:nvPr/>
          </p:nvSpPr>
          <p:spPr bwMode="auto">
            <a:xfrm>
              <a:off x="5176063" y="3894309"/>
              <a:ext cx="368691" cy="246221"/>
            </a:xfrm>
            <a:prstGeom prst="rect">
              <a:avLst/>
            </a:prstGeom>
            <a:solidFill>
              <a:schemeClr val="bg1"/>
            </a:solidFill>
            <a:ln w="9525">
              <a:noFill/>
              <a:miter lim="800000"/>
              <a:headEnd/>
              <a:tailEnd/>
            </a:ln>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sz="800" b="1" dirty="0">
                  <a:solidFill>
                    <a:srgbClr val="000000"/>
                  </a:solidFill>
                  <a:cs typeface="Arial" pitchFamily="34" charset="0"/>
                </a:rPr>
                <a:t>Ethernet</a:t>
              </a:r>
            </a:p>
            <a:p>
              <a:pPr algn="ctr" fontAlgn="base">
                <a:spcBef>
                  <a:spcPct val="0"/>
                </a:spcBef>
                <a:spcAft>
                  <a:spcPct val="0"/>
                </a:spcAft>
              </a:pPr>
              <a:r>
                <a:rPr lang="en-US" sz="800" b="1" dirty="0">
                  <a:solidFill>
                    <a:srgbClr val="000000"/>
                  </a:solidFill>
                  <a:cs typeface="Arial" pitchFamily="34" charset="0"/>
                </a:rPr>
                <a:t>Director</a:t>
              </a:r>
              <a:endParaRPr lang="en-US" sz="800" dirty="0">
                <a:cs typeface="Arial" pitchFamily="34" charset="0"/>
              </a:endParaRPr>
            </a:p>
          </p:txBody>
        </p:sp>
        <p:sp>
          <p:nvSpPr>
            <p:cNvPr id="96" name="Rectangle 2101"/>
            <p:cNvSpPr>
              <a:spLocks noChangeArrowheads="1"/>
            </p:cNvSpPr>
            <p:nvPr/>
          </p:nvSpPr>
          <p:spPr bwMode="auto">
            <a:xfrm>
              <a:off x="5173561" y="2990463"/>
              <a:ext cx="359073" cy="246221"/>
            </a:xfrm>
            <a:prstGeom prst="rect">
              <a:avLst/>
            </a:prstGeom>
            <a:solidFill>
              <a:schemeClr val="bg1"/>
            </a:solidFill>
            <a:ln w="9525">
              <a:noFill/>
              <a:miter lim="800000"/>
              <a:headEnd/>
              <a:tailEnd/>
            </a:ln>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sz="800" b="1" dirty="0">
                  <a:solidFill>
                    <a:srgbClr val="000000"/>
                  </a:solidFill>
                  <a:cs typeface="Arial" pitchFamily="34" charset="0"/>
                </a:rPr>
                <a:t>VLAN 10</a:t>
              </a:r>
            </a:p>
            <a:p>
              <a:pPr algn="ctr" fontAlgn="base">
                <a:spcBef>
                  <a:spcPct val="0"/>
                </a:spcBef>
                <a:spcAft>
                  <a:spcPct val="0"/>
                </a:spcAft>
              </a:pPr>
              <a:r>
                <a:rPr lang="en-US" sz="800" b="1" dirty="0">
                  <a:solidFill>
                    <a:srgbClr val="000000"/>
                  </a:solidFill>
                  <a:cs typeface="Arial" pitchFamily="34" charset="0"/>
                </a:rPr>
                <a:t>VLAN 20</a:t>
              </a:r>
              <a:endParaRPr lang="en-US" sz="800" dirty="0">
                <a:cs typeface="Arial" pitchFamily="34" charset="0"/>
              </a:endParaRPr>
            </a:p>
          </p:txBody>
        </p:sp>
        <p:pic>
          <p:nvPicPr>
            <p:cNvPr id="102" name="Picture 12" descr="C:\Users\patils1\Desktop\2013 Projects\CIS v2\CIS Slide Deck_Based on Book\Colored Graphics\Ethernet Director.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39388" y="3262144"/>
              <a:ext cx="388044" cy="619978"/>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12" descr="C:\Users\patils1\Desktop\2013 Projects\CIS v2\CIS Slide Deck_Based on Book\Colored Graphics\Ethernet Director.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131500" y="3262144"/>
              <a:ext cx="388044" cy="61997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1" name="Group 90"/>
          <p:cNvGrpSpPr/>
          <p:nvPr/>
        </p:nvGrpSpPr>
        <p:grpSpPr>
          <a:xfrm>
            <a:off x="1877322" y="1676400"/>
            <a:ext cx="7045862" cy="1214550"/>
            <a:chOff x="125970" y="798190"/>
            <a:chExt cx="8545183" cy="1214550"/>
          </a:xfrm>
        </p:grpSpPr>
        <p:sp>
          <p:nvSpPr>
            <p:cNvPr id="97" name="Rectangle 96"/>
            <p:cNvSpPr/>
            <p:nvPr/>
          </p:nvSpPr>
          <p:spPr>
            <a:xfrm>
              <a:off x="125970" y="92820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441553" y="996920"/>
              <a:ext cx="8229600" cy="1015820"/>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600" dirty="0">
                  <a:solidFill>
                    <a:schemeClr val="tx1"/>
                  </a:solidFill>
                </a:rPr>
                <a:t>A</a:t>
              </a:r>
              <a:r>
                <a:rPr lang="en-US" sz="1600" dirty="0">
                  <a:solidFill>
                    <a:srgbClr val="FF0000"/>
                  </a:solidFill>
                </a:rPr>
                <a:t> </a:t>
              </a:r>
              <a:r>
                <a:rPr lang="en-US" sz="1600" dirty="0">
                  <a:solidFill>
                    <a:schemeClr val="tx1"/>
                  </a:solidFill>
                </a:rPr>
                <a:t>VLAN that spans multiple sites and enables OSI Layer 2 communication between a group of nodes over an OSI Layer 3 WAN infrastructure, independent of their physical location.</a:t>
              </a:r>
            </a:p>
          </p:txBody>
        </p:sp>
        <p:sp>
          <p:nvSpPr>
            <p:cNvPr id="99" name="Rectangle 98"/>
            <p:cNvSpPr/>
            <p:nvPr/>
          </p:nvSpPr>
          <p:spPr>
            <a:xfrm>
              <a:off x="175740" y="798190"/>
              <a:ext cx="4343400" cy="397459"/>
            </a:xfrm>
            <a:prstGeom prst="rect">
              <a:avLst/>
            </a:prstGeom>
            <a:solidFill>
              <a:srgbClr val="2C95D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kern="0" dirty="0">
                  <a:solidFill>
                    <a:schemeClr val="bg1"/>
                  </a:solidFill>
                  <a:ea typeface="Verdana" panose="020B0604030504040204" pitchFamily="34" charset="0"/>
                  <a:cs typeface="Verdana" panose="020B0604030504040204" pitchFamily="34" charset="0"/>
                </a:rPr>
                <a:t>Stretched VLAN</a:t>
              </a:r>
            </a:p>
          </p:txBody>
        </p:sp>
      </p:grpSp>
    </p:spTree>
    <p:custDataLst>
      <p:tags r:id="rId1"/>
    </p:custDataLst>
    <p:extLst>
      <p:ext uri="{BB962C8B-B14F-4D97-AF65-F5344CB8AC3E}">
        <p14:creationId xmlns:p14="http://schemas.microsoft.com/office/powerpoint/2010/main" val="2323620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a Controller</a:t>
            </a:r>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114" name="Group 113"/>
          <p:cNvGrpSpPr/>
          <p:nvPr/>
        </p:nvGrpSpPr>
        <p:grpSpPr>
          <a:xfrm>
            <a:off x="1782567" y="2143876"/>
            <a:ext cx="6919781" cy="2489770"/>
            <a:chOff x="838200" y="1276350"/>
            <a:chExt cx="7494277" cy="2708341"/>
          </a:xfrm>
        </p:grpSpPr>
        <p:sp>
          <p:nvSpPr>
            <p:cNvPr id="8" name="Text Box 4"/>
            <p:cNvSpPr txBox="1">
              <a:spLocks noChangeArrowheads="1"/>
            </p:cNvSpPr>
            <p:nvPr/>
          </p:nvSpPr>
          <p:spPr bwMode="auto">
            <a:xfrm>
              <a:off x="1892465" y="2366684"/>
              <a:ext cx="111319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marL="354013" indent="-354013"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spcBef>
                  <a:spcPct val="50000"/>
                </a:spcBef>
              </a:pPr>
              <a:r>
                <a:rPr lang="en-US" sz="1400" dirty="0">
                  <a:latin typeface="Verdana" panose="020B0604030504040204" pitchFamily="34" charset="0"/>
                  <a:ea typeface="Verdana" panose="020B0604030504040204" pitchFamily="34" charset="0"/>
                  <a:cs typeface="Verdana" panose="020B0604030504040204" pitchFamily="34" charset="0"/>
                </a:rPr>
                <a:t>Connectivity</a:t>
              </a:r>
            </a:p>
          </p:txBody>
        </p:sp>
        <p:sp>
          <p:nvSpPr>
            <p:cNvPr id="9" name="Line 5"/>
            <p:cNvSpPr>
              <a:spLocks noChangeShapeType="1"/>
            </p:cNvSpPr>
            <p:nvPr/>
          </p:nvSpPr>
          <p:spPr bwMode="auto">
            <a:xfrm flipH="1">
              <a:off x="1671684" y="2843734"/>
              <a:ext cx="388322"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latin typeface="Verdana" panose="020B0604030504040204" pitchFamily="34" charset="0"/>
                <a:ea typeface="Verdana" panose="020B0604030504040204" pitchFamily="34" charset="0"/>
                <a:cs typeface="Verdana" panose="020B0604030504040204" pitchFamily="34" charset="0"/>
              </a:endParaRPr>
            </a:p>
          </p:txBody>
        </p:sp>
        <p:sp>
          <p:nvSpPr>
            <p:cNvPr id="10" name="Line 6"/>
            <p:cNvSpPr>
              <a:spLocks noChangeShapeType="1"/>
            </p:cNvSpPr>
            <p:nvPr/>
          </p:nvSpPr>
          <p:spPr bwMode="auto">
            <a:xfrm flipH="1">
              <a:off x="1668987" y="2927331"/>
              <a:ext cx="388322"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latin typeface="Verdana" panose="020B0604030504040204" pitchFamily="34" charset="0"/>
                <a:ea typeface="Verdana" panose="020B0604030504040204" pitchFamily="34" charset="0"/>
                <a:cs typeface="Verdana" panose="020B0604030504040204" pitchFamily="34" charset="0"/>
              </a:endParaRPr>
            </a:p>
          </p:txBody>
        </p:sp>
        <p:sp>
          <p:nvSpPr>
            <p:cNvPr id="11" name="AutoShape 12"/>
            <p:cNvSpPr>
              <a:spLocks noChangeArrowheads="1"/>
            </p:cNvSpPr>
            <p:nvPr/>
          </p:nvSpPr>
          <p:spPr bwMode="auto">
            <a:xfrm>
              <a:off x="3386771" y="1546632"/>
              <a:ext cx="3352974" cy="2438059"/>
            </a:xfrm>
            <a:prstGeom prst="roundRect">
              <a:avLst>
                <a:gd name="adj" fmla="val 5528"/>
              </a:avLst>
            </a:prstGeom>
            <a:ln>
              <a:headEnd/>
              <a:tailEnd type="none" w="lg" len="med"/>
            </a:ln>
          </p:spPr>
          <p:style>
            <a:lnRef idx="1">
              <a:schemeClr val="dk1"/>
            </a:lnRef>
            <a:fillRef idx="2">
              <a:schemeClr val="dk1"/>
            </a:fillRef>
            <a:effectRef idx="1">
              <a:schemeClr val="dk1"/>
            </a:effectRef>
            <a:fontRef idx="minor">
              <a:schemeClr val="dk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ext Box 14"/>
            <p:cNvSpPr txBox="1">
              <a:spLocks noChangeArrowheads="1"/>
            </p:cNvSpPr>
            <p:nvPr/>
          </p:nvSpPr>
          <p:spPr bwMode="auto">
            <a:xfrm>
              <a:off x="3632758" y="1872930"/>
              <a:ext cx="875240" cy="19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marL="354013" indent="-354013"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lnSpc>
                  <a:spcPct val="90000"/>
                </a:lnSpc>
                <a:spcBef>
                  <a:spcPct val="50000"/>
                </a:spcBef>
              </a:pPr>
              <a:r>
                <a:rPr lang="en-US" sz="1400" dirty="0">
                  <a:latin typeface="Verdana" panose="020B0604030504040204" pitchFamily="34" charset="0"/>
                  <a:ea typeface="Verdana" panose="020B0604030504040204" pitchFamily="34" charset="0"/>
                  <a:cs typeface="Verdana" panose="020B0604030504040204" pitchFamily="34" charset="0"/>
                </a:rPr>
                <a:t>Front End</a:t>
              </a:r>
            </a:p>
          </p:txBody>
        </p:sp>
        <p:sp>
          <p:nvSpPr>
            <p:cNvPr id="13" name="Text Box 15"/>
            <p:cNvSpPr txBox="1">
              <a:spLocks noChangeArrowheads="1"/>
            </p:cNvSpPr>
            <p:nvPr/>
          </p:nvSpPr>
          <p:spPr bwMode="auto">
            <a:xfrm>
              <a:off x="5732188" y="1855349"/>
              <a:ext cx="831959" cy="19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marL="354013" indent="-354013"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lnSpc>
                  <a:spcPct val="90000"/>
                </a:lnSpc>
                <a:spcBef>
                  <a:spcPct val="50000"/>
                </a:spcBef>
              </a:pPr>
              <a:r>
                <a:rPr lang="en-US" sz="1400" dirty="0">
                  <a:latin typeface="Verdana" panose="020B0604030504040204" pitchFamily="34" charset="0"/>
                  <a:ea typeface="Verdana" panose="020B0604030504040204" pitchFamily="34" charset="0"/>
                  <a:cs typeface="Verdana" panose="020B0604030504040204" pitchFamily="34" charset="0"/>
                </a:rPr>
                <a:t>Back End</a:t>
              </a:r>
            </a:p>
          </p:txBody>
        </p:sp>
        <p:sp>
          <p:nvSpPr>
            <p:cNvPr id="14" name="Text Box 16"/>
            <p:cNvSpPr txBox="1">
              <a:spLocks noChangeArrowheads="1"/>
            </p:cNvSpPr>
            <p:nvPr/>
          </p:nvSpPr>
          <p:spPr bwMode="auto">
            <a:xfrm>
              <a:off x="4837983" y="2239678"/>
              <a:ext cx="546625" cy="19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marL="354013" indent="-354013"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lnSpc>
                  <a:spcPct val="90000"/>
                </a:lnSpc>
                <a:spcBef>
                  <a:spcPct val="50000"/>
                </a:spcBef>
              </a:pPr>
              <a:r>
                <a:rPr lang="en-US" sz="1400" dirty="0">
                  <a:latin typeface="Verdana" panose="020B0604030504040204" pitchFamily="34" charset="0"/>
                  <a:ea typeface="Verdana" panose="020B0604030504040204" pitchFamily="34" charset="0"/>
                  <a:cs typeface="Verdana" panose="020B0604030504040204" pitchFamily="34" charset="0"/>
                </a:rPr>
                <a:t>Cache</a:t>
              </a:r>
            </a:p>
          </p:txBody>
        </p:sp>
        <p:sp>
          <p:nvSpPr>
            <p:cNvPr id="15" name="Line 19"/>
            <p:cNvSpPr>
              <a:spLocks noChangeShapeType="1"/>
            </p:cNvSpPr>
            <p:nvPr/>
          </p:nvSpPr>
          <p:spPr bwMode="auto">
            <a:xfrm flipH="1">
              <a:off x="4385889" y="2843734"/>
              <a:ext cx="1423846"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latin typeface="Verdana" panose="020B0604030504040204" pitchFamily="34" charset="0"/>
                <a:ea typeface="Verdana" panose="020B0604030504040204" pitchFamily="34" charset="0"/>
                <a:cs typeface="Verdana" panose="020B0604030504040204" pitchFamily="34" charset="0"/>
              </a:endParaRPr>
            </a:p>
          </p:txBody>
        </p:sp>
        <p:sp>
          <p:nvSpPr>
            <p:cNvPr id="16" name="Line 35"/>
            <p:cNvSpPr>
              <a:spLocks noChangeShapeType="1"/>
            </p:cNvSpPr>
            <p:nvPr/>
          </p:nvSpPr>
          <p:spPr bwMode="auto">
            <a:xfrm flipH="1">
              <a:off x="4385889" y="2973174"/>
              <a:ext cx="1423846"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latin typeface="Verdana" panose="020B0604030504040204" pitchFamily="34" charset="0"/>
                <a:ea typeface="Verdana" panose="020B0604030504040204" pitchFamily="34" charset="0"/>
                <a:cs typeface="Verdana" panose="020B0604030504040204" pitchFamily="34" charset="0"/>
              </a:endParaRPr>
            </a:p>
          </p:txBody>
        </p:sp>
        <p:sp>
          <p:nvSpPr>
            <p:cNvPr id="17" name="Rectangle 38"/>
            <p:cNvSpPr>
              <a:spLocks noChangeArrowheads="1"/>
            </p:cNvSpPr>
            <p:nvPr/>
          </p:nvSpPr>
          <p:spPr bwMode="auto">
            <a:xfrm>
              <a:off x="4689266" y="2487772"/>
              <a:ext cx="109215"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Rectangle 39"/>
            <p:cNvSpPr>
              <a:spLocks noChangeArrowheads="1"/>
            </p:cNvSpPr>
            <p:nvPr/>
          </p:nvSpPr>
          <p:spPr bwMode="auto">
            <a:xfrm>
              <a:off x="4798481" y="2487772"/>
              <a:ext cx="109216"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Rectangle 40"/>
            <p:cNvSpPr>
              <a:spLocks noChangeArrowheads="1"/>
            </p:cNvSpPr>
            <p:nvPr/>
          </p:nvSpPr>
          <p:spPr bwMode="auto">
            <a:xfrm>
              <a:off x="4907697" y="2487772"/>
              <a:ext cx="109215"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20" name="Rectangle 41"/>
            <p:cNvSpPr>
              <a:spLocks noChangeArrowheads="1"/>
            </p:cNvSpPr>
            <p:nvPr/>
          </p:nvSpPr>
          <p:spPr bwMode="auto">
            <a:xfrm>
              <a:off x="5016912" y="2487772"/>
              <a:ext cx="109216"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21" name="Rectangle 42"/>
            <p:cNvSpPr>
              <a:spLocks noChangeArrowheads="1"/>
            </p:cNvSpPr>
            <p:nvPr/>
          </p:nvSpPr>
          <p:spPr bwMode="auto">
            <a:xfrm>
              <a:off x="5126128" y="2487772"/>
              <a:ext cx="109215"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22" name="Rectangle 43"/>
            <p:cNvSpPr>
              <a:spLocks noChangeArrowheads="1"/>
            </p:cNvSpPr>
            <p:nvPr/>
          </p:nvSpPr>
          <p:spPr bwMode="auto">
            <a:xfrm>
              <a:off x="5235343" y="2487772"/>
              <a:ext cx="109216"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23" name="Rectangle 44"/>
            <p:cNvSpPr>
              <a:spLocks noChangeArrowheads="1"/>
            </p:cNvSpPr>
            <p:nvPr/>
          </p:nvSpPr>
          <p:spPr bwMode="auto">
            <a:xfrm>
              <a:off x="5344558" y="2487772"/>
              <a:ext cx="109215"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24" name="Rectangle 45"/>
            <p:cNvSpPr>
              <a:spLocks noChangeArrowheads="1"/>
            </p:cNvSpPr>
            <p:nvPr/>
          </p:nvSpPr>
          <p:spPr bwMode="auto">
            <a:xfrm>
              <a:off x="5453773" y="2487772"/>
              <a:ext cx="109216"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25" name="Rectangle 24"/>
            <p:cNvSpPr>
              <a:spLocks noChangeArrowheads="1"/>
            </p:cNvSpPr>
            <p:nvPr/>
          </p:nvSpPr>
          <p:spPr bwMode="auto">
            <a:xfrm>
              <a:off x="4689266" y="2596988"/>
              <a:ext cx="109215"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26" name="Rectangle 25"/>
            <p:cNvSpPr>
              <a:spLocks noChangeArrowheads="1"/>
            </p:cNvSpPr>
            <p:nvPr/>
          </p:nvSpPr>
          <p:spPr bwMode="auto">
            <a:xfrm>
              <a:off x="4798481" y="2596988"/>
              <a:ext cx="109216"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27" name="Rectangle 26"/>
            <p:cNvSpPr>
              <a:spLocks noChangeArrowheads="1"/>
            </p:cNvSpPr>
            <p:nvPr/>
          </p:nvSpPr>
          <p:spPr bwMode="auto">
            <a:xfrm>
              <a:off x="4907697" y="2596988"/>
              <a:ext cx="109215"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28" name="Rectangle 27"/>
            <p:cNvSpPr>
              <a:spLocks noChangeArrowheads="1"/>
            </p:cNvSpPr>
            <p:nvPr/>
          </p:nvSpPr>
          <p:spPr bwMode="auto">
            <a:xfrm>
              <a:off x="5016912" y="2596988"/>
              <a:ext cx="109216"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29" name="Rectangle 28"/>
            <p:cNvSpPr>
              <a:spLocks noChangeArrowheads="1"/>
            </p:cNvSpPr>
            <p:nvPr/>
          </p:nvSpPr>
          <p:spPr bwMode="auto">
            <a:xfrm>
              <a:off x="5126128" y="2596988"/>
              <a:ext cx="109215"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30" name="Rectangle 29"/>
            <p:cNvSpPr>
              <a:spLocks noChangeArrowheads="1"/>
            </p:cNvSpPr>
            <p:nvPr/>
          </p:nvSpPr>
          <p:spPr bwMode="auto">
            <a:xfrm>
              <a:off x="5235343" y="2596988"/>
              <a:ext cx="109216"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31" name="Rectangle 30"/>
            <p:cNvSpPr>
              <a:spLocks noChangeArrowheads="1"/>
            </p:cNvSpPr>
            <p:nvPr/>
          </p:nvSpPr>
          <p:spPr bwMode="auto">
            <a:xfrm>
              <a:off x="5344558" y="2596988"/>
              <a:ext cx="109215"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32" name="Rectangle 31"/>
            <p:cNvSpPr>
              <a:spLocks noChangeArrowheads="1"/>
            </p:cNvSpPr>
            <p:nvPr/>
          </p:nvSpPr>
          <p:spPr bwMode="auto">
            <a:xfrm>
              <a:off x="5453773" y="2596988"/>
              <a:ext cx="109216"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Rectangle 56"/>
            <p:cNvSpPr>
              <a:spLocks noChangeArrowheads="1"/>
            </p:cNvSpPr>
            <p:nvPr/>
          </p:nvSpPr>
          <p:spPr bwMode="auto">
            <a:xfrm>
              <a:off x="4689266" y="2706203"/>
              <a:ext cx="109215"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34" name="Rectangle 57"/>
            <p:cNvSpPr>
              <a:spLocks noChangeArrowheads="1"/>
            </p:cNvSpPr>
            <p:nvPr/>
          </p:nvSpPr>
          <p:spPr bwMode="auto">
            <a:xfrm>
              <a:off x="4798481" y="2706203"/>
              <a:ext cx="109216"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35" name="Rectangle 58"/>
            <p:cNvSpPr>
              <a:spLocks noChangeArrowheads="1"/>
            </p:cNvSpPr>
            <p:nvPr/>
          </p:nvSpPr>
          <p:spPr bwMode="auto">
            <a:xfrm>
              <a:off x="4907697" y="2706203"/>
              <a:ext cx="109215"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36" name="Rectangle 59"/>
            <p:cNvSpPr>
              <a:spLocks noChangeArrowheads="1"/>
            </p:cNvSpPr>
            <p:nvPr/>
          </p:nvSpPr>
          <p:spPr bwMode="auto">
            <a:xfrm>
              <a:off x="5016912" y="2706203"/>
              <a:ext cx="109216"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37" name="Rectangle 60"/>
            <p:cNvSpPr>
              <a:spLocks noChangeArrowheads="1"/>
            </p:cNvSpPr>
            <p:nvPr/>
          </p:nvSpPr>
          <p:spPr bwMode="auto">
            <a:xfrm>
              <a:off x="5126128" y="2706203"/>
              <a:ext cx="109215"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38" name="Rectangle 61"/>
            <p:cNvSpPr>
              <a:spLocks noChangeArrowheads="1"/>
            </p:cNvSpPr>
            <p:nvPr/>
          </p:nvSpPr>
          <p:spPr bwMode="auto">
            <a:xfrm>
              <a:off x="5235343" y="2706203"/>
              <a:ext cx="109216"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39" name="Rectangle 62"/>
            <p:cNvSpPr>
              <a:spLocks noChangeArrowheads="1"/>
            </p:cNvSpPr>
            <p:nvPr/>
          </p:nvSpPr>
          <p:spPr bwMode="auto">
            <a:xfrm>
              <a:off x="5344558" y="2706203"/>
              <a:ext cx="109215"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40" name="Rectangle 63"/>
            <p:cNvSpPr>
              <a:spLocks noChangeArrowheads="1"/>
            </p:cNvSpPr>
            <p:nvPr/>
          </p:nvSpPr>
          <p:spPr bwMode="auto">
            <a:xfrm>
              <a:off x="5453773" y="2706203"/>
              <a:ext cx="109216"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41" name="Rectangle 65"/>
            <p:cNvSpPr>
              <a:spLocks noChangeArrowheads="1"/>
            </p:cNvSpPr>
            <p:nvPr/>
          </p:nvSpPr>
          <p:spPr bwMode="auto">
            <a:xfrm>
              <a:off x="4689266" y="2815419"/>
              <a:ext cx="109215"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42" name="Rectangle 66"/>
            <p:cNvSpPr>
              <a:spLocks noChangeArrowheads="1"/>
            </p:cNvSpPr>
            <p:nvPr/>
          </p:nvSpPr>
          <p:spPr bwMode="auto">
            <a:xfrm>
              <a:off x="4798481" y="2815419"/>
              <a:ext cx="109216"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43" name="Rectangle 67"/>
            <p:cNvSpPr>
              <a:spLocks noChangeArrowheads="1"/>
            </p:cNvSpPr>
            <p:nvPr/>
          </p:nvSpPr>
          <p:spPr bwMode="auto">
            <a:xfrm>
              <a:off x="4907697" y="2815419"/>
              <a:ext cx="109215"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44" name="Rectangle 68"/>
            <p:cNvSpPr>
              <a:spLocks noChangeArrowheads="1"/>
            </p:cNvSpPr>
            <p:nvPr/>
          </p:nvSpPr>
          <p:spPr bwMode="auto">
            <a:xfrm>
              <a:off x="5016912" y="2815419"/>
              <a:ext cx="109216"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45" name="Rectangle 69"/>
            <p:cNvSpPr>
              <a:spLocks noChangeArrowheads="1"/>
            </p:cNvSpPr>
            <p:nvPr/>
          </p:nvSpPr>
          <p:spPr bwMode="auto">
            <a:xfrm>
              <a:off x="5126128" y="2815419"/>
              <a:ext cx="109215"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46" name="Rectangle 70"/>
            <p:cNvSpPr>
              <a:spLocks noChangeArrowheads="1"/>
            </p:cNvSpPr>
            <p:nvPr/>
          </p:nvSpPr>
          <p:spPr bwMode="auto">
            <a:xfrm>
              <a:off x="5235343" y="2815419"/>
              <a:ext cx="109216"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47" name="Rectangle 71"/>
            <p:cNvSpPr>
              <a:spLocks noChangeArrowheads="1"/>
            </p:cNvSpPr>
            <p:nvPr/>
          </p:nvSpPr>
          <p:spPr bwMode="auto">
            <a:xfrm>
              <a:off x="5344558" y="2815419"/>
              <a:ext cx="109215"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48" name="Rectangle 72"/>
            <p:cNvSpPr>
              <a:spLocks noChangeArrowheads="1"/>
            </p:cNvSpPr>
            <p:nvPr/>
          </p:nvSpPr>
          <p:spPr bwMode="auto">
            <a:xfrm>
              <a:off x="5453773" y="2815419"/>
              <a:ext cx="109216"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49" name="Rectangle 74"/>
            <p:cNvSpPr>
              <a:spLocks noChangeArrowheads="1"/>
            </p:cNvSpPr>
            <p:nvPr/>
          </p:nvSpPr>
          <p:spPr bwMode="auto">
            <a:xfrm>
              <a:off x="4689266" y="2924634"/>
              <a:ext cx="109215"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50" name="Rectangle 75"/>
            <p:cNvSpPr>
              <a:spLocks noChangeArrowheads="1"/>
            </p:cNvSpPr>
            <p:nvPr/>
          </p:nvSpPr>
          <p:spPr bwMode="auto">
            <a:xfrm>
              <a:off x="4798481" y="2924634"/>
              <a:ext cx="109216"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51" name="Rectangle 76"/>
            <p:cNvSpPr>
              <a:spLocks noChangeArrowheads="1"/>
            </p:cNvSpPr>
            <p:nvPr/>
          </p:nvSpPr>
          <p:spPr bwMode="auto">
            <a:xfrm>
              <a:off x="4907697" y="2924634"/>
              <a:ext cx="109215"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52" name="Rectangle 77"/>
            <p:cNvSpPr>
              <a:spLocks noChangeArrowheads="1"/>
            </p:cNvSpPr>
            <p:nvPr/>
          </p:nvSpPr>
          <p:spPr bwMode="auto">
            <a:xfrm>
              <a:off x="5016912" y="2924634"/>
              <a:ext cx="109216"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53" name="Rectangle 78"/>
            <p:cNvSpPr>
              <a:spLocks noChangeArrowheads="1"/>
            </p:cNvSpPr>
            <p:nvPr/>
          </p:nvSpPr>
          <p:spPr bwMode="auto">
            <a:xfrm>
              <a:off x="5126128" y="2924634"/>
              <a:ext cx="109215"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54" name="Rectangle 79"/>
            <p:cNvSpPr>
              <a:spLocks noChangeArrowheads="1"/>
            </p:cNvSpPr>
            <p:nvPr/>
          </p:nvSpPr>
          <p:spPr bwMode="auto">
            <a:xfrm>
              <a:off x="5235343" y="2924634"/>
              <a:ext cx="109216"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55" name="Rectangle 80"/>
            <p:cNvSpPr>
              <a:spLocks noChangeArrowheads="1"/>
            </p:cNvSpPr>
            <p:nvPr/>
          </p:nvSpPr>
          <p:spPr bwMode="auto">
            <a:xfrm>
              <a:off x="5344558" y="2924634"/>
              <a:ext cx="109215"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56" name="Rectangle 81"/>
            <p:cNvSpPr>
              <a:spLocks noChangeArrowheads="1"/>
            </p:cNvSpPr>
            <p:nvPr/>
          </p:nvSpPr>
          <p:spPr bwMode="auto">
            <a:xfrm>
              <a:off x="5453773" y="2924634"/>
              <a:ext cx="109216"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57" name="Rectangle 83"/>
            <p:cNvSpPr>
              <a:spLocks noChangeArrowheads="1"/>
            </p:cNvSpPr>
            <p:nvPr/>
          </p:nvSpPr>
          <p:spPr bwMode="auto">
            <a:xfrm>
              <a:off x="4689266" y="3033850"/>
              <a:ext cx="109215"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58" name="Rectangle 84"/>
            <p:cNvSpPr>
              <a:spLocks noChangeArrowheads="1"/>
            </p:cNvSpPr>
            <p:nvPr/>
          </p:nvSpPr>
          <p:spPr bwMode="auto">
            <a:xfrm>
              <a:off x="4798481" y="3033850"/>
              <a:ext cx="109216"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59" name="Rectangle 85"/>
            <p:cNvSpPr>
              <a:spLocks noChangeArrowheads="1"/>
            </p:cNvSpPr>
            <p:nvPr/>
          </p:nvSpPr>
          <p:spPr bwMode="auto">
            <a:xfrm>
              <a:off x="4907697" y="3033850"/>
              <a:ext cx="109215"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60" name="Rectangle 86"/>
            <p:cNvSpPr>
              <a:spLocks noChangeArrowheads="1"/>
            </p:cNvSpPr>
            <p:nvPr/>
          </p:nvSpPr>
          <p:spPr bwMode="auto">
            <a:xfrm>
              <a:off x="5016912" y="3033850"/>
              <a:ext cx="109216"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61" name="Rectangle 87"/>
            <p:cNvSpPr>
              <a:spLocks noChangeArrowheads="1"/>
            </p:cNvSpPr>
            <p:nvPr/>
          </p:nvSpPr>
          <p:spPr bwMode="auto">
            <a:xfrm>
              <a:off x="5126128" y="3033850"/>
              <a:ext cx="109215"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62" name="Rectangle 88"/>
            <p:cNvSpPr>
              <a:spLocks noChangeArrowheads="1"/>
            </p:cNvSpPr>
            <p:nvPr/>
          </p:nvSpPr>
          <p:spPr bwMode="auto">
            <a:xfrm>
              <a:off x="5235343" y="3033850"/>
              <a:ext cx="109216"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63" name="Rectangle 89"/>
            <p:cNvSpPr>
              <a:spLocks noChangeArrowheads="1"/>
            </p:cNvSpPr>
            <p:nvPr/>
          </p:nvSpPr>
          <p:spPr bwMode="auto">
            <a:xfrm>
              <a:off x="5344558" y="3033850"/>
              <a:ext cx="109215"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64" name="Rectangle 90"/>
            <p:cNvSpPr>
              <a:spLocks noChangeArrowheads="1"/>
            </p:cNvSpPr>
            <p:nvPr/>
          </p:nvSpPr>
          <p:spPr bwMode="auto">
            <a:xfrm>
              <a:off x="5453773" y="3033850"/>
              <a:ext cx="109216"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65" name="Rectangle 92"/>
            <p:cNvSpPr>
              <a:spLocks noChangeArrowheads="1"/>
            </p:cNvSpPr>
            <p:nvPr/>
          </p:nvSpPr>
          <p:spPr bwMode="auto">
            <a:xfrm>
              <a:off x="4689266" y="3143065"/>
              <a:ext cx="109215"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66" name="Rectangle 93"/>
            <p:cNvSpPr>
              <a:spLocks noChangeArrowheads="1"/>
            </p:cNvSpPr>
            <p:nvPr/>
          </p:nvSpPr>
          <p:spPr bwMode="auto">
            <a:xfrm>
              <a:off x="4798481" y="3143065"/>
              <a:ext cx="109216"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67" name="Rectangle 94"/>
            <p:cNvSpPr>
              <a:spLocks noChangeArrowheads="1"/>
            </p:cNvSpPr>
            <p:nvPr/>
          </p:nvSpPr>
          <p:spPr bwMode="auto">
            <a:xfrm>
              <a:off x="4907697" y="3143065"/>
              <a:ext cx="109215"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68" name="Rectangle 95"/>
            <p:cNvSpPr>
              <a:spLocks noChangeArrowheads="1"/>
            </p:cNvSpPr>
            <p:nvPr/>
          </p:nvSpPr>
          <p:spPr bwMode="auto">
            <a:xfrm>
              <a:off x="5016912" y="3143065"/>
              <a:ext cx="109216"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69" name="Rectangle 96"/>
            <p:cNvSpPr>
              <a:spLocks noChangeArrowheads="1"/>
            </p:cNvSpPr>
            <p:nvPr/>
          </p:nvSpPr>
          <p:spPr bwMode="auto">
            <a:xfrm>
              <a:off x="5126128" y="3143065"/>
              <a:ext cx="109215"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70" name="Rectangle 97"/>
            <p:cNvSpPr>
              <a:spLocks noChangeArrowheads="1"/>
            </p:cNvSpPr>
            <p:nvPr/>
          </p:nvSpPr>
          <p:spPr bwMode="auto">
            <a:xfrm>
              <a:off x="5235343" y="3143065"/>
              <a:ext cx="109216"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71" name="Rectangle 98"/>
            <p:cNvSpPr>
              <a:spLocks noChangeArrowheads="1"/>
            </p:cNvSpPr>
            <p:nvPr/>
          </p:nvSpPr>
          <p:spPr bwMode="auto">
            <a:xfrm>
              <a:off x="5344558" y="3143065"/>
              <a:ext cx="109215"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72" name="Rectangle 99"/>
            <p:cNvSpPr>
              <a:spLocks noChangeArrowheads="1"/>
            </p:cNvSpPr>
            <p:nvPr/>
          </p:nvSpPr>
          <p:spPr bwMode="auto">
            <a:xfrm>
              <a:off x="5453773" y="3143065"/>
              <a:ext cx="109216" cy="10921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73" name="Rectangle 101"/>
            <p:cNvSpPr>
              <a:spLocks noChangeArrowheads="1"/>
            </p:cNvSpPr>
            <p:nvPr/>
          </p:nvSpPr>
          <p:spPr bwMode="auto">
            <a:xfrm>
              <a:off x="4689266" y="3252281"/>
              <a:ext cx="109215"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74" name="Rectangle 102"/>
            <p:cNvSpPr>
              <a:spLocks noChangeArrowheads="1"/>
            </p:cNvSpPr>
            <p:nvPr/>
          </p:nvSpPr>
          <p:spPr bwMode="auto">
            <a:xfrm>
              <a:off x="4798481" y="3252281"/>
              <a:ext cx="109216"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75" name="Rectangle 103"/>
            <p:cNvSpPr>
              <a:spLocks noChangeArrowheads="1"/>
            </p:cNvSpPr>
            <p:nvPr/>
          </p:nvSpPr>
          <p:spPr bwMode="auto">
            <a:xfrm>
              <a:off x="4907697" y="3252281"/>
              <a:ext cx="109215"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76" name="Rectangle 104"/>
            <p:cNvSpPr>
              <a:spLocks noChangeArrowheads="1"/>
            </p:cNvSpPr>
            <p:nvPr/>
          </p:nvSpPr>
          <p:spPr bwMode="auto">
            <a:xfrm>
              <a:off x="5016912" y="3252281"/>
              <a:ext cx="109216"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77" name="Rectangle 105"/>
            <p:cNvSpPr>
              <a:spLocks noChangeArrowheads="1"/>
            </p:cNvSpPr>
            <p:nvPr/>
          </p:nvSpPr>
          <p:spPr bwMode="auto">
            <a:xfrm>
              <a:off x="5126128" y="3252281"/>
              <a:ext cx="109215"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78" name="Rectangle 106"/>
            <p:cNvSpPr>
              <a:spLocks noChangeArrowheads="1"/>
            </p:cNvSpPr>
            <p:nvPr/>
          </p:nvSpPr>
          <p:spPr bwMode="auto">
            <a:xfrm>
              <a:off x="5235343" y="3252281"/>
              <a:ext cx="109216"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79" name="Rectangle 107"/>
            <p:cNvSpPr>
              <a:spLocks noChangeArrowheads="1"/>
            </p:cNvSpPr>
            <p:nvPr/>
          </p:nvSpPr>
          <p:spPr bwMode="auto">
            <a:xfrm>
              <a:off x="5344558" y="3252281"/>
              <a:ext cx="109215"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80" name="Rectangle 108"/>
            <p:cNvSpPr>
              <a:spLocks noChangeArrowheads="1"/>
            </p:cNvSpPr>
            <p:nvPr/>
          </p:nvSpPr>
          <p:spPr bwMode="auto">
            <a:xfrm>
              <a:off x="5453773" y="3252281"/>
              <a:ext cx="109216" cy="10921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81" name="Line 110"/>
            <p:cNvSpPr>
              <a:spLocks noChangeShapeType="1"/>
            </p:cNvSpPr>
            <p:nvPr/>
          </p:nvSpPr>
          <p:spPr bwMode="auto">
            <a:xfrm>
              <a:off x="6546095" y="3428235"/>
              <a:ext cx="387300"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latin typeface="Verdana" panose="020B0604030504040204" pitchFamily="34" charset="0"/>
                <a:ea typeface="Verdana" panose="020B0604030504040204" pitchFamily="34" charset="0"/>
                <a:cs typeface="Verdana" panose="020B0604030504040204" pitchFamily="34" charset="0"/>
              </a:endParaRPr>
            </a:p>
          </p:txBody>
        </p:sp>
        <p:sp>
          <p:nvSpPr>
            <p:cNvPr id="82" name="Line 111"/>
            <p:cNvSpPr>
              <a:spLocks noChangeShapeType="1"/>
            </p:cNvSpPr>
            <p:nvPr/>
          </p:nvSpPr>
          <p:spPr bwMode="auto">
            <a:xfrm>
              <a:off x="6843389" y="2688826"/>
              <a:ext cx="0" cy="172285"/>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latin typeface="Verdana" panose="020B0604030504040204" pitchFamily="34" charset="0"/>
                <a:ea typeface="Verdana" panose="020B0604030504040204" pitchFamily="34" charset="0"/>
                <a:cs typeface="Verdana" panose="020B0604030504040204" pitchFamily="34" charset="0"/>
              </a:endParaRPr>
            </a:p>
          </p:txBody>
        </p:sp>
        <p:sp>
          <p:nvSpPr>
            <p:cNvPr id="83" name="Line 114"/>
            <p:cNvSpPr>
              <a:spLocks noChangeShapeType="1"/>
            </p:cNvSpPr>
            <p:nvPr/>
          </p:nvSpPr>
          <p:spPr bwMode="auto">
            <a:xfrm>
              <a:off x="6437571" y="2386647"/>
              <a:ext cx="489616"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latin typeface="Verdana" panose="020B0604030504040204" pitchFamily="34" charset="0"/>
                <a:ea typeface="Verdana" panose="020B0604030504040204" pitchFamily="34" charset="0"/>
                <a:cs typeface="Verdana" panose="020B0604030504040204" pitchFamily="34" charset="0"/>
              </a:endParaRPr>
            </a:p>
          </p:txBody>
        </p:sp>
        <p:sp>
          <p:nvSpPr>
            <p:cNvPr id="84" name="Line 115"/>
            <p:cNvSpPr>
              <a:spLocks noChangeShapeType="1"/>
            </p:cNvSpPr>
            <p:nvPr/>
          </p:nvSpPr>
          <p:spPr bwMode="auto">
            <a:xfrm>
              <a:off x="6918640" y="2779014"/>
              <a:ext cx="254836"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latin typeface="Verdana" panose="020B0604030504040204" pitchFamily="34" charset="0"/>
                <a:ea typeface="Verdana" panose="020B0604030504040204" pitchFamily="34" charset="0"/>
                <a:cs typeface="Verdana" panose="020B0604030504040204" pitchFamily="34" charset="0"/>
              </a:endParaRPr>
            </a:p>
          </p:txBody>
        </p:sp>
        <p:sp>
          <p:nvSpPr>
            <p:cNvPr id="85" name="Line 116"/>
            <p:cNvSpPr>
              <a:spLocks noChangeShapeType="1"/>
            </p:cNvSpPr>
            <p:nvPr/>
          </p:nvSpPr>
          <p:spPr bwMode="auto">
            <a:xfrm>
              <a:off x="6836359" y="2849801"/>
              <a:ext cx="344096"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latin typeface="Verdana" panose="020B0604030504040204" pitchFamily="34" charset="0"/>
                <a:ea typeface="Verdana" panose="020B0604030504040204" pitchFamily="34" charset="0"/>
                <a:cs typeface="Verdana" panose="020B0604030504040204" pitchFamily="34" charset="0"/>
              </a:endParaRPr>
            </a:p>
          </p:txBody>
        </p:sp>
        <p:sp>
          <p:nvSpPr>
            <p:cNvPr id="86" name="Line 117"/>
            <p:cNvSpPr>
              <a:spLocks noChangeShapeType="1"/>
            </p:cNvSpPr>
            <p:nvPr/>
          </p:nvSpPr>
          <p:spPr bwMode="auto">
            <a:xfrm>
              <a:off x="6920091" y="2977219"/>
              <a:ext cx="254836"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latin typeface="Verdana" panose="020B0604030504040204" pitchFamily="34" charset="0"/>
                <a:ea typeface="Verdana" panose="020B0604030504040204" pitchFamily="34" charset="0"/>
                <a:cs typeface="Verdana" panose="020B0604030504040204" pitchFamily="34" charset="0"/>
              </a:endParaRPr>
            </a:p>
          </p:txBody>
        </p:sp>
        <p:sp>
          <p:nvSpPr>
            <p:cNvPr id="87" name="Line 118"/>
            <p:cNvSpPr>
              <a:spLocks noChangeShapeType="1"/>
            </p:cNvSpPr>
            <p:nvPr/>
          </p:nvSpPr>
          <p:spPr bwMode="auto">
            <a:xfrm>
              <a:off x="6585973" y="2698115"/>
              <a:ext cx="261578"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latin typeface="Verdana" panose="020B0604030504040204" pitchFamily="34" charset="0"/>
                <a:ea typeface="Verdana" panose="020B0604030504040204" pitchFamily="34" charset="0"/>
                <a:cs typeface="Verdana" panose="020B0604030504040204" pitchFamily="34" charset="0"/>
              </a:endParaRPr>
            </a:p>
          </p:txBody>
        </p:sp>
        <p:sp>
          <p:nvSpPr>
            <p:cNvPr id="88" name="Line 119"/>
            <p:cNvSpPr>
              <a:spLocks noChangeShapeType="1"/>
            </p:cNvSpPr>
            <p:nvPr/>
          </p:nvSpPr>
          <p:spPr bwMode="auto">
            <a:xfrm flipV="1">
              <a:off x="6592040" y="3116771"/>
              <a:ext cx="261578"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latin typeface="Verdana" panose="020B0604030504040204" pitchFamily="34" charset="0"/>
                <a:ea typeface="Verdana" panose="020B0604030504040204" pitchFamily="34" charset="0"/>
                <a:cs typeface="Verdana" panose="020B0604030504040204" pitchFamily="34" charset="0"/>
              </a:endParaRPr>
            </a:p>
          </p:txBody>
        </p:sp>
        <p:sp>
          <p:nvSpPr>
            <p:cNvPr id="89" name="Line 120"/>
            <p:cNvSpPr>
              <a:spLocks noChangeShapeType="1"/>
            </p:cNvSpPr>
            <p:nvPr/>
          </p:nvSpPr>
          <p:spPr bwMode="auto">
            <a:xfrm>
              <a:off x="6840403" y="2914521"/>
              <a:ext cx="358928"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latin typeface="Verdana" panose="020B0604030504040204" pitchFamily="34" charset="0"/>
                <a:ea typeface="Verdana" panose="020B0604030504040204" pitchFamily="34" charset="0"/>
                <a:cs typeface="Verdana" panose="020B0604030504040204" pitchFamily="34" charset="0"/>
              </a:endParaRPr>
            </a:p>
          </p:txBody>
        </p:sp>
        <p:sp>
          <p:nvSpPr>
            <p:cNvPr id="90" name="Line 123"/>
            <p:cNvSpPr>
              <a:spLocks noChangeShapeType="1"/>
            </p:cNvSpPr>
            <p:nvPr/>
          </p:nvSpPr>
          <p:spPr bwMode="auto">
            <a:xfrm>
              <a:off x="6923463" y="2379365"/>
              <a:ext cx="0" cy="40557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latin typeface="Verdana" panose="020B0604030504040204" pitchFamily="34" charset="0"/>
                <a:ea typeface="Verdana" panose="020B0604030504040204" pitchFamily="34" charset="0"/>
                <a:cs typeface="Verdana" panose="020B0604030504040204" pitchFamily="34" charset="0"/>
              </a:endParaRPr>
            </a:p>
          </p:txBody>
        </p:sp>
        <p:sp>
          <p:nvSpPr>
            <p:cNvPr id="91" name="Line 124"/>
            <p:cNvSpPr>
              <a:spLocks noChangeShapeType="1"/>
            </p:cNvSpPr>
            <p:nvPr/>
          </p:nvSpPr>
          <p:spPr bwMode="auto">
            <a:xfrm>
              <a:off x="6849978" y="2912498"/>
              <a:ext cx="0" cy="214548"/>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latin typeface="Verdana" panose="020B0604030504040204" pitchFamily="34" charset="0"/>
                <a:ea typeface="Verdana" panose="020B0604030504040204" pitchFamily="34" charset="0"/>
                <a:cs typeface="Verdana" panose="020B0604030504040204" pitchFamily="34" charset="0"/>
              </a:endParaRPr>
            </a:p>
          </p:txBody>
        </p:sp>
        <p:sp>
          <p:nvSpPr>
            <p:cNvPr id="92" name="Rectangle 126"/>
            <p:cNvSpPr>
              <a:spLocks noChangeArrowheads="1"/>
            </p:cNvSpPr>
            <p:nvPr/>
          </p:nvSpPr>
          <p:spPr bwMode="auto">
            <a:xfrm>
              <a:off x="5815128" y="2111586"/>
              <a:ext cx="666079" cy="1589691"/>
            </a:xfrm>
            <a:prstGeom prst="rect">
              <a:avLst/>
            </a:prstGeom>
            <a:ln>
              <a:headEnd/>
              <a:tailEnd type="none" w="lg" len="me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93" name="Rectangle 130"/>
            <p:cNvSpPr>
              <a:spLocks noChangeArrowheads="1"/>
            </p:cNvSpPr>
            <p:nvPr/>
          </p:nvSpPr>
          <p:spPr bwMode="auto">
            <a:xfrm>
              <a:off x="6481208" y="2317882"/>
              <a:ext cx="128093" cy="128093"/>
            </a:xfrm>
            <a:prstGeom prst="rect">
              <a:avLst/>
            </a:prstGeom>
            <a:ln>
              <a:solidFill>
                <a:schemeClr val="bg2">
                  <a:lumMod val="60000"/>
                  <a:lumOff val="40000"/>
                </a:schemeClr>
              </a:solidFill>
              <a:headEnd/>
              <a:tailEnd/>
            </a:ln>
            <a:extLst/>
          </p:spPr>
          <p:style>
            <a:lnRef idx="1">
              <a:schemeClr val="accent3"/>
            </a:lnRef>
            <a:fillRef idx="1001">
              <a:schemeClr val="lt2"/>
            </a:fillRef>
            <a:effectRef idx="2">
              <a:schemeClr val="accent3"/>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94" name="Rectangle 131"/>
            <p:cNvSpPr>
              <a:spLocks noChangeArrowheads="1"/>
            </p:cNvSpPr>
            <p:nvPr/>
          </p:nvSpPr>
          <p:spPr bwMode="auto">
            <a:xfrm>
              <a:off x="6481208" y="2630696"/>
              <a:ext cx="128093" cy="128093"/>
            </a:xfrm>
            <a:prstGeom prst="rect">
              <a:avLst/>
            </a:prstGeom>
            <a:ln>
              <a:solidFill>
                <a:schemeClr val="bg2">
                  <a:lumMod val="60000"/>
                  <a:lumOff val="40000"/>
                </a:schemeClr>
              </a:solidFill>
              <a:headEnd/>
              <a:tailEnd/>
            </a:ln>
            <a:extLst/>
          </p:spPr>
          <p:style>
            <a:lnRef idx="1">
              <a:schemeClr val="accent3"/>
            </a:lnRef>
            <a:fillRef idx="1001">
              <a:schemeClr val="lt2"/>
            </a:fillRef>
            <a:effectRef idx="2">
              <a:schemeClr val="accent3"/>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95" name="Rectangle 133"/>
            <p:cNvSpPr>
              <a:spLocks noChangeArrowheads="1"/>
            </p:cNvSpPr>
            <p:nvPr/>
          </p:nvSpPr>
          <p:spPr bwMode="auto">
            <a:xfrm>
              <a:off x="6481208" y="3052727"/>
              <a:ext cx="128093" cy="128092"/>
            </a:xfrm>
            <a:prstGeom prst="rect">
              <a:avLst/>
            </a:prstGeom>
            <a:ln>
              <a:solidFill>
                <a:schemeClr val="bg2">
                  <a:lumMod val="60000"/>
                  <a:lumOff val="40000"/>
                </a:schemeClr>
              </a:solidFill>
              <a:headEnd/>
              <a:tailEnd/>
            </a:ln>
            <a:extLst/>
          </p:spPr>
          <p:style>
            <a:lnRef idx="1">
              <a:schemeClr val="accent3"/>
            </a:lnRef>
            <a:fillRef idx="1001">
              <a:schemeClr val="lt2"/>
            </a:fillRef>
            <a:effectRef idx="2">
              <a:schemeClr val="accent3"/>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96" name="Rectangle 134"/>
            <p:cNvSpPr>
              <a:spLocks noChangeArrowheads="1"/>
            </p:cNvSpPr>
            <p:nvPr/>
          </p:nvSpPr>
          <p:spPr bwMode="auto">
            <a:xfrm>
              <a:off x="6481208" y="3365541"/>
              <a:ext cx="128093" cy="128092"/>
            </a:xfrm>
            <a:prstGeom prst="rect">
              <a:avLst/>
            </a:prstGeom>
            <a:ln>
              <a:solidFill>
                <a:schemeClr val="bg2">
                  <a:lumMod val="60000"/>
                  <a:lumOff val="40000"/>
                </a:schemeClr>
              </a:solidFill>
              <a:headEnd/>
              <a:tailEnd/>
            </a:ln>
            <a:extLst/>
          </p:spPr>
          <p:style>
            <a:lnRef idx="1">
              <a:schemeClr val="accent3"/>
            </a:lnRef>
            <a:fillRef idx="1001">
              <a:schemeClr val="lt2"/>
            </a:fillRef>
            <a:effectRef idx="2">
              <a:schemeClr val="accent3"/>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97" name="Rectangle 136"/>
            <p:cNvSpPr>
              <a:spLocks noChangeArrowheads="1"/>
            </p:cNvSpPr>
            <p:nvPr/>
          </p:nvSpPr>
          <p:spPr bwMode="auto">
            <a:xfrm>
              <a:off x="3737339" y="2251814"/>
              <a:ext cx="335736" cy="612146"/>
            </a:xfrm>
            <a:prstGeom prst="rect">
              <a:avLst/>
            </a:prstGeom>
            <a:gradFill rotWithShape="1">
              <a:gsLst>
                <a:gs pos="0">
                  <a:srgbClr val="86BAB5"/>
                </a:gs>
                <a:gs pos="100000">
                  <a:srgbClr val="86BAB5">
                    <a:gamma/>
                    <a:shade val="67843"/>
                    <a:invGamma/>
                  </a:srgbClr>
                </a:gs>
              </a:gsLst>
              <a:lin ang="2700000" scaled="1"/>
            </a:gradFill>
            <a:ln w="12700" algn="ctr">
              <a:solidFill>
                <a:srgbClr val="88B8B6"/>
              </a:solidFill>
              <a:miter lim="800000"/>
              <a:headEnd/>
              <a:tailEnd type="none" w="lg" len="me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lIns="0" tIns="0" rIns="0" bIns="0" anchor="ctr"/>
            <a:lstStyle/>
            <a:p>
              <a:endParaRPr lang="en-US" sz="1400">
                <a:latin typeface="Verdana" panose="020B0604030504040204" pitchFamily="34" charset="0"/>
                <a:ea typeface="Verdana" panose="020B0604030504040204" pitchFamily="34" charset="0"/>
                <a:cs typeface="Verdana" panose="020B0604030504040204" pitchFamily="34" charset="0"/>
              </a:endParaRPr>
            </a:p>
          </p:txBody>
        </p:sp>
        <p:sp>
          <p:nvSpPr>
            <p:cNvPr id="98" name="Rectangle 137"/>
            <p:cNvSpPr>
              <a:spLocks noChangeArrowheads="1"/>
            </p:cNvSpPr>
            <p:nvPr/>
          </p:nvSpPr>
          <p:spPr bwMode="auto">
            <a:xfrm>
              <a:off x="3737339" y="2985310"/>
              <a:ext cx="335736" cy="612146"/>
            </a:xfrm>
            <a:prstGeom prst="rect">
              <a:avLst/>
            </a:prstGeom>
            <a:gradFill rotWithShape="1">
              <a:gsLst>
                <a:gs pos="0">
                  <a:srgbClr val="86BAB5"/>
                </a:gs>
                <a:gs pos="100000">
                  <a:srgbClr val="86BAB5">
                    <a:gamma/>
                    <a:shade val="67843"/>
                    <a:invGamma/>
                  </a:srgbClr>
                </a:gs>
              </a:gsLst>
              <a:lin ang="2700000" scaled="1"/>
            </a:gradFill>
            <a:ln w="12700" algn="ctr">
              <a:solidFill>
                <a:srgbClr val="88B8B6"/>
              </a:solidFill>
              <a:miter lim="800000"/>
              <a:headEnd/>
              <a:tailEnd type="none" w="lg" len="me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lIns="0" tIns="0" rIns="0" bIns="0" anchor="ctr"/>
            <a:lstStyle/>
            <a:p>
              <a:endParaRPr lang="en-US" sz="1400">
                <a:latin typeface="Verdana" panose="020B0604030504040204" pitchFamily="34" charset="0"/>
                <a:ea typeface="Verdana" panose="020B0604030504040204" pitchFamily="34" charset="0"/>
                <a:cs typeface="Verdana" panose="020B0604030504040204" pitchFamily="34" charset="0"/>
              </a:endParaRPr>
            </a:p>
          </p:txBody>
        </p:sp>
        <p:sp>
          <p:nvSpPr>
            <p:cNvPr id="99" name="Rectangle 138"/>
            <p:cNvSpPr>
              <a:spLocks noChangeArrowheads="1"/>
            </p:cNvSpPr>
            <p:nvPr/>
          </p:nvSpPr>
          <p:spPr bwMode="auto">
            <a:xfrm>
              <a:off x="3609246" y="2336758"/>
              <a:ext cx="128093" cy="128093"/>
            </a:xfrm>
            <a:prstGeom prst="rect">
              <a:avLst/>
            </a:prstGeom>
            <a:ln>
              <a:solidFill>
                <a:schemeClr val="bg2">
                  <a:lumMod val="60000"/>
                  <a:lumOff val="40000"/>
                </a:schemeClr>
              </a:solidFill>
              <a:headEnd/>
              <a:tailEnd/>
            </a:ln>
            <a:extLst/>
          </p:spPr>
          <p:style>
            <a:lnRef idx="1">
              <a:schemeClr val="accent3"/>
            </a:lnRef>
            <a:fillRef idx="1001">
              <a:schemeClr val="lt2"/>
            </a:fillRef>
            <a:effectRef idx="2">
              <a:schemeClr val="accent3"/>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00" name="Rectangle 139"/>
            <p:cNvSpPr>
              <a:spLocks noChangeArrowheads="1"/>
            </p:cNvSpPr>
            <p:nvPr/>
          </p:nvSpPr>
          <p:spPr bwMode="auto">
            <a:xfrm>
              <a:off x="3609246" y="2649573"/>
              <a:ext cx="128093" cy="128093"/>
            </a:xfrm>
            <a:prstGeom prst="rect">
              <a:avLst/>
            </a:prstGeom>
            <a:ln>
              <a:solidFill>
                <a:schemeClr val="bg2">
                  <a:lumMod val="60000"/>
                  <a:lumOff val="40000"/>
                </a:schemeClr>
              </a:solidFill>
              <a:headEnd/>
              <a:tailEnd/>
            </a:ln>
            <a:extLst/>
          </p:spPr>
          <p:style>
            <a:lnRef idx="1">
              <a:schemeClr val="accent3"/>
            </a:lnRef>
            <a:fillRef idx="1001">
              <a:schemeClr val="lt2"/>
            </a:fillRef>
            <a:effectRef idx="2">
              <a:schemeClr val="accent3"/>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01" name="Rectangle 141"/>
            <p:cNvSpPr>
              <a:spLocks noChangeArrowheads="1"/>
            </p:cNvSpPr>
            <p:nvPr/>
          </p:nvSpPr>
          <p:spPr bwMode="auto">
            <a:xfrm>
              <a:off x="3609246" y="3071604"/>
              <a:ext cx="128093" cy="128092"/>
            </a:xfrm>
            <a:prstGeom prst="rect">
              <a:avLst/>
            </a:prstGeom>
            <a:ln>
              <a:solidFill>
                <a:schemeClr val="bg2">
                  <a:lumMod val="60000"/>
                  <a:lumOff val="40000"/>
                </a:schemeClr>
              </a:solidFill>
              <a:headEnd/>
              <a:tailEnd/>
            </a:ln>
            <a:extLst/>
          </p:spPr>
          <p:style>
            <a:lnRef idx="1">
              <a:schemeClr val="accent3"/>
            </a:lnRef>
            <a:fillRef idx="1001">
              <a:schemeClr val="lt2"/>
            </a:fillRef>
            <a:effectRef idx="2">
              <a:schemeClr val="accent3"/>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02" name="Rectangle 142"/>
            <p:cNvSpPr>
              <a:spLocks noChangeArrowheads="1"/>
            </p:cNvSpPr>
            <p:nvPr/>
          </p:nvSpPr>
          <p:spPr bwMode="auto">
            <a:xfrm>
              <a:off x="3609246" y="3384418"/>
              <a:ext cx="128093" cy="128092"/>
            </a:xfrm>
            <a:prstGeom prst="rect">
              <a:avLst/>
            </a:prstGeom>
            <a:ln>
              <a:solidFill>
                <a:schemeClr val="bg2">
                  <a:lumMod val="60000"/>
                  <a:lumOff val="40000"/>
                </a:schemeClr>
              </a:solidFill>
              <a:headEnd/>
              <a:tailEnd/>
            </a:ln>
            <a:extLst/>
          </p:spPr>
          <p:style>
            <a:lnRef idx="1">
              <a:schemeClr val="accent3"/>
            </a:lnRef>
            <a:fillRef idx="1001">
              <a:schemeClr val="lt2"/>
            </a:fillRef>
            <a:effectRef idx="2">
              <a:schemeClr val="accent3"/>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03" name="Rectangle 143"/>
            <p:cNvSpPr>
              <a:spLocks noChangeArrowheads="1"/>
            </p:cNvSpPr>
            <p:nvPr/>
          </p:nvSpPr>
          <p:spPr bwMode="auto">
            <a:xfrm>
              <a:off x="3737339" y="2130463"/>
              <a:ext cx="666079" cy="1589691"/>
            </a:xfrm>
            <a:prstGeom prst="rect">
              <a:avLst/>
            </a:prstGeom>
            <a:ln>
              <a:headEnd/>
              <a:tailEnd type="none" w="lg" len="me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04" name="TextBox 103"/>
            <p:cNvSpPr txBox="1"/>
            <p:nvPr/>
          </p:nvSpPr>
          <p:spPr>
            <a:xfrm>
              <a:off x="4509302" y="1276350"/>
              <a:ext cx="1072730" cy="307777"/>
            </a:xfrm>
            <a:prstGeom prst="rect">
              <a:avLst/>
            </a:prstGeom>
            <a:noFill/>
          </p:spPr>
          <p:txBody>
            <a:bodyPr wrap="none" rtlCol="0">
              <a:spAutoFit/>
            </a:bodyPr>
            <a:lstStyle/>
            <a:p>
              <a:r>
                <a:rPr lang="en-US" sz="1400" dirty="0">
                  <a:latin typeface="Verdana" panose="020B0604030504040204" pitchFamily="34" charset="0"/>
                  <a:ea typeface="Verdana" panose="020B0604030504040204" pitchFamily="34" charset="0"/>
                  <a:cs typeface="Verdana" panose="020B0604030504040204" pitchFamily="34" charset="0"/>
                </a:rPr>
                <a:t>Controller</a:t>
              </a:r>
            </a:p>
          </p:txBody>
        </p:sp>
        <p:sp>
          <p:nvSpPr>
            <p:cNvPr id="105" name="Text Box 17"/>
            <p:cNvSpPr txBox="1">
              <a:spLocks noChangeArrowheads="1"/>
            </p:cNvSpPr>
            <p:nvPr/>
          </p:nvSpPr>
          <p:spPr bwMode="auto">
            <a:xfrm>
              <a:off x="7390242" y="1909497"/>
              <a:ext cx="703782" cy="19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marL="354013" indent="-354013"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lnSpc>
                  <a:spcPct val="90000"/>
                </a:lnSpc>
                <a:spcBef>
                  <a:spcPct val="50000"/>
                </a:spcBef>
              </a:pPr>
              <a:r>
                <a:rPr lang="en-US" sz="1400" dirty="0">
                  <a:latin typeface="Verdana" panose="020B0604030504040204" pitchFamily="34" charset="0"/>
                  <a:ea typeface="Verdana" panose="020B0604030504040204" pitchFamily="34" charset="0"/>
                  <a:cs typeface="Verdana" panose="020B0604030504040204" pitchFamily="34" charset="0"/>
                </a:rPr>
                <a:t>Storage</a:t>
              </a:r>
            </a:p>
          </p:txBody>
        </p:sp>
        <p:cxnSp>
          <p:nvCxnSpPr>
            <p:cNvPr id="107" name="Elbow Connector 106"/>
            <p:cNvCxnSpPr>
              <a:endCxn id="102" idx="1"/>
            </p:cNvCxnSpPr>
            <p:nvPr/>
          </p:nvCxnSpPr>
          <p:spPr>
            <a:xfrm>
              <a:off x="2635700" y="3027677"/>
              <a:ext cx="973546" cy="420787"/>
            </a:xfrm>
            <a:prstGeom prst="bentConnector3">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cxnSp>
        <p:cxnSp>
          <p:nvCxnSpPr>
            <p:cNvPr id="108" name="Elbow Connector 107"/>
            <p:cNvCxnSpPr>
              <a:stCxn id="101" idx="1"/>
            </p:cNvCxnSpPr>
            <p:nvPr/>
          </p:nvCxnSpPr>
          <p:spPr>
            <a:xfrm rot="10800000">
              <a:off x="2655015" y="2942639"/>
              <a:ext cx="954232" cy="193011"/>
            </a:xfrm>
            <a:prstGeom prst="bentConnector3">
              <a:avLst>
                <a:gd name="adj1" fmla="val 45337"/>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cxnSp>
        <p:cxnSp>
          <p:nvCxnSpPr>
            <p:cNvPr id="109" name="Elbow Connector 108"/>
            <p:cNvCxnSpPr>
              <a:stCxn id="99" idx="1"/>
            </p:cNvCxnSpPr>
            <p:nvPr/>
          </p:nvCxnSpPr>
          <p:spPr>
            <a:xfrm rot="10800000" flipV="1">
              <a:off x="2643786" y="2400804"/>
              <a:ext cx="965461" cy="377157"/>
            </a:xfrm>
            <a:prstGeom prst="bentConnector3">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cxnSp>
        <p:cxnSp>
          <p:nvCxnSpPr>
            <p:cNvPr id="110" name="Elbow Connector 109"/>
            <p:cNvCxnSpPr>
              <a:stCxn id="100" idx="1"/>
            </p:cNvCxnSpPr>
            <p:nvPr/>
          </p:nvCxnSpPr>
          <p:spPr>
            <a:xfrm rot="10800000" flipV="1">
              <a:off x="2671631" y="2713619"/>
              <a:ext cx="937615" cy="142632"/>
            </a:xfrm>
            <a:prstGeom prst="bentConnector3">
              <a:avLst>
                <a:gd name="adj1" fmla="val 45686"/>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cxnSp>
        <p:sp>
          <p:nvSpPr>
            <p:cNvPr id="111" name="Line 123"/>
            <p:cNvSpPr>
              <a:spLocks noChangeShapeType="1"/>
            </p:cNvSpPr>
            <p:nvPr/>
          </p:nvSpPr>
          <p:spPr bwMode="auto">
            <a:xfrm>
              <a:off x="6930354" y="2967853"/>
              <a:ext cx="0" cy="469869"/>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latin typeface="Verdana" panose="020B0604030504040204" pitchFamily="34" charset="0"/>
                <a:ea typeface="Verdana" panose="020B0604030504040204" pitchFamily="34" charset="0"/>
                <a:cs typeface="Verdana" panose="020B0604030504040204" pitchFamily="34" charset="0"/>
              </a:endParaRPr>
            </a:p>
          </p:txBody>
        </p:sp>
        <p:sp>
          <p:nvSpPr>
            <p:cNvPr id="112" name="AutoShape 13"/>
            <p:cNvSpPr>
              <a:spLocks noChangeArrowheads="1"/>
            </p:cNvSpPr>
            <p:nvPr/>
          </p:nvSpPr>
          <p:spPr bwMode="auto">
            <a:xfrm>
              <a:off x="7154029" y="2130463"/>
              <a:ext cx="1178448" cy="1586994"/>
            </a:xfrm>
            <a:prstGeom prst="roundRect">
              <a:avLst>
                <a:gd name="adj" fmla="val 11657"/>
              </a:avLst>
            </a:prstGeom>
            <a:ln>
              <a:headEnd/>
              <a:tailEnd type="none" w="lg" len="med"/>
            </a:ln>
            <a:extLst/>
          </p:spPr>
          <p:style>
            <a:lnRef idx="1">
              <a:schemeClr val="dk1"/>
            </a:lnRef>
            <a:fillRef idx="1002">
              <a:schemeClr val="lt1"/>
            </a:fillRef>
            <a:effectRef idx="1">
              <a:schemeClr val="dk1"/>
            </a:effectRef>
            <a:fontRef idx="minor">
              <a:schemeClr val="dk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18" name="Rectangle 127"/>
            <p:cNvSpPr>
              <a:spLocks noChangeArrowheads="1"/>
            </p:cNvSpPr>
            <p:nvPr/>
          </p:nvSpPr>
          <p:spPr bwMode="auto">
            <a:xfrm>
              <a:off x="6145472" y="2232937"/>
              <a:ext cx="335736" cy="612146"/>
            </a:xfrm>
            <a:prstGeom prst="rect">
              <a:avLst/>
            </a:prstGeom>
            <a:ln>
              <a:headEnd/>
              <a:tailEnd type="none" w="lg" len="med"/>
            </a:ln>
            <a:extLst/>
          </p:spPr>
          <p:style>
            <a:lnRef idx="0">
              <a:schemeClr val="accent1"/>
            </a:lnRef>
            <a:fillRef idx="1001">
              <a:schemeClr val="lt2"/>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19" name="Rectangle 128"/>
            <p:cNvSpPr>
              <a:spLocks noChangeArrowheads="1"/>
            </p:cNvSpPr>
            <p:nvPr/>
          </p:nvSpPr>
          <p:spPr bwMode="auto">
            <a:xfrm>
              <a:off x="6145472" y="2966433"/>
              <a:ext cx="335736" cy="612146"/>
            </a:xfrm>
            <a:prstGeom prst="rect">
              <a:avLst/>
            </a:prstGeom>
            <a:ln>
              <a:headEnd/>
              <a:tailEnd type="none" w="lg" len="med"/>
            </a:ln>
            <a:extLst/>
          </p:spPr>
          <p:style>
            <a:lnRef idx="0">
              <a:schemeClr val="accent1"/>
            </a:lnRef>
            <a:fillRef idx="1001">
              <a:schemeClr val="lt2"/>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20" name="Rectangle 144"/>
            <p:cNvSpPr>
              <a:spLocks noChangeArrowheads="1"/>
            </p:cNvSpPr>
            <p:nvPr/>
          </p:nvSpPr>
          <p:spPr bwMode="auto">
            <a:xfrm>
              <a:off x="3734642" y="2973174"/>
              <a:ext cx="335736" cy="612146"/>
            </a:xfrm>
            <a:prstGeom prst="rect">
              <a:avLst/>
            </a:prstGeom>
            <a:ln>
              <a:headEnd/>
              <a:tailEnd type="none" w="lg" len="med"/>
            </a:ln>
            <a:extLst/>
          </p:spPr>
          <p:style>
            <a:lnRef idx="0">
              <a:schemeClr val="accent2"/>
            </a:lnRef>
            <a:fillRef idx="1001">
              <a:schemeClr val="lt2"/>
            </a:fillRef>
            <a:effectRef idx="3">
              <a:schemeClr val="accent2"/>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21" name="Rectangle 145"/>
            <p:cNvSpPr>
              <a:spLocks noChangeArrowheads="1"/>
            </p:cNvSpPr>
            <p:nvPr/>
          </p:nvSpPr>
          <p:spPr bwMode="auto">
            <a:xfrm>
              <a:off x="3734642" y="2231588"/>
              <a:ext cx="335736" cy="612146"/>
            </a:xfrm>
            <a:prstGeom prst="rect">
              <a:avLst/>
            </a:prstGeom>
            <a:ln>
              <a:headEnd/>
              <a:tailEnd type="none" w="lg" len="med"/>
            </a:ln>
            <a:extLst/>
          </p:spPr>
          <p:style>
            <a:lnRef idx="0">
              <a:schemeClr val="accent2"/>
            </a:lnRef>
            <a:fillRef idx="1001">
              <a:schemeClr val="lt2"/>
            </a:fillRef>
            <a:effectRef idx="3">
              <a:schemeClr val="accent2"/>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28" name="Text Box 3"/>
            <p:cNvSpPr txBox="1">
              <a:spLocks noChangeArrowheads="1"/>
            </p:cNvSpPr>
            <p:nvPr/>
          </p:nvSpPr>
          <p:spPr bwMode="auto">
            <a:xfrm>
              <a:off x="898028" y="1874308"/>
              <a:ext cx="812723"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marL="354013" indent="-354013"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spcBef>
                  <a:spcPct val="50000"/>
                </a:spcBef>
              </a:pPr>
              <a:r>
                <a:rPr lang="en-US" sz="1400" dirty="0">
                  <a:latin typeface="Verdana" panose="020B0604030504040204" pitchFamily="34" charset="0"/>
                  <a:ea typeface="Verdana" panose="020B0604030504040204" pitchFamily="34" charset="0"/>
                  <a:cs typeface="Verdana" panose="020B0604030504040204" pitchFamily="34" charset="0"/>
                </a:rPr>
                <a:t>Compute</a:t>
              </a:r>
            </a:p>
          </p:txBody>
        </p:sp>
        <p:pic>
          <p:nvPicPr>
            <p:cNvPr id="129" name="Picture 28" descr="C:\Users\patils1\Desktop\2013 Projects\CIS v2\CIS Slide Deck_Based on Book\Colored Graphics\Physical Compute System With Hyperviso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8200" y="2092936"/>
              <a:ext cx="936010" cy="906701"/>
            </a:xfrm>
            <a:prstGeom prst="rect">
              <a:avLst/>
            </a:prstGeom>
            <a:noFill/>
            <a:extLst>
              <a:ext uri="{909E8E84-426E-40DD-AFC4-6F175D3DCCD1}">
                <a14:hiddenFill xmlns:a14="http://schemas.microsoft.com/office/drawing/2010/main">
                  <a:solidFill>
                    <a:srgbClr val="FFFFFF"/>
                  </a:solidFill>
                </a14:hiddenFill>
              </a:ext>
            </a:extLst>
          </p:spPr>
        </p:pic>
        <p:pic>
          <p:nvPicPr>
            <p:cNvPr id="130" name="Picture 11" descr="C:\Users\patils1\Desktop\2013 Projects\CIS v2\CIS Slide Deck_Based on Book\Colored Graphics\Disk Driv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14586" y="2231588"/>
              <a:ext cx="578338" cy="578338"/>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11" descr="C:\Users\patils1\Desktop\2013 Projects\CIS v2\CIS Slide Deck_Based on Book\Colored Graphics\Disk Driv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39853" y="2442784"/>
              <a:ext cx="578338" cy="578338"/>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11" descr="C:\Users\patils1\Desktop\2013 Projects\CIS v2\CIS Slide Deck_Based on Book\Colored Graphics\Disk Driv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65120" y="2653980"/>
              <a:ext cx="578338" cy="578338"/>
            </a:xfrm>
            <a:prstGeom prst="rect">
              <a:avLst/>
            </a:prstGeom>
            <a:noFill/>
            <a:extLst>
              <a:ext uri="{909E8E84-426E-40DD-AFC4-6F175D3DCCD1}">
                <a14:hiddenFill xmlns:a14="http://schemas.microsoft.com/office/drawing/2010/main">
                  <a:solidFill>
                    <a:srgbClr val="FFFFFF"/>
                  </a:solidFill>
                </a14:hiddenFill>
              </a:ext>
            </a:extLst>
          </p:spPr>
        </p:pic>
        <p:pic>
          <p:nvPicPr>
            <p:cNvPr id="133" name="Picture 11" descr="C:\Users\patils1\Desktop\2013 Projects\CIS v2\CIS Slide Deck_Based on Book\Colored Graphics\Disk Driv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90387" y="2865176"/>
              <a:ext cx="578338" cy="578338"/>
            </a:xfrm>
            <a:prstGeom prst="rect">
              <a:avLst/>
            </a:prstGeom>
            <a:noFill/>
            <a:extLst>
              <a:ext uri="{909E8E84-426E-40DD-AFC4-6F175D3DCCD1}">
                <a14:hiddenFill xmlns:a14="http://schemas.microsoft.com/office/drawing/2010/main">
                  <a:solidFill>
                    <a:srgbClr val="FFFFFF"/>
                  </a:solidFill>
                </a14:hiddenFill>
              </a:ext>
            </a:extLst>
          </p:spPr>
        </p:pic>
        <p:pic>
          <p:nvPicPr>
            <p:cNvPr id="134" name="Picture 11" descr="C:\Users\patils1\Desktop\2013 Projects\CIS v2\CIS Slide Deck_Based on Book\Colored Graphics\Disk Driv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15655" y="3076372"/>
              <a:ext cx="578338" cy="578338"/>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Group 105"/>
            <p:cNvGrpSpPr/>
            <p:nvPr/>
          </p:nvGrpSpPr>
          <p:grpSpPr>
            <a:xfrm>
              <a:off x="1945552" y="2629381"/>
              <a:ext cx="830677" cy="502920"/>
              <a:chOff x="1945552" y="2629381"/>
              <a:chExt cx="830677" cy="502920"/>
            </a:xfrm>
          </p:grpSpPr>
          <p:pic>
            <p:nvPicPr>
              <p:cNvPr id="127" name="Picture 34" descr="C:\Users\patils1\Desktop\2013 Projects\CIS v2\CIS Slide Deck_Based on Book\Colored Graphics\SA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74127" y="2629381"/>
                <a:ext cx="780446" cy="502920"/>
              </a:xfrm>
              <a:prstGeom prst="rect">
                <a:avLst/>
              </a:prstGeom>
              <a:noFill/>
              <a:extLst>
                <a:ext uri="{909E8E84-426E-40DD-AFC4-6F175D3DCCD1}">
                  <a14:hiddenFill xmlns:a14="http://schemas.microsoft.com/office/drawing/2010/main">
                    <a:solidFill>
                      <a:srgbClr val="FFFFFF"/>
                    </a:solidFill>
                  </a14:hiddenFill>
                </a:ext>
              </a:extLst>
            </p:spPr>
          </p:pic>
          <p:sp>
            <p:nvSpPr>
              <p:cNvPr id="124" name="TextBox 123"/>
              <p:cNvSpPr txBox="1"/>
              <p:nvPr/>
            </p:nvSpPr>
            <p:spPr>
              <a:xfrm>
                <a:off x="1945552" y="2671881"/>
                <a:ext cx="830677" cy="415498"/>
              </a:xfrm>
              <a:prstGeom prst="rect">
                <a:avLst/>
              </a:prstGeom>
              <a:noFill/>
            </p:spPr>
            <p:txBody>
              <a:bodyPr wrap="none" rtlCol="0">
                <a:spAutoFit/>
              </a:bodyPr>
              <a:lstStyle/>
              <a:p>
                <a:pPr algn="ctr"/>
                <a:r>
                  <a:rPr lang="en-US" sz="1000" b="1" dirty="0">
                    <a:latin typeface="Verdana" panose="020B0604030504040204" pitchFamily="34" charset="0"/>
                    <a:ea typeface="Verdana" panose="020B0604030504040204" pitchFamily="34" charset="0"/>
                    <a:cs typeface="Verdana" panose="020B0604030504040204" pitchFamily="34" charset="0"/>
                  </a:rPr>
                  <a:t>Storage</a:t>
                </a:r>
              </a:p>
              <a:p>
                <a:pPr algn="ctr"/>
                <a:r>
                  <a:rPr lang="en-US" sz="1000" b="1" dirty="0">
                    <a:latin typeface="Verdana" panose="020B0604030504040204" pitchFamily="34" charset="0"/>
                    <a:ea typeface="Verdana" panose="020B0604030504040204" pitchFamily="34" charset="0"/>
                    <a:cs typeface="Verdana" panose="020B0604030504040204" pitchFamily="34" charset="0"/>
                  </a:rPr>
                  <a:t>Network</a:t>
                </a:r>
              </a:p>
            </p:txBody>
          </p:sp>
        </p:grpSp>
      </p:grpSp>
    </p:spTree>
    <p:custDataLst>
      <p:tags r:id="rId1"/>
    </p:custDataLst>
    <p:extLst>
      <p:ext uri="{BB962C8B-B14F-4D97-AF65-F5344CB8AC3E}">
        <p14:creationId xmlns:p14="http://schemas.microsoft.com/office/powerpoint/2010/main" val="3423319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smtClean="0"/>
              <a:t>During </a:t>
            </a:r>
            <a:r>
              <a:rPr lang="en-US" dirty="0"/>
              <a:t>this lesson the following topics were </a:t>
            </a:r>
            <a:r>
              <a:rPr lang="en-US" dirty="0" smtClean="0"/>
              <a:t>covered:</a:t>
            </a:r>
          </a:p>
          <a:p>
            <a:pPr>
              <a:defRPr/>
            </a:pPr>
            <a:r>
              <a:rPr lang="en-US" dirty="0"/>
              <a:t>Link aggregation</a:t>
            </a:r>
          </a:p>
          <a:p>
            <a:pPr>
              <a:defRPr/>
            </a:pPr>
            <a:r>
              <a:rPr lang="en-US" dirty="0"/>
              <a:t>Switch aggregation</a:t>
            </a:r>
          </a:p>
          <a:p>
            <a:pPr>
              <a:defRPr/>
            </a:pPr>
            <a:r>
              <a:rPr lang="en-US" dirty="0"/>
              <a:t>Self-forming network</a:t>
            </a:r>
          </a:p>
          <a:p>
            <a:pPr>
              <a:defRPr/>
            </a:pPr>
            <a:r>
              <a:rPr lang="en-US" dirty="0" smtClean="0"/>
              <a:t>VLAN configuration, </a:t>
            </a:r>
            <a:r>
              <a:rPr lang="en-US" dirty="0" err="1" smtClean="0"/>
              <a:t>trunking</a:t>
            </a:r>
            <a:r>
              <a:rPr lang="en-US" dirty="0" smtClean="0"/>
              <a:t>, and tagging</a:t>
            </a:r>
            <a:endParaRPr lang="en-US" dirty="0"/>
          </a:p>
          <a:p>
            <a:pPr>
              <a:defRPr/>
            </a:pPr>
            <a:r>
              <a:rPr lang="en-US" dirty="0"/>
              <a:t>Stretched VLAN</a:t>
            </a:r>
          </a:p>
          <a:p>
            <a:pPr marL="457200" lvl="1" indent="0">
              <a:buNone/>
            </a:pPr>
            <a:endParaRPr lang="en-US" dirty="0" smtClean="0"/>
          </a:p>
          <a:p>
            <a:endParaRPr lang="en-US" dirty="0"/>
          </a:p>
        </p:txBody>
      </p:sp>
      <p:sp>
        <p:nvSpPr>
          <p:cNvPr id="2" name="Title 1"/>
          <p:cNvSpPr>
            <a:spLocks noGrp="1"/>
          </p:cNvSpPr>
          <p:nvPr>
            <p:ph type="title"/>
          </p:nvPr>
        </p:nvSpPr>
        <p:spPr/>
        <p:txBody>
          <a:bodyPr/>
          <a:lstStyle/>
          <a:p>
            <a:r>
              <a:rPr lang="en-US" dirty="0" smtClean="0">
                <a:solidFill>
                  <a:srgbClr val="2C95DD"/>
                </a:solidFill>
              </a:rPr>
              <a:t>Lesson 2: Summary</a:t>
            </a:r>
            <a:endParaRPr lang="en-US" dirty="0"/>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spTree>
    <p:custDataLst>
      <p:tags r:id="rId1"/>
    </p:custDataLst>
    <p:extLst>
      <p:ext uri="{BB962C8B-B14F-4D97-AF65-F5344CB8AC3E}">
        <p14:creationId xmlns:p14="http://schemas.microsoft.com/office/powerpoint/2010/main" val="2735576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smtClean="0"/>
              <a:t>Key points covered in this module:</a:t>
            </a:r>
          </a:p>
          <a:p>
            <a:r>
              <a:rPr lang="en-US" dirty="0" smtClean="0"/>
              <a:t>iSCSI </a:t>
            </a:r>
            <a:r>
              <a:rPr lang="en-US" dirty="0"/>
              <a:t>protocol, network components, and connectivity</a:t>
            </a:r>
          </a:p>
          <a:p>
            <a:r>
              <a:rPr lang="en-US" dirty="0" smtClean="0"/>
              <a:t>Link aggregation, switch aggregation, </a:t>
            </a:r>
            <a:r>
              <a:rPr lang="en-US" dirty="0"/>
              <a:t>and </a:t>
            </a:r>
            <a:r>
              <a:rPr lang="en-US" dirty="0" smtClean="0"/>
              <a:t>VLAN</a:t>
            </a:r>
          </a:p>
          <a:p>
            <a:endParaRPr lang="en-US" dirty="0"/>
          </a:p>
        </p:txBody>
      </p:sp>
      <p:sp>
        <p:nvSpPr>
          <p:cNvPr id="2" name="Title 1"/>
          <p:cNvSpPr>
            <a:spLocks noGrp="1"/>
          </p:cNvSpPr>
          <p:nvPr>
            <p:ph type="title"/>
          </p:nvPr>
        </p:nvSpPr>
        <p:spPr/>
        <p:txBody>
          <a:bodyPr/>
          <a:lstStyle/>
          <a:p>
            <a:r>
              <a:rPr lang="en-US" dirty="0" smtClean="0">
                <a:solidFill>
                  <a:srgbClr val="2C95DD"/>
                </a:solidFill>
              </a:rPr>
              <a:t>Module 4: Summary</a:t>
            </a:r>
            <a:endParaRPr lang="en-US" dirty="0"/>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spTree>
    <p:custDataLst>
      <p:tags r:id="rId1"/>
    </p:custDataLst>
    <p:extLst>
      <p:ext uri="{BB962C8B-B14F-4D97-AF65-F5344CB8AC3E}">
        <p14:creationId xmlns:p14="http://schemas.microsoft.com/office/powerpoint/2010/main" val="313054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defRPr/>
            </a:pPr>
            <a:r>
              <a:rPr lang="en-US" dirty="0" smtClean="0"/>
              <a:t>This lesson covers the following topics:</a:t>
            </a:r>
          </a:p>
          <a:p>
            <a:pPr>
              <a:defRPr/>
            </a:pPr>
            <a:r>
              <a:rPr lang="en-US" dirty="0" smtClean="0">
                <a:solidFill>
                  <a:schemeClr val="tx1"/>
                </a:solidFill>
              </a:rPr>
              <a:t>Components of FCoE SAN</a:t>
            </a:r>
            <a:endParaRPr lang="en-US" dirty="0">
              <a:solidFill>
                <a:schemeClr val="tx1"/>
              </a:solidFill>
            </a:endParaRPr>
          </a:p>
          <a:p>
            <a:pPr>
              <a:defRPr/>
            </a:pPr>
            <a:r>
              <a:rPr lang="en-US" dirty="0" smtClean="0">
                <a:solidFill>
                  <a:schemeClr val="tx1"/>
                </a:solidFill>
              </a:rPr>
              <a:t>FCoE SAN connectivity</a:t>
            </a:r>
            <a:endParaRPr lang="en-US" dirty="0">
              <a:solidFill>
                <a:schemeClr val="tx1"/>
              </a:solidFill>
            </a:endParaRPr>
          </a:p>
          <a:p>
            <a:pPr>
              <a:defRPr/>
            </a:pPr>
            <a:r>
              <a:rPr lang="en-US" dirty="0" smtClean="0">
                <a:solidFill>
                  <a:schemeClr val="tx1"/>
                </a:solidFill>
              </a:rPr>
              <a:t>VLAN and VSAN in FCoE</a:t>
            </a:r>
            <a:endParaRPr lang="en-US" dirty="0">
              <a:solidFill>
                <a:schemeClr val="tx1"/>
              </a:solidFill>
            </a:endParaRPr>
          </a:p>
          <a:p>
            <a:pPr>
              <a:defRPr/>
            </a:pPr>
            <a:r>
              <a:rPr lang="en-US" dirty="0" smtClean="0">
                <a:solidFill>
                  <a:schemeClr val="tx1"/>
                </a:solidFill>
              </a:rPr>
              <a:t>FCoE port types</a:t>
            </a:r>
            <a:endParaRPr lang="en-US" dirty="0">
              <a:solidFill>
                <a:schemeClr val="tx1"/>
              </a:solidFill>
            </a:endParaRPr>
          </a:p>
        </p:txBody>
      </p:sp>
      <p:sp>
        <p:nvSpPr>
          <p:cNvPr id="4" name="Title 3"/>
          <p:cNvSpPr>
            <a:spLocks noGrp="1"/>
          </p:cNvSpPr>
          <p:nvPr>
            <p:ph type="title"/>
          </p:nvPr>
        </p:nvSpPr>
        <p:spPr/>
        <p:txBody>
          <a:bodyPr/>
          <a:lstStyle/>
          <a:p>
            <a:r>
              <a:rPr lang="en-US" dirty="0" smtClean="0"/>
              <a:t>Lesson 1: </a:t>
            </a:r>
            <a:r>
              <a:rPr lang="en-US" dirty="0"/>
              <a:t>Overview of FCoE SAN</a:t>
            </a:r>
          </a:p>
        </p:txBody>
      </p:sp>
      <p:sp>
        <p:nvSpPr>
          <p:cNvPr id="2" name="Footer Placeholder 1"/>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spTree>
    <p:custDataLst>
      <p:tags r:id="rId1"/>
    </p:custDataLst>
    <p:extLst>
      <p:ext uri="{BB962C8B-B14F-4D97-AF65-F5344CB8AC3E}">
        <p14:creationId xmlns:p14="http://schemas.microsoft.com/office/powerpoint/2010/main" val="727017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lnSpc>
                <a:spcPct val="90000"/>
              </a:lnSpc>
            </a:pPr>
            <a:r>
              <a:rPr lang="en-US" dirty="0"/>
              <a:t>A SAN that </a:t>
            </a:r>
            <a:r>
              <a:rPr lang="en-US" dirty="0" smtClean="0"/>
              <a:t>transports </a:t>
            </a:r>
            <a:r>
              <a:rPr lang="en-US" dirty="0"/>
              <a:t>FC data along with regular Ethernet traffic </a:t>
            </a:r>
            <a:r>
              <a:rPr lang="en-US" dirty="0" smtClean="0"/>
              <a:t>over a Converged Enhanced </a:t>
            </a:r>
            <a:r>
              <a:rPr lang="en-US" dirty="0"/>
              <a:t>Ethernet (CEE) </a:t>
            </a:r>
            <a:r>
              <a:rPr lang="en-US" dirty="0" smtClean="0"/>
              <a:t>network</a:t>
            </a:r>
          </a:p>
          <a:p>
            <a:pPr>
              <a:lnSpc>
                <a:spcPct val="90000"/>
              </a:lnSpc>
            </a:pPr>
            <a:r>
              <a:rPr lang="en-US" dirty="0"/>
              <a:t>U</a:t>
            </a:r>
            <a:r>
              <a:rPr lang="en-US" dirty="0" smtClean="0"/>
              <a:t>ses FCoE protocol that </a:t>
            </a:r>
            <a:r>
              <a:rPr lang="en-US" dirty="0"/>
              <a:t>encapsulates FC frames into Ethernet </a:t>
            </a:r>
            <a:r>
              <a:rPr lang="en-US" dirty="0" smtClean="0"/>
              <a:t>frames</a:t>
            </a:r>
            <a:endParaRPr lang="en-US" dirty="0"/>
          </a:p>
          <a:p>
            <a:pPr>
              <a:lnSpc>
                <a:spcPct val="90000"/>
              </a:lnSpc>
            </a:pPr>
            <a:r>
              <a:rPr lang="en-US" dirty="0" smtClean="0"/>
              <a:t>Ensures </a:t>
            </a:r>
            <a:r>
              <a:rPr lang="en-US" dirty="0"/>
              <a:t>lossless transmission of FC traffic over Ethernet</a:t>
            </a:r>
          </a:p>
        </p:txBody>
      </p:sp>
      <p:sp>
        <p:nvSpPr>
          <p:cNvPr id="2" name="Title 1"/>
          <p:cNvSpPr>
            <a:spLocks noGrp="1"/>
          </p:cNvSpPr>
          <p:nvPr>
            <p:ph type="title"/>
          </p:nvPr>
        </p:nvSpPr>
        <p:spPr/>
        <p:txBody>
          <a:bodyPr/>
          <a:lstStyle/>
          <a:p>
            <a:r>
              <a:rPr lang="en-US" dirty="0" smtClean="0"/>
              <a:t>What is FCoE SAN?</a:t>
            </a:r>
            <a:endParaRPr lang="en-US" dirty="0"/>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spTree>
    <p:custDataLst>
      <p:tags r:id="rId1"/>
    </p:custDataLst>
    <p:extLst>
      <p:ext uri="{BB962C8B-B14F-4D97-AF65-F5344CB8AC3E}">
        <p14:creationId xmlns:p14="http://schemas.microsoft.com/office/powerpoint/2010/main" val="4291868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cs typeface="Calibri" panose="020F0502020204030204" pitchFamily="34" charset="0"/>
              </a:rPr>
              <a:t>M</a:t>
            </a:r>
            <a:r>
              <a:rPr lang="en-US" dirty="0" smtClean="0">
                <a:cs typeface="Calibri" panose="020F0502020204030204" pitchFamily="34" charset="0"/>
              </a:rPr>
              <a:t>ulti-function </a:t>
            </a:r>
            <a:r>
              <a:rPr lang="en-US" dirty="0" smtClean="0"/>
              <a:t>network components are used to transfer </a:t>
            </a:r>
            <a:r>
              <a:rPr lang="en-US" dirty="0"/>
              <a:t>both compute-to-compute and FC storage </a:t>
            </a:r>
            <a:r>
              <a:rPr lang="en-US" dirty="0" smtClean="0"/>
              <a:t>traffic</a:t>
            </a:r>
          </a:p>
          <a:p>
            <a:pPr lvl="1"/>
            <a:r>
              <a:rPr lang="en-US" dirty="0"/>
              <a:t>Reduces </a:t>
            </a:r>
            <a:r>
              <a:rPr lang="en-US" dirty="0" smtClean="0"/>
              <a:t>the complexity </a:t>
            </a:r>
            <a:r>
              <a:rPr lang="en-US" dirty="0"/>
              <a:t>of managing multiple discrete networks</a:t>
            </a:r>
          </a:p>
          <a:p>
            <a:pPr lvl="1"/>
            <a:r>
              <a:rPr lang="en-US" dirty="0" smtClean="0"/>
              <a:t>Reduces </a:t>
            </a:r>
            <a:r>
              <a:rPr lang="en-US" dirty="0"/>
              <a:t>the </a:t>
            </a:r>
            <a:r>
              <a:rPr lang="en-US" dirty="0" smtClean="0"/>
              <a:t>number of network adapters</a:t>
            </a:r>
            <a:r>
              <a:rPr lang="en-US" dirty="0"/>
              <a:t>, cables, and </a:t>
            </a:r>
            <a:r>
              <a:rPr lang="en-US" dirty="0" smtClean="0"/>
              <a:t>switches required in a data center</a:t>
            </a:r>
            <a:endParaRPr lang="en-US" dirty="0"/>
          </a:p>
          <a:p>
            <a:pPr lvl="1"/>
            <a:r>
              <a:rPr lang="en-US" dirty="0" smtClean="0"/>
              <a:t>Reduces </a:t>
            </a:r>
            <a:r>
              <a:rPr lang="en-US" dirty="0"/>
              <a:t>power and </a:t>
            </a:r>
            <a:r>
              <a:rPr lang="en-US" dirty="0" smtClean="0"/>
              <a:t>space consumption in a data center</a:t>
            </a:r>
            <a:endParaRPr lang="en-US" dirty="0"/>
          </a:p>
          <a:p>
            <a:endParaRPr lang="en-US" dirty="0"/>
          </a:p>
        </p:txBody>
      </p:sp>
      <p:sp>
        <p:nvSpPr>
          <p:cNvPr id="2" name="Title 1"/>
          <p:cNvSpPr>
            <a:spLocks noGrp="1"/>
          </p:cNvSpPr>
          <p:nvPr>
            <p:ph type="title"/>
          </p:nvPr>
        </p:nvSpPr>
        <p:spPr/>
        <p:txBody>
          <a:bodyPr/>
          <a:lstStyle/>
          <a:p>
            <a:r>
              <a:rPr lang="en-US" dirty="0" smtClean="0"/>
              <a:t>Drivers </a:t>
            </a:r>
            <a:r>
              <a:rPr lang="en-US" dirty="0"/>
              <a:t>for FCoE SAN</a:t>
            </a:r>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spTree>
    <p:custDataLst>
      <p:tags r:id="rId1"/>
    </p:custDataLst>
    <p:extLst>
      <p:ext uri="{BB962C8B-B14F-4D97-AF65-F5344CB8AC3E}">
        <p14:creationId xmlns:p14="http://schemas.microsoft.com/office/powerpoint/2010/main" val="1727583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61150" y="1644316"/>
            <a:ext cx="3630794" cy="4708358"/>
          </a:xfrm>
        </p:spPr>
        <p:txBody>
          <a:bodyPr/>
          <a:lstStyle/>
          <a:p>
            <a:r>
              <a:rPr lang="en-US" sz="2400" dirty="0"/>
              <a:t>N</a:t>
            </a:r>
            <a:r>
              <a:rPr lang="en-US" sz="2400" dirty="0" smtClean="0"/>
              <a:t>etwork adapters</a:t>
            </a:r>
            <a:endParaRPr lang="en-US" sz="2400" dirty="0"/>
          </a:p>
          <a:p>
            <a:pPr lvl="1"/>
            <a:r>
              <a:rPr lang="en-US" sz="2400" dirty="0"/>
              <a:t>Example: Converged Network Adapter (CNA</a:t>
            </a:r>
            <a:r>
              <a:rPr lang="en-US" sz="2400" dirty="0" smtClean="0"/>
              <a:t>) and software FCoE adapter</a:t>
            </a:r>
            <a:endParaRPr lang="en-US" sz="2400" dirty="0"/>
          </a:p>
          <a:p>
            <a:r>
              <a:rPr lang="en-US" sz="2400" dirty="0" smtClean="0"/>
              <a:t>Cables</a:t>
            </a:r>
            <a:endParaRPr lang="en-US" sz="2400" dirty="0"/>
          </a:p>
          <a:p>
            <a:pPr lvl="1"/>
            <a:r>
              <a:rPr lang="en-US" sz="2400" dirty="0"/>
              <a:t>Example: </a:t>
            </a:r>
            <a:r>
              <a:rPr lang="en-US" sz="2400" dirty="0" smtClean="0"/>
              <a:t>Copper </a:t>
            </a:r>
            <a:r>
              <a:rPr lang="en-US" sz="2400" dirty="0"/>
              <a:t>cables and fiber optical </a:t>
            </a:r>
            <a:r>
              <a:rPr lang="en-US" sz="2400" dirty="0" smtClean="0"/>
              <a:t>cables</a:t>
            </a:r>
          </a:p>
          <a:p>
            <a:r>
              <a:rPr lang="en-US" sz="2400" dirty="0" err="1" smtClean="0"/>
              <a:t>FCoE</a:t>
            </a:r>
            <a:r>
              <a:rPr lang="en-US" sz="2400" dirty="0" smtClean="0"/>
              <a:t> </a:t>
            </a:r>
            <a:r>
              <a:rPr lang="en-US" sz="2400" dirty="0" smtClean="0"/>
              <a:t>switch</a:t>
            </a:r>
            <a:endParaRPr lang="en-US" sz="2400" dirty="0"/>
          </a:p>
        </p:txBody>
      </p:sp>
      <p:sp>
        <p:nvSpPr>
          <p:cNvPr id="2" name="Title 1"/>
          <p:cNvSpPr>
            <a:spLocks noGrp="1"/>
          </p:cNvSpPr>
          <p:nvPr>
            <p:ph type="title"/>
          </p:nvPr>
        </p:nvSpPr>
        <p:spPr/>
        <p:txBody>
          <a:bodyPr/>
          <a:lstStyle/>
          <a:p>
            <a:r>
              <a:rPr lang="en-US" dirty="0"/>
              <a:t>Components </a:t>
            </a:r>
            <a:r>
              <a:rPr lang="en-US" dirty="0" smtClean="0"/>
              <a:t>of </a:t>
            </a:r>
            <a:r>
              <a:rPr lang="en-US" dirty="0"/>
              <a:t>FCoE </a:t>
            </a:r>
            <a:r>
              <a:rPr lang="en-US" dirty="0" smtClean="0"/>
              <a:t>SAN</a:t>
            </a:r>
            <a:endParaRPr lang="en-US" dirty="0"/>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55" name="Group 54"/>
          <p:cNvGrpSpPr/>
          <p:nvPr/>
        </p:nvGrpSpPr>
        <p:grpSpPr>
          <a:xfrm>
            <a:off x="5867400" y="1748396"/>
            <a:ext cx="2578002" cy="3890405"/>
            <a:chOff x="6108798" y="891145"/>
            <a:chExt cx="2578002" cy="3890405"/>
          </a:xfrm>
        </p:grpSpPr>
        <p:cxnSp>
          <p:nvCxnSpPr>
            <p:cNvPr id="49" name="Straight Connector 48"/>
            <p:cNvCxnSpPr/>
            <p:nvPr/>
          </p:nvCxnSpPr>
          <p:spPr>
            <a:xfrm>
              <a:off x="7239000" y="2476603"/>
              <a:ext cx="1181875"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flipV="1">
              <a:off x="6799929" y="2737685"/>
              <a:ext cx="851580" cy="868"/>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7" name="Elbow Connector 6"/>
            <p:cNvCxnSpPr/>
            <p:nvPr/>
          </p:nvCxnSpPr>
          <p:spPr>
            <a:xfrm rot="16200000" flipH="1">
              <a:off x="6962830" y="3446277"/>
              <a:ext cx="1064327" cy="148840"/>
            </a:xfrm>
            <a:prstGeom prst="bentConnector2">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 name="Elbow Connector 7"/>
            <p:cNvCxnSpPr/>
            <p:nvPr/>
          </p:nvCxnSpPr>
          <p:spPr>
            <a:xfrm rot="5400000">
              <a:off x="6437410" y="3448923"/>
              <a:ext cx="1064327" cy="148840"/>
            </a:xfrm>
            <a:prstGeom prst="bentConnector2">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7290045" y="1642842"/>
              <a:ext cx="730775" cy="653615"/>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406423" y="1658714"/>
              <a:ext cx="730775" cy="653615"/>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07038" y="1584166"/>
              <a:ext cx="0" cy="674884"/>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rot="10800000">
              <a:off x="7559547" y="4023503"/>
              <a:ext cx="95886" cy="64008"/>
            </a:xfrm>
            <a:prstGeom prst="rect">
              <a:avLst/>
            </a:prstGeom>
            <a:solidFill>
              <a:schemeClr val="tx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rot="10800000">
              <a:off x="6817373" y="4023503"/>
              <a:ext cx="95886" cy="64008"/>
            </a:xfrm>
            <a:prstGeom prst="rect">
              <a:avLst/>
            </a:prstGeom>
            <a:solidFill>
              <a:schemeClr val="tx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48"/>
            <p:cNvSpPr>
              <a:spLocks noChangeArrowheads="1"/>
            </p:cNvSpPr>
            <p:nvPr/>
          </p:nvSpPr>
          <p:spPr bwMode="auto">
            <a:xfrm>
              <a:off x="6629093" y="891145"/>
              <a:ext cx="860813" cy="138499"/>
            </a:xfrm>
            <a:prstGeom prst="rect">
              <a:avLst/>
            </a:prstGeom>
            <a:noFill/>
            <a:ln w="9525">
              <a:noFill/>
              <a:miter lim="800000"/>
              <a:headEnd/>
              <a:tailEnd/>
            </a:ln>
          </p:spPr>
          <p:txBody>
            <a:bodyPr wrap="none" lIns="0" tIns="0" rIns="0" bIns="0">
              <a:spAutoFit/>
            </a:bodyPr>
            <a:lstStyle/>
            <a:p>
              <a:pPr marL="354013" indent="-354013" defTabSz="941388"/>
              <a:r>
                <a:rPr lang="en-US" sz="900" b="1" dirty="0">
                  <a:solidFill>
                    <a:srgbClr val="000000"/>
                  </a:solidFill>
                  <a:cs typeface="Calibri" pitchFamily="34" charset="0"/>
                </a:rPr>
                <a:t>Compute Systems</a:t>
              </a:r>
              <a:endParaRPr lang="en-US" sz="900" dirty="0">
                <a:cs typeface="Calibri" pitchFamily="34" charset="0"/>
              </a:endParaRPr>
            </a:p>
          </p:txBody>
        </p:sp>
        <p:grpSp>
          <p:nvGrpSpPr>
            <p:cNvPr id="15" name="Group 14"/>
            <p:cNvGrpSpPr/>
            <p:nvPr/>
          </p:nvGrpSpPr>
          <p:grpSpPr>
            <a:xfrm>
              <a:off x="6108798" y="1073283"/>
              <a:ext cx="595251" cy="625244"/>
              <a:chOff x="6186543" y="803506"/>
              <a:chExt cx="595251" cy="625244"/>
            </a:xfrm>
          </p:grpSpPr>
          <p:sp>
            <p:nvSpPr>
              <p:cNvPr id="33" name="Rectangle 32"/>
              <p:cNvSpPr/>
              <p:nvPr/>
            </p:nvSpPr>
            <p:spPr>
              <a:xfrm rot="5400000">
                <a:off x="6466469" y="1335087"/>
                <a:ext cx="95886" cy="91440"/>
              </a:xfrm>
              <a:prstGeom prst="rect">
                <a:avLst/>
              </a:prstGeom>
              <a:solidFill>
                <a:schemeClr val="tx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4" name="Picture 33" descr="C:\Users\patils1\Desktop\2013 Projects\CIS v2\CIS Slide Deck_Based on Book\Colored Graphics\Physical Compute System With Hyperviso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86543" y="803506"/>
                <a:ext cx="595251" cy="576612"/>
              </a:xfrm>
              <a:prstGeom prst="rect">
                <a:avLst/>
              </a:prstGeom>
              <a:noFill/>
              <a:extLst>
                <a:ext uri="{909E8E84-426E-40DD-AFC4-6F175D3DCCD1}">
                  <a14:hiddenFill xmlns:a14="http://schemas.microsoft.com/office/drawing/2010/main">
                    <a:solidFill>
                      <a:srgbClr val="FFFFFF"/>
                    </a:solidFill>
                  </a14:hiddenFill>
                </a:ext>
              </a:extLst>
            </p:spPr>
          </p:pic>
        </p:grpSp>
        <p:pic>
          <p:nvPicPr>
            <p:cNvPr id="16" name="Picture 9" descr="C:\Users\patils1\Desktop\2013 Projects\CIS v2\CIS Slide Deck_Based on Book\Colored Graphics\Storage System.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99255" y="3648246"/>
              <a:ext cx="450627" cy="959489"/>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p:cNvGrpSpPr/>
            <p:nvPr/>
          </p:nvGrpSpPr>
          <p:grpSpPr>
            <a:xfrm>
              <a:off x="6909674" y="1073283"/>
              <a:ext cx="595251" cy="625244"/>
              <a:chOff x="6186543" y="803506"/>
              <a:chExt cx="595251" cy="625244"/>
            </a:xfrm>
          </p:grpSpPr>
          <p:sp>
            <p:nvSpPr>
              <p:cNvPr id="31" name="Rectangle 30"/>
              <p:cNvSpPr/>
              <p:nvPr/>
            </p:nvSpPr>
            <p:spPr>
              <a:xfrm rot="5400000">
                <a:off x="6440093" y="1335087"/>
                <a:ext cx="95886" cy="91440"/>
              </a:xfrm>
              <a:prstGeom prst="rect">
                <a:avLst/>
              </a:prstGeom>
              <a:solidFill>
                <a:schemeClr val="tx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2" name="Picture 31" descr="C:\Users\patils1\Desktop\2013 Projects\CIS v2\CIS Slide Deck_Based on Book\Colored Graphics\Physical Compute System With Hyperviso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86543" y="803506"/>
                <a:ext cx="595251" cy="5766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 17"/>
            <p:cNvGrpSpPr/>
            <p:nvPr/>
          </p:nvGrpSpPr>
          <p:grpSpPr>
            <a:xfrm>
              <a:off x="7710549" y="1073283"/>
              <a:ext cx="595251" cy="625244"/>
              <a:chOff x="6186543" y="803506"/>
              <a:chExt cx="595251" cy="625244"/>
            </a:xfrm>
          </p:grpSpPr>
          <p:sp>
            <p:nvSpPr>
              <p:cNvPr id="29" name="Rectangle 28"/>
              <p:cNvSpPr/>
              <p:nvPr/>
            </p:nvSpPr>
            <p:spPr>
              <a:xfrm rot="5400000">
                <a:off x="6422509" y="1335087"/>
                <a:ext cx="95886" cy="91440"/>
              </a:xfrm>
              <a:prstGeom prst="rect">
                <a:avLst/>
              </a:prstGeom>
              <a:solidFill>
                <a:schemeClr val="tx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0" name="Picture 29" descr="C:\Users\patils1\Desktop\2013 Projects\CIS v2\CIS Slide Deck_Based on Book\Colored Graphics\Physical Compute System With Hyperviso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86543" y="803506"/>
                <a:ext cx="595251" cy="576612"/>
              </a:xfrm>
              <a:prstGeom prst="rect">
                <a:avLst/>
              </a:prstGeom>
              <a:noFill/>
              <a:extLst>
                <a:ext uri="{909E8E84-426E-40DD-AFC4-6F175D3DCCD1}">
                  <a14:hiddenFill xmlns:a14="http://schemas.microsoft.com/office/drawing/2010/main">
                    <a:solidFill>
                      <a:srgbClr val="FFFFFF"/>
                    </a:solidFill>
                  </a14:hiddenFill>
                </a:ext>
              </a:extLst>
            </p:spPr>
          </p:pic>
        </p:grpSp>
        <p:pic>
          <p:nvPicPr>
            <p:cNvPr id="27" name="Picture 3" descr="C:\Users\patils1\Desktop\2013 Projects\CIS v2\CIS Slide Deck_Based on Book\Colored Graphics\LAN-WA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60375" y="2270604"/>
              <a:ext cx="626425" cy="4039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9" descr="C:\Users\patils1\Desktop\2013 Projects\CIS v2\CIS Slide Deck_Based on Book\Colored Graphics\Storage System.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25028" y="3648246"/>
              <a:ext cx="450627" cy="959489"/>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48"/>
            <p:cNvSpPr>
              <a:spLocks noChangeArrowheads="1"/>
            </p:cNvSpPr>
            <p:nvPr/>
          </p:nvSpPr>
          <p:spPr bwMode="auto">
            <a:xfrm>
              <a:off x="6702271" y="4643051"/>
              <a:ext cx="788677" cy="138499"/>
            </a:xfrm>
            <a:prstGeom prst="rect">
              <a:avLst/>
            </a:prstGeom>
            <a:noFill/>
            <a:ln w="9525">
              <a:noFill/>
              <a:miter lim="800000"/>
              <a:headEnd/>
              <a:tailEnd/>
            </a:ln>
          </p:spPr>
          <p:txBody>
            <a:bodyPr wrap="none" lIns="0" tIns="0" rIns="0" bIns="0">
              <a:spAutoFit/>
            </a:bodyPr>
            <a:lstStyle/>
            <a:p>
              <a:pPr marL="354013" indent="-354013" defTabSz="941388"/>
              <a:r>
                <a:rPr lang="en-US" sz="900" b="1" dirty="0">
                  <a:solidFill>
                    <a:srgbClr val="000000"/>
                  </a:solidFill>
                  <a:cs typeface="Calibri" pitchFamily="34" charset="0"/>
                </a:rPr>
                <a:t>Storage Systems</a:t>
              </a:r>
              <a:endParaRPr lang="en-US" sz="900" dirty="0">
                <a:cs typeface="Calibri" pitchFamily="34" charset="0"/>
              </a:endParaRPr>
            </a:p>
          </p:txBody>
        </p:sp>
        <p:cxnSp>
          <p:nvCxnSpPr>
            <p:cNvPr id="22" name="Straight Arrow Connector 21"/>
            <p:cNvCxnSpPr/>
            <p:nvPr/>
          </p:nvCxnSpPr>
          <p:spPr>
            <a:xfrm flipV="1">
              <a:off x="7459131" y="4087511"/>
              <a:ext cx="130035" cy="221892"/>
            </a:xfrm>
            <a:prstGeom prst="straightConnector1">
              <a:avLst/>
            </a:prstGeom>
            <a:noFill/>
            <a:ln w="15875">
              <a:solidFill>
                <a:srgbClr val="000000"/>
              </a:solidFill>
              <a:round/>
              <a:headEnd type="none" w="med" len="med"/>
              <a:tailEnd type="triangle" w="med" len="med"/>
            </a:ln>
          </p:spPr>
        </p:cxnSp>
        <p:cxnSp>
          <p:nvCxnSpPr>
            <p:cNvPr id="23" name="Straight Arrow Connector 22"/>
            <p:cNvCxnSpPr/>
            <p:nvPr/>
          </p:nvCxnSpPr>
          <p:spPr>
            <a:xfrm flipH="1" flipV="1">
              <a:off x="6883614" y="4091545"/>
              <a:ext cx="130035" cy="221892"/>
            </a:xfrm>
            <a:prstGeom prst="straightConnector1">
              <a:avLst/>
            </a:prstGeom>
            <a:noFill/>
            <a:ln w="15875">
              <a:solidFill>
                <a:srgbClr val="000000"/>
              </a:solidFill>
              <a:round/>
              <a:headEnd type="none" w="med" len="med"/>
              <a:tailEnd type="triangle" w="med" len="med"/>
            </a:ln>
          </p:spPr>
        </p:cxnSp>
        <p:sp>
          <p:nvSpPr>
            <p:cNvPr id="24" name="Rectangle 48"/>
            <p:cNvSpPr>
              <a:spLocks noChangeArrowheads="1"/>
            </p:cNvSpPr>
            <p:nvPr/>
          </p:nvSpPr>
          <p:spPr bwMode="auto">
            <a:xfrm>
              <a:off x="7004925" y="4330712"/>
              <a:ext cx="344646" cy="138499"/>
            </a:xfrm>
            <a:prstGeom prst="rect">
              <a:avLst/>
            </a:prstGeom>
            <a:noFill/>
            <a:ln w="9525">
              <a:noFill/>
              <a:miter lim="800000"/>
              <a:headEnd/>
              <a:tailEnd/>
            </a:ln>
          </p:spPr>
          <p:txBody>
            <a:bodyPr wrap="none" lIns="0" tIns="0" rIns="0" bIns="0">
              <a:spAutoFit/>
            </a:bodyPr>
            <a:lstStyle/>
            <a:p>
              <a:pPr marL="354013" indent="-354013" defTabSz="941388"/>
              <a:r>
                <a:rPr lang="en-US" sz="900" b="1" dirty="0">
                  <a:solidFill>
                    <a:srgbClr val="000000"/>
                  </a:solidFill>
                  <a:cs typeface="Calibri" pitchFamily="34" charset="0"/>
                </a:rPr>
                <a:t>FC Port</a:t>
              </a:r>
              <a:endParaRPr lang="en-US" sz="900" dirty="0">
                <a:cs typeface="Calibri" pitchFamily="34" charset="0"/>
              </a:endParaRPr>
            </a:p>
          </p:txBody>
        </p:sp>
        <p:cxnSp>
          <p:nvCxnSpPr>
            <p:cNvPr id="25" name="Straight Arrow Connector 24"/>
            <p:cNvCxnSpPr/>
            <p:nvPr/>
          </p:nvCxnSpPr>
          <p:spPr>
            <a:xfrm flipV="1">
              <a:off x="6310331" y="1707581"/>
              <a:ext cx="87075" cy="277940"/>
            </a:xfrm>
            <a:prstGeom prst="straightConnector1">
              <a:avLst/>
            </a:prstGeom>
            <a:noFill/>
            <a:ln w="15875">
              <a:solidFill>
                <a:srgbClr val="000000"/>
              </a:solidFill>
              <a:round/>
              <a:headEnd type="none" w="med" len="med"/>
              <a:tailEnd type="triangle" w="med" len="med"/>
            </a:ln>
          </p:spPr>
        </p:cxnSp>
        <p:sp>
          <p:nvSpPr>
            <p:cNvPr id="26" name="Rectangle 48"/>
            <p:cNvSpPr>
              <a:spLocks noChangeArrowheads="1"/>
            </p:cNvSpPr>
            <p:nvPr/>
          </p:nvSpPr>
          <p:spPr bwMode="auto">
            <a:xfrm>
              <a:off x="6158173" y="1994948"/>
              <a:ext cx="206788" cy="138499"/>
            </a:xfrm>
            <a:prstGeom prst="rect">
              <a:avLst/>
            </a:prstGeom>
            <a:noFill/>
            <a:ln w="9525">
              <a:noFill/>
              <a:miter lim="800000"/>
              <a:headEnd/>
              <a:tailEnd/>
            </a:ln>
          </p:spPr>
          <p:txBody>
            <a:bodyPr wrap="none" lIns="0" tIns="0" rIns="0" bIns="0">
              <a:spAutoFit/>
            </a:bodyPr>
            <a:lstStyle/>
            <a:p>
              <a:pPr marL="354013" indent="-354013" defTabSz="941388"/>
              <a:r>
                <a:rPr lang="en-US" sz="900" b="1" dirty="0">
                  <a:solidFill>
                    <a:srgbClr val="000000"/>
                  </a:solidFill>
                  <a:cs typeface="Calibri" pitchFamily="34" charset="0"/>
                </a:rPr>
                <a:t>CNA</a:t>
              </a:r>
              <a:endParaRPr lang="en-US" sz="900" dirty="0">
                <a:cs typeface="Calibri" pitchFamily="34" charset="0"/>
              </a:endParaRPr>
            </a:p>
          </p:txBody>
        </p:sp>
        <p:pic>
          <p:nvPicPr>
            <p:cNvPr id="35" name="Picture 18" descr="C:\Users\patils1\Desktop\2013 Projects\CIS v2\CIS Slide Deck_Based on Book\Colored Graphics\FCoE Switch.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22909" y="2187363"/>
              <a:ext cx="585666" cy="365760"/>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48"/>
            <p:cNvSpPr>
              <a:spLocks noChangeArrowheads="1"/>
            </p:cNvSpPr>
            <p:nvPr/>
          </p:nvSpPr>
          <p:spPr bwMode="auto">
            <a:xfrm>
              <a:off x="8242282" y="2391591"/>
              <a:ext cx="193964" cy="138499"/>
            </a:xfrm>
            <a:prstGeom prst="rect">
              <a:avLst/>
            </a:prstGeom>
            <a:noFill/>
            <a:ln w="9525">
              <a:noFill/>
              <a:miter lim="800000"/>
              <a:headEnd/>
              <a:tailEnd/>
            </a:ln>
          </p:spPr>
          <p:txBody>
            <a:bodyPr wrap="none" lIns="0" tIns="0" rIns="0" bIns="0">
              <a:spAutoFit/>
            </a:bodyPr>
            <a:lstStyle/>
            <a:p>
              <a:pPr marL="354013" indent="-354013" defTabSz="941388"/>
              <a:r>
                <a:rPr lang="en-US" sz="900" b="1" dirty="0">
                  <a:solidFill>
                    <a:srgbClr val="000000"/>
                  </a:solidFill>
                  <a:cs typeface="Calibri" pitchFamily="34" charset="0"/>
                </a:rPr>
                <a:t>LAN</a:t>
              </a:r>
              <a:endParaRPr lang="en-US" sz="900" dirty="0">
                <a:cs typeface="Calibri" pitchFamily="34" charset="0"/>
              </a:endParaRPr>
            </a:p>
          </p:txBody>
        </p:sp>
        <p:pic>
          <p:nvPicPr>
            <p:cNvPr id="39" name="Picture 2" descr="C:\Users\patils1\Desktop\2013 Projects\CIS v2\CIS Slide Deck_Based on Book\Colored Graphics\FC SA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94628" y="2876550"/>
              <a:ext cx="622180" cy="402336"/>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8"/>
            <p:cNvSpPr>
              <a:spLocks noChangeArrowheads="1"/>
            </p:cNvSpPr>
            <p:nvPr/>
          </p:nvSpPr>
          <p:spPr bwMode="auto">
            <a:xfrm>
              <a:off x="6972692" y="3008468"/>
              <a:ext cx="339837" cy="138499"/>
            </a:xfrm>
            <a:prstGeom prst="rect">
              <a:avLst/>
            </a:prstGeom>
            <a:noFill/>
            <a:ln w="9525">
              <a:noFill/>
              <a:miter lim="800000"/>
              <a:headEnd/>
              <a:tailEnd/>
            </a:ln>
          </p:spPr>
          <p:txBody>
            <a:bodyPr wrap="none" lIns="0" tIns="0" rIns="0" bIns="0">
              <a:spAutoFit/>
            </a:bodyPr>
            <a:lstStyle/>
            <a:p>
              <a:pPr marL="354013" indent="-354013" defTabSz="941388"/>
              <a:r>
                <a:rPr lang="en-US" sz="900" b="1" dirty="0">
                  <a:solidFill>
                    <a:srgbClr val="000000"/>
                  </a:solidFill>
                  <a:cs typeface="Calibri" pitchFamily="34" charset="0"/>
                </a:rPr>
                <a:t>FC SAN</a:t>
              </a:r>
              <a:endParaRPr lang="en-US" sz="900" dirty="0">
                <a:cs typeface="Calibri" pitchFamily="34" charset="0"/>
              </a:endParaRPr>
            </a:p>
          </p:txBody>
        </p:sp>
        <p:sp>
          <p:nvSpPr>
            <p:cNvPr id="51" name="Rectangle 48"/>
            <p:cNvSpPr>
              <a:spLocks noChangeArrowheads="1"/>
            </p:cNvSpPr>
            <p:nvPr/>
          </p:nvSpPr>
          <p:spPr bwMode="auto">
            <a:xfrm>
              <a:off x="6391373" y="2586466"/>
              <a:ext cx="578685" cy="138499"/>
            </a:xfrm>
            <a:prstGeom prst="rect">
              <a:avLst/>
            </a:prstGeom>
            <a:noFill/>
            <a:ln w="9525">
              <a:noFill/>
              <a:miter lim="800000"/>
              <a:headEnd/>
              <a:tailEnd/>
            </a:ln>
          </p:spPr>
          <p:txBody>
            <a:bodyPr wrap="none" lIns="0" tIns="0" rIns="0" bIns="0">
              <a:spAutoFit/>
            </a:bodyPr>
            <a:lstStyle/>
            <a:p>
              <a:pPr marL="354013" indent="-354013" defTabSz="941388"/>
              <a:r>
                <a:rPr lang="en-US" sz="900" b="1" dirty="0">
                  <a:solidFill>
                    <a:srgbClr val="000000"/>
                  </a:solidFill>
                  <a:cs typeface="Calibri" pitchFamily="34" charset="0"/>
                </a:rPr>
                <a:t>FCoE Switch</a:t>
              </a:r>
              <a:endParaRPr lang="en-US" sz="900" dirty="0">
                <a:cs typeface="Calibri" pitchFamily="34" charset="0"/>
              </a:endParaRPr>
            </a:p>
          </p:txBody>
        </p:sp>
        <p:cxnSp>
          <p:nvCxnSpPr>
            <p:cNvPr id="52" name="Straight Arrow Connector 51"/>
            <p:cNvCxnSpPr/>
            <p:nvPr/>
          </p:nvCxnSpPr>
          <p:spPr>
            <a:xfrm flipH="1" flipV="1">
              <a:off x="7744119" y="1920035"/>
              <a:ext cx="301067" cy="103194"/>
            </a:xfrm>
            <a:prstGeom prst="straightConnector1">
              <a:avLst/>
            </a:prstGeom>
            <a:noFill/>
            <a:ln w="15875">
              <a:solidFill>
                <a:srgbClr val="000000"/>
              </a:solidFill>
              <a:round/>
              <a:headEnd type="none" w="med" len="med"/>
              <a:tailEnd type="triangle" w="med" len="med"/>
            </a:ln>
          </p:spPr>
        </p:cxnSp>
        <p:sp>
          <p:nvSpPr>
            <p:cNvPr id="54" name="Rectangle 48"/>
            <p:cNvSpPr>
              <a:spLocks noChangeArrowheads="1"/>
            </p:cNvSpPr>
            <p:nvPr/>
          </p:nvSpPr>
          <p:spPr bwMode="auto">
            <a:xfrm>
              <a:off x="8087974" y="1963406"/>
              <a:ext cx="394339" cy="138499"/>
            </a:xfrm>
            <a:prstGeom prst="rect">
              <a:avLst/>
            </a:prstGeom>
            <a:noFill/>
            <a:ln w="9525">
              <a:noFill/>
              <a:miter lim="800000"/>
              <a:headEnd/>
              <a:tailEnd/>
            </a:ln>
          </p:spPr>
          <p:txBody>
            <a:bodyPr wrap="none" lIns="0" tIns="0" rIns="0" bIns="0">
              <a:spAutoFit/>
            </a:bodyPr>
            <a:lstStyle/>
            <a:p>
              <a:pPr marL="354013" indent="-354013" defTabSz="941388"/>
              <a:r>
                <a:rPr lang="en-US" sz="900" b="1" dirty="0">
                  <a:solidFill>
                    <a:srgbClr val="000000"/>
                  </a:solidFill>
                  <a:cs typeface="Calibri" pitchFamily="34" charset="0"/>
                </a:rPr>
                <a:t>CEE Link</a:t>
              </a:r>
              <a:endParaRPr lang="en-US" sz="900" dirty="0">
                <a:cs typeface="Calibri" pitchFamily="34" charset="0"/>
              </a:endParaRPr>
            </a:p>
          </p:txBody>
        </p:sp>
      </p:grpSp>
    </p:spTree>
    <p:custDataLst>
      <p:tags r:id="rId1"/>
    </p:custDataLst>
    <p:extLst>
      <p:ext uri="{BB962C8B-B14F-4D97-AF65-F5344CB8AC3E}">
        <p14:creationId xmlns:p14="http://schemas.microsoft.com/office/powerpoint/2010/main" val="1364575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61150" y="1644316"/>
            <a:ext cx="4547530" cy="4708358"/>
          </a:xfrm>
        </p:spPr>
        <p:txBody>
          <a:bodyPr/>
          <a:lstStyle/>
          <a:p>
            <a:r>
              <a:rPr lang="en-US" sz="1800" dirty="0"/>
              <a:t>CNA:</a:t>
            </a:r>
          </a:p>
          <a:p>
            <a:pPr lvl="1"/>
            <a:r>
              <a:rPr lang="en-US" sz="1600" dirty="0"/>
              <a:t>A physical adapter that provides functionality of both NIC and FC HBA</a:t>
            </a:r>
          </a:p>
          <a:p>
            <a:pPr lvl="1"/>
            <a:r>
              <a:rPr lang="en-US" sz="1600" dirty="0"/>
              <a:t>Encapsulates FC frames into Ethernet frames and forwards them over CEE links</a:t>
            </a:r>
          </a:p>
          <a:p>
            <a:pPr lvl="1"/>
            <a:r>
              <a:rPr lang="en-US" sz="1600" dirty="0"/>
              <a:t>Contains separate modules for 10 GE, FC, and FCoE ASICs</a:t>
            </a:r>
          </a:p>
          <a:p>
            <a:r>
              <a:rPr lang="en-US" sz="1800" dirty="0"/>
              <a:t>Software FCoE adapter:</a:t>
            </a:r>
          </a:p>
          <a:p>
            <a:pPr lvl="1"/>
            <a:r>
              <a:rPr lang="en-US" sz="1600" dirty="0"/>
              <a:t>An OS/hypervisor-resident software that performs FCoE processing</a:t>
            </a:r>
          </a:p>
          <a:p>
            <a:pPr lvl="1"/>
            <a:r>
              <a:rPr lang="en-US" sz="1600" dirty="0"/>
              <a:t>Supported NICs transfer both FCoE traffic and regular Ethernet traffic</a:t>
            </a:r>
          </a:p>
          <a:p>
            <a:pPr lvl="1"/>
            <a:endParaRPr lang="en-US" sz="1600" dirty="0"/>
          </a:p>
        </p:txBody>
      </p:sp>
      <p:sp>
        <p:nvSpPr>
          <p:cNvPr id="2" name="Title 1"/>
          <p:cNvSpPr>
            <a:spLocks noGrp="1"/>
          </p:cNvSpPr>
          <p:nvPr>
            <p:ph type="title"/>
          </p:nvPr>
        </p:nvSpPr>
        <p:spPr/>
        <p:txBody>
          <a:bodyPr/>
          <a:lstStyle/>
          <a:p>
            <a:r>
              <a:rPr lang="en-US" dirty="0" smtClean="0"/>
              <a:t>CNA</a:t>
            </a:r>
            <a:r>
              <a:rPr lang="en-US" dirty="0"/>
              <a:t> </a:t>
            </a:r>
            <a:r>
              <a:rPr lang="en-US" dirty="0" smtClean="0"/>
              <a:t>and Software FCoE Adapter</a:t>
            </a:r>
            <a:endParaRPr lang="en-US" dirty="0"/>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pic>
        <p:nvPicPr>
          <p:cNvPr id="7" name="Picture 6" descr="ASIC.png"/>
          <p:cNvPicPr>
            <a:picLocks noChangeAspect="1"/>
          </p:cNvPicPr>
          <p:nvPr/>
        </p:nvPicPr>
        <p:blipFill>
          <a:blip r:embed="rId4" cstate="print"/>
          <a:stretch>
            <a:fillRect/>
          </a:stretch>
        </p:blipFill>
        <p:spPr>
          <a:xfrm>
            <a:off x="6788725" y="1828801"/>
            <a:ext cx="1981200" cy="3080731"/>
          </a:xfrm>
          <a:prstGeom prst="rect">
            <a:avLst/>
          </a:prstGeom>
        </p:spPr>
      </p:pic>
    </p:spTree>
    <p:custDataLst>
      <p:tags r:id="rId1"/>
    </p:custDataLst>
    <p:extLst>
      <p:ext uri="{BB962C8B-B14F-4D97-AF65-F5344CB8AC3E}">
        <p14:creationId xmlns:p14="http://schemas.microsoft.com/office/powerpoint/2010/main" val="3305458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61149" y="1644316"/>
            <a:ext cx="3585167" cy="4708358"/>
          </a:xfrm>
        </p:spPr>
        <p:txBody>
          <a:bodyPr/>
          <a:lstStyle/>
          <a:p>
            <a:r>
              <a:rPr lang="en-US" sz="1600" dirty="0"/>
              <a:t>Provides both Ethernet </a:t>
            </a:r>
            <a:r>
              <a:rPr lang="en-US" sz="1600" dirty="0" smtClean="0"/>
              <a:t>switch and </a:t>
            </a:r>
            <a:r>
              <a:rPr lang="en-US" sz="1600" dirty="0"/>
              <a:t>FC switch functionalities</a:t>
            </a:r>
          </a:p>
          <a:p>
            <a:r>
              <a:rPr lang="en-US" sz="1600" dirty="0"/>
              <a:t>Consists of FCF, Ethernet bridge, </a:t>
            </a:r>
            <a:r>
              <a:rPr lang="en-US" sz="1600" dirty="0" smtClean="0"/>
              <a:t>and ports for FC and Ethernet connectivity</a:t>
            </a:r>
            <a:endParaRPr lang="en-US" sz="1600" dirty="0"/>
          </a:p>
          <a:p>
            <a:pPr lvl="1"/>
            <a:r>
              <a:rPr lang="en-US" sz="1600" dirty="0"/>
              <a:t>FCF </a:t>
            </a:r>
            <a:r>
              <a:rPr lang="en-US" sz="1600" dirty="0" smtClean="0"/>
              <a:t>functions as </a:t>
            </a:r>
            <a:r>
              <a:rPr lang="en-US" sz="1600" dirty="0"/>
              <a:t>the communication </a:t>
            </a:r>
            <a:r>
              <a:rPr lang="en-US" sz="1600" dirty="0" smtClean="0"/>
              <a:t>bridge between CEE and FC networks</a:t>
            </a:r>
            <a:endParaRPr lang="en-US" sz="1600" dirty="0"/>
          </a:p>
          <a:p>
            <a:pPr lvl="2"/>
            <a:r>
              <a:rPr lang="en-US" sz="1400" dirty="0" smtClean="0"/>
              <a:t>Handles </a:t>
            </a:r>
            <a:r>
              <a:rPr lang="en-US" sz="1400" dirty="0"/>
              <a:t>FCoE login </a:t>
            </a:r>
            <a:r>
              <a:rPr lang="en-US" sz="1400" dirty="0" smtClean="0"/>
              <a:t>requests, applies zoning, </a:t>
            </a:r>
            <a:r>
              <a:rPr lang="en-US" sz="1400" dirty="0"/>
              <a:t>and provides </a:t>
            </a:r>
            <a:r>
              <a:rPr lang="en-US" sz="1400" dirty="0" smtClean="0"/>
              <a:t>fabric </a:t>
            </a:r>
            <a:r>
              <a:rPr lang="en-US" sz="1400" dirty="0"/>
              <a:t>services </a:t>
            </a:r>
          </a:p>
          <a:p>
            <a:pPr lvl="2"/>
            <a:r>
              <a:rPr lang="en-US" sz="1400" dirty="0"/>
              <a:t>E</a:t>
            </a:r>
            <a:r>
              <a:rPr lang="en-US" sz="1400" dirty="0" smtClean="0"/>
              <a:t>ncapsulates </a:t>
            </a:r>
            <a:r>
              <a:rPr lang="en-US" sz="1400" dirty="0"/>
              <a:t>and </a:t>
            </a:r>
            <a:r>
              <a:rPr lang="en-US" sz="1400" dirty="0" err="1" smtClean="0"/>
              <a:t>decapsulates</a:t>
            </a:r>
            <a:r>
              <a:rPr lang="en-US" sz="1400" dirty="0" smtClean="0"/>
              <a:t> </a:t>
            </a:r>
            <a:r>
              <a:rPr lang="en-US" sz="1400" dirty="0"/>
              <a:t>FC frames</a:t>
            </a:r>
          </a:p>
          <a:p>
            <a:r>
              <a:rPr lang="en-US" sz="1600" dirty="0"/>
              <a:t>Forwards frames based on </a:t>
            </a:r>
            <a:r>
              <a:rPr lang="en-US" sz="1600" dirty="0" err="1" smtClean="0"/>
              <a:t>Ethertype</a:t>
            </a:r>
            <a:endParaRPr lang="en-US" sz="1600" dirty="0"/>
          </a:p>
        </p:txBody>
      </p:sp>
      <p:sp>
        <p:nvSpPr>
          <p:cNvPr id="2" name="Title 1"/>
          <p:cNvSpPr>
            <a:spLocks noGrp="1"/>
          </p:cNvSpPr>
          <p:nvPr>
            <p:ph type="title"/>
          </p:nvPr>
        </p:nvSpPr>
        <p:spPr/>
        <p:txBody>
          <a:bodyPr/>
          <a:lstStyle/>
          <a:p>
            <a:r>
              <a:rPr lang="en-US" dirty="0"/>
              <a:t>FCoE Switch</a:t>
            </a:r>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6" name="Group 5"/>
          <p:cNvGrpSpPr/>
          <p:nvPr/>
        </p:nvGrpSpPr>
        <p:grpSpPr>
          <a:xfrm>
            <a:off x="5754128" y="2068138"/>
            <a:ext cx="3237472" cy="2864335"/>
            <a:chOff x="5646780" y="1210887"/>
            <a:chExt cx="3237472" cy="2864335"/>
          </a:xfrm>
        </p:grpSpPr>
        <p:sp>
          <p:nvSpPr>
            <p:cNvPr id="240" name="Rectangle 5"/>
            <p:cNvSpPr>
              <a:spLocks noChangeArrowheads="1"/>
            </p:cNvSpPr>
            <p:nvPr/>
          </p:nvSpPr>
          <p:spPr bwMode="auto">
            <a:xfrm>
              <a:off x="5646780" y="1685459"/>
              <a:ext cx="3237470" cy="1892248"/>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241" name="Rectangle 6"/>
            <p:cNvSpPr>
              <a:spLocks noChangeArrowheads="1"/>
            </p:cNvSpPr>
            <p:nvPr/>
          </p:nvSpPr>
          <p:spPr bwMode="auto">
            <a:xfrm>
              <a:off x="5646780" y="1692705"/>
              <a:ext cx="3237472" cy="1877757"/>
            </a:xfrm>
            <a:prstGeom prst="rect">
              <a:avLst/>
            </a:prstGeom>
            <a:noFill/>
            <a:ln w="20638">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242" name="Line 7"/>
            <p:cNvSpPr>
              <a:spLocks noChangeShapeType="1"/>
            </p:cNvSpPr>
            <p:nvPr/>
          </p:nvSpPr>
          <p:spPr bwMode="auto">
            <a:xfrm flipV="1">
              <a:off x="8514737" y="3104343"/>
              <a:ext cx="1207" cy="923784"/>
            </a:xfrm>
            <a:prstGeom prst="line">
              <a:avLst/>
            </a:prstGeom>
            <a:noFill/>
            <a:ln w="206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243" name="Line 8"/>
            <p:cNvSpPr>
              <a:spLocks noChangeShapeType="1"/>
            </p:cNvSpPr>
            <p:nvPr/>
          </p:nvSpPr>
          <p:spPr bwMode="auto">
            <a:xfrm flipV="1">
              <a:off x="7671860" y="3104343"/>
              <a:ext cx="1207" cy="900840"/>
            </a:xfrm>
            <a:prstGeom prst="line">
              <a:avLst/>
            </a:prstGeom>
            <a:noFill/>
            <a:ln w="206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244" name="Line 9"/>
            <p:cNvSpPr>
              <a:spLocks noChangeShapeType="1"/>
            </p:cNvSpPr>
            <p:nvPr/>
          </p:nvSpPr>
          <p:spPr bwMode="auto">
            <a:xfrm flipV="1">
              <a:off x="6828982" y="3104343"/>
              <a:ext cx="1207" cy="900840"/>
            </a:xfrm>
            <a:prstGeom prst="line">
              <a:avLst/>
            </a:prstGeom>
            <a:noFill/>
            <a:ln w="206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245" name="Line 10"/>
            <p:cNvSpPr>
              <a:spLocks noChangeShapeType="1"/>
            </p:cNvSpPr>
            <p:nvPr/>
          </p:nvSpPr>
          <p:spPr bwMode="auto">
            <a:xfrm flipV="1">
              <a:off x="5954708" y="3104343"/>
              <a:ext cx="1207" cy="916539"/>
            </a:xfrm>
            <a:prstGeom prst="line">
              <a:avLst/>
            </a:prstGeom>
            <a:noFill/>
            <a:ln w="206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246" name="Line 11"/>
            <p:cNvSpPr>
              <a:spLocks noChangeShapeType="1"/>
            </p:cNvSpPr>
            <p:nvPr/>
          </p:nvSpPr>
          <p:spPr bwMode="auto">
            <a:xfrm flipV="1">
              <a:off x="5954708" y="1219341"/>
              <a:ext cx="1207" cy="1106126"/>
            </a:xfrm>
            <a:prstGeom prst="line">
              <a:avLst/>
            </a:prstGeom>
            <a:noFill/>
            <a:ln w="206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247" name="Rectangle 12"/>
            <p:cNvSpPr>
              <a:spLocks noChangeArrowheads="1"/>
            </p:cNvSpPr>
            <p:nvPr/>
          </p:nvSpPr>
          <p:spPr bwMode="auto">
            <a:xfrm>
              <a:off x="5646780" y="1238662"/>
              <a:ext cx="608611" cy="4830"/>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248" name="Rectangle 13"/>
            <p:cNvSpPr>
              <a:spLocks noChangeArrowheads="1"/>
            </p:cNvSpPr>
            <p:nvPr/>
          </p:nvSpPr>
          <p:spPr bwMode="auto">
            <a:xfrm>
              <a:off x="5646780" y="1232623"/>
              <a:ext cx="608611" cy="6038"/>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249" name="Rectangle 14"/>
            <p:cNvSpPr>
              <a:spLocks noChangeArrowheads="1"/>
            </p:cNvSpPr>
            <p:nvPr/>
          </p:nvSpPr>
          <p:spPr bwMode="auto">
            <a:xfrm>
              <a:off x="5646780" y="1227793"/>
              <a:ext cx="608611" cy="4830"/>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250" name="Rectangle 15"/>
            <p:cNvSpPr>
              <a:spLocks noChangeArrowheads="1"/>
            </p:cNvSpPr>
            <p:nvPr/>
          </p:nvSpPr>
          <p:spPr bwMode="auto">
            <a:xfrm>
              <a:off x="5646780" y="1248322"/>
              <a:ext cx="608611" cy="6038"/>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251" name="Rectangle 16"/>
            <p:cNvSpPr>
              <a:spLocks noChangeArrowheads="1"/>
            </p:cNvSpPr>
            <p:nvPr/>
          </p:nvSpPr>
          <p:spPr bwMode="auto">
            <a:xfrm>
              <a:off x="5646780" y="1243492"/>
              <a:ext cx="608611" cy="4830"/>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252" name="Rectangle 17"/>
            <p:cNvSpPr>
              <a:spLocks noChangeArrowheads="1"/>
            </p:cNvSpPr>
            <p:nvPr/>
          </p:nvSpPr>
          <p:spPr bwMode="auto">
            <a:xfrm>
              <a:off x="5646780" y="1210887"/>
              <a:ext cx="608611" cy="16906"/>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253" name="Rectangle 18"/>
            <p:cNvSpPr>
              <a:spLocks noChangeArrowheads="1"/>
            </p:cNvSpPr>
            <p:nvPr/>
          </p:nvSpPr>
          <p:spPr bwMode="auto">
            <a:xfrm>
              <a:off x="5646780" y="1291794"/>
              <a:ext cx="608611" cy="32605"/>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254" name="Rectangle 19"/>
            <p:cNvSpPr>
              <a:spLocks noChangeArrowheads="1"/>
            </p:cNvSpPr>
            <p:nvPr/>
          </p:nvSpPr>
          <p:spPr bwMode="auto">
            <a:xfrm>
              <a:off x="5646780" y="1254360"/>
              <a:ext cx="608611" cy="37435"/>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255" name="Rectangle 20"/>
            <p:cNvSpPr>
              <a:spLocks noChangeArrowheads="1"/>
            </p:cNvSpPr>
            <p:nvPr/>
          </p:nvSpPr>
          <p:spPr bwMode="auto">
            <a:xfrm>
              <a:off x="5646780" y="1355795"/>
              <a:ext cx="608611" cy="37435"/>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256" name="Rectangle 21"/>
            <p:cNvSpPr>
              <a:spLocks noChangeArrowheads="1"/>
            </p:cNvSpPr>
            <p:nvPr/>
          </p:nvSpPr>
          <p:spPr bwMode="auto">
            <a:xfrm>
              <a:off x="5646780" y="1393229"/>
              <a:ext cx="608611" cy="32605"/>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257" name="Rectangle 22"/>
            <p:cNvSpPr>
              <a:spLocks noChangeArrowheads="1"/>
            </p:cNvSpPr>
            <p:nvPr/>
          </p:nvSpPr>
          <p:spPr bwMode="auto">
            <a:xfrm>
              <a:off x="5646780" y="1425833"/>
              <a:ext cx="608611" cy="37435"/>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258" name="Rectangle 23"/>
            <p:cNvSpPr>
              <a:spLocks noChangeArrowheads="1"/>
            </p:cNvSpPr>
            <p:nvPr/>
          </p:nvSpPr>
          <p:spPr bwMode="auto">
            <a:xfrm>
              <a:off x="5646780" y="1494665"/>
              <a:ext cx="608611" cy="32605"/>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259" name="Rectangle 24"/>
            <p:cNvSpPr>
              <a:spLocks noChangeArrowheads="1"/>
            </p:cNvSpPr>
            <p:nvPr/>
          </p:nvSpPr>
          <p:spPr bwMode="auto">
            <a:xfrm>
              <a:off x="5646780" y="1527268"/>
              <a:ext cx="608611" cy="4830"/>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260" name="Rectangle 25"/>
            <p:cNvSpPr>
              <a:spLocks noChangeArrowheads="1"/>
            </p:cNvSpPr>
            <p:nvPr/>
          </p:nvSpPr>
          <p:spPr bwMode="auto">
            <a:xfrm>
              <a:off x="5646780" y="1544174"/>
              <a:ext cx="608611" cy="4830"/>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261" name="Rectangle 26"/>
            <p:cNvSpPr>
              <a:spLocks noChangeArrowheads="1"/>
            </p:cNvSpPr>
            <p:nvPr/>
          </p:nvSpPr>
          <p:spPr bwMode="auto">
            <a:xfrm>
              <a:off x="5646780" y="1538137"/>
              <a:ext cx="608611" cy="6038"/>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262" name="Rectangle 27"/>
            <p:cNvSpPr>
              <a:spLocks noChangeArrowheads="1"/>
            </p:cNvSpPr>
            <p:nvPr/>
          </p:nvSpPr>
          <p:spPr bwMode="auto">
            <a:xfrm>
              <a:off x="5646780" y="1553835"/>
              <a:ext cx="608611" cy="6038"/>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263" name="Rectangle 28"/>
            <p:cNvSpPr>
              <a:spLocks noChangeArrowheads="1"/>
            </p:cNvSpPr>
            <p:nvPr/>
          </p:nvSpPr>
          <p:spPr bwMode="auto">
            <a:xfrm>
              <a:off x="5646780" y="1549004"/>
              <a:ext cx="608611" cy="4830"/>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264" name="Rectangle 29"/>
            <p:cNvSpPr>
              <a:spLocks noChangeArrowheads="1"/>
            </p:cNvSpPr>
            <p:nvPr/>
          </p:nvSpPr>
          <p:spPr bwMode="auto">
            <a:xfrm>
              <a:off x="5646780" y="1559873"/>
              <a:ext cx="608611" cy="15699"/>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265" name="Rectangle 30"/>
            <p:cNvSpPr>
              <a:spLocks noChangeArrowheads="1"/>
            </p:cNvSpPr>
            <p:nvPr/>
          </p:nvSpPr>
          <p:spPr bwMode="auto">
            <a:xfrm>
              <a:off x="5646780" y="1532099"/>
              <a:ext cx="608611" cy="6038"/>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266" name="Rectangle 31"/>
            <p:cNvSpPr>
              <a:spLocks noChangeArrowheads="1"/>
            </p:cNvSpPr>
            <p:nvPr/>
          </p:nvSpPr>
          <p:spPr bwMode="auto">
            <a:xfrm>
              <a:off x="5646780" y="1463268"/>
              <a:ext cx="608611" cy="31397"/>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267" name="Rectangle 32"/>
            <p:cNvSpPr>
              <a:spLocks noChangeArrowheads="1"/>
            </p:cNvSpPr>
            <p:nvPr/>
          </p:nvSpPr>
          <p:spPr bwMode="auto">
            <a:xfrm>
              <a:off x="5646780" y="1324398"/>
              <a:ext cx="608611" cy="31397"/>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268" name="Rectangle 33"/>
            <p:cNvSpPr>
              <a:spLocks noChangeArrowheads="1"/>
            </p:cNvSpPr>
            <p:nvPr/>
          </p:nvSpPr>
          <p:spPr bwMode="auto">
            <a:xfrm>
              <a:off x="5654026" y="1218133"/>
              <a:ext cx="594120" cy="350193"/>
            </a:xfrm>
            <a:prstGeom prst="rect">
              <a:avLst/>
            </a:prstGeom>
            <a:solidFill>
              <a:srgbClr val="E36F1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b="1" kern="0">
                <a:ea typeface="Verdana" panose="020B0604030504040204" pitchFamily="34" charset="0"/>
                <a:cs typeface="Verdana" panose="020B0604030504040204" pitchFamily="34" charset="0"/>
              </a:endParaRPr>
            </a:p>
          </p:txBody>
        </p:sp>
        <p:sp>
          <p:nvSpPr>
            <p:cNvPr id="269" name="Rectangle 34"/>
            <p:cNvSpPr>
              <a:spLocks noChangeArrowheads="1"/>
            </p:cNvSpPr>
            <p:nvPr/>
          </p:nvSpPr>
          <p:spPr bwMode="auto">
            <a:xfrm>
              <a:off x="5720552" y="1335267"/>
              <a:ext cx="344646"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defRPr/>
              </a:pPr>
              <a:r>
                <a:rPr lang="en-US" sz="900" b="1" kern="0" dirty="0">
                  <a:solidFill>
                    <a:srgbClr val="FFFFFF"/>
                  </a:solidFill>
                  <a:cs typeface="Calibri" pitchFamily="34" charset="0"/>
                </a:rPr>
                <a:t>FC Port</a:t>
              </a:r>
              <a:endParaRPr lang="en-US" sz="900" kern="0" dirty="0">
                <a:solidFill>
                  <a:srgbClr val="000000"/>
                </a:solidFill>
                <a:cs typeface="Calibri" pitchFamily="34" charset="0"/>
              </a:endParaRPr>
            </a:p>
          </p:txBody>
        </p:sp>
        <p:sp>
          <p:nvSpPr>
            <p:cNvPr id="270" name="Line 35"/>
            <p:cNvSpPr>
              <a:spLocks noChangeShapeType="1"/>
            </p:cNvSpPr>
            <p:nvPr/>
          </p:nvSpPr>
          <p:spPr bwMode="auto">
            <a:xfrm flipV="1">
              <a:off x="6797585" y="1227793"/>
              <a:ext cx="1207" cy="1097673"/>
            </a:xfrm>
            <a:prstGeom prst="line">
              <a:avLst/>
            </a:prstGeom>
            <a:noFill/>
            <a:ln w="206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271" name="Line 36"/>
            <p:cNvSpPr>
              <a:spLocks noChangeShapeType="1"/>
            </p:cNvSpPr>
            <p:nvPr/>
          </p:nvSpPr>
          <p:spPr bwMode="auto">
            <a:xfrm flipV="1">
              <a:off x="7664614" y="1265228"/>
              <a:ext cx="1207" cy="1060238"/>
            </a:xfrm>
            <a:prstGeom prst="line">
              <a:avLst/>
            </a:prstGeom>
            <a:noFill/>
            <a:ln w="206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272" name="Line 37"/>
            <p:cNvSpPr>
              <a:spLocks noChangeShapeType="1"/>
            </p:cNvSpPr>
            <p:nvPr/>
          </p:nvSpPr>
          <p:spPr bwMode="auto">
            <a:xfrm flipV="1">
              <a:off x="8537681" y="1227793"/>
              <a:ext cx="1207" cy="1097673"/>
            </a:xfrm>
            <a:prstGeom prst="line">
              <a:avLst/>
            </a:prstGeom>
            <a:noFill/>
            <a:ln w="206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273" name="Line 38"/>
            <p:cNvSpPr>
              <a:spLocks noChangeShapeType="1"/>
            </p:cNvSpPr>
            <p:nvPr/>
          </p:nvSpPr>
          <p:spPr bwMode="auto">
            <a:xfrm flipV="1">
              <a:off x="7241968" y="1987349"/>
              <a:ext cx="1207" cy="1257071"/>
            </a:xfrm>
            <a:prstGeom prst="line">
              <a:avLst/>
            </a:prstGeom>
            <a:noFill/>
            <a:ln w="206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287" name="Rectangle 52"/>
            <p:cNvSpPr>
              <a:spLocks noChangeArrowheads="1"/>
            </p:cNvSpPr>
            <p:nvPr/>
          </p:nvSpPr>
          <p:spPr bwMode="auto">
            <a:xfrm>
              <a:off x="5813682" y="1946292"/>
              <a:ext cx="2873478" cy="512006"/>
            </a:xfrm>
            <a:prstGeom prst="rect">
              <a:avLst/>
            </a:prstGeom>
            <a:gradFill flip="none" rotWithShape="1">
              <a:gsLst>
                <a:gs pos="0">
                  <a:srgbClr val="E36F1E">
                    <a:shade val="30000"/>
                    <a:satMod val="115000"/>
                  </a:srgbClr>
                </a:gs>
                <a:gs pos="50000">
                  <a:srgbClr val="E36F1E">
                    <a:shade val="67500"/>
                    <a:satMod val="115000"/>
                  </a:srgbClr>
                </a:gs>
                <a:gs pos="100000">
                  <a:srgbClr val="E36F1E">
                    <a:shade val="100000"/>
                    <a:satMod val="115000"/>
                  </a:srgbClr>
                </a:gs>
              </a:gsLst>
              <a:lin ang="5400000" scaled="1"/>
              <a:tileRect/>
            </a:gradFill>
            <a:ln w="6350" cap="flat" cmpd="sng" algn="ctr">
              <a:solidFill>
                <a:schemeClr val="bg1">
                  <a:lumMod val="65000"/>
                </a:schemeClr>
              </a:solidFill>
              <a:prstDash val="solid"/>
            </a:ln>
            <a:effectLst>
              <a:outerShdw blurRad="50800" dist="38100" dir="5400000" algn="t" rotWithShape="0">
                <a:prstClr val="black">
                  <a:alpha val="40000"/>
                </a:prstClr>
              </a:outerShdw>
            </a:effectLst>
          </p:spPr>
          <p:txBody>
            <a:bodyPr rtlCol="0" anchor="ctr"/>
            <a:lstStyle/>
            <a:p>
              <a:pPr algn="ctr"/>
              <a:endParaRPr lang="en-US" sz="1000" b="1" kern="0">
                <a:solidFill>
                  <a:srgbClr val="FFFFFF"/>
                </a:solidFill>
                <a:effectLst>
                  <a:outerShdw blurRad="50800" dist="38100" algn="l" rotWithShape="0">
                    <a:prstClr val="black">
                      <a:alpha val="40000"/>
                    </a:prstClr>
                  </a:outerShdw>
                </a:effectLst>
                <a:ea typeface="Verdana" panose="020B0604030504040204" pitchFamily="34" charset="0"/>
                <a:cs typeface="Verdana" panose="020B0604030504040204" pitchFamily="34" charset="0"/>
              </a:endParaRPr>
            </a:p>
          </p:txBody>
        </p:sp>
        <p:sp>
          <p:nvSpPr>
            <p:cNvPr id="288" name="Rectangle 53"/>
            <p:cNvSpPr>
              <a:spLocks noChangeArrowheads="1"/>
            </p:cNvSpPr>
            <p:nvPr/>
          </p:nvSpPr>
          <p:spPr bwMode="auto">
            <a:xfrm>
              <a:off x="6211482" y="2126899"/>
              <a:ext cx="2500770"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fontAlgn="base">
                <a:spcBef>
                  <a:spcPct val="0"/>
                </a:spcBef>
                <a:spcAft>
                  <a:spcPct val="0"/>
                </a:spcAft>
                <a:defRPr/>
              </a:pPr>
              <a:r>
                <a:rPr lang="en-US" sz="900" b="1" kern="0" dirty="0" err="1">
                  <a:solidFill>
                    <a:srgbClr val="FFFFFF"/>
                  </a:solidFill>
                  <a:cs typeface="Calibri" pitchFamily="34" charset="0"/>
                </a:rPr>
                <a:t>Fibre</a:t>
              </a:r>
              <a:r>
                <a:rPr lang="en-US" sz="900" b="1" kern="0" dirty="0">
                  <a:solidFill>
                    <a:srgbClr val="FFFFFF"/>
                  </a:solidFill>
                  <a:cs typeface="Calibri" pitchFamily="34" charset="0"/>
                </a:rPr>
                <a:t> Channel Forwarder (FCF)</a:t>
              </a:r>
              <a:endParaRPr lang="en-US" sz="900" kern="0" dirty="0">
                <a:solidFill>
                  <a:srgbClr val="000000"/>
                </a:solidFill>
                <a:cs typeface="Calibri" pitchFamily="34" charset="0"/>
              </a:endParaRPr>
            </a:p>
          </p:txBody>
        </p:sp>
        <p:sp>
          <p:nvSpPr>
            <p:cNvPr id="289" name="Rectangle 54"/>
            <p:cNvSpPr>
              <a:spLocks noChangeArrowheads="1"/>
            </p:cNvSpPr>
            <p:nvPr/>
          </p:nvSpPr>
          <p:spPr bwMode="auto">
            <a:xfrm>
              <a:off x="6498110" y="1238662"/>
              <a:ext cx="607403" cy="4830"/>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290" name="Rectangle 55"/>
            <p:cNvSpPr>
              <a:spLocks noChangeArrowheads="1"/>
            </p:cNvSpPr>
            <p:nvPr/>
          </p:nvSpPr>
          <p:spPr bwMode="auto">
            <a:xfrm>
              <a:off x="6498110" y="1232623"/>
              <a:ext cx="607403" cy="6038"/>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291" name="Rectangle 56"/>
            <p:cNvSpPr>
              <a:spLocks noChangeArrowheads="1"/>
            </p:cNvSpPr>
            <p:nvPr/>
          </p:nvSpPr>
          <p:spPr bwMode="auto">
            <a:xfrm>
              <a:off x="6498110" y="1227793"/>
              <a:ext cx="607403" cy="4830"/>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292" name="Rectangle 57"/>
            <p:cNvSpPr>
              <a:spLocks noChangeArrowheads="1"/>
            </p:cNvSpPr>
            <p:nvPr/>
          </p:nvSpPr>
          <p:spPr bwMode="auto">
            <a:xfrm>
              <a:off x="6498110" y="1248322"/>
              <a:ext cx="607403" cy="6038"/>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293" name="Rectangle 58"/>
            <p:cNvSpPr>
              <a:spLocks noChangeArrowheads="1"/>
            </p:cNvSpPr>
            <p:nvPr/>
          </p:nvSpPr>
          <p:spPr bwMode="auto">
            <a:xfrm>
              <a:off x="6498110" y="1243492"/>
              <a:ext cx="607403" cy="4830"/>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294" name="Rectangle 59"/>
            <p:cNvSpPr>
              <a:spLocks noChangeArrowheads="1"/>
            </p:cNvSpPr>
            <p:nvPr/>
          </p:nvSpPr>
          <p:spPr bwMode="auto">
            <a:xfrm>
              <a:off x="6498110" y="1210887"/>
              <a:ext cx="607403" cy="16906"/>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295" name="Rectangle 60"/>
            <p:cNvSpPr>
              <a:spLocks noChangeArrowheads="1"/>
            </p:cNvSpPr>
            <p:nvPr/>
          </p:nvSpPr>
          <p:spPr bwMode="auto">
            <a:xfrm>
              <a:off x="6498110" y="1291794"/>
              <a:ext cx="607403" cy="32605"/>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296" name="Rectangle 61"/>
            <p:cNvSpPr>
              <a:spLocks noChangeArrowheads="1"/>
            </p:cNvSpPr>
            <p:nvPr/>
          </p:nvSpPr>
          <p:spPr bwMode="auto">
            <a:xfrm>
              <a:off x="6498110" y="1254360"/>
              <a:ext cx="607403" cy="37435"/>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297" name="Rectangle 62"/>
            <p:cNvSpPr>
              <a:spLocks noChangeArrowheads="1"/>
            </p:cNvSpPr>
            <p:nvPr/>
          </p:nvSpPr>
          <p:spPr bwMode="auto">
            <a:xfrm>
              <a:off x="6498110" y="1355795"/>
              <a:ext cx="607403" cy="37435"/>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298" name="Rectangle 63"/>
            <p:cNvSpPr>
              <a:spLocks noChangeArrowheads="1"/>
            </p:cNvSpPr>
            <p:nvPr/>
          </p:nvSpPr>
          <p:spPr bwMode="auto">
            <a:xfrm>
              <a:off x="6498110" y="1393229"/>
              <a:ext cx="607403" cy="32605"/>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299" name="Rectangle 64"/>
            <p:cNvSpPr>
              <a:spLocks noChangeArrowheads="1"/>
            </p:cNvSpPr>
            <p:nvPr/>
          </p:nvSpPr>
          <p:spPr bwMode="auto">
            <a:xfrm>
              <a:off x="6498110" y="1425833"/>
              <a:ext cx="607403" cy="37435"/>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00" name="Rectangle 65"/>
            <p:cNvSpPr>
              <a:spLocks noChangeArrowheads="1"/>
            </p:cNvSpPr>
            <p:nvPr/>
          </p:nvSpPr>
          <p:spPr bwMode="auto">
            <a:xfrm>
              <a:off x="6498110" y="1494665"/>
              <a:ext cx="607403" cy="32605"/>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01" name="Rectangle 66"/>
            <p:cNvSpPr>
              <a:spLocks noChangeArrowheads="1"/>
            </p:cNvSpPr>
            <p:nvPr/>
          </p:nvSpPr>
          <p:spPr bwMode="auto">
            <a:xfrm>
              <a:off x="6498110" y="1527268"/>
              <a:ext cx="607403" cy="4830"/>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02" name="Rectangle 67"/>
            <p:cNvSpPr>
              <a:spLocks noChangeArrowheads="1"/>
            </p:cNvSpPr>
            <p:nvPr/>
          </p:nvSpPr>
          <p:spPr bwMode="auto">
            <a:xfrm>
              <a:off x="6498110" y="1544174"/>
              <a:ext cx="607403" cy="4830"/>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03" name="Rectangle 68"/>
            <p:cNvSpPr>
              <a:spLocks noChangeArrowheads="1"/>
            </p:cNvSpPr>
            <p:nvPr/>
          </p:nvSpPr>
          <p:spPr bwMode="auto">
            <a:xfrm>
              <a:off x="6498110" y="1538137"/>
              <a:ext cx="607403" cy="6038"/>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04" name="Rectangle 69"/>
            <p:cNvSpPr>
              <a:spLocks noChangeArrowheads="1"/>
            </p:cNvSpPr>
            <p:nvPr/>
          </p:nvSpPr>
          <p:spPr bwMode="auto">
            <a:xfrm>
              <a:off x="6498110" y="1553835"/>
              <a:ext cx="607403" cy="6038"/>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05" name="Rectangle 70"/>
            <p:cNvSpPr>
              <a:spLocks noChangeArrowheads="1"/>
            </p:cNvSpPr>
            <p:nvPr/>
          </p:nvSpPr>
          <p:spPr bwMode="auto">
            <a:xfrm>
              <a:off x="6498110" y="1549004"/>
              <a:ext cx="607403" cy="4830"/>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06" name="Rectangle 71"/>
            <p:cNvSpPr>
              <a:spLocks noChangeArrowheads="1"/>
            </p:cNvSpPr>
            <p:nvPr/>
          </p:nvSpPr>
          <p:spPr bwMode="auto">
            <a:xfrm>
              <a:off x="6498110" y="1559873"/>
              <a:ext cx="607403" cy="15699"/>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07" name="Rectangle 72"/>
            <p:cNvSpPr>
              <a:spLocks noChangeArrowheads="1"/>
            </p:cNvSpPr>
            <p:nvPr/>
          </p:nvSpPr>
          <p:spPr bwMode="auto">
            <a:xfrm>
              <a:off x="6498110" y="1532099"/>
              <a:ext cx="607403" cy="6038"/>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08" name="Rectangle 73"/>
            <p:cNvSpPr>
              <a:spLocks noChangeArrowheads="1"/>
            </p:cNvSpPr>
            <p:nvPr/>
          </p:nvSpPr>
          <p:spPr bwMode="auto">
            <a:xfrm>
              <a:off x="6498110" y="1463268"/>
              <a:ext cx="607403" cy="31397"/>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09" name="Rectangle 74"/>
            <p:cNvSpPr>
              <a:spLocks noChangeArrowheads="1"/>
            </p:cNvSpPr>
            <p:nvPr/>
          </p:nvSpPr>
          <p:spPr bwMode="auto">
            <a:xfrm>
              <a:off x="6498110" y="1324398"/>
              <a:ext cx="607403" cy="31397"/>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10" name="Rectangle 75"/>
            <p:cNvSpPr>
              <a:spLocks noChangeArrowheads="1"/>
            </p:cNvSpPr>
            <p:nvPr/>
          </p:nvSpPr>
          <p:spPr bwMode="auto">
            <a:xfrm>
              <a:off x="6505356" y="1218133"/>
              <a:ext cx="592912" cy="350193"/>
            </a:xfrm>
            <a:prstGeom prst="rect">
              <a:avLst/>
            </a:prstGeom>
            <a:solidFill>
              <a:srgbClr val="E36F1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b="1" kern="0">
                <a:ea typeface="Verdana" panose="020B0604030504040204" pitchFamily="34" charset="0"/>
                <a:cs typeface="Verdana" panose="020B0604030504040204" pitchFamily="34" charset="0"/>
              </a:endParaRPr>
            </a:p>
          </p:txBody>
        </p:sp>
        <p:sp>
          <p:nvSpPr>
            <p:cNvPr id="311" name="Rectangle 76"/>
            <p:cNvSpPr>
              <a:spLocks noChangeArrowheads="1"/>
            </p:cNvSpPr>
            <p:nvPr/>
          </p:nvSpPr>
          <p:spPr bwMode="auto">
            <a:xfrm>
              <a:off x="6571882" y="1335267"/>
              <a:ext cx="344646"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defRPr/>
              </a:pPr>
              <a:r>
                <a:rPr lang="en-US" sz="900" b="1" kern="0" dirty="0">
                  <a:solidFill>
                    <a:srgbClr val="FFFFFF"/>
                  </a:solidFill>
                  <a:cs typeface="Calibri" pitchFamily="34" charset="0"/>
                </a:rPr>
                <a:t>FC Port</a:t>
              </a:r>
              <a:endParaRPr lang="en-US" sz="900" kern="0" dirty="0">
                <a:solidFill>
                  <a:srgbClr val="000000"/>
                </a:solidFill>
                <a:cs typeface="Calibri" pitchFamily="34" charset="0"/>
              </a:endParaRPr>
            </a:p>
          </p:txBody>
        </p:sp>
        <p:sp>
          <p:nvSpPr>
            <p:cNvPr id="312" name="Rectangle 77"/>
            <p:cNvSpPr>
              <a:spLocks noChangeArrowheads="1"/>
            </p:cNvSpPr>
            <p:nvPr/>
          </p:nvSpPr>
          <p:spPr bwMode="auto">
            <a:xfrm>
              <a:off x="7363932" y="1238662"/>
              <a:ext cx="608611" cy="4830"/>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13" name="Rectangle 78"/>
            <p:cNvSpPr>
              <a:spLocks noChangeArrowheads="1"/>
            </p:cNvSpPr>
            <p:nvPr/>
          </p:nvSpPr>
          <p:spPr bwMode="auto">
            <a:xfrm>
              <a:off x="7363932" y="1232623"/>
              <a:ext cx="608611" cy="6038"/>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14" name="Rectangle 79"/>
            <p:cNvSpPr>
              <a:spLocks noChangeArrowheads="1"/>
            </p:cNvSpPr>
            <p:nvPr/>
          </p:nvSpPr>
          <p:spPr bwMode="auto">
            <a:xfrm>
              <a:off x="7363932" y="1227793"/>
              <a:ext cx="608611" cy="4830"/>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15" name="Rectangle 80"/>
            <p:cNvSpPr>
              <a:spLocks noChangeArrowheads="1"/>
            </p:cNvSpPr>
            <p:nvPr/>
          </p:nvSpPr>
          <p:spPr bwMode="auto">
            <a:xfrm>
              <a:off x="7363932" y="1248322"/>
              <a:ext cx="608611" cy="6038"/>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16" name="Rectangle 81"/>
            <p:cNvSpPr>
              <a:spLocks noChangeArrowheads="1"/>
            </p:cNvSpPr>
            <p:nvPr/>
          </p:nvSpPr>
          <p:spPr bwMode="auto">
            <a:xfrm>
              <a:off x="7363932" y="1243492"/>
              <a:ext cx="608611" cy="4830"/>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17" name="Rectangle 82"/>
            <p:cNvSpPr>
              <a:spLocks noChangeArrowheads="1"/>
            </p:cNvSpPr>
            <p:nvPr/>
          </p:nvSpPr>
          <p:spPr bwMode="auto">
            <a:xfrm>
              <a:off x="7363932" y="1210887"/>
              <a:ext cx="608611" cy="16906"/>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18" name="Rectangle 83"/>
            <p:cNvSpPr>
              <a:spLocks noChangeArrowheads="1"/>
            </p:cNvSpPr>
            <p:nvPr/>
          </p:nvSpPr>
          <p:spPr bwMode="auto">
            <a:xfrm>
              <a:off x="7363932" y="1291794"/>
              <a:ext cx="608611" cy="32605"/>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19" name="Rectangle 84"/>
            <p:cNvSpPr>
              <a:spLocks noChangeArrowheads="1"/>
            </p:cNvSpPr>
            <p:nvPr/>
          </p:nvSpPr>
          <p:spPr bwMode="auto">
            <a:xfrm>
              <a:off x="7363932" y="1254360"/>
              <a:ext cx="608611" cy="37435"/>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20" name="Rectangle 85"/>
            <p:cNvSpPr>
              <a:spLocks noChangeArrowheads="1"/>
            </p:cNvSpPr>
            <p:nvPr/>
          </p:nvSpPr>
          <p:spPr bwMode="auto">
            <a:xfrm>
              <a:off x="7363932" y="1355795"/>
              <a:ext cx="608611" cy="37435"/>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21" name="Rectangle 86"/>
            <p:cNvSpPr>
              <a:spLocks noChangeArrowheads="1"/>
            </p:cNvSpPr>
            <p:nvPr/>
          </p:nvSpPr>
          <p:spPr bwMode="auto">
            <a:xfrm>
              <a:off x="7363932" y="1393229"/>
              <a:ext cx="608611" cy="32605"/>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22" name="Rectangle 87"/>
            <p:cNvSpPr>
              <a:spLocks noChangeArrowheads="1"/>
            </p:cNvSpPr>
            <p:nvPr/>
          </p:nvSpPr>
          <p:spPr bwMode="auto">
            <a:xfrm>
              <a:off x="7363932" y="1425833"/>
              <a:ext cx="608611" cy="37435"/>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23" name="Rectangle 88"/>
            <p:cNvSpPr>
              <a:spLocks noChangeArrowheads="1"/>
            </p:cNvSpPr>
            <p:nvPr/>
          </p:nvSpPr>
          <p:spPr bwMode="auto">
            <a:xfrm>
              <a:off x="7363932" y="1494665"/>
              <a:ext cx="608611" cy="32605"/>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24" name="Rectangle 89"/>
            <p:cNvSpPr>
              <a:spLocks noChangeArrowheads="1"/>
            </p:cNvSpPr>
            <p:nvPr/>
          </p:nvSpPr>
          <p:spPr bwMode="auto">
            <a:xfrm>
              <a:off x="7363932" y="1527268"/>
              <a:ext cx="608611" cy="4830"/>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25" name="Rectangle 90"/>
            <p:cNvSpPr>
              <a:spLocks noChangeArrowheads="1"/>
            </p:cNvSpPr>
            <p:nvPr/>
          </p:nvSpPr>
          <p:spPr bwMode="auto">
            <a:xfrm>
              <a:off x="7363932" y="1544174"/>
              <a:ext cx="608611" cy="4830"/>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26" name="Rectangle 91"/>
            <p:cNvSpPr>
              <a:spLocks noChangeArrowheads="1"/>
            </p:cNvSpPr>
            <p:nvPr/>
          </p:nvSpPr>
          <p:spPr bwMode="auto">
            <a:xfrm>
              <a:off x="7363932" y="1538137"/>
              <a:ext cx="608611" cy="6038"/>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27" name="Rectangle 92"/>
            <p:cNvSpPr>
              <a:spLocks noChangeArrowheads="1"/>
            </p:cNvSpPr>
            <p:nvPr/>
          </p:nvSpPr>
          <p:spPr bwMode="auto">
            <a:xfrm>
              <a:off x="7363932" y="1553835"/>
              <a:ext cx="608611" cy="6038"/>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28" name="Rectangle 93"/>
            <p:cNvSpPr>
              <a:spLocks noChangeArrowheads="1"/>
            </p:cNvSpPr>
            <p:nvPr/>
          </p:nvSpPr>
          <p:spPr bwMode="auto">
            <a:xfrm>
              <a:off x="7363932" y="1549004"/>
              <a:ext cx="608611" cy="4830"/>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29" name="Rectangle 94"/>
            <p:cNvSpPr>
              <a:spLocks noChangeArrowheads="1"/>
            </p:cNvSpPr>
            <p:nvPr/>
          </p:nvSpPr>
          <p:spPr bwMode="auto">
            <a:xfrm>
              <a:off x="7363932" y="1559873"/>
              <a:ext cx="608611" cy="15699"/>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30" name="Rectangle 95"/>
            <p:cNvSpPr>
              <a:spLocks noChangeArrowheads="1"/>
            </p:cNvSpPr>
            <p:nvPr/>
          </p:nvSpPr>
          <p:spPr bwMode="auto">
            <a:xfrm>
              <a:off x="7363932" y="1532099"/>
              <a:ext cx="608611" cy="6038"/>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31" name="Rectangle 96"/>
            <p:cNvSpPr>
              <a:spLocks noChangeArrowheads="1"/>
            </p:cNvSpPr>
            <p:nvPr/>
          </p:nvSpPr>
          <p:spPr bwMode="auto">
            <a:xfrm>
              <a:off x="7363932" y="1463268"/>
              <a:ext cx="608611" cy="31397"/>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32" name="Rectangle 97"/>
            <p:cNvSpPr>
              <a:spLocks noChangeArrowheads="1"/>
            </p:cNvSpPr>
            <p:nvPr/>
          </p:nvSpPr>
          <p:spPr bwMode="auto">
            <a:xfrm>
              <a:off x="7363932" y="1324398"/>
              <a:ext cx="608611" cy="31397"/>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33" name="Rectangle 98"/>
            <p:cNvSpPr>
              <a:spLocks noChangeArrowheads="1"/>
            </p:cNvSpPr>
            <p:nvPr/>
          </p:nvSpPr>
          <p:spPr bwMode="auto">
            <a:xfrm>
              <a:off x="7371177" y="1218133"/>
              <a:ext cx="594120" cy="350193"/>
            </a:xfrm>
            <a:prstGeom prst="rect">
              <a:avLst/>
            </a:prstGeom>
            <a:solidFill>
              <a:srgbClr val="E36F1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b="1" kern="0">
                <a:ea typeface="Verdana" panose="020B0604030504040204" pitchFamily="34" charset="0"/>
                <a:cs typeface="Verdana" panose="020B0604030504040204" pitchFamily="34" charset="0"/>
              </a:endParaRPr>
            </a:p>
          </p:txBody>
        </p:sp>
        <p:sp>
          <p:nvSpPr>
            <p:cNvPr id="334" name="Rectangle 99"/>
            <p:cNvSpPr>
              <a:spLocks noChangeArrowheads="1"/>
            </p:cNvSpPr>
            <p:nvPr/>
          </p:nvSpPr>
          <p:spPr bwMode="auto">
            <a:xfrm>
              <a:off x="7437704" y="1335267"/>
              <a:ext cx="344646"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defRPr/>
              </a:pPr>
              <a:r>
                <a:rPr lang="en-US" sz="900" b="1" kern="0" dirty="0">
                  <a:solidFill>
                    <a:srgbClr val="FFFFFF"/>
                  </a:solidFill>
                  <a:cs typeface="Calibri" pitchFamily="34" charset="0"/>
                </a:rPr>
                <a:t>FC Port</a:t>
              </a:r>
              <a:endParaRPr lang="en-US" sz="900" kern="0" dirty="0">
                <a:solidFill>
                  <a:srgbClr val="000000"/>
                </a:solidFill>
                <a:cs typeface="Calibri" pitchFamily="34" charset="0"/>
              </a:endParaRPr>
            </a:p>
          </p:txBody>
        </p:sp>
        <p:sp>
          <p:nvSpPr>
            <p:cNvPr id="335" name="Rectangle 100"/>
            <p:cNvSpPr>
              <a:spLocks noChangeArrowheads="1"/>
            </p:cNvSpPr>
            <p:nvPr/>
          </p:nvSpPr>
          <p:spPr bwMode="auto">
            <a:xfrm>
              <a:off x="8238206" y="1238662"/>
              <a:ext cx="608611" cy="4830"/>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36" name="Rectangle 101"/>
            <p:cNvSpPr>
              <a:spLocks noChangeArrowheads="1"/>
            </p:cNvSpPr>
            <p:nvPr/>
          </p:nvSpPr>
          <p:spPr bwMode="auto">
            <a:xfrm>
              <a:off x="8238206" y="1232623"/>
              <a:ext cx="608611" cy="6038"/>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37" name="Rectangle 102"/>
            <p:cNvSpPr>
              <a:spLocks noChangeArrowheads="1"/>
            </p:cNvSpPr>
            <p:nvPr/>
          </p:nvSpPr>
          <p:spPr bwMode="auto">
            <a:xfrm>
              <a:off x="8238206" y="1227793"/>
              <a:ext cx="608611" cy="4830"/>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38" name="Rectangle 103"/>
            <p:cNvSpPr>
              <a:spLocks noChangeArrowheads="1"/>
            </p:cNvSpPr>
            <p:nvPr/>
          </p:nvSpPr>
          <p:spPr bwMode="auto">
            <a:xfrm>
              <a:off x="8238206" y="1248322"/>
              <a:ext cx="608611" cy="6038"/>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39" name="Rectangle 104"/>
            <p:cNvSpPr>
              <a:spLocks noChangeArrowheads="1"/>
            </p:cNvSpPr>
            <p:nvPr/>
          </p:nvSpPr>
          <p:spPr bwMode="auto">
            <a:xfrm>
              <a:off x="8238206" y="1243492"/>
              <a:ext cx="608611" cy="4830"/>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40" name="Rectangle 105"/>
            <p:cNvSpPr>
              <a:spLocks noChangeArrowheads="1"/>
            </p:cNvSpPr>
            <p:nvPr/>
          </p:nvSpPr>
          <p:spPr bwMode="auto">
            <a:xfrm>
              <a:off x="8238206" y="1210887"/>
              <a:ext cx="608611" cy="16906"/>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41" name="Rectangle 106"/>
            <p:cNvSpPr>
              <a:spLocks noChangeArrowheads="1"/>
            </p:cNvSpPr>
            <p:nvPr/>
          </p:nvSpPr>
          <p:spPr bwMode="auto">
            <a:xfrm>
              <a:off x="8238206" y="1291794"/>
              <a:ext cx="608611" cy="32605"/>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42" name="Rectangle 107"/>
            <p:cNvSpPr>
              <a:spLocks noChangeArrowheads="1"/>
            </p:cNvSpPr>
            <p:nvPr/>
          </p:nvSpPr>
          <p:spPr bwMode="auto">
            <a:xfrm>
              <a:off x="8238206" y="1254360"/>
              <a:ext cx="608611" cy="37435"/>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43" name="Rectangle 108"/>
            <p:cNvSpPr>
              <a:spLocks noChangeArrowheads="1"/>
            </p:cNvSpPr>
            <p:nvPr/>
          </p:nvSpPr>
          <p:spPr bwMode="auto">
            <a:xfrm>
              <a:off x="8238206" y="1355795"/>
              <a:ext cx="608611" cy="37435"/>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44" name="Rectangle 109"/>
            <p:cNvSpPr>
              <a:spLocks noChangeArrowheads="1"/>
            </p:cNvSpPr>
            <p:nvPr/>
          </p:nvSpPr>
          <p:spPr bwMode="auto">
            <a:xfrm>
              <a:off x="8238206" y="1393229"/>
              <a:ext cx="608611" cy="32605"/>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45" name="Rectangle 110"/>
            <p:cNvSpPr>
              <a:spLocks noChangeArrowheads="1"/>
            </p:cNvSpPr>
            <p:nvPr/>
          </p:nvSpPr>
          <p:spPr bwMode="auto">
            <a:xfrm>
              <a:off x="8238206" y="1425833"/>
              <a:ext cx="608611" cy="37435"/>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46" name="Rectangle 111"/>
            <p:cNvSpPr>
              <a:spLocks noChangeArrowheads="1"/>
            </p:cNvSpPr>
            <p:nvPr/>
          </p:nvSpPr>
          <p:spPr bwMode="auto">
            <a:xfrm>
              <a:off x="8238206" y="1494665"/>
              <a:ext cx="608611" cy="32605"/>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47" name="Rectangle 112"/>
            <p:cNvSpPr>
              <a:spLocks noChangeArrowheads="1"/>
            </p:cNvSpPr>
            <p:nvPr/>
          </p:nvSpPr>
          <p:spPr bwMode="auto">
            <a:xfrm>
              <a:off x="8238206" y="1527268"/>
              <a:ext cx="608611" cy="4830"/>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48" name="Rectangle 113"/>
            <p:cNvSpPr>
              <a:spLocks noChangeArrowheads="1"/>
            </p:cNvSpPr>
            <p:nvPr/>
          </p:nvSpPr>
          <p:spPr bwMode="auto">
            <a:xfrm>
              <a:off x="8238206" y="1544174"/>
              <a:ext cx="608611" cy="4830"/>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49" name="Rectangle 114"/>
            <p:cNvSpPr>
              <a:spLocks noChangeArrowheads="1"/>
            </p:cNvSpPr>
            <p:nvPr/>
          </p:nvSpPr>
          <p:spPr bwMode="auto">
            <a:xfrm>
              <a:off x="8238206" y="1538137"/>
              <a:ext cx="608611" cy="6038"/>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50" name="Rectangle 115"/>
            <p:cNvSpPr>
              <a:spLocks noChangeArrowheads="1"/>
            </p:cNvSpPr>
            <p:nvPr/>
          </p:nvSpPr>
          <p:spPr bwMode="auto">
            <a:xfrm>
              <a:off x="8238206" y="1553835"/>
              <a:ext cx="608611" cy="6038"/>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51" name="Rectangle 116"/>
            <p:cNvSpPr>
              <a:spLocks noChangeArrowheads="1"/>
            </p:cNvSpPr>
            <p:nvPr/>
          </p:nvSpPr>
          <p:spPr bwMode="auto">
            <a:xfrm>
              <a:off x="8238206" y="1549004"/>
              <a:ext cx="608611" cy="4830"/>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52" name="Rectangle 117"/>
            <p:cNvSpPr>
              <a:spLocks noChangeArrowheads="1"/>
            </p:cNvSpPr>
            <p:nvPr/>
          </p:nvSpPr>
          <p:spPr bwMode="auto">
            <a:xfrm>
              <a:off x="8238206" y="1559873"/>
              <a:ext cx="608611" cy="15699"/>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53" name="Rectangle 118"/>
            <p:cNvSpPr>
              <a:spLocks noChangeArrowheads="1"/>
            </p:cNvSpPr>
            <p:nvPr/>
          </p:nvSpPr>
          <p:spPr bwMode="auto">
            <a:xfrm>
              <a:off x="8238206" y="1532099"/>
              <a:ext cx="608611" cy="6038"/>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54" name="Rectangle 119"/>
            <p:cNvSpPr>
              <a:spLocks noChangeArrowheads="1"/>
            </p:cNvSpPr>
            <p:nvPr/>
          </p:nvSpPr>
          <p:spPr bwMode="auto">
            <a:xfrm>
              <a:off x="8238206" y="1463268"/>
              <a:ext cx="608611" cy="31397"/>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55" name="Rectangle 120"/>
            <p:cNvSpPr>
              <a:spLocks noChangeArrowheads="1"/>
            </p:cNvSpPr>
            <p:nvPr/>
          </p:nvSpPr>
          <p:spPr bwMode="auto">
            <a:xfrm>
              <a:off x="8238206" y="1324398"/>
              <a:ext cx="608611" cy="31397"/>
            </a:xfrm>
            <a:prstGeom prst="rect">
              <a:avLst/>
            </a:prstGeom>
            <a:solidFill>
              <a:srgbClr val="B5761B">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56" name="Rectangle 121"/>
            <p:cNvSpPr>
              <a:spLocks noChangeArrowheads="1"/>
            </p:cNvSpPr>
            <p:nvPr/>
          </p:nvSpPr>
          <p:spPr bwMode="auto">
            <a:xfrm>
              <a:off x="8245451" y="1218133"/>
              <a:ext cx="594120" cy="350193"/>
            </a:xfrm>
            <a:prstGeom prst="rect">
              <a:avLst/>
            </a:prstGeom>
            <a:solidFill>
              <a:srgbClr val="E36F1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b="1" kern="0">
                <a:ea typeface="Verdana" panose="020B0604030504040204" pitchFamily="34" charset="0"/>
                <a:cs typeface="Verdana" panose="020B0604030504040204" pitchFamily="34" charset="0"/>
              </a:endParaRPr>
            </a:p>
          </p:txBody>
        </p:sp>
        <p:sp>
          <p:nvSpPr>
            <p:cNvPr id="357" name="Rectangle 122"/>
            <p:cNvSpPr>
              <a:spLocks noChangeArrowheads="1"/>
            </p:cNvSpPr>
            <p:nvPr/>
          </p:nvSpPr>
          <p:spPr bwMode="auto">
            <a:xfrm>
              <a:off x="8311978" y="1335267"/>
              <a:ext cx="344646"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defRPr/>
              </a:pPr>
              <a:r>
                <a:rPr lang="en-US" sz="900" b="1" kern="0">
                  <a:solidFill>
                    <a:srgbClr val="FFFFFF"/>
                  </a:solidFill>
                  <a:cs typeface="Calibri" pitchFamily="34" charset="0"/>
                </a:rPr>
                <a:t>FC Port</a:t>
              </a:r>
              <a:endParaRPr lang="en-US" sz="900" kern="0">
                <a:solidFill>
                  <a:srgbClr val="000000"/>
                </a:solidFill>
                <a:cs typeface="Calibri" pitchFamily="34" charset="0"/>
              </a:endParaRPr>
            </a:p>
          </p:txBody>
        </p:sp>
        <p:sp>
          <p:nvSpPr>
            <p:cNvPr id="358" name="Rectangle 123"/>
            <p:cNvSpPr>
              <a:spLocks noChangeArrowheads="1"/>
            </p:cNvSpPr>
            <p:nvPr/>
          </p:nvSpPr>
          <p:spPr bwMode="auto">
            <a:xfrm>
              <a:off x="5646780" y="3737105"/>
              <a:ext cx="608611" cy="6038"/>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59" name="Rectangle 124"/>
            <p:cNvSpPr>
              <a:spLocks noChangeArrowheads="1"/>
            </p:cNvSpPr>
            <p:nvPr/>
          </p:nvSpPr>
          <p:spPr bwMode="auto">
            <a:xfrm>
              <a:off x="5646780" y="3732274"/>
              <a:ext cx="608611" cy="4830"/>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60" name="Rectangle 125"/>
            <p:cNvSpPr>
              <a:spLocks noChangeArrowheads="1"/>
            </p:cNvSpPr>
            <p:nvPr/>
          </p:nvSpPr>
          <p:spPr bwMode="auto">
            <a:xfrm>
              <a:off x="5646780" y="3726237"/>
              <a:ext cx="608611" cy="6038"/>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61" name="Rectangle 126"/>
            <p:cNvSpPr>
              <a:spLocks noChangeArrowheads="1"/>
            </p:cNvSpPr>
            <p:nvPr/>
          </p:nvSpPr>
          <p:spPr bwMode="auto">
            <a:xfrm>
              <a:off x="5646780" y="3747973"/>
              <a:ext cx="608611" cy="4830"/>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62" name="Rectangle 127"/>
            <p:cNvSpPr>
              <a:spLocks noChangeArrowheads="1"/>
            </p:cNvSpPr>
            <p:nvPr/>
          </p:nvSpPr>
          <p:spPr bwMode="auto">
            <a:xfrm>
              <a:off x="5646780" y="3743143"/>
              <a:ext cx="608611" cy="4830"/>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63" name="Rectangle 128"/>
            <p:cNvSpPr>
              <a:spLocks noChangeArrowheads="1"/>
            </p:cNvSpPr>
            <p:nvPr/>
          </p:nvSpPr>
          <p:spPr bwMode="auto">
            <a:xfrm>
              <a:off x="5646780" y="3710538"/>
              <a:ext cx="608611" cy="15699"/>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64" name="Rectangle 129"/>
            <p:cNvSpPr>
              <a:spLocks noChangeArrowheads="1"/>
            </p:cNvSpPr>
            <p:nvPr/>
          </p:nvSpPr>
          <p:spPr bwMode="auto">
            <a:xfrm>
              <a:off x="5646780" y="3790237"/>
              <a:ext cx="608611" cy="32605"/>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65" name="Rectangle 130"/>
            <p:cNvSpPr>
              <a:spLocks noChangeArrowheads="1"/>
            </p:cNvSpPr>
            <p:nvPr/>
          </p:nvSpPr>
          <p:spPr bwMode="auto">
            <a:xfrm>
              <a:off x="5646780" y="3752803"/>
              <a:ext cx="608611" cy="37435"/>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66" name="Rectangle 131"/>
            <p:cNvSpPr>
              <a:spLocks noChangeArrowheads="1"/>
            </p:cNvSpPr>
            <p:nvPr/>
          </p:nvSpPr>
          <p:spPr bwMode="auto">
            <a:xfrm>
              <a:off x="5646780" y="3854238"/>
              <a:ext cx="608611" cy="38642"/>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67" name="Rectangle 132"/>
            <p:cNvSpPr>
              <a:spLocks noChangeArrowheads="1"/>
            </p:cNvSpPr>
            <p:nvPr/>
          </p:nvSpPr>
          <p:spPr bwMode="auto">
            <a:xfrm>
              <a:off x="5646780" y="3892880"/>
              <a:ext cx="608611" cy="31397"/>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68" name="Rectangle 133"/>
            <p:cNvSpPr>
              <a:spLocks noChangeArrowheads="1"/>
            </p:cNvSpPr>
            <p:nvPr/>
          </p:nvSpPr>
          <p:spPr bwMode="auto">
            <a:xfrm>
              <a:off x="5646780" y="3924277"/>
              <a:ext cx="608611" cy="37435"/>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69" name="Rectangle 134"/>
            <p:cNvSpPr>
              <a:spLocks noChangeArrowheads="1"/>
            </p:cNvSpPr>
            <p:nvPr/>
          </p:nvSpPr>
          <p:spPr bwMode="auto">
            <a:xfrm>
              <a:off x="5646780" y="3994315"/>
              <a:ext cx="608611" cy="31397"/>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70" name="Rectangle 135"/>
            <p:cNvSpPr>
              <a:spLocks noChangeArrowheads="1"/>
            </p:cNvSpPr>
            <p:nvPr/>
          </p:nvSpPr>
          <p:spPr bwMode="auto">
            <a:xfrm>
              <a:off x="5646780" y="4025712"/>
              <a:ext cx="608611" cy="6038"/>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71" name="Rectangle 136"/>
            <p:cNvSpPr>
              <a:spLocks noChangeArrowheads="1"/>
            </p:cNvSpPr>
            <p:nvPr/>
          </p:nvSpPr>
          <p:spPr bwMode="auto">
            <a:xfrm>
              <a:off x="5646780" y="4042618"/>
              <a:ext cx="608611" cy="4830"/>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72" name="Rectangle 137"/>
            <p:cNvSpPr>
              <a:spLocks noChangeArrowheads="1"/>
            </p:cNvSpPr>
            <p:nvPr/>
          </p:nvSpPr>
          <p:spPr bwMode="auto">
            <a:xfrm>
              <a:off x="5646780" y="4036580"/>
              <a:ext cx="608611" cy="6038"/>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73" name="Rectangle 138"/>
            <p:cNvSpPr>
              <a:spLocks noChangeArrowheads="1"/>
            </p:cNvSpPr>
            <p:nvPr/>
          </p:nvSpPr>
          <p:spPr bwMode="auto">
            <a:xfrm>
              <a:off x="5646780" y="4053486"/>
              <a:ext cx="608611" cy="4830"/>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74" name="Rectangle 139"/>
            <p:cNvSpPr>
              <a:spLocks noChangeArrowheads="1"/>
            </p:cNvSpPr>
            <p:nvPr/>
          </p:nvSpPr>
          <p:spPr bwMode="auto">
            <a:xfrm>
              <a:off x="5646780" y="4047448"/>
              <a:ext cx="608611" cy="6038"/>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75" name="Rectangle 140"/>
            <p:cNvSpPr>
              <a:spLocks noChangeArrowheads="1"/>
            </p:cNvSpPr>
            <p:nvPr/>
          </p:nvSpPr>
          <p:spPr bwMode="auto">
            <a:xfrm>
              <a:off x="5646780" y="4058316"/>
              <a:ext cx="608611" cy="16906"/>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76" name="Rectangle 141"/>
            <p:cNvSpPr>
              <a:spLocks noChangeArrowheads="1"/>
            </p:cNvSpPr>
            <p:nvPr/>
          </p:nvSpPr>
          <p:spPr bwMode="auto">
            <a:xfrm>
              <a:off x="5646780" y="4031749"/>
              <a:ext cx="608611" cy="4830"/>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77" name="Rectangle 142"/>
            <p:cNvSpPr>
              <a:spLocks noChangeArrowheads="1"/>
            </p:cNvSpPr>
            <p:nvPr/>
          </p:nvSpPr>
          <p:spPr bwMode="auto">
            <a:xfrm>
              <a:off x="5646780" y="3961711"/>
              <a:ext cx="608611" cy="32605"/>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78" name="Rectangle 143"/>
            <p:cNvSpPr>
              <a:spLocks noChangeArrowheads="1"/>
            </p:cNvSpPr>
            <p:nvPr/>
          </p:nvSpPr>
          <p:spPr bwMode="auto">
            <a:xfrm>
              <a:off x="5646780" y="3822842"/>
              <a:ext cx="608611" cy="31397"/>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79" name="Rectangle 144"/>
            <p:cNvSpPr>
              <a:spLocks noChangeArrowheads="1"/>
            </p:cNvSpPr>
            <p:nvPr/>
          </p:nvSpPr>
          <p:spPr bwMode="auto">
            <a:xfrm>
              <a:off x="5654026" y="3717784"/>
              <a:ext cx="594120" cy="350193"/>
            </a:xfrm>
            <a:prstGeom prst="rect">
              <a:avLst/>
            </a:prstGeom>
            <a:solidFill>
              <a:srgbClr val="1D77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b="1" kern="0">
                <a:ea typeface="Verdana" panose="020B0604030504040204" pitchFamily="34" charset="0"/>
                <a:cs typeface="Verdana" panose="020B0604030504040204" pitchFamily="34" charset="0"/>
              </a:endParaRPr>
            </a:p>
          </p:txBody>
        </p:sp>
        <p:sp>
          <p:nvSpPr>
            <p:cNvPr id="380" name="Rectangle 145"/>
            <p:cNvSpPr>
              <a:spLocks noChangeArrowheads="1"/>
            </p:cNvSpPr>
            <p:nvPr/>
          </p:nvSpPr>
          <p:spPr bwMode="auto">
            <a:xfrm>
              <a:off x="6498110" y="3737105"/>
              <a:ext cx="607403" cy="6038"/>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81" name="Rectangle 146"/>
            <p:cNvSpPr>
              <a:spLocks noChangeArrowheads="1"/>
            </p:cNvSpPr>
            <p:nvPr/>
          </p:nvSpPr>
          <p:spPr bwMode="auto">
            <a:xfrm>
              <a:off x="6498110" y="3732274"/>
              <a:ext cx="607403" cy="4830"/>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82" name="Rectangle 147"/>
            <p:cNvSpPr>
              <a:spLocks noChangeArrowheads="1"/>
            </p:cNvSpPr>
            <p:nvPr/>
          </p:nvSpPr>
          <p:spPr bwMode="auto">
            <a:xfrm>
              <a:off x="6498110" y="3726237"/>
              <a:ext cx="607403" cy="6038"/>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83" name="Rectangle 148"/>
            <p:cNvSpPr>
              <a:spLocks noChangeArrowheads="1"/>
            </p:cNvSpPr>
            <p:nvPr/>
          </p:nvSpPr>
          <p:spPr bwMode="auto">
            <a:xfrm>
              <a:off x="6498110" y="3747973"/>
              <a:ext cx="607403" cy="4830"/>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84" name="Rectangle 149"/>
            <p:cNvSpPr>
              <a:spLocks noChangeArrowheads="1"/>
            </p:cNvSpPr>
            <p:nvPr/>
          </p:nvSpPr>
          <p:spPr bwMode="auto">
            <a:xfrm>
              <a:off x="6498110" y="3743143"/>
              <a:ext cx="607403" cy="4830"/>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85" name="Rectangle 150"/>
            <p:cNvSpPr>
              <a:spLocks noChangeArrowheads="1"/>
            </p:cNvSpPr>
            <p:nvPr/>
          </p:nvSpPr>
          <p:spPr bwMode="auto">
            <a:xfrm>
              <a:off x="6498110" y="3710538"/>
              <a:ext cx="607403" cy="15699"/>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86" name="Rectangle 151"/>
            <p:cNvSpPr>
              <a:spLocks noChangeArrowheads="1"/>
            </p:cNvSpPr>
            <p:nvPr/>
          </p:nvSpPr>
          <p:spPr bwMode="auto">
            <a:xfrm>
              <a:off x="6498110" y="3790237"/>
              <a:ext cx="607403" cy="32605"/>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87" name="Rectangle 152"/>
            <p:cNvSpPr>
              <a:spLocks noChangeArrowheads="1"/>
            </p:cNvSpPr>
            <p:nvPr/>
          </p:nvSpPr>
          <p:spPr bwMode="auto">
            <a:xfrm>
              <a:off x="6498110" y="3752803"/>
              <a:ext cx="607403" cy="37435"/>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88" name="Rectangle 153"/>
            <p:cNvSpPr>
              <a:spLocks noChangeArrowheads="1"/>
            </p:cNvSpPr>
            <p:nvPr/>
          </p:nvSpPr>
          <p:spPr bwMode="auto">
            <a:xfrm>
              <a:off x="6498110" y="3854238"/>
              <a:ext cx="607403" cy="38642"/>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89" name="Rectangle 154"/>
            <p:cNvSpPr>
              <a:spLocks noChangeArrowheads="1"/>
            </p:cNvSpPr>
            <p:nvPr/>
          </p:nvSpPr>
          <p:spPr bwMode="auto">
            <a:xfrm>
              <a:off x="6498110" y="3892880"/>
              <a:ext cx="607403" cy="31397"/>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90" name="Rectangle 155"/>
            <p:cNvSpPr>
              <a:spLocks noChangeArrowheads="1"/>
            </p:cNvSpPr>
            <p:nvPr/>
          </p:nvSpPr>
          <p:spPr bwMode="auto">
            <a:xfrm>
              <a:off x="6498110" y="3924277"/>
              <a:ext cx="607403" cy="37435"/>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91" name="Rectangle 156"/>
            <p:cNvSpPr>
              <a:spLocks noChangeArrowheads="1"/>
            </p:cNvSpPr>
            <p:nvPr/>
          </p:nvSpPr>
          <p:spPr bwMode="auto">
            <a:xfrm>
              <a:off x="6498110" y="3994315"/>
              <a:ext cx="607403" cy="31397"/>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92" name="Rectangle 157"/>
            <p:cNvSpPr>
              <a:spLocks noChangeArrowheads="1"/>
            </p:cNvSpPr>
            <p:nvPr/>
          </p:nvSpPr>
          <p:spPr bwMode="auto">
            <a:xfrm>
              <a:off x="6498110" y="4025712"/>
              <a:ext cx="607403" cy="6038"/>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93" name="Rectangle 158"/>
            <p:cNvSpPr>
              <a:spLocks noChangeArrowheads="1"/>
            </p:cNvSpPr>
            <p:nvPr/>
          </p:nvSpPr>
          <p:spPr bwMode="auto">
            <a:xfrm>
              <a:off x="6498110" y="4042618"/>
              <a:ext cx="607403" cy="4830"/>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94" name="Rectangle 159"/>
            <p:cNvSpPr>
              <a:spLocks noChangeArrowheads="1"/>
            </p:cNvSpPr>
            <p:nvPr/>
          </p:nvSpPr>
          <p:spPr bwMode="auto">
            <a:xfrm>
              <a:off x="6498110" y="4036580"/>
              <a:ext cx="607403" cy="6038"/>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95" name="Rectangle 160"/>
            <p:cNvSpPr>
              <a:spLocks noChangeArrowheads="1"/>
            </p:cNvSpPr>
            <p:nvPr/>
          </p:nvSpPr>
          <p:spPr bwMode="auto">
            <a:xfrm>
              <a:off x="6498110" y="4053486"/>
              <a:ext cx="607403" cy="4830"/>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96" name="Rectangle 161"/>
            <p:cNvSpPr>
              <a:spLocks noChangeArrowheads="1"/>
            </p:cNvSpPr>
            <p:nvPr/>
          </p:nvSpPr>
          <p:spPr bwMode="auto">
            <a:xfrm>
              <a:off x="6498110" y="4047448"/>
              <a:ext cx="607403" cy="6038"/>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97" name="Rectangle 162"/>
            <p:cNvSpPr>
              <a:spLocks noChangeArrowheads="1"/>
            </p:cNvSpPr>
            <p:nvPr/>
          </p:nvSpPr>
          <p:spPr bwMode="auto">
            <a:xfrm>
              <a:off x="6498110" y="4058316"/>
              <a:ext cx="607403" cy="16906"/>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98" name="Rectangle 163"/>
            <p:cNvSpPr>
              <a:spLocks noChangeArrowheads="1"/>
            </p:cNvSpPr>
            <p:nvPr/>
          </p:nvSpPr>
          <p:spPr bwMode="auto">
            <a:xfrm>
              <a:off x="6498110" y="4031749"/>
              <a:ext cx="607403" cy="4830"/>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399" name="Rectangle 164"/>
            <p:cNvSpPr>
              <a:spLocks noChangeArrowheads="1"/>
            </p:cNvSpPr>
            <p:nvPr/>
          </p:nvSpPr>
          <p:spPr bwMode="auto">
            <a:xfrm>
              <a:off x="6498110" y="3961711"/>
              <a:ext cx="607403" cy="32605"/>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400" name="Rectangle 165"/>
            <p:cNvSpPr>
              <a:spLocks noChangeArrowheads="1"/>
            </p:cNvSpPr>
            <p:nvPr/>
          </p:nvSpPr>
          <p:spPr bwMode="auto">
            <a:xfrm>
              <a:off x="6498110" y="3822842"/>
              <a:ext cx="607403" cy="31397"/>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401" name="Rectangle 166"/>
            <p:cNvSpPr>
              <a:spLocks noChangeArrowheads="1"/>
            </p:cNvSpPr>
            <p:nvPr/>
          </p:nvSpPr>
          <p:spPr bwMode="auto">
            <a:xfrm>
              <a:off x="6505356" y="3717784"/>
              <a:ext cx="592912" cy="350193"/>
            </a:xfrm>
            <a:prstGeom prst="rect">
              <a:avLst/>
            </a:prstGeom>
            <a:solidFill>
              <a:srgbClr val="1D77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b="1" kern="0">
                <a:ea typeface="Verdana" panose="020B0604030504040204" pitchFamily="34" charset="0"/>
                <a:cs typeface="Verdana" panose="020B0604030504040204" pitchFamily="34" charset="0"/>
              </a:endParaRPr>
            </a:p>
          </p:txBody>
        </p:sp>
        <p:sp>
          <p:nvSpPr>
            <p:cNvPr id="402" name="Rectangle 167"/>
            <p:cNvSpPr>
              <a:spLocks noChangeArrowheads="1"/>
            </p:cNvSpPr>
            <p:nvPr/>
          </p:nvSpPr>
          <p:spPr bwMode="auto">
            <a:xfrm>
              <a:off x="7363932" y="3737105"/>
              <a:ext cx="608611" cy="6038"/>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403" name="Rectangle 168"/>
            <p:cNvSpPr>
              <a:spLocks noChangeArrowheads="1"/>
            </p:cNvSpPr>
            <p:nvPr/>
          </p:nvSpPr>
          <p:spPr bwMode="auto">
            <a:xfrm>
              <a:off x="7363932" y="3732274"/>
              <a:ext cx="608611" cy="4830"/>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404" name="Rectangle 169"/>
            <p:cNvSpPr>
              <a:spLocks noChangeArrowheads="1"/>
            </p:cNvSpPr>
            <p:nvPr/>
          </p:nvSpPr>
          <p:spPr bwMode="auto">
            <a:xfrm>
              <a:off x="7363932" y="3726237"/>
              <a:ext cx="608611" cy="6038"/>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405" name="Rectangle 170"/>
            <p:cNvSpPr>
              <a:spLocks noChangeArrowheads="1"/>
            </p:cNvSpPr>
            <p:nvPr/>
          </p:nvSpPr>
          <p:spPr bwMode="auto">
            <a:xfrm>
              <a:off x="7363932" y="3747973"/>
              <a:ext cx="608611" cy="4830"/>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406" name="Rectangle 171"/>
            <p:cNvSpPr>
              <a:spLocks noChangeArrowheads="1"/>
            </p:cNvSpPr>
            <p:nvPr/>
          </p:nvSpPr>
          <p:spPr bwMode="auto">
            <a:xfrm>
              <a:off x="7363932" y="3743143"/>
              <a:ext cx="608611" cy="4830"/>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407" name="Rectangle 172"/>
            <p:cNvSpPr>
              <a:spLocks noChangeArrowheads="1"/>
            </p:cNvSpPr>
            <p:nvPr/>
          </p:nvSpPr>
          <p:spPr bwMode="auto">
            <a:xfrm>
              <a:off x="7363932" y="3710538"/>
              <a:ext cx="608611" cy="15699"/>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408" name="Rectangle 173"/>
            <p:cNvSpPr>
              <a:spLocks noChangeArrowheads="1"/>
            </p:cNvSpPr>
            <p:nvPr/>
          </p:nvSpPr>
          <p:spPr bwMode="auto">
            <a:xfrm>
              <a:off x="7363932" y="3790237"/>
              <a:ext cx="608611" cy="32605"/>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409" name="Rectangle 174"/>
            <p:cNvSpPr>
              <a:spLocks noChangeArrowheads="1"/>
            </p:cNvSpPr>
            <p:nvPr/>
          </p:nvSpPr>
          <p:spPr bwMode="auto">
            <a:xfrm>
              <a:off x="7363932" y="3752803"/>
              <a:ext cx="608611" cy="37435"/>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410" name="Rectangle 175"/>
            <p:cNvSpPr>
              <a:spLocks noChangeArrowheads="1"/>
            </p:cNvSpPr>
            <p:nvPr/>
          </p:nvSpPr>
          <p:spPr bwMode="auto">
            <a:xfrm>
              <a:off x="7363932" y="3854238"/>
              <a:ext cx="608611" cy="38642"/>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411" name="Rectangle 176"/>
            <p:cNvSpPr>
              <a:spLocks noChangeArrowheads="1"/>
            </p:cNvSpPr>
            <p:nvPr/>
          </p:nvSpPr>
          <p:spPr bwMode="auto">
            <a:xfrm>
              <a:off x="7363932" y="3892880"/>
              <a:ext cx="608611" cy="31397"/>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412" name="Rectangle 177"/>
            <p:cNvSpPr>
              <a:spLocks noChangeArrowheads="1"/>
            </p:cNvSpPr>
            <p:nvPr/>
          </p:nvSpPr>
          <p:spPr bwMode="auto">
            <a:xfrm>
              <a:off x="7363932" y="3924277"/>
              <a:ext cx="608611" cy="37435"/>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413" name="Rectangle 178"/>
            <p:cNvSpPr>
              <a:spLocks noChangeArrowheads="1"/>
            </p:cNvSpPr>
            <p:nvPr/>
          </p:nvSpPr>
          <p:spPr bwMode="auto">
            <a:xfrm>
              <a:off x="7363932" y="3994315"/>
              <a:ext cx="608611" cy="31397"/>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414" name="Rectangle 179"/>
            <p:cNvSpPr>
              <a:spLocks noChangeArrowheads="1"/>
            </p:cNvSpPr>
            <p:nvPr/>
          </p:nvSpPr>
          <p:spPr bwMode="auto">
            <a:xfrm>
              <a:off x="7363932" y="4025712"/>
              <a:ext cx="608611" cy="6038"/>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415" name="Rectangle 180"/>
            <p:cNvSpPr>
              <a:spLocks noChangeArrowheads="1"/>
            </p:cNvSpPr>
            <p:nvPr/>
          </p:nvSpPr>
          <p:spPr bwMode="auto">
            <a:xfrm>
              <a:off x="7363932" y="4042618"/>
              <a:ext cx="608611" cy="4830"/>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416" name="Rectangle 181"/>
            <p:cNvSpPr>
              <a:spLocks noChangeArrowheads="1"/>
            </p:cNvSpPr>
            <p:nvPr/>
          </p:nvSpPr>
          <p:spPr bwMode="auto">
            <a:xfrm>
              <a:off x="7363932" y="4036580"/>
              <a:ext cx="608611" cy="6038"/>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417" name="Rectangle 182"/>
            <p:cNvSpPr>
              <a:spLocks noChangeArrowheads="1"/>
            </p:cNvSpPr>
            <p:nvPr/>
          </p:nvSpPr>
          <p:spPr bwMode="auto">
            <a:xfrm>
              <a:off x="7363932" y="4053486"/>
              <a:ext cx="608611" cy="4830"/>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418" name="Rectangle 183"/>
            <p:cNvSpPr>
              <a:spLocks noChangeArrowheads="1"/>
            </p:cNvSpPr>
            <p:nvPr/>
          </p:nvSpPr>
          <p:spPr bwMode="auto">
            <a:xfrm>
              <a:off x="7363932" y="4047448"/>
              <a:ext cx="608611" cy="6038"/>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419" name="Rectangle 184"/>
            <p:cNvSpPr>
              <a:spLocks noChangeArrowheads="1"/>
            </p:cNvSpPr>
            <p:nvPr/>
          </p:nvSpPr>
          <p:spPr bwMode="auto">
            <a:xfrm>
              <a:off x="7363932" y="4058316"/>
              <a:ext cx="608611" cy="16906"/>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420" name="Rectangle 185"/>
            <p:cNvSpPr>
              <a:spLocks noChangeArrowheads="1"/>
            </p:cNvSpPr>
            <p:nvPr/>
          </p:nvSpPr>
          <p:spPr bwMode="auto">
            <a:xfrm>
              <a:off x="7363932" y="4031749"/>
              <a:ext cx="608611" cy="4830"/>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421" name="Rectangle 186"/>
            <p:cNvSpPr>
              <a:spLocks noChangeArrowheads="1"/>
            </p:cNvSpPr>
            <p:nvPr/>
          </p:nvSpPr>
          <p:spPr bwMode="auto">
            <a:xfrm>
              <a:off x="7363932" y="3961711"/>
              <a:ext cx="608611" cy="32605"/>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422" name="Rectangle 187"/>
            <p:cNvSpPr>
              <a:spLocks noChangeArrowheads="1"/>
            </p:cNvSpPr>
            <p:nvPr/>
          </p:nvSpPr>
          <p:spPr bwMode="auto">
            <a:xfrm>
              <a:off x="7363932" y="3822842"/>
              <a:ext cx="608611" cy="31397"/>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423" name="Rectangle 188"/>
            <p:cNvSpPr>
              <a:spLocks noChangeArrowheads="1"/>
            </p:cNvSpPr>
            <p:nvPr/>
          </p:nvSpPr>
          <p:spPr bwMode="auto">
            <a:xfrm>
              <a:off x="7371177" y="3717784"/>
              <a:ext cx="594120" cy="350193"/>
            </a:xfrm>
            <a:prstGeom prst="rect">
              <a:avLst/>
            </a:prstGeom>
            <a:solidFill>
              <a:srgbClr val="1D77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b="1" kern="0">
                <a:ea typeface="Verdana" panose="020B0604030504040204" pitchFamily="34" charset="0"/>
                <a:cs typeface="Verdana" panose="020B0604030504040204" pitchFamily="34" charset="0"/>
              </a:endParaRPr>
            </a:p>
          </p:txBody>
        </p:sp>
        <p:sp>
          <p:nvSpPr>
            <p:cNvPr id="424" name="Rectangle 189"/>
            <p:cNvSpPr>
              <a:spLocks noChangeArrowheads="1"/>
            </p:cNvSpPr>
            <p:nvPr/>
          </p:nvSpPr>
          <p:spPr bwMode="auto">
            <a:xfrm>
              <a:off x="8238206" y="3737105"/>
              <a:ext cx="608611" cy="6038"/>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425" name="Rectangle 190"/>
            <p:cNvSpPr>
              <a:spLocks noChangeArrowheads="1"/>
            </p:cNvSpPr>
            <p:nvPr/>
          </p:nvSpPr>
          <p:spPr bwMode="auto">
            <a:xfrm>
              <a:off x="8238206" y="3732274"/>
              <a:ext cx="608611" cy="4830"/>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426" name="Rectangle 191"/>
            <p:cNvSpPr>
              <a:spLocks noChangeArrowheads="1"/>
            </p:cNvSpPr>
            <p:nvPr/>
          </p:nvSpPr>
          <p:spPr bwMode="auto">
            <a:xfrm>
              <a:off x="8238206" y="3726237"/>
              <a:ext cx="608611" cy="6038"/>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427" name="Rectangle 192"/>
            <p:cNvSpPr>
              <a:spLocks noChangeArrowheads="1"/>
            </p:cNvSpPr>
            <p:nvPr/>
          </p:nvSpPr>
          <p:spPr bwMode="auto">
            <a:xfrm>
              <a:off x="8238206" y="3747973"/>
              <a:ext cx="608611" cy="4830"/>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428" name="Rectangle 193"/>
            <p:cNvSpPr>
              <a:spLocks noChangeArrowheads="1"/>
            </p:cNvSpPr>
            <p:nvPr/>
          </p:nvSpPr>
          <p:spPr bwMode="auto">
            <a:xfrm>
              <a:off x="8238206" y="3743143"/>
              <a:ext cx="608611" cy="4830"/>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429" name="Rectangle 194"/>
            <p:cNvSpPr>
              <a:spLocks noChangeArrowheads="1"/>
            </p:cNvSpPr>
            <p:nvPr/>
          </p:nvSpPr>
          <p:spPr bwMode="auto">
            <a:xfrm>
              <a:off x="8238206" y="3710538"/>
              <a:ext cx="608611" cy="15699"/>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430" name="Rectangle 195"/>
            <p:cNvSpPr>
              <a:spLocks noChangeArrowheads="1"/>
            </p:cNvSpPr>
            <p:nvPr/>
          </p:nvSpPr>
          <p:spPr bwMode="auto">
            <a:xfrm>
              <a:off x="8238206" y="3790237"/>
              <a:ext cx="608611" cy="32605"/>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431" name="Rectangle 196"/>
            <p:cNvSpPr>
              <a:spLocks noChangeArrowheads="1"/>
            </p:cNvSpPr>
            <p:nvPr/>
          </p:nvSpPr>
          <p:spPr bwMode="auto">
            <a:xfrm>
              <a:off x="8238206" y="3752803"/>
              <a:ext cx="608611" cy="37435"/>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432" name="Rectangle 197"/>
            <p:cNvSpPr>
              <a:spLocks noChangeArrowheads="1"/>
            </p:cNvSpPr>
            <p:nvPr/>
          </p:nvSpPr>
          <p:spPr bwMode="auto">
            <a:xfrm>
              <a:off x="8238206" y="3854238"/>
              <a:ext cx="608611" cy="38642"/>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433" name="Rectangle 198"/>
            <p:cNvSpPr>
              <a:spLocks noChangeArrowheads="1"/>
            </p:cNvSpPr>
            <p:nvPr/>
          </p:nvSpPr>
          <p:spPr bwMode="auto">
            <a:xfrm>
              <a:off x="8238206" y="3892880"/>
              <a:ext cx="608611" cy="31397"/>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434" name="Rectangle 199"/>
            <p:cNvSpPr>
              <a:spLocks noChangeArrowheads="1"/>
            </p:cNvSpPr>
            <p:nvPr/>
          </p:nvSpPr>
          <p:spPr bwMode="auto">
            <a:xfrm>
              <a:off x="8238206" y="3924277"/>
              <a:ext cx="608611" cy="37435"/>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435" name="Rectangle 200"/>
            <p:cNvSpPr>
              <a:spLocks noChangeArrowheads="1"/>
            </p:cNvSpPr>
            <p:nvPr/>
          </p:nvSpPr>
          <p:spPr bwMode="auto">
            <a:xfrm>
              <a:off x="8238206" y="3994315"/>
              <a:ext cx="608611" cy="31397"/>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436" name="Rectangle 201"/>
            <p:cNvSpPr>
              <a:spLocks noChangeArrowheads="1"/>
            </p:cNvSpPr>
            <p:nvPr/>
          </p:nvSpPr>
          <p:spPr bwMode="auto">
            <a:xfrm>
              <a:off x="8238206" y="4025712"/>
              <a:ext cx="608611" cy="6038"/>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437" name="Rectangle 202"/>
            <p:cNvSpPr>
              <a:spLocks noChangeArrowheads="1"/>
            </p:cNvSpPr>
            <p:nvPr/>
          </p:nvSpPr>
          <p:spPr bwMode="auto">
            <a:xfrm>
              <a:off x="8238206" y="4042618"/>
              <a:ext cx="608611" cy="4830"/>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438" name="Rectangle 203"/>
            <p:cNvSpPr>
              <a:spLocks noChangeArrowheads="1"/>
            </p:cNvSpPr>
            <p:nvPr/>
          </p:nvSpPr>
          <p:spPr bwMode="auto">
            <a:xfrm>
              <a:off x="8238206" y="4036580"/>
              <a:ext cx="608611" cy="6038"/>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439" name="Rectangle 204"/>
            <p:cNvSpPr>
              <a:spLocks noChangeArrowheads="1"/>
            </p:cNvSpPr>
            <p:nvPr/>
          </p:nvSpPr>
          <p:spPr bwMode="auto">
            <a:xfrm>
              <a:off x="8238206" y="4053486"/>
              <a:ext cx="608611" cy="4830"/>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440" name="Rectangle 206"/>
            <p:cNvSpPr>
              <a:spLocks noChangeArrowheads="1"/>
            </p:cNvSpPr>
            <p:nvPr/>
          </p:nvSpPr>
          <p:spPr bwMode="auto">
            <a:xfrm>
              <a:off x="8238206" y="4047448"/>
              <a:ext cx="608611" cy="6038"/>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441" name="Rectangle 207"/>
            <p:cNvSpPr>
              <a:spLocks noChangeArrowheads="1"/>
            </p:cNvSpPr>
            <p:nvPr/>
          </p:nvSpPr>
          <p:spPr bwMode="auto">
            <a:xfrm>
              <a:off x="8238206" y="4058316"/>
              <a:ext cx="608611" cy="16906"/>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442" name="Rectangle 208"/>
            <p:cNvSpPr>
              <a:spLocks noChangeArrowheads="1"/>
            </p:cNvSpPr>
            <p:nvPr/>
          </p:nvSpPr>
          <p:spPr bwMode="auto">
            <a:xfrm>
              <a:off x="8238206" y="4031749"/>
              <a:ext cx="608611" cy="4830"/>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443" name="Rectangle 209"/>
            <p:cNvSpPr>
              <a:spLocks noChangeArrowheads="1"/>
            </p:cNvSpPr>
            <p:nvPr/>
          </p:nvSpPr>
          <p:spPr bwMode="auto">
            <a:xfrm>
              <a:off x="8238206" y="3961711"/>
              <a:ext cx="608611" cy="32605"/>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444" name="Rectangle 210"/>
            <p:cNvSpPr>
              <a:spLocks noChangeArrowheads="1"/>
            </p:cNvSpPr>
            <p:nvPr/>
          </p:nvSpPr>
          <p:spPr bwMode="auto">
            <a:xfrm>
              <a:off x="8238206" y="3822842"/>
              <a:ext cx="608611" cy="31397"/>
            </a:xfrm>
            <a:prstGeom prst="rect">
              <a:avLst/>
            </a:prstGeom>
            <a:solidFill>
              <a:srgbClr val="2C95D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445" name="Rectangle 211"/>
            <p:cNvSpPr>
              <a:spLocks noChangeArrowheads="1"/>
            </p:cNvSpPr>
            <p:nvPr/>
          </p:nvSpPr>
          <p:spPr bwMode="auto">
            <a:xfrm>
              <a:off x="8245451" y="3717784"/>
              <a:ext cx="594120" cy="350193"/>
            </a:xfrm>
            <a:prstGeom prst="rect">
              <a:avLst/>
            </a:prstGeom>
            <a:solidFill>
              <a:srgbClr val="1D77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b="1" kern="0">
                <a:ea typeface="Verdana" panose="020B0604030504040204" pitchFamily="34" charset="0"/>
                <a:cs typeface="Verdana" panose="020B0604030504040204" pitchFamily="34" charset="0"/>
              </a:endParaRPr>
            </a:p>
          </p:txBody>
        </p:sp>
        <p:sp>
          <p:nvSpPr>
            <p:cNvPr id="446" name="Rectangle 212"/>
            <p:cNvSpPr>
              <a:spLocks noChangeArrowheads="1"/>
            </p:cNvSpPr>
            <p:nvPr/>
          </p:nvSpPr>
          <p:spPr bwMode="auto">
            <a:xfrm>
              <a:off x="7383745" y="3764879"/>
              <a:ext cx="418384" cy="138499"/>
            </a:xfrm>
            <a:prstGeom prst="rect">
              <a:avLst/>
            </a:prstGeom>
            <a:solidFill>
              <a:srgbClr val="2C95DD">
                <a:lumMod val="75000"/>
              </a:srgbClr>
            </a:solid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defRPr/>
              </a:pPr>
              <a:r>
                <a:rPr lang="en-US" sz="900" b="1" kern="0" dirty="0">
                  <a:solidFill>
                    <a:srgbClr val="FFFFFF"/>
                  </a:solidFill>
                  <a:cs typeface="Calibri" pitchFamily="34" charset="0"/>
                </a:rPr>
                <a:t>Ethernet</a:t>
              </a:r>
              <a:endParaRPr lang="en-US" sz="900" kern="0" dirty="0">
                <a:solidFill>
                  <a:srgbClr val="000000"/>
                </a:solidFill>
                <a:cs typeface="Calibri" pitchFamily="34" charset="0"/>
              </a:endParaRPr>
            </a:p>
          </p:txBody>
        </p:sp>
        <p:sp>
          <p:nvSpPr>
            <p:cNvPr id="447" name="Rectangle 213"/>
            <p:cNvSpPr>
              <a:spLocks noChangeArrowheads="1"/>
            </p:cNvSpPr>
            <p:nvPr/>
          </p:nvSpPr>
          <p:spPr bwMode="auto">
            <a:xfrm>
              <a:off x="7518610" y="3891672"/>
              <a:ext cx="205184" cy="138499"/>
            </a:xfrm>
            <a:prstGeom prst="rect">
              <a:avLst/>
            </a:prstGeom>
            <a:solidFill>
              <a:srgbClr val="2C95DD">
                <a:lumMod val="75000"/>
              </a:srgbClr>
            </a:solid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defRPr/>
              </a:pPr>
              <a:r>
                <a:rPr lang="en-US" sz="900" b="1" kern="0" dirty="0">
                  <a:solidFill>
                    <a:srgbClr val="FFFFFF"/>
                  </a:solidFill>
                  <a:cs typeface="Calibri" pitchFamily="34" charset="0"/>
                </a:rPr>
                <a:t>Port</a:t>
              </a:r>
              <a:endParaRPr lang="en-US" sz="900" kern="0" dirty="0">
                <a:solidFill>
                  <a:srgbClr val="000000"/>
                </a:solidFill>
                <a:cs typeface="Calibri" pitchFamily="34" charset="0"/>
              </a:endParaRPr>
            </a:p>
          </p:txBody>
        </p:sp>
        <p:sp>
          <p:nvSpPr>
            <p:cNvPr id="448" name="Rectangle 214"/>
            <p:cNvSpPr>
              <a:spLocks noChangeArrowheads="1"/>
            </p:cNvSpPr>
            <p:nvPr/>
          </p:nvSpPr>
          <p:spPr bwMode="auto">
            <a:xfrm>
              <a:off x="6528843" y="3764879"/>
              <a:ext cx="418384" cy="138499"/>
            </a:xfrm>
            <a:prstGeom prst="rect">
              <a:avLst/>
            </a:prstGeom>
            <a:solidFill>
              <a:srgbClr val="2C95DD">
                <a:lumMod val="75000"/>
              </a:srgbClr>
            </a:solid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defRPr/>
              </a:pPr>
              <a:r>
                <a:rPr lang="en-US" sz="900" b="1" kern="0" dirty="0">
                  <a:solidFill>
                    <a:srgbClr val="FFFFFF"/>
                  </a:solidFill>
                  <a:cs typeface="Calibri" pitchFamily="34" charset="0"/>
                </a:rPr>
                <a:t>Ethernet</a:t>
              </a:r>
              <a:endParaRPr lang="en-US" sz="900" kern="0" dirty="0">
                <a:solidFill>
                  <a:srgbClr val="000000"/>
                </a:solidFill>
                <a:cs typeface="Calibri" pitchFamily="34" charset="0"/>
              </a:endParaRPr>
            </a:p>
          </p:txBody>
        </p:sp>
        <p:sp>
          <p:nvSpPr>
            <p:cNvPr id="449" name="Rectangle 215"/>
            <p:cNvSpPr>
              <a:spLocks noChangeArrowheads="1"/>
            </p:cNvSpPr>
            <p:nvPr/>
          </p:nvSpPr>
          <p:spPr bwMode="auto">
            <a:xfrm>
              <a:off x="6674525" y="3891672"/>
              <a:ext cx="205184" cy="138499"/>
            </a:xfrm>
            <a:prstGeom prst="rect">
              <a:avLst/>
            </a:prstGeom>
            <a:solidFill>
              <a:srgbClr val="2C95DD">
                <a:lumMod val="75000"/>
              </a:srgbClr>
            </a:solid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defRPr/>
              </a:pPr>
              <a:r>
                <a:rPr lang="en-US" sz="900" b="1" kern="0">
                  <a:solidFill>
                    <a:srgbClr val="FFFFFF"/>
                  </a:solidFill>
                  <a:cs typeface="Calibri" pitchFamily="34" charset="0"/>
                </a:rPr>
                <a:t>Port</a:t>
              </a:r>
              <a:endParaRPr lang="en-US" sz="900" kern="0">
                <a:solidFill>
                  <a:srgbClr val="000000"/>
                </a:solidFill>
                <a:cs typeface="Calibri" pitchFamily="34" charset="0"/>
              </a:endParaRPr>
            </a:p>
          </p:txBody>
        </p:sp>
        <p:sp>
          <p:nvSpPr>
            <p:cNvPr id="450" name="Rectangle 216"/>
            <p:cNvSpPr>
              <a:spLocks noChangeArrowheads="1"/>
            </p:cNvSpPr>
            <p:nvPr/>
          </p:nvSpPr>
          <p:spPr bwMode="auto">
            <a:xfrm>
              <a:off x="5676125" y="3764879"/>
              <a:ext cx="418384" cy="138499"/>
            </a:xfrm>
            <a:prstGeom prst="rect">
              <a:avLst/>
            </a:prstGeom>
            <a:solidFill>
              <a:srgbClr val="2C95DD">
                <a:lumMod val="75000"/>
              </a:srgbClr>
            </a:solid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defRPr/>
              </a:pPr>
              <a:r>
                <a:rPr lang="en-US" sz="900" b="1" kern="0" dirty="0">
                  <a:solidFill>
                    <a:srgbClr val="FFFFFF"/>
                  </a:solidFill>
                  <a:cs typeface="Calibri" pitchFamily="34" charset="0"/>
                </a:rPr>
                <a:t>Ethernet</a:t>
              </a:r>
              <a:endParaRPr lang="en-US" sz="900" kern="0" dirty="0">
                <a:solidFill>
                  <a:srgbClr val="000000"/>
                </a:solidFill>
                <a:cs typeface="Calibri" pitchFamily="34" charset="0"/>
              </a:endParaRPr>
            </a:p>
          </p:txBody>
        </p:sp>
        <p:sp>
          <p:nvSpPr>
            <p:cNvPr id="451" name="Rectangle 217"/>
            <p:cNvSpPr>
              <a:spLocks noChangeArrowheads="1"/>
            </p:cNvSpPr>
            <p:nvPr/>
          </p:nvSpPr>
          <p:spPr bwMode="auto">
            <a:xfrm>
              <a:off x="5813682" y="3891672"/>
              <a:ext cx="205184" cy="138499"/>
            </a:xfrm>
            <a:prstGeom prst="rect">
              <a:avLst/>
            </a:prstGeom>
            <a:solidFill>
              <a:srgbClr val="2C95DD">
                <a:lumMod val="75000"/>
              </a:srgbClr>
            </a:solid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defRPr/>
              </a:pPr>
              <a:r>
                <a:rPr lang="en-US" sz="900" b="1" kern="0">
                  <a:solidFill>
                    <a:srgbClr val="FFFFFF"/>
                  </a:solidFill>
                  <a:cs typeface="Calibri" pitchFamily="34" charset="0"/>
                </a:rPr>
                <a:t>Port</a:t>
              </a:r>
              <a:endParaRPr lang="en-US" sz="900" kern="0">
                <a:solidFill>
                  <a:srgbClr val="000000"/>
                </a:solidFill>
                <a:cs typeface="Calibri" pitchFamily="34" charset="0"/>
              </a:endParaRPr>
            </a:p>
          </p:txBody>
        </p:sp>
        <p:sp>
          <p:nvSpPr>
            <p:cNvPr id="452" name="Rectangle 218"/>
            <p:cNvSpPr>
              <a:spLocks noChangeArrowheads="1"/>
            </p:cNvSpPr>
            <p:nvPr/>
          </p:nvSpPr>
          <p:spPr bwMode="auto">
            <a:xfrm>
              <a:off x="8264553" y="3764879"/>
              <a:ext cx="418384" cy="138499"/>
            </a:xfrm>
            <a:prstGeom prst="rect">
              <a:avLst/>
            </a:prstGeom>
            <a:solidFill>
              <a:srgbClr val="2C95DD">
                <a:lumMod val="75000"/>
              </a:srgbClr>
            </a:solid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defRPr/>
              </a:pPr>
              <a:r>
                <a:rPr lang="en-US" sz="900" b="1" kern="0" dirty="0">
                  <a:solidFill>
                    <a:srgbClr val="FFFFFF"/>
                  </a:solidFill>
                  <a:cs typeface="Calibri" pitchFamily="34" charset="0"/>
                </a:rPr>
                <a:t>Ethernet</a:t>
              </a:r>
              <a:endParaRPr lang="en-US" sz="900" kern="0" dirty="0">
                <a:solidFill>
                  <a:srgbClr val="000000"/>
                </a:solidFill>
                <a:cs typeface="Calibri" pitchFamily="34" charset="0"/>
              </a:endParaRPr>
            </a:p>
          </p:txBody>
        </p:sp>
        <p:sp>
          <p:nvSpPr>
            <p:cNvPr id="453" name="Rectangle 219"/>
            <p:cNvSpPr>
              <a:spLocks noChangeArrowheads="1"/>
            </p:cNvSpPr>
            <p:nvPr/>
          </p:nvSpPr>
          <p:spPr bwMode="auto">
            <a:xfrm>
              <a:off x="8406057" y="3891672"/>
              <a:ext cx="205184" cy="138499"/>
            </a:xfrm>
            <a:prstGeom prst="rect">
              <a:avLst/>
            </a:prstGeom>
            <a:solidFill>
              <a:srgbClr val="2C95DD">
                <a:lumMod val="75000"/>
              </a:srgbClr>
            </a:solid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defRPr/>
              </a:pPr>
              <a:r>
                <a:rPr lang="en-US" sz="900" b="1" kern="0" dirty="0">
                  <a:solidFill>
                    <a:srgbClr val="FFFFFF"/>
                  </a:solidFill>
                  <a:cs typeface="Calibri" pitchFamily="34" charset="0"/>
                </a:rPr>
                <a:t>Port</a:t>
              </a:r>
              <a:endParaRPr lang="en-US" sz="900" kern="0" dirty="0">
                <a:solidFill>
                  <a:srgbClr val="000000"/>
                </a:solidFill>
                <a:cs typeface="Calibri" pitchFamily="34" charset="0"/>
              </a:endParaRPr>
            </a:p>
          </p:txBody>
        </p:sp>
        <p:sp>
          <p:nvSpPr>
            <p:cNvPr id="467" name="Rectangle 233"/>
            <p:cNvSpPr>
              <a:spLocks noChangeArrowheads="1"/>
            </p:cNvSpPr>
            <p:nvPr/>
          </p:nvSpPr>
          <p:spPr bwMode="auto">
            <a:xfrm>
              <a:off x="5813682" y="2790377"/>
              <a:ext cx="2873478" cy="510799"/>
            </a:xfrm>
            <a:prstGeom prst="rect">
              <a:avLst/>
            </a:prstGeom>
            <a:gradFill flip="none" rotWithShape="1">
              <a:gsLst>
                <a:gs pos="0">
                  <a:srgbClr val="1D77B5">
                    <a:shade val="30000"/>
                    <a:satMod val="115000"/>
                  </a:srgbClr>
                </a:gs>
                <a:gs pos="50000">
                  <a:srgbClr val="1D77B5">
                    <a:shade val="67500"/>
                    <a:satMod val="115000"/>
                  </a:srgbClr>
                </a:gs>
                <a:gs pos="100000">
                  <a:srgbClr val="1D77B5">
                    <a:shade val="100000"/>
                    <a:satMod val="115000"/>
                  </a:srgbClr>
                </a:gs>
              </a:gsLst>
              <a:lin ang="5400000" scaled="1"/>
              <a:tileRect/>
            </a:gradFill>
            <a:ln w="6350" cap="flat" cmpd="sng" algn="ctr">
              <a:solidFill>
                <a:schemeClr val="bg1">
                  <a:lumMod val="65000"/>
                </a:schemeClr>
              </a:solidFill>
              <a:prstDash val="solid"/>
            </a:ln>
            <a:effectLst>
              <a:outerShdw blurRad="50800" dist="38100" dir="5400000" algn="t" rotWithShape="0">
                <a:prstClr val="black">
                  <a:alpha val="40000"/>
                </a:prstClr>
              </a:outerShdw>
            </a:effectLst>
          </p:spPr>
          <p:txBody>
            <a:bodyPr rtlCol="0" anchor="ctr"/>
            <a:lstStyle/>
            <a:p>
              <a:pPr algn="ctr"/>
              <a:endParaRPr lang="en-US" sz="1000" b="1" kern="0">
                <a:solidFill>
                  <a:srgbClr val="FFFFFF"/>
                </a:solidFill>
                <a:effectLst>
                  <a:outerShdw blurRad="50800" dist="38100" algn="l" rotWithShape="0">
                    <a:prstClr val="black">
                      <a:alpha val="40000"/>
                    </a:prstClr>
                  </a:outerShdw>
                </a:effectLst>
                <a:ea typeface="Verdana" panose="020B0604030504040204" pitchFamily="34" charset="0"/>
                <a:cs typeface="Verdana" panose="020B0604030504040204" pitchFamily="34" charset="0"/>
              </a:endParaRPr>
            </a:p>
          </p:txBody>
        </p:sp>
        <p:sp>
          <p:nvSpPr>
            <p:cNvPr id="468" name="Rectangle 234"/>
            <p:cNvSpPr>
              <a:spLocks noChangeArrowheads="1"/>
            </p:cNvSpPr>
            <p:nvPr/>
          </p:nvSpPr>
          <p:spPr bwMode="auto">
            <a:xfrm>
              <a:off x="6733474" y="2963605"/>
              <a:ext cx="753411"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defRPr/>
              </a:pPr>
              <a:r>
                <a:rPr lang="en-US" sz="900" b="1" kern="0" dirty="0">
                  <a:solidFill>
                    <a:srgbClr val="FFFFFF"/>
                  </a:solidFill>
                  <a:cs typeface="Calibri" pitchFamily="34" charset="0"/>
                </a:rPr>
                <a:t>Ethernet Bridge</a:t>
              </a:r>
              <a:endParaRPr lang="en-US" sz="900" kern="0" dirty="0">
                <a:solidFill>
                  <a:srgbClr val="000000"/>
                </a:solidFill>
                <a:cs typeface="Calibri" pitchFamily="34" charset="0"/>
              </a:endParaRPr>
            </a:p>
          </p:txBody>
        </p:sp>
      </p:grpSp>
    </p:spTree>
    <p:custDataLst>
      <p:tags r:id="rId1"/>
    </p:custDataLst>
    <p:extLst>
      <p:ext uri="{BB962C8B-B14F-4D97-AF65-F5344CB8AC3E}">
        <p14:creationId xmlns:p14="http://schemas.microsoft.com/office/powerpoint/2010/main" val="2712953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sz="2400" dirty="0" smtClean="0"/>
              <a:t>FCoE switches interconnect a CEE network </a:t>
            </a:r>
            <a:r>
              <a:rPr lang="en-US" sz="2400" dirty="0"/>
              <a:t>containing </a:t>
            </a:r>
            <a:r>
              <a:rPr lang="en-US" sz="2400" dirty="0" smtClean="0"/>
              <a:t>compute </a:t>
            </a:r>
            <a:r>
              <a:rPr lang="en-US" sz="2400" dirty="0"/>
              <a:t>systems </a:t>
            </a:r>
            <a:r>
              <a:rPr lang="en-US" sz="2400" dirty="0" smtClean="0"/>
              <a:t>with an FC </a:t>
            </a:r>
            <a:r>
              <a:rPr lang="en-US" sz="2400" dirty="0"/>
              <a:t>SAN containing storage </a:t>
            </a:r>
            <a:r>
              <a:rPr lang="en-US" sz="2400" dirty="0" smtClean="0"/>
              <a:t>systems</a:t>
            </a:r>
          </a:p>
          <a:p>
            <a:pPr lvl="1"/>
            <a:r>
              <a:rPr lang="en-US" sz="2400" dirty="0" smtClean="0"/>
              <a:t>Suitable for environment with </a:t>
            </a:r>
            <a:r>
              <a:rPr lang="en-US" sz="2400" dirty="0"/>
              <a:t>existing FC </a:t>
            </a:r>
            <a:r>
              <a:rPr lang="en-US" sz="2400" dirty="0" smtClean="0"/>
              <a:t>SAN</a:t>
            </a:r>
            <a:endParaRPr lang="en-US" sz="2400" dirty="0"/>
          </a:p>
        </p:txBody>
      </p:sp>
      <p:sp>
        <p:nvSpPr>
          <p:cNvPr id="2" name="Title 1"/>
          <p:cNvSpPr>
            <a:spLocks noGrp="1"/>
          </p:cNvSpPr>
          <p:nvPr>
            <p:ph type="title"/>
          </p:nvPr>
        </p:nvSpPr>
        <p:spPr/>
        <p:txBody>
          <a:bodyPr/>
          <a:lstStyle/>
          <a:p>
            <a:r>
              <a:rPr lang="en-US" dirty="0" smtClean="0"/>
              <a:t>FCoE </a:t>
            </a:r>
            <a:r>
              <a:rPr lang="en-US" dirty="0"/>
              <a:t>SAN </a:t>
            </a:r>
            <a:r>
              <a:rPr lang="en-US" dirty="0" smtClean="0"/>
              <a:t>Connectivity</a:t>
            </a:r>
            <a:endParaRPr lang="en-US" dirty="0"/>
          </a:p>
        </p:txBody>
      </p:sp>
      <p:sp>
        <p:nvSpPr>
          <p:cNvPr id="4" name="Subtitle 3"/>
          <p:cNvSpPr>
            <a:spLocks noGrp="1"/>
          </p:cNvSpPr>
          <p:nvPr>
            <p:ph type="subTitle" idx="4294967295"/>
          </p:nvPr>
        </p:nvSpPr>
        <p:spPr>
          <a:xfrm>
            <a:off x="1961148" y="936625"/>
            <a:ext cx="7182852" cy="403225"/>
          </a:xfrm>
          <a:prstGeom prst="rect">
            <a:avLst/>
          </a:prstGeom>
        </p:spPr>
        <p:txBody>
          <a:bodyPr/>
          <a:lstStyle/>
          <a:p>
            <a:r>
              <a:rPr lang="en-US" dirty="0" smtClean="0"/>
              <a:t>FCoE </a:t>
            </a:r>
            <a:r>
              <a:rPr lang="en-US" dirty="0"/>
              <a:t>with </a:t>
            </a:r>
            <a:r>
              <a:rPr lang="en-US" dirty="0" smtClean="0"/>
              <a:t>Existing </a:t>
            </a:r>
            <a:r>
              <a:rPr lang="en-US" dirty="0"/>
              <a:t>FC SAN</a:t>
            </a:r>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47" name="Group 46"/>
          <p:cNvGrpSpPr/>
          <p:nvPr/>
        </p:nvGrpSpPr>
        <p:grpSpPr>
          <a:xfrm>
            <a:off x="2305507" y="3806893"/>
            <a:ext cx="5880524" cy="2325695"/>
            <a:chOff x="1548291" y="2399975"/>
            <a:chExt cx="5880524" cy="2325695"/>
          </a:xfrm>
        </p:grpSpPr>
        <p:cxnSp>
          <p:nvCxnSpPr>
            <p:cNvPr id="14" name="Straight Connector 13"/>
            <p:cNvCxnSpPr/>
            <p:nvPr/>
          </p:nvCxnSpPr>
          <p:spPr>
            <a:xfrm>
              <a:off x="2474067" y="2998891"/>
              <a:ext cx="1420984" cy="1361916"/>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618656" y="3695891"/>
              <a:ext cx="1088587" cy="287188"/>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rot="10800000">
              <a:off x="6599555" y="3925062"/>
              <a:ext cx="95886" cy="64008"/>
            </a:xfrm>
            <a:prstGeom prst="rect">
              <a:avLst/>
            </a:prstGeom>
            <a:solidFill>
              <a:schemeClr val="tx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Connector 8"/>
            <p:cNvCxnSpPr/>
            <p:nvPr/>
          </p:nvCxnSpPr>
          <p:spPr>
            <a:xfrm flipV="1">
              <a:off x="5570530" y="3084403"/>
              <a:ext cx="1228960" cy="432098"/>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rot="10800000">
              <a:off x="6599554" y="3115310"/>
              <a:ext cx="95886" cy="64008"/>
            </a:xfrm>
            <a:prstGeom prst="rect">
              <a:avLst/>
            </a:prstGeom>
            <a:solidFill>
              <a:schemeClr val="tx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p:cNvCxnSpPr/>
            <p:nvPr/>
          </p:nvCxnSpPr>
          <p:spPr>
            <a:xfrm flipH="1">
              <a:off x="2459726" y="2998892"/>
              <a:ext cx="1420984" cy="1361916"/>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2363954" y="4389491"/>
              <a:ext cx="1722171"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rot="10800000">
              <a:off x="2473961" y="4361942"/>
              <a:ext cx="95886" cy="64008"/>
            </a:xfrm>
            <a:prstGeom prst="rect">
              <a:avLst/>
            </a:prstGeom>
            <a:solidFill>
              <a:schemeClr val="tx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rot="10800000">
              <a:off x="2473961" y="4275582"/>
              <a:ext cx="95886" cy="64008"/>
            </a:xfrm>
            <a:prstGeom prst="rect">
              <a:avLst/>
            </a:prstGeom>
            <a:solidFill>
              <a:schemeClr val="tx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rot="10800000">
              <a:off x="2473961" y="3028950"/>
              <a:ext cx="95886" cy="64008"/>
            </a:xfrm>
            <a:prstGeom prst="rect">
              <a:avLst/>
            </a:prstGeom>
            <a:solidFill>
              <a:schemeClr val="tx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p:cNvCxnSpPr/>
            <p:nvPr/>
          </p:nvCxnSpPr>
          <p:spPr>
            <a:xfrm rot="10800000">
              <a:off x="2267701" y="2974828"/>
              <a:ext cx="1722171"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rot="10800000">
              <a:off x="2473961" y="2942590"/>
              <a:ext cx="95886" cy="64008"/>
            </a:xfrm>
            <a:prstGeom prst="rect">
              <a:avLst/>
            </a:prstGeom>
            <a:solidFill>
              <a:schemeClr val="tx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4375963" y="3006781"/>
              <a:ext cx="956901" cy="50972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378276" y="3709934"/>
              <a:ext cx="885014" cy="665216"/>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a:off x="3423562" y="3685872"/>
              <a:ext cx="1423282"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pic>
          <p:nvPicPr>
            <p:cNvPr id="17" name="Picture 18" descr="C:\Users\patils1\Desktop\2013 Projects\CIS v2\CIS Slide Deck_Based on Book\Colored Graphics\FCoE Switc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39100" y="2720151"/>
              <a:ext cx="583250" cy="36425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8" descr="C:\Users\patils1\Desktop\2013 Projects\CIS v2\CIS Slide Deck_Based on Book\Colored Graphics\Physical Compute System With Hypervis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99584" y="2399975"/>
              <a:ext cx="717040" cy="69458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C:\Users\patils1\Desktop\2013 Projects\CIS v2\CIS Slide Deck_Based on Book\Colored Graphics\FC SA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48075" y="3389745"/>
              <a:ext cx="595784" cy="38526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C:\Users\patils1\Desktop\2013 Projects\CIS v2\CIS Slide Deck_Based on Book\Colored Graphics\LAN-WA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32012" y="3389745"/>
              <a:ext cx="597427" cy="38526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9" descr="C:\Users\patils1\Desktop\2013 Projects\CIS v2\CIS Slide Deck_Based on Book\Colored Graphics\Storage System.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659117" y="2938601"/>
              <a:ext cx="542826" cy="115580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8" descr="C:\Users\patils1\Desktop\2013 Projects\CIS v2\CIS Slide Deck_Based on Book\Colored Graphics\Physical Compute System With Hypervis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99584" y="3736607"/>
              <a:ext cx="717040" cy="6945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8" descr="C:\Users\patils1\Desktop\2013 Projects\CIS v2\CIS Slide Deck_Based on Book\Colored Graphics\FCoE Switc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39100" y="4066943"/>
              <a:ext cx="583250" cy="364252"/>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370"/>
            <p:cNvSpPr>
              <a:spLocks noChangeArrowheads="1"/>
            </p:cNvSpPr>
            <p:nvPr/>
          </p:nvSpPr>
          <p:spPr bwMode="auto">
            <a:xfrm>
              <a:off x="1548291" y="3196165"/>
              <a:ext cx="1247454" cy="415498"/>
            </a:xfrm>
            <a:prstGeom prst="rect">
              <a:avLst/>
            </a:prstGeom>
            <a:noFill/>
            <a:ln w="9525">
              <a:noFill/>
              <a:miter lim="800000"/>
              <a:headEnd/>
              <a:tailEnd/>
            </a:ln>
          </p:spPr>
          <p:txBody>
            <a:bodyPr wrap="square" lIns="0" tIns="0" rIns="0" bIns="0">
              <a:spAutoFit/>
            </a:bodyPr>
            <a:lstStyle/>
            <a:p>
              <a:pPr algn="ctr">
                <a:spcBef>
                  <a:spcPct val="0"/>
                </a:spcBef>
                <a:buClrTx/>
                <a:buFontTx/>
                <a:buNone/>
              </a:pPr>
              <a:r>
                <a:rPr lang="en-US" sz="900" b="1" dirty="0">
                  <a:solidFill>
                    <a:srgbClr val="000000"/>
                  </a:solidFill>
                </a:rPr>
                <a:t>Compute</a:t>
              </a:r>
            </a:p>
            <a:p>
              <a:pPr algn="ctr">
                <a:spcBef>
                  <a:spcPct val="0"/>
                </a:spcBef>
                <a:buClrTx/>
                <a:buFontTx/>
                <a:buNone/>
              </a:pPr>
              <a:r>
                <a:rPr lang="en-US" sz="900" b="1" dirty="0">
                  <a:solidFill>
                    <a:srgbClr val="000000"/>
                  </a:solidFill>
                </a:rPr>
                <a:t>Systems </a:t>
              </a:r>
            </a:p>
            <a:p>
              <a:pPr algn="ctr">
                <a:spcBef>
                  <a:spcPct val="0"/>
                </a:spcBef>
                <a:buClrTx/>
                <a:buFontTx/>
                <a:buNone/>
              </a:pPr>
              <a:r>
                <a:rPr lang="en-US" sz="900" b="1" dirty="0">
                  <a:solidFill>
                    <a:srgbClr val="000000"/>
                  </a:solidFill>
                </a:rPr>
                <a:t>with CNA</a:t>
              </a:r>
              <a:endParaRPr lang="en-US" sz="900" dirty="0"/>
            </a:p>
          </p:txBody>
        </p:sp>
        <p:sp>
          <p:nvSpPr>
            <p:cNvPr id="25" name="Rectangle 370"/>
            <p:cNvSpPr>
              <a:spLocks noChangeArrowheads="1"/>
            </p:cNvSpPr>
            <p:nvPr/>
          </p:nvSpPr>
          <p:spPr bwMode="auto">
            <a:xfrm>
              <a:off x="2514600" y="4587171"/>
              <a:ext cx="640141" cy="138499"/>
            </a:xfrm>
            <a:prstGeom prst="rect">
              <a:avLst/>
            </a:prstGeom>
            <a:noFill/>
            <a:ln w="9525">
              <a:noFill/>
              <a:miter lim="800000"/>
              <a:headEnd/>
              <a:tailEnd/>
            </a:ln>
          </p:spPr>
          <p:txBody>
            <a:bodyPr wrap="square" lIns="0" tIns="0" rIns="0" bIns="0">
              <a:spAutoFit/>
            </a:bodyPr>
            <a:lstStyle/>
            <a:p>
              <a:pPr algn="ctr">
                <a:spcBef>
                  <a:spcPct val="0"/>
                </a:spcBef>
                <a:buClrTx/>
                <a:buFontTx/>
                <a:buNone/>
              </a:pPr>
              <a:r>
                <a:rPr lang="en-US" sz="900" b="1" dirty="0">
                  <a:solidFill>
                    <a:srgbClr val="000000"/>
                  </a:solidFill>
                </a:rPr>
                <a:t>FCoE Port</a:t>
              </a:r>
              <a:endParaRPr lang="en-US" sz="900" dirty="0"/>
            </a:p>
          </p:txBody>
        </p:sp>
        <p:cxnSp>
          <p:nvCxnSpPr>
            <p:cNvPr id="26" name="Straight Arrow Connector 25"/>
            <p:cNvCxnSpPr/>
            <p:nvPr/>
          </p:nvCxnSpPr>
          <p:spPr>
            <a:xfrm flipH="1" flipV="1">
              <a:off x="2567455" y="4433250"/>
              <a:ext cx="115214" cy="155034"/>
            </a:xfrm>
            <a:prstGeom prst="straightConnector1">
              <a:avLst/>
            </a:prstGeom>
            <a:noFill/>
            <a:ln w="15875">
              <a:solidFill>
                <a:srgbClr val="000000"/>
              </a:solidFill>
              <a:round/>
              <a:headEnd type="none" w="med" len="med"/>
              <a:tailEnd type="triangle" w="med" len="med"/>
            </a:ln>
          </p:spPr>
        </p:cxnSp>
        <p:sp>
          <p:nvSpPr>
            <p:cNvPr id="27" name="Rectangle 370"/>
            <p:cNvSpPr>
              <a:spLocks noChangeArrowheads="1"/>
            </p:cNvSpPr>
            <p:nvPr/>
          </p:nvSpPr>
          <p:spPr bwMode="auto">
            <a:xfrm>
              <a:off x="3967680" y="3504573"/>
              <a:ext cx="328494" cy="138499"/>
            </a:xfrm>
            <a:prstGeom prst="rect">
              <a:avLst/>
            </a:prstGeom>
            <a:noFill/>
            <a:ln w="9525">
              <a:noFill/>
              <a:miter lim="800000"/>
              <a:headEnd/>
              <a:tailEnd/>
            </a:ln>
          </p:spPr>
          <p:txBody>
            <a:bodyPr wrap="square" lIns="0" tIns="0" rIns="0" bIns="0">
              <a:spAutoFit/>
            </a:bodyPr>
            <a:lstStyle/>
            <a:p>
              <a:pPr algn="ctr">
                <a:spcBef>
                  <a:spcPct val="0"/>
                </a:spcBef>
                <a:buClrTx/>
                <a:buFontTx/>
                <a:buNone/>
              </a:pPr>
              <a:r>
                <a:rPr lang="en-US" sz="900" b="1" dirty="0">
                  <a:solidFill>
                    <a:srgbClr val="000000"/>
                  </a:solidFill>
                </a:rPr>
                <a:t>LAN</a:t>
              </a:r>
              <a:endParaRPr lang="en-US" sz="900" dirty="0"/>
            </a:p>
          </p:txBody>
        </p:sp>
        <p:sp>
          <p:nvSpPr>
            <p:cNvPr id="28" name="Rectangle 370"/>
            <p:cNvSpPr>
              <a:spLocks noChangeArrowheads="1"/>
            </p:cNvSpPr>
            <p:nvPr/>
          </p:nvSpPr>
          <p:spPr bwMode="auto">
            <a:xfrm>
              <a:off x="5201714" y="3511954"/>
              <a:ext cx="509760" cy="138499"/>
            </a:xfrm>
            <a:prstGeom prst="rect">
              <a:avLst/>
            </a:prstGeom>
            <a:noFill/>
            <a:ln w="9525">
              <a:noFill/>
              <a:miter lim="800000"/>
              <a:headEnd/>
              <a:tailEnd/>
            </a:ln>
          </p:spPr>
          <p:txBody>
            <a:bodyPr wrap="square" lIns="0" tIns="0" rIns="0" bIns="0">
              <a:spAutoFit/>
            </a:bodyPr>
            <a:lstStyle/>
            <a:p>
              <a:pPr algn="ctr">
                <a:spcBef>
                  <a:spcPct val="0"/>
                </a:spcBef>
                <a:buClrTx/>
                <a:buFontTx/>
                <a:buNone/>
              </a:pPr>
              <a:r>
                <a:rPr lang="en-US" sz="900" b="1" dirty="0">
                  <a:solidFill>
                    <a:srgbClr val="000000"/>
                  </a:solidFill>
                </a:rPr>
                <a:t>FC SAN</a:t>
              </a:r>
              <a:endParaRPr lang="en-US" sz="900" dirty="0"/>
            </a:p>
          </p:txBody>
        </p:sp>
        <p:sp>
          <p:nvSpPr>
            <p:cNvPr id="29" name="Rectangle 370"/>
            <p:cNvSpPr>
              <a:spLocks noChangeArrowheads="1"/>
            </p:cNvSpPr>
            <p:nvPr/>
          </p:nvSpPr>
          <p:spPr bwMode="auto">
            <a:xfrm>
              <a:off x="6435437" y="4102045"/>
              <a:ext cx="993378" cy="138499"/>
            </a:xfrm>
            <a:prstGeom prst="rect">
              <a:avLst/>
            </a:prstGeom>
            <a:noFill/>
            <a:ln w="9525">
              <a:noFill/>
              <a:miter lim="800000"/>
              <a:headEnd/>
              <a:tailEnd/>
            </a:ln>
          </p:spPr>
          <p:txBody>
            <a:bodyPr wrap="square" lIns="0" tIns="0" rIns="0" bIns="0">
              <a:spAutoFit/>
            </a:bodyPr>
            <a:lstStyle/>
            <a:p>
              <a:pPr algn="ctr">
                <a:spcBef>
                  <a:spcPct val="0"/>
                </a:spcBef>
                <a:buClrTx/>
                <a:buFontTx/>
                <a:buNone/>
              </a:pPr>
              <a:r>
                <a:rPr lang="en-US" sz="900" b="1" dirty="0">
                  <a:solidFill>
                    <a:srgbClr val="000000"/>
                  </a:solidFill>
                </a:rPr>
                <a:t>Storage System</a:t>
              </a:r>
              <a:endParaRPr lang="en-US" sz="900" dirty="0"/>
            </a:p>
          </p:txBody>
        </p:sp>
        <p:sp>
          <p:nvSpPr>
            <p:cNvPr id="30" name="Rectangle 370"/>
            <p:cNvSpPr>
              <a:spLocks noChangeArrowheads="1"/>
            </p:cNvSpPr>
            <p:nvPr/>
          </p:nvSpPr>
          <p:spPr bwMode="auto">
            <a:xfrm>
              <a:off x="5980173" y="3462018"/>
              <a:ext cx="560736" cy="138499"/>
            </a:xfrm>
            <a:prstGeom prst="rect">
              <a:avLst/>
            </a:prstGeom>
            <a:noFill/>
            <a:ln w="9525">
              <a:noFill/>
              <a:miter lim="800000"/>
              <a:headEnd/>
              <a:tailEnd/>
            </a:ln>
          </p:spPr>
          <p:txBody>
            <a:bodyPr wrap="square" lIns="0" tIns="0" rIns="0" bIns="0">
              <a:spAutoFit/>
            </a:bodyPr>
            <a:lstStyle/>
            <a:p>
              <a:pPr algn="ctr">
                <a:spcBef>
                  <a:spcPct val="0"/>
                </a:spcBef>
                <a:buClrTx/>
                <a:buFontTx/>
                <a:buNone/>
              </a:pPr>
              <a:r>
                <a:rPr lang="en-US" sz="900" b="1" dirty="0">
                  <a:solidFill>
                    <a:srgbClr val="000000"/>
                  </a:solidFill>
                </a:rPr>
                <a:t>FC Ports</a:t>
              </a:r>
              <a:endParaRPr lang="en-US" sz="900" dirty="0"/>
            </a:p>
          </p:txBody>
        </p:sp>
        <p:cxnSp>
          <p:nvCxnSpPr>
            <p:cNvPr id="31" name="Straight Arrow Connector 30"/>
            <p:cNvCxnSpPr/>
            <p:nvPr/>
          </p:nvCxnSpPr>
          <p:spPr>
            <a:xfrm flipV="1">
              <a:off x="6372152" y="3202582"/>
              <a:ext cx="244282" cy="261351"/>
            </a:xfrm>
            <a:prstGeom prst="straightConnector1">
              <a:avLst/>
            </a:prstGeom>
            <a:noFill/>
            <a:ln w="15875">
              <a:solidFill>
                <a:srgbClr val="000000"/>
              </a:solidFill>
              <a:round/>
              <a:headEnd type="none" w="med" len="med"/>
              <a:tailEnd type="triangle" w="med" len="med"/>
            </a:ln>
          </p:spPr>
        </p:cxnSp>
        <p:cxnSp>
          <p:nvCxnSpPr>
            <p:cNvPr id="32" name="Straight Arrow Connector 31"/>
            <p:cNvCxnSpPr/>
            <p:nvPr/>
          </p:nvCxnSpPr>
          <p:spPr>
            <a:xfrm>
              <a:off x="6372152" y="3627542"/>
              <a:ext cx="244282" cy="282909"/>
            </a:xfrm>
            <a:prstGeom prst="straightConnector1">
              <a:avLst/>
            </a:prstGeom>
            <a:noFill/>
            <a:ln w="15875">
              <a:solidFill>
                <a:srgbClr val="000000"/>
              </a:solidFill>
              <a:round/>
              <a:headEnd type="none" w="med" len="med"/>
              <a:tailEnd type="triangle" w="med" len="med"/>
            </a:ln>
          </p:spPr>
        </p:cxnSp>
        <p:sp>
          <p:nvSpPr>
            <p:cNvPr id="33" name="Rectangle 370"/>
            <p:cNvSpPr>
              <a:spLocks noChangeArrowheads="1"/>
            </p:cNvSpPr>
            <p:nvPr/>
          </p:nvSpPr>
          <p:spPr bwMode="auto">
            <a:xfrm>
              <a:off x="3724420" y="4449785"/>
              <a:ext cx="820974" cy="138499"/>
            </a:xfrm>
            <a:prstGeom prst="rect">
              <a:avLst/>
            </a:prstGeom>
            <a:noFill/>
            <a:ln w="9525">
              <a:noFill/>
              <a:miter lim="800000"/>
              <a:headEnd/>
              <a:tailEnd/>
            </a:ln>
          </p:spPr>
          <p:txBody>
            <a:bodyPr wrap="square" lIns="0" tIns="0" rIns="0" bIns="0">
              <a:spAutoFit/>
            </a:bodyPr>
            <a:lstStyle/>
            <a:p>
              <a:pPr algn="ctr">
                <a:spcBef>
                  <a:spcPct val="0"/>
                </a:spcBef>
                <a:buClrTx/>
                <a:buFontTx/>
                <a:buNone/>
              </a:pPr>
              <a:r>
                <a:rPr lang="en-US" sz="900" b="1" dirty="0">
                  <a:solidFill>
                    <a:srgbClr val="000000"/>
                  </a:solidFill>
                </a:rPr>
                <a:t>FCoE Switch</a:t>
              </a:r>
              <a:endParaRPr lang="en-US" sz="900" dirty="0"/>
            </a:p>
          </p:txBody>
        </p:sp>
        <p:sp>
          <p:nvSpPr>
            <p:cNvPr id="34" name="Rectangle 370"/>
            <p:cNvSpPr>
              <a:spLocks noChangeArrowheads="1"/>
            </p:cNvSpPr>
            <p:nvPr/>
          </p:nvSpPr>
          <p:spPr bwMode="auto">
            <a:xfrm>
              <a:off x="3727205" y="2536353"/>
              <a:ext cx="820974" cy="138499"/>
            </a:xfrm>
            <a:prstGeom prst="rect">
              <a:avLst/>
            </a:prstGeom>
            <a:noFill/>
            <a:ln w="9525">
              <a:noFill/>
              <a:miter lim="800000"/>
              <a:headEnd/>
              <a:tailEnd/>
            </a:ln>
          </p:spPr>
          <p:txBody>
            <a:bodyPr wrap="square" lIns="0" tIns="0" rIns="0" bIns="0">
              <a:spAutoFit/>
            </a:bodyPr>
            <a:lstStyle/>
            <a:p>
              <a:pPr algn="ctr">
                <a:spcBef>
                  <a:spcPct val="0"/>
                </a:spcBef>
                <a:buClrTx/>
                <a:buFontTx/>
                <a:buNone/>
              </a:pPr>
              <a:r>
                <a:rPr lang="en-US" sz="900" b="1" dirty="0">
                  <a:solidFill>
                    <a:srgbClr val="000000"/>
                  </a:solidFill>
                </a:rPr>
                <a:t>FCoE Switch</a:t>
              </a:r>
              <a:endParaRPr lang="en-US" sz="900" dirty="0"/>
            </a:p>
          </p:txBody>
        </p:sp>
        <p:sp>
          <p:nvSpPr>
            <p:cNvPr id="45" name="Rectangle 370"/>
            <p:cNvSpPr>
              <a:spLocks noChangeArrowheads="1"/>
            </p:cNvSpPr>
            <p:nvPr/>
          </p:nvSpPr>
          <p:spPr bwMode="auto">
            <a:xfrm>
              <a:off x="2567354" y="2618642"/>
              <a:ext cx="640141" cy="138499"/>
            </a:xfrm>
            <a:prstGeom prst="rect">
              <a:avLst/>
            </a:prstGeom>
            <a:noFill/>
            <a:ln w="9525">
              <a:noFill/>
              <a:miter lim="800000"/>
              <a:headEnd/>
              <a:tailEnd/>
            </a:ln>
          </p:spPr>
          <p:txBody>
            <a:bodyPr wrap="square" lIns="0" tIns="0" rIns="0" bIns="0">
              <a:spAutoFit/>
            </a:bodyPr>
            <a:lstStyle/>
            <a:p>
              <a:pPr algn="ctr">
                <a:spcBef>
                  <a:spcPct val="0"/>
                </a:spcBef>
                <a:buClrTx/>
                <a:buFontTx/>
                <a:buNone/>
              </a:pPr>
              <a:r>
                <a:rPr lang="en-US" sz="900" b="1" dirty="0">
                  <a:solidFill>
                    <a:srgbClr val="000000"/>
                  </a:solidFill>
                </a:rPr>
                <a:t>FCoE Port</a:t>
              </a:r>
              <a:endParaRPr lang="en-US" sz="900" dirty="0"/>
            </a:p>
          </p:txBody>
        </p:sp>
        <p:cxnSp>
          <p:nvCxnSpPr>
            <p:cNvPr id="46" name="Straight Arrow Connector 45"/>
            <p:cNvCxnSpPr/>
            <p:nvPr/>
          </p:nvCxnSpPr>
          <p:spPr>
            <a:xfrm flipH="1">
              <a:off x="2584939" y="2761025"/>
              <a:ext cx="115214" cy="155034"/>
            </a:xfrm>
            <a:prstGeom prst="straightConnector1">
              <a:avLst/>
            </a:prstGeom>
            <a:noFill/>
            <a:ln w="15875">
              <a:solidFill>
                <a:srgbClr val="000000"/>
              </a:solidFill>
              <a:round/>
              <a:headEnd type="none" w="med" len="med"/>
              <a:tailEnd type="triangle" w="med" len="med"/>
            </a:ln>
          </p:spPr>
        </p:cxnSp>
      </p:grpSp>
    </p:spTree>
    <p:custDataLst>
      <p:tags r:id="rId1"/>
    </p:custDataLst>
    <p:extLst>
      <p:ext uri="{BB962C8B-B14F-4D97-AF65-F5344CB8AC3E}">
        <p14:creationId xmlns:p14="http://schemas.microsoft.com/office/powerpoint/2010/main" val="3418139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FCoE switches </a:t>
            </a:r>
            <a:r>
              <a:rPr lang="en-US" dirty="0" smtClean="0"/>
              <a:t>interconnect FCoE compute systems with FCoE storage systems</a:t>
            </a:r>
          </a:p>
          <a:p>
            <a:pPr lvl="1"/>
            <a:r>
              <a:rPr lang="en-US" dirty="0" smtClean="0"/>
              <a:t>Suitable </a:t>
            </a:r>
            <a:r>
              <a:rPr lang="en-US" dirty="0"/>
              <a:t>for new FCoE </a:t>
            </a:r>
            <a:r>
              <a:rPr lang="en-US" dirty="0" smtClean="0"/>
              <a:t>deployments</a:t>
            </a:r>
            <a:endParaRPr lang="en-US" dirty="0"/>
          </a:p>
          <a:p>
            <a:endParaRPr lang="en-US" dirty="0"/>
          </a:p>
        </p:txBody>
      </p:sp>
      <p:sp>
        <p:nvSpPr>
          <p:cNvPr id="2" name="Title 1"/>
          <p:cNvSpPr>
            <a:spLocks noGrp="1"/>
          </p:cNvSpPr>
          <p:nvPr>
            <p:ph type="title"/>
          </p:nvPr>
        </p:nvSpPr>
        <p:spPr/>
        <p:txBody>
          <a:bodyPr/>
          <a:lstStyle/>
          <a:p>
            <a:r>
              <a:rPr lang="en-US" dirty="0"/>
              <a:t>FCoE SAN Connectivity</a:t>
            </a:r>
          </a:p>
        </p:txBody>
      </p:sp>
      <p:sp>
        <p:nvSpPr>
          <p:cNvPr id="4" name="Subtitle 3"/>
          <p:cNvSpPr>
            <a:spLocks noGrp="1"/>
          </p:cNvSpPr>
          <p:nvPr>
            <p:ph type="subTitle" idx="4294967295"/>
          </p:nvPr>
        </p:nvSpPr>
        <p:spPr>
          <a:xfrm>
            <a:off x="1961148" y="936625"/>
            <a:ext cx="7182852" cy="403225"/>
          </a:xfrm>
          <a:prstGeom prst="rect">
            <a:avLst/>
          </a:prstGeom>
        </p:spPr>
        <p:txBody>
          <a:bodyPr/>
          <a:lstStyle/>
          <a:p>
            <a:r>
              <a:rPr lang="en-US" dirty="0"/>
              <a:t>End-to-end FCoE</a:t>
            </a:r>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52" name="Group 51"/>
          <p:cNvGrpSpPr/>
          <p:nvPr/>
        </p:nvGrpSpPr>
        <p:grpSpPr>
          <a:xfrm>
            <a:off x="2414041" y="3998495"/>
            <a:ext cx="5663456" cy="2331929"/>
            <a:chOff x="1999039" y="2484790"/>
            <a:chExt cx="5663456" cy="2331929"/>
          </a:xfrm>
        </p:grpSpPr>
        <p:cxnSp>
          <p:nvCxnSpPr>
            <p:cNvPr id="8" name="Straight Connector 7"/>
            <p:cNvCxnSpPr/>
            <p:nvPr/>
          </p:nvCxnSpPr>
          <p:spPr>
            <a:xfrm flipH="1">
              <a:off x="5941788" y="4015586"/>
              <a:ext cx="1003994" cy="446518"/>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913962" y="3080145"/>
              <a:ext cx="1003994" cy="21153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rot="10800000">
              <a:off x="6838314" y="4025881"/>
              <a:ext cx="95886" cy="64008"/>
            </a:xfrm>
            <a:prstGeom prst="rect">
              <a:avLst/>
            </a:prstGeom>
            <a:solidFill>
              <a:schemeClr val="tx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47" name="Rectangle 46"/>
            <p:cNvSpPr/>
            <p:nvPr/>
          </p:nvSpPr>
          <p:spPr>
            <a:xfrm rot="10800000">
              <a:off x="6838313" y="3251298"/>
              <a:ext cx="95886" cy="64008"/>
            </a:xfrm>
            <a:prstGeom prst="rect">
              <a:avLst/>
            </a:prstGeom>
            <a:solidFill>
              <a:schemeClr val="tx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cxnSp>
          <p:nvCxnSpPr>
            <p:cNvPr id="16" name="Straight Connector 15"/>
            <p:cNvCxnSpPr/>
            <p:nvPr/>
          </p:nvCxnSpPr>
          <p:spPr>
            <a:xfrm flipH="1">
              <a:off x="2693406" y="3093867"/>
              <a:ext cx="1420984" cy="1361916"/>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2684991" y="4484466"/>
              <a:ext cx="2773574"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rot="10800000">
              <a:off x="2700068" y="4453773"/>
              <a:ext cx="95886" cy="64008"/>
            </a:xfrm>
            <a:prstGeom prst="rect">
              <a:avLst/>
            </a:prstGeom>
            <a:solidFill>
              <a:schemeClr val="tx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45" name="Rectangle 44"/>
            <p:cNvSpPr/>
            <p:nvPr/>
          </p:nvSpPr>
          <p:spPr>
            <a:xfrm rot="10800000">
              <a:off x="2700068" y="4367413"/>
              <a:ext cx="95886" cy="64008"/>
            </a:xfrm>
            <a:prstGeom prst="rect">
              <a:avLst/>
            </a:prstGeom>
            <a:solidFill>
              <a:schemeClr val="tx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cxnSp>
          <p:nvCxnSpPr>
            <p:cNvPr id="17" name="Straight Connector 16"/>
            <p:cNvCxnSpPr/>
            <p:nvPr/>
          </p:nvCxnSpPr>
          <p:spPr>
            <a:xfrm>
              <a:off x="2707747" y="3093866"/>
              <a:ext cx="1420984" cy="1361916"/>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0800000">
              <a:off x="2723396" y="3059864"/>
              <a:ext cx="2773574"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rot="10800000">
              <a:off x="2700068" y="3107402"/>
              <a:ext cx="95886" cy="64008"/>
            </a:xfrm>
            <a:prstGeom prst="rect">
              <a:avLst/>
            </a:prstGeom>
            <a:solidFill>
              <a:schemeClr val="tx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43" name="Rectangle 42"/>
            <p:cNvSpPr/>
            <p:nvPr/>
          </p:nvSpPr>
          <p:spPr>
            <a:xfrm rot="10800000">
              <a:off x="2700068" y="3030981"/>
              <a:ext cx="95886" cy="64008"/>
            </a:xfrm>
            <a:prstGeom prst="rect">
              <a:avLst/>
            </a:prstGeom>
            <a:solidFill>
              <a:schemeClr val="tx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cxnSp>
          <p:nvCxnSpPr>
            <p:cNvPr id="10" name="Straight Connector 9"/>
            <p:cNvCxnSpPr/>
            <p:nvPr/>
          </p:nvCxnSpPr>
          <p:spPr>
            <a:xfrm flipH="1">
              <a:off x="4591883" y="3116229"/>
              <a:ext cx="854745" cy="499265"/>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flipV="1">
              <a:off x="4557395" y="3754773"/>
              <a:ext cx="939575" cy="729694"/>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flipV="1">
              <a:off x="5098051" y="3671167"/>
              <a:ext cx="1157850" cy="789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09643" y="3101756"/>
              <a:ext cx="956901" cy="50972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611956" y="3804909"/>
              <a:ext cx="885014" cy="665216"/>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6200000">
              <a:off x="3657242" y="3780847"/>
              <a:ext cx="1423282"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pic>
          <p:nvPicPr>
            <p:cNvPr id="20" name="Picture 18" descr="C:\Users\patils1\Desktop\2013 Projects\CIS v2\CIS Slide Deck_Based on Book\Colored Graphics\FCoE Switc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72780" y="2815126"/>
              <a:ext cx="583250" cy="36425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8" descr="C:\Users\patils1\Desktop\2013 Projects\CIS v2\CIS Slide Deck_Based on Book\Colored Graphics\Physical Compute System With Hypervis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33264" y="2484790"/>
              <a:ext cx="717040" cy="694588"/>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Users\patils1\Desktop\2013 Projects\CIS v2\CIS Slide Deck_Based on Book\Colored Graphics\FC SA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81755" y="3484720"/>
              <a:ext cx="595784" cy="38526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3" descr="C:\Users\patils1\Desktop\2013 Projects\CIS v2\CIS Slide Deck_Based on Book\Colored Graphics\LAN-WA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65692" y="3484720"/>
              <a:ext cx="597427" cy="38526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9" descr="C:\Users\patils1\Desktop\2013 Projects\CIS v2\CIS Slide Deck_Based on Book\Colored Graphics\Storage System.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92797" y="3033576"/>
              <a:ext cx="542826" cy="115580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8" descr="C:\Users\patils1\Desktop\2013 Projects\CIS v2\CIS Slide Deck_Based on Book\Colored Graphics\Physical Compute System With Hypervis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33264" y="3831582"/>
              <a:ext cx="717040" cy="69458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8" descr="C:\Users\patils1\Desktop\2013 Projects\CIS v2\CIS Slide Deck_Based on Book\Colored Graphics\FCoE Switc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72780" y="4161918"/>
              <a:ext cx="583250" cy="364252"/>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370"/>
            <p:cNvSpPr>
              <a:spLocks noChangeArrowheads="1"/>
            </p:cNvSpPr>
            <p:nvPr/>
          </p:nvSpPr>
          <p:spPr bwMode="auto">
            <a:xfrm>
              <a:off x="1999039" y="3296611"/>
              <a:ext cx="774571" cy="415498"/>
            </a:xfrm>
            <a:prstGeom prst="rect">
              <a:avLst/>
            </a:prstGeom>
            <a:noFill/>
            <a:ln w="9525">
              <a:noFill/>
              <a:miter lim="800000"/>
              <a:headEnd/>
              <a:tailEnd/>
            </a:ln>
          </p:spPr>
          <p:txBody>
            <a:bodyPr wrap="square" lIns="0" tIns="0" rIns="0" bIns="0">
              <a:spAutoFit/>
            </a:bodyPr>
            <a:lstStyle/>
            <a:p>
              <a:pPr algn="ctr">
                <a:spcBef>
                  <a:spcPct val="0"/>
                </a:spcBef>
                <a:buClrTx/>
                <a:buFontTx/>
                <a:buNone/>
              </a:pPr>
              <a:r>
                <a:rPr lang="en-US" sz="900" b="1" dirty="0">
                  <a:solidFill>
                    <a:srgbClr val="000000"/>
                  </a:solidFill>
                </a:rPr>
                <a:t>Compute</a:t>
              </a:r>
            </a:p>
            <a:p>
              <a:pPr algn="ctr">
                <a:spcBef>
                  <a:spcPct val="0"/>
                </a:spcBef>
                <a:buClrTx/>
                <a:buFontTx/>
                <a:buNone/>
              </a:pPr>
              <a:r>
                <a:rPr lang="en-US" sz="900" b="1" dirty="0">
                  <a:solidFill>
                    <a:srgbClr val="000000"/>
                  </a:solidFill>
                </a:rPr>
                <a:t>Systems</a:t>
              </a:r>
            </a:p>
            <a:p>
              <a:pPr algn="ctr">
                <a:spcBef>
                  <a:spcPct val="0"/>
                </a:spcBef>
                <a:buClrTx/>
                <a:buFontTx/>
                <a:buNone/>
              </a:pPr>
              <a:r>
                <a:rPr lang="en-US" sz="900" b="1" dirty="0">
                  <a:solidFill>
                    <a:srgbClr val="000000"/>
                  </a:solidFill>
                </a:rPr>
                <a:t>with CNA</a:t>
              </a:r>
              <a:endParaRPr lang="en-US" sz="900" dirty="0"/>
            </a:p>
          </p:txBody>
        </p:sp>
        <p:sp>
          <p:nvSpPr>
            <p:cNvPr id="30" name="Rectangle 370"/>
            <p:cNvSpPr>
              <a:spLocks noChangeArrowheads="1"/>
            </p:cNvSpPr>
            <p:nvPr/>
          </p:nvSpPr>
          <p:spPr bwMode="auto">
            <a:xfrm>
              <a:off x="4235748" y="3600535"/>
              <a:ext cx="271483" cy="138499"/>
            </a:xfrm>
            <a:prstGeom prst="rect">
              <a:avLst/>
            </a:prstGeom>
            <a:noFill/>
            <a:ln w="9525">
              <a:noFill/>
              <a:miter lim="800000"/>
              <a:headEnd/>
              <a:tailEnd/>
            </a:ln>
          </p:spPr>
          <p:txBody>
            <a:bodyPr wrap="square" lIns="0" tIns="0" rIns="0" bIns="0">
              <a:spAutoFit/>
            </a:bodyPr>
            <a:lstStyle/>
            <a:p>
              <a:pPr algn="ctr">
                <a:spcBef>
                  <a:spcPct val="0"/>
                </a:spcBef>
                <a:buClrTx/>
                <a:buFontTx/>
                <a:buNone/>
              </a:pPr>
              <a:r>
                <a:rPr lang="en-US" sz="900" b="1" dirty="0">
                  <a:solidFill>
                    <a:srgbClr val="000000"/>
                  </a:solidFill>
                </a:rPr>
                <a:t>LAN</a:t>
              </a:r>
              <a:endParaRPr lang="en-US" sz="900" dirty="0"/>
            </a:p>
          </p:txBody>
        </p:sp>
        <p:sp>
          <p:nvSpPr>
            <p:cNvPr id="31" name="Rectangle 370"/>
            <p:cNvSpPr>
              <a:spLocks noChangeArrowheads="1"/>
            </p:cNvSpPr>
            <p:nvPr/>
          </p:nvSpPr>
          <p:spPr bwMode="auto">
            <a:xfrm>
              <a:off x="5427373" y="3602240"/>
              <a:ext cx="509760" cy="138499"/>
            </a:xfrm>
            <a:prstGeom prst="rect">
              <a:avLst/>
            </a:prstGeom>
            <a:noFill/>
            <a:ln w="9525">
              <a:noFill/>
              <a:miter lim="800000"/>
              <a:headEnd/>
              <a:tailEnd/>
            </a:ln>
          </p:spPr>
          <p:txBody>
            <a:bodyPr wrap="square" lIns="0" tIns="0" rIns="0" bIns="0">
              <a:spAutoFit/>
            </a:bodyPr>
            <a:lstStyle/>
            <a:p>
              <a:pPr algn="ctr">
                <a:spcBef>
                  <a:spcPct val="0"/>
                </a:spcBef>
                <a:buClrTx/>
                <a:buFontTx/>
                <a:buNone/>
              </a:pPr>
              <a:r>
                <a:rPr lang="en-US" sz="900" b="1" dirty="0">
                  <a:solidFill>
                    <a:srgbClr val="000000"/>
                  </a:solidFill>
                </a:rPr>
                <a:t>FC SAN</a:t>
              </a:r>
              <a:endParaRPr lang="en-US" sz="900" dirty="0"/>
            </a:p>
          </p:txBody>
        </p:sp>
        <p:sp>
          <p:nvSpPr>
            <p:cNvPr id="32" name="Rectangle 370"/>
            <p:cNvSpPr>
              <a:spLocks noChangeArrowheads="1"/>
            </p:cNvSpPr>
            <p:nvPr/>
          </p:nvSpPr>
          <p:spPr bwMode="auto">
            <a:xfrm>
              <a:off x="6669117" y="4202963"/>
              <a:ext cx="993378" cy="138499"/>
            </a:xfrm>
            <a:prstGeom prst="rect">
              <a:avLst/>
            </a:prstGeom>
            <a:noFill/>
            <a:ln w="9525">
              <a:noFill/>
              <a:miter lim="800000"/>
              <a:headEnd/>
              <a:tailEnd/>
            </a:ln>
          </p:spPr>
          <p:txBody>
            <a:bodyPr wrap="square" lIns="0" tIns="0" rIns="0" bIns="0">
              <a:spAutoFit/>
            </a:bodyPr>
            <a:lstStyle/>
            <a:p>
              <a:pPr algn="ctr">
                <a:spcBef>
                  <a:spcPct val="0"/>
                </a:spcBef>
                <a:buClrTx/>
                <a:buFontTx/>
                <a:buNone/>
              </a:pPr>
              <a:r>
                <a:rPr lang="en-US" sz="900" b="1" dirty="0">
                  <a:solidFill>
                    <a:srgbClr val="000000"/>
                  </a:solidFill>
                </a:rPr>
                <a:t>Storage System</a:t>
              </a:r>
              <a:endParaRPr lang="en-US" sz="900" dirty="0"/>
            </a:p>
          </p:txBody>
        </p:sp>
        <p:sp>
          <p:nvSpPr>
            <p:cNvPr id="33" name="Rectangle 370"/>
            <p:cNvSpPr>
              <a:spLocks noChangeArrowheads="1"/>
            </p:cNvSpPr>
            <p:nvPr/>
          </p:nvSpPr>
          <p:spPr bwMode="auto">
            <a:xfrm>
              <a:off x="6115498" y="3583593"/>
              <a:ext cx="746340" cy="138499"/>
            </a:xfrm>
            <a:prstGeom prst="rect">
              <a:avLst/>
            </a:prstGeom>
            <a:noFill/>
            <a:ln w="9525">
              <a:noFill/>
              <a:miter lim="800000"/>
              <a:headEnd/>
              <a:tailEnd/>
            </a:ln>
          </p:spPr>
          <p:txBody>
            <a:bodyPr wrap="square" lIns="0" tIns="0" rIns="0" bIns="0">
              <a:spAutoFit/>
            </a:bodyPr>
            <a:lstStyle/>
            <a:p>
              <a:pPr algn="ctr">
                <a:spcBef>
                  <a:spcPct val="0"/>
                </a:spcBef>
                <a:buClrTx/>
                <a:buFontTx/>
                <a:buNone/>
              </a:pPr>
              <a:r>
                <a:rPr lang="en-US" sz="900" b="1" dirty="0">
                  <a:solidFill>
                    <a:srgbClr val="000000"/>
                  </a:solidFill>
                </a:rPr>
                <a:t>FCoE Ports</a:t>
              </a:r>
              <a:endParaRPr lang="en-US" sz="900" dirty="0"/>
            </a:p>
          </p:txBody>
        </p:sp>
        <p:cxnSp>
          <p:nvCxnSpPr>
            <p:cNvPr id="34" name="Straight Arrow Connector 33"/>
            <p:cNvCxnSpPr/>
            <p:nvPr/>
          </p:nvCxnSpPr>
          <p:spPr>
            <a:xfrm flipV="1">
              <a:off x="6579260" y="3319440"/>
              <a:ext cx="244282" cy="261351"/>
            </a:xfrm>
            <a:prstGeom prst="straightConnector1">
              <a:avLst/>
            </a:prstGeom>
            <a:noFill/>
            <a:ln w="15875">
              <a:solidFill>
                <a:srgbClr val="000000"/>
              </a:solidFill>
              <a:round/>
              <a:headEnd type="none" w="med" len="med"/>
              <a:tailEnd type="triangle" w="med" len="med"/>
            </a:ln>
          </p:spPr>
        </p:cxnSp>
        <p:cxnSp>
          <p:nvCxnSpPr>
            <p:cNvPr id="35" name="Straight Arrow Connector 34"/>
            <p:cNvCxnSpPr/>
            <p:nvPr/>
          </p:nvCxnSpPr>
          <p:spPr>
            <a:xfrm>
              <a:off x="6579260" y="3732677"/>
              <a:ext cx="244282" cy="282909"/>
            </a:xfrm>
            <a:prstGeom prst="straightConnector1">
              <a:avLst/>
            </a:prstGeom>
            <a:noFill/>
            <a:ln w="15875">
              <a:solidFill>
                <a:srgbClr val="000000"/>
              </a:solidFill>
              <a:round/>
              <a:headEnd type="none" w="med" len="med"/>
              <a:tailEnd type="triangle" w="med" len="med"/>
            </a:ln>
          </p:spPr>
        </p:cxnSp>
        <p:sp>
          <p:nvSpPr>
            <p:cNvPr id="36" name="Rectangle 370"/>
            <p:cNvSpPr>
              <a:spLocks noChangeArrowheads="1"/>
            </p:cNvSpPr>
            <p:nvPr/>
          </p:nvSpPr>
          <p:spPr bwMode="auto">
            <a:xfrm>
              <a:off x="3958100" y="4564877"/>
              <a:ext cx="820974" cy="138499"/>
            </a:xfrm>
            <a:prstGeom prst="rect">
              <a:avLst/>
            </a:prstGeom>
            <a:noFill/>
            <a:ln w="9525">
              <a:noFill/>
              <a:miter lim="800000"/>
              <a:headEnd/>
              <a:tailEnd/>
            </a:ln>
          </p:spPr>
          <p:txBody>
            <a:bodyPr wrap="square" lIns="0" tIns="0" rIns="0" bIns="0">
              <a:spAutoFit/>
            </a:bodyPr>
            <a:lstStyle/>
            <a:p>
              <a:pPr algn="ctr">
                <a:spcBef>
                  <a:spcPct val="0"/>
                </a:spcBef>
                <a:buClrTx/>
                <a:buFontTx/>
                <a:buNone/>
              </a:pPr>
              <a:r>
                <a:rPr lang="en-US" sz="900" b="1" dirty="0">
                  <a:solidFill>
                    <a:srgbClr val="000000"/>
                  </a:solidFill>
                </a:rPr>
                <a:t>FCoE Switch</a:t>
              </a:r>
              <a:endParaRPr lang="en-US" sz="900" dirty="0"/>
            </a:p>
          </p:txBody>
        </p:sp>
        <p:sp>
          <p:nvSpPr>
            <p:cNvPr id="37" name="Rectangle 370"/>
            <p:cNvSpPr>
              <a:spLocks noChangeArrowheads="1"/>
            </p:cNvSpPr>
            <p:nvPr/>
          </p:nvSpPr>
          <p:spPr bwMode="auto">
            <a:xfrm>
              <a:off x="3960885" y="2619448"/>
              <a:ext cx="820974" cy="138499"/>
            </a:xfrm>
            <a:prstGeom prst="rect">
              <a:avLst/>
            </a:prstGeom>
            <a:noFill/>
            <a:ln w="9525">
              <a:noFill/>
              <a:miter lim="800000"/>
              <a:headEnd/>
              <a:tailEnd/>
            </a:ln>
          </p:spPr>
          <p:txBody>
            <a:bodyPr wrap="square" lIns="0" tIns="0" rIns="0" bIns="0">
              <a:spAutoFit/>
            </a:bodyPr>
            <a:lstStyle/>
            <a:p>
              <a:pPr algn="ctr">
                <a:spcBef>
                  <a:spcPct val="0"/>
                </a:spcBef>
                <a:buClrTx/>
                <a:buFontTx/>
                <a:buNone/>
              </a:pPr>
              <a:r>
                <a:rPr lang="en-US" sz="900" b="1" dirty="0">
                  <a:solidFill>
                    <a:srgbClr val="000000"/>
                  </a:solidFill>
                </a:rPr>
                <a:t>FCoE Switch</a:t>
              </a:r>
              <a:endParaRPr lang="en-US" sz="900" dirty="0"/>
            </a:p>
          </p:txBody>
        </p:sp>
        <p:pic>
          <p:nvPicPr>
            <p:cNvPr id="38" name="Picture 18" descr="C:\Users\patils1\Desktop\2013 Projects\CIS v2\CIS Slide Deck_Based on Book\Colored Graphics\FCoE Switc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98502" y="2813209"/>
              <a:ext cx="583250" cy="36425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8" descr="C:\Users\patils1\Desktop\2013 Projects\CIS v2\CIS Slide Deck_Based on Book\Colored Graphics\FCoE Switc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98502" y="4160001"/>
              <a:ext cx="583250" cy="364252"/>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70"/>
            <p:cNvSpPr>
              <a:spLocks noChangeArrowheads="1"/>
            </p:cNvSpPr>
            <p:nvPr/>
          </p:nvSpPr>
          <p:spPr bwMode="auto">
            <a:xfrm>
              <a:off x="5283822" y="4551237"/>
              <a:ext cx="820974" cy="138499"/>
            </a:xfrm>
            <a:prstGeom prst="rect">
              <a:avLst/>
            </a:prstGeom>
            <a:noFill/>
            <a:ln w="9525">
              <a:noFill/>
              <a:miter lim="800000"/>
              <a:headEnd/>
              <a:tailEnd/>
            </a:ln>
          </p:spPr>
          <p:txBody>
            <a:bodyPr wrap="square" lIns="0" tIns="0" rIns="0" bIns="0">
              <a:spAutoFit/>
            </a:bodyPr>
            <a:lstStyle/>
            <a:p>
              <a:pPr algn="ctr">
                <a:spcBef>
                  <a:spcPct val="0"/>
                </a:spcBef>
                <a:buClrTx/>
                <a:buFontTx/>
                <a:buNone/>
              </a:pPr>
              <a:r>
                <a:rPr lang="en-US" sz="900" b="1" dirty="0">
                  <a:solidFill>
                    <a:srgbClr val="000000"/>
                  </a:solidFill>
                </a:rPr>
                <a:t>FCoE Switch</a:t>
              </a:r>
              <a:endParaRPr lang="en-US" sz="900" dirty="0"/>
            </a:p>
          </p:txBody>
        </p:sp>
        <p:sp>
          <p:nvSpPr>
            <p:cNvPr id="41" name="Rectangle 370"/>
            <p:cNvSpPr>
              <a:spLocks noChangeArrowheads="1"/>
            </p:cNvSpPr>
            <p:nvPr/>
          </p:nvSpPr>
          <p:spPr bwMode="auto">
            <a:xfrm>
              <a:off x="5286607" y="2617531"/>
              <a:ext cx="820974" cy="138499"/>
            </a:xfrm>
            <a:prstGeom prst="rect">
              <a:avLst/>
            </a:prstGeom>
            <a:noFill/>
            <a:ln w="9525">
              <a:noFill/>
              <a:miter lim="800000"/>
              <a:headEnd/>
              <a:tailEnd/>
            </a:ln>
          </p:spPr>
          <p:txBody>
            <a:bodyPr wrap="square" lIns="0" tIns="0" rIns="0" bIns="0">
              <a:spAutoFit/>
            </a:bodyPr>
            <a:lstStyle/>
            <a:p>
              <a:pPr algn="ctr">
                <a:spcBef>
                  <a:spcPct val="0"/>
                </a:spcBef>
                <a:buClrTx/>
                <a:buFontTx/>
                <a:buNone/>
              </a:pPr>
              <a:r>
                <a:rPr lang="en-US" sz="900" b="1" dirty="0">
                  <a:solidFill>
                    <a:srgbClr val="000000"/>
                  </a:solidFill>
                </a:rPr>
                <a:t>FCoE Switch</a:t>
              </a:r>
              <a:endParaRPr lang="en-US" sz="900" dirty="0"/>
            </a:p>
          </p:txBody>
        </p:sp>
        <p:sp>
          <p:nvSpPr>
            <p:cNvPr id="48" name="Rectangle 370"/>
            <p:cNvSpPr>
              <a:spLocks noChangeArrowheads="1"/>
            </p:cNvSpPr>
            <p:nvPr/>
          </p:nvSpPr>
          <p:spPr bwMode="auto">
            <a:xfrm>
              <a:off x="2736105" y="4678220"/>
              <a:ext cx="640141" cy="138499"/>
            </a:xfrm>
            <a:prstGeom prst="rect">
              <a:avLst/>
            </a:prstGeom>
            <a:noFill/>
            <a:ln w="9525">
              <a:noFill/>
              <a:miter lim="800000"/>
              <a:headEnd/>
              <a:tailEnd/>
            </a:ln>
          </p:spPr>
          <p:txBody>
            <a:bodyPr wrap="square" lIns="0" tIns="0" rIns="0" bIns="0">
              <a:spAutoFit/>
            </a:bodyPr>
            <a:lstStyle/>
            <a:p>
              <a:pPr algn="ctr">
                <a:spcBef>
                  <a:spcPct val="0"/>
                </a:spcBef>
                <a:buClrTx/>
                <a:buFontTx/>
                <a:buNone/>
              </a:pPr>
              <a:r>
                <a:rPr lang="en-US" sz="900" b="1" dirty="0">
                  <a:solidFill>
                    <a:srgbClr val="000000"/>
                  </a:solidFill>
                </a:rPr>
                <a:t>FCoE Port</a:t>
              </a:r>
              <a:endParaRPr lang="en-US" sz="900" dirty="0"/>
            </a:p>
          </p:txBody>
        </p:sp>
        <p:cxnSp>
          <p:nvCxnSpPr>
            <p:cNvPr id="49" name="Straight Arrow Connector 48"/>
            <p:cNvCxnSpPr/>
            <p:nvPr/>
          </p:nvCxnSpPr>
          <p:spPr>
            <a:xfrm flipH="1" flipV="1">
              <a:off x="2788960" y="4524299"/>
              <a:ext cx="115214" cy="155034"/>
            </a:xfrm>
            <a:prstGeom prst="straightConnector1">
              <a:avLst/>
            </a:prstGeom>
            <a:noFill/>
            <a:ln w="15875">
              <a:solidFill>
                <a:srgbClr val="000000"/>
              </a:solidFill>
              <a:round/>
              <a:headEnd type="none" w="med" len="med"/>
              <a:tailEnd type="triangle" w="med" len="med"/>
            </a:ln>
          </p:spPr>
        </p:cxnSp>
        <p:sp>
          <p:nvSpPr>
            <p:cNvPr id="50" name="Rectangle 370"/>
            <p:cNvSpPr>
              <a:spLocks noChangeArrowheads="1"/>
            </p:cNvSpPr>
            <p:nvPr/>
          </p:nvSpPr>
          <p:spPr bwMode="auto">
            <a:xfrm>
              <a:off x="2790092" y="2713948"/>
              <a:ext cx="640141" cy="138499"/>
            </a:xfrm>
            <a:prstGeom prst="rect">
              <a:avLst/>
            </a:prstGeom>
            <a:noFill/>
            <a:ln w="9525">
              <a:noFill/>
              <a:miter lim="800000"/>
              <a:headEnd/>
              <a:tailEnd/>
            </a:ln>
          </p:spPr>
          <p:txBody>
            <a:bodyPr wrap="square" lIns="0" tIns="0" rIns="0" bIns="0">
              <a:spAutoFit/>
            </a:bodyPr>
            <a:lstStyle/>
            <a:p>
              <a:pPr algn="ctr">
                <a:spcBef>
                  <a:spcPct val="0"/>
                </a:spcBef>
                <a:buClrTx/>
                <a:buFontTx/>
                <a:buNone/>
              </a:pPr>
              <a:r>
                <a:rPr lang="en-US" sz="900" b="1" dirty="0">
                  <a:solidFill>
                    <a:srgbClr val="000000"/>
                  </a:solidFill>
                </a:rPr>
                <a:t>FCoE Port</a:t>
              </a:r>
              <a:endParaRPr lang="en-US" sz="900" dirty="0"/>
            </a:p>
          </p:txBody>
        </p:sp>
        <p:cxnSp>
          <p:nvCxnSpPr>
            <p:cNvPr id="51" name="Straight Arrow Connector 50"/>
            <p:cNvCxnSpPr/>
            <p:nvPr/>
          </p:nvCxnSpPr>
          <p:spPr>
            <a:xfrm flipH="1">
              <a:off x="2807677" y="2856331"/>
              <a:ext cx="115214" cy="155034"/>
            </a:xfrm>
            <a:prstGeom prst="straightConnector1">
              <a:avLst/>
            </a:prstGeom>
            <a:noFill/>
            <a:ln w="15875">
              <a:solidFill>
                <a:srgbClr val="000000"/>
              </a:solidFill>
              <a:round/>
              <a:headEnd type="none" w="med" len="med"/>
              <a:tailEnd type="triangle" w="med" len="med"/>
            </a:ln>
          </p:spPr>
        </p:cxnSp>
      </p:grpSp>
    </p:spTree>
    <p:custDataLst>
      <p:tags r:id="rId1"/>
    </p:custDataLst>
    <p:extLst>
      <p:ext uri="{BB962C8B-B14F-4D97-AF65-F5344CB8AC3E}">
        <p14:creationId xmlns:p14="http://schemas.microsoft.com/office/powerpoint/2010/main" val="1441342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a:lstStyle/>
          <a:p>
            <a:r>
              <a:rPr lang="en-US" dirty="0"/>
              <a:t>Front End</a:t>
            </a:r>
          </a:p>
        </p:txBody>
      </p:sp>
      <p:sp>
        <p:nvSpPr>
          <p:cNvPr id="2" name="Title 1"/>
          <p:cNvSpPr>
            <a:spLocks noGrp="1"/>
          </p:cNvSpPr>
          <p:nvPr>
            <p:ph type="title"/>
          </p:nvPr>
        </p:nvSpPr>
        <p:spPr/>
        <p:txBody>
          <a:bodyPr/>
          <a:lstStyle/>
          <a:p>
            <a:r>
              <a:rPr lang="en-US" dirty="0" smtClean="0"/>
              <a:t>Components of a Controller</a:t>
            </a:r>
            <a:endParaRPr lang="en-US" dirty="0"/>
          </a:p>
        </p:txBody>
      </p:sp>
      <p:sp>
        <p:nvSpPr>
          <p:cNvPr id="4" name="Footer Placeholder 3"/>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5" name="Group 4"/>
          <p:cNvGrpSpPr/>
          <p:nvPr/>
        </p:nvGrpSpPr>
        <p:grpSpPr>
          <a:xfrm>
            <a:off x="1792840" y="2133600"/>
            <a:ext cx="6538838" cy="3214099"/>
            <a:chOff x="838200" y="1276350"/>
            <a:chExt cx="7493478" cy="3548610"/>
          </a:xfrm>
        </p:grpSpPr>
        <p:sp>
          <p:nvSpPr>
            <p:cNvPr id="6" name="AutoShape 12"/>
            <p:cNvSpPr>
              <a:spLocks noChangeArrowheads="1"/>
            </p:cNvSpPr>
            <p:nvPr/>
          </p:nvSpPr>
          <p:spPr bwMode="auto">
            <a:xfrm>
              <a:off x="3390017" y="1546411"/>
              <a:ext cx="3350232" cy="2436065"/>
            </a:xfrm>
            <a:prstGeom prst="roundRect">
              <a:avLst>
                <a:gd name="adj" fmla="val 5528"/>
              </a:avLst>
            </a:prstGeom>
            <a:ln>
              <a:headEnd/>
              <a:tailEnd type="none" w="lg" len="med"/>
            </a:ln>
          </p:spPr>
          <p:style>
            <a:lnRef idx="1">
              <a:schemeClr val="dk1"/>
            </a:lnRef>
            <a:fillRef idx="2">
              <a:schemeClr val="dk1"/>
            </a:fillRef>
            <a:effectRef idx="1">
              <a:schemeClr val="dk1"/>
            </a:effectRef>
            <a:fontRef idx="minor">
              <a:schemeClr val="dk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 Box 133"/>
            <p:cNvSpPr txBox="1">
              <a:spLocks noChangeArrowheads="1"/>
            </p:cNvSpPr>
            <p:nvPr/>
          </p:nvSpPr>
          <p:spPr bwMode="auto">
            <a:xfrm>
              <a:off x="3390828" y="4389370"/>
              <a:ext cx="454099"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marL="354013" indent="-354013"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spcBef>
                  <a:spcPct val="50000"/>
                </a:spcBef>
              </a:pPr>
              <a:r>
                <a:rPr lang="en-US" sz="1400" dirty="0">
                  <a:latin typeface="Verdana" panose="020B0604030504040204" pitchFamily="34" charset="0"/>
                  <a:ea typeface="Verdana" panose="020B0604030504040204" pitchFamily="34" charset="0"/>
                  <a:cs typeface="Verdana" panose="020B0604030504040204" pitchFamily="34" charset="0"/>
                </a:rPr>
                <a:t>Ports</a:t>
              </a:r>
            </a:p>
          </p:txBody>
        </p:sp>
        <p:sp>
          <p:nvSpPr>
            <p:cNvPr id="9" name="Text Box 149"/>
            <p:cNvSpPr txBox="1">
              <a:spLocks noChangeArrowheads="1"/>
            </p:cNvSpPr>
            <p:nvPr/>
          </p:nvSpPr>
          <p:spPr bwMode="auto">
            <a:xfrm>
              <a:off x="3924215" y="4394073"/>
              <a:ext cx="98103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marL="354013" indent="-354013"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spcBef>
                  <a:spcPts val="0"/>
                </a:spcBef>
              </a:pPr>
              <a:r>
                <a:rPr lang="en-US" sz="1400" dirty="0">
                  <a:latin typeface="Verdana" panose="020B0604030504040204" pitchFamily="34" charset="0"/>
                  <a:ea typeface="Verdana" panose="020B0604030504040204" pitchFamily="34" charset="0"/>
                  <a:cs typeface="Verdana" panose="020B0604030504040204" pitchFamily="34" charset="0"/>
                </a:rPr>
                <a:t>Front-end </a:t>
              </a:r>
            </a:p>
            <a:p>
              <a:pPr algn="ctr">
                <a:spcBef>
                  <a:spcPts val="0"/>
                </a:spcBef>
              </a:pPr>
              <a:r>
                <a:rPr lang="en-US" sz="1400" dirty="0">
                  <a:latin typeface="Verdana" panose="020B0604030504040204" pitchFamily="34" charset="0"/>
                  <a:ea typeface="Verdana" panose="020B0604030504040204" pitchFamily="34" charset="0"/>
                  <a:cs typeface="Verdana" panose="020B0604030504040204" pitchFamily="34" charset="0"/>
                </a:rPr>
                <a:t>Controllers</a:t>
              </a:r>
            </a:p>
          </p:txBody>
        </p:sp>
        <p:sp>
          <p:nvSpPr>
            <p:cNvPr id="11" name="Line 5"/>
            <p:cNvSpPr>
              <a:spLocks noChangeShapeType="1"/>
            </p:cNvSpPr>
            <p:nvPr/>
          </p:nvSpPr>
          <p:spPr bwMode="auto">
            <a:xfrm flipH="1">
              <a:off x="1676333" y="2842452"/>
              <a:ext cx="388004"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12" name="Line 6"/>
            <p:cNvSpPr>
              <a:spLocks noChangeShapeType="1"/>
            </p:cNvSpPr>
            <p:nvPr/>
          </p:nvSpPr>
          <p:spPr bwMode="auto">
            <a:xfrm flipH="1">
              <a:off x="1673638" y="2925980"/>
              <a:ext cx="388004"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a:latin typeface="Verdana" panose="020B0604030504040204" pitchFamily="34" charset="0"/>
                <a:ea typeface="Verdana" panose="020B0604030504040204" pitchFamily="34" charset="0"/>
                <a:cs typeface="Verdana" panose="020B0604030504040204" pitchFamily="34" charset="0"/>
              </a:endParaRPr>
            </a:p>
          </p:txBody>
        </p:sp>
        <p:cxnSp>
          <p:nvCxnSpPr>
            <p:cNvPr id="13" name="Elbow Connector 12"/>
            <p:cNvCxnSpPr/>
            <p:nvPr/>
          </p:nvCxnSpPr>
          <p:spPr>
            <a:xfrm>
              <a:off x="2639561" y="3026245"/>
              <a:ext cx="972749" cy="420443"/>
            </a:xfrm>
            <a:prstGeom prst="bentConnector3">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10800000">
              <a:off x="2658859" y="2941276"/>
              <a:ext cx="953452" cy="192853"/>
            </a:xfrm>
            <a:prstGeom prst="bentConnector3">
              <a:avLst>
                <a:gd name="adj1" fmla="val 45337"/>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cxnSp>
        <p:cxnSp>
          <p:nvCxnSpPr>
            <p:cNvPr id="15" name="Elbow Connector 14"/>
            <p:cNvCxnSpPr/>
            <p:nvPr/>
          </p:nvCxnSpPr>
          <p:spPr>
            <a:xfrm rot="10800000" flipV="1">
              <a:off x="2647640" y="2399885"/>
              <a:ext cx="964671" cy="376848"/>
            </a:xfrm>
            <a:prstGeom prst="bentConnector3">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rot="10800000" flipV="1">
              <a:off x="2675462" y="2712443"/>
              <a:ext cx="936848" cy="142515"/>
            </a:xfrm>
            <a:prstGeom prst="bentConnector3">
              <a:avLst>
                <a:gd name="adj1" fmla="val 45686"/>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cxnSp>
        <p:sp>
          <p:nvSpPr>
            <p:cNvPr id="19" name="Line 19"/>
            <p:cNvSpPr>
              <a:spLocks noChangeShapeType="1"/>
            </p:cNvSpPr>
            <p:nvPr/>
          </p:nvSpPr>
          <p:spPr bwMode="auto">
            <a:xfrm flipH="1">
              <a:off x="4388318" y="2842452"/>
              <a:ext cx="1422681"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20" name="Line 35"/>
            <p:cNvSpPr>
              <a:spLocks noChangeShapeType="1"/>
            </p:cNvSpPr>
            <p:nvPr/>
          </p:nvSpPr>
          <p:spPr bwMode="auto">
            <a:xfrm flipH="1">
              <a:off x="4388318" y="2971786"/>
              <a:ext cx="1422681"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21" name="Line 110"/>
            <p:cNvSpPr>
              <a:spLocks noChangeShapeType="1"/>
            </p:cNvSpPr>
            <p:nvPr/>
          </p:nvSpPr>
          <p:spPr bwMode="auto">
            <a:xfrm>
              <a:off x="6546757" y="3426475"/>
              <a:ext cx="386983"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22" name="Line 111"/>
            <p:cNvSpPr>
              <a:spLocks noChangeShapeType="1"/>
            </p:cNvSpPr>
            <p:nvPr/>
          </p:nvSpPr>
          <p:spPr bwMode="auto">
            <a:xfrm>
              <a:off x="6843808" y="2687671"/>
              <a:ext cx="0" cy="172144"/>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23" name="Line 114"/>
            <p:cNvSpPr>
              <a:spLocks noChangeShapeType="1"/>
            </p:cNvSpPr>
            <p:nvPr/>
          </p:nvSpPr>
          <p:spPr bwMode="auto">
            <a:xfrm>
              <a:off x="6438322" y="2385739"/>
              <a:ext cx="489215"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24" name="Line 115"/>
            <p:cNvSpPr>
              <a:spLocks noChangeShapeType="1"/>
            </p:cNvSpPr>
            <p:nvPr/>
          </p:nvSpPr>
          <p:spPr bwMode="auto">
            <a:xfrm>
              <a:off x="6918997" y="2777784"/>
              <a:ext cx="254627"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25" name="Line 116"/>
            <p:cNvSpPr>
              <a:spLocks noChangeShapeType="1"/>
            </p:cNvSpPr>
            <p:nvPr/>
          </p:nvSpPr>
          <p:spPr bwMode="auto">
            <a:xfrm>
              <a:off x="6836784" y="2848514"/>
              <a:ext cx="343815"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26" name="Line 117"/>
            <p:cNvSpPr>
              <a:spLocks noChangeShapeType="1"/>
            </p:cNvSpPr>
            <p:nvPr/>
          </p:nvSpPr>
          <p:spPr bwMode="auto">
            <a:xfrm>
              <a:off x="6920447" y="2975828"/>
              <a:ext cx="254627"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27" name="Line 118"/>
            <p:cNvSpPr>
              <a:spLocks noChangeShapeType="1"/>
            </p:cNvSpPr>
            <p:nvPr/>
          </p:nvSpPr>
          <p:spPr bwMode="auto">
            <a:xfrm>
              <a:off x="6586602" y="2696952"/>
              <a:ext cx="261364"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28" name="Line 119"/>
            <p:cNvSpPr>
              <a:spLocks noChangeShapeType="1"/>
            </p:cNvSpPr>
            <p:nvPr/>
          </p:nvSpPr>
          <p:spPr bwMode="auto">
            <a:xfrm flipV="1">
              <a:off x="6592664" y="3115266"/>
              <a:ext cx="261364"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29" name="Line 120"/>
            <p:cNvSpPr>
              <a:spLocks noChangeShapeType="1"/>
            </p:cNvSpPr>
            <p:nvPr/>
          </p:nvSpPr>
          <p:spPr bwMode="auto">
            <a:xfrm>
              <a:off x="6840825" y="2913181"/>
              <a:ext cx="358635"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30" name="Line 123"/>
            <p:cNvSpPr>
              <a:spLocks noChangeShapeType="1"/>
            </p:cNvSpPr>
            <p:nvPr/>
          </p:nvSpPr>
          <p:spPr bwMode="auto">
            <a:xfrm>
              <a:off x="6923816" y="2378463"/>
              <a:ext cx="0" cy="405238"/>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31" name="Line 124"/>
            <p:cNvSpPr>
              <a:spLocks noChangeShapeType="1"/>
            </p:cNvSpPr>
            <p:nvPr/>
          </p:nvSpPr>
          <p:spPr bwMode="auto">
            <a:xfrm>
              <a:off x="6850391" y="2911160"/>
              <a:ext cx="0" cy="214372"/>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32" name="Line 123"/>
            <p:cNvSpPr>
              <a:spLocks noChangeShapeType="1"/>
            </p:cNvSpPr>
            <p:nvPr/>
          </p:nvSpPr>
          <p:spPr bwMode="auto">
            <a:xfrm>
              <a:off x="6930702" y="2966470"/>
              <a:ext cx="0" cy="469485"/>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34" name="Rectangle 38"/>
            <p:cNvSpPr>
              <a:spLocks noChangeArrowheads="1"/>
            </p:cNvSpPr>
            <p:nvPr/>
          </p:nvSpPr>
          <p:spPr bwMode="auto">
            <a:xfrm>
              <a:off x="4691447" y="2486782"/>
              <a:ext cx="109126" cy="109127"/>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35" name="Rectangle 39"/>
            <p:cNvSpPr>
              <a:spLocks noChangeArrowheads="1"/>
            </p:cNvSpPr>
            <p:nvPr/>
          </p:nvSpPr>
          <p:spPr bwMode="auto">
            <a:xfrm>
              <a:off x="4800572" y="2486782"/>
              <a:ext cx="109127" cy="109127"/>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36" name="Rectangle 40"/>
            <p:cNvSpPr>
              <a:spLocks noChangeArrowheads="1"/>
            </p:cNvSpPr>
            <p:nvPr/>
          </p:nvSpPr>
          <p:spPr bwMode="auto">
            <a:xfrm>
              <a:off x="4909699" y="2486782"/>
              <a:ext cx="109126" cy="109127"/>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37" name="Rectangle 41"/>
            <p:cNvSpPr>
              <a:spLocks noChangeArrowheads="1"/>
            </p:cNvSpPr>
            <p:nvPr/>
          </p:nvSpPr>
          <p:spPr bwMode="auto">
            <a:xfrm>
              <a:off x="5018825" y="2486782"/>
              <a:ext cx="109127" cy="109127"/>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38" name="Rectangle 42"/>
            <p:cNvSpPr>
              <a:spLocks noChangeArrowheads="1"/>
            </p:cNvSpPr>
            <p:nvPr/>
          </p:nvSpPr>
          <p:spPr bwMode="auto">
            <a:xfrm>
              <a:off x="5127951" y="2486782"/>
              <a:ext cx="109126" cy="109127"/>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39" name="Rectangle 43"/>
            <p:cNvSpPr>
              <a:spLocks noChangeArrowheads="1"/>
            </p:cNvSpPr>
            <p:nvPr/>
          </p:nvSpPr>
          <p:spPr bwMode="auto">
            <a:xfrm>
              <a:off x="5237077" y="2486782"/>
              <a:ext cx="109127" cy="109127"/>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40" name="Rectangle 44"/>
            <p:cNvSpPr>
              <a:spLocks noChangeArrowheads="1"/>
            </p:cNvSpPr>
            <p:nvPr/>
          </p:nvSpPr>
          <p:spPr bwMode="auto">
            <a:xfrm>
              <a:off x="5346203" y="2486782"/>
              <a:ext cx="109126" cy="109127"/>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41" name="Rectangle 45"/>
            <p:cNvSpPr>
              <a:spLocks noChangeArrowheads="1"/>
            </p:cNvSpPr>
            <p:nvPr/>
          </p:nvSpPr>
          <p:spPr bwMode="auto">
            <a:xfrm>
              <a:off x="5455329" y="2486782"/>
              <a:ext cx="109127" cy="109127"/>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42" name="Rectangle 41"/>
            <p:cNvSpPr>
              <a:spLocks noChangeArrowheads="1"/>
            </p:cNvSpPr>
            <p:nvPr/>
          </p:nvSpPr>
          <p:spPr bwMode="auto">
            <a:xfrm>
              <a:off x="4691447" y="2595908"/>
              <a:ext cx="109126" cy="10912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43" name="Rectangle 42"/>
            <p:cNvSpPr>
              <a:spLocks noChangeArrowheads="1"/>
            </p:cNvSpPr>
            <p:nvPr/>
          </p:nvSpPr>
          <p:spPr bwMode="auto">
            <a:xfrm>
              <a:off x="4800572" y="2595908"/>
              <a:ext cx="109127" cy="10912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44" name="Rectangle 43"/>
            <p:cNvSpPr>
              <a:spLocks noChangeArrowheads="1"/>
            </p:cNvSpPr>
            <p:nvPr/>
          </p:nvSpPr>
          <p:spPr bwMode="auto">
            <a:xfrm>
              <a:off x="4909699" y="2595908"/>
              <a:ext cx="109126" cy="10912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45" name="Rectangle 44"/>
            <p:cNvSpPr>
              <a:spLocks noChangeArrowheads="1"/>
            </p:cNvSpPr>
            <p:nvPr/>
          </p:nvSpPr>
          <p:spPr bwMode="auto">
            <a:xfrm>
              <a:off x="5018825" y="2595908"/>
              <a:ext cx="109127" cy="10912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46" name="Rectangle 45"/>
            <p:cNvSpPr>
              <a:spLocks noChangeArrowheads="1"/>
            </p:cNvSpPr>
            <p:nvPr/>
          </p:nvSpPr>
          <p:spPr bwMode="auto">
            <a:xfrm>
              <a:off x="5127951" y="2595908"/>
              <a:ext cx="109126" cy="10912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47" name="Rectangle 46"/>
            <p:cNvSpPr>
              <a:spLocks noChangeArrowheads="1"/>
            </p:cNvSpPr>
            <p:nvPr/>
          </p:nvSpPr>
          <p:spPr bwMode="auto">
            <a:xfrm>
              <a:off x="5237077" y="2595908"/>
              <a:ext cx="109127" cy="10912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48" name="Rectangle 47"/>
            <p:cNvSpPr>
              <a:spLocks noChangeArrowheads="1"/>
            </p:cNvSpPr>
            <p:nvPr/>
          </p:nvSpPr>
          <p:spPr bwMode="auto">
            <a:xfrm>
              <a:off x="5346203" y="2595908"/>
              <a:ext cx="109126" cy="10912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49" name="Rectangle 48"/>
            <p:cNvSpPr>
              <a:spLocks noChangeArrowheads="1"/>
            </p:cNvSpPr>
            <p:nvPr/>
          </p:nvSpPr>
          <p:spPr bwMode="auto">
            <a:xfrm>
              <a:off x="5455329" y="2595908"/>
              <a:ext cx="109127" cy="10912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50" name="Rectangle 56"/>
            <p:cNvSpPr>
              <a:spLocks noChangeArrowheads="1"/>
            </p:cNvSpPr>
            <p:nvPr/>
          </p:nvSpPr>
          <p:spPr bwMode="auto">
            <a:xfrm>
              <a:off x="4691447" y="2705034"/>
              <a:ext cx="109126" cy="109127"/>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51" name="Rectangle 57"/>
            <p:cNvSpPr>
              <a:spLocks noChangeArrowheads="1"/>
            </p:cNvSpPr>
            <p:nvPr/>
          </p:nvSpPr>
          <p:spPr bwMode="auto">
            <a:xfrm>
              <a:off x="4800572" y="2705034"/>
              <a:ext cx="109127" cy="109127"/>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52" name="Rectangle 58"/>
            <p:cNvSpPr>
              <a:spLocks noChangeArrowheads="1"/>
            </p:cNvSpPr>
            <p:nvPr/>
          </p:nvSpPr>
          <p:spPr bwMode="auto">
            <a:xfrm>
              <a:off x="4909699" y="2705034"/>
              <a:ext cx="109126" cy="109127"/>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53" name="Rectangle 59"/>
            <p:cNvSpPr>
              <a:spLocks noChangeArrowheads="1"/>
            </p:cNvSpPr>
            <p:nvPr/>
          </p:nvSpPr>
          <p:spPr bwMode="auto">
            <a:xfrm>
              <a:off x="5018825" y="2705034"/>
              <a:ext cx="109127" cy="109127"/>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54" name="Rectangle 60"/>
            <p:cNvSpPr>
              <a:spLocks noChangeArrowheads="1"/>
            </p:cNvSpPr>
            <p:nvPr/>
          </p:nvSpPr>
          <p:spPr bwMode="auto">
            <a:xfrm>
              <a:off x="5127951" y="2705034"/>
              <a:ext cx="109126" cy="109127"/>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55" name="Rectangle 61"/>
            <p:cNvSpPr>
              <a:spLocks noChangeArrowheads="1"/>
            </p:cNvSpPr>
            <p:nvPr/>
          </p:nvSpPr>
          <p:spPr bwMode="auto">
            <a:xfrm>
              <a:off x="5237077" y="2705034"/>
              <a:ext cx="109127" cy="109127"/>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56" name="Rectangle 62"/>
            <p:cNvSpPr>
              <a:spLocks noChangeArrowheads="1"/>
            </p:cNvSpPr>
            <p:nvPr/>
          </p:nvSpPr>
          <p:spPr bwMode="auto">
            <a:xfrm>
              <a:off x="5346203" y="2705034"/>
              <a:ext cx="109126" cy="109127"/>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57" name="Rectangle 63"/>
            <p:cNvSpPr>
              <a:spLocks noChangeArrowheads="1"/>
            </p:cNvSpPr>
            <p:nvPr/>
          </p:nvSpPr>
          <p:spPr bwMode="auto">
            <a:xfrm>
              <a:off x="5455329" y="2705034"/>
              <a:ext cx="109127" cy="109127"/>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58" name="Rectangle 65"/>
            <p:cNvSpPr>
              <a:spLocks noChangeArrowheads="1"/>
            </p:cNvSpPr>
            <p:nvPr/>
          </p:nvSpPr>
          <p:spPr bwMode="auto">
            <a:xfrm>
              <a:off x="4691447" y="2814160"/>
              <a:ext cx="109126" cy="10912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59" name="Rectangle 66"/>
            <p:cNvSpPr>
              <a:spLocks noChangeArrowheads="1"/>
            </p:cNvSpPr>
            <p:nvPr/>
          </p:nvSpPr>
          <p:spPr bwMode="auto">
            <a:xfrm>
              <a:off x="4800572" y="2814160"/>
              <a:ext cx="109127" cy="10912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60" name="Rectangle 67"/>
            <p:cNvSpPr>
              <a:spLocks noChangeArrowheads="1"/>
            </p:cNvSpPr>
            <p:nvPr/>
          </p:nvSpPr>
          <p:spPr bwMode="auto">
            <a:xfrm>
              <a:off x="4909699" y="2814160"/>
              <a:ext cx="109126" cy="10912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61" name="Rectangle 68"/>
            <p:cNvSpPr>
              <a:spLocks noChangeArrowheads="1"/>
            </p:cNvSpPr>
            <p:nvPr/>
          </p:nvSpPr>
          <p:spPr bwMode="auto">
            <a:xfrm>
              <a:off x="5018825" y="2814160"/>
              <a:ext cx="109127" cy="10912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62" name="Rectangle 69"/>
            <p:cNvSpPr>
              <a:spLocks noChangeArrowheads="1"/>
            </p:cNvSpPr>
            <p:nvPr/>
          </p:nvSpPr>
          <p:spPr bwMode="auto">
            <a:xfrm>
              <a:off x="5127951" y="2814160"/>
              <a:ext cx="109126" cy="10912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63" name="Rectangle 70"/>
            <p:cNvSpPr>
              <a:spLocks noChangeArrowheads="1"/>
            </p:cNvSpPr>
            <p:nvPr/>
          </p:nvSpPr>
          <p:spPr bwMode="auto">
            <a:xfrm>
              <a:off x="5237077" y="2814160"/>
              <a:ext cx="109127" cy="10912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64" name="Rectangle 71"/>
            <p:cNvSpPr>
              <a:spLocks noChangeArrowheads="1"/>
            </p:cNvSpPr>
            <p:nvPr/>
          </p:nvSpPr>
          <p:spPr bwMode="auto">
            <a:xfrm>
              <a:off x="5346203" y="2814160"/>
              <a:ext cx="109126" cy="10912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65" name="Rectangle 72"/>
            <p:cNvSpPr>
              <a:spLocks noChangeArrowheads="1"/>
            </p:cNvSpPr>
            <p:nvPr/>
          </p:nvSpPr>
          <p:spPr bwMode="auto">
            <a:xfrm>
              <a:off x="5455329" y="2814160"/>
              <a:ext cx="109127" cy="10912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66" name="Rectangle 74"/>
            <p:cNvSpPr>
              <a:spLocks noChangeArrowheads="1"/>
            </p:cNvSpPr>
            <p:nvPr/>
          </p:nvSpPr>
          <p:spPr bwMode="auto">
            <a:xfrm>
              <a:off x="4691447" y="2923286"/>
              <a:ext cx="109126" cy="109127"/>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67" name="Rectangle 75"/>
            <p:cNvSpPr>
              <a:spLocks noChangeArrowheads="1"/>
            </p:cNvSpPr>
            <p:nvPr/>
          </p:nvSpPr>
          <p:spPr bwMode="auto">
            <a:xfrm>
              <a:off x="4800572" y="2923286"/>
              <a:ext cx="109127" cy="109127"/>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68" name="Rectangle 76"/>
            <p:cNvSpPr>
              <a:spLocks noChangeArrowheads="1"/>
            </p:cNvSpPr>
            <p:nvPr/>
          </p:nvSpPr>
          <p:spPr bwMode="auto">
            <a:xfrm>
              <a:off x="4909699" y="2923286"/>
              <a:ext cx="109126" cy="109127"/>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69" name="Rectangle 77"/>
            <p:cNvSpPr>
              <a:spLocks noChangeArrowheads="1"/>
            </p:cNvSpPr>
            <p:nvPr/>
          </p:nvSpPr>
          <p:spPr bwMode="auto">
            <a:xfrm>
              <a:off x="5018825" y="2923286"/>
              <a:ext cx="109127" cy="109127"/>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70" name="Rectangle 78"/>
            <p:cNvSpPr>
              <a:spLocks noChangeArrowheads="1"/>
            </p:cNvSpPr>
            <p:nvPr/>
          </p:nvSpPr>
          <p:spPr bwMode="auto">
            <a:xfrm>
              <a:off x="5127951" y="2923286"/>
              <a:ext cx="109126" cy="109127"/>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71" name="Rectangle 79"/>
            <p:cNvSpPr>
              <a:spLocks noChangeArrowheads="1"/>
            </p:cNvSpPr>
            <p:nvPr/>
          </p:nvSpPr>
          <p:spPr bwMode="auto">
            <a:xfrm>
              <a:off x="5237077" y="2923286"/>
              <a:ext cx="109127" cy="109127"/>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72" name="Rectangle 80"/>
            <p:cNvSpPr>
              <a:spLocks noChangeArrowheads="1"/>
            </p:cNvSpPr>
            <p:nvPr/>
          </p:nvSpPr>
          <p:spPr bwMode="auto">
            <a:xfrm>
              <a:off x="5346203" y="2923286"/>
              <a:ext cx="109126" cy="109127"/>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73" name="Rectangle 81"/>
            <p:cNvSpPr>
              <a:spLocks noChangeArrowheads="1"/>
            </p:cNvSpPr>
            <p:nvPr/>
          </p:nvSpPr>
          <p:spPr bwMode="auto">
            <a:xfrm>
              <a:off x="5455329" y="2923286"/>
              <a:ext cx="109127" cy="109127"/>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74" name="Rectangle 83"/>
            <p:cNvSpPr>
              <a:spLocks noChangeArrowheads="1"/>
            </p:cNvSpPr>
            <p:nvPr/>
          </p:nvSpPr>
          <p:spPr bwMode="auto">
            <a:xfrm>
              <a:off x="4691447" y="3032413"/>
              <a:ext cx="109126" cy="10912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75" name="Rectangle 84"/>
            <p:cNvSpPr>
              <a:spLocks noChangeArrowheads="1"/>
            </p:cNvSpPr>
            <p:nvPr/>
          </p:nvSpPr>
          <p:spPr bwMode="auto">
            <a:xfrm>
              <a:off x="4800572" y="3032413"/>
              <a:ext cx="109127" cy="10912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76" name="Rectangle 85"/>
            <p:cNvSpPr>
              <a:spLocks noChangeArrowheads="1"/>
            </p:cNvSpPr>
            <p:nvPr/>
          </p:nvSpPr>
          <p:spPr bwMode="auto">
            <a:xfrm>
              <a:off x="4909699" y="3032413"/>
              <a:ext cx="109126" cy="10912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77" name="Rectangle 86"/>
            <p:cNvSpPr>
              <a:spLocks noChangeArrowheads="1"/>
            </p:cNvSpPr>
            <p:nvPr/>
          </p:nvSpPr>
          <p:spPr bwMode="auto">
            <a:xfrm>
              <a:off x="5018825" y="3032413"/>
              <a:ext cx="109127" cy="10912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78" name="Rectangle 87"/>
            <p:cNvSpPr>
              <a:spLocks noChangeArrowheads="1"/>
            </p:cNvSpPr>
            <p:nvPr/>
          </p:nvSpPr>
          <p:spPr bwMode="auto">
            <a:xfrm>
              <a:off x="5127951" y="3032413"/>
              <a:ext cx="109126" cy="10912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79" name="Rectangle 88"/>
            <p:cNvSpPr>
              <a:spLocks noChangeArrowheads="1"/>
            </p:cNvSpPr>
            <p:nvPr/>
          </p:nvSpPr>
          <p:spPr bwMode="auto">
            <a:xfrm>
              <a:off x="5237077" y="3032413"/>
              <a:ext cx="109127" cy="10912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80" name="Rectangle 89"/>
            <p:cNvSpPr>
              <a:spLocks noChangeArrowheads="1"/>
            </p:cNvSpPr>
            <p:nvPr/>
          </p:nvSpPr>
          <p:spPr bwMode="auto">
            <a:xfrm>
              <a:off x="5346203" y="3032413"/>
              <a:ext cx="109126" cy="10912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81" name="Rectangle 90"/>
            <p:cNvSpPr>
              <a:spLocks noChangeArrowheads="1"/>
            </p:cNvSpPr>
            <p:nvPr/>
          </p:nvSpPr>
          <p:spPr bwMode="auto">
            <a:xfrm>
              <a:off x="5455329" y="3032413"/>
              <a:ext cx="109127" cy="10912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82" name="Rectangle 92"/>
            <p:cNvSpPr>
              <a:spLocks noChangeArrowheads="1"/>
            </p:cNvSpPr>
            <p:nvPr/>
          </p:nvSpPr>
          <p:spPr bwMode="auto">
            <a:xfrm>
              <a:off x="4691447" y="3141538"/>
              <a:ext cx="109126" cy="109127"/>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83" name="Rectangle 93"/>
            <p:cNvSpPr>
              <a:spLocks noChangeArrowheads="1"/>
            </p:cNvSpPr>
            <p:nvPr/>
          </p:nvSpPr>
          <p:spPr bwMode="auto">
            <a:xfrm>
              <a:off x="4800572" y="3141538"/>
              <a:ext cx="109127" cy="109127"/>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84" name="Rectangle 94"/>
            <p:cNvSpPr>
              <a:spLocks noChangeArrowheads="1"/>
            </p:cNvSpPr>
            <p:nvPr/>
          </p:nvSpPr>
          <p:spPr bwMode="auto">
            <a:xfrm>
              <a:off x="4909699" y="3141538"/>
              <a:ext cx="109126" cy="109127"/>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85" name="Rectangle 95"/>
            <p:cNvSpPr>
              <a:spLocks noChangeArrowheads="1"/>
            </p:cNvSpPr>
            <p:nvPr/>
          </p:nvSpPr>
          <p:spPr bwMode="auto">
            <a:xfrm>
              <a:off x="5018825" y="3141538"/>
              <a:ext cx="109127" cy="109127"/>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86" name="Rectangle 96"/>
            <p:cNvSpPr>
              <a:spLocks noChangeArrowheads="1"/>
            </p:cNvSpPr>
            <p:nvPr/>
          </p:nvSpPr>
          <p:spPr bwMode="auto">
            <a:xfrm>
              <a:off x="5127951" y="3141538"/>
              <a:ext cx="109126" cy="109127"/>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87" name="Rectangle 97"/>
            <p:cNvSpPr>
              <a:spLocks noChangeArrowheads="1"/>
            </p:cNvSpPr>
            <p:nvPr/>
          </p:nvSpPr>
          <p:spPr bwMode="auto">
            <a:xfrm>
              <a:off x="5237077" y="3141538"/>
              <a:ext cx="109127" cy="109127"/>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88" name="Rectangle 98"/>
            <p:cNvSpPr>
              <a:spLocks noChangeArrowheads="1"/>
            </p:cNvSpPr>
            <p:nvPr/>
          </p:nvSpPr>
          <p:spPr bwMode="auto">
            <a:xfrm>
              <a:off x="5346203" y="3141538"/>
              <a:ext cx="109126" cy="109127"/>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89" name="Rectangle 99"/>
            <p:cNvSpPr>
              <a:spLocks noChangeArrowheads="1"/>
            </p:cNvSpPr>
            <p:nvPr/>
          </p:nvSpPr>
          <p:spPr bwMode="auto">
            <a:xfrm>
              <a:off x="5455329" y="3141538"/>
              <a:ext cx="109127" cy="109127"/>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90" name="Rectangle 101"/>
            <p:cNvSpPr>
              <a:spLocks noChangeArrowheads="1"/>
            </p:cNvSpPr>
            <p:nvPr/>
          </p:nvSpPr>
          <p:spPr bwMode="auto">
            <a:xfrm>
              <a:off x="4691447" y="3250665"/>
              <a:ext cx="109126" cy="10912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91" name="Rectangle 102"/>
            <p:cNvSpPr>
              <a:spLocks noChangeArrowheads="1"/>
            </p:cNvSpPr>
            <p:nvPr/>
          </p:nvSpPr>
          <p:spPr bwMode="auto">
            <a:xfrm>
              <a:off x="4800572" y="3250665"/>
              <a:ext cx="109127" cy="10912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92" name="Rectangle 103"/>
            <p:cNvSpPr>
              <a:spLocks noChangeArrowheads="1"/>
            </p:cNvSpPr>
            <p:nvPr/>
          </p:nvSpPr>
          <p:spPr bwMode="auto">
            <a:xfrm>
              <a:off x="4909699" y="3250665"/>
              <a:ext cx="109126" cy="10912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93" name="Rectangle 104"/>
            <p:cNvSpPr>
              <a:spLocks noChangeArrowheads="1"/>
            </p:cNvSpPr>
            <p:nvPr/>
          </p:nvSpPr>
          <p:spPr bwMode="auto">
            <a:xfrm>
              <a:off x="5018825" y="3250665"/>
              <a:ext cx="109127" cy="10912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94" name="Rectangle 105"/>
            <p:cNvSpPr>
              <a:spLocks noChangeArrowheads="1"/>
            </p:cNvSpPr>
            <p:nvPr/>
          </p:nvSpPr>
          <p:spPr bwMode="auto">
            <a:xfrm>
              <a:off x="5127951" y="3250665"/>
              <a:ext cx="109126" cy="10912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95" name="Rectangle 106"/>
            <p:cNvSpPr>
              <a:spLocks noChangeArrowheads="1"/>
            </p:cNvSpPr>
            <p:nvPr/>
          </p:nvSpPr>
          <p:spPr bwMode="auto">
            <a:xfrm>
              <a:off x="5237077" y="3250665"/>
              <a:ext cx="109127" cy="10912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96" name="Rectangle 107"/>
            <p:cNvSpPr>
              <a:spLocks noChangeArrowheads="1"/>
            </p:cNvSpPr>
            <p:nvPr/>
          </p:nvSpPr>
          <p:spPr bwMode="auto">
            <a:xfrm>
              <a:off x="5346203" y="3250665"/>
              <a:ext cx="109126" cy="10912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97" name="Rectangle 108"/>
            <p:cNvSpPr>
              <a:spLocks noChangeArrowheads="1"/>
            </p:cNvSpPr>
            <p:nvPr/>
          </p:nvSpPr>
          <p:spPr bwMode="auto">
            <a:xfrm>
              <a:off x="5455329" y="3250665"/>
              <a:ext cx="109127" cy="109126"/>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99" name="AutoShape 13"/>
            <p:cNvSpPr>
              <a:spLocks noChangeArrowheads="1"/>
            </p:cNvSpPr>
            <p:nvPr/>
          </p:nvSpPr>
          <p:spPr bwMode="auto">
            <a:xfrm>
              <a:off x="7154194" y="2129764"/>
              <a:ext cx="1177484" cy="1585696"/>
            </a:xfrm>
            <a:prstGeom prst="roundRect">
              <a:avLst>
                <a:gd name="adj" fmla="val 11657"/>
              </a:avLst>
            </a:prstGeom>
            <a:ln>
              <a:headEnd/>
              <a:tailEnd type="none" w="lg" len="med"/>
            </a:ln>
            <a:extLst/>
          </p:spPr>
          <p:style>
            <a:lnRef idx="1">
              <a:schemeClr val="dk1"/>
            </a:lnRef>
            <a:fillRef idx="1002">
              <a:schemeClr val="lt1"/>
            </a:fillRef>
            <a:effectRef idx="1">
              <a:schemeClr val="dk1"/>
            </a:effectRef>
            <a:fontRef idx="minor">
              <a:schemeClr val="dk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06" name="Rectangle 126"/>
            <p:cNvSpPr>
              <a:spLocks noChangeArrowheads="1"/>
            </p:cNvSpPr>
            <p:nvPr/>
          </p:nvSpPr>
          <p:spPr bwMode="auto">
            <a:xfrm>
              <a:off x="5816388" y="2110903"/>
              <a:ext cx="665535" cy="1588391"/>
            </a:xfrm>
            <a:prstGeom prst="rect">
              <a:avLst/>
            </a:prstGeom>
            <a:ln>
              <a:headEnd/>
              <a:tailEnd type="none" w="lg" len="me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07" name="Rectangle 130"/>
            <p:cNvSpPr>
              <a:spLocks noChangeArrowheads="1"/>
            </p:cNvSpPr>
            <p:nvPr/>
          </p:nvSpPr>
          <p:spPr bwMode="auto">
            <a:xfrm>
              <a:off x="6481923" y="2317030"/>
              <a:ext cx="127988" cy="127988"/>
            </a:xfrm>
            <a:prstGeom prst="rect">
              <a:avLst/>
            </a:prstGeom>
            <a:ln>
              <a:solidFill>
                <a:schemeClr val="bg2">
                  <a:lumMod val="60000"/>
                  <a:lumOff val="40000"/>
                </a:schemeClr>
              </a:solidFill>
              <a:headEnd/>
              <a:tailEnd/>
            </a:ln>
            <a:extLst/>
          </p:spPr>
          <p:style>
            <a:lnRef idx="1">
              <a:schemeClr val="accent3"/>
            </a:lnRef>
            <a:fillRef idx="1001">
              <a:schemeClr val="lt2"/>
            </a:fillRef>
            <a:effectRef idx="2">
              <a:schemeClr val="accent3"/>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08" name="Rectangle 131"/>
            <p:cNvSpPr>
              <a:spLocks noChangeArrowheads="1"/>
            </p:cNvSpPr>
            <p:nvPr/>
          </p:nvSpPr>
          <p:spPr bwMode="auto">
            <a:xfrm>
              <a:off x="6481923" y="2629589"/>
              <a:ext cx="127988" cy="127988"/>
            </a:xfrm>
            <a:prstGeom prst="rect">
              <a:avLst/>
            </a:prstGeom>
            <a:ln>
              <a:solidFill>
                <a:schemeClr val="bg2">
                  <a:lumMod val="60000"/>
                  <a:lumOff val="40000"/>
                </a:schemeClr>
              </a:solidFill>
              <a:headEnd/>
              <a:tailEnd/>
            </a:ln>
            <a:extLst/>
          </p:spPr>
          <p:style>
            <a:lnRef idx="1">
              <a:schemeClr val="accent3"/>
            </a:lnRef>
            <a:fillRef idx="1001">
              <a:schemeClr val="lt2"/>
            </a:fillRef>
            <a:effectRef idx="2">
              <a:schemeClr val="accent3"/>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09" name="Rectangle 133"/>
            <p:cNvSpPr>
              <a:spLocks noChangeArrowheads="1"/>
            </p:cNvSpPr>
            <p:nvPr/>
          </p:nvSpPr>
          <p:spPr bwMode="auto">
            <a:xfrm>
              <a:off x="6481923" y="3051274"/>
              <a:ext cx="127988" cy="127987"/>
            </a:xfrm>
            <a:prstGeom prst="rect">
              <a:avLst/>
            </a:prstGeom>
            <a:ln>
              <a:solidFill>
                <a:schemeClr val="bg2">
                  <a:lumMod val="60000"/>
                  <a:lumOff val="40000"/>
                </a:schemeClr>
              </a:solidFill>
              <a:headEnd/>
              <a:tailEnd/>
            </a:ln>
            <a:extLst/>
          </p:spPr>
          <p:style>
            <a:lnRef idx="1">
              <a:schemeClr val="accent3"/>
            </a:lnRef>
            <a:fillRef idx="1001">
              <a:schemeClr val="lt2"/>
            </a:fillRef>
            <a:effectRef idx="2">
              <a:schemeClr val="accent3"/>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10" name="Rectangle 134"/>
            <p:cNvSpPr>
              <a:spLocks noChangeArrowheads="1"/>
            </p:cNvSpPr>
            <p:nvPr/>
          </p:nvSpPr>
          <p:spPr bwMode="auto">
            <a:xfrm>
              <a:off x="6481923" y="3363833"/>
              <a:ext cx="127988" cy="127987"/>
            </a:xfrm>
            <a:prstGeom prst="rect">
              <a:avLst/>
            </a:prstGeom>
            <a:ln>
              <a:solidFill>
                <a:schemeClr val="bg2">
                  <a:lumMod val="60000"/>
                  <a:lumOff val="40000"/>
                </a:schemeClr>
              </a:solidFill>
              <a:headEnd/>
              <a:tailEnd/>
            </a:ln>
            <a:extLst/>
          </p:spPr>
          <p:style>
            <a:lnRef idx="1">
              <a:schemeClr val="accent3"/>
            </a:lnRef>
            <a:fillRef idx="1001">
              <a:schemeClr val="lt2"/>
            </a:fillRef>
            <a:effectRef idx="2">
              <a:schemeClr val="accent3"/>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11" name="Rectangle 127"/>
            <p:cNvSpPr>
              <a:spLocks noChangeArrowheads="1"/>
            </p:cNvSpPr>
            <p:nvPr/>
          </p:nvSpPr>
          <p:spPr bwMode="auto">
            <a:xfrm>
              <a:off x="6146461" y="2232154"/>
              <a:ext cx="335461" cy="611645"/>
            </a:xfrm>
            <a:prstGeom prst="rect">
              <a:avLst/>
            </a:prstGeom>
            <a:ln>
              <a:headEnd/>
              <a:tailEnd type="none" w="lg" len="med"/>
            </a:ln>
            <a:extLst/>
          </p:spPr>
          <p:style>
            <a:lnRef idx="0">
              <a:schemeClr val="accent1"/>
            </a:lnRef>
            <a:fillRef idx="1001">
              <a:schemeClr val="lt2"/>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12" name="Rectangle 128"/>
            <p:cNvSpPr>
              <a:spLocks noChangeArrowheads="1"/>
            </p:cNvSpPr>
            <p:nvPr/>
          </p:nvSpPr>
          <p:spPr bwMode="auto">
            <a:xfrm>
              <a:off x="6146461" y="2965051"/>
              <a:ext cx="335461" cy="611645"/>
            </a:xfrm>
            <a:prstGeom prst="rect">
              <a:avLst/>
            </a:prstGeom>
            <a:ln>
              <a:headEnd/>
              <a:tailEnd type="none" w="lg" len="med"/>
            </a:ln>
            <a:extLst/>
          </p:spPr>
          <p:style>
            <a:lnRef idx="0">
              <a:schemeClr val="accent1"/>
            </a:lnRef>
            <a:fillRef idx="1001">
              <a:schemeClr val="lt2"/>
            </a:fillRef>
            <a:effectRef idx="3">
              <a:schemeClr val="accent1"/>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14" name="Rectangle 136"/>
            <p:cNvSpPr>
              <a:spLocks noChangeArrowheads="1"/>
            </p:cNvSpPr>
            <p:nvPr/>
          </p:nvSpPr>
          <p:spPr bwMode="auto">
            <a:xfrm>
              <a:off x="3740298" y="2251016"/>
              <a:ext cx="335461" cy="611645"/>
            </a:xfrm>
            <a:prstGeom prst="rect">
              <a:avLst/>
            </a:prstGeom>
            <a:gradFill rotWithShape="1">
              <a:gsLst>
                <a:gs pos="0">
                  <a:srgbClr val="86BAB5"/>
                </a:gs>
                <a:gs pos="100000">
                  <a:srgbClr val="86BAB5">
                    <a:gamma/>
                    <a:shade val="67843"/>
                    <a:invGamma/>
                  </a:srgbClr>
                </a:gs>
              </a:gsLst>
              <a:lin ang="2700000" scaled="1"/>
            </a:gradFill>
            <a:ln w="12700" algn="ctr">
              <a:solidFill>
                <a:srgbClr val="88B8B6"/>
              </a:solidFill>
              <a:miter lim="800000"/>
              <a:headEnd/>
              <a:tailEnd type="none" w="lg" len="me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115" name="Rectangle 137"/>
            <p:cNvSpPr>
              <a:spLocks noChangeArrowheads="1"/>
            </p:cNvSpPr>
            <p:nvPr/>
          </p:nvSpPr>
          <p:spPr bwMode="auto">
            <a:xfrm>
              <a:off x="3740298" y="2983912"/>
              <a:ext cx="335461" cy="611645"/>
            </a:xfrm>
            <a:prstGeom prst="rect">
              <a:avLst/>
            </a:prstGeom>
            <a:gradFill rotWithShape="1">
              <a:gsLst>
                <a:gs pos="0">
                  <a:srgbClr val="86BAB5"/>
                </a:gs>
                <a:gs pos="100000">
                  <a:srgbClr val="86BAB5">
                    <a:gamma/>
                    <a:shade val="67843"/>
                    <a:invGamma/>
                  </a:srgbClr>
                </a:gs>
              </a:gsLst>
              <a:lin ang="2700000" scaled="1"/>
            </a:gradFill>
            <a:ln w="12700" algn="ctr">
              <a:solidFill>
                <a:srgbClr val="88B8B6"/>
              </a:solidFill>
              <a:miter lim="800000"/>
              <a:headEnd/>
              <a:tailEnd type="none" w="lg" len="me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116" name="Rectangle 138"/>
            <p:cNvSpPr>
              <a:spLocks noChangeArrowheads="1"/>
            </p:cNvSpPr>
            <p:nvPr/>
          </p:nvSpPr>
          <p:spPr bwMode="auto">
            <a:xfrm>
              <a:off x="3612310" y="2335891"/>
              <a:ext cx="127988" cy="127988"/>
            </a:xfrm>
            <a:prstGeom prst="rect">
              <a:avLst/>
            </a:prstGeom>
            <a:ln>
              <a:headEnd/>
              <a:tailEnd/>
            </a:ln>
            <a:extLst/>
          </p:spPr>
          <p:style>
            <a:lnRef idx="2">
              <a:schemeClr val="accent5">
                <a:shade val="50000"/>
              </a:schemeClr>
            </a:lnRef>
            <a:fillRef idx="1">
              <a:schemeClr val="accent5"/>
            </a:fillRef>
            <a:effectRef idx="0">
              <a:schemeClr val="accent5"/>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17" name="Rectangle 139"/>
            <p:cNvSpPr>
              <a:spLocks noChangeArrowheads="1"/>
            </p:cNvSpPr>
            <p:nvPr/>
          </p:nvSpPr>
          <p:spPr bwMode="auto">
            <a:xfrm>
              <a:off x="3612310" y="2648450"/>
              <a:ext cx="127988" cy="127988"/>
            </a:xfrm>
            <a:prstGeom prst="rect">
              <a:avLst/>
            </a:prstGeom>
            <a:ln>
              <a:headEnd/>
              <a:tailEnd/>
            </a:ln>
            <a:extLst/>
          </p:spPr>
          <p:style>
            <a:lnRef idx="2">
              <a:schemeClr val="accent5">
                <a:shade val="50000"/>
              </a:schemeClr>
            </a:lnRef>
            <a:fillRef idx="1">
              <a:schemeClr val="accent5"/>
            </a:fillRef>
            <a:effectRef idx="0">
              <a:schemeClr val="accent5"/>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18" name="Rectangle 141"/>
            <p:cNvSpPr>
              <a:spLocks noChangeArrowheads="1"/>
            </p:cNvSpPr>
            <p:nvPr/>
          </p:nvSpPr>
          <p:spPr bwMode="auto">
            <a:xfrm>
              <a:off x="3612310" y="3070135"/>
              <a:ext cx="127988" cy="127987"/>
            </a:xfrm>
            <a:prstGeom prst="rect">
              <a:avLst/>
            </a:prstGeom>
            <a:ln>
              <a:headEnd/>
              <a:tailEnd/>
            </a:ln>
            <a:extLst/>
          </p:spPr>
          <p:style>
            <a:lnRef idx="2">
              <a:schemeClr val="accent5">
                <a:shade val="50000"/>
              </a:schemeClr>
            </a:lnRef>
            <a:fillRef idx="1">
              <a:schemeClr val="accent5"/>
            </a:fillRef>
            <a:effectRef idx="0">
              <a:schemeClr val="accent5"/>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19" name="Rectangle 142"/>
            <p:cNvSpPr>
              <a:spLocks noChangeArrowheads="1"/>
            </p:cNvSpPr>
            <p:nvPr/>
          </p:nvSpPr>
          <p:spPr bwMode="auto">
            <a:xfrm>
              <a:off x="3612310" y="3382694"/>
              <a:ext cx="127988" cy="127987"/>
            </a:xfrm>
            <a:prstGeom prst="rect">
              <a:avLst/>
            </a:prstGeom>
            <a:ln>
              <a:headEnd/>
              <a:tailEnd/>
            </a:ln>
            <a:extLst/>
          </p:spPr>
          <p:style>
            <a:lnRef idx="2">
              <a:schemeClr val="accent5">
                <a:shade val="50000"/>
              </a:schemeClr>
            </a:lnRef>
            <a:fillRef idx="1">
              <a:schemeClr val="accent5"/>
            </a:fillRef>
            <a:effectRef idx="0">
              <a:schemeClr val="accent5"/>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20" name="Rectangle 143"/>
            <p:cNvSpPr>
              <a:spLocks noChangeArrowheads="1"/>
            </p:cNvSpPr>
            <p:nvPr/>
          </p:nvSpPr>
          <p:spPr bwMode="auto">
            <a:xfrm>
              <a:off x="3740298" y="2129764"/>
              <a:ext cx="665535" cy="1588391"/>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21" name="Rectangle 144"/>
            <p:cNvSpPr>
              <a:spLocks noChangeArrowheads="1"/>
            </p:cNvSpPr>
            <p:nvPr/>
          </p:nvSpPr>
          <p:spPr bwMode="auto">
            <a:xfrm>
              <a:off x="3737604" y="2971786"/>
              <a:ext cx="335461" cy="611645"/>
            </a:xfrm>
            <a:prstGeom prst="rect">
              <a:avLst/>
            </a:prstGeom>
            <a:ln>
              <a:headEnd/>
              <a:tailEnd type="none" w="lg" len="med"/>
            </a:ln>
            <a:extLst/>
          </p:spPr>
          <p:style>
            <a:lnRef idx="0">
              <a:schemeClr val="accent5"/>
            </a:lnRef>
            <a:fillRef idx="3">
              <a:schemeClr val="accent5"/>
            </a:fillRef>
            <a:effectRef idx="3">
              <a:schemeClr val="accent5"/>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22" name="Rectangle 145"/>
            <p:cNvSpPr>
              <a:spLocks noChangeArrowheads="1"/>
            </p:cNvSpPr>
            <p:nvPr/>
          </p:nvSpPr>
          <p:spPr bwMode="auto">
            <a:xfrm>
              <a:off x="3737604" y="2230807"/>
              <a:ext cx="335461" cy="611645"/>
            </a:xfrm>
            <a:prstGeom prst="rect">
              <a:avLst/>
            </a:prstGeom>
            <a:ln>
              <a:headEnd/>
              <a:tailEnd type="none" w="lg" len="med"/>
            </a:ln>
            <a:extLst/>
          </p:spPr>
          <p:style>
            <a:lnRef idx="0">
              <a:schemeClr val="accent5"/>
            </a:lnRef>
            <a:fillRef idx="3">
              <a:schemeClr val="accent5"/>
            </a:fillRef>
            <a:effectRef idx="3">
              <a:schemeClr val="accent5"/>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23" name="Line 137"/>
            <p:cNvSpPr>
              <a:spLocks noChangeShapeType="1"/>
            </p:cNvSpPr>
            <p:nvPr/>
          </p:nvSpPr>
          <p:spPr bwMode="auto">
            <a:xfrm flipV="1">
              <a:off x="3618433" y="3591479"/>
              <a:ext cx="1158" cy="770486"/>
            </a:xfrm>
            <a:prstGeom prst="line">
              <a:avLst/>
            </a:prstGeom>
            <a:noFill/>
            <a:ln w="19050">
              <a:solidFill>
                <a:srgbClr val="000000"/>
              </a:solidFill>
              <a:prstDash val="solid"/>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124" name="Line 147"/>
            <p:cNvSpPr>
              <a:spLocks noChangeShapeType="1"/>
            </p:cNvSpPr>
            <p:nvPr/>
          </p:nvSpPr>
          <p:spPr bwMode="auto">
            <a:xfrm flipH="1" flipV="1">
              <a:off x="4267101" y="2513122"/>
              <a:ext cx="1024" cy="1848841"/>
            </a:xfrm>
            <a:prstGeom prst="line">
              <a:avLst/>
            </a:prstGeom>
            <a:noFill/>
            <a:ln w="19050">
              <a:solidFill>
                <a:srgbClr val="000000"/>
              </a:solidFill>
              <a:prstDash val="solid"/>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125" name="Line 148"/>
            <p:cNvSpPr>
              <a:spLocks noChangeShapeType="1"/>
            </p:cNvSpPr>
            <p:nvPr/>
          </p:nvSpPr>
          <p:spPr bwMode="auto">
            <a:xfrm flipH="1">
              <a:off x="4059754" y="2506741"/>
              <a:ext cx="208371" cy="0"/>
            </a:xfrm>
            <a:prstGeom prst="line">
              <a:avLst/>
            </a:prstGeom>
            <a:noFill/>
            <a:ln w="19050">
              <a:solidFill>
                <a:srgbClr val="000000"/>
              </a:solidFill>
              <a:prstDash val="solid"/>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126" name="Line 148"/>
            <p:cNvSpPr>
              <a:spLocks noChangeShapeType="1"/>
            </p:cNvSpPr>
            <p:nvPr/>
          </p:nvSpPr>
          <p:spPr bwMode="auto">
            <a:xfrm flipH="1">
              <a:off x="4056293" y="3292181"/>
              <a:ext cx="208371" cy="0"/>
            </a:xfrm>
            <a:prstGeom prst="line">
              <a:avLst/>
            </a:prstGeom>
            <a:noFill/>
            <a:ln w="19050">
              <a:solidFill>
                <a:srgbClr val="000000"/>
              </a:solidFill>
              <a:prstDash val="solid"/>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127" name="Rounded Rectangle 126"/>
            <p:cNvSpPr/>
            <p:nvPr/>
          </p:nvSpPr>
          <p:spPr>
            <a:xfrm>
              <a:off x="3554413" y="2301635"/>
              <a:ext cx="258669" cy="1259666"/>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379" name="Text Box 4"/>
            <p:cNvSpPr txBox="1">
              <a:spLocks noChangeArrowheads="1"/>
            </p:cNvSpPr>
            <p:nvPr/>
          </p:nvSpPr>
          <p:spPr bwMode="auto">
            <a:xfrm>
              <a:off x="1892465" y="2366684"/>
              <a:ext cx="111319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marL="354013" indent="-354013"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spcBef>
                  <a:spcPct val="50000"/>
                </a:spcBef>
              </a:pPr>
              <a:r>
                <a:rPr lang="en-US" sz="1400" dirty="0">
                  <a:latin typeface="Verdana" panose="020B0604030504040204" pitchFamily="34" charset="0"/>
                  <a:ea typeface="Verdana" panose="020B0604030504040204" pitchFamily="34" charset="0"/>
                  <a:cs typeface="Verdana" panose="020B0604030504040204" pitchFamily="34" charset="0"/>
                </a:rPr>
                <a:t>Connectivity</a:t>
              </a:r>
            </a:p>
          </p:txBody>
        </p:sp>
        <p:sp>
          <p:nvSpPr>
            <p:cNvPr id="380" name="Text Box 14"/>
            <p:cNvSpPr txBox="1">
              <a:spLocks noChangeArrowheads="1"/>
            </p:cNvSpPr>
            <p:nvPr/>
          </p:nvSpPr>
          <p:spPr bwMode="auto">
            <a:xfrm>
              <a:off x="3632758" y="1872930"/>
              <a:ext cx="875240" cy="19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marL="354013" indent="-354013"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lnSpc>
                  <a:spcPct val="90000"/>
                </a:lnSpc>
                <a:spcBef>
                  <a:spcPct val="50000"/>
                </a:spcBef>
              </a:pPr>
              <a:r>
                <a:rPr lang="en-US" sz="1400" dirty="0">
                  <a:latin typeface="Verdana" panose="020B0604030504040204" pitchFamily="34" charset="0"/>
                  <a:ea typeface="Verdana" panose="020B0604030504040204" pitchFamily="34" charset="0"/>
                  <a:cs typeface="Verdana" panose="020B0604030504040204" pitchFamily="34" charset="0"/>
                </a:rPr>
                <a:t>Front End</a:t>
              </a:r>
            </a:p>
          </p:txBody>
        </p:sp>
        <p:sp>
          <p:nvSpPr>
            <p:cNvPr id="381" name="Text Box 15"/>
            <p:cNvSpPr txBox="1">
              <a:spLocks noChangeArrowheads="1"/>
            </p:cNvSpPr>
            <p:nvPr/>
          </p:nvSpPr>
          <p:spPr bwMode="auto">
            <a:xfrm>
              <a:off x="5732188" y="1855349"/>
              <a:ext cx="831959" cy="19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marL="354013" indent="-354013"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lnSpc>
                  <a:spcPct val="90000"/>
                </a:lnSpc>
                <a:spcBef>
                  <a:spcPct val="50000"/>
                </a:spcBef>
              </a:pPr>
              <a:r>
                <a:rPr lang="en-US" sz="1400" dirty="0">
                  <a:latin typeface="Verdana" panose="020B0604030504040204" pitchFamily="34" charset="0"/>
                  <a:ea typeface="Verdana" panose="020B0604030504040204" pitchFamily="34" charset="0"/>
                  <a:cs typeface="Verdana" panose="020B0604030504040204" pitchFamily="34" charset="0"/>
                </a:rPr>
                <a:t>Back End</a:t>
              </a:r>
            </a:p>
          </p:txBody>
        </p:sp>
        <p:sp>
          <p:nvSpPr>
            <p:cNvPr id="382" name="Text Box 16"/>
            <p:cNvSpPr txBox="1">
              <a:spLocks noChangeArrowheads="1"/>
            </p:cNvSpPr>
            <p:nvPr/>
          </p:nvSpPr>
          <p:spPr bwMode="auto">
            <a:xfrm>
              <a:off x="4837983" y="2239678"/>
              <a:ext cx="546625" cy="19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marL="354013" indent="-354013"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lnSpc>
                  <a:spcPct val="90000"/>
                </a:lnSpc>
                <a:spcBef>
                  <a:spcPct val="50000"/>
                </a:spcBef>
              </a:pPr>
              <a:r>
                <a:rPr lang="en-US" sz="1400" dirty="0">
                  <a:latin typeface="Verdana" panose="020B0604030504040204" pitchFamily="34" charset="0"/>
                  <a:ea typeface="Verdana" panose="020B0604030504040204" pitchFamily="34" charset="0"/>
                  <a:cs typeface="Verdana" panose="020B0604030504040204" pitchFamily="34" charset="0"/>
                </a:rPr>
                <a:t>Cache</a:t>
              </a:r>
            </a:p>
          </p:txBody>
        </p:sp>
        <p:sp>
          <p:nvSpPr>
            <p:cNvPr id="383" name="TextBox 382"/>
            <p:cNvSpPr txBox="1"/>
            <p:nvPr/>
          </p:nvSpPr>
          <p:spPr>
            <a:xfrm>
              <a:off x="4509302" y="1276350"/>
              <a:ext cx="1072730" cy="307777"/>
            </a:xfrm>
            <a:prstGeom prst="rect">
              <a:avLst/>
            </a:prstGeom>
            <a:noFill/>
          </p:spPr>
          <p:txBody>
            <a:bodyPr wrap="none" rtlCol="0">
              <a:spAutoFit/>
            </a:bodyPr>
            <a:lstStyle/>
            <a:p>
              <a:r>
                <a:rPr lang="en-US" sz="1400" dirty="0">
                  <a:latin typeface="Verdana" panose="020B0604030504040204" pitchFamily="34" charset="0"/>
                  <a:ea typeface="Verdana" panose="020B0604030504040204" pitchFamily="34" charset="0"/>
                  <a:cs typeface="Verdana" panose="020B0604030504040204" pitchFamily="34" charset="0"/>
                </a:rPr>
                <a:t>Controller</a:t>
              </a:r>
            </a:p>
          </p:txBody>
        </p:sp>
        <p:sp>
          <p:nvSpPr>
            <p:cNvPr id="384" name="Text Box 17"/>
            <p:cNvSpPr txBox="1">
              <a:spLocks noChangeArrowheads="1"/>
            </p:cNvSpPr>
            <p:nvPr/>
          </p:nvSpPr>
          <p:spPr bwMode="auto">
            <a:xfrm>
              <a:off x="7390242" y="1909497"/>
              <a:ext cx="703782" cy="19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marL="354013" indent="-354013"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lnSpc>
                  <a:spcPct val="90000"/>
                </a:lnSpc>
                <a:spcBef>
                  <a:spcPct val="50000"/>
                </a:spcBef>
              </a:pPr>
              <a:r>
                <a:rPr lang="en-US" sz="1400" dirty="0">
                  <a:latin typeface="Verdana" panose="020B0604030504040204" pitchFamily="34" charset="0"/>
                  <a:ea typeface="Verdana" panose="020B0604030504040204" pitchFamily="34" charset="0"/>
                  <a:cs typeface="Verdana" panose="020B0604030504040204" pitchFamily="34" charset="0"/>
                </a:rPr>
                <a:t>Storage</a:t>
              </a:r>
            </a:p>
          </p:txBody>
        </p:sp>
        <p:sp>
          <p:nvSpPr>
            <p:cNvPr id="386" name="Text Box 3"/>
            <p:cNvSpPr txBox="1">
              <a:spLocks noChangeArrowheads="1"/>
            </p:cNvSpPr>
            <p:nvPr/>
          </p:nvSpPr>
          <p:spPr bwMode="auto">
            <a:xfrm>
              <a:off x="898028" y="1874308"/>
              <a:ext cx="812723"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marL="354013" indent="-354013"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spcBef>
                  <a:spcPct val="50000"/>
                </a:spcBef>
              </a:pPr>
              <a:r>
                <a:rPr lang="en-US" sz="1400" dirty="0">
                  <a:latin typeface="Verdana" panose="020B0604030504040204" pitchFamily="34" charset="0"/>
                  <a:ea typeface="Verdana" panose="020B0604030504040204" pitchFamily="34" charset="0"/>
                  <a:cs typeface="Verdana" panose="020B0604030504040204" pitchFamily="34" charset="0"/>
                </a:rPr>
                <a:t>Compute</a:t>
              </a:r>
            </a:p>
          </p:txBody>
        </p:sp>
        <p:pic>
          <p:nvPicPr>
            <p:cNvPr id="387" name="Picture 28" descr="C:\Users\patils1\Desktop\2013 Projects\CIS v2\CIS Slide Deck_Based on Book\Colored Graphics\Physical Compute System With Hyperviso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8200" y="2092936"/>
              <a:ext cx="936010" cy="906701"/>
            </a:xfrm>
            <a:prstGeom prst="rect">
              <a:avLst/>
            </a:prstGeom>
            <a:noFill/>
            <a:extLst>
              <a:ext uri="{909E8E84-426E-40DD-AFC4-6F175D3DCCD1}">
                <a14:hiddenFill xmlns:a14="http://schemas.microsoft.com/office/drawing/2010/main">
                  <a:solidFill>
                    <a:srgbClr val="FFFFFF"/>
                  </a:solidFill>
                </a14:hiddenFill>
              </a:ext>
            </a:extLst>
          </p:spPr>
        </p:pic>
        <p:pic>
          <p:nvPicPr>
            <p:cNvPr id="388" name="Picture 11" descr="C:\Users\patils1\Desktop\2013 Projects\CIS v2\CIS Slide Deck_Based on Book\Colored Graphics\Disk Driv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14586" y="2231588"/>
              <a:ext cx="578338" cy="578338"/>
            </a:xfrm>
            <a:prstGeom prst="rect">
              <a:avLst/>
            </a:prstGeom>
            <a:noFill/>
            <a:extLst>
              <a:ext uri="{909E8E84-426E-40DD-AFC4-6F175D3DCCD1}">
                <a14:hiddenFill xmlns:a14="http://schemas.microsoft.com/office/drawing/2010/main">
                  <a:solidFill>
                    <a:srgbClr val="FFFFFF"/>
                  </a:solidFill>
                </a14:hiddenFill>
              </a:ext>
            </a:extLst>
          </p:spPr>
        </p:pic>
        <p:pic>
          <p:nvPicPr>
            <p:cNvPr id="389" name="Picture 11" descr="C:\Users\patils1\Desktop\2013 Projects\CIS v2\CIS Slide Deck_Based on Book\Colored Graphics\Disk Driv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39853" y="2442784"/>
              <a:ext cx="578338" cy="578338"/>
            </a:xfrm>
            <a:prstGeom prst="rect">
              <a:avLst/>
            </a:prstGeom>
            <a:noFill/>
            <a:extLst>
              <a:ext uri="{909E8E84-426E-40DD-AFC4-6F175D3DCCD1}">
                <a14:hiddenFill xmlns:a14="http://schemas.microsoft.com/office/drawing/2010/main">
                  <a:solidFill>
                    <a:srgbClr val="FFFFFF"/>
                  </a:solidFill>
                </a14:hiddenFill>
              </a:ext>
            </a:extLst>
          </p:spPr>
        </p:pic>
        <p:pic>
          <p:nvPicPr>
            <p:cNvPr id="390" name="Picture 11" descr="C:\Users\patils1\Desktop\2013 Projects\CIS v2\CIS Slide Deck_Based on Book\Colored Graphics\Disk Driv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65120" y="2653980"/>
              <a:ext cx="578338" cy="578338"/>
            </a:xfrm>
            <a:prstGeom prst="rect">
              <a:avLst/>
            </a:prstGeom>
            <a:noFill/>
            <a:extLst>
              <a:ext uri="{909E8E84-426E-40DD-AFC4-6F175D3DCCD1}">
                <a14:hiddenFill xmlns:a14="http://schemas.microsoft.com/office/drawing/2010/main">
                  <a:solidFill>
                    <a:srgbClr val="FFFFFF"/>
                  </a:solidFill>
                </a14:hiddenFill>
              </a:ext>
            </a:extLst>
          </p:spPr>
        </p:pic>
        <p:pic>
          <p:nvPicPr>
            <p:cNvPr id="391" name="Picture 11" descr="C:\Users\patils1\Desktop\2013 Projects\CIS v2\CIS Slide Deck_Based on Book\Colored Graphics\Disk Driv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90387" y="2865176"/>
              <a:ext cx="578338" cy="578338"/>
            </a:xfrm>
            <a:prstGeom prst="rect">
              <a:avLst/>
            </a:prstGeom>
            <a:noFill/>
            <a:extLst>
              <a:ext uri="{909E8E84-426E-40DD-AFC4-6F175D3DCCD1}">
                <a14:hiddenFill xmlns:a14="http://schemas.microsoft.com/office/drawing/2010/main">
                  <a:solidFill>
                    <a:srgbClr val="FFFFFF"/>
                  </a:solidFill>
                </a14:hiddenFill>
              </a:ext>
            </a:extLst>
          </p:spPr>
        </p:pic>
        <p:pic>
          <p:nvPicPr>
            <p:cNvPr id="392" name="Picture 11" descr="C:\Users\patils1\Desktop\2013 Projects\CIS v2\CIS Slide Deck_Based on Book\Colored Graphics\Disk Driv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15655" y="3076372"/>
              <a:ext cx="578338" cy="578338"/>
            </a:xfrm>
            <a:prstGeom prst="rect">
              <a:avLst/>
            </a:prstGeom>
            <a:noFill/>
            <a:extLst>
              <a:ext uri="{909E8E84-426E-40DD-AFC4-6F175D3DCCD1}">
                <a14:hiddenFill xmlns:a14="http://schemas.microsoft.com/office/drawing/2010/main">
                  <a:solidFill>
                    <a:srgbClr val="FFFFFF"/>
                  </a:solidFill>
                </a14:hiddenFill>
              </a:ext>
            </a:extLst>
          </p:spPr>
        </p:pic>
        <p:grpSp>
          <p:nvGrpSpPr>
            <p:cNvPr id="129" name="Group 128"/>
            <p:cNvGrpSpPr/>
            <p:nvPr/>
          </p:nvGrpSpPr>
          <p:grpSpPr>
            <a:xfrm>
              <a:off x="1945552" y="2629381"/>
              <a:ext cx="830677" cy="502920"/>
              <a:chOff x="1945552" y="2629381"/>
              <a:chExt cx="830677" cy="502920"/>
            </a:xfrm>
          </p:grpSpPr>
          <p:pic>
            <p:nvPicPr>
              <p:cNvPr id="130" name="Picture 34" descr="C:\Users\patils1\Desktop\2013 Projects\CIS v2\CIS Slide Deck_Based on Book\Colored Graphics\SA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74127" y="2629381"/>
                <a:ext cx="780446" cy="502920"/>
              </a:xfrm>
              <a:prstGeom prst="rect">
                <a:avLst/>
              </a:prstGeom>
              <a:noFill/>
              <a:extLst>
                <a:ext uri="{909E8E84-426E-40DD-AFC4-6F175D3DCCD1}">
                  <a14:hiddenFill xmlns:a14="http://schemas.microsoft.com/office/drawing/2010/main">
                    <a:solidFill>
                      <a:srgbClr val="FFFFFF"/>
                    </a:solidFill>
                  </a14:hiddenFill>
                </a:ext>
              </a:extLst>
            </p:spPr>
          </p:pic>
          <p:sp>
            <p:nvSpPr>
              <p:cNvPr id="131" name="TextBox 130"/>
              <p:cNvSpPr txBox="1"/>
              <p:nvPr/>
            </p:nvSpPr>
            <p:spPr>
              <a:xfrm>
                <a:off x="1945552" y="2671881"/>
                <a:ext cx="830677" cy="415498"/>
              </a:xfrm>
              <a:prstGeom prst="rect">
                <a:avLst/>
              </a:prstGeom>
              <a:noFill/>
            </p:spPr>
            <p:txBody>
              <a:bodyPr wrap="none" rtlCol="0">
                <a:spAutoFit/>
              </a:bodyPr>
              <a:lstStyle/>
              <a:p>
                <a:pPr algn="ctr"/>
                <a:r>
                  <a:rPr lang="en-US" sz="1000" b="1" dirty="0">
                    <a:latin typeface="Verdana" panose="020B0604030504040204" pitchFamily="34" charset="0"/>
                    <a:ea typeface="Verdana" panose="020B0604030504040204" pitchFamily="34" charset="0"/>
                    <a:cs typeface="Verdana" panose="020B0604030504040204" pitchFamily="34" charset="0"/>
                  </a:rPr>
                  <a:t>Storage</a:t>
                </a:r>
              </a:p>
              <a:p>
                <a:pPr algn="ctr"/>
                <a:r>
                  <a:rPr lang="en-US" sz="1000" b="1" dirty="0">
                    <a:latin typeface="Verdana" panose="020B0604030504040204" pitchFamily="34" charset="0"/>
                    <a:ea typeface="Verdana" panose="020B0604030504040204" pitchFamily="34" charset="0"/>
                    <a:cs typeface="Verdana" panose="020B0604030504040204" pitchFamily="34" charset="0"/>
                  </a:rPr>
                  <a:t>Network</a:t>
                </a:r>
              </a:p>
            </p:txBody>
          </p:sp>
        </p:grpSp>
      </p:grpSp>
    </p:spTree>
    <p:custDataLst>
      <p:tags r:id="rId1"/>
    </p:custDataLst>
    <p:extLst>
      <p:ext uri="{BB962C8B-B14F-4D97-AF65-F5344CB8AC3E}">
        <p14:creationId xmlns:p14="http://schemas.microsoft.com/office/powerpoint/2010/main" val="8073307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61150" y="1644316"/>
            <a:ext cx="2110166" cy="4708358"/>
          </a:xfrm>
        </p:spPr>
        <p:txBody>
          <a:bodyPr/>
          <a:lstStyle/>
          <a:p>
            <a:r>
              <a:rPr lang="en-US" sz="1400" dirty="0"/>
              <a:t>Both VLAN and VSAN may exist in the FCoE with existing FC SAN environment</a:t>
            </a:r>
          </a:p>
          <a:p>
            <a:r>
              <a:rPr lang="en-US" sz="1400" dirty="0"/>
              <a:t>FCoE switch supports VSAN to VLAN mapping</a:t>
            </a:r>
          </a:p>
          <a:p>
            <a:r>
              <a:rPr lang="en-US" sz="1400" dirty="0"/>
              <a:t>A dedicated VLAN is configured for each VSAN</a:t>
            </a:r>
          </a:p>
          <a:p>
            <a:r>
              <a:rPr lang="en-US" sz="1400" dirty="0"/>
              <a:t>VLANs configured for VSANs should not carry regular LAN traffic</a:t>
            </a:r>
          </a:p>
        </p:txBody>
      </p:sp>
      <p:sp>
        <p:nvSpPr>
          <p:cNvPr id="2" name="Title 1"/>
          <p:cNvSpPr>
            <a:spLocks noGrp="1"/>
          </p:cNvSpPr>
          <p:nvPr>
            <p:ph type="title"/>
          </p:nvPr>
        </p:nvSpPr>
        <p:spPr/>
        <p:txBody>
          <a:bodyPr/>
          <a:lstStyle/>
          <a:p>
            <a:r>
              <a:rPr lang="en-US" dirty="0" smtClean="0"/>
              <a:t>VLAN and VSAN in FCoE</a:t>
            </a:r>
            <a:endParaRPr lang="en-US" dirty="0"/>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37" name="Group 36"/>
          <p:cNvGrpSpPr/>
          <p:nvPr/>
        </p:nvGrpSpPr>
        <p:grpSpPr>
          <a:xfrm>
            <a:off x="4222310" y="1661747"/>
            <a:ext cx="4769291" cy="4232158"/>
            <a:chOff x="1243702" y="731001"/>
            <a:chExt cx="4769291" cy="4232158"/>
          </a:xfrm>
        </p:grpSpPr>
        <p:cxnSp>
          <p:nvCxnSpPr>
            <p:cNvPr id="31" name="Elbow Connector 30"/>
            <p:cNvCxnSpPr/>
            <p:nvPr/>
          </p:nvCxnSpPr>
          <p:spPr>
            <a:xfrm rot="16200000" flipH="1">
              <a:off x="3476806" y="3688345"/>
              <a:ext cx="745095" cy="270696"/>
            </a:xfrm>
            <a:prstGeom prst="bentConnector2">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rot="5400000">
              <a:off x="3008244" y="3688345"/>
              <a:ext cx="745095" cy="270696"/>
            </a:xfrm>
            <a:prstGeom prst="bentConnector2">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
          <p:nvSpPr>
            <p:cNvPr id="10" name="Right Arrow 9"/>
            <p:cNvSpPr/>
            <p:nvPr/>
          </p:nvSpPr>
          <p:spPr>
            <a:xfrm rot="16200000">
              <a:off x="5443920" y="2693043"/>
              <a:ext cx="332447" cy="132979"/>
            </a:xfrm>
            <a:prstGeom prst="rightArrow">
              <a:avLst/>
            </a:prstGeom>
            <a:solidFill>
              <a:schemeClr val="bg2">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cs typeface="Calibri" pitchFamily="34" charset="0"/>
              </a:endParaRPr>
            </a:p>
          </p:txBody>
        </p:sp>
        <p:sp>
          <p:nvSpPr>
            <p:cNvPr id="11" name="Right Arrow 10"/>
            <p:cNvSpPr/>
            <p:nvPr/>
          </p:nvSpPr>
          <p:spPr>
            <a:xfrm>
              <a:off x="2896641" y="2455354"/>
              <a:ext cx="402261" cy="132979"/>
            </a:xfrm>
            <a:prstGeom prst="rightArrow">
              <a:avLst/>
            </a:prstGeom>
            <a:solidFill>
              <a:schemeClr val="bg2">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cs typeface="Calibri" pitchFamily="34" charset="0"/>
              </a:endParaRPr>
            </a:p>
          </p:txBody>
        </p:sp>
        <p:sp>
          <p:nvSpPr>
            <p:cNvPr id="12" name="Right Arrow 11"/>
            <p:cNvSpPr/>
            <p:nvPr/>
          </p:nvSpPr>
          <p:spPr>
            <a:xfrm>
              <a:off x="2722755" y="3349859"/>
              <a:ext cx="588952" cy="132979"/>
            </a:xfrm>
            <a:prstGeom prst="rightArrow">
              <a:avLst/>
            </a:prstGeom>
            <a:solidFill>
              <a:schemeClr val="bg2">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cs typeface="Calibri" pitchFamily="34" charset="0"/>
              </a:endParaRPr>
            </a:p>
          </p:txBody>
        </p:sp>
        <p:cxnSp>
          <p:nvCxnSpPr>
            <p:cNvPr id="13" name="Straight Connector 12"/>
            <p:cNvCxnSpPr/>
            <p:nvPr/>
          </p:nvCxnSpPr>
          <p:spPr>
            <a:xfrm rot="5400000">
              <a:off x="3233566" y="2883545"/>
              <a:ext cx="731385"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a:off x="3281453" y="1978828"/>
              <a:ext cx="642611"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3741332" y="2519917"/>
              <a:ext cx="1666771"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pic>
          <p:nvPicPr>
            <p:cNvPr id="16" name="Picture 16" descr="C:\Users\patils1\Desktop\2013 Projects\CIS v2\CIS Slide Deck_Based on Book\Colored Graphics\FC Switc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29412" y="3139945"/>
              <a:ext cx="551869" cy="34465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descr="C:\Users\patils1\Desktop\2013 Projects\CIS v2\CIS Slide Deck_Based on Book\Colored Graphics\FCoE Switch.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28535" y="2242295"/>
              <a:ext cx="553623" cy="34574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8" descr="C:\Users\patils1\Desktop\2013 Projects\CIS v2\CIS Slide Deck_Based on Book\Colored Graphics\Physical Compute System With Hyperviso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65038" y="1089263"/>
              <a:ext cx="680616" cy="65930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3" descr="C:\Users\patils1\Desktop\2013 Projects\CIS v2\CIS Slide Deck_Based on Book\Colored Graphics\Ethernet Switch.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39195" y="2242295"/>
              <a:ext cx="554085" cy="346038"/>
            </a:xfrm>
            <a:prstGeom prst="rect">
              <a:avLst/>
            </a:prstGeom>
            <a:noFill/>
            <a:extLst>
              <a:ext uri="{909E8E84-426E-40DD-AFC4-6F175D3DCCD1}">
                <a14:hiddenFill xmlns:a14="http://schemas.microsoft.com/office/drawing/2010/main">
                  <a:solidFill>
                    <a:srgbClr val="FFFFFF"/>
                  </a:solidFill>
                </a14:hiddenFill>
              </a:ext>
            </a:extLst>
          </p:spPr>
        </p:pic>
        <p:sp>
          <p:nvSpPr>
            <p:cNvPr id="20" name="Text Box 75"/>
            <p:cNvSpPr txBox="1">
              <a:spLocks noChangeArrowheads="1"/>
            </p:cNvSpPr>
            <p:nvPr/>
          </p:nvSpPr>
          <p:spPr bwMode="auto">
            <a:xfrm>
              <a:off x="2970922" y="731001"/>
              <a:ext cx="1279962" cy="369332"/>
            </a:xfrm>
            <a:prstGeom prst="rect">
              <a:avLst/>
            </a:prstGeom>
            <a:noFill/>
            <a:ln w="9525">
              <a:noFill/>
              <a:miter lim="800000"/>
              <a:headEnd/>
              <a:tailEnd/>
            </a:ln>
            <a:effectLst/>
          </p:spPr>
          <p:txBody>
            <a:bodyPr wrap="square">
              <a:spAutoFit/>
            </a:bodyPr>
            <a:lstStyle/>
            <a:p>
              <a:pPr algn="ctr"/>
              <a:r>
                <a:rPr lang="en-US" sz="900" b="1" dirty="0">
                  <a:cs typeface="Calibri" pitchFamily="34" charset="0"/>
                </a:rPr>
                <a:t>Compute System with CNA</a:t>
              </a:r>
            </a:p>
          </p:txBody>
        </p:sp>
        <p:sp>
          <p:nvSpPr>
            <p:cNvPr id="21" name="Text Box 75"/>
            <p:cNvSpPr txBox="1">
              <a:spLocks noChangeArrowheads="1"/>
            </p:cNvSpPr>
            <p:nvPr/>
          </p:nvSpPr>
          <p:spPr bwMode="auto">
            <a:xfrm>
              <a:off x="3574593" y="1765522"/>
              <a:ext cx="1352343" cy="369332"/>
            </a:xfrm>
            <a:prstGeom prst="rect">
              <a:avLst/>
            </a:prstGeom>
            <a:noFill/>
            <a:ln w="9525">
              <a:noFill/>
              <a:miter lim="800000"/>
              <a:headEnd/>
              <a:tailEnd/>
            </a:ln>
            <a:effectLst/>
          </p:spPr>
          <p:txBody>
            <a:bodyPr wrap="square">
              <a:spAutoFit/>
            </a:bodyPr>
            <a:lstStyle/>
            <a:p>
              <a:pPr algn="ctr"/>
              <a:r>
                <a:rPr lang="en-US" sz="900" b="1" dirty="0">
                  <a:cs typeface="Calibri" pitchFamily="34" charset="0"/>
                </a:rPr>
                <a:t>Trunk Link for          VLAN 10,20,30,40</a:t>
              </a:r>
            </a:p>
          </p:txBody>
        </p:sp>
        <p:sp>
          <p:nvSpPr>
            <p:cNvPr id="22" name="Text Box 75"/>
            <p:cNvSpPr txBox="1">
              <a:spLocks noChangeArrowheads="1"/>
            </p:cNvSpPr>
            <p:nvPr/>
          </p:nvSpPr>
          <p:spPr bwMode="auto">
            <a:xfrm>
              <a:off x="4016076" y="2170628"/>
              <a:ext cx="1194729" cy="369332"/>
            </a:xfrm>
            <a:prstGeom prst="rect">
              <a:avLst/>
            </a:prstGeom>
            <a:noFill/>
            <a:ln w="9525">
              <a:noFill/>
              <a:miter lim="800000"/>
              <a:headEnd/>
              <a:tailEnd/>
            </a:ln>
            <a:effectLst/>
          </p:spPr>
          <p:txBody>
            <a:bodyPr wrap="square">
              <a:spAutoFit/>
            </a:bodyPr>
            <a:lstStyle/>
            <a:p>
              <a:pPr algn="ctr"/>
              <a:r>
                <a:rPr lang="en-US" sz="900" b="1" dirty="0">
                  <a:cs typeface="Calibri" pitchFamily="34" charset="0"/>
                </a:rPr>
                <a:t>Trunk Link for VLAN 10,20</a:t>
              </a:r>
            </a:p>
          </p:txBody>
        </p:sp>
        <p:sp>
          <p:nvSpPr>
            <p:cNvPr id="23" name="Text Box 75"/>
            <p:cNvSpPr txBox="1">
              <a:spLocks noChangeArrowheads="1"/>
            </p:cNvSpPr>
            <p:nvPr/>
          </p:nvSpPr>
          <p:spPr bwMode="auto">
            <a:xfrm>
              <a:off x="3561266" y="2661002"/>
              <a:ext cx="1194730" cy="369332"/>
            </a:xfrm>
            <a:prstGeom prst="rect">
              <a:avLst/>
            </a:prstGeom>
            <a:noFill/>
            <a:ln w="9525">
              <a:noFill/>
              <a:miter lim="800000"/>
              <a:headEnd/>
              <a:tailEnd/>
            </a:ln>
            <a:effectLst/>
          </p:spPr>
          <p:txBody>
            <a:bodyPr wrap="square">
              <a:spAutoFit/>
            </a:bodyPr>
            <a:lstStyle/>
            <a:p>
              <a:pPr algn="ctr"/>
              <a:r>
                <a:rPr lang="en-US" sz="900" b="1" dirty="0">
                  <a:cs typeface="Calibri" pitchFamily="34" charset="0"/>
                </a:rPr>
                <a:t>Trunk Link for      VSAN 100,200</a:t>
              </a:r>
            </a:p>
          </p:txBody>
        </p:sp>
        <p:sp>
          <p:nvSpPr>
            <p:cNvPr id="24" name="Text Box 75"/>
            <p:cNvSpPr txBox="1">
              <a:spLocks noChangeArrowheads="1"/>
            </p:cNvSpPr>
            <p:nvPr/>
          </p:nvSpPr>
          <p:spPr bwMode="auto">
            <a:xfrm>
              <a:off x="5218239" y="1887346"/>
              <a:ext cx="794754" cy="369332"/>
            </a:xfrm>
            <a:prstGeom prst="rect">
              <a:avLst/>
            </a:prstGeom>
            <a:noFill/>
            <a:ln w="9525">
              <a:noFill/>
              <a:miter lim="800000"/>
              <a:headEnd/>
              <a:tailEnd/>
            </a:ln>
            <a:effectLst/>
          </p:spPr>
          <p:txBody>
            <a:bodyPr wrap="square">
              <a:spAutoFit/>
            </a:bodyPr>
            <a:lstStyle/>
            <a:p>
              <a:pPr algn="ctr"/>
              <a:r>
                <a:rPr lang="en-US" sz="900" b="1" dirty="0">
                  <a:cs typeface="Calibri" pitchFamily="34" charset="0"/>
                </a:rPr>
                <a:t>Ethernet Switch</a:t>
              </a:r>
            </a:p>
          </p:txBody>
        </p:sp>
        <p:sp>
          <p:nvSpPr>
            <p:cNvPr id="25" name="Text Box 75"/>
            <p:cNvSpPr txBox="1">
              <a:spLocks noChangeArrowheads="1"/>
            </p:cNvSpPr>
            <p:nvPr/>
          </p:nvSpPr>
          <p:spPr bwMode="auto">
            <a:xfrm>
              <a:off x="3029491" y="1908252"/>
              <a:ext cx="616958" cy="369332"/>
            </a:xfrm>
            <a:prstGeom prst="rect">
              <a:avLst/>
            </a:prstGeom>
            <a:noFill/>
            <a:ln w="9525">
              <a:noFill/>
              <a:miter lim="800000"/>
              <a:headEnd/>
              <a:tailEnd/>
            </a:ln>
            <a:effectLst/>
          </p:spPr>
          <p:txBody>
            <a:bodyPr wrap="square">
              <a:spAutoFit/>
            </a:bodyPr>
            <a:lstStyle/>
            <a:p>
              <a:pPr algn="ctr"/>
              <a:r>
                <a:rPr lang="en-US" sz="900" b="1" dirty="0">
                  <a:cs typeface="Calibri" pitchFamily="34" charset="0"/>
                </a:rPr>
                <a:t>FCoE Switch</a:t>
              </a:r>
            </a:p>
          </p:txBody>
        </p:sp>
        <p:sp>
          <p:nvSpPr>
            <p:cNvPr id="26" name="Text Box 75"/>
            <p:cNvSpPr txBox="1">
              <a:spLocks noChangeArrowheads="1"/>
            </p:cNvSpPr>
            <p:nvPr/>
          </p:nvSpPr>
          <p:spPr bwMode="auto">
            <a:xfrm>
              <a:off x="3009355" y="2792915"/>
              <a:ext cx="616958" cy="369332"/>
            </a:xfrm>
            <a:prstGeom prst="rect">
              <a:avLst/>
            </a:prstGeom>
            <a:noFill/>
            <a:ln w="9525">
              <a:noFill/>
              <a:miter lim="800000"/>
              <a:headEnd/>
              <a:tailEnd/>
            </a:ln>
            <a:effectLst/>
          </p:spPr>
          <p:txBody>
            <a:bodyPr wrap="square">
              <a:spAutoFit/>
            </a:bodyPr>
            <a:lstStyle/>
            <a:p>
              <a:pPr algn="ctr"/>
              <a:r>
                <a:rPr lang="en-US" sz="900" b="1" dirty="0">
                  <a:cs typeface="Calibri" pitchFamily="34" charset="0"/>
                </a:rPr>
                <a:t>FC Switch</a:t>
              </a:r>
            </a:p>
          </p:txBody>
        </p:sp>
        <p:pic>
          <p:nvPicPr>
            <p:cNvPr id="27" name="Picture 9" descr="C:\Users\patils1\Desktop\2013 Projects\CIS v2\CIS Slide Deck_Based on Book\Colored Graphics\Storage System.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19400" y="3635238"/>
              <a:ext cx="515251" cy="109708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9" descr="C:\Users\patils1\Desktop\2013 Projects\CIS v2\CIS Slide Deck_Based on Book\Colored Graphics\Storage System.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897900" y="3635238"/>
              <a:ext cx="515251" cy="1097089"/>
            </a:xfrm>
            <a:prstGeom prst="rect">
              <a:avLst/>
            </a:prstGeom>
            <a:noFill/>
            <a:extLst>
              <a:ext uri="{909E8E84-426E-40DD-AFC4-6F175D3DCCD1}">
                <a14:hiddenFill xmlns:a14="http://schemas.microsoft.com/office/drawing/2010/main">
                  <a:solidFill>
                    <a:srgbClr val="FFFFFF"/>
                  </a:solidFill>
                </a14:hiddenFill>
              </a:ext>
            </a:extLst>
          </p:spPr>
        </p:pic>
        <p:sp>
          <p:nvSpPr>
            <p:cNvPr id="32" name="Text Box 75"/>
            <p:cNvSpPr txBox="1">
              <a:spLocks noChangeArrowheads="1"/>
            </p:cNvSpPr>
            <p:nvPr/>
          </p:nvSpPr>
          <p:spPr bwMode="auto">
            <a:xfrm>
              <a:off x="2982194" y="4732327"/>
              <a:ext cx="1279962" cy="230832"/>
            </a:xfrm>
            <a:prstGeom prst="rect">
              <a:avLst/>
            </a:prstGeom>
            <a:noFill/>
            <a:ln w="9525">
              <a:noFill/>
              <a:miter lim="800000"/>
              <a:headEnd/>
              <a:tailEnd/>
            </a:ln>
            <a:effectLst/>
          </p:spPr>
          <p:txBody>
            <a:bodyPr wrap="square">
              <a:spAutoFit/>
            </a:bodyPr>
            <a:lstStyle/>
            <a:p>
              <a:pPr algn="ctr"/>
              <a:r>
                <a:rPr lang="en-US" sz="900" b="1" dirty="0">
                  <a:cs typeface="Calibri" pitchFamily="34" charset="0"/>
                </a:rPr>
                <a:t>Storage Systems</a:t>
              </a:r>
            </a:p>
          </p:txBody>
        </p:sp>
        <p:graphicFrame>
          <p:nvGraphicFramePr>
            <p:cNvPr id="34" name="Table Placeholder 9"/>
            <p:cNvGraphicFramePr>
              <a:graphicFrameLocks/>
            </p:cNvGraphicFramePr>
            <p:nvPr>
              <p:extLst/>
            </p:nvPr>
          </p:nvGraphicFramePr>
          <p:xfrm>
            <a:off x="1243702" y="1946910"/>
            <a:ext cx="1773804" cy="1158240"/>
          </p:xfrm>
          <a:graphic>
            <a:graphicData uri="http://schemas.openxmlformats.org/drawingml/2006/table">
              <a:tbl>
                <a:tblPr firstRow="1" bandRow="1">
                  <a:tableStyleId>{5C22544A-7EE6-4342-B048-85BDC9FD1C3A}</a:tableStyleId>
                </a:tblPr>
                <a:tblGrid>
                  <a:gridCol w="591268"/>
                  <a:gridCol w="591268"/>
                  <a:gridCol w="591268"/>
                </a:tblGrid>
                <a:tr h="177800">
                  <a:tc>
                    <a:txBody>
                      <a:bodyPr/>
                      <a:lstStyle/>
                      <a:p>
                        <a:r>
                          <a:rPr lang="en-US" sz="1000" dirty="0" smtClean="0"/>
                          <a:t>VLAN</a:t>
                        </a:r>
                        <a:endParaRPr lang="en-US" sz="1000" dirty="0"/>
                      </a:p>
                    </a:txBody>
                    <a:tcPr/>
                  </a:tc>
                  <a:tc>
                    <a:txBody>
                      <a:bodyPr/>
                      <a:lstStyle/>
                      <a:p>
                        <a:r>
                          <a:rPr lang="en-US" sz="1000" dirty="0" smtClean="0"/>
                          <a:t>VSAN</a:t>
                        </a:r>
                        <a:endParaRPr lang="en-US" sz="1000" dirty="0"/>
                      </a:p>
                    </a:txBody>
                    <a:tcPr/>
                  </a:tc>
                  <a:tc>
                    <a:txBody>
                      <a:bodyPr/>
                      <a:lstStyle/>
                      <a:p>
                        <a:r>
                          <a:rPr lang="en-US" sz="1000" dirty="0" smtClean="0"/>
                          <a:t>FCoE</a:t>
                        </a:r>
                        <a:endParaRPr lang="en-US" sz="1000" dirty="0"/>
                      </a:p>
                    </a:txBody>
                    <a:tcPr/>
                  </a:tc>
                </a:tr>
                <a:tr h="177800">
                  <a:tc>
                    <a:txBody>
                      <a:bodyPr/>
                      <a:lstStyle/>
                      <a:p>
                        <a:r>
                          <a:rPr lang="en-US" sz="900" dirty="0" smtClean="0"/>
                          <a:t>10</a:t>
                        </a:r>
                        <a:endParaRPr lang="en-US" sz="900" dirty="0"/>
                      </a:p>
                    </a:txBody>
                    <a:tcPr/>
                  </a:tc>
                  <a:tc>
                    <a:txBody>
                      <a:bodyPr/>
                      <a:lstStyle/>
                      <a:p>
                        <a:r>
                          <a:rPr lang="en-US" sz="900" dirty="0" smtClean="0"/>
                          <a:t>N/A</a:t>
                        </a:r>
                        <a:endParaRPr lang="en-US" sz="900" dirty="0"/>
                      </a:p>
                    </a:txBody>
                    <a:tcPr/>
                  </a:tc>
                  <a:tc>
                    <a:txBody>
                      <a:bodyPr/>
                      <a:lstStyle/>
                      <a:p>
                        <a:r>
                          <a:rPr lang="en-US" sz="900" dirty="0" smtClean="0"/>
                          <a:t>No</a:t>
                        </a:r>
                        <a:endParaRPr lang="en-US" sz="900" dirty="0"/>
                      </a:p>
                    </a:txBody>
                    <a:tcPr/>
                  </a:tc>
                </a:tr>
                <a:tr h="177800">
                  <a:tc>
                    <a:txBody>
                      <a:bodyPr/>
                      <a:lstStyle/>
                      <a:p>
                        <a:r>
                          <a:rPr lang="en-US" sz="900" dirty="0" smtClean="0"/>
                          <a:t>20</a:t>
                        </a:r>
                        <a:endParaRPr lang="en-US" sz="900" dirty="0"/>
                      </a:p>
                    </a:txBody>
                    <a:tcPr/>
                  </a:tc>
                  <a:tc>
                    <a:txBody>
                      <a:bodyPr/>
                      <a:lstStyle/>
                      <a:p>
                        <a:r>
                          <a:rPr lang="en-US" sz="900" dirty="0" smtClean="0"/>
                          <a:t>N/A</a:t>
                        </a:r>
                        <a:endParaRPr lang="en-US" sz="900" dirty="0"/>
                      </a:p>
                    </a:txBody>
                    <a:tcPr/>
                  </a:tc>
                  <a:tc>
                    <a:txBody>
                      <a:bodyPr/>
                      <a:lstStyle/>
                      <a:p>
                        <a:r>
                          <a:rPr lang="en-US" sz="900" dirty="0" smtClean="0"/>
                          <a:t>No</a:t>
                        </a:r>
                        <a:endParaRPr lang="en-US" sz="900" dirty="0"/>
                      </a:p>
                    </a:txBody>
                    <a:tcPr/>
                  </a:tc>
                </a:tr>
                <a:tr h="177800">
                  <a:tc>
                    <a:txBody>
                      <a:bodyPr/>
                      <a:lstStyle/>
                      <a:p>
                        <a:r>
                          <a:rPr lang="en-US" sz="900" dirty="0" smtClean="0"/>
                          <a:t>30</a:t>
                        </a:r>
                        <a:endParaRPr lang="en-US" sz="900" dirty="0"/>
                      </a:p>
                    </a:txBody>
                    <a:tcPr/>
                  </a:tc>
                  <a:tc>
                    <a:txBody>
                      <a:bodyPr/>
                      <a:lstStyle/>
                      <a:p>
                        <a:r>
                          <a:rPr lang="en-US" sz="900" dirty="0" smtClean="0"/>
                          <a:t>100</a:t>
                        </a:r>
                        <a:endParaRPr lang="en-US" sz="900" dirty="0"/>
                      </a:p>
                    </a:txBody>
                    <a:tcPr/>
                  </a:tc>
                  <a:tc>
                    <a:txBody>
                      <a:bodyPr/>
                      <a:lstStyle/>
                      <a:p>
                        <a:r>
                          <a:rPr lang="en-US" sz="900" dirty="0" smtClean="0"/>
                          <a:t>Yes</a:t>
                        </a:r>
                        <a:endParaRPr lang="en-US" sz="900" dirty="0"/>
                      </a:p>
                    </a:txBody>
                    <a:tcPr/>
                  </a:tc>
                </a:tr>
                <a:tr h="177800">
                  <a:tc>
                    <a:txBody>
                      <a:bodyPr/>
                      <a:lstStyle/>
                      <a:p>
                        <a:r>
                          <a:rPr lang="en-US" sz="900" dirty="0" smtClean="0"/>
                          <a:t>40</a:t>
                        </a:r>
                        <a:endParaRPr lang="en-US" sz="900" dirty="0"/>
                      </a:p>
                    </a:txBody>
                    <a:tcPr/>
                  </a:tc>
                  <a:tc>
                    <a:txBody>
                      <a:bodyPr/>
                      <a:lstStyle/>
                      <a:p>
                        <a:r>
                          <a:rPr lang="en-US" sz="900" dirty="0" smtClean="0"/>
                          <a:t>200</a:t>
                        </a:r>
                        <a:endParaRPr lang="en-US" sz="900" dirty="0"/>
                      </a:p>
                    </a:txBody>
                    <a:tcPr/>
                  </a:tc>
                  <a:tc>
                    <a:txBody>
                      <a:bodyPr/>
                      <a:lstStyle/>
                      <a:p>
                        <a:r>
                          <a:rPr lang="en-US" sz="900" dirty="0" smtClean="0"/>
                          <a:t>Yes</a:t>
                        </a:r>
                        <a:endParaRPr lang="en-US" sz="900" dirty="0"/>
                      </a:p>
                    </a:txBody>
                    <a:tcPr/>
                  </a:tc>
                </a:tr>
              </a:tbl>
            </a:graphicData>
          </a:graphic>
        </p:graphicFrame>
        <p:graphicFrame>
          <p:nvGraphicFramePr>
            <p:cNvPr id="35" name="Table Placeholder 9"/>
            <p:cNvGraphicFramePr>
              <a:graphicFrameLocks/>
            </p:cNvGraphicFramePr>
            <p:nvPr>
              <p:extLst/>
            </p:nvPr>
          </p:nvGraphicFramePr>
          <p:xfrm>
            <a:off x="2131487" y="3256884"/>
            <a:ext cx="591268" cy="701040"/>
          </p:xfrm>
          <a:graphic>
            <a:graphicData uri="http://schemas.openxmlformats.org/drawingml/2006/table">
              <a:tbl>
                <a:tblPr firstRow="1" bandRow="1">
                  <a:tableStyleId>{5C22544A-7EE6-4342-B048-85BDC9FD1C3A}</a:tableStyleId>
                </a:tblPr>
                <a:tblGrid>
                  <a:gridCol w="591268"/>
                </a:tblGrid>
                <a:tr h="177800">
                  <a:tc>
                    <a:txBody>
                      <a:bodyPr/>
                      <a:lstStyle/>
                      <a:p>
                        <a:r>
                          <a:rPr lang="en-US" sz="1000" dirty="0" smtClean="0"/>
                          <a:t>VSAN</a:t>
                        </a:r>
                        <a:endParaRPr lang="en-US" sz="1000" dirty="0"/>
                      </a:p>
                    </a:txBody>
                    <a:tcPr/>
                  </a:tc>
                </a:tr>
                <a:tr h="177800">
                  <a:tc>
                    <a:txBody>
                      <a:bodyPr/>
                      <a:lstStyle/>
                      <a:p>
                        <a:r>
                          <a:rPr lang="en-US" sz="900" dirty="0" smtClean="0"/>
                          <a:t>100</a:t>
                        </a:r>
                        <a:endParaRPr lang="en-US" sz="900" dirty="0"/>
                      </a:p>
                    </a:txBody>
                    <a:tcPr/>
                  </a:tc>
                </a:tr>
                <a:tr h="177800">
                  <a:tc>
                    <a:txBody>
                      <a:bodyPr/>
                      <a:lstStyle/>
                      <a:p>
                        <a:r>
                          <a:rPr lang="en-US" sz="900" dirty="0" smtClean="0"/>
                          <a:t>200</a:t>
                        </a:r>
                        <a:endParaRPr lang="en-US" sz="900" dirty="0"/>
                      </a:p>
                    </a:txBody>
                    <a:tcPr/>
                  </a:tc>
                </a:tr>
              </a:tbl>
            </a:graphicData>
          </a:graphic>
        </p:graphicFrame>
        <p:graphicFrame>
          <p:nvGraphicFramePr>
            <p:cNvPr id="36" name="Table Placeholder 9"/>
            <p:cNvGraphicFramePr>
              <a:graphicFrameLocks/>
            </p:cNvGraphicFramePr>
            <p:nvPr>
              <p:extLst/>
            </p:nvPr>
          </p:nvGraphicFramePr>
          <p:xfrm>
            <a:off x="5314509" y="2904490"/>
            <a:ext cx="591268" cy="701040"/>
          </p:xfrm>
          <a:graphic>
            <a:graphicData uri="http://schemas.openxmlformats.org/drawingml/2006/table">
              <a:tbl>
                <a:tblPr firstRow="1" bandRow="1">
                  <a:tableStyleId>{5C22544A-7EE6-4342-B048-85BDC9FD1C3A}</a:tableStyleId>
                </a:tblPr>
                <a:tblGrid>
                  <a:gridCol w="591268"/>
                </a:tblGrid>
                <a:tr h="177800">
                  <a:tc>
                    <a:txBody>
                      <a:bodyPr/>
                      <a:lstStyle/>
                      <a:p>
                        <a:r>
                          <a:rPr lang="en-US" sz="1000" dirty="0" smtClean="0"/>
                          <a:t>VLAN</a:t>
                        </a:r>
                        <a:endParaRPr lang="en-US" sz="1000" dirty="0"/>
                      </a:p>
                    </a:txBody>
                    <a:tcPr/>
                  </a:tc>
                </a:tr>
                <a:tr h="177800">
                  <a:tc>
                    <a:txBody>
                      <a:bodyPr/>
                      <a:lstStyle/>
                      <a:p>
                        <a:r>
                          <a:rPr lang="en-US" sz="900" dirty="0" smtClean="0"/>
                          <a:t>10</a:t>
                        </a:r>
                        <a:endParaRPr lang="en-US" sz="900" dirty="0"/>
                      </a:p>
                    </a:txBody>
                    <a:tcPr/>
                  </a:tc>
                </a:tr>
                <a:tr h="177800">
                  <a:tc>
                    <a:txBody>
                      <a:bodyPr/>
                      <a:lstStyle/>
                      <a:p>
                        <a:r>
                          <a:rPr lang="en-US" sz="900" dirty="0" smtClean="0"/>
                          <a:t>20</a:t>
                        </a:r>
                        <a:endParaRPr lang="en-US" sz="900" dirty="0"/>
                      </a:p>
                    </a:txBody>
                    <a:tcPr/>
                  </a:tc>
                </a:tr>
              </a:tbl>
            </a:graphicData>
          </a:graphic>
        </p:graphicFrame>
      </p:grpSp>
    </p:spTree>
    <p:custDataLst>
      <p:tags r:id="rId1"/>
    </p:custDataLst>
    <p:extLst>
      <p:ext uri="{BB962C8B-B14F-4D97-AF65-F5344CB8AC3E}">
        <p14:creationId xmlns:p14="http://schemas.microsoft.com/office/powerpoint/2010/main" val="3228223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 Types in FCoE</a:t>
            </a:r>
            <a:endParaRPr lang="en-US" dirty="0"/>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115" name="Group 114"/>
          <p:cNvGrpSpPr/>
          <p:nvPr/>
        </p:nvGrpSpPr>
        <p:grpSpPr>
          <a:xfrm>
            <a:off x="1640901" y="1781156"/>
            <a:ext cx="7209735" cy="3415001"/>
            <a:chOff x="1121525" y="930145"/>
            <a:chExt cx="7209735" cy="3415001"/>
          </a:xfrm>
        </p:grpSpPr>
        <p:cxnSp>
          <p:nvCxnSpPr>
            <p:cNvPr id="106" name="Straight Connector 105"/>
            <p:cNvCxnSpPr/>
            <p:nvPr/>
          </p:nvCxnSpPr>
          <p:spPr>
            <a:xfrm>
              <a:off x="5715000" y="2172644"/>
              <a:ext cx="1430118"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sp>
          <p:nvSpPr>
            <p:cNvPr id="94" name="Freeform 45"/>
            <p:cNvSpPr>
              <a:spLocks/>
            </p:cNvSpPr>
            <p:nvPr/>
          </p:nvSpPr>
          <p:spPr bwMode="auto">
            <a:xfrm>
              <a:off x="3530066" y="3222282"/>
              <a:ext cx="1803400" cy="361950"/>
            </a:xfrm>
            <a:custGeom>
              <a:avLst/>
              <a:gdLst/>
              <a:ahLst/>
              <a:cxnLst>
                <a:cxn ang="0">
                  <a:pos x="0" y="0"/>
                </a:cxn>
                <a:cxn ang="0">
                  <a:pos x="0" y="200"/>
                </a:cxn>
                <a:cxn ang="0">
                  <a:pos x="1136" y="200"/>
                </a:cxn>
                <a:cxn ang="0">
                  <a:pos x="1136" y="4"/>
                </a:cxn>
              </a:cxnLst>
              <a:rect l="0" t="0" r="r" b="b"/>
              <a:pathLst>
                <a:path w="1136" h="200">
                  <a:moveTo>
                    <a:pt x="0" y="0"/>
                  </a:moveTo>
                  <a:lnTo>
                    <a:pt x="0" y="200"/>
                  </a:lnTo>
                  <a:lnTo>
                    <a:pt x="1136" y="200"/>
                  </a:lnTo>
                  <a:lnTo>
                    <a:pt x="1136" y="4"/>
                  </a:lnTo>
                </a:path>
              </a:pathLst>
            </a:custGeom>
            <a:noFill/>
            <a:ln w="38100" cap="flat" cmpd="sng">
              <a:solidFill>
                <a:srgbClr val="FF9900"/>
              </a:solidFill>
              <a:prstDash val="solid"/>
              <a:round/>
              <a:headEnd type="none" w="med" len="med"/>
              <a:tailEnd type="none" w="med" len="med"/>
            </a:ln>
            <a:effectLst/>
          </p:spPr>
          <p:txBody>
            <a:bodyPr/>
            <a:lstStyle/>
            <a:p>
              <a:endParaRPr lang="en-US" sz="900" b="1"/>
            </a:p>
          </p:txBody>
        </p:sp>
        <p:cxnSp>
          <p:nvCxnSpPr>
            <p:cNvPr id="92" name="Straight Connector 91"/>
            <p:cNvCxnSpPr/>
            <p:nvPr/>
          </p:nvCxnSpPr>
          <p:spPr>
            <a:xfrm flipV="1">
              <a:off x="3868609" y="2190750"/>
              <a:ext cx="1213372" cy="1079931"/>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sp>
          <p:nvSpPr>
            <p:cNvPr id="15" name="Freeform 60"/>
            <p:cNvSpPr>
              <a:spLocks/>
            </p:cNvSpPr>
            <p:nvPr/>
          </p:nvSpPr>
          <p:spPr bwMode="auto">
            <a:xfrm flipV="1">
              <a:off x="1666813" y="3210378"/>
              <a:ext cx="1606550" cy="654050"/>
            </a:xfrm>
            <a:custGeom>
              <a:avLst/>
              <a:gdLst/>
              <a:ahLst/>
              <a:cxnLst>
                <a:cxn ang="0">
                  <a:pos x="0" y="0"/>
                </a:cxn>
                <a:cxn ang="0">
                  <a:pos x="1012" y="0"/>
                </a:cxn>
                <a:cxn ang="0">
                  <a:pos x="1012" y="344"/>
                </a:cxn>
              </a:cxnLst>
              <a:rect l="0" t="0" r="r" b="b"/>
              <a:pathLst>
                <a:path w="1012" h="344">
                  <a:moveTo>
                    <a:pt x="0" y="0"/>
                  </a:moveTo>
                  <a:lnTo>
                    <a:pt x="1012" y="0"/>
                  </a:lnTo>
                  <a:lnTo>
                    <a:pt x="1012" y="344"/>
                  </a:lnTo>
                </a:path>
              </a:pathLst>
            </a:custGeom>
            <a:ln w="12700">
              <a:solidFill>
                <a:srgbClr val="0000FF"/>
              </a:solidFill>
            </a:ln>
          </p:spPr>
          <p:style>
            <a:lnRef idx="1">
              <a:schemeClr val="accent1"/>
            </a:lnRef>
            <a:fillRef idx="0">
              <a:schemeClr val="accent1"/>
            </a:fillRef>
            <a:effectRef idx="0">
              <a:schemeClr val="accent1"/>
            </a:effectRef>
            <a:fontRef idx="minor">
              <a:schemeClr val="tx1"/>
            </a:fontRef>
          </p:style>
          <p:txBody>
            <a:bodyPr/>
            <a:lstStyle/>
            <a:p>
              <a:endParaRPr lang="en-US" sz="900" b="1"/>
            </a:p>
          </p:txBody>
        </p:sp>
        <p:sp>
          <p:nvSpPr>
            <p:cNvPr id="16" name="Freeform 3"/>
            <p:cNvSpPr>
              <a:spLocks/>
            </p:cNvSpPr>
            <p:nvPr/>
          </p:nvSpPr>
          <p:spPr bwMode="auto">
            <a:xfrm rot="5400000" flipH="1">
              <a:off x="2111599" y="1696873"/>
              <a:ext cx="1123440" cy="1231962"/>
            </a:xfrm>
            <a:custGeom>
              <a:avLst/>
              <a:gdLst/>
              <a:ahLst/>
              <a:cxnLst>
                <a:cxn ang="0">
                  <a:pos x="0" y="0"/>
                </a:cxn>
                <a:cxn ang="0">
                  <a:pos x="1012" y="0"/>
                </a:cxn>
                <a:cxn ang="0">
                  <a:pos x="1012" y="344"/>
                </a:cxn>
              </a:cxnLst>
              <a:rect l="0" t="0" r="r" b="b"/>
              <a:pathLst>
                <a:path w="1012" h="344">
                  <a:moveTo>
                    <a:pt x="0" y="0"/>
                  </a:moveTo>
                  <a:lnTo>
                    <a:pt x="1012" y="0"/>
                  </a:lnTo>
                  <a:lnTo>
                    <a:pt x="1012" y="344"/>
                  </a:lnTo>
                </a:path>
              </a:pathLst>
            </a:custGeom>
            <a:ln w="12700">
              <a:solidFill>
                <a:srgbClr val="0000FF"/>
              </a:solidFill>
            </a:ln>
          </p:spPr>
          <p:style>
            <a:lnRef idx="1">
              <a:schemeClr val="accent1"/>
            </a:lnRef>
            <a:fillRef idx="0">
              <a:schemeClr val="accent1"/>
            </a:fillRef>
            <a:effectRef idx="0">
              <a:schemeClr val="accent1"/>
            </a:effectRef>
            <a:fontRef idx="minor">
              <a:schemeClr val="tx1"/>
            </a:fontRef>
          </p:style>
          <p:txBody>
            <a:bodyPr/>
            <a:lstStyle/>
            <a:p>
              <a:endParaRPr lang="en-US" sz="900" b="1"/>
            </a:p>
          </p:txBody>
        </p:sp>
        <p:pic>
          <p:nvPicPr>
            <p:cNvPr id="6" name="Picture 18" descr="C:\Users\patils1\Desktop\2013 Projects\CIS v2\CIS Slide Deck_Based on Book\Colored Graphics\FCoE Switc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0162" y="2881380"/>
              <a:ext cx="761364" cy="475488"/>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44"/>
            <p:cNvSpPr>
              <a:spLocks/>
            </p:cNvSpPr>
            <p:nvPr/>
          </p:nvSpPr>
          <p:spPr bwMode="auto">
            <a:xfrm flipH="1" flipV="1">
              <a:off x="5572063" y="3210378"/>
              <a:ext cx="1606550" cy="654050"/>
            </a:xfrm>
            <a:custGeom>
              <a:avLst/>
              <a:gdLst/>
              <a:ahLst/>
              <a:cxnLst>
                <a:cxn ang="0">
                  <a:pos x="0" y="0"/>
                </a:cxn>
                <a:cxn ang="0">
                  <a:pos x="1012" y="0"/>
                </a:cxn>
                <a:cxn ang="0">
                  <a:pos x="1012" y="344"/>
                </a:cxn>
              </a:cxnLst>
              <a:rect l="0" t="0" r="r" b="b"/>
              <a:pathLst>
                <a:path w="1012" h="344">
                  <a:moveTo>
                    <a:pt x="0" y="0"/>
                  </a:moveTo>
                  <a:lnTo>
                    <a:pt x="1012" y="0"/>
                  </a:lnTo>
                  <a:lnTo>
                    <a:pt x="1012" y="344"/>
                  </a:lnTo>
                </a:path>
              </a:pathLst>
            </a:custGeom>
            <a:noFill/>
            <a:ln w="38100" cap="flat" cmpd="sng">
              <a:solidFill>
                <a:srgbClr val="FF9900"/>
              </a:solidFill>
              <a:prstDash val="solid"/>
              <a:round/>
              <a:headEnd type="none" w="med" len="med"/>
              <a:tailEnd type="none" w="med" len="med"/>
            </a:ln>
            <a:effectLst/>
          </p:spPr>
          <p:txBody>
            <a:bodyPr/>
            <a:lstStyle/>
            <a:p>
              <a:endParaRPr lang="en-US" sz="900" b="1"/>
            </a:p>
          </p:txBody>
        </p:sp>
        <p:sp>
          <p:nvSpPr>
            <p:cNvPr id="18" name="Text Box 10"/>
            <p:cNvSpPr txBox="1">
              <a:spLocks noChangeArrowheads="1"/>
            </p:cNvSpPr>
            <p:nvPr/>
          </p:nvSpPr>
          <p:spPr bwMode="auto">
            <a:xfrm>
              <a:off x="2130277" y="1808255"/>
              <a:ext cx="407163" cy="124650"/>
            </a:xfrm>
            <a:prstGeom prst="rect">
              <a:avLst/>
            </a:prstGeom>
            <a:noFill/>
            <a:ln w="25400" algn="ctr">
              <a:noFill/>
              <a:miter lim="800000"/>
              <a:headEnd/>
              <a:tailEnd/>
            </a:ln>
            <a:effectLst/>
          </p:spPr>
          <p:txBody>
            <a:bodyPr wrap="none" lIns="0" tIns="0" rIns="0" bIns="0">
              <a:spAutoFit/>
            </a:bodyPr>
            <a:lstStyle/>
            <a:p>
              <a:pPr defTabSz="941388">
                <a:lnSpc>
                  <a:spcPct val="90000"/>
                </a:lnSpc>
              </a:pPr>
              <a:r>
                <a:rPr lang="en-US" sz="900" b="1" dirty="0" err="1">
                  <a:solidFill>
                    <a:srgbClr val="000000"/>
                  </a:solidFill>
                </a:rPr>
                <a:t>VN_Port</a:t>
              </a:r>
              <a:endParaRPr lang="en-US" sz="900" b="1" dirty="0">
                <a:solidFill>
                  <a:srgbClr val="000000"/>
                </a:solidFill>
              </a:endParaRPr>
            </a:p>
          </p:txBody>
        </p:sp>
        <p:sp>
          <p:nvSpPr>
            <p:cNvPr id="19" name="Text Box 11"/>
            <p:cNvSpPr txBox="1">
              <a:spLocks noChangeArrowheads="1"/>
            </p:cNvSpPr>
            <p:nvPr/>
          </p:nvSpPr>
          <p:spPr bwMode="auto">
            <a:xfrm>
              <a:off x="2688564" y="2859839"/>
              <a:ext cx="320601" cy="249299"/>
            </a:xfrm>
            <a:prstGeom prst="rect">
              <a:avLst/>
            </a:prstGeom>
            <a:noFill/>
            <a:ln w="25400" algn="ctr">
              <a:noFill/>
              <a:miter lim="800000"/>
              <a:headEnd/>
              <a:tailEnd/>
            </a:ln>
            <a:effectLst/>
          </p:spPr>
          <p:txBody>
            <a:bodyPr wrap="none" lIns="0" tIns="0" rIns="0" bIns="0">
              <a:spAutoFit/>
            </a:bodyPr>
            <a:lstStyle/>
            <a:p>
              <a:pPr algn="ctr" defTabSz="941388">
                <a:lnSpc>
                  <a:spcPct val="90000"/>
                </a:lnSpc>
              </a:pPr>
              <a:r>
                <a:rPr lang="en-US" sz="900" b="1" dirty="0">
                  <a:solidFill>
                    <a:srgbClr val="000000"/>
                  </a:solidFill>
                </a:rPr>
                <a:t>FCoE</a:t>
              </a:r>
            </a:p>
            <a:p>
              <a:pPr algn="ctr" defTabSz="941388">
                <a:lnSpc>
                  <a:spcPct val="90000"/>
                </a:lnSpc>
              </a:pPr>
              <a:r>
                <a:rPr lang="en-US" sz="900" b="1" dirty="0">
                  <a:solidFill>
                    <a:srgbClr val="000000"/>
                  </a:solidFill>
                </a:rPr>
                <a:t>Switch</a:t>
              </a:r>
            </a:p>
          </p:txBody>
        </p:sp>
        <p:sp>
          <p:nvSpPr>
            <p:cNvPr id="20" name="Text Box 13"/>
            <p:cNvSpPr txBox="1">
              <a:spLocks noChangeArrowheads="1"/>
            </p:cNvSpPr>
            <p:nvPr/>
          </p:nvSpPr>
          <p:spPr bwMode="auto">
            <a:xfrm>
              <a:off x="3524927" y="2659295"/>
              <a:ext cx="384721" cy="124650"/>
            </a:xfrm>
            <a:prstGeom prst="rect">
              <a:avLst/>
            </a:prstGeom>
            <a:noFill/>
            <a:ln w="25400" algn="ctr">
              <a:noFill/>
              <a:miter lim="800000"/>
              <a:headEnd/>
              <a:tailEnd/>
            </a:ln>
            <a:effectLst/>
          </p:spPr>
          <p:txBody>
            <a:bodyPr wrap="none" lIns="0" tIns="0" rIns="0" bIns="0">
              <a:spAutoFit/>
            </a:bodyPr>
            <a:lstStyle/>
            <a:p>
              <a:pPr algn="r" defTabSz="941388">
                <a:lnSpc>
                  <a:spcPct val="90000"/>
                </a:lnSpc>
              </a:pPr>
              <a:r>
                <a:rPr lang="en-US" sz="900" b="1" dirty="0" err="1">
                  <a:solidFill>
                    <a:srgbClr val="000000"/>
                  </a:solidFill>
                </a:rPr>
                <a:t>VF_Port</a:t>
              </a:r>
              <a:endParaRPr lang="en-US" sz="900" b="1" dirty="0">
                <a:solidFill>
                  <a:srgbClr val="000000"/>
                </a:solidFill>
              </a:endParaRPr>
            </a:p>
          </p:txBody>
        </p:sp>
        <p:sp>
          <p:nvSpPr>
            <p:cNvPr id="21" name="Text Box 47"/>
            <p:cNvSpPr txBox="1">
              <a:spLocks noChangeArrowheads="1"/>
            </p:cNvSpPr>
            <p:nvPr/>
          </p:nvSpPr>
          <p:spPr bwMode="auto">
            <a:xfrm>
              <a:off x="5109597" y="2697887"/>
              <a:ext cx="460062" cy="124650"/>
            </a:xfrm>
            <a:prstGeom prst="rect">
              <a:avLst/>
            </a:prstGeom>
            <a:noFill/>
            <a:ln w="25400" algn="ctr">
              <a:noFill/>
              <a:miter lim="800000"/>
              <a:headEnd/>
              <a:tailEnd/>
            </a:ln>
            <a:effectLst/>
          </p:spPr>
          <p:txBody>
            <a:bodyPr wrap="none" lIns="0" tIns="0" rIns="0" bIns="0">
              <a:spAutoFit/>
            </a:bodyPr>
            <a:lstStyle/>
            <a:p>
              <a:pPr defTabSz="941388">
                <a:lnSpc>
                  <a:spcPct val="90000"/>
                </a:lnSpc>
              </a:pPr>
              <a:r>
                <a:rPr lang="en-US" sz="900" b="1" dirty="0">
                  <a:solidFill>
                    <a:srgbClr val="000000"/>
                  </a:solidFill>
                </a:rPr>
                <a:t>FC Switch</a:t>
              </a:r>
            </a:p>
          </p:txBody>
        </p:sp>
        <p:sp>
          <p:nvSpPr>
            <p:cNvPr id="22" name="Text Box 49"/>
            <p:cNvSpPr txBox="1">
              <a:spLocks noChangeArrowheads="1"/>
            </p:cNvSpPr>
            <p:nvPr/>
          </p:nvSpPr>
          <p:spPr bwMode="auto">
            <a:xfrm>
              <a:off x="7669041" y="2028350"/>
              <a:ext cx="662219" cy="373949"/>
            </a:xfrm>
            <a:prstGeom prst="rect">
              <a:avLst/>
            </a:prstGeom>
            <a:noFill/>
            <a:ln w="25400" algn="ctr">
              <a:noFill/>
              <a:miter lim="800000"/>
              <a:headEnd/>
              <a:tailEnd/>
            </a:ln>
            <a:effectLst/>
          </p:spPr>
          <p:txBody>
            <a:bodyPr lIns="0" tIns="0" rIns="0" bIns="0">
              <a:spAutoFit/>
            </a:bodyPr>
            <a:lstStyle/>
            <a:p>
              <a:pPr algn="ctr" defTabSz="941388">
                <a:lnSpc>
                  <a:spcPct val="90000"/>
                </a:lnSpc>
              </a:pPr>
              <a:r>
                <a:rPr lang="en-US" sz="900" b="1" dirty="0">
                  <a:solidFill>
                    <a:srgbClr val="000000"/>
                  </a:solidFill>
                </a:rPr>
                <a:t>FCoE</a:t>
              </a:r>
            </a:p>
            <a:p>
              <a:pPr algn="ctr" defTabSz="941388">
                <a:lnSpc>
                  <a:spcPct val="90000"/>
                </a:lnSpc>
              </a:pPr>
              <a:r>
                <a:rPr lang="en-US" sz="900" b="1" dirty="0">
                  <a:solidFill>
                    <a:srgbClr val="000000"/>
                  </a:solidFill>
                </a:rPr>
                <a:t>Storage</a:t>
              </a:r>
            </a:p>
            <a:p>
              <a:pPr algn="ctr" defTabSz="941388">
                <a:lnSpc>
                  <a:spcPct val="90000"/>
                </a:lnSpc>
              </a:pPr>
              <a:r>
                <a:rPr lang="en-US" sz="900" b="1" dirty="0">
                  <a:solidFill>
                    <a:srgbClr val="000000"/>
                  </a:solidFill>
                </a:rPr>
                <a:t>System</a:t>
              </a:r>
            </a:p>
          </p:txBody>
        </p:sp>
        <p:sp>
          <p:nvSpPr>
            <p:cNvPr id="23" name="Text Box 50"/>
            <p:cNvSpPr txBox="1">
              <a:spLocks noChangeArrowheads="1"/>
            </p:cNvSpPr>
            <p:nvPr/>
          </p:nvSpPr>
          <p:spPr bwMode="auto">
            <a:xfrm>
              <a:off x="6443504" y="3932691"/>
              <a:ext cx="338234" cy="124650"/>
            </a:xfrm>
            <a:prstGeom prst="rect">
              <a:avLst/>
            </a:prstGeom>
            <a:noFill/>
            <a:ln w="25400" algn="ctr">
              <a:noFill/>
              <a:miter lim="800000"/>
              <a:headEnd/>
              <a:tailEnd/>
            </a:ln>
            <a:effectLst/>
          </p:spPr>
          <p:txBody>
            <a:bodyPr wrap="none" lIns="0" tIns="0" rIns="0" bIns="0">
              <a:spAutoFit/>
            </a:bodyPr>
            <a:lstStyle/>
            <a:p>
              <a:pPr algn="r" defTabSz="941388">
                <a:lnSpc>
                  <a:spcPct val="90000"/>
                </a:lnSpc>
              </a:pPr>
              <a:r>
                <a:rPr lang="en-US" sz="900" b="1" dirty="0" err="1">
                  <a:solidFill>
                    <a:srgbClr val="000000"/>
                  </a:solidFill>
                </a:rPr>
                <a:t>N_Port</a:t>
              </a:r>
              <a:endParaRPr lang="en-US" sz="900" b="1" dirty="0">
                <a:solidFill>
                  <a:srgbClr val="000000"/>
                </a:solidFill>
              </a:endParaRPr>
            </a:p>
          </p:txBody>
        </p:sp>
        <p:sp>
          <p:nvSpPr>
            <p:cNvPr id="24" name="Text Box 53"/>
            <p:cNvSpPr txBox="1">
              <a:spLocks noChangeArrowheads="1"/>
            </p:cNvSpPr>
            <p:nvPr/>
          </p:nvSpPr>
          <p:spPr bwMode="auto">
            <a:xfrm>
              <a:off x="5700085" y="3384051"/>
              <a:ext cx="315792" cy="124650"/>
            </a:xfrm>
            <a:prstGeom prst="rect">
              <a:avLst/>
            </a:prstGeom>
            <a:noFill/>
            <a:ln w="25400" algn="ctr">
              <a:noFill/>
              <a:miter lim="800000"/>
              <a:headEnd/>
              <a:tailEnd/>
            </a:ln>
            <a:effectLst/>
          </p:spPr>
          <p:txBody>
            <a:bodyPr wrap="none" lIns="0" tIns="0" rIns="0" bIns="0">
              <a:spAutoFit/>
            </a:bodyPr>
            <a:lstStyle/>
            <a:p>
              <a:pPr defTabSz="941388">
                <a:lnSpc>
                  <a:spcPct val="90000"/>
                </a:lnSpc>
              </a:pPr>
              <a:r>
                <a:rPr lang="en-US" sz="900" b="1" dirty="0" err="1">
                  <a:solidFill>
                    <a:srgbClr val="000000"/>
                  </a:solidFill>
                </a:rPr>
                <a:t>F_Port</a:t>
              </a:r>
              <a:endParaRPr lang="en-US" sz="900" b="1" dirty="0">
                <a:solidFill>
                  <a:srgbClr val="000000"/>
                </a:solidFill>
              </a:endParaRPr>
            </a:p>
          </p:txBody>
        </p:sp>
        <p:sp>
          <p:nvSpPr>
            <p:cNvPr id="25" name="Text Box 57"/>
            <p:cNvSpPr txBox="1">
              <a:spLocks noChangeArrowheads="1"/>
            </p:cNvSpPr>
            <p:nvPr/>
          </p:nvSpPr>
          <p:spPr bwMode="auto">
            <a:xfrm>
              <a:off x="3621977" y="3409950"/>
              <a:ext cx="318998" cy="124650"/>
            </a:xfrm>
            <a:prstGeom prst="rect">
              <a:avLst/>
            </a:prstGeom>
            <a:noFill/>
            <a:ln w="25400" algn="ctr">
              <a:noFill/>
              <a:miter lim="800000"/>
              <a:headEnd/>
              <a:tailEnd/>
            </a:ln>
            <a:effectLst/>
          </p:spPr>
          <p:txBody>
            <a:bodyPr wrap="none" lIns="0" tIns="0" rIns="0" bIns="0">
              <a:spAutoFit/>
            </a:bodyPr>
            <a:lstStyle/>
            <a:p>
              <a:pPr defTabSz="941388">
                <a:lnSpc>
                  <a:spcPct val="90000"/>
                </a:lnSpc>
              </a:pPr>
              <a:r>
                <a:rPr lang="en-US" sz="900" b="1" dirty="0" err="1">
                  <a:solidFill>
                    <a:srgbClr val="000000"/>
                  </a:solidFill>
                </a:rPr>
                <a:t>E_Port</a:t>
              </a:r>
              <a:endParaRPr lang="en-US" sz="900" b="1" dirty="0">
                <a:solidFill>
                  <a:srgbClr val="000000"/>
                </a:solidFill>
              </a:endParaRPr>
            </a:p>
          </p:txBody>
        </p:sp>
        <p:sp>
          <p:nvSpPr>
            <p:cNvPr id="26" name="Text Box 58"/>
            <p:cNvSpPr txBox="1">
              <a:spLocks noChangeArrowheads="1"/>
            </p:cNvSpPr>
            <p:nvPr/>
          </p:nvSpPr>
          <p:spPr bwMode="auto">
            <a:xfrm>
              <a:off x="4965709" y="3409950"/>
              <a:ext cx="318998" cy="124650"/>
            </a:xfrm>
            <a:prstGeom prst="rect">
              <a:avLst/>
            </a:prstGeom>
            <a:noFill/>
            <a:ln w="25400" algn="ctr">
              <a:noFill/>
              <a:miter lim="800000"/>
              <a:headEnd/>
              <a:tailEnd/>
            </a:ln>
            <a:effectLst/>
          </p:spPr>
          <p:txBody>
            <a:bodyPr wrap="none" lIns="0" tIns="0" rIns="0" bIns="0">
              <a:spAutoFit/>
            </a:bodyPr>
            <a:lstStyle/>
            <a:p>
              <a:pPr algn="r" defTabSz="941388">
                <a:lnSpc>
                  <a:spcPct val="90000"/>
                </a:lnSpc>
              </a:pPr>
              <a:r>
                <a:rPr lang="en-US" sz="900" b="1" dirty="0" err="1">
                  <a:solidFill>
                    <a:srgbClr val="000000"/>
                  </a:solidFill>
                </a:rPr>
                <a:t>E_Port</a:t>
              </a:r>
              <a:endParaRPr lang="en-US" sz="900" b="1" dirty="0">
                <a:solidFill>
                  <a:srgbClr val="000000"/>
                </a:solidFill>
              </a:endParaRPr>
            </a:p>
          </p:txBody>
        </p:sp>
        <p:sp>
          <p:nvSpPr>
            <p:cNvPr id="27" name="Text Box 61"/>
            <p:cNvSpPr txBox="1">
              <a:spLocks noChangeArrowheads="1"/>
            </p:cNvSpPr>
            <p:nvPr/>
          </p:nvSpPr>
          <p:spPr bwMode="auto">
            <a:xfrm>
              <a:off x="1243453" y="1889444"/>
              <a:ext cx="699855" cy="249299"/>
            </a:xfrm>
            <a:prstGeom prst="rect">
              <a:avLst/>
            </a:prstGeom>
            <a:noFill/>
            <a:ln w="25400" algn="ctr">
              <a:noFill/>
              <a:miter lim="800000"/>
              <a:headEnd/>
              <a:tailEnd/>
            </a:ln>
            <a:effectLst/>
          </p:spPr>
          <p:txBody>
            <a:bodyPr lIns="0" tIns="0" rIns="0" bIns="0">
              <a:spAutoFit/>
            </a:bodyPr>
            <a:lstStyle/>
            <a:p>
              <a:pPr algn="ctr" defTabSz="941388">
                <a:lnSpc>
                  <a:spcPct val="90000"/>
                </a:lnSpc>
              </a:pPr>
              <a:r>
                <a:rPr lang="en-US" sz="900" b="1" dirty="0">
                  <a:solidFill>
                    <a:srgbClr val="000000"/>
                  </a:solidFill>
                </a:rPr>
                <a:t>Compute System</a:t>
              </a:r>
            </a:p>
          </p:txBody>
        </p:sp>
        <p:sp>
          <p:nvSpPr>
            <p:cNvPr id="28" name="Text Box 81"/>
            <p:cNvSpPr txBox="1">
              <a:spLocks noChangeArrowheads="1"/>
            </p:cNvSpPr>
            <p:nvPr/>
          </p:nvSpPr>
          <p:spPr bwMode="auto">
            <a:xfrm>
              <a:off x="2128651" y="3940816"/>
              <a:ext cx="407163" cy="124650"/>
            </a:xfrm>
            <a:prstGeom prst="rect">
              <a:avLst/>
            </a:prstGeom>
            <a:noFill/>
            <a:ln w="25400" algn="ctr">
              <a:noFill/>
              <a:miter lim="800000"/>
              <a:headEnd/>
              <a:tailEnd/>
            </a:ln>
            <a:effectLst/>
          </p:spPr>
          <p:txBody>
            <a:bodyPr wrap="none" lIns="0" tIns="0" rIns="0" bIns="0">
              <a:spAutoFit/>
            </a:bodyPr>
            <a:lstStyle/>
            <a:p>
              <a:pPr defTabSz="941388">
                <a:lnSpc>
                  <a:spcPct val="90000"/>
                </a:lnSpc>
              </a:pPr>
              <a:r>
                <a:rPr lang="en-US" sz="900" b="1" dirty="0" err="1">
                  <a:solidFill>
                    <a:srgbClr val="000000"/>
                  </a:solidFill>
                </a:rPr>
                <a:t>VN_Port</a:t>
              </a:r>
              <a:endParaRPr lang="en-US" sz="900" b="1" dirty="0">
                <a:solidFill>
                  <a:srgbClr val="000000"/>
                </a:solidFill>
              </a:endParaRPr>
            </a:p>
          </p:txBody>
        </p:sp>
        <p:sp>
          <p:nvSpPr>
            <p:cNvPr id="29" name="Text Box 84"/>
            <p:cNvSpPr txBox="1">
              <a:spLocks noChangeArrowheads="1"/>
            </p:cNvSpPr>
            <p:nvPr/>
          </p:nvSpPr>
          <p:spPr bwMode="auto">
            <a:xfrm>
              <a:off x="2812442" y="3423851"/>
              <a:ext cx="384721" cy="124650"/>
            </a:xfrm>
            <a:prstGeom prst="rect">
              <a:avLst/>
            </a:prstGeom>
            <a:noFill/>
            <a:ln w="25400" algn="ctr">
              <a:noFill/>
              <a:miter lim="800000"/>
              <a:headEnd/>
              <a:tailEnd/>
            </a:ln>
            <a:effectLst/>
          </p:spPr>
          <p:txBody>
            <a:bodyPr wrap="none" lIns="0" tIns="0" rIns="0" bIns="0">
              <a:spAutoFit/>
            </a:bodyPr>
            <a:lstStyle/>
            <a:p>
              <a:pPr algn="r" defTabSz="941388">
                <a:lnSpc>
                  <a:spcPct val="90000"/>
                </a:lnSpc>
              </a:pPr>
              <a:r>
                <a:rPr lang="en-US" sz="900" b="1" dirty="0" err="1">
                  <a:solidFill>
                    <a:srgbClr val="000000"/>
                  </a:solidFill>
                </a:rPr>
                <a:t>VF_Port</a:t>
              </a:r>
              <a:endParaRPr lang="en-US" sz="900" b="1" dirty="0">
                <a:solidFill>
                  <a:srgbClr val="000000"/>
                </a:solidFill>
              </a:endParaRPr>
            </a:p>
          </p:txBody>
        </p:sp>
        <p:sp>
          <p:nvSpPr>
            <p:cNvPr id="30" name="Text Box 11"/>
            <p:cNvSpPr txBox="1">
              <a:spLocks noChangeArrowheads="1"/>
            </p:cNvSpPr>
            <p:nvPr/>
          </p:nvSpPr>
          <p:spPr bwMode="auto">
            <a:xfrm>
              <a:off x="4479253" y="3617569"/>
              <a:ext cx="133050" cy="124650"/>
            </a:xfrm>
            <a:prstGeom prst="rect">
              <a:avLst/>
            </a:prstGeom>
            <a:noFill/>
            <a:ln w="25400" algn="ctr">
              <a:noFill/>
              <a:miter lim="800000"/>
              <a:headEnd/>
              <a:tailEnd/>
            </a:ln>
            <a:effectLst/>
          </p:spPr>
          <p:txBody>
            <a:bodyPr wrap="none" lIns="0" tIns="0" rIns="0" bIns="0">
              <a:spAutoFit/>
            </a:bodyPr>
            <a:lstStyle/>
            <a:p>
              <a:pPr algn="r" defTabSz="941388">
                <a:lnSpc>
                  <a:spcPct val="90000"/>
                </a:lnSpc>
              </a:pPr>
              <a:r>
                <a:rPr lang="en-US" sz="900" b="1" dirty="0">
                  <a:solidFill>
                    <a:srgbClr val="000000"/>
                  </a:solidFill>
                </a:rPr>
                <a:t>ISL</a:t>
              </a:r>
            </a:p>
          </p:txBody>
        </p:sp>
        <p:pic>
          <p:nvPicPr>
            <p:cNvPr id="31" name="Picture 16" descr="C:\Users\patils1\Desktop\2013 Projects\CIS v2\CIS Slide Deck_Based on Book\Colored Graphics\FC Switch.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72928" y="2882315"/>
              <a:ext cx="758953" cy="47398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8" descr="C:\Users\patils1\Desktop\2013 Projects\CIS v2\CIS Slide Deck_Based on Book\Colored Graphics\Physical Compute System With Hyperviso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21525" y="930145"/>
              <a:ext cx="936010" cy="90670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9" descr="C:\Users\patils1\Desktop\2013 Projects\CIS v2\CIS Slide Deck_Based on Book\Colored Graphics\Storage System.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11180" y="2836386"/>
              <a:ext cx="708594" cy="1508760"/>
            </a:xfrm>
            <a:prstGeom prst="rect">
              <a:avLst/>
            </a:prstGeom>
            <a:noFill/>
            <a:extLst>
              <a:ext uri="{909E8E84-426E-40DD-AFC4-6F175D3DCCD1}">
                <a14:hiddenFill xmlns:a14="http://schemas.microsoft.com/office/drawing/2010/main">
                  <a:solidFill>
                    <a:srgbClr val="FFFFFF"/>
                  </a:solidFill>
                </a14:hiddenFill>
              </a:ext>
            </a:extLst>
          </p:spPr>
        </p:pic>
        <p:sp>
          <p:nvSpPr>
            <p:cNvPr id="34" name="AutoShape 9"/>
            <p:cNvSpPr>
              <a:spLocks noChangeArrowheads="1"/>
            </p:cNvSpPr>
            <p:nvPr/>
          </p:nvSpPr>
          <p:spPr bwMode="auto">
            <a:xfrm>
              <a:off x="1976376" y="1671093"/>
              <a:ext cx="161925" cy="120650"/>
            </a:xfrm>
            <a:prstGeom prst="roundRect">
              <a:avLst>
                <a:gd name="adj" fmla="val 32176"/>
              </a:avLst>
            </a:prstGeom>
            <a:solidFill>
              <a:srgbClr val="EAC024"/>
            </a:solidFill>
            <a:ln w="6350">
              <a:solidFill>
                <a:srgbClr val="000000"/>
              </a:solidFill>
              <a:round/>
              <a:headEnd/>
              <a:tailEnd/>
            </a:ln>
            <a:effectLst/>
          </p:spPr>
          <p:txBody>
            <a:bodyPr wrap="none" anchor="ctr"/>
            <a:lstStyle/>
            <a:p>
              <a:endParaRPr lang="en-US" sz="900" b="1"/>
            </a:p>
          </p:txBody>
        </p:sp>
        <p:sp>
          <p:nvSpPr>
            <p:cNvPr id="35" name="AutoShape 51"/>
            <p:cNvSpPr>
              <a:spLocks noChangeArrowheads="1"/>
            </p:cNvSpPr>
            <p:nvPr/>
          </p:nvSpPr>
          <p:spPr bwMode="auto">
            <a:xfrm>
              <a:off x="6821426" y="3805691"/>
              <a:ext cx="161925" cy="120650"/>
            </a:xfrm>
            <a:prstGeom prst="roundRect">
              <a:avLst>
                <a:gd name="adj" fmla="val 32176"/>
              </a:avLst>
            </a:prstGeom>
            <a:solidFill>
              <a:srgbClr val="EAC024"/>
            </a:solidFill>
            <a:ln w="6350">
              <a:solidFill>
                <a:srgbClr val="000000"/>
              </a:solidFill>
              <a:round/>
              <a:headEnd/>
              <a:tailEnd/>
            </a:ln>
            <a:effectLst/>
          </p:spPr>
          <p:txBody>
            <a:bodyPr wrap="none" anchor="ctr"/>
            <a:lstStyle/>
            <a:p>
              <a:endParaRPr lang="en-US" sz="900" b="1"/>
            </a:p>
          </p:txBody>
        </p:sp>
        <p:sp>
          <p:nvSpPr>
            <p:cNvPr id="38" name="AutoShape 52"/>
            <p:cNvSpPr>
              <a:spLocks noChangeArrowheads="1"/>
            </p:cNvSpPr>
            <p:nvPr/>
          </p:nvSpPr>
          <p:spPr bwMode="auto">
            <a:xfrm>
              <a:off x="5495863" y="3281816"/>
              <a:ext cx="161925" cy="120650"/>
            </a:xfrm>
            <a:prstGeom prst="roundRect">
              <a:avLst>
                <a:gd name="adj" fmla="val 32176"/>
              </a:avLst>
            </a:prstGeom>
            <a:solidFill>
              <a:srgbClr val="D84338"/>
            </a:solidFill>
            <a:ln w="6350">
              <a:solidFill>
                <a:srgbClr val="000000"/>
              </a:solidFill>
              <a:round/>
              <a:headEnd/>
              <a:tailEnd/>
            </a:ln>
            <a:effectLst/>
          </p:spPr>
          <p:txBody>
            <a:bodyPr wrap="none" anchor="ctr"/>
            <a:lstStyle/>
            <a:p>
              <a:endParaRPr lang="en-US" sz="900" b="1"/>
            </a:p>
          </p:txBody>
        </p:sp>
        <p:sp>
          <p:nvSpPr>
            <p:cNvPr id="39" name="AutoShape 56"/>
            <p:cNvSpPr>
              <a:spLocks noChangeArrowheads="1"/>
            </p:cNvSpPr>
            <p:nvPr/>
          </p:nvSpPr>
          <p:spPr bwMode="auto">
            <a:xfrm>
              <a:off x="5244499" y="3283427"/>
              <a:ext cx="161925" cy="120650"/>
            </a:xfrm>
            <a:prstGeom prst="roundRect">
              <a:avLst>
                <a:gd name="adj" fmla="val 32176"/>
              </a:avLst>
            </a:prstGeom>
            <a:solidFill>
              <a:srgbClr val="2997DB"/>
            </a:solidFill>
            <a:ln w="6350">
              <a:solidFill>
                <a:srgbClr val="000000"/>
              </a:solidFill>
              <a:round/>
              <a:headEnd/>
              <a:tailEnd/>
            </a:ln>
            <a:effectLst/>
          </p:spPr>
          <p:txBody>
            <a:bodyPr wrap="none" anchor="ctr"/>
            <a:lstStyle/>
            <a:p>
              <a:endParaRPr lang="en-US" sz="900" b="1"/>
            </a:p>
          </p:txBody>
        </p:sp>
        <p:sp>
          <p:nvSpPr>
            <p:cNvPr id="41" name="AutoShape 55"/>
            <p:cNvSpPr>
              <a:spLocks noChangeArrowheads="1"/>
            </p:cNvSpPr>
            <p:nvPr/>
          </p:nvSpPr>
          <p:spPr bwMode="auto">
            <a:xfrm>
              <a:off x="3449103" y="3283427"/>
              <a:ext cx="161925" cy="120650"/>
            </a:xfrm>
            <a:prstGeom prst="roundRect">
              <a:avLst>
                <a:gd name="adj" fmla="val 32176"/>
              </a:avLst>
            </a:prstGeom>
            <a:solidFill>
              <a:srgbClr val="2997DB"/>
            </a:solidFill>
            <a:ln w="6350">
              <a:solidFill>
                <a:srgbClr val="000000"/>
              </a:solidFill>
              <a:round/>
              <a:headEnd/>
              <a:tailEnd/>
            </a:ln>
            <a:effectLst/>
          </p:spPr>
          <p:txBody>
            <a:bodyPr wrap="none" anchor="ctr"/>
            <a:lstStyle/>
            <a:p>
              <a:endParaRPr lang="en-US" sz="900" b="1"/>
            </a:p>
          </p:txBody>
        </p:sp>
        <p:sp>
          <p:nvSpPr>
            <p:cNvPr id="42" name="AutoShape 83"/>
            <p:cNvSpPr>
              <a:spLocks noChangeArrowheads="1"/>
            </p:cNvSpPr>
            <p:nvPr/>
          </p:nvSpPr>
          <p:spPr bwMode="auto">
            <a:xfrm>
              <a:off x="3193988" y="3283427"/>
              <a:ext cx="161925" cy="120650"/>
            </a:xfrm>
            <a:prstGeom prst="roundRect">
              <a:avLst>
                <a:gd name="adj" fmla="val 32176"/>
              </a:avLst>
            </a:prstGeom>
            <a:solidFill>
              <a:srgbClr val="D84338"/>
            </a:solidFill>
            <a:ln w="6350">
              <a:solidFill>
                <a:srgbClr val="000000"/>
              </a:solidFill>
              <a:round/>
              <a:headEnd/>
              <a:tailEnd/>
            </a:ln>
            <a:effectLst/>
          </p:spPr>
          <p:txBody>
            <a:bodyPr wrap="none" anchor="ctr"/>
            <a:lstStyle/>
            <a:p>
              <a:endParaRPr lang="en-US" sz="900" b="1"/>
            </a:p>
          </p:txBody>
        </p:sp>
        <p:sp>
          <p:nvSpPr>
            <p:cNvPr id="43" name="AutoShape 12"/>
            <p:cNvSpPr>
              <a:spLocks noChangeArrowheads="1"/>
            </p:cNvSpPr>
            <p:nvPr/>
          </p:nvSpPr>
          <p:spPr bwMode="auto">
            <a:xfrm>
              <a:off x="3205418" y="2814885"/>
              <a:ext cx="161925" cy="120650"/>
            </a:xfrm>
            <a:prstGeom prst="roundRect">
              <a:avLst>
                <a:gd name="adj" fmla="val 32176"/>
              </a:avLst>
            </a:prstGeom>
            <a:solidFill>
              <a:srgbClr val="D84338"/>
            </a:solidFill>
            <a:ln w="6350">
              <a:solidFill>
                <a:srgbClr val="000000"/>
              </a:solidFill>
              <a:round/>
              <a:headEnd/>
              <a:tailEnd/>
            </a:ln>
            <a:effectLst/>
          </p:spPr>
          <p:txBody>
            <a:bodyPr wrap="none" anchor="ctr"/>
            <a:lstStyle/>
            <a:p>
              <a:endParaRPr lang="en-US" sz="900" b="1"/>
            </a:p>
          </p:txBody>
        </p:sp>
        <p:pic>
          <p:nvPicPr>
            <p:cNvPr id="87" name="Picture 28" descr="C:\Users\patils1\Desktop\2013 Projects\CIS v2\CIS Slide Deck_Based on Book\Colored Graphics\Physical Compute System With Hyperviso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21525" y="3061291"/>
              <a:ext cx="936010" cy="906701"/>
            </a:xfrm>
            <a:prstGeom prst="rect">
              <a:avLst/>
            </a:prstGeom>
            <a:noFill/>
            <a:extLst>
              <a:ext uri="{909E8E84-426E-40DD-AFC4-6F175D3DCCD1}">
                <a14:hiddenFill xmlns:a14="http://schemas.microsoft.com/office/drawing/2010/main">
                  <a:solidFill>
                    <a:srgbClr val="FFFFFF"/>
                  </a:solidFill>
                </a14:hiddenFill>
              </a:ext>
            </a:extLst>
          </p:spPr>
        </p:pic>
        <p:sp>
          <p:nvSpPr>
            <p:cNvPr id="37" name="AutoShape 82"/>
            <p:cNvSpPr>
              <a:spLocks noChangeArrowheads="1"/>
            </p:cNvSpPr>
            <p:nvPr/>
          </p:nvSpPr>
          <p:spPr bwMode="auto">
            <a:xfrm>
              <a:off x="1976376" y="3796166"/>
              <a:ext cx="161925" cy="120650"/>
            </a:xfrm>
            <a:prstGeom prst="roundRect">
              <a:avLst>
                <a:gd name="adj" fmla="val 32176"/>
              </a:avLst>
            </a:prstGeom>
            <a:solidFill>
              <a:srgbClr val="EAC024"/>
            </a:solidFill>
            <a:ln w="6350">
              <a:solidFill>
                <a:srgbClr val="000000"/>
              </a:solidFill>
              <a:round/>
              <a:headEnd/>
              <a:tailEnd/>
            </a:ln>
            <a:effectLst/>
          </p:spPr>
          <p:txBody>
            <a:bodyPr wrap="none" anchor="ctr"/>
            <a:lstStyle/>
            <a:p>
              <a:endParaRPr lang="en-US" sz="900" b="1"/>
            </a:p>
          </p:txBody>
        </p:sp>
        <p:pic>
          <p:nvPicPr>
            <p:cNvPr id="90" name="Picture 18" descr="C:\Users\patils1\Desktop\2013 Projects\CIS v2\CIS Slide Deck_Based on Book\Colored Graphics\FCoE Switc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70517" y="1809750"/>
              <a:ext cx="761364" cy="475488"/>
            </a:xfrm>
            <a:prstGeom prst="rect">
              <a:avLst/>
            </a:prstGeom>
            <a:noFill/>
            <a:extLst>
              <a:ext uri="{909E8E84-426E-40DD-AFC4-6F175D3DCCD1}">
                <a14:hiddenFill xmlns:a14="http://schemas.microsoft.com/office/drawing/2010/main">
                  <a:solidFill>
                    <a:srgbClr val="FFFFFF"/>
                  </a:solidFill>
                </a14:hiddenFill>
              </a:ext>
            </a:extLst>
          </p:spPr>
        </p:pic>
        <p:sp>
          <p:nvSpPr>
            <p:cNvPr id="95" name="AutoShape 55"/>
            <p:cNvSpPr>
              <a:spLocks noChangeArrowheads="1"/>
            </p:cNvSpPr>
            <p:nvPr/>
          </p:nvSpPr>
          <p:spPr bwMode="auto">
            <a:xfrm>
              <a:off x="3733328" y="3195295"/>
              <a:ext cx="161925" cy="120650"/>
            </a:xfrm>
            <a:prstGeom prst="roundRect">
              <a:avLst>
                <a:gd name="adj" fmla="val 32176"/>
              </a:avLst>
            </a:prstGeom>
            <a:solidFill>
              <a:srgbClr val="2997DB"/>
            </a:solidFill>
            <a:ln w="6350">
              <a:solidFill>
                <a:srgbClr val="000000"/>
              </a:solidFill>
              <a:round/>
              <a:headEnd/>
              <a:tailEnd/>
            </a:ln>
            <a:effectLst/>
          </p:spPr>
          <p:txBody>
            <a:bodyPr wrap="none" anchor="ctr"/>
            <a:lstStyle/>
            <a:p>
              <a:endParaRPr lang="en-US" sz="900" b="1"/>
            </a:p>
          </p:txBody>
        </p:sp>
        <p:sp>
          <p:nvSpPr>
            <p:cNvPr id="100" name="AutoShape 55"/>
            <p:cNvSpPr>
              <a:spLocks noChangeArrowheads="1"/>
            </p:cNvSpPr>
            <p:nvPr/>
          </p:nvSpPr>
          <p:spPr bwMode="auto">
            <a:xfrm>
              <a:off x="4988849" y="2121372"/>
              <a:ext cx="161925" cy="120650"/>
            </a:xfrm>
            <a:prstGeom prst="roundRect">
              <a:avLst>
                <a:gd name="adj" fmla="val 32176"/>
              </a:avLst>
            </a:prstGeom>
            <a:solidFill>
              <a:srgbClr val="2997DB"/>
            </a:solidFill>
            <a:ln w="6350">
              <a:solidFill>
                <a:srgbClr val="000000"/>
              </a:solidFill>
              <a:round/>
              <a:headEnd/>
              <a:tailEnd/>
            </a:ln>
            <a:effectLst/>
          </p:spPr>
          <p:txBody>
            <a:bodyPr wrap="none" anchor="ctr"/>
            <a:lstStyle/>
            <a:p>
              <a:endParaRPr lang="en-US" sz="900" b="1"/>
            </a:p>
          </p:txBody>
        </p:sp>
        <p:sp>
          <p:nvSpPr>
            <p:cNvPr id="101" name="Text Box 57"/>
            <p:cNvSpPr txBox="1">
              <a:spLocks noChangeArrowheads="1"/>
            </p:cNvSpPr>
            <p:nvPr/>
          </p:nvSpPr>
          <p:spPr bwMode="auto">
            <a:xfrm>
              <a:off x="3965765" y="3195269"/>
              <a:ext cx="387927" cy="124650"/>
            </a:xfrm>
            <a:prstGeom prst="rect">
              <a:avLst/>
            </a:prstGeom>
            <a:noFill/>
            <a:ln w="25400" algn="ctr">
              <a:noFill/>
              <a:miter lim="800000"/>
              <a:headEnd/>
              <a:tailEnd/>
            </a:ln>
            <a:effectLst/>
          </p:spPr>
          <p:txBody>
            <a:bodyPr wrap="none" lIns="0" tIns="0" rIns="0" bIns="0">
              <a:spAutoFit/>
            </a:bodyPr>
            <a:lstStyle/>
            <a:p>
              <a:pPr defTabSz="941388">
                <a:lnSpc>
                  <a:spcPct val="90000"/>
                </a:lnSpc>
              </a:pPr>
              <a:r>
                <a:rPr lang="en-US" sz="900" b="1" dirty="0" err="1">
                  <a:solidFill>
                    <a:srgbClr val="000000"/>
                  </a:solidFill>
                </a:rPr>
                <a:t>VE_Port</a:t>
              </a:r>
              <a:endParaRPr lang="en-US" sz="900" b="1" dirty="0">
                <a:solidFill>
                  <a:srgbClr val="000000"/>
                </a:solidFill>
              </a:endParaRPr>
            </a:p>
          </p:txBody>
        </p:sp>
        <p:sp>
          <p:nvSpPr>
            <p:cNvPr id="102" name="Text Box 57"/>
            <p:cNvSpPr txBox="1">
              <a:spLocks noChangeArrowheads="1"/>
            </p:cNvSpPr>
            <p:nvPr/>
          </p:nvSpPr>
          <p:spPr bwMode="auto">
            <a:xfrm>
              <a:off x="4392408" y="2111972"/>
              <a:ext cx="387927" cy="124650"/>
            </a:xfrm>
            <a:prstGeom prst="rect">
              <a:avLst/>
            </a:prstGeom>
            <a:noFill/>
            <a:ln w="25400" algn="ctr">
              <a:noFill/>
              <a:miter lim="800000"/>
              <a:headEnd/>
              <a:tailEnd/>
            </a:ln>
            <a:effectLst/>
          </p:spPr>
          <p:txBody>
            <a:bodyPr wrap="none" lIns="0" tIns="0" rIns="0" bIns="0">
              <a:spAutoFit/>
            </a:bodyPr>
            <a:lstStyle/>
            <a:p>
              <a:pPr defTabSz="941388">
                <a:lnSpc>
                  <a:spcPct val="90000"/>
                </a:lnSpc>
              </a:pPr>
              <a:r>
                <a:rPr lang="en-US" sz="900" b="1" dirty="0" err="1">
                  <a:solidFill>
                    <a:srgbClr val="000000"/>
                  </a:solidFill>
                </a:rPr>
                <a:t>VE_Port</a:t>
              </a:r>
              <a:endParaRPr lang="en-US" sz="900" b="1" dirty="0">
                <a:solidFill>
                  <a:srgbClr val="000000"/>
                </a:solidFill>
              </a:endParaRPr>
            </a:p>
          </p:txBody>
        </p:sp>
        <p:pic>
          <p:nvPicPr>
            <p:cNvPr id="103" name="Picture 9" descr="C:\Users\patils1\Desktop\2013 Projects\CIS v2\CIS Slide Deck_Based on Book\Colored Graphics\Storage System.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11180" y="1062990"/>
              <a:ext cx="708594" cy="1508760"/>
            </a:xfrm>
            <a:prstGeom prst="rect">
              <a:avLst/>
            </a:prstGeom>
            <a:noFill/>
            <a:extLst>
              <a:ext uri="{909E8E84-426E-40DD-AFC4-6F175D3DCCD1}">
                <a14:hiddenFill xmlns:a14="http://schemas.microsoft.com/office/drawing/2010/main">
                  <a:solidFill>
                    <a:srgbClr val="FFFFFF"/>
                  </a:solidFill>
                </a14:hiddenFill>
              </a:ext>
            </a:extLst>
          </p:spPr>
        </p:pic>
        <p:sp>
          <p:nvSpPr>
            <p:cNvPr id="104" name="AutoShape 51"/>
            <p:cNvSpPr>
              <a:spLocks noChangeArrowheads="1"/>
            </p:cNvSpPr>
            <p:nvPr/>
          </p:nvSpPr>
          <p:spPr bwMode="auto">
            <a:xfrm>
              <a:off x="6822547" y="2106312"/>
              <a:ext cx="161925" cy="120650"/>
            </a:xfrm>
            <a:prstGeom prst="roundRect">
              <a:avLst>
                <a:gd name="adj" fmla="val 32176"/>
              </a:avLst>
            </a:prstGeom>
            <a:solidFill>
              <a:srgbClr val="EAC024"/>
            </a:solidFill>
            <a:ln w="6350">
              <a:solidFill>
                <a:srgbClr val="000000"/>
              </a:solidFill>
              <a:round/>
              <a:headEnd/>
              <a:tailEnd/>
            </a:ln>
            <a:effectLst/>
          </p:spPr>
          <p:txBody>
            <a:bodyPr wrap="none" anchor="ctr"/>
            <a:lstStyle/>
            <a:p>
              <a:endParaRPr lang="en-US" sz="900" b="1"/>
            </a:p>
          </p:txBody>
        </p:sp>
        <p:sp>
          <p:nvSpPr>
            <p:cNvPr id="107" name="Text Box 61"/>
            <p:cNvSpPr txBox="1">
              <a:spLocks noChangeArrowheads="1"/>
            </p:cNvSpPr>
            <p:nvPr/>
          </p:nvSpPr>
          <p:spPr bwMode="auto">
            <a:xfrm>
              <a:off x="1232856" y="4021783"/>
              <a:ext cx="699855" cy="249299"/>
            </a:xfrm>
            <a:prstGeom prst="rect">
              <a:avLst/>
            </a:prstGeom>
            <a:noFill/>
            <a:ln w="25400" algn="ctr">
              <a:noFill/>
              <a:miter lim="800000"/>
              <a:headEnd/>
              <a:tailEnd/>
            </a:ln>
            <a:effectLst/>
          </p:spPr>
          <p:txBody>
            <a:bodyPr lIns="0" tIns="0" rIns="0" bIns="0">
              <a:spAutoFit/>
            </a:bodyPr>
            <a:lstStyle/>
            <a:p>
              <a:pPr algn="ctr" defTabSz="941388">
                <a:lnSpc>
                  <a:spcPct val="90000"/>
                </a:lnSpc>
              </a:pPr>
              <a:r>
                <a:rPr lang="en-US" sz="900" b="1" dirty="0">
                  <a:solidFill>
                    <a:srgbClr val="000000"/>
                  </a:solidFill>
                </a:rPr>
                <a:t>Compute System</a:t>
              </a:r>
            </a:p>
          </p:txBody>
        </p:sp>
        <p:sp>
          <p:nvSpPr>
            <p:cNvPr id="108" name="Text Box 47"/>
            <p:cNvSpPr txBox="1">
              <a:spLocks noChangeArrowheads="1"/>
            </p:cNvSpPr>
            <p:nvPr/>
          </p:nvSpPr>
          <p:spPr bwMode="auto">
            <a:xfrm>
              <a:off x="5011094" y="1620263"/>
              <a:ext cx="578685" cy="124650"/>
            </a:xfrm>
            <a:prstGeom prst="rect">
              <a:avLst/>
            </a:prstGeom>
            <a:noFill/>
            <a:ln w="25400" algn="ctr">
              <a:noFill/>
              <a:miter lim="800000"/>
              <a:headEnd/>
              <a:tailEnd/>
            </a:ln>
            <a:effectLst/>
          </p:spPr>
          <p:txBody>
            <a:bodyPr wrap="none" lIns="0" tIns="0" rIns="0" bIns="0">
              <a:spAutoFit/>
            </a:bodyPr>
            <a:lstStyle/>
            <a:p>
              <a:pPr defTabSz="941388">
                <a:lnSpc>
                  <a:spcPct val="90000"/>
                </a:lnSpc>
              </a:pPr>
              <a:r>
                <a:rPr lang="en-US" sz="900" b="1" dirty="0">
                  <a:solidFill>
                    <a:srgbClr val="000000"/>
                  </a:solidFill>
                </a:rPr>
                <a:t>FCoE Switch</a:t>
              </a:r>
            </a:p>
          </p:txBody>
        </p:sp>
        <p:sp>
          <p:nvSpPr>
            <p:cNvPr id="109" name="Text Box 10"/>
            <p:cNvSpPr txBox="1">
              <a:spLocks noChangeArrowheads="1"/>
            </p:cNvSpPr>
            <p:nvPr/>
          </p:nvSpPr>
          <p:spPr bwMode="auto">
            <a:xfrm>
              <a:off x="6311960" y="2260305"/>
              <a:ext cx="407163" cy="124650"/>
            </a:xfrm>
            <a:prstGeom prst="rect">
              <a:avLst/>
            </a:prstGeom>
            <a:noFill/>
            <a:ln w="25400" algn="ctr">
              <a:noFill/>
              <a:miter lim="800000"/>
              <a:headEnd/>
              <a:tailEnd/>
            </a:ln>
            <a:effectLst/>
          </p:spPr>
          <p:txBody>
            <a:bodyPr wrap="none" lIns="0" tIns="0" rIns="0" bIns="0">
              <a:spAutoFit/>
            </a:bodyPr>
            <a:lstStyle/>
            <a:p>
              <a:pPr defTabSz="941388">
                <a:lnSpc>
                  <a:spcPct val="90000"/>
                </a:lnSpc>
              </a:pPr>
              <a:r>
                <a:rPr lang="en-US" sz="900" b="1" dirty="0" err="1">
                  <a:solidFill>
                    <a:srgbClr val="000000"/>
                  </a:solidFill>
                </a:rPr>
                <a:t>VN_Port</a:t>
              </a:r>
              <a:endParaRPr lang="en-US" sz="900" b="1" dirty="0">
                <a:solidFill>
                  <a:srgbClr val="000000"/>
                </a:solidFill>
              </a:endParaRPr>
            </a:p>
          </p:txBody>
        </p:sp>
        <p:sp>
          <p:nvSpPr>
            <p:cNvPr id="110" name="Text Box 11"/>
            <p:cNvSpPr txBox="1">
              <a:spLocks noChangeArrowheads="1"/>
            </p:cNvSpPr>
            <p:nvPr/>
          </p:nvSpPr>
          <p:spPr bwMode="auto">
            <a:xfrm>
              <a:off x="4682606" y="2666147"/>
              <a:ext cx="133050" cy="124650"/>
            </a:xfrm>
            <a:prstGeom prst="rect">
              <a:avLst/>
            </a:prstGeom>
            <a:noFill/>
            <a:ln w="25400" algn="ctr">
              <a:noFill/>
              <a:miter lim="800000"/>
              <a:headEnd/>
              <a:tailEnd/>
            </a:ln>
            <a:effectLst/>
          </p:spPr>
          <p:txBody>
            <a:bodyPr wrap="none" lIns="0" tIns="0" rIns="0" bIns="0">
              <a:spAutoFit/>
            </a:bodyPr>
            <a:lstStyle/>
            <a:p>
              <a:pPr algn="r" defTabSz="941388">
                <a:lnSpc>
                  <a:spcPct val="90000"/>
                </a:lnSpc>
              </a:pPr>
              <a:r>
                <a:rPr lang="en-US" sz="900" b="1" dirty="0">
                  <a:solidFill>
                    <a:srgbClr val="000000"/>
                  </a:solidFill>
                </a:rPr>
                <a:t>ISL</a:t>
              </a:r>
            </a:p>
          </p:txBody>
        </p:sp>
        <p:sp>
          <p:nvSpPr>
            <p:cNvPr id="111" name="AutoShape 12"/>
            <p:cNvSpPr>
              <a:spLocks noChangeArrowheads="1"/>
            </p:cNvSpPr>
            <p:nvPr/>
          </p:nvSpPr>
          <p:spPr bwMode="auto">
            <a:xfrm>
              <a:off x="5741406" y="2115632"/>
              <a:ext cx="161925" cy="120650"/>
            </a:xfrm>
            <a:prstGeom prst="roundRect">
              <a:avLst>
                <a:gd name="adj" fmla="val 32176"/>
              </a:avLst>
            </a:prstGeom>
            <a:solidFill>
              <a:srgbClr val="D84338"/>
            </a:solidFill>
            <a:ln w="6350">
              <a:solidFill>
                <a:srgbClr val="000000"/>
              </a:solidFill>
              <a:round/>
              <a:headEnd/>
              <a:tailEnd/>
            </a:ln>
            <a:effectLst/>
          </p:spPr>
          <p:txBody>
            <a:bodyPr wrap="none" anchor="ctr"/>
            <a:lstStyle/>
            <a:p>
              <a:endParaRPr lang="en-US" sz="900" b="1"/>
            </a:p>
          </p:txBody>
        </p:sp>
        <p:sp>
          <p:nvSpPr>
            <p:cNvPr id="112" name="Text Box 84"/>
            <p:cNvSpPr txBox="1">
              <a:spLocks noChangeArrowheads="1"/>
            </p:cNvSpPr>
            <p:nvPr/>
          </p:nvSpPr>
          <p:spPr bwMode="auto">
            <a:xfrm>
              <a:off x="6018962" y="1964834"/>
              <a:ext cx="384721" cy="124650"/>
            </a:xfrm>
            <a:prstGeom prst="rect">
              <a:avLst/>
            </a:prstGeom>
            <a:noFill/>
            <a:ln w="25400" algn="ctr">
              <a:noFill/>
              <a:miter lim="800000"/>
              <a:headEnd/>
              <a:tailEnd/>
            </a:ln>
            <a:effectLst/>
          </p:spPr>
          <p:txBody>
            <a:bodyPr wrap="none" lIns="0" tIns="0" rIns="0" bIns="0">
              <a:spAutoFit/>
            </a:bodyPr>
            <a:lstStyle/>
            <a:p>
              <a:pPr algn="r" defTabSz="941388">
                <a:lnSpc>
                  <a:spcPct val="90000"/>
                </a:lnSpc>
              </a:pPr>
              <a:r>
                <a:rPr lang="en-US" sz="900" b="1" dirty="0" err="1">
                  <a:solidFill>
                    <a:srgbClr val="000000"/>
                  </a:solidFill>
                </a:rPr>
                <a:t>VF_Port</a:t>
              </a:r>
              <a:endParaRPr lang="en-US" sz="900" b="1" dirty="0">
                <a:solidFill>
                  <a:srgbClr val="000000"/>
                </a:solidFill>
              </a:endParaRPr>
            </a:p>
          </p:txBody>
        </p:sp>
        <p:sp>
          <p:nvSpPr>
            <p:cNvPr id="114" name="Text Box 49"/>
            <p:cNvSpPr txBox="1">
              <a:spLocks noChangeArrowheads="1"/>
            </p:cNvSpPr>
            <p:nvPr/>
          </p:nvSpPr>
          <p:spPr bwMode="auto">
            <a:xfrm>
              <a:off x="7669040" y="3856491"/>
              <a:ext cx="662219" cy="373949"/>
            </a:xfrm>
            <a:prstGeom prst="rect">
              <a:avLst/>
            </a:prstGeom>
            <a:noFill/>
            <a:ln w="25400" algn="ctr">
              <a:noFill/>
              <a:miter lim="800000"/>
              <a:headEnd/>
              <a:tailEnd/>
            </a:ln>
            <a:effectLst/>
          </p:spPr>
          <p:txBody>
            <a:bodyPr lIns="0" tIns="0" rIns="0" bIns="0">
              <a:spAutoFit/>
            </a:bodyPr>
            <a:lstStyle/>
            <a:p>
              <a:pPr algn="ctr" defTabSz="941388">
                <a:lnSpc>
                  <a:spcPct val="90000"/>
                </a:lnSpc>
              </a:pPr>
              <a:r>
                <a:rPr lang="en-US" sz="900" b="1" dirty="0">
                  <a:solidFill>
                    <a:srgbClr val="000000"/>
                  </a:solidFill>
                </a:rPr>
                <a:t>FC</a:t>
              </a:r>
            </a:p>
            <a:p>
              <a:pPr algn="ctr" defTabSz="941388">
                <a:lnSpc>
                  <a:spcPct val="90000"/>
                </a:lnSpc>
              </a:pPr>
              <a:r>
                <a:rPr lang="en-US" sz="900" b="1" dirty="0">
                  <a:solidFill>
                    <a:srgbClr val="000000"/>
                  </a:solidFill>
                </a:rPr>
                <a:t>Storage</a:t>
              </a:r>
            </a:p>
            <a:p>
              <a:pPr algn="ctr" defTabSz="941388">
                <a:lnSpc>
                  <a:spcPct val="90000"/>
                </a:lnSpc>
              </a:pPr>
              <a:r>
                <a:rPr lang="en-US" sz="900" b="1" dirty="0">
                  <a:solidFill>
                    <a:srgbClr val="000000"/>
                  </a:solidFill>
                </a:rPr>
                <a:t>System</a:t>
              </a:r>
            </a:p>
          </p:txBody>
        </p:sp>
      </p:grpSp>
    </p:spTree>
    <p:custDataLst>
      <p:tags r:id="rId1"/>
    </p:custDataLst>
    <p:extLst>
      <p:ext uri="{BB962C8B-B14F-4D97-AF65-F5344CB8AC3E}">
        <p14:creationId xmlns:p14="http://schemas.microsoft.com/office/powerpoint/2010/main" val="1445242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smtClean="0"/>
              <a:t>During </a:t>
            </a:r>
            <a:r>
              <a:rPr lang="en-US" dirty="0"/>
              <a:t>this lesson the following topics were </a:t>
            </a:r>
            <a:r>
              <a:rPr lang="en-US" dirty="0" smtClean="0"/>
              <a:t>covered:</a:t>
            </a:r>
          </a:p>
          <a:p>
            <a:r>
              <a:rPr lang="en-US" dirty="0"/>
              <a:t>Components of FCoE SAN</a:t>
            </a:r>
          </a:p>
          <a:p>
            <a:r>
              <a:rPr lang="en-US" dirty="0"/>
              <a:t>FCoE SAN connectivity</a:t>
            </a:r>
          </a:p>
          <a:p>
            <a:r>
              <a:rPr lang="en-US" dirty="0"/>
              <a:t>VLAN and VSAN in FCoE</a:t>
            </a:r>
          </a:p>
          <a:p>
            <a:r>
              <a:rPr lang="en-US" dirty="0"/>
              <a:t>FCoE port types</a:t>
            </a:r>
          </a:p>
          <a:p>
            <a:pPr marL="457200" lvl="1" indent="0">
              <a:buNone/>
            </a:pPr>
            <a:endParaRPr lang="en-US" dirty="0" smtClean="0"/>
          </a:p>
          <a:p>
            <a:endParaRPr lang="en-US" dirty="0"/>
          </a:p>
        </p:txBody>
      </p:sp>
      <p:sp>
        <p:nvSpPr>
          <p:cNvPr id="2" name="Title 1"/>
          <p:cNvSpPr>
            <a:spLocks noGrp="1"/>
          </p:cNvSpPr>
          <p:nvPr>
            <p:ph type="title"/>
          </p:nvPr>
        </p:nvSpPr>
        <p:spPr/>
        <p:txBody>
          <a:bodyPr/>
          <a:lstStyle/>
          <a:p>
            <a:r>
              <a:rPr lang="en-US" dirty="0" smtClean="0">
                <a:solidFill>
                  <a:srgbClr val="2C95DD"/>
                </a:solidFill>
              </a:rPr>
              <a:t>Lesson 1: Summary</a:t>
            </a:r>
            <a:endParaRPr lang="en-US" dirty="0"/>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spTree>
    <p:custDataLst>
      <p:tags r:id="rId1"/>
    </p:custDataLst>
    <p:extLst>
      <p:ext uri="{BB962C8B-B14F-4D97-AF65-F5344CB8AC3E}">
        <p14:creationId xmlns:p14="http://schemas.microsoft.com/office/powerpoint/2010/main" val="2056607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defRPr/>
            </a:pPr>
            <a:r>
              <a:rPr lang="en-US" dirty="0" smtClean="0"/>
              <a:t>This lesson covers the following topics:</a:t>
            </a:r>
          </a:p>
          <a:p>
            <a:pPr>
              <a:defRPr/>
            </a:pPr>
            <a:r>
              <a:rPr lang="en-US" dirty="0"/>
              <a:t>Priority-based flow </a:t>
            </a:r>
            <a:r>
              <a:rPr lang="en-US" dirty="0" smtClean="0"/>
              <a:t>control</a:t>
            </a:r>
            <a:endParaRPr lang="en-US" dirty="0"/>
          </a:p>
          <a:p>
            <a:pPr>
              <a:defRPr/>
            </a:pPr>
            <a:r>
              <a:rPr lang="en-US" dirty="0"/>
              <a:t>Enhanced transmission </a:t>
            </a:r>
            <a:r>
              <a:rPr lang="en-US" dirty="0" smtClean="0"/>
              <a:t>selection</a:t>
            </a:r>
            <a:endParaRPr lang="en-US" dirty="0"/>
          </a:p>
          <a:p>
            <a:pPr>
              <a:defRPr/>
            </a:pPr>
            <a:r>
              <a:rPr lang="en-US" dirty="0"/>
              <a:t>Congestion </a:t>
            </a:r>
            <a:r>
              <a:rPr lang="en-US" dirty="0" smtClean="0"/>
              <a:t>notification</a:t>
            </a:r>
            <a:endParaRPr lang="en-US" dirty="0"/>
          </a:p>
          <a:p>
            <a:pPr>
              <a:defRPr/>
            </a:pPr>
            <a:r>
              <a:rPr lang="en-US" dirty="0"/>
              <a:t>Data center bridging exchange </a:t>
            </a:r>
            <a:r>
              <a:rPr lang="en-US" dirty="0" smtClean="0"/>
              <a:t>protocol</a:t>
            </a:r>
            <a:endParaRPr lang="en-US" dirty="0"/>
          </a:p>
        </p:txBody>
      </p:sp>
      <p:sp>
        <p:nvSpPr>
          <p:cNvPr id="4" name="Title 3"/>
          <p:cNvSpPr>
            <a:spLocks noGrp="1"/>
          </p:cNvSpPr>
          <p:nvPr>
            <p:ph type="title"/>
          </p:nvPr>
        </p:nvSpPr>
        <p:spPr/>
        <p:txBody>
          <a:bodyPr/>
          <a:lstStyle/>
          <a:p>
            <a:r>
              <a:rPr lang="en-US" dirty="0" smtClean="0"/>
              <a:t>Lesson 2: Converged </a:t>
            </a:r>
            <a:r>
              <a:rPr lang="en-US" dirty="0"/>
              <a:t>Enhanced </a:t>
            </a:r>
            <a:r>
              <a:rPr lang="en-US" dirty="0" smtClean="0"/>
              <a:t>Ethernet (CEE)</a:t>
            </a:r>
            <a:endParaRPr lang="en-US" dirty="0"/>
          </a:p>
        </p:txBody>
      </p:sp>
      <p:sp>
        <p:nvSpPr>
          <p:cNvPr id="2" name="Footer Placeholder 1"/>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spTree>
    <p:custDataLst>
      <p:tags r:id="rId1"/>
    </p:custDataLst>
    <p:extLst>
      <p:ext uri="{BB962C8B-B14F-4D97-AF65-F5344CB8AC3E}">
        <p14:creationId xmlns:p14="http://schemas.microsoft.com/office/powerpoint/2010/main" val="69391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000" dirty="0" smtClean="0"/>
              <a:t>CEE refers to a set of enhancements to conventional Ethernet for making it lossless and for converging various traffic types </a:t>
            </a:r>
          </a:p>
          <a:p>
            <a:r>
              <a:rPr lang="en-US" sz="2000" dirty="0" smtClean="0"/>
              <a:t>CEE ensures </a:t>
            </a:r>
            <a:r>
              <a:rPr lang="en-US" sz="2000" dirty="0"/>
              <a:t>lossless transmission of </a:t>
            </a:r>
            <a:r>
              <a:rPr lang="en-US" sz="2000" dirty="0" smtClean="0"/>
              <a:t>FC data over an Ethernet network</a:t>
            </a:r>
          </a:p>
          <a:p>
            <a:pPr lvl="1"/>
            <a:r>
              <a:rPr lang="en-US" sz="2000" dirty="0" smtClean="0"/>
              <a:t>Eliminates </a:t>
            </a:r>
            <a:r>
              <a:rPr lang="en-US" sz="2000" dirty="0"/>
              <a:t>the dropping of frames due to congestion</a:t>
            </a:r>
            <a:endParaRPr lang="en-US" sz="2000" dirty="0" smtClean="0"/>
          </a:p>
          <a:p>
            <a:r>
              <a:rPr lang="en-US" sz="2000" dirty="0" smtClean="0"/>
              <a:t>CEE </a:t>
            </a:r>
            <a:r>
              <a:rPr lang="en-US" sz="2000" dirty="0"/>
              <a:t>requires </a:t>
            </a:r>
            <a:r>
              <a:rPr lang="en-US" sz="2000" dirty="0" smtClean="0"/>
              <a:t>these </a:t>
            </a:r>
            <a:r>
              <a:rPr lang="en-US" sz="2000" dirty="0"/>
              <a:t>functionalities:</a:t>
            </a:r>
          </a:p>
          <a:p>
            <a:pPr lvl="1"/>
            <a:r>
              <a:rPr lang="en-US" sz="2000" dirty="0" smtClean="0"/>
              <a:t>Priority-based </a:t>
            </a:r>
            <a:r>
              <a:rPr lang="en-US" sz="2000" dirty="0"/>
              <a:t>flow control (PFC)</a:t>
            </a:r>
          </a:p>
          <a:p>
            <a:pPr lvl="1"/>
            <a:r>
              <a:rPr lang="en-US" sz="2000" dirty="0"/>
              <a:t>Enhanced transmission selection (ETS) </a:t>
            </a:r>
          </a:p>
          <a:p>
            <a:pPr lvl="1"/>
            <a:r>
              <a:rPr lang="en-US" sz="2000" dirty="0"/>
              <a:t>Congestion notification (CN)</a:t>
            </a:r>
          </a:p>
          <a:p>
            <a:pPr lvl="1"/>
            <a:r>
              <a:rPr lang="en-US" sz="2000" dirty="0"/>
              <a:t>Data center bridging </a:t>
            </a:r>
            <a:r>
              <a:rPr lang="en-US" sz="2000" dirty="0" smtClean="0"/>
              <a:t>exchange protocol </a:t>
            </a:r>
            <a:r>
              <a:rPr lang="en-US" sz="2000" dirty="0"/>
              <a:t>(DCBX</a:t>
            </a:r>
            <a:r>
              <a:rPr lang="en-US" sz="2000" dirty="0" smtClean="0"/>
              <a:t>)</a:t>
            </a:r>
            <a:endParaRPr lang="en-US" sz="2000" dirty="0"/>
          </a:p>
        </p:txBody>
      </p:sp>
      <p:sp>
        <p:nvSpPr>
          <p:cNvPr id="2" name="Title 1"/>
          <p:cNvSpPr>
            <a:spLocks noGrp="1"/>
          </p:cNvSpPr>
          <p:nvPr>
            <p:ph type="title"/>
          </p:nvPr>
        </p:nvSpPr>
        <p:spPr/>
        <p:txBody>
          <a:bodyPr/>
          <a:lstStyle/>
          <a:p>
            <a:r>
              <a:rPr lang="en-US" dirty="0" smtClean="0"/>
              <a:t>Introduction to CEE </a:t>
            </a:r>
            <a:endParaRPr lang="en-US" dirty="0"/>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spTree>
    <p:custDataLst>
      <p:tags r:id="rId1"/>
    </p:custDataLst>
    <p:extLst>
      <p:ext uri="{BB962C8B-B14F-4D97-AF65-F5344CB8AC3E}">
        <p14:creationId xmlns:p14="http://schemas.microsoft.com/office/powerpoint/2010/main" val="3035962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61149" y="1644316"/>
            <a:ext cx="3052640" cy="4708358"/>
          </a:xfrm>
        </p:spPr>
        <p:txBody>
          <a:bodyPr/>
          <a:lstStyle/>
          <a:p>
            <a:r>
              <a:rPr lang="en-US" sz="2000" dirty="0"/>
              <a:t>Creates eight virtual links on a single physical link</a:t>
            </a:r>
          </a:p>
          <a:p>
            <a:r>
              <a:rPr lang="en-US" sz="2000" dirty="0"/>
              <a:t>Uses PAUSE capability of Ethernet for each virtual link</a:t>
            </a:r>
          </a:p>
          <a:p>
            <a:pPr lvl="1"/>
            <a:r>
              <a:rPr lang="en-US" sz="2000" dirty="0"/>
              <a:t>A virtual link can be paused and restarted independently</a:t>
            </a:r>
          </a:p>
          <a:p>
            <a:pPr lvl="1"/>
            <a:r>
              <a:rPr lang="en-US" sz="2000" dirty="0"/>
              <a:t>PAUSE mechanism is based on user priorities or classes of </a:t>
            </a:r>
            <a:r>
              <a:rPr lang="en-US" sz="2000" dirty="0" smtClean="0"/>
              <a:t>service</a:t>
            </a:r>
            <a:endParaRPr lang="en-US" sz="2000" dirty="0"/>
          </a:p>
        </p:txBody>
      </p:sp>
      <p:sp>
        <p:nvSpPr>
          <p:cNvPr id="2" name="Title 1"/>
          <p:cNvSpPr>
            <a:spLocks noGrp="1"/>
          </p:cNvSpPr>
          <p:nvPr>
            <p:ph type="title"/>
          </p:nvPr>
        </p:nvSpPr>
        <p:spPr/>
        <p:txBody>
          <a:bodyPr/>
          <a:lstStyle/>
          <a:p>
            <a:r>
              <a:rPr lang="en-US" dirty="0"/>
              <a:t>Priority-based Flow Control (PFC)</a:t>
            </a:r>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pic>
        <p:nvPicPr>
          <p:cNvPr id="6" name="Picture 5" descr="Ethernet Link.png"/>
          <p:cNvPicPr>
            <a:picLocks noChangeAspect="1"/>
          </p:cNvPicPr>
          <p:nvPr/>
        </p:nvPicPr>
        <p:blipFill>
          <a:blip r:embed="rId4" cstate="print"/>
          <a:srcRect r="14718"/>
          <a:stretch>
            <a:fillRect/>
          </a:stretch>
        </p:blipFill>
        <p:spPr>
          <a:xfrm>
            <a:off x="5058970" y="2399874"/>
            <a:ext cx="3860712" cy="3071116"/>
          </a:xfrm>
          <a:prstGeom prst="rect">
            <a:avLst/>
          </a:prstGeom>
        </p:spPr>
      </p:pic>
    </p:spTree>
    <p:custDataLst>
      <p:tags r:id="rId1"/>
    </p:custDataLst>
    <p:extLst>
      <p:ext uri="{BB962C8B-B14F-4D97-AF65-F5344CB8AC3E}">
        <p14:creationId xmlns:p14="http://schemas.microsoft.com/office/powerpoint/2010/main" val="1385859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Allocates bandwidth to different traffic classes such as LAN, SAN, and Inter Process Communication (IPC</a:t>
            </a:r>
            <a:r>
              <a:rPr lang="en-US" dirty="0" smtClean="0"/>
              <a:t>)</a:t>
            </a:r>
          </a:p>
          <a:p>
            <a:r>
              <a:rPr lang="en-US" dirty="0" smtClean="0"/>
              <a:t>Provides </a:t>
            </a:r>
            <a:r>
              <a:rPr lang="en-US" dirty="0"/>
              <a:t>available bandwidth to other classes of traffic when a particular class of traffic does not use its allocated bandwidth</a:t>
            </a:r>
          </a:p>
          <a:p>
            <a:endParaRPr lang="en-US" dirty="0"/>
          </a:p>
          <a:p>
            <a:endParaRPr lang="en-US" dirty="0"/>
          </a:p>
        </p:txBody>
      </p:sp>
      <p:sp>
        <p:nvSpPr>
          <p:cNvPr id="2" name="Title 1"/>
          <p:cNvSpPr>
            <a:spLocks noGrp="1"/>
          </p:cNvSpPr>
          <p:nvPr>
            <p:ph type="title"/>
          </p:nvPr>
        </p:nvSpPr>
        <p:spPr/>
        <p:txBody>
          <a:bodyPr/>
          <a:lstStyle/>
          <a:p>
            <a:r>
              <a:rPr lang="en-US" dirty="0"/>
              <a:t>Enhanced Transmission Selection (ETS)</a:t>
            </a:r>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spTree>
    <p:custDataLst>
      <p:tags r:id="rId1"/>
    </p:custDataLst>
    <p:extLst>
      <p:ext uri="{BB962C8B-B14F-4D97-AF65-F5344CB8AC3E}">
        <p14:creationId xmlns:p14="http://schemas.microsoft.com/office/powerpoint/2010/main" val="4087639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1400" dirty="0"/>
              <a:t>Provides a mechanism for detecting network congestion and notifying the source</a:t>
            </a:r>
          </a:p>
          <a:p>
            <a:pPr lvl="1"/>
            <a:r>
              <a:rPr lang="en-US" sz="1400" dirty="0"/>
              <a:t>Enables a switch to send a signal to other ports that need to stop or slow down their transmissions</a:t>
            </a:r>
          </a:p>
          <a:p>
            <a:endParaRPr lang="en-US" dirty="0"/>
          </a:p>
          <a:p>
            <a:endParaRPr lang="en-US" dirty="0"/>
          </a:p>
        </p:txBody>
      </p:sp>
      <p:sp>
        <p:nvSpPr>
          <p:cNvPr id="2" name="Title 1"/>
          <p:cNvSpPr>
            <a:spLocks noGrp="1"/>
          </p:cNvSpPr>
          <p:nvPr>
            <p:ph type="title"/>
          </p:nvPr>
        </p:nvSpPr>
        <p:spPr/>
        <p:txBody>
          <a:bodyPr/>
          <a:lstStyle/>
          <a:p>
            <a:r>
              <a:rPr lang="en-US" dirty="0"/>
              <a:t>Congestion Notification (CN) </a:t>
            </a:r>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160" name="Group 159"/>
          <p:cNvGrpSpPr/>
          <p:nvPr/>
        </p:nvGrpSpPr>
        <p:grpSpPr>
          <a:xfrm>
            <a:off x="1422959" y="2740052"/>
            <a:ext cx="6297516" cy="2441548"/>
            <a:chOff x="1270401" y="2280598"/>
            <a:chExt cx="6297516" cy="2441548"/>
          </a:xfrm>
        </p:grpSpPr>
        <p:cxnSp>
          <p:nvCxnSpPr>
            <p:cNvPr id="157" name="Straight Arrow Connector 156"/>
            <p:cNvCxnSpPr/>
            <p:nvPr/>
          </p:nvCxnSpPr>
          <p:spPr>
            <a:xfrm flipH="1">
              <a:off x="1955695" y="3224761"/>
              <a:ext cx="587626" cy="0"/>
            </a:xfrm>
            <a:prstGeom prst="straightConnector1">
              <a:avLst/>
            </a:prstGeom>
            <a:noFill/>
            <a:ln w="12700">
              <a:solidFill>
                <a:srgbClr val="000000"/>
              </a:solidFill>
              <a:prstDash val="dash"/>
              <a:round/>
              <a:headEnd type="none" w="med" len="med"/>
              <a:tailEnd type="triangle" w="med" len="med"/>
            </a:ln>
          </p:spPr>
        </p:cxnSp>
        <p:sp>
          <p:nvSpPr>
            <p:cNvPr id="154" name="Freeform 153"/>
            <p:cNvSpPr/>
            <p:nvPr/>
          </p:nvSpPr>
          <p:spPr>
            <a:xfrm>
              <a:off x="4011889" y="3443146"/>
              <a:ext cx="1449633" cy="413498"/>
            </a:xfrm>
            <a:custGeom>
              <a:avLst/>
              <a:gdLst>
                <a:gd name="connsiteX0" fmla="*/ 1449633 w 1449633"/>
                <a:gd name="connsiteY0" fmla="*/ 321721 h 413498"/>
                <a:gd name="connsiteX1" fmla="*/ 750386 w 1449633"/>
                <a:gd name="connsiteY1" fmla="*/ 397024 h 413498"/>
                <a:gd name="connsiteX2" fmla="*/ 72654 w 1449633"/>
                <a:gd name="connsiteY2" fmla="*/ 42022 h 413498"/>
                <a:gd name="connsiteX3" fmla="*/ 51139 w 1449633"/>
                <a:gd name="connsiteY3" fmla="*/ 20507 h 413498"/>
              </a:gdLst>
              <a:ahLst/>
              <a:cxnLst>
                <a:cxn ang="0">
                  <a:pos x="connsiteX0" y="connsiteY0"/>
                </a:cxn>
                <a:cxn ang="0">
                  <a:pos x="connsiteX1" y="connsiteY1"/>
                </a:cxn>
                <a:cxn ang="0">
                  <a:pos x="connsiteX2" y="connsiteY2"/>
                </a:cxn>
                <a:cxn ang="0">
                  <a:pos x="connsiteX3" y="connsiteY3"/>
                </a:cxn>
              </a:cxnLst>
              <a:rect l="l" t="t" r="r" b="b"/>
              <a:pathLst>
                <a:path w="1449633" h="413498">
                  <a:moveTo>
                    <a:pt x="1449633" y="321721"/>
                  </a:moveTo>
                  <a:cubicBezTo>
                    <a:pt x="1214757" y="382680"/>
                    <a:pt x="979882" y="443640"/>
                    <a:pt x="750386" y="397024"/>
                  </a:cubicBezTo>
                  <a:cubicBezTo>
                    <a:pt x="520890" y="350408"/>
                    <a:pt x="189195" y="104775"/>
                    <a:pt x="72654" y="42022"/>
                  </a:cubicBezTo>
                  <a:cubicBezTo>
                    <a:pt x="-43887" y="-20731"/>
                    <a:pt x="3626" y="-112"/>
                    <a:pt x="51139" y="20507"/>
                  </a:cubicBezTo>
                </a:path>
              </a:pathLst>
            </a:custGeom>
            <a:noFill/>
            <a:ln w="1270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5" name="Freeform 154"/>
            <p:cNvSpPr/>
            <p:nvPr/>
          </p:nvSpPr>
          <p:spPr>
            <a:xfrm>
              <a:off x="2622404" y="3159258"/>
              <a:ext cx="1449633" cy="413498"/>
            </a:xfrm>
            <a:custGeom>
              <a:avLst/>
              <a:gdLst>
                <a:gd name="connsiteX0" fmla="*/ 1449633 w 1449633"/>
                <a:gd name="connsiteY0" fmla="*/ 321721 h 413498"/>
                <a:gd name="connsiteX1" fmla="*/ 750386 w 1449633"/>
                <a:gd name="connsiteY1" fmla="*/ 397024 h 413498"/>
                <a:gd name="connsiteX2" fmla="*/ 72654 w 1449633"/>
                <a:gd name="connsiteY2" fmla="*/ 42022 h 413498"/>
                <a:gd name="connsiteX3" fmla="*/ 51139 w 1449633"/>
                <a:gd name="connsiteY3" fmla="*/ 20507 h 413498"/>
              </a:gdLst>
              <a:ahLst/>
              <a:cxnLst>
                <a:cxn ang="0">
                  <a:pos x="connsiteX0" y="connsiteY0"/>
                </a:cxn>
                <a:cxn ang="0">
                  <a:pos x="connsiteX1" y="connsiteY1"/>
                </a:cxn>
                <a:cxn ang="0">
                  <a:pos x="connsiteX2" y="connsiteY2"/>
                </a:cxn>
                <a:cxn ang="0">
                  <a:pos x="connsiteX3" y="connsiteY3"/>
                </a:cxn>
              </a:cxnLst>
              <a:rect l="l" t="t" r="r" b="b"/>
              <a:pathLst>
                <a:path w="1449633" h="413498">
                  <a:moveTo>
                    <a:pt x="1449633" y="321721"/>
                  </a:moveTo>
                  <a:cubicBezTo>
                    <a:pt x="1214757" y="382680"/>
                    <a:pt x="979882" y="443640"/>
                    <a:pt x="750386" y="397024"/>
                  </a:cubicBezTo>
                  <a:cubicBezTo>
                    <a:pt x="520890" y="350408"/>
                    <a:pt x="189195" y="104775"/>
                    <a:pt x="72654" y="42022"/>
                  </a:cubicBezTo>
                  <a:cubicBezTo>
                    <a:pt x="-43887" y="-20731"/>
                    <a:pt x="3626" y="-112"/>
                    <a:pt x="51139" y="20507"/>
                  </a:cubicBezTo>
                </a:path>
              </a:pathLst>
            </a:custGeom>
            <a:noFill/>
            <a:ln w="1270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Line 5"/>
            <p:cNvSpPr>
              <a:spLocks noChangeShapeType="1"/>
            </p:cNvSpPr>
            <p:nvPr/>
          </p:nvSpPr>
          <p:spPr bwMode="auto">
            <a:xfrm flipH="1">
              <a:off x="1872895" y="3162372"/>
              <a:ext cx="584290" cy="0"/>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sz="900" b="1">
                <a:cs typeface="Calibri" pitchFamily="34" charset="0"/>
              </a:endParaRPr>
            </a:p>
          </p:txBody>
        </p:sp>
        <p:sp>
          <p:nvSpPr>
            <p:cNvPr id="9" name="Freeform 6"/>
            <p:cNvSpPr>
              <a:spLocks/>
            </p:cNvSpPr>
            <p:nvPr/>
          </p:nvSpPr>
          <p:spPr bwMode="auto">
            <a:xfrm>
              <a:off x="2865644" y="3194646"/>
              <a:ext cx="1023693" cy="279082"/>
            </a:xfrm>
            <a:custGeom>
              <a:avLst/>
              <a:gdLst/>
              <a:ahLst/>
              <a:cxnLst>
                <a:cxn ang="0">
                  <a:pos x="1592" y="519"/>
                </a:cxn>
                <a:cxn ang="0">
                  <a:pos x="900" y="519"/>
                </a:cxn>
                <a:cxn ang="0">
                  <a:pos x="900" y="0"/>
                </a:cxn>
                <a:cxn ang="0">
                  <a:pos x="0" y="0"/>
                </a:cxn>
              </a:cxnLst>
              <a:rect l="0" t="0" r="r" b="b"/>
              <a:pathLst>
                <a:path w="1592" h="519">
                  <a:moveTo>
                    <a:pt x="1592" y="519"/>
                  </a:moveTo>
                  <a:lnTo>
                    <a:pt x="900" y="519"/>
                  </a:lnTo>
                  <a:lnTo>
                    <a:pt x="900" y="0"/>
                  </a:lnTo>
                  <a:lnTo>
                    <a:pt x="0" y="0"/>
                  </a:lnTo>
                </a:path>
              </a:pathLst>
            </a:cu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sz="900" b="1">
                <a:cs typeface="Calibri" pitchFamily="34" charset="0"/>
              </a:endParaRPr>
            </a:p>
          </p:txBody>
        </p:sp>
        <p:sp>
          <p:nvSpPr>
            <p:cNvPr id="10" name="Freeform 7"/>
            <p:cNvSpPr>
              <a:spLocks/>
            </p:cNvSpPr>
            <p:nvPr/>
          </p:nvSpPr>
          <p:spPr bwMode="auto">
            <a:xfrm>
              <a:off x="4339430" y="3473728"/>
              <a:ext cx="983316" cy="282643"/>
            </a:xfrm>
            <a:custGeom>
              <a:avLst/>
              <a:gdLst/>
              <a:ahLst/>
              <a:cxnLst>
                <a:cxn ang="0">
                  <a:pos x="1591" y="519"/>
                </a:cxn>
                <a:cxn ang="0">
                  <a:pos x="900" y="519"/>
                </a:cxn>
                <a:cxn ang="0">
                  <a:pos x="900" y="0"/>
                </a:cxn>
                <a:cxn ang="0">
                  <a:pos x="0" y="0"/>
                </a:cxn>
              </a:cxnLst>
              <a:rect l="0" t="0" r="r" b="b"/>
              <a:pathLst>
                <a:path w="1591" h="519">
                  <a:moveTo>
                    <a:pt x="1591" y="519"/>
                  </a:moveTo>
                  <a:lnTo>
                    <a:pt x="900" y="519"/>
                  </a:lnTo>
                  <a:lnTo>
                    <a:pt x="900" y="0"/>
                  </a:lnTo>
                  <a:lnTo>
                    <a:pt x="0" y="0"/>
                  </a:lnTo>
                </a:path>
              </a:pathLst>
            </a:cu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sz="900" b="1">
                <a:cs typeface="Calibri" pitchFamily="34" charset="0"/>
              </a:endParaRPr>
            </a:p>
          </p:txBody>
        </p:sp>
        <p:sp>
          <p:nvSpPr>
            <p:cNvPr id="84" name="Freeform 81"/>
            <p:cNvSpPr>
              <a:spLocks/>
            </p:cNvSpPr>
            <p:nvPr/>
          </p:nvSpPr>
          <p:spPr bwMode="auto">
            <a:xfrm>
              <a:off x="5696459" y="3754589"/>
              <a:ext cx="1466341" cy="289177"/>
            </a:xfrm>
            <a:custGeom>
              <a:avLst/>
              <a:gdLst/>
              <a:ahLst/>
              <a:cxnLst>
                <a:cxn ang="0">
                  <a:pos x="2410" y="519"/>
                </a:cxn>
                <a:cxn ang="0">
                  <a:pos x="899" y="519"/>
                </a:cxn>
                <a:cxn ang="0">
                  <a:pos x="899" y="0"/>
                </a:cxn>
                <a:cxn ang="0">
                  <a:pos x="0" y="0"/>
                </a:cxn>
              </a:cxnLst>
              <a:rect l="0" t="0" r="r" b="b"/>
              <a:pathLst>
                <a:path w="2410" h="519">
                  <a:moveTo>
                    <a:pt x="2410" y="519"/>
                  </a:moveTo>
                  <a:lnTo>
                    <a:pt x="899" y="519"/>
                  </a:lnTo>
                  <a:lnTo>
                    <a:pt x="899" y="0"/>
                  </a:lnTo>
                  <a:lnTo>
                    <a:pt x="0" y="0"/>
                  </a:lnTo>
                </a:path>
              </a:pathLst>
            </a:custGeom>
            <a:noFill/>
            <a:ln w="38100">
              <a:solidFill>
                <a:srgbClr val="FF9900"/>
              </a:solidFill>
              <a:prstDash val="solid"/>
              <a:round/>
              <a:headEnd/>
              <a:tailEnd/>
            </a:ln>
          </p:spPr>
          <p:txBody>
            <a:bodyPr vert="horz" wrap="square" lIns="91440" tIns="45720" rIns="91440" bIns="45720" numCol="1" anchor="t" anchorCtr="0" compatLnSpc="1">
              <a:prstTxWarp prst="textNoShape">
                <a:avLst/>
              </a:prstTxWarp>
            </a:bodyPr>
            <a:lstStyle/>
            <a:p>
              <a:endParaRPr lang="en-US" sz="900" b="1">
                <a:cs typeface="Calibri" pitchFamily="34" charset="0"/>
              </a:endParaRPr>
            </a:p>
          </p:txBody>
        </p:sp>
        <p:sp>
          <p:nvSpPr>
            <p:cNvPr id="116" name="Rectangle 1837"/>
            <p:cNvSpPr>
              <a:spLocks noChangeArrowheads="1"/>
            </p:cNvSpPr>
            <p:nvPr/>
          </p:nvSpPr>
          <p:spPr bwMode="auto">
            <a:xfrm>
              <a:off x="5341746" y="3809811"/>
              <a:ext cx="225640" cy="84319"/>
            </a:xfrm>
            <a:prstGeom prst="rect">
              <a:avLst/>
            </a:prstGeom>
            <a:noFill/>
            <a:ln w="3175">
              <a:solidFill>
                <a:srgbClr val="CCCCCC"/>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b="1">
                <a:cs typeface="Calibri" pitchFamily="34" charset="0"/>
              </a:endParaRPr>
            </a:p>
          </p:txBody>
        </p:sp>
        <p:sp>
          <p:nvSpPr>
            <p:cNvPr id="118" name="Line 1855"/>
            <p:cNvSpPr>
              <a:spLocks noChangeShapeType="1"/>
            </p:cNvSpPr>
            <p:nvPr/>
          </p:nvSpPr>
          <p:spPr bwMode="auto">
            <a:xfrm>
              <a:off x="2133541" y="2586280"/>
              <a:ext cx="1307" cy="523202"/>
            </a:xfrm>
            <a:prstGeom prst="line">
              <a:avLst/>
            </a:prstGeom>
            <a:noFill/>
            <a:ln w="15875">
              <a:solidFill>
                <a:srgbClr val="000000"/>
              </a:solidFill>
              <a:round/>
              <a:headEnd type="none" w="med" len="med"/>
              <a:tailEnd type="triangle" w="med" len="med"/>
            </a:ln>
          </p:spPr>
          <p:txBody>
            <a:bodyPr vert="horz" wrap="square" lIns="91440" tIns="45720" rIns="91440" bIns="45720" numCol="1" anchor="t" anchorCtr="0" compatLnSpc="1">
              <a:prstTxWarp prst="textNoShape">
                <a:avLst/>
              </a:prstTxWarp>
            </a:bodyPr>
            <a:lstStyle/>
            <a:p>
              <a:endParaRPr lang="en-US" sz="900" b="1">
                <a:cs typeface="Calibri" pitchFamily="34" charset="0"/>
              </a:endParaRPr>
            </a:p>
          </p:txBody>
        </p:sp>
        <p:sp>
          <p:nvSpPr>
            <p:cNvPr id="120" name="Rectangle 1857"/>
            <p:cNvSpPr>
              <a:spLocks noChangeArrowheads="1"/>
            </p:cNvSpPr>
            <p:nvPr/>
          </p:nvSpPr>
          <p:spPr bwMode="auto">
            <a:xfrm>
              <a:off x="1615947" y="2280598"/>
              <a:ext cx="1059584" cy="2769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sz="900" b="1" dirty="0">
                  <a:solidFill>
                    <a:srgbClr val="000000"/>
                  </a:solidFill>
                  <a:cs typeface="Calibri" pitchFamily="34" charset="0"/>
                </a:rPr>
                <a:t>Rate limiting to avoid </a:t>
              </a:r>
            </a:p>
            <a:p>
              <a:pPr algn="ctr" fontAlgn="base">
                <a:spcBef>
                  <a:spcPct val="0"/>
                </a:spcBef>
                <a:spcAft>
                  <a:spcPct val="0"/>
                </a:spcAft>
              </a:pPr>
              <a:r>
                <a:rPr lang="en-US" sz="900" b="1" dirty="0">
                  <a:cs typeface="Calibri" pitchFamily="34" charset="0"/>
                </a:rPr>
                <a:t>packet loss</a:t>
              </a:r>
            </a:p>
          </p:txBody>
        </p:sp>
        <p:sp>
          <p:nvSpPr>
            <p:cNvPr id="122" name="Line 1859"/>
            <p:cNvSpPr>
              <a:spLocks noChangeShapeType="1"/>
            </p:cNvSpPr>
            <p:nvPr/>
          </p:nvSpPr>
          <p:spPr bwMode="auto">
            <a:xfrm flipV="1">
              <a:off x="3237695" y="3518834"/>
              <a:ext cx="1188" cy="393089"/>
            </a:xfrm>
            <a:prstGeom prst="line">
              <a:avLst/>
            </a:prstGeom>
            <a:noFill/>
            <a:ln w="15875">
              <a:solidFill>
                <a:srgbClr val="000000"/>
              </a:solidFill>
              <a:round/>
              <a:headEnd type="none" w="med" len="med"/>
              <a:tailEnd type="triangle" w="med" len="med"/>
            </a:ln>
          </p:spPr>
          <p:txBody>
            <a:bodyPr vert="horz" wrap="square" lIns="91440" tIns="45720" rIns="91440" bIns="45720" numCol="1" anchor="t" anchorCtr="0" compatLnSpc="1">
              <a:prstTxWarp prst="textNoShape">
                <a:avLst/>
              </a:prstTxWarp>
            </a:bodyPr>
            <a:lstStyle/>
            <a:p>
              <a:endParaRPr lang="en-US" sz="900" b="1">
                <a:cs typeface="Calibri" pitchFamily="34" charset="0"/>
              </a:endParaRPr>
            </a:p>
          </p:txBody>
        </p:sp>
        <p:sp>
          <p:nvSpPr>
            <p:cNvPr id="124" name="Rectangle 1861"/>
            <p:cNvSpPr>
              <a:spLocks noChangeArrowheads="1"/>
            </p:cNvSpPr>
            <p:nvPr/>
          </p:nvSpPr>
          <p:spPr bwMode="auto">
            <a:xfrm>
              <a:off x="2722408" y="3933300"/>
              <a:ext cx="1019510" cy="2769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sz="900" b="1" dirty="0">
                  <a:solidFill>
                    <a:srgbClr val="000000"/>
                  </a:solidFill>
                  <a:cs typeface="Calibri" pitchFamily="34" charset="0"/>
                </a:rPr>
                <a:t>Congestion  </a:t>
              </a:r>
            </a:p>
            <a:p>
              <a:pPr algn="ctr" fontAlgn="base">
                <a:spcBef>
                  <a:spcPct val="0"/>
                </a:spcBef>
                <a:spcAft>
                  <a:spcPct val="0"/>
                </a:spcAft>
              </a:pPr>
              <a:r>
                <a:rPr lang="en-US" sz="900" b="1" dirty="0">
                  <a:solidFill>
                    <a:srgbClr val="000000"/>
                  </a:solidFill>
                  <a:cs typeface="Calibri" pitchFamily="34" charset="0"/>
                </a:rPr>
                <a:t>Notification Message</a:t>
              </a:r>
              <a:endParaRPr lang="en-US" sz="900" b="1" dirty="0">
                <a:cs typeface="Calibri" pitchFamily="34" charset="0"/>
              </a:endParaRPr>
            </a:p>
          </p:txBody>
        </p:sp>
        <p:sp>
          <p:nvSpPr>
            <p:cNvPr id="126" name="Rectangle 1863"/>
            <p:cNvSpPr>
              <a:spLocks noChangeArrowheads="1"/>
            </p:cNvSpPr>
            <p:nvPr/>
          </p:nvSpPr>
          <p:spPr bwMode="auto">
            <a:xfrm>
              <a:off x="5433365" y="3196325"/>
              <a:ext cx="320601" cy="2769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sz="900" b="1" dirty="0">
                  <a:solidFill>
                    <a:srgbClr val="000000"/>
                  </a:solidFill>
                  <a:cs typeface="Calibri" pitchFamily="34" charset="0"/>
                </a:rPr>
                <a:t>FCoE </a:t>
              </a:r>
            </a:p>
            <a:p>
              <a:pPr algn="ctr" fontAlgn="base">
                <a:spcBef>
                  <a:spcPct val="0"/>
                </a:spcBef>
                <a:spcAft>
                  <a:spcPct val="0"/>
                </a:spcAft>
              </a:pPr>
              <a:r>
                <a:rPr lang="en-US" sz="900" b="1" dirty="0">
                  <a:solidFill>
                    <a:srgbClr val="000000"/>
                  </a:solidFill>
                  <a:cs typeface="Calibri" pitchFamily="34" charset="0"/>
                </a:rPr>
                <a:t>Switch</a:t>
              </a:r>
              <a:endParaRPr lang="en-US" sz="900" b="1" dirty="0">
                <a:cs typeface="Calibri" pitchFamily="34" charset="0"/>
              </a:endParaRPr>
            </a:p>
          </p:txBody>
        </p:sp>
        <p:sp>
          <p:nvSpPr>
            <p:cNvPr id="133" name="Rectangle 1870"/>
            <p:cNvSpPr>
              <a:spLocks noChangeArrowheads="1"/>
            </p:cNvSpPr>
            <p:nvPr/>
          </p:nvSpPr>
          <p:spPr bwMode="auto">
            <a:xfrm>
              <a:off x="6825726" y="4411308"/>
              <a:ext cx="742191"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900" b="1" dirty="0">
                  <a:solidFill>
                    <a:srgbClr val="000000"/>
                  </a:solidFill>
                  <a:cs typeface="Calibri" pitchFamily="34" charset="0"/>
                </a:rPr>
                <a:t>Storage System</a:t>
              </a:r>
              <a:endParaRPr lang="en-US" sz="900" b="1" dirty="0">
                <a:cs typeface="Calibri" pitchFamily="34" charset="0"/>
              </a:endParaRPr>
            </a:p>
          </p:txBody>
        </p:sp>
        <p:sp>
          <p:nvSpPr>
            <p:cNvPr id="134" name="Rectangle 1871"/>
            <p:cNvSpPr>
              <a:spLocks noChangeArrowheads="1"/>
            </p:cNvSpPr>
            <p:nvPr/>
          </p:nvSpPr>
          <p:spPr bwMode="auto">
            <a:xfrm>
              <a:off x="7021158" y="4583647"/>
              <a:ext cx="418384"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900" b="1" dirty="0">
                  <a:solidFill>
                    <a:srgbClr val="000000"/>
                  </a:solidFill>
                  <a:cs typeface="Calibri" pitchFamily="34" charset="0"/>
                </a:rPr>
                <a:t>(Node B)</a:t>
              </a:r>
              <a:endParaRPr lang="en-US" sz="900" b="1" dirty="0">
                <a:cs typeface="Calibri" pitchFamily="34" charset="0"/>
              </a:endParaRPr>
            </a:p>
          </p:txBody>
        </p:sp>
        <p:sp>
          <p:nvSpPr>
            <p:cNvPr id="135" name="Rectangle 1872"/>
            <p:cNvSpPr>
              <a:spLocks noChangeArrowheads="1"/>
            </p:cNvSpPr>
            <p:nvPr/>
          </p:nvSpPr>
          <p:spPr bwMode="auto">
            <a:xfrm>
              <a:off x="1348423" y="3304647"/>
              <a:ext cx="466474" cy="2769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sz="900" b="1" dirty="0">
                  <a:solidFill>
                    <a:srgbClr val="000000"/>
                  </a:solidFill>
                  <a:cs typeface="Calibri" pitchFamily="34" charset="0"/>
                </a:rPr>
                <a:t>Compute </a:t>
              </a:r>
            </a:p>
            <a:p>
              <a:pPr algn="ctr" fontAlgn="base">
                <a:spcBef>
                  <a:spcPct val="0"/>
                </a:spcBef>
                <a:spcAft>
                  <a:spcPct val="0"/>
                </a:spcAft>
              </a:pPr>
              <a:r>
                <a:rPr lang="en-US" sz="900" b="1" dirty="0">
                  <a:solidFill>
                    <a:srgbClr val="000000"/>
                  </a:solidFill>
                  <a:cs typeface="Calibri" pitchFamily="34" charset="0"/>
                </a:rPr>
                <a:t>System</a:t>
              </a:r>
              <a:endParaRPr lang="en-US" sz="900" b="1" dirty="0">
                <a:cs typeface="Calibri" pitchFamily="34" charset="0"/>
              </a:endParaRPr>
            </a:p>
          </p:txBody>
        </p:sp>
        <p:sp>
          <p:nvSpPr>
            <p:cNvPr id="136" name="Rectangle 1873"/>
            <p:cNvSpPr>
              <a:spLocks noChangeArrowheads="1"/>
            </p:cNvSpPr>
            <p:nvPr/>
          </p:nvSpPr>
          <p:spPr bwMode="auto">
            <a:xfrm>
              <a:off x="1288189" y="3593456"/>
              <a:ext cx="424796"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900" b="1" dirty="0">
                  <a:solidFill>
                    <a:srgbClr val="000000"/>
                  </a:solidFill>
                  <a:cs typeface="Calibri" pitchFamily="34" charset="0"/>
                </a:rPr>
                <a:t>(Node A)</a:t>
              </a:r>
              <a:endParaRPr lang="en-US" sz="900" b="1" dirty="0">
                <a:cs typeface="Calibri" pitchFamily="34" charset="0"/>
              </a:endParaRPr>
            </a:p>
          </p:txBody>
        </p:sp>
        <p:sp>
          <p:nvSpPr>
            <p:cNvPr id="137" name="Freeform 1874"/>
            <p:cNvSpPr>
              <a:spLocks/>
            </p:cNvSpPr>
            <p:nvPr/>
          </p:nvSpPr>
          <p:spPr bwMode="auto">
            <a:xfrm>
              <a:off x="5275241" y="3688678"/>
              <a:ext cx="369338" cy="363399"/>
            </a:xfrm>
            <a:custGeom>
              <a:avLst/>
              <a:gdLst/>
              <a:ahLst/>
              <a:cxnLst>
                <a:cxn ang="0">
                  <a:pos x="577" y="653"/>
                </a:cxn>
                <a:cxn ang="0">
                  <a:pos x="813" y="775"/>
                </a:cxn>
                <a:cxn ang="0">
                  <a:pos x="669" y="551"/>
                </a:cxn>
                <a:cxn ang="0">
                  <a:pos x="932" y="511"/>
                </a:cxn>
                <a:cxn ang="0">
                  <a:pos x="684" y="414"/>
                </a:cxn>
                <a:cxn ang="0">
                  <a:pos x="873" y="227"/>
                </a:cxn>
                <a:cxn ang="0">
                  <a:pos x="616" y="294"/>
                </a:cxn>
                <a:cxn ang="0">
                  <a:pos x="659" y="31"/>
                </a:cxn>
                <a:cxn ang="0">
                  <a:pos x="490" y="238"/>
                </a:cxn>
                <a:cxn ang="0">
                  <a:pos x="371" y="0"/>
                </a:cxn>
                <a:cxn ang="0">
                  <a:pos x="356" y="265"/>
                </a:cxn>
                <a:cxn ang="0">
                  <a:pos x="119" y="143"/>
                </a:cxn>
                <a:cxn ang="0">
                  <a:pos x="263" y="367"/>
                </a:cxn>
                <a:cxn ang="0">
                  <a:pos x="0" y="407"/>
                </a:cxn>
                <a:cxn ang="0">
                  <a:pos x="247" y="504"/>
                </a:cxn>
                <a:cxn ang="0">
                  <a:pos x="58" y="691"/>
                </a:cxn>
                <a:cxn ang="0">
                  <a:pos x="315" y="624"/>
                </a:cxn>
                <a:cxn ang="0">
                  <a:pos x="273" y="887"/>
                </a:cxn>
                <a:cxn ang="0">
                  <a:pos x="441" y="681"/>
                </a:cxn>
                <a:cxn ang="0">
                  <a:pos x="561" y="918"/>
                </a:cxn>
                <a:cxn ang="0">
                  <a:pos x="577" y="653"/>
                </a:cxn>
              </a:cxnLst>
              <a:rect l="0" t="0" r="r" b="b"/>
              <a:pathLst>
                <a:path w="932" h="918">
                  <a:moveTo>
                    <a:pt x="577" y="653"/>
                  </a:moveTo>
                  <a:lnTo>
                    <a:pt x="813" y="775"/>
                  </a:lnTo>
                  <a:lnTo>
                    <a:pt x="669" y="551"/>
                  </a:lnTo>
                  <a:lnTo>
                    <a:pt x="932" y="511"/>
                  </a:lnTo>
                  <a:lnTo>
                    <a:pt x="684" y="414"/>
                  </a:lnTo>
                  <a:lnTo>
                    <a:pt x="873" y="227"/>
                  </a:lnTo>
                  <a:lnTo>
                    <a:pt x="616" y="294"/>
                  </a:lnTo>
                  <a:lnTo>
                    <a:pt x="659" y="31"/>
                  </a:lnTo>
                  <a:lnTo>
                    <a:pt x="490" y="238"/>
                  </a:lnTo>
                  <a:lnTo>
                    <a:pt x="371" y="0"/>
                  </a:lnTo>
                  <a:lnTo>
                    <a:pt x="356" y="265"/>
                  </a:lnTo>
                  <a:lnTo>
                    <a:pt x="119" y="143"/>
                  </a:lnTo>
                  <a:lnTo>
                    <a:pt x="263" y="367"/>
                  </a:lnTo>
                  <a:lnTo>
                    <a:pt x="0" y="407"/>
                  </a:lnTo>
                  <a:lnTo>
                    <a:pt x="247" y="504"/>
                  </a:lnTo>
                  <a:lnTo>
                    <a:pt x="58" y="691"/>
                  </a:lnTo>
                  <a:lnTo>
                    <a:pt x="315" y="624"/>
                  </a:lnTo>
                  <a:lnTo>
                    <a:pt x="273" y="887"/>
                  </a:lnTo>
                  <a:lnTo>
                    <a:pt x="441" y="681"/>
                  </a:lnTo>
                  <a:lnTo>
                    <a:pt x="561" y="918"/>
                  </a:lnTo>
                  <a:lnTo>
                    <a:pt x="577" y="653"/>
                  </a:lnTo>
                  <a:close/>
                </a:path>
              </a:pathLst>
            </a:custGeom>
            <a:solidFill>
              <a:schemeClr val="accent6">
                <a:lumMod val="40000"/>
                <a:lumOff val="60000"/>
              </a:schemeClr>
            </a:solidFill>
            <a:ln w="9525">
              <a:solidFill>
                <a:srgbClr val="FF0000"/>
              </a:solidFill>
              <a:round/>
              <a:headEnd/>
              <a:tailEnd/>
            </a:ln>
          </p:spPr>
          <p:txBody>
            <a:bodyPr vert="horz" wrap="square" lIns="91440" tIns="45720" rIns="91440" bIns="45720" numCol="1" anchor="t" anchorCtr="0" compatLnSpc="1">
              <a:prstTxWarp prst="textNoShape">
                <a:avLst/>
              </a:prstTxWarp>
            </a:bodyPr>
            <a:lstStyle/>
            <a:p>
              <a:endParaRPr lang="en-US" sz="900" b="1">
                <a:cs typeface="Calibri" pitchFamily="34" charset="0"/>
              </a:endParaRPr>
            </a:p>
          </p:txBody>
        </p:sp>
        <p:sp>
          <p:nvSpPr>
            <p:cNvPr id="138" name="Line 1876"/>
            <p:cNvSpPr>
              <a:spLocks noChangeShapeType="1"/>
            </p:cNvSpPr>
            <p:nvPr/>
          </p:nvSpPr>
          <p:spPr bwMode="auto">
            <a:xfrm flipV="1">
              <a:off x="5454152" y="4095750"/>
              <a:ext cx="1188" cy="393089"/>
            </a:xfrm>
            <a:prstGeom prst="line">
              <a:avLst/>
            </a:prstGeom>
            <a:noFill/>
            <a:ln w="15875">
              <a:solidFill>
                <a:srgbClr val="000000"/>
              </a:solidFill>
              <a:round/>
              <a:headEnd type="none" w="med" len="med"/>
              <a:tailEnd type="triangle" w="med" len="med"/>
            </a:ln>
          </p:spPr>
          <p:txBody>
            <a:bodyPr vert="horz" wrap="square" lIns="91440" tIns="45720" rIns="91440" bIns="45720" numCol="1" anchor="t" anchorCtr="0" compatLnSpc="1">
              <a:prstTxWarp prst="textNoShape">
                <a:avLst/>
              </a:prstTxWarp>
            </a:bodyPr>
            <a:lstStyle/>
            <a:p>
              <a:endParaRPr lang="en-US" sz="900" b="1">
                <a:cs typeface="Calibri" pitchFamily="34" charset="0"/>
              </a:endParaRPr>
            </a:p>
          </p:txBody>
        </p:sp>
        <p:sp>
          <p:nvSpPr>
            <p:cNvPr id="140" name="Rectangle 1878"/>
            <p:cNvSpPr>
              <a:spLocks noChangeArrowheads="1"/>
            </p:cNvSpPr>
            <p:nvPr/>
          </p:nvSpPr>
          <p:spPr bwMode="auto">
            <a:xfrm>
              <a:off x="5070296" y="4517718"/>
              <a:ext cx="564257"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900" b="1" dirty="0">
                  <a:solidFill>
                    <a:srgbClr val="000000"/>
                  </a:solidFill>
                  <a:cs typeface="Calibri" pitchFamily="34" charset="0"/>
                </a:rPr>
                <a:t>Congestion </a:t>
              </a:r>
              <a:endParaRPr lang="en-US" sz="900" b="1" dirty="0">
                <a:cs typeface="Calibri" pitchFamily="34" charset="0"/>
              </a:endParaRPr>
            </a:p>
          </p:txBody>
        </p:sp>
        <p:pic>
          <p:nvPicPr>
            <p:cNvPr id="147" name="Picture 18" descr="C:\Users\patils1\Desktop\2013 Projects\CIS v2\CIS Slide Deck_Based on Book\Colored Graphics\FCoE Switc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38400" y="2931234"/>
              <a:ext cx="519332" cy="324334"/>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28" descr="C:\Users\patils1\Desktop\2013 Projects\CIS v2\CIS Slide Deck_Based on Book\Colored Graphics\Physical Compute System With Hypervis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70401" y="2626558"/>
              <a:ext cx="638461" cy="618469"/>
            </a:xfrm>
            <a:prstGeom prst="rect">
              <a:avLst/>
            </a:prstGeom>
            <a:noFill/>
            <a:extLst>
              <a:ext uri="{909E8E84-426E-40DD-AFC4-6F175D3DCCD1}">
                <a14:hiddenFill xmlns:a14="http://schemas.microsoft.com/office/drawing/2010/main">
                  <a:solidFill>
                    <a:srgbClr val="FFFFFF"/>
                  </a:solidFill>
                </a14:hiddenFill>
              </a:ext>
            </a:extLst>
          </p:spPr>
        </p:pic>
        <p:pic>
          <p:nvPicPr>
            <p:cNvPr id="149" name="Picture 9" descr="C:\Users\patils1\Desktop\2013 Projects\CIS v2\CIS Slide Deck_Based on Book\Colored Graphics\Storage System.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70384" y="3345583"/>
              <a:ext cx="483339" cy="1029139"/>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18" descr="C:\Users\patils1\Desktop\2013 Projects\CIS v2\CIS Slide Deck_Based on Book\Colored Graphics\FCoE Switc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96958" y="3213624"/>
              <a:ext cx="519332" cy="324334"/>
            </a:xfrm>
            <a:prstGeom prst="rect">
              <a:avLst/>
            </a:prstGeom>
            <a:noFill/>
            <a:extLst>
              <a:ext uri="{909E8E84-426E-40DD-AFC4-6F175D3DCCD1}">
                <a14:hiddenFill xmlns:a14="http://schemas.microsoft.com/office/drawing/2010/main">
                  <a:solidFill>
                    <a:srgbClr val="FFFFFF"/>
                  </a:solidFill>
                </a14:hiddenFill>
              </a:ext>
            </a:extLst>
          </p:spPr>
        </p:pic>
        <p:pic>
          <p:nvPicPr>
            <p:cNvPr id="151" name="Picture 18" descr="C:\Users\patils1\Desktop\2013 Projects\CIS v2\CIS Slide Deck_Based on Book\Colored Graphics\FCoE Switc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00" y="3493259"/>
              <a:ext cx="519332" cy="324334"/>
            </a:xfrm>
            <a:prstGeom prst="rect">
              <a:avLst/>
            </a:prstGeom>
            <a:noFill/>
            <a:extLst>
              <a:ext uri="{909E8E84-426E-40DD-AFC4-6F175D3DCCD1}">
                <a14:hiddenFill xmlns:a14="http://schemas.microsoft.com/office/drawing/2010/main">
                  <a:solidFill>
                    <a:srgbClr val="FFFFFF"/>
                  </a:solidFill>
                </a14:hiddenFill>
              </a:ext>
            </a:extLst>
          </p:spPr>
        </p:pic>
        <p:sp>
          <p:nvSpPr>
            <p:cNvPr id="146" name="Freeform 1875"/>
            <p:cNvSpPr>
              <a:spLocks/>
            </p:cNvSpPr>
            <p:nvPr/>
          </p:nvSpPr>
          <p:spPr bwMode="auto">
            <a:xfrm>
              <a:off x="5275241" y="3688678"/>
              <a:ext cx="369338" cy="363399"/>
            </a:xfrm>
            <a:custGeom>
              <a:avLst/>
              <a:gdLst/>
              <a:ahLst/>
              <a:cxnLst>
                <a:cxn ang="0">
                  <a:pos x="813" y="775"/>
                </a:cxn>
                <a:cxn ang="0">
                  <a:pos x="669" y="551"/>
                </a:cxn>
                <a:cxn ang="0">
                  <a:pos x="932" y="511"/>
                </a:cxn>
                <a:cxn ang="0">
                  <a:pos x="684" y="414"/>
                </a:cxn>
                <a:cxn ang="0">
                  <a:pos x="873" y="227"/>
                </a:cxn>
                <a:cxn ang="0">
                  <a:pos x="616" y="294"/>
                </a:cxn>
                <a:cxn ang="0">
                  <a:pos x="659" y="31"/>
                </a:cxn>
                <a:cxn ang="0">
                  <a:pos x="490" y="238"/>
                </a:cxn>
                <a:cxn ang="0">
                  <a:pos x="371" y="0"/>
                </a:cxn>
                <a:cxn ang="0">
                  <a:pos x="356" y="265"/>
                </a:cxn>
                <a:cxn ang="0">
                  <a:pos x="119" y="143"/>
                </a:cxn>
                <a:cxn ang="0">
                  <a:pos x="263" y="367"/>
                </a:cxn>
                <a:cxn ang="0">
                  <a:pos x="0" y="407"/>
                </a:cxn>
                <a:cxn ang="0">
                  <a:pos x="247" y="504"/>
                </a:cxn>
                <a:cxn ang="0">
                  <a:pos x="58" y="691"/>
                </a:cxn>
                <a:cxn ang="0">
                  <a:pos x="315" y="624"/>
                </a:cxn>
                <a:cxn ang="0">
                  <a:pos x="273" y="887"/>
                </a:cxn>
                <a:cxn ang="0">
                  <a:pos x="441" y="681"/>
                </a:cxn>
                <a:cxn ang="0">
                  <a:pos x="561" y="918"/>
                </a:cxn>
                <a:cxn ang="0">
                  <a:pos x="577" y="653"/>
                </a:cxn>
                <a:cxn ang="0">
                  <a:pos x="813" y="775"/>
                </a:cxn>
              </a:cxnLst>
              <a:rect l="0" t="0" r="r" b="b"/>
              <a:pathLst>
                <a:path w="932" h="918">
                  <a:moveTo>
                    <a:pt x="813" y="775"/>
                  </a:moveTo>
                  <a:lnTo>
                    <a:pt x="669" y="551"/>
                  </a:lnTo>
                  <a:lnTo>
                    <a:pt x="932" y="511"/>
                  </a:lnTo>
                  <a:lnTo>
                    <a:pt x="684" y="414"/>
                  </a:lnTo>
                  <a:lnTo>
                    <a:pt x="873" y="227"/>
                  </a:lnTo>
                  <a:lnTo>
                    <a:pt x="616" y="294"/>
                  </a:lnTo>
                  <a:lnTo>
                    <a:pt x="659" y="31"/>
                  </a:lnTo>
                  <a:lnTo>
                    <a:pt x="490" y="238"/>
                  </a:lnTo>
                  <a:lnTo>
                    <a:pt x="371" y="0"/>
                  </a:lnTo>
                  <a:lnTo>
                    <a:pt x="356" y="265"/>
                  </a:lnTo>
                  <a:lnTo>
                    <a:pt x="119" y="143"/>
                  </a:lnTo>
                  <a:lnTo>
                    <a:pt x="263" y="367"/>
                  </a:lnTo>
                  <a:lnTo>
                    <a:pt x="0" y="407"/>
                  </a:lnTo>
                  <a:lnTo>
                    <a:pt x="247" y="504"/>
                  </a:lnTo>
                  <a:lnTo>
                    <a:pt x="58" y="691"/>
                  </a:lnTo>
                  <a:lnTo>
                    <a:pt x="315" y="624"/>
                  </a:lnTo>
                  <a:lnTo>
                    <a:pt x="273" y="887"/>
                  </a:lnTo>
                  <a:lnTo>
                    <a:pt x="441" y="681"/>
                  </a:lnTo>
                  <a:lnTo>
                    <a:pt x="561" y="918"/>
                  </a:lnTo>
                  <a:lnTo>
                    <a:pt x="577" y="653"/>
                  </a:lnTo>
                  <a:lnTo>
                    <a:pt x="813" y="775"/>
                  </a:lnTo>
                </a:path>
              </a:pathLst>
            </a:custGeom>
            <a:solidFill>
              <a:srgbClr val="FF0000"/>
            </a:solidFill>
            <a:ln w="23813">
              <a:solidFill>
                <a:srgbClr val="333333"/>
              </a:solidFill>
              <a:prstDash val="solid"/>
              <a:round/>
              <a:headEnd/>
              <a:tailEnd/>
            </a:ln>
          </p:spPr>
          <p:txBody>
            <a:bodyPr vert="horz" wrap="square" lIns="91440" tIns="45720" rIns="91440" bIns="45720" numCol="1" anchor="t" anchorCtr="0" compatLnSpc="1">
              <a:prstTxWarp prst="textNoShape">
                <a:avLst/>
              </a:prstTxWarp>
            </a:bodyPr>
            <a:lstStyle/>
            <a:p>
              <a:endParaRPr lang="en-US" sz="900" b="1">
                <a:cs typeface="Calibri" pitchFamily="34" charset="0"/>
              </a:endParaRPr>
            </a:p>
          </p:txBody>
        </p:sp>
        <p:sp>
          <p:nvSpPr>
            <p:cNvPr id="158" name="Rectangle 1863"/>
            <p:cNvSpPr>
              <a:spLocks noChangeArrowheads="1"/>
            </p:cNvSpPr>
            <p:nvPr/>
          </p:nvSpPr>
          <p:spPr bwMode="auto">
            <a:xfrm>
              <a:off x="3994300" y="2917647"/>
              <a:ext cx="320601" cy="2769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sz="900" b="1" dirty="0">
                  <a:solidFill>
                    <a:srgbClr val="000000"/>
                  </a:solidFill>
                  <a:cs typeface="Calibri" pitchFamily="34" charset="0"/>
                </a:rPr>
                <a:t>FCoE </a:t>
              </a:r>
            </a:p>
            <a:p>
              <a:pPr algn="ctr" fontAlgn="base">
                <a:spcBef>
                  <a:spcPct val="0"/>
                </a:spcBef>
                <a:spcAft>
                  <a:spcPct val="0"/>
                </a:spcAft>
              </a:pPr>
              <a:r>
                <a:rPr lang="en-US" sz="900" b="1" dirty="0">
                  <a:solidFill>
                    <a:srgbClr val="000000"/>
                  </a:solidFill>
                  <a:cs typeface="Calibri" pitchFamily="34" charset="0"/>
                </a:rPr>
                <a:t>Switch</a:t>
              </a:r>
              <a:endParaRPr lang="en-US" sz="900" b="1" dirty="0">
                <a:cs typeface="Calibri" pitchFamily="34" charset="0"/>
              </a:endParaRPr>
            </a:p>
          </p:txBody>
        </p:sp>
        <p:sp>
          <p:nvSpPr>
            <p:cNvPr id="159" name="Rectangle 1863"/>
            <p:cNvSpPr>
              <a:spLocks noChangeArrowheads="1"/>
            </p:cNvSpPr>
            <p:nvPr/>
          </p:nvSpPr>
          <p:spPr bwMode="auto">
            <a:xfrm>
              <a:off x="2537765" y="2640648"/>
              <a:ext cx="320601" cy="2769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sz="900" b="1" dirty="0">
                  <a:solidFill>
                    <a:srgbClr val="000000"/>
                  </a:solidFill>
                  <a:cs typeface="Calibri" pitchFamily="34" charset="0"/>
                </a:rPr>
                <a:t>FCoE </a:t>
              </a:r>
            </a:p>
            <a:p>
              <a:pPr algn="ctr" fontAlgn="base">
                <a:spcBef>
                  <a:spcPct val="0"/>
                </a:spcBef>
                <a:spcAft>
                  <a:spcPct val="0"/>
                </a:spcAft>
              </a:pPr>
              <a:r>
                <a:rPr lang="en-US" sz="900" b="1" dirty="0">
                  <a:solidFill>
                    <a:srgbClr val="000000"/>
                  </a:solidFill>
                  <a:cs typeface="Calibri" pitchFamily="34" charset="0"/>
                </a:rPr>
                <a:t>Switch</a:t>
              </a:r>
              <a:endParaRPr lang="en-US" sz="900" b="1" dirty="0">
                <a:cs typeface="Calibri" pitchFamily="34" charset="0"/>
              </a:endParaRPr>
            </a:p>
          </p:txBody>
        </p:sp>
      </p:grpSp>
    </p:spTree>
    <p:custDataLst>
      <p:tags r:id="rId1"/>
    </p:custDataLst>
    <p:extLst>
      <p:ext uri="{BB962C8B-B14F-4D97-AF65-F5344CB8AC3E}">
        <p14:creationId xmlns:p14="http://schemas.microsoft.com/office/powerpoint/2010/main" val="1219146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Enables CEE devices to convey and configure their features with other CEE devices in the network</a:t>
            </a:r>
          </a:p>
          <a:p>
            <a:pPr lvl="1"/>
            <a:r>
              <a:rPr lang="en-US" dirty="0"/>
              <a:t>Allows a switch to </a:t>
            </a:r>
            <a:r>
              <a:rPr lang="en-US" dirty="0" smtClean="0"/>
              <a:t>distribute configuration values </a:t>
            </a:r>
            <a:r>
              <a:rPr lang="en-US" dirty="0"/>
              <a:t>to attached </a:t>
            </a:r>
            <a:r>
              <a:rPr lang="en-US" dirty="0" smtClean="0"/>
              <a:t>network adapters</a:t>
            </a:r>
            <a:endParaRPr lang="en-US" dirty="0"/>
          </a:p>
          <a:p>
            <a:r>
              <a:rPr lang="en-US" dirty="0"/>
              <a:t>Ensures consistent configuration across </a:t>
            </a:r>
            <a:r>
              <a:rPr lang="en-US" dirty="0" smtClean="0"/>
              <a:t>a network</a:t>
            </a:r>
            <a:endParaRPr lang="en-US" dirty="0"/>
          </a:p>
          <a:p>
            <a:endParaRPr lang="en-US" dirty="0"/>
          </a:p>
          <a:p>
            <a:endParaRPr lang="en-US" dirty="0"/>
          </a:p>
          <a:p>
            <a:endParaRPr lang="en-US" dirty="0"/>
          </a:p>
        </p:txBody>
      </p:sp>
      <p:sp>
        <p:nvSpPr>
          <p:cNvPr id="2" name="Title 1"/>
          <p:cNvSpPr>
            <a:spLocks noGrp="1"/>
          </p:cNvSpPr>
          <p:nvPr>
            <p:ph type="title"/>
          </p:nvPr>
        </p:nvSpPr>
        <p:spPr/>
        <p:txBody>
          <a:bodyPr/>
          <a:lstStyle/>
          <a:p>
            <a:r>
              <a:rPr lang="en-US" dirty="0"/>
              <a:t>Data Center Bridging </a:t>
            </a:r>
            <a:r>
              <a:rPr lang="en-US" dirty="0" smtClean="0"/>
              <a:t>Exchange </a:t>
            </a:r>
            <a:r>
              <a:rPr lang="en-US" dirty="0"/>
              <a:t>Protocol (DCBX)</a:t>
            </a:r>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spTree>
    <p:custDataLst>
      <p:tags r:id="rId1"/>
    </p:custDataLst>
    <p:extLst>
      <p:ext uri="{BB962C8B-B14F-4D97-AF65-F5344CB8AC3E}">
        <p14:creationId xmlns:p14="http://schemas.microsoft.com/office/powerpoint/2010/main" val="3054176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smtClean="0"/>
              <a:t>During </a:t>
            </a:r>
            <a:r>
              <a:rPr lang="en-US" dirty="0"/>
              <a:t>this lesson the following topics were </a:t>
            </a:r>
            <a:r>
              <a:rPr lang="en-US" dirty="0" smtClean="0"/>
              <a:t>covered:</a:t>
            </a:r>
          </a:p>
          <a:p>
            <a:r>
              <a:rPr lang="en-US" dirty="0"/>
              <a:t>Priority-based flow control</a:t>
            </a:r>
          </a:p>
          <a:p>
            <a:r>
              <a:rPr lang="en-US" dirty="0"/>
              <a:t>Enhanced transmission selection</a:t>
            </a:r>
          </a:p>
          <a:p>
            <a:r>
              <a:rPr lang="en-US" dirty="0"/>
              <a:t>Congestion notification</a:t>
            </a:r>
          </a:p>
          <a:p>
            <a:r>
              <a:rPr lang="en-US" dirty="0"/>
              <a:t>Data center bridging exchange </a:t>
            </a:r>
            <a:r>
              <a:rPr lang="en-US" dirty="0" smtClean="0"/>
              <a:t>protocol</a:t>
            </a:r>
            <a:endParaRPr lang="en-US" dirty="0"/>
          </a:p>
        </p:txBody>
      </p:sp>
      <p:sp>
        <p:nvSpPr>
          <p:cNvPr id="2" name="Title 1"/>
          <p:cNvSpPr>
            <a:spLocks noGrp="1"/>
          </p:cNvSpPr>
          <p:nvPr>
            <p:ph type="title"/>
          </p:nvPr>
        </p:nvSpPr>
        <p:spPr/>
        <p:txBody>
          <a:bodyPr/>
          <a:lstStyle/>
          <a:p>
            <a:r>
              <a:rPr lang="en-US" dirty="0" smtClean="0">
                <a:solidFill>
                  <a:srgbClr val="2C95DD"/>
                </a:solidFill>
              </a:rPr>
              <a:t>Lesson 2: Summary</a:t>
            </a:r>
            <a:endParaRPr lang="en-US" dirty="0"/>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spTree>
    <p:custDataLst>
      <p:tags r:id="rId1"/>
    </p:custDataLst>
    <p:extLst>
      <p:ext uri="{BB962C8B-B14F-4D97-AF65-F5344CB8AC3E}">
        <p14:creationId xmlns:p14="http://schemas.microsoft.com/office/powerpoint/2010/main" val="312846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a:lstStyle/>
          <a:p>
            <a:r>
              <a:rPr lang="en-US" dirty="0" smtClean="0"/>
              <a:t>Cache</a:t>
            </a:r>
            <a:endParaRPr lang="en-US" dirty="0"/>
          </a:p>
        </p:txBody>
      </p:sp>
      <p:sp>
        <p:nvSpPr>
          <p:cNvPr id="2" name="Title 1"/>
          <p:cNvSpPr>
            <a:spLocks noGrp="1"/>
          </p:cNvSpPr>
          <p:nvPr>
            <p:ph type="title"/>
          </p:nvPr>
        </p:nvSpPr>
        <p:spPr/>
        <p:txBody>
          <a:bodyPr/>
          <a:lstStyle/>
          <a:p>
            <a:r>
              <a:rPr lang="en-US" dirty="0" smtClean="0"/>
              <a:t>Components </a:t>
            </a:r>
            <a:r>
              <a:rPr lang="en-US" dirty="0"/>
              <a:t>of </a:t>
            </a:r>
            <a:r>
              <a:rPr lang="en-US" dirty="0" smtClean="0"/>
              <a:t>a Controller</a:t>
            </a:r>
            <a:endParaRPr lang="en-US" dirty="0"/>
          </a:p>
        </p:txBody>
      </p:sp>
      <p:sp>
        <p:nvSpPr>
          <p:cNvPr id="4" name="Footer Placeholder 3"/>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5" name="Group 4"/>
          <p:cNvGrpSpPr/>
          <p:nvPr/>
        </p:nvGrpSpPr>
        <p:grpSpPr>
          <a:xfrm>
            <a:off x="1664413" y="2133601"/>
            <a:ext cx="6668065" cy="2428125"/>
            <a:chOff x="838200" y="1276350"/>
            <a:chExt cx="7494277" cy="2708341"/>
          </a:xfrm>
        </p:grpSpPr>
        <p:grpSp>
          <p:nvGrpSpPr>
            <p:cNvPr id="7" name="Group 6"/>
            <p:cNvGrpSpPr/>
            <p:nvPr/>
          </p:nvGrpSpPr>
          <p:grpSpPr>
            <a:xfrm>
              <a:off x="838200" y="1276350"/>
              <a:ext cx="7494277" cy="2708341"/>
              <a:chOff x="838200" y="1276350"/>
              <a:chExt cx="7494277" cy="2708341"/>
            </a:xfrm>
          </p:grpSpPr>
          <p:sp>
            <p:nvSpPr>
              <p:cNvPr id="141" name="Text Box 4"/>
              <p:cNvSpPr txBox="1">
                <a:spLocks noChangeArrowheads="1"/>
              </p:cNvSpPr>
              <p:nvPr/>
            </p:nvSpPr>
            <p:spPr bwMode="auto">
              <a:xfrm>
                <a:off x="1892465" y="2366684"/>
                <a:ext cx="111319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marL="354013" indent="-354013"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spcBef>
                    <a:spcPct val="50000"/>
                  </a:spcBef>
                </a:pPr>
                <a:r>
                  <a:rPr lang="en-US" sz="1400" dirty="0">
                    <a:latin typeface="Verdana" panose="020B0604030504040204" pitchFamily="34" charset="0"/>
                    <a:ea typeface="Verdana" panose="020B0604030504040204" pitchFamily="34" charset="0"/>
                    <a:cs typeface="Verdana" panose="020B0604030504040204" pitchFamily="34" charset="0"/>
                  </a:rPr>
                  <a:t>Connectivity</a:t>
                </a:r>
              </a:p>
            </p:txBody>
          </p:sp>
          <p:sp>
            <p:nvSpPr>
              <p:cNvPr id="142" name="Line 5"/>
              <p:cNvSpPr>
                <a:spLocks noChangeShapeType="1"/>
              </p:cNvSpPr>
              <p:nvPr/>
            </p:nvSpPr>
            <p:spPr bwMode="auto">
              <a:xfrm flipH="1">
                <a:off x="1671684" y="2843734"/>
                <a:ext cx="388322"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latin typeface="Verdana" panose="020B0604030504040204" pitchFamily="34" charset="0"/>
                  <a:ea typeface="Verdana" panose="020B0604030504040204" pitchFamily="34" charset="0"/>
                  <a:cs typeface="Verdana" panose="020B0604030504040204" pitchFamily="34" charset="0"/>
                </a:endParaRPr>
              </a:p>
            </p:txBody>
          </p:sp>
          <p:sp>
            <p:nvSpPr>
              <p:cNvPr id="143" name="Line 6"/>
              <p:cNvSpPr>
                <a:spLocks noChangeShapeType="1"/>
              </p:cNvSpPr>
              <p:nvPr/>
            </p:nvSpPr>
            <p:spPr bwMode="auto">
              <a:xfrm flipH="1">
                <a:off x="1668987" y="2927331"/>
                <a:ext cx="388322"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latin typeface="Verdana" panose="020B0604030504040204" pitchFamily="34" charset="0"/>
                  <a:ea typeface="Verdana" panose="020B0604030504040204" pitchFamily="34" charset="0"/>
                  <a:cs typeface="Verdana" panose="020B0604030504040204" pitchFamily="34" charset="0"/>
                </a:endParaRPr>
              </a:p>
            </p:txBody>
          </p:sp>
          <p:sp>
            <p:nvSpPr>
              <p:cNvPr id="144" name="AutoShape 12"/>
              <p:cNvSpPr>
                <a:spLocks noChangeArrowheads="1"/>
              </p:cNvSpPr>
              <p:nvPr/>
            </p:nvSpPr>
            <p:spPr bwMode="auto">
              <a:xfrm>
                <a:off x="3386771" y="1546632"/>
                <a:ext cx="3352974" cy="2438059"/>
              </a:xfrm>
              <a:prstGeom prst="roundRect">
                <a:avLst>
                  <a:gd name="adj" fmla="val 5528"/>
                </a:avLst>
              </a:prstGeom>
              <a:ln>
                <a:headEnd/>
                <a:tailEnd type="none" w="lg" len="med"/>
              </a:ln>
            </p:spPr>
            <p:style>
              <a:lnRef idx="1">
                <a:schemeClr val="dk1"/>
              </a:lnRef>
              <a:fillRef idx="2">
                <a:schemeClr val="dk1"/>
              </a:fillRef>
              <a:effectRef idx="1">
                <a:schemeClr val="dk1"/>
              </a:effectRef>
              <a:fontRef idx="minor">
                <a:schemeClr val="dk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45" name="Text Box 14"/>
              <p:cNvSpPr txBox="1">
                <a:spLocks noChangeArrowheads="1"/>
              </p:cNvSpPr>
              <p:nvPr/>
            </p:nvSpPr>
            <p:spPr bwMode="auto">
              <a:xfrm>
                <a:off x="3632758" y="1872930"/>
                <a:ext cx="875240" cy="19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marL="354013" indent="-354013"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lnSpc>
                    <a:spcPct val="90000"/>
                  </a:lnSpc>
                  <a:spcBef>
                    <a:spcPct val="50000"/>
                  </a:spcBef>
                </a:pPr>
                <a:r>
                  <a:rPr lang="en-US" sz="1400" dirty="0">
                    <a:latin typeface="Verdana" panose="020B0604030504040204" pitchFamily="34" charset="0"/>
                    <a:ea typeface="Verdana" panose="020B0604030504040204" pitchFamily="34" charset="0"/>
                    <a:cs typeface="Verdana" panose="020B0604030504040204" pitchFamily="34" charset="0"/>
                  </a:rPr>
                  <a:t>Front End</a:t>
                </a:r>
              </a:p>
            </p:txBody>
          </p:sp>
          <p:sp>
            <p:nvSpPr>
              <p:cNvPr id="146" name="Text Box 15"/>
              <p:cNvSpPr txBox="1">
                <a:spLocks noChangeArrowheads="1"/>
              </p:cNvSpPr>
              <p:nvPr/>
            </p:nvSpPr>
            <p:spPr bwMode="auto">
              <a:xfrm>
                <a:off x="5732188" y="1855349"/>
                <a:ext cx="831959" cy="19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marL="354013" indent="-354013"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lnSpc>
                    <a:spcPct val="90000"/>
                  </a:lnSpc>
                  <a:spcBef>
                    <a:spcPct val="50000"/>
                  </a:spcBef>
                </a:pPr>
                <a:r>
                  <a:rPr lang="en-US" sz="1400" dirty="0">
                    <a:latin typeface="Verdana" panose="020B0604030504040204" pitchFamily="34" charset="0"/>
                    <a:ea typeface="Verdana" panose="020B0604030504040204" pitchFamily="34" charset="0"/>
                    <a:cs typeface="Verdana" panose="020B0604030504040204" pitchFamily="34" charset="0"/>
                  </a:rPr>
                  <a:t>Back End</a:t>
                </a:r>
              </a:p>
            </p:txBody>
          </p:sp>
          <p:sp>
            <p:nvSpPr>
              <p:cNvPr id="147" name="Text Box 16"/>
              <p:cNvSpPr txBox="1">
                <a:spLocks noChangeArrowheads="1"/>
              </p:cNvSpPr>
              <p:nvPr/>
            </p:nvSpPr>
            <p:spPr bwMode="auto">
              <a:xfrm>
                <a:off x="4837983" y="2239678"/>
                <a:ext cx="546625" cy="19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marL="354013" indent="-354013"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lnSpc>
                    <a:spcPct val="90000"/>
                  </a:lnSpc>
                  <a:spcBef>
                    <a:spcPct val="50000"/>
                  </a:spcBef>
                </a:pPr>
                <a:r>
                  <a:rPr lang="en-US" sz="1400" dirty="0">
                    <a:latin typeface="Verdana" panose="020B0604030504040204" pitchFamily="34" charset="0"/>
                    <a:ea typeface="Verdana" panose="020B0604030504040204" pitchFamily="34" charset="0"/>
                    <a:cs typeface="Verdana" panose="020B0604030504040204" pitchFamily="34" charset="0"/>
                  </a:rPr>
                  <a:t>Cache</a:t>
                </a:r>
              </a:p>
            </p:txBody>
          </p:sp>
          <p:sp>
            <p:nvSpPr>
              <p:cNvPr id="148" name="Line 19"/>
              <p:cNvSpPr>
                <a:spLocks noChangeShapeType="1"/>
              </p:cNvSpPr>
              <p:nvPr/>
            </p:nvSpPr>
            <p:spPr bwMode="auto">
              <a:xfrm flipH="1">
                <a:off x="4385889" y="2843734"/>
                <a:ext cx="1423846"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latin typeface="Verdana" panose="020B0604030504040204" pitchFamily="34" charset="0"/>
                  <a:ea typeface="Verdana" panose="020B0604030504040204" pitchFamily="34" charset="0"/>
                  <a:cs typeface="Verdana" panose="020B0604030504040204" pitchFamily="34" charset="0"/>
                </a:endParaRPr>
              </a:p>
            </p:txBody>
          </p:sp>
          <p:sp>
            <p:nvSpPr>
              <p:cNvPr id="149" name="Line 35"/>
              <p:cNvSpPr>
                <a:spLocks noChangeShapeType="1"/>
              </p:cNvSpPr>
              <p:nvPr/>
            </p:nvSpPr>
            <p:spPr bwMode="auto">
              <a:xfrm flipH="1">
                <a:off x="4385889" y="2973174"/>
                <a:ext cx="1423846"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latin typeface="Verdana" panose="020B0604030504040204" pitchFamily="34" charset="0"/>
                  <a:ea typeface="Verdana" panose="020B0604030504040204" pitchFamily="34" charset="0"/>
                  <a:cs typeface="Verdana" panose="020B0604030504040204" pitchFamily="34" charset="0"/>
                </a:endParaRPr>
              </a:p>
            </p:txBody>
          </p:sp>
          <p:sp>
            <p:nvSpPr>
              <p:cNvPr id="150" name="Rectangle 38"/>
              <p:cNvSpPr>
                <a:spLocks noChangeArrowheads="1"/>
              </p:cNvSpPr>
              <p:nvPr/>
            </p:nvSpPr>
            <p:spPr bwMode="auto">
              <a:xfrm>
                <a:off x="4689266" y="2487772"/>
                <a:ext cx="109215" cy="109216"/>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51" name="Rectangle 39"/>
              <p:cNvSpPr>
                <a:spLocks noChangeArrowheads="1"/>
              </p:cNvSpPr>
              <p:nvPr/>
            </p:nvSpPr>
            <p:spPr bwMode="auto">
              <a:xfrm>
                <a:off x="4798481" y="2487772"/>
                <a:ext cx="109216" cy="109216"/>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52" name="Rectangle 40"/>
              <p:cNvSpPr>
                <a:spLocks noChangeArrowheads="1"/>
              </p:cNvSpPr>
              <p:nvPr/>
            </p:nvSpPr>
            <p:spPr bwMode="auto">
              <a:xfrm>
                <a:off x="4907697" y="2487772"/>
                <a:ext cx="109215" cy="109216"/>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53" name="Rectangle 41"/>
              <p:cNvSpPr>
                <a:spLocks noChangeArrowheads="1"/>
              </p:cNvSpPr>
              <p:nvPr/>
            </p:nvSpPr>
            <p:spPr bwMode="auto">
              <a:xfrm>
                <a:off x="5016912" y="2487772"/>
                <a:ext cx="109216" cy="109216"/>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54" name="Rectangle 42"/>
              <p:cNvSpPr>
                <a:spLocks noChangeArrowheads="1"/>
              </p:cNvSpPr>
              <p:nvPr/>
            </p:nvSpPr>
            <p:spPr bwMode="auto">
              <a:xfrm>
                <a:off x="5126128" y="2487772"/>
                <a:ext cx="109215" cy="109216"/>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55" name="Rectangle 43"/>
              <p:cNvSpPr>
                <a:spLocks noChangeArrowheads="1"/>
              </p:cNvSpPr>
              <p:nvPr/>
            </p:nvSpPr>
            <p:spPr bwMode="auto">
              <a:xfrm>
                <a:off x="5235343" y="2487772"/>
                <a:ext cx="109216" cy="109216"/>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56" name="Rectangle 44"/>
              <p:cNvSpPr>
                <a:spLocks noChangeArrowheads="1"/>
              </p:cNvSpPr>
              <p:nvPr/>
            </p:nvSpPr>
            <p:spPr bwMode="auto">
              <a:xfrm>
                <a:off x="5344558" y="2487772"/>
                <a:ext cx="109215" cy="109216"/>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57" name="Rectangle 45"/>
              <p:cNvSpPr>
                <a:spLocks noChangeArrowheads="1"/>
              </p:cNvSpPr>
              <p:nvPr/>
            </p:nvSpPr>
            <p:spPr bwMode="auto">
              <a:xfrm>
                <a:off x="5453773" y="2487772"/>
                <a:ext cx="109216" cy="109216"/>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58" name="Rectangle 157"/>
              <p:cNvSpPr>
                <a:spLocks noChangeArrowheads="1"/>
              </p:cNvSpPr>
              <p:nvPr/>
            </p:nvSpPr>
            <p:spPr bwMode="auto">
              <a:xfrm>
                <a:off x="4689266" y="2596988"/>
                <a:ext cx="109215" cy="109215"/>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59" name="Rectangle 158"/>
              <p:cNvSpPr>
                <a:spLocks noChangeArrowheads="1"/>
              </p:cNvSpPr>
              <p:nvPr/>
            </p:nvSpPr>
            <p:spPr bwMode="auto">
              <a:xfrm>
                <a:off x="4798481" y="2596988"/>
                <a:ext cx="109216" cy="109215"/>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60" name="Rectangle 159"/>
              <p:cNvSpPr>
                <a:spLocks noChangeArrowheads="1"/>
              </p:cNvSpPr>
              <p:nvPr/>
            </p:nvSpPr>
            <p:spPr bwMode="auto">
              <a:xfrm>
                <a:off x="4907697" y="2596988"/>
                <a:ext cx="109215" cy="109215"/>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61" name="Rectangle 160"/>
              <p:cNvSpPr>
                <a:spLocks noChangeArrowheads="1"/>
              </p:cNvSpPr>
              <p:nvPr/>
            </p:nvSpPr>
            <p:spPr bwMode="auto">
              <a:xfrm>
                <a:off x="5016912" y="2596988"/>
                <a:ext cx="109216" cy="109215"/>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62" name="Rectangle 161"/>
              <p:cNvSpPr>
                <a:spLocks noChangeArrowheads="1"/>
              </p:cNvSpPr>
              <p:nvPr/>
            </p:nvSpPr>
            <p:spPr bwMode="auto">
              <a:xfrm>
                <a:off x="5126128" y="2596988"/>
                <a:ext cx="109215" cy="109215"/>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63" name="Rectangle 162"/>
              <p:cNvSpPr>
                <a:spLocks noChangeArrowheads="1"/>
              </p:cNvSpPr>
              <p:nvPr/>
            </p:nvSpPr>
            <p:spPr bwMode="auto">
              <a:xfrm>
                <a:off x="5235343" y="2596988"/>
                <a:ext cx="109216" cy="109215"/>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64" name="Rectangle 163"/>
              <p:cNvSpPr>
                <a:spLocks noChangeArrowheads="1"/>
              </p:cNvSpPr>
              <p:nvPr/>
            </p:nvSpPr>
            <p:spPr bwMode="auto">
              <a:xfrm>
                <a:off x="5344558" y="2596988"/>
                <a:ext cx="109215" cy="109215"/>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65" name="Rectangle 164"/>
              <p:cNvSpPr>
                <a:spLocks noChangeArrowheads="1"/>
              </p:cNvSpPr>
              <p:nvPr/>
            </p:nvSpPr>
            <p:spPr bwMode="auto">
              <a:xfrm>
                <a:off x="5453773" y="2596988"/>
                <a:ext cx="109216" cy="109215"/>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66" name="Rectangle 56"/>
              <p:cNvSpPr>
                <a:spLocks noChangeArrowheads="1"/>
              </p:cNvSpPr>
              <p:nvPr/>
            </p:nvSpPr>
            <p:spPr bwMode="auto">
              <a:xfrm>
                <a:off x="4689266" y="2706203"/>
                <a:ext cx="109215" cy="109216"/>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67" name="Rectangle 57"/>
              <p:cNvSpPr>
                <a:spLocks noChangeArrowheads="1"/>
              </p:cNvSpPr>
              <p:nvPr/>
            </p:nvSpPr>
            <p:spPr bwMode="auto">
              <a:xfrm>
                <a:off x="4798481" y="2706203"/>
                <a:ext cx="109216" cy="109216"/>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68" name="Rectangle 58"/>
              <p:cNvSpPr>
                <a:spLocks noChangeArrowheads="1"/>
              </p:cNvSpPr>
              <p:nvPr/>
            </p:nvSpPr>
            <p:spPr bwMode="auto">
              <a:xfrm>
                <a:off x="4907697" y="2706203"/>
                <a:ext cx="109215" cy="109216"/>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69" name="Rectangle 59"/>
              <p:cNvSpPr>
                <a:spLocks noChangeArrowheads="1"/>
              </p:cNvSpPr>
              <p:nvPr/>
            </p:nvSpPr>
            <p:spPr bwMode="auto">
              <a:xfrm>
                <a:off x="5016912" y="2706203"/>
                <a:ext cx="109216" cy="109216"/>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70" name="Rectangle 60"/>
              <p:cNvSpPr>
                <a:spLocks noChangeArrowheads="1"/>
              </p:cNvSpPr>
              <p:nvPr/>
            </p:nvSpPr>
            <p:spPr bwMode="auto">
              <a:xfrm>
                <a:off x="5126128" y="2706203"/>
                <a:ext cx="109215" cy="109216"/>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71" name="Rectangle 61"/>
              <p:cNvSpPr>
                <a:spLocks noChangeArrowheads="1"/>
              </p:cNvSpPr>
              <p:nvPr/>
            </p:nvSpPr>
            <p:spPr bwMode="auto">
              <a:xfrm>
                <a:off x="5235343" y="2706203"/>
                <a:ext cx="109216" cy="109216"/>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72" name="Rectangle 62"/>
              <p:cNvSpPr>
                <a:spLocks noChangeArrowheads="1"/>
              </p:cNvSpPr>
              <p:nvPr/>
            </p:nvSpPr>
            <p:spPr bwMode="auto">
              <a:xfrm>
                <a:off x="5344558" y="2706203"/>
                <a:ext cx="109215" cy="109216"/>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73" name="Rectangle 63"/>
              <p:cNvSpPr>
                <a:spLocks noChangeArrowheads="1"/>
              </p:cNvSpPr>
              <p:nvPr/>
            </p:nvSpPr>
            <p:spPr bwMode="auto">
              <a:xfrm>
                <a:off x="5453773" y="2706203"/>
                <a:ext cx="109216" cy="109216"/>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74" name="Rectangle 65"/>
              <p:cNvSpPr>
                <a:spLocks noChangeArrowheads="1"/>
              </p:cNvSpPr>
              <p:nvPr/>
            </p:nvSpPr>
            <p:spPr bwMode="auto">
              <a:xfrm>
                <a:off x="4689266" y="2815419"/>
                <a:ext cx="109215" cy="109215"/>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75" name="Rectangle 66"/>
              <p:cNvSpPr>
                <a:spLocks noChangeArrowheads="1"/>
              </p:cNvSpPr>
              <p:nvPr/>
            </p:nvSpPr>
            <p:spPr bwMode="auto">
              <a:xfrm>
                <a:off x="4798481" y="2815419"/>
                <a:ext cx="109216" cy="109215"/>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76" name="Rectangle 67"/>
              <p:cNvSpPr>
                <a:spLocks noChangeArrowheads="1"/>
              </p:cNvSpPr>
              <p:nvPr/>
            </p:nvSpPr>
            <p:spPr bwMode="auto">
              <a:xfrm>
                <a:off x="4907697" y="2815419"/>
                <a:ext cx="109215" cy="109215"/>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77" name="Rectangle 68"/>
              <p:cNvSpPr>
                <a:spLocks noChangeArrowheads="1"/>
              </p:cNvSpPr>
              <p:nvPr/>
            </p:nvSpPr>
            <p:spPr bwMode="auto">
              <a:xfrm>
                <a:off x="5016912" y="2815419"/>
                <a:ext cx="109216" cy="109215"/>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78" name="Rectangle 69"/>
              <p:cNvSpPr>
                <a:spLocks noChangeArrowheads="1"/>
              </p:cNvSpPr>
              <p:nvPr/>
            </p:nvSpPr>
            <p:spPr bwMode="auto">
              <a:xfrm>
                <a:off x="5126128" y="2815419"/>
                <a:ext cx="109215" cy="109215"/>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79" name="Rectangle 70"/>
              <p:cNvSpPr>
                <a:spLocks noChangeArrowheads="1"/>
              </p:cNvSpPr>
              <p:nvPr/>
            </p:nvSpPr>
            <p:spPr bwMode="auto">
              <a:xfrm>
                <a:off x="5235343" y="2815419"/>
                <a:ext cx="109216" cy="109215"/>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80" name="Rectangle 71"/>
              <p:cNvSpPr>
                <a:spLocks noChangeArrowheads="1"/>
              </p:cNvSpPr>
              <p:nvPr/>
            </p:nvSpPr>
            <p:spPr bwMode="auto">
              <a:xfrm>
                <a:off x="5344558" y="2815419"/>
                <a:ext cx="109215" cy="109215"/>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81" name="Rectangle 72"/>
              <p:cNvSpPr>
                <a:spLocks noChangeArrowheads="1"/>
              </p:cNvSpPr>
              <p:nvPr/>
            </p:nvSpPr>
            <p:spPr bwMode="auto">
              <a:xfrm>
                <a:off x="5453773" y="2815419"/>
                <a:ext cx="109216" cy="109215"/>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82" name="Rectangle 74"/>
              <p:cNvSpPr>
                <a:spLocks noChangeArrowheads="1"/>
              </p:cNvSpPr>
              <p:nvPr/>
            </p:nvSpPr>
            <p:spPr bwMode="auto">
              <a:xfrm>
                <a:off x="4689266" y="2924634"/>
                <a:ext cx="109215" cy="109216"/>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83" name="Rectangle 75"/>
              <p:cNvSpPr>
                <a:spLocks noChangeArrowheads="1"/>
              </p:cNvSpPr>
              <p:nvPr/>
            </p:nvSpPr>
            <p:spPr bwMode="auto">
              <a:xfrm>
                <a:off x="4798481" y="2924634"/>
                <a:ext cx="109216" cy="109216"/>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84" name="Rectangle 76"/>
              <p:cNvSpPr>
                <a:spLocks noChangeArrowheads="1"/>
              </p:cNvSpPr>
              <p:nvPr/>
            </p:nvSpPr>
            <p:spPr bwMode="auto">
              <a:xfrm>
                <a:off x="4907697" y="2924634"/>
                <a:ext cx="109215" cy="109216"/>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85" name="Rectangle 77"/>
              <p:cNvSpPr>
                <a:spLocks noChangeArrowheads="1"/>
              </p:cNvSpPr>
              <p:nvPr/>
            </p:nvSpPr>
            <p:spPr bwMode="auto">
              <a:xfrm>
                <a:off x="5016912" y="2924634"/>
                <a:ext cx="109216" cy="109216"/>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86" name="Rectangle 78"/>
              <p:cNvSpPr>
                <a:spLocks noChangeArrowheads="1"/>
              </p:cNvSpPr>
              <p:nvPr/>
            </p:nvSpPr>
            <p:spPr bwMode="auto">
              <a:xfrm>
                <a:off x="5126128" y="2924634"/>
                <a:ext cx="109215" cy="109216"/>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87" name="Rectangle 79"/>
              <p:cNvSpPr>
                <a:spLocks noChangeArrowheads="1"/>
              </p:cNvSpPr>
              <p:nvPr/>
            </p:nvSpPr>
            <p:spPr bwMode="auto">
              <a:xfrm>
                <a:off x="5235343" y="2924634"/>
                <a:ext cx="109216" cy="109216"/>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88" name="Rectangle 80"/>
              <p:cNvSpPr>
                <a:spLocks noChangeArrowheads="1"/>
              </p:cNvSpPr>
              <p:nvPr/>
            </p:nvSpPr>
            <p:spPr bwMode="auto">
              <a:xfrm>
                <a:off x="5344558" y="2924634"/>
                <a:ext cx="109215" cy="109216"/>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89" name="Rectangle 81"/>
              <p:cNvSpPr>
                <a:spLocks noChangeArrowheads="1"/>
              </p:cNvSpPr>
              <p:nvPr/>
            </p:nvSpPr>
            <p:spPr bwMode="auto">
              <a:xfrm>
                <a:off x="5453773" y="2924634"/>
                <a:ext cx="109216" cy="109216"/>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90" name="Rectangle 83"/>
              <p:cNvSpPr>
                <a:spLocks noChangeArrowheads="1"/>
              </p:cNvSpPr>
              <p:nvPr/>
            </p:nvSpPr>
            <p:spPr bwMode="auto">
              <a:xfrm>
                <a:off x="4689266" y="3033850"/>
                <a:ext cx="109215" cy="109215"/>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91" name="Rectangle 84"/>
              <p:cNvSpPr>
                <a:spLocks noChangeArrowheads="1"/>
              </p:cNvSpPr>
              <p:nvPr/>
            </p:nvSpPr>
            <p:spPr bwMode="auto">
              <a:xfrm>
                <a:off x="4798481" y="3033850"/>
                <a:ext cx="109216" cy="109215"/>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92" name="Rectangle 85"/>
              <p:cNvSpPr>
                <a:spLocks noChangeArrowheads="1"/>
              </p:cNvSpPr>
              <p:nvPr/>
            </p:nvSpPr>
            <p:spPr bwMode="auto">
              <a:xfrm>
                <a:off x="4907697" y="3033850"/>
                <a:ext cx="109215" cy="109215"/>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93" name="Rectangle 86"/>
              <p:cNvSpPr>
                <a:spLocks noChangeArrowheads="1"/>
              </p:cNvSpPr>
              <p:nvPr/>
            </p:nvSpPr>
            <p:spPr bwMode="auto">
              <a:xfrm>
                <a:off x="5016912" y="3033850"/>
                <a:ext cx="109216" cy="109215"/>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94" name="Rectangle 87"/>
              <p:cNvSpPr>
                <a:spLocks noChangeArrowheads="1"/>
              </p:cNvSpPr>
              <p:nvPr/>
            </p:nvSpPr>
            <p:spPr bwMode="auto">
              <a:xfrm>
                <a:off x="5126128" y="3033850"/>
                <a:ext cx="109215" cy="109215"/>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95" name="Rectangle 88"/>
              <p:cNvSpPr>
                <a:spLocks noChangeArrowheads="1"/>
              </p:cNvSpPr>
              <p:nvPr/>
            </p:nvSpPr>
            <p:spPr bwMode="auto">
              <a:xfrm>
                <a:off x="5235343" y="3033850"/>
                <a:ext cx="109216" cy="109215"/>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96" name="Rectangle 89"/>
              <p:cNvSpPr>
                <a:spLocks noChangeArrowheads="1"/>
              </p:cNvSpPr>
              <p:nvPr/>
            </p:nvSpPr>
            <p:spPr bwMode="auto">
              <a:xfrm>
                <a:off x="5344558" y="3033850"/>
                <a:ext cx="109215" cy="109215"/>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97" name="Rectangle 90"/>
              <p:cNvSpPr>
                <a:spLocks noChangeArrowheads="1"/>
              </p:cNvSpPr>
              <p:nvPr/>
            </p:nvSpPr>
            <p:spPr bwMode="auto">
              <a:xfrm>
                <a:off x="5453773" y="3033850"/>
                <a:ext cx="109216" cy="109215"/>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98" name="Rectangle 92"/>
              <p:cNvSpPr>
                <a:spLocks noChangeArrowheads="1"/>
              </p:cNvSpPr>
              <p:nvPr/>
            </p:nvSpPr>
            <p:spPr bwMode="auto">
              <a:xfrm>
                <a:off x="4689266" y="3143065"/>
                <a:ext cx="109215" cy="109216"/>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99" name="Rectangle 93"/>
              <p:cNvSpPr>
                <a:spLocks noChangeArrowheads="1"/>
              </p:cNvSpPr>
              <p:nvPr/>
            </p:nvSpPr>
            <p:spPr bwMode="auto">
              <a:xfrm>
                <a:off x="4798481" y="3143065"/>
                <a:ext cx="109216" cy="109216"/>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200" name="Rectangle 94"/>
              <p:cNvSpPr>
                <a:spLocks noChangeArrowheads="1"/>
              </p:cNvSpPr>
              <p:nvPr/>
            </p:nvSpPr>
            <p:spPr bwMode="auto">
              <a:xfrm>
                <a:off x="4907697" y="3143065"/>
                <a:ext cx="109215" cy="109216"/>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201" name="Rectangle 95"/>
              <p:cNvSpPr>
                <a:spLocks noChangeArrowheads="1"/>
              </p:cNvSpPr>
              <p:nvPr/>
            </p:nvSpPr>
            <p:spPr bwMode="auto">
              <a:xfrm>
                <a:off x="5016912" y="3143065"/>
                <a:ext cx="109216" cy="109216"/>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202" name="Rectangle 96"/>
              <p:cNvSpPr>
                <a:spLocks noChangeArrowheads="1"/>
              </p:cNvSpPr>
              <p:nvPr/>
            </p:nvSpPr>
            <p:spPr bwMode="auto">
              <a:xfrm>
                <a:off x="5126128" y="3143065"/>
                <a:ext cx="109215" cy="109216"/>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203" name="Rectangle 97"/>
              <p:cNvSpPr>
                <a:spLocks noChangeArrowheads="1"/>
              </p:cNvSpPr>
              <p:nvPr/>
            </p:nvSpPr>
            <p:spPr bwMode="auto">
              <a:xfrm>
                <a:off x="5235343" y="3143065"/>
                <a:ext cx="109216" cy="109216"/>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204" name="Rectangle 98"/>
              <p:cNvSpPr>
                <a:spLocks noChangeArrowheads="1"/>
              </p:cNvSpPr>
              <p:nvPr/>
            </p:nvSpPr>
            <p:spPr bwMode="auto">
              <a:xfrm>
                <a:off x="5344558" y="3143065"/>
                <a:ext cx="109215" cy="109216"/>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205" name="Rectangle 99"/>
              <p:cNvSpPr>
                <a:spLocks noChangeArrowheads="1"/>
              </p:cNvSpPr>
              <p:nvPr/>
            </p:nvSpPr>
            <p:spPr bwMode="auto">
              <a:xfrm>
                <a:off x="5453773" y="3143065"/>
                <a:ext cx="109216" cy="109216"/>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206" name="Rectangle 101"/>
              <p:cNvSpPr>
                <a:spLocks noChangeArrowheads="1"/>
              </p:cNvSpPr>
              <p:nvPr/>
            </p:nvSpPr>
            <p:spPr bwMode="auto">
              <a:xfrm>
                <a:off x="4689266" y="3252281"/>
                <a:ext cx="109215" cy="109215"/>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207" name="Rectangle 102"/>
              <p:cNvSpPr>
                <a:spLocks noChangeArrowheads="1"/>
              </p:cNvSpPr>
              <p:nvPr/>
            </p:nvSpPr>
            <p:spPr bwMode="auto">
              <a:xfrm>
                <a:off x="4798481" y="3252281"/>
                <a:ext cx="109216" cy="109215"/>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208" name="Rectangle 103"/>
              <p:cNvSpPr>
                <a:spLocks noChangeArrowheads="1"/>
              </p:cNvSpPr>
              <p:nvPr/>
            </p:nvSpPr>
            <p:spPr bwMode="auto">
              <a:xfrm>
                <a:off x="4907697" y="3252281"/>
                <a:ext cx="109215" cy="109215"/>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209" name="Rectangle 104"/>
              <p:cNvSpPr>
                <a:spLocks noChangeArrowheads="1"/>
              </p:cNvSpPr>
              <p:nvPr/>
            </p:nvSpPr>
            <p:spPr bwMode="auto">
              <a:xfrm>
                <a:off x="5016912" y="3252281"/>
                <a:ext cx="109216" cy="109215"/>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210" name="Rectangle 105"/>
              <p:cNvSpPr>
                <a:spLocks noChangeArrowheads="1"/>
              </p:cNvSpPr>
              <p:nvPr/>
            </p:nvSpPr>
            <p:spPr bwMode="auto">
              <a:xfrm>
                <a:off x="5126128" y="3252281"/>
                <a:ext cx="109215" cy="109215"/>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211" name="Rectangle 106"/>
              <p:cNvSpPr>
                <a:spLocks noChangeArrowheads="1"/>
              </p:cNvSpPr>
              <p:nvPr/>
            </p:nvSpPr>
            <p:spPr bwMode="auto">
              <a:xfrm>
                <a:off x="5235343" y="3252281"/>
                <a:ext cx="109216" cy="109215"/>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212" name="Rectangle 107"/>
              <p:cNvSpPr>
                <a:spLocks noChangeArrowheads="1"/>
              </p:cNvSpPr>
              <p:nvPr/>
            </p:nvSpPr>
            <p:spPr bwMode="auto">
              <a:xfrm>
                <a:off x="5344558" y="3252281"/>
                <a:ext cx="109215" cy="109215"/>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213" name="Rectangle 108"/>
              <p:cNvSpPr>
                <a:spLocks noChangeArrowheads="1"/>
              </p:cNvSpPr>
              <p:nvPr/>
            </p:nvSpPr>
            <p:spPr bwMode="auto">
              <a:xfrm>
                <a:off x="5453773" y="3252281"/>
                <a:ext cx="109216" cy="109215"/>
              </a:xfrm>
              <a:prstGeom prst="rect">
                <a:avLst/>
              </a:prstGeom>
              <a:solidFill>
                <a:schemeClr val="accent5">
                  <a:lumMod val="60000"/>
                  <a:lumOff val="40000"/>
                </a:schemeClr>
              </a:solidFill>
              <a:ln>
                <a:headEnd/>
                <a:tailEnd type="none" w="lg" len="me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214" name="Line 110"/>
              <p:cNvSpPr>
                <a:spLocks noChangeShapeType="1"/>
              </p:cNvSpPr>
              <p:nvPr/>
            </p:nvSpPr>
            <p:spPr bwMode="auto">
              <a:xfrm>
                <a:off x="6546095" y="3428235"/>
                <a:ext cx="387300"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latin typeface="Verdana" panose="020B0604030504040204" pitchFamily="34" charset="0"/>
                  <a:ea typeface="Verdana" panose="020B0604030504040204" pitchFamily="34" charset="0"/>
                  <a:cs typeface="Verdana" panose="020B0604030504040204" pitchFamily="34" charset="0"/>
                </a:endParaRPr>
              </a:p>
            </p:txBody>
          </p:sp>
          <p:sp>
            <p:nvSpPr>
              <p:cNvPr id="215" name="Line 111"/>
              <p:cNvSpPr>
                <a:spLocks noChangeShapeType="1"/>
              </p:cNvSpPr>
              <p:nvPr/>
            </p:nvSpPr>
            <p:spPr bwMode="auto">
              <a:xfrm>
                <a:off x="6843389" y="2688826"/>
                <a:ext cx="0" cy="172285"/>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latin typeface="Verdana" panose="020B0604030504040204" pitchFamily="34" charset="0"/>
                  <a:ea typeface="Verdana" panose="020B0604030504040204" pitchFamily="34" charset="0"/>
                  <a:cs typeface="Verdana" panose="020B0604030504040204" pitchFamily="34" charset="0"/>
                </a:endParaRPr>
              </a:p>
            </p:txBody>
          </p:sp>
          <p:sp>
            <p:nvSpPr>
              <p:cNvPr id="216" name="Line 114"/>
              <p:cNvSpPr>
                <a:spLocks noChangeShapeType="1"/>
              </p:cNvSpPr>
              <p:nvPr/>
            </p:nvSpPr>
            <p:spPr bwMode="auto">
              <a:xfrm>
                <a:off x="6437571" y="2386647"/>
                <a:ext cx="489616"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latin typeface="Verdana" panose="020B0604030504040204" pitchFamily="34" charset="0"/>
                  <a:ea typeface="Verdana" panose="020B0604030504040204" pitchFamily="34" charset="0"/>
                  <a:cs typeface="Verdana" panose="020B0604030504040204" pitchFamily="34" charset="0"/>
                </a:endParaRPr>
              </a:p>
            </p:txBody>
          </p:sp>
          <p:sp>
            <p:nvSpPr>
              <p:cNvPr id="217" name="Line 115"/>
              <p:cNvSpPr>
                <a:spLocks noChangeShapeType="1"/>
              </p:cNvSpPr>
              <p:nvPr/>
            </p:nvSpPr>
            <p:spPr bwMode="auto">
              <a:xfrm>
                <a:off x="6918640" y="2779014"/>
                <a:ext cx="254836"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latin typeface="Verdana" panose="020B0604030504040204" pitchFamily="34" charset="0"/>
                  <a:ea typeface="Verdana" panose="020B0604030504040204" pitchFamily="34" charset="0"/>
                  <a:cs typeface="Verdana" panose="020B0604030504040204" pitchFamily="34" charset="0"/>
                </a:endParaRPr>
              </a:p>
            </p:txBody>
          </p:sp>
          <p:sp>
            <p:nvSpPr>
              <p:cNvPr id="218" name="Line 116"/>
              <p:cNvSpPr>
                <a:spLocks noChangeShapeType="1"/>
              </p:cNvSpPr>
              <p:nvPr/>
            </p:nvSpPr>
            <p:spPr bwMode="auto">
              <a:xfrm>
                <a:off x="6836359" y="2849801"/>
                <a:ext cx="344096"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latin typeface="Verdana" panose="020B0604030504040204" pitchFamily="34" charset="0"/>
                  <a:ea typeface="Verdana" panose="020B0604030504040204" pitchFamily="34" charset="0"/>
                  <a:cs typeface="Verdana" panose="020B0604030504040204" pitchFamily="34" charset="0"/>
                </a:endParaRPr>
              </a:p>
            </p:txBody>
          </p:sp>
          <p:sp>
            <p:nvSpPr>
              <p:cNvPr id="219" name="Line 117"/>
              <p:cNvSpPr>
                <a:spLocks noChangeShapeType="1"/>
              </p:cNvSpPr>
              <p:nvPr/>
            </p:nvSpPr>
            <p:spPr bwMode="auto">
              <a:xfrm>
                <a:off x="6920091" y="2977219"/>
                <a:ext cx="254836"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latin typeface="Verdana" panose="020B0604030504040204" pitchFamily="34" charset="0"/>
                  <a:ea typeface="Verdana" panose="020B0604030504040204" pitchFamily="34" charset="0"/>
                  <a:cs typeface="Verdana" panose="020B0604030504040204" pitchFamily="34" charset="0"/>
                </a:endParaRPr>
              </a:p>
            </p:txBody>
          </p:sp>
          <p:sp>
            <p:nvSpPr>
              <p:cNvPr id="220" name="Line 118"/>
              <p:cNvSpPr>
                <a:spLocks noChangeShapeType="1"/>
              </p:cNvSpPr>
              <p:nvPr/>
            </p:nvSpPr>
            <p:spPr bwMode="auto">
              <a:xfrm>
                <a:off x="6585973" y="2698115"/>
                <a:ext cx="261578"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latin typeface="Verdana" panose="020B0604030504040204" pitchFamily="34" charset="0"/>
                  <a:ea typeface="Verdana" panose="020B0604030504040204" pitchFamily="34" charset="0"/>
                  <a:cs typeface="Verdana" panose="020B0604030504040204" pitchFamily="34" charset="0"/>
                </a:endParaRPr>
              </a:p>
            </p:txBody>
          </p:sp>
          <p:sp>
            <p:nvSpPr>
              <p:cNvPr id="221" name="Line 119"/>
              <p:cNvSpPr>
                <a:spLocks noChangeShapeType="1"/>
              </p:cNvSpPr>
              <p:nvPr/>
            </p:nvSpPr>
            <p:spPr bwMode="auto">
              <a:xfrm flipV="1">
                <a:off x="6592040" y="3116771"/>
                <a:ext cx="261578"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latin typeface="Verdana" panose="020B0604030504040204" pitchFamily="34" charset="0"/>
                  <a:ea typeface="Verdana" panose="020B0604030504040204" pitchFamily="34" charset="0"/>
                  <a:cs typeface="Verdana" panose="020B0604030504040204" pitchFamily="34" charset="0"/>
                </a:endParaRPr>
              </a:p>
            </p:txBody>
          </p:sp>
          <p:sp>
            <p:nvSpPr>
              <p:cNvPr id="222" name="Line 120"/>
              <p:cNvSpPr>
                <a:spLocks noChangeShapeType="1"/>
              </p:cNvSpPr>
              <p:nvPr/>
            </p:nvSpPr>
            <p:spPr bwMode="auto">
              <a:xfrm>
                <a:off x="6840403" y="2914521"/>
                <a:ext cx="358928"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latin typeface="Verdana" panose="020B0604030504040204" pitchFamily="34" charset="0"/>
                  <a:ea typeface="Verdana" panose="020B0604030504040204" pitchFamily="34" charset="0"/>
                  <a:cs typeface="Verdana" panose="020B0604030504040204" pitchFamily="34" charset="0"/>
                </a:endParaRPr>
              </a:p>
            </p:txBody>
          </p:sp>
          <p:sp>
            <p:nvSpPr>
              <p:cNvPr id="223" name="Line 123"/>
              <p:cNvSpPr>
                <a:spLocks noChangeShapeType="1"/>
              </p:cNvSpPr>
              <p:nvPr/>
            </p:nvSpPr>
            <p:spPr bwMode="auto">
              <a:xfrm>
                <a:off x="6923463" y="2379365"/>
                <a:ext cx="0" cy="40557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latin typeface="Verdana" panose="020B0604030504040204" pitchFamily="34" charset="0"/>
                  <a:ea typeface="Verdana" panose="020B0604030504040204" pitchFamily="34" charset="0"/>
                  <a:cs typeface="Verdana" panose="020B0604030504040204" pitchFamily="34" charset="0"/>
                </a:endParaRPr>
              </a:p>
            </p:txBody>
          </p:sp>
          <p:sp>
            <p:nvSpPr>
              <p:cNvPr id="224" name="Line 124"/>
              <p:cNvSpPr>
                <a:spLocks noChangeShapeType="1"/>
              </p:cNvSpPr>
              <p:nvPr/>
            </p:nvSpPr>
            <p:spPr bwMode="auto">
              <a:xfrm>
                <a:off x="6849978" y="2912498"/>
                <a:ext cx="0" cy="214548"/>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latin typeface="Verdana" panose="020B0604030504040204" pitchFamily="34" charset="0"/>
                  <a:ea typeface="Verdana" panose="020B0604030504040204" pitchFamily="34" charset="0"/>
                  <a:cs typeface="Verdana" panose="020B0604030504040204" pitchFamily="34" charset="0"/>
                </a:endParaRPr>
              </a:p>
            </p:txBody>
          </p:sp>
          <p:sp>
            <p:nvSpPr>
              <p:cNvPr id="225" name="Rectangle 126"/>
              <p:cNvSpPr>
                <a:spLocks noChangeArrowheads="1"/>
              </p:cNvSpPr>
              <p:nvPr/>
            </p:nvSpPr>
            <p:spPr bwMode="auto">
              <a:xfrm>
                <a:off x="5815128" y="2111586"/>
                <a:ext cx="666079" cy="1589691"/>
              </a:xfrm>
              <a:prstGeom prst="rect">
                <a:avLst/>
              </a:prstGeom>
              <a:ln>
                <a:headEnd/>
                <a:tailEnd type="none" w="lg" len="me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226" name="Rectangle 130"/>
              <p:cNvSpPr>
                <a:spLocks noChangeArrowheads="1"/>
              </p:cNvSpPr>
              <p:nvPr/>
            </p:nvSpPr>
            <p:spPr bwMode="auto">
              <a:xfrm>
                <a:off x="6481208" y="2317882"/>
                <a:ext cx="128093" cy="128093"/>
              </a:xfrm>
              <a:prstGeom prst="rect">
                <a:avLst/>
              </a:prstGeom>
              <a:ln>
                <a:solidFill>
                  <a:schemeClr val="bg2">
                    <a:lumMod val="60000"/>
                    <a:lumOff val="40000"/>
                  </a:schemeClr>
                </a:solidFill>
                <a:headEnd/>
                <a:tailEnd/>
              </a:ln>
              <a:extLst/>
            </p:spPr>
            <p:style>
              <a:lnRef idx="1">
                <a:schemeClr val="accent3"/>
              </a:lnRef>
              <a:fillRef idx="1001">
                <a:schemeClr val="lt2"/>
              </a:fillRef>
              <a:effectRef idx="2">
                <a:schemeClr val="accent3"/>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227" name="Rectangle 131"/>
              <p:cNvSpPr>
                <a:spLocks noChangeArrowheads="1"/>
              </p:cNvSpPr>
              <p:nvPr/>
            </p:nvSpPr>
            <p:spPr bwMode="auto">
              <a:xfrm>
                <a:off x="6481208" y="2630696"/>
                <a:ext cx="128093" cy="128093"/>
              </a:xfrm>
              <a:prstGeom prst="rect">
                <a:avLst/>
              </a:prstGeom>
              <a:ln>
                <a:solidFill>
                  <a:schemeClr val="bg2">
                    <a:lumMod val="60000"/>
                    <a:lumOff val="40000"/>
                  </a:schemeClr>
                </a:solidFill>
                <a:headEnd/>
                <a:tailEnd/>
              </a:ln>
              <a:extLst/>
            </p:spPr>
            <p:style>
              <a:lnRef idx="1">
                <a:schemeClr val="accent3"/>
              </a:lnRef>
              <a:fillRef idx="1001">
                <a:schemeClr val="lt2"/>
              </a:fillRef>
              <a:effectRef idx="2">
                <a:schemeClr val="accent3"/>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228" name="Rectangle 133"/>
              <p:cNvSpPr>
                <a:spLocks noChangeArrowheads="1"/>
              </p:cNvSpPr>
              <p:nvPr/>
            </p:nvSpPr>
            <p:spPr bwMode="auto">
              <a:xfrm>
                <a:off x="6481208" y="3052727"/>
                <a:ext cx="128093" cy="128092"/>
              </a:xfrm>
              <a:prstGeom prst="rect">
                <a:avLst/>
              </a:prstGeom>
              <a:ln>
                <a:solidFill>
                  <a:schemeClr val="bg2">
                    <a:lumMod val="60000"/>
                    <a:lumOff val="40000"/>
                  </a:schemeClr>
                </a:solidFill>
                <a:headEnd/>
                <a:tailEnd/>
              </a:ln>
              <a:extLst/>
            </p:spPr>
            <p:style>
              <a:lnRef idx="1">
                <a:schemeClr val="accent3"/>
              </a:lnRef>
              <a:fillRef idx="1001">
                <a:schemeClr val="lt2"/>
              </a:fillRef>
              <a:effectRef idx="2">
                <a:schemeClr val="accent3"/>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229" name="Rectangle 134"/>
              <p:cNvSpPr>
                <a:spLocks noChangeArrowheads="1"/>
              </p:cNvSpPr>
              <p:nvPr/>
            </p:nvSpPr>
            <p:spPr bwMode="auto">
              <a:xfrm>
                <a:off x="6481208" y="3365541"/>
                <a:ext cx="128093" cy="128092"/>
              </a:xfrm>
              <a:prstGeom prst="rect">
                <a:avLst/>
              </a:prstGeom>
              <a:ln>
                <a:solidFill>
                  <a:schemeClr val="bg2">
                    <a:lumMod val="60000"/>
                    <a:lumOff val="40000"/>
                  </a:schemeClr>
                </a:solidFill>
                <a:headEnd/>
                <a:tailEnd/>
              </a:ln>
              <a:extLst/>
            </p:spPr>
            <p:style>
              <a:lnRef idx="1">
                <a:schemeClr val="accent3"/>
              </a:lnRef>
              <a:fillRef idx="1001">
                <a:schemeClr val="lt2"/>
              </a:fillRef>
              <a:effectRef idx="2">
                <a:schemeClr val="accent3"/>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230" name="Rectangle 136"/>
              <p:cNvSpPr>
                <a:spLocks noChangeArrowheads="1"/>
              </p:cNvSpPr>
              <p:nvPr/>
            </p:nvSpPr>
            <p:spPr bwMode="auto">
              <a:xfrm>
                <a:off x="3737339" y="2251814"/>
                <a:ext cx="335736" cy="612146"/>
              </a:xfrm>
              <a:prstGeom prst="rect">
                <a:avLst/>
              </a:prstGeom>
              <a:gradFill rotWithShape="1">
                <a:gsLst>
                  <a:gs pos="0">
                    <a:srgbClr val="86BAB5"/>
                  </a:gs>
                  <a:gs pos="100000">
                    <a:srgbClr val="86BAB5">
                      <a:gamma/>
                      <a:shade val="67843"/>
                      <a:invGamma/>
                    </a:srgbClr>
                  </a:gs>
                </a:gsLst>
                <a:lin ang="2700000" scaled="1"/>
              </a:gradFill>
              <a:ln w="12700" algn="ctr">
                <a:solidFill>
                  <a:srgbClr val="88B8B6"/>
                </a:solidFill>
                <a:miter lim="800000"/>
                <a:headEnd/>
                <a:tailEnd type="none" w="lg" len="me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lIns="0" tIns="0" rIns="0" bIns="0" anchor="ctr"/>
              <a:lstStyle/>
              <a:p>
                <a:endParaRPr lang="en-US" sz="1400">
                  <a:latin typeface="Verdana" panose="020B0604030504040204" pitchFamily="34" charset="0"/>
                  <a:ea typeface="Verdana" panose="020B0604030504040204" pitchFamily="34" charset="0"/>
                  <a:cs typeface="Verdana" panose="020B0604030504040204" pitchFamily="34" charset="0"/>
                </a:endParaRPr>
              </a:p>
            </p:txBody>
          </p:sp>
          <p:sp>
            <p:nvSpPr>
              <p:cNvPr id="231" name="Rectangle 137"/>
              <p:cNvSpPr>
                <a:spLocks noChangeArrowheads="1"/>
              </p:cNvSpPr>
              <p:nvPr/>
            </p:nvSpPr>
            <p:spPr bwMode="auto">
              <a:xfrm>
                <a:off x="3737339" y="2985310"/>
                <a:ext cx="335736" cy="612146"/>
              </a:xfrm>
              <a:prstGeom prst="rect">
                <a:avLst/>
              </a:prstGeom>
              <a:gradFill rotWithShape="1">
                <a:gsLst>
                  <a:gs pos="0">
                    <a:srgbClr val="86BAB5"/>
                  </a:gs>
                  <a:gs pos="100000">
                    <a:srgbClr val="86BAB5">
                      <a:gamma/>
                      <a:shade val="67843"/>
                      <a:invGamma/>
                    </a:srgbClr>
                  </a:gs>
                </a:gsLst>
                <a:lin ang="2700000" scaled="1"/>
              </a:gradFill>
              <a:ln w="12700" algn="ctr">
                <a:solidFill>
                  <a:srgbClr val="88B8B6"/>
                </a:solidFill>
                <a:miter lim="800000"/>
                <a:headEnd/>
                <a:tailEnd type="none" w="lg" len="me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lIns="0" tIns="0" rIns="0" bIns="0" anchor="ctr"/>
              <a:lstStyle/>
              <a:p>
                <a:endParaRPr lang="en-US" sz="1400">
                  <a:latin typeface="Verdana" panose="020B0604030504040204" pitchFamily="34" charset="0"/>
                  <a:ea typeface="Verdana" panose="020B0604030504040204" pitchFamily="34" charset="0"/>
                  <a:cs typeface="Verdana" panose="020B0604030504040204" pitchFamily="34" charset="0"/>
                </a:endParaRPr>
              </a:p>
            </p:txBody>
          </p:sp>
          <p:sp>
            <p:nvSpPr>
              <p:cNvPr id="232" name="Rectangle 138"/>
              <p:cNvSpPr>
                <a:spLocks noChangeArrowheads="1"/>
              </p:cNvSpPr>
              <p:nvPr/>
            </p:nvSpPr>
            <p:spPr bwMode="auto">
              <a:xfrm>
                <a:off x="3609246" y="2336758"/>
                <a:ext cx="128093" cy="128093"/>
              </a:xfrm>
              <a:prstGeom prst="rect">
                <a:avLst/>
              </a:prstGeom>
              <a:ln>
                <a:solidFill>
                  <a:schemeClr val="bg2">
                    <a:lumMod val="60000"/>
                    <a:lumOff val="40000"/>
                  </a:schemeClr>
                </a:solidFill>
                <a:headEnd/>
                <a:tailEnd/>
              </a:ln>
              <a:extLst/>
            </p:spPr>
            <p:style>
              <a:lnRef idx="1">
                <a:schemeClr val="accent3"/>
              </a:lnRef>
              <a:fillRef idx="1001">
                <a:schemeClr val="lt2"/>
              </a:fillRef>
              <a:effectRef idx="2">
                <a:schemeClr val="accent3"/>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233" name="Rectangle 139"/>
              <p:cNvSpPr>
                <a:spLocks noChangeArrowheads="1"/>
              </p:cNvSpPr>
              <p:nvPr/>
            </p:nvSpPr>
            <p:spPr bwMode="auto">
              <a:xfrm>
                <a:off x="3609246" y="2649573"/>
                <a:ext cx="128093" cy="128093"/>
              </a:xfrm>
              <a:prstGeom prst="rect">
                <a:avLst/>
              </a:prstGeom>
              <a:ln>
                <a:solidFill>
                  <a:schemeClr val="bg2">
                    <a:lumMod val="60000"/>
                    <a:lumOff val="40000"/>
                  </a:schemeClr>
                </a:solidFill>
                <a:headEnd/>
                <a:tailEnd/>
              </a:ln>
              <a:extLst/>
            </p:spPr>
            <p:style>
              <a:lnRef idx="1">
                <a:schemeClr val="accent3"/>
              </a:lnRef>
              <a:fillRef idx="1001">
                <a:schemeClr val="lt2"/>
              </a:fillRef>
              <a:effectRef idx="2">
                <a:schemeClr val="accent3"/>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234" name="Rectangle 141"/>
              <p:cNvSpPr>
                <a:spLocks noChangeArrowheads="1"/>
              </p:cNvSpPr>
              <p:nvPr/>
            </p:nvSpPr>
            <p:spPr bwMode="auto">
              <a:xfrm>
                <a:off x="3609246" y="3071604"/>
                <a:ext cx="128093" cy="128092"/>
              </a:xfrm>
              <a:prstGeom prst="rect">
                <a:avLst/>
              </a:prstGeom>
              <a:ln>
                <a:solidFill>
                  <a:schemeClr val="bg2">
                    <a:lumMod val="60000"/>
                    <a:lumOff val="40000"/>
                  </a:schemeClr>
                </a:solidFill>
                <a:headEnd/>
                <a:tailEnd/>
              </a:ln>
              <a:extLst/>
            </p:spPr>
            <p:style>
              <a:lnRef idx="1">
                <a:schemeClr val="accent3"/>
              </a:lnRef>
              <a:fillRef idx="1001">
                <a:schemeClr val="lt2"/>
              </a:fillRef>
              <a:effectRef idx="2">
                <a:schemeClr val="accent3"/>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235" name="Rectangle 142"/>
              <p:cNvSpPr>
                <a:spLocks noChangeArrowheads="1"/>
              </p:cNvSpPr>
              <p:nvPr/>
            </p:nvSpPr>
            <p:spPr bwMode="auto">
              <a:xfrm>
                <a:off x="3609246" y="3384418"/>
                <a:ext cx="128093" cy="128092"/>
              </a:xfrm>
              <a:prstGeom prst="rect">
                <a:avLst/>
              </a:prstGeom>
              <a:ln>
                <a:solidFill>
                  <a:schemeClr val="bg2">
                    <a:lumMod val="60000"/>
                    <a:lumOff val="40000"/>
                  </a:schemeClr>
                </a:solidFill>
                <a:headEnd/>
                <a:tailEnd/>
              </a:ln>
              <a:extLst/>
            </p:spPr>
            <p:style>
              <a:lnRef idx="1">
                <a:schemeClr val="accent3"/>
              </a:lnRef>
              <a:fillRef idx="1001">
                <a:schemeClr val="lt2"/>
              </a:fillRef>
              <a:effectRef idx="2">
                <a:schemeClr val="accent3"/>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236" name="Rectangle 143"/>
              <p:cNvSpPr>
                <a:spLocks noChangeArrowheads="1"/>
              </p:cNvSpPr>
              <p:nvPr/>
            </p:nvSpPr>
            <p:spPr bwMode="auto">
              <a:xfrm>
                <a:off x="3737339" y="2130463"/>
                <a:ext cx="666079" cy="1589691"/>
              </a:xfrm>
              <a:prstGeom prst="rect">
                <a:avLst/>
              </a:prstGeom>
              <a:ln>
                <a:headEnd/>
                <a:tailEnd type="none" w="lg" len="me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237" name="TextBox 236"/>
              <p:cNvSpPr txBox="1"/>
              <p:nvPr/>
            </p:nvSpPr>
            <p:spPr>
              <a:xfrm>
                <a:off x="4509302" y="1276350"/>
                <a:ext cx="1072730" cy="307777"/>
              </a:xfrm>
              <a:prstGeom prst="rect">
                <a:avLst/>
              </a:prstGeom>
              <a:noFill/>
            </p:spPr>
            <p:txBody>
              <a:bodyPr wrap="none" rtlCol="0">
                <a:spAutoFit/>
              </a:bodyPr>
              <a:lstStyle/>
              <a:p>
                <a:r>
                  <a:rPr lang="en-US" sz="1400" dirty="0">
                    <a:latin typeface="Verdana" panose="020B0604030504040204" pitchFamily="34" charset="0"/>
                    <a:ea typeface="Verdana" panose="020B0604030504040204" pitchFamily="34" charset="0"/>
                    <a:cs typeface="Verdana" panose="020B0604030504040204" pitchFamily="34" charset="0"/>
                  </a:rPr>
                  <a:t>Controller</a:t>
                </a:r>
              </a:p>
            </p:txBody>
          </p:sp>
          <p:sp>
            <p:nvSpPr>
              <p:cNvPr id="238" name="Text Box 17"/>
              <p:cNvSpPr txBox="1">
                <a:spLocks noChangeArrowheads="1"/>
              </p:cNvSpPr>
              <p:nvPr/>
            </p:nvSpPr>
            <p:spPr bwMode="auto">
              <a:xfrm>
                <a:off x="7390242" y="1909497"/>
                <a:ext cx="703782" cy="19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marL="354013" indent="-354013"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lnSpc>
                    <a:spcPct val="90000"/>
                  </a:lnSpc>
                  <a:spcBef>
                    <a:spcPct val="50000"/>
                  </a:spcBef>
                </a:pPr>
                <a:r>
                  <a:rPr lang="en-US" sz="1400" dirty="0">
                    <a:latin typeface="Verdana" panose="020B0604030504040204" pitchFamily="34" charset="0"/>
                    <a:ea typeface="Verdana" panose="020B0604030504040204" pitchFamily="34" charset="0"/>
                    <a:cs typeface="Verdana" panose="020B0604030504040204" pitchFamily="34" charset="0"/>
                  </a:rPr>
                  <a:t>Storage</a:t>
                </a:r>
              </a:p>
            </p:txBody>
          </p:sp>
          <p:cxnSp>
            <p:nvCxnSpPr>
              <p:cNvPr id="239" name="Elbow Connector 238"/>
              <p:cNvCxnSpPr>
                <a:endCxn id="235" idx="1"/>
              </p:cNvCxnSpPr>
              <p:nvPr/>
            </p:nvCxnSpPr>
            <p:spPr>
              <a:xfrm>
                <a:off x="2635700" y="3027677"/>
                <a:ext cx="973546" cy="420787"/>
              </a:xfrm>
              <a:prstGeom prst="bentConnector3">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cxnSp>
          <p:cxnSp>
            <p:nvCxnSpPr>
              <p:cNvPr id="240" name="Elbow Connector 239"/>
              <p:cNvCxnSpPr>
                <a:stCxn id="234" idx="1"/>
              </p:cNvCxnSpPr>
              <p:nvPr/>
            </p:nvCxnSpPr>
            <p:spPr>
              <a:xfrm rot="10800000">
                <a:off x="2655015" y="2942639"/>
                <a:ext cx="954232" cy="193011"/>
              </a:xfrm>
              <a:prstGeom prst="bentConnector3">
                <a:avLst>
                  <a:gd name="adj1" fmla="val 45337"/>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cxnSp>
          <p:cxnSp>
            <p:nvCxnSpPr>
              <p:cNvPr id="241" name="Elbow Connector 240"/>
              <p:cNvCxnSpPr>
                <a:stCxn id="232" idx="1"/>
              </p:cNvCxnSpPr>
              <p:nvPr/>
            </p:nvCxnSpPr>
            <p:spPr>
              <a:xfrm rot="10800000" flipV="1">
                <a:off x="2643786" y="2400804"/>
                <a:ext cx="965461" cy="377157"/>
              </a:xfrm>
              <a:prstGeom prst="bentConnector3">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cxnSp>
          <p:cxnSp>
            <p:nvCxnSpPr>
              <p:cNvPr id="242" name="Elbow Connector 241"/>
              <p:cNvCxnSpPr>
                <a:stCxn id="233" idx="1"/>
              </p:cNvCxnSpPr>
              <p:nvPr/>
            </p:nvCxnSpPr>
            <p:spPr>
              <a:xfrm rot="10800000" flipV="1">
                <a:off x="2671631" y="2713619"/>
                <a:ext cx="937615" cy="142632"/>
              </a:xfrm>
              <a:prstGeom prst="bentConnector3">
                <a:avLst>
                  <a:gd name="adj1" fmla="val 45686"/>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cxnSp>
          <p:sp>
            <p:nvSpPr>
              <p:cNvPr id="243" name="Line 123"/>
              <p:cNvSpPr>
                <a:spLocks noChangeShapeType="1"/>
              </p:cNvSpPr>
              <p:nvPr/>
            </p:nvSpPr>
            <p:spPr bwMode="auto">
              <a:xfrm>
                <a:off x="6930354" y="2967853"/>
                <a:ext cx="0" cy="469869"/>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a:lstStyle/>
              <a:p>
                <a:endParaRPr lang="en-US" sz="1400">
                  <a:latin typeface="Verdana" panose="020B0604030504040204" pitchFamily="34" charset="0"/>
                  <a:ea typeface="Verdana" panose="020B0604030504040204" pitchFamily="34" charset="0"/>
                  <a:cs typeface="Verdana" panose="020B0604030504040204" pitchFamily="34" charset="0"/>
                </a:endParaRPr>
              </a:p>
            </p:txBody>
          </p:sp>
          <p:sp>
            <p:nvSpPr>
              <p:cNvPr id="244" name="AutoShape 13"/>
              <p:cNvSpPr>
                <a:spLocks noChangeArrowheads="1"/>
              </p:cNvSpPr>
              <p:nvPr/>
            </p:nvSpPr>
            <p:spPr bwMode="auto">
              <a:xfrm>
                <a:off x="7154029" y="2130463"/>
                <a:ext cx="1178448" cy="1586994"/>
              </a:xfrm>
              <a:prstGeom prst="roundRect">
                <a:avLst>
                  <a:gd name="adj" fmla="val 11657"/>
                </a:avLst>
              </a:prstGeom>
              <a:ln>
                <a:headEnd/>
                <a:tailEnd type="none" w="lg" len="med"/>
              </a:ln>
              <a:extLst/>
            </p:spPr>
            <p:style>
              <a:lnRef idx="1">
                <a:schemeClr val="dk1"/>
              </a:lnRef>
              <a:fillRef idx="1002">
                <a:schemeClr val="lt1"/>
              </a:fillRef>
              <a:effectRef idx="1">
                <a:schemeClr val="dk1"/>
              </a:effectRef>
              <a:fontRef idx="minor">
                <a:schemeClr val="dk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245" name="Rectangle 127"/>
              <p:cNvSpPr>
                <a:spLocks noChangeArrowheads="1"/>
              </p:cNvSpPr>
              <p:nvPr/>
            </p:nvSpPr>
            <p:spPr bwMode="auto">
              <a:xfrm>
                <a:off x="6145472" y="2232937"/>
                <a:ext cx="335736" cy="612146"/>
              </a:xfrm>
              <a:prstGeom prst="rect">
                <a:avLst/>
              </a:prstGeom>
              <a:ln>
                <a:headEnd/>
                <a:tailEnd type="none" w="lg" len="med"/>
              </a:ln>
              <a:extLst/>
            </p:spPr>
            <p:style>
              <a:lnRef idx="0">
                <a:schemeClr val="accent1"/>
              </a:lnRef>
              <a:fillRef idx="1001">
                <a:schemeClr val="lt2"/>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246" name="Rectangle 128"/>
              <p:cNvSpPr>
                <a:spLocks noChangeArrowheads="1"/>
              </p:cNvSpPr>
              <p:nvPr/>
            </p:nvSpPr>
            <p:spPr bwMode="auto">
              <a:xfrm>
                <a:off x="6145472" y="2966433"/>
                <a:ext cx="335736" cy="612146"/>
              </a:xfrm>
              <a:prstGeom prst="rect">
                <a:avLst/>
              </a:prstGeom>
              <a:ln>
                <a:headEnd/>
                <a:tailEnd type="none" w="lg" len="med"/>
              </a:ln>
              <a:extLst/>
            </p:spPr>
            <p:style>
              <a:lnRef idx="0">
                <a:schemeClr val="accent1"/>
              </a:lnRef>
              <a:fillRef idx="1001">
                <a:schemeClr val="lt2"/>
              </a:fillRef>
              <a:effectRef idx="3">
                <a:schemeClr val="accent1"/>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247" name="Rectangle 144"/>
              <p:cNvSpPr>
                <a:spLocks noChangeArrowheads="1"/>
              </p:cNvSpPr>
              <p:nvPr/>
            </p:nvSpPr>
            <p:spPr bwMode="auto">
              <a:xfrm>
                <a:off x="3734642" y="2973174"/>
                <a:ext cx="335736" cy="612146"/>
              </a:xfrm>
              <a:prstGeom prst="rect">
                <a:avLst/>
              </a:prstGeom>
              <a:ln>
                <a:headEnd/>
                <a:tailEnd type="none" w="lg" len="med"/>
              </a:ln>
              <a:extLst/>
            </p:spPr>
            <p:style>
              <a:lnRef idx="0">
                <a:schemeClr val="accent2"/>
              </a:lnRef>
              <a:fillRef idx="1001">
                <a:schemeClr val="lt2"/>
              </a:fillRef>
              <a:effectRef idx="3">
                <a:schemeClr val="accent2"/>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248" name="Rectangle 145"/>
              <p:cNvSpPr>
                <a:spLocks noChangeArrowheads="1"/>
              </p:cNvSpPr>
              <p:nvPr/>
            </p:nvSpPr>
            <p:spPr bwMode="auto">
              <a:xfrm>
                <a:off x="3734642" y="2231588"/>
                <a:ext cx="335736" cy="612146"/>
              </a:xfrm>
              <a:prstGeom prst="rect">
                <a:avLst/>
              </a:prstGeom>
              <a:ln>
                <a:headEnd/>
                <a:tailEnd type="none" w="lg" len="med"/>
              </a:ln>
              <a:extLst/>
            </p:spPr>
            <p:style>
              <a:lnRef idx="0">
                <a:schemeClr val="accent2"/>
              </a:lnRef>
              <a:fillRef idx="1001">
                <a:schemeClr val="lt2"/>
              </a:fillRef>
              <a:effectRef idx="3">
                <a:schemeClr val="accent2"/>
              </a:effectRef>
              <a:fontRef idx="minor">
                <a:schemeClr val="lt1"/>
              </a:fontRef>
            </p:style>
            <p:txBody>
              <a:bodyPr wrap="none" lIns="0" tIns="0" rIns="0" bIns="0" anchor="ctr"/>
              <a:lstStyle/>
              <a:p>
                <a:endParaRPr lang="en-US" sz="140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40" name="Text Box 3"/>
              <p:cNvSpPr txBox="1">
                <a:spLocks noChangeArrowheads="1"/>
              </p:cNvSpPr>
              <p:nvPr/>
            </p:nvSpPr>
            <p:spPr bwMode="auto">
              <a:xfrm>
                <a:off x="898028" y="1874308"/>
                <a:ext cx="812723"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marL="354013" indent="-354013"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spcBef>
                    <a:spcPct val="50000"/>
                  </a:spcBef>
                </a:pPr>
                <a:r>
                  <a:rPr lang="en-US" sz="1400" dirty="0">
                    <a:latin typeface="Verdana" panose="020B0604030504040204" pitchFamily="34" charset="0"/>
                    <a:ea typeface="Verdana" panose="020B0604030504040204" pitchFamily="34" charset="0"/>
                    <a:cs typeface="Verdana" panose="020B0604030504040204" pitchFamily="34" charset="0"/>
                  </a:rPr>
                  <a:t>Compute</a:t>
                </a:r>
              </a:p>
            </p:txBody>
          </p:sp>
          <p:pic>
            <p:nvPicPr>
              <p:cNvPr id="138" name="Picture 28" descr="C:\Users\patils1\Desktop\2013 Projects\CIS v2\CIS Slide Deck_Based on Book\Colored Graphics\Physical Compute System With Hyperviso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8200" y="2092936"/>
                <a:ext cx="936010" cy="906701"/>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11" descr="C:\Users\patils1\Desktop\2013 Projects\CIS v2\CIS Slide Deck_Based on Book\Colored Graphics\Disk Driv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14586" y="2231588"/>
                <a:ext cx="578338" cy="578338"/>
              </a:xfrm>
              <a:prstGeom prst="rect">
                <a:avLst/>
              </a:prstGeom>
              <a:noFill/>
              <a:extLst>
                <a:ext uri="{909E8E84-426E-40DD-AFC4-6F175D3DCCD1}">
                  <a14:hiddenFill xmlns:a14="http://schemas.microsoft.com/office/drawing/2010/main">
                    <a:solidFill>
                      <a:srgbClr val="FFFFFF"/>
                    </a:solidFill>
                  </a14:hiddenFill>
                </a:ext>
              </a:extLst>
            </p:spPr>
          </p:pic>
          <p:pic>
            <p:nvPicPr>
              <p:cNvPr id="133" name="Picture 11" descr="C:\Users\patils1\Desktop\2013 Projects\CIS v2\CIS Slide Deck_Based on Book\Colored Graphics\Disk Driv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39853" y="2442784"/>
                <a:ext cx="578338" cy="578338"/>
              </a:xfrm>
              <a:prstGeom prst="rect">
                <a:avLst/>
              </a:prstGeom>
              <a:noFill/>
              <a:extLst>
                <a:ext uri="{909E8E84-426E-40DD-AFC4-6F175D3DCCD1}">
                  <a14:hiddenFill xmlns:a14="http://schemas.microsoft.com/office/drawing/2010/main">
                    <a:solidFill>
                      <a:srgbClr val="FFFFFF"/>
                    </a:solidFill>
                  </a14:hiddenFill>
                </a:ext>
              </a:extLst>
            </p:spPr>
          </p:pic>
          <p:pic>
            <p:nvPicPr>
              <p:cNvPr id="134" name="Picture 11" descr="C:\Users\patils1\Desktop\2013 Projects\CIS v2\CIS Slide Deck_Based on Book\Colored Graphics\Disk Driv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65120" y="2653980"/>
                <a:ext cx="578338" cy="578338"/>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11" descr="C:\Users\patils1\Desktop\2013 Projects\CIS v2\CIS Slide Deck_Based on Book\Colored Graphics\Disk Driv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90387" y="2865176"/>
                <a:ext cx="578338" cy="578338"/>
              </a:xfrm>
              <a:prstGeom prst="rect">
                <a:avLst/>
              </a:prstGeom>
              <a:noFill/>
              <a:extLst>
                <a:ext uri="{909E8E84-426E-40DD-AFC4-6F175D3DCCD1}">
                  <a14:hiddenFill xmlns:a14="http://schemas.microsoft.com/office/drawing/2010/main">
                    <a:solidFill>
                      <a:srgbClr val="FFFFFF"/>
                    </a:solidFill>
                  </a14:hiddenFill>
                </a:ext>
              </a:extLst>
            </p:spPr>
          </p:pic>
          <p:pic>
            <p:nvPicPr>
              <p:cNvPr id="136" name="Picture 11" descr="C:\Users\patils1\Desktop\2013 Projects\CIS v2\CIS Slide Deck_Based on Book\Colored Graphics\Disk Driv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15655" y="3076372"/>
                <a:ext cx="578338" cy="5783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4" name="Group 123"/>
            <p:cNvGrpSpPr/>
            <p:nvPr/>
          </p:nvGrpSpPr>
          <p:grpSpPr>
            <a:xfrm>
              <a:off x="1945552" y="2629381"/>
              <a:ext cx="830677" cy="502920"/>
              <a:chOff x="1945552" y="2629381"/>
              <a:chExt cx="830677" cy="502920"/>
            </a:xfrm>
          </p:grpSpPr>
          <p:pic>
            <p:nvPicPr>
              <p:cNvPr id="125" name="Picture 34" descr="C:\Users\patils1\Desktop\2013 Projects\CIS v2\CIS Slide Deck_Based on Book\Colored Graphics\SA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74127" y="2629381"/>
                <a:ext cx="780446" cy="502920"/>
              </a:xfrm>
              <a:prstGeom prst="rect">
                <a:avLst/>
              </a:prstGeom>
              <a:noFill/>
              <a:extLst>
                <a:ext uri="{909E8E84-426E-40DD-AFC4-6F175D3DCCD1}">
                  <a14:hiddenFill xmlns:a14="http://schemas.microsoft.com/office/drawing/2010/main">
                    <a:solidFill>
                      <a:srgbClr val="FFFFFF"/>
                    </a:solidFill>
                  </a14:hiddenFill>
                </a:ext>
              </a:extLst>
            </p:spPr>
          </p:pic>
          <p:sp>
            <p:nvSpPr>
              <p:cNvPr id="126" name="TextBox 125"/>
              <p:cNvSpPr txBox="1"/>
              <p:nvPr/>
            </p:nvSpPr>
            <p:spPr>
              <a:xfrm>
                <a:off x="1945552" y="2671881"/>
                <a:ext cx="830677" cy="415498"/>
              </a:xfrm>
              <a:prstGeom prst="rect">
                <a:avLst/>
              </a:prstGeom>
              <a:noFill/>
            </p:spPr>
            <p:txBody>
              <a:bodyPr wrap="none" rtlCol="0">
                <a:spAutoFit/>
              </a:bodyPr>
              <a:lstStyle/>
              <a:p>
                <a:pPr algn="ctr"/>
                <a:r>
                  <a:rPr lang="en-US" sz="1000" b="1" dirty="0">
                    <a:latin typeface="Verdana" panose="020B0604030504040204" pitchFamily="34" charset="0"/>
                    <a:ea typeface="Verdana" panose="020B0604030504040204" pitchFamily="34" charset="0"/>
                    <a:cs typeface="Verdana" panose="020B0604030504040204" pitchFamily="34" charset="0"/>
                  </a:rPr>
                  <a:t>Storage</a:t>
                </a:r>
              </a:p>
              <a:p>
                <a:pPr algn="ctr"/>
                <a:r>
                  <a:rPr lang="en-US" sz="1000" b="1" dirty="0">
                    <a:latin typeface="Verdana" panose="020B0604030504040204" pitchFamily="34" charset="0"/>
                    <a:ea typeface="Verdana" panose="020B0604030504040204" pitchFamily="34" charset="0"/>
                    <a:cs typeface="Verdana" panose="020B0604030504040204" pitchFamily="34" charset="0"/>
                  </a:rPr>
                  <a:t>Network</a:t>
                </a:r>
              </a:p>
            </p:txBody>
          </p:sp>
        </p:grpSp>
      </p:grpSp>
    </p:spTree>
    <p:custDataLst>
      <p:tags r:id="rId1"/>
    </p:custDataLst>
    <p:extLst>
      <p:ext uri="{BB962C8B-B14F-4D97-AF65-F5344CB8AC3E}">
        <p14:creationId xmlns:p14="http://schemas.microsoft.com/office/powerpoint/2010/main" val="408229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defRPr/>
            </a:pPr>
            <a:r>
              <a:rPr lang="en-US" dirty="0" smtClean="0"/>
              <a:t>This lesson covers the following topics:</a:t>
            </a:r>
          </a:p>
          <a:p>
            <a:pPr>
              <a:defRPr/>
            </a:pPr>
            <a:r>
              <a:rPr lang="en-US" dirty="0" smtClean="0">
                <a:solidFill>
                  <a:schemeClr val="tx1"/>
                </a:solidFill>
              </a:rPr>
              <a:t>FCoE frame structure</a:t>
            </a:r>
            <a:endParaRPr lang="en-US" dirty="0">
              <a:solidFill>
                <a:schemeClr val="tx1"/>
              </a:solidFill>
            </a:endParaRPr>
          </a:p>
          <a:p>
            <a:pPr>
              <a:defRPr/>
            </a:pPr>
            <a:r>
              <a:rPr lang="en-US" dirty="0"/>
              <a:t>FCoE </a:t>
            </a:r>
            <a:r>
              <a:rPr lang="en-US" dirty="0" smtClean="0"/>
              <a:t>frame </a:t>
            </a:r>
            <a:r>
              <a:rPr lang="en-US" dirty="0"/>
              <a:t>m</a:t>
            </a:r>
            <a:r>
              <a:rPr lang="en-US" dirty="0" smtClean="0"/>
              <a:t>apping</a:t>
            </a:r>
          </a:p>
          <a:p>
            <a:pPr>
              <a:defRPr/>
            </a:pPr>
            <a:r>
              <a:rPr lang="en-US" dirty="0" smtClean="0">
                <a:solidFill>
                  <a:schemeClr val="tx1"/>
                </a:solidFill>
              </a:rPr>
              <a:t>FCoE process</a:t>
            </a:r>
            <a:endParaRPr lang="en-US" dirty="0">
              <a:solidFill>
                <a:schemeClr val="tx1"/>
              </a:solidFill>
            </a:endParaRPr>
          </a:p>
          <a:p>
            <a:pPr>
              <a:defRPr/>
            </a:pPr>
            <a:r>
              <a:rPr lang="en-US" dirty="0" smtClean="0">
                <a:solidFill>
                  <a:schemeClr val="tx1"/>
                </a:solidFill>
              </a:rPr>
              <a:t>FCoE addressing</a:t>
            </a:r>
          </a:p>
          <a:p>
            <a:pPr>
              <a:defRPr/>
            </a:pPr>
            <a:r>
              <a:rPr lang="en-US" dirty="0"/>
              <a:t>FCoE </a:t>
            </a:r>
            <a:r>
              <a:rPr lang="en-US" dirty="0" smtClean="0"/>
              <a:t>frame forwarding</a:t>
            </a:r>
            <a:endParaRPr lang="en-US" dirty="0">
              <a:solidFill>
                <a:schemeClr val="tx1"/>
              </a:solidFill>
            </a:endParaRPr>
          </a:p>
        </p:txBody>
      </p:sp>
      <p:sp>
        <p:nvSpPr>
          <p:cNvPr id="4" name="Title 3"/>
          <p:cNvSpPr>
            <a:spLocks noGrp="1"/>
          </p:cNvSpPr>
          <p:nvPr>
            <p:ph type="title"/>
          </p:nvPr>
        </p:nvSpPr>
        <p:spPr/>
        <p:txBody>
          <a:bodyPr/>
          <a:lstStyle/>
          <a:p>
            <a:r>
              <a:rPr lang="en-US" dirty="0" smtClean="0"/>
              <a:t>Lesson 3: FCoE Architecture</a:t>
            </a:r>
            <a:endParaRPr lang="en-US" dirty="0"/>
          </a:p>
        </p:txBody>
      </p:sp>
      <p:sp>
        <p:nvSpPr>
          <p:cNvPr id="2" name="Footer Placeholder 1"/>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spTree>
    <p:custDataLst>
      <p:tags r:id="rId1"/>
    </p:custDataLst>
    <p:extLst>
      <p:ext uri="{BB962C8B-B14F-4D97-AF65-F5344CB8AC3E}">
        <p14:creationId xmlns:p14="http://schemas.microsoft.com/office/powerpoint/2010/main" val="2365573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FCoE Frame Structure</a:t>
            </a:r>
            <a:endParaRPr lang="en-US" dirty="0"/>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37" name="Group 3"/>
          <p:cNvGrpSpPr>
            <a:grpSpLocks/>
          </p:cNvGrpSpPr>
          <p:nvPr>
            <p:custDataLst>
              <p:tags r:id="rId2"/>
            </p:custDataLst>
          </p:nvPr>
        </p:nvGrpSpPr>
        <p:grpSpPr bwMode="auto">
          <a:xfrm>
            <a:off x="2013734" y="2015449"/>
            <a:ext cx="6473575" cy="3270606"/>
            <a:chOff x="156" y="768"/>
            <a:chExt cx="5172" cy="2425"/>
          </a:xfrm>
        </p:grpSpPr>
        <p:sp>
          <p:nvSpPr>
            <p:cNvPr id="38" name="Line 4"/>
            <p:cNvSpPr>
              <a:spLocks noChangeShapeType="1"/>
            </p:cNvSpPr>
            <p:nvPr/>
          </p:nvSpPr>
          <p:spPr bwMode="auto">
            <a:xfrm>
              <a:off x="4948" y="1200"/>
              <a:ext cx="0" cy="1152"/>
            </a:xfrm>
            <a:prstGeom prst="line">
              <a:avLst/>
            </a:prstGeom>
            <a:noFill/>
            <a:ln w="25400">
              <a:solidFill>
                <a:schemeClr val="tx1"/>
              </a:solidFill>
              <a:prstDash val="dash"/>
              <a:round/>
              <a:headEnd/>
              <a:tailEnd type="none" w="lg" len="med"/>
            </a:ln>
          </p:spPr>
          <p:txBody>
            <a:bodyPr lIns="0" tIns="0" rIns="0" bIns="0"/>
            <a:lstStyle/>
            <a:p>
              <a:endParaRPr lang="en-US" sz="900"/>
            </a:p>
          </p:txBody>
        </p:sp>
        <p:grpSp>
          <p:nvGrpSpPr>
            <p:cNvPr id="39" name="Group 5"/>
            <p:cNvGrpSpPr>
              <a:grpSpLocks/>
            </p:cNvGrpSpPr>
            <p:nvPr/>
          </p:nvGrpSpPr>
          <p:grpSpPr bwMode="auto">
            <a:xfrm>
              <a:off x="3111" y="2114"/>
              <a:ext cx="1808" cy="149"/>
              <a:chOff x="3111" y="1874"/>
              <a:chExt cx="1808" cy="149"/>
            </a:xfrm>
          </p:grpSpPr>
          <p:sp>
            <p:nvSpPr>
              <p:cNvPr id="68" name="Line 6"/>
              <p:cNvSpPr>
                <a:spLocks noChangeShapeType="1"/>
              </p:cNvSpPr>
              <p:nvPr/>
            </p:nvSpPr>
            <p:spPr bwMode="auto">
              <a:xfrm>
                <a:off x="3111" y="1960"/>
                <a:ext cx="1808" cy="0"/>
              </a:xfrm>
              <a:prstGeom prst="line">
                <a:avLst/>
              </a:prstGeom>
              <a:noFill/>
              <a:ln w="38100">
                <a:solidFill>
                  <a:schemeClr val="tx1"/>
                </a:solidFill>
                <a:round/>
                <a:headEnd type="triangle" w="med" len="med"/>
                <a:tailEnd type="triangle" w="med" len="med"/>
              </a:ln>
            </p:spPr>
            <p:txBody>
              <a:bodyPr lIns="0" tIns="0" rIns="0" bIns="0"/>
              <a:lstStyle/>
              <a:p>
                <a:endParaRPr lang="en-US" sz="900"/>
              </a:p>
            </p:txBody>
          </p:sp>
          <p:sp>
            <p:nvSpPr>
              <p:cNvPr id="69" name="Text Box 7"/>
              <p:cNvSpPr txBox="1">
                <a:spLocks noChangeArrowheads="1"/>
              </p:cNvSpPr>
              <p:nvPr/>
            </p:nvSpPr>
            <p:spPr bwMode="auto">
              <a:xfrm>
                <a:off x="3854" y="1874"/>
                <a:ext cx="425" cy="149"/>
              </a:xfrm>
              <a:prstGeom prst="rect">
                <a:avLst/>
              </a:prstGeom>
              <a:solidFill>
                <a:schemeClr val="bg1"/>
              </a:solidFill>
              <a:ln w="28575">
                <a:noFill/>
                <a:miter lim="800000"/>
                <a:headEnd/>
                <a:tailEnd/>
              </a:ln>
            </p:spPr>
            <p:txBody>
              <a:bodyPr wrap="none">
                <a:spAutoFit/>
              </a:bodyPr>
              <a:lstStyle/>
              <a:p>
                <a:pPr algn="ctr">
                  <a:spcBef>
                    <a:spcPct val="0"/>
                  </a:spcBef>
                  <a:buClrTx/>
                  <a:buFontTx/>
                  <a:buNone/>
                </a:pPr>
                <a:r>
                  <a:rPr lang="en-US" sz="900" b="1" dirty="0"/>
                  <a:t>FC Frame</a:t>
                </a:r>
              </a:p>
            </p:txBody>
          </p:sp>
        </p:grpSp>
        <p:grpSp>
          <p:nvGrpSpPr>
            <p:cNvPr id="40" name="Group 8"/>
            <p:cNvGrpSpPr>
              <a:grpSpLocks/>
            </p:cNvGrpSpPr>
            <p:nvPr/>
          </p:nvGrpSpPr>
          <p:grpSpPr bwMode="auto">
            <a:xfrm>
              <a:off x="156" y="2978"/>
              <a:ext cx="5171" cy="149"/>
              <a:chOff x="156" y="2900"/>
              <a:chExt cx="5171" cy="149"/>
            </a:xfrm>
          </p:grpSpPr>
          <p:sp>
            <p:nvSpPr>
              <p:cNvPr id="66" name="Line 9"/>
              <p:cNvSpPr>
                <a:spLocks noChangeShapeType="1"/>
              </p:cNvSpPr>
              <p:nvPr/>
            </p:nvSpPr>
            <p:spPr bwMode="auto">
              <a:xfrm>
                <a:off x="156" y="2988"/>
                <a:ext cx="5171" cy="0"/>
              </a:xfrm>
              <a:prstGeom prst="line">
                <a:avLst/>
              </a:prstGeom>
              <a:noFill/>
              <a:ln w="38100">
                <a:solidFill>
                  <a:schemeClr val="tx1"/>
                </a:solidFill>
                <a:round/>
                <a:headEnd type="triangle" w="med" len="med"/>
                <a:tailEnd type="triangle" w="med" len="med"/>
              </a:ln>
            </p:spPr>
            <p:txBody>
              <a:bodyPr lIns="0" tIns="0" rIns="0" bIns="0"/>
              <a:lstStyle/>
              <a:p>
                <a:endParaRPr lang="en-US" sz="900"/>
              </a:p>
            </p:txBody>
          </p:sp>
          <p:sp>
            <p:nvSpPr>
              <p:cNvPr id="67" name="Text Box 10"/>
              <p:cNvSpPr txBox="1">
                <a:spLocks noChangeArrowheads="1"/>
              </p:cNvSpPr>
              <p:nvPr/>
            </p:nvSpPr>
            <p:spPr bwMode="auto">
              <a:xfrm>
                <a:off x="2506" y="2900"/>
                <a:ext cx="631" cy="149"/>
              </a:xfrm>
              <a:prstGeom prst="rect">
                <a:avLst/>
              </a:prstGeom>
              <a:solidFill>
                <a:schemeClr val="bg1"/>
              </a:solidFill>
              <a:ln w="28575">
                <a:noFill/>
                <a:miter lim="800000"/>
                <a:headEnd/>
                <a:tailEnd/>
              </a:ln>
            </p:spPr>
            <p:txBody>
              <a:bodyPr wrap="none">
                <a:spAutoFit/>
              </a:bodyPr>
              <a:lstStyle/>
              <a:p>
                <a:pPr algn="ctr">
                  <a:spcBef>
                    <a:spcPct val="0"/>
                  </a:spcBef>
                  <a:buClrTx/>
                  <a:buFontTx/>
                  <a:buNone/>
                </a:pPr>
                <a:r>
                  <a:rPr lang="en-US" sz="900" b="1" dirty="0"/>
                  <a:t>Ethernet Frame</a:t>
                </a:r>
              </a:p>
            </p:txBody>
          </p:sp>
        </p:grpSp>
        <p:grpSp>
          <p:nvGrpSpPr>
            <p:cNvPr id="41" name="Group 11"/>
            <p:cNvGrpSpPr>
              <a:grpSpLocks/>
            </p:cNvGrpSpPr>
            <p:nvPr/>
          </p:nvGrpSpPr>
          <p:grpSpPr bwMode="auto">
            <a:xfrm>
              <a:off x="1696" y="2564"/>
              <a:ext cx="3396" cy="149"/>
              <a:chOff x="1696" y="2138"/>
              <a:chExt cx="3396" cy="149"/>
            </a:xfrm>
          </p:grpSpPr>
          <p:sp>
            <p:nvSpPr>
              <p:cNvPr id="64" name="Line 12"/>
              <p:cNvSpPr>
                <a:spLocks noChangeShapeType="1"/>
              </p:cNvSpPr>
              <p:nvPr/>
            </p:nvSpPr>
            <p:spPr bwMode="auto">
              <a:xfrm>
                <a:off x="1696" y="2224"/>
                <a:ext cx="3396" cy="0"/>
              </a:xfrm>
              <a:prstGeom prst="line">
                <a:avLst/>
              </a:prstGeom>
              <a:noFill/>
              <a:ln w="38100">
                <a:solidFill>
                  <a:schemeClr val="tx1"/>
                </a:solidFill>
                <a:round/>
                <a:headEnd type="triangle" w="med" len="med"/>
                <a:tailEnd type="triangle" w="med" len="med"/>
              </a:ln>
            </p:spPr>
            <p:txBody>
              <a:bodyPr lIns="0" tIns="0" rIns="0" bIns="0"/>
              <a:lstStyle/>
              <a:p>
                <a:endParaRPr lang="en-US" sz="900"/>
              </a:p>
            </p:txBody>
          </p:sp>
          <p:sp>
            <p:nvSpPr>
              <p:cNvPr id="65" name="Text Box 13"/>
              <p:cNvSpPr txBox="1">
                <a:spLocks noChangeArrowheads="1"/>
              </p:cNvSpPr>
              <p:nvPr/>
            </p:nvSpPr>
            <p:spPr bwMode="auto">
              <a:xfrm>
                <a:off x="3150" y="2138"/>
                <a:ext cx="440" cy="149"/>
              </a:xfrm>
              <a:prstGeom prst="rect">
                <a:avLst/>
              </a:prstGeom>
              <a:solidFill>
                <a:schemeClr val="bg1"/>
              </a:solidFill>
              <a:ln w="28575">
                <a:noFill/>
                <a:miter lim="800000"/>
                <a:headEnd/>
                <a:tailEnd/>
              </a:ln>
            </p:spPr>
            <p:txBody>
              <a:bodyPr wrap="none">
                <a:spAutoFit/>
              </a:bodyPr>
              <a:lstStyle/>
              <a:p>
                <a:pPr algn="ctr">
                  <a:spcBef>
                    <a:spcPct val="0"/>
                  </a:spcBef>
                  <a:buClrTx/>
                  <a:buFontTx/>
                  <a:buNone/>
                </a:pPr>
                <a:r>
                  <a:rPr lang="en-US" sz="900" b="1" dirty="0"/>
                  <a:t>FCoE PDU</a:t>
                </a:r>
              </a:p>
            </p:txBody>
          </p:sp>
        </p:grpSp>
        <p:grpSp>
          <p:nvGrpSpPr>
            <p:cNvPr id="42" name="Group 14"/>
            <p:cNvGrpSpPr>
              <a:grpSpLocks/>
            </p:cNvGrpSpPr>
            <p:nvPr/>
          </p:nvGrpSpPr>
          <p:grpSpPr bwMode="auto">
            <a:xfrm>
              <a:off x="156" y="1175"/>
              <a:ext cx="5172" cy="2018"/>
              <a:chOff x="156" y="923"/>
              <a:chExt cx="5172" cy="2138"/>
            </a:xfrm>
          </p:grpSpPr>
          <p:sp>
            <p:nvSpPr>
              <p:cNvPr id="62" name="Line 15"/>
              <p:cNvSpPr>
                <a:spLocks noChangeShapeType="1"/>
              </p:cNvSpPr>
              <p:nvPr/>
            </p:nvSpPr>
            <p:spPr bwMode="auto">
              <a:xfrm flipH="1">
                <a:off x="5328" y="923"/>
                <a:ext cx="0" cy="2138"/>
              </a:xfrm>
              <a:prstGeom prst="line">
                <a:avLst/>
              </a:prstGeom>
              <a:noFill/>
              <a:ln w="25400">
                <a:solidFill>
                  <a:schemeClr val="tx1"/>
                </a:solidFill>
                <a:prstDash val="dash"/>
                <a:round/>
                <a:headEnd/>
                <a:tailEnd type="none" w="lg" len="med"/>
              </a:ln>
            </p:spPr>
            <p:txBody>
              <a:bodyPr lIns="0" tIns="0" rIns="0" bIns="0"/>
              <a:lstStyle/>
              <a:p>
                <a:endParaRPr lang="en-US" sz="900"/>
              </a:p>
            </p:txBody>
          </p:sp>
          <p:sp>
            <p:nvSpPr>
              <p:cNvPr id="63" name="Line 16"/>
              <p:cNvSpPr>
                <a:spLocks noChangeShapeType="1"/>
              </p:cNvSpPr>
              <p:nvPr/>
            </p:nvSpPr>
            <p:spPr bwMode="auto">
              <a:xfrm>
                <a:off x="156" y="923"/>
                <a:ext cx="0" cy="2138"/>
              </a:xfrm>
              <a:prstGeom prst="line">
                <a:avLst/>
              </a:prstGeom>
              <a:noFill/>
              <a:ln w="25400">
                <a:solidFill>
                  <a:schemeClr val="tx1"/>
                </a:solidFill>
                <a:prstDash val="dash"/>
                <a:round/>
                <a:headEnd/>
                <a:tailEnd type="none" w="lg" len="med"/>
              </a:ln>
            </p:spPr>
            <p:txBody>
              <a:bodyPr lIns="0" tIns="0" rIns="0" bIns="0"/>
              <a:lstStyle/>
              <a:p>
                <a:endParaRPr lang="en-US" sz="900"/>
              </a:p>
            </p:txBody>
          </p:sp>
        </p:grpSp>
        <p:grpSp>
          <p:nvGrpSpPr>
            <p:cNvPr id="43" name="Group 17"/>
            <p:cNvGrpSpPr>
              <a:grpSpLocks/>
            </p:cNvGrpSpPr>
            <p:nvPr/>
          </p:nvGrpSpPr>
          <p:grpSpPr bwMode="auto">
            <a:xfrm>
              <a:off x="1681" y="1140"/>
              <a:ext cx="3429" cy="1659"/>
              <a:chOff x="1681" y="893"/>
              <a:chExt cx="3429" cy="1824"/>
            </a:xfrm>
          </p:grpSpPr>
          <p:sp>
            <p:nvSpPr>
              <p:cNvPr id="60" name="Line 18"/>
              <p:cNvSpPr>
                <a:spLocks noChangeShapeType="1"/>
              </p:cNvSpPr>
              <p:nvPr/>
            </p:nvSpPr>
            <p:spPr bwMode="auto">
              <a:xfrm>
                <a:off x="5110" y="893"/>
                <a:ext cx="0" cy="1824"/>
              </a:xfrm>
              <a:prstGeom prst="line">
                <a:avLst/>
              </a:prstGeom>
              <a:noFill/>
              <a:ln w="25400">
                <a:solidFill>
                  <a:schemeClr val="tx1"/>
                </a:solidFill>
                <a:prstDash val="dash"/>
                <a:round/>
                <a:headEnd/>
                <a:tailEnd type="none" w="lg" len="med"/>
              </a:ln>
            </p:spPr>
            <p:txBody>
              <a:bodyPr lIns="0" tIns="0" rIns="0" bIns="0"/>
              <a:lstStyle/>
              <a:p>
                <a:endParaRPr lang="en-US" sz="900"/>
              </a:p>
            </p:txBody>
          </p:sp>
          <p:sp>
            <p:nvSpPr>
              <p:cNvPr id="61" name="Line 19"/>
              <p:cNvSpPr>
                <a:spLocks noChangeShapeType="1"/>
              </p:cNvSpPr>
              <p:nvPr/>
            </p:nvSpPr>
            <p:spPr bwMode="auto">
              <a:xfrm>
                <a:off x="1681" y="893"/>
                <a:ext cx="0" cy="1824"/>
              </a:xfrm>
              <a:prstGeom prst="line">
                <a:avLst/>
              </a:prstGeom>
              <a:noFill/>
              <a:ln w="25400">
                <a:solidFill>
                  <a:schemeClr val="tx1"/>
                </a:solidFill>
                <a:prstDash val="dash"/>
                <a:round/>
                <a:headEnd/>
                <a:tailEnd type="none" w="lg" len="med"/>
              </a:ln>
            </p:spPr>
            <p:txBody>
              <a:bodyPr lIns="0" tIns="0" rIns="0" bIns="0"/>
              <a:lstStyle/>
              <a:p>
                <a:endParaRPr lang="en-US" sz="900"/>
              </a:p>
            </p:txBody>
          </p:sp>
        </p:grpSp>
        <p:sp>
          <p:nvSpPr>
            <p:cNvPr id="44" name="Line 20"/>
            <p:cNvSpPr>
              <a:spLocks noChangeShapeType="1"/>
            </p:cNvSpPr>
            <p:nvPr/>
          </p:nvSpPr>
          <p:spPr bwMode="auto">
            <a:xfrm>
              <a:off x="3100" y="1200"/>
              <a:ext cx="0" cy="1152"/>
            </a:xfrm>
            <a:prstGeom prst="line">
              <a:avLst/>
            </a:prstGeom>
            <a:noFill/>
            <a:ln w="25400">
              <a:solidFill>
                <a:schemeClr val="tx1"/>
              </a:solidFill>
              <a:prstDash val="dash"/>
              <a:round/>
              <a:headEnd/>
              <a:tailEnd type="none" w="lg" len="med"/>
            </a:ln>
          </p:spPr>
          <p:txBody>
            <a:bodyPr lIns="0" tIns="0" rIns="0" bIns="0"/>
            <a:lstStyle/>
            <a:p>
              <a:endParaRPr lang="en-US" sz="900"/>
            </a:p>
          </p:txBody>
        </p:sp>
        <p:grpSp>
          <p:nvGrpSpPr>
            <p:cNvPr id="45" name="Group 21"/>
            <p:cNvGrpSpPr>
              <a:grpSpLocks/>
            </p:cNvGrpSpPr>
            <p:nvPr/>
          </p:nvGrpSpPr>
          <p:grpSpPr bwMode="auto">
            <a:xfrm>
              <a:off x="156" y="768"/>
              <a:ext cx="5172" cy="960"/>
              <a:chOff x="156" y="768"/>
              <a:chExt cx="5172" cy="960"/>
            </a:xfrm>
          </p:grpSpPr>
          <p:grpSp>
            <p:nvGrpSpPr>
              <p:cNvPr id="46" name="Group 22"/>
              <p:cNvGrpSpPr>
                <a:grpSpLocks/>
              </p:cNvGrpSpPr>
              <p:nvPr/>
            </p:nvGrpSpPr>
            <p:grpSpPr bwMode="auto">
              <a:xfrm>
                <a:off x="156" y="768"/>
                <a:ext cx="5172" cy="960"/>
                <a:chOff x="156" y="768"/>
                <a:chExt cx="5172" cy="1200"/>
              </a:xfrm>
            </p:grpSpPr>
            <p:sp>
              <p:nvSpPr>
                <p:cNvPr id="54" name="Rectangle 23"/>
                <p:cNvSpPr>
                  <a:spLocks noChangeArrowheads="1"/>
                </p:cNvSpPr>
                <p:nvPr/>
              </p:nvSpPr>
              <p:spPr bwMode="auto">
                <a:xfrm>
                  <a:off x="2934" y="768"/>
                  <a:ext cx="164" cy="1200"/>
                </a:xfrm>
                <a:prstGeom prst="rect">
                  <a:avLst/>
                </a:prstGeom>
                <a:solidFill>
                  <a:srgbClr val="FFC000"/>
                </a:solidFill>
                <a:ln w="28575" algn="ctr">
                  <a:solidFill>
                    <a:schemeClr val="tx1"/>
                  </a:solidFill>
                  <a:miter lim="800000"/>
                  <a:headEnd/>
                  <a:tailEnd/>
                </a:ln>
              </p:spPr>
              <p:txBody>
                <a:bodyPr vert="eaVert" wrap="none" lIns="0" tIns="0" rIns="0" bIns="0" anchor="ctr"/>
                <a:lstStyle/>
                <a:p>
                  <a:pPr marL="354013" indent="-354013" algn="ctr" defTabSz="941388"/>
                  <a:r>
                    <a:rPr lang="en-US" sz="1100" b="1" dirty="0"/>
                    <a:t>SOF</a:t>
                  </a:r>
                </a:p>
              </p:txBody>
            </p:sp>
            <p:sp>
              <p:nvSpPr>
                <p:cNvPr id="55" name="Rectangle 24"/>
                <p:cNvSpPr>
                  <a:spLocks noChangeArrowheads="1"/>
                </p:cNvSpPr>
                <p:nvPr/>
              </p:nvSpPr>
              <p:spPr bwMode="auto">
                <a:xfrm>
                  <a:off x="4947" y="768"/>
                  <a:ext cx="163" cy="1200"/>
                </a:xfrm>
                <a:prstGeom prst="rect">
                  <a:avLst/>
                </a:prstGeom>
                <a:solidFill>
                  <a:srgbClr val="FFC000"/>
                </a:solidFill>
                <a:ln w="28575" algn="ctr">
                  <a:solidFill>
                    <a:schemeClr val="tx1"/>
                  </a:solidFill>
                  <a:miter lim="800000"/>
                  <a:headEnd/>
                  <a:tailEnd/>
                </a:ln>
              </p:spPr>
              <p:txBody>
                <a:bodyPr vert="eaVert" wrap="none" lIns="0" tIns="0" rIns="0" bIns="0" anchor="ctr"/>
                <a:lstStyle/>
                <a:p>
                  <a:pPr marL="354013" indent="-354013" algn="ctr" defTabSz="941388"/>
                  <a:r>
                    <a:rPr lang="en-US" sz="1100" b="1" dirty="0"/>
                    <a:t>EOF</a:t>
                  </a:r>
                  <a:endParaRPr lang="en-US" sz="900" b="1" dirty="0"/>
                </a:p>
              </p:txBody>
            </p:sp>
            <p:sp>
              <p:nvSpPr>
                <p:cNvPr id="56" name="Rectangle 25"/>
                <p:cNvSpPr>
                  <a:spLocks noChangeArrowheads="1"/>
                </p:cNvSpPr>
                <p:nvPr/>
              </p:nvSpPr>
              <p:spPr bwMode="auto">
                <a:xfrm>
                  <a:off x="156" y="768"/>
                  <a:ext cx="1527" cy="1200"/>
                </a:xfrm>
                <a:prstGeom prst="rect">
                  <a:avLst/>
                </a:prstGeom>
                <a:solidFill>
                  <a:srgbClr val="BFCCDF"/>
                </a:solidFill>
                <a:ln w="28575">
                  <a:solidFill>
                    <a:schemeClr val="tx1"/>
                  </a:solidFill>
                  <a:miter lim="800000"/>
                  <a:headEnd/>
                  <a:tailEnd/>
                </a:ln>
              </p:spPr>
              <p:txBody>
                <a:bodyPr tIns="91440" bIns="91440"/>
                <a:lstStyle/>
                <a:p>
                  <a:pPr algn="ctr">
                    <a:spcBef>
                      <a:spcPct val="0"/>
                    </a:spcBef>
                    <a:buClrTx/>
                    <a:buFontTx/>
                    <a:buNone/>
                  </a:pPr>
                  <a:r>
                    <a:rPr lang="en-US" sz="1100" b="1" dirty="0"/>
                    <a:t>Ethernet</a:t>
                  </a:r>
                  <a:br>
                    <a:rPr lang="en-US" sz="1100" b="1" dirty="0"/>
                  </a:br>
                  <a:r>
                    <a:rPr lang="en-US" sz="1100" b="1" dirty="0"/>
                    <a:t>Header</a:t>
                  </a:r>
                </a:p>
              </p:txBody>
            </p:sp>
            <p:sp>
              <p:nvSpPr>
                <p:cNvPr id="57" name="Rectangle 26"/>
                <p:cNvSpPr>
                  <a:spLocks noChangeArrowheads="1"/>
                </p:cNvSpPr>
                <p:nvPr/>
              </p:nvSpPr>
              <p:spPr bwMode="auto">
                <a:xfrm>
                  <a:off x="1683" y="768"/>
                  <a:ext cx="1251" cy="1200"/>
                </a:xfrm>
                <a:prstGeom prst="rect">
                  <a:avLst/>
                </a:prstGeom>
                <a:solidFill>
                  <a:srgbClr val="92D050"/>
                </a:solidFill>
                <a:ln w="28575">
                  <a:solidFill>
                    <a:schemeClr val="tx1"/>
                  </a:solidFill>
                  <a:miter lim="800000"/>
                  <a:headEnd/>
                  <a:tailEnd/>
                </a:ln>
              </p:spPr>
              <p:txBody>
                <a:bodyPr tIns="91440" bIns="91440"/>
                <a:lstStyle/>
                <a:p>
                  <a:pPr algn="ctr">
                    <a:spcBef>
                      <a:spcPct val="0"/>
                    </a:spcBef>
                    <a:buClrTx/>
                    <a:buFontTx/>
                    <a:buNone/>
                  </a:pPr>
                  <a:r>
                    <a:rPr lang="en-US" sz="1100" b="1" dirty="0"/>
                    <a:t>FCoE</a:t>
                  </a:r>
                  <a:br>
                    <a:rPr lang="en-US" sz="1100" b="1" dirty="0"/>
                  </a:br>
                  <a:r>
                    <a:rPr lang="en-US" sz="1100" b="1" dirty="0"/>
                    <a:t>Header</a:t>
                  </a:r>
                </a:p>
              </p:txBody>
            </p:sp>
            <p:sp>
              <p:nvSpPr>
                <p:cNvPr id="58" name="Rectangle 27"/>
                <p:cNvSpPr>
                  <a:spLocks noChangeArrowheads="1"/>
                </p:cNvSpPr>
                <p:nvPr/>
              </p:nvSpPr>
              <p:spPr bwMode="auto">
                <a:xfrm>
                  <a:off x="3098" y="768"/>
                  <a:ext cx="1849" cy="1200"/>
                </a:xfrm>
                <a:prstGeom prst="rect">
                  <a:avLst/>
                </a:prstGeom>
                <a:solidFill>
                  <a:srgbClr val="FF9900"/>
                </a:solidFill>
                <a:ln w="28575">
                  <a:solidFill>
                    <a:schemeClr val="tx1"/>
                  </a:solidFill>
                  <a:miter lim="800000"/>
                  <a:headEnd/>
                  <a:tailEnd/>
                </a:ln>
              </p:spPr>
              <p:txBody>
                <a:bodyPr tIns="91440" bIns="91440"/>
                <a:lstStyle/>
                <a:p>
                  <a:pPr algn="ctr">
                    <a:spcBef>
                      <a:spcPct val="0"/>
                    </a:spcBef>
                    <a:buClrTx/>
                    <a:buFontTx/>
                    <a:buNone/>
                  </a:pPr>
                  <a:endParaRPr lang="en-US" sz="900" b="1" dirty="0"/>
                </a:p>
                <a:p>
                  <a:pPr algn="ctr">
                    <a:spcBef>
                      <a:spcPct val="0"/>
                    </a:spcBef>
                    <a:buClrTx/>
                    <a:buFontTx/>
                    <a:buNone/>
                  </a:pPr>
                  <a:endParaRPr lang="en-US" sz="900" b="1" dirty="0"/>
                </a:p>
                <a:p>
                  <a:pPr algn="ctr">
                    <a:spcBef>
                      <a:spcPct val="0"/>
                    </a:spcBef>
                    <a:buClrTx/>
                    <a:buFontTx/>
                    <a:buNone/>
                  </a:pPr>
                  <a:endParaRPr lang="en-US" sz="900" b="1" dirty="0"/>
                </a:p>
                <a:p>
                  <a:pPr algn="ctr">
                    <a:spcBef>
                      <a:spcPct val="0"/>
                    </a:spcBef>
                    <a:buClrTx/>
                    <a:buFontTx/>
                    <a:buNone/>
                  </a:pPr>
                  <a:r>
                    <a:rPr lang="en-US" sz="1100" b="1" dirty="0"/>
                    <a:t>Encapsulated FC Frame</a:t>
                  </a:r>
                  <a:br>
                    <a:rPr lang="en-US" sz="1100" b="1" dirty="0"/>
                  </a:br>
                  <a:r>
                    <a:rPr lang="en-US" sz="900" b="1" dirty="0"/>
                    <a:t>(including FC CRC)</a:t>
                  </a:r>
                </a:p>
              </p:txBody>
            </p:sp>
            <p:sp>
              <p:nvSpPr>
                <p:cNvPr id="59" name="Rectangle 28"/>
                <p:cNvSpPr>
                  <a:spLocks noChangeArrowheads="1"/>
                </p:cNvSpPr>
                <p:nvPr/>
              </p:nvSpPr>
              <p:spPr bwMode="auto">
                <a:xfrm>
                  <a:off x="5110" y="768"/>
                  <a:ext cx="218" cy="1200"/>
                </a:xfrm>
                <a:prstGeom prst="rect">
                  <a:avLst/>
                </a:prstGeom>
                <a:solidFill>
                  <a:srgbClr val="BFCCDF"/>
                </a:solidFill>
                <a:ln w="28575">
                  <a:solidFill>
                    <a:schemeClr val="tx1"/>
                  </a:solidFill>
                  <a:miter lim="800000"/>
                  <a:headEnd/>
                  <a:tailEnd/>
                </a:ln>
              </p:spPr>
              <p:txBody>
                <a:bodyPr vert="eaVert" tIns="91440" bIns="91440" anchor="ctr"/>
                <a:lstStyle/>
                <a:p>
                  <a:pPr algn="ctr">
                    <a:spcBef>
                      <a:spcPct val="0"/>
                    </a:spcBef>
                    <a:buClrTx/>
                    <a:buFontTx/>
                    <a:buNone/>
                  </a:pPr>
                  <a:r>
                    <a:rPr lang="en-US" sz="1100" b="1" dirty="0"/>
                    <a:t>FCS</a:t>
                  </a:r>
                </a:p>
              </p:txBody>
            </p:sp>
          </p:grpSp>
          <p:grpSp>
            <p:nvGrpSpPr>
              <p:cNvPr id="47" name="Group 29"/>
              <p:cNvGrpSpPr>
                <a:grpSpLocks/>
              </p:cNvGrpSpPr>
              <p:nvPr/>
            </p:nvGrpSpPr>
            <p:grpSpPr bwMode="auto">
              <a:xfrm>
                <a:off x="156" y="1200"/>
                <a:ext cx="2778" cy="528"/>
                <a:chOff x="156" y="1200"/>
                <a:chExt cx="2778" cy="768"/>
              </a:xfrm>
            </p:grpSpPr>
            <p:sp>
              <p:nvSpPr>
                <p:cNvPr id="48" name="Rectangle 33"/>
                <p:cNvSpPr>
                  <a:spLocks noChangeArrowheads="1"/>
                </p:cNvSpPr>
                <p:nvPr/>
              </p:nvSpPr>
              <p:spPr bwMode="auto">
                <a:xfrm>
                  <a:off x="156" y="1200"/>
                  <a:ext cx="544" cy="768"/>
                </a:xfrm>
                <a:prstGeom prst="rect">
                  <a:avLst/>
                </a:prstGeom>
                <a:solidFill>
                  <a:srgbClr val="BFCCDF"/>
                </a:solidFill>
                <a:ln w="28575" algn="ctr">
                  <a:solidFill>
                    <a:schemeClr val="tx1"/>
                  </a:solidFill>
                  <a:miter lim="800000"/>
                  <a:headEnd/>
                  <a:tailEnd/>
                </a:ln>
              </p:spPr>
              <p:txBody>
                <a:bodyPr wrap="none" lIns="0" tIns="0" rIns="0" bIns="0" anchor="ctr" anchorCtr="1"/>
                <a:lstStyle/>
                <a:p>
                  <a:pPr marL="354013" indent="-354013" algn="ctr" defTabSz="941388">
                    <a:lnSpc>
                      <a:spcPct val="50000"/>
                    </a:lnSpc>
                  </a:pPr>
                  <a:endParaRPr lang="en-US" sz="900" b="1" dirty="0"/>
                </a:p>
                <a:p>
                  <a:pPr marL="354013" indent="-354013" algn="ctr" defTabSz="941388">
                    <a:lnSpc>
                      <a:spcPct val="50000"/>
                    </a:lnSpc>
                  </a:pPr>
                  <a:r>
                    <a:rPr lang="en-US" sz="900" b="1" dirty="0"/>
                    <a:t> Destination </a:t>
                  </a:r>
                </a:p>
                <a:p>
                  <a:pPr marL="354013" indent="-354013" algn="ctr" defTabSz="941388">
                    <a:lnSpc>
                      <a:spcPct val="50000"/>
                    </a:lnSpc>
                  </a:pPr>
                  <a:endParaRPr lang="en-US" sz="900" b="1" dirty="0"/>
                </a:p>
                <a:p>
                  <a:pPr marL="354013" indent="-354013" algn="ctr" defTabSz="941388">
                    <a:lnSpc>
                      <a:spcPct val="50000"/>
                    </a:lnSpc>
                  </a:pPr>
                  <a:r>
                    <a:rPr lang="en-US" sz="900" b="1" dirty="0"/>
                    <a:t>MAC </a:t>
                  </a:r>
                </a:p>
                <a:p>
                  <a:pPr marL="354013" indent="-354013" algn="ctr" defTabSz="941388">
                    <a:lnSpc>
                      <a:spcPct val="50000"/>
                    </a:lnSpc>
                  </a:pPr>
                  <a:endParaRPr lang="en-US" sz="900" b="1" dirty="0"/>
                </a:p>
                <a:p>
                  <a:pPr marL="354013" indent="-354013" algn="ctr" defTabSz="941388">
                    <a:lnSpc>
                      <a:spcPct val="50000"/>
                    </a:lnSpc>
                  </a:pPr>
                  <a:r>
                    <a:rPr lang="en-US" sz="900" b="1" dirty="0"/>
                    <a:t>Address</a:t>
                  </a:r>
                </a:p>
              </p:txBody>
            </p:sp>
            <p:sp>
              <p:nvSpPr>
                <p:cNvPr id="49" name="Rectangle 34"/>
                <p:cNvSpPr>
                  <a:spLocks noChangeArrowheads="1"/>
                </p:cNvSpPr>
                <p:nvPr/>
              </p:nvSpPr>
              <p:spPr bwMode="auto">
                <a:xfrm>
                  <a:off x="695" y="1200"/>
                  <a:ext cx="470" cy="768"/>
                </a:xfrm>
                <a:prstGeom prst="rect">
                  <a:avLst/>
                </a:prstGeom>
                <a:solidFill>
                  <a:srgbClr val="BFCCDF"/>
                </a:solidFill>
                <a:ln w="28575" algn="ctr">
                  <a:solidFill>
                    <a:schemeClr val="tx1"/>
                  </a:solidFill>
                  <a:miter lim="800000"/>
                  <a:headEnd/>
                  <a:tailEnd/>
                </a:ln>
              </p:spPr>
              <p:txBody>
                <a:bodyPr wrap="none" lIns="0" tIns="0" rIns="0" bIns="0" anchor="ctr"/>
                <a:lstStyle/>
                <a:p>
                  <a:pPr marL="354013" indent="-354013" algn="ctr" defTabSz="941388">
                    <a:lnSpc>
                      <a:spcPct val="50000"/>
                    </a:lnSpc>
                  </a:pPr>
                  <a:r>
                    <a:rPr lang="en-US" sz="900" b="1" dirty="0"/>
                    <a:t>Source</a:t>
                  </a:r>
                </a:p>
                <a:p>
                  <a:pPr marL="354013" indent="-354013" algn="ctr" defTabSz="941388">
                    <a:lnSpc>
                      <a:spcPct val="50000"/>
                    </a:lnSpc>
                  </a:pPr>
                  <a:endParaRPr lang="en-US" sz="900" b="1" dirty="0"/>
                </a:p>
                <a:p>
                  <a:pPr marL="354013" indent="-354013" algn="ctr" defTabSz="941388">
                    <a:lnSpc>
                      <a:spcPct val="50000"/>
                    </a:lnSpc>
                  </a:pPr>
                  <a:r>
                    <a:rPr lang="en-US" sz="900" b="1" dirty="0"/>
                    <a:t>MAC</a:t>
                  </a:r>
                </a:p>
                <a:p>
                  <a:pPr marL="354013" indent="-354013" algn="ctr" defTabSz="941388">
                    <a:lnSpc>
                      <a:spcPct val="50000"/>
                    </a:lnSpc>
                  </a:pPr>
                  <a:endParaRPr lang="en-US" sz="900" b="1" dirty="0"/>
                </a:p>
                <a:p>
                  <a:pPr marL="354013" indent="-354013" algn="ctr" defTabSz="941388">
                    <a:lnSpc>
                      <a:spcPct val="50000"/>
                    </a:lnSpc>
                  </a:pPr>
                  <a:r>
                    <a:rPr lang="en-US" sz="900" b="1" dirty="0"/>
                    <a:t>Address</a:t>
                  </a:r>
                </a:p>
              </p:txBody>
            </p:sp>
            <p:sp>
              <p:nvSpPr>
                <p:cNvPr id="50" name="Rectangle 35"/>
                <p:cNvSpPr>
                  <a:spLocks noChangeArrowheads="1"/>
                </p:cNvSpPr>
                <p:nvPr/>
              </p:nvSpPr>
              <p:spPr bwMode="auto">
                <a:xfrm>
                  <a:off x="1683" y="1200"/>
                  <a:ext cx="435" cy="768"/>
                </a:xfrm>
                <a:prstGeom prst="rect">
                  <a:avLst/>
                </a:prstGeom>
                <a:solidFill>
                  <a:srgbClr val="92D050"/>
                </a:solidFill>
                <a:ln w="28575" algn="ctr">
                  <a:solidFill>
                    <a:schemeClr val="tx1"/>
                  </a:solidFill>
                  <a:miter lim="800000"/>
                  <a:headEnd/>
                  <a:tailEnd/>
                </a:ln>
              </p:spPr>
              <p:txBody>
                <a:bodyPr wrap="none" lIns="0" tIns="0" rIns="0" bIns="0" anchor="ctr"/>
                <a:lstStyle/>
                <a:p>
                  <a:pPr marL="354013" indent="-354013" algn="ctr" defTabSz="941388">
                    <a:lnSpc>
                      <a:spcPct val="50000"/>
                    </a:lnSpc>
                  </a:pPr>
                  <a:r>
                    <a:rPr lang="en-US" sz="900" b="1" dirty="0"/>
                    <a:t>Version</a:t>
                  </a:r>
                </a:p>
              </p:txBody>
            </p:sp>
            <p:sp>
              <p:nvSpPr>
                <p:cNvPr id="51" name="Rectangle 36"/>
                <p:cNvSpPr>
                  <a:spLocks noChangeArrowheads="1"/>
                </p:cNvSpPr>
                <p:nvPr/>
              </p:nvSpPr>
              <p:spPr bwMode="auto">
                <a:xfrm>
                  <a:off x="2118" y="1200"/>
                  <a:ext cx="816" cy="768"/>
                </a:xfrm>
                <a:prstGeom prst="rect">
                  <a:avLst/>
                </a:prstGeom>
                <a:solidFill>
                  <a:srgbClr val="92D050"/>
                </a:solidFill>
                <a:ln w="28575" algn="ctr">
                  <a:solidFill>
                    <a:schemeClr val="tx1"/>
                  </a:solidFill>
                  <a:miter lim="800000"/>
                  <a:headEnd/>
                  <a:tailEnd/>
                </a:ln>
              </p:spPr>
              <p:txBody>
                <a:bodyPr wrap="none" lIns="0" tIns="0" rIns="0" bIns="0" anchor="ctr"/>
                <a:lstStyle/>
                <a:p>
                  <a:pPr marL="354013" indent="-354013" algn="ctr" defTabSz="941388">
                    <a:lnSpc>
                      <a:spcPct val="50000"/>
                    </a:lnSpc>
                  </a:pPr>
                  <a:r>
                    <a:rPr lang="en-US" sz="900" b="1" dirty="0"/>
                    <a:t>Reserved</a:t>
                  </a:r>
                </a:p>
              </p:txBody>
            </p:sp>
            <p:sp>
              <p:nvSpPr>
                <p:cNvPr id="52" name="Rectangle 37"/>
                <p:cNvSpPr>
                  <a:spLocks noChangeArrowheads="1"/>
                </p:cNvSpPr>
                <p:nvPr/>
              </p:nvSpPr>
              <p:spPr bwMode="auto">
                <a:xfrm>
                  <a:off x="1154" y="1200"/>
                  <a:ext cx="530" cy="384"/>
                </a:xfrm>
                <a:prstGeom prst="rect">
                  <a:avLst/>
                </a:prstGeom>
                <a:solidFill>
                  <a:srgbClr val="BFCCDF"/>
                </a:solidFill>
                <a:ln w="28575" algn="ctr">
                  <a:solidFill>
                    <a:schemeClr val="tx1"/>
                  </a:solidFill>
                  <a:miter lim="800000"/>
                  <a:headEnd/>
                  <a:tailEnd/>
                </a:ln>
              </p:spPr>
              <p:txBody>
                <a:bodyPr wrap="none" lIns="0" tIns="0" rIns="0" bIns="0" anchor="ctr"/>
                <a:lstStyle/>
                <a:p>
                  <a:pPr marL="354013" indent="-354013" algn="ctr" defTabSz="941388">
                    <a:lnSpc>
                      <a:spcPct val="50000"/>
                    </a:lnSpc>
                  </a:pPr>
                  <a:endParaRPr lang="en-US" sz="900" b="1" dirty="0"/>
                </a:p>
                <a:p>
                  <a:pPr marL="354013" indent="-354013" algn="ctr" defTabSz="941388">
                    <a:lnSpc>
                      <a:spcPct val="50000"/>
                    </a:lnSpc>
                  </a:pPr>
                  <a:r>
                    <a:rPr lang="en-US" sz="900" b="1" dirty="0"/>
                    <a:t>VLAN</a:t>
                  </a:r>
                </a:p>
                <a:p>
                  <a:pPr marL="354013" indent="-354013" algn="ctr" defTabSz="941388">
                    <a:lnSpc>
                      <a:spcPct val="50000"/>
                    </a:lnSpc>
                  </a:pPr>
                  <a:endParaRPr lang="en-US" sz="900" b="1" dirty="0"/>
                </a:p>
                <a:p>
                  <a:pPr marL="354013" indent="-354013" algn="ctr" defTabSz="941388">
                    <a:lnSpc>
                      <a:spcPct val="50000"/>
                    </a:lnSpc>
                  </a:pPr>
                  <a:r>
                    <a:rPr lang="en-US" sz="900" b="1" dirty="0"/>
                    <a:t>Tag</a:t>
                  </a:r>
                </a:p>
              </p:txBody>
            </p:sp>
            <p:sp>
              <p:nvSpPr>
                <p:cNvPr id="53" name="Rectangle 39"/>
                <p:cNvSpPr>
                  <a:spLocks noChangeArrowheads="1"/>
                </p:cNvSpPr>
                <p:nvPr/>
              </p:nvSpPr>
              <p:spPr bwMode="auto">
                <a:xfrm>
                  <a:off x="1154" y="1584"/>
                  <a:ext cx="530" cy="384"/>
                </a:xfrm>
                <a:prstGeom prst="rect">
                  <a:avLst/>
                </a:prstGeom>
                <a:solidFill>
                  <a:srgbClr val="BFCCDF"/>
                </a:solidFill>
                <a:ln w="28575" algn="ctr">
                  <a:solidFill>
                    <a:schemeClr val="tx1"/>
                  </a:solidFill>
                  <a:miter lim="800000"/>
                  <a:headEnd/>
                  <a:tailEnd/>
                </a:ln>
              </p:spPr>
              <p:txBody>
                <a:bodyPr wrap="none" lIns="0" tIns="0" rIns="0" bIns="0" anchor="ctr"/>
                <a:lstStyle/>
                <a:p>
                  <a:pPr marL="354013" indent="-354013" algn="ctr" defTabSz="941388">
                    <a:lnSpc>
                      <a:spcPct val="50000"/>
                    </a:lnSpc>
                  </a:pPr>
                  <a:r>
                    <a:rPr lang="en-US" sz="900" b="1" dirty="0" err="1"/>
                    <a:t>Ethertype</a:t>
                  </a:r>
                  <a:endParaRPr lang="en-US" sz="900" b="1" dirty="0"/>
                </a:p>
              </p:txBody>
            </p:sp>
          </p:grpSp>
        </p:grpSp>
      </p:grpSp>
    </p:spTree>
    <p:custDataLst>
      <p:tags r:id="rId1"/>
    </p:custDataLst>
    <p:extLst>
      <p:ext uri="{BB962C8B-B14F-4D97-AF65-F5344CB8AC3E}">
        <p14:creationId xmlns:p14="http://schemas.microsoft.com/office/powerpoint/2010/main" val="2654991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FCoE Frame Mapping</a:t>
            </a:r>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1492" name="Group 1491"/>
          <p:cNvGrpSpPr/>
          <p:nvPr/>
        </p:nvGrpSpPr>
        <p:grpSpPr>
          <a:xfrm>
            <a:off x="2041003" y="2151699"/>
            <a:ext cx="6409531" cy="3688243"/>
            <a:chOff x="1210469" y="971550"/>
            <a:chExt cx="6409531" cy="3688243"/>
          </a:xfrm>
        </p:grpSpPr>
        <p:sp>
          <p:nvSpPr>
            <p:cNvPr id="749" name="AutoShape 3"/>
            <p:cNvSpPr>
              <a:spLocks noChangeAspect="1" noChangeArrowheads="1" noTextEdit="1"/>
            </p:cNvSpPr>
            <p:nvPr/>
          </p:nvSpPr>
          <p:spPr bwMode="auto">
            <a:xfrm>
              <a:off x="1210469" y="971550"/>
              <a:ext cx="6409531" cy="36882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750" name="Rectangle 5"/>
            <p:cNvSpPr>
              <a:spLocks noChangeArrowheads="1"/>
            </p:cNvSpPr>
            <p:nvPr/>
          </p:nvSpPr>
          <p:spPr bwMode="auto">
            <a:xfrm>
              <a:off x="6063202" y="1692622"/>
              <a:ext cx="1554035" cy="2226759"/>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751" name="Rectangle 6"/>
            <p:cNvSpPr>
              <a:spLocks noChangeArrowheads="1"/>
            </p:cNvSpPr>
            <p:nvPr/>
          </p:nvSpPr>
          <p:spPr bwMode="auto">
            <a:xfrm>
              <a:off x="1243623" y="1200856"/>
              <a:ext cx="1310915" cy="3287647"/>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752" name="Rectangle 7"/>
            <p:cNvSpPr>
              <a:spLocks noChangeArrowheads="1"/>
            </p:cNvSpPr>
            <p:nvPr/>
          </p:nvSpPr>
          <p:spPr bwMode="auto">
            <a:xfrm>
              <a:off x="3707976" y="1692622"/>
              <a:ext cx="1327491" cy="2786212"/>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753" name="Freeform 8"/>
            <p:cNvSpPr>
              <a:spLocks/>
            </p:cNvSpPr>
            <p:nvPr/>
          </p:nvSpPr>
          <p:spPr bwMode="auto">
            <a:xfrm>
              <a:off x="3547738" y="3721847"/>
              <a:ext cx="133993" cy="824675"/>
            </a:xfrm>
            <a:custGeom>
              <a:avLst/>
              <a:gdLst/>
              <a:ahLst/>
              <a:cxnLst>
                <a:cxn ang="0">
                  <a:pos x="290" y="0"/>
                </a:cxn>
                <a:cxn ang="0">
                  <a:pos x="258" y="8"/>
                </a:cxn>
                <a:cxn ang="0">
                  <a:pos x="230" y="19"/>
                </a:cxn>
                <a:cxn ang="0">
                  <a:pos x="205" y="30"/>
                </a:cxn>
                <a:cxn ang="0">
                  <a:pos x="186" y="44"/>
                </a:cxn>
                <a:cxn ang="0">
                  <a:pos x="168" y="59"/>
                </a:cxn>
                <a:cxn ang="0">
                  <a:pos x="156" y="75"/>
                </a:cxn>
                <a:cxn ang="0">
                  <a:pos x="146" y="92"/>
                </a:cxn>
                <a:cxn ang="0">
                  <a:pos x="141" y="111"/>
                </a:cxn>
                <a:cxn ang="0">
                  <a:pos x="141" y="773"/>
                </a:cxn>
                <a:cxn ang="0">
                  <a:pos x="136" y="794"/>
                </a:cxn>
                <a:cxn ang="0">
                  <a:pos x="133" y="804"/>
                </a:cxn>
                <a:cxn ang="0">
                  <a:pos x="130" y="809"/>
                </a:cxn>
                <a:cxn ang="0">
                  <a:pos x="129" y="811"/>
                </a:cxn>
                <a:cxn ang="0">
                  <a:pos x="129" y="815"/>
                </a:cxn>
                <a:cxn ang="0">
                  <a:pos x="127" y="816"/>
                </a:cxn>
                <a:cxn ang="0">
                  <a:pos x="126" y="818"/>
                </a:cxn>
                <a:cxn ang="0">
                  <a:pos x="123" y="823"/>
                </a:cxn>
                <a:cxn ang="0">
                  <a:pos x="117" y="833"/>
                </a:cxn>
                <a:cxn ang="0">
                  <a:pos x="112" y="836"/>
                </a:cxn>
                <a:cxn ang="0">
                  <a:pos x="109" y="841"/>
                </a:cxn>
                <a:cxn ang="0">
                  <a:pos x="102" y="851"/>
                </a:cxn>
                <a:cxn ang="0">
                  <a:pos x="81" y="865"/>
                </a:cxn>
                <a:cxn ang="0">
                  <a:pos x="69" y="871"/>
                </a:cxn>
                <a:cxn ang="0">
                  <a:pos x="58" y="878"/>
                </a:cxn>
                <a:cxn ang="0">
                  <a:pos x="44" y="883"/>
                </a:cxn>
                <a:cxn ang="0">
                  <a:pos x="37" y="885"/>
                </a:cxn>
                <a:cxn ang="0">
                  <a:pos x="34" y="885"/>
                </a:cxn>
                <a:cxn ang="0">
                  <a:pos x="33" y="887"/>
                </a:cxn>
                <a:cxn ang="0">
                  <a:pos x="31" y="889"/>
                </a:cxn>
                <a:cxn ang="0">
                  <a:pos x="15" y="894"/>
                </a:cxn>
                <a:cxn ang="0">
                  <a:pos x="7" y="896"/>
                </a:cxn>
                <a:cxn ang="0">
                  <a:pos x="0" y="900"/>
                </a:cxn>
                <a:cxn ang="0">
                  <a:pos x="27" y="907"/>
                </a:cxn>
                <a:cxn ang="0">
                  <a:pos x="52" y="918"/>
                </a:cxn>
                <a:cxn ang="0">
                  <a:pos x="74" y="929"/>
                </a:cxn>
                <a:cxn ang="0">
                  <a:pos x="94" y="943"/>
                </a:cxn>
                <a:cxn ang="0">
                  <a:pos x="110" y="957"/>
                </a:cxn>
                <a:cxn ang="0">
                  <a:pos x="123" y="975"/>
                </a:cxn>
                <a:cxn ang="0">
                  <a:pos x="133" y="995"/>
                </a:cxn>
                <a:cxn ang="0">
                  <a:pos x="141" y="1016"/>
                </a:cxn>
                <a:cxn ang="0">
                  <a:pos x="141" y="1680"/>
                </a:cxn>
                <a:cxn ang="0">
                  <a:pos x="144" y="1699"/>
                </a:cxn>
                <a:cxn ang="0">
                  <a:pos x="152" y="1717"/>
                </a:cxn>
                <a:cxn ang="0">
                  <a:pos x="157" y="1724"/>
                </a:cxn>
                <a:cxn ang="0">
                  <a:pos x="164" y="1732"/>
                </a:cxn>
                <a:cxn ang="0">
                  <a:pos x="182" y="1748"/>
                </a:cxn>
                <a:cxn ang="0">
                  <a:pos x="191" y="1754"/>
                </a:cxn>
                <a:cxn ang="0">
                  <a:pos x="201" y="1761"/>
                </a:cxn>
                <a:cxn ang="0">
                  <a:pos x="227" y="1773"/>
                </a:cxn>
                <a:cxn ang="0">
                  <a:pos x="255" y="1783"/>
                </a:cxn>
                <a:cxn ang="0">
                  <a:pos x="290" y="1791"/>
                </a:cxn>
              </a:cxnLst>
              <a:rect l="0" t="0" r="r" b="b"/>
              <a:pathLst>
                <a:path w="290" h="1791">
                  <a:moveTo>
                    <a:pt x="290" y="0"/>
                  </a:moveTo>
                  <a:lnTo>
                    <a:pt x="258" y="8"/>
                  </a:lnTo>
                  <a:lnTo>
                    <a:pt x="230" y="19"/>
                  </a:lnTo>
                  <a:lnTo>
                    <a:pt x="205" y="30"/>
                  </a:lnTo>
                  <a:lnTo>
                    <a:pt x="186" y="44"/>
                  </a:lnTo>
                  <a:lnTo>
                    <a:pt x="168" y="59"/>
                  </a:lnTo>
                  <a:lnTo>
                    <a:pt x="156" y="75"/>
                  </a:lnTo>
                  <a:lnTo>
                    <a:pt x="146" y="92"/>
                  </a:lnTo>
                  <a:lnTo>
                    <a:pt x="141" y="111"/>
                  </a:lnTo>
                  <a:lnTo>
                    <a:pt x="141" y="773"/>
                  </a:lnTo>
                  <a:lnTo>
                    <a:pt x="136" y="794"/>
                  </a:lnTo>
                  <a:lnTo>
                    <a:pt x="133" y="804"/>
                  </a:lnTo>
                  <a:lnTo>
                    <a:pt x="130" y="809"/>
                  </a:lnTo>
                  <a:lnTo>
                    <a:pt x="129" y="811"/>
                  </a:lnTo>
                  <a:lnTo>
                    <a:pt x="129" y="815"/>
                  </a:lnTo>
                  <a:lnTo>
                    <a:pt x="127" y="816"/>
                  </a:lnTo>
                  <a:lnTo>
                    <a:pt x="126" y="818"/>
                  </a:lnTo>
                  <a:lnTo>
                    <a:pt x="123" y="823"/>
                  </a:lnTo>
                  <a:lnTo>
                    <a:pt x="117" y="833"/>
                  </a:lnTo>
                  <a:lnTo>
                    <a:pt x="112" y="836"/>
                  </a:lnTo>
                  <a:lnTo>
                    <a:pt x="109" y="841"/>
                  </a:lnTo>
                  <a:lnTo>
                    <a:pt x="102" y="851"/>
                  </a:lnTo>
                  <a:lnTo>
                    <a:pt x="81" y="865"/>
                  </a:lnTo>
                  <a:lnTo>
                    <a:pt x="69" y="871"/>
                  </a:lnTo>
                  <a:lnTo>
                    <a:pt x="58" y="878"/>
                  </a:lnTo>
                  <a:lnTo>
                    <a:pt x="44" y="883"/>
                  </a:lnTo>
                  <a:lnTo>
                    <a:pt x="37" y="885"/>
                  </a:lnTo>
                  <a:lnTo>
                    <a:pt x="34" y="885"/>
                  </a:lnTo>
                  <a:lnTo>
                    <a:pt x="33" y="887"/>
                  </a:lnTo>
                  <a:lnTo>
                    <a:pt x="31" y="889"/>
                  </a:lnTo>
                  <a:lnTo>
                    <a:pt x="15" y="894"/>
                  </a:lnTo>
                  <a:lnTo>
                    <a:pt x="7" y="896"/>
                  </a:lnTo>
                  <a:lnTo>
                    <a:pt x="0" y="900"/>
                  </a:lnTo>
                  <a:lnTo>
                    <a:pt x="27" y="907"/>
                  </a:lnTo>
                  <a:lnTo>
                    <a:pt x="52" y="918"/>
                  </a:lnTo>
                  <a:lnTo>
                    <a:pt x="74" y="929"/>
                  </a:lnTo>
                  <a:lnTo>
                    <a:pt x="94" y="943"/>
                  </a:lnTo>
                  <a:lnTo>
                    <a:pt x="110" y="957"/>
                  </a:lnTo>
                  <a:lnTo>
                    <a:pt x="123" y="975"/>
                  </a:lnTo>
                  <a:lnTo>
                    <a:pt x="133" y="995"/>
                  </a:lnTo>
                  <a:lnTo>
                    <a:pt x="141" y="1016"/>
                  </a:lnTo>
                  <a:lnTo>
                    <a:pt x="141" y="1680"/>
                  </a:lnTo>
                  <a:lnTo>
                    <a:pt x="144" y="1699"/>
                  </a:lnTo>
                  <a:lnTo>
                    <a:pt x="152" y="1717"/>
                  </a:lnTo>
                  <a:lnTo>
                    <a:pt x="157" y="1724"/>
                  </a:lnTo>
                  <a:lnTo>
                    <a:pt x="164" y="1732"/>
                  </a:lnTo>
                  <a:lnTo>
                    <a:pt x="182" y="1748"/>
                  </a:lnTo>
                  <a:lnTo>
                    <a:pt x="191" y="1754"/>
                  </a:lnTo>
                  <a:lnTo>
                    <a:pt x="201" y="1761"/>
                  </a:lnTo>
                  <a:lnTo>
                    <a:pt x="227" y="1773"/>
                  </a:lnTo>
                  <a:lnTo>
                    <a:pt x="255" y="1783"/>
                  </a:lnTo>
                  <a:lnTo>
                    <a:pt x="290" y="1791"/>
                  </a:lnTo>
                </a:path>
              </a:pathLst>
            </a:custGeom>
            <a:noFill/>
            <a:ln w="12700">
              <a:solidFill>
                <a:srgbClr val="666666"/>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754" name="Freeform 9"/>
            <p:cNvSpPr>
              <a:spLocks/>
            </p:cNvSpPr>
            <p:nvPr/>
          </p:nvSpPr>
          <p:spPr bwMode="auto">
            <a:xfrm>
              <a:off x="2489613" y="3634821"/>
              <a:ext cx="71831" cy="104984"/>
            </a:xfrm>
            <a:custGeom>
              <a:avLst/>
              <a:gdLst/>
              <a:ahLst/>
              <a:cxnLst>
                <a:cxn ang="0">
                  <a:pos x="155" y="41"/>
                </a:cxn>
                <a:cxn ang="0">
                  <a:pos x="156" y="0"/>
                </a:cxn>
                <a:cxn ang="0">
                  <a:pos x="13" y="0"/>
                </a:cxn>
                <a:cxn ang="0">
                  <a:pos x="0" y="191"/>
                </a:cxn>
                <a:cxn ang="0">
                  <a:pos x="75" y="191"/>
                </a:cxn>
                <a:cxn ang="0">
                  <a:pos x="75" y="229"/>
                </a:cxn>
                <a:cxn ang="0">
                  <a:pos x="155" y="41"/>
                </a:cxn>
              </a:cxnLst>
              <a:rect l="0" t="0" r="r" b="b"/>
              <a:pathLst>
                <a:path w="156" h="229">
                  <a:moveTo>
                    <a:pt x="155" y="41"/>
                  </a:moveTo>
                  <a:lnTo>
                    <a:pt x="156" y="0"/>
                  </a:lnTo>
                  <a:lnTo>
                    <a:pt x="13" y="0"/>
                  </a:lnTo>
                  <a:lnTo>
                    <a:pt x="0" y="191"/>
                  </a:lnTo>
                  <a:lnTo>
                    <a:pt x="75" y="191"/>
                  </a:lnTo>
                  <a:lnTo>
                    <a:pt x="75" y="229"/>
                  </a:lnTo>
                  <a:lnTo>
                    <a:pt x="155" y="41"/>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755" name="Freeform 10"/>
            <p:cNvSpPr>
              <a:spLocks/>
            </p:cNvSpPr>
            <p:nvPr/>
          </p:nvSpPr>
          <p:spPr bwMode="auto">
            <a:xfrm>
              <a:off x="2560062" y="3634821"/>
              <a:ext cx="6907" cy="17958"/>
            </a:xfrm>
            <a:custGeom>
              <a:avLst/>
              <a:gdLst/>
              <a:ahLst/>
              <a:cxnLst>
                <a:cxn ang="0">
                  <a:pos x="1" y="0"/>
                </a:cxn>
                <a:cxn ang="0">
                  <a:pos x="0" y="41"/>
                </a:cxn>
                <a:cxn ang="0">
                  <a:pos x="15" y="0"/>
                </a:cxn>
                <a:cxn ang="0">
                  <a:pos x="1" y="0"/>
                </a:cxn>
              </a:cxnLst>
              <a:rect l="0" t="0" r="r" b="b"/>
              <a:pathLst>
                <a:path w="15" h="41">
                  <a:moveTo>
                    <a:pt x="1" y="0"/>
                  </a:moveTo>
                  <a:lnTo>
                    <a:pt x="0" y="41"/>
                  </a:lnTo>
                  <a:lnTo>
                    <a:pt x="15" y="0"/>
                  </a:lnTo>
                  <a:lnTo>
                    <a:pt x="1" y="0"/>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756" name="Freeform 11"/>
            <p:cNvSpPr>
              <a:spLocks/>
            </p:cNvSpPr>
            <p:nvPr/>
          </p:nvSpPr>
          <p:spPr bwMode="auto">
            <a:xfrm>
              <a:off x="2421926" y="3634821"/>
              <a:ext cx="73213" cy="87026"/>
            </a:xfrm>
            <a:custGeom>
              <a:avLst/>
              <a:gdLst/>
              <a:ahLst/>
              <a:cxnLst>
                <a:cxn ang="0">
                  <a:pos x="146" y="191"/>
                </a:cxn>
                <a:cxn ang="0">
                  <a:pos x="159" y="0"/>
                </a:cxn>
                <a:cxn ang="0">
                  <a:pos x="13" y="0"/>
                </a:cxn>
                <a:cxn ang="0">
                  <a:pos x="0" y="191"/>
                </a:cxn>
                <a:cxn ang="0">
                  <a:pos x="146" y="191"/>
                </a:cxn>
              </a:cxnLst>
              <a:rect l="0" t="0" r="r" b="b"/>
              <a:pathLst>
                <a:path w="159" h="191">
                  <a:moveTo>
                    <a:pt x="146" y="191"/>
                  </a:moveTo>
                  <a:lnTo>
                    <a:pt x="159" y="0"/>
                  </a:lnTo>
                  <a:lnTo>
                    <a:pt x="13" y="0"/>
                  </a:lnTo>
                  <a:lnTo>
                    <a:pt x="0" y="191"/>
                  </a:lnTo>
                  <a:lnTo>
                    <a:pt x="146" y="191"/>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757" name="Freeform 12"/>
            <p:cNvSpPr>
              <a:spLocks/>
            </p:cNvSpPr>
            <p:nvPr/>
          </p:nvSpPr>
          <p:spPr bwMode="auto">
            <a:xfrm>
              <a:off x="2355620" y="3634821"/>
              <a:ext cx="71831" cy="87026"/>
            </a:xfrm>
            <a:custGeom>
              <a:avLst/>
              <a:gdLst/>
              <a:ahLst/>
              <a:cxnLst>
                <a:cxn ang="0">
                  <a:pos x="145" y="191"/>
                </a:cxn>
                <a:cxn ang="0">
                  <a:pos x="158" y="0"/>
                </a:cxn>
                <a:cxn ang="0">
                  <a:pos x="13" y="0"/>
                </a:cxn>
                <a:cxn ang="0">
                  <a:pos x="0" y="191"/>
                </a:cxn>
                <a:cxn ang="0">
                  <a:pos x="145" y="191"/>
                </a:cxn>
              </a:cxnLst>
              <a:rect l="0" t="0" r="r" b="b"/>
              <a:pathLst>
                <a:path w="158" h="191">
                  <a:moveTo>
                    <a:pt x="145" y="191"/>
                  </a:moveTo>
                  <a:lnTo>
                    <a:pt x="158" y="0"/>
                  </a:lnTo>
                  <a:lnTo>
                    <a:pt x="13" y="0"/>
                  </a:lnTo>
                  <a:lnTo>
                    <a:pt x="0" y="191"/>
                  </a:lnTo>
                  <a:lnTo>
                    <a:pt x="145" y="191"/>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758" name="Freeform 13"/>
            <p:cNvSpPr>
              <a:spLocks/>
            </p:cNvSpPr>
            <p:nvPr/>
          </p:nvSpPr>
          <p:spPr bwMode="auto">
            <a:xfrm>
              <a:off x="2221629" y="3634821"/>
              <a:ext cx="73213" cy="87026"/>
            </a:xfrm>
            <a:custGeom>
              <a:avLst/>
              <a:gdLst/>
              <a:ahLst/>
              <a:cxnLst>
                <a:cxn ang="0">
                  <a:pos x="144" y="191"/>
                </a:cxn>
                <a:cxn ang="0">
                  <a:pos x="160" y="0"/>
                </a:cxn>
                <a:cxn ang="0">
                  <a:pos x="13" y="0"/>
                </a:cxn>
                <a:cxn ang="0">
                  <a:pos x="0" y="191"/>
                </a:cxn>
                <a:cxn ang="0">
                  <a:pos x="144" y="191"/>
                </a:cxn>
              </a:cxnLst>
              <a:rect l="0" t="0" r="r" b="b"/>
              <a:pathLst>
                <a:path w="160" h="191">
                  <a:moveTo>
                    <a:pt x="144" y="191"/>
                  </a:moveTo>
                  <a:lnTo>
                    <a:pt x="160" y="0"/>
                  </a:lnTo>
                  <a:lnTo>
                    <a:pt x="13" y="0"/>
                  </a:lnTo>
                  <a:lnTo>
                    <a:pt x="0" y="191"/>
                  </a:lnTo>
                  <a:lnTo>
                    <a:pt x="144" y="191"/>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759" name="Freeform 14"/>
            <p:cNvSpPr>
              <a:spLocks/>
            </p:cNvSpPr>
            <p:nvPr/>
          </p:nvSpPr>
          <p:spPr bwMode="auto">
            <a:xfrm>
              <a:off x="2287934" y="3634821"/>
              <a:ext cx="73213" cy="87026"/>
            </a:xfrm>
            <a:custGeom>
              <a:avLst/>
              <a:gdLst/>
              <a:ahLst/>
              <a:cxnLst>
                <a:cxn ang="0">
                  <a:pos x="16" y="0"/>
                </a:cxn>
                <a:cxn ang="0">
                  <a:pos x="0" y="191"/>
                </a:cxn>
                <a:cxn ang="0">
                  <a:pos x="147" y="191"/>
                </a:cxn>
                <a:cxn ang="0">
                  <a:pos x="160" y="0"/>
                </a:cxn>
                <a:cxn ang="0">
                  <a:pos x="16" y="0"/>
                </a:cxn>
              </a:cxnLst>
              <a:rect l="0" t="0" r="r" b="b"/>
              <a:pathLst>
                <a:path w="160" h="191">
                  <a:moveTo>
                    <a:pt x="16" y="0"/>
                  </a:moveTo>
                  <a:lnTo>
                    <a:pt x="0" y="191"/>
                  </a:lnTo>
                  <a:lnTo>
                    <a:pt x="147" y="191"/>
                  </a:lnTo>
                  <a:lnTo>
                    <a:pt x="160" y="0"/>
                  </a:lnTo>
                  <a:lnTo>
                    <a:pt x="16" y="0"/>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760" name="Freeform 15"/>
            <p:cNvSpPr>
              <a:spLocks/>
            </p:cNvSpPr>
            <p:nvPr/>
          </p:nvSpPr>
          <p:spPr bwMode="auto">
            <a:xfrm>
              <a:off x="2087636" y="3634821"/>
              <a:ext cx="73213" cy="87026"/>
            </a:xfrm>
            <a:custGeom>
              <a:avLst/>
              <a:gdLst/>
              <a:ahLst/>
              <a:cxnLst>
                <a:cxn ang="0">
                  <a:pos x="145" y="191"/>
                </a:cxn>
                <a:cxn ang="0">
                  <a:pos x="158" y="0"/>
                </a:cxn>
                <a:cxn ang="0">
                  <a:pos x="15" y="0"/>
                </a:cxn>
                <a:cxn ang="0">
                  <a:pos x="0" y="191"/>
                </a:cxn>
                <a:cxn ang="0">
                  <a:pos x="145" y="191"/>
                </a:cxn>
              </a:cxnLst>
              <a:rect l="0" t="0" r="r" b="b"/>
              <a:pathLst>
                <a:path w="158" h="191">
                  <a:moveTo>
                    <a:pt x="145" y="191"/>
                  </a:moveTo>
                  <a:lnTo>
                    <a:pt x="158" y="0"/>
                  </a:lnTo>
                  <a:lnTo>
                    <a:pt x="15" y="0"/>
                  </a:lnTo>
                  <a:lnTo>
                    <a:pt x="0" y="191"/>
                  </a:lnTo>
                  <a:lnTo>
                    <a:pt x="145" y="191"/>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761" name="Freeform 16"/>
            <p:cNvSpPr>
              <a:spLocks/>
            </p:cNvSpPr>
            <p:nvPr/>
          </p:nvSpPr>
          <p:spPr bwMode="auto">
            <a:xfrm>
              <a:off x="2153941" y="3634821"/>
              <a:ext cx="73213" cy="87026"/>
            </a:xfrm>
            <a:custGeom>
              <a:avLst/>
              <a:gdLst/>
              <a:ahLst/>
              <a:cxnLst>
                <a:cxn ang="0">
                  <a:pos x="13" y="0"/>
                </a:cxn>
                <a:cxn ang="0">
                  <a:pos x="0" y="191"/>
                </a:cxn>
                <a:cxn ang="0">
                  <a:pos x="145" y="191"/>
                </a:cxn>
                <a:cxn ang="0">
                  <a:pos x="158" y="0"/>
                </a:cxn>
                <a:cxn ang="0">
                  <a:pos x="13" y="0"/>
                </a:cxn>
              </a:cxnLst>
              <a:rect l="0" t="0" r="r" b="b"/>
              <a:pathLst>
                <a:path w="158" h="191">
                  <a:moveTo>
                    <a:pt x="13" y="0"/>
                  </a:moveTo>
                  <a:lnTo>
                    <a:pt x="0" y="191"/>
                  </a:lnTo>
                  <a:lnTo>
                    <a:pt x="145" y="191"/>
                  </a:lnTo>
                  <a:lnTo>
                    <a:pt x="158" y="0"/>
                  </a:lnTo>
                  <a:lnTo>
                    <a:pt x="13" y="0"/>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762" name="Freeform 17"/>
            <p:cNvSpPr>
              <a:spLocks/>
            </p:cNvSpPr>
            <p:nvPr/>
          </p:nvSpPr>
          <p:spPr bwMode="auto">
            <a:xfrm>
              <a:off x="1486743" y="3634821"/>
              <a:ext cx="540114" cy="87026"/>
            </a:xfrm>
            <a:custGeom>
              <a:avLst/>
              <a:gdLst/>
              <a:ahLst/>
              <a:cxnLst>
                <a:cxn ang="0">
                  <a:pos x="1162" y="191"/>
                </a:cxn>
                <a:cxn ang="0">
                  <a:pos x="1175" y="0"/>
                </a:cxn>
                <a:cxn ang="0">
                  <a:pos x="13" y="0"/>
                </a:cxn>
                <a:cxn ang="0">
                  <a:pos x="0" y="191"/>
                </a:cxn>
                <a:cxn ang="0">
                  <a:pos x="1162" y="191"/>
                </a:cxn>
              </a:cxnLst>
              <a:rect l="0" t="0" r="r" b="b"/>
              <a:pathLst>
                <a:path w="1175" h="191">
                  <a:moveTo>
                    <a:pt x="1162" y="191"/>
                  </a:moveTo>
                  <a:lnTo>
                    <a:pt x="1175" y="0"/>
                  </a:lnTo>
                  <a:lnTo>
                    <a:pt x="13" y="0"/>
                  </a:lnTo>
                  <a:lnTo>
                    <a:pt x="0" y="191"/>
                  </a:lnTo>
                  <a:lnTo>
                    <a:pt x="1162" y="191"/>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763" name="Freeform 18"/>
            <p:cNvSpPr>
              <a:spLocks/>
            </p:cNvSpPr>
            <p:nvPr/>
          </p:nvSpPr>
          <p:spPr bwMode="auto">
            <a:xfrm>
              <a:off x="2021330" y="3634821"/>
              <a:ext cx="73213" cy="87026"/>
            </a:xfrm>
            <a:custGeom>
              <a:avLst/>
              <a:gdLst/>
              <a:ahLst/>
              <a:cxnLst>
                <a:cxn ang="0">
                  <a:pos x="13" y="0"/>
                </a:cxn>
                <a:cxn ang="0">
                  <a:pos x="0" y="191"/>
                </a:cxn>
                <a:cxn ang="0">
                  <a:pos x="144" y="191"/>
                </a:cxn>
                <a:cxn ang="0">
                  <a:pos x="159" y="0"/>
                </a:cxn>
                <a:cxn ang="0">
                  <a:pos x="13" y="0"/>
                </a:cxn>
              </a:cxnLst>
              <a:rect l="0" t="0" r="r" b="b"/>
              <a:pathLst>
                <a:path w="159" h="191">
                  <a:moveTo>
                    <a:pt x="13" y="0"/>
                  </a:moveTo>
                  <a:lnTo>
                    <a:pt x="0" y="191"/>
                  </a:lnTo>
                  <a:lnTo>
                    <a:pt x="144" y="191"/>
                  </a:lnTo>
                  <a:lnTo>
                    <a:pt x="159" y="0"/>
                  </a:lnTo>
                  <a:lnTo>
                    <a:pt x="13" y="0"/>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764" name="Freeform 19"/>
            <p:cNvSpPr>
              <a:spLocks/>
            </p:cNvSpPr>
            <p:nvPr/>
          </p:nvSpPr>
          <p:spPr bwMode="auto">
            <a:xfrm>
              <a:off x="1419055" y="3634821"/>
              <a:ext cx="73213" cy="87026"/>
            </a:xfrm>
            <a:custGeom>
              <a:avLst/>
              <a:gdLst/>
              <a:ahLst/>
              <a:cxnLst>
                <a:cxn ang="0">
                  <a:pos x="160" y="0"/>
                </a:cxn>
                <a:cxn ang="0">
                  <a:pos x="16" y="0"/>
                </a:cxn>
                <a:cxn ang="0">
                  <a:pos x="0" y="191"/>
                </a:cxn>
                <a:cxn ang="0">
                  <a:pos x="147" y="191"/>
                </a:cxn>
                <a:cxn ang="0">
                  <a:pos x="160" y="0"/>
                </a:cxn>
              </a:cxnLst>
              <a:rect l="0" t="0" r="r" b="b"/>
              <a:pathLst>
                <a:path w="160" h="191">
                  <a:moveTo>
                    <a:pt x="160" y="0"/>
                  </a:moveTo>
                  <a:lnTo>
                    <a:pt x="16" y="0"/>
                  </a:lnTo>
                  <a:lnTo>
                    <a:pt x="0" y="191"/>
                  </a:lnTo>
                  <a:lnTo>
                    <a:pt x="147" y="191"/>
                  </a:lnTo>
                  <a:lnTo>
                    <a:pt x="160" y="0"/>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765" name="Freeform 20"/>
            <p:cNvSpPr>
              <a:spLocks/>
            </p:cNvSpPr>
            <p:nvPr/>
          </p:nvSpPr>
          <p:spPr bwMode="auto">
            <a:xfrm>
              <a:off x="1351369" y="3634821"/>
              <a:ext cx="74594" cy="87026"/>
            </a:xfrm>
            <a:custGeom>
              <a:avLst/>
              <a:gdLst/>
              <a:ahLst/>
              <a:cxnLst>
                <a:cxn ang="0">
                  <a:pos x="145" y="191"/>
                </a:cxn>
                <a:cxn ang="0">
                  <a:pos x="161" y="0"/>
                </a:cxn>
                <a:cxn ang="0">
                  <a:pos x="15" y="0"/>
                </a:cxn>
                <a:cxn ang="0">
                  <a:pos x="0" y="191"/>
                </a:cxn>
                <a:cxn ang="0">
                  <a:pos x="145" y="191"/>
                </a:cxn>
              </a:cxnLst>
              <a:rect l="0" t="0" r="r" b="b"/>
              <a:pathLst>
                <a:path w="161" h="191">
                  <a:moveTo>
                    <a:pt x="145" y="191"/>
                  </a:moveTo>
                  <a:lnTo>
                    <a:pt x="161" y="0"/>
                  </a:lnTo>
                  <a:lnTo>
                    <a:pt x="15" y="0"/>
                  </a:lnTo>
                  <a:lnTo>
                    <a:pt x="0" y="191"/>
                  </a:lnTo>
                  <a:lnTo>
                    <a:pt x="145" y="191"/>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766" name="Freeform 21"/>
            <p:cNvSpPr>
              <a:spLocks/>
            </p:cNvSpPr>
            <p:nvPr/>
          </p:nvSpPr>
          <p:spPr bwMode="auto">
            <a:xfrm>
              <a:off x="1285064" y="3634821"/>
              <a:ext cx="73213" cy="87026"/>
            </a:xfrm>
            <a:custGeom>
              <a:avLst/>
              <a:gdLst/>
              <a:ahLst/>
              <a:cxnLst>
                <a:cxn ang="0">
                  <a:pos x="144" y="191"/>
                </a:cxn>
                <a:cxn ang="0">
                  <a:pos x="159" y="0"/>
                </a:cxn>
                <a:cxn ang="0">
                  <a:pos x="13" y="0"/>
                </a:cxn>
                <a:cxn ang="0">
                  <a:pos x="0" y="191"/>
                </a:cxn>
                <a:cxn ang="0">
                  <a:pos x="144" y="191"/>
                </a:cxn>
              </a:cxnLst>
              <a:rect l="0" t="0" r="r" b="b"/>
              <a:pathLst>
                <a:path w="159" h="191">
                  <a:moveTo>
                    <a:pt x="144" y="191"/>
                  </a:moveTo>
                  <a:lnTo>
                    <a:pt x="159" y="0"/>
                  </a:lnTo>
                  <a:lnTo>
                    <a:pt x="13" y="0"/>
                  </a:lnTo>
                  <a:lnTo>
                    <a:pt x="0" y="191"/>
                  </a:lnTo>
                  <a:lnTo>
                    <a:pt x="144" y="191"/>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767" name="Freeform 22"/>
            <p:cNvSpPr>
              <a:spLocks/>
            </p:cNvSpPr>
            <p:nvPr/>
          </p:nvSpPr>
          <p:spPr bwMode="auto">
            <a:xfrm>
              <a:off x="1211851" y="3706652"/>
              <a:ext cx="8288" cy="15195"/>
            </a:xfrm>
            <a:custGeom>
              <a:avLst/>
              <a:gdLst/>
              <a:ahLst/>
              <a:cxnLst>
                <a:cxn ang="0">
                  <a:pos x="14" y="35"/>
                </a:cxn>
                <a:cxn ang="0">
                  <a:pos x="18" y="0"/>
                </a:cxn>
                <a:cxn ang="0">
                  <a:pos x="0" y="35"/>
                </a:cxn>
                <a:cxn ang="0">
                  <a:pos x="14" y="35"/>
                </a:cxn>
              </a:cxnLst>
              <a:rect l="0" t="0" r="r" b="b"/>
              <a:pathLst>
                <a:path w="18" h="35">
                  <a:moveTo>
                    <a:pt x="14" y="35"/>
                  </a:moveTo>
                  <a:lnTo>
                    <a:pt x="18" y="0"/>
                  </a:lnTo>
                  <a:lnTo>
                    <a:pt x="0" y="35"/>
                  </a:lnTo>
                  <a:lnTo>
                    <a:pt x="14" y="35"/>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768" name="Freeform 23"/>
            <p:cNvSpPr>
              <a:spLocks/>
            </p:cNvSpPr>
            <p:nvPr/>
          </p:nvSpPr>
          <p:spPr bwMode="auto">
            <a:xfrm>
              <a:off x="1218758" y="3634821"/>
              <a:ext cx="73213" cy="87026"/>
            </a:xfrm>
            <a:custGeom>
              <a:avLst/>
              <a:gdLst/>
              <a:ahLst/>
              <a:cxnLst>
                <a:cxn ang="0">
                  <a:pos x="4" y="156"/>
                </a:cxn>
                <a:cxn ang="0">
                  <a:pos x="0" y="191"/>
                </a:cxn>
                <a:cxn ang="0">
                  <a:pos x="145" y="191"/>
                </a:cxn>
                <a:cxn ang="0">
                  <a:pos x="158" y="0"/>
                </a:cxn>
                <a:cxn ang="0">
                  <a:pos x="80" y="0"/>
                </a:cxn>
                <a:cxn ang="0">
                  <a:pos x="4" y="156"/>
                </a:cxn>
              </a:cxnLst>
              <a:rect l="0" t="0" r="r" b="b"/>
              <a:pathLst>
                <a:path w="158" h="191">
                  <a:moveTo>
                    <a:pt x="4" y="156"/>
                  </a:moveTo>
                  <a:lnTo>
                    <a:pt x="0" y="191"/>
                  </a:lnTo>
                  <a:lnTo>
                    <a:pt x="145" y="191"/>
                  </a:lnTo>
                  <a:lnTo>
                    <a:pt x="158" y="0"/>
                  </a:lnTo>
                  <a:lnTo>
                    <a:pt x="80" y="0"/>
                  </a:lnTo>
                  <a:lnTo>
                    <a:pt x="4" y="156"/>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769" name="Rectangle 24"/>
            <p:cNvSpPr>
              <a:spLocks noChangeArrowheads="1"/>
            </p:cNvSpPr>
            <p:nvPr/>
          </p:nvSpPr>
          <p:spPr bwMode="auto">
            <a:xfrm>
              <a:off x="1211851" y="3721847"/>
              <a:ext cx="1312296" cy="8288"/>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770" name="Rectangle 25"/>
            <p:cNvSpPr>
              <a:spLocks noChangeArrowheads="1"/>
            </p:cNvSpPr>
            <p:nvPr/>
          </p:nvSpPr>
          <p:spPr bwMode="auto">
            <a:xfrm>
              <a:off x="1211851" y="3763288"/>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771" name="Rectangle 26"/>
            <p:cNvSpPr>
              <a:spLocks noChangeArrowheads="1"/>
            </p:cNvSpPr>
            <p:nvPr/>
          </p:nvSpPr>
          <p:spPr bwMode="auto">
            <a:xfrm>
              <a:off x="1211851" y="3746712"/>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772" name="Freeform 27"/>
            <p:cNvSpPr>
              <a:spLocks/>
            </p:cNvSpPr>
            <p:nvPr/>
          </p:nvSpPr>
          <p:spPr bwMode="auto">
            <a:xfrm>
              <a:off x="1211851" y="3730135"/>
              <a:ext cx="1312296" cy="16576"/>
            </a:xfrm>
            <a:custGeom>
              <a:avLst/>
              <a:gdLst/>
              <a:ahLst/>
              <a:cxnLst>
                <a:cxn ang="0">
                  <a:pos x="2848" y="36"/>
                </a:cxn>
                <a:cxn ang="0">
                  <a:pos x="2848" y="21"/>
                </a:cxn>
                <a:cxn ang="0">
                  <a:pos x="2848" y="0"/>
                </a:cxn>
                <a:cxn ang="0">
                  <a:pos x="0" y="0"/>
                </a:cxn>
                <a:cxn ang="0">
                  <a:pos x="0" y="36"/>
                </a:cxn>
                <a:cxn ang="0">
                  <a:pos x="2848" y="36"/>
                </a:cxn>
              </a:cxnLst>
              <a:rect l="0" t="0" r="r" b="b"/>
              <a:pathLst>
                <a:path w="2848" h="36">
                  <a:moveTo>
                    <a:pt x="2848" y="36"/>
                  </a:moveTo>
                  <a:lnTo>
                    <a:pt x="2848" y="21"/>
                  </a:lnTo>
                  <a:lnTo>
                    <a:pt x="2848" y="0"/>
                  </a:lnTo>
                  <a:lnTo>
                    <a:pt x="0" y="0"/>
                  </a:lnTo>
                  <a:lnTo>
                    <a:pt x="0" y="36"/>
                  </a:lnTo>
                  <a:lnTo>
                    <a:pt x="2848" y="36"/>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773" name="Rectangle 28"/>
            <p:cNvSpPr>
              <a:spLocks noChangeArrowheads="1"/>
            </p:cNvSpPr>
            <p:nvPr/>
          </p:nvSpPr>
          <p:spPr bwMode="auto">
            <a:xfrm>
              <a:off x="1211851" y="3813017"/>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774" name="Rectangle 29"/>
            <p:cNvSpPr>
              <a:spLocks noChangeArrowheads="1"/>
            </p:cNvSpPr>
            <p:nvPr/>
          </p:nvSpPr>
          <p:spPr bwMode="auto">
            <a:xfrm>
              <a:off x="1211851" y="3796441"/>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775" name="Rectangle 30"/>
            <p:cNvSpPr>
              <a:spLocks noChangeArrowheads="1"/>
            </p:cNvSpPr>
            <p:nvPr/>
          </p:nvSpPr>
          <p:spPr bwMode="auto">
            <a:xfrm>
              <a:off x="1211851" y="3779864"/>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776" name="Rectangle 31"/>
            <p:cNvSpPr>
              <a:spLocks noChangeArrowheads="1"/>
            </p:cNvSpPr>
            <p:nvPr/>
          </p:nvSpPr>
          <p:spPr bwMode="auto">
            <a:xfrm>
              <a:off x="1211851" y="3847551"/>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777" name="Rectangle 32"/>
            <p:cNvSpPr>
              <a:spLocks noChangeArrowheads="1"/>
            </p:cNvSpPr>
            <p:nvPr/>
          </p:nvSpPr>
          <p:spPr bwMode="auto">
            <a:xfrm>
              <a:off x="1211851" y="4031273"/>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778" name="Rectangle 33"/>
            <p:cNvSpPr>
              <a:spLocks noChangeArrowheads="1"/>
            </p:cNvSpPr>
            <p:nvPr/>
          </p:nvSpPr>
          <p:spPr bwMode="auto">
            <a:xfrm>
              <a:off x="1211851" y="3998120"/>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779" name="Rectangle 34"/>
            <p:cNvSpPr>
              <a:spLocks noChangeArrowheads="1"/>
            </p:cNvSpPr>
            <p:nvPr/>
          </p:nvSpPr>
          <p:spPr bwMode="auto">
            <a:xfrm>
              <a:off x="1211851" y="4014696"/>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780" name="Rectangle 35"/>
            <p:cNvSpPr>
              <a:spLocks noChangeArrowheads="1"/>
            </p:cNvSpPr>
            <p:nvPr/>
          </p:nvSpPr>
          <p:spPr bwMode="auto">
            <a:xfrm>
              <a:off x="1211851" y="3864127"/>
              <a:ext cx="1312296" cy="133993"/>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781" name="Rectangle 36"/>
            <p:cNvSpPr>
              <a:spLocks noChangeArrowheads="1"/>
            </p:cNvSpPr>
            <p:nvPr/>
          </p:nvSpPr>
          <p:spPr bwMode="auto">
            <a:xfrm>
              <a:off x="1211851" y="3829593"/>
              <a:ext cx="1312296" cy="17958"/>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782" name="Rectangle 37"/>
            <p:cNvSpPr>
              <a:spLocks noChangeArrowheads="1"/>
            </p:cNvSpPr>
            <p:nvPr/>
          </p:nvSpPr>
          <p:spPr bwMode="auto">
            <a:xfrm>
              <a:off x="1211851" y="4064425"/>
              <a:ext cx="1312296" cy="8288"/>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783" name="Rectangle 38"/>
            <p:cNvSpPr>
              <a:spLocks noChangeArrowheads="1"/>
            </p:cNvSpPr>
            <p:nvPr/>
          </p:nvSpPr>
          <p:spPr bwMode="auto">
            <a:xfrm>
              <a:off x="1211851" y="4047849"/>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784" name="Freeform 39"/>
            <p:cNvSpPr>
              <a:spLocks/>
            </p:cNvSpPr>
            <p:nvPr/>
          </p:nvSpPr>
          <p:spPr bwMode="auto">
            <a:xfrm>
              <a:off x="2524147" y="3634821"/>
              <a:ext cx="42823" cy="437893"/>
            </a:xfrm>
            <a:custGeom>
              <a:avLst/>
              <a:gdLst/>
              <a:ahLst/>
              <a:cxnLst>
                <a:cxn ang="0">
                  <a:pos x="95" y="0"/>
                </a:cxn>
                <a:cxn ang="0">
                  <a:pos x="0" y="229"/>
                </a:cxn>
                <a:cxn ang="0">
                  <a:pos x="0" y="952"/>
                </a:cxn>
                <a:cxn ang="0">
                  <a:pos x="95" y="762"/>
                </a:cxn>
                <a:cxn ang="0">
                  <a:pos x="95" y="0"/>
                </a:cxn>
              </a:cxnLst>
              <a:rect l="0" t="0" r="r" b="b"/>
              <a:pathLst>
                <a:path w="95" h="952">
                  <a:moveTo>
                    <a:pt x="95" y="0"/>
                  </a:moveTo>
                  <a:lnTo>
                    <a:pt x="0" y="229"/>
                  </a:lnTo>
                  <a:lnTo>
                    <a:pt x="0" y="952"/>
                  </a:lnTo>
                  <a:lnTo>
                    <a:pt x="95" y="762"/>
                  </a:lnTo>
                  <a:lnTo>
                    <a:pt x="95" y="0"/>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785" name="Line 40"/>
            <p:cNvSpPr>
              <a:spLocks noChangeShapeType="1"/>
            </p:cNvSpPr>
            <p:nvPr/>
          </p:nvSpPr>
          <p:spPr bwMode="auto">
            <a:xfrm flipV="1">
              <a:off x="2524147" y="3634821"/>
              <a:ext cx="42823" cy="104984"/>
            </a:xfrm>
            <a:prstGeom prst="line">
              <a:avLst/>
            </a:prstGeom>
            <a:no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786" name="Freeform 41"/>
            <p:cNvSpPr>
              <a:spLocks/>
            </p:cNvSpPr>
            <p:nvPr/>
          </p:nvSpPr>
          <p:spPr bwMode="auto">
            <a:xfrm>
              <a:off x="2524147" y="3634821"/>
              <a:ext cx="42823" cy="437893"/>
            </a:xfrm>
            <a:custGeom>
              <a:avLst/>
              <a:gdLst/>
              <a:ahLst/>
              <a:cxnLst>
                <a:cxn ang="0">
                  <a:pos x="95" y="0"/>
                </a:cxn>
                <a:cxn ang="0">
                  <a:pos x="95" y="762"/>
                </a:cxn>
                <a:cxn ang="0">
                  <a:pos x="0" y="952"/>
                </a:cxn>
              </a:cxnLst>
              <a:rect l="0" t="0" r="r" b="b"/>
              <a:pathLst>
                <a:path w="95" h="952">
                  <a:moveTo>
                    <a:pt x="95" y="0"/>
                  </a:moveTo>
                  <a:lnTo>
                    <a:pt x="95" y="762"/>
                  </a:lnTo>
                  <a:lnTo>
                    <a:pt x="0" y="952"/>
                  </a:lnTo>
                </a:path>
              </a:pathLst>
            </a:custGeom>
            <a:solidFill>
              <a:srgbClr val="2C95DD">
                <a:lumMod val="40000"/>
                <a:lumOff val="6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787" name="Line 42"/>
            <p:cNvSpPr>
              <a:spLocks noChangeShapeType="1"/>
            </p:cNvSpPr>
            <p:nvPr/>
          </p:nvSpPr>
          <p:spPr bwMode="auto">
            <a:xfrm flipV="1">
              <a:off x="2524147" y="3739804"/>
              <a:ext cx="1382" cy="332909"/>
            </a:xfrm>
            <a:prstGeom prst="line">
              <a:avLst/>
            </a:prstGeom>
            <a:no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788" name="Freeform 43"/>
            <p:cNvSpPr>
              <a:spLocks/>
            </p:cNvSpPr>
            <p:nvPr/>
          </p:nvSpPr>
          <p:spPr bwMode="auto">
            <a:xfrm>
              <a:off x="1211851" y="3634821"/>
              <a:ext cx="1355119" cy="87026"/>
            </a:xfrm>
            <a:custGeom>
              <a:avLst/>
              <a:gdLst/>
              <a:ahLst/>
              <a:cxnLst>
                <a:cxn ang="0">
                  <a:pos x="0" y="191"/>
                </a:cxn>
                <a:cxn ang="0">
                  <a:pos x="94" y="0"/>
                </a:cxn>
                <a:cxn ang="0">
                  <a:pos x="2943" y="0"/>
                </a:cxn>
              </a:cxnLst>
              <a:rect l="0" t="0" r="r" b="b"/>
              <a:pathLst>
                <a:path w="2943" h="191">
                  <a:moveTo>
                    <a:pt x="0" y="191"/>
                  </a:moveTo>
                  <a:lnTo>
                    <a:pt x="94" y="0"/>
                  </a:lnTo>
                  <a:lnTo>
                    <a:pt x="2943" y="0"/>
                  </a:lnTo>
                </a:path>
              </a:pathLst>
            </a:custGeom>
            <a:solidFill>
              <a:srgbClr val="2C95DD">
                <a:lumMod val="40000"/>
                <a:lumOff val="6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789" name="Freeform 44"/>
            <p:cNvSpPr>
              <a:spLocks/>
            </p:cNvSpPr>
            <p:nvPr/>
          </p:nvSpPr>
          <p:spPr bwMode="auto">
            <a:xfrm>
              <a:off x="1211851" y="3721847"/>
              <a:ext cx="1312296" cy="350867"/>
            </a:xfrm>
            <a:custGeom>
              <a:avLst/>
              <a:gdLst/>
              <a:ahLst/>
              <a:cxnLst>
                <a:cxn ang="0">
                  <a:pos x="0" y="0"/>
                </a:cxn>
                <a:cxn ang="0">
                  <a:pos x="0" y="761"/>
                </a:cxn>
                <a:cxn ang="0">
                  <a:pos x="2848" y="761"/>
                </a:cxn>
              </a:cxnLst>
              <a:rect l="0" t="0" r="r" b="b"/>
              <a:pathLst>
                <a:path w="2848" h="761">
                  <a:moveTo>
                    <a:pt x="0" y="0"/>
                  </a:moveTo>
                  <a:lnTo>
                    <a:pt x="0" y="761"/>
                  </a:lnTo>
                  <a:lnTo>
                    <a:pt x="2848" y="761"/>
                  </a:lnTo>
                </a:path>
              </a:pathLst>
            </a:custGeom>
            <a:solidFill>
              <a:srgbClr val="2C95DD">
                <a:lumMod val="40000"/>
                <a:lumOff val="6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790" name="Freeform 45"/>
            <p:cNvSpPr>
              <a:spLocks/>
            </p:cNvSpPr>
            <p:nvPr/>
          </p:nvSpPr>
          <p:spPr bwMode="auto">
            <a:xfrm>
              <a:off x="1211851" y="3721847"/>
              <a:ext cx="1312296" cy="17958"/>
            </a:xfrm>
            <a:custGeom>
              <a:avLst/>
              <a:gdLst/>
              <a:ahLst/>
              <a:cxnLst>
                <a:cxn ang="0">
                  <a:pos x="2848" y="38"/>
                </a:cxn>
                <a:cxn ang="0">
                  <a:pos x="2848" y="0"/>
                </a:cxn>
                <a:cxn ang="0">
                  <a:pos x="0" y="0"/>
                </a:cxn>
              </a:cxnLst>
              <a:rect l="0" t="0" r="r" b="b"/>
              <a:pathLst>
                <a:path w="2848" h="38">
                  <a:moveTo>
                    <a:pt x="2848" y="38"/>
                  </a:moveTo>
                  <a:lnTo>
                    <a:pt x="2848" y="0"/>
                  </a:lnTo>
                  <a:lnTo>
                    <a:pt x="0" y="0"/>
                  </a:lnTo>
                </a:path>
              </a:pathLst>
            </a:custGeom>
            <a:solidFill>
              <a:srgbClr val="2C95DD">
                <a:lumMod val="40000"/>
                <a:lumOff val="6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791" name="Rectangle 46"/>
            <p:cNvSpPr>
              <a:spLocks noChangeArrowheads="1"/>
            </p:cNvSpPr>
            <p:nvPr/>
          </p:nvSpPr>
          <p:spPr bwMode="auto">
            <a:xfrm>
              <a:off x="1279538" y="3817161"/>
              <a:ext cx="593111" cy="138499"/>
            </a:xfrm>
            <a:prstGeom prst="rect">
              <a:avLst/>
            </a:prstGeom>
            <a:solidFill>
              <a:srgbClr val="2C95DD">
                <a:lumMod val="40000"/>
                <a:lumOff val="60000"/>
              </a:srgbClr>
            </a:solid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defRPr/>
              </a:pPr>
              <a:r>
                <a:rPr lang="en-US" sz="900" b="1" kern="0">
                  <a:solidFill>
                    <a:srgbClr val="000000"/>
                  </a:solidFill>
                  <a:cs typeface="Calibri" pitchFamily="34" charset="0"/>
                </a:rPr>
                <a:t>2 - Data Link</a:t>
              </a:r>
              <a:endParaRPr lang="en-US" sz="900" kern="0">
                <a:solidFill>
                  <a:srgbClr val="000000"/>
                </a:solidFill>
                <a:cs typeface="Calibri" pitchFamily="34" charset="0"/>
              </a:endParaRPr>
            </a:p>
          </p:txBody>
        </p:sp>
        <p:sp>
          <p:nvSpPr>
            <p:cNvPr id="792" name="Freeform 47"/>
            <p:cNvSpPr>
              <a:spLocks/>
            </p:cNvSpPr>
            <p:nvPr/>
          </p:nvSpPr>
          <p:spPr bwMode="auto">
            <a:xfrm>
              <a:off x="2489613" y="1203619"/>
              <a:ext cx="71831" cy="104984"/>
            </a:xfrm>
            <a:custGeom>
              <a:avLst/>
              <a:gdLst/>
              <a:ahLst/>
              <a:cxnLst>
                <a:cxn ang="0">
                  <a:pos x="155" y="41"/>
                </a:cxn>
                <a:cxn ang="0">
                  <a:pos x="156" y="0"/>
                </a:cxn>
                <a:cxn ang="0">
                  <a:pos x="13" y="0"/>
                </a:cxn>
                <a:cxn ang="0">
                  <a:pos x="0" y="191"/>
                </a:cxn>
                <a:cxn ang="0">
                  <a:pos x="75" y="191"/>
                </a:cxn>
                <a:cxn ang="0">
                  <a:pos x="75" y="229"/>
                </a:cxn>
                <a:cxn ang="0">
                  <a:pos x="155" y="41"/>
                </a:cxn>
              </a:cxnLst>
              <a:rect l="0" t="0" r="r" b="b"/>
              <a:pathLst>
                <a:path w="156" h="229">
                  <a:moveTo>
                    <a:pt x="155" y="41"/>
                  </a:moveTo>
                  <a:lnTo>
                    <a:pt x="156" y="0"/>
                  </a:lnTo>
                  <a:lnTo>
                    <a:pt x="13" y="0"/>
                  </a:lnTo>
                  <a:lnTo>
                    <a:pt x="0" y="191"/>
                  </a:lnTo>
                  <a:lnTo>
                    <a:pt x="75" y="191"/>
                  </a:lnTo>
                  <a:lnTo>
                    <a:pt x="75" y="229"/>
                  </a:lnTo>
                  <a:lnTo>
                    <a:pt x="155" y="41"/>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793" name="Freeform 48"/>
            <p:cNvSpPr>
              <a:spLocks/>
            </p:cNvSpPr>
            <p:nvPr/>
          </p:nvSpPr>
          <p:spPr bwMode="auto">
            <a:xfrm>
              <a:off x="2560062" y="1203619"/>
              <a:ext cx="6907" cy="19339"/>
            </a:xfrm>
            <a:custGeom>
              <a:avLst/>
              <a:gdLst/>
              <a:ahLst/>
              <a:cxnLst>
                <a:cxn ang="0">
                  <a:pos x="1" y="0"/>
                </a:cxn>
                <a:cxn ang="0">
                  <a:pos x="0" y="41"/>
                </a:cxn>
                <a:cxn ang="0">
                  <a:pos x="15" y="0"/>
                </a:cxn>
                <a:cxn ang="0">
                  <a:pos x="1" y="0"/>
                </a:cxn>
              </a:cxnLst>
              <a:rect l="0" t="0" r="r" b="b"/>
              <a:pathLst>
                <a:path w="15" h="41">
                  <a:moveTo>
                    <a:pt x="1" y="0"/>
                  </a:moveTo>
                  <a:lnTo>
                    <a:pt x="0" y="41"/>
                  </a:lnTo>
                  <a:lnTo>
                    <a:pt x="15" y="0"/>
                  </a:lnTo>
                  <a:lnTo>
                    <a:pt x="1" y="0"/>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794" name="Freeform 49"/>
            <p:cNvSpPr>
              <a:spLocks/>
            </p:cNvSpPr>
            <p:nvPr/>
          </p:nvSpPr>
          <p:spPr bwMode="auto">
            <a:xfrm>
              <a:off x="2421926" y="1203619"/>
              <a:ext cx="73213" cy="88407"/>
            </a:xfrm>
            <a:custGeom>
              <a:avLst/>
              <a:gdLst/>
              <a:ahLst/>
              <a:cxnLst>
                <a:cxn ang="0">
                  <a:pos x="146" y="191"/>
                </a:cxn>
                <a:cxn ang="0">
                  <a:pos x="159" y="0"/>
                </a:cxn>
                <a:cxn ang="0">
                  <a:pos x="13" y="0"/>
                </a:cxn>
                <a:cxn ang="0">
                  <a:pos x="0" y="191"/>
                </a:cxn>
                <a:cxn ang="0">
                  <a:pos x="146" y="191"/>
                </a:cxn>
              </a:cxnLst>
              <a:rect l="0" t="0" r="r" b="b"/>
              <a:pathLst>
                <a:path w="159" h="191">
                  <a:moveTo>
                    <a:pt x="146" y="191"/>
                  </a:moveTo>
                  <a:lnTo>
                    <a:pt x="159" y="0"/>
                  </a:lnTo>
                  <a:lnTo>
                    <a:pt x="13" y="0"/>
                  </a:lnTo>
                  <a:lnTo>
                    <a:pt x="0" y="191"/>
                  </a:lnTo>
                  <a:lnTo>
                    <a:pt x="146" y="191"/>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795" name="Freeform 50"/>
            <p:cNvSpPr>
              <a:spLocks/>
            </p:cNvSpPr>
            <p:nvPr/>
          </p:nvSpPr>
          <p:spPr bwMode="auto">
            <a:xfrm>
              <a:off x="2355620" y="1203619"/>
              <a:ext cx="71831" cy="88407"/>
            </a:xfrm>
            <a:custGeom>
              <a:avLst/>
              <a:gdLst/>
              <a:ahLst/>
              <a:cxnLst>
                <a:cxn ang="0">
                  <a:pos x="145" y="191"/>
                </a:cxn>
                <a:cxn ang="0">
                  <a:pos x="158" y="0"/>
                </a:cxn>
                <a:cxn ang="0">
                  <a:pos x="13" y="0"/>
                </a:cxn>
                <a:cxn ang="0">
                  <a:pos x="0" y="191"/>
                </a:cxn>
                <a:cxn ang="0">
                  <a:pos x="145" y="191"/>
                </a:cxn>
              </a:cxnLst>
              <a:rect l="0" t="0" r="r" b="b"/>
              <a:pathLst>
                <a:path w="158" h="191">
                  <a:moveTo>
                    <a:pt x="145" y="191"/>
                  </a:moveTo>
                  <a:lnTo>
                    <a:pt x="158" y="0"/>
                  </a:lnTo>
                  <a:lnTo>
                    <a:pt x="13" y="0"/>
                  </a:lnTo>
                  <a:lnTo>
                    <a:pt x="0" y="191"/>
                  </a:lnTo>
                  <a:lnTo>
                    <a:pt x="145" y="191"/>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796" name="Freeform 51"/>
            <p:cNvSpPr>
              <a:spLocks/>
            </p:cNvSpPr>
            <p:nvPr/>
          </p:nvSpPr>
          <p:spPr bwMode="auto">
            <a:xfrm>
              <a:off x="2221629" y="1203619"/>
              <a:ext cx="73213" cy="88407"/>
            </a:xfrm>
            <a:custGeom>
              <a:avLst/>
              <a:gdLst/>
              <a:ahLst/>
              <a:cxnLst>
                <a:cxn ang="0">
                  <a:pos x="144" y="191"/>
                </a:cxn>
                <a:cxn ang="0">
                  <a:pos x="160" y="0"/>
                </a:cxn>
                <a:cxn ang="0">
                  <a:pos x="13" y="0"/>
                </a:cxn>
                <a:cxn ang="0">
                  <a:pos x="0" y="191"/>
                </a:cxn>
                <a:cxn ang="0">
                  <a:pos x="144" y="191"/>
                </a:cxn>
              </a:cxnLst>
              <a:rect l="0" t="0" r="r" b="b"/>
              <a:pathLst>
                <a:path w="160" h="191">
                  <a:moveTo>
                    <a:pt x="144" y="191"/>
                  </a:moveTo>
                  <a:lnTo>
                    <a:pt x="160" y="0"/>
                  </a:lnTo>
                  <a:lnTo>
                    <a:pt x="13" y="0"/>
                  </a:lnTo>
                  <a:lnTo>
                    <a:pt x="0" y="191"/>
                  </a:lnTo>
                  <a:lnTo>
                    <a:pt x="144" y="191"/>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797" name="Freeform 52"/>
            <p:cNvSpPr>
              <a:spLocks/>
            </p:cNvSpPr>
            <p:nvPr/>
          </p:nvSpPr>
          <p:spPr bwMode="auto">
            <a:xfrm>
              <a:off x="2287934" y="1203619"/>
              <a:ext cx="73213" cy="88407"/>
            </a:xfrm>
            <a:custGeom>
              <a:avLst/>
              <a:gdLst/>
              <a:ahLst/>
              <a:cxnLst>
                <a:cxn ang="0">
                  <a:pos x="16" y="0"/>
                </a:cxn>
                <a:cxn ang="0">
                  <a:pos x="0" y="191"/>
                </a:cxn>
                <a:cxn ang="0">
                  <a:pos x="147" y="191"/>
                </a:cxn>
                <a:cxn ang="0">
                  <a:pos x="160" y="0"/>
                </a:cxn>
                <a:cxn ang="0">
                  <a:pos x="16" y="0"/>
                </a:cxn>
              </a:cxnLst>
              <a:rect l="0" t="0" r="r" b="b"/>
              <a:pathLst>
                <a:path w="160" h="191">
                  <a:moveTo>
                    <a:pt x="16" y="0"/>
                  </a:moveTo>
                  <a:lnTo>
                    <a:pt x="0" y="191"/>
                  </a:lnTo>
                  <a:lnTo>
                    <a:pt x="147" y="191"/>
                  </a:lnTo>
                  <a:lnTo>
                    <a:pt x="160" y="0"/>
                  </a:lnTo>
                  <a:lnTo>
                    <a:pt x="16" y="0"/>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798" name="Freeform 53"/>
            <p:cNvSpPr>
              <a:spLocks/>
            </p:cNvSpPr>
            <p:nvPr/>
          </p:nvSpPr>
          <p:spPr bwMode="auto">
            <a:xfrm>
              <a:off x="2087636" y="1203619"/>
              <a:ext cx="73213" cy="88407"/>
            </a:xfrm>
            <a:custGeom>
              <a:avLst/>
              <a:gdLst/>
              <a:ahLst/>
              <a:cxnLst>
                <a:cxn ang="0">
                  <a:pos x="145" y="191"/>
                </a:cxn>
                <a:cxn ang="0">
                  <a:pos x="158" y="0"/>
                </a:cxn>
                <a:cxn ang="0">
                  <a:pos x="15" y="0"/>
                </a:cxn>
                <a:cxn ang="0">
                  <a:pos x="0" y="191"/>
                </a:cxn>
                <a:cxn ang="0">
                  <a:pos x="145" y="191"/>
                </a:cxn>
              </a:cxnLst>
              <a:rect l="0" t="0" r="r" b="b"/>
              <a:pathLst>
                <a:path w="158" h="191">
                  <a:moveTo>
                    <a:pt x="145" y="191"/>
                  </a:moveTo>
                  <a:lnTo>
                    <a:pt x="158" y="0"/>
                  </a:lnTo>
                  <a:lnTo>
                    <a:pt x="15" y="0"/>
                  </a:lnTo>
                  <a:lnTo>
                    <a:pt x="0" y="191"/>
                  </a:lnTo>
                  <a:lnTo>
                    <a:pt x="145" y="191"/>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799" name="Freeform 54"/>
            <p:cNvSpPr>
              <a:spLocks/>
            </p:cNvSpPr>
            <p:nvPr/>
          </p:nvSpPr>
          <p:spPr bwMode="auto">
            <a:xfrm>
              <a:off x="2153941" y="1203619"/>
              <a:ext cx="73213" cy="88407"/>
            </a:xfrm>
            <a:custGeom>
              <a:avLst/>
              <a:gdLst/>
              <a:ahLst/>
              <a:cxnLst>
                <a:cxn ang="0">
                  <a:pos x="13" y="0"/>
                </a:cxn>
                <a:cxn ang="0">
                  <a:pos x="0" y="191"/>
                </a:cxn>
                <a:cxn ang="0">
                  <a:pos x="145" y="191"/>
                </a:cxn>
                <a:cxn ang="0">
                  <a:pos x="158" y="0"/>
                </a:cxn>
                <a:cxn ang="0">
                  <a:pos x="13" y="0"/>
                </a:cxn>
              </a:cxnLst>
              <a:rect l="0" t="0" r="r" b="b"/>
              <a:pathLst>
                <a:path w="158" h="191">
                  <a:moveTo>
                    <a:pt x="13" y="0"/>
                  </a:moveTo>
                  <a:lnTo>
                    <a:pt x="0" y="191"/>
                  </a:lnTo>
                  <a:lnTo>
                    <a:pt x="145" y="191"/>
                  </a:lnTo>
                  <a:lnTo>
                    <a:pt x="158" y="0"/>
                  </a:lnTo>
                  <a:lnTo>
                    <a:pt x="13" y="0"/>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00" name="Freeform 55"/>
            <p:cNvSpPr>
              <a:spLocks/>
            </p:cNvSpPr>
            <p:nvPr/>
          </p:nvSpPr>
          <p:spPr bwMode="auto">
            <a:xfrm>
              <a:off x="1486743" y="1203619"/>
              <a:ext cx="540114" cy="88407"/>
            </a:xfrm>
            <a:custGeom>
              <a:avLst/>
              <a:gdLst/>
              <a:ahLst/>
              <a:cxnLst>
                <a:cxn ang="0">
                  <a:pos x="1162" y="191"/>
                </a:cxn>
                <a:cxn ang="0">
                  <a:pos x="1175" y="0"/>
                </a:cxn>
                <a:cxn ang="0">
                  <a:pos x="13" y="0"/>
                </a:cxn>
                <a:cxn ang="0">
                  <a:pos x="0" y="191"/>
                </a:cxn>
                <a:cxn ang="0">
                  <a:pos x="1162" y="191"/>
                </a:cxn>
              </a:cxnLst>
              <a:rect l="0" t="0" r="r" b="b"/>
              <a:pathLst>
                <a:path w="1175" h="191">
                  <a:moveTo>
                    <a:pt x="1162" y="191"/>
                  </a:moveTo>
                  <a:lnTo>
                    <a:pt x="1175" y="0"/>
                  </a:lnTo>
                  <a:lnTo>
                    <a:pt x="13" y="0"/>
                  </a:lnTo>
                  <a:lnTo>
                    <a:pt x="0" y="191"/>
                  </a:lnTo>
                  <a:lnTo>
                    <a:pt x="1162" y="191"/>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01" name="Freeform 56"/>
            <p:cNvSpPr>
              <a:spLocks/>
            </p:cNvSpPr>
            <p:nvPr/>
          </p:nvSpPr>
          <p:spPr bwMode="auto">
            <a:xfrm>
              <a:off x="2021330" y="1203619"/>
              <a:ext cx="73213" cy="88407"/>
            </a:xfrm>
            <a:custGeom>
              <a:avLst/>
              <a:gdLst/>
              <a:ahLst/>
              <a:cxnLst>
                <a:cxn ang="0">
                  <a:pos x="13" y="0"/>
                </a:cxn>
                <a:cxn ang="0">
                  <a:pos x="0" y="191"/>
                </a:cxn>
                <a:cxn ang="0">
                  <a:pos x="144" y="191"/>
                </a:cxn>
                <a:cxn ang="0">
                  <a:pos x="159" y="0"/>
                </a:cxn>
                <a:cxn ang="0">
                  <a:pos x="13" y="0"/>
                </a:cxn>
              </a:cxnLst>
              <a:rect l="0" t="0" r="r" b="b"/>
              <a:pathLst>
                <a:path w="159" h="191">
                  <a:moveTo>
                    <a:pt x="13" y="0"/>
                  </a:moveTo>
                  <a:lnTo>
                    <a:pt x="0" y="191"/>
                  </a:lnTo>
                  <a:lnTo>
                    <a:pt x="144" y="191"/>
                  </a:lnTo>
                  <a:lnTo>
                    <a:pt x="159" y="0"/>
                  </a:lnTo>
                  <a:lnTo>
                    <a:pt x="13" y="0"/>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02" name="Freeform 57"/>
            <p:cNvSpPr>
              <a:spLocks/>
            </p:cNvSpPr>
            <p:nvPr/>
          </p:nvSpPr>
          <p:spPr bwMode="auto">
            <a:xfrm>
              <a:off x="1419055" y="1203619"/>
              <a:ext cx="73213" cy="88407"/>
            </a:xfrm>
            <a:custGeom>
              <a:avLst/>
              <a:gdLst/>
              <a:ahLst/>
              <a:cxnLst>
                <a:cxn ang="0">
                  <a:pos x="160" y="0"/>
                </a:cxn>
                <a:cxn ang="0">
                  <a:pos x="16" y="0"/>
                </a:cxn>
                <a:cxn ang="0">
                  <a:pos x="0" y="191"/>
                </a:cxn>
                <a:cxn ang="0">
                  <a:pos x="147" y="191"/>
                </a:cxn>
                <a:cxn ang="0">
                  <a:pos x="160" y="0"/>
                </a:cxn>
              </a:cxnLst>
              <a:rect l="0" t="0" r="r" b="b"/>
              <a:pathLst>
                <a:path w="160" h="191">
                  <a:moveTo>
                    <a:pt x="160" y="0"/>
                  </a:moveTo>
                  <a:lnTo>
                    <a:pt x="16" y="0"/>
                  </a:lnTo>
                  <a:lnTo>
                    <a:pt x="0" y="191"/>
                  </a:lnTo>
                  <a:lnTo>
                    <a:pt x="147" y="191"/>
                  </a:lnTo>
                  <a:lnTo>
                    <a:pt x="160" y="0"/>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03" name="Freeform 58"/>
            <p:cNvSpPr>
              <a:spLocks/>
            </p:cNvSpPr>
            <p:nvPr/>
          </p:nvSpPr>
          <p:spPr bwMode="auto">
            <a:xfrm>
              <a:off x="1351369" y="1203619"/>
              <a:ext cx="74594" cy="88407"/>
            </a:xfrm>
            <a:custGeom>
              <a:avLst/>
              <a:gdLst/>
              <a:ahLst/>
              <a:cxnLst>
                <a:cxn ang="0">
                  <a:pos x="145" y="191"/>
                </a:cxn>
                <a:cxn ang="0">
                  <a:pos x="161" y="0"/>
                </a:cxn>
                <a:cxn ang="0">
                  <a:pos x="15" y="0"/>
                </a:cxn>
                <a:cxn ang="0">
                  <a:pos x="0" y="191"/>
                </a:cxn>
                <a:cxn ang="0">
                  <a:pos x="145" y="191"/>
                </a:cxn>
              </a:cxnLst>
              <a:rect l="0" t="0" r="r" b="b"/>
              <a:pathLst>
                <a:path w="161" h="191">
                  <a:moveTo>
                    <a:pt x="145" y="191"/>
                  </a:moveTo>
                  <a:lnTo>
                    <a:pt x="161" y="0"/>
                  </a:lnTo>
                  <a:lnTo>
                    <a:pt x="15" y="0"/>
                  </a:lnTo>
                  <a:lnTo>
                    <a:pt x="0" y="191"/>
                  </a:lnTo>
                  <a:lnTo>
                    <a:pt x="145" y="191"/>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04" name="Freeform 59"/>
            <p:cNvSpPr>
              <a:spLocks/>
            </p:cNvSpPr>
            <p:nvPr/>
          </p:nvSpPr>
          <p:spPr bwMode="auto">
            <a:xfrm>
              <a:off x="1285064" y="1203619"/>
              <a:ext cx="73213" cy="88407"/>
            </a:xfrm>
            <a:custGeom>
              <a:avLst/>
              <a:gdLst/>
              <a:ahLst/>
              <a:cxnLst>
                <a:cxn ang="0">
                  <a:pos x="144" y="191"/>
                </a:cxn>
                <a:cxn ang="0">
                  <a:pos x="159" y="0"/>
                </a:cxn>
                <a:cxn ang="0">
                  <a:pos x="13" y="0"/>
                </a:cxn>
                <a:cxn ang="0">
                  <a:pos x="0" y="191"/>
                </a:cxn>
                <a:cxn ang="0">
                  <a:pos x="144" y="191"/>
                </a:cxn>
              </a:cxnLst>
              <a:rect l="0" t="0" r="r" b="b"/>
              <a:pathLst>
                <a:path w="159" h="191">
                  <a:moveTo>
                    <a:pt x="144" y="191"/>
                  </a:moveTo>
                  <a:lnTo>
                    <a:pt x="159" y="0"/>
                  </a:lnTo>
                  <a:lnTo>
                    <a:pt x="13" y="0"/>
                  </a:lnTo>
                  <a:lnTo>
                    <a:pt x="0" y="191"/>
                  </a:lnTo>
                  <a:lnTo>
                    <a:pt x="144" y="191"/>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05" name="Freeform 60"/>
            <p:cNvSpPr>
              <a:spLocks/>
            </p:cNvSpPr>
            <p:nvPr/>
          </p:nvSpPr>
          <p:spPr bwMode="auto">
            <a:xfrm>
              <a:off x="1211851" y="1275450"/>
              <a:ext cx="8288" cy="16576"/>
            </a:xfrm>
            <a:custGeom>
              <a:avLst/>
              <a:gdLst/>
              <a:ahLst/>
              <a:cxnLst>
                <a:cxn ang="0">
                  <a:pos x="14" y="35"/>
                </a:cxn>
                <a:cxn ang="0">
                  <a:pos x="18" y="0"/>
                </a:cxn>
                <a:cxn ang="0">
                  <a:pos x="0" y="35"/>
                </a:cxn>
                <a:cxn ang="0">
                  <a:pos x="14" y="35"/>
                </a:cxn>
              </a:cxnLst>
              <a:rect l="0" t="0" r="r" b="b"/>
              <a:pathLst>
                <a:path w="18" h="35">
                  <a:moveTo>
                    <a:pt x="14" y="35"/>
                  </a:moveTo>
                  <a:lnTo>
                    <a:pt x="18" y="0"/>
                  </a:lnTo>
                  <a:lnTo>
                    <a:pt x="0" y="35"/>
                  </a:lnTo>
                  <a:lnTo>
                    <a:pt x="14" y="35"/>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06" name="Freeform 61"/>
            <p:cNvSpPr>
              <a:spLocks/>
            </p:cNvSpPr>
            <p:nvPr/>
          </p:nvSpPr>
          <p:spPr bwMode="auto">
            <a:xfrm>
              <a:off x="1218758" y="1203619"/>
              <a:ext cx="73213" cy="88407"/>
            </a:xfrm>
            <a:custGeom>
              <a:avLst/>
              <a:gdLst/>
              <a:ahLst/>
              <a:cxnLst>
                <a:cxn ang="0">
                  <a:pos x="4" y="156"/>
                </a:cxn>
                <a:cxn ang="0">
                  <a:pos x="0" y="191"/>
                </a:cxn>
                <a:cxn ang="0">
                  <a:pos x="145" y="191"/>
                </a:cxn>
                <a:cxn ang="0">
                  <a:pos x="158" y="0"/>
                </a:cxn>
                <a:cxn ang="0">
                  <a:pos x="80" y="0"/>
                </a:cxn>
                <a:cxn ang="0">
                  <a:pos x="4" y="156"/>
                </a:cxn>
              </a:cxnLst>
              <a:rect l="0" t="0" r="r" b="b"/>
              <a:pathLst>
                <a:path w="158" h="191">
                  <a:moveTo>
                    <a:pt x="4" y="156"/>
                  </a:moveTo>
                  <a:lnTo>
                    <a:pt x="0" y="191"/>
                  </a:lnTo>
                  <a:lnTo>
                    <a:pt x="145" y="191"/>
                  </a:lnTo>
                  <a:lnTo>
                    <a:pt x="158" y="0"/>
                  </a:lnTo>
                  <a:lnTo>
                    <a:pt x="80" y="0"/>
                  </a:lnTo>
                  <a:lnTo>
                    <a:pt x="4" y="156"/>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07" name="Rectangle 62"/>
            <p:cNvSpPr>
              <a:spLocks noChangeArrowheads="1"/>
            </p:cNvSpPr>
            <p:nvPr/>
          </p:nvSpPr>
          <p:spPr bwMode="auto">
            <a:xfrm>
              <a:off x="1211851" y="1292027"/>
              <a:ext cx="1312296" cy="6907"/>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08" name="Rectangle 63"/>
            <p:cNvSpPr>
              <a:spLocks noChangeArrowheads="1"/>
            </p:cNvSpPr>
            <p:nvPr/>
          </p:nvSpPr>
          <p:spPr bwMode="auto">
            <a:xfrm>
              <a:off x="1211851" y="1332087"/>
              <a:ext cx="1312296" cy="17958"/>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09" name="Rectangle 64"/>
            <p:cNvSpPr>
              <a:spLocks noChangeArrowheads="1"/>
            </p:cNvSpPr>
            <p:nvPr/>
          </p:nvSpPr>
          <p:spPr bwMode="auto">
            <a:xfrm>
              <a:off x="1211851" y="1315510"/>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10" name="Freeform 65"/>
            <p:cNvSpPr>
              <a:spLocks/>
            </p:cNvSpPr>
            <p:nvPr/>
          </p:nvSpPr>
          <p:spPr bwMode="auto">
            <a:xfrm>
              <a:off x="1211851" y="1298934"/>
              <a:ext cx="1312296" cy="16576"/>
            </a:xfrm>
            <a:custGeom>
              <a:avLst/>
              <a:gdLst/>
              <a:ahLst/>
              <a:cxnLst>
                <a:cxn ang="0">
                  <a:pos x="2848" y="36"/>
                </a:cxn>
                <a:cxn ang="0">
                  <a:pos x="2848" y="22"/>
                </a:cxn>
                <a:cxn ang="0">
                  <a:pos x="2848" y="0"/>
                </a:cxn>
                <a:cxn ang="0">
                  <a:pos x="0" y="0"/>
                </a:cxn>
                <a:cxn ang="0">
                  <a:pos x="0" y="36"/>
                </a:cxn>
                <a:cxn ang="0">
                  <a:pos x="2848" y="36"/>
                </a:cxn>
              </a:cxnLst>
              <a:rect l="0" t="0" r="r" b="b"/>
              <a:pathLst>
                <a:path w="2848" h="36">
                  <a:moveTo>
                    <a:pt x="2848" y="36"/>
                  </a:moveTo>
                  <a:lnTo>
                    <a:pt x="2848" y="22"/>
                  </a:lnTo>
                  <a:lnTo>
                    <a:pt x="2848" y="0"/>
                  </a:lnTo>
                  <a:lnTo>
                    <a:pt x="0" y="0"/>
                  </a:lnTo>
                  <a:lnTo>
                    <a:pt x="0" y="36"/>
                  </a:lnTo>
                  <a:lnTo>
                    <a:pt x="2848" y="36"/>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11" name="Rectangle 66"/>
            <p:cNvSpPr>
              <a:spLocks noChangeArrowheads="1"/>
            </p:cNvSpPr>
            <p:nvPr/>
          </p:nvSpPr>
          <p:spPr bwMode="auto">
            <a:xfrm>
              <a:off x="1211851" y="1383197"/>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12" name="Rectangle 67"/>
            <p:cNvSpPr>
              <a:spLocks noChangeArrowheads="1"/>
            </p:cNvSpPr>
            <p:nvPr/>
          </p:nvSpPr>
          <p:spPr bwMode="auto">
            <a:xfrm>
              <a:off x="1211851" y="1366620"/>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13" name="Rectangle 68"/>
            <p:cNvSpPr>
              <a:spLocks noChangeArrowheads="1"/>
            </p:cNvSpPr>
            <p:nvPr/>
          </p:nvSpPr>
          <p:spPr bwMode="auto">
            <a:xfrm>
              <a:off x="1211851" y="1350044"/>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14" name="Rectangle 69"/>
            <p:cNvSpPr>
              <a:spLocks noChangeArrowheads="1"/>
            </p:cNvSpPr>
            <p:nvPr/>
          </p:nvSpPr>
          <p:spPr bwMode="auto">
            <a:xfrm>
              <a:off x="1211851" y="1416349"/>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15" name="Rectangle 70"/>
            <p:cNvSpPr>
              <a:spLocks noChangeArrowheads="1"/>
            </p:cNvSpPr>
            <p:nvPr/>
          </p:nvSpPr>
          <p:spPr bwMode="auto">
            <a:xfrm>
              <a:off x="1211851" y="1601452"/>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16" name="Rectangle 71"/>
            <p:cNvSpPr>
              <a:spLocks noChangeArrowheads="1"/>
            </p:cNvSpPr>
            <p:nvPr/>
          </p:nvSpPr>
          <p:spPr bwMode="auto">
            <a:xfrm>
              <a:off x="1211851" y="1568299"/>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17" name="Rectangle 72"/>
            <p:cNvSpPr>
              <a:spLocks noChangeArrowheads="1"/>
            </p:cNvSpPr>
            <p:nvPr/>
          </p:nvSpPr>
          <p:spPr bwMode="auto">
            <a:xfrm>
              <a:off x="1211851" y="1584876"/>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18" name="Rectangle 73"/>
            <p:cNvSpPr>
              <a:spLocks noChangeArrowheads="1"/>
            </p:cNvSpPr>
            <p:nvPr/>
          </p:nvSpPr>
          <p:spPr bwMode="auto">
            <a:xfrm>
              <a:off x="1211851" y="1432926"/>
              <a:ext cx="1312296" cy="135374"/>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19" name="Rectangle 74"/>
            <p:cNvSpPr>
              <a:spLocks noChangeArrowheads="1"/>
            </p:cNvSpPr>
            <p:nvPr/>
          </p:nvSpPr>
          <p:spPr bwMode="auto">
            <a:xfrm>
              <a:off x="1211851" y="1399773"/>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20" name="Rectangle 75"/>
            <p:cNvSpPr>
              <a:spLocks noChangeArrowheads="1"/>
            </p:cNvSpPr>
            <p:nvPr/>
          </p:nvSpPr>
          <p:spPr bwMode="auto">
            <a:xfrm>
              <a:off x="1211851" y="1634605"/>
              <a:ext cx="1312296" cy="6907"/>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21" name="Rectangle 76"/>
            <p:cNvSpPr>
              <a:spLocks noChangeArrowheads="1"/>
            </p:cNvSpPr>
            <p:nvPr/>
          </p:nvSpPr>
          <p:spPr bwMode="auto">
            <a:xfrm>
              <a:off x="1211851" y="1618029"/>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22" name="Freeform 77"/>
            <p:cNvSpPr>
              <a:spLocks/>
            </p:cNvSpPr>
            <p:nvPr/>
          </p:nvSpPr>
          <p:spPr bwMode="auto">
            <a:xfrm>
              <a:off x="2524147" y="1203619"/>
              <a:ext cx="42823" cy="437893"/>
            </a:xfrm>
            <a:custGeom>
              <a:avLst/>
              <a:gdLst/>
              <a:ahLst/>
              <a:cxnLst>
                <a:cxn ang="0">
                  <a:pos x="95" y="0"/>
                </a:cxn>
                <a:cxn ang="0">
                  <a:pos x="0" y="229"/>
                </a:cxn>
                <a:cxn ang="0">
                  <a:pos x="0" y="951"/>
                </a:cxn>
                <a:cxn ang="0">
                  <a:pos x="95" y="762"/>
                </a:cxn>
                <a:cxn ang="0">
                  <a:pos x="95" y="0"/>
                </a:cxn>
              </a:cxnLst>
              <a:rect l="0" t="0" r="r" b="b"/>
              <a:pathLst>
                <a:path w="95" h="951">
                  <a:moveTo>
                    <a:pt x="95" y="0"/>
                  </a:moveTo>
                  <a:lnTo>
                    <a:pt x="0" y="229"/>
                  </a:lnTo>
                  <a:lnTo>
                    <a:pt x="0" y="951"/>
                  </a:lnTo>
                  <a:lnTo>
                    <a:pt x="95" y="762"/>
                  </a:lnTo>
                  <a:lnTo>
                    <a:pt x="95" y="0"/>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23" name="Line 78"/>
            <p:cNvSpPr>
              <a:spLocks noChangeShapeType="1"/>
            </p:cNvSpPr>
            <p:nvPr/>
          </p:nvSpPr>
          <p:spPr bwMode="auto">
            <a:xfrm flipV="1">
              <a:off x="2524147" y="1203619"/>
              <a:ext cx="42823" cy="104984"/>
            </a:xfrm>
            <a:prstGeom prst="line">
              <a:avLst/>
            </a:prstGeom>
            <a:no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24" name="Freeform 79"/>
            <p:cNvSpPr>
              <a:spLocks/>
            </p:cNvSpPr>
            <p:nvPr/>
          </p:nvSpPr>
          <p:spPr bwMode="auto">
            <a:xfrm>
              <a:off x="2524147" y="1203619"/>
              <a:ext cx="42823" cy="437893"/>
            </a:xfrm>
            <a:custGeom>
              <a:avLst/>
              <a:gdLst/>
              <a:ahLst/>
              <a:cxnLst>
                <a:cxn ang="0">
                  <a:pos x="95" y="0"/>
                </a:cxn>
                <a:cxn ang="0">
                  <a:pos x="95" y="762"/>
                </a:cxn>
                <a:cxn ang="0">
                  <a:pos x="0" y="951"/>
                </a:cxn>
              </a:cxnLst>
              <a:rect l="0" t="0" r="r" b="b"/>
              <a:pathLst>
                <a:path w="95" h="951">
                  <a:moveTo>
                    <a:pt x="95" y="0"/>
                  </a:moveTo>
                  <a:lnTo>
                    <a:pt x="95" y="762"/>
                  </a:lnTo>
                  <a:lnTo>
                    <a:pt x="0" y="951"/>
                  </a:lnTo>
                </a:path>
              </a:pathLst>
            </a:custGeom>
            <a:solidFill>
              <a:srgbClr val="2C95DD">
                <a:lumMod val="40000"/>
                <a:lumOff val="6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25" name="Line 80"/>
            <p:cNvSpPr>
              <a:spLocks noChangeShapeType="1"/>
            </p:cNvSpPr>
            <p:nvPr/>
          </p:nvSpPr>
          <p:spPr bwMode="auto">
            <a:xfrm flipV="1">
              <a:off x="2524147" y="1308603"/>
              <a:ext cx="1382" cy="332909"/>
            </a:xfrm>
            <a:prstGeom prst="line">
              <a:avLst/>
            </a:prstGeom>
            <a:no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26" name="Freeform 81"/>
            <p:cNvSpPr>
              <a:spLocks/>
            </p:cNvSpPr>
            <p:nvPr/>
          </p:nvSpPr>
          <p:spPr bwMode="auto">
            <a:xfrm>
              <a:off x="1211851" y="1203619"/>
              <a:ext cx="1355119" cy="88407"/>
            </a:xfrm>
            <a:custGeom>
              <a:avLst/>
              <a:gdLst/>
              <a:ahLst/>
              <a:cxnLst>
                <a:cxn ang="0">
                  <a:pos x="0" y="191"/>
                </a:cxn>
                <a:cxn ang="0">
                  <a:pos x="94" y="0"/>
                </a:cxn>
                <a:cxn ang="0">
                  <a:pos x="2943" y="0"/>
                </a:cxn>
              </a:cxnLst>
              <a:rect l="0" t="0" r="r" b="b"/>
              <a:pathLst>
                <a:path w="2943" h="191">
                  <a:moveTo>
                    <a:pt x="0" y="191"/>
                  </a:moveTo>
                  <a:lnTo>
                    <a:pt x="94" y="0"/>
                  </a:lnTo>
                  <a:lnTo>
                    <a:pt x="2943" y="0"/>
                  </a:lnTo>
                </a:path>
              </a:pathLst>
            </a:custGeom>
            <a:solidFill>
              <a:srgbClr val="2C95DD">
                <a:lumMod val="40000"/>
                <a:lumOff val="6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27" name="Freeform 82"/>
            <p:cNvSpPr>
              <a:spLocks/>
            </p:cNvSpPr>
            <p:nvPr/>
          </p:nvSpPr>
          <p:spPr bwMode="auto">
            <a:xfrm>
              <a:off x="1211851" y="1292027"/>
              <a:ext cx="1312296" cy="349486"/>
            </a:xfrm>
            <a:custGeom>
              <a:avLst/>
              <a:gdLst/>
              <a:ahLst/>
              <a:cxnLst>
                <a:cxn ang="0">
                  <a:pos x="0" y="0"/>
                </a:cxn>
                <a:cxn ang="0">
                  <a:pos x="0" y="760"/>
                </a:cxn>
                <a:cxn ang="0">
                  <a:pos x="2848" y="760"/>
                </a:cxn>
              </a:cxnLst>
              <a:rect l="0" t="0" r="r" b="b"/>
              <a:pathLst>
                <a:path w="2848" h="760">
                  <a:moveTo>
                    <a:pt x="0" y="0"/>
                  </a:moveTo>
                  <a:lnTo>
                    <a:pt x="0" y="760"/>
                  </a:lnTo>
                  <a:lnTo>
                    <a:pt x="2848" y="760"/>
                  </a:lnTo>
                </a:path>
              </a:pathLst>
            </a:custGeom>
            <a:solidFill>
              <a:srgbClr val="2C95DD">
                <a:lumMod val="40000"/>
                <a:lumOff val="6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28" name="Freeform 83"/>
            <p:cNvSpPr>
              <a:spLocks/>
            </p:cNvSpPr>
            <p:nvPr/>
          </p:nvSpPr>
          <p:spPr bwMode="auto">
            <a:xfrm>
              <a:off x="1211851" y="1292027"/>
              <a:ext cx="1312296" cy="16576"/>
            </a:xfrm>
            <a:custGeom>
              <a:avLst/>
              <a:gdLst/>
              <a:ahLst/>
              <a:cxnLst>
                <a:cxn ang="0">
                  <a:pos x="2848" y="38"/>
                </a:cxn>
                <a:cxn ang="0">
                  <a:pos x="2848" y="0"/>
                </a:cxn>
                <a:cxn ang="0">
                  <a:pos x="0" y="0"/>
                </a:cxn>
              </a:cxnLst>
              <a:rect l="0" t="0" r="r" b="b"/>
              <a:pathLst>
                <a:path w="2848" h="38">
                  <a:moveTo>
                    <a:pt x="2848" y="38"/>
                  </a:moveTo>
                  <a:lnTo>
                    <a:pt x="2848" y="0"/>
                  </a:lnTo>
                  <a:lnTo>
                    <a:pt x="0" y="0"/>
                  </a:lnTo>
                </a:path>
              </a:pathLst>
            </a:custGeom>
            <a:solidFill>
              <a:srgbClr val="2C95DD">
                <a:lumMod val="40000"/>
                <a:lumOff val="6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29" name="Rectangle 84"/>
            <p:cNvSpPr>
              <a:spLocks noChangeArrowheads="1"/>
            </p:cNvSpPr>
            <p:nvPr/>
          </p:nvSpPr>
          <p:spPr bwMode="auto">
            <a:xfrm>
              <a:off x="1323742" y="1387341"/>
              <a:ext cx="697307" cy="138499"/>
            </a:xfrm>
            <a:prstGeom prst="rect">
              <a:avLst/>
            </a:prstGeom>
            <a:solidFill>
              <a:srgbClr val="2C95DD">
                <a:lumMod val="40000"/>
                <a:lumOff val="60000"/>
              </a:srgbClr>
            </a:solid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defRPr/>
              </a:pPr>
              <a:r>
                <a:rPr lang="en-US" sz="900" b="1" kern="0" dirty="0">
                  <a:solidFill>
                    <a:srgbClr val="000000"/>
                  </a:solidFill>
                  <a:cs typeface="Calibri" pitchFamily="34" charset="0"/>
                </a:rPr>
                <a:t>7 - Application</a:t>
              </a:r>
              <a:endParaRPr lang="en-US" sz="900" kern="0" dirty="0">
                <a:solidFill>
                  <a:srgbClr val="000000"/>
                </a:solidFill>
                <a:cs typeface="Calibri" pitchFamily="34" charset="0"/>
              </a:endParaRPr>
            </a:p>
          </p:txBody>
        </p:sp>
        <p:sp>
          <p:nvSpPr>
            <p:cNvPr id="830" name="Freeform 85"/>
            <p:cNvSpPr>
              <a:spLocks/>
            </p:cNvSpPr>
            <p:nvPr/>
          </p:nvSpPr>
          <p:spPr bwMode="auto">
            <a:xfrm>
              <a:off x="2524147" y="1689859"/>
              <a:ext cx="42823" cy="437893"/>
            </a:xfrm>
            <a:custGeom>
              <a:avLst/>
              <a:gdLst/>
              <a:ahLst/>
              <a:cxnLst>
                <a:cxn ang="0">
                  <a:pos x="95" y="762"/>
                </a:cxn>
                <a:cxn ang="0">
                  <a:pos x="95" y="0"/>
                </a:cxn>
                <a:cxn ang="0">
                  <a:pos x="0" y="229"/>
                </a:cxn>
                <a:cxn ang="0">
                  <a:pos x="0" y="951"/>
                </a:cxn>
                <a:cxn ang="0">
                  <a:pos x="95" y="762"/>
                </a:cxn>
              </a:cxnLst>
              <a:rect l="0" t="0" r="r" b="b"/>
              <a:pathLst>
                <a:path w="95" h="951">
                  <a:moveTo>
                    <a:pt x="95" y="762"/>
                  </a:moveTo>
                  <a:lnTo>
                    <a:pt x="95" y="0"/>
                  </a:lnTo>
                  <a:lnTo>
                    <a:pt x="0" y="229"/>
                  </a:lnTo>
                  <a:lnTo>
                    <a:pt x="0" y="951"/>
                  </a:lnTo>
                  <a:lnTo>
                    <a:pt x="95" y="762"/>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31" name="Freeform 86"/>
            <p:cNvSpPr>
              <a:spLocks/>
            </p:cNvSpPr>
            <p:nvPr/>
          </p:nvSpPr>
          <p:spPr bwMode="auto">
            <a:xfrm>
              <a:off x="2489613" y="1689859"/>
              <a:ext cx="71831" cy="104984"/>
            </a:xfrm>
            <a:custGeom>
              <a:avLst/>
              <a:gdLst/>
              <a:ahLst/>
              <a:cxnLst>
                <a:cxn ang="0">
                  <a:pos x="155" y="41"/>
                </a:cxn>
                <a:cxn ang="0">
                  <a:pos x="156" y="0"/>
                </a:cxn>
                <a:cxn ang="0">
                  <a:pos x="13" y="0"/>
                </a:cxn>
                <a:cxn ang="0">
                  <a:pos x="0" y="191"/>
                </a:cxn>
                <a:cxn ang="0">
                  <a:pos x="75" y="191"/>
                </a:cxn>
                <a:cxn ang="0">
                  <a:pos x="75" y="229"/>
                </a:cxn>
                <a:cxn ang="0">
                  <a:pos x="155" y="41"/>
                </a:cxn>
              </a:cxnLst>
              <a:rect l="0" t="0" r="r" b="b"/>
              <a:pathLst>
                <a:path w="156" h="229">
                  <a:moveTo>
                    <a:pt x="155" y="41"/>
                  </a:moveTo>
                  <a:lnTo>
                    <a:pt x="156" y="0"/>
                  </a:lnTo>
                  <a:lnTo>
                    <a:pt x="13" y="0"/>
                  </a:lnTo>
                  <a:lnTo>
                    <a:pt x="0" y="191"/>
                  </a:lnTo>
                  <a:lnTo>
                    <a:pt x="75" y="191"/>
                  </a:lnTo>
                  <a:lnTo>
                    <a:pt x="75" y="229"/>
                  </a:lnTo>
                  <a:lnTo>
                    <a:pt x="155" y="41"/>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32" name="Freeform 87"/>
            <p:cNvSpPr>
              <a:spLocks/>
            </p:cNvSpPr>
            <p:nvPr/>
          </p:nvSpPr>
          <p:spPr bwMode="auto">
            <a:xfrm>
              <a:off x="2560062" y="1689859"/>
              <a:ext cx="6907" cy="19339"/>
            </a:xfrm>
            <a:custGeom>
              <a:avLst/>
              <a:gdLst/>
              <a:ahLst/>
              <a:cxnLst>
                <a:cxn ang="0">
                  <a:pos x="1" y="0"/>
                </a:cxn>
                <a:cxn ang="0">
                  <a:pos x="0" y="41"/>
                </a:cxn>
                <a:cxn ang="0">
                  <a:pos x="15" y="0"/>
                </a:cxn>
                <a:cxn ang="0">
                  <a:pos x="1" y="0"/>
                </a:cxn>
              </a:cxnLst>
              <a:rect l="0" t="0" r="r" b="b"/>
              <a:pathLst>
                <a:path w="15" h="41">
                  <a:moveTo>
                    <a:pt x="1" y="0"/>
                  </a:moveTo>
                  <a:lnTo>
                    <a:pt x="0" y="41"/>
                  </a:lnTo>
                  <a:lnTo>
                    <a:pt x="15" y="0"/>
                  </a:lnTo>
                  <a:lnTo>
                    <a:pt x="1" y="0"/>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33" name="Freeform 88"/>
            <p:cNvSpPr>
              <a:spLocks/>
            </p:cNvSpPr>
            <p:nvPr/>
          </p:nvSpPr>
          <p:spPr bwMode="auto">
            <a:xfrm>
              <a:off x="2421926" y="1689859"/>
              <a:ext cx="73213" cy="88407"/>
            </a:xfrm>
            <a:custGeom>
              <a:avLst/>
              <a:gdLst/>
              <a:ahLst/>
              <a:cxnLst>
                <a:cxn ang="0">
                  <a:pos x="146" y="191"/>
                </a:cxn>
                <a:cxn ang="0">
                  <a:pos x="159" y="0"/>
                </a:cxn>
                <a:cxn ang="0">
                  <a:pos x="13" y="0"/>
                </a:cxn>
                <a:cxn ang="0">
                  <a:pos x="0" y="191"/>
                </a:cxn>
                <a:cxn ang="0">
                  <a:pos x="146" y="191"/>
                </a:cxn>
              </a:cxnLst>
              <a:rect l="0" t="0" r="r" b="b"/>
              <a:pathLst>
                <a:path w="159" h="191">
                  <a:moveTo>
                    <a:pt x="146" y="191"/>
                  </a:moveTo>
                  <a:lnTo>
                    <a:pt x="159" y="0"/>
                  </a:lnTo>
                  <a:lnTo>
                    <a:pt x="13" y="0"/>
                  </a:lnTo>
                  <a:lnTo>
                    <a:pt x="0" y="191"/>
                  </a:lnTo>
                  <a:lnTo>
                    <a:pt x="146" y="191"/>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34" name="Freeform 89"/>
            <p:cNvSpPr>
              <a:spLocks/>
            </p:cNvSpPr>
            <p:nvPr/>
          </p:nvSpPr>
          <p:spPr bwMode="auto">
            <a:xfrm>
              <a:off x="2355620" y="1689859"/>
              <a:ext cx="71831" cy="88407"/>
            </a:xfrm>
            <a:custGeom>
              <a:avLst/>
              <a:gdLst/>
              <a:ahLst/>
              <a:cxnLst>
                <a:cxn ang="0">
                  <a:pos x="145" y="191"/>
                </a:cxn>
                <a:cxn ang="0">
                  <a:pos x="158" y="0"/>
                </a:cxn>
                <a:cxn ang="0">
                  <a:pos x="13" y="0"/>
                </a:cxn>
                <a:cxn ang="0">
                  <a:pos x="0" y="191"/>
                </a:cxn>
                <a:cxn ang="0">
                  <a:pos x="145" y="191"/>
                </a:cxn>
              </a:cxnLst>
              <a:rect l="0" t="0" r="r" b="b"/>
              <a:pathLst>
                <a:path w="158" h="191">
                  <a:moveTo>
                    <a:pt x="145" y="191"/>
                  </a:moveTo>
                  <a:lnTo>
                    <a:pt x="158" y="0"/>
                  </a:lnTo>
                  <a:lnTo>
                    <a:pt x="13" y="0"/>
                  </a:lnTo>
                  <a:lnTo>
                    <a:pt x="0" y="191"/>
                  </a:lnTo>
                  <a:lnTo>
                    <a:pt x="145" y="191"/>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35" name="Freeform 90"/>
            <p:cNvSpPr>
              <a:spLocks/>
            </p:cNvSpPr>
            <p:nvPr/>
          </p:nvSpPr>
          <p:spPr bwMode="auto">
            <a:xfrm>
              <a:off x="2221629" y="1689859"/>
              <a:ext cx="73213" cy="88407"/>
            </a:xfrm>
            <a:custGeom>
              <a:avLst/>
              <a:gdLst/>
              <a:ahLst/>
              <a:cxnLst>
                <a:cxn ang="0">
                  <a:pos x="144" y="191"/>
                </a:cxn>
                <a:cxn ang="0">
                  <a:pos x="160" y="0"/>
                </a:cxn>
                <a:cxn ang="0">
                  <a:pos x="13" y="0"/>
                </a:cxn>
                <a:cxn ang="0">
                  <a:pos x="0" y="191"/>
                </a:cxn>
                <a:cxn ang="0">
                  <a:pos x="144" y="191"/>
                </a:cxn>
              </a:cxnLst>
              <a:rect l="0" t="0" r="r" b="b"/>
              <a:pathLst>
                <a:path w="160" h="191">
                  <a:moveTo>
                    <a:pt x="144" y="191"/>
                  </a:moveTo>
                  <a:lnTo>
                    <a:pt x="160" y="0"/>
                  </a:lnTo>
                  <a:lnTo>
                    <a:pt x="13" y="0"/>
                  </a:lnTo>
                  <a:lnTo>
                    <a:pt x="0" y="191"/>
                  </a:lnTo>
                  <a:lnTo>
                    <a:pt x="144" y="191"/>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36" name="Freeform 91"/>
            <p:cNvSpPr>
              <a:spLocks/>
            </p:cNvSpPr>
            <p:nvPr/>
          </p:nvSpPr>
          <p:spPr bwMode="auto">
            <a:xfrm>
              <a:off x="2287934" y="1689859"/>
              <a:ext cx="73213" cy="88407"/>
            </a:xfrm>
            <a:custGeom>
              <a:avLst/>
              <a:gdLst/>
              <a:ahLst/>
              <a:cxnLst>
                <a:cxn ang="0">
                  <a:pos x="16" y="0"/>
                </a:cxn>
                <a:cxn ang="0">
                  <a:pos x="0" y="191"/>
                </a:cxn>
                <a:cxn ang="0">
                  <a:pos x="147" y="191"/>
                </a:cxn>
                <a:cxn ang="0">
                  <a:pos x="160" y="0"/>
                </a:cxn>
                <a:cxn ang="0">
                  <a:pos x="16" y="0"/>
                </a:cxn>
              </a:cxnLst>
              <a:rect l="0" t="0" r="r" b="b"/>
              <a:pathLst>
                <a:path w="160" h="191">
                  <a:moveTo>
                    <a:pt x="16" y="0"/>
                  </a:moveTo>
                  <a:lnTo>
                    <a:pt x="0" y="191"/>
                  </a:lnTo>
                  <a:lnTo>
                    <a:pt x="147" y="191"/>
                  </a:lnTo>
                  <a:lnTo>
                    <a:pt x="160" y="0"/>
                  </a:lnTo>
                  <a:lnTo>
                    <a:pt x="16" y="0"/>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37" name="Freeform 92"/>
            <p:cNvSpPr>
              <a:spLocks/>
            </p:cNvSpPr>
            <p:nvPr/>
          </p:nvSpPr>
          <p:spPr bwMode="auto">
            <a:xfrm>
              <a:off x="2087636" y="1689859"/>
              <a:ext cx="73213" cy="88407"/>
            </a:xfrm>
            <a:custGeom>
              <a:avLst/>
              <a:gdLst/>
              <a:ahLst/>
              <a:cxnLst>
                <a:cxn ang="0">
                  <a:pos x="145" y="191"/>
                </a:cxn>
                <a:cxn ang="0">
                  <a:pos x="158" y="0"/>
                </a:cxn>
                <a:cxn ang="0">
                  <a:pos x="15" y="0"/>
                </a:cxn>
                <a:cxn ang="0">
                  <a:pos x="0" y="191"/>
                </a:cxn>
                <a:cxn ang="0">
                  <a:pos x="145" y="191"/>
                </a:cxn>
              </a:cxnLst>
              <a:rect l="0" t="0" r="r" b="b"/>
              <a:pathLst>
                <a:path w="158" h="191">
                  <a:moveTo>
                    <a:pt x="145" y="191"/>
                  </a:moveTo>
                  <a:lnTo>
                    <a:pt x="158" y="0"/>
                  </a:lnTo>
                  <a:lnTo>
                    <a:pt x="15" y="0"/>
                  </a:lnTo>
                  <a:lnTo>
                    <a:pt x="0" y="191"/>
                  </a:lnTo>
                  <a:lnTo>
                    <a:pt x="145" y="191"/>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38" name="Freeform 93"/>
            <p:cNvSpPr>
              <a:spLocks/>
            </p:cNvSpPr>
            <p:nvPr/>
          </p:nvSpPr>
          <p:spPr bwMode="auto">
            <a:xfrm>
              <a:off x="2153941" y="1689859"/>
              <a:ext cx="73213" cy="88407"/>
            </a:xfrm>
            <a:custGeom>
              <a:avLst/>
              <a:gdLst/>
              <a:ahLst/>
              <a:cxnLst>
                <a:cxn ang="0">
                  <a:pos x="13" y="0"/>
                </a:cxn>
                <a:cxn ang="0">
                  <a:pos x="0" y="191"/>
                </a:cxn>
                <a:cxn ang="0">
                  <a:pos x="145" y="191"/>
                </a:cxn>
                <a:cxn ang="0">
                  <a:pos x="158" y="0"/>
                </a:cxn>
                <a:cxn ang="0">
                  <a:pos x="13" y="0"/>
                </a:cxn>
              </a:cxnLst>
              <a:rect l="0" t="0" r="r" b="b"/>
              <a:pathLst>
                <a:path w="158" h="191">
                  <a:moveTo>
                    <a:pt x="13" y="0"/>
                  </a:moveTo>
                  <a:lnTo>
                    <a:pt x="0" y="191"/>
                  </a:lnTo>
                  <a:lnTo>
                    <a:pt x="145" y="191"/>
                  </a:lnTo>
                  <a:lnTo>
                    <a:pt x="158" y="0"/>
                  </a:lnTo>
                  <a:lnTo>
                    <a:pt x="13" y="0"/>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39" name="Freeform 94"/>
            <p:cNvSpPr>
              <a:spLocks/>
            </p:cNvSpPr>
            <p:nvPr/>
          </p:nvSpPr>
          <p:spPr bwMode="auto">
            <a:xfrm>
              <a:off x="1486743" y="1689859"/>
              <a:ext cx="540114" cy="88407"/>
            </a:xfrm>
            <a:custGeom>
              <a:avLst/>
              <a:gdLst/>
              <a:ahLst/>
              <a:cxnLst>
                <a:cxn ang="0">
                  <a:pos x="1162" y="191"/>
                </a:cxn>
                <a:cxn ang="0">
                  <a:pos x="1175" y="0"/>
                </a:cxn>
                <a:cxn ang="0">
                  <a:pos x="13" y="0"/>
                </a:cxn>
                <a:cxn ang="0">
                  <a:pos x="0" y="191"/>
                </a:cxn>
                <a:cxn ang="0">
                  <a:pos x="1162" y="191"/>
                </a:cxn>
              </a:cxnLst>
              <a:rect l="0" t="0" r="r" b="b"/>
              <a:pathLst>
                <a:path w="1175" h="191">
                  <a:moveTo>
                    <a:pt x="1162" y="191"/>
                  </a:moveTo>
                  <a:lnTo>
                    <a:pt x="1175" y="0"/>
                  </a:lnTo>
                  <a:lnTo>
                    <a:pt x="13" y="0"/>
                  </a:lnTo>
                  <a:lnTo>
                    <a:pt x="0" y="191"/>
                  </a:lnTo>
                  <a:lnTo>
                    <a:pt x="1162" y="191"/>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40" name="Freeform 95"/>
            <p:cNvSpPr>
              <a:spLocks/>
            </p:cNvSpPr>
            <p:nvPr/>
          </p:nvSpPr>
          <p:spPr bwMode="auto">
            <a:xfrm>
              <a:off x="2021330" y="1689859"/>
              <a:ext cx="73213" cy="88407"/>
            </a:xfrm>
            <a:custGeom>
              <a:avLst/>
              <a:gdLst/>
              <a:ahLst/>
              <a:cxnLst>
                <a:cxn ang="0">
                  <a:pos x="13" y="0"/>
                </a:cxn>
                <a:cxn ang="0">
                  <a:pos x="0" y="191"/>
                </a:cxn>
                <a:cxn ang="0">
                  <a:pos x="144" y="191"/>
                </a:cxn>
                <a:cxn ang="0">
                  <a:pos x="159" y="0"/>
                </a:cxn>
                <a:cxn ang="0">
                  <a:pos x="13" y="0"/>
                </a:cxn>
              </a:cxnLst>
              <a:rect l="0" t="0" r="r" b="b"/>
              <a:pathLst>
                <a:path w="159" h="191">
                  <a:moveTo>
                    <a:pt x="13" y="0"/>
                  </a:moveTo>
                  <a:lnTo>
                    <a:pt x="0" y="191"/>
                  </a:lnTo>
                  <a:lnTo>
                    <a:pt x="144" y="191"/>
                  </a:lnTo>
                  <a:lnTo>
                    <a:pt x="159" y="0"/>
                  </a:lnTo>
                  <a:lnTo>
                    <a:pt x="13" y="0"/>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41" name="Freeform 96"/>
            <p:cNvSpPr>
              <a:spLocks/>
            </p:cNvSpPr>
            <p:nvPr/>
          </p:nvSpPr>
          <p:spPr bwMode="auto">
            <a:xfrm>
              <a:off x="1419055" y="1689859"/>
              <a:ext cx="73213" cy="88407"/>
            </a:xfrm>
            <a:custGeom>
              <a:avLst/>
              <a:gdLst/>
              <a:ahLst/>
              <a:cxnLst>
                <a:cxn ang="0">
                  <a:pos x="160" y="0"/>
                </a:cxn>
                <a:cxn ang="0">
                  <a:pos x="16" y="0"/>
                </a:cxn>
                <a:cxn ang="0">
                  <a:pos x="0" y="191"/>
                </a:cxn>
                <a:cxn ang="0">
                  <a:pos x="147" y="191"/>
                </a:cxn>
                <a:cxn ang="0">
                  <a:pos x="160" y="0"/>
                </a:cxn>
              </a:cxnLst>
              <a:rect l="0" t="0" r="r" b="b"/>
              <a:pathLst>
                <a:path w="160" h="191">
                  <a:moveTo>
                    <a:pt x="160" y="0"/>
                  </a:moveTo>
                  <a:lnTo>
                    <a:pt x="16" y="0"/>
                  </a:lnTo>
                  <a:lnTo>
                    <a:pt x="0" y="191"/>
                  </a:lnTo>
                  <a:lnTo>
                    <a:pt x="147" y="191"/>
                  </a:lnTo>
                  <a:lnTo>
                    <a:pt x="160" y="0"/>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42" name="Freeform 97"/>
            <p:cNvSpPr>
              <a:spLocks/>
            </p:cNvSpPr>
            <p:nvPr/>
          </p:nvSpPr>
          <p:spPr bwMode="auto">
            <a:xfrm>
              <a:off x="1351369" y="1689859"/>
              <a:ext cx="74594" cy="88407"/>
            </a:xfrm>
            <a:custGeom>
              <a:avLst/>
              <a:gdLst/>
              <a:ahLst/>
              <a:cxnLst>
                <a:cxn ang="0">
                  <a:pos x="145" y="191"/>
                </a:cxn>
                <a:cxn ang="0">
                  <a:pos x="161" y="0"/>
                </a:cxn>
                <a:cxn ang="0">
                  <a:pos x="15" y="0"/>
                </a:cxn>
                <a:cxn ang="0">
                  <a:pos x="0" y="191"/>
                </a:cxn>
                <a:cxn ang="0">
                  <a:pos x="145" y="191"/>
                </a:cxn>
              </a:cxnLst>
              <a:rect l="0" t="0" r="r" b="b"/>
              <a:pathLst>
                <a:path w="161" h="191">
                  <a:moveTo>
                    <a:pt x="145" y="191"/>
                  </a:moveTo>
                  <a:lnTo>
                    <a:pt x="161" y="0"/>
                  </a:lnTo>
                  <a:lnTo>
                    <a:pt x="15" y="0"/>
                  </a:lnTo>
                  <a:lnTo>
                    <a:pt x="0" y="191"/>
                  </a:lnTo>
                  <a:lnTo>
                    <a:pt x="145" y="191"/>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43" name="Freeform 98"/>
            <p:cNvSpPr>
              <a:spLocks/>
            </p:cNvSpPr>
            <p:nvPr/>
          </p:nvSpPr>
          <p:spPr bwMode="auto">
            <a:xfrm>
              <a:off x="1285064" y="1689859"/>
              <a:ext cx="73213" cy="88407"/>
            </a:xfrm>
            <a:custGeom>
              <a:avLst/>
              <a:gdLst/>
              <a:ahLst/>
              <a:cxnLst>
                <a:cxn ang="0">
                  <a:pos x="144" y="191"/>
                </a:cxn>
                <a:cxn ang="0">
                  <a:pos x="159" y="0"/>
                </a:cxn>
                <a:cxn ang="0">
                  <a:pos x="13" y="0"/>
                </a:cxn>
                <a:cxn ang="0">
                  <a:pos x="0" y="191"/>
                </a:cxn>
                <a:cxn ang="0">
                  <a:pos x="144" y="191"/>
                </a:cxn>
              </a:cxnLst>
              <a:rect l="0" t="0" r="r" b="b"/>
              <a:pathLst>
                <a:path w="159" h="191">
                  <a:moveTo>
                    <a:pt x="144" y="191"/>
                  </a:moveTo>
                  <a:lnTo>
                    <a:pt x="159" y="0"/>
                  </a:lnTo>
                  <a:lnTo>
                    <a:pt x="13" y="0"/>
                  </a:lnTo>
                  <a:lnTo>
                    <a:pt x="0" y="191"/>
                  </a:lnTo>
                  <a:lnTo>
                    <a:pt x="144" y="191"/>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44" name="Freeform 99"/>
            <p:cNvSpPr>
              <a:spLocks/>
            </p:cNvSpPr>
            <p:nvPr/>
          </p:nvSpPr>
          <p:spPr bwMode="auto">
            <a:xfrm>
              <a:off x="1211851" y="1761690"/>
              <a:ext cx="8288" cy="16576"/>
            </a:xfrm>
            <a:custGeom>
              <a:avLst/>
              <a:gdLst/>
              <a:ahLst/>
              <a:cxnLst>
                <a:cxn ang="0">
                  <a:pos x="14" y="35"/>
                </a:cxn>
                <a:cxn ang="0">
                  <a:pos x="18" y="0"/>
                </a:cxn>
                <a:cxn ang="0">
                  <a:pos x="0" y="35"/>
                </a:cxn>
                <a:cxn ang="0">
                  <a:pos x="14" y="35"/>
                </a:cxn>
              </a:cxnLst>
              <a:rect l="0" t="0" r="r" b="b"/>
              <a:pathLst>
                <a:path w="18" h="35">
                  <a:moveTo>
                    <a:pt x="14" y="35"/>
                  </a:moveTo>
                  <a:lnTo>
                    <a:pt x="18" y="0"/>
                  </a:lnTo>
                  <a:lnTo>
                    <a:pt x="0" y="35"/>
                  </a:lnTo>
                  <a:lnTo>
                    <a:pt x="14" y="35"/>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45" name="Freeform 100"/>
            <p:cNvSpPr>
              <a:spLocks/>
            </p:cNvSpPr>
            <p:nvPr/>
          </p:nvSpPr>
          <p:spPr bwMode="auto">
            <a:xfrm>
              <a:off x="1218758" y="1689859"/>
              <a:ext cx="73213" cy="88407"/>
            </a:xfrm>
            <a:custGeom>
              <a:avLst/>
              <a:gdLst/>
              <a:ahLst/>
              <a:cxnLst>
                <a:cxn ang="0">
                  <a:pos x="4" y="156"/>
                </a:cxn>
                <a:cxn ang="0">
                  <a:pos x="0" y="191"/>
                </a:cxn>
                <a:cxn ang="0">
                  <a:pos x="145" y="191"/>
                </a:cxn>
                <a:cxn ang="0">
                  <a:pos x="158" y="0"/>
                </a:cxn>
                <a:cxn ang="0">
                  <a:pos x="80" y="0"/>
                </a:cxn>
                <a:cxn ang="0">
                  <a:pos x="4" y="156"/>
                </a:cxn>
              </a:cxnLst>
              <a:rect l="0" t="0" r="r" b="b"/>
              <a:pathLst>
                <a:path w="158" h="191">
                  <a:moveTo>
                    <a:pt x="4" y="156"/>
                  </a:moveTo>
                  <a:lnTo>
                    <a:pt x="0" y="191"/>
                  </a:lnTo>
                  <a:lnTo>
                    <a:pt x="145" y="191"/>
                  </a:lnTo>
                  <a:lnTo>
                    <a:pt x="158" y="0"/>
                  </a:lnTo>
                  <a:lnTo>
                    <a:pt x="80" y="0"/>
                  </a:lnTo>
                  <a:lnTo>
                    <a:pt x="4" y="156"/>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46" name="Rectangle 101"/>
            <p:cNvSpPr>
              <a:spLocks noChangeArrowheads="1"/>
            </p:cNvSpPr>
            <p:nvPr/>
          </p:nvSpPr>
          <p:spPr bwMode="auto">
            <a:xfrm>
              <a:off x="1211851" y="1778267"/>
              <a:ext cx="1312296" cy="6907"/>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47" name="Rectangle 102"/>
            <p:cNvSpPr>
              <a:spLocks noChangeArrowheads="1"/>
            </p:cNvSpPr>
            <p:nvPr/>
          </p:nvSpPr>
          <p:spPr bwMode="auto">
            <a:xfrm>
              <a:off x="1211851" y="1818327"/>
              <a:ext cx="1312296" cy="17958"/>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48" name="Rectangle 103"/>
            <p:cNvSpPr>
              <a:spLocks noChangeArrowheads="1"/>
            </p:cNvSpPr>
            <p:nvPr/>
          </p:nvSpPr>
          <p:spPr bwMode="auto">
            <a:xfrm>
              <a:off x="1211851" y="1801750"/>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49" name="Freeform 104"/>
            <p:cNvSpPr>
              <a:spLocks/>
            </p:cNvSpPr>
            <p:nvPr/>
          </p:nvSpPr>
          <p:spPr bwMode="auto">
            <a:xfrm>
              <a:off x="1211851" y="1785174"/>
              <a:ext cx="1312296" cy="16576"/>
            </a:xfrm>
            <a:custGeom>
              <a:avLst/>
              <a:gdLst/>
              <a:ahLst/>
              <a:cxnLst>
                <a:cxn ang="0">
                  <a:pos x="2848" y="36"/>
                </a:cxn>
                <a:cxn ang="0">
                  <a:pos x="2848" y="22"/>
                </a:cxn>
                <a:cxn ang="0">
                  <a:pos x="2848" y="0"/>
                </a:cxn>
                <a:cxn ang="0">
                  <a:pos x="0" y="0"/>
                </a:cxn>
                <a:cxn ang="0">
                  <a:pos x="0" y="36"/>
                </a:cxn>
                <a:cxn ang="0">
                  <a:pos x="2848" y="36"/>
                </a:cxn>
              </a:cxnLst>
              <a:rect l="0" t="0" r="r" b="b"/>
              <a:pathLst>
                <a:path w="2848" h="36">
                  <a:moveTo>
                    <a:pt x="2848" y="36"/>
                  </a:moveTo>
                  <a:lnTo>
                    <a:pt x="2848" y="22"/>
                  </a:lnTo>
                  <a:lnTo>
                    <a:pt x="2848" y="0"/>
                  </a:lnTo>
                  <a:lnTo>
                    <a:pt x="0" y="0"/>
                  </a:lnTo>
                  <a:lnTo>
                    <a:pt x="0" y="36"/>
                  </a:lnTo>
                  <a:lnTo>
                    <a:pt x="2848" y="36"/>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50" name="Rectangle 105"/>
            <p:cNvSpPr>
              <a:spLocks noChangeArrowheads="1"/>
            </p:cNvSpPr>
            <p:nvPr/>
          </p:nvSpPr>
          <p:spPr bwMode="auto">
            <a:xfrm>
              <a:off x="1211851" y="1869437"/>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51" name="Rectangle 106"/>
            <p:cNvSpPr>
              <a:spLocks noChangeArrowheads="1"/>
            </p:cNvSpPr>
            <p:nvPr/>
          </p:nvSpPr>
          <p:spPr bwMode="auto">
            <a:xfrm>
              <a:off x="1211851" y="1852860"/>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52" name="Rectangle 107"/>
            <p:cNvSpPr>
              <a:spLocks noChangeArrowheads="1"/>
            </p:cNvSpPr>
            <p:nvPr/>
          </p:nvSpPr>
          <p:spPr bwMode="auto">
            <a:xfrm>
              <a:off x="1211851" y="1836284"/>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53" name="Rectangle 108"/>
            <p:cNvSpPr>
              <a:spLocks noChangeArrowheads="1"/>
            </p:cNvSpPr>
            <p:nvPr/>
          </p:nvSpPr>
          <p:spPr bwMode="auto">
            <a:xfrm>
              <a:off x="1211851" y="1902590"/>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54" name="Rectangle 109"/>
            <p:cNvSpPr>
              <a:spLocks noChangeArrowheads="1"/>
            </p:cNvSpPr>
            <p:nvPr/>
          </p:nvSpPr>
          <p:spPr bwMode="auto">
            <a:xfrm>
              <a:off x="1211851" y="2086312"/>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55" name="Rectangle 110"/>
            <p:cNvSpPr>
              <a:spLocks noChangeArrowheads="1"/>
            </p:cNvSpPr>
            <p:nvPr/>
          </p:nvSpPr>
          <p:spPr bwMode="auto">
            <a:xfrm>
              <a:off x="1211851" y="2053159"/>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56" name="Rectangle 111"/>
            <p:cNvSpPr>
              <a:spLocks noChangeArrowheads="1"/>
            </p:cNvSpPr>
            <p:nvPr/>
          </p:nvSpPr>
          <p:spPr bwMode="auto">
            <a:xfrm>
              <a:off x="1211851" y="2069735"/>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57" name="Rectangle 112"/>
            <p:cNvSpPr>
              <a:spLocks noChangeArrowheads="1"/>
            </p:cNvSpPr>
            <p:nvPr/>
          </p:nvSpPr>
          <p:spPr bwMode="auto">
            <a:xfrm>
              <a:off x="1211851" y="1919166"/>
              <a:ext cx="1312296" cy="133993"/>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58" name="Rectangle 113"/>
            <p:cNvSpPr>
              <a:spLocks noChangeArrowheads="1"/>
            </p:cNvSpPr>
            <p:nvPr/>
          </p:nvSpPr>
          <p:spPr bwMode="auto">
            <a:xfrm>
              <a:off x="1211851" y="1886013"/>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59" name="Rectangle 114"/>
            <p:cNvSpPr>
              <a:spLocks noChangeArrowheads="1"/>
            </p:cNvSpPr>
            <p:nvPr/>
          </p:nvSpPr>
          <p:spPr bwMode="auto">
            <a:xfrm>
              <a:off x="1211851" y="2119464"/>
              <a:ext cx="1312296" cy="8288"/>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60" name="Rectangle 115"/>
            <p:cNvSpPr>
              <a:spLocks noChangeArrowheads="1"/>
            </p:cNvSpPr>
            <p:nvPr/>
          </p:nvSpPr>
          <p:spPr bwMode="auto">
            <a:xfrm>
              <a:off x="1211851" y="2102888"/>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61" name="Line 116"/>
            <p:cNvSpPr>
              <a:spLocks noChangeShapeType="1"/>
            </p:cNvSpPr>
            <p:nvPr/>
          </p:nvSpPr>
          <p:spPr bwMode="auto">
            <a:xfrm flipH="1">
              <a:off x="2524147" y="1689859"/>
              <a:ext cx="42823" cy="104984"/>
            </a:xfrm>
            <a:prstGeom prst="line">
              <a:avLst/>
            </a:prstGeom>
            <a:no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62" name="Freeform 117"/>
            <p:cNvSpPr>
              <a:spLocks/>
            </p:cNvSpPr>
            <p:nvPr/>
          </p:nvSpPr>
          <p:spPr bwMode="auto">
            <a:xfrm>
              <a:off x="1211851" y="1778267"/>
              <a:ext cx="1312296" cy="16576"/>
            </a:xfrm>
            <a:custGeom>
              <a:avLst/>
              <a:gdLst/>
              <a:ahLst/>
              <a:cxnLst>
                <a:cxn ang="0">
                  <a:pos x="2848" y="38"/>
                </a:cxn>
                <a:cxn ang="0">
                  <a:pos x="2848" y="0"/>
                </a:cxn>
                <a:cxn ang="0">
                  <a:pos x="0" y="0"/>
                </a:cxn>
              </a:cxnLst>
              <a:rect l="0" t="0" r="r" b="b"/>
              <a:pathLst>
                <a:path w="2848" h="38">
                  <a:moveTo>
                    <a:pt x="2848" y="38"/>
                  </a:moveTo>
                  <a:lnTo>
                    <a:pt x="2848" y="0"/>
                  </a:lnTo>
                  <a:lnTo>
                    <a:pt x="0" y="0"/>
                  </a:lnTo>
                </a:path>
              </a:pathLst>
            </a:custGeom>
            <a:solidFill>
              <a:srgbClr val="2C95DD">
                <a:lumMod val="40000"/>
                <a:lumOff val="6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63" name="Line 118"/>
            <p:cNvSpPr>
              <a:spLocks noChangeShapeType="1"/>
            </p:cNvSpPr>
            <p:nvPr/>
          </p:nvSpPr>
          <p:spPr bwMode="auto">
            <a:xfrm flipV="1">
              <a:off x="2524147" y="1794843"/>
              <a:ext cx="1382" cy="332909"/>
            </a:xfrm>
            <a:prstGeom prst="line">
              <a:avLst/>
            </a:prstGeom>
            <a:no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64" name="Freeform 119"/>
            <p:cNvSpPr>
              <a:spLocks/>
            </p:cNvSpPr>
            <p:nvPr/>
          </p:nvSpPr>
          <p:spPr bwMode="auto">
            <a:xfrm>
              <a:off x="1211851" y="1689859"/>
              <a:ext cx="1355119" cy="88407"/>
            </a:xfrm>
            <a:custGeom>
              <a:avLst/>
              <a:gdLst/>
              <a:ahLst/>
              <a:cxnLst>
                <a:cxn ang="0">
                  <a:pos x="0" y="191"/>
                </a:cxn>
                <a:cxn ang="0">
                  <a:pos x="94" y="0"/>
                </a:cxn>
                <a:cxn ang="0">
                  <a:pos x="2943" y="0"/>
                </a:cxn>
              </a:cxnLst>
              <a:rect l="0" t="0" r="r" b="b"/>
              <a:pathLst>
                <a:path w="2943" h="191">
                  <a:moveTo>
                    <a:pt x="0" y="191"/>
                  </a:moveTo>
                  <a:lnTo>
                    <a:pt x="94" y="0"/>
                  </a:lnTo>
                  <a:lnTo>
                    <a:pt x="2943" y="0"/>
                  </a:lnTo>
                </a:path>
              </a:pathLst>
            </a:custGeom>
            <a:solidFill>
              <a:srgbClr val="2C95DD">
                <a:lumMod val="40000"/>
                <a:lumOff val="6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65" name="Freeform 120"/>
            <p:cNvSpPr>
              <a:spLocks/>
            </p:cNvSpPr>
            <p:nvPr/>
          </p:nvSpPr>
          <p:spPr bwMode="auto">
            <a:xfrm>
              <a:off x="1211851" y="1778267"/>
              <a:ext cx="1312296" cy="349486"/>
            </a:xfrm>
            <a:custGeom>
              <a:avLst/>
              <a:gdLst/>
              <a:ahLst/>
              <a:cxnLst>
                <a:cxn ang="0">
                  <a:pos x="0" y="0"/>
                </a:cxn>
                <a:cxn ang="0">
                  <a:pos x="0" y="760"/>
                </a:cxn>
                <a:cxn ang="0">
                  <a:pos x="2848" y="760"/>
                </a:cxn>
              </a:cxnLst>
              <a:rect l="0" t="0" r="r" b="b"/>
              <a:pathLst>
                <a:path w="2848" h="760">
                  <a:moveTo>
                    <a:pt x="0" y="0"/>
                  </a:moveTo>
                  <a:lnTo>
                    <a:pt x="0" y="760"/>
                  </a:lnTo>
                  <a:lnTo>
                    <a:pt x="2848" y="760"/>
                  </a:lnTo>
                </a:path>
              </a:pathLst>
            </a:custGeom>
            <a:solidFill>
              <a:srgbClr val="2C95DD">
                <a:lumMod val="40000"/>
                <a:lumOff val="6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66" name="Freeform 121"/>
            <p:cNvSpPr>
              <a:spLocks/>
            </p:cNvSpPr>
            <p:nvPr/>
          </p:nvSpPr>
          <p:spPr bwMode="auto">
            <a:xfrm>
              <a:off x="2524147" y="1689859"/>
              <a:ext cx="42823" cy="437893"/>
            </a:xfrm>
            <a:custGeom>
              <a:avLst/>
              <a:gdLst/>
              <a:ahLst/>
              <a:cxnLst>
                <a:cxn ang="0">
                  <a:pos x="95" y="0"/>
                </a:cxn>
                <a:cxn ang="0">
                  <a:pos x="95" y="762"/>
                </a:cxn>
                <a:cxn ang="0">
                  <a:pos x="0" y="951"/>
                </a:cxn>
              </a:cxnLst>
              <a:rect l="0" t="0" r="r" b="b"/>
              <a:pathLst>
                <a:path w="95" h="951">
                  <a:moveTo>
                    <a:pt x="95" y="0"/>
                  </a:moveTo>
                  <a:lnTo>
                    <a:pt x="95" y="762"/>
                  </a:lnTo>
                  <a:lnTo>
                    <a:pt x="0" y="951"/>
                  </a:lnTo>
                </a:path>
              </a:pathLst>
            </a:custGeom>
            <a:solidFill>
              <a:srgbClr val="2C95DD">
                <a:lumMod val="40000"/>
                <a:lumOff val="6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67" name="Rectangle 122"/>
            <p:cNvSpPr>
              <a:spLocks noChangeArrowheads="1"/>
            </p:cNvSpPr>
            <p:nvPr/>
          </p:nvSpPr>
          <p:spPr bwMode="auto">
            <a:xfrm>
              <a:off x="1279538" y="1873581"/>
              <a:ext cx="763029" cy="138499"/>
            </a:xfrm>
            <a:prstGeom prst="rect">
              <a:avLst/>
            </a:prstGeom>
            <a:solidFill>
              <a:srgbClr val="2C95DD">
                <a:lumMod val="40000"/>
                <a:lumOff val="60000"/>
              </a:srgbClr>
            </a:solid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defRPr/>
              </a:pPr>
              <a:r>
                <a:rPr lang="en-US" sz="900" b="1" kern="0">
                  <a:solidFill>
                    <a:srgbClr val="000000"/>
                  </a:solidFill>
                  <a:cs typeface="Calibri" pitchFamily="34" charset="0"/>
                </a:rPr>
                <a:t>6 - Presentation</a:t>
              </a:r>
              <a:endParaRPr lang="en-US" sz="900" kern="0">
                <a:solidFill>
                  <a:srgbClr val="000000"/>
                </a:solidFill>
                <a:cs typeface="Calibri" pitchFamily="34" charset="0"/>
              </a:endParaRPr>
            </a:p>
          </p:txBody>
        </p:sp>
        <p:sp>
          <p:nvSpPr>
            <p:cNvPr id="868" name="Freeform 123"/>
            <p:cNvSpPr>
              <a:spLocks/>
            </p:cNvSpPr>
            <p:nvPr/>
          </p:nvSpPr>
          <p:spPr bwMode="auto">
            <a:xfrm>
              <a:off x="2524147" y="2176100"/>
              <a:ext cx="42823" cy="437893"/>
            </a:xfrm>
            <a:custGeom>
              <a:avLst/>
              <a:gdLst/>
              <a:ahLst/>
              <a:cxnLst>
                <a:cxn ang="0">
                  <a:pos x="95" y="761"/>
                </a:cxn>
                <a:cxn ang="0">
                  <a:pos x="95" y="0"/>
                </a:cxn>
                <a:cxn ang="0">
                  <a:pos x="0" y="229"/>
                </a:cxn>
                <a:cxn ang="0">
                  <a:pos x="0" y="951"/>
                </a:cxn>
                <a:cxn ang="0">
                  <a:pos x="95" y="761"/>
                </a:cxn>
              </a:cxnLst>
              <a:rect l="0" t="0" r="r" b="b"/>
              <a:pathLst>
                <a:path w="95" h="951">
                  <a:moveTo>
                    <a:pt x="95" y="761"/>
                  </a:moveTo>
                  <a:lnTo>
                    <a:pt x="95" y="0"/>
                  </a:lnTo>
                  <a:lnTo>
                    <a:pt x="0" y="229"/>
                  </a:lnTo>
                  <a:lnTo>
                    <a:pt x="0" y="951"/>
                  </a:lnTo>
                  <a:lnTo>
                    <a:pt x="95" y="761"/>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69" name="Freeform 124"/>
            <p:cNvSpPr>
              <a:spLocks/>
            </p:cNvSpPr>
            <p:nvPr/>
          </p:nvSpPr>
          <p:spPr bwMode="auto">
            <a:xfrm>
              <a:off x="2489613" y="2176100"/>
              <a:ext cx="71831" cy="104984"/>
            </a:xfrm>
            <a:custGeom>
              <a:avLst/>
              <a:gdLst/>
              <a:ahLst/>
              <a:cxnLst>
                <a:cxn ang="0">
                  <a:pos x="155" y="40"/>
                </a:cxn>
                <a:cxn ang="0">
                  <a:pos x="156" y="0"/>
                </a:cxn>
                <a:cxn ang="0">
                  <a:pos x="13" y="0"/>
                </a:cxn>
                <a:cxn ang="0">
                  <a:pos x="0" y="190"/>
                </a:cxn>
                <a:cxn ang="0">
                  <a:pos x="75" y="190"/>
                </a:cxn>
                <a:cxn ang="0">
                  <a:pos x="75" y="229"/>
                </a:cxn>
                <a:cxn ang="0">
                  <a:pos x="155" y="40"/>
                </a:cxn>
              </a:cxnLst>
              <a:rect l="0" t="0" r="r" b="b"/>
              <a:pathLst>
                <a:path w="156" h="229">
                  <a:moveTo>
                    <a:pt x="155" y="40"/>
                  </a:moveTo>
                  <a:lnTo>
                    <a:pt x="156" y="0"/>
                  </a:lnTo>
                  <a:lnTo>
                    <a:pt x="13" y="0"/>
                  </a:lnTo>
                  <a:lnTo>
                    <a:pt x="0" y="190"/>
                  </a:lnTo>
                  <a:lnTo>
                    <a:pt x="75" y="190"/>
                  </a:lnTo>
                  <a:lnTo>
                    <a:pt x="75" y="229"/>
                  </a:lnTo>
                  <a:lnTo>
                    <a:pt x="155" y="40"/>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70" name="Freeform 125"/>
            <p:cNvSpPr>
              <a:spLocks/>
            </p:cNvSpPr>
            <p:nvPr/>
          </p:nvSpPr>
          <p:spPr bwMode="auto">
            <a:xfrm>
              <a:off x="2560062" y="2176100"/>
              <a:ext cx="6907" cy="17958"/>
            </a:xfrm>
            <a:custGeom>
              <a:avLst/>
              <a:gdLst/>
              <a:ahLst/>
              <a:cxnLst>
                <a:cxn ang="0">
                  <a:pos x="1" y="0"/>
                </a:cxn>
                <a:cxn ang="0">
                  <a:pos x="0" y="40"/>
                </a:cxn>
                <a:cxn ang="0">
                  <a:pos x="15" y="0"/>
                </a:cxn>
                <a:cxn ang="0">
                  <a:pos x="1" y="0"/>
                </a:cxn>
              </a:cxnLst>
              <a:rect l="0" t="0" r="r" b="b"/>
              <a:pathLst>
                <a:path w="15" h="40">
                  <a:moveTo>
                    <a:pt x="1" y="0"/>
                  </a:moveTo>
                  <a:lnTo>
                    <a:pt x="0" y="40"/>
                  </a:lnTo>
                  <a:lnTo>
                    <a:pt x="15" y="0"/>
                  </a:lnTo>
                  <a:lnTo>
                    <a:pt x="1" y="0"/>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71" name="Freeform 126"/>
            <p:cNvSpPr>
              <a:spLocks/>
            </p:cNvSpPr>
            <p:nvPr/>
          </p:nvSpPr>
          <p:spPr bwMode="auto">
            <a:xfrm>
              <a:off x="2421926" y="2176100"/>
              <a:ext cx="73213" cy="87026"/>
            </a:xfrm>
            <a:custGeom>
              <a:avLst/>
              <a:gdLst/>
              <a:ahLst/>
              <a:cxnLst>
                <a:cxn ang="0">
                  <a:pos x="146" y="190"/>
                </a:cxn>
                <a:cxn ang="0">
                  <a:pos x="159" y="0"/>
                </a:cxn>
                <a:cxn ang="0">
                  <a:pos x="13" y="0"/>
                </a:cxn>
                <a:cxn ang="0">
                  <a:pos x="0" y="190"/>
                </a:cxn>
                <a:cxn ang="0">
                  <a:pos x="146" y="190"/>
                </a:cxn>
              </a:cxnLst>
              <a:rect l="0" t="0" r="r" b="b"/>
              <a:pathLst>
                <a:path w="159" h="190">
                  <a:moveTo>
                    <a:pt x="146" y="190"/>
                  </a:moveTo>
                  <a:lnTo>
                    <a:pt x="159" y="0"/>
                  </a:lnTo>
                  <a:lnTo>
                    <a:pt x="13" y="0"/>
                  </a:lnTo>
                  <a:lnTo>
                    <a:pt x="0" y="190"/>
                  </a:lnTo>
                  <a:lnTo>
                    <a:pt x="146" y="190"/>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72" name="Freeform 127"/>
            <p:cNvSpPr>
              <a:spLocks/>
            </p:cNvSpPr>
            <p:nvPr/>
          </p:nvSpPr>
          <p:spPr bwMode="auto">
            <a:xfrm>
              <a:off x="2355620" y="2176100"/>
              <a:ext cx="71831" cy="87026"/>
            </a:xfrm>
            <a:custGeom>
              <a:avLst/>
              <a:gdLst/>
              <a:ahLst/>
              <a:cxnLst>
                <a:cxn ang="0">
                  <a:pos x="145" y="190"/>
                </a:cxn>
                <a:cxn ang="0">
                  <a:pos x="158" y="0"/>
                </a:cxn>
                <a:cxn ang="0">
                  <a:pos x="13" y="0"/>
                </a:cxn>
                <a:cxn ang="0">
                  <a:pos x="0" y="190"/>
                </a:cxn>
                <a:cxn ang="0">
                  <a:pos x="145" y="190"/>
                </a:cxn>
              </a:cxnLst>
              <a:rect l="0" t="0" r="r" b="b"/>
              <a:pathLst>
                <a:path w="158" h="190">
                  <a:moveTo>
                    <a:pt x="145" y="190"/>
                  </a:moveTo>
                  <a:lnTo>
                    <a:pt x="158" y="0"/>
                  </a:lnTo>
                  <a:lnTo>
                    <a:pt x="13" y="0"/>
                  </a:lnTo>
                  <a:lnTo>
                    <a:pt x="0" y="190"/>
                  </a:lnTo>
                  <a:lnTo>
                    <a:pt x="145" y="190"/>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73" name="Freeform 128"/>
            <p:cNvSpPr>
              <a:spLocks/>
            </p:cNvSpPr>
            <p:nvPr/>
          </p:nvSpPr>
          <p:spPr bwMode="auto">
            <a:xfrm>
              <a:off x="2221629" y="2176100"/>
              <a:ext cx="73213" cy="87026"/>
            </a:xfrm>
            <a:custGeom>
              <a:avLst/>
              <a:gdLst/>
              <a:ahLst/>
              <a:cxnLst>
                <a:cxn ang="0">
                  <a:pos x="144" y="190"/>
                </a:cxn>
                <a:cxn ang="0">
                  <a:pos x="160" y="0"/>
                </a:cxn>
                <a:cxn ang="0">
                  <a:pos x="13" y="0"/>
                </a:cxn>
                <a:cxn ang="0">
                  <a:pos x="0" y="190"/>
                </a:cxn>
                <a:cxn ang="0">
                  <a:pos x="144" y="190"/>
                </a:cxn>
              </a:cxnLst>
              <a:rect l="0" t="0" r="r" b="b"/>
              <a:pathLst>
                <a:path w="160" h="190">
                  <a:moveTo>
                    <a:pt x="144" y="190"/>
                  </a:moveTo>
                  <a:lnTo>
                    <a:pt x="160" y="0"/>
                  </a:lnTo>
                  <a:lnTo>
                    <a:pt x="13" y="0"/>
                  </a:lnTo>
                  <a:lnTo>
                    <a:pt x="0" y="190"/>
                  </a:lnTo>
                  <a:lnTo>
                    <a:pt x="144" y="190"/>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74" name="Freeform 129"/>
            <p:cNvSpPr>
              <a:spLocks/>
            </p:cNvSpPr>
            <p:nvPr/>
          </p:nvSpPr>
          <p:spPr bwMode="auto">
            <a:xfrm>
              <a:off x="2287934" y="2176100"/>
              <a:ext cx="73213" cy="87026"/>
            </a:xfrm>
            <a:custGeom>
              <a:avLst/>
              <a:gdLst/>
              <a:ahLst/>
              <a:cxnLst>
                <a:cxn ang="0">
                  <a:pos x="16" y="0"/>
                </a:cxn>
                <a:cxn ang="0">
                  <a:pos x="0" y="190"/>
                </a:cxn>
                <a:cxn ang="0">
                  <a:pos x="147" y="190"/>
                </a:cxn>
                <a:cxn ang="0">
                  <a:pos x="160" y="0"/>
                </a:cxn>
                <a:cxn ang="0">
                  <a:pos x="16" y="0"/>
                </a:cxn>
              </a:cxnLst>
              <a:rect l="0" t="0" r="r" b="b"/>
              <a:pathLst>
                <a:path w="160" h="190">
                  <a:moveTo>
                    <a:pt x="16" y="0"/>
                  </a:moveTo>
                  <a:lnTo>
                    <a:pt x="0" y="190"/>
                  </a:lnTo>
                  <a:lnTo>
                    <a:pt x="147" y="190"/>
                  </a:lnTo>
                  <a:lnTo>
                    <a:pt x="160" y="0"/>
                  </a:lnTo>
                  <a:lnTo>
                    <a:pt x="16" y="0"/>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75" name="Freeform 130"/>
            <p:cNvSpPr>
              <a:spLocks/>
            </p:cNvSpPr>
            <p:nvPr/>
          </p:nvSpPr>
          <p:spPr bwMode="auto">
            <a:xfrm>
              <a:off x="2087636" y="2176100"/>
              <a:ext cx="73213" cy="87026"/>
            </a:xfrm>
            <a:custGeom>
              <a:avLst/>
              <a:gdLst/>
              <a:ahLst/>
              <a:cxnLst>
                <a:cxn ang="0">
                  <a:pos x="145" y="190"/>
                </a:cxn>
                <a:cxn ang="0">
                  <a:pos x="158" y="0"/>
                </a:cxn>
                <a:cxn ang="0">
                  <a:pos x="15" y="0"/>
                </a:cxn>
                <a:cxn ang="0">
                  <a:pos x="0" y="190"/>
                </a:cxn>
                <a:cxn ang="0">
                  <a:pos x="145" y="190"/>
                </a:cxn>
              </a:cxnLst>
              <a:rect l="0" t="0" r="r" b="b"/>
              <a:pathLst>
                <a:path w="158" h="190">
                  <a:moveTo>
                    <a:pt x="145" y="190"/>
                  </a:moveTo>
                  <a:lnTo>
                    <a:pt x="158" y="0"/>
                  </a:lnTo>
                  <a:lnTo>
                    <a:pt x="15" y="0"/>
                  </a:lnTo>
                  <a:lnTo>
                    <a:pt x="0" y="190"/>
                  </a:lnTo>
                  <a:lnTo>
                    <a:pt x="145" y="190"/>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76" name="Freeform 131"/>
            <p:cNvSpPr>
              <a:spLocks/>
            </p:cNvSpPr>
            <p:nvPr/>
          </p:nvSpPr>
          <p:spPr bwMode="auto">
            <a:xfrm>
              <a:off x="2153941" y="2176100"/>
              <a:ext cx="73213" cy="87026"/>
            </a:xfrm>
            <a:custGeom>
              <a:avLst/>
              <a:gdLst/>
              <a:ahLst/>
              <a:cxnLst>
                <a:cxn ang="0">
                  <a:pos x="13" y="0"/>
                </a:cxn>
                <a:cxn ang="0">
                  <a:pos x="0" y="190"/>
                </a:cxn>
                <a:cxn ang="0">
                  <a:pos x="145" y="190"/>
                </a:cxn>
                <a:cxn ang="0">
                  <a:pos x="158" y="0"/>
                </a:cxn>
                <a:cxn ang="0">
                  <a:pos x="13" y="0"/>
                </a:cxn>
              </a:cxnLst>
              <a:rect l="0" t="0" r="r" b="b"/>
              <a:pathLst>
                <a:path w="158" h="190">
                  <a:moveTo>
                    <a:pt x="13" y="0"/>
                  </a:moveTo>
                  <a:lnTo>
                    <a:pt x="0" y="190"/>
                  </a:lnTo>
                  <a:lnTo>
                    <a:pt x="145" y="190"/>
                  </a:lnTo>
                  <a:lnTo>
                    <a:pt x="158" y="0"/>
                  </a:lnTo>
                  <a:lnTo>
                    <a:pt x="13" y="0"/>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77" name="Freeform 132"/>
            <p:cNvSpPr>
              <a:spLocks/>
            </p:cNvSpPr>
            <p:nvPr/>
          </p:nvSpPr>
          <p:spPr bwMode="auto">
            <a:xfrm>
              <a:off x="1486743" y="2176100"/>
              <a:ext cx="540114" cy="87026"/>
            </a:xfrm>
            <a:custGeom>
              <a:avLst/>
              <a:gdLst/>
              <a:ahLst/>
              <a:cxnLst>
                <a:cxn ang="0">
                  <a:pos x="1162" y="190"/>
                </a:cxn>
                <a:cxn ang="0">
                  <a:pos x="1175" y="0"/>
                </a:cxn>
                <a:cxn ang="0">
                  <a:pos x="13" y="0"/>
                </a:cxn>
                <a:cxn ang="0">
                  <a:pos x="0" y="190"/>
                </a:cxn>
                <a:cxn ang="0">
                  <a:pos x="1162" y="190"/>
                </a:cxn>
              </a:cxnLst>
              <a:rect l="0" t="0" r="r" b="b"/>
              <a:pathLst>
                <a:path w="1175" h="190">
                  <a:moveTo>
                    <a:pt x="1162" y="190"/>
                  </a:moveTo>
                  <a:lnTo>
                    <a:pt x="1175" y="0"/>
                  </a:lnTo>
                  <a:lnTo>
                    <a:pt x="13" y="0"/>
                  </a:lnTo>
                  <a:lnTo>
                    <a:pt x="0" y="190"/>
                  </a:lnTo>
                  <a:lnTo>
                    <a:pt x="1162" y="190"/>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78" name="Freeform 133"/>
            <p:cNvSpPr>
              <a:spLocks/>
            </p:cNvSpPr>
            <p:nvPr/>
          </p:nvSpPr>
          <p:spPr bwMode="auto">
            <a:xfrm>
              <a:off x="2021330" y="2176100"/>
              <a:ext cx="73213" cy="87026"/>
            </a:xfrm>
            <a:custGeom>
              <a:avLst/>
              <a:gdLst/>
              <a:ahLst/>
              <a:cxnLst>
                <a:cxn ang="0">
                  <a:pos x="13" y="0"/>
                </a:cxn>
                <a:cxn ang="0">
                  <a:pos x="0" y="190"/>
                </a:cxn>
                <a:cxn ang="0">
                  <a:pos x="144" y="190"/>
                </a:cxn>
                <a:cxn ang="0">
                  <a:pos x="159" y="0"/>
                </a:cxn>
                <a:cxn ang="0">
                  <a:pos x="13" y="0"/>
                </a:cxn>
              </a:cxnLst>
              <a:rect l="0" t="0" r="r" b="b"/>
              <a:pathLst>
                <a:path w="159" h="190">
                  <a:moveTo>
                    <a:pt x="13" y="0"/>
                  </a:moveTo>
                  <a:lnTo>
                    <a:pt x="0" y="190"/>
                  </a:lnTo>
                  <a:lnTo>
                    <a:pt x="144" y="190"/>
                  </a:lnTo>
                  <a:lnTo>
                    <a:pt x="159" y="0"/>
                  </a:lnTo>
                  <a:lnTo>
                    <a:pt x="13" y="0"/>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79" name="Freeform 134"/>
            <p:cNvSpPr>
              <a:spLocks/>
            </p:cNvSpPr>
            <p:nvPr/>
          </p:nvSpPr>
          <p:spPr bwMode="auto">
            <a:xfrm>
              <a:off x="1419055" y="2176100"/>
              <a:ext cx="73213" cy="87026"/>
            </a:xfrm>
            <a:custGeom>
              <a:avLst/>
              <a:gdLst/>
              <a:ahLst/>
              <a:cxnLst>
                <a:cxn ang="0">
                  <a:pos x="160" y="0"/>
                </a:cxn>
                <a:cxn ang="0">
                  <a:pos x="16" y="0"/>
                </a:cxn>
                <a:cxn ang="0">
                  <a:pos x="0" y="190"/>
                </a:cxn>
                <a:cxn ang="0">
                  <a:pos x="147" y="190"/>
                </a:cxn>
                <a:cxn ang="0">
                  <a:pos x="160" y="0"/>
                </a:cxn>
              </a:cxnLst>
              <a:rect l="0" t="0" r="r" b="b"/>
              <a:pathLst>
                <a:path w="160" h="190">
                  <a:moveTo>
                    <a:pt x="160" y="0"/>
                  </a:moveTo>
                  <a:lnTo>
                    <a:pt x="16" y="0"/>
                  </a:lnTo>
                  <a:lnTo>
                    <a:pt x="0" y="190"/>
                  </a:lnTo>
                  <a:lnTo>
                    <a:pt x="147" y="190"/>
                  </a:lnTo>
                  <a:lnTo>
                    <a:pt x="160" y="0"/>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80" name="Freeform 135"/>
            <p:cNvSpPr>
              <a:spLocks/>
            </p:cNvSpPr>
            <p:nvPr/>
          </p:nvSpPr>
          <p:spPr bwMode="auto">
            <a:xfrm>
              <a:off x="1351369" y="2176100"/>
              <a:ext cx="74594" cy="87026"/>
            </a:xfrm>
            <a:custGeom>
              <a:avLst/>
              <a:gdLst/>
              <a:ahLst/>
              <a:cxnLst>
                <a:cxn ang="0">
                  <a:pos x="145" y="190"/>
                </a:cxn>
                <a:cxn ang="0">
                  <a:pos x="161" y="0"/>
                </a:cxn>
                <a:cxn ang="0">
                  <a:pos x="15" y="0"/>
                </a:cxn>
                <a:cxn ang="0">
                  <a:pos x="0" y="190"/>
                </a:cxn>
                <a:cxn ang="0">
                  <a:pos x="145" y="190"/>
                </a:cxn>
              </a:cxnLst>
              <a:rect l="0" t="0" r="r" b="b"/>
              <a:pathLst>
                <a:path w="161" h="190">
                  <a:moveTo>
                    <a:pt x="145" y="190"/>
                  </a:moveTo>
                  <a:lnTo>
                    <a:pt x="161" y="0"/>
                  </a:lnTo>
                  <a:lnTo>
                    <a:pt x="15" y="0"/>
                  </a:lnTo>
                  <a:lnTo>
                    <a:pt x="0" y="190"/>
                  </a:lnTo>
                  <a:lnTo>
                    <a:pt x="145" y="190"/>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81" name="Freeform 136"/>
            <p:cNvSpPr>
              <a:spLocks/>
            </p:cNvSpPr>
            <p:nvPr/>
          </p:nvSpPr>
          <p:spPr bwMode="auto">
            <a:xfrm>
              <a:off x="1285064" y="2176100"/>
              <a:ext cx="73213" cy="87026"/>
            </a:xfrm>
            <a:custGeom>
              <a:avLst/>
              <a:gdLst/>
              <a:ahLst/>
              <a:cxnLst>
                <a:cxn ang="0">
                  <a:pos x="144" y="190"/>
                </a:cxn>
                <a:cxn ang="0">
                  <a:pos x="159" y="0"/>
                </a:cxn>
                <a:cxn ang="0">
                  <a:pos x="13" y="0"/>
                </a:cxn>
                <a:cxn ang="0">
                  <a:pos x="0" y="190"/>
                </a:cxn>
                <a:cxn ang="0">
                  <a:pos x="144" y="190"/>
                </a:cxn>
              </a:cxnLst>
              <a:rect l="0" t="0" r="r" b="b"/>
              <a:pathLst>
                <a:path w="159" h="190">
                  <a:moveTo>
                    <a:pt x="144" y="190"/>
                  </a:moveTo>
                  <a:lnTo>
                    <a:pt x="159" y="0"/>
                  </a:lnTo>
                  <a:lnTo>
                    <a:pt x="13" y="0"/>
                  </a:lnTo>
                  <a:lnTo>
                    <a:pt x="0" y="190"/>
                  </a:lnTo>
                  <a:lnTo>
                    <a:pt x="144" y="190"/>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82" name="Freeform 137"/>
            <p:cNvSpPr>
              <a:spLocks/>
            </p:cNvSpPr>
            <p:nvPr/>
          </p:nvSpPr>
          <p:spPr bwMode="auto">
            <a:xfrm>
              <a:off x="1211851" y="2247931"/>
              <a:ext cx="8288" cy="15195"/>
            </a:xfrm>
            <a:custGeom>
              <a:avLst/>
              <a:gdLst/>
              <a:ahLst/>
              <a:cxnLst>
                <a:cxn ang="0">
                  <a:pos x="14" y="34"/>
                </a:cxn>
                <a:cxn ang="0">
                  <a:pos x="18" y="0"/>
                </a:cxn>
                <a:cxn ang="0">
                  <a:pos x="0" y="34"/>
                </a:cxn>
                <a:cxn ang="0">
                  <a:pos x="14" y="34"/>
                </a:cxn>
              </a:cxnLst>
              <a:rect l="0" t="0" r="r" b="b"/>
              <a:pathLst>
                <a:path w="18" h="34">
                  <a:moveTo>
                    <a:pt x="14" y="34"/>
                  </a:moveTo>
                  <a:lnTo>
                    <a:pt x="18" y="0"/>
                  </a:lnTo>
                  <a:lnTo>
                    <a:pt x="0" y="34"/>
                  </a:lnTo>
                  <a:lnTo>
                    <a:pt x="14" y="34"/>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83" name="Freeform 138"/>
            <p:cNvSpPr>
              <a:spLocks/>
            </p:cNvSpPr>
            <p:nvPr/>
          </p:nvSpPr>
          <p:spPr bwMode="auto">
            <a:xfrm>
              <a:off x="1218758" y="2176100"/>
              <a:ext cx="73213" cy="87026"/>
            </a:xfrm>
            <a:custGeom>
              <a:avLst/>
              <a:gdLst/>
              <a:ahLst/>
              <a:cxnLst>
                <a:cxn ang="0">
                  <a:pos x="4" y="156"/>
                </a:cxn>
                <a:cxn ang="0">
                  <a:pos x="0" y="190"/>
                </a:cxn>
                <a:cxn ang="0">
                  <a:pos x="145" y="190"/>
                </a:cxn>
                <a:cxn ang="0">
                  <a:pos x="158" y="0"/>
                </a:cxn>
                <a:cxn ang="0">
                  <a:pos x="80" y="0"/>
                </a:cxn>
                <a:cxn ang="0">
                  <a:pos x="4" y="156"/>
                </a:cxn>
              </a:cxnLst>
              <a:rect l="0" t="0" r="r" b="b"/>
              <a:pathLst>
                <a:path w="158" h="190">
                  <a:moveTo>
                    <a:pt x="4" y="156"/>
                  </a:moveTo>
                  <a:lnTo>
                    <a:pt x="0" y="190"/>
                  </a:lnTo>
                  <a:lnTo>
                    <a:pt x="145" y="190"/>
                  </a:lnTo>
                  <a:lnTo>
                    <a:pt x="158" y="0"/>
                  </a:lnTo>
                  <a:lnTo>
                    <a:pt x="80" y="0"/>
                  </a:lnTo>
                  <a:lnTo>
                    <a:pt x="4" y="156"/>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84" name="Rectangle 139"/>
            <p:cNvSpPr>
              <a:spLocks noChangeArrowheads="1"/>
            </p:cNvSpPr>
            <p:nvPr/>
          </p:nvSpPr>
          <p:spPr bwMode="auto">
            <a:xfrm>
              <a:off x="1211851" y="2263126"/>
              <a:ext cx="1312296" cy="8288"/>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85" name="Rectangle 140"/>
            <p:cNvSpPr>
              <a:spLocks noChangeArrowheads="1"/>
            </p:cNvSpPr>
            <p:nvPr/>
          </p:nvSpPr>
          <p:spPr bwMode="auto">
            <a:xfrm>
              <a:off x="1211851" y="2304567"/>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86" name="Rectangle 141"/>
            <p:cNvSpPr>
              <a:spLocks noChangeArrowheads="1"/>
            </p:cNvSpPr>
            <p:nvPr/>
          </p:nvSpPr>
          <p:spPr bwMode="auto">
            <a:xfrm>
              <a:off x="1211851" y="2287991"/>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87" name="Freeform 142"/>
            <p:cNvSpPr>
              <a:spLocks/>
            </p:cNvSpPr>
            <p:nvPr/>
          </p:nvSpPr>
          <p:spPr bwMode="auto">
            <a:xfrm>
              <a:off x="1211851" y="2271414"/>
              <a:ext cx="1312296" cy="16576"/>
            </a:xfrm>
            <a:custGeom>
              <a:avLst/>
              <a:gdLst/>
              <a:ahLst/>
              <a:cxnLst>
                <a:cxn ang="0">
                  <a:pos x="2848" y="36"/>
                </a:cxn>
                <a:cxn ang="0">
                  <a:pos x="2848" y="22"/>
                </a:cxn>
                <a:cxn ang="0">
                  <a:pos x="2848" y="0"/>
                </a:cxn>
                <a:cxn ang="0">
                  <a:pos x="0" y="0"/>
                </a:cxn>
                <a:cxn ang="0">
                  <a:pos x="0" y="36"/>
                </a:cxn>
                <a:cxn ang="0">
                  <a:pos x="2848" y="36"/>
                </a:cxn>
              </a:cxnLst>
              <a:rect l="0" t="0" r="r" b="b"/>
              <a:pathLst>
                <a:path w="2848" h="36">
                  <a:moveTo>
                    <a:pt x="2848" y="36"/>
                  </a:moveTo>
                  <a:lnTo>
                    <a:pt x="2848" y="22"/>
                  </a:lnTo>
                  <a:lnTo>
                    <a:pt x="2848" y="0"/>
                  </a:lnTo>
                  <a:lnTo>
                    <a:pt x="0" y="0"/>
                  </a:lnTo>
                  <a:lnTo>
                    <a:pt x="0" y="36"/>
                  </a:lnTo>
                  <a:lnTo>
                    <a:pt x="2848" y="36"/>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88" name="Rectangle 143"/>
            <p:cNvSpPr>
              <a:spLocks noChangeArrowheads="1"/>
            </p:cNvSpPr>
            <p:nvPr/>
          </p:nvSpPr>
          <p:spPr bwMode="auto">
            <a:xfrm>
              <a:off x="1211851" y="2354296"/>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89" name="Rectangle 144"/>
            <p:cNvSpPr>
              <a:spLocks noChangeArrowheads="1"/>
            </p:cNvSpPr>
            <p:nvPr/>
          </p:nvSpPr>
          <p:spPr bwMode="auto">
            <a:xfrm>
              <a:off x="1211851" y="2337720"/>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90" name="Rectangle 145"/>
            <p:cNvSpPr>
              <a:spLocks noChangeArrowheads="1"/>
            </p:cNvSpPr>
            <p:nvPr/>
          </p:nvSpPr>
          <p:spPr bwMode="auto">
            <a:xfrm>
              <a:off x="1211851" y="2321143"/>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91" name="Rectangle 146"/>
            <p:cNvSpPr>
              <a:spLocks noChangeArrowheads="1"/>
            </p:cNvSpPr>
            <p:nvPr/>
          </p:nvSpPr>
          <p:spPr bwMode="auto">
            <a:xfrm>
              <a:off x="1211851" y="2388830"/>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92" name="Rectangle 147"/>
            <p:cNvSpPr>
              <a:spLocks noChangeArrowheads="1"/>
            </p:cNvSpPr>
            <p:nvPr/>
          </p:nvSpPr>
          <p:spPr bwMode="auto">
            <a:xfrm>
              <a:off x="1211851" y="2572552"/>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93" name="Rectangle 148"/>
            <p:cNvSpPr>
              <a:spLocks noChangeArrowheads="1"/>
            </p:cNvSpPr>
            <p:nvPr/>
          </p:nvSpPr>
          <p:spPr bwMode="auto">
            <a:xfrm>
              <a:off x="1211851" y="2539399"/>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94" name="Rectangle 149"/>
            <p:cNvSpPr>
              <a:spLocks noChangeArrowheads="1"/>
            </p:cNvSpPr>
            <p:nvPr/>
          </p:nvSpPr>
          <p:spPr bwMode="auto">
            <a:xfrm>
              <a:off x="1211851" y="2555975"/>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95" name="Rectangle 150"/>
            <p:cNvSpPr>
              <a:spLocks noChangeArrowheads="1"/>
            </p:cNvSpPr>
            <p:nvPr/>
          </p:nvSpPr>
          <p:spPr bwMode="auto">
            <a:xfrm>
              <a:off x="1211851" y="2405406"/>
              <a:ext cx="1312296" cy="133993"/>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96" name="Rectangle 151"/>
            <p:cNvSpPr>
              <a:spLocks noChangeArrowheads="1"/>
            </p:cNvSpPr>
            <p:nvPr/>
          </p:nvSpPr>
          <p:spPr bwMode="auto">
            <a:xfrm>
              <a:off x="1211851" y="2370873"/>
              <a:ext cx="1312296" cy="17958"/>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97" name="Rectangle 152"/>
            <p:cNvSpPr>
              <a:spLocks noChangeArrowheads="1"/>
            </p:cNvSpPr>
            <p:nvPr/>
          </p:nvSpPr>
          <p:spPr bwMode="auto">
            <a:xfrm>
              <a:off x="1211851" y="2605705"/>
              <a:ext cx="1312296" cy="8288"/>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98" name="Rectangle 153"/>
            <p:cNvSpPr>
              <a:spLocks noChangeArrowheads="1"/>
            </p:cNvSpPr>
            <p:nvPr/>
          </p:nvSpPr>
          <p:spPr bwMode="auto">
            <a:xfrm>
              <a:off x="1211851" y="2589128"/>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899" name="Line 154"/>
            <p:cNvSpPr>
              <a:spLocks noChangeShapeType="1"/>
            </p:cNvSpPr>
            <p:nvPr/>
          </p:nvSpPr>
          <p:spPr bwMode="auto">
            <a:xfrm flipH="1">
              <a:off x="2524147" y="2176100"/>
              <a:ext cx="42823" cy="104984"/>
            </a:xfrm>
            <a:prstGeom prst="line">
              <a:avLst/>
            </a:prstGeom>
            <a:no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00" name="Freeform 155"/>
            <p:cNvSpPr>
              <a:spLocks/>
            </p:cNvSpPr>
            <p:nvPr/>
          </p:nvSpPr>
          <p:spPr bwMode="auto">
            <a:xfrm>
              <a:off x="1211851" y="2263126"/>
              <a:ext cx="1312296" cy="17958"/>
            </a:xfrm>
            <a:custGeom>
              <a:avLst/>
              <a:gdLst/>
              <a:ahLst/>
              <a:cxnLst>
                <a:cxn ang="0">
                  <a:pos x="2848" y="39"/>
                </a:cxn>
                <a:cxn ang="0">
                  <a:pos x="2848" y="0"/>
                </a:cxn>
                <a:cxn ang="0">
                  <a:pos x="0" y="0"/>
                </a:cxn>
              </a:cxnLst>
              <a:rect l="0" t="0" r="r" b="b"/>
              <a:pathLst>
                <a:path w="2848" h="39">
                  <a:moveTo>
                    <a:pt x="2848" y="39"/>
                  </a:moveTo>
                  <a:lnTo>
                    <a:pt x="2848" y="0"/>
                  </a:lnTo>
                  <a:lnTo>
                    <a:pt x="0" y="0"/>
                  </a:lnTo>
                </a:path>
              </a:pathLst>
            </a:custGeom>
            <a:solidFill>
              <a:srgbClr val="2C95DD">
                <a:lumMod val="40000"/>
                <a:lumOff val="6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01" name="Line 156"/>
            <p:cNvSpPr>
              <a:spLocks noChangeShapeType="1"/>
            </p:cNvSpPr>
            <p:nvPr/>
          </p:nvSpPr>
          <p:spPr bwMode="auto">
            <a:xfrm flipV="1">
              <a:off x="2524147" y="2281083"/>
              <a:ext cx="1382" cy="332909"/>
            </a:xfrm>
            <a:prstGeom prst="line">
              <a:avLst/>
            </a:prstGeom>
            <a:no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02" name="Freeform 157"/>
            <p:cNvSpPr>
              <a:spLocks/>
            </p:cNvSpPr>
            <p:nvPr/>
          </p:nvSpPr>
          <p:spPr bwMode="auto">
            <a:xfrm>
              <a:off x="1211851" y="2176100"/>
              <a:ext cx="1355119" cy="87026"/>
            </a:xfrm>
            <a:custGeom>
              <a:avLst/>
              <a:gdLst/>
              <a:ahLst/>
              <a:cxnLst>
                <a:cxn ang="0">
                  <a:pos x="0" y="190"/>
                </a:cxn>
                <a:cxn ang="0">
                  <a:pos x="94" y="0"/>
                </a:cxn>
                <a:cxn ang="0">
                  <a:pos x="2943" y="0"/>
                </a:cxn>
              </a:cxnLst>
              <a:rect l="0" t="0" r="r" b="b"/>
              <a:pathLst>
                <a:path w="2943" h="190">
                  <a:moveTo>
                    <a:pt x="0" y="190"/>
                  </a:moveTo>
                  <a:lnTo>
                    <a:pt x="94" y="0"/>
                  </a:lnTo>
                  <a:lnTo>
                    <a:pt x="2943" y="0"/>
                  </a:lnTo>
                </a:path>
              </a:pathLst>
            </a:custGeom>
            <a:solidFill>
              <a:srgbClr val="2C95DD">
                <a:lumMod val="40000"/>
                <a:lumOff val="6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03" name="Freeform 158"/>
            <p:cNvSpPr>
              <a:spLocks/>
            </p:cNvSpPr>
            <p:nvPr/>
          </p:nvSpPr>
          <p:spPr bwMode="auto">
            <a:xfrm>
              <a:off x="1211851" y="2263126"/>
              <a:ext cx="1312296" cy="350867"/>
            </a:xfrm>
            <a:custGeom>
              <a:avLst/>
              <a:gdLst/>
              <a:ahLst/>
              <a:cxnLst>
                <a:cxn ang="0">
                  <a:pos x="0" y="0"/>
                </a:cxn>
                <a:cxn ang="0">
                  <a:pos x="0" y="761"/>
                </a:cxn>
                <a:cxn ang="0">
                  <a:pos x="2848" y="761"/>
                </a:cxn>
              </a:cxnLst>
              <a:rect l="0" t="0" r="r" b="b"/>
              <a:pathLst>
                <a:path w="2848" h="761">
                  <a:moveTo>
                    <a:pt x="0" y="0"/>
                  </a:moveTo>
                  <a:lnTo>
                    <a:pt x="0" y="761"/>
                  </a:lnTo>
                  <a:lnTo>
                    <a:pt x="2848" y="761"/>
                  </a:lnTo>
                </a:path>
              </a:pathLst>
            </a:custGeom>
            <a:solidFill>
              <a:srgbClr val="2C95DD">
                <a:lumMod val="40000"/>
                <a:lumOff val="6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04" name="Freeform 159"/>
            <p:cNvSpPr>
              <a:spLocks/>
            </p:cNvSpPr>
            <p:nvPr/>
          </p:nvSpPr>
          <p:spPr bwMode="auto">
            <a:xfrm>
              <a:off x="2524147" y="2176100"/>
              <a:ext cx="42823" cy="437893"/>
            </a:xfrm>
            <a:custGeom>
              <a:avLst/>
              <a:gdLst/>
              <a:ahLst/>
              <a:cxnLst>
                <a:cxn ang="0">
                  <a:pos x="95" y="0"/>
                </a:cxn>
                <a:cxn ang="0">
                  <a:pos x="95" y="761"/>
                </a:cxn>
                <a:cxn ang="0">
                  <a:pos x="0" y="951"/>
                </a:cxn>
              </a:cxnLst>
              <a:rect l="0" t="0" r="r" b="b"/>
              <a:pathLst>
                <a:path w="95" h="951">
                  <a:moveTo>
                    <a:pt x="95" y="0"/>
                  </a:moveTo>
                  <a:lnTo>
                    <a:pt x="95" y="761"/>
                  </a:lnTo>
                  <a:lnTo>
                    <a:pt x="0" y="951"/>
                  </a:lnTo>
                </a:path>
              </a:pathLst>
            </a:custGeom>
            <a:solidFill>
              <a:srgbClr val="2C95DD">
                <a:lumMod val="40000"/>
                <a:lumOff val="6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05" name="Rectangle 160"/>
            <p:cNvSpPr>
              <a:spLocks noChangeArrowheads="1"/>
            </p:cNvSpPr>
            <p:nvPr/>
          </p:nvSpPr>
          <p:spPr bwMode="auto">
            <a:xfrm>
              <a:off x="1279538" y="2326669"/>
              <a:ext cx="503343" cy="138499"/>
            </a:xfrm>
            <a:prstGeom prst="rect">
              <a:avLst/>
            </a:prstGeom>
            <a:solidFill>
              <a:srgbClr val="2C95DD">
                <a:lumMod val="40000"/>
                <a:lumOff val="60000"/>
              </a:srgbClr>
            </a:solid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defRPr/>
              </a:pPr>
              <a:r>
                <a:rPr lang="en-US" sz="900" b="1" kern="0" dirty="0">
                  <a:solidFill>
                    <a:srgbClr val="000000"/>
                  </a:solidFill>
                  <a:cs typeface="Calibri" pitchFamily="34" charset="0"/>
                </a:rPr>
                <a:t>5 - Session</a:t>
              </a:r>
              <a:endParaRPr lang="en-US" sz="900" kern="0" dirty="0">
                <a:solidFill>
                  <a:srgbClr val="000000"/>
                </a:solidFill>
                <a:cs typeface="Calibri" pitchFamily="34" charset="0"/>
              </a:endParaRPr>
            </a:p>
          </p:txBody>
        </p:sp>
        <p:sp>
          <p:nvSpPr>
            <p:cNvPr id="906" name="Freeform 161"/>
            <p:cNvSpPr>
              <a:spLocks/>
            </p:cNvSpPr>
            <p:nvPr/>
          </p:nvSpPr>
          <p:spPr bwMode="auto">
            <a:xfrm>
              <a:off x="2489613" y="2662340"/>
              <a:ext cx="71831" cy="104984"/>
            </a:xfrm>
            <a:custGeom>
              <a:avLst/>
              <a:gdLst/>
              <a:ahLst/>
              <a:cxnLst>
                <a:cxn ang="0">
                  <a:pos x="155" y="41"/>
                </a:cxn>
                <a:cxn ang="0">
                  <a:pos x="156" y="0"/>
                </a:cxn>
                <a:cxn ang="0">
                  <a:pos x="13" y="0"/>
                </a:cxn>
                <a:cxn ang="0">
                  <a:pos x="0" y="191"/>
                </a:cxn>
                <a:cxn ang="0">
                  <a:pos x="75" y="191"/>
                </a:cxn>
                <a:cxn ang="0">
                  <a:pos x="75" y="230"/>
                </a:cxn>
                <a:cxn ang="0">
                  <a:pos x="155" y="41"/>
                </a:cxn>
              </a:cxnLst>
              <a:rect l="0" t="0" r="r" b="b"/>
              <a:pathLst>
                <a:path w="156" h="230">
                  <a:moveTo>
                    <a:pt x="155" y="41"/>
                  </a:moveTo>
                  <a:lnTo>
                    <a:pt x="156" y="0"/>
                  </a:lnTo>
                  <a:lnTo>
                    <a:pt x="13" y="0"/>
                  </a:lnTo>
                  <a:lnTo>
                    <a:pt x="0" y="191"/>
                  </a:lnTo>
                  <a:lnTo>
                    <a:pt x="75" y="191"/>
                  </a:lnTo>
                  <a:lnTo>
                    <a:pt x="75" y="230"/>
                  </a:lnTo>
                  <a:lnTo>
                    <a:pt x="155" y="41"/>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07" name="Freeform 162"/>
            <p:cNvSpPr>
              <a:spLocks/>
            </p:cNvSpPr>
            <p:nvPr/>
          </p:nvSpPr>
          <p:spPr bwMode="auto">
            <a:xfrm>
              <a:off x="2560062" y="2662340"/>
              <a:ext cx="6907" cy="17958"/>
            </a:xfrm>
            <a:custGeom>
              <a:avLst/>
              <a:gdLst/>
              <a:ahLst/>
              <a:cxnLst>
                <a:cxn ang="0">
                  <a:pos x="1" y="0"/>
                </a:cxn>
                <a:cxn ang="0">
                  <a:pos x="0" y="41"/>
                </a:cxn>
                <a:cxn ang="0">
                  <a:pos x="15" y="0"/>
                </a:cxn>
                <a:cxn ang="0">
                  <a:pos x="1" y="0"/>
                </a:cxn>
              </a:cxnLst>
              <a:rect l="0" t="0" r="r" b="b"/>
              <a:pathLst>
                <a:path w="15" h="41">
                  <a:moveTo>
                    <a:pt x="1" y="0"/>
                  </a:moveTo>
                  <a:lnTo>
                    <a:pt x="0" y="41"/>
                  </a:lnTo>
                  <a:lnTo>
                    <a:pt x="15" y="0"/>
                  </a:lnTo>
                  <a:lnTo>
                    <a:pt x="1" y="0"/>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08" name="Freeform 163"/>
            <p:cNvSpPr>
              <a:spLocks/>
            </p:cNvSpPr>
            <p:nvPr/>
          </p:nvSpPr>
          <p:spPr bwMode="auto">
            <a:xfrm>
              <a:off x="2421926" y="2662340"/>
              <a:ext cx="73213" cy="87026"/>
            </a:xfrm>
            <a:custGeom>
              <a:avLst/>
              <a:gdLst/>
              <a:ahLst/>
              <a:cxnLst>
                <a:cxn ang="0">
                  <a:pos x="146" y="191"/>
                </a:cxn>
                <a:cxn ang="0">
                  <a:pos x="159" y="0"/>
                </a:cxn>
                <a:cxn ang="0">
                  <a:pos x="13" y="0"/>
                </a:cxn>
                <a:cxn ang="0">
                  <a:pos x="0" y="191"/>
                </a:cxn>
                <a:cxn ang="0">
                  <a:pos x="146" y="191"/>
                </a:cxn>
              </a:cxnLst>
              <a:rect l="0" t="0" r="r" b="b"/>
              <a:pathLst>
                <a:path w="159" h="191">
                  <a:moveTo>
                    <a:pt x="146" y="191"/>
                  </a:moveTo>
                  <a:lnTo>
                    <a:pt x="159" y="0"/>
                  </a:lnTo>
                  <a:lnTo>
                    <a:pt x="13" y="0"/>
                  </a:lnTo>
                  <a:lnTo>
                    <a:pt x="0" y="191"/>
                  </a:lnTo>
                  <a:lnTo>
                    <a:pt x="146" y="191"/>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09" name="Freeform 164"/>
            <p:cNvSpPr>
              <a:spLocks/>
            </p:cNvSpPr>
            <p:nvPr/>
          </p:nvSpPr>
          <p:spPr bwMode="auto">
            <a:xfrm>
              <a:off x="2355620" y="2662340"/>
              <a:ext cx="71831" cy="87026"/>
            </a:xfrm>
            <a:custGeom>
              <a:avLst/>
              <a:gdLst/>
              <a:ahLst/>
              <a:cxnLst>
                <a:cxn ang="0">
                  <a:pos x="145" y="191"/>
                </a:cxn>
                <a:cxn ang="0">
                  <a:pos x="158" y="0"/>
                </a:cxn>
                <a:cxn ang="0">
                  <a:pos x="13" y="0"/>
                </a:cxn>
                <a:cxn ang="0">
                  <a:pos x="0" y="191"/>
                </a:cxn>
                <a:cxn ang="0">
                  <a:pos x="145" y="191"/>
                </a:cxn>
              </a:cxnLst>
              <a:rect l="0" t="0" r="r" b="b"/>
              <a:pathLst>
                <a:path w="158" h="191">
                  <a:moveTo>
                    <a:pt x="145" y="191"/>
                  </a:moveTo>
                  <a:lnTo>
                    <a:pt x="158" y="0"/>
                  </a:lnTo>
                  <a:lnTo>
                    <a:pt x="13" y="0"/>
                  </a:lnTo>
                  <a:lnTo>
                    <a:pt x="0" y="191"/>
                  </a:lnTo>
                  <a:lnTo>
                    <a:pt x="145" y="191"/>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10" name="Freeform 165"/>
            <p:cNvSpPr>
              <a:spLocks/>
            </p:cNvSpPr>
            <p:nvPr/>
          </p:nvSpPr>
          <p:spPr bwMode="auto">
            <a:xfrm>
              <a:off x="2221629" y="2662340"/>
              <a:ext cx="73213" cy="87026"/>
            </a:xfrm>
            <a:custGeom>
              <a:avLst/>
              <a:gdLst/>
              <a:ahLst/>
              <a:cxnLst>
                <a:cxn ang="0">
                  <a:pos x="144" y="191"/>
                </a:cxn>
                <a:cxn ang="0">
                  <a:pos x="160" y="0"/>
                </a:cxn>
                <a:cxn ang="0">
                  <a:pos x="13" y="0"/>
                </a:cxn>
                <a:cxn ang="0">
                  <a:pos x="0" y="191"/>
                </a:cxn>
                <a:cxn ang="0">
                  <a:pos x="144" y="191"/>
                </a:cxn>
              </a:cxnLst>
              <a:rect l="0" t="0" r="r" b="b"/>
              <a:pathLst>
                <a:path w="160" h="191">
                  <a:moveTo>
                    <a:pt x="144" y="191"/>
                  </a:moveTo>
                  <a:lnTo>
                    <a:pt x="160" y="0"/>
                  </a:lnTo>
                  <a:lnTo>
                    <a:pt x="13" y="0"/>
                  </a:lnTo>
                  <a:lnTo>
                    <a:pt x="0" y="191"/>
                  </a:lnTo>
                  <a:lnTo>
                    <a:pt x="144" y="191"/>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11" name="Freeform 166"/>
            <p:cNvSpPr>
              <a:spLocks/>
            </p:cNvSpPr>
            <p:nvPr/>
          </p:nvSpPr>
          <p:spPr bwMode="auto">
            <a:xfrm>
              <a:off x="2287934" y="2662340"/>
              <a:ext cx="73213" cy="87026"/>
            </a:xfrm>
            <a:custGeom>
              <a:avLst/>
              <a:gdLst/>
              <a:ahLst/>
              <a:cxnLst>
                <a:cxn ang="0">
                  <a:pos x="16" y="0"/>
                </a:cxn>
                <a:cxn ang="0">
                  <a:pos x="0" y="191"/>
                </a:cxn>
                <a:cxn ang="0">
                  <a:pos x="147" y="191"/>
                </a:cxn>
                <a:cxn ang="0">
                  <a:pos x="160" y="0"/>
                </a:cxn>
                <a:cxn ang="0">
                  <a:pos x="16" y="0"/>
                </a:cxn>
              </a:cxnLst>
              <a:rect l="0" t="0" r="r" b="b"/>
              <a:pathLst>
                <a:path w="160" h="191">
                  <a:moveTo>
                    <a:pt x="16" y="0"/>
                  </a:moveTo>
                  <a:lnTo>
                    <a:pt x="0" y="191"/>
                  </a:lnTo>
                  <a:lnTo>
                    <a:pt x="147" y="191"/>
                  </a:lnTo>
                  <a:lnTo>
                    <a:pt x="160" y="0"/>
                  </a:lnTo>
                  <a:lnTo>
                    <a:pt x="16" y="0"/>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12" name="Freeform 167"/>
            <p:cNvSpPr>
              <a:spLocks/>
            </p:cNvSpPr>
            <p:nvPr/>
          </p:nvSpPr>
          <p:spPr bwMode="auto">
            <a:xfrm>
              <a:off x="2087636" y="2662340"/>
              <a:ext cx="73213" cy="87026"/>
            </a:xfrm>
            <a:custGeom>
              <a:avLst/>
              <a:gdLst/>
              <a:ahLst/>
              <a:cxnLst>
                <a:cxn ang="0">
                  <a:pos x="145" y="191"/>
                </a:cxn>
                <a:cxn ang="0">
                  <a:pos x="158" y="0"/>
                </a:cxn>
                <a:cxn ang="0">
                  <a:pos x="15" y="0"/>
                </a:cxn>
                <a:cxn ang="0">
                  <a:pos x="0" y="191"/>
                </a:cxn>
                <a:cxn ang="0">
                  <a:pos x="145" y="191"/>
                </a:cxn>
              </a:cxnLst>
              <a:rect l="0" t="0" r="r" b="b"/>
              <a:pathLst>
                <a:path w="158" h="191">
                  <a:moveTo>
                    <a:pt x="145" y="191"/>
                  </a:moveTo>
                  <a:lnTo>
                    <a:pt x="158" y="0"/>
                  </a:lnTo>
                  <a:lnTo>
                    <a:pt x="15" y="0"/>
                  </a:lnTo>
                  <a:lnTo>
                    <a:pt x="0" y="191"/>
                  </a:lnTo>
                  <a:lnTo>
                    <a:pt x="145" y="191"/>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13" name="Freeform 168"/>
            <p:cNvSpPr>
              <a:spLocks/>
            </p:cNvSpPr>
            <p:nvPr/>
          </p:nvSpPr>
          <p:spPr bwMode="auto">
            <a:xfrm>
              <a:off x="2153941" y="2662340"/>
              <a:ext cx="73213" cy="87026"/>
            </a:xfrm>
            <a:custGeom>
              <a:avLst/>
              <a:gdLst/>
              <a:ahLst/>
              <a:cxnLst>
                <a:cxn ang="0">
                  <a:pos x="13" y="0"/>
                </a:cxn>
                <a:cxn ang="0">
                  <a:pos x="0" y="191"/>
                </a:cxn>
                <a:cxn ang="0">
                  <a:pos x="145" y="191"/>
                </a:cxn>
                <a:cxn ang="0">
                  <a:pos x="158" y="0"/>
                </a:cxn>
                <a:cxn ang="0">
                  <a:pos x="13" y="0"/>
                </a:cxn>
              </a:cxnLst>
              <a:rect l="0" t="0" r="r" b="b"/>
              <a:pathLst>
                <a:path w="158" h="191">
                  <a:moveTo>
                    <a:pt x="13" y="0"/>
                  </a:moveTo>
                  <a:lnTo>
                    <a:pt x="0" y="191"/>
                  </a:lnTo>
                  <a:lnTo>
                    <a:pt x="145" y="191"/>
                  </a:lnTo>
                  <a:lnTo>
                    <a:pt x="158" y="0"/>
                  </a:lnTo>
                  <a:lnTo>
                    <a:pt x="13" y="0"/>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14" name="Freeform 169"/>
            <p:cNvSpPr>
              <a:spLocks/>
            </p:cNvSpPr>
            <p:nvPr/>
          </p:nvSpPr>
          <p:spPr bwMode="auto">
            <a:xfrm>
              <a:off x="1486743" y="2662340"/>
              <a:ext cx="540114" cy="87026"/>
            </a:xfrm>
            <a:custGeom>
              <a:avLst/>
              <a:gdLst/>
              <a:ahLst/>
              <a:cxnLst>
                <a:cxn ang="0">
                  <a:pos x="1162" y="191"/>
                </a:cxn>
                <a:cxn ang="0">
                  <a:pos x="1175" y="0"/>
                </a:cxn>
                <a:cxn ang="0">
                  <a:pos x="13" y="0"/>
                </a:cxn>
                <a:cxn ang="0">
                  <a:pos x="0" y="191"/>
                </a:cxn>
                <a:cxn ang="0">
                  <a:pos x="1162" y="191"/>
                </a:cxn>
              </a:cxnLst>
              <a:rect l="0" t="0" r="r" b="b"/>
              <a:pathLst>
                <a:path w="1175" h="191">
                  <a:moveTo>
                    <a:pt x="1162" y="191"/>
                  </a:moveTo>
                  <a:lnTo>
                    <a:pt x="1175" y="0"/>
                  </a:lnTo>
                  <a:lnTo>
                    <a:pt x="13" y="0"/>
                  </a:lnTo>
                  <a:lnTo>
                    <a:pt x="0" y="191"/>
                  </a:lnTo>
                  <a:lnTo>
                    <a:pt x="1162" y="191"/>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15" name="Freeform 170"/>
            <p:cNvSpPr>
              <a:spLocks/>
            </p:cNvSpPr>
            <p:nvPr/>
          </p:nvSpPr>
          <p:spPr bwMode="auto">
            <a:xfrm>
              <a:off x="2021330" y="2662340"/>
              <a:ext cx="73213" cy="87026"/>
            </a:xfrm>
            <a:custGeom>
              <a:avLst/>
              <a:gdLst/>
              <a:ahLst/>
              <a:cxnLst>
                <a:cxn ang="0">
                  <a:pos x="13" y="0"/>
                </a:cxn>
                <a:cxn ang="0">
                  <a:pos x="0" y="191"/>
                </a:cxn>
                <a:cxn ang="0">
                  <a:pos x="144" y="191"/>
                </a:cxn>
                <a:cxn ang="0">
                  <a:pos x="159" y="0"/>
                </a:cxn>
                <a:cxn ang="0">
                  <a:pos x="13" y="0"/>
                </a:cxn>
              </a:cxnLst>
              <a:rect l="0" t="0" r="r" b="b"/>
              <a:pathLst>
                <a:path w="159" h="191">
                  <a:moveTo>
                    <a:pt x="13" y="0"/>
                  </a:moveTo>
                  <a:lnTo>
                    <a:pt x="0" y="191"/>
                  </a:lnTo>
                  <a:lnTo>
                    <a:pt x="144" y="191"/>
                  </a:lnTo>
                  <a:lnTo>
                    <a:pt x="159" y="0"/>
                  </a:lnTo>
                  <a:lnTo>
                    <a:pt x="13" y="0"/>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16" name="Freeform 171"/>
            <p:cNvSpPr>
              <a:spLocks/>
            </p:cNvSpPr>
            <p:nvPr/>
          </p:nvSpPr>
          <p:spPr bwMode="auto">
            <a:xfrm>
              <a:off x="1419055" y="2662340"/>
              <a:ext cx="73213" cy="87026"/>
            </a:xfrm>
            <a:custGeom>
              <a:avLst/>
              <a:gdLst/>
              <a:ahLst/>
              <a:cxnLst>
                <a:cxn ang="0">
                  <a:pos x="160" y="0"/>
                </a:cxn>
                <a:cxn ang="0">
                  <a:pos x="16" y="0"/>
                </a:cxn>
                <a:cxn ang="0">
                  <a:pos x="0" y="191"/>
                </a:cxn>
                <a:cxn ang="0">
                  <a:pos x="147" y="191"/>
                </a:cxn>
                <a:cxn ang="0">
                  <a:pos x="160" y="0"/>
                </a:cxn>
              </a:cxnLst>
              <a:rect l="0" t="0" r="r" b="b"/>
              <a:pathLst>
                <a:path w="160" h="191">
                  <a:moveTo>
                    <a:pt x="160" y="0"/>
                  </a:moveTo>
                  <a:lnTo>
                    <a:pt x="16" y="0"/>
                  </a:lnTo>
                  <a:lnTo>
                    <a:pt x="0" y="191"/>
                  </a:lnTo>
                  <a:lnTo>
                    <a:pt x="147" y="191"/>
                  </a:lnTo>
                  <a:lnTo>
                    <a:pt x="160" y="0"/>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17" name="Freeform 172"/>
            <p:cNvSpPr>
              <a:spLocks/>
            </p:cNvSpPr>
            <p:nvPr/>
          </p:nvSpPr>
          <p:spPr bwMode="auto">
            <a:xfrm>
              <a:off x="1351369" y="2662340"/>
              <a:ext cx="74594" cy="87026"/>
            </a:xfrm>
            <a:custGeom>
              <a:avLst/>
              <a:gdLst/>
              <a:ahLst/>
              <a:cxnLst>
                <a:cxn ang="0">
                  <a:pos x="145" y="191"/>
                </a:cxn>
                <a:cxn ang="0">
                  <a:pos x="161" y="0"/>
                </a:cxn>
                <a:cxn ang="0">
                  <a:pos x="15" y="0"/>
                </a:cxn>
                <a:cxn ang="0">
                  <a:pos x="0" y="191"/>
                </a:cxn>
                <a:cxn ang="0">
                  <a:pos x="145" y="191"/>
                </a:cxn>
              </a:cxnLst>
              <a:rect l="0" t="0" r="r" b="b"/>
              <a:pathLst>
                <a:path w="161" h="191">
                  <a:moveTo>
                    <a:pt x="145" y="191"/>
                  </a:moveTo>
                  <a:lnTo>
                    <a:pt x="161" y="0"/>
                  </a:lnTo>
                  <a:lnTo>
                    <a:pt x="15" y="0"/>
                  </a:lnTo>
                  <a:lnTo>
                    <a:pt x="0" y="191"/>
                  </a:lnTo>
                  <a:lnTo>
                    <a:pt x="145" y="191"/>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18" name="Freeform 173"/>
            <p:cNvSpPr>
              <a:spLocks/>
            </p:cNvSpPr>
            <p:nvPr/>
          </p:nvSpPr>
          <p:spPr bwMode="auto">
            <a:xfrm>
              <a:off x="1285064" y="2662340"/>
              <a:ext cx="73213" cy="87026"/>
            </a:xfrm>
            <a:custGeom>
              <a:avLst/>
              <a:gdLst/>
              <a:ahLst/>
              <a:cxnLst>
                <a:cxn ang="0">
                  <a:pos x="144" y="191"/>
                </a:cxn>
                <a:cxn ang="0">
                  <a:pos x="159" y="0"/>
                </a:cxn>
                <a:cxn ang="0">
                  <a:pos x="13" y="0"/>
                </a:cxn>
                <a:cxn ang="0">
                  <a:pos x="0" y="191"/>
                </a:cxn>
                <a:cxn ang="0">
                  <a:pos x="144" y="191"/>
                </a:cxn>
              </a:cxnLst>
              <a:rect l="0" t="0" r="r" b="b"/>
              <a:pathLst>
                <a:path w="159" h="191">
                  <a:moveTo>
                    <a:pt x="144" y="191"/>
                  </a:moveTo>
                  <a:lnTo>
                    <a:pt x="159" y="0"/>
                  </a:lnTo>
                  <a:lnTo>
                    <a:pt x="13" y="0"/>
                  </a:lnTo>
                  <a:lnTo>
                    <a:pt x="0" y="191"/>
                  </a:lnTo>
                  <a:lnTo>
                    <a:pt x="144" y="191"/>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19" name="Freeform 174"/>
            <p:cNvSpPr>
              <a:spLocks/>
            </p:cNvSpPr>
            <p:nvPr/>
          </p:nvSpPr>
          <p:spPr bwMode="auto">
            <a:xfrm>
              <a:off x="1211851" y="2734171"/>
              <a:ext cx="8288" cy="15195"/>
            </a:xfrm>
            <a:custGeom>
              <a:avLst/>
              <a:gdLst/>
              <a:ahLst/>
              <a:cxnLst>
                <a:cxn ang="0">
                  <a:pos x="14" y="35"/>
                </a:cxn>
                <a:cxn ang="0">
                  <a:pos x="18" y="0"/>
                </a:cxn>
                <a:cxn ang="0">
                  <a:pos x="0" y="35"/>
                </a:cxn>
                <a:cxn ang="0">
                  <a:pos x="14" y="35"/>
                </a:cxn>
              </a:cxnLst>
              <a:rect l="0" t="0" r="r" b="b"/>
              <a:pathLst>
                <a:path w="18" h="35">
                  <a:moveTo>
                    <a:pt x="14" y="35"/>
                  </a:moveTo>
                  <a:lnTo>
                    <a:pt x="18" y="0"/>
                  </a:lnTo>
                  <a:lnTo>
                    <a:pt x="0" y="35"/>
                  </a:lnTo>
                  <a:lnTo>
                    <a:pt x="14" y="35"/>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20" name="Freeform 175"/>
            <p:cNvSpPr>
              <a:spLocks/>
            </p:cNvSpPr>
            <p:nvPr/>
          </p:nvSpPr>
          <p:spPr bwMode="auto">
            <a:xfrm>
              <a:off x="1218758" y="2662340"/>
              <a:ext cx="73213" cy="87026"/>
            </a:xfrm>
            <a:custGeom>
              <a:avLst/>
              <a:gdLst/>
              <a:ahLst/>
              <a:cxnLst>
                <a:cxn ang="0">
                  <a:pos x="4" y="156"/>
                </a:cxn>
                <a:cxn ang="0">
                  <a:pos x="0" y="191"/>
                </a:cxn>
                <a:cxn ang="0">
                  <a:pos x="145" y="191"/>
                </a:cxn>
                <a:cxn ang="0">
                  <a:pos x="158" y="0"/>
                </a:cxn>
                <a:cxn ang="0">
                  <a:pos x="80" y="0"/>
                </a:cxn>
                <a:cxn ang="0">
                  <a:pos x="4" y="156"/>
                </a:cxn>
              </a:cxnLst>
              <a:rect l="0" t="0" r="r" b="b"/>
              <a:pathLst>
                <a:path w="158" h="191">
                  <a:moveTo>
                    <a:pt x="4" y="156"/>
                  </a:moveTo>
                  <a:lnTo>
                    <a:pt x="0" y="191"/>
                  </a:lnTo>
                  <a:lnTo>
                    <a:pt x="145" y="191"/>
                  </a:lnTo>
                  <a:lnTo>
                    <a:pt x="158" y="0"/>
                  </a:lnTo>
                  <a:lnTo>
                    <a:pt x="80" y="0"/>
                  </a:lnTo>
                  <a:lnTo>
                    <a:pt x="4" y="156"/>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21" name="Rectangle 176"/>
            <p:cNvSpPr>
              <a:spLocks noChangeArrowheads="1"/>
            </p:cNvSpPr>
            <p:nvPr/>
          </p:nvSpPr>
          <p:spPr bwMode="auto">
            <a:xfrm>
              <a:off x="1211851" y="2749366"/>
              <a:ext cx="1312296" cy="8288"/>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22" name="Rectangle 177"/>
            <p:cNvSpPr>
              <a:spLocks noChangeArrowheads="1"/>
            </p:cNvSpPr>
            <p:nvPr/>
          </p:nvSpPr>
          <p:spPr bwMode="auto">
            <a:xfrm>
              <a:off x="1211851" y="2790807"/>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23" name="Rectangle 178"/>
            <p:cNvSpPr>
              <a:spLocks noChangeArrowheads="1"/>
            </p:cNvSpPr>
            <p:nvPr/>
          </p:nvSpPr>
          <p:spPr bwMode="auto">
            <a:xfrm>
              <a:off x="1211851" y="2774231"/>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24" name="Freeform 179"/>
            <p:cNvSpPr>
              <a:spLocks/>
            </p:cNvSpPr>
            <p:nvPr/>
          </p:nvSpPr>
          <p:spPr bwMode="auto">
            <a:xfrm>
              <a:off x="1211851" y="2757655"/>
              <a:ext cx="1312296" cy="16576"/>
            </a:xfrm>
            <a:custGeom>
              <a:avLst/>
              <a:gdLst/>
              <a:ahLst/>
              <a:cxnLst>
                <a:cxn ang="0">
                  <a:pos x="2848" y="36"/>
                </a:cxn>
                <a:cxn ang="0">
                  <a:pos x="2848" y="22"/>
                </a:cxn>
                <a:cxn ang="0">
                  <a:pos x="2848" y="0"/>
                </a:cxn>
                <a:cxn ang="0">
                  <a:pos x="0" y="0"/>
                </a:cxn>
                <a:cxn ang="0">
                  <a:pos x="0" y="36"/>
                </a:cxn>
                <a:cxn ang="0">
                  <a:pos x="2848" y="36"/>
                </a:cxn>
              </a:cxnLst>
              <a:rect l="0" t="0" r="r" b="b"/>
              <a:pathLst>
                <a:path w="2848" h="36">
                  <a:moveTo>
                    <a:pt x="2848" y="36"/>
                  </a:moveTo>
                  <a:lnTo>
                    <a:pt x="2848" y="22"/>
                  </a:lnTo>
                  <a:lnTo>
                    <a:pt x="2848" y="0"/>
                  </a:lnTo>
                  <a:lnTo>
                    <a:pt x="0" y="0"/>
                  </a:lnTo>
                  <a:lnTo>
                    <a:pt x="0" y="36"/>
                  </a:lnTo>
                  <a:lnTo>
                    <a:pt x="2848" y="36"/>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25" name="Rectangle 180"/>
            <p:cNvSpPr>
              <a:spLocks noChangeArrowheads="1"/>
            </p:cNvSpPr>
            <p:nvPr/>
          </p:nvSpPr>
          <p:spPr bwMode="auto">
            <a:xfrm>
              <a:off x="1211851" y="2840536"/>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26" name="Rectangle 181"/>
            <p:cNvSpPr>
              <a:spLocks noChangeArrowheads="1"/>
            </p:cNvSpPr>
            <p:nvPr/>
          </p:nvSpPr>
          <p:spPr bwMode="auto">
            <a:xfrm>
              <a:off x="1211851" y="2823960"/>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27" name="Rectangle 182"/>
            <p:cNvSpPr>
              <a:spLocks noChangeArrowheads="1"/>
            </p:cNvSpPr>
            <p:nvPr/>
          </p:nvSpPr>
          <p:spPr bwMode="auto">
            <a:xfrm>
              <a:off x="1211851" y="2807384"/>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28" name="Rectangle 183"/>
            <p:cNvSpPr>
              <a:spLocks noChangeArrowheads="1"/>
            </p:cNvSpPr>
            <p:nvPr/>
          </p:nvSpPr>
          <p:spPr bwMode="auto">
            <a:xfrm>
              <a:off x="1211851" y="2875070"/>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29" name="Rectangle 184"/>
            <p:cNvSpPr>
              <a:spLocks noChangeArrowheads="1"/>
            </p:cNvSpPr>
            <p:nvPr/>
          </p:nvSpPr>
          <p:spPr bwMode="auto">
            <a:xfrm>
              <a:off x="1211851" y="3058792"/>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30" name="Rectangle 185"/>
            <p:cNvSpPr>
              <a:spLocks noChangeArrowheads="1"/>
            </p:cNvSpPr>
            <p:nvPr/>
          </p:nvSpPr>
          <p:spPr bwMode="auto">
            <a:xfrm>
              <a:off x="1211851" y="3025639"/>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31" name="Rectangle 186"/>
            <p:cNvSpPr>
              <a:spLocks noChangeArrowheads="1"/>
            </p:cNvSpPr>
            <p:nvPr/>
          </p:nvSpPr>
          <p:spPr bwMode="auto">
            <a:xfrm>
              <a:off x="1211851" y="3042216"/>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32" name="Rectangle 187"/>
            <p:cNvSpPr>
              <a:spLocks noChangeArrowheads="1"/>
            </p:cNvSpPr>
            <p:nvPr/>
          </p:nvSpPr>
          <p:spPr bwMode="auto">
            <a:xfrm>
              <a:off x="1211851" y="2891647"/>
              <a:ext cx="1312296" cy="133993"/>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33" name="Rectangle 188"/>
            <p:cNvSpPr>
              <a:spLocks noChangeArrowheads="1"/>
            </p:cNvSpPr>
            <p:nvPr/>
          </p:nvSpPr>
          <p:spPr bwMode="auto">
            <a:xfrm>
              <a:off x="1211851" y="2857113"/>
              <a:ext cx="1312296" cy="17958"/>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34" name="Rectangle 189"/>
            <p:cNvSpPr>
              <a:spLocks noChangeArrowheads="1"/>
            </p:cNvSpPr>
            <p:nvPr/>
          </p:nvSpPr>
          <p:spPr bwMode="auto">
            <a:xfrm>
              <a:off x="1211851" y="3091945"/>
              <a:ext cx="1312296" cy="8288"/>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35" name="Rectangle 190"/>
            <p:cNvSpPr>
              <a:spLocks noChangeArrowheads="1"/>
            </p:cNvSpPr>
            <p:nvPr/>
          </p:nvSpPr>
          <p:spPr bwMode="auto">
            <a:xfrm>
              <a:off x="1211851" y="3075368"/>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36" name="Freeform 191"/>
            <p:cNvSpPr>
              <a:spLocks/>
            </p:cNvSpPr>
            <p:nvPr/>
          </p:nvSpPr>
          <p:spPr bwMode="auto">
            <a:xfrm>
              <a:off x="2524147" y="2662340"/>
              <a:ext cx="42823" cy="437893"/>
            </a:xfrm>
            <a:custGeom>
              <a:avLst/>
              <a:gdLst/>
              <a:ahLst/>
              <a:cxnLst>
                <a:cxn ang="0">
                  <a:pos x="95" y="0"/>
                </a:cxn>
                <a:cxn ang="0">
                  <a:pos x="0" y="230"/>
                </a:cxn>
                <a:cxn ang="0">
                  <a:pos x="0" y="952"/>
                </a:cxn>
                <a:cxn ang="0">
                  <a:pos x="95" y="762"/>
                </a:cxn>
                <a:cxn ang="0">
                  <a:pos x="95" y="0"/>
                </a:cxn>
              </a:cxnLst>
              <a:rect l="0" t="0" r="r" b="b"/>
              <a:pathLst>
                <a:path w="95" h="952">
                  <a:moveTo>
                    <a:pt x="95" y="0"/>
                  </a:moveTo>
                  <a:lnTo>
                    <a:pt x="0" y="230"/>
                  </a:lnTo>
                  <a:lnTo>
                    <a:pt x="0" y="952"/>
                  </a:lnTo>
                  <a:lnTo>
                    <a:pt x="95" y="762"/>
                  </a:lnTo>
                  <a:lnTo>
                    <a:pt x="95" y="0"/>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37" name="Line 192"/>
            <p:cNvSpPr>
              <a:spLocks noChangeShapeType="1"/>
            </p:cNvSpPr>
            <p:nvPr/>
          </p:nvSpPr>
          <p:spPr bwMode="auto">
            <a:xfrm flipV="1">
              <a:off x="2524147" y="2662340"/>
              <a:ext cx="42823" cy="104984"/>
            </a:xfrm>
            <a:prstGeom prst="line">
              <a:avLst/>
            </a:prstGeom>
            <a:no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38" name="Freeform 193"/>
            <p:cNvSpPr>
              <a:spLocks/>
            </p:cNvSpPr>
            <p:nvPr/>
          </p:nvSpPr>
          <p:spPr bwMode="auto">
            <a:xfrm>
              <a:off x="2524147" y="2662340"/>
              <a:ext cx="42823" cy="437893"/>
            </a:xfrm>
            <a:custGeom>
              <a:avLst/>
              <a:gdLst/>
              <a:ahLst/>
              <a:cxnLst>
                <a:cxn ang="0">
                  <a:pos x="95" y="0"/>
                </a:cxn>
                <a:cxn ang="0">
                  <a:pos x="95" y="762"/>
                </a:cxn>
                <a:cxn ang="0">
                  <a:pos x="0" y="952"/>
                </a:cxn>
              </a:cxnLst>
              <a:rect l="0" t="0" r="r" b="b"/>
              <a:pathLst>
                <a:path w="95" h="952">
                  <a:moveTo>
                    <a:pt x="95" y="0"/>
                  </a:moveTo>
                  <a:lnTo>
                    <a:pt x="95" y="762"/>
                  </a:lnTo>
                  <a:lnTo>
                    <a:pt x="0" y="952"/>
                  </a:lnTo>
                </a:path>
              </a:pathLst>
            </a:custGeom>
            <a:solidFill>
              <a:srgbClr val="2C95DD">
                <a:lumMod val="40000"/>
                <a:lumOff val="6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39" name="Line 194"/>
            <p:cNvSpPr>
              <a:spLocks noChangeShapeType="1"/>
            </p:cNvSpPr>
            <p:nvPr/>
          </p:nvSpPr>
          <p:spPr bwMode="auto">
            <a:xfrm flipV="1">
              <a:off x="2524147" y="2767324"/>
              <a:ext cx="1382" cy="332909"/>
            </a:xfrm>
            <a:prstGeom prst="line">
              <a:avLst/>
            </a:prstGeom>
            <a:no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40" name="Freeform 195"/>
            <p:cNvSpPr>
              <a:spLocks/>
            </p:cNvSpPr>
            <p:nvPr/>
          </p:nvSpPr>
          <p:spPr bwMode="auto">
            <a:xfrm>
              <a:off x="1211851" y="2662340"/>
              <a:ext cx="1355119" cy="87026"/>
            </a:xfrm>
            <a:custGeom>
              <a:avLst/>
              <a:gdLst/>
              <a:ahLst/>
              <a:cxnLst>
                <a:cxn ang="0">
                  <a:pos x="0" y="191"/>
                </a:cxn>
                <a:cxn ang="0">
                  <a:pos x="94" y="0"/>
                </a:cxn>
                <a:cxn ang="0">
                  <a:pos x="2943" y="0"/>
                </a:cxn>
              </a:cxnLst>
              <a:rect l="0" t="0" r="r" b="b"/>
              <a:pathLst>
                <a:path w="2943" h="191">
                  <a:moveTo>
                    <a:pt x="0" y="191"/>
                  </a:moveTo>
                  <a:lnTo>
                    <a:pt x="94" y="0"/>
                  </a:lnTo>
                  <a:lnTo>
                    <a:pt x="2943" y="0"/>
                  </a:lnTo>
                </a:path>
              </a:pathLst>
            </a:custGeom>
            <a:solidFill>
              <a:srgbClr val="2C95DD">
                <a:lumMod val="40000"/>
                <a:lumOff val="6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41" name="Freeform 196"/>
            <p:cNvSpPr>
              <a:spLocks/>
            </p:cNvSpPr>
            <p:nvPr/>
          </p:nvSpPr>
          <p:spPr bwMode="auto">
            <a:xfrm>
              <a:off x="1211851" y="2749366"/>
              <a:ext cx="1312296" cy="350867"/>
            </a:xfrm>
            <a:custGeom>
              <a:avLst/>
              <a:gdLst/>
              <a:ahLst/>
              <a:cxnLst>
                <a:cxn ang="0">
                  <a:pos x="0" y="0"/>
                </a:cxn>
                <a:cxn ang="0">
                  <a:pos x="0" y="761"/>
                </a:cxn>
                <a:cxn ang="0">
                  <a:pos x="2848" y="761"/>
                </a:cxn>
              </a:cxnLst>
              <a:rect l="0" t="0" r="r" b="b"/>
              <a:pathLst>
                <a:path w="2848" h="761">
                  <a:moveTo>
                    <a:pt x="0" y="0"/>
                  </a:moveTo>
                  <a:lnTo>
                    <a:pt x="0" y="761"/>
                  </a:lnTo>
                  <a:lnTo>
                    <a:pt x="2848" y="761"/>
                  </a:lnTo>
                </a:path>
              </a:pathLst>
            </a:custGeom>
            <a:solidFill>
              <a:srgbClr val="2C95DD">
                <a:lumMod val="40000"/>
                <a:lumOff val="6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42" name="Freeform 197"/>
            <p:cNvSpPr>
              <a:spLocks/>
            </p:cNvSpPr>
            <p:nvPr/>
          </p:nvSpPr>
          <p:spPr bwMode="auto">
            <a:xfrm>
              <a:off x="1211851" y="2749366"/>
              <a:ext cx="1312296" cy="17958"/>
            </a:xfrm>
            <a:custGeom>
              <a:avLst/>
              <a:gdLst/>
              <a:ahLst/>
              <a:cxnLst>
                <a:cxn ang="0">
                  <a:pos x="2848" y="39"/>
                </a:cxn>
                <a:cxn ang="0">
                  <a:pos x="2848" y="0"/>
                </a:cxn>
                <a:cxn ang="0">
                  <a:pos x="0" y="0"/>
                </a:cxn>
              </a:cxnLst>
              <a:rect l="0" t="0" r="r" b="b"/>
              <a:pathLst>
                <a:path w="2848" h="39">
                  <a:moveTo>
                    <a:pt x="2848" y="39"/>
                  </a:moveTo>
                  <a:lnTo>
                    <a:pt x="2848" y="0"/>
                  </a:lnTo>
                  <a:lnTo>
                    <a:pt x="0" y="0"/>
                  </a:lnTo>
                </a:path>
              </a:pathLst>
            </a:custGeom>
            <a:solidFill>
              <a:srgbClr val="2C95DD">
                <a:lumMod val="40000"/>
                <a:lumOff val="6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43" name="Rectangle 198"/>
            <p:cNvSpPr>
              <a:spLocks noChangeArrowheads="1"/>
            </p:cNvSpPr>
            <p:nvPr/>
          </p:nvSpPr>
          <p:spPr bwMode="auto">
            <a:xfrm>
              <a:off x="1279538" y="2835011"/>
              <a:ext cx="617157" cy="138499"/>
            </a:xfrm>
            <a:prstGeom prst="rect">
              <a:avLst/>
            </a:prstGeom>
            <a:solidFill>
              <a:srgbClr val="2C95DD">
                <a:lumMod val="40000"/>
                <a:lumOff val="60000"/>
              </a:srgbClr>
            </a:solid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defRPr/>
              </a:pPr>
              <a:r>
                <a:rPr lang="en-US" sz="900" b="1" kern="0">
                  <a:solidFill>
                    <a:srgbClr val="000000"/>
                  </a:solidFill>
                  <a:cs typeface="Calibri" pitchFamily="34" charset="0"/>
                </a:rPr>
                <a:t>4 - Transport</a:t>
              </a:r>
              <a:endParaRPr lang="en-US" sz="900" kern="0">
                <a:solidFill>
                  <a:srgbClr val="000000"/>
                </a:solidFill>
                <a:cs typeface="Calibri" pitchFamily="34" charset="0"/>
              </a:endParaRPr>
            </a:p>
          </p:txBody>
        </p:sp>
        <p:sp>
          <p:nvSpPr>
            <p:cNvPr id="944" name="Freeform 199"/>
            <p:cNvSpPr>
              <a:spLocks/>
            </p:cNvSpPr>
            <p:nvPr/>
          </p:nvSpPr>
          <p:spPr bwMode="auto">
            <a:xfrm>
              <a:off x="2524147" y="3148580"/>
              <a:ext cx="42823" cy="437893"/>
            </a:xfrm>
            <a:custGeom>
              <a:avLst/>
              <a:gdLst/>
              <a:ahLst/>
              <a:cxnLst>
                <a:cxn ang="0">
                  <a:pos x="95" y="762"/>
                </a:cxn>
                <a:cxn ang="0">
                  <a:pos x="95" y="0"/>
                </a:cxn>
                <a:cxn ang="0">
                  <a:pos x="0" y="229"/>
                </a:cxn>
                <a:cxn ang="0">
                  <a:pos x="0" y="952"/>
                </a:cxn>
                <a:cxn ang="0">
                  <a:pos x="95" y="762"/>
                </a:cxn>
              </a:cxnLst>
              <a:rect l="0" t="0" r="r" b="b"/>
              <a:pathLst>
                <a:path w="95" h="952">
                  <a:moveTo>
                    <a:pt x="95" y="762"/>
                  </a:moveTo>
                  <a:lnTo>
                    <a:pt x="95" y="0"/>
                  </a:lnTo>
                  <a:lnTo>
                    <a:pt x="0" y="229"/>
                  </a:lnTo>
                  <a:lnTo>
                    <a:pt x="0" y="952"/>
                  </a:lnTo>
                  <a:lnTo>
                    <a:pt x="95" y="762"/>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45" name="Freeform 200"/>
            <p:cNvSpPr>
              <a:spLocks/>
            </p:cNvSpPr>
            <p:nvPr/>
          </p:nvSpPr>
          <p:spPr bwMode="auto">
            <a:xfrm>
              <a:off x="2489613" y="3148580"/>
              <a:ext cx="71831" cy="104984"/>
            </a:xfrm>
            <a:custGeom>
              <a:avLst/>
              <a:gdLst/>
              <a:ahLst/>
              <a:cxnLst>
                <a:cxn ang="0">
                  <a:pos x="155" y="41"/>
                </a:cxn>
                <a:cxn ang="0">
                  <a:pos x="156" y="0"/>
                </a:cxn>
                <a:cxn ang="0">
                  <a:pos x="13" y="0"/>
                </a:cxn>
                <a:cxn ang="0">
                  <a:pos x="0" y="191"/>
                </a:cxn>
                <a:cxn ang="0">
                  <a:pos x="75" y="191"/>
                </a:cxn>
                <a:cxn ang="0">
                  <a:pos x="75" y="229"/>
                </a:cxn>
                <a:cxn ang="0">
                  <a:pos x="155" y="41"/>
                </a:cxn>
              </a:cxnLst>
              <a:rect l="0" t="0" r="r" b="b"/>
              <a:pathLst>
                <a:path w="156" h="229">
                  <a:moveTo>
                    <a:pt x="155" y="41"/>
                  </a:moveTo>
                  <a:lnTo>
                    <a:pt x="156" y="0"/>
                  </a:lnTo>
                  <a:lnTo>
                    <a:pt x="13" y="0"/>
                  </a:lnTo>
                  <a:lnTo>
                    <a:pt x="0" y="191"/>
                  </a:lnTo>
                  <a:lnTo>
                    <a:pt x="75" y="191"/>
                  </a:lnTo>
                  <a:lnTo>
                    <a:pt x="75" y="229"/>
                  </a:lnTo>
                  <a:lnTo>
                    <a:pt x="155" y="41"/>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46" name="Freeform 201"/>
            <p:cNvSpPr>
              <a:spLocks/>
            </p:cNvSpPr>
            <p:nvPr/>
          </p:nvSpPr>
          <p:spPr bwMode="auto">
            <a:xfrm>
              <a:off x="2560062" y="3148580"/>
              <a:ext cx="6907" cy="17958"/>
            </a:xfrm>
            <a:custGeom>
              <a:avLst/>
              <a:gdLst/>
              <a:ahLst/>
              <a:cxnLst>
                <a:cxn ang="0">
                  <a:pos x="1" y="0"/>
                </a:cxn>
                <a:cxn ang="0">
                  <a:pos x="0" y="41"/>
                </a:cxn>
                <a:cxn ang="0">
                  <a:pos x="15" y="0"/>
                </a:cxn>
                <a:cxn ang="0">
                  <a:pos x="1" y="0"/>
                </a:cxn>
              </a:cxnLst>
              <a:rect l="0" t="0" r="r" b="b"/>
              <a:pathLst>
                <a:path w="15" h="41">
                  <a:moveTo>
                    <a:pt x="1" y="0"/>
                  </a:moveTo>
                  <a:lnTo>
                    <a:pt x="0" y="41"/>
                  </a:lnTo>
                  <a:lnTo>
                    <a:pt x="15" y="0"/>
                  </a:lnTo>
                  <a:lnTo>
                    <a:pt x="1" y="0"/>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47" name="Freeform 202"/>
            <p:cNvSpPr>
              <a:spLocks/>
            </p:cNvSpPr>
            <p:nvPr/>
          </p:nvSpPr>
          <p:spPr bwMode="auto">
            <a:xfrm>
              <a:off x="2421926" y="3148580"/>
              <a:ext cx="73213" cy="87026"/>
            </a:xfrm>
            <a:custGeom>
              <a:avLst/>
              <a:gdLst/>
              <a:ahLst/>
              <a:cxnLst>
                <a:cxn ang="0">
                  <a:pos x="146" y="191"/>
                </a:cxn>
                <a:cxn ang="0">
                  <a:pos x="159" y="0"/>
                </a:cxn>
                <a:cxn ang="0">
                  <a:pos x="13" y="0"/>
                </a:cxn>
                <a:cxn ang="0">
                  <a:pos x="0" y="191"/>
                </a:cxn>
                <a:cxn ang="0">
                  <a:pos x="146" y="191"/>
                </a:cxn>
              </a:cxnLst>
              <a:rect l="0" t="0" r="r" b="b"/>
              <a:pathLst>
                <a:path w="159" h="191">
                  <a:moveTo>
                    <a:pt x="146" y="191"/>
                  </a:moveTo>
                  <a:lnTo>
                    <a:pt x="159" y="0"/>
                  </a:lnTo>
                  <a:lnTo>
                    <a:pt x="13" y="0"/>
                  </a:lnTo>
                  <a:lnTo>
                    <a:pt x="0" y="191"/>
                  </a:lnTo>
                  <a:lnTo>
                    <a:pt x="146" y="191"/>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48" name="Freeform 203"/>
            <p:cNvSpPr>
              <a:spLocks/>
            </p:cNvSpPr>
            <p:nvPr/>
          </p:nvSpPr>
          <p:spPr bwMode="auto">
            <a:xfrm>
              <a:off x="2355620" y="3148580"/>
              <a:ext cx="71831" cy="87026"/>
            </a:xfrm>
            <a:custGeom>
              <a:avLst/>
              <a:gdLst/>
              <a:ahLst/>
              <a:cxnLst>
                <a:cxn ang="0">
                  <a:pos x="145" y="191"/>
                </a:cxn>
                <a:cxn ang="0">
                  <a:pos x="158" y="0"/>
                </a:cxn>
                <a:cxn ang="0">
                  <a:pos x="13" y="0"/>
                </a:cxn>
                <a:cxn ang="0">
                  <a:pos x="0" y="191"/>
                </a:cxn>
                <a:cxn ang="0">
                  <a:pos x="145" y="191"/>
                </a:cxn>
              </a:cxnLst>
              <a:rect l="0" t="0" r="r" b="b"/>
              <a:pathLst>
                <a:path w="158" h="191">
                  <a:moveTo>
                    <a:pt x="145" y="191"/>
                  </a:moveTo>
                  <a:lnTo>
                    <a:pt x="158" y="0"/>
                  </a:lnTo>
                  <a:lnTo>
                    <a:pt x="13" y="0"/>
                  </a:lnTo>
                  <a:lnTo>
                    <a:pt x="0" y="191"/>
                  </a:lnTo>
                  <a:lnTo>
                    <a:pt x="145" y="191"/>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49" name="Freeform 204"/>
            <p:cNvSpPr>
              <a:spLocks/>
            </p:cNvSpPr>
            <p:nvPr/>
          </p:nvSpPr>
          <p:spPr bwMode="auto">
            <a:xfrm>
              <a:off x="2221629" y="3148580"/>
              <a:ext cx="73213" cy="87026"/>
            </a:xfrm>
            <a:custGeom>
              <a:avLst/>
              <a:gdLst/>
              <a:ahLst/>
              <a:cxnLst>
                <a:cxn ang="0">
                  <a:pos x="144" y="191"/>
                </a:cxn>
                <a:cxn ang="0">
                  <a:pos x="160" y="0"/>
                </a:cxn>
                <a:cxn ang="0">
                  <a:pos x="13" y="0"/>
                </a:cxn>
                <a:cxn ang="0">
                  <a:pos x="0" y="191"/>
                </a:cxn>
                <a:cxn ang="0">
                  <a:pos x="144" y="191"/>
                </a:cxn>
              </a:cxnLst>
              <a:rect l="0" t="0" r="r" b="b"/>
              <a:pathLst>
                <a:path w="160" h="191">
                  <a:moveTo>
                    <a:pt x="144" y="191"/>
                  </a:moveTo>
                  <a:lnTo>
                    <a:pt x="160" y="0"/>
                  </a:lnTo>
                  <a:lnTo>
                    <a:pt x="13" y="0"/>
                  </a:lnTo>
                  <a:lnTo>
                    <a:pt x="0" y="191"/>
                  </a:lnTo>
                  <a:lnTo>
                    <a:pt x="144" y="191"/>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50" name="Freeform 206"/>
            <p:cNvSpPr>
              <a:spLocks/>
            </p:cNvSpPr>
            <p:nvPr/>
          </p:nvSpPr>
          <p:spPr bwMode="auto">
            <a:xfrm>
              <a:off x="2287934" y="3148580"/>
              <a:ext cx="73213" cy="87026"/>
            </a:xfrm>
            <a:custGeom>
              <a:avLst/>
              <a:gdLst/>
              <a:ahLst/>
              <a:cxnLst>
                <a:cxn ang="0">
                  <a:pos x="16" y="0"/>
                </a:cxn>
                <a:cxn ang="0">
                  <a:pos x="0" y="191"/>
                </a:cxn>
                <a:cxn ang="0">
                  <a:pos x="147" y="191"/>
                </a:cxn>
                <a:cxn ang="0">
                  <a:pos x="160" y="0"/>
                </a:cxn>
                <a:cxn ang="0">
                  <a:pos x="16" y="0"/>
                </a:cxn>
              </a:cxnLst>
              <a:rect l="0" t="0" r="r" b="b"/>
              <a:pathLst>
                <a:path w="160" h="191">
                  <a:moveTo>
                    <a:pt x="16" y="0"/>
                  </a:moveTo>
                  <a:lnTo>
                    <a:pt x="0" y="191"/>
                  </a:lnTo>
                  <a:lnTo>
                    <a:pt x="147" y="191"/>
                  </a:lnTo>
                  <a:lnTo>
                    <a:pt x="160" y="0"/>
                  </a:lnTo>
                  <a:lnTo>
                    <a:pt x="16" y="0"/>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51" name="Freeform 207"/>
            <p:cNvSpPr>
              <a:spLocks/>
            </p:cNvSpPr>
            <p:nvPr/>
          </p:nvSpPr>
          <p:spPr bwMode="auto">
            <a:xfrm>
              <a:off x="2087636" y="3148580"/>
              <a:ext cx="73213" cy="87026"/>
            </a:xfrm>
            <a:custGeom>
              <a:avLst/>
              <a:gdLst/>
              <a:ahLst/>
              <a:cxnLst>
                <a:cxn ang="0">
                  <a:pos x="145" y="191"/>
                </a:cxn>
                <a:cxn ang="0">
                  <a:pos x="158" y="0"/>
                </a:cxn>
                <a:cxn ang="0">
                  <a:pos x="15" y="0"/>
                </a:cxn>
                <a:cxn ang="0">
                  <a:pos x="0" y="191"/>
                </a:cxn>
                <a:cxn ang="0">
                  <a:pos x="145" y="191"/>
                </a:cxn>
              </a:cxnLst>
              <a:rect l="0" t="0" r="r" b="b"/>
              <a:pathLst>
                <a:path w="158" h="191">
                  <a:moveTo>
                    <a:pt x="145" y="191"/>
                  </a:moveTo>
                  <a:lnTo>
                    <a:pt x="158" y="0"/>
                  </a:lnTo>
                  <a:lnTo>
                    <a:pt x="15" y="0"/>
                  </a:lnTo>
                  <a:lnTo>
                    <a:pt x="0" y="191"/>
                  </a:lnTo>
                  <a:lnTo>
                    <a:pt x="145" y="191"/>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52" name="Freeform 208"/>
            <p:cNvSpPr>
              <a:spLocks/>
            </p:cNvSpPr>
            <p:nvPr/>
          </p:nvSpPr>
          <p:spPr bwMode="auto">
            <a:xfrm>
              <a:off x="2153941" y="3148580"/>
              <a:ext cx="73213" cy="87026"/>
            </a:xfrm>
            <a:custGeom>
              <a:avLst/>
              <a:gdLst/>
              <a:ahLst/>
              <a:cxnLst>
                <a:cxn ang="0">
                  <a:pos x="13" y="0"/>
                </a:cxn>
                <a:cxn ang="0">
                  <a:pos x="0" y="191"/>
                </a:cxn>
                <a:cxn ang="0">
                  <a:pos x="145" y="191"/>
                </a:cxn>
                <a:cxn ang="0">
                  <a:pos x="158" y="0"/>
                </a:cxn>
                <a:cxn ang="0">
                  <a:pos x="13" y="0"/>
                </a:cxn>
              </a:cxnLst>
              <a:rect l="0" t="0" r="r" b="b"/>
              <a:pathLst>
                <a:path w="158" h="191">
                  <a:moveTo>
                    <a:pt x="13" y="0"/>
                  </a:moveTo>
                  <a:lnTo>
                    <a:pt x="0" y="191"/>
                  </a:lnTo>
                  <a:lnTo>
                    <a:pt x="145" y="191"/>
                  </a:lnTo>
                  <a:lnTo>
                    <a:pt x="158" y="0"/>
                  </a:lnTo>
                  <a:lnTo>
                    <a:pt x="13" y="0"/>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53" name="Freeform 209"/>
            <p:cNvSpPr>
              <a:spLocks/>
            </p:cNvSpPr>
            <p:nvPr/>
          </p:nvSpPr>
          <p:spPr bwMode="auto">
            <a:xfrm>
              <a:off x="1486743" y="3148580"/>
              <a:ext cx="540114" cy="87026"/>
            </a:xfrm>
            <a:custGeom>
              <a:avLst/>
              <a:gdLst/>
              <a:ahLst/>
              <a:cxnLst>
                <a:cxn ang="0">
                  <a:pos x="1162" y="191"/>
                </a:cxn>
                <a:cxn ang="0">
                  <a:pos x="1175" y="0"/>
                </a:cxn>
                <a:cxn ang="0">
                  <a:pos x="13" y="0"/>
                </a:cxn>
                <a:cxn ang="0">
                  <a:pos x="0" y="191"/>
                </a:cxn>
                <a:cxn ang="0">
                  <a:pos x="1162" y="191"/>
                </a:cxn>
              </a:cxnLst>
              <a:rect l="0" t="0" r="r" b="b"/>
              <a:pathLst>
                <a:path w="1175" h="191">
                  <a:moveTo>
                    <a:pt x="1162" y="191"/>
                  </a:moveTo>
                  <a:lnTo>
                    <a:pt x="1175" y="0"/>
                  </a:lnTo>
                  <a:lnTo>
                    <a:pt x="13" y="0"/>
                  </a:lnTo>
                  <a:lnTo>
                    <a:pt x="0" y="191"/>
                  </a:lnTo>
                  <a:lnTo>
                    <a:pt x="1162" y="191"/>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54" name="Freeform 210"/>
            <p:cNvSpPr>
              <a:spLocks/>
            </p:cNvSpPr>
            <p:nvPr/>
          </p:nvSpPr>
          <p:spPr bwMode="auto">
            <a:xfrm>
              <a:off x="2021330" y="3148580"/>
              <a:ext cx="73213" cy="87026"/>
            </a:xfrm>
            <a:custGeom>
              <a:avLst/>
              <a:gdLst/>
              <a:ahLst/>
              <a:cxnLst>
                <a:cxn ang="0">
                  <a:pos x="13" y="0"/>
                </a:cxn>
                <a:cxn ang="0">
                  <a:pos x="0" y="191"/>
                </a:cxn>
                <a:cxn ang="0">
                  <a:pos x="144" y="191"/>
                </a:cxn>
                <a:cxn ang="0">
                  <a:pos x="159" y="0"/>
                </a:cxn>
                <a:cxn ang="0">
                  <a:pos x="13" y="0"/>
                </a:cxn>
              </a:cxnLst>
              <a:rect l="0" t="0" r="r" b="b"/>
              <a:pathLst>
                <a:path w="159" h="191">
                  <a:moveTo>
                    <a:pt x="13" y="0"/>
                  </a:moveTo>
                  <a:lnTo>
                    <a:pt x="0" y="191"/>
                  </a:lnTo>
                  <a:lnTo>
                    <a:pt x="144" y="191"/>
                  </a:lnTo>
                  <a:lnTo>
                    <a:pt x="159" y="0"/>
                  </a:lnTo>
                  <a:lnTo>
                    <a:pt x="13" y="0"/>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55" name="Freeform 211"/>
            <p:cNvSpPr>
              <a:spLocks/>
            </p:cNvSpPr>
            <p:nvPr/>
          </p:nvSpPr>
          <p:spPr bwMode="auto">
            <a:xfrm>
              <a:off x="1419055" y="3148580"/>
              <a:ext cx="73213" cy="87026"/>
            </a:xfrm>
            <a:custGeom>
              <a:avLst/>
              <a:gdLst/>
              <a:ahLst/>
              <a:cxnLst>
                <a:cxn ang="0">
                  <a:pos x="160" y="0"/>
                </a:cxn>
                <a:cxn ang="0">
                  <a:pos x="16" y="0"/>
                </a:cxn>
                <a:cxn ang="0">
                  <a:pos x="0" y="191"/>
                </a:cxn>
                <a:cxn ang="0">
                  <a:pos x="147" y="191"/>
                </a:cxn>
                <a:cxn ang="0">
                  <a:pos x="160" y="0"/>
                </a:cxn>
              </a:cxnLst>
              <a:rect l="0" t="0" r="r" b="b"/>
              <a:pathLst>
                <a:path w="160" h="191">
                  <a:moveTo>
                    <a:pt x="160" y="0"/>
                  </a:moveTo>
                  <a:lnTo>
                    <a:pt x="16" y="0"/>
                  </a:lnTo>
                  <a:lnTo>
                    <a:pt x="0" y="191"/>
                  </a:lnTo>
                  <a:lnTo>
                    <a:pt x="147" y="191"/>
                  </a:lnTo>
                  <a:lnTo>
                    <a:pt x="160" y="0"/>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56" name="Freeform 212"/>
            <p:cNvSpPr>
              <a:spLocks/>
            </p:cNvSpPr>
            <p:nvPr/>
          </p:nvSpPr>
          <p:spPr bwMode="auto">
            <a:xfrm>
              <a:off x="1351369" y="3148580"/>
              <a:ext cx="74594" cy="87026"/>
            </a:xfrm>
            <a:custGeom>
              <a:avLst/>
              <a:gdLst/>
              <a:ahLst/>
              <a:cxnLst>
                <a:cxn ang="0">
                  <a:pos x="145" y="191"/>
                </a:cxn>
                <a:cxn ang="0">
                  <a:pos x="161" y="0"/>
                </a:cxn>
                <a:cxn ang="0">
                  <a:pos x="15" y="0"/>
                </a:cxn>
                <a:cxn ang="0">
                  <a:pos x="0" y="191"/>
                </a:cxn>
                <a:cxn ang="0">
                  <a:pos x="145" y="191"/>
                </a:cxn>
              </a:cxnLst>
              <a:rect l="0" t="0" r="r" b="b"/>
              <a:pathLst>
                <a:path w="161" h="191">
                  <a:moveTo>
                    <a:pt x="145" y="191"/>
                  </a:moveTo>
                  <a:lnTo>
                    <a:pt x="161" y="0"/>
                  </a:lnTo>
                  <a:lnTo>
                    <a:pt x="15" y="0"/>
                  </a:lnTo>
                  <a:lnTo>
                    <a:pt x="0" y="191"/>
                  </a:lnTo>
                  <a:lnTo>
                    <a:pt x="145" y="191"/>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57" name="Freeform 213"/>
            <p:cNvSpPr>
              <a:spLocks/>
            </p:cNvSpPr>
            <p:nvPr/>
          </p:nvSpPr>
          <p:spPr bwMode="auto">
            <a:xfrm>
              <a:off x="1285064" y="3148580"/>
              <a:ext cx="73213" cy="87026"/>
            </a:xfrm>
            <a:custGeom>
              <a:avLst/>
              <a:gdLst/>
              <a:ahLst/>
              <a:cxnLst>
                <a:cxn ang="0">
                  <a:pos x="144" y="191"/>
                </a:cxn>
                <a:cxn ang="0">
                  <a:pos x="159" y="0"/>
                </a:cxn>
                <a:cxn ang="0">
                  <a:pos x="13" y="0"/>
                </a:cxn>
                <a:cxn ang="0">
                  <a:pos x="0" y="191"/>
                </a:cxn>
                <a:cxn ang="0">
                  <a:pos x="144" y="191"/>
                </a:cxn>
              </a:cxnLst>
              <a:rect l="0" t="0" r="r" b="b"/>
              <a:pathLst>
                <a:path w="159" h="191">
                  <a:moveTo>
                    <a:pt x="144" y="191"/>
                  </a:moveTo>
                  <a:lnTo>
                    <a:pt x="159" y="0"/>
                  </a:lnTo>
                  <a:lnTo>
                    <a:pt x="13" y="0"/>
                  </a:lnTo>
                  <a:lnTo>
                    <a:pt x="0" y="191"/>
                  </a:lnTo>
                  <a:lnTo>
                    <a:pt x="144" y="191"/>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58" name="Freeform 214"/>
            <p:cNvSpPr>
              <a:spLocks/>
            </p:cNvSpPr>
            <p:nvPr/>
          </p:nvSpPr>
          <p:spPr bwMode="auto">
            <a:xfrm>
              <a:off x="1211851" y="3220411"/>
              <a:ext cx="8288" cy="15195"/>
            </a:xfrm>
            <a:custGeom>
              <a:avLst/>
              <a:gdLst/>
              <a:ahLst/>
              <a:cxnLst>
                <a:cxn ang="0">
                  <a:pos x="14" y="35"/>
                </a:cxn>
                <a:cxn ang="0">
                  <a:pos x="18" y="0"/>
                </a:cxn>
                <a:cxn ang="0">
                  <a:pos x="0" y="35"/>
                </a:cxn>
                <a:cxn ang="0">
                  <a:pos x="14" y="35"/>
                </a:cxn>
              </a:cxnLst>
              <a:rect l="0" t="0" r="r" b="b"/>
              <a:pathLst>
                <a:path w="18" h="35">
                  <a:moveTo>
                    <a:pt x="14" y="35"/>
                  </a:moveTo>
                  <a:lnTo>
                    <a:pt x="18" y="0"/>
                  </a:lnTo>
                  <a:lnTo>
                    <a:pt x="0" y="35"/>
                  </a:lnTo>
                  <a:lnTo>
                    <a:pt x="14" y="35"/>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59" name="Freeform 215"/>
            <p:cNvSpPr>
              <a:spLocks/>
            </p:cNvSpPr>
            <p:nvPr/>
          </p:nvSpPr>
          <p:spPr bwMode="auto">
            <a:xfrm>
              <a:off x="1218758" y="3148580"/>
              <a:ext cx="73213" cy="87026"/>
            </a:xfrm>
            <a:custGeom>
              <a:avLst/>
              <a:gdLst/>
              <a:ahLst/>
              <a:cxnLst>
                <a:cxn ang="0">
                  <a:pos x="4" y="156"/>
                </a:cxn>
                <a:cxn ang="0">
                  <a:pos x="0" y="191"/>
                </a:cxn>
                <a:cxn ang="0">
                  <a:pos x="145" y="191"/>
                </a:cxn>
                <a:cxn ang="0">
                  <a:pos x="158" y="0"/>
                </a:cxn>
                <a:cxn ang="0">
                  <a:pos x="80" y="0"/>
                </a:cxn>
                <a:cxn ang="0">
                  <a:pos x="4" y="156"/>
                </a:cxn>
              </a:cxnLst>
              <a:rect l="0" t="0" r="r" b="b"/>
              <a:pathLst>
                <a:path w="158" h="191">
                  <a:moveTo>
                    <a:pt x="4" y="156"/>
                  </a:moveTo>
                  <a:lnTo>
                    <a:pt x="0" y="191"/>
                  </a:lnTo>
                  <a:lnTo>
                    <a:pt x="145" y="191"/>
                  </a:lnTo>
                  <a:lnTo>
                    <a:pt x="158" y="0"/>
                  </a:lnTo>
                  <a:lnTo>
                    <a:pt x="80" y="0"/>
                  </a:lnTo>
                  <a:lnTo>
                    <a:pt x="4" y="156"/>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60" name="Rectangle 216"/>
            <p:cNvSpPr>
              <a:spLocks noChangeArrowheads="1"/>
            </p:cNvSpPr>
            <p:nvPr/>
          </p:nvSpPr>
          <p:spPr bwMode="auto">
            <a:xfrm>
              <a:off x="1211851" y="3235607"/>
              <a:ext cx="1312296" cy="8288"/>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61" name="Rectangle 217"/>
            <p:cNvSpPr>
              <a:spLocks noChangeArrowheads="1"/>
            </p:cNvSpPr>
            <p:nvPr/>
          </p:nvSpPr>
          <p:spPr bwMode="auto">
            <a:xfrm>
              <a:off x="1211851" y="3277048"/>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62" name="Rectangle 218"/>
            <p:cNvSpPr>
              <a:spLocks noChangeArrowheads="1"/>
            </p:cNvSpPr>
            <p:nvPr/>
          </p:nvSpPr>
          <p:spPr bwMode="auto">
            <a:xfrm>
              <a:off x="1211851" y="3260471"/>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63" name="Freeform 219"/>
            <p:cNvSpPr>
              <a:spLocks/>
            </p:cNvSpPr>
            <p:nvPr/>
          </p:nvSpPr>
          <p:spPr bwMode="auto">
            <a:xfrm>
              <a:off x="1211851" y="3243895"/>
              <a:ext cx="1312296" cy="16576"/>
            </a:xfrm>
            <a:custGeom>
              <a:avLst/>
              <a:gdLst/>
              <a:ahLst/>
              <a:cxnLst>
                <a:cxn ang="0">
                  <a:pos x="2848" y="36"/>
                </a:cxn>
                <a:cxn ang="0">
                  <a:pos x="2848" y="21"/>
                </a:cxn>
                <a:cxn ang="0">
                  <a:pos x="2848" y="0"/>
                </a:cxn>
                <a:cxn ang="0">
                  <a:pos x="0" y="0"/>
                </a:cxn>
                <a:cxn ang="0">
                  <a:pos x="0" y="36"/>
                </a:cxn>
                <a:cxn ang="0">
                  <a:pos x="2848" y="36"/>
                </a:cxn>
              </a:cxnLst>
              <a:rect l="0" t="0" r="r" b="b"/>
              <a:pathLst>
                <a:path w="2848" h="36">
                  <a:moveTo>
                    <a:pt x="2848" y="36"/>
                  </a:moveTo>
                  <a:lnTo>
                    <a:pt x="2848" y="21"/>
                  </a:lnTo>
                  <a:lnTo>
                    <a:pt x="2848" y="0"/>
                  </a:lnTo>
                  <a:lnTo>
                    <a:pt x="0" y="0"/>
                  </a:lnTo>
                  <a:lnTo>
                    <a:pt x="0" y="36"/>
                  </a:lnTo>
                  <a:lnTo>
                    <a:pt x="2848" y="36"/>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64" name="Rectangle 220"/>
            <p:cNvSpPr>
              <a:spLocks noChangeArrowheads="1"/>
            </p:cNvSpPr>
            <p:nvPr/>
          </p:nvSpPr>
          <p:spPr bwMode="auto">
            <a:xfrm>
              <a:off x="1211851" y="3326777"/>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65" name="Rectangle 221"/>
            <p:cNvSpPr>
              <a:spLocks noChangeArrowheads="1"/>
            </p:cNvSpPr>
            <p:nvPr/>
          </p:nvSpPr>
          <p:spPr bwMode="auto">
            <a:xfrm>
              <a:off x="1211851" y="3310200"/>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66" name="Rectangle 222"/>
            <p:cNvSpPr>
              <a:spLocks noChangeArrowheads="1"/>
            </p:cNvSpPr>
            <p:nvPr/>
          </p:nvSpPr>
          <p:spPr bwMode="auto">
            <a:xfrm>
              <a:off x="1211851" y="3293624"/>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67" name="Rectangle 223"/>
            <p:cNvSpPr>
              <a:spLocks noChangeArrowheads="1"/>
            </p:cNvSpPr>
            <p:nvPr/>
          </p:nvSpPr>
          <p:spPr bwMode="auto">
            <a:xfrm>
              <a:off x="1211851" y="3361310"/>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68" name="Rectangle 224"/>
            <p:cNvSpPr>
              <a:spLocks noChangeArrowheads="1"/>
            </p:cNvSpPr>
            <p:nvPr/>
          </p:nvSpPr>
          <p:spPr bwMode="auto">
            <a:xfrm>
              <a:off x="1211851" y="3545032"/>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69" name="Rectangle 225"/>
            <p:cNvSpPr>
              <a:spLocks noChangeArrowheads="1"/>
            </p:cNvSpPr>
            <p:nvPr/>
          </p:nvSpPr>
          <p:spPr bwMode="auto">
            <a:xfrm>
              <a:off x="1211851" y="3511880"/>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70" name="Rectangle 226"/>
            <p:cNvSpPr>
              <a:spLocks noChangeArrowheads="1"/>
            </p:cNvSpPr>
            <p:nvPr/>
          </p:nvSpPr>
          <p:spPr bwMode="auto">
            <a:xfrm>
              <a:off x="1211851" y="3528456"/>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71" name="Rectangle 227"/>
            <p:cNvSpPr>
              <a:spLocks noChangeArrowheads="1"/>
            </p:cNvSpPr>
            <p:nvPr/>
          </p:nvSpPr>
          <p:spPr bwMode="auto">
            <a:xfrm>
              <a:off x="1211851" y="3377887"/>
              <a:ext cx="1312296" cy="133993"/>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72" name="Rectangle 228"/>
            <p:cNvSpPr>
              <a:spLocks noChangeArrowheads="1"/>
            </p:cNvSpPr>
            <p:nvPr/>
          </p:nvSpPr>
          <p:spPr bwMode="auto">
            <a:xfrm>
              <a:off x="1211851" y="3343353"/>
              <a:ext cx="1312296" cy="17958"/>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73" name="Rectangle 229"/>
            <p:cNvSpPr>
              <a:spLocks noChangeArrowheads="1"/>
            </p:cNvSpPr>
            <p:nvPr/>
          </p:nvSpPr>
          <p:spPr bwMode="auto">
            <a:xfrm>
              <a:off x="1211851" y="3578185"/>
              <a:ext cx="1312296" cy="8288"/>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74" name="Rectangle 230"/>
            <p:cNvSpPr>
              <a:spLocks noChangeArrowheads="1"/>
            </p:cNvSpPr>
            <p:nvPr/>
          </p:nvSpPr>
          <p:spPr bwMode="auto">
            <a:xfrm>
              <a:off x="1211851" y="3561609"/>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75" name="Line 231"/>
            <p:cNvSpPr>
              <a:spLocks noChangeShapeType="1"/>
            </p:cNvSpPr>
            <p:nvPr/>
          </p:nvSpPr>
          <p:spPr bwMode="auto">
            <a:xfrm flipH="1">
              <a:off x="2524147" y="3148580"/>
              <a:ext cx="42823" cy="104984"/>
            </a:xfrm>
            <a:prstGeom prst="line">
              <a:avLst/>
            </a:prstGeom>
            <a:no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76" name="Freeform 232"/>
            <p:cNvSpPr>
              <a:spLocks/>
            </p:cNvSpPr>
            <p:nvPr/>
          </p:nvSpPr>
          <p:spPr bwMode="auto">
            <a:xfrm>
              <a:off x="1211851" y="3235607"/>
              <a:ext cx="1312296" cy="17958"/>
            </a:xfrm>
            <a:custGeom>
              <a:avLst/>
              <a:gdLst/>
              <a:ahLst/>
              <a:cxnLst>
                <a:cxn ang="0">
                  <a:pos x="2848" y="38"/>
                </a:cxn>
                <a:cxn ang="0">
                  <a:pos x="2848" y="0"/>
                </a:cxn>
                <a:cxn ang="0">
                  <a:pos x="0" y="0"/>
                </a:cxn>
              </a:cxnLst>
              <a:rect l="0" t="0" r="r" b="b"/>
              <a:pathLst>
                <a:path w="2848" h="38">
                  <a:moveTo>
                    <a:pt x="2848" y="38"/>
                  </a:moveTo>
                  <a:lnTo>
                    <a:pt x="2848" y="0"/>
                  </a:lnTo>
                  <a:lnTo>
                    <a:pt x="0" y="0"/>
                  </a:lnTo>
                </a:path>
              </a:pathLst>
            </a:custGeom>
            <a:solidFill>
              <a:srgbClr val="2C95DD">
                <a:lumMod val="40000"/>
                <a:lumOff val="6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77" name="Line 233"/>
            <p:cNvSpPr>
              <a:spLocks noChangeShapeType="1"/>
            </p:cNvSpPr>
            <p:nvPr/>
          </p:nvSpPr>
          <p:spPr bwMode="auto">
            <a:xfrm flipV="1">
              <a:off x="2524147" y="3253564"/>
              <a:ext cx="1382" cy="332909"/>
            </a:xfrm>
            <a:prstGeom prst="line">
              <a:avLst/>
            </a:prstGeom>
            <a:no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78" name="Freeform 234"/>
            <p:cNvSpPr>
              <a:spLocks/>
            </p:cNvSpPr>
            <p:nvPr/>
          </p:nvSpPr>
          <p:spPr bwMode="auto">
            <a:xfrm>
              <a:off x="1211851" y="3148580"/>
              <a:ext cx="1355119" cy="87026"/>
            </a:xfrm>
            <a:custGeom>
              <a:avLst/>
              <a:gdLst/>
              <a:ahLst/>
              <a:cxnLst>
                <a:cxn ang="0">
                  <a:pos x="0" y="191"/>
                </a:cxn>
                <a:cxn ang="0">
                  <a:pos x="94" y="0"/>
                </a:cxn>
                <a:cxn ang="0">
                  <a:pos x="2943" y="0"/>
                </a:cxn>
              </a:cxnLst>
              <a:rect l="0" t="0" r="r" b="b"/>
              <a:pathLst>
                <a:path w="2943" h="191">
                  <a:moveTo>
                    <a:pt x="0" y="191"/>
                  </a:moveTo>
                  <a:lnTo>
                    <a:pt x="94" y="0"/>
                  </a:lnTo>
                  <a:lnTo>
                    <a:pt x="2943" y="0"/>
                  </a:lnTo>
                </a:path>
              </a:pathLst>
            </a:custGeom>
            <a:solidFill>
              <a:srgbClr val="2C95DD">
                <a:lumMod val="40000"/>
                <a:lumOff val="6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79" name="Freeform 235"/>
            <p:cNvSpPr>
              <a:spLocks/>
            </p:cNvSpPr>
            <p:nvPr/>
          </p:nvSpPr>
          <p:spPr bwMode="auto">
            <a:xfrm>
              <a:off x="1211851" y="3235607"/>
              <a:ext cx="1312296" cy="350867"/>
            </a:xfrm>
            <a:custGeom>
              <a:avLst/>
              <a:gdLst/>
              <a:ahLst/>
              <a:cxnLst>
                <a:cxn ang="0">
                  <a:pos x="0" y="0"/>
                </a:cxn>
                <a:cxn ang="0">
                  <a:pos x="0" y="761"/>
                </a:cxn>
                <a:cxn ang="0">
                  <a:pos x="2848" y="761"/>
                </a:cxn>
              </a:cxnLst>
              <a:rect l="0" t="0" r="r" b="b"/>
              <a:pathLst>
                <a:path w="2848" h="761">
                  <a:moveTo>
                    <a:pt x="0" y="0"/>
                  </a:moveTo>
                  <a:lnTo>
                    <a:pt x="0" y="761"/>
                  </a:lnTo>
                  <a:lnTo>
                    <a:pt x="2848" y="761"/>
                  </a:lnTo>
                </a:path>
              </a:pathLst>
            </a:custGeom>
            <a:solidFill>
              <a:srgbClr val="2C95DD">
                <a:lumMod val="40000"/>
                <a:lumOff val="6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80" name="Freeform 236"/>
            <p:cNvSpPr>
              <a:spLocks/>
            </p:cNvSpPr>
            <p:nvPr/>
          </p:nvSpPr>
          <p:spPr bwMode="auto">
            <a:xfrm>
              <a:off x="2524147" y="3148580"/>
              <a:ext cx="42823" cy="437893"/>
            </a:xfrm>
            <a:custGeom>
              <a:avLst/>
              <a:gdLst/>
              <a:ahLst/>
              <a:cxnLst>
                <a:cxn ang="0">
                  <a:pos x="95" y="0"/>
                </a:cxn>
                <a:cxn ang="0">
                  <a:pos x="95" y="762"/>
                </a:cxn>
                <a:cxn ang="0">
                  <a:pos x="0" y="952"/>
                </a:cxn>
              </a:cxnLst>
              <a:rect l="0" t="0" r="r" b="b"/>
              <a:pathLst>
                <a:path w="95" h="952">
                  <a:moveTo>
                    <a:pt x="95" y="0"/>
                  </a:moveTo>
                  <a:lnTo>
                    <a:pt x="95" y="762"/>
                  </a:lnTo>
                  <a:lnTo>
                    <a:pt x="0" y="952"/>
                  </a:lnTo>
                </a:path>
              </a:pathLst>
            </a:custGeom>
            <a:solidFill>
              <a:srgbClr val="2C95DD">
                <a:lumMod val="40000"/>
                <a:lumOff val="6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81" name="Rectangle 237"/>
            <p:cNvSpPr>
              <a:spLocks noChangeArrowheads="1"/>
            </p:cNvSpPr>
            <p:nvPr/>
          </p:nvSpPr>
          <p:spPr bwMode="auto">
            <a:xfrm>
              <a:off x="1279538" y="3332302"/>
              <a:ext cx="564257" cy="138499"/>
            </a:xfrm>
            <a:prstGeom prst="rect">
              <a:avLst/>
            </a:prstGeom>
            <a:solidFill>
              <a:srgbClr val="2C95DD">
                <a:lumMod val="40000"/>
                <a:lumOff val="60000"/>
              </a:srgbClr>
            </a:solid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defRPr/>
              </a:pPr>
              <a:r>
                <a:rPr lang="en-US" sz="900" b="1" kern="0">
                  <a:solidFill>
                    <a:srgbClr val="000000"/>
                  </a:solidFill>
                  <a:cs typeface="Calibri" pitchFamily="34" charset="0"/>
                </a:rPr>
                <a:t>3 - Network</a:t>
              </a:r>
              <a:endParaRPr lang="en-US" sz="900" kern="0">
                <a:solidFill>
                  <a:srgbClr val="000000"/>
                </a:solidFill>
                <a:cs typeface="Calibri" pitchFamily="34" charset="0"/>
              </a:endParaRPr>
            </a:p>
          </p:txBody>
        </p:sp>
        <p:sp>
          <p:nvSpPr>
            <p:cNvPr id="982" name="Freeform 238"/>
            <p:cNvSpPr>
              <a:spLocks/>
            </p:cNvSpPr>
            <p:nvPr/>
          </p:nvSpPr>
          <p:spPr bwMode="auto">
            <a:xfrm>
              <a:off x="2489613" y="4121061"/>
              <a:ext cx="71831" cy="104984"/>
            </a:xfrm>
            <a:custGeom>
              <a:avLst/>
              <a:gdLst/>
              <a:ahLst/>
              <a:cxnLst>
                <a:cxn ang="0">
                  <a:pos x="155" y="41"/>
                </a:cxn>
                <a:cxn ang="0">
                  <a:pos x="156" y="0"/>
                </a:cxn>
                <a:cxn ang="0">
                  <a:pos x="13" y="0"/>
                </a:cxn>
                <a:cxn ang="0">
                  <a:pos x="0" y="191"/>
                </a:cxn>
                <a:cxn ang="0">
                  <a:pos x="75" y="191"/>
                </a:cxn>
                <a:cxn ang="0">
                  <a:pos x="75" y="229"/>
                </a:cxn>
                <a:cxn ang="0">
                  <a:pos x="155" y="41"/>
                </a:cxn>
              </a:cxnLst>
              <a:rect l="0" t="0" r="r" b="b"/>
              <a:pathLst>
                <a:path w="156" h="229">
                  <a:moveTo>
                    <a:pt x="155" y="41"/>
                  </a:moveTo>
                  <a:lnTo>
                    <a:pt x="156" y="0"/>
                  </a:lnTo>
                  <a:lnTo>
                    <a:pt x="13" y="0"/>
                  </a:lnTo>
                  <a:lnTo>
                    <a:pt x="0" y="191"/>
                  </a:lnTo>
                  <a:lnTo>
                    <a:pt x="75" y="191"/>
                  </a:lnTo>
                  <a:lnTo>
                    <a:pt x="75" y="229"/>
                  </a:lnTo>
                  <a:lnTo>
                    <a:pt x="155" y="41"/>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83" name="Freeform 239"/>
            <p:cNvSpPr>
              <a:spLocks/>
            </p:cNvSpPr>
            <p:nvPr/>
          </p:nvSpPr>
          <p:spPr bwMode="auto">
            <a:xfrm>
              <a:off x="2560062" y="4121061"/>
              <a:ext cx="6907" cy="17958"/>
            </a:xfrm>
            <a:custGeom>
              <a:avLst/>
              <a:gdLst/>
              <a:ahLst/>
              <a:cxnLst>
                <a:cxn ang="0">
                  <a:pos x="1" y="0"/>
                </a:cxn>
                <a:cxn ang="0">
                  <a:pos x="0" y="41"/>
                </a:cxn>
                <a:cxn ang="0">
                  <a:pos x="15" y="0"/>
                </a:cxn>
                <a:cxn ang="0">
                  <a:pos x="1" y="0"/>
                </a:cxn>
              </a:cxnLst>
              <a:rect l="0" t="0" r="r" b="b"/>
              <a:pathLst>
                <a:path w="15" h="41">
                  <a:moveTo>
                    <a:pt x="1" y="0"/>
                  </a:moveTo>
                  <a:lnTo>
                    <a:pt x="0" y="41"/>
                  </a:lnTo>
                  <a:lnTo>
                    <a:pt x="15" y="0"/>
                  </a:lnTo>
                  <a:lnTo>
                    <a:pt x="1" y="0"/>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84" name="Freeform 240"/>
            <p:cNvSpPr>
              <a:spLocks/>
            </p:cNvSpPr>
            <p:nvPr/>
          </p:nvSpPr>
          <p:spPr bwMode="auto">
            <a:xfrm>
              <a:off x="2421926" y="4121061"/>
              <a:ext cx="73213" cy="87026"/>
            </a:xfrm>
            <a:custGeom>
              <a:avLst/>
              <a:gdLst/>
              <a:ahLst/>
              <a:cxnLst>
                <a:cxn ang="0">
                  <a:pos x="146" y="191"/>
                </a:cxn>
                <a:cxn ang="0">
                  <a:pos x="159" y="0"/>
                </a:cxn>
                <a:cxn ang="0">
                  <a:pos x="13" y="0"/>
                </a:cxn>
                <a:cxn ang="0">
                  <a:pos x="0" y="191"/>
                </a:cxn>
                <a:cxn ang="0">
                  <a:pos x="146" y="191"/>
                </a:cxn>
              </a:cxnLst>
              <a:rect l="0" t="0" r="r" b="b"/>
              <a:pathLst>
                <a:path w="159" h="191">
                  <a:moveTo>
                    <a:pt x="146" y="191"/>
                  </a:moveTo>
                  <a:lnTo>
                    <a:pt x="159" y="0"/>
                  </a:lnTo>
                  <a:lnTo>
                    <a:pt x="13" y="0"/>
                  </a:lnTo>
                  <a:lnTo>
                    <a:pt x="0" y="191"/>
                  </a:lnTo>
                  <a:lnTo>
                    <a:pt x="146" y="191"/>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85" name="Freeform 241"/>
            <p:cNvSpPr>
              <a:spLocks/>
            </p:cNvSpPr>
            <p:nvPr/>
          </p:nvSpPr>
          <p:spPr bwMode="auto">
            <a:xfrm>
              <a:off x="2355620" y="4121061"/>
              <a:ext cx="71831" cy="87026"/>
            </a:xfrm>
            <a:custGeom>
              <a:avLst/>
              <a:gdLst/>
              <a:ahLst/>
              <a:cxnLst>
                <a:cxn ang="0">
                  <a:pos x="145" y="191"/>
                </a:cxn>
                <a:cxn ang="0">
                  <a:pos x="158" y="0"/>
                </a:cxn>
                <a:cxn ang="0">
                  <a:pos x="13" y="0"/>
                </a:cxn>
                <a:cxn ang="0">
                  <a:pos x="0" y="191"/>
                </a:cxn>
                <a:cxn ang="0">
                  <a:pos x="145" y="191"/>
                </a:cxn>
              </a:cxnLst>
              <a:rect l="0" t="0" r="r" b="b"/>
              <a:pathLst>
                <a:path w="158" h="191">
                  <a:moveTo>
                    <a:pt x="145" y="191"/>
                  </a:moveTo>
                  <a:lnTo>
                    <a:pt x="158" y="0"/>
                  </a:lnTo>
                  <a:lnTo>
                    <a:pt x="13" y="0"/>
                  </a:lnTo>
                  <a:lnTo>
                    <a:pt x="0" y="191"/>
                  </a:lnTo>
                  <a:lnTo>
                    <a:pt x="145" y="191"/>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86" name="Freeform 242"/>
            <p:cNvSpPr>
              <a:spLocks/>
            </p:cNvSpPr>
            <p:nvPr/>
          </p:nvSpPr>
          <p:spPr bwMode="auto">
            <a:xfrm>
              <a:off x="2221629" y="4121061"/>
              <a:ext cx="73213" cy="87026"/>
            </a:xfrm>
            <a:custGeom>
              <a:avLst/>
              <a:gdLst/>
              <a:ahLst/>
              <a:cxnLst>
                <a:cxn ang="0">
                  <a:pos x="144" y="191"/>
                </a:cxn>
                <a:cxn ang="0">
                  <a:pos x="160" y="0"/>
                </a:cxn>
                <a:cxn ang="0">
                  <a:pos x="13" y="0"/>
                </a:cxn>
                <a:cxn ang="0">
                  <a:pos x="0" y="191"/>
                </a:cxn>
                <a:cxn ang="0">
                  <a:pos x="144" y="191"/>
                </a:cxn>
              </a:cxnLst>
              <a:rect l="0" t="0" r="r" b="b"/>
              <a:pathLst>
                <a:path w="160" h="191">
                  <a:moveTo>
                    <a:pt x="144" y="191"/>
                  </a:moveTo>
                  <a:lnTo>
                    <a:pt x="160" y="0"/>
                  </a:lnTo>
                  <a:lnTo>
                    <a:pt x="13" y="0"/>
                  </a:lnTo>
                  <a:lnTo>
                    <a:pt x="0" y="191"/>
                  </a:lnTo>
                  <a:lnTo>
                    <a:pt x="144" y="191"/>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87" name="Freeform 243"/>
            <p:cNvSpPr>
              <a:spLocks/>
            </p:cNvSpPr>
            <p:nvPr/>
          </p:nvSpPr>
          <p:spPr bwMode="auto">
            <a:xfrm>
              <a:off x="2287934" y="4121061"/>
              <a:ext cx="73213" cy="87026"/>
            </a:xfrm>
            <a:custGeom>
              <a:avLst/>
              <a:gdLst/>
              <a:ahLst/>
              <a:cxnLst>
                <a:cxn ang="0">
                  <a:pos x="16" y="0"/>
                </a:cxn>
                <a:cxn ang="0">
                  <a:pos x="0" y="191"/>
                </a:cxn>
                <a:cxn ang="0">
                  <a:pos x="147" y="191"/>
                </a:cxn>
                <a:cxn ang="0">
                  <a:pos x="160" y="0"/>
                </a:cxn>
                <a:cxn ang="0">
                  <a:pos x="16" y="0"/>
                </a:cxn>
              </a:cxnLst>
              <a:rect l="0" t="0" r="r" b="b"/>
              <a:pathLst>
                <a:path w="160" h="191">
                  <a:moveTo>
                    <a:pt x="16" y="0"/>
                  </a:moveTo>
                  <a:lnTo>
                    <a:pt x="0" y="191"/>
                  </a:lnTo>
                  <a:lnTo>
                    <a:pt x="147" y="191"/>
                  </a:lnTo>
                  <a:lnTo>
                    <a:pt x="160" y="0"/>
                  </a:lnTo>
                  <a:lnTo>
                    <a:pt x="16" y="0"/>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88" name="Freeform 244"/>
            <p:cNvSpPr>
              <a:spLocks/>
            </p:cNvSpPr>
            <p:nvPr/>
          </p:nvSpPr>
          <p:spPr bwMode="auto">
            <a:xfrm>
              <a:off x="2087636" y="4121061"/>
              <a:ext cx="73213" cy="87026"/>
            </a:xfrm>
            <a:custGeom>
              <a:avLst/>
              <a:gdLst/>
              <a:ahLst/>
              <a:cxnLst>
                <a:cxn ang="0">
                  <a:pos x="145" y="191"/>
                </a:cxn>
                <a:cxn ang="0">
                  <a:pos x="158" y="0"/>
                </a:cxn>
                <a:cxn ang="0">
                  <a:pos x="15" y="0"/>
                </a:cxn>
                <a:cxn ang="0">
                  <a:pos x="0" y="191"/>
                </a:cxn>
                <a:cxn ang="0">
                  <a:pos x="145" y="191"/>
                </a:cxn>
              </a:cxnLst>
              <a:rect l="0" t="0" r="r" b="b"/>
              <a:pathLst>
                <a:path w="158" h="191">
                  <a:moveTo>
                    <a:pt x="145" y="191"/>
                  </a:moveTo>
                  <a:lnTo>
                    <a:pt x="158" y="0"/>
                  </a:lnTo>
                  <a:lnTo>
                    <a:pt x="15" y="0"/>
                  </a:lnTo>
                  <a:lnTo>
                    <a:pt x="0" y="191"/>
                  </a:lnTo>
                  <a:lnTo>
                    <a:pt x="145" y="191"/>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89" name="Freeform 245"/>
            <p:cNvSpPr>
              <a:spLocks/>
            </p:cNvSpPr>
            <p:nvPr/>
          </p:nvSpPr>
          <p:spPr bwMode="auto">
            <a:xfrm>
              <a:off x="2153941" y="4121061"/>
              <a:ext cx="73213" cy="87026"/>
            </a:xfrm>
            <a:custGeom>
              <a:avLst/>
              <a:gdLst/>
              <a:ahLst/>
              <a:cxnLst>
                <a:cxn ang="0">
                  <a:pos x="13" y="0"/>
                </a:cxn>
                <a:cxn ang="0">
                  <a:pos x="0" y="191"/>
                </a:cxn>
                <a:cxn ang="0">
                  <a:pos x="145" y="191"/>
                </a:cxn>
                <a:cxn ang="0">
                  <a:pos x="158" y="0"/>
                </a:cxn>
                <a:cxn ang="0">
                  <a:pos x="13" y="0"/>
                </a:cxn>
              </a:cxnLst>
              <a:rect l="0" t="0" r="r" b="b"/>
              <a:pathLst>
                <a:path w="158" h="191">
                  <a:moveTo>
                    <a:pt x="13" y="0"/>
                  </a:moveTo>
                  <a:lnTo>
                    <a:pt x="0" y="191"/>
                  </a:lnTo>
                  <a:lnTo>
                    <a:pt x="145" y="191"/>
                  </a:lnTo>
                  <a:lnTo>
                    <a:pt x="158" y="0"/>
                  </a:lnTo>
                  <a:lnTo>
                    <a:pt x="13" y="0"/>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90" name="Freeform 246"/>
            <p:cNvSpPr>
              <a:spLocks/>
            </p:cNvSpPr>
            <p:nvPr/>
          </p:nvSpPr>
          <p:spPr bwMode="auto">
            <a:xfrm>
              <a:off x="1486743" y="4121061"/>
              <a:ext cx="540114" cy="87026"/>
            </a:xfrm>
            <a:custGeom>
              <a:avLst/>
              <a:gdLst/>
              <a:ahLst/>
              <a:cxnLst>
                <a:cxn ang="0">
                  <a:pos x="1162" y="191"/>
                </a:cxn>
                <a:cxn ang="0">
                  <a:pos x="1175" y="0"/>
                </a:cxn>
                <a:cxn ang="0">
                  <a:pos x="13" y="0"/>
                </a:cxn>
                <a:cxn ang="0">
                  <a:pos x="0" y="191"/>
                </a:cxn>
                <a:cxn ang="0">
                  <a:pos x="1162" y="191"/>
                </a:cxn>
              </a:cxnLst>
              <a:rect l="0" t="0" r="r" b="b"/>
              <a:pathLst>
                <a:path w="1175" h="191">
                  <a:moveTo>
                    <a:pt x="1162" y="191"/>
                  </a:moveTo>
                  <a:lnTo>
                    <a:pt x="1175" y="0"/>
                  </a:lnTo>
                  <a:lnTo>
                    <a:pt x="13" y="0"/>
                  </a:lnTo>
                  <a:lnTo>
                    <a:pt x="0" y="191"/>
                  </a:lnTo>
                  <a:lnTo>
                    <a:pt x="1162" y="191"/>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91" name="Freeform 247"/>
            <p:cNvSpPr>
              <a:spLocks/>
            </p:cNvSpPr>
            <p:nvPr/>
          </p:nvSpPr>
          <p:spPr bwMode="auto">
            <a:xfrm>
              <a:off x="2021330" y="4121061"/>
              <a:ext cx="73213" cy="87026"/>
            </a:xfrm>
            <a:custGeom>
              <a:avLst/>
              <a:gdLst/>
              <a:ahLst/>
              <a:cxnLst>
                <a:cxn ang="0">
                  <a:pos x="13" y="0"/>
                </a:cxn>
                <a:cxn ang="0">
                  <a:pos x="0" y="191"/>
                </a:cxn>
                <a:cxn ang="0">
                  <a:pos x="144" y="191"/>
                </a:cxn>
                <a:cxn ang="0">
                  <a:pos x="159" y="0"/>
                </a:cxn>
                <a:cxn ang="0">
                  <a:pos x="13" y="0"/>
                </a:cxn>
              </a:cxnLst>
              <a:rect l="0" t="0" r="r" b="b"/>
              <a:pathLst>
                <a:path w="159" h="191">
                  <a:moveTo>
                    <a:pt x="13" y="0"/>
                  </a:moveTo>
                  <a:lnTo>
                    <a:pt x="0" y="191"/>
                  </a:lnTo>
                  <a:lnTo>
                    <a:pt x="144" y="191"/>
                  </a:lnTo>
                  <a:lnTo>
                    <a:pt x="159" y="0"/>
                  </a:lnTo>
                  <a:lnTo>
                    <a:pt x="13" y="0"/>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92" name="Freeform 248"/>
            <p:cNvSpPr>
              <a:spLocks/>
            </p:cNvSpPr>
            <p:nvPr/>
          </p:nvSpPr>
          <p:spPr bwMode="auto">
            <a:xfrm>
              <a:off x="1419055" y="4121061"/>
              <a:ext cx="73213" cy="87026"/>
            </a:xfrm>
            <a:custGeom>
              <a:avLst/>
              <a:gdLst/>
              <a:ahLst/>
              <a:cxnLst>
                <a:cxn ang="0">
                  <a:pos x="160" y="0"/>
                </a:cxn>
                <a:cxn ang="0">
                  <a:pos x="16" y="0"/>
                </a:cxn>
                <a:cxn ang="0">
                  <a:pos x="0" y="191"/>
                </a:cxn>
                <a:cxn ang="0">
                  <a:pos x="147" y="191"/>
                </a:cxn>
                <a:cxn ang="0">
                  <a:pos x="160" y="0"/>
                </a:cxn>
              </a:cxnLst>
              <a:rect l="0" t="0" r="r" b="b"/>
              <a:pathLst>
                <a:path w="160" h="191">
                  <a:moveTo>
                    <a:pt x="160" y="0"/>
                  </a:moveTo>
                  <a:lnTo>
                    <a:pt x="16" y="0"/>
                  </a:lnTo>
                  <a:lnTo>
                    <a:pt x="0" y="191"/>
                  </a:lnTo>
                  <a:lnTo>
                    <a:pt x="147" y="191"/>
                  </a:lnTo>
                  <a:lnTo>
                    <a:pt x="160" y="0"/>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93" name="Freeform 249"/>
            <p:cNvSpPr>
              <a:spLocks/>
            </p:cNvSpPr>
            <p:nvPr/>
          </p:nvSpPr>
          <p:spPr bwMode="auto">
            <a:xfrm>
              <a:off x="1351369" y="4121061"/>
              <a:ext cx="74594" cy="87026"/>
            </a:xfrm>
            <a:custGeom>
              <a:avLst/>
              <a:gdLst/>
              <a:ahLst/>
              <a:cxnLst>
                <a:cxn ang="0">
                  <a:pos x="145" y="191"/>
                </a:cxn>
                <a:cxn ang="0">
                  <a:pos x="161" y="0"/>
                </a:cxn>
                <a:cxn ang="0">
                  <a:pos x="15" y="0"/>
                </a:cxn>
                <a:cxn ang="0">
                  <a:pos x="0" y="191"/>
                </a:cxn>
                <a:cxn ang="0">
                  <a:pos x="145" y="191"/>
                </a:cxn>
              </a:cxnLst>
              <a:rect l="0" t="0" r="r" b="b"/>
              <a:pathLst>
                <a:path w="161" h="191">
                  <a:moveTo>
                    <a:pt x="145" y="191"/>
                  </a:moveTo>
                  <a:lnTo>
                    <a:pt x="161" y="0"/>
                  </a:lnTo>
                  <a:lnTo>
                    <a:pt x="15" y="0"/>
                  </a:lnTo>
                  <a:lnTo>
                    <a:pt x="0" y="191"/>
                  </a:lnTo>
                  <a:lnTo>
                    <a:pt x="145" y="191"/>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94" name="Freeform 250"/>
            <p:cNvSpPr>
              <a:spLocks/>
            </p:cNvSpPr>
            <p:nvPr/>
          </p:nvSpPr>
          <p:spPr bwMode="auto">
            <a:xfrm>
              <a:off x="1285064" y="4121061"/>
              <a:ext cx="73213" cy="87026"/>
            </a:xfrm>
            <a:custGeom>
              <a:avLst/>
              <a:gdLst/>
              <a:ahLst/>
              <a:cxnLst>
                <a:cxn ang="0">
                  <a:pos x="144" y="191"/>
                </a:cxn>
                <a:cxn ang="0">
                  <a:pos x="159" y="0"/>
                </a:cxn>
                <a:cxn ang="0">
                  <a:pos x="13" y="0"/>
                </a:cxn>
                <a:cxn ang="0">
                  <a:pos x="0" y="191"/>
                </a:cxn>
                <a:cxn ang="0">
                  <a:pos x="144" y="191"/>
                </a:cxn>
              </a:cxnLst>
              <a:rect l="0" t="0" r="r" b="b"/>
              <a:pathLst>
                <a:path w="159" h="191">
                  <a:moveTo>
                    <a:pt x="144" y="191"/>
                  </a:moveTo>
                  <a:lnTo>
                    <a:pt x="159" y="0"/>
                  </a:lnTo>
                  <a:lnTo>
                    <a:pt x="13" y="0"/>
                  </a:lnTo>
                  <a:lnTo>
                    <a:pt x="0" y="191"/>
                  </a:lnTo>
                  <a:lnTo>
                    <a:pt x="144" y="191"/>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95" name="Freeform 251"/>
            <p:cNvSpPr>
              <a:spLocks/>
            </p:cNvSpPr>
            <p:nvPr/>
          </p:nvSpPr>
          <p:spPr bwMode="auto">
            <a:xfrm>
              <a:off x="1211851" y="4192892"/>
              <a:ext cx="8288" cy="15195"/>
            </a:xfrm>
            <a:custGeom>
              <a:avLst/>
              <a:gdLst/>
              <a:ahLst/>
              <a:cxnLst>
                <a:cxn ang="0">
                  <a:pos x="14" y="35"/>
                </a:cxn>
                <a:cxn ang="0">
                  <a:pos x="18" y="0"/>
                </a:cxn>
                <a:cxn ang="0">
                  <a:pos x="0" y="35"/>
                </a:cxn>
                <a:cxn ang="0">
                  <a:pos x="14" y="35"/>
                </a:cxn>
              </a:cxnLst>
              <a:rect l="0" t="0" r="r" b="b"/>
              <a:pathLst>
                <a:path w="18" h="35">
                  <a:moveTo>
                    <a:pt x="14" y="35"/>
                  </a:moveTo>
                  <a:lnTo>
                    <a:pt x="18" y="0"/>
                  </a:lnTo>
                  <a:lnTo>
                    <a:pt x="0" y="35"/>
                  </a:lnTo>
                  <a:lnTo>
                    <a:pt x="14" y="35"/>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96" name="Freeform 252"/>
            <p:cNvSpPr>
              <a:spLocks/>
            </p:cNvSpPr>
            <p:nvPr/>
          </p:nvSpPr>
          <p:spPr bwMode="auto">
            <a:xfrm>
              <a:off x="1218758" y="4121061"/>
              <a:ext cx="73213" cy="87026"/>
            </a:xfrm>
            <a:custGeom>
              <a:avLst/>
              <a:gdLst/>
              <a:ahLst/>
              <a:cxnLst>
                <a:cxn ang="0">
                  <a:pos x="4" y="156"/>
                </a:cxn>
                <a:cxn ang="0">
                  <a:pos x="0" y="191"/>
                </a:cxn>
                <a:cxn ang="0">
                  <a:pos x="145" y="191"/>
                </a:cxn>
                <a:cxn ang="0">
                  <a:pos x="158" y="0"/>
                </a:cxn>
                <a:cxn ang="0">
                  <a:pos x="80" y="0"/>
                </a:cxn>
                <a:cxn ang="0">
                  <a:pos x="4" y="156"/>
                </a:cxn>
              </a:cxnLst>
              <a:rect l="0" t="0" r="r" b="b"/>
              <a:pathLst>
                <a:path w="158" h="191">
                  <a:moveTo>
                    <a:pt x="4" y="156"/>
                  </a:moveTo>
                  <a:lnTo>
                    <a:pt x="0" y="191"/>
                  </a:lnTo>
                  <a:lnTo>
                    <a:pt x="145" y="191"/>
                  </a:lnTo>
                  <a:lnTo>
                    <a:pt x="158" y="0"/>
                  </a:lnTo>
                  <a:lnTo>
                    <a:pt x="80" y="0"/>
                  </a:lnTo>
                  <a:lnTo>
                    <a:pt x="4" y="156"/>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97" name="Rectangle 253"/>
            <p:cNvSpPr>
              <a:spLocks noChangeArrowheads="1"/>
            </p:cNvSpPr>
            <p:nvPr/>
          </p:nvSpPr>
          <p:spPr bwMode="auto">
            <a:xfrm>
              <a:off x="1211851" y="4208087"/>
              <a:ext cx="1312296" cy="8288"/>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98" name="Rectangle 254"/>
            <p:cNvSpPr>
              <a:spLocks noChangeArrowheads="1"/>
            </p:cNvSpPr>
            <p:nvPr/>
          </p:nvSpPr>
          <p:spPr bwMode="auto">
            <a:xfrm>
              <a:off x="1211851" y="4249528"/>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999" name="Rectangle 255"/>
            <p:cNvSpPr>
              <a:spLocks noChangeArrowheads="1"/>
            </p:cNvSpPr>
            <p:nvPr/>
          </p:nvSpPr>
          <p:spPr bwMode="auto">
            <a:xfrm>
              <a:off x="1211851" y="4232952"/>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00" name="Freeform 256"/>
            <p:cNvSpPr>
              <a:spLocks/>
            </p:cNvSpPr>
            <p:nvPr/>
          </p:nvSpPr>
          <p:spPr bwMode="auto">
            <a:xfrm>
              <a:off x="1211851" y="4216375"/>
              <a:ext cx="1312296" cy="16576"/>
            </a:xfrm>
            <a:custGeom>
              <a:avLst/>
              <a:gdLst/>
              <a:ahLst/>
              <a:cxnLst>
                <a:cxn ang="0">
                  <a:pos x="2848" y="36"/>
                </a:cxn>
                <a:cxn ang="0">
                  <a:pos x="2848" y="21"/>
                </a:cxn>
                <a:cxn ang="0">
                  <a:pos x="2848" y="0"/>
                </a:cxn>
                <a:cxn ang="0">
                  <a:pos x="0" y="0"/>
                </a:cxn>
                <a:cxn ang="0">
                  <a:pos x="0" y="36"/>
                </a:cxn>
                <a:cxn ang="0">
                  <a:pos x="2848" y="36"/>
                </a:cxn>
              </a:cxnLst>
              <a:rect l="0" t="0" r="r" b="b"/>
              <a:pathLst>
                <a:path w="2848" h="36">
                  <a:moveTo>
                    <a:pt x="2848" y="36"/>
                  </a:moveTo>
                  <a:lnTo>
                    <a:pt x="2848" y="21"/>
                  </a:lnTo>
                  <a:lnTo>
                    <a:pt x="2848" y="0"/>
                  </a:lnTo>
                  <a:lnTo>
                    <a:pt x="0" y="0"/>
                  </a:lnTo>
                  <a:lnTo>
                    <a:pt x="0" y="36"/>
                  </a:lnTo>
                  <a:lnTo>
                    <a:pt x="2848" y="36"/>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01" name="Rectangle 257"/>
            <p:cNvSpPr>
              <a:spLocks noChangeArrowheads="1"/>
            </p:cNvSpPr>
            <p:nvPr/>
          </p:nvSpPr>
          <p:spPr bwMode="auto">
            <a:xfrm>
              <a:off x="1211851" y="4299257"/>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02" name="Rectangle 258"/>
            <p:cNvSpPr>
              <a:spLocks noChangeArrowheads="1"/>
            </p:cNvSpPr>
            <p:nvPr/>
          </p:nvSpPr>
          <p:spPr bwMode="auto">
            <a:xfrm>
              <a:off x="1211851" y="4282681"/>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03" name="Rectangle 259"/>
            <p:cNvSpPr>
              <a:spLocks noChangeArrowheads="1"/>
            </p:cNvSpPr>
            <p:nvPr/>
          </p:nvSpPr>
          <p:spPr bwMode="auto">
            <a:xfrm>
              <a:off x="1211851" y="4266105"/>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04" name="Rectangle 260"/>
            <p:cNvSpPr>
              <a:spLocks noChangeArrowheads="1"/>
            </p:cNvSpPr>
            <p:nvPr/>
          </p:nvSpPr>
          <p:spPr bwMode="auto">
            <a:xfrm>
              <a:off x="1211851" y="4333791"/>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05" name="Rectangle 261"/>
            <p:cNvSpPr>
              <a:spLocks noChangeArrowheads="1"/>
            </p:cNvSpPr>
            <p:nvPr/>
          </p:nvSpPr>
          <p:spPr bwMode="auto">
            <a:xfrm>
              <a:off x="1211851" y="4517513"/>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06" name="Rectangle 262"/>
            <p:cNvSpPr>
              <a:spLocks noChangeArrowheads="1"/>
            </p:cNvSpPr>
            <p:nvPr/>
          </p:nvSpPr>
          <p:spPr bwMode="auto">
            <a:xfrm>
              <a:off x="1211851" y="4484360"/>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07" name="Rectangle 263"/>
            <p:cNvSpPr>
              <a:spLocks noChangeArrowheads="1"/>
            </p:cNvSpPr>
            <p:nvPr/>
          </p:nvSpPr>
          <p:spPr bwMode="auto">
            <a:xfrm>
              <a:off x="1211851" y="4500937"/>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08" name="Rectangle 264"/>
            <p:cNvSpPr>
              <a:spLocks noChangeArrowheads="1"/>
            </p:cNvSpPr>
            <p:nvPr/>
          </p:nvSpPr>
          <p:spPr bwMode="auto">
            <a:xfrm>
              <a:off x="1211851" y="4350367"/>
              <a:ext cx="1312296" cy="133993"/>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09" name="Rectangle 265"/>
            <p:cNvSpPr>
              <a:spLocks noChangeArrowheads="1"/>
            </p:cNvSpPr>
            <p:nvPr/>
          </p:nvSpPr>
          <p:spPr bwMode="auto">
            <a:xfrm>
              <a:off x="1211851" y="4315834"/>
              <a:ext cx="1312296" cy="17958"/>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10" name="Rectangle 266"/>
            <p:cNvSpPr>
              <a:spLocks noChangeArrowheads="1"/>
            </p:cNvSpPr>
            <p:nvPr/>
          </p:nvSpPr>
          <p:spPr bwMode="auto">
            <a:xfrm>
              <a:off x="1211851" y="4550666"/>
              <a:ext cx="1312296" cy="8288"/>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11" name="Rectangle 267"/>
            <p:cNvSpPr>
              <a:spLocks noChangeArrowheads="1"/>
            </p:cNvSpPr>
            <p:nvPr/>
          </p:nvSpPr>
          <p:spPr bwMode="auto">
            <a:xfrm>
              <a:off x="1211851" y="4534089"/>
              <a:ext cx="1312296" cy="16576"/>
            </a:xfrm>
            <a:prstGeom prst="rect">
              <a:avLst/>
            </a:prstGeom>
            <a:solidFill>
              <a:srgbClr val="2C95DD">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12" name="Freeform 268"/>
            <p:cNvSpPr>
              <a:spLocks/>
            </p:cNvSpPr>
            <p:nvPr/>
          </p:nvSpPr>
          <p:spPr bwMode="auto">
            <a:xfrm>
              <a:off x="2524147" y="4121061"/>
              <a:ext cx="42823" cy="437893"/>
            </a:xfrm>
            <a:custGeom>
              <a:avLst/>
              <a:gdLst/>
              <a:ahLst/>
              <a:cxnLst>
                <a:cxn ang="0">
                  <a:pos x="95" y="0"/>
                </a:cxn>
                <a:cxn ang="0">
                  <a:pos x="0" y="229"/>
                </a:cxn>
                <a:cxn ang="0">
                  <a:pos x="0" y="951"/>
                </a:cxn>
                <a:cxn ang="0">
                  <a:pos x="95" y="762"/>
                </a:cxn>
                <a:cxn ang="0">
                  <a:pos x="95" y="0"/>
                </a:cxn>
              </a:cxnLst>
              <a:rect l="0" t="0" r="r" b="b"/>
              <a:pathLst>
                <a:path w="95" h="951">
                  <a:moveTo>
                    <a:pt x="95" y="0"/>
                  </a:moveTo>
                  <a:lnTo>
                    <a:pt x="0" y="229"/>
                  </a:lnTo>
                  <a:lnTo>
                    <a:pt x="0" y="951"/>
                  </a:lnTo>
                  <a:lnTo>
                    <a:pt x="95" y="762"/>
                  </a:lnTo>
                  <a:lnTo>
                    <a:pt x="95" y="0"/>
                  </a:lnTo>
                  <a:close/>
                </a:path>
              </a:pathLst>
            </a:custGeom>
            <a:solidFill>
              <a:srgbClr val="2C95DD">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13" name="Line 269"/>
            <p:cNvSpPr>
              <a:spLocks noChangeShapeType="1"/>
            </p:cNvSpPr>
            <p:nvPr/>
          </p:nvSpPr>
          <p:spPr bwMode="auto">
            <a:xfrm flipV="1">
              <a:off x="2524147" y="4121061"/>
              <a:ext cx="42823" cy="104984"/>
            </a:xfrm>
            <a:prstGeom prst="line">
              <a:avLst/>
            </a:prstGeom>
            <a:no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14" name="Freeform 270"/>
            <p:cNvSpPr>
              <a:spLocks/>
            </p:cNvSpPr>
            <p:nvPr/>
          </p:nvSpPr>
          <p:spPr bwMode="auto">
            <a:xfrm>
              <a:off x="2524147" y="4121061"/>
              <a:ext cx="42823" cy="437893"/>
            </a:xfrm>
            <a:custGeom>
              <a:avLst/>
              <a:gdLst/>
              <a:ahLst/>
              <a:cxnLst>
                <a:cxn ang="0">
                  <a:pos x="95" y="0"/>
                </a:cxn>
                <a:cxn ang="0">
                  <a:pos x="95" y="762"/>
                </a:cxn>
                <a:cxn ang="0">
                  <a:pos x="0" y="951"/>
                </a:cxn>
              </a:cxnLst>
              <a:rect l="0" t="0" r="r" b="b"/>
              <a:pathLst>
                <a:path w="95" h="951">
                  <a:moveTo>
                    <a:pt x="95" y="0"/>
                  </a:moveTo>
                  <a:lnTo>
                    <a:pt x="95" y="762"/>
                  </a:lnTo>
                  <a:lnTo>
                    <a:pt x="0" y="951"/>
                  </a:lnTo>
                </a:path>
              </a:pathLst>
            </a:custGeom>
            <a:solidFill>
              <a:srgbClr val="2C95DD">
                <a:lumMod val="40000"/>
                <a:lumOff val="6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15" name="Line 271"/>
            <p:cNvSpPr>
              <a:spLocks noChangeShapeType="1"/>
            </p:cNvSpPr>
            <p:nvPr/>
          </p:nvSpPr>
          <p:spPr bwMode="auto">
            <a:xfrm flipV="1">
              <a:off x="2524147" y="4226045"/>
              <a:ext cx="1382" cy="332909"/>
            </a:xfrm>
            <a:prstGeom prst="line">
              <a:avLst/>
            </a:prstGeom>
            <a:no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16" name="Freeform 272"/>
            <p:cNvSpPr>
              <a:spLocks/>
            </p:cNvSpPr>
            <p:nvPr/>
          </p:nvSpPr>
          <p:spPr bwMode="auto">
            <a:xfrm>
              <a:off x="1211851" y="4121061"/>
              <a:ext cx="1355119" cy="87026"/>
            </a:xfrm>
            <a:custGeom>
              <a:avLst/>
              <a:gdLst/>
              <a:ahLst/>
              <a:cxnLst>
                <a:cxn ang="0">
                  <a:pos x="0" y="191"/>
                </a:cxn>
                <a:cxn ang="0">
                  <a:pos x="94" y="0"/>
                </a:cxn>
                <a:cxn ang="0">
                  <a:pos x="2943" y="0"/>
                </a:cxn>
              </a:cxnLst>
              <a:rect l="0" t="0" r="r" b="b"/>
              <a:pathLst>
                <a:path w="2943" h="191">
                  <a:moveTo>
                    <a:pt x="0" y="191"/>
                  </a:moveTo>
                  <a:lnTo>
                    <a:pt x="94" y="0"/>
                  </a:lnTo>
                  <a:lnTo>
                    <a:pt x="2943" y="0"/>
                  </a:lnTo>
                </a:path>
              </a:pathLst>
            </a:custGeom>
            <a:solidFill>
              <a:srgbClr val="2C95DD">
                <a:lumMod val="40000"/>
                <a:lumOff val="6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17" name="Freeform 273"/>
            <p:cNvSpPr>
              <a:spLocks/>
            </p:cNvSpPr>
            <p:nvPr/>
          </p:nvSpPr>
          <p:spPr bwMode="auto">
            <a:xfrm>
              <a:off x="1211851" y="4208087"/>
              <a:ext cx="1312296" cy="350867"/>
            </a:xfrm>
            <a:custGeom>
              <a:avLst/>
              <a:gdLst/>
              <a:ahLst/>
              <a:cxnLst>
                <a:cxn ang="0">
                  <a:pos x="0" y="0"/>
                </a:cxn>
                <a:cxn ang="0">
                  <a:pos x="0" y="760"/>
                </a:cxn>
                <a:cxn ang="0">
                  <a:pos x="2848" y="760"/>
                </a:cxn>
              </a:cxnLst>
              <a:rect l="0" t="0" r="r" b="b"/>
              <a:pathLst>
                <a:path w="2848" h="760">
                  <a:moveTo>
                    <a:pt x="0" y="0"/>
                  </a:moveTo>
                  <a:lnTo>
                    <a:pt x="0" y="760"/>
                  </a:lnTo>
                  <a:lnTo>
                    <a:pt x="2848" y="760"/>
                  </a:lnTo>
                </a:path>
              </a:pathLst>
            </a:custGeom>
            <a:solidFill>
              <a:srgbClr val="2C95DD">
                <a:lumMod val="40000"/>
                <a:lumOff val="6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18" name="Freeform 274"/>
            <p:cNvSpPr>
              <a:spLocks/>
            </p:cNvSpPr>
            <p:nvPr/>
          </p:nvSpPr>
          <p:spPr bwMode="auto">
            <a:xfrm>
              <a:off x="1211851" y="4208087"/>
              <a:ext cx="1312296" cy="17958"/>
            </a:xfrm>
            <a:custGeom>
              <a:avLst/>
              <a:gdLst/>
              <a:ahLst/>
              <a:cxnLst>
                <a:cxn ang="0">
                  <a:pos x="2848" y="38"/>
                </a:cxn>
                <a:cxn ang="0">
                  <a:pos x="2848" y="0"/>
                </a:cxn>
                <a:cxn ang="0">
                  <a:pos x="0" y="0"/>
                </a:cxn>
              </a:cxnLst>
              <a:rect l="0" t="0" r="r" b="b"/>
              <a:pathLst>
                <a:path w="2848" h="38">
                  <a:moveTo>
                    <a:pt x="2848" y="38"/>
                  </a:moveTo>
                  <a:lnTo>
                    <a:pt x="2848" y="0"/>
                  </a:lnTo>
                  <a:lnTo>
                    <a:pt x="0" y="0"/>
                  </a:lnTo>
                </a:path>
              </a:pathLst>
            </a:custGeom>
            <a:solidFill>
              <a:srgbClr val="2C95DD">
                <a:lumMod val="40000"/>
                <a:lumOff val="6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19" name="Rectangle 275"/>
            <p:cNvSpPr>
              <a:spLocks noChangeArrowheads="1"/>
            </p:cNvSpPr>
            <p:nvPr/>
          </p:nvSpPr>
          <p:spPr bwMode="auto">
            <a:xfrm>
              <a:off x="1279538" y="4303401"/>
              <a:ext cx="532197" cy="138499"/>
            </a:xfrm>
            <a:prstGeom prst="rect">
              <a:avLst/>
            </a:prstGeom>
            <a:solidFill>
              <a:srgbClr val="2C95DD">
                <a:lumMod val="40000"/>
                <a:lumOff val="60000"/>
              </a:srgbClr>
            </a:solid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defRPr/>
              </a:pPr>
              <a:r>
                <a:rPr lang="en-US" sz="900" b="1" kern="0" dirty="0">
                  <a:solidFill>
                    <a:srgbClr val="000000"/>
                  </a:solidFill>
                  <a:cs typeface="Calibri" pitchFamily="34" charset="0"/>
                </a:rPr>
                <a:t>1 - Physical</a:t>
              </a:r>
              <a:endParaRPr lang="en-US" sz="900" kern="0" dirty="0">
                <a:solidFill>
                  <a:srgbClr val="000000"/>
                </a:solidFill>
                <a:cs typeface="Calibri" pitchFamily="34" charset="0"/>
              </a:endParaRPr>
            </a:p>
          </p:txBody>
        </p:sp>
        <p:sp>
          <p:nvSpPr>
            <p:cNvPr id="1020" name="Freeform 276"/>
            <p:cNvSpPr>
              <a:spLocks/>
            </p:cNvSpPr>
            <p:nvPr/>
          </p:nvSpPr>
          <p:spPr bwMode="auto">
            <a:xfrm>
              <a:off x="4953967" y="1689859"/>
              <a:ext cx="71831" cy="104984"/>
            </a:xfrm>
            <a:custGeom>
              <a:avLst/>
              <a:gdLst/>
              <a:ahLst/>
              <a:cxnLst>
                <a:cxn ang="0">
                  <a:pos x="155" y="41"/>
                </a:cxn>
                <a:cxn ang="0">
                  <a:pos x="156" y="0"/>
                </a:cxn>
                <a:cxn ang="0">
                  <a:pos x="13" y="0"/>
                </a:cxn>
                <a:cxn ang="0">
                  <a:pos x="0" y="191"/>
                </a:cxn>
                <a:cxn ang="0">
                  <a:pos x="75" y="191"/>
                </a:cxn>
                <a:cxn ang="0">
                  <a:pos x="75" y="229"/>
                </a:cxn>
                <a:cxn ang="0">
                  <a:pos x="155" y="41"/>
                </a:cxn>
              </a:cxnLst>
              <a:rect l="0" t="0" r="r" b="b"/>
              <a:pathLst>
                <a:path w="156" h="229">
                  <a:moveTo>
                    <a:pt x="155" y="41"/>
                  </a:moveTo>
                  <a:lnTo>
                    <a:pt x="156" y="0"/>
                  </a:lnTo>
                  <a:lnTo>
                    <a:pt x="13" y="0"/>
                  </a:lnTo>
                  <a:lnTo>
                    <a:pt x="0" y="191"/>
                  </a:lnTo>
                  <a:lnTo>
                    <a:pt x="75" y="191"/>
                  </a:lnTo>
                  <a:lnTo>
                    <a:pt x="75" y="229"/>
                  </a:lnTo>
                  <a:lnTo>
                    <a:pt x="155" y="41"/>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21" name="Freeform 277"/>
            <p:cNvSpPr>
              <a:spLocks/>
            </p:cNvSpPr>
            <p:nvPr/>
          </p:nvSpPr>
          <p:spPr bwMode="auto">
            <a:xfrm>
              <a:off x="5025798" y="1689859"/>
              <a:ext cx="5525" cy="19339"/>
            </a:xfrm>
            <a:custGeom>
              <a:avLst/>
              <a:gdLst/>
              <a:ahLst/>
              <a:cxnLst>
                <a:cxn ang="0">
                  <a:pos x="1" y="0"/>
                </a:cxn>
                <a:cxn ang="0">
                  <a:pos x="0" y="41"/>
                </a:cxn>
                <a:cxn ang="0">
                  <a:pos x="14" y="0"/>
                </a:cxn>
                <a:cxn ang="0">
                  <a:pos x="1" y="0"/>
                </a:cxn>
              </a:cxnLst>
              <a:rect l="0" t="0" r="r" b="b"/>
              <a:pathLst>
                <a:path w="14" h="41">
                  <a:moveTo>
                    <a:pt x="1" y="0"/>
                  </a:moveTo>
                  <a:lnTo>
                    <a:pt x="0" y="41"/>
                  </a:lnTo>
                  <a:lnTo>
                    <a:pt x="14" y="0"/>
                  </a:lnTo>
                  <a:lnTo>
                    <a:pt x="1" y="0"/>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22" name="Freeform 278"/>
            <p:cNvSpPr>
              <a:spLocks/>
            </p:cNvSpPr>
            <p:nvPr/>
          </p:nvSpPr>
          <p:spPr bwMode="auto">
            <a:xfrm>
              <a:off x="4886280" y="1689859"/>
              <a:ext cx="73213" cy="88407"/>
            </a:xfrm>
            <a:custGeom>
              <a:avLst/>
              <a:gdLst/>
              <a:ahLst/>
              <a:cxnLst>
                <a:cxn ang="0">
                  <a:pos x="146" y="191"/>
                </a:cxn>
                <a:cxn ang="0">
                  <a:pos x="159" y="0"/>
                </a:cxn>
                <a:cxn ang="0">
                  <a:pos x="13" y="0"/>
                </a:cxn>
                <a:cxn ang="0">
                  <a:pos x="0" y="191"/>
                </a:cxn>
                <a:cxn ang="0">
                  <a:pos x="146" y="191"/>
                </a:cxn>
              </a:cxnLst>
              <a:rect l="0" t="0" r="r" b="b"/>
              <a:pathLst>
                <a:path w="159" h="191">
                  <a:moveTo>
                    <a:pt x="146" y="191"/>
                  </a:moveTo>
                  <a:lnTo>
                    <a:pt x="159" y="0"/>
                  </a:lnTo>
                  <a:lnTo>
                    <a:pt x="13" y="0"/>
                  </a:lnTo>
                  <a:lnTo>
                    <a:pt x="0" y="191"/>
                  </a:lnTo>
                  <a:lnTo>
                    <a:pt x="146" y="191"/>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23" name="Freeform 279"/>
            <p:cNvSpPr>
              <a:spLocks/>
            </p:cNvSpPr>
            <p:nvPr/>
          </p:nvSpPr>
          <p:spPr bwMode="auto">
            <a:xfrm>
              <a:off x="4819974" y="1689859"/>
              <a:ext cx="73213" cy="88407"/>
            </a:xfrm>
            <a:custGeom>
              <a:avLst/>
              <a:gdLst/>
              <a:ahLst/>
              <a:cxnLst>
                <a:cxn ang="0">
                  <a:pos x="145" y="191"/>
                </a:cxn>
                <a:cxn ang="0">
                  <a:pos x="158" y="0"/>
                </a:cxn>
                <a:cxn ang="0">
                  <a:pos x="13" y="0"/>
                </a:cxn>
                <a:cxn ang="0">
                  <a:pos x="0" y="191"/>
                </a:cxn>
                <a:cxn ang="0">
                  <a:pos x="145" y="191"/>
                </a:cxn>
              </a:cxnLst>
              <a:rect l="0" t="0" r="r" b="b"/>
              <a:pathLst>
                <a:path w="158" h="191">
                  <a:moveTo>
                    <a:pt x="145" y="191"/>
                  </a:moveTo>
                  <a:lnTo>
                    <a:pt x="158" y="0"/>
                  </a:lnTo>
                  <a:lnTo>
                    <a:pt x="13" y="0"/>
                  </a:lnTo>
                  <a:lnTo>
                    <a:pt x="0" y="191"/>
                  </a:lnTo>
                  <a:lnTo>
                    <a:pt x="145" y="191"/>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24" name="Freeform 280"/>
            <p:cNvSpPr>
              <a:spLocks/>
            </p:cNvSpPr>
            <p:nvPr/>
          </p:nvSpPr>
          <p:spPr bwMode="auto">
            <a:xfrm>
              <a:off x="4685982" y="1689859"/>
              <a:ext cx="73213" cy="88407"/>
            </a:xfrm>
            <a:custGeom>
              <a:avLst/>
              <a:gdLst/>
              <a:ahLst/>
              <a:cxnLst>
                <a:cxn ang="0">
                  <a:pos x="144" y="191"/>
                </a:cxn>
                <a:cxn ang="0">
                  <a:pos x="160" y="0"/>
                </a:cxn>
                <a:cxn ang="0">
                  <a:pos x="13" y="0"/>
                </a:cxn>
                <a:cxn ang="0">
                  <a:pos x="0" y="191"/>
                </a:cxn>
                <a:cxn ang="0">
                  <a:pos x="144" y="191"/>
                </a:cxn>
              </a:cxnLst>
              <a:rect l="0" t="0" r="r" b="b"/>
              <a:pathLst>
                <a:path w="160" h="191">
                  <a:moveTo>
                    <a:pt x="144" y="191"/>
                  </a:moveTo>
                  <a:lnTo>
                    <a:pt x="160" y="0"/>
                  </a:lnTo>
                  <a:lnTo>
                    <a:pt x="13" y="0"/>
                  </a:lnTo>
                  <a:lnTo>
                    <a:pt x="0" y="191"/>
                  </a:lnTo>
                  <a:lnTo>
                    <a:pt x="144" y="191"/>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25" name="Freeform 281"/>
            <p:cNvSpPr>
              <a:spLocks/>
            </p:cNvSpPr>
            <p:nvPr/>
          </p:nvSpPr>
          <p:spPr bwMode="auto">
            <a:xfrm>
              <a:off x="4752288" y="1689859"/>
              <a:ext cx="73213" cy="88407"/>
            </a:xfrm>
            <a:custGeom>
              <a:avLst/>
              <a:gdLst/>
              <a:ahLst/>
              <a:cxnLst>
                <a:cxn ang="0">
                  <a:pos x="16" y="0"/>
                </a:cxn>
                <a:cxn ang="0">
                  <a:pos x="0" y="191"/>
                </a:cxn>
                <a:cxn ang="0">
                  <a:pos x="147" y="191"/>
                </a:cxn>
                <a:cxn ang="0">
                  <a:pos x="160" y="0"/>
                </a:cxn>
                <a:cxn ang="0">
                  <a:pos x="16" y="0"/>
                </a:cxn>
              </a:cxnLst>
              <a:rect l="0" t="0" r="r" b="b"/>
              <a:pathLst>
                <a:path w="160" h="191">
                  <a:moveTo>
                    <a:pt x="16" y="0"/>
                  </a:moveTo>
                  <a:lnTo>
                    <a:pt x="0" y="191"/>
                  </a:lnTo>
                  <a:lnTo>
                    <a:pt x="147" y="191"/>
                  </a:lnTo>
                  <a:lnTo>
                    <a:pt x="160" y="0"/>
                  </a:lnTo>
                  <a:lnTo>
                    <a:pt x="16" y="0"/>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26" name="Freeform 282"/>
            <p:cNvSpPr>
              <a:spLocks/>
            </p:cNvSpPr>
            <p:nvPr/>
          </p:nvSpPr>
          <p:spPr bwMode="auto">
            <a:xfrm>
              <a:off x="4551990" y="1689859"/>
              <a:ext cx="73213" cy="88407"/>
            </a:xfrm>
            <a:custGeom>
              <a:avLst/>
              <a:gdLst/>
              <a:ahLst/>
              <a:cxnLst>
                <a:cxn ang="0">
                  <a:pos x="145" y="191"/>
                </a:cxn>
                <a:cxn ang="0">
                  <a:pos x="158" y="0"/>
                </a:cxn>
                <a:cxn ang="0">
                  <a:pos x="15" y="0"/>
                </a:cxn>
                <a:cxn ang="0">
                  <a:pos x="0" y="191"/>
                </a:cxn>
                <a:cxn ang="0">
                  <a:pos x="145" y="191"/>
                </a:cxn>
              </a:cxnLst>
              <a:rect l="0" t="0" r="r" b="b"/>
              <a:pathLst>
                <a:path w="158" h="191">
                  <a:moveTo>
                    <a:pt x="145" y="191"/>
                  </a:moveTo>
                  <a:lnTo>
                    <a:pt x="158" y="0"/>
                  </a:lnTo>
                  <a:lnTo>
                    <a:pt x="15" y="0"/>
                  </a:lnTo>
                  <a:lnTo>
                    <a:pt x="0" y="191"/>
                  </a:lnTo>
                  <a:lnTo>
                    <a:pt x="145" y="191"/>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27" name="Freeform 283"/>
            <p:cNvSpPr>
              <a:spLocks/>
            </p:cNvSpPr>
            <p:nvPr/>
          </p:nvSpPr>
          <p:spPr bwMode="auto">
            <a:xfrm>
              <a:off x="4619677" y="1689859"/>
              <a:ext cx="71831" cy="88407"/>
            </a:xfrm>
            <a:custGeom>
              <a:avLst/>
              <a:gdLst/>
              <a:ahLst/>
              <a:cxnLst>
                <a:cxn ang="0">
                  <a:pos x="13" y="0"/>
                </a:cxn>
                <a:cxn ang="0">
                  <a:pos x="0" y="191"/>
                </a:cxn>
                <a:cxn ang="0">
                  <a:pos x="145" y="191"/>
                </a:cxn>
                <a:cxn ang="0">
                  <a:pos x="158" y="0"/>
                </a:cxn>
                <a:cxn ang="0">
                  <a:pos x="13" y="0"/>
                </a:cxn>
              </a:cxnLst>
              <a:rect l="0" t="0" r="r" b="b"/>
              <a:pathLst>
                <a:path w="158" h="191">
                  <a:moveTo>
                    <a:pt x="13" y="0"/>
                  </a:moveTo>
                  <a:lnTo>
                    <a:pt x="0" y="191"/>
                  </a:lnTo>
                  <a:lnTo>
                    <a:pt x="145" y="191"/>
                  </a:lnTo>
                  <a:lnTo>
                    <a:pt x="158" y="0"/>
                  </a:lnTo>
                  <a:lnTo>
                    <a:pt x="13" y="0"/>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28" name="Freeform 284"/>
            <p:cNvSpPr>
              <a:spLocks/>
            </p:cNvSpPr>
            <p:nvPr/>
          </p:nvSpPr>
          <p:spPr bwMode="auto">
            <a:xfrm>
              <a:off x="3951097" y="1689859"/>
              <a:ext cx="541495" cy="88407"/>
            </a:xfrm>
            <a:custGeom>
              <a:avLst/>
              <a:gdLst/>
              <a:ahLst/>
              <a:cxnLst>
                <a:cxn ang="0">
                  <a:pos x="1162" y="191"/>
                </a:cxn>
                <a:cxn ang="0">
                  <a:pos x="1175" y="0"/>
                </a:cxn>
                <a:cxn ang="0">
                  <a:pos x="13" y="0"/>
                </a:cxn>
                <a:cxn ang="0">
                  <a:pos x="0" y="191"/>
                </a:cxn>
                <a:cxn ang="0">
                  <a:pos x="1162" y="191"/>
                </a:cxn>
              </a:cxnLst>
              <a:rect l="0" t="0" r="r" b="b"/>
              <a:pathLst>
                <a:path w="1175" h="191">
                  <a:moveTo>
                    <a:pt x="1162" y="191"/>
                  </a:moveTo>
                  <a:lnTo>
                    <a:pt x="1175" y="0"/>
                  </a:lnTo>
                  <a:lnTo>
                    <a:pt x="13" y="0"/>
                  </a:lnTo>
                  <a:lnTo>
                    <a:pt x="0" y="191"/>
                  </a:lnTo>
                  <a:lnTo>
                    <a:pt x="1162" y="191"/>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29" name="Freeform 285"/>
            <p:cNvSpPr>
              <a:spLocks/>
            </p:cNvSpPr>
            <p:nvPr/>
          </p:nvSpPr>
          <p:spPr bwMode="auto">
            <a:xfrm>
              <a:off x="4485684" y="1689859"/>
              <a:ext cx="73213" cy="88407"/>
            </a:xfrm>
            <a:custGeom>
              <a:avLst/>
              <a:gdLst/>
              <a:ahLst/>
              <a:cxnLst>
                <a:cxn ang="0">
                  <a:pos x="13" y="0"/>
                </a:cxn>
                <a:cxn ang="0">
                  <a:pos x="0" y="191"/>
                </a:cxn>
                <a:cxn ang="0">
                  <a:pos x="144" y="191"/>
                </a:cxn>
                <a:cxn ang="0">
                  <a:pos x="159" y="0"/>
                </a:cxn>
                <a:cxn ang="0">
                  <a:pos x="13" y="0"/>
                </a:cxn>
              </a:cxnLst>
              <a:rect l="0" t="0" r="r" b="b"/>
              <a:pathLst>
                <a:path w="159" h="191">
                  <a:moveTo>
                    <a:pt x="13" y="0"/>
                  </a:moveTo>
                  <a:lnTo>
                    <a:pt x="0" y="191"/>
                  </a:lnTo>
                  <a:lnTo>
                    <a:pt x="144" y="191"/>
                  </a:lnTo>
                  <a:lnTo>
                    <a:pt x="159" y="0"/>
                  </a:lnTo>
                  <a:lnTo>
                    <a:pt x="13" y="0"/>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30" name="Freeform 286"/>
            <p:cNvSpPr>
              <a:spLocks/>
            </p:cNvSpPr>
            <p:nvPr/>
          </p:nvSpPr>
          <p:spPr bwMode="auto">
            <a:xfrm>
              <a:off x="3883409" y="1689859"/>
              <a:ext cx="73213" cy="88407"/>
            </a:xfrm>
            <a:custGeom>
              <a:avLst/>
              <a:gdLst/>
              <a:ahLst/>
              <a:cxnLst>
                <a:cxn ang="0">
                  <a:pos x="160" y="0"/>
                </a:cxn>
                <a:cxn ang="0">
                  <a:pos x="16" y="0"/>
                </a:cxn>
                <a:cxn ang="0">
                  <a:pos x="0" y="191"/>
                </a:cxn>
                <a:cxn ang="0">
                  <a:pos x="147" y="191"/>
                </a:cxn>
                <a:cxn ang="0">
                  <a:pos x="160" y="0"/>
                </a:cxn>
              </a:cxnLst>
              <a:rect l="0" t="0" r="r" b="b"/>
              <a:pathLst>
                <a:path w="160" h="191">
                  <a:moveTo>
                    <a:pt x="160" y="0"/>
                  </a:moveTo>
                  <a:lnTo>
                    <a:pt x="16" y="0"/>
                  </a:lnTo>
                  <a:lnTo>
                    <a:pt x="0" y="191"/>
                  </a:lnTo>
                  <a:lnTo>
                    <a:pt x="147" y="191"/>
                  </a:lnTo>
                  <a:lnTo>
                    <a:pt x="160" y="0"/>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31" name="Freeform 287"/>
            <p:cNvSpPr>
              <a:spLocks/>
            </p:cNvSpPr>
            <p:nvPr/>
          </p:nvSpPr>
          <p:spPr bwMode="auto">
            <a:xfrm>
              <a:off x="3817104" y="1689859"/>
              <a:ext cx="73213" cy="88407"/>
            </a:xfrm>
            <a:custGeom>
              <a:avLst/>
              <a:gdLst/>
              <a:ahLst/>
              <a:cxnLst>
                <a:cxn ang="0">
                  <a:pos x="145" y="191"/>
                </a:cxn>
                <a:cxn ang="0">
                  <a:pos x="161" y="0"/>
                </a:cxn>
                <a:cxn ang="0">
                  <a:pos x="15" y="0"/>
                </a:cxn>
                <a:cxn ang="0">
                  <a:pos x="0" y="191"/>
                </a:cxn>
                <a:cxn ang="0">
                  <a:pos x="145" y="191"/>
                </a:cxn>
              </a:cxnLst>
              <a:rect l="0" t="0" r="r" b="b"/>
              <a:pathLst>
                <a:path w="161" h="191">
                  <a:moveTo>
                    <a:pt x="145" y="191"/>
                  </a:moveTo>
                  <a:lnTo>
                    <a:pt x="161" y="0"/>
                  </a:lnTo>
                  <a:lnTo>
                    <a:pt x="15" y="0"/>
                  </a:lnTo>
                  <a:lnTo>
                    <a:pt x="0" y="191"/>
                  </a:lnTo>
                  <a:lnTo>
                    <a:pt x="145" y="191"/>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32" name="Freeform 288"/>
            <p:cNvSpPr>
              <a:spLocks/>
            </p:cNvSpPr>
            <p:nvPr/>
          </p:nvSpPr>
          <p:spPr bwMode="auto">
            <a:xfrm>
              <a:off x="3750798" y="1689859"/>
              <a:ext cx="73213" cy="88407"/>
            </a:xfrm>
            <a:custGeom>
              <a:avLst/>
              <a:gdLst/>
              <a:ahLst/>
              <a:cxnLst>
                <a:cxn ang="0">
                  <a:pos x="144" y="191"/>
                </a:cxn>
                <a:cxn ang="0">
                  <a:pos x="159" y="0"/>
                </a:cxn>
                <a:cxn ang="0">
                  <a:pos x="13" y="0"/>
                </a:cxn>
                <a:cxn ang="0">
                  <a:pos x="0" y="191"/>
                </a:cxn>
                <a:cxn ang="0">
                  <a:pos x="144" y="191"/>
                </a:cxn>
              </a:cxnLst>
              <a:rect l="0" t="0" r="r" b="b"/>
              <a:pathLst>
                <a:path w="159" h="191">
                  <a:moveTo>
                    <a:pt x="144" y="191"/>
                  </a:moveTo>
                  <a:lnTo>
                    <a:pt x="159" y="0"/>
                  </a:lnTo>
                  <a:lnTo>
                    <a:pt x="13" y="0"/>
                  </a:lnTo>
                  <a:lnTo>
                    <a:pt x="0" y="191"/>
                  </a:lnTo>
                  <a:lnTo>
                    <a:pt x="144" y="191"/>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33" name="Freeform 289"/>
            <p:cNvSpPr>
              <a:spLocks/>
            </p:cNvSpPr>
            <p:nvPr/>
          </p:nvSpPr>
          <p:spPr bwMode="auto">
            <a:xfrm>
              <a:off x="3677586" y="1761690"/>
              <a:ext cx="8288" cy="16576"/>
            </a:xfrm>
            <a:custGeom>
              <a:avLst/>
              <a:gdLst/>
              <a:ahLst/>
              <a:cxnLst>
                <a:cxn ang="0">
                  <a:pos x="14" y="35"/>
                </a:cxn>
                <a:cxn ang="0">
                  <a:pos x="18" y="0"/>
                </a:cxn>
                <a:cxn ang="0">
                  <a:pos x="0" y="35"/>
                </a:cxn>
                <a:cxn ang="0">
                  <a:pos x="14" y="35"/>
                </a:cxn>
              </a:cxnLst>
              <a:rect l="0" t="0" r="r" b="b"/>
              <a:pathLst>
                <a:path w="18" h="35">
                  <a:moveTo>
                    <a:pt x="14" y="35"/>
                  </a:moveTo>
                  <a:lnTo>
                    <a:pt x="18" y="0"/>
                  </a:lnTo>
                  <a:lnTo>
                    <a:pt x="0" y="35"/>
                  </a:lnTo>
                  <a:lnTo>
                    <a:pt x="14" y="35"/>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34" name="Freeform 290"/>
            <p:cNvSpPr>
              <a:spLocks/>
            </p:cNvSpPr>
            <p:nvPr/>
          </p:nvSpPr>
          <p:spPr bwMode="auto">
            <a:xfrm>
              <a:off x="3683112" y="1689859"/>
              <a:ext cx="73213" cy="88407"/>
            </a:xfrm>
            <a:custGeom>
              <a:avLst/>
              <a:gdLst/>
              <a:ahLst/>
              <a:cxnLst>
                <a:cxn ang="0">
                  <a:pos x="4" y="156"/>
                </a:cxn>
                <a:cxn ang="0">
                  <a:pos x="0" y="191"/>
                </a:cxn>
                <a:cxn ang="0">
                  <a:pos x="145" y="191"/>
                </a:cxn>
                <a:cxn ang="0">
                  <a:pos x="158" y="0"/>
                </a:cxn>
                <a:cxn ang="0">
                  <a:pos x="80" y="0"/>
                </a:cxn>
                <a:cxn ang="0">
                  <a:pos x="4" y="156"/>
                </a:cxn>
              </a:cxnLst>
              <a:rect l="0" t="0" r="r" b="b"/>
              <a:pathLst>
                <a:path w="158" h="191">
                  <a:moveTo>
                    <a:pt x="4" y="156"/>
                  </a:moveTo>
                  <a:lnTo>
                    <a:pt x="0" y="191"/>
                  </a:lnTo>
                  <a:lnTo>
                    <a:pt x="145" y="191"/>
                  </a:lnTo>
                  <a:lnTo>
                    <a:pt x="158" y="0"/>
                  </a:lnTo>
                  <a:lnTo>
                    <a:pt x="80" y="0"/>
                  </a:lnTo>
                  <a:lnTo>
                    <a:pt x="4" y="156"/>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35" name="Rectangle 291"/>
            <p:cNvSpPr>
              <a:spLocks noChangeArrowheads="1"/>
            </p:cNvSpPr>
            <p:nvPr/>
          </p:nvSpPr>
          <p:spPr bwMode="auto">
            <a:xfrm>
              <a:off x="3677586" y="1778267"/>
              <a:ext cx="1310915" cy="6907"/>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36" name="Rectangle 292"/>
            <p:cNvSpPr>
              <a:spLocks noChangeArrowheads="1"/>
            </p:cNvSpPr>
            <p:nvPr/>
          </p:nvSpPr>
          <p:spPr bwMode="auto">
            <a:xfrm>
              <a:off x="3677586" y="1818327"/>
              <a:ext cx="1310915" cy="17958"/>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37" name="Rectangle 293"/>
            <p:cNvSpPr>
              <a:spLocks noChangeArrowheads="1"/>
            </p:cNvSpPr>
            <p:nvPr/>
          </p:nvSpPr>
          <p:spPr bwMode="auto">
            <a:xfrm>
              <a:off x="3677586" y="1801750"/>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38" name="Freeform 294"/>
            <p:cNvSpPr>
              <a:spLocks/>
            </p:cNvSpPr>
            <p:nvPr/>
          </p:nvSpPr>
          <p:spPr bwMode="auto">
            <a:xfrm>
              <a:off x="3677586" y="1785174"/>
              <a:ext cx="1310915" cy="16576"/>
            </a:xfrm>
            <a:custGeom>
              <a:avLst/>
              <a:gdLst/>
              <a:ahLst/>
              <a:cxnLst>
                <a:cxn ang="0">
                  <a:pos x="2848" y="36"/>
                </a:cxn>
                <a:cxn ang="0">
                  <a:pos x="2848" y="22"/>
                </a:cxn>
                <a:cxn ang="0">
                  <a:pos x="2848" y="0"/>
                </a:cxn>
                <a:cxn ang="0">
                  <a:pos x="0" y="0"/>
                </a:cxn>
                <a:cxn ang="0">
                  <a:pos x="0" y="36"/>
                </a:cxn>
                <a:cxn ang="0">
                  <a:pos x="2848" y="36"/>
                </a:cxn>
              </a:cxnLst>
              <a:rect l="0" t="0" r="r" b="b"/>
              <a:pathLst>
                <a:path w="2848" h="36">
                  <a:moveTo>
                    <a:pt x="2848" y="36"/>
                  </a:moveTo>
                  <a:lnTo>
                    <a:pt x="2848" y="22"/>
                  </a:lnTo>
                  <a:lnTo>
                    <a:pt x="2848" y="0"/>
                  </a:lnTo>
                  <a:lnTo>
                    <a:pt x="0" y="0"/>
                  </a:lnTo>
                  <a:lnTo>
                    <a:pt x="0" y="36"/>
                  </a:lnTo>
                  <a:lnTo>
                    <a:pt x="2848" y="36"/>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39" name="Rectangle 295"/>
            <p:cNvSpPr>
              <a:spLocks noChangeArrowheads="1"/>
            </p:cNvSpPr>
            <p:nvPr/>
          </p:nvSpPr>
          <p:spPr bwMode="auto">
            <a:xfrm>
              <a:off x="3677586" y="1869437"/>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40" name="Rectangle 296"/>
            <p:cNvSpPr>
              <a:spLocks noChangeArrowheads="1"/>
            </p:cNvSpPr>
            <p:nvPr/>
          </p:nvSpPr>
          <p:spPr bwMode="auto">
            <a:xfrm>
              <a:off x="3677586" y="1852860"/>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41" name="Rectangle 297"/>
            <p:cNvSpPr>
              <a:spLocks noChangeArrowheads="1"/>
            </p:cNvSpPr>
            <p:nvPr/>
          </p:nvSpPr>
          <p:spPr bwMode="auto">
            <a:xfrm>
              <a:off x="3677586" y="1836284"/>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42" name="Rectangle 298"/>
            <p:cNvSpPr>
              <a:spLocks noChangeArrowheads="1"/>
            </p:cNvSpPr>
            <p:nvPr/>
          </p:nvSpPr>
          <p:spPr bwMode="auto">
            <a:xfrm>
              <a:off x="3677586" y="1902590"/>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43" name="Rectangle 299"/>
            <p:cNvSpPr>
              <a:spLocks noChangeArrowheads="1"/>
            </p:cNvSpPr>
            <p:nvPr/>
          </p:nvSpPr>
          <p:spPr bwMode="auto">
            <a:xfrm>
              <a:off x="3677586" y="2086312"/>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44" name="Rectangle 300"/>
            <p:cNvSpPr>
              <a:spLocks noChangeArrowheads="1"/>
            </p:cNvSpPr>
            <p:nvPr/>
          </p:nvSpPr>
          <p:spPr bwMode="auto">
            <a:xfrm>
              <a:off x="3677586" y="2053159"/>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45" name="Rectangle 301"/>
            <p:cNvSpPr>
              <a:spLocks noChangeArrowheads="1"/>
            </p:cNvSpPr>
            <p:nvPr/>
          </p:nvSpPr>
          <p:spPr bwMode="auto">
            <a:xfrm>
              <a:off x="3677586" y="2069735"/>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46" name="Rectangle 302"/>
            <p:cNvSpPr>
              <a:spLocks noChangeArrowheads="1"/>
            </p:cNvSpPr>
            <p:nvPr/>
          </p:nvSpPr>
          <p:spPr bwMode="auto">
            <a:xfrm>
              <a:off x="3677586" y="1919166"/>
              <a:ext cx="1310915" cy="133993"/>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47" name="Rectangle 303"/>
            <p:cNvSpPr>
              <a:spLocks noChangeArrowheads="1"/>
            </p:cNvSpPr>
            <p:nvPr/>
          </p:nvSpPr>
          <p:spPr bwMode="auto">
            <a:xfrm>
              <a:off x="3677586" y="1886013"/>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48" name="Rectangle 304"/>
            <p:cNvSpPr>
              <a:spLocks noChangeArrowheads="1"/>
            </p:cNvSpPr>
            <p:nvPr/>
          </p:nvSpPr>
          <p:spPr bwMode="auto">
            <a:xfrm>
              <a:off x="3677586" y="2119464"/>
              <a:ext cx="1310915" cy="8288"/>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49" name="Rectangle 305"/>
            <p:cNvSpPr>
              <a:spLocks noChangeArrowheads="1"/>
            </p:cNvSpPr>
            <p:nvPr/>
          </p:nvSpPr>
          <p:spPr bwMode="auto">
            <a:xfrm>
              <a:off x="3677586" y="2102888"/>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50" name="Freeform 306"/>
            <p:cNvSpPr>
              <a:spLocks/>
            </p:cNvSpPr>
            <p:nvPr/>
          </p:nvSpPr>
          <p:spPr bwMode="auto">
            <a:xfrm>
              <a:off x="4988501" y="1689859"/>
              <a:ext cx="42823" cy="437893"/>
            </a:xfrm>
            <a:custGeom>
              <a:avLst/>
              <a:gdLst/>
              <a:ahLst/>
              <a:cxnLst>
                <a:cxn ang="0">
                  <a:pos x="94" y="0"/>
                </a:cxn>
                <a:cxn ang="0">
                  <a:pos x="0" y="229"/>
                </a:cxn>
                <a:cxn ang="0">
                  <a:pos x="0" y="951"/>
                </a:cxn>
                <a:cxn ang="0">
                  <a:pos x="94" y="762"/>
                </a:cxn>
                <a:cxn ang="0">
                  <a:pos x="94" y="0"/>
                </a:cxn>
              </a:cxnLst>
              <a:rect l="0" t="0" r="r" b="b"/>
              <a:pathLst>
                <a:path w="94" h="951">
                  <a:moveTo>
                    <a:pt x="94" y="0"/>
                  </a:moveTo>
                  <a:lnTo>
                    <a:pt x="0" y="229"/>
                  </a:lnTo>
                  <a:lnTo>
                    <a:pt x="0" y="951"/>
                  </a:lnTo>
                  <a:lnTo>
                    <a:pt x="94" y="762"/>
                  </a:lnTo>
                  <a:lnTo>
                    <a:pt x="94" y="0"/>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51" name="Line 307"/>
            <p:cNvSpPr>
              <a:spLocks noChangeShapeType="1"/>
            </p:cNvSpPr>
            <p:nvPr/>
          </p:nvSpPr>
          <p:spPr bwMode="auto">
            <a:xfrm flipV="1">
              <a:off x="4988501" y="1689859"/>
              <a:ext cx="42823" cy="104984"/>
            </a:xfrm>
            <a:prstGeom prst="line">
              <a:avLst/>
            </a:prstGeom>
            <a:no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52" name="Freeform 308"/>
            <p:cNvSpPr>
              <a:spLocks/>
            </p:cNvSpPr>
            <p:nvPr/>
          </p:nvSpPr>
          <p:spPr bwMode="auto">
            <a:xfrm>
              <a:off x="4988501" y="1689859"/>
              <a:ext cx="42823" cy="437893"/>
            </a:xfrm>
            <a:custGeom>
              <a:avLst/>
              <a:gdLst/>
              <a:ahLst/>
              <a:cxnLst>
                <a:cxn ang="0">
                  <a:pos x="94" y="0"/>
                </a:cxn>
                <a:cxn ang="0">
                  <a:pos x="94" y="762"/>
                </a:cxn>
                <a:cxn ang="0">
                  <a:pos x="0" y="951"/>
                </a:cxn>
              </a:cxnLst>
              <a:rect l="0" t="0" r="r" b="b"/>
              <a:pathLst>
                <a:path w="94" h="951">
                  <a:moveTo>
                    <a:pt x="94" y="0"/>
                  </a:moveTo>
                  <a:lnTo>
                    <a:pt x="94" y="762"/>
                  </a:lnTo>
                  <a:lnTo>
                    <a:pt x="0" y="951"/>
                  </a:lnTo>
                </a:path>
              </a:pathLst>
            </a:custGeom>
            <a:solidFill>
              <a:srgbClr val="74C167">
                <a:lumMod val="60000"/>
                <a:lumOff val="4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53" name="Line 309"/>
            <p:cNvSpPr>
              <a:spLocks noChangeShapeType="1"/>
            </p:cNvSpPr>
            <p:nvPr/>
          </p:nvSpPr>
          <p:spPr bwMode="auto">
            <a:xfrm flipV="1">
              <a:off x="4988501" y="1794843"/>
              <a:ext cx="1382" cy="332909"/>
            </a:xfrm>
            <a:prstGeom prst="line">
              <a:avLst/>
            </a:prstGeom>
            <a:no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54" name="Freeform 310"/>
            <p:cNvSpPr>
              <a:spLocks/>
            </p:cNvSpPr>
            <p:nvPr/>
          </p:nvSpPr>
          <p:spPr bwMode="auto">
            <a:xfrm>
              <a:off x="3677586" y="1689859"/>
              <a:ext cx="1353737" cy="88407"/>
            </a:xfrm>
            <a:custGeom>
              <a:avLst/>
              <a:gdLst/>
              <a:ahLst/>
              <a:cxnLst>
                <a:cxn ang="0">
                  <a:pos x="0" y="191"/>
                </a:cxn>
                <a:cxn ang="0">
                  <a:pos x="94" y="0"/>
                </a:cxn>
                <a:cxn ang="0">
                  <a:pos x="2942" y="0"/>
                </a:cxn>
              </a:cxnLst>
              <a:rect l="0" t="0" r="r" b="b"/>
              <a:pathLst>
                <a:path w="2942" h="191">
                  <a:moveTo>
                    <a:pt x="0" y="191"/>
                  </a:moveTo>
                  <a:lnTo>
                    <a:pt x="94" y="0"/>
                  </a:lnTo>
                  <a:lnTo>
                    <a:pt x="2942" y="0"/>
                  </a:lnTo>
                </a:path>
              </a:pathLst>
            </a:custGeom>
            <a:solidFill>
              <a:srgbClr val="74C167">
                <a:lumMod val="60000"/>
                <a:lumOff val="4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55" name="Freeform 311"/>
            <p:cNvSpPr>
              <a:spLocks/>
            </p:cNvSpPr>
            <p:nvPr/>
          </p:nvSpPr>
          <p:spPr bwMode="auto">
            <a:xfrm>
              <a:off x="3677586" y="1778267"/>
              <a:ext cx="1310915" cy="349486"/>
            </a:xfrm>
            <a:custGeom>
              <a:avLst/>
              <a:gdLst/>
              <a:ahLst/>
              <a:cxnLst>
                <a:cxn ang="0">
                  <a:pos x="0" y="0"/>
                </a:cxn>
                <a:cxn ang="0">
                  <a:pos x="0" y="760"/>
                </a:cxn>
                <a:cxn ang="0">
                  <a:pos x="2848" y="760"/>
                </a:cxn>
              </a:cxnLst>
              <a:rect l="0" t="0" r="r" b="b"/>
              <a:pathLst>
                <a:path w="2848" h="760">
                  <a:moveTo>
                    <a:pt x="0" y="0"/>
                  </a:moveTo>
                  <a:lnTo>
                    <a:pt x="0" y="760"/>
                  </a:lnTo>
                  <a:lnTo>
                    <a:pt x="2848" y="760"/>
                  </a:lnTo>
                </a:path>
              </a:pathLst>
            </a:custGeom>
            <a:solidFill>
              <a:srgbClr val="74C167">
                <a:lumMod val="60000"/>
                <a:lumOff val="4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56" name="Freeform 312"/>
            <p:cNvSpPr>
              <a:spLocks/>
            </p:cNvSpPr>
            <p:nvPr/>
          </p:nvSpPr>
          <p:spPr bwMode="auto">
            <a:xfrm>
              <a:off x="3677586" y="1778267"/>
              <a:ext cx="1310915" cy="16576"/>
            </a:xfrm>
            <a:custGeom>
              <a:avLst/>
              <a:gdLst/>
              <a:ahLst/>
              <a:cxnLst>
                <a:cxn ang="0">
                  <a:pos x="2848" y="38"/>
                </a:cxn>
                <a:cxn ang="0">
                  <a:pos x="2848" y="0"/>
                </a:cxn>
                <a:cxn ang="0">
                  <a:pos x="0" y="0"/>
                </a:cxn>
              </a:cxnLst>
              <a:rect l="0" t="0" r="r" b="b"/>
              <a:pathLst>
                <a:path w="2848" h="38">
                  <a:moveTo>
                    <a:pt x="2848" y="38"/>
                  </a:moveTo>
                  <a:lnTo>
                    <a:pt x="2848" y="0"/>
                  </a:lnTo>
                  <a:lnTo>
                    <a:pt x="0" y="0"/>
                  </a:lnTo>
                </a:path>
              </a:pathLst>
            </a:custGeom>
            <a:solidFill>
              <a:srgbClr val="74C167">
                <a:lumMod val="60000"/>
                <a:lumOff val="4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57" name="Rectangle 313"/>
            <p:cNvSpPr>
              <a:spLocks noChangeArrowheads="1"/>
            </p:cNvSpPr>
            <p:nvPr/>
          </p:nvSpPr>
          <p:spPr bwMode="auto">
            <a:xfrm>
              <a:off x="4075419" y="1873581"/>
              <a:ext cx="258084" cy="138499"/>
            </a:xfrm>
            <a:prstGeom prst="rect">
              <a:avLst/>
            </a:prstGeom>
            <a:solidFill>
              <a:srgbClr val="74C167">
                <a:lumMod val="60000"/>
                <a:lumOff val="40000"/>
              </a:srgbClr>
            </a:solid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defRPr/>
              </a:pPr>
              <a:r>
                <a:rPr lang="en-US" sz="900" b="1" kern="0">
                  <a:solidFill>
                    <a:srgbClr val="000000"/>
                  </a:solidFill>
                  <a:cs typeface="Calibri" pitchFamily="34" charset="0"/>
                </a:rPr>
                <a:t>FC - 4</a:t>
              </a:r>
              <a:endParaRPr lang="en-US" sz="900" kern="0">
                <a:solidFill>
                  <a:srgbClr val="000000"/>
                </a:solidFill>
                <a:cs typeface="Calibri" pitchFamily="34" charset="0"/>
              </a:endParaRPr>
            </a:p>
          </p:txBody>
        </p:sp>
        <p:sp>
          <p:nvSpPr>
            <p:cNvPr id="1058" name="Freeform 314"/>
            <p:cNvSpPr>
              <a:spLocks/>
            </p:cNvSpPr>
            <p:nvPr/>
          </p:nvSpPr>
          <p:spPr bwMode="auto">
            <a:xfrm>
              <a:off x="4953967" y="2176100"/>
              <a:ext cx="71831" cy="104984"/>
            </a:xfrm>
            <a:custGeom>
              <a:avLst/>
              <a:gdLst/>
              <a:ahLst/>
              <a:cxnLst>
                <a:cxn ang="0">
                  <a:pos x="155" y="40"/>
                </a:cxn>
                <a:cxn ang="0">
                  <a:pos x="156" y="0"/>
                </a:cxn>
                <a:cxn ang="0">
                  <a:pos x="13" y="0"/>
                </a:cxn>
                <a:cxn ang="0">
                  <a:pos x="0" y="190"/>
                </a:cxn>
                <a:cxn ang="0">
                  <a:pos x="75" y="190"/>
                </a:cxn>
                <a:cxn ang="0">
                  <a:pos x="75" y="229"/>
                </a:cxn>
                <a:cxn ang="0">
                  <a:pos x="155" y="40"/>
                </a:cxn>
              </a:cxnLst>
              <a:rect l="0" t="0" r="r" b="b"/>
              <a:pathLst>
                <a:path w="156" h="229">
                  <a:moveTo>
                    <a:pt x="155" y="40"/>
                  </a:moveTo>
                  <a:lnTo>
                    <a:pt x="156" y="0"/>
                  </a:lnTo>
                  <a:lnTo>
                    <a:pt x="13" y="0"/>
                  </a:lnTo>
                  <a:lnTo>
                    <a:pt x="0" y="190"/>
                  </a:lnTo>
                  <a:lnTo>
                    <a:pt x="75" y="190"/>
                  </a:lnTo>
                  <a:lnTo>
                    <a:pt x="75" y="229"/>
                  </a:lnTo>
                  <a:lnTo>
                    <a:pt x="155" y="40"/>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59" name="Freeform 315"/>
            <p:cNvSpPr>
              <a:spLocks/>
            </p:cNvSpPr>
            <p:nvPr/>
          </p:nvSpPr>
          <p:spPr bwMode="auto">
            <a:xfrm>
              <a:off x="5025798" y="2176100"/>
              <a:ext cx="5525" cy="17958"/>
            </a:xfrm>
            <a:custGeom>
              <a:avLst/>
              <a:gdLst/>
              <a:ahLst/>
              <a:cxnLst>
                <a:cxn ang="0">
                  <a:pos x="1" y="0"/>
                </a:cxn>
                <a:cxn ang="0">
                  <a:pos x="0" y="40"/>
                </a:cxn>
                <a:cxn ang="0">
                  <a:pos x="14" y="0"/>
                </a:cxn>
                <a:cxn ang="0">
                  <a:pos x="1" y="0"/>
                </a:cxn>
              </a:cxnLst>
              <a:rect l="0" t="0" r="r" b="b"/>
              <a:pathLst>
                <a:path w="14" h="40">
                  <a:moveTo>
                    <a:pt x="1" y="0"/>
                  </a:moveTo>
                  <a:lnTo>
                    <a:pt x="0" y="40"/>
                  </a:lnTo>
                  <a:lnTo>
                    <a:pt x="14" y="0"/>
                  </a:lnTo>
                  <a:lnTo>
                    <a:pt x="1" y="0"/>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60" name="Freeform 316"/>
            <p:cNvSpPr>
              <a:spLocks/>
            </p:cNvSpPr>
            <p:nvPr/>
          </p:nvSpPr>
          <p:spPr bwMode="auto">
            <a:xfrm>
              <a:off x="4886280" y="2176100"/>
              <a:ext cx="73213" cy="87026"/>
            </a:xfrm>
            <a:custGeom>
              <a:avLst/>
              <a:gdLst/>
              <a:ahLst/>
              <a:cxnLst>
                <a:cxn ang="0">
                  <a:pos x="146" y="190"/>
                </a:cxn>
                <a:cxn ang="0">
                  <a:pos x="159" y="0"/>
                </a:cxn>
                <a:cxn ang="0">
                  <a:pos x="13" y="0"/>
                </a:cxn>
                <a:cxn ang="0">
                  <a:pos x="0" y="190"/>
                </a:cxn>
                <a:cxn ang="0">
                  <a:pos x="146" y="190"/>
                </a:cxn>
              </a:cxnLst>
              <a:rect l="0" t="0" r="r" b="b"/>
              <a:pathLst>
                <a:path w="159" h="190">
                  <a:moveTo>
                    <a:pt x="146" y="190"/>
                  </a:moveTo>
                  <a:lnTo>
                    <a:pt x="159" y="0"/>
                  </a:lnTo>
                  <a:lnTo>
                    <a:pt x="13" y="0"/>
                  </a:lnTo>
                  <a:lnTo>
                    <a:pt x="0" y="190"/>
                  </a:lnTo>
                  <a:lnTo>
                    <a:pt x="146" y="190"/>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61" name="Freeform 317"/>
            <p:cNvSpPr>
              <a:spLocks/>
            </p:cNvSpPr>
            <p:nvPr/>
          </p:nvSpPr>
          <p:spPr bwMode="auto">
            <a:xfrm>
              <a:off x="4819974" y="2176100"/>
              <a:ext cx="73213" cy="87026"/>
            </a:xfrm>
            <a:custGeom>
              <a:avLst/>
              <a:gdLst/>
              <a:ahLst/>
              <a:cxnLst>
                <a:cxn ang="0">
                  <a:pos x="145" y="190"/>
                </a:cxn>
                <a:cxn ang="0">
                  <a:pos x="158" y="0"/>
                </a:cxn>
                <a:cxn ang="0">
                  <a:pos x="13" y="0"/>
                </a:cxn>
                <a:cxn ang="0">
                  <a:pos x="0" y="190"/>
                </a:cxn>
                <a:cxn ang="0">
                  <a:pos x="145" y="190"/>
                </a:cxn>
              </a:cxnLst>
              <a:rect l="0" t="0" r="r" b="b"/>
              <a:pathLst>
                <a:path w="158" h="190">
                  <a:moveTo>
                    <a:pt x="145" y="190"/>
                  </a:moveTo>
                  <a:lnTo>
                    <a:pt x="158" y="0"/>
                  </a:lnTo>
                  <a:lnTo>
                    <a:pt x="13" y="0"/>
                  </a:lnTo>
                  <a:lnTo>
                    <a:pt x="0" y="190"/>
                  </a:lnTo>
                  <a:lnTo>
                    <a:pt x="145" y="190"/>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62" name="Freeform 318"/>
            <p:cNvSpPr>
              <a:spLocks/>
            </p:cNvSpPr>
            <p:nvPr/>
          </p:nvSpPr>
          <p:spPr bwMode="auto">
            <a:xfrm>
              <a:off x="4685982" y="2176100"/>
              <a:ext cx="73213" cy="87026"/>
            </a:xfrm>
            <a:custGeom>
              <a:avLst/>
              <a:gdLst/>
              <a:ahLst/>
              <a:cxnLst>
                <a:cxn ang="0">
                  <a:pos x="144" y="190"/>
                </a:cxn>
                <a:cxn ang="0">
                  <a:pos x="160" y="0"/>
                </a:cxn>
                <a:cxn ang="0">
                  <a:pos x="13" y="0"/>
                </a:cxn>
                <a:cxn ang="0">
                  <a:pos x="0" y="190"/>
                </a:cxn>
                <a:cxn ang="0">
                  <a:pos x="144" y="190"/>
                </a:cxn>
              </a:cxnLst>
              <a:rect l="0" t="0" r="r" b="b"/>
              <a:pathLst>
                <a:path w="160" h="190">
                  <a:moveTo>
                    <a:pt x="144" y="190"/>
                  </a:moveTo>
                  <a:lnTo>
                    <a:pt x="160" y="0"/>
                  </a:lnTo>
                  <a:lnTo>
                    <a:pt x="13" y="0"/>
                  </a:lnTo>
                  <a:lnTo>
                    <a:pt x="0" y="190"/>
                  </a:lnTo>
                  <a:lnTo>
                    <a:pt x="144" y="190"/>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63" name="Freeform 319"/>
            <p:cNvSpPr>
              <a:spLocks/>
            </p:cNvSpPr>
            <p:nvPr/>
          </p:nvSpPr>
          <p:spPr bwMode="auto">
            <a:xfrm>
              <a:off x="4752288" y="2176100"/>
              <a:ext cx="73213" cy="87026"/>
            </a:xfrm>
            <a:custGeom>
              <a:avLst/>
              <a:gdLst/>
              <a:ahLst/>
              <a:cxnLst>
                <a:cxn ang="0">
                  <a:pos x="16" y="0"/>
                </a:cxn>
                <a:cxn ang="0">
                  <a:pos x="0" y="190"/>
                </a:cxn>
                <a:cxn ang="0">
                  <a:pos x="147" y="190"/>
                </a:cxn>
                <a:cxn ang="0">
                  <a:pos x="160" y="0"/>
                </a:cxn>
                <a:cxn ang="0">
                  <a:pos x="16" y="0"/>
                </a:cxn>
              </a:cxnLst>
              <a:rect l="0" t="0" r="r" b="b"/>
              <a:pathLst>
                <a:path w="160" h="190">
                  <a:moveTo>
                    <a:pt x="16" y="0"/>
                  </a:moveTo>
                  <a:lnTo>
                    <a:pt x="0" y="190"/>
                  </a:lnTo>
                  <a:lnTo>
                    <a:pt x="147" y="190"/>
                  </a:lnTo>
                  <a:lnTo>
                    <a:pt x="160" y="0"/>
                  </a:lnTo>
                  <a:lnTo>
                    <a:pt x="16" y="0"/>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64" name="Freeform 320"/>
            <p:cNvSpPr>
              <a:spLocks/>
            </p:cNvSpPr>
            <p:nvPr/>
          </p:nvSpPr>
          <p:spPr bwMode="auto">
            <a:xfrm>
              <a:off x="4551990" y="2176100"/>
              <a:ext cx="73213" cy="87026"/>
            </a:xfrm>
            <a:custGeom>
              <a:avLst/>
              <a:gdLst/>
              <a:ahLst/>
              <a:cxnLst>
                <a:cxn ang="0">
                  <a:pos x="145" y="190"/>
                </a:cxn>
                <a:cxn ang="0">
                  <a:pos x="158" y="0"/>
                </a:cxn>
                <a:cxn ang="0">
                  <a:pos x="15" y="0"/>
                </a:cxn>
                <a:cxn ang="0">
                  <a:pos x="0" y="190"/>
                </a:cxn>
                <a:cxn ang="0">
                  <a:pos x="145" y="190"/>
                </a:cxn>
              </a:cxnLst>
              <a:rect l="0" t="0" r="r" b="b"/>
              <a:pathLst>
                <a:path w="158" h="190">
                  <a:moveTo>
                    <a:pt x="145" y="190"/>
                  </a:moveTo>
                  <a:lnTo>
                    <a:pt x="158" y="0"/>
                  </a:lnTo>
                  <a:lnTo>
                    <a:pt x="15" y="0"/>
                  </a:lnTo>
                  <a:lnTo>
                    <a:pt x="0" y="190"/>
                  </a:lnTo>
                  <a:lnTo>
                    <a:pt x="145" y="190"/>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65" name="Freeform 321"/>
            <p:cNvSpPr>
              <a:spLocks/>
            </p:cNvSpPr>
            <p:nvPr/>
          </p:nvSpPr>
          <p:spPr bwMode="auto">
            <a:xfrm>
              <a:off x="4619677" y="2176100"/>
              <a:ext cx="71831" cy="87026"/>
            </a:xfrm>
            <a:custGeom>
              <a:avLst/>
              <a:gdLst/>
              <a:ahLst/>
              <a:cxnLst>
                <a:cxn ang="0">
                  <a:pos x="13" y="0"/>
                </a:cxn>
                <a:cxn ang="0">
                  <a:pos x="0" y="190"/>
                </a:cxn>
                <a:cxn ang="0">
                  <a:pos x="145" y="190"/>
                </a:cxn>
                <a:cxn ang="0">
                  <a:pos x="158" y="0"/>
                </a:cxn>
                <a:cxn ang="0">
                  <a:pos x="13" y="0"/>
                </a:cxn>
              </a:cxnLst>
              <a:rect l="0" t="0" r="r" b="b"/>
              <a:pathLst>
                <a:path w="158" h="190">
                  <a:moveTo>
                    <a:pt x="13" y="0"/>
                  </a:moveTo>
                  <a:lnTo>
                    <a:pt x="0" y="190"/>
                  </a:lnTo>
                  <a:lnTo>
                    <a:pt x="145" y="190"/>
                  </a:lnTo>
                  <a:lnTo>
                    <a:pt x="158" y="0"/>
                  </a:lnTo>
                  <a:lnTo>
                    <a:pt x="13" y="0"/>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66" name="Freeform 322"/>
            <p:cNvSpPr>
              <a:spLocks/>
            </p:cNvSpPr>
            <p:nvPr/>
          </p:nvSpPr>
          <p:spPr bwMode="auto">
            <a:xfrm>
              <a:off x="3951097" y="2176100"/>
              <a:ext cx="541495" cy="87026"/>
            </a:xfrm>
            <a:custGeom>
              <a:avLst/>
              <a:gdLst/>
              <a:ahLst/>
              <a:cxnLst>
                <a:cxn ang="0">
                  <a:pos x="1162" y="190"/>
                </a:cxn>
                <a:cxn ang="0">
                  <a:pos x="1175" y="0"/>
                </a:cxn>
                <a:cxn ang="0">
                  <a:pos x="13" y="0"/>
                </a:cxn>
                <a:cxn ang="0">
                  <a:pos x="0" y="190"/>
                </a:cxn>
                <a:cxn ang="0">
                  <a:pos x="1162" y="190"/>
                </a:cxn>
              </a:cxnLst>
              <a:rect l="0" t="0" r="r" b="b"/>
              <a:pathLst>
                <a:path w="1175" h="190">
                  <a:moveTo>
                    <a:pt x="1162" y="190"/>
                  </a:moveTo>
                  <a:lnTo>
                    <a:pt x="1175" y="0"/>
                  </a:lnTo>
                  <a:lnTo>
                    <a:pt x="13" y="0"/>
                  </a:lnTo>
                  <a:lnTo>
                    <a:pt x="0" y="190"/>
                  </a:lnTo>
                  <a:lnTo>
                    <a:pt x="1162" y="190"/>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67" name="Freeform 323"/>
            <p:cNvSpPr>
              <a:spLocks/>
            </p:cNvSpPr>
            <p:nvPr/>
          </p:nvSpPr>
          <p:spPr bwMode="auto">
            <a:xfrm>
              <a:off x="4485684" y="2176100"/>
              <a:ext cx="73213" cy="87026"/>
            </a:xfrm>
            <a:custGeom>
              <a:avLst/>
              <a:gdLst/>
              <a:ahLst/>
              <a:cxnLst>
                <a:cxn ang="0">
                  <a:pos x="13" y="0"/>
                </a:cxn>
                <a:cxn ang="0">
                  <a:pos x="0" y="190"/>
                </a:cxn>
                <a:cxn ang="0">
                  <a:pos x="144" y="190"/>
                </a:cxn>
                <a:cxn ang="0">
                  <a:pos x="159" y="0"/>
                </a:cxn>
                <a:cxn ang="0">
                  <a:pos x="13" y="0"/>
                </a:cxn>
              </a:cxnLst>
              <a:rect l="0" t="0" r="r" b="b"/>
              <a:pathLst>
                <a:path w="159" h="190">
                  <a:moveTo>
                    <a:pt x="13" y="0"/>
                  </a:moveTo>
                  <a:lnTo>
                    <a:pt x="0" y="190"/>
                  </a:lnTo>
                  <a:lnTo>
                    <a:pt x="144" y="190"/>
                  </a:lnTo>
                  <a:lnTo>
                    <a:pt x="159" y="0"/>
                  </a:lnTo>
                  <a:lnTo>
                    <a:pt x="13" y="0"/>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68" name="Freeform 324"/>
            <p:cNvSpPr>
              <a:spLocks/>
            </p:cNvSpPr>
            <p:nvPr/>
          </p:nvSpPr>
          <p:spPr bwMode="auto">
            <a:xfrm>
              <a:off x="3883409" y="2176100"/>
              <a:ext cx="73213" cy="87026"/>
            </a:xfrm>
            <a:custGeom>
              <a:avLst/>
              <a:gdLst/>
              <a:ahLst/>
              <a:cxnLst>
                <a:cxn ang="0">
                  <a:pos x="160" y="0"/>
                </a:cxn>
                <a:cxn ang="0">
                  <a:pos x="16" y="0"/>
                </a:cxn>
                <a:cxn ang="0">
                  <a:pos x="0" y="190"/>
                </a:cxn>
                <a:cxn ang="0">
                  <a:pos x="147" y="190"/>
                </a:cxn>
                <a:cxn ang="0">
                  <a:pos x="160" y="0"/>
                </a:cxn>
              </a:cxnLst>
              <a:rect l="0" t="0" r="r" b="b"/>
              <a:pathLst>
                <a:path w="160" h="190">
                  <a:moveTo>
                    <a:pt x="160" y="0"/>
                  </a:moveTo>
                  <a:lnTo>
                    <a:pt x="16" y="0"/>
                  </a:lnTo>
                  <a:lnTo>
                    <a:pt x="0" y="190"/>
                  </a:lnTo>
                  <a:lnTo>
                    <a:pt x="147" y="190"/>
                  </a:lnTo>
                  <a:lnTo>
                    <a:pt x="160" y="0"/>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69" name="Freeform 325"/>
            <p:cNvSpPr>
              <a:spLocks/>
            </p:cNvSpPr>
            <p:nvPr/>
          </p:nvSpPr>
          <p:spPr bwMode="auto">
            <a:xfrm>
              <a:off x="3817104" y="2176100"/>
              <a:ext cx="73213" cy="87026"/>
            </a:xfrm>
            <a:custGeom>
              <a:avLst/>
              <a:gdLst/>
              <a:ahLst/>
              <a:cxnLst>
                <a:cxn ang="0">
                  <a:pos x="145" y="190"/>
                </a:cxn>
                <a:cxn ang="0">
                  <a:pos x="161" y="0"/>
                </a:cxn>
                <a:cxn ang="0">
                  <a:pos x="15" y="0"/>
                </a:cxn>
                <a:cxn ang="0">
                  <a:pos x="0" y="190"/>
                </a:cxn>
                <a:cxn ang="0">
                  <a:pos x="145" y="190"/>
                </a:cxn>
              </a:cxnLst>
              <a:rect l="0" t="0" r="r" b="b"/>
              <a:pathLst>
                <a:path w="161" h="190">
                  <a:moveTo>
                    <a:pt x="145" y="190"/>
                  </a:moveTo>
                  <a:lnTo>
                    <a:pt x="161" y="0"/>
                  </a:lnTo>
                  <a:lnTo>
                    <a:pt x="15" y="0"/>
                  </a:lnTo>
                  <a:lnTo>
                    <a:pt x="0" y="190"/>
                  </a:lnTo>
                  <a:lnTo>
                    <a:pt x="145" y="190"/>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70" name="Freeform 326"/>
            <p:cNvSpPr>
              <a:spLocks/>
            </p:cNvSpPr>
            <p:nvPr/>
          </p:nvSpPr>
          <p:spPr bwMode="auto">
            <a:xfrm>
              <a:off x="3750798" y="2176100"/>
              <a:ext cx="73213" cy="87026"/>
            </a:xfrm>
            <a:custGeom>
              <a:avLst/>
              <a:gdLst/>
              <a:ahLst/>
              <a:cxnLst>
                <a:cxn ang="0">
                  <a:pos x="144" y="190"/>
                </a:cxn>
                <a:cxn ang="0">
                  <a:pos x="159" y="0"/>
                </a:cxn>
                <a:cxn ang="0">
                  <a:pos x="13" y="0"/>
                </a:cxn>
                <a:cxn ang="0">
                  <a:pos x="0" y="190"/>
                </a:cxn>
                <a:cxn ang="0">
                  <a:pos x="144" y="190"/>
                </a:cxn>
              </a:cxnLst>
              <a:rect l="0" t="0" r="r" b="b"/>
              <a:pathLst>
                <a:path w="159" h="190">
                  <a:moveTo>
                    <a:pt x="144" y="190"/>
                  </a:moveTo>
                  <a:lnTo>
                    <a:pt x="159" y="0"/>
                  </a:lnTo>
                  <a:lnTo>
                    <a:pt x="13" y="0"/>
                  </a:lnTo>
                  <a:lnTo>
                    <a:pt x="0" y="190"/>
                  </a:lnTo>
                  <a:lnTo>
                    <a:pt x="144" y="190"/>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71" name="Freeform 327"/>
            <p:cNvSpPr>
              <a:spLocks/>
            </p:cNvSpPr>
            <p:nvPr/>
          </p:nvSpPr>
          <p:spPr bwMode="auto">
            <a:xfrm>
              <a:off x="3677586" y="2247931"/>
              <a:ext cx="8288" cy="15195"/>
            </a:xfrm>
            <a:custGeom>
              <a:avLst/>
              <a:gdLst/>
              <a:ahLst/>
              <a:cxnLst>
                <a:cxn ang="0">
                  <a:pos x="14" y="34"/>
                </a:cxn>
                <a:cxn ang="0">
                  <a:pos x="18" y="0"/>
                </a:cxn>
                <a:cxn ang="0">
                  <a:pos x="0" y="34"/>
                </a:cxn>
                <a:cxn ang="0">
                  <a:pos x="14" y="34"/>
                </a:cxn>
              </a:cxnLst>
              <a:rect l="0" t="0" r="r" b="b"/>
              <a:pathLst>
                <a:path w="18" h="34">
                  <a:moveTo>
                    <a:pt x="14" y="34"/>
                  </a:moveTo>
                  <a:lnTo>
                    <a:pt x="18" y="0"/>
                  </a:lnTo>
                  <a:lnTo>
                    <a:pt x="0" y="34"/>
                  </a:lnTo>
                  <a:lnTo>
                    <a:pt x="14" y="34"/>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72" name="Freeform 328"/>
            <p:cNvSpPr>
              <a:spLocks/>
            </p:cNvSpPr>
            <p:nvPr/>
          </p:nvSpPr>
          <p:spPr bwMode="auto">
            <a:xfrm>
              <a:off x="3683112" y="2176100"/>
              <a:ext cx="73213" cy="87026"/>
            </a:xfrm>
            <a:custGeom>
              <a:avLst/>
              <a:gdLst/>
              <a:ahLst/>
              <a:cxnLst>
                <a:cxn ang="0">
                  <a:pos x="4" y="156"/>
                </a:cxn>
                <a:cxn ang="0">
                  <a:pos x="0" y="190"/>
                </a:cxn>
                <a:cxn ang="0">
                  <a:pos x="145" y="190"/>
                </a:cxn>
                <a:cxn ang="0">
                  <a:pos x="158" y="0"/>
                </a:cxn>
                <a:cxn ang="0">
                  <a:pos x="80" y="0"/>
                </a:cxn>
                <a:cxn ang="0">
                  <a:pos x="4" y="156"/>
                </a:cxn>
              </a:cxnLst>
              <a:rect l="0" t="0" r="r" b="b"/>
              <a:pathLst>
                <a:path w="158" h="190">
                  <a:moveTo>
                    <a:pt x="4" y="156"/>
                  </a:moveTo>
                  <a:lnTo>
                    <a:pt x="0" y="190"/>
                  </a:lnTo>
                  <a:lnTo>
                    <a:pt x="145" y="190"/>
                  </a:lnTo>
                  <a:lnTo>
                    <a:pt x="158" y="0"/>
                  </a:lnTo>
                  <a:lnTo>
                    <a:pt x="80" y="0"/>
                  </a:lnTo>
                  <a:lnTo>
                    <a:pt x="4" y="156"/>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73" name="Rectangle 329"/>
            <p:cNvSpPr>
              <a:spLocks noChangeArrowheads="1"/>
            </p:cNvSpPr>
            <p:nvPr/>
          </p:nvSpPr>
          <p:spPr bwMode="auto">
            <a:xfrm>
              <a:off x="3677586" y="2263126"/>
              <a:ext cx="1310915" cy="8288"/>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74" name="Rectangle 330"/>
            <p:cNvSpPr>
              <a:spLocks noChangeArrowheads="1"/>
            </p:cNvSpPr>
            <p:nvPr/>
          </p:nvSpPr>
          <p:spPr bwMode="auto">
            <a:xfrm>
              <a:off x="3677586" y="2304567"/>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75" name="Rectangle 331"/>
            <p:cNvSpPr>
              <a:spLocks noChangeArrowheads="1"/>
            </p:cNvSpPr>
            <p:nvPr/>
          </p:nvSpPr>
          <p:spPr bwMode="auto">
            <a:xfrm>
              <a:off x="3677586" y="2287991"/>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76" name="Freeform 332"/>
            <p:cNvSpPr>
              <a:spLocks/>
            </p:cNvSpPr>
            <p:nvPr/>
          </p:nvSpPr>
          <p:spPr bwMode="auto">
            <a:xfrm>
              <a:off x="3677586" y="2271414"/>
              <a:ext cx="1310915" cy="16576"/>
            </a:xfrm>
            <a:custGeom>
              <a:avLst/>
              <a:gdLst/>
              <a:ahLst/>
              <a:cxnLst>
                <a:cxn ang="0">
                  <a:pos x="2848" y="36"/>
                </a:cxn>
                <a:cxn ang="0">
                  <a:pos x="2848" y="22"/>
                </a:cxn>
                <a:cxn ang="0">
                  <a:pos x="2848" y="0"/>
                </a:cxn>
                <a:cxn ang="0">
                  <a:pos x="0" y="0"/>
                </a:cxn>
                <a:cxn ang="0">
                  <a:pos x="0" y="36"/>
                </a:cxn>
                <a:cxn ang="0">
                  <a:pos x="2848" y="36"/>
                </a:cxn>
              </a:cxnLst>
              <a:rect l="0" t="0" r="r" b="b"/>
              <a:pathLst>
                <a:path w="2848" h="36">
                  <a:moveTo>
                    <a:pt x="2848" y="36"/>
                  </a:moveTo>
                  <a:lnTo>
                    <a:pt x="2848" y="22"/>
                  </a:lnTo>
                  <a:lnTo>
                    <a:pt x="2848" y="0"/>
                  </a:lnTo>
                  <a:lnTo>
                    <a:pt x="0" y="0"/>
                  </a:lnTo>
                  <a:lnTo>
                    <a:pt x="0" y="36"/>
                  </a:lnTo>
                  <a:lnTo>
                    <a:pt x="2848" y="36"/>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77" name="Rectangle 333"/>
            <p:cNvSpPr>
              <a:spLocks noChangeArrowheads="1"/>
            </p:cNvSpPr>
            <p:nvPr/>
          </p:nvSpPr>
          <p:spPr bwMode="auto">
            <a:xfrm>
              <a:off x="3677586" y="2354296"/>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78" name="Rectangle 334"/>
            <p:cNvSpPr>
              <a:spLocks noChangeArrowheads="1"/>
            </p:cNvSpPr>
            <p:nvPr/>
          </p:nvSpPr>
          <p:spPr bwMode="auto">
            <a:xfrm>
              <a:off x="3677586" y="2337720"/>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79" name="Rectangle 335"/>
            <p:cNvSpPr>
              <a:spLocks noChangeArrowheads="1"/>
            </p:cNvSpPr>
            <p:nvPr/>
          </p:nvSpPr>
          <p:spPr bwMode="auto">
            <a:xfrm>
              <a:off x="3677586" y="2321143"/>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80" name="Rectangle 336"/>
            <p:cNvSpPr>
              <a:spLocks noChangeArrowheads="1"/>
            </p:cNvSpPr>
            <p:nvPr/>
          </p:nvSpPr>
          <p:spPr bwMode="auto">
            <a:xfrm>
              <a:off x="3677586" y="2388830"/>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81" name="Rectangle 337"/>
            <p:cNvSpPr>
              <a:spLocks noChangeArrowheads="1"/>
            </p:cNvSpPr>
            <p:nvPr/>
          </p:nvSpPr>
          <p:spPr bwMode="auto">
            <a:xfrm>
              <a:off x="3677586" y="2572552"/>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82" name="Rectangle 338"/>
            <p:cNvSpPr>
              <a:spLocks noChangeArrowheads="1"/>
            </p:cNvSpPr>
            <p:nvPr/>
          </p:nvSpPr>
          <p:spPr bwMode="auto">
            <a:xfrm>
              <a:off x="3677586" y="2539399"/>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83" name="Rectangle 339"/>
            <p:cNvSpPr>
              <a:spLocks noChangeArrowheads="1"/>
            </p:cNvSpPr>
            <p:nvPr/>
          </p:nvSpPr>
          <p:spPr bwMode="auto">
            <a:xfrm>
              <a:off x="3677586" y="2555975"/>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84" name="Rectangle 340"/>
            <p:cNvSpPr>
              <a:spLocks noChangeArrowheads="1"/>
            </p:cNvSpPr>
            <p:nvPr/>
          </p:nvSpPr>
          <p:spPr bwMode="auto">
            <a:xfrm>
              <a:off x="3677586" y="2405406"/>
              <a:ext cx="1310915" cy="133993"/>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85" name="Rectangle 341"/>
            <p:cNvSpPr>
              <a:spLocks noChangeArrowheads="1"/>
            </p:cNvSpPr>
            <p:nvPr/>
          </p:nvSpPr>
          <p:spPr bwMode="auto">
            <a:xfrm>
              <a:off x="3677586" y="2370873"/>
              <a:ext cx="1310915" cy="17958"/>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86" name="Rectangle 342"/>
            <p:cNvSpPr>
              <a:spLocks noChangeArrowheads="1"/>
            </p:cNvSpPr>
            <p:nvPr/>
          </p:nvSpPr>
          <p:spPr bwMode="auto">
            <a:xfrm>
              <a:off x="3677586" y="2605705"/>
              <a:ext cx="1310915" cy="8288"/>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87" name="Rectangle 343"/>
            <p:cNvSpPr>
              <a:spLocks noChangeArrowheads="1"/>
            </p:cNvSpPr>
            <p:nvPr/>
          </p:nvSpPr>
          <p:spPr bwMode="auto">
            <a:xfrm>
              <a:off x="3677586" y="2589128"/>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88" name="Freeform 344"/>
            <p:cNvSpPr>
              <a:spLocks/>
            </p:cNvSpPr>
            <p:nvPr/>
          </p:nvSpPr>
          <p:spPr bwMode="auto">
            <a:xfrm>
              <a:off x="4988501" y="2176100"/>
              <a:ext cx="42823" cy="437893"/>
            </a:xfrm>
            <a:custGeom>
              <a:avLst/>
              <a:gdLst/>
              <a:ahLst/>
              <a:cxnLst>
                <a:cxn ang="0">
                  <a:pos x="94" y="0"/>
                </a:cxn>
                <a:cxn ang="0">
                  <a:pos x="0" y="229"/>
                </a:cxn>
                <a:cxn ang="0">
                  <a:pos x="0" y="951"/>
                </a:cxn>
                <a:cxn ang="0">
                  <a:pos x="94" y="761"/>
                </a:cxn>
                <a:cxn ang="0">
                  <a:pos x="94" y="0"/>
                </a:cxn>
              </a:cxnLst>
              <a:rect l="0" t="0" r="r" b="b"/>
              <a:pathLst>
                <a:path w="94" h="951">
                  <a:moveTo>
                    <a:pt x="94" y="0"/>
                  </a:moveTo>
                  <a:lnTo>
                    <a:pt x="0" y="229"/>
                  </a:lnTo>
                  <a:lnTo>
                    <a:pt x="0" y="951"/>
                  </a:lnTo>
                  <a:lnTo>
                    <a:pt x="94" y="761"/>
                  </a:lnTo>
                  <a:lnTo>
                    <a:pt x="94" y="0"/>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89" name="Line 345"/>
            <p:cNvSpPr>
              <a:spLocks noChangeShapeType="1"/>
            </p:cNvSpPr>
            <p:nvPr/>
          </p:nvSpPr>
          <p:spPr bwMode="auto">
            <a:xfrm flipV="1">
              <a:off x="4988501" y="2176100"/>
              <a:ext cx="42823" cy="104984"/>
            </a:xfrm>
            <a:prstGeom prst="line">
              <a:avLst/>
            </a:prstGeom>
            <a:no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90" name="Freeform 346"/>
            <p:cNvSpPr>
              <a:spLocks/>
            </p:cNvSpPr>
            <p:nvPr/>
          </p:nvSpPr>
          <p:spPr bwMode="auto">
            <a:xfrm>
              <a:off x="4988501" y="2176100"/>
              <a:ext cx="42823" cy="437893"/>
            </a:xfrm>
            <a:custGeom>
              <a:avLst/>
              <a:gdLst/>
              <a:ahLst/>
              <a:cxnLst>
                <a:cxn ang="0">
                  <a:pos x="94" y="0"/>
                </a:cxn>
                <a:cxn ang="0">
                  <a:pos x="94" y="761"/>
                </a:cxn>
                <a:cxn ang="0">
                  <a:pos x="0" y="951"/>
                </a:cxn>
              </a:cxnLst>
              <a:rect l="0" t="0" r="r" b="b"/>
              <a:pathLst>
                <a:path w="94" h="951">
                  <a:moveTo>
                    <a:pt x="94" y="0"/>
                  </a:moveTo>
                  <a:lnTo>
                    <a:pt x="94" y="761"/>
                  </a:lnTo>
                  <a:lnTo>
                    <a:pt x="0" y="951"/>
                  </a:lnTo>
                </a:path>
              </a:pathLst>
            </a:custGeom>
            <a:solidFill>
              <a:srgbClr val="74C167">
                <a:lumMod val="60000"/>
                <a:lumOff val="4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91" name="Line 347"/>
            <p:cNvSpPr>
              <a:spLocks noChangeShapeType="1"/>
            </p:cNvSpPr>
            <p:nvPr/>
          </p:nvSpPr>
          <p:spPr bwMode="auto">
            <a:xfrm flipV="1">
              <a:off x="4988501" y="2281083"/>
              <a:ext cx="1382" cy="332909"/>
            </a:xfrm>
            <a:prstGeom prst="line">
              <a:avLst/>
            </a:prstGeom>
            <a:no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92" name="Freeform 348"/>
            <p:cNvSpPr>
              <a:spLocks/>
            </p:cNvSpPr>
            <p:nvPr/>
          </p:nvSpPr>
          <p:spPr bwMode="auto">
            <a:xfrm>
              <a:off x="3677586" y="2176100"/>
              <a:ext cx="1353737" cy="87026"/>
            </a:xfrm>
            <a:custGeom>
              <a:avLst/>
              <a:gdLst/>
              <a:ahLst/>
              <a:cxnLst>
                <a:cxn ang="0">
                  <a:pos x="0" y="190"/>
                </a:cxn>
                <a:cxn ang="0">
                  <a:pos x="94" y="0"/>
                </a:cxn>
                <a:cxn ang="0">
                  <a:pos x="2942" y="0"/>
                </a:cxn>
              </a:cxnLst>
              <a:rect l="0" t="0" r="r" b="b"/>
              <a:pathLst>
                <a:path w="2942" h="190">
                  <a:moveTo>
                    <a:pt x="0" y="190"/>
                  </a:moveTo>
                  <a:lnTo>
                    <a:pt x="94" y="0"/>
                  </a:lnTo>
                  <a:lnTo>
                    <a:pt x="2942" y="0"/>
                  </a:lnTo>
                </a:path>
              </a:pathLst>
            </a:custGeom>
            <a:solidFill>
              <a:srgbClr val="74C167">
                <a:lumMod val="60000"/>
                <a:lumOff val="4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93" name="Freeform 349"/>
            <p:cNvSpPr>
              <a:spLocks/>
            </p:cNvSpPr>
            <p:nvPr/>
          </p:nvSpPr>
          <p:spPr bwMode="auto">
            <a:xfrm>
              <a:off x="3677586" y="2263126"/>
              <a:ext cx="1310915" cy="350867"/>
            </a:xfrm>
            <a:custGeom>
              <a:avLst/>
              <a:gdLst/>
              <a:ahLst/>
              <a:cxnLst>
                <a:cxn ang="0">
                  <a:pos x="0" y="0"/>
                </a:cxn>
                <a:cxn ang="0">
                  <a:pos x="0" y="761"/>
                </a:cxn>
                <a:cxn ang="0">
                  <a:pos x="2848" y="761"/>
                </a:cxn>
              </a:cxnLst>
              <a:rect l="0" t="0" r="r" b="b"/>
              <a:pathLst>
                <a:path w="2848" h="761">
                  <a:moveTo>
                    <a:pt x="0" y="0"/>
                  </a:moveTo>
                  <a:lnTo>
                    <a:pt x="0" y="761"/>
                  </a:lnTo>
                  <a:lnTo>
                    <a:pt x="2848" y="761"/>
                  </a:lnTo>
                </a:path>
              </a:pathLst>
            </a:custGeom>
            <a:solidFill>
              <a:srgbClr val="74C167">
                <a:lumMod val="60000"/>
                <a:lumOff val="4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94" name="Freeform 350"/>
            <p:cNvSpPr>
              <a:spLocks/>
            </p:cNvSpPr>
            <p:nvPr/>
          </p:nvSpPr>
          <p:spPr bwMode="auto">
            <a:xfrm>
              <a:off x="3677586" y="2263126"/>
              <a:ext cx="1310915" cy="17958"/>
            </a:xfrm>
            <a:custGeom>
              <a:avLst/>
              <a:gdLst/>
              <a:ahLst/>
              <a:cxnLst>
                <a:cxn ang="0">
                  <a:pos x="2848" y="39"/>
                </a:cxn>
                <a:cxn ang="0">
                  <a:pos x="2848" y="0"/>
                </a:cxn>
                <a:cxn ang="0">
                  <a:pos x="0" y="0"/>
                </a:cxn>
              </a:cxnLst>
              <a:rect l="0" t="0" r="r" b="b"/>
              <a:pathLst>
                <a:path w="2848" h="39">
                  <a:moveTo>
                    <a:pt x="2848" y="39"/>
                  </a:moveTo>
                  <a:lnTo>
                    <a:pt x="2848" y="0"/>
                  </a:lnTo>
                  <a:lnTo>
                    <a:pt x="0" y="0"/>
                  </a:lnTo>
                </a:path>
              </a:pathLst>
            </a:custGeom>
            <a:solidFill>
              <a:srgbClr val="74C167">
                <a:lumMod val="60000"/>
                <a:lumOff val="4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95" name="Rectangle 351"/>
            <p:cNvSpPr>
              <a:spLocks noChangeArrowheads="1"/>
            </p:cNvSpPr>
            <p:nvPr/>
          </p:nvSpPr>
          <p:spPr bwMode="auto">
            <a:xfrm>
              <a:off x="4075419" y="2370873"/>
              <a:ext cx="258084" cy="138499"/>
            </a:xfrm>
            <a:prstGeom prst="rect">
              <a:avLst/>
            </a:prstGeom>
            <a:solidFill>
              <a:srgbClr val="74C167">
                <a:lumMod val="60000"/>
                <a:lumOff val="40000"/>
              </a:srgbClr>
            </a:solid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defRPr/>
              </a:pPr>
              <a:r>
                <a:rPr lang="en-US" sz="900" b="1" kern="0" dirty="0">
                  <a:solidFill>
                    <a:srgbClr val="000000"/>
                  </a:solidFill>
                  <a:cs typeface="Calibri" pitchFamily="34" charset="0"/>
                </a:rPr>
                <a:t>FC - 3</a:t>
              </a:r>
              <a:endParaRPr lang="en-US" sz="900" kern="0" dirty="0">
                <a:solidFill>
                  <a:srgbClr val="000000"/>
                </a:solidFill>
                <a:cs typeface="Calibri" pitchFamily="34" charset="0"/>
              </a:endParaRPr>
            </a:p>
          </p:txBody>
        </p:sp>
        <p:sp>
          <p:nvSpPr>
            <p:cNvPr id="1096" name="Freeform 352"/>
            <p:cNvSpPr>
              <a:spLocks/>
            </p:cNvSpPr>
            <p:nvPr/>
          </p:nvSpPr>
          <p:spPr bwMode="auto">
            <a:xfrm>
              <a:off x="4988501" y="2662340"/>
              <a:ext cx="42823" cy="437893"/>
            </a:xfrm>
            <a:custGeom>
              <a:avLst/>
              <a:gdLst/>
              <a:ahLst/>
              <a:cxnLst>
                <a:cxn ang="0">
                  <a:pos x="94" y="762"/>
                </a:cxn>
                <a:cxn ang="0">
                  <a:pos x="94" y="0"/>
                </a:cxn>
                <a:cxn ang="0">
                  <a:pos x="0" y="230"/>
                </a:cxn>
                <a:cxn ang="0">
                  <a:pos x="0" y="952"/>
                </a:cxn>
                <a:cxn ang="0">
                  <a:pos x="94" y="762"/>
                </a:cxn>
              </a:cxnLst>
              <a:rect l="0" t="0" r="r" b="b"/>
              <a:pathLst>
                <a:path w="94" h="952">
                  <a:moveTo>
                    <a:pt x="94" y="762"/>
                  </a:moveTo>
                  <a:lnTo>
                    <a:pt x="94" y="0"/>
                  </a:lnTo>
                  <a:lnTo>
                    <a:pt x="0" y="230"/>
                  </a:lnTo>
                  <a:lnTo>
                    <a:pt x="0" y="952"/>
                  </a:lnTo>
                  <a:lnTo>
                    <a:pt x="94" y="762"/>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97" name="Freeform 353"/>
            <p:cNvSpPr>
              <a:spLocks/>
            </p:cNvSpPr>
            <p:nvPr/>
          </p:nvSpPr>
          <p:spPr bwMode="auto">
            <a:xfrm>
              <a:off x="4953967" y="2662340"/>
              <a:ext cx="71831" cy="104984"/>
            </a:xfrm>
            <a:custGeom>
              <a:avLst/>
              <a:gdLst/>
              <a:ahLst/>
              <a:cxnLst>
                <a:cxn ang="0">
                  <a:pos x="155" y="41"/>
                </a:cxn>
                <a:cxn ang="0">
                  <a:pos x="156" y="0"/>
                </a:cxn>
                <a:cxn ang="0">
                  <a:pos x="13" y="0"/>
                </a:cxn>
                <a:cxn ang="0">
                  <a:pos x="0" y="191"/>
                </a:cxn>
                <a:cxn ang="0">
                  <a:pos x="75" y="191"/>
                </a:cxn>
                <a:cxn ang="0">
                  <a:pos x="75" y="230"/>
                </a:cxn>
                <a:cxn ang="0">
                  <a:pos x="155" y="41"/>
                </a:cxn>
              </a:cxnLst>
              <a:rect l="0" t="0" r="r" b="b"/>
              <a:pathLst>
                <a:path w="156" h="230">
                  <a:moveTo>
                    <a:pt x="155" y="41"/>
                  </a:moveTo>
                  <a:lnTo>
                    <a:pt x="156" y="0"/>
                  </a:lnTo>
                  <a:lnTo>
                    <a:pt x="13" y="0"/>
                  </a:lnTo>
                  <a:lnTo>
                    <a:pt x="0" y="191"/>
                  </a:lnTo>
                  <a:lnTo>
                    <a:pt x="75" y="191"/>
                  </a:lnTo>
                  <a:lnTo>
                    <a:pt x="75" y="230"/>
                  </a:lnTo>
                  <a:lnTo>
                    <a:pt x="155" y="41"/>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98" name="Freeform 354"/>
            <p:cNvSpPr>
              <a:spLocks/>
            </p:cNvSpPr>
            <p:nvPr/>
          </p:nvSpPr>
          <p:spPr bwMode="auto">
            <a:xfrm>
              <a:off x="5025798" y="2662340"/>
              <a:ext cx="5525" cy="17958"/>
            </a:xfrm>
            <a:custGeom>
              <a:avLst/>
              <a:gdLst/>
              <a:ahLst/>
              <a:cxnLst>
                <a:cxn ang="0">
                  <a:pos x="1" y="0"/>
                </a:cxn>
                <a:cxn ang="0">
                  <a:pos x="0" y="41"/>
                </a:cxn>
                <a:cxn ang="0">
                  <a:pos x="14" y="0"/>
                </a:cxn>
                <a:cxn ang="0">
                  <a:pos x="1" y="0"/>
                </a:cxn>
              </a:cxnLst>
              <a:rect l="0" t="0" r="r" b="b"/>
              <a:pathLst>
                <a:path w="14" h="41">
                  <a:moveTo>
                    <a:pt x="1" y="0"/>
                  </a:moveTo>
                  <a:lnTo>
                    <a:pt x="0" y="41"/>
                  </a:lnTo>
                  <a:lnTo>
                    <a:pt x="14" y="0"/>
                  </a:lnTo>
                  <a:lnTo>
                    <a:pt x="1" y="0"/>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099" name="Freeform 355"/>
            <p:cNvSpPr>
              <a:spLocks/>
            </p:cNvSpPr>
            <p:nvPr/>
          </p:nvSpPr>
          <p:spPr bwMode="auto">
            <a:xfrm>
              <a:off x="4886280" y="2662340"/>
              <a:ext cx="73213" cy="87026"/>
            </a:xfrm>
            <a:custGeom>
              <a:avLst/>
              <a:gdLst/>
              <a:ahLst/>
              <a:cxnLst>
                <a:cxn ang="0">
                  <a:pos x="146" y="191"/>
                </a:cxn>
                <a:cxn ang="0">
                  <a:pos x="159" y="0"/>
                </a:cxn>
                <a:cxn ang="0">
                  <a:pos x="13" y="0"/>
                </a:cxn>
                <a:cxn ang="0">
                  <a:pos x="0" y="191"/>
                </a:cxn>
                <a:cxn ang="0">
                  <a:pos x="146" y="191"/>
                </a:cxn>
              </a:cxnLst>
              <a:rect l="0" t="0" r="r" b="b"/>
              <a:pathLst>
                <a:path w="159" h="191">
                  <a:moveTo>
                    <a:pt x="146" y="191"/>
                  </a:moveTo>
                  <a:lnTo>
                    <a:pt x="159" y="0"/>
                  </a:lnTo>
                  <a:lnTo>
                    <a:pt x="13" y="0"/>
                  </a:lnTo>
                  <a:lnTo>
                    <a:pt x="0" y="191"/>
                  </a:lnTo>
                  <a:lnTo>
                    <a:pt x="146" y="191"/>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00" name="Freeform 356"/>
            <p:cNvSpPr>
              <a:spLocks/>
            </p:cNvSpPr>
            <p:nvPr/>
          </p:nvSpPr>
          <p:spPr bwMode="auto">
            <a:xfrm>
              <a:off x="4819974" y="2662340"/>
              <a:ext cx="73213" cy="87026"/>
            </a:xfrm>
            <a:custGeom>
              <a:avLst/>
              <a:gdLst/>
              <a:ahLst/>
              <a:cxnLst>
                <a:cxn ang="0">
                  <a:pos x="145" y="191"/>
                </a:cxn>
                <a:cxn ang="0">
                  <a:pos x="158" y="0"/>
                </a:cxn>
                <a:cxn ang="0">
                  <a:pos x="13" y="0"/>
                </a:cxn>
                <a:cxn ang="0">
                  <a:pos x="0" y="191"/>
                </a:cxn>
                <a:cxn ang="0">
                  <a:pos x="145" y="191"/>
                </a:cxn>
              </a:cxnLst>
              <a:rect l="0" t="0" r="r" b="b"/>
              <a:pathLst>
                <a:path w="158" h="191">
                  <a:moveTo>
                    <a:pt x="145" y="191"/>
                  </a:moveTo>
                  <a:lnTo>
                    <a:pt x="158" y="0"/>
                  </a:lnTo>
                  <a:lnTo>
                    <a:pt x="13" y="0"/>
                  </a:lnTo>
                  <a:lnTo>
                    <a:pt x="0" y="191"/>
                  </a:lnTo>
                  <a:lnTo>
                    <a:pt x="145" y="191"/>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01" name="Freeform 357"/>
            <p:cNvSpPr>
              <a:spLocks/>
            </p:cNvSpPr>
            <p:nvPr/>
          </p:nvSpPr>
          <p:spPr bwMode="auto">
            <a:xfrm>
              <a:off x="4685982" y="2662340"/>
              <a:ext cx="73213" cy="87026"/>
            </a:xfrm>
            <a:custGeom>
              <a:avLst/>
              <a:gdLst/>
              <a:ahLst/>
              <a:cxnLst>
                <a:cxn ang="0">
                  <a:pos x="144" y="191"/>
                </a:cxn>
                <a:cxn ang="0">
                  <a:pos x="160" y="0"/>
                </a:cxn>
                <a:cxn ang="0">
                  <a:pos x="13" y="0"/>
                </a:cxn>
                <a:cxn ang="0">
                  <a:pos x="0" y="191"/>
                </a:cxn>
                <a:cxn ang="0">
                  <a:pos x="144" y="191"/>
                </a:cxn>
              </a:cxnLst>
              <a:rect l="0" t="0" r="r" b="b"/>
              <a:pathLst>
                <a:path w="160" h="191">
                  <a:moveTo>
                    <a:pt x="144" y="191"/>
                  </a:moveTo>
                  <a:lnTo>
                    <a:pt x="160" y="0"/>
                  </a:lnTo>
                  <a:lnTo>
                    <a:pt x="13" y="0"/>
                  </a:lnTo>
                  <a:lnTo>
                    <a:pt x="0" y="191"/>
                  </a:lnTo>
                  <a:lnTo>
                    <a:pt x="144" y="191"/>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02" name="Freeform 358"/>
            <p:cNvSpPr>
              <a:spLocks/>
            </p:cNvSpPr>
            <p:nvPr/>
          </p:nvSpPr>
          <p:spPr bwMode="auto">
            <a:xfrm>
              <a:off x="4752288" y="2662340"/>
              <a:ext cx="73213" cy="87026"/>
            </a:xfrm>
            <a:custGeom>
              <a:avLst/>
              <a:gdLst/>
              <a:ahLst/>
              <a:cxnLst>
                <a:cxn ang="0">
                  <a:pos x="16" y="0"/>
                </a:cxn>
                <a:cxn ang="0">
                  <a:pos x="0" y="191"/>
                </a:cxn>
                <a:cxn ang="0">
                  <a:pos x="147" y="191"/>
                </a:cxn>
                <a:cxn ang="0">
                  <a:pos x="160" y="0"/>
                </a:cxn>
                <a:cxn ang="0">
                  <a:pos x="16" y="0"/>
                </a:cxn>
              </a:cxnLst>
              <a:rect l="0" t="0" r="r" b="b"/>
              <a:pathLst>
                <a:path w="160" h="191">
                  <a:moveTo>
                    <a:pt x="16" y="0"/>
                  </a:moveTo>
                  <a:lnTo>
                    <a:pt x="0" y="191"/>
                  </a:lnTo>
                  <a:lnTo>
                    <a:pt x="147" y="191"/>
                  </a:lnTo>
                  <a:lnTo>
                    <a:pt x="160" y="0"/>
                  </a:lnTo>
                  <a:lnTo>
                    <a:pt x="16" y="0"/>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03" name="Freeform 359"/>
            <p:cNvSpPr>
              <a:spLocks/>
            </p:cNvSpPr>
            <p:nvPr/>
          </p:nvSpPr>
          <p:spPr bwMode="auto">
            <a:xfrm>
              <a:off x="4551990" y="2662340"/>
              <a:ext cx="73213" cy="87026"/>
            </a:xfrm>
            <a:custGeom>
              <a:avLst/>
              <a:gdLst/>
              <a:ahLst/>
              <a:cxnLst>
                <a:cxn ang="0">
                  <a:pos x="145" y="191"/>
                </a:cxn>
                <a:cxn ang="0">
                  <a:pos x="158" y="0"/>
                </a:cxn>
                <a:cxn ang="0">
                  <a:pos x="15" y="0"/>
                </a:cxn>
                <a:cxn ang="0">
                  <a:pos x="0" y="191"/>
                </a:cxn>
                <a:cxn ang="0">
                  <a:pos x="145" y="191"/>
                </a:cxn>
              </a:cxnLst>
              <a:rect l="0" t="0" r="r" b="b"/>
              <a:pathLst>
                <a:path w="158" h="191">
                  <a:moveTo>
                    <a:pt x="145" y="191"/>
                  </a:moveTo>
                  <a:lnTo>
                    <a:pt x="158" y="0"/>
                  </a:lnTo>
                  <a:lnTo>
                    <a:pt x="15" y="0"/>
                  </a:lnTo>
                  <a:lnTo>
                    <a:pt x="0" y="191"/>
                  </a:lnTo>
                  <a:lnTo>
                    <a:pt x="145" y="191"/>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04" name="Freeform 360"/>
            <p:cNvSpPr>
              <a:spLocks/>
            </p:cNvSpPr>
            <p:nvPr/>
          </p:nvSpPr>
          <p:spPr bwMode="auto">
            <a:xfrm>
              <a:off x="4619677" y="2662340"/>
              <a:ext cx="71831" cy="87026"/>
            </a:xfrm>
            <a:custGeom>
              <a:avLst/>
              <a:gdLst/>
              <a:ahLst/>
              <a:cxnLst>
                <a:cxn ang="0">
                  <a:pos x="13" y="0"/>
                </a:cxn>
                <a:cxn ang="0">
                  <a:pos x="0" y="191"/>
                </a:cxn>
                <a:cxn ang="0">
                  <a:pos x="145" y="191"/>
                </a:cxn>
                <a:cxn ang="0">
                  <a:pos x="158" y="0"/>
                </a:cxn>
                <a:cxn ang="0">
                  <a:pos x="13" y="0"/>
                </a:cxn>
              </a:cxnLst>
              <a:rect l="0" t="0" r="r" b="b"/>
              <a:pathLst>
                <a:path w="158" h="191">
                  <a:moveTo>
                    <a:pt x="13" y="0"/>
                  </a:moveTo>
                  <a:lnTo>
                    <a:pt x="0" y="191"/>
                  </a:lnTo>
                  <a:lnTo>
                    <a:pt x="145" y="191"/>
                  </a:lnTo>
                  <a:lnTo>
                    <a:pt x="158" y="0"/>
                  </a:lnTo>
                  <a:lnTo>
                    <a:pt x="13" y="0"/>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05" name="Freeform 361"/>
            <p:cNvSpPr>
              <a:spLocks/>
            </p:cNvSpPr>
            <p:nvPr/>
          </p:nvSpPr>
          <p:spPr bwMode="auto">
            <a:xfrm>
              <a:off x="3951097" y="2662340"/>
              <a:ext cx="541495" cy="87026"/>
            </a:xfrm>
            <a:custGeom>
              <a:avLst/>
              <a:gdLst/>
              <a:ahLst/>
              <a:cxnLst>
                <a:cxn ang="0">
                  <a:pos x="1162" y="191"/>
                </a:cxn>
                <a:cxn ang="0">
                  <a:pos x="1175" y="0"/>
                </a:cxn>
                <a:cxn ang="0">
                  <a:pos x="13" y="0"/>
                </a:cxn>
                <a:cxn ang="0">
                  <a:pos x="0" y="191"/>
                </a:cxn>
                <a:cxn ang="0">
                  <a:pos x="1162" y="191"/>
                </a:cxn>
              </a:cxnLst>
              <a:rect l="0" t="0" r="r" b="b"/>
              <a:pathLst>
                <a:path w="1175" h="191">
                  <a:moveTo>
                    <a:pt x="1162" y="191"/>
                  </a:moveTo>
                  <a:lnTo>
                    <a:pt x="1175" y="0"/>
                  </a:lnTo>
                  <a:lnTo>
                    <a:pt x="13" y="0"/>
                  </a:lnTo>
                  <a:lnTo>
                    <a:pt x="0" y="191"/>
                  </a:lnTo>
                  <a:lnTo>
                    <a:pt x="1162" y="191"/>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06" name="Freeform 362"/>
            <p:cNvSpPr>
              <a:spLocks/>
            </p:cNvSpPr>
            <p:nvPr/>
          </p:nvSpPr>
          <p:spPr bwMode="auto">
            <a:xfrm>
              <a:off x="4485684" y="2662340"/>
              <a:ext cx="73213" cy="87026"/>
            </a:xfrm>
            <a:custGeom>
              <a:avLst/>
              <a:gdLst/>
              <a:ahLst/>
              <a:cxnLst>
                <a:cxn ang="0">
                  <a:pos x="13" y="0"/>
                </a:cxn>
                <a:cxn ang="0">
                  <a:pos x="0" y="191"/>
                </a:cxn>
                <a:cxn ang="0">
                  <a:pos x="144" y="191"/>
                </a:cxn>
                <a:cxn ang="0">
                  <a:pos x="159" y="0"/>
                </a:cxn>
                <a:cxn ang="0">
                  <a:pos x="13" y="0"/>
                </a:cxn>
              </a:cxnLst>
              <a:rect l="0" t="0" r="r" b="b"/>
              <a:pathLst>
                <a:path w="159" h="191">
                  <a:moveTo>
                    <a:pt x="13" y="0"/>
                  </a:moveTo>
                  <a:lnTo>
                    <a:pt x="0" y="191"/>
                  </a:lnTo>
                  <a:lnTo>
                    <a:pt x="144" y="191"/>
                  </a:lnTo>
                  <a:lnTo>
                    <a:pt x="159" y="0"/>
                  </a:lnTo>
                  <a:lnTo>
                    <a:pt x="13" y="0"/>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07" name="Freeform 363"/>
            <p:cNvSpPr>
              <a:spLocks/>
            </p:cNvSpPr>
            <p:nvPr/>
          </p:nvSpPr>
          <p:spPr bwMode="auto">
            <a:xfrm>
              <a:off x="3883409" y="2662340"/>
              <a:ext cx="73213" cy="87026"/>
            </a:xfrm>
            <a:custGeom>
              <a:avLst/>
              <a:gdLst/>
              <a:ahLst/>
              <a:cxnLst>
                <a:cxn ang="0">
                  <a:pos x="160" y="0"/>
                </a:cxn>
                <a:cxn ang="0">
                  <a:pos x="16" y="0"/>
                </a:cxn>
                <a:cxn ang="0">
                  <a:pos x="0" y="191"/>
                </a:cxn>
                <a:cxn ang="0">
                  <a:pos x="147" y="191"/>
                </a:cxn>
                <a:cxn ang="0">
                  <a:pos x="160" y="0"/>
                </a:cxn>
              </a:cxnLst>
              <a:rect l="0" t="0" r="r" b="b"/>
              <a:pathLst>
                <a:path w="160" h="191">
                  <a:moveTo>
                    <a:pt x="160" y="0"/>
                  </a:moveTo>
                  <a:lnTo>
                    <a:pt x="16" y="0"/>
                  </a:lnTo>
                  <a:lnTo>
                    <a:pt x="0" y="191"/>
                  </a:lnTo>
                  <a:lnTo>
                    <a:pt x="147" y="191"/>
                  </a:lnTo>
                  <a:lnTo>
                    <a:pt x="160" y="0"/>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08" name="Freeform 364"/>
            <p:cNvSpPr>
              <a:spLocks/>
            </p:cNvSpPr>
            <p:nvPr/>
          </p:nvSpPr>
          <p:spPr bwMode="auto">
            <a:xfrm>
              <a:off x="3817104" y="2662340"/>
              <a:ext cx="73213" cy="87026"/>
            </a:xfrm>
            <a:custGeom>
              <a:avLst/>
              <a:gdLst/>
              <a:ahLst/>
              <a:cxnLst>
                <a:cxn ang="0">
                  <a:pos x="145" y="191"/>
                </a:cxn>
                <a:cxn ang="0">
                  <a:pos x="161" y="0"/>
                </a:cxn>
                <a:cxn ang="0">
                  <a:pos x="15" y="0"/>
                </a:cxn>
                <a:cxn ang="0">
                  <a:pos x="0" y="191"/>
                </a:cxn>
                <a:cxn ang="0">
                  <a:pos x="145" y="191"/>
                </a:cxn>
              </a:cxnLst>
              <a:rect l="0" t="0" r="r" b="b"/>
              <a:pathLst>
                <a:path w="161" h="191">
                  <a:moveTo>
                    <a:pt x="145" y="191"/>
                  </a:moveTo>
                  <a:lnTo>
                    <a:pt x="161" y="0"/>
                  </a:lnTo>
                  <a:lnTo>
                    <a:pt x="15" y="0"/>
                  </a:lnTo>
                  <a:lnTo>
                    <a:pt x="0" y="191"/>
                  </a:lnTo>
                  <a:lnTo>
                    <a:pt x="145" y="191"/>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09" name="Freeform 365"/>
            <p:cNvSpPr>
              <a:spLocks/>
            </p:cNvSpPr>
            <p:nvPr/>
          </p:nvSpPr>
          <p:spPr bwMode="auto">
            <a:xfrm>
              <a:off x="3750798" y="2662340"/>
              <a:ext cx="73213" cy="87026"/>
            </a:xfrm>
            <a:custGeom>
              <a:avLst/>
              <a:gdLst/>
              <a:ahLst/>
              <a:cxnLst>
                <a:cxn ang="0">
                  <a:pos x="144" y="191"/>
                </a:cxn>
                <a:cxn ang="0">
                  <a:pos x="159" y="0"/>
                </a:cxn>
                <a:cxn ang="0">
                  <a:pos x="13" y="0"/>
                </a:cxn>
                <a:cxn ang="0">
                  <a:pos x="0" y="191"/>
                </a:cxn>
                <a:cxn ang="0">
                  <a:pos x="144" y="191"/>
                </a:cxn>
              </a:cxnLst>
              <a:rect l="0" t="0" r="r" b="b"/>
              <a:pathLst>
                <a:path w="159" h="191">
                  <a:moveTo>
                    <a:pt x="144" y="191"/>
                  </a:moveTo>
                  <a:lnTo>
                    <a:pt x="159" y="0"/>
                  </a:lnTo>
                  <a:lnTo>
                    <a:pt x="13" y="0"/>
                  </a:lnTo>
                  <a:lnTo>
                    <a:pt x="0" y="191"/>
                  </a:lnTo>
                  <a:lnTo>
                    <a:pt x="144" y="191"/>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10" name="Freeform 366"/>
            <p:cNvSpPr>
              <a:spLocks/>
            </p:cNvSpPr>
            <p:nvPr/>
          </p:nvSpPr>
          <p:spPr bwMode="auto">
            <a:xfrm>
              <a:off x="3677586" y="2734171"/>
              <a:ext cx="8288" cy="15195"/>
            </a:xfrm>
            <a:custGeom>
              <a:avLst/>
              <a:gdLst/>
              <a:ahLst/>
              <a:cxnLst>
                <a:cxn ang="0">
                  <a:pos x="14" y="35"/>
                </a:cxn>
                <a:cxn ang="0">
                  <a:pos x="18" y="0"/>
                </a:cxn>
                <a:cxn ang="0">
                  <a:pos x="0" y="35"/>
                </a:cxn>
                <a:cxn ang="0">
                  <a:pos x="14" y="35"/>
                </a:cxn>
              </a:cxnLst>
              <a:rect l="0" t="0" r="r" b="b"/>
              <a:pathLst>
                <a:path w="18" h="35">
                  <a:moveTo>
                    <a:pt x="14" y="35"/>
                  </a:moveTo>
                  <a:lnTo>
                    <a:pt x="18" y="0"/>
                  </a:lnTo>
                  <a:lnTo>
                    <a:pt x="0" y="35"/>
                  </a:lnTo>
                  <a:lnTo>
                    <a:pt x="14" y="35"/>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11" name="Freeform 367"/>
            <p:cNvSpPr>
              <a:spLocks/>
            </p:cNvSpPr>
            <p:nvPr/>
          </p:nvSpPr>
          <p:spPr bwMode="auto">
            <a:xfrm>
              <a:off x="3683112" y="2662340"/>
              <a:ext cx="73213" cy="87026"/>
            </a:xfrm>
            <a:custGeom>
              <a:avLst/>
              <a:gdLst/>
              <a:ahLst/>
              <a:cxnLst>
                <a:cxn ang="0">
                  <a:pos x="4" y="156"/>
                </a:cxn>
                <a:cxn ang="0">
                  <a:pos x="0" y="191"/>
                </a:cxn>
                <a:cxn ang="0">
                  <a:pos x="145" y="191"/>
                </a:cxn>
                <a:cxn ang="0">
                  <a:pos x="158" y="0"/>
                </a:cxn>
                <a:cxn ang="0">
                  <a:pos x="80" y="0"/>
                </a:cxn>
                <a:cxn ang="0">
                  <a:pos x="4" y="156"/>
                </a:cxn>
              </a:cxnLst>
              <a:rect l="0" t="0" r="r" b="b"/>
              <a:pathLst>
                <a:path w="158" h="191">
                  <a:moveTo>
                    <a:pt x="4" y="156"/>
                  </a:moveTo>
                  <a:lnTo>
                    <a:pt x="0" y="191"/>
                  </a:lnTo>
                  <a:lnTo>
                    <a:pt x="145" y="191"/>
                  </a:lnTo>
                  <a:lnTo>
                    <a:pt x="158" y="0"/>
                  </a:lnTo>
                  <a:lnTo>
                    <a:pt x="80" y="0"/>
                  </a:lnTo>
                  <a:lnTo>
                    <a:pt x="4" y="156"/>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12" name="Rectangle 368"/>
            <p:cNvSpPr>
              <a:spLocks noChangeArrowheads="1"/>
            </p:cNvSpPr>
            <p:nvPr/>
          </p:nvSpPr>
          <p:spPr bwMode="auto">
            <a:xfrm>
              <a:off x="3677586" y="2749366"/>
              <a:ext cx="1310915" cy="8288"/>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13" name="Rectangle 369"/>
            <p:cNvSpPr>
              <a:spLocks noChangeArrowheads="1"/>
            </p:cNvSpPr>
            <p:nvPr/>
          </p:nvSpPr>
          <p:spPr bwMode="auto">
            <a:xfrm>
              <a:off x="3677586" y="2790807"/>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14" name="Rectangle 370"/>
            <p:cNvSpPr>
              <a:spLocks noChangeArrowheads="1"/>
            </p:cNvSpPr>
            <p:nvPr/>
          </p:nvSpPr>
          <p:spPr bwMode="auto">
            <a:xfrm>
              <a:off x="3677586" y="2774231"/>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15" name="Freeform 371"/>
            <p:cNvSpPr>
              <a:spLocks/>
            </p:cNvSpPr>
            <p:nvPr/>
          </p:nvSpPr>
          <p:spPr bwMode="auto">
            <a:xfrm>
              <a:off x="3677586" y="2757655"/>
              <a:ext cx="1310915" cy="16576"/>
            </a:xfrm>
            <a:custGeom>
              <a:avLst/>
              <a:gdLst/>
              <a:ahLst/>
              <a:cxnLst>
                <a:cxn ang="0">
                  <a:pos x="2848" y="36"/>
                </a:cxn>
                <a:cxn ang="0">
                  <a:pos x="2848" y="22"/>
                </a:cxn>
                <a:cxn ang="0">
                  <a:pos x="2848" y="0"/>
                </a:cxn>
                <a:cxn ang="0">
                  <a:pos x="0" y="0"/>
                </a:cxn>
                <a:cxn ang="0">
                  <a:pos x="0" y="36"/>
                </a:cxn>
                <a:cxn ang="0">
                  <a:pos x="2848" y="36"/>
                </a:cxn>
              </a:cxnLst>
              <a:rect l="0" t="0" r="r" b="b"/>
              <a:pathLst>
                <a:path w="2848" h="36">
                  <a:moveTo>
                    <a:pt x="2848" y="36"/>
                  </a:moveTo>
                  <a:lnTo>
                    <a:pt x="2848" y="22"/>
                  </a:lnTo>
                  <a:lnTo>
                    <a:pt x="2848" y="0"/>
                  </a:lnTo>
                  <a:lnTo>
                    <a:pt x="0" y="0"/>
                  </a:lnTo>
                  <a:lnTo>
                    <a:pt x="0" y="36"/>
                  </a:lnTo>
                  <a:lnTo>
                    <a:pt x="2848" y="36"/>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16" name="Rectangle 372"/>
            <p:cNvSpPr>
              <a:spLocks noChangeArrowheads="1"/>
            </p:cNvSpPr>
            <p:nvPr/>
          </p:nvSpPr>
          <p:spPr bwMode="auto">
            <a:xfrm>
              <a:off x="3677586" y="2840536"/>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17" name="Rectangle 373"/>
            <p:cNvSpPr>
              <a:spLocks noChangeArrowheads="1"/>
            </p:cNvSpPr>
            <p:nvPr/>
          </p:nvSpPr>
          <p:spPr bwMode="auto">
            <a:xfrm>
              <a:off x="3677586" y="2823960"/>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18" name="Rectangle 374"/>
            <p:cNvSpPr>
              <a:spLocks noChangeArrowheads="1"/>
            </p:cNvSpPr>
            <p:nvPr/>
          </p:nvSpPr>
          <p:spPr bwMode="auto">
            <a:xfrm>
              <a:off x="3677586" y="2807384"/>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19" name="Rectangle 375"/>
            <p:cNvSpPr>
              <a:spLocks noChangeArrowheads="1"/>
            </p:cNvSpPr>
            <p:nvPr/>
          </p:nvSpPr>
          <p:spPr bwMode="auto">
            <a:xfrm>
              <a:off x="3677586" y="2875070"/>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20" name="Rectangle 376"/>
            <p:cNvSpPr>
              <a:spLocks noChangeArrowheads="1"/>
            </p:cNvSpPr>
            <p:nvPr/>
          </p:nvSpPr>
          <p:spPr bwMode="auto">
            <a:xfrm>
              <a:off x="3677586" y="3058792"/>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21" name="Rectangle 377"/>
            <p:cNvSpPr>
              <a:spLocks noChangeArrowheads="1"/>
            </p:cNvSpPr>
            <p:nvPr/>
          </p:nvSpPr>
          <p:spPr bwMode="auto">
            <a:xfrm>
              <a:off x="3677586" y="3025639"/>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22" name="Rectangle 378"/>
            <p:cNvSpPr>
              <a:spLocks noChangeArrowheads="1"/>
            </p:cNvSpPr>
            <p:nvPr/>
          </p:nvSpPr>
          <p:spPr bwMode="auto">
            <a:xfrm>
              <a:off x="3677586" y="3042216"/>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23" name="Rectangle 379"/>
            <p:cNvSpPr>
              <a:spLocks noChangeArrowheads="1"/>
            </p:cNvSpPr>
            <p:nvPr/>
          </p:nvSpPr>
          <p:spPr bwMode="auto">
            <a:xfrm>
              <a:off x="3677586" y="2891647"/>
              <a:ext cx="1310915" cy="133993"/>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24" name="Rectangle 380"/>
            <p:cNvSpPr>
              <a:spLocks noChangeArrowheads="1"/>
            </p:cNvSpPr>
            <p:nvPr/>
          </p:nvSpPr>
          <p:spPr bwMode="auto">
            <a:xfrm>
              <a:off x="3677586" y="2857113"/>
              <a:ext cx="1310915" cy="17958"/>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25" name="Rectangle 381"/>
            <p:cNvSpPr>
              <a:spLocks noChangeArrowheads="1"/>
            </p:cNvSpPr>
            <p:nvPr/>
          </p:nvSpPr>
          <p:spPr bwMode="auto">
            <a:xfrm>
              <a:off x="3677586" y="3091945"/>
              <a:ext cx="1310915" cy="8288"/>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26" name="Rectangle 382"/>
            <p:cNvSpPr>
              <a:spLocks noChangeArrowheads="1"/>
            </p:cNvSpPr>
            <p:nvPr/>
          </p:nvSpPr>
          <p:spPr bwMode="auto">
            <a:xfrm>
              <a:off x="3677586" y="3075368"/>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27" name="Line 383"/>
            <p:cNvSpPr>
              <a:spLocks noChangeShapeType="1"/>
            </p:cNvSpPr>
            <p:nvPr/>
          </p:nvSpPr>
          <p:spPr bwMode="auto">
            <a:xfrm flipH="1">
              <a:off x="4988501" y="2662340"/>
              <a:ext cx="42823" cy="104984"/>
            </a:xfrm>
            <a:prstGeom prst="line">
              <a:avLst/>
            </a:prstGeom>
            <a:no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28" name="Freeform 384"/>
            <p:cNvSpPr>
              <a:spLocks/>
            </p:cNvSpPr>
            <p:nvPr/>
          </p:nvSpPr>
          <p:spPr bwMode="auto">
            <a:xfrm>
              <a:off x="3677586" y="2749366"/>
              <a:ext cx="1310915" cy="17958"/>
            </a:xfrm>
            <a:custGeom>
              <a:avLst/>
              <a:gdLst/>
              <a:ahLst/>
              <a:cxnLst>
                <a:cxn ang="0">
                  <a:pos x="2848" y="39"/>
                </a:cxn>
                <a:cxn ang="0">
                  <a:pos x="2848" y="0"/>
                </a:cxn>
                <a:cxn ang="0">
                  <a:pos x="0" y="0"/>
                </a:cxn>
              </a:cxnLst>
              <a:rect l="0" t="0" r="r" b="b"/>
              <a:pathLst>
                <a:path w="2848" h="39">
                  <a:moveTo>
                    <a:pt x="2848" y="39"/>
                  </a:moveTo>
                  <a:lnTo>
                    <a:pt x="2848" y="0"/>
                  </a:lnTo>
                  <a:lnTo>
                    <a:pt x="0" y="0"/>
                  </a:lnTo>
                </a:path>
              </a:pathLst>
            </a:custGeom>
            <a:solidFill>
              <a:srgbClr val="74C167">
                <a:lumMod val="60000"/>
                <a:lumOff val="4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29" name="Line 385"/>
            <p:cNvSpPr>
              <a:spLocks noChangeShapeType="1"/>
            </p:cNvSpPr>
            <p:nvPr/>
          </p:nvSpPr>
          <p:spPr bwMode="auto">
            <a:xfrm flipV="1">
              <a:off x="4988501" y="2767324"/>
              <a:ext cx="1382" cy="332909"/>
            </a:xfrm>
            <a:prstGeom prst="line">
              <a:avLst/>
            </a:prstGeom>
            <a:no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30" name="Freeform 386"/>
            <p:cNvSpPr>
              <a:spLocks/>
            </p:cNvSpPr>
            <p:nvPr/>
          </p:nvSpPr>
          <p:spPr bwMode="auto">
            <a:xfrm>
              <a:off x="3677586" y="2662340"/>
              <a:ext cx="1353737" cy="87026"/>
            </a:xfrm>
            <a:custGeom>
              <a:avLst/>
              <a:gdLst/>
              <a:ahLst/>
              <a:cxnLst>
                <a:cxn ang="0">
                  <a:pos x="0" y="191"/>
                </a:cxn>
                <a:cxn ang="0">
                  <a:pos x="94" y="0"/>
                </a:cxn>
                <a:cxn ang="0">
                  <a:pos x="2942" y="0"/>
                </a:cxn>
              </a:cxnLst>
              <a:rect l="0" t="0" r="r" b="b"/>
              <a:pathLst>
                <a:path w="2942" h="191">
                  <a:moveTo>
                    <a:pt x="0" y="191"/>
                  </a:moveTo>
                  <a:lnTo>
                    <a:pt x="94" y="0"/>
                  </a:lnTo>
                  <a:lnTo>
                    <a:pt x="2942" y="0"/>
                  </a:lnTo>
                </a:path>
              </a:pathLst>
            </a:custGeom>
            <a:solidFill>
              <a:srgbClr val="74C167">
                <a:lumMod val="60000"/>
                <a:lumOff val="4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31" name="Freeform 387"/>
            <p:cNvSpPr>
              <a:spLocks/>
            </p:cNvSpPr>
            <p:nvPr/>
          </p:nvSpPr>
          <p:spPr bwMode="auto">
            <a:xfrm>
              <a:off x="3677586" y="2749366"/>
              <a:ext cx="1310915" cy="350867"/>
            </a:xfrm>
            <a:custGeom>
              <a:avLst/>
              <a:gdLst/>
              <a:ahLst/>
              <a:cxnLst>
                <a:cxn ang="0">
                  <a:pos x="0" y="0"/>
                </a:cxn>
                <a:cxn ang="0">
                  <a:pos x="0" y="761"/>
                </a:cxn>
                <a:cxn ang="0">
                  <a:pos x="2848" y="761"/>
                </a:cxn>
              </a:cxnLst>
              <a:rect l="0" t="0" r="r" b="b"/>
              <a:pathLst>
                <a:path w="2848" h="761">
                  <a:moveTo>
                    <a:pt x="0" y="0"/>
                  </a:moveTo>
                  <a:lnTo>
                    <a:pt x="0" y="761"/>
                  </a:lnTo>
                  <a:lnTo>
                    <a:pt x="2848" y="761"/>
                  </a:lnTo>
                </a:path>
              </a:pathLst>
            </a:custGeom>
            <a:solidFill>
              <a:srgbClr val="74C167">
                <a:lumMod val="60000"/>
                <a:lumOff val="4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32" name="Freeform 388"/>
            <p:cNvSpPr>
              <a:spLocks/>
            </p:cNvSpPr>
            <p:nvPr/>
          </p:nvSpPr>
          <p:spPr bwMode="auto">
            <a:xfrm>
              <a:off x="4988501" y="2662340"/>
              <a:ext cx="42823" cy="437893"/>
            </a:xfrm>
            <a:custGeom>
              <a:avLst/>
              <a:gdLst/>
              <a:ahLst/>
              <a:cxnLst>
                <a:cxn ang="0">
                  <a:pos x="94" y="0"/>
                </a:cxn>
                <a:cxn ang="0">
                  <a:pos x="94" y="762"/>
                </a:cxn>
                <a:cxn ang="0">
                  <a:pos x="0" y="952"/>
                </a:cxn>
              </a:cxnLst>
              <a:rect l="0" t="0" r="r" b="b"/>
              <a:pathLst>
                <a:path w="94" h="952">
                  <a:moveTo>
                    <a:pt x="94" y="0"/>
                  </a:moveTo>
                  <a:lnTo>
                    <a:pt x="94" y="762"/>
                  </a:lnTo>
                  <a:lnTo>
                    <a:pt x="0" y="952"/>
                  </a:lnTo>
                </a:path>
              </a:pathLst>
            </a:custGeom>
            <a:solidFill>
              <a:srgbClr val="74C167">
                <a:lumMod val="60000"/>
                <a:lumOff val="4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33" name="Rectangle 389"/>
            <p:cNvSpPr>
              <a:spLocks noChangeArrowheads="1"/>
            </p:cNvSpPr>
            <p:nvPr/>
          </p:nvSpPr>
          <p:spPr bwMode="auto">
            <a:xfrm>
              <a:off x="4075419" y="2857113"/>
              <a:ext cx="258084" cy="138499"/>
            </a:xfrm>
            <a:prstGeom prst="rect">
              <a:avLst/>
            </a:prstGeom>
            <a:solidFill>
              <a:srgbClr val="74C167">
                <a:lumMod val="60000"/>
                <a:lumOff val="40000"/>
              </a:srgbClr>
            </a:solid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defRPr/>
              </a:pPr>
              <a:r>
                <a:rPr lang="en-US" sz="900" b="1" kern="0">
                  <a:solidFill>
                    <a:srgbClr val="000000"/>
                  </a:solidFill>
                  <a:cs typeface="Calibri" pitchFamily="34" charset="0"/>
                </a:rPr>
                <a:t>FC - 2</a:t>
              </a:r>
              <a:endParaRPr lang="en-US" sz="900" kern="0">
                <a:solidFill>
                  <a:srgbClr val="000000"/>
                </a:solidFill>
                <a:cs typeface="Calibri" pitchFamily="34" charset="0"/>
              </a:endParaRPr>
            </a:p>
          </p:txBody>
        </p:sp>
        <p:sp>
          <p:nvSpPr>
            <p:cNvPr id="1134" name="Freeform 390"/>
            <p:cNvSpPr>
              <a:spLocks/>
            </p:cNvSpPr>
            <p:nvPr/>
          </p:nvSpPr>
          <p:spPr bwMode="auto">
            <a:xfrm>
              <a:off x="4886280" y="3148580"/>
              <a:ext cx="73213" cy="87026"/>
            </a:xfrm>
            <a:custGeom>
              <a:avLst/>
              <a:gdLst/>
              <a:ahLst/>
              <a:cxnLst>
                <a:cxn ang="0">
                  <a:pos x="159" y="0"/>
                </a:cxn>
                <a:cxn ang="0">
                  <a:pos x="14" y="0"/>
                </a:cxn>
                <a:cxn ang="0">
                  <a:pos x="0" y="191"/>
                </a:cxn>
                <a:cxn ang="0">
                  <a:pos x="145" y="191"/>
                </a:cxn>
                <a:cxn ang="0">
                  <a:pos x="159" y="0"/>
                </a:cxn>
              </a:cxnLst>
              <a:rect l="0" t="0" r="r" b="b"/>
              <a:pathLst>
                <a:path w="159" h="191">
                  <a:moveTo>
                    <a:pt x="159" y="0"/>
                  </a:moveTo>
                  <a:lnTo>
                    <a:pt x="14" y="0"/>
                  </a:lnTo>
                  <a:lnTo>
                    <a:pt x="0" y="191"/>
                  </a:lnTo>
                  <a:lnTo>
                    <a:pt x="145" y="191"/>
                  </a:lnTo>
                  <a:lnTo>
                    <a:pt x="159" y="0"/>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35" name="Freeform 391"/>
            <p:cNvSpPr>
              <a:spLocks/>
            </p:cNvSpPr>
            <p:nvPr/>
          </p:nvSpPr>
          <p:spPr bwMode="auto">
            <a:xfrm>
              <a:off x="5025798" y="3148580"/>
              <a:ext cx="5525" cy="16576"/>
            </a:xfrm>
            <a:custGeom>
              <a:avLst/>
              <a:gdLst/>
              <a:ahLst/>
              <a:cxnLst>
                <a:cxn ang="0">
                  <a:pos x="0" y="36"/>
                </a:cxn>
                <a:cxn ang="0">
                  <a:pos x="14" y="0"/>
                </a:cxn>
                <a:cxn ang="0">
                  <a:pos x="2" y="0"/>
                </a:cxn>
                <a:cxn ang="0">
                  <a:pos x="0" y="36"/>
                </a:cxn>
              </a:cxnLst>
              <a:rect l="0" t="0" r="r" b="b"/>
              <a:pathLst>
                <a:path w="14" h="36">
                  <a:moveTo>
                    <a:pt x="0" y="36"/>
                  </a:moveTo>
                  <a:lnTo>
                    <a:pt x="14" y="0"/>
                  </a:lnTo>
                  <a:lnTo>
                    <a:pt x="2" y="0"/>
                  </a:lnTo>
                  <a:lnTo>
                    <a:pt x="0" y="36"/>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36" name="Freeform 392"/>
            <p:cNvSpPr>
              <a:spLocks/>
            </p:cNvSpPr>
            <p:nvPr/>
          </p:nvSpPr>
          <p:spPr bwMode="auto">
            <a:xfrm>
              <a:off x="4953967" y="3148580"/>
              <a:ext cx="71831" cy="104984"/>
            </a:xfrm>
            <a:custGeom>
              <a:avLst/>
              <a:gdLst/>
              <a:ahLst/>
              <a:cxnLst>
                <a:cxn ang="0">
                  <a:pos x="156" y="36"/>
                </a:cxn>
                <a:cxn ang="0">
                  <a:pos x="158" y="0"/>
                </a:cxn>
                <a:cxn ang="0">
                  <a:pos x="14" y="0"/>
                </a:cxn>
                <a:cxn ang="0">
                  <a:pos x="0" y="191"/>
                </a:cxn>
                <a:cxn ang="0">
                  <a:pos x="76" y="191"/>
                </a:cxn>
                <a:cxn ang="0">
                  <a:pos x="76" y="229"/>
                </a:cxn>
                <a:cxn ang="0">
                  <a:pos x="156" y="36"/>
                </a:cxn>
              </a:cxnLst>
              <a:rect l="0" t="0" r="r" b="b"/>
              <a:pathLst>
                <a:path w="158" h="229">
                  <a:moveTo>
                    <a:pt x="156" y="36"/>
                  </a:moveTo>
                  <a:lnTo>
                    <a:pt x="158" y="0"/>
                  </a:lnTo>
                  <a:lnTo>
                    <a:pt x="14" y="0"/>
                  </a:lnTo>
                  <a:lnTo>
                    <a:pt x="0" y="191"/>
                  </a:lnTo>
                  <a:lnTo>
                    <a:pt x="76" y="191"/>
                  </a:lnTo>
                  <a:lnTo>
                    <a:pt x="76" y="229"/>
                  </a:lnTo>
                  <a:lnTo>
                    <a:pt x="156" y="36"/>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37" name="Freeform 393"/>
            <p:cNvSpPr>
              <a:spLocks/>
            </p:cNvSpPr>
            <p:nvPr/>
          </p:nvSpPr>
          <p:spPr bwMode="auto">
            <a:xfrm>
              <a:off x="4685982" y="3148580"/>
              <a:ext cx="73213" cy="87026"/>
            </a:xfrm>
            <a:custGeom>
              <a:avLst/>
              <a:gdLst/>
              <a:ahLst/>
              <a:cxnLst>
                <a:cxn ang="0">
                  <a:pos x="159" y="0"/>
                </a:cxn>
                <a:cxn ang="0">
                  <a:pos x="14" y="0"/>
                </a:cxn>
                <a:cxn ang="0">
                  <a:pos x="0" y="191"/>
                </a:cxn>
                <a:cxn ang="0">
                  <a:pos x="144" y="191"/>
                </a:cxn>
                <a:cxn ang="0">
                  <a:pos x="159" y="0"/>
                </a:cxn>
              </a:cxnLst>
              <a:rect l="0" t="0" r="r" b="b"/>
              <a:pathLst>
                <a:path w="159" h="191">
                  <a:moveTo>
                    <a:pt x="159" y="0"/>
                  </a:moveTo>
                  <a:lnTo>
                    <a:pt x="14" y="0"/>
                  </a:lnTo>
                  <a:lnTo>
                    <a:pt x="0" y="191"/>
                  </a:lnTo>
                  <a:lnTo>
                    <a:pt x="144" y="191"/>
                  </a:lnTo>
                  <a:lnTo>
                    <a:pt x="159" y="0"/>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38" name="Freeform 394"/>
            <p:cNvSpPr>
              <a:spLocks/>
            </p:cNvSpPr>
            <p:nvPr/>
          </p:nvSpPr>
          <p:spPr bwMode="auto">
            <a:xfrm>
              <a:off x="4752288" y="3148580"/>
              <a:ext cx="73213" cy="87026"/>
            </a:xfrm>
            <a:custGeom>
              <a:avLst/>
              <a:gdLst/>
              <a:ahLst/>
              <a:cxnLst>
                <a:cxn ang="0">
                  <a:pos x="159" y="0"/>
                </a:cxn>
                <a:cxn ang="0">
                  <a:pos x="15" y="0"/>
                </a:cxn>
                <a:cxn ang="0">
                  <a:pos x="0" y="191"/>
                </a:cxn>
                <a:cxn ang="0">
                  <a:pos x="146" y="191"/>
                </a:cxn>
                <a:cxn ang="0">
                  <a:pos x="159" y="0"/>
                </a:cxn>
              </a:cxnLst>
              <a:rect l="0" t="0" r="r" b="b"/>
              <a:pathLst>
                <a:path w="159" h="191">
                  <a:moveTo>
                    <a:pt x="159" y="0"/>
                  </a:moveTo>
                  <a:lnTo>
                    <a:pt x="15" y="0"/>
                  </a:lnTo>
                  <a:lnTo>
                    <a:pt x="0" y="191"/>
                  </a:lnTo>
                  <a:lnTo>
                    <a:pt x="146" y="191"/>
                  </a:lnTo>
                  <a:lnTo>
                    <a:pt x="159" y="0"/>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39" name="Freeform 395"/>
            <p:cNvSpPr>
              <a:spLocks/>
            </p:cNvSpPr>
            <p:nvPr/>
          </p:nvSpPr>
          <p:spPr bwMode="auto">
            <a:xfrm>
              <a:off x="4619677" y="3148580"/>
              <a:ext cx="73213" cy="87026"/>
            </a:xfrm>
            <a:custGeom>
              <a:avLst/>
              <a:gdLst/>
              <a:ahLst/>
              <a:cxnLst>
                <a:cxn ang="0">
                  <a:pos x="146" y="191"/>
                </a:cxn>
                <a:cxn ang="0">
                  <a:pos x="160" y="0"/>
                </a:cxn>
                <a:cxn ang="0">
                  <a:pos x="13" y="0"/>
                </a:cxn>
                <a:cxn ang="0">
                  <a:pos x="0" y="191"/>
                </a:cxn>
                <a:cxn ang="0">
                  <a:pos x="146" y="191"/>
                </a:cxn>
              </a:cxnLst>
              <a:rect l="0" t="0" r="r" b="b"/>
              <a:pathLst>
                <a:path w="160" h="191">
                  <a:moveTo>
                    <a:pt x="146" y="191"/>
                  </a:moveTo>
                  <a:lnTo>
                    <a:pt x="160" y="0"/>
                  </a:lnTo>
                  <a:lnTo>
                    <a:pt x="13" y="0"/>
                  </a:lnTo>
                  <a:lnTo>
                    <a:pt x="0" y="191"/>
                  </a:lnTo>
                  <a:lnTo>
                    <a:pt x="146" y="191"/>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40" name="Freeform 396"/>
            <p:cNvSpPr>
              <a:spLocks/>
            </p:cNvSpPr>
            <p:nvPr/>
          </p:nvSpPr>
          <p:spPr bwMode="auto">
            <a:xfrm>
              <a:off x="4819974" y="3148580"/>
              <a:ext cx="73213" cy="87026"/>
            </a:xfrm>
            <a:custGeom>
              <a:avLst/>
              <a:gdLst/>
              <a:ahLst/>
              <a:cxnLst>
                <a:cxn ang="0">
                  <a:pos x="13" y="0"/>
                </a:cxn>
                <a:cxn ang="0">
                  <a:pos x="0" y="191"/>
                </a:cxn>
                <a:cxn ang="0">
                  <a:pos x="145" y="191"/>
                </a:cxn>
                <a:cxn ang="0">
                  <a:pos x="159" y="0"/>
                </a:cxn>
                <a:cxn ang="0">
                  <a:pos x="13" y="0"/>
                </a:cxn>
              </a:cxnLst>
              <a:rect l="0" t="0" r="r" b="b"/>
              <a:pathLst>
                <a:path w="159" h="191">
                  <a:moveTo>
                    <a:pt x="13" y="0"/>
                  </a:moveTo>
                  <a:lnTo>
                    <a:pt x="0" y="191"/>
                  </a:lnTo>
                  <a:lnTo>
                    <a:pt x="145" y="191"/>
                  </a:lnTo>
                  <a:lnTo>
                    <a:pt x="159" y="0"/>
                  </a:lnTo>
                  <a:lnTo>
                    <a:pt x="13" y="0"/>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41" name="Freeform 397"/>
            <p:cNvSpPr>
              <a:spLocks/>
            </p:cNvSpPr>
            <p:nvPr/>
          </p:nvSpPr>
          <p:spPr bwMode="auto">
            <a:xfrm>
              <a:off x="3884791" y="3148580"/>
              <a:ext cx="71831" cy="87026"/>
            </a:xfrm>
            <a:custGeom>
              <a:avLst/>
              <a:gdLst/>
              <a:ahLst/>
              <a:cxnLst>
                <a:cxn ang="0">
                  <a:pos x="158" y="0"/>
                </a:cxn>
                <a:cxn ang="0">
                  <a:pos x="14" y="0"/>
                </a:cxn>
                <a:cxn ang="0">
                  <a:pos x="0" y="191"/>
                </a:cxn>
                <a:cxn ang="0">
                  <a:pos x="145" y="191"/>
                </a:cxn>
                <a:cxn ang="0">
                  <a:pos x="158" y="0"/>
                </a:cxn>
              </a:cxnLst>
              <a:rect l="0" t="0" r="r" b="b"/>
              <a:pathLst>
                <a:path w="158" h="191">
                  <a:moveTo>
                    <a:pt x="158" y="0"/>
                  </a:moveTo>
                  <a:lnTo>
                    <a:pt x="14" y="0"/>
                  </a:lnTo>
                  <a:lnTo>
                    <a:pt x="0" y="191"/>
                  </a:lnTo>
                  <a:lnTo>
                    <a:pt x="145" y="191"/>
                  </a:lnTo>
                  <a:lnTo>
                    <a:pt x="158" y="0"/>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42" name="Freeform 398"/>
            <p:cNvSpPr>
              <a:spLocks/>
            </p:cNvSpPr>
            <p:nvPr/>
          </p:nvSpPr>
          <p:spPr bwMode="auto">
            <a:xfrm>
              <a:off x="3817104" y="3148580"/>
              <a:ext cx="73213" cy="87026"/>
            </a:xfrm>
            <a:custGeom>
              <a:avLst/>
              <a:gdLst/>
              <a:ahLst/>
              <a:cxnLst>
                <a:cxn ang="0">
                  <a:pos x="160" y="0"/>
                </a:cxn>
                <a:cxn ang="0">
                  <a:pos x="14" y="0"/>
                </a:cxn>
                <a:cxn ang="0">
                  <a:pos x="0" y="191"/>
                </a:cxn>
                <a:cxn ang="0">
                  <a:pos x="146" y="191"/>
                </a:cxn>
                <a:cxn ang="0">
                  <a:pos x="160" y="0"/>
                </a:cxn>
              </a:cxnLst>
              <a:rect l="0" t="0" r="r" b="b"/>
              <a:pathLst>
                <a:path w="160" h="191">
                  <a:moveTo>
                    <a:pt x="160" y="0"/>
                  </a:moveTo>
                  <a:lnTo>
                    <a:pt x="14" y="0"/>
                  </a:lnTo>
                  <a:lnTo>
                    <a:pt x="0" y="191"/>
                  </a:lnTo>
                  <a:lnTo>
                    <a:pt x="146" y="191"/>
                  </a:lnTo>
                  <a:lnTo>
                    <a:pt x="160" y="0"/>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43" name="Freeform 399"/>
            <p:cNvSpPr>
              <a:spLocks/>
            </p:cNvSpPr>
            <p:nvPr/>
          </p:nvSpPr>
          <p:spPr bwMode="auto">
            <a:xfrm>
              <a:off x="3750798" y="3148580"/>
              <a:ext cx="73213" cy="87026"/>
            </a:xfrm>
            <a:custGeom>
              <a:avLst/>
              <a:gdLst/>
              <a:ahLst/>
              <a:cxnLst>
                <a:cxn ang="0">
                  <a:pos x="145" y="191"/>
                </a:cxn>
                <a:cxn ang="0">
                  <a:pos x="159" y="0"/>
                </a:cxn>
                <a:cxn ang="0">
                  <a:pos x="13" y="0"/>
                </a:cxn>
                <a:cxn ang="0">
                  <a:pos x="0" y="191"/>
                </a:cxn>
                <a:cxn ang="0">
                  <a:pos x="145" y="191"/>
                </a:cxn>
              </a:cxnLst>
              <a:rect l="0" t="0" r="r" b="b"/>
              <a:pathLst>
                <a:path w="159" h="191">
                  <a:moveTo>
                    <a:pt x="145" y="191"/>
                  </a:moveTo>
                  <a:lnTo>
                    <a:pt x="159" y="0"/>
                  </a:lnTo>
                  <a:lnTo>
                    <a:pt x="13" y="0"/>
                  </a:lnTo>
                  <a:lnTo>
                    <a:pt x="0" y="191"/>
                  </a:lnTo>
                  <a:lnTo>
                    <a:pt x="145" y="191"/>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44" name="Freeform 400"/>
            <p:cNvSpPr>
              <a:spLocks/>
            </p:cNvSpPr>
            <p:nvPr/>
          </p:nvSpPr>
          <p:spPr bwMode="auto">
            <a:xfrm>
              <a:off x="3951097" y="3148580"/>
              <a:ext cx="541495" cy="87026"/>
            </a:xfrm>
            <a:custGeom>
              <a:avLst/>
              <a:gdLst/>
              <a:ahLst/>
              <a:cxnLst>
                <a:cxn ang="0">
                  <a:pos x="13" y="0"/>
                </a:cxn>
                <a:cxn ang="0">
                  <a:pos x="0" y="191"/>
                </a:cxn>
                <a:cxn ang="0">
                  <a:pos x="1162" y="191"/>
                </a:cxn>
                <a:cxn ang="0">
                  <a:pos x="1175" y="0"/>
                </a:cxn>
                <a:cxn ang="0">
                  <a:pos x="13" y="0"/>
                </a:cxn>
              </a:cxnLst>
              <a:rect l="0" t="0" r="r" b="b"/>
              <a:pathLst>
                <a:path w="1175" h="191">
                  <a:moveTo>
                    <a:pt x="13" y="0"/>
                  </a:moveTo>
                  <a:lnTo>
                    <a:pt x="0" y="191"/>
                  </a:lnTo>
                  <a:lnTo>
                    <a:pt x="1162" y="191"/>
                  </a:lnTo>
                  <a:lnTo>
                    <a:pt x="1175" y="0"/>
                  </a:lnTo>
                  <a:lnTo>
                    <a:pt x="13" y="0"/>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45" name="Freeform 401"/>
            <p:cNvSpPr>
              <a:spLocks/>
            </p:cNvSpPr>
            <p:nvPr/>
          </p:nvSpPr>
          <p:spPr bwMode="auto">
            <a:xfrm>
              <a:off x="4485684" y="3148580"/>
              <a:ext cx="73213" cy="87026"/>
            </a:xfrm>
            <a:custGeom>
              <a:avLst/>
              <a:gdLst/>
              <a:ahLst/>
              <a:cxnLst>
                <a:cxn ang="0">
                  <a:pos x="158" y="0"/>
                </a:cxn>
                <a:cxn ang="0">
                  <a:pos x="13" y="0"/>
                </a:cxn>
                <a:cxn ang="0">
                  <a:pos x="0" y="191"/>
                </a:cxn>
                <a:cxn ang="0">
                  <a:pos x="144" y="191"/>
                </a:cxn>
                <a:cxn ang="0">
                  <a:pos x="158" y="0"/>
                </a:cxn>
              </a:cxnLst>
              <a:rect l="0" t="0" r="r" b="b"/>
              <a:pathLst>
                <a:path w="158" h="191">
                  <a:moveTo>
                    <a:pt x="158" y="0"/>
                  </a:moveTo>
                  <a:lnTo>
                    <a:pt x="13" y="0"/>
                  </a:lnTo>
                  <a:lnTo>
                    <a:pt x="0" y="191"/>
                  </a:lnTo>
                  <a:lnTo>
                    <a:pt x="144" y="191"/>
                  </a:lnTo>
                  <a:lnTo>
                    <a:pt x="158" y="0"/>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46" name="Freeform 402"/>
            <p:cNvSpPr>
              <a:spLocks/>
            </p:cNvSpPr>
            <p:nvPr/>
          </p:nvSpPr>
          <p:spPr bwMode="auto">
            <a:xfrm>
              <a:off x="4551990" y="3148580"/>
              <a:ext cx="73213" cy="87026"/>
            </a:xfrm>
            <a:custGeom>
              <a:avLst/>
              <a:gdLst/>
              <a:ahLst/>
              <a:cxnLst>
                <a:cxn ang="0">
                  <a:pos x="158" y="0"/>
                </a:cxn>
                <a:cxn ang="0">
                  <a:pos x="14" y="0"/>
                </a:cxn>
                <a:cxn ang="0">
                  <a:pos x="0" y="191"/>
                </a:cxn>
                <a:cxn ang="0">
                  <a:pos x="145" y="191"/>
                </a:cxn>
                <a:cxn ang="0">
                  <a:pos x="158" y="0"/>
                </a:cxn>
              </a:cxnLst>
              <a:rect l="0" t="0" r="r" b="b"/>
              <a:pathLst>
                <a:path w="158" h="191">
                  <a:moveTo>
                    <a:pt x="158" y="0"/>
                  </a:moveTo>
                  <a:lnTo>
                    <a:pt x="14" y="0"/>
                  </a:lnTo>
                  <a:lnTo>
                    <a:pt x="0" y="191"/>
                  </a:lnTo>
                  <a:lnTo>
                    <a:pt x="145" y="191"/>
                  </a:lnTo>
                  <a:lnTo>
                    <a:pt x="158" y="0"/>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47" name="Freeform 403"/>
            <p:cNvSpPr>
              <a:spLocks/>
            </p:cNvSpPr>
            <p:nvPr/>
          </p:nvSpPr>
          <p:spPr bwMode="auto">
            <a:xfrm>
              <a:off x="3683112" y="3148580"/>
              <a:ext cx="73213" cy="87026"/>
            </a:xfrm>
            <a:custGeom>
              <a:avLst/>
              <a:gdLst/>
              <a:ahLst/>
              <a:cxnLst>
                <a:cxn ang="0">
                  <a:pos x="158" y="0"/>
                </a:cxn>
                <a:cxn ang="0">
                  <a:pos x="80" y="0"/>
                </a:cxn>
                <a:cxn ang="0">
                  <a:pos x="2" y="157"/>
                </a:cxn>
                <a:cxn ang="0">
                  <a:pos x="0" y="191"/>
                </a:cxn>
                <a:cxn ang="0">
                  <a:pos x="145" y="191"/>
                </a:cxn>
                <a:cxn ang="0">
                  <a:pos x="158" y="0"/>
                </a:cxn>
              </a:cxnLst>
              <a:rect l="0" t="0" r="r" b="b"/>
              <a:pathLst>
                <a:path w="158" h="191">
                  <a:moveTo>
                    <a:pt x="158" y="0"/>
                  </a:moveTo>
                  <a:lnTo>
                    <a:pt x="80" y="0"/>
                  </a:lnTo>
                  <a:lnTo>
                    <a:pt x="2" y="157"/>
                  </a:lnTo>
                  <a:lnTo>
                    <a:pt x="0" y="191"/>
                  </a:lnTo>
                  <a:lnTo>
                    <a:pt x="145" y="191"/>
                  </a:lnTo>
                  <a:lnTo>
                    <a:pt x="158" y="0"/>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48" name="Freeform 404"/>
            <p:cNvSpPr>
              <a:spLocks/>
            </p:cNvSpPr>
            <p:nvPr/>
          </p:nvSpPr>
          <p:spPr bwMode="auto">
            <a:xfrm>
              <a:off x="3677586" y="3220411"/>
              <a:ext cx="6907" cy="15195"/>
            </a:xfrm>
            <a:custGeom>
              <a:avLst/>
              <a:gdLst/>
              <a:ahLst/>
              <a:cxnLst>
                <a:cxn ang="0">
                  <a:pos x="0" y="34"/>
                </a:cxn>
                <a:cxn ang="0">
                  <a:pos x="14" y="34"/>
                </a:cxn>
                <a:cxn ang="0">
                  <a:pos x="16" y="0"/>
                </a:cxn>
                <a:cxn ang="0">
                  <a:pos x="0" y="34"/>
                </a:cxn>
              </a:cxnLst>
              <a:rect l="0" t="0" r="r" b="b"/>
              <a:pathLst>
                <a:path w="16" h="34">
                  <a:moveTo>
                    <a:pt x="0" y="34"/>
                  </a:moveTo>
                  <a:lnTo>
                    <a:pt x="14" y="34"/>
                  </a:lnTo>
                  <a:lnTo>
                    <a:pt x="16" y="0"/>
                  </a:lnTo>
                  <a:lnTo>
                    <a:pt x="0" y="34"/>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49" name="Rectangle 405"/>
            <p:cNvSpPr>
              <a:spLocks noChangeArrowheads="1"/>
            </p:cNvSpPr>
            <p:nvPr/>
          </p:nvSpPr>
          <p:spPr bwMode="auto">
            <a:xfrm>
              <a:off x="3677586" y="3235607"/>
              <a:ext cx="1310915" cy="8288"/>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50" name="Freeform 407"/>
            <p:cNvSpPr>
              <a:spLocks/>
            </p:cNvSpPr>
            <p:nvPr/>
          </p:nvSpPr>
          <p:spPr bwMode="auto">
            <a:xfrm>
              <a:off x="3677586" y="3243895"/>
              <a:ext cx="1310915" cy="16576"/>
            </a:xfrm>
            <a:custGeom>
              <a:avLst/>
              <a:gdLst/>
              <a:ahLst/>
              <a:cxnLst>
                <a:cxn ang="0">
                  <a:pos x="2848" y="22"/>
                </a:cxn>
                <a:cxn ang="0">
                  <a:pos x="2848" y="0"/>
                </a:cxn>
                <a:cxn ang="0">
                  <a:pos x="0" y="0"/>
                </a:cxn>
                <a:cxn ang="0">
                  <a:pos x="0" y="37"/>
                </a:cxn>
                <a:cxn ang="0">
                  <a:pos x="2848" y="37"/>
                </a:cxn>
                <a:cxn ang="0">
                  <a:pos x="2848" y="22"/>
                </a:cxn>
              </a:cxnLst>
              <a:rect l="0" t="0" r="r" b="b"/>
              <a:pathLst>
                <a:path w="2848" h="37">
                  <a:moveTo>
                    <a:pt x="2848" y="22"/>
                  </a:moveTo>
                  <a:lnTo>
                    <a:pt x="2848" y="0"/>
                  </a:lnTo>
                  <a:lnTo>
                    <a:pt x="0" y="0"/>
                  </a:lnTo>
                  <a:lnTo>
                    <a:pt x="0" y="37"/>
                  </a:lnTo>
                  <a:lnTo>
                    <a:pt x="2848" y="37"/>
                  </a:lnTo>
                  <a:lnTo>
                    <a:pt x="2848" y="22"/>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51" name="Rectangle 408"/>
            <p:cNvSpPr>
              <a:spLocks noChangeArrowheads="1"/>
            </p:cNvSpPr>
            <p:nvPr/>
          </p:nvSpPr>
          <p:spPr bwMode="auto">
            <a:xfrm>
              <a:off x="3677586" y="3310200"/>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52" name="Rectangle 409"/>
            <p:cNvSpPr>
              <a:spLocks noChangeArrowheads="1"/>
            </p:cNvSpPr>
            <p:nvPr/>
          </p:nvSpPr>
          <p:spPr bwMode="auto">
            <a:xfrm>
              <a:off x="3677586" y="3293624"/>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53" name="Rectangle 410"/>
            <p:cNvSpPr>
              <a:spLocks noChangeArrowheads="1"/>
            </p:cNvSpPr>
            <p:nvPr/>
          </p:nvSpPr>
          <p:spPr bwMode="auto">
            <a:xfrm>
              <a:off x="3677586" y="3277048"/>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54" name="Rectangle 411"/>
            <p:cNvSpPr>
              <a:spLocks noChangeArrowheads="1"/>
            </p:cNvSpPr>
            <p:nvPr/>
          </p:nvSpPr>
          <p:spPr bwMode="auto">
            <a:xfrm>
              <a:off x="3677586" y="3260471"/>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55" name="Rectangle 412"/>
            <p:cNvSpPr>
              <a:spLocks noChangeArrowheads="1"/>
            </p:cNvSpPr>
            <p:nvPr/>
          </p:nvSpPr>
          <p:spPr bwMode="auto">
            <a:xfrm>
              <a:off x="3677586" y="3361310"/>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56" name="Rectangle 413"/>
            <p:cNvSpPr>
              <a:spLocks noChangeArrowheads="1"/>
            </p:cNvSpPr>
            <p:nvPr/>
          </p:nvSpPr>
          <p:spPr bwMode="auto">
            <a:xfrm>
              <a:off x="3677586" y="3343353"/>
              <a:ext cx="1310915" cy="17958"/>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57" name="Rectangle 414"/>
            <p:cNvSpPr>
              <a:spLocks noChangeArrowheads="1"/>
            </p:cNvSpPr>
            <p:nvPr/>
          </p:nvSpPr>
          <p:spPr bwMode="auto">
            <a:xfrm>
              <a:off x="3677586" y="3326777"/>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58" name="Rectangle 415"/>
            <p:cNvSpPr>
              <a:spLocks noChangeArrowheads="1"/>
            </p:cNvSpPr>
            <p:nvPr/>
          </p:nvSpPr>
          <p:spPr bwMode="auto">
            <a:xfrm>
              <a:off x="3677586" y="3511880"/>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59" name="Rectangle 416"/>
            <p:cNvSpPr>
              <a:spLocks noChangeArrowheads="1"/>
            </p:cNvSpPr>
            <p:nvPr/>
          </p:nvSpPr>
          <p:spPr bwMode="auto">
            <a:xfrm>
              <a:off x="3677586" y="3545032"/>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60" name="Rectangle 417"/>
            <p:cNvSpPr>
              <a:spLocks noChangeArrowheads="1"/>
            </p:cNvSpPr>
            <p:nvPr/>
          </p:nvSpPr>
          <p:spPr bwMode="auto">
            <a:xfrm>
              <a:off x="3677586" y="3561609"/>
              <a:ext cx="1310915" cy="17958"/>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61" name="Rectangle 418"/>
            <p:cNvSpPr>
              <a:spLocks noChangeArrowheads="1"/>
            </p:cNvSpPr>
            <p:nvPr/>
          </p:nvSpPr>
          <p:spPr bwMode="auto">
            <a:xfrm>
              <a:off x="3677586" y="3579566"/>
              <a:ext cx="1310915" cy="6907"/>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62" name="Rectangle 419"/>
            <p:cNvSpPr>
              <a:spLocks noChangeArrowheads="1"/>
            </p:cNvSpPr>
            <p:nvPr/>
          </p:nvSpPr>
          <p:spPr bwMode="auto">
            <a:xfrm>
              <a:off x="3677586" y="3528456"/>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63" name="Rectangle 420"/>
            <p:cNvSpPr>
              <a:spLocks noChangeArrowheads="1"/>
            </p:cNvSpPr>
            <p:nvPr/>
          </p:nvSpPr>
          <p:spPr bwMode="auto">
            <a:xfrm>
              <a:off x="3677586" y="3377887"/>
              <a:ext cx="1310915" cy="133993"/>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64" name="Freeform 421"/>
            <p:cNvSpPr>
              <a:spLocks/>
            </p:cNvSpPr>
            <p:nvPr/>
          </p:nvSpPr>
          <p:spPr bwMode="auto">
            <a:xfrm>
              <a:off x="4988501" y="3148580"/>
              <a:ext cx="42823" cy="437893"/>
            </a:xfrm>
            <a:custGeom>
              <a:avLst/>
              <a:gdLst/>
              <a:ahLst/>
              <a:cxnLst>
                <a:cxn ang="0">
                  <a:pos x="94" y="0"/>
                </a:cxn>
                <a:cxn ang="0">
                  <a:pos x="0" y="229"/>
                </a:cxn>
                <a:cxn ang="0">
                  <a:pos x="0" y="952"/>
                </a:cxn>
                <a:cxn ang="0">
                  <a:pos x="94" y="762"/>
                </a:cxn>
                <a:cxn ang="0">
                  <a:pos x="94" y="0"/>
                </a:cxn>
              </a:cxnLst>
              <a:rect l="0" t="0" r="r" b="b"/>
              <a:pathLst>
                <a:path w="94" h="952">
                  <a:moveTo>
                    <a:pt x="94" y="0"/>
                  </a:moveTo>
                  <a:lnTo>
                    <a:pt x="0" y="229"/>
                  </a:lnTo>
                  <a:lnTo>
                    <a:pt x="0" y="952"/>
                  </a:lnTo>
                  <a:lnTo>
                    <a:pt x="94" y="762"/>
                  </a:lnTo>
                  <a:lnTo>
                    <a:pt x="94" y="0"/>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65" name="Line 422"/>
            <p:cNvSpPr>
              <a:spLocks noChangeShapeType="1"/>
            </p:cNvSpPr>
            <p:nvPr/>
          </p:nvSpPr>
          <p:spPr bwMode="auto">
            <a:xfrm flipH="1">
              <a:off x="4988501" y="3148580"/>
              <a:ext cx="42823" cy="104984"/>
            </a:xfrm>
            <a:prstGeom prst="line">
              <a:avLst/>
            </a:prstGeom>
            <a:no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66" name="Freeform 423"/>
            <p:cNvSpPr>
              <a:spLocks/>
            </p:cNvSpPr>
            <p:nvPr/>
          </p:nvSpPr>
          <p:spPr bwMode="auto">
            <a:xfrm>
              <a:off x="4988501" y="3148580"/>
              <a:ext cx="42823" cy="437893"/>
            </a:xfrm>
            <a:custGeom>
              <a:avLst/>
              <a:gdLst/>
              <a:ahLst/>
              <a:cxnLst>
                <a:cxn ang="0">
                  <a:pos x="94" y="0"/>
                </a:cxn>
                <a:cxn ang="0">
                  <a:pos x="94" y="762"/>
                </a:cxn>
                <a:cxn ang="0">
                  <a:pos x="0" y="952"/>
                </a:cxn>
              </a:cxnLst>
              <a:rect l="0" t="0" r="r" b="b"/>
              <a:pathLst>
                <a:path w="94" h="952">
                  <a:moveTo>
                    <a:pt x="94" y="0"/>
                  </a:moveTo>
                  <a:lnTo>
                    <a:pt x="94" y="762"/>
                  </a:lnTo>
                  <a:lnTo>
                    <a:pt x="0" y="952"/>
                  </a:lnTo>
                </a:path>
              </a:pathLst>
            </a:custGeom>
            <a:solidFill>
              <a:srgbClr val="74C167">
                <a:lumMod val="60000"/>
                <a:lumOff val="4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67" name="Line 424"/>
            <p:cNvSpPr>
              <a:spLocks noChangeShapeType="1"/>
            </p:cNvSpPr>
            <p:nvPr/>
          </p:nvSpPr>
          <p:spPr bwMode="auto">
            <a:xfrm flipV="1">
              <a:off x="4988501" y="3253564"/>
              <a:ext cx="1382" cy="332909"/>
            </a:xfrm>
            <a:prstGeom prst="line">
              <a:avLst/>
            </a:prstGeom>
            <a:no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68" name="Freeform 425"/>
            <p:cNvSpPr>
              <a:spLocks/>
            </p:cNvSpPr>
            <p:nvPr/>
          </p:nvSpPr>
          <p:spPr bwMode="auto">
            <a:xfrm>
              <a:off x="3677586" y="3148580"/>
              <a:ext cx="1353737" cy="87026"/>
            </a:xfrm>
            <a:custGeom>
              <a:avLst/>
              <a:gdLst/>
              <a:ahLst/>
              <a:cxnLst>
                <a:cxn ang="0">
                  <a:pos x="0" y="191"/>
                </a:cxn>
                <a:cxn ang="0">
                  <a:pos x="94" y="0"/>
                </a:cxn>
                <a:cxn ang="0">
                  <a:pos x="2942" y="0"/>
                </a:cxn>
              </a:cxnLst>
              <a:rect l="0" t="0" r="r" b="b"/>
              <a:pathLst>
                <a:path w="2942" h="191">
                  <a:moveTo>
                    <a:pt x="0" y="191"/>
                  </a:moveTo>
                  <a:lnTo>
                    <a:pt x="94" y="0"/>
                  </a:lnTo>
                  <a:lnTo>
                    <a:pt x="2942" y="0"/>
                  </a:lnTo>
                </a:path>
              </a:pathLst>
            </a:custGeom>
            <a:solidFill>
              <a:srgbClr val="74C167">
                <a:lumMod val="60000"/>
                <a:lumOff val="4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69" name="Freeform 426"/>
            <p:cNvSpPr>
              <a:spLocks/>
            </p:cNvSpPr>
            <p:nvPr/>
          </p:nvSpPr>
          <p:spPr bwMode="auto">
            <a:xfrm>
              <a:off x="3677586" y="3235607"/>
              <a:ext cx="1310915" cy="350867"/>
            </a:xfrm>
            <a:custGeom>
              <a:avLst/>
              <a:gdLst/>
              <a:ahLst/>
              <a:cxnLst>
                <a:cxn ang="0">
                  <a:pos x="0" y="0"/>
                </a:cxn>
                <a:cxn ang="0">
                  <a:pos x="0" y="761"/>
                </a:cxn>
                <a:cxn ang="0">
                  <a:pos x="2848" y="761"/>
                </a:cxn>
              </a:cxnLst>
              <a:rect l="0" t="0" r="r" b="b"/>
              <a:pathLst>
                <a:path w="2848" h="761">
                  <a:moveTo>
                    <a:pt x="0" y="0"/>
                  </a:moveTo>
                  <a:lnTo>
                    <a:pt x="0" y="761"/>
                  </a:lnTo>
                  <a:lnTo>
                    <a:pt x="2848" y="761"/>
                  </a:lnTo>
                </a:path>
              </a:pathLst>
            </a:custGeom>
            <a:solidFill>
              <a:srgbClr val="74C167">
                <a:lumMod val="60000"/>
                <a:lumOff val="4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70" name="Freeform 427"/>
            <p:cNvSpPr>
              <a:spLocks/>
            </p:cNvSpPr>
            <p:nvPr/>
          </p:nvSpPr>
          <p:spPr bwMode="auto">
            <a:xfrm>
              <a:off x="3677586" y="3235607"/>
              <a:ext cx="1310915" cy="17958"/>
            </a:xfrm>
            <a:custGeom>
              <a:avLst/>
              <a:gdLst/>
              <a:ahLst/>
              <a:cxnLst>
                <a:cxn ang="0">
                  <a:pos x="2848" y="38"/>
                </a:cxn>
                <a:cxn ang="0">
                  <a:pos x="2848" y="0"/>
                </a:cxn>
                <a:cxn ang="0">
                  <a:pos x="0" y="0"/>
                </a:cxn>
              </a:cxnLst>
              <a:rect l="0" t="0" r="r" b="b"/>
              <a:pathLst>
                <a:path w="2848" h="38">
                  <a:moveTo>
                    <a:pt x="2848" y="38"/>
                  </a:moveTo>
                  <a:lnTo>
                    <a:pt x="2848" y="0"/>
                  </a:lnTo>
                  <a:lnTo>
                    <a:pt x="0" y="0"/>
                  </a:lnTo>
                </a:path>
              </a:pathLst>
            </a:custGeom>
            <a:solidFill>
              <a:srgbClr val="74C167">
                <a:lumMod val="60000"/>
                <a:lumOff val="4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71" name="Rectangle 428"/>
            <p:cNvSpPr>
              <a:spLocks noChangeArrowheads="1"/>
            </p:cNvSpPr>
            <p:nvPr/>
          </p:nvSpPr>
          <p:spPr bwMode="auto">
            <a:xfrm>
              <a:off x="3821247" y="3332302"/>
              <a:ext cx="687689" cy="138499"/>
            </a:xfrm>
            <a:prstGeom prst="rect">
              <a:avLst/>
            </a:prstGeom>
            <a:solidFill>
              <a:srgbClr val="74C167">
                <a:lumMod val="60000"/>
                <a:lumOff val="40000"/>
              </a:srgbClr>
            </a:solid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defRPr/>
              </a:pPr>
              <a:r>
                <a:rPr lang="en-US" sz="900" b="1" kern="0" dirty="0" err="1">
                  <a:solidFill>
                    <a:srgbClr val="000000"/>
                  </a:solidFill>
                  <a:cs typeface="Calibri" pitchFamily="34" charset="0"/>
                </a:rPr>
                <a:t>FCoE</a:t>
              </a:r>
              <a:r>
                <a:rPr lang="en-US" sz="900" b="1" kern="0" dirty="0">
                  <a:solidFill>
                    <a:srgbClr val="000000"/>
                  </a:solidFill>
                  <a:cs typeface="Calibri" pitchFamily="34" charset="0"/>
                </a:rPr>
                <a:t> Mapping</a:t>
              </a:r>
              <a:endParaRPr lang="en-US" sz="900" kern="0" dirty="0">
                <a:solidFill>
                  <a:srgbClr val="000000"/>
                </a:solidFill>
                <a:cs typeface="Calibri" pitchFamily="34" charset="0"/>
              </a:endParaRPr>
            </a:p>
          </p:txBody>
        </p:sp>
        <p:sp>
          <p:nvSpPr>
            <p:cNvPr id="1172" name="Freeform 429"/>
            <p:cNvSpPr>
              <a:spLocks/>
            </p:cNvSpPr>
            <p:nvPr/>
          </p:nvSpPr>
          <p:spPr bwMode="auto">
            <a:xfrm>
              <a:off x="4988501" y="3634821"/>
              <a:ext cx="42823" cy="437893"/>
            </a:xfrm>
            <a:custGeom>
              <a:avLst/>
              <a:gdLst/>
              <a:ahLst/>
              <a:cxnLst>
                <a:cxn ang="0">
                  <a:pos x="94" y="762"/>
                </a:cxn>
                <a:cxn ang="0">
                  <a:pos x="94" y="0"/>
                </a:cxn>
                <a:cxn ang="0">
                  <a:pos x="0" y="229"/>
                </a:cxn>
                <a:cxn ang="0">
                  <a:pos x="0" y="952"/>
                </a:cxn>
                <a:cxn ang="0">
                  <a:pos x="94" y="762"/>
                </a:cxn>
              </a:cxnLst>
              <a:rect l="0" t="0" r="r" b="b"/>
              <a:pathLst>
                <a:path w="94" h="952">
                  <a:moveTo>
                    <a:pt x="94" y="762"/>
                  </a:moveTo>
                  <a:lnTo>
                    <a:pt x="94" y="0"/>
                  </a:lnTo>
                  <a:lnTo>
                    <a:pt x="0" y="229"/>
                  </a:lnTo>
                  <a:lnTo>
                    <a:pt x="0" y="952"/>
                  </a:lnTo>
                  <a:lnTo>
                    <a:pt x="94" y="762"/>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73" name="Freeform 430"/>
            <p:cNvSpPr>
              <a:spLocks/>
            </p:cNvSpPr>
            <p:nvPr/>
          </p:nvSpPr>
          <p:spPr bwMode="auto">
            <a:xfrm>
              <a:off x="4953966" y="3634821"/>
              <a:ext cx="71831" cy="104984"/>
            </a:xfrm>
            <a:custGeom>
              <a:avLst/>
              <a:gdLst/>
              <a:ahLst/>
              <a:cxnLst>
                <a:cxn ang="0">
                  <a:pos x="155" y="41"/>
                </a:cxn>
                <a:cxn ang="0">
                  <a:pos x="156" y="0"/>
                </a:cxn>
                <a:cxn ang="0">
                  <a:pos x="13" y="0"/>
                </a:cxn>
                <a:cxn ang="0">
                  <a:pos x="0" y="191"/>
                </a:cxn>
                <a:cxn ang="0">
                  <a:pos x="75" y="191"/>
                </a:cxn>
                <a:cxn ang="0">
                  <a:pos x="75" y="229"/>
                </a:cxn>
                <a:cxn ang="0">
                  <a:pos x="155" y="41"/>
                </a:cxn>
              </a:cxnLst>
              <a:rect l="0" t="0" r="r" b="b"/>
              <a:pathLst>
                <a:path w="156" h="229">
                  <a:moveTo>
                    <a:pt x="155" y="41"/>
                  </a:moveTo>
                  <a:lnTo>
                    <a:pt x="156" y="0"/>
                  </a:lnTo>
                  <a:lnTo>
                    <a:pt x="13" y="0"/>
                  </a:lnTo>
                  <a:lnTo>
                    <a:pt x="0" y="191"/>
                  </a:lnTo>
                  <a:lnTo>
                    <a:pt x="75" y="191"/>
                  </a:lnTo>
                  <a:lnTo>
                    <a:pt x="75" y="229"/>
                  </a:lnTo>
                  <a:lnTo>
                    <a:pt x="155" y="41"/>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74" name="Freeform 431"/>
            <p:cNvSpPr>
              <a:spLocks/>
            </p:cNvSpPr>
            <p:nvPr/>
          </p:nvSpPr>
          <p:spPr bwMode="auto">
            <a:xfrm>
              <a:off x="5025797" y="3634821"/>
              <a:ext cx="5525" cy="17958"/>
            </a:xfrm>
            <a:custGeom>
              <a:avLst/>
              <a:gdLst/>
              <a:ahLst/>
              <a:cxnLst>
                <a:cxn ang="0">
                  <a:pos x="1" y="0"/>
                </a:cxn>
                <a:cxn ang="0">
                  <a:pos x="0" y="41"/>
                </a:cxn>
                <a:cxn ang="0">
                  <a:pos x="14" y="0"/>
                </a:cxn>
                <a:cxn ang="0">
                  <a:pos x="1" y="0"/>
                </a:cxn>
              </a:cxnLst>
              <a:rect l="0" t="0" r="r" b="b"/>
              <a:pathLst>
                <a:path w="14" h="41">
                  <a:moveTo>
                    <a:pt x="1" y="0"/>
                  </a:moveTo>
                  <a:lnTo>
                    <a:pt x="0" y="41"/>
                  </a:lnTo>
                  <a:lnTo>
                    <a:pt x="14" y="0"/>
                  </a:lnTo>
                  <a:lnTo>
                    <a:pt x="1" y="0"/>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75" name="Freeform 432"/>
            <p:cNvSpPr>
              <a:spLocks/>
            </p:cNvSpPr>
            <p:nvPr/>
          </p:nvSpPr>
          <p:spPr bwMode="auto">
            <a:xfrm>
              <a:off x="4886280" y="3634821"/>
              <a:ext cx="73213" cy="87026"/>
            </a:xfrm>
            <a:custGeom>
              <a:avLst/>
              <a:gdLst/>
              <a:ahLst/>
              <a:cxnLst>
                <a:cxn ang="0">
                  <a:pos x="146" y="191"/>
                </a:cxn>
                <a:cxn ang="0">
                  <a:pos x="159" y="0"/>
                </a:cxn>
                <a:cxn ang="0">
                  <a:pos x="13" y="0"/>
                </a:cxn>
                <a:cxn ang="0">
                  <a:pos x="0" y="191"/>
                </a:cxn>
                <a:cxn ang="0">
                  <a:pos x="146" y="191"/>
                </a:cxn>
              </a:cxnLst>
              <a:rect l="0" t="0" r="r" b="b"/>
              <a:pathLst>
                <a:path w="159" h="191">
                  <a:moveTo>
                    <a:pt x="146" y="191"/>
                  </a:moveTo>
                  <a:lnTo>
                    <a:pt x="159" y="0"/>
                  </a:lnTo>
                  <a:lnTo>
                    <a:pt x="13" y="0"/>
                  </a:lnTo>
                  <a:lnTo>
                    <a:pt x="0" y="191"/>
                  </a:lnTo>
                  <a:lnTo>
                    <a:pt x="146" y="191"/>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76" name="Freeform 433"/>
            <p:cNvSpPr>
              <a:spLocks/>
            </p:cNvSpPr>
            <p:nvPr/>
          </p:nvSpPr>
          <p:spPr bwMode="auto">
            <a:xfrm>
              <a:off x="4819974" y="3634821"/>
              <a:ext cx="73213" cy="87026"/>
            </a:xfrm>
            <a:custGeom>
              <a:avLst/>
              <a:gdLst/>
              <a:ahLst/>
              <a:cxnLst>
                <a:cxn ang="0">
                  <a:pos x="145" y="191"/>
                </a:cxn>
                <a:cxn ang="0">
                  <a:pos x="158" y="0"/>
                </a:cxn>
                <a:cxn ang="0">
                  <a:pos x="13" y="0"/>
                </a:cxn>
                <a:cxn ang="0">
                  <a:pos x="0" y="191"/>
                </a:cxn>
                <a:cxn ang="0">
                  <a:pos x="145" y="191"/>
                </a:cxn>
              </a:cxnLst>
              <a:rect l="0" t="0" r="r" b="b"/>
              <a:pathLst>
                <a:path w="158" h="191">
                  <a:moveTo>
                    <a:pt x="145" y="191"/>
                  </a:moveTo>
                  <a:lnTo>
                    <a:pt x="158" y="0"/>
                  </a:lnTo>
                  <a:lnTo>
                    <a:pt x="13" y="0"/>
                  </a:lnTo>
                  <a:lnTo>
                    <a:pt x="0" y="191"/>
                  </a:lnTo>
                  <a:lnTo>
                    <a:pt x="145" y="191"/>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77" name="Freeform 434"/>
            <p:cNvSpPr>
              <a:spLocks/>
            </p:cNvSpPr>
            <p:nvPr/>
          </p:nvSpPr>
          <p:spPr bwMode="auto">
            <a:xfrm>
              <a:off x="4685981" y="3634821"/>
              <a:ext cx="73213" cy="87026"/>
            </a:xfrm>
            <a:custGeom>
              <a:avLst/>
              <a:gdLst/>
              <a:ahLst/>
              <a:cxnLst>
                <a:cxn ang="0">
                  <a:pos x="144" y="191"/>
                </a:cxn>
                <a:cxn ang="0">
                  <a:pos x="160" y="0"/>
                </a:cxn>
                <a:cxn ang="0">
                  <a:pos x="13" y="0"/>
                </a:cxn>
                <a:cxn ang="0">
                  <a:pos x="0" y="191"/>
                </a:cxn>
                <a:cxn ang="0">
                  <a:pos x="144" y="191"/>
                </a:cxn>
              </a:cxnLst>
              <a:rect l="0" t="0" r="r" b="b"/>
              <a:pathLst>
                <a:path w="160" h="191">
                  <a:moveTo>
                    <a:pt x="144" y="191"/>
                  </a:moveTo>
                  <a:lnTo>
                    <a:pt x="160" y="0"/>
                  </a:lnTo>
                  <a:lnTo>
                    <a:pt x="13" y="0"/>
                  </a:lnTo>
                  <a:lnTo>
                    <a:pt x="0" y="191"/>
                  </a:lnTo>
                  <a:lnTo>
                    <a:pt x="144" y="191"/>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78" name="Freeform 435"/>
            <p:cNvSpPr>
              <a:spLocks/>
            </p:cNvSpPr>
            <p:nvPr/>
          </p:nvSpPr>
          <p:spPr bwMode="auto">
            <a:xfrm>
              <a:off x="4752287" y="3634821"/>
              <a:ext cx="73213" cy="87026"/>
            </a:xfrm>
            <a:custGeom>
              <a:avLst/>
              <a:gdLst/>
              <a:ahLst/>
              <a:cxnLst>
                <a:cxn ang="0">
                  <a:pos x="16" y="0"/>
                </a:cxn>
                <a:cxn ang="0">
                  <a:pos x="0" y="191"/>
                </a:cxn>
                <a:cxn ang="0">
                  <a:pos x="147" y="191"/>
                </a:cxn>
                <a:cxn ang="0">
                  <a:pos x="160" y="0"/>
                </a:cxn>
                <a:cxn ang="0">
                  <a:pos x="16" y="0"/>
                </a:cxn>
              </a:cxnLst>
              <a:rect l="0" t="0" r="r" b="b"/>
              <a:pathLst>
                <a:path w="160" h="191">
                  <a:moveTo>
                    <a:pt x="16" y="0"/>
                  </a:moveTo>
                  <a:lnTo>
                    <a:pt x="0" y="191"/>
                  </a:lnTo>
                  <a:lnTo>
                    <a:pt x="147" y="191"/>
                  </a:lnTo>
                  <a:lnTo>
                    <a:pt x="160" y="0"/>
                  </a:lnTo>
                  <a:lnTo>
                    <a:pt x="16" y="0"/>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79" name="Freeform 436"/>
            <p:cNvSpPr>
              <a:spLocks/>
            </p:cNvSpPr>
            <p:nvPr/>
          </p:nvSpPr>
          <p:spPr bwMode="auto">
            <a:xfrm>
              <a:off x="4551990" y="3634821"/>
              <a:ext cx="73213" cy="87026"/>
            </a:xfrm>
            <a:custGeom>
              <a:avLst/>
              <a:gdLst/>
              <a:ahLst/>
              <a:cxnLst>
                <a:cxn ang="0">
                  <a:pos x="145" y="191"/>
                </a:cxn>
                <a:cxn ang="0">
                  <a:pos x="158" y="0"/>
                </a:cxn>
                <a:cxn ang="0">
                  <a:pos x="15" y="0"/>
                </a:cxn>
                <a:cxn ang="0">
                  <a:pos x="0" y="191"/>
                </a:cxn>
                <a:cxn ang="0">
                  <a:pos x="145" y="191"/>
                </a:cxn>
              </a:cxnLst>
              <a:rect l="0" t="0" r="r" b="b"/>
              <a:pathLst>
                <a:path w="158" h="191">
                  <a:moveTo>
                    <a:pt x="145" y="191"/>
                  </a:moveTo>
                  <a:lnTo>
                    <a:pt x="158" y="0"/>
                  </a:lnTo>
                  <a:lnTo>
                    <a:pt x="15" y="0"/>
                  </a:lnTo>
                  <a:lnTo>
                    <a:pt x="0" y="191"/>
                  </a:lnTo>
                  <a:lnTo>
                    <a:pt x="145" y="191"/>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80" name="Freeform 437"/>
            <p:cNvSpPr>
              <a:spLocks/>
            </p:cNvSpPr>
            <p:nvPr/>
          </p:nvSpPr>
          <p:spPr bwMode="auto">
            <a:xfrm>
              <a:off x="4619676" y="3634821"/>
              <a:ext cx="71831" cy="87026"/>
            </a:xfrm>
            <a:custGeom>
              <a:avLst/>
              <a:gdLst/>
              <a:ahLst/>
              <a:cxnLst>
                <a:cxn ang="0">
                  <a:pos x="13" y="0"/>
                </a:cxn>
                <a:cxn ang="0">
                  <a:pos x="0" y="191"/>
                </a:cxn>
                <a:cxn ang="0">
                  <a:pos x="145" y="191"/>
                </a:cxn>
                <a:cxn ang="0">
                  <a:pos x="158" y="0"/>
                </a:cxn>
                <a:cxn ang="0">
                  <a:pos x="13" y="0"/>
                </a:cxn>
              </a:cxnLst>
              <a:rect l="0" t="0" r="r" b="b"/>
              <a:pathLst>
                <a:path w="158" h="191">
                  <a:moveTo>
                    <a:pt x="13" y="0"/>
                  </a:moveTo>
                  <a:lnTo>
                    <a:pt x="0" y="191"/>
                  </a:lnTo>
                  <a:lnTo>
                    <a:pt x="145" y="191"/>
                  </a:lnTo>
                  <a:lnTo>
                    <a:pt x="158" y="0"/>
                  </a:lnTo>
                  <a:lnTo>
                    <a:pt x="13" y="0"/>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81" name="Freeform 438"/>
            <p:cNvSpPr>
              <a:spLocks/>
            </p:cNvSpPr>
            <p:nvPr/>
          </p:nvSpPr>
          <p:spPr bwMode="auto">
            <a:xfrm>
              <a:off x="3951096" y="3634821"/>
              <a:ext cx="541495" cy="87026"/>
            </a:xfrm>
            <a:custGeom>
              <a:avLst/>
              <a:gdLst/>
              <a:ahLst/>
              <a:cxnLst>
                <a:cxn ang="0">
                  <a:pos x="1162" y="191"/>
                </a:cxn>
                <a:cxn ang="0">
                  <a:pos x="1175" y="0"/>
                </a:cxn>
                <a:cxn ang="0">
                  <a:pos x="13" y="0"/>
                </a:cxn>
                <a:cxn ang="0">
                  <a:pos x="0" y="191"/>
                </a:cxn>
                <a:cxn ang="0">
                  <a:pos x="1162" y="191"/>
                </a:cxn>
              </a:cxnLst>
              <a:rect l="0" t="0" r="r" b="b"/>
              <a:pathLst>
                <a:path w="1175" h="191">
                  <a:moveTo>
                    <a:pt x="1162" y="191"/>
                  </a:moveTo>
                  <a:lnTo>
                    <a:pt x="1175" y="0"/>
                  </a:lnTo>
                  <a:lnTo>
                    <a:pt x="13" y="0"/>
                  </a:lnTo>
                  <a:lnTo>
                    <a:pt x="0" y="191"/>
                  </a:lnTo>
                  <a:lnTo>
                    <a:pt x="1162" y="191"/>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82" name="Freeform 439"/>
            <p:cNvSpPr>
              <a:spLocks/>
            </p:cNvSpPr>
            <p:nvPr/>
          </p:nvSpPr>
          <p:spPr bwMode="auto">
            <a:xfrm>
              <a:off x="4485684" y="3634821"/>
              <a:ext cx="73213" cy="87026"/>
            </a:xfrm>
            <a:custGeom>
              <a:avLst/>
              <a:gdLst/>
              <a:ahLst/>
              <a:cxnLst>
                <a:cxn ang="0">
                  <a:pos x="13" y="0"/>
                </a:cxn>
                <a:cxn ang="0">
                  <a:pos x="0" y="191"/>
                </a:cxn>
                <a:cxn ang="0">
                  <a:pos x="144" y="191"/>
                </a:cxn>
                <a:cxn ang="0">
                  <a:pos x="159" y="0"/>
                </a:cxn>
                <a:cxn ang="0">
                  <a:pos x="13" y="0"/>
                </a:cxn>
              </a:cxnLst>
              <a:rect l="0" t="0" r="r" b="b"/>
              <a:pathLst>
                <a:path w="159" h="191">
                  <a:moveTo>
                    <a:pt x="13" y="0"/>
                  </a:moveTo>
                  <a:lnTo>
                    <a:pt x="0" y="191"/>
                  </a:lnTo>
                  <a:lnTo>
                    <a:pt x="144" y="191"/>
                  </a:lnTo>
                  <a:lnTo>
                    <a:pt x="159" y="0"/>
                  </a:lnTo>
                  <a:lnTo>
                    <a:pt x="13" y="0"/>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83" name="Freeform 440"/>
            <p:cNvSpPr>
              <a:spLocks/>
            </p:cNvSpPr>
            <p:nvPr/>
          </p:nvSpPr>
          <p:spPr bwMode="auto">
            <a:xfrm>
              <a:off x="3883409" y="3634821"/>
              <a:ext cx="73213" cy="87026"/>
            </a:xfrm>
            <a:custGeom>
              <a:avLst/>
              <a:gdLst/>
              <a:ahLst/>
              <a:cxnLst>
                <a:cxn ang="0">
                  <a:pos x="160" y="0"/>
                </a:cxn>
                <a:cxn ang="0">
                  <a:pos x="16" y="0"/>
                </a:cxn>
                <a:cxn ang="0">
                  <a:pos x="0" y="191"/>
                </a:cxn>
                <a:cxn ang="0">
                  <a:pos x="147" y="191"/>
                </a:cxn>
                <a:cxn ang="0">
                  <a:pos x="160" y="0"/>
                </a:cxn>
              </a:cxnLst>
              <a:rect l="0" t="0" r="r" b="b"/>
              <a:pathLst>
                <a:path w="160" h="191">
                  <a:moveTo>
                    <a:pt x="160" y="0"/>
                  </a:moveTo>
                  <a:lnTo>
                    <a:pt x="16" y="0"/>
                  </a:lnTo>
                  <a:lnTo>
                    <a:pt x="0" y="191"/>
                  </a:lnTo>
                  <a:lnTo>
                    <a:pt x="147" y="191"/>
                  </a:lnTo>
                  <a:lnTo>
                    <a:pt x="160" y="0"/>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84" name="Freeform 441"/>
            <p:cNvSpPr>
              <a:spLocks/>
            </p:cNvSpPr>
            <p:nvPr/>
          </p:nvSpPr>
          <p:spPr bwMode="auto">
            <a:xfrm>
              <a:off x="3817104" y="3634821"/>
              <a:ext cx="73213" cy="87026"/>
            </a:xfrm>
            <a:custGeom>
              <a:avLst/>
              <a:gdLst/>
              <a:ahLst/>
              <a:cxnLst>
                <a:cxn ang="0">
                  <a:pos x="145" y="191"/>
                </a:cxn>
                <a:cxn ang="0">
                  <a:pos x="161" y="0"/>
                </a:cxn>
                <a:cxn ang="0">
                  <a:pos x="15" y="0"/>
                </a:cxn>
                <a:cxn ang="0">
                  <a:pos x="0" y="191"/>
                </a:cxn>
                <a:cxn ang="0">
                  <a:pos x="145" y="191"/>
                </a:cxn>
              </a:cxnLst>
              <a:rect l="0" t="0" r="r" b="b"/>
              <a:pathLst>
                <a:path w="161" h="191">
                  <a:moveTo>
                    <a:pt x="145" y="191"/>
                  </a:moveTo>
                  <a:lnTo>
                    <a:pt x="161" y="0"/>
                  </a:lnTo>
                  <a:lnTo>
                    <a:pt x="15" y="0"/>
                  </a:lnTo>
                  <a:lnTo>
                    <a:pt x="0" y="191"/>
                  </a:lnTo>
                  <a:lnTo>
                    <a:pt x="145" y="191"/>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85" name="Freeform 442"/>
            <p:cNvSpPr>
              <a:spLocks/>
            </p:cNvSpPr>
            <p:nvPr/>
          </p:nvSpPr>
          <p:spPr bwMode="auto">
            <a:xfrm>
              <a:off x="3750798" y="3634821"/>
              <a:ext cx="73213" cy="87026"/>
            </a:xfrm>
            <a:custGeom>
              <a:avLst/>
              <a:gdLst/>
              <a:ahLst/>
              <a:cxnLst>
                <a:cxn ang="0">
                  <a:pos x="144" y="191"/>
                </a:cxn>
                <a:cxn ang="0">
                  <a:pos x="159" y="0"/>
                </a:cxn>
                <a:cxn ang="0">
                  <a:pos x="13" y="0"/>
                </a:cxn>
                <a:cxn ang="0">
                  <a:pos x="0" y="191"/>
                </a:cxn>
                <a:cxn ang="0">
                  <a:pos x="144" y="191"/>
                </a:cxn>
              </a:cxnLst>
              <a:rect l="0" t="0" r="r" b="b"/>
              <a:pathLst>
                <a:path w="159" h="191">
                  <a:moveTo>
                    <a:pt x="144" y="191"/>
                  </a:moveTo>
                  <a:lnTo>
                    <a:pt x="159" y="0"/>
                  </a:lnTo>
                  <a:lnTo>
                    <a:pt x="13" y="0"/>
                  </a:lnTo>
                  <a:lnTo>
                    <a:pt x="0" y="191"/>
                  </a:lnTo>
                  <a:lnTo>
                    <a:pt x="144" y="191"/>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87" name="Freeform 444"/>
            <p:cNvSpPr>
              <a:spLocks/>
            </p:cNvSpPr>
            <p:nvPr/>
          </p:nvSpPr>
          <p:spPr bwMode="auto">
            <a:xfrm>
              <a:off x="3683111" y="3634821"/>
              <a:ext cx="73213" cy="87026"/>
            </a:xfrm>
            <a:custGeom>
              <a:avLst/>
              <a:gdLst/>
              <a:ahLst/>
              <a:cxnLst>
                <a:cxn ang="0">
                  <a:pos x="4" y="156"/>
                </a:cxn>
                <a:cxn ang="0">
                  <a:pos x="0" y="191"/>
                </a:cxn>
                <a:cxn ang="0">
                  <a:pos x="145" y="191"/>
                </a:cxn>
                <a:cxn ang="0">
                  <a:pos x="158" y="0"/>
                </a:cxn>
                <a:cxn ang="0">
                  <a:pos x="80" y="0"/>
                </a:cxn>
                <a:cxn ang="0">
                  <a:pos x="4" y="156"/>
                </a:cxn>
              </a:cxnLst>
              <a:rect l="0" t="0" r="r" b="b"/>
              <a:pathLst>
                <a:path w="158" h="191">
                  <a:moveTo>
                    <a:pt x="4" y="156"/>
                  </a:moveTo>
                  <a:lnTo>
                    <a:pt x="0" y="191"/>
                  </a:lnTo>
                  <a:lnTo>
                    <a:pt x="145" y="191"/>
                  </a:lnTo>
                  <a:lnTo>
                    <a:pt x="158" y="0"/>
                  </a:lnTo>
                  <a:lnTo>
                    <a:pt x="80" y="0"/>
                  </a:lnTo>
                  <a:lnTo>
                    <a:pt x="4" y="156"/>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88" name="Rectangle 445"/>
            <p:cNvSpPr>
              <a:spLocks noChangeArrowheads="1"/>
            </p:cNvSpPr>
            <p:nvPr/>
          </p:nvSpPr>
          <p:spPr bwMode="auto">
            <a:xfrm>
              <a:off x="3677586" y="3721847"/>
              <a:ext cx="1310915" cy="8288"/>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89" name="Rectangle 446"/>
            <p:cNvSpPr>
              <a:spLocks noChangeArrowheads="1"/>
            </p:cNvSpPr>
            <p:nvPr/>
          </p:nvSpPr>
          <p:spPr bwMode="auto">
            <a:xfrm>
              <a:off x="3677586" y="3763288"/>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90" name="Rectangle 447"/>
            <p:cNvSpPr>
              <a:spLocks noChangeArrowheads="1"/>
            </p:cNvSpPr>
            <p:nvPr/>
          </p:nvSpPr>
          <p:spPr bwMode="auto">
            <a:xfrm>
              <a:off x="3677586" y="3746712"/>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91" name="Freeform 448"/>
            <p:cNvSpPr>
              <a:spLocks/>
            </p:cNvSpPr>
            <p:nvPr/>
          </p:nvSpPr>
          <p:spPr bwMode="auto">
            <a:xfrm>
              <a:off x="3677586" y="3730135"/>
              <a:ext cx="1310915" cy="16576"/>
            </a:xfrm>
            <a:custGeom>
              <a:avLst/>
              <a:gdLst/>
              <a:ahLst/>
              <a:cxnLst>
                <a:cxn ang="0">
                  <a:pos x="2848" y="36"/>
                </a:cxn>
                <a:cxn ang="0">
                  <a:pos x="2848" y="21"/>
                </a:cxn>
                <a:cxn ang="0">
                  <a:pos x="2848" y="0"/>
                </a:cxn>
                <a:cxn ang="0">
                  <a:pos x="0" y="0"/>
                </a:cxn>
                <a:cxn ang="0">
                  <a:pos x="0" y="36"/>
                </a:cxn>
                <a:cxn ang="0">
                  <a:pos x="2848" y="36"/>
                </a:cxn>
              </a:cxnLst>
              <a:rect l="0" t="0" r="r" b="b"/>
              <a:pathLst>
                <a:path w="2848" h="36">
                  <a:moveTo>
                    <a:pt x="2848" y="36"/>
                  </a:moveTo>
                  <a:lnTo>
                    <a:pt x="2848" y="21"/>
                  </a:lnTo>
                  <a:lnTo>
                    <a:pt x="2848" y="0"/>
                  </a:lnTo>
                  <a:lnTo>
                    <a:pt x="0" y="0"/>
                  </a:lnTo>
                  <a:lnTo>
                    <a:pt x="0" y="36"/>
                  </a:lnTo>
                  <a:lnTo>
                    <a:pt x="2848" y="36"/>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92" name="Rectangle 449"/>
            <p:cNvSpPr>
              <a:spLocks noChangeArrowheads="1"/>
            </p:cNvSpPr>
            <p:nvPr/>
          </p:nvSpPr>
          <p:spPr bwMode="auto">
            <a:xfrm>
              <a:off x="3677586" y="3813017"/>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93" name="Rectangle 450"/>
            <p:cNvSpPr>
              <a:spLocks noChangeArrowheads="1"/>
            </p:cNvSpPr>
            <p:nvPr/>
          </p:nvSpPr>
          <p:spPr bwMode="auto">
            <a:xfrm>
              <a:off x="3677586" y="3796441"/>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94" name="Rectangle 451"/>
            <p:cNvSpPr>
              <a:spLocks noChangeArrowheads="1"/>
            </p:cNvSpPr>
            <p:nvPr/>
          </p:nvSpPr>
          <p:spPr bwMode="auto">
            <a:xfrm>
              <a:off x="3677586" y="3779864"/>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95" name="Rectangle 452"/>
            <p:cNvSpPr>
              <a:spLocks noChangeArrowheads="1"/>
            </p:cNvSpPr>
            <p:nvPr/>
          </p:nvSpPr>
          <p:spPr bwMode="auto">
            <a:xfrm>
              <a:off x="3677586" y="3847551"/>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96" name="Rectangle 453"/>
            <p:cNvSpPr>
              <a:spLocks noChangeArrowheads="1"/>
            </p:cNvSpPr>
            <p:nvPr/>
          </p:nvSpPr>
          <p:spPr bwMode="auto">
            <a:xfrm>
              <a:off x="3677586" y="4031273"/>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97" name="Rectangle 454"/>
            <p:cNvSpPr>
              <a:spLocks noChangeArrowheads="1"/>
            </p:cNvSpPr>
            <p:nvPr/>
          </p:nvSpPr>
          <p:spPr bwMode="auto">
            <a:xfrm>
              <a:off x="3677586" y="3998120"/>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98" name="Rectangle 455"/>
            <p:cNvSpPr>
              <a:spLocks noChangeArrowheads="1"/>
            </p:cNvSpPr>
            <p:nvPr/>
          </p:nvSpPr>
          <p:spPr bwMode="auto">
            <a:xfrm>
              <a:off x="3677586" y="4014696"/>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199" name="Rectangle 456"/>
            <p:cNvSpPr>
              <a:spLocks noChangeArrowheads="1"/>
            </p:cNvSpPr>
            <p:nvPr/>
          </p:nvSpPr>
          <p:spPr bwMode="auto">
            <a:xfrm>
              <a:off x="3677586" y="3864127"/>
              <a:ext cx="1310915" cy="133993"/>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00" name="Rectangle 457"/>
            <p:cNvSpPr>
              <a:spLocks noChangeArrowheads="1"/>
            </p:cNvSpPr>
            <p:nvPr/>
          </p:nvSpPr>
          <p:spPr bwMode="auto">
            <a:xfrm>
              <a:off x="3677586" y="3829593"/>
              <a:ext cx="1310915" cy="17958"/>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01" name="Rectangle 458"/>
            <p:cNvSpPr>
              <a:spLocks noChangeArrowheads="1"/>
            </p:cNvSpPr>
            <p:nvPr/>
          </p:nvSpPr>
          <p:spPr bwMode="auto">
            <a:xfrm>
              <a:off x="3677586" y="4064425"/>
              <a:ext cx="1310915" cy="8288"/>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02" name="Rectangle 459"/>
            <p:cNvSpPr>
              <a:spLocks noChangeArrowheads="1"/>
            </p:cNvSpPr>
            <p:nvPr/>
          </p:nvSpPr>
          <p:spPr bwMode="auto">
            <a:xfrm>
              <a:off x="3677586" y="4047849"/>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03" name="Line 460"/>
            <p:cNvSpPr>
              <a:spLocks noChangeShapeType="1"/>
            </p:cNvSpPr>
            <p:nvPr/>
          </p:nvSpPr>
          <p:spPr bwMode="auto">
            <a:xfrm flipH="1">
              <a:off x="4988501" y="3634821"/>
              <a:ext cx="42823" cy="104984"/>
            </a:xfrm>
            <a:prstGeom prst="line">
              <a:avLst/>
            </a:prstGeom>
            <a:no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04" name="Freeform 461"/>
            <p:cNvSpPr>
              <a:spLocks/>
            </p:cNvSpPr>
            <p:nvPr/>
          </p:nvSpPr>
          <p:spPr bwMode="auto">
            <a:xfrm>
              <a:off x="3677586" y="3721847"/>
              <a:ext cx="1310915" cy="17958"/>
            </a:xfrm>
            <a:custGeom>
              <a:avLst/>
              <a:gdLst/>
              <a:ahLst/>
              <a:cxnLst>
                <a:cxn ang="0">
                  <a:pos x="2848" y="38"/>
                </a:cxn>
                <a:cxn ang="0">
                  <a:pos x="2848" y="0"/>
                </a:cxn>
                <a:cxn ang="0">
                  <a:pos x="0" y="0"/>
                </a:cxn>
              </a:cxnLst>
              <a:rect l="0" t="0" r="r" b="b"/>
              <a:pathLst>
                <a:path w="2848" h="38">
                  <a:moveTo>
                    <a:pt x="2848" y="38"/>
                  </a:moveTo>
                  <a:lnTo>
                    <a:pt x="2848" y="0"/>
                  </a:lnTo>
                  <a:lnTo>
                    <a:pt x="0" y="0"/>
                  </a:lnTo>
                </a:path>
              </a:pathLst>
            </a:custGeom>
            <a:solidFill>
              <a:srgbClr val="74C167">
                <a:lumMod val="60000"/>
                <a:lumOff val="4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05" name="Line 462"/>
            <p:cNvSpPr>
              <a:spLocks noChangeShapeType="1"/>
            </p:cNvSpPr>
            <p:nvPr/>
          </p:nvSpPr>
          <p:spPr bwMode="auto">
            <a:xfrm flipV="1">
              <a:off x="4988501" y="3739804"/>
              <a:ext cx="1382" cy="332909"/>
            </a:xfrm>
            <a:prstGeom prst="line">
              <a:avLst/>
            </a:prstGeom>
            <a:no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06" name="Freeform 463"/>
            <p:cNvSpPr>
              <a:spLocks/>
            </p:cNvSpPr>
            <p:nvPr/>
          </p:nvSpPr>
          <p:spPr bwMode="auto">
            <a:xfrm>
              <a:off x="3677586" y="3634821"/>
              <a:ext cx="1353737" cy="87026"/>
            </a:xfrm>
            <a:custGeom>
              <a:avLst/>
              <a:gdLst/>
              <a:ahLst/>
              <a:cxnLst>
                <a:cxn ang="0">
                  <a:pos x="0" y="191"/>
                </a:cxn>
                <a:cxn ang="0">
                  <a:pos x="94" y="0"/>
                </a:cxn>
                <a:cxn ang="0">
                  <a:pos x="2942" y="0"/>
                </a:cxn>
              </a:cxnLst>
              <a:rect l="0" t="0" r="r" b="b"/>
              <a:pathLst>
                <a:path w="2942" h="191">
                  <a:moveTo>
                    <a:pt x="0" y="191"/>
                  </a:moveTo>
                  <a:lnTo>
                    <a:pt x="94" y="0"/>
                  </a:lnTo>
                  <a:lnTo>
                    <a:pt x="2942" y="0"/>
                  </a:lnTo>
                </a:path>
              </a:pathLst>
            </a:custGeom>
            <a:solidFill>
              <a:srgbClr val="74C167">
                <a:lumMod val="60000"/>
                <a:lumOff val="4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07" name="Freeform 464"/>
            <p:cNvSpPr>
              <a:spLocks/>
            </p:cNvSpPr>
            <p:nvPr/>
          </p:nvSpPr>
          <p:spPr bwMode="auto">
            <a:xfrm>
              <a:off x="3677586" y="3721847"/>
              <a:ext cx="1310915" cy="350867"/>
            </a:xfrm>
            <a:custGeom>
              <a:avLst/>
              <a:gdLst/>
              <a:ahLst/>
              <a:cxnLst>
                <a:cxn ang="0">
                  <a:pos x="0" y="0"/>
                </a:cxn>
                <a:cxn ang="0">
                  <a:pos x="0" y="761"/>
                </a:cxn>
                <a:cxn ang="0">
                  <a:pos x="2848" y="761"/>
                </a:cxn>
              </a:cxnLst>
              <a:rect l="0" t="0" r="r" b="b"/>
              <a:pathLst>
                <a:path w="2848" h="761">
                  <a:moveTo>
                    <a:pt x="0" y="0"/>
                  </a:moveTo>
                  <a:lnTo>
                    <a:pt x="0" y="761"/>
                  </a:lnTo>
                  <a:lnTo>
                    <a:pt x="2848" y="761"/>
                  </a:lnTo>
                </a:path>
              </a:pathLst>
            </a:custGeom>
            <a:solidFill>
              <a:srgbClr val="74C167">
                <a:lumMod val="60000"/>
                <a:lumOff val="4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08" name="Freeform 465"/>
            <p:cNvSpPr>
              <a:spLocks/>
            </p:cNvSpPr>
            <p:nvPr/>
          </p:nvSpPr>
          <p:spPr bwMode="auto">
            <a:xfrm>
              <a:off x="4988501" y="3634821"/>
              <a:ext cx="42823" cy="437893"/>
            </a:xfrm>
            <a:custGeom>
              <a:avLst/>
              <a:gdLst/>
              <a:ahLst/>
              <a:cxnLst>
                <a:cxn ang="0">
                  <a:pos x="94" y="0"/>
                </a:cxn>
                <a:cxn ang="0">
                  <a:pos x="94" y="762"/>
                </a:cxn>
                <a:cxn ang="0">
                  <a:pos x="0" y="952"/>
                </a:cxn>
              </a:cxnLst>
              <a:rect l="0" t="0" r="r" b="b"/>
              <a:pathLst>
                <a:path w="94" h="952">
                  <a:moveTo>
                    <a:pt x="94" y="0"/>
                  </a:moveTo>
                  <a:lnTo>
                    <a:pt x="94" y="762"/>
                  </a:lnTo>
                  <a:lnTo>
                    <a:pt x="0" y="952"/>
                  </a:lnTo>
                </a:path>
              </a:pathLst>
            </a:custGeom>
            <a:solidFill>
              <a:srgbClr val="74C167">
                <a:lumMod val="60000"/>
                <a:lumOff val="4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09" name="Rectangle 466"/>
            <p:cNvSpPr>
              <a:spLocks noChangeArrowheads="1"/>
            </p:cNvSpPr>
            <p:nvPr/>
          </p:nvSpPr>
          <p:spPr bwMode="auto">
            <a:xfrm>
              <a:off x="3931757" y="3817161"/>
              <a:ext cx="376706" cy="138499"/>
            </a:xfrm>
            <a:prstGeom prst="rect">
              <a:avLst/>
            </a:prstGeom>
            <a:solidFill>
              <a:srgbClr val="74C167">
                <a:lumMod val="60000"/>
                <a:lumOff val="40000"/>
              </a:srgbClr>
            </a:solid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defRPr/>
              </a:pPr>
              <a:r>
                <a:rPr lang="en-US" sz="900" b="1" kern="0">
                  <a:solidFill>
                    <a:srgbClr val="000000"/>
                  </a:solidFill>
                  <a:cs typeface="Calibri" pitchFamily="34" charset="0"/>
                </a:rPr>
                <a:t>2 - MAC</a:t>
              </a:r>
              <a:endParaRPr lang="en-US" sz="900" kern="0">
                <a:solidFill>
                  <a:srgbClr val="000000"/>
                </a:solidFill>
                <a:cs typeface="Calibri" pitchFamily="34" charset="0"/>
              </a:endParaRPr>
            </a:p>
          </p:txBody>
        </p:sp>
        <p:sp>
          <p:nvSpPr>
            <p:cNvPr id="1210" name="Freeform 467"/>
            <p:cNvSpPr>
              <a:spLocks/>
            </p:cNvSpPr>
            <p:nvPr/>
          </p:nvSpPr>
          <p:spPr bwMode="auto">
            <a:xfrm>
              <a:off x="4988501" y="4121061"/>
              <a:ext cx="42823" cy="437893"/>
            </a:xfrm>
            <a:custGeom>
              <a:avLst/>
              <a:gdLst/>
              <a:ahLst/>
              <a:cxnLst>
                <a:cxn ang="0">
                  <a:pos x="94" y="762"/>
                </a:cxn>
                <a:cxn ang="0">
                  <a:pos x="94" y="0"/>
                </a:cxn>
                <a:cxn ang="0">
                  <a:pos x="0" y="229"/>
                </a:cxn>
                <a:cxn ang="0">
                  <a:pos x="0" y="951"/>
                </a:cxn>
                <a:cxn ang="0">
                  <a:pos x="94" y="762"/>
                </a:cxn>
              </a:cxnLst>
              <a:rect l="0" t="0" r="r" b="b"/>
              <a:pathLst>
                <a:path w="94" h="951">
                  <a:moveTo>
                    <a:pt x="94" y="762"/>
                  </a:moveTo>
                  <a:lnTo>
                    <a:pt x="94" y="0"/>
                  </a:lnTo>
                  <a:lnTo>
                    <a:pt x="0" y="229"/>
                  </a:lnTo>
                  <a:lnTo>
                    <a:pt x="0" y="951"/>
                  </a:lnTo>
                  <a:lnTo>
                    <a:pt x="94" y="762"/>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11" name="Freeform 468"/>
            <p:cNvSpPr>
              <a:spLocks/>
            </p:cNvSpPr>
            <p:nvPr/>
          </p:nvSpPr>
          <p:spPr bwMode="auto">
            <a:xfrm>
              <a:off x="4953966" y="4121061"/>
              <a:ext cx="71831" cy="104984"/>
            </a:xfrm>
            <a:custGeom>
              <a:avLst/>
              <a:gdLst/>
              <a:ahLst/>
              <a:cxnLst>
                <a:cxn ang="0">
                  <a:pos x="155" y="41"/>
                </a:cxn>
                <a:cxn ang="0">
                  <a:pos x="156" y="0"/>
                </a:cxn>
                <a:cxn ang="0">
                  <a:pos x="13" y="0"/>
                </a:cxn>
                <a:cxn ang="0">
                  <a:pos x="0" y="191"/>
                </a:cxn>
                <a:cxn ang="0">
                  <a:pos x="75" y="191"/>
                </a:cxn>
                <a:cxn ang="0">
                  <a:pos x="75" y="229"/>
                </a:cxn>
                <a:cxn ang="0">
                  <a:pos x="155" y="41"/>
                </a:cxn>
              </a:cxnLst>
              <a:rect l="0" t="0" r="r" b="b"/>
              <a:pathLst>
                <a:path w="156" h="229">
                  <a:moveTo>
                    <a:pt x="155" y="41"/>
                  </a:moveTo>
                  <a:lnTo>
                    <a:pt x="156" y="0"/>
                  </a:lnTo>
                  <a:lnTo>
                    <a:pt x="13" y="0"/>
                  </a:lnTo>
                  <a:lnTo>
                    <a:pt x="0" y="191"/>
                  </a:lnTo>
                  <a:lnTo>
                    <a:pt x="75" y="191"/>
                  </a:lnTo>
                  <a:lnTo>
                    <a:pt x="75" y="229"/>
                  </a:lnTo>
                  <a:lnTo>
                    <a:pt x="155" y="41"/>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12" name="Freeform 469"/>
            <p:cNvSpPr>
              <a:spLocks/>
            </p:cNvSpPr>
            <p:nvPr/>
          </p:nvSpPr>
          <p:spPr bwMode="auto">
            <a:xfrm>
              <a:off x="5025797" y="4121061"/>
              <a:ext cx="5525" cy="17958"/>
            </a:xfrm>
            <a:custGeom>
              <a:avLst/>
              <a:gdLst/>
              <a:ahLst/>
              <a:cxnLst>
                <a:cxn ang="0">
                  <a:pos x="1" y="0"/>
                </a:cxn>
                <a:cxn ang="0">
                  <a:pos x="0" y="41"/>
                </a:cxn>
                <a:cxn ang="0">
                  <a:pos x="14" y="0"/>
                </a:cxn>
                <a:cxn ang="0">
                  <a:pos x="1" y="0"/>
                </a:cxn>
              </a:cxnLst>
              <a:rect l="0" t="0" r="r" b="b"/>
              <a:pathLst>
                <a:path w="14" h="41">
                  <a:moveTo>
                    <a:pt x="1" y="0"/>
                  </a:moveTo>
                  <a:lnTo>
                    <a:pt x="0" y="41"/>
                  </a:lnTo>
                  <a:lnTo>
                    <a:pt x="14" y="0"/>
                  </a:lnTo>
                  <a:lnTo>
                    <a:pt x="1" y="0"/>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13" name="Freeform 470"/>
            <p:cNvSpPr>
              <a:spLocks/>
            </p:cNvSpPr>
            <p:nvPr/>
          </p:nvSpPr>
          <p:spPr bwMode="auto">
            <a:xfrm>
              <a:off x="4886280" y="4121061"/>
              <a:ext cx="73213" cy="87026"/>
            </a:xfrm>
            <a:custGeom>
              <a:avLst/>
              <a:gdLst/>
              <a:ahLst/>
              <a:cxnLst>
                <a:cxn ang="0">
                  <a:pos x="146" y="191"/>
                </a:cxn>
                <a:cxn ang="0">
                  <a:pos x="159" y="0"/>
                </a:cxn>
                <a:cxn ang="0">
                  <a:pos x="13" y="0"/>
                </a:cxn>
                <a:cxn ang="0">
                  <a:pos x="0" y="191"/>
                </a:cxn>
                <a:cxn ang="0">
                  <a:pos x="146" y="191"/>
                </a:cxn>
              </a:cxnLst>
              <a:rect l="0" t="0" r="r" b="b"/>
              <a:pathLst>
                <a:path w="159" h="191">
                  <a:moveTo>
                    <a:pt x="146" y="191"/>
                  </a:moveTo>
                  <a:lnTo>
                    <a:pt x="159" y="0"/>
                  </a:lnTo>
                  <a:lnTo>
                    <a:pt x="13" y="0"/>
                  </a:lnTo>
                  <a:lnTo>
                    <a:pt x="0" y="191"/>
                  </a:lnTo>
                  <a:lnTo>
                    <a:pt x="146" y="191"/>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14" name="Freeform 471"/>
            <p:cNvSpPr>
              <a:spLocks/>
            </p:cNvSpPr>
            <p:nvPr/>
          </p:nvSpPr>
          <p:spPr bwMode="auto">
            <a:xfrm>
              <a:off x="4819974" y="4121061"/>
              <a:ext cx="73213" cy="87026"/>
            </a:xfrm>
            <a:custGeom>
              <a:avLst/>
              <a:gdLst/>
              <a:ahLst/>
              <a:cxnLst>
                <a:cxn ang="0">
                  <a:pos x="145" y="191"/>
                </a:cxn>
                <a:cxn ang="0">
                  <a:pos x="158" y="0"/>
                </a:cxn>
                <a:cxn ang="0">
                  <a:pos x="13" y="0"/>
                </a:cxn>
                <a:cxn ang="0">
                  <a:pos x="0" y="191"/>
                </a:cxn>
                <a:cxn ang="0">
                  <a:pos x="145" y="191"/>
                </a:cxn>
              </a:cxnLst>
              <a:rect l="0" t="0" r="r" b="b"/>
              <a:pathLst>
                <a:path w="158" h="191">
                  <a:moveTo>
                    <a:pt x="145" y="191"/>
                  </a:moveTo>
                  <a:lnTo>
                    <a:pt x="158" y="0"/>
                  </a:lnTo>
                  <a:lnTo>
                    <a:pt x="13" y="0"/>
                  </a:lnTo>
                  <a:lnTo>
                    <a:pt x="0" y="191"/>
                  </a:lnTo>
                  <a:lnTo>
                    <a:pt x="145" y="191"/>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15" name="Freeform 472"/>
            <p:cNvSpPr>
              <a:spLocks/>
            </p:cNvSpPr>
            <p:nvPr/>
          </p:nvSpPr>
          <p:spPr bwMode="auto">
            <a:xfrm>
              <a:off x="4685981" y="4121061"/>
              <a:ext cx="73213" cy="87026"/>
            </a:xfrm>
            <a:custGeom>
              <a:avLst/>
              <a:gdLst/>
              <a:ahLst/>
              <a:cxnLst>
                <a:cxn ang="0">
                  <a:pos x="144" y="191"/>
                </a:cxn>
                <a:cxn ang="0">
                  <a:pos x="160" y="0"/>
                </a:cxn>
                <a:cxn ang="0">
                  <a:pos x="13" y="0"/>
                </a:cxn>
                <a:cxn ang="0">
                  <a:pos x="0" y="191"/>
                </a:cxn>
                <a:cxn ang="0">
                  <a:pos x="144" y="191"/>
                </a:cxn>
              </a:cxnLst>
              <a:rect l="0" t="0" r="r" b="b"/>
              <a:pathLst>
                <a:path w="160" h="191">
                  <a:moveTo>
                    <a:pt x="144" y="191"/>
                  </a:moveTo>
                  <a:lnTo>
                    <a:pt x="160" y="0"/>
                  </a:lnTo>
                  <a:lnTo>
                    <a:pt x="13" y="0"/>
                  </a:lnTo>
                  <a:lnTo>
                    <a:pt x="0" y="191"/>
                  </a:lnTo>
                  <a:lnTo>
                    <a:pt x="144" y="191"/>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16" name="Freeform 473"/>
            <p:cNvSpPr>
              <a:spLocks/>
            </p:cNvSpPr>
            <p:nvPr/>
          </p:nvSpPr>
          <p:spPr bwMode="auto">
            <a:xfrm>
              <a:off x="4752287" y="4121061"/>
              <a:ext cx="73213" cy="87026"/>
            </a:xfrm>
            <a:custGeom>
              <a:avLst/>
              <a:gdLst/>
              <a:ahLst/>
              <a:cxnLst>
                <a:cxn ang="0">
                  <a:pos x="16" y="0"/>
                </a:cxn>
                <a:cxn ang="0">
                  <a:pos x="0" y="191"/>
                </a:cxn>
                <a:cxn ang="0">
                  <a:pos x="147" y="191"/>
                </a:cxn>
                <a:cxn ang="0">
                  <a:pos x="160" y="0"/>
                </a:cxn>
                <a:cxn ang="0">
                  <a:pos x="16" y="0"/>
                </a:cxn>
              </a:cxnLst>
              <a:rect l="0" t="0" r="r" b="b"/>
              <a:pathLst>
                <a:path w="160" h="191">
                  <a:moveTo>
                    <a:pt x="16" y="0"/>
                  </a:moveTo>
                  <a:lnTo>
                    <a:pt x="0" y="191"/>
                  </a:lnTo>
                  <a:lnTo>
                    <a:pt x="147" y="191"/>
                  </a:lnTo>
                  <a:lnTo>
                    <a:pt x="160" y="0"/>
                  </a:lnTo>
                  <a:lnTo>
                    <a:pt x="16" y="0"/>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17" name="Freeform 474"/>
            <p:cNvSpPr>
              <a:spLocks/>
            </p:cNvSpPr>
            <p:nvPr/>
          </p:nvSpPr>
          <p:spPr bwMode="auto">
            <a:xfrm>
              <a:off x="4551990" y="4121061"/>
              <a:ext cx="73213" cy="87026"/>
            </a:xfrm>
            <a:custGeom>
              <a:avLst/>
              <a:gdLst/>
              <a:ahLst/>
              <a:cxnLst>
                <a:cxn ang="0">
                  <a:pos x="145" y="191"/>
                </a:cxn>
                <a:cxn ang="0">
                  <a:pos x="158" y="0"/>
                </a:cxn>
                <a:cxn ang="0">
                  <a:pos x="15" y="0"/>
                </a:cxn>
                <a:cxn ang="0">
                  <a:pos x="0" y="191"/>
                </a:cxn>
                <a:cxn ang="0">
                  <a:pos x="145" y="191"/>
                </a:cxn>
              </a:cxnLst>
              <a:rect l="0" t="0" r="r" b="b"/>
              <a:pathLst>
                <a:path w="158" h="191">
                  <a:moveTo>
                    <a:pt x="145" y="191"/>
                  </a:moveTo>
                  <a:lnTo>
                    <a:pt x="158" y="0"/>
                  </a:lnTo>
                  <a:lnTo>
                    <a:pt x="15" y="0"/>
                  </a:lnTo>
                  <a:lnTo>
                    <a:pt x="0" y="191"/>
                  </a:lnTo>
                  <a:lnTo>
                    <a:pt x="145" y="191"/>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18" name="Freeform 475"/>
            <p:cNvSpPr>
              <a:spLocks/>
            </p:cNvSpPr>
            <p:nvPr/>
          </p:nvSpPr>
          <p:spPr bwMode="auto">
            <a:xfrm>
              <a:off x="4619676" y="4121061"/>
              <a:ext cx="71831" cy="87026"/>
            </a:xfrm>
            <a:custGeom>
              <a:avLst/>
              <a:gdLst/>
              <a:ahLst/>
              <a:cxnLst>
                <a:cxn ang="0">
                  <a:pos x="13" y="0"/>
                </a:cxn>
                <a:cxn ang="0">
                  <a:pos x="0" y="191"/>
                </a:cxn>
                <a:cxn ang="0">
                  <a:pos x="145" y="191"/>
                </a:cxn>
                <a:cxn ang="0">
                  <a:pos x="158" y="0"/>
                </a:cxn>
                <a:cxn ang="0">
                  <a:pos x="13" y="0"/>
                </a:cxn>
              </a:cxnLst>
              <a:rect l="0" t="0" r="r" b="b"/>
              <a:pathLst>
                <a:path w="158" h="191">
                  <a:moveTo>
                    <a:pt x="13" y="0"/>
                  </a:moveTo>
                  <a:lnTo>
                    <a:pt x="0" y="191"/>
                  </a:lnTo>
                  <a:lnTo>
                    <a:pt x="145" y="191"/>
                  </a:lnTo>
                  <a:lnTo>
                    <a:pt x="158" y="0"/>
                  </a:lnTo>
                  <a:lnTo>
                    <a:pt x="13" y="0"/>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19" name="Freeform 476"/>
            <p:cNvSpPr>
              <a:spLocks/>
            </p:cNvSpPr>
            <p:nvPr/>
          </p:nvSpPr>
          <p:spPr bwMode="auto">
            <a:xfrm>
              <a:off x="3951096" y="4121061"/>
              <a:ext cx="541495" cy="87026"/>
            </a:xfrm>
            <a:custGeom>
              <a:avLst/>
              <a:gdLst/>
              <a:ahLst/>
              <a:cxnLst>
                <a:cxn ang="0">
                  <a:pos x="1162" y="191"/>
                </a:cxn>
                <a:cxn ang="0">
                  <a:pos x="1175" y="0"/>
                </a:cxn>
                <a:cxn ang="0">
                  <a:pos x="13" y="0"/>
                </a:cxn>
                <a:cxn ang="0">
                  <a:pos x="0" y="191"/>
                </a:cxn>
                <a:cxn ang="0">
                  <a:pos x="1162" y="191"/>
                </a:cxn>
              </a:cxnLst>
              <a:rect l="0" t="0" r="r" b="b"/>
              <a:pathLst>
                <a:path w="1175" h="191">
                  <a:moveTo>
                    <a:pt x="1162" y="191"/>
                  </a:moveTo>
                  <a:lnTo>
                    <a:pt x="1175" y="0"/>
                  </a:lnTo>
                  <a:lnTo>
                    <a:pt x="13" y="0"/>
                  </a:lnTo>
                  <a:lnTo>
                    <a:pt x="0" y="191"/>
                  </a:lnTo>
                  <a:lnTo>
                    <a:pt x="1162" y="191"/>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20" name="Freeform 477"/>
            <p:cNvSpPr>
              <a:spLocks/>
            </p:cNvSpPr>
            <p:nvPr/>
          </p:nvSpPr>
          <p:spPr bwMode="auto">
            <a:xfrm>
              <a:off x="4485684" y="4121061"/>
              <a:ext cx="73213" cy="87026"/>
            </a:xfrm>
            <a:custGeom>
              <a:avLst/>
              <a:gdLst/>
              <a:ahLst/>
              <a:cxnLst>
                <a:cxn ang="0">
                  <a:pos x="13" y="0"/>
                </a:cxn>
                <a:cxn ang="0">
                  <a:pos x="0" y="191"/>
                </a:cxn>
                <a:cxn ang="0">
                  <a:pos x="144" y="191"/>
                </a:cxn>
                <a:cxn ang="0">
                  <a:pos x="159" y="0"/>
                </a:cxn>
                <a:cxn ang="0">
                  <a:pos x="13" y="0"/>
                </a:cxn>
              </a:cxnLst>
              <a:rect l="0" t="0" r="r" b="b"/>
              <a:pathLst>
                <a:path w="159" h="191">
                  <a:moveTo>
                    <a:pt x="13" y="0"/>
                  </a:moveTo>
                  <a:lnTo>
                    <a:pt x="0" y="191"/>
                  </a:lnTo>
                  <a:lnTo>
                    <a:pt x="144" y="191"/>
                  </a:lnTo>
                  <a:lnTo>
                    <a:pt x="159" y="0"/>
                  </a:lnTo>
                  <a:lnTo>
                    <a:pt x="13" y="0"/>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21" name="Freeform 478"/>
            <p:cNvSpPr>
              <a:spLocks/>
            </p:cNvSpPr>
            <p:nvPr/>
          </p:nvSpPr>
          <p:spPr bwMode="auto">
            <a:xfrm>
              <a:off x="3883409" y="4121061"/>
              <a:ext cx="73213" cy="87026"/>
            </a:xfrm>
            <a:custGeom>
              <a:avLst/>
              <a:gdLst/>
              <a:ahLst/>
              <a:cxnLst>
                <a:cxn ang="0">
                  <a:pos x="160" y="0"/>
                </a:cxn>
                <a:cxn ang="0">
                  <a:pos x="16" y="0"/>
                </a:cxn>
                <a:cxn ang="0">
                  <a:pos x="0" y="191"/>
                </a:cxn>
                <a:cxn ang="0">
                  <a:pos x="147" y="191"/>
                </a:cxn>
                <a:cxn ang="0">
                  <a:pos x="160" y="0"/>
                </a:cxn>
              </a:cxnLst>
              <a:rect l="0" t="0" r="r" b="b"/>
              <a:pathLst>
                <a:path w="160" h="191">
                  <a:moveTo>
                    <a:pt x="160" y="0"/>
                  </a:moveTo>
                  <a:lnTo>
                    <a:pt x="16" y="0"/>
                  </a:lnTo>
                  <a:lnTo>
                    <a:pt x="0" y="191"/>
                  </a:lnTo>
                  <a:lnTo>
                    <a:pt x="147" y="191"/>
                  </a:lnTo>
                  <a:lnTo>
                    <a:pt x="160" y="0"/>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22" name="Freeform 479"/>
            <p:cNvSpPr>
              <a:spLocks/>
            </p:cNvSpPr>
            <p:nvPr/>
          </p:nvSpPr>
          <p:spPr bwMode="auto">
            <a:xfrm>
              <a:off x="3817104" y="4121061"/>
              <a:ext cx="73213" cy="87026"/>
            </a:xfrm>
            <a:custGeom>
              <a:avLst/>
              <a:gdLst/>
              <a:ahLst/>
              <a:cxnLst>
                <a:cxn ang="0">
                  <a:pos x="145" y="191"/>
                </a:cxn>
                <a:cxn ang="0">
                  <a:pos x="161" y="0"/>
                </a:cxn>
                <a:cxn ang="0">
                  <a:pos x="15" y="0"/>
                </a:cxn>
                <a:cxn ang="0">
                  <a:pos x="0" y="191"/>
                </a:cxn>
                <a:cxn ang="0">
                  <a:pos x="145" y="191"/>
                </a:cxn>
              </a:cxnLst>
              <a:rect l="0" t="0" r="r" b="b"/>
              <a:pathLst>
                <a:path w="161" h="191">
                  <a:moveTo>
                    <a:pt x="145" y="191"/>
                  </a:moveTo>
                  <a:lnTo>
                    <a:pt x="161" y="0"/>
                  </a:lnTo>
                  <a:lnTo>
                    <a:pt x="15" y="0"/>
                  </a:lnTo>
                  <a:lnTo>
                    <a:pt x="0" y="191"/>
                  </a:lnTo>
                  <a:lnTo>
                    <a:pt x="145" y="191"/>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23" name="Freeform 480"/>
            <p:cNvSpPr>
              <a:spLocks/>
            </p:cNvSpPr>
            <p:nvPr/>
          </p:nvSpPr>
          <p:spPr bwMode="auto">
            <a:xfrm>
              <a:off x="3750798" y="4121061"/>
              <a:ext cx="73213" cy="87026"/>
            </a:xfrm>
            <a:custGeom>
              <a:avLst/>
              <a:gdLst/>
              <a:ahLst/>
              <a:cxnLst>
                <a:cxn ang="0">
                  <a:pos x="144" y="191"/>
                </a:cxn>
                <a:cxn ang="0">
                  <a:pos x="159" y="0"/>
                </a:cxn>
                <a:cxn ang="0">
                  <a:pos x="13" y="0"/>
                </a:cxn>
                <a:cxn ang="0">
                  <a:pos x="0" y="191"/>
                </a:cxn>
                <a:cxn ang="0">
                  <a:pos x="144" y="191"/>
                </a:cxn>
              </a:cxnLst>
              <a:rect l="0" t="0" r="r" b="b"/>
              <a:pathLst>
                <a:path w="159" h="191">
                  <a:moveTo>
                    <a:pt x="144" y="191"/>
                  </a:moveTo>
                  <a:lnTo>
                    <a:pt x="159" y="0"/>
                  </a:lnTo>
                  <a:lnTo>
                    <a:pt x="13" y="0"/>
                  </a:lnTo>
                  <a:lnTo>
                    <a:pt x="0" y="191"/>
                  </a:lnTo>
                  <a:lnTo>
                    <a:pt x="144" y="191"/>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24" name="Freeform 481"/>
            <p:cNvSpPr>
              <a:spLocks/>
            </p:cNvSpPr>
            <p:nvPr/>
          </p:nvSpPr>
          <p:spPr bwMode="auto">
            <a:xfrm>
              <a:off x="3677586" y="4192892"/>
              <a:ext cx="8288" cy="15195"/>
            </a:xfrm>
            <a:custGeom>
              <a:avLst/>
              <a:gdLst/>
              <a:ahLst/>
              <a:cxnLst>
                <a:cxn ang="0">
                  <a:pos x="14" y="35"/>
                </a:cxn>
                <a:cxn ang="0">
                  <a:pos x="18" y="0"/>
                </a:cxn>
                <a:cxn ang="0">
                  <a:pos x="0" y="35"/>
                </a:cxn>
                <a:cxn ang="0">
                  <a:pos x="14" y="35"/>
                </a:cxn>
              </a:cxnLst>
              <a:rect l="0" t="0" r="r" b="b"/>
              <a:pathLst>
                <a:path w="18" h="35">
                  <a:moveTo>
                    <a:pt x="14" y="35"/>
                  </a:moveTo>
                  <a:lnTo>
                    <a:pt x="18" y="0"/>
                  </a:lnTo>
                  <a:lnTo>
                    <a:pt x="0" y="35"/>
                  </a:lnTo>
                  <a:lnTo>
                    <a:pt x="14" y="35"/>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25" name="Freeform 482"/>
            <p:cNvSpPr>
              <a:spLocks/>
            </p:cNvSpPr>
            <p:nvPr/>
          </p:nvSpPr>
          <p:spPr bwMode="auto">
            <a:xfrm>
              <a:off x="3683111" y="4121061"/>
              <a:ext cx="73213" cy="87026"/>
            </a:xfrm>
            <a:custGeom>
              <a:avLst/>
              <a:gdLst/>
              <a:ahLst/>
              <a:cxnLst>
                <a:cxn ang="0">
                  <a:pos x="4" y="156"/>
                </a:cxn>
                <a:cxn ang="0">
                  <a:pos x="0" y="191"/>
                </a:cxn>
                <a:cxn ang="0">
                  <a:pos x="145" y="191"/>
                </a:cxn>
                <a:cxn ang="0">
                  <a:pos x="158" y="0"/>
                </a:cxn>
                <a:cxn ang="0">
                  <a:pos x="80" y="0"/>
                </a:cxn>
                <a:cxn ang="0">
                  <a:pos x="4" y="156"/>
                </a:cxn>
              </a:cxnLst>
              <a:rect l="0" t="0" r="r" b="b"/>
              <a:pathLst>
                <a:path w="158" h="191">
                  <a:moveTo>
                    <a:pt x="4" y="156"/>
                  </a:moveTo>
                  <a:lnTo>
                    <a:pt x="0" y="191"/>
                  </a:lnTo>
                  <a:lnTo>
                    <a:pt x="145" y="191"/>
                  </a:lnTo>
                  <a:lnTo>
                    <a:pt x="158" y="0"/>
                  </a:lnTo>
                  <a:lnTo>
                    <a:pt x="80" y="0"/>
                  </a:lnTo>
                  <a:lnTo>
                    <a:pt x="4" y="156"/>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26" name="Rectangle 483"/>
            <p:cNvSpPr>
              <a:spLocks noChangeArrowheads="1"/>
            </p:cNvSpPr>
            <p:nvPr/>
          </p:nvSpPr>
          <p:spPr bwMode="auto">
            <a:xfrm>
              <a:off x="3677586" y="4208087"/>
              <a:ext cx="1310915" cy="8288"/>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27" name="Rectangle 484"/>
            <p:cNvSpPr>
              <a:spLocks noChangeArrowheads="1"/>
            </p:cNvSpPr>
            <p:nvPr/>
          </p:nvSpPr>
          <p:spPr bwMode="auto">
            <a:xfrm>
              <a:off x="3677586" y="4249528"/>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28" name="Rectangle 485"/>
            <p:cNvSpPr>
              <a:spLocks noChangeArrowheads="1"/>
            </p:cNvSpPr>
            <p:nvPr/>
          </p:nvSpPr>
          <p:spPr bwMode="auto">
            <a:xfrm>
              <a:off x="3677586" y="4232952"/>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29" name="Freeform 486"/>
            <p:cNvSpPr>
              <a:spLocks/>
            </p:cNvSpPr>
            <p:nvPr/>
          </p:nvSpPr>
          <p:spPr bwMode="auto">
            <a:xfrm>
              <a:off x="3677586" y="4216375"/>
              <a:ext cx="1310915" cy="16576"/>
            </a:xfrm>
            <a:custGeom>
              <a:avLst/>
              <a:gdLst/>
              <a:ahLst/>
              <a:cxnLst>
                <a:cxn ang="0">
                  <a:pos x="2848" y="36"/>
                </a:cxn>
                <a:cxn ang="0">
                  <a:pos x="2848" y="21"/>
                </a:cxn>
                <a:cxn ang="0">
                  <a:pos x="2848" y="0"/>
                </a:cxn>
                <a:cxn ang="0">
                  <a:pos x="0" y="0"/>
                </a:cxn>
                <a:cxn ang="0">
                  <a:pos x="0" y="36"/>
                </a:cxn>
                <a:cxn ang="0">
                  <a:pos x="2848" y="36"/>
                </a:cxn>
              </a:cxnLst>
              <a:rect l="0" t="0" r="r" b="b"/>
              <a:pathLst>
                <a:path w="2848" h="36">
                  <a:moveTo>
                    <a:pt x="2848" y="36"/>
                  </a:moveTo>
                  <a:lnTo>
                    <a:pt x="2848" y="21"/>
                  </a:lnTo>
                  <a:lnTo>
                    <a:pt x="2848" y="0"/>
                  </a:lnTo>
                  <a:lnTo>
                    <a:pt x="0" y="0"/>
                  </a:lnTo>
                  <a:lnTo>
                    <a:pt x="0" y="36"/>
                  </a:lnTo>
                  <a:lnTo>
                    <a:pt x="2848" y="36"/>
                  </a:lnTo>
                  <a:close/>
                </a:path>
              </a:pathLst>
            </a:custGeom>
            <a:solidFill>
              <a:srgbClr val="74C167">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30" name="Rectangle 487"/>
            <p:cNvSpPr>
              <a:spLocks noChangeArrowheads="1"/>
            </p:cNvSpPr>
            <p:nvPr/>
          </p:nvSpPr>
          <p:spPr bwMode="auto">
            <a:xfrm>
              <a:off x="3677586" y="4299257"/>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31" name="Rectangle 488"/>
            <p:cNvSpPr>
              <a:spLocks noChangeArrowheads="1"/>
            </p:cNvSpPr>
            <p:nvPr/>
          </p:nvSpPr>
          <p:spPr bwMode="auto">
            <a:xfrm>
              <a:off x="3677586" y="4282681"/>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32" name="Rectangle 489"/>
            <p:cNvSpPr>
              <a:spLocks noChangeArrowheads="1"/>
            </p:cNvSpPr>
            <p:nvPr/>
          </p:nvSpPr>
          <p:spPr bwMode="auto">
            <a:xfrm>
              <a:off x="3677586" y="4266105"/>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33" name="Rectangle 490"/>
            <p:cNvSpPr>
              <a:spLocks noChangeArrowheads="1"/>
            </p:cNvSpPr>
            <p:nvPr/>
          </p:nvSpPr>
          <p:spPr bwMode="auto">
            <a:xfrm>
              <a:off x="3677586" y="4333791"/>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34" name="Rectangle 491"/>
            <p:cNvSpPr>
              <a:spLocks noChangeArrowheads="1"/>
            </p:cNvSpPr>
            <p:nvPr/>
          </p:nvSpPr>
          <p:spPr bwMode="auto">
            <a:xfrm>
              <a:off x="3677586" y="4517513"/>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35" name="Rectangle 492"/>
            <p:cNvSpPr>
              <a:spLocks noChangeArrowheads="1"/>
            </p:cNvSpPr>
            <p:nvPr/>
          </p:nvSpPr>
          <p:spPr bwMode="auto">
            <a:xfrm>
              <a:off x="3677586" y="4484360"/>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36" name="Rectangle 493"/>
            <p:cNvSpPr>
              <a:spLocks noChangeArrowheads="1"/>
            </p:cNvSpPr>
            <p:nvPr/>
          </p:nvSpPr>
          <p:spPr bwMode="auto">
            <a:xfrm>
              <a:off x="3677586" y="4500937"/>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37" name="Rectangle 494"/>
            <p:cNvSpPr>
              <a:spLocks noChangeArrowheads="1"/>
            </p:cNvSpPr>
            <p:nvPr/>
          </p:nvSpPr>
          <p:spPr bwMode="auto">
            <a:xfrm>
              <a:off x="3677586" y="4350367"/>
              <a:ext cx="1310915" cy="133993"/>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38" name="Rectangle 495"/>
            <p:cNvSpPr>
              <a:spLocks noChangeArrowheads="1"/>
            </p:cNvSpPr>
            <p:nvPr/>
          </p:nvSpPr>
          <p:spPr bwMode="auto">
            <a:xfrm>
              <a:off x="3677586" y="4315834"/>
              <a:ext cx="1310915" cy="17958"/>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39" name="Rectangle 496"/>
            <p:cNvSpPr>
              <a:spLocks noChangeArrowheads="1"/>
            </p:cNvSpPr>
            <p:nvPr/>
          </p:nvSpPr>
          <p:spPr bwMode="auto">
            <a:xfrm>
              <a:off x="3677586" y="4550666"/>
              <a:ext cx="1310915" cy="8288"/>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40" name="Rectangle 497"/>
            <p:cNvSpPr>
              <a:spLocks noChangeArrowheads="1"/>
            </p:cNvSpPr>
            <p:nvPr/>
          </p:nvSpPr>
          <p:spPr bwMode="auto">
            <a:xfrm>
              <a:off x="3677586" y="4534089"/>
              <a:ext cx="1310915" cy="16576"/>
            </a:xfrm>
            <a:prstGeom prst="rect">
              <a:avLst/>
            </a:prstGeom>
            <a:solidFill>
              <a:srgbClr val="74C167">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41" name="Line 498"/>
            <p:cNvSpPr>
              <a:spLocks noChangeShapeType="1"/>
            </p:cNvSpPr>
            <p:nvPr/>
          </p:nvSpPr>
          <p:spPr bwMode="auto">
            <a:xfrm flipH="1">
              <a:off x="4988501" y="4121061"/>
              <a:ext cx="42823" cy="104984"/>
            </a:xfrm>
            <a:prstGeom prst="line">
              <a:avLst/>
            </a:prstGeom>
            <a:no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42" name="Freeform 499"/>
            <p:cNvSpPr>
              <a:spLocks/>
            </p:cNvSpPr>
            <p:nvPr/>
          </p:nvSpPr>
          <p:spPr bwMode="auto">
            <a:xfrm>
              <a:off x="3677586" y="4208087"/>
              <a:ext cx="1310915" cy="17958"/>
            </a:xfrm>
            <a:custGeom>
              <a:avLst/>
              <a:gdLst/>
              <a:ahLst/>
              <a:cxnLst>
                <a:cxn ang="0">
                  <a:pos x="2848" y="38"/>
                </a:cxn>
                <a:cxn ang="0">
                  <a:pos x="2848" y="0"/>
                </a:cxn>
                <a:cxn ang="0">
                  <a:pos x="0" y="0"/>
                </a:cxn>
              </a:cxnLst>
              <a:rect l="0" t="0" r="r" b="b"/>
              <a:pathLst>
                <a:path w="2848" h="38">
                  <a:moveTo>
                    <a:pt x="2848" y="38"/>
                  </a:moveTo>
                  <a:lnTo>
                    <a:pt x="2848" y="0"/>
                  </a:lnTo>
                  <a:lnTo>
                    <a:pt x="0" y="0"/>
                  </a:lnTo>
                </a:path>
              </a:pathLst>
            </a:custGeom>
            <a:solidFill>
              <a:srgbClr val="74C167">
                <a:lumMod val="60000"/>
                <a:lumOff val="4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43" name="Line 500"/>
            <p:cNvSpPr>
              <a:spLocks noChangeShapeType="1"/>
            </p:cNvSpPr>
            <p:nvPr/>
          </p:nvSpPr>
          <p:spPr bwMode="auto">
            <a:xfrm flipV="1">
              <a:off x="4988501" y="4226045"/>
              <a:ext cx="1382" cy="332909"/>
            </a:xfrm>
            <a:prstGeom prst="line">
              <a:avLst/>
            </a:prstGeom>
            <a:no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44" name="Freeform 501"/>
            <p:cNvSpPr>
              <a:spLocks/>
            </p:cNvSpPr>
            <p:nvPr/>
          </p:nvSpPr>
          <p:spPr bwMode="auto">
            <a:xfrm>
              <a:off x="3677586" y="4121061"/>
              <a:ext cx="1353737" cy="87026"/>
            </a:xfrm>
            <a:custGeom>
              <a:avLst/>
              <a:gdLst/>
              <a:ahLst/>
              <a:cxnLst>
                <a:cxn ang="0">
                  <a:pos x="0" y="191"/>
                </a:cxn>
                <a:cxn ang="0">
                  <a:pos x="94" y="0"/>
                </a:cxn>
                <a:cxn ang="0">
                  <a:pos x="2942" y="0"/>
                </a:cxn>
              </a:cxnLst>
              <a:rect l="0" t="0" r="r" b="b"/>
              <a:pathLst>
                <a:path w="2942" h="191">
                  <a:moveTo>
                    <a:pt x="0" y="191"/>
                  </a:moveTo>
                  <a:lnTo>
                    <a:pt x="94" y="0"/>
                  </a:lnTo>
                  <a:lnTo>
                    <a:pt x="2942" y="0"/>
                  </a:lnTo>
                </a:path>
              </a:pathLst>
            </a:custGeom>
            <a:solidFill>
              <a:srgbClr val="74C167">
                <a:lumMod val="60000"/>
                <a:lumOff val="4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45" name="Freeform 502"/>
            <p:cNvSpPr>
              <a:spLocks/>
            </p:cNvSpPr>
            <p:nvPr/>
          </p:nvSpPr>
          <p:spPr bwMode="auto">
            <a:xfrm>
              <a:off x="3677586" y="4208087"/>
              <a:ext cx="1310915" cy="350867"/>
            </a:xfrm>
            <a:custGeom>
              <a:avLst/>
              <a:gdLst/>
              <a:ahLst/>
              <a:cxnLst>
                <a:cxn ang="0">
                  <a:pos x="0" y="0"/>
                </a:cxn>
                <a:cxn ang="0">
                  <a:pos x="0" y="760"/>
                </a:cxn>
                <a:cxn ang="0">
                  <a:pos x="2848" y="760"/>
                </a:cxn>
              </a:cxnLst>
              <a:rect l="0" t="0" r="r" b="b"/>
              <a:pathLst>
                <a:path w="2848" h="760">
                  <a:moveTo>
                    <a:pt x="0" y="0"/>
                  </a:moveTo>
                  <a:lnTo>
                    <a:pt x="0" y="760"/>
                  </a:lnTo>
                  <a:lnTo>
                    <a:pt x="2848" y="760"/>
                  </a:lnTo>
                </a:path>
              </a:pathLst>
            </a:custGeom>
            <a:solidFill>
              <a:srgbClr val="74C167">
                <a:lumMod val="60000"/>
                <a:lumOff val="4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46" name="Freeform 503"/>
            <p:cNvSpPr>
              <a:spLocks/>
            </p:cNvSpPr>
            <p:nvPr/>
          </p:nvSpPr>
          <p:spPr bwMode="auto">
            <a:xfrm>
              <a:off x="4988501" y="4121061"/>
              <a:ext cx="42823" cy="437893"/>
            </a:xfrm>
            <a:custGeom>
              <a:avLst/>
              <a:gdLst/>
              <a:ahLst/>
              <a:cxnLst>
                <a:cxn ang="0">
                  <a:pos x="94" y="0"/>
                </a:cxn>
                <a:cxn ang="0">
                  <a:pos x="94" y="762"/>
                </a:cxn>
                <a:cxn ang="0">
                  <a:pos x="0" y="951"/>
                </a:cxn>
              </a:cxnLst>
              <a:rect l="0" t="0" r="r" b="b"/>
              <a:pathLst>
                <a:path w="94" h="951">
                  <a:moveTo>
                    <a:pt x="94" y="0"/>
                  </a:moveTo>
                  <a:lnTo>
                    <a:pt x="94" y="762"/>
                  </a:lnTo>
                  <a:lnTo>
                    <a:pt x="0" y="951"/>
                  </a:lnTo>
                </a:path>
              </a:pathLst>
            </a:custGeom>
            <a:solidFill>
              <a:srgbClr val="74C167">
                <a:lumMod val="60000"/>
                <a:lumOff val="4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47" name="Rectangle 504"/>
            <p:cNvSpPr>
              <a:spLocks noChangeArrowheads="1"/>
            </p:cNvSpPr>
            <p:nvPr/>
          </p:nvSpPr>
          <p:spPr bwMode="auto">
            <a:xfrm>
              <a:off x="3920706" y="4303401"/>
              <a:ext cx="532197" cy="138499"/>
            </a:xfrm>
            <a:prstGeom prst="rect">
              <a:avLst/>
            </a:prstGeom>
            <a:solidFill>
              <a:srgbClr val="74C167">
                <a:lumMod val="60000"/>
                <a:lumOff val="40000"/>
              </a:srgbClr>
            </a:solid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defRPr/>
              </a:pPr>
              <a:r>
                <a:rPr lang="en-US" sz="900" b="1" kern="0">
                  <a:solidFill>
                    <a:srgbClr val="000000"/>
                  </a:solidFill>
                  <a:cs typeface="Calibri" pitchFamily="34" charset="0"/>
                </a:rPr>
                <a:t>1 - Physical</a:t>
              </a:r>
              <a:endParaRPr lang="en-US" sz="900" kern="0">
                <a:solidFill>
                  <a:srgbClr val="000000"/>
                </a:solidFill>
                <a:cs typeface="Calibri" pitchFamily="34" charset="0"/>
              </a:endParaRPr>
            </a:p>
          </p:txBody>
        </p:sp>
        <p:sp>
          <p:nvSpPr>
            <p:cNvPr id="1248" name="Freeform 505"/>
            <p:cNvSpPr>
              <a:spLocks/>
            </p:cNvSpPr>
            <p:nvPr/>
          </p:nvSpPr>
          <p:spPr bwMode="auto">
            <a:xfrm>
              <a:off x="7566126" y="3634821"/>
              <a:ext cx="52492" cy="437893"/>
            </a:xfrm>
            <a:custGeom>
              <a:avLst/>
              <a:gdLst/>
              <a:ahLst/>
              <a:cxnLst>
                <a:cxn ang="0">
                  <a:pos x="112" y="762"/>
                </a:cxn>
                <a:cxn ang="0">
                  <a:pos x="112" y="0"/>
                </a:cxn>
                <a:cxn ang="0">
                  <a:pos x="0" y="229"/>
                </a:cxn>
                <a:cxn ang="0">
                  <a:pos x="0" y="952"/>
                </a:cxn>
                <a:cxn ang="0">
                  <a:pos x="112" y="762"/>
                </a:cxn>
              </a:cxnLst>
              <a:rect l="0" t="0" r="r" b="b"/>
              <a:pathLst>
                <a:path w="112" h="952">
                  <a:moveTo>
                    <a:pt x="112" y="762"/>
                  </a:moveTo>
                  <a:lnTo>
                    <a:pt x="112" y="0"/>
                  </a:lnTo>
                  <a:lnTo>
                    <a:pt x="0" y="229"/>
                  </a:lnTo>
                  <a:lnTo>
                    <a:pt x="0" y="952"/>
                  </a:lnTo>
                  <a:lnTo>
                    <a:pt x="112" y="762"/>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49" name="Freeform 506"/>
            <p:cNvSpPr>
              <a:spLocks/>
            </p:cNvSpPr>
            <p:nvPr/>
          </p:nvSpPr>
          <p:spPr bwMode="auto">
            <a:xfrm>
              <a:off x="7526066" y="3634821"/>
              <a:ext cx="85645" cy="104984"/>
            </a:xfrm>
            <a:custGeom>
              <a:avLst/>
              <a:gdLst/>
              <a:ahLst/>
              <a:cxnLst>
                <a:cxn ang="0">
                  <a:pos x="183" y="41"/>
                </a:cxn>
                <a:cxn ang="0">
                  <a:pos x="186" y="0"/>
                </a:cxn>
                <a:cxn ang="0">
                  <a:pos x="15" y="0"/>
                </a:cxn>
                <a:cxn ang="0">
                  <a:pos x="0" y="191"/>
                </a:cxn>
                <a:cxn ang="0">
                  <a:pos x="89" y="191"/>
                </a:cxn>
                <a:cxn ang="0">
                  <a:pos x="89" y="229"/>
                </a:cxn>
                <a:cxn ang="0">
                  <a:pos x="183" y="41"/>
                </a:cxn>
              </a:cxnLst>
              <a:rect l="0" t="0" r="r" b="b"/>
              <a:pathLst>
                <a:path w="186" h="229">
                  <a:moveTo>
                    <a:pt x="183" y="41"/>
                  </a:moveTo>
                  <a:lnTo>
                    <a:pt x="186" y="0"/>
                  </a:lnTo>
                  <a:lnTo>
                    <a:pt x="15" y="0"/>
                  </a:lnTo>
                  <a:lnTo>
                    <a:pt x="0" y="191"/>
                  </a:lnTo>
                  <a:lnTo>
                    <a:pt x="89" y="191"/>
                  </a:lnTo>
                  <a:lnTo>
                    <a:pt x="89" y="229"/>
                  </a:lnTo>
                  <a:lnTo>
                    <a:pt x="183" y="41"/>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50" name="Freeform 507"/>
            <p:cNvSpPr>
              <a:spLocks/>
            </p:cNvSpPr>
            <p:nvPr/>
          </p:nvSpPr>
          <p:spPr bwMode="auto">
            <a:xfrm>
              <a:off x="7610330" y="3634821"/>
              <a:ext cx="8288" cy="17958"/>
            </a:xfrm>
            <a:custGeom>
              <a:avLst/>
              <a:gdLst/>
              <a:ahLst/>
              <a:cxnLst>
                <a:cxn ang="0">
                  <a:pos x="3" y="0"/>
                </a:cxn>
                <a:cxn ang="0">
                  <a:pos x="0" y="41"/>
                </a:cxn>
                <a:cxn ang="0">
                  <a:pos x="18" y="0"/>
                </a:cxn>
                <a:cxn ang="0">
                  <a:pos x="3" y="0"/>
                </a:cxn>
              </a:cxnLst>
              <a:rect l="0" t="0" r="r" b="b"/>
              <a:pathLst>
                <a:path w="18" h="41">
                  <a:moveTo>
                    <a:pt x="3" y="0"/>
                  </a:moveTo>
                  <a:lnTo>
                    <a:pt x="0" y="41"/>
                  </a:lnTo>
                  <a:lnTo>
                    <a:pt x="18" y="0"/>
                  </a:lnTo>
                  <a:lnTo>
                    <a:pt x="3" y="0"/>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51" name="Freeform 508"/>
            <p:cNvSpPr>
              <a:spLocks/>
            </p:cNvSpPr>
            <p:nvPr/>
          </p:nvSpPr>
          <p:spPr bwMode="auto">
            <a:xfrm>
              <a:off x="7445947" y="3634821"/>
              <a:ext cx="87026" cy="87026"/>
            </a:xfrm>
            <a:custGeom>
              <a:avLst/>
              <a:gdLst/>
              <a:ahLst/>
              <a:cxnLst>
                <a:cxn ang="0">
                  <a:pos x="174" y="191"/>
                </a:cxn>
                <a:cxn ang="0">
                  <a:pos x="189" y="0"/>
                </a:cxn>
                <a:cxn ang="0">
                  <a:pos x="15" y="0"/>
                </a:cxn>
                <a:cxn ang="0">
                  <a:pos x="0" y="191"/>
                </a:cxn>
                <a:cxn ang="0">
                  <a:pos x="174" y="191"/>
                </a:cxn>
              </a:cxnLst>
              <a:rect l="0" t="0" r="r" b="b"/>
              <a:pathLst>
                <a:path w="189" h="191">
                  <a:moveTo>
                    <a:pt x="174" y="191"/>
                  </a:moveTo>
                  <a:lnTo>
                    <a:pt x="189" y="0"/>
                  </a:lnTo>
                  <a:lnTo>
                    <a:pt x="15" y="0"/>
                  </a:lnTo>
                  <a:lnTo>
                    <a:pt x="0" y="191"/>
                  </a:lnTo>
                  <a:lnTo>
                    <a:pt x="174" y="191"/>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52" name="Freeform 509"/>
            <p:cNvSpPr>
              <a:spLocks/>
            </p:cNvSpPr>
            <p:nvPr/>
          </p:nvSpPr>
          <p:spPr bwMode="auto">
            <a:xfrm>
              <a:off x="7365828" y="3634821"/>
              <a:ext cx="87026" cy="87026"/>
            </a:xfrm>
            <a:custGeom>
              <a:avLst/>
              <a:gdLst/>
              <a:ahLst/>
              <a:cxnLst>
                <a:cxn ang="0">
                  <a:pos x="172" y="191"/>
                </a:cxn>
                <a:cxn ang="0">
                  <a:pos x="187" y="0"/>
                </a:cxn>
                <a:cxn ang="0">
                  <a:pos x="16" y="0"/>
                </a:cxn>
                <a:cxn ang="0">
                  <a:pos x="0" y="191"/>
                </a:cxn>
                <a:cxn ang="0">
                  <a:pos x="172" y="191"/>
                </a:cxn>
              </a:cxnLst>
              <a:rect l="0" t="0" r="r" b="b"/>
              <a:pathLst>
                <a:path w="187" h="191">
                  <a:moveTo>
                    <a:pt x="172" y="191"/>
                  </a:moveTo>
                  <a:lnTo>
                    <a:pt x="187" y="0"/>
                  </a:lnTo>
                  <a:lnTo>
                    <a:pt x="16" y="0"/>
                  </a:lnTo>
                  <a:lnTo>
                    <a:pt x="0" y="191"/>
                  </a:lnTo>
                  <a:lnTo>
                    <a:pt x="172" y="191"/>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53" name="Freeform 510"/>
            <p:cNvSpPr>
              <a:spLocks/>
            </p:cNvSpPr>
            <p:nvPr/>
          </p:nvSpPr>
          <p:spPr bwMode="auto">
            <a:xfrm>
              <a:off x="7206972" y="3634821"/>
              <a:ext cx="87026" cy="87026"/>
            </a:xfrm>
            <a:custGeom>
              <a:avLst/>
              <a:gdLst/>
              <a:ahLst/>
              <a:cxnLst>
                <a:cxn ang="0">
                  <a:pos x="172" y="191"/>
                </a:cxn>
                <a:cxn ang="0">
                  <a:pos x="190" y="0"/>
                </a:cxn>
                <a:cxn ang="0">
                  <a:pos x="16" y="0"/>
                </a:cxn>
                <a:cxn ang="0">
                  <a:pos x="0" y="191"/>
                </a:cxn>
                <a:cxn ang="0">
                  <a:pos x="172" y="191"/>
                </a:cxn>
              </a:cxnLst>
              <a:rect l="0" t="0" r="r" b="b"/>
              <a:pathLst>
                <a:path w="190" h="191">
                  <a:moveTo>
                    <a:pt x="172" y="191"/>
                  </a:moveTo>
                  <a:lnTo>
                    <a:pt x="190" y="0"/>
                  </a:lnTo>
                  <a:lnTo>
                    <a:pt x="16" y="0"/>
                  </a:lnTo>
                  <a:lnTo>
                    <a:pt x="0" y="191"/>
                  </a:lnTo>
                  <a:lnTo>
                    <a:pt x="172" y="191"/>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54" name="Freeform 511"/>
            <p:cNvSpPr>
              <a:spLocks/>
            </p:cNvSpPr>
            <p:nvPr/>
          </p:nvSpPr>
          <p:spPr bwMode="auto">
            <a:xfrm>
              <a:off x="7285709" y="3634821"/>
              <a:ext cx="88407" cy="87026"/>
            </a:xfrm>
            <a:custGeom>
              <a:avLst/>
              <a:gdLst/>
              <a:ahLst/>
              <a:cxnLst>
                <a:cxn ang="0">
                  <a:pos x="18" y="0"/>
                </a:cxn>
                <a:cxn ang="0">
                  <a:pos x="0" y="191"/>
                </a:cxn>
                <a:cxn ang="0">
                  <a:pos x="174" y="191"/>
                </a:cxn>
                <a:cxn ang="0">
                  <a:pos x="190" y="0"/>
                </a:cxn>
                <a:cxn ang="0">
                  <a:pos x="18" y="0"/>
                </a:cxn>
              </a:cxnLst>
              <a:rect l="0" t="0" r="r" b="b"/>
              <a:pathLst>
                <a:path w="190" h="191">
                  <a:moveTo>
                    <a:pt x="18" y="0"/>
                  </a:moveTo>
                  <a:lnTo>
                    <a:pt x="0" y="191"/>
                  </a:lnTo>
                  <a:lnTo>
                    <a:pt x="174" y="191"/>
                  </a:lnTo>
                  <a:lnTo>
                    <a:pt x="190" y="0"/>
                  </a:lnTo>
                  <a:lnTo>
                    <a:pt x="18" y="0"/>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55" name="Freeform 512"/>
            <p:cNvSpPr>
              <a:spLocks/>
            </p:cNvSpPr>
            <p:nvPr/>
          </p:nvSpPr>
          <p:spPr bwMode="auto">
            <a:xfrm>
              <a:off x="7049496" y="3634821"/>
              <a:ext cx="85645" cy="87026"/>
            </a:xfrm>
            <a:custGeom>
              <a:avLst/>
              <a:gdLst/>
              <a:ahLst/>
              <a:cxnLst>
                <a:cxn ang="0">
                  <a:pos x="172" y="191"/>
                </a:cxn>
                <a:cxn ang="0">
                  <a:pos x="187" y="0"/>
                </a:cxn>
                <a:cxn ang="0">
                  <a:pos x="18" y="0"/>
                </a:cxn>
                <a:cxn ang="0">
                  <a:pos x="0" y="191"/>
                </a:cxn>
                <a:cxn ang="0">
                  <a:pos x="172" y="191"/>
                </a:cxn>
              </a:cxnLst>
              <a:rect l="0" t="0" r="r" b="b"/>
              <a:pathLst>
                <a:path w="187" h="191">
                  <a:moveTo>
                    <a:pt x="172" y="191"/>
                  </a:moveTo>
                  <a:lnTo>
                    <a:pt x="187" y="0"/>
                  </a:lnTo>
                  <a:lnTo>
                    <a:pt x="18" y="0"/>
                  </a:lnTo>
                  <a:lnTo>
                    <a:pt x="0" y="191"/>
                  </a:lnTo>
                  <a:lnTo>
                    <a:pt x="172" y="191"/>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56" name="Freeform 513"/>
            <p:cNvSpPr>
              <a:spLocks/>
            </p:cNvSpPr>
            <p:nvPr/>
          </p:nvSpPr>
          <p:spPr bwMode="auto">
            <a:xfrm>
              <a:off x="7128233" y="3634821"/>
              <a:ext cx="85645" cy="87026"/>
            </a:xfrm>
            <a:custGeom>
              <a:avLst/>
              <a:gdLst/>
              <a:ahLst/>
              <a:cxnLst>
                <a:cxn ang="0">
                  <a:pos x="15" y="0"/>
                </a:cxn>
                <a:cxn ang="0">
                  <a:pos x="0" y="191"/>
                </a:cxn>
                <a:cxn ang="0">
                  <a:pos x="171" y="191"/>
                </a:cxn>
                <a:cxn ang="0">
                  <a:pos x="187" y="0"/>
                </a:cxn>
                <a:cxn ang="0">
                  <a:pos x="15" y="0"/>
                </a:cxn>
              </a:cxnLst>
              <a:rect l="0" t="0" r="r" b="b"/>
              <a:pathLst>
                <a:path w="187" h="191">
                  <a:moveTo>
                    <a:pt x="15" y="0"/>
                  </a:moveTo>
                  <a:lnTo>
                    <a:pt x="0" y="191"/>
                  </a:lnTo>
                  <a:lnTo>
                    <a:pt x="171" y="191"/>
                  </a:lnTo>
                  <a:lnTo>
                    <a:pt x="187" y="0"/>
                  </a:lnTo>
                  <a:lnTo>
                    <a:pt x="15" y="0"/>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57" name="Freeform 514"/>
            <p:cNvSpPr>
              <a:spLocks/>
            </p:cNvSpPr>
            <p:nvPr/>
          </p:nvSpPr>
          <p:spPr bwMode="auto">
            <a:xfrm>
              <a:off x="6335330" y="3634821"/>
              <a:ext cx="642335" cy="87026"/>
            </a:xfrm>
            <a:custGeom>
              <a:avLst/>
              <a:gdLst/>
              <a:ahLst/>
              <a:cxnLst>
                <a:cxn ang="0">
                  <a:pos x="1379" y="191"/>
                </a:cxn>
                <a:cxn ang="0">
                  <a:pos x="1394" y="0"/>
                </a:cxn>
                <a:cxn ang="0">
                  <a:pos x="16" y="0"/>
                </a:cxn>
                <a:cxn ang="0">
                  <a:pos x="0" y="191"/>
                </a:cxn>
                <a:cxn ang="0">
                  <a:pos x="1379" y="191"/>
                </a:cxn>
              </a:cxnLst>
              <a:rect l="0" t="0" r="r" b="b"/>
              <a:pathLst>
                <a:path w="1394" h="191">
                  <a:moveTo>
                    <a:pt x="1379" y="191"/>
                  </a:moveTo>
                  <a:lnTo>
                    <a:pt x="1394" y="0"/>
                  </a:lnTo>
                  <a:lnTo>
                    <a:pt x="16" y="0"/>
                  </a:lnTo>
                  <a:lnTo>
                    <a:pt x="0" y="191"/>
                  </a:lnTo>
                  <a:lnTo>
                    <a:pt x="1379" y="191"/>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58" name="Freeform 515"/>
            <p:cNvSpPr>
              <a:spLocks/>
            </p:cNvSpPr>
            <p:nvPr/>
          </p:nvSpPr>
          <p:spPr bwMode="auto">
            <a:xfrm>
              <a:off x="6970758" y="3634821"/>
              <a:ext cx="87026" cy="87026"/>
            </a:xfrm>
            <a:custGeom>
              <a:avLst/>
              <a:gdLst/>
              <a:ahLst/>
              <a:cxnLst>
                <a:cxn ang="0">
                  <a:pos x="15" y="0"/>
                </a:cxn>
                <a:cxn ang="0">
                  <a:pos x="0" y="191"/>
                </a:cxn>
                <a:cxn ang="0">
                  <a:pos x="171" y="191"/>
                </a:cxn>
                <a:cxn ang="0">
                  <a:pos x="189" y="0"/>
                </a:cxn>
                <a:cxn ang="0">
                  <a:pos x="15" y="0"/>
                </a:cxn>
              </a:cxnLst>
              <a:rect l="0" t="0" r="r" b="b"/>
              <a:pathLst>
                <a:path w="189" h="191">
                  <a:moveTo>
                    <a:pt x="15" y="0"/>
                  </a:moveTo>
                  <a:lnTo>
                    <a:pt x="0" y="191"/>
                  </a:lnTo>
                  <a:lnTo>
                    <a:pt x="171" y="191"/>
                  </a:lnTo>
                  <a:lnTo>
                    <a:pt x="189" y="0"/>
                  </a:lnTo>
                  <a:lnTo>
                    <a:pt x="15" y="0"/>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59" name="Freeform 516"/>
            <p:cNvSpPr>
              <a:spLocks/>
            </p:cNvSpPr>
            <p:nvPr/>
          </p:nvSpPr>
          <p:spPr bwMode="auto">
            <a:xfrm>
              <a:off x="6255211" y="3634821"/>
              <a:ext cx="87026" cy="87026"/>
            </a:xfrm>
            <a:custGeom>
              <a:avLst/>
              <a:gdLst/>
              <a:ahLst/>
              <a:cxnLst>
                <a:cxn ang="0">
                  <a:pos x="191" y="0"/>
                </a:cxn>
                <a:cxn ang="0">
                  <a:pos x="18" y="0"/>
                </a:cxn>
                <a:cxn ang="0">
                  <a:pos x="0" y="191"/>
                </a:cxn>
                <a:cxn ang="0">
                  <a:pos x="175" y="191"/>
                </a:cxn>
                <a:cxn ang="0">
                  <a:pos x="191" y="0"/>
                </a:cxn>
              </a:cxnLst>
              <a:rect l="0" t="0" r="r" b="b"/>
              <a:pathLst>
                <a:path w="191" h="191">
                  <a:moveTo>
                    <a:pt x="191" y="0"/>
                  </a:moveTo>
                  <a:lnTo>
                    <a:pt x="18" y="0"/>
                  </a:lnTo>
                  <a:lnTo>
                    <a:pt x="0" y="191"/>
                  </a:lnTo>
                  <a:lnTo>
                    <a:pt x="175" y="191"/>
                  </a:lnTo>
                  <a:lnTo>
                    <a:pt x="191" y="0"/>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60" name="Freeform 517"/>
            <p:cNvSpPr>
              <a:spLocks/>
            </p:cNvSpPr>
            <p:nvPr/>
          </p:nvSpPr>
          <p:spPr bwMode="auto">
            <a:xfrm>
              <a:off x="6176474" y="3634821"/>
              <a:ext cx="87026" cy="87026"/>
            </a:xfrm>
            <a:custGeom>
              <a:avLst/>
              <a:gdLst/>
              <a:ahLst/>
              <a:cxnLst>
                <a:cxn ang="0">
                  <a:pos x="171" y="191"/>
                </a:cxn>
                <a:cxn ang="0">
                  <a:pos x="189" y="0"/>
                </a:cxn>
                <a:cxn ang="0">
                  <a:pos x="15" y="0"/>
                </a:cxn>
                <a:cxn ang="0">
                  <a:pos x="0" y="191"/>
                </a:cxn>
                <a:cxn ang="0">
                  <a:pos x="171" y="191"/>
                </a:cxn>
              </a:cxnLst>
              <a:rect l="0" t="0" r="r" b="b"/>
              <a:pathLst>
                <a:path w="189" h="191">
                  <a:moveTo>
                    <a:pt x="171" y="191"/>
                  </a:moveTo>
                  <a:lnTo>
                    <a:pt x="189" y="0"/>
                  </a:lnTo>
                  <a:lnTo>
                    <a:pt x="15" y="0"/>
                  </a:lnTo>
                  <a:lnTo>
                    <a:pt x="0" y="191"/>
                  </a:lnTo>
                  <a:lnTo>
                    <a:pt x="171" y="191"/>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61" name="Freeform 518"/>
            <p:cNvSpPr>
              <a:spLocks/>
            </p:cNvSpPr>
            <p:nvPr/>
          </p:nvSpPr>
          <p:spPr bwMode="auto">
            <a:xfrm>
              <a:off x="6096355" y="3634821"/>
              <a:ext cx="87026" cy="87026"/>
            </a:xfrm>
            <a:custGeom>
              <a:avLst/>
              <a:gdLst/>
              <a:ahLst/>
              <a:cxnLst>
                <a:cxn ang="0">
                  <a:pos x="172" y="191"/>
                </a:cxn>
                <a:cxn ang="0">
                  <a:pos x="187" y="0"/>
                </a:cxn>
                <a:cxn ang="0">
                  <a:pos x="16" y="0"/>
                </a:cxn>
                <a:cxn ang="0">
                  <a:pos x="0" y="191"/>
                </a:cxn>
                <a:cxn ang="0">
                  <a:pos x="172" y="191"/>
                </a:cxn>
              </a:cxnLst>
              <a:rect l="0" t="0" r="r" b="b"/>
              <a:pathLst>
                <a:path w="187" h="191">
                  <a:moveTo>
                    <a:pt x="172" y="191"/>
                  </a:moveTo>
                  <a:lnTo>
                    <a:pt x="187" y="0"/>
                  </a:lnTo>
                  <a:lnTo>
                    <a:pt x="16" y="0"/>
                  </a:lnTo>
                  <a:lnTo>
                    <a:pt x="0" y="191"/>
                  </a:lnTo>
                  <a:lnTo>
                    <a:pt x="172" y="191"/>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62" name="Freeform 519"/>
            <p:cNvSpPr>
              <a:spLocks/>
            </p:cNvSpPr>
            <p:nvPr/>
          </p:nvSpPr>
          <p:spPr bwMode="auto">
            <a:xfrm>
              <a:off x="6009328" y="3706652"/>
              <a:ext cx="11051" cy="15195"/>
            </a:xfrm>
            <a:custGeom>
              <a:avLst/>
              <a:gdLst/>
              <a:ahLst/>
              <a:cxnLst>
                <a:cxn ang="0">
                  <a:pos x="18" y="35"/>
                </a:cxn>
                <a:cxn ang="0">
                  <a:pos x="22" y="0"/>
                </a:cxn>
                <a:cxn ang="0">
                  <a:pos x="0" y="35"/>
                </a:cxn>
                <a:cxn ang="0">
                  <a:pos x="18" y="35"/>
                </a:cxn>
              </a:cxnLst>
              <a:rect l="0" t="0" r="r" b="b"/>
              <a:pathLst>
                <a:path w="22" h="35">
                  <a:moveTo>
                    <a:pt x="18" y="35"/>
                  </a:moveTo>
                  <a:lnTo>
                    <a:pt x="22" y="0"/>
                  </a:lnTo>
                  <a:lnTo>
                    <a:pt x="0" y="35"/>
                  </a:lnTo>
                  <a:lnTo>
                    <a:pt x="18" y="35"/>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63" name="Freeform 520"/>
            <p:cNvSpPr>
              <a:spLocks/>
            </p:cNvSpPr>
            <p:nvPr/>
          </p:nvSpPr>
          <p:spPr bwMode="auto">
            <a:xfrm>
              <a:off x="6017617" y="3634821"/>
              <a:ext cx="87026" cy="87026"/>
            </a:xfrm>
            <a:custGeom>
              <a:avLst/>
              <a:gdLst/>
              <a:ahLst/>
              <a:cxnLst>
                <a:cxn ang="0">
                  <a:pos x="4" y="156"/>
                </a:cxn>
                <a:cxn ang="0">
                  <a:pos x="0" y="191"/>
                </a:cxn>
                <a:cxn ang="0">
                  <a:pos x="171" y="191"/>
                </a:cxn>
                <a:cxn ang="0">
                  <a:pos x="187" y="0"/>
                </a:cxn>
                <a:cxn ang="0">
                  <a:pos x="94" y="0"/>
                </a:cxn>
                <a:cxn ang="0">
                  <a:pos x="4" y="156"/>
                </a:cxn>
              </a:cxnLst>
              <a:rect l="0" t="0" r="r" b="b"/>
              <a:pathLst>
                <a:path w="187" h="191">
                  <a:moveTo>
                    <a:pt x="4" y="156"/>
                  </a:moveTo>
                  <a:lnTo>
                    <a:pt x="0" y="191"/>
                  </a:lnTo>
                  <a:lnTo>
                    <a:pt x="171" y="191"/>
                  </a:lnTo>
                  <a:lnTo>
                    <a:pt x="187" y="0"/>
                  </a:lnTo>
                  <a:lnTo>
                    <a:pt x="94" y="0"/>
                  </a:lnTo>
                  <a:lnTo>
                    <a:pt x="4" y="156"/>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64" name="Rectangle 521"/>
            <p:cNvSpPr>
              <a:spLocks noChangeArrowheads="1"/>
            </p:cNvSpPr>
            <p:nvPr/>
          </p:nvSpPr>
          <p:spPr bwMode="auto">
            <a:xfrm>
              <a:off x="6009328" y="3721847"/>
              <a:ext cx="1556798" cy="8288"/>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65" name="Rectangle 522"/>
            <p:cNvSpPr>
              <a:spLocks noChangeArrowheads="1"/>
            </p:cNvSpPr>
            <p:nvPr/>
          </p:nvSpPr>
          <p:spPr bwMode="auto">
            <a:xfrm>
              <a:off x="6009328" y="3763288"/>
              <a:ext cx="1556798" cy="16576"/>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66" name="Rectangle 523"/>
            <p:cNvSpPr>
              <a:spLocks noChangeArrowheads="1"/>
            </p:cNvSpPr>
            <p:nvPr/>
          </p:nvSpPr>
          <p:spPr bwMode="auto">
            <a:xfrm>
              <a:off x="6009328" y="3746712"/>
              <a:ext cx="1556798" cy="16576"/>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67" name="Freeform 524"/>
            <p:cNvSpPr>
              <a:spLocks/>
            </p:cNvSpPr>
            <p:nvPr/>
          </p:nvSpPr>
          <p:spPr bwMode="auto">
            <a:xfrm>
              <a:off x="6009328" y="3730135"/>
              <a:ext cx="1556798" cy="16576"/>
            </a:xfrm>
            <a:custGeom>
              <a:avLst/>
              <a:gdLst/>
              <a:ahLst/>
              <a:cxnLst>
                <a:cxn ang="0">
                  <a:pos x="3381" y="36"/>
                </a:cxn>
                <a:cxn ang="0">
                  <a:pos x="3381" y="21"/>
                </a:cxn>
                <a:cxn ang="0">
                  <a:pos x="3381" y="0"/>
                </a:cxn>
                <a:cxn ang="0">
                  <a:pos x="0" y="0"/>
                </a:cxn>
                <a:cxn ang="0">
                  <a:pos x="0" y="36"/>
                </a:cxn>
                <a:cxn ang="0">
                  <a:pos x="3381" y="36"/>
                </a:cxn>
              </a:cxnLst>
              <a:rect l="0" t="0" r="r" b="b"/>
              <a:pathLst>
                <a:path w="3381" h="36">
                  <a:moveTo>
                    <a:pt x="3381" y="36"/>
                  </a:moveTo>
                  <a:lnTo>
                    <a:pt x="3381" y="21"/>
                  </a:lnTo>
                  <a:lnTo>
                    <a:pt x="3381" y="0"/>
                  </a:lnTo>
                  <a:lnTo>
                    <a:pt x="0" y="0"/>
                  </a:lnTo>
                  <a:lnTo>
                    <a:pt x="0" y="36"/>
                  </a:lnTo>
                  <a:lnTo>
                    <a:pt x="3381" y="36"/>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68" name="Rectangle 525"/>
            <p:cNvSpPr>
              <a:spLocks noChangeArrowheads="1"/>
            </p:cNvSpPr>
            <p:nvPr/>
          </p:nvSpPr>
          <p:spPr bwMode="auto">
            <a:xfrm>
              <a:off x="6009328" y="3813017"/>
              <a:ext cx="1556798" cy="16576"/>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69" name="Rectangle 526"/>
            <p:cNvSpPr>
              <a:spLocks noChangeArrowheads="1"/>
            </p:cNvSpPr>
            <p:nvPr/>
          </p:nvSpPr>
          <p:spPr bwMode="auto">
            <a:xfrm>
              <a:off x="6009328" y="3796441"/>
              <a:ext cx="1556798" cy="16576"/>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70" name="Rectangle 527"/>
            <p:cNvSpPr>
              <a:spLocks noChangeArrowheads="1"/>
            </p:cNvSpPr>
            <p:nvPr/>
          </p:nvSpPr>
          <p:spPr bwMode="auto">
            <a:xfrm>
              <a:off x="6009328" y="3779864"/>
              <a:ext cx="1556798" cy="16576"/>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71" name="Rectangle 528"/>
            <p:cNvSpPr>
              <a:spLocks noChangeArrowheads="1"/>
            </p:cNvSpPr>
            <p:nvPr/>
          </p:nvSpPr>
          <p:spPr bwMode="auto">
            <a:xfrm>
              <a:off x="6009328" y="3847551"/>
              <a:ext cx="1556798" cy="16576"/>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72" name="Rectangle 529"/>
            <p:cNvSpPr>
              <a:spLocks noChangeArrowheads="1"/>
            </p:cNvSpPr>
            <p:nvPr/>
          </p:nvSpPr>
          <p:spPr bwMode="auto">
            <a:xfrm>
              <a:off x="6009328" y="4031273"/>
              <a:ext cx="1556798" cy="16576"/>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73" name="Rectangle 530"/>
            <p:cNvSpPr>
              <a:spLocks noChangeArrowheads="1"/>
            </p:cNvSpPr>
            <p:nvPr/>
          </p:nvSpPr>
          <p:spPr bwMode="auto">
            <a:xfrm>
              <a:off x="6009328" y="3998120"/>
              <a:ext cx="1556798" cy="16576"/>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74" name="Rectangle 531"/>
            <p:cNvSpPr>
              <a:spLocks noChangeArrowheads="1"/>
            </p:cNvSpPr>
            <p:nvPr/>
          </p:nvSpPr>
          <p:spPr bwMode="auto">
            <a:xfrm>
              <a:off x="6009328" y="4014696"/>
              <a:ext cx="1556798" cy="16576"/>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75" name="Rectangle 532"/>
            <p:cNvSpPr>
              <a:spLocks noChangeArrowheads="1"/>
            </p:cNvSpPr>
            <p:nvPr/>
          </p:nvSpPr>
          <p:spPr bwMode="auto">
            <a:xfrm>
              <a:off x="6009328" y="3864127"/>
              <a:ext cx="1556798" cy="133993"/>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76" name="Rectangle 533"/>
            <p:cNvSpPr>
              <a:spLocks noChangeArrowheads="1"/>
            </p:cNvSpPr>
            <p:nvPr/>
          </p:nvSpPr>
          <p:spPr bwMode="auto">
            <a:xfrm>
              <a:off x="6009328" y="3829593"/>
              <a:ext cx="1556798" cy="17958"/>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77" name="Rectangle 534"/>
            <p:cNvSpPr>
              <a:spLocks noChangeArrowheads="1"/>
            </p:cNvSpPr>
            <p:nvPr/>
          </p:nvSpPr>
          <p:spPr bwMode="auto">
            <a:xfrm>
              <a:off x="6009328" y="4064425"/>
              <a:ext cx="1556798" cy="8288"/>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78" name="Rectangle 535"/>
            <p:cNvSpPr>
              <a:spLocks noChangeArrowheads="1"/>
            </p:cNvSpPr>
            <p:nvPr/>
          </p:nvSpPr>
          <p:spPr bwMode="auto">
            <a:xfrm>
              <a:off x="6009328" y="4047849"/>
              <a:ext cx="1556798" cy="16576"/>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79" name="Line 536"/>
            <p:cNvSpPr>
              <a:spLocks noChangeShapeType="1"/>
            </p:cNvSpPr>
            <p:nvPr/>
          </p:nvSpPr>
          <p:spPr bwMode="auto">
            <a:xfrm flipH="1">
              <a:off x="7566126" y="3634821"/>
              <a:ext cx="52492" cy="104984"/>
            </a:xfrm>
            <a:prstGeom prst="line">
              <a:avLst/>
            </a:prstGeom>
            <a:no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80" name="Freeform 537"/>
            <p:cNvSpPr>
              <a:spLocks/>
            </p:cNvSpPr>
            <p:nvPr/>
          </p:nvSpPr>
          <p:spPr bwMode="auto">
            <a:xfrm>
              <a:off x="6009328" y="3721847"/>
              <a:ext cx="1556798" cy="17958"/>
            </a:xfrm>
            <a:custGeom>
              <a:avLst/>
              <a:gdLst/>
              <a:ahLst/>
              <a:cxnLst>
                <a:cxn ang="0">
                  <a:pos x="3381" y="38"/>
                </a:cxn>
                <a:cxn ang="0">
                  <a:pos x="3381" y="0"/>
                </a:cxn>
                <a:cxn ang="0">
                  <a:pos x="0" y="0"/>
                </a:cxn>
              </a:cxnLst>
              <a:rect l="0" t="0" r="r" b="b"/>
              <a:pathLst>
                <a:path w="3381" h="38">
                  <a:moveTo>
                    <a:pt x="3381" y="38"/>
                  </a:moveTo>
                  <a:lnTo>
                    <a:pt x="3381" y="0"/>
                  </a:lnTo>
                  <a:lnTo>
                    <a:pt x="0" y="0"/>
                  </a:lnTo>
                </a:path>
              </a:pathLst>
            </a:custGeom>
            <a:solidFill>
              <a:srgbClr val="B5761B">
                <a:lumMod val="40000"/>
                <a:lumOff val="6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81" name="Line 538"/>
            <p:cNvSpPr>
              <a:spLocks noChangeShapeType="1"/>
            </p:cNvSpPr>
            <p:nvPr/>
          </p:nvSpPr>
          <p:spPr bwMode="auto">
            <a:xfrm flipV="1">
              <a:off x="7566126" y="3739804"/>
              <a:ext cx="1382" cy="332909"/>
            </a:xfrm>
            <a:prstGeom prst="line">
              <a:avLst/>
            </a:prstGeom>
            <a:no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82" name="Freeform 539"/>
            <p:cNvSpPr>
              <a:spLocks/>
            </p:cNvSpPr>
            <p:nvPr/>
          </p:nvSpPr>
          <p:spPr bwMode="auto">
            <a:xfrm>
              <a:off x="6009328" y="3634821"/>
              <a:ext cx="1609290" cy="87026"/>
            </a:xfrm>
            <a:custGeom>
              <a:avLst/>
              <a:gdLst/>
              <a:ahLst/>
              <a:cxnLst>
                <a:cxn ang="0">
                  <a:pos x="0" y="191"/>
                </a:cxn>
                <a:cxn ang="0">
                  <a:pos x="112" y="0"/>
                </a:cxn>
                <a:cxn ang="0">
                  <a:pos x="3493" y="0"/>
                </a:cxn>
              </a:cxnLst>
              <a:rect l="0" t="0" r="r" b="b"/>
              <a:pathLst>
                <a:path w="3493" h="191">
                  <a:moveTo>
                    <a:pt x="0" y="191"/>
                  </a:moveTo>
                  <a:lnTo>
                    <a:pt x="112" y="0"/>
                  </a:lnTo>
                  <a:lnTo>
                    <a:pt x="3493" y="0"/>
                  </a:lnTo>
                </a:path>
              </a:pathLst>
            </a:custGeom>
            <a:solidFill>
              <a:srgbClr val="B5761B">
                <a:lumMod val="40000"/>
                <a:lumOff val="6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83" name="Freeform 540"/>
            <p:cNvSpPr>
              <a:spLocks/>
            </p:cNvSpPr>
            <p:nvPr/>
          </p:nvSpPr>
          <p:spPr bwMode="auto">
            <a:xfrm>
              <a:off x="6009328" y="3721847"/>
              <a:ext cx="1556798" cy="350867"/>
            </a:xfrm>
            <a:custGeom>
              <a:avLst/>
              <a:gdLst/>
              <a:ahLst/>
              <a:cxnLst>
                <a:cxn ang="0">
                  <a:pos x="0" y="0"/>
                </a:cxn>
                <a:cxn ang="0">
                  <a:pos x="0" y="761"/>
                </a:cxn>
                <a:cxn ang="0">
                  <a:pos x="3381" y="761"/>
                </a:cxn>
              </a:cxnLst>
              <a:rect l="0" t="0" r="r" b="b"/>
              <a:pathLst>
                <a:path w="3381" h="761">
                  <a:moveTo>
                    <a:pt x="0" y="0"/>
                  </a:moveTo>
                  <a:lnTo>
                    <a:pt x="0" y="761"/>
                  </a:lnTo>
                  <a:lnTo>
                    <a:pt x="3381" y="761"/>
                  </a:lnTo>
                </a:path>
              </a:pathLst>
            </a:custGeom>
            <a:solidFill>
              <a:srgbClr val="B5761B">
                <a:lumMod val="40000"/>
                <a:lumOff val="6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84" name="Freeform 541"/>
            <p:cNvSpPr>
              <a:spLocks/>
            </p:cNvSpPr>
            <p:nvPr/>
          </p:nvSpPr>
          <p:spPr bwMode="auto">
            <a:xfrm>
              <a:off x="7566126" y="3634821"/>
              <a:ext cx="52492" cy="437893"/>
            </a:xfrm>
            <a:custGeom>
              <a:avLst/>
              <a:gdLst/>
              <a:ahLst/>
              <a:cxnLst>
                <a:cxn ang="0">
                  <a:pos x="112" y="0"/>
                </a:cxn>
                <a:cxn ang="0">
                  <a:pos x="112" y="762"/>
                </a:cxn>
                <a:cxn ang="0">
                  <a:pos x="0" y="952"/>
                </a:cxn>
              </a:cxnLst>
              <a:rect l="0" t="0" r="r" b="b"/>
              <a:pathLst>
                <a:path w="112" h="952">
                  <a:moveTo>
                    <a:pt x="112" y="0"/>
                  </a:moveTo>
                  <a:lnTo>
                    <a:pt x="112" y="762"/>
                  </a:lnTo>
                  <a:lnTo>
                    <a:pt x="0" y="952"/>
                  </a:lnTo>
                </a:path>
              </a:pathLst>
            </a:custGeom>
            <a:solidFill>
              <a:srgbClr val="B5761B">
                <a:lumMod val="40000"/>
                <a:lumOff val="6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85" name="Rectangle 542"/>
            <p:cNvSpPr>
              <a:spLocks noChangeArrowheads="1"/>
            </p:cNvSpPr>
            <p:nvPr/>
          </p:nvSpPr>
          <p:spPr bwMode="auto">
            <a:xfrm>
              <a:off x="6064583" y="3817161"/>
              <a:ext cx="671659" cy="138499"/>
            </a:xfrm>
            <a:prstGeom prst="rect">
              <a:avLst/>
            </a:prstGeom>
            <a:solidFill>
              <a:srgbClr val="B5761B">
                <a:lumMod val="40000"/>
                <a:lumOff val="60000"/>
              </a:srgbClr>
            </a:solid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defRPr/>
              </a:pPr>
              <a:r>
                <a:rPr lang="en-US" sz="900" b="1" kern="0">
                  <a:solidFill>
                    <a:srgbClr val="000000"/>
                  </a:solidFill>
                  <a:cs typeface="Calibri" pitchFamily="34" charset="0"/>
                </a:rPr>
                <a:t>FC - 0 Physical</a:t>
              </a:r>
              <a:endParaRPr lang="en-US" sz="900" kern="0">
                <a:solidFill>
                  <a:srgbClr val="000000"/>
                </a:solidFill>
                <a:cs typeface="Calibri" pitchFamily="34" charset="0"/>
              </a:endParaRPr>
            </a:p>
          </p:txBody>
        </p:sp>
        <p:sp>
          <p:nvSpPr>
            <p:cNvPr id="1286" name="Freeform 543"/>
            <p:cNvSpPr>
              <a:spLocks/>
            </p:cNvSpPr>
            <p:nvPr/>
          </p:nvSpPr>
          <p:spPr bwMode="auto">
            <a:xfrm>
              <a:off x="7526066" y="3148580"/>
              <a:ext cx="85645" cy="104984"/>
            </a:xfrm>
            <a:custGeom>
              <a:avLst/>
              <a:gdLst/>
              <a:ahLst/>
              <a:cxnLst>
                <a:cxn ang="0">
                  <a:pos x="183" y="41"/>
                </a:cxn>
                <a:cxn ang="0">
                  <a:pos x="186" y="0"/>
                </a:cxn>
                <a:cxn ang="0">
                  <a:pos x="15" y="0"/>
                </a:cxn>
                <a:cxn ang="0">
                  <a:pos x="0" y="191"/>
                </a:cxn>
                <a:cxn ang="0">
                  <a:pos x="89" y="191"/>
                </a:cxn>
                <a:cxn ang="0">
                  <a:pos x="89" y="229"/>
                </a:cxn>
                <a:cxn ang="0">
                  <a:pos x="183" y="41"/>
                </a:cxn>
              </a:cxnLst>
              <a:rect l="0" t="0" r="r" b="b"/>
              <a:pathLst>
                <a:path w="186" h="229">
                  <a:moveTo>
                    <a:pt x="183" y="41"/>
                  </a:moveTo>
                  <a:lnTo>
                    <a:pt x="186" y="0"/>
                  </a:lnTo>
                  <a:lnTo>
                    <a:pt x="15" y="0"/>
                  </a:lnTo>
                  <a:lnTo>
                    <a:pt x="0" y="191"/>
                  </a:lnTo>
                  <a:lnTo>
                    <a:pt x="89" y="191"/>
                  </a:lnTo>
                  <a:lnTo>
                    <a:pt x="89" y="229"/>
                  </a:lnTo>
                  <a:lnTo>
                    <a:pt x="183" y="41"/>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87" name="Freeform 544"/>
            <p:cNvSpPr>
              <a:spLocks/>
            </p:cNvSpPr>
            <p:nvPr/>
          </p:nvSpPr>
          <p:spPr bwMode="auto">
            <a:xfrm>
              <a:off x="7610330" y="3148580"/>
              <a:ext cx="8288" cy="17958"/>
            </a:xfrm>
            <a:custGeom>
              <a:avLst/>
              <a:gdLst/>
              <a:ahLst/>
              <a:cxnLst>
                <a:cxn ang="0">
                  <a:pos x="3" y="0"/>
                </a:cxn>
                <a:cxn ang="0">
                  <a:pos x="0" y="41"/>
                </a:cxn>
                <a:cxn ang="0">
                  <a:pos x="18" y="0"/>
                </a:cxn>
                <a:cxn ang="0">
                  <a:pos x="3" y="0"/>
                </a:cxn>
              </a:cxnLst>
              <a:rect l="0" t="0" r="r" b="b"/>
              <a:pathLst>
                <a:path w="18" h="41">
                  <a:moveTo>
                    <a:pt x="3" y="0"/>
                  </a:moveTo>
                  <a:lnTo>
                    <a:pt x="0" y="41"/>
                  </a:lnTo>
                  <a:lnTo>
                    <a:pt x="18" y="0"/>
                  </a:lnTo>
                  <a:lnTo>
                    <a:pt x="3" y="0"/>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88" name="Freeform 545"/>
            <p:cNvSpPr>
              <a:spLocks/>
            </p:cNvSpPr>
            <p:nvPr/>
          </p:nvSpPr>
          <p:spPr bwMode="auto">
            <a:xfrm>
              <a:off x="7445947" y="3148580"/>
              <a:ext cx="87026" cy="87026"/>
            </a:xfrm>
            <a:custGeom>
              <a:avLst/>
              <a:gdLst/>
              <a:ahLst/>
              <a:cxnLst>
                <a:cxn ang="0">
                  <a:pos x="174" y="191"/>
                </a:cxn>
                <a:cxn ang="0">
                  <a:pos x="189" y="0"/>
                </a:cxn>
                <a:cxn ang="0">
                  <a:pos x="15" y="0"/>
                </a:cxn>
                <a:cxn ang="0">
                  <a:pos x="0" y="191"/>
                </a:cxn>
                <a:cxn ang="0">
                  <a:pos x="174" y="191"/>
                </a:cxn>
              </a:cxnLst>
              <a:rect l="0" t="0" r="r" b="b"/>
              <a:pathLst>
                <a:path w="189" h="191">
                  <a:moveTo>
                    <a:pt x="174" y="191"/>
                  </a:moveTo>
                  <a:lnTo>
                    <a:pt x="189" y="0"/>
                  </a:lnTo>
                  <a:lnTo>
                    <a:pt x="15" y="0"/>
                  </a:lnTo>
                  <a:lnTo>
                    <a:pt x="0" y="191"/>
                  </a:lnTo>
                  <a:lnTo>
                    <a:pt x="174" y="191"/>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89" name="Freeform 546"/>
            <p:cNvSpPr>
              <a:spLocks/>
            </p:cNvSpPr>
            <p:nvPr/>
          </p:nvSpPr>
          <p:spPr bwMode="auto">
            <a:xfrm>
              <a:off x="7365828" y="3148580"/>
              <a:ext cx="87026" cy="87026"/>
            </a:xfrm>
            <a:custGeom>
              <a:avLst/>
              <a:gdLst/>
              <a:ahLst/>
              <a:cxnLst>
                <a:cxn ang="0">
                  <a:pos x="172" y="191"/>
                </a:cxn>
                <a:cxn ang="0">
                  <a:pos x="187" y="0"/>
                </a:cxn>
                <a:cxn ang="0">
                  <a:pos x="16" y="0"/>
                </a:cxn>
                <a:cxn ang="0">
                  <a:pos x="0" y="191"/>
                </a:cxn>
                <a:cxn ang="0">
                  <a:pos x="172" y="191"/>
                </a:cxn>
              </a:cxnLst>
              <a:rect l="0" t="0" r="r" b="b"/>
              <a:pathLst>
                <a:path w="187" h="191">
                  <a:moveTo>
                    <a:pt x="172" y="191"/>
                  </a:moveTo>
                  <a:lnTo>
                    <a:pt x="187" y="0"/>
                  </a:lnTo>
                  <a:lnTo>
                    <a:pt x="16" y="0"/>
                  </a:lnTo>
                  <a:lnTo>
                    <a:pt x="0" y="191"/>
                  </a:lnTo>
                  <a:lnTo>
                    <a:pt x="172" y="191"/>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90" name="Freeform 547"/>
            <p:cNvSpPr>
              <a:spLocks/>
            </p:cNvSpPr>
            <p:nvPr/>
          </p:nvSpPr>
          <p:spPr bwMode="auto">
            <a:xfrm>
              <a:off x="7206972" y="3148580"/>
              <a:ext cx="87026" cy="87026"/>
            </a:xfrm>
            <a:custGeom>
              <a:avLst/>
              <a:gdLst/>
              <a:ahLst/>
              <a:cxnLst>
                <a:cxn ang="0">
                  <a:pos x="172" y="191"/>
                </a:cxn>
                <a:cxn ang="0">
                  <a:pos x="190" y="0"/>
                </a:cxn>
                <a:cxn ang="0">
                  <a:pos x="16" y="0"/>
                </a:cxn>
                <a:cxn ang="0">
                  <a:pos x="0" y="191"/>
                </a:cxn>
                <a:cxn ang="0">
                  <a:pos x="172" y="191"/>
                </a:cxn>
              </a:cxnLst>
              <a:rect l="0" t="0" r="r" b="b"/>
              <a:pathLst>
                <a:path w="190" h="191">
                  <a:moveTo>
                    <a:pt x="172" y="191"/>
                  </a:moveTo>
                  <a:lnTo>
                    <a:pt x="190" y="0"/>
                  </a:lnTo>
                  <a:lnTo>
                    <a:pt x="16" y="0"/>
                  </a:lnTo>
                  <a:lnTo>
                    <a:pt x="0" y="191"/>
                  </a:lnTo>
                  <a:lnTo>
                    <a:pt x="172" y="191"/>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91" name="Freeform 548"/>
            <p:cNvSpPr>
              <a:spLocks/>
            </p:cNvSpPr>
            <p:nvPr/>
          </p:nvSpPr>
          <p:spPr bwMode="auto">
            <a:xfrm>
              <a:off x="7285709" y="3148580"/>
              <a:ext cx="88407" cy="87026"/>
            </a:xfrm>
            <a:custGeom>
              <a:avLst/>
              <a:gdLst/>
              <a:ahLst/>
              <a:cxnLst>
                <a:cxn ang="0">
                  <a:pos x="18" y="0"/>
                </a:cxn>
                <a:cxn ang="0">
                  <a:pos x="0" y="191"/>
                </a:cxn>
                <a:cxn ang="0">
                  <a:pos x="174" y="191"/>
                </a:cxn>
                <a:cxn ang="0">
                  <a:pos x="190" y="0"/>
                </a:cxn>
                <a:cxn ang="0">
                  <a:pos x="18" y="0"/>
                </a:cxn>
              </a:cxnLst>
              <a:rect l="0" t="0" r="r" b="b"/>
              <a:pathLst>
                <a:path w="190" h="191">
                  <a:moveTo>
                    <a:pt x="18" y="0"/>
                  </a:moveTo>
                  <a:lnTo>
                    <a:pt x="0" y="191"/>
                  </a:lnTo>
                  <a:lnTo>
                    <a:pt x="174" y="191"/>
                  </a:lnTo>
                  <a:lnTo>
                    <a:pt x="190" y="0"/>
                  </a:lnTo>
                  <a:lnTo>
                    <a:pt x="18" y="0"/>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92" name="Freeform 549"/>
            <p:cNvSpPr>
              <a:spLocks/>
            </p:cNvSpPr>
            <p:nvPr/>
          </p:nvSpPr>
          <p:spPr bwMode="auto">
            <a:xfrm>
              <a:off x="7049496" y="3148580"/>
              <a:ext cx="85645" cy="87026"/>
            </a:xfrm>
            <a:custGeom>
              <a:avLst/>
              <a:gdLst/>
              <a:ahLst/>
              <a:cxnLst>
                <a:cxn ang="0">
                  <a:pos x="172" y="191"/>
                </a:cxn>
                <a:cxn ang="0">
                  <a:pos x="187" y="0"/>
                </a:cxn>
                <a:cxn ang="0">
                  <a:pos x="18" y="0"/>
                </a:cxn>
                <a:cxn ang="0">
                  <a:pos x="0" y="191"/>
                </a:cxn>
                <a:cxn ang="0">
                  <a:pos x="172" y="191"/>
                </a:cxn>
              </a:cxnLst>
              <a:rect l="0" t="0" r="r" b="b"/>
              <a:pathLst>
                <a:path w="187" h="191">
                  <a:moveTo>
                    <a:pt x="172" y="191"/>
                  </a:moveTo>
                  <a:lnTo>
                    <a:pt x="187" y="0"/>
                  </a:lnTo>
                  <a:lnTo>
                    <a:pt x="18" y="0"/>
                  </a:lnTo>
                  <a:lnTo>
                    <a:pt x="0" y="191"/>
                  </a:lnTo>
                  <a:lnTo>
                    <a:pt x="172" y="191"/>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93" name="Freeform 550"/>
            <p:cNvSpPr>
              <a:spLocks/>
            </p:cNvSpPr>
            <p:nvPr/>
          </p:nvSpPr>
          <p:spPr bwMode="auto">
            <a:xfrm>
              <a:off x="7128233" y="3148580"/>
              <a:ext cx="85645" cy="87026"/>
            </a:xfrm>
            <a:custGeom>
              <a:avLst/>
              <a:gdLst/>
              <a:ahLst/>
              <a:cxnLst>
                <a:cxn ang="0">
                  <a:pos x="15" y="0"/>
                </a:cxn>
                <a:cxn ang="0">
                  <a:pos x="0" y="191"/>
                </a:cxn>
                <a:cxn ang="0">
                  <a:pos x="171" y="191"/>
                </a:cxn>
                <a:cxn ang="0">
                  <a:pos x="187" y="0"/>
                </a:cxn>
                <a:cxn ang="0">
                  <a:pos x="15" y="0"/>
                </a:cxn>
              </a:cxnLst>
              <a:rect l="0" t="0" r="r" b="b"/>
              <a:pathLst>
                <a:path w="187" h="191">
                  <a:moveTo>
                    <a:pt x="15" y="0"/>
                  </a:moveTo>
                  <a:lnTo>
                    <a:pt x="0" y="191"/>
                  </a:lnTo>
                  <a:lnTo>
                    <a:pt x="171" y="191"/>
                  </a:lnTo>
                  <a:lnTo>
                    <a:pt x="187" y="0"/>
                  </a:lnTo>
                  <a:lnTo>
                    <a:pt x="15" y="0"/>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94" name="Freeform 551"/>
            <p:cNvSpPr>
              <a:spLocks/>
            </p:cNvSpPr>
            <p:nvPr/>
          </p:nvSpPr>
          <p:spPr bwMode="auto">
            <a:xfrm>
              <a:off x="6335330" y="3148580"/>
              <a:ext cx="642335" cy="87026"/>
            </a:xfrm>
            <a:custGeom>
              <a:avLst/>
              <a:gdLst/>
              <a:ahLst/>
              <a:cxnLst>
                <a:cxn ang="0">
                  <a:pos x="1379" y="191"/>
                </a:cxn>
                <a:cxn ang="0">
                  <a:pos x="1394" y="0"/>
                </a:cxn>
                <a:cxn ang="0">
                  <a:pos x="16" y="0"/>
                </a:cxn>
                <a:cxn ang="0">
                  <a:pos x="0" y="191"/>
                </a:cxn>
                <a:cxn ang="0">
                  <a:pos x="1379" y="191"/>
                </a:cxn>
              </a:cxnLst>
              <a:rect l="0" t="0" r="r" b="b"/>
              <a:pathLst>
                <a:path w="1394" h="191">
                  <a:moveTo>
                    <a:pt x="1379" y="191"/>
                  </a:moveTo>
                  <a:lnTo>
                    <a:pt x="1394" y="0"/>
                  </a:lnTo>
                  <a:lnTo>
                    <a:pt x="16" y="0"/>
                  </a:lnTo>
                  <a:lnTo>
                    <a:pt x="0" y="191"/>
                  </a:lnTo>
                  <a:lnTo>
                    <a:pt x="1379" y="191"/>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95" name="Freeform 552"/>
            <p:cNvSpPr>
              <a:spLocks/>
            </p:cNvSpPr>
            <p:nvPr/>
          </p:nvSpPr>
          <p:spPr bwMode="auto">
            <a:xfrm>
              <a:off x="6970758" y="3148580"/>
              <a:ext cx="87026" cy="87026"/>
            </a:xfrm>
            <a:custGeom>
              <a:avLst/>
              <a:gdLst/>
              <a:ahLst/>
              <a:cxnLst>
                <a:cxn ang="0">
                  <a:pos x="15" y="0"/>
                </a:cxn>
                <a:cxn ang="0">
                  <a:pos x="0" y="191"/>
                </a:cxn>
                <a:cxn ang="0">
                  <a:pos x="171" y="191"/>
                </a:cxn>
                <a:cxn ang="0">
                  <a:pos x="189" y="0"/>
                </a:cxn>
                <a:cxn ang="0">
                  <a:pos x="15" y="0"/>
                </a:cxn>
              </a:cxnLst>
              <a:rect l="0" t="0" r="r" b="b"/>
              <a:pathLst>
                <a:path w="189" h="191">
                  <a:moveTo>
                    <a:pt x="15" y="0"/>
                  </a:moveTo>
                  <a:lnTo>
                    <a:pt x="0" y="191"/>
                  </a:lnTo>
                  <a:lnTo>
                    <a:pt x="171" y="191"/>
                  </a:lnTo>
                  <a:lnTo>
                    <a:pt x="189" y="0"/>
                  </a:lnTo>
                  <a:lnTo>
                    <a:pt x="15" y="0"/>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96" name="Freeform 553"/>
            <p:cNvSpPr>
              <a:spLocks/>
            </p:cNvSpPr>
            <p:nvPr/>
          </p:nvSpPr>
          <p:spPr bwMode="auto">
            <a:xfrm>
              <a:off x="6255211" y="3148580"/>
              <a:ext cx="87026" cy="87026"/>
            </a:xfrm>
            <a:custGeom>
              <a:avLst/>
              <a:gdLst/>
              <a:ahLst/>
              <a:cxnLst>
                <a:cxn ang="0">
                  <a:pos x="191" y="0"/>
                </a:cxn>
                <a:cxn ang="0">
                  <a:pos x="18" y="0"/>
                </a:cxn>
                <a:cxn ang="0">
                  <a:pos x="0" y="191"/>
                </a:cxn>
                <a:cxn ang="0">
                  <a:pos x="175" y="191"/>
                </a:cxn>
                <a:cxn ang="0">
                  <a:pos x="191" y="0"/>
                </a:cxn>
              </a:cxnLst>
              <a:rect l="0" t="0" r="r" b="b"/>
              <a:pathLst>
                <a:path w="191" h="191">
                  <a:moveTo>
                    <a:pt x="191" y="0"/>
                  </a:moveTo>
                  <a:lnTo>
                    <a:pt x="18" y="0"/>
                  </a:lnTo>
                  <a:lnTo>
                    <a:pt x="0" y="191"/>
                  </a:lnTo>
                  <a:lnTo>
                    <a:pt x="175" y="191"/>
                  </a:lnTo>
                  <a:lnTo>
                    <a:pt x="191" y="0"/>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97" name="Freeform 554"/>
            <p:cNvSpPr>
              <a:spLocks/>
            </p:cNvSpPr>
            <p:nvPr/>
          </p:nvSpPr>
          <p:spPr bwMode="auto">
            <a:xfrm>
              <a:off x="6176474" y="3148580"/>
              <a:ext cx="87026" cy="87026"/>
            </a:xfrm>
            <a:custGeom>
              <a:avLst/>
              <a:gdLst/>
              <a:ahLst/>
              <a:cxnLst>
                <a:cxn ang="0">
                  <a:pos x="171" y="191"/>
                </a:cxn>
                <a:cxn ang="0">
                  <a:pos x="189" y="0"/>
                </a:cxn>
                <a:cxn ang="0">
                  <a:pos x="15" y="0"/>
                </a:cxn>
                <a:cxn ang="0">
                  <a:pos x="0" y="191"/>
                </a:cxn>
                <a:cxn ang="0">
                  <a:pos x="171" y="191"/>
                </a:cxn>
              </a:cxnLst>
              <a:rect l="0" t="0" r="r" b="b"/>
              <a:pathLst>
                <a:path w="189" h="191">
                  <a:moveTo>
                    <a:pt x="171" y="191"/>
                  </a:moveTo>
                  <a:lnTo>
                    <a:pt x="189" y="0"/>
                  </a:lnTo>
                  <a:lnTo>
                    <a:pt x="15" y="0"/>
                  </a:lnTo>
                  <a:lnTo>
                    <a:pt x="0" y="191"/>
                  </a:lnTo>
                  <a:lnTo>
                    <a:pt x="171" y="191"/>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98" name="Freeform 555"/>
            <p:cNvSpPr>
              <a:spLocks/>
            </p:cNvSpPr>
            <p:nvPr/>
          </p:nvSpPr>
          <p:spPr bwMode="auto">
            <a:xfrm>
              <a:off x="6096355" y="3148580"/>
              <a:ext cx="87026" cy="87026"/>
            </a:xfrm>
            <a:custGeom>
              <a:avLst/>
              <a:gdLst/>
              <a:ahLst/>
              <a:cxnLst>
                <a:cxn ang="0">
                  <a:pos x="172" y="191"/>
                </a:cxn>
                <a:cxn ang="0">
                  <a:pos x="187" y="0"/>
                </a:cxn>
                <a:cxn ang="0">
                  <a:pos x="16" y="0"/>
                </a:cxn>
                <a:cxn ang="0">
                  <a:pos x="0" y="191"/>
                </a:cxn>
                <a:cxn ang="0">
                  <a:pos x="172" y="191"/>
                </a:cxn>
              </a:cxnLst>
              <a:rect l="0" t="0" r="r" b="b"/>
              <a:pathLst>
                <a:path w="187" h="191">
                  <a:moveTo>
                    <a:pt x="172" y="191"/>
                  </a:moveTo>
                  <a:lnTo>
                    <a:pt x="187" y="0"/>
                  </a:lnTo>
                  <a:lnTo>
                    <a:pt x="16" y="0"/>
                  </a:lnTo>
                  <a:lnTo>
                    <a:pt x="0" y="191"/>
                  </a:lnTo>
                  <a:lnTo>
                    <a:pt x="172" y="191"/>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299" name="Freeform 556"/>
            <p:cNvSpPr>
              <a:spLocks/>
            </p:cNvSpPr>
            <p:nvPr/>
          </p:nvSpPr>
          <p:spPr bwMode="auto">
            <a:xfrm>
              <a:off x="6009328" y="3220411"/>
              <a:ext cx="11051" cy="15195"/>
            </a:xfrm>
            <a:custGeom>
              <a:avLst/>
              <a:gdLst/>
              <a:ahLst/>
              <a:cxnLst>
                <a:cxn ang="0">
                  <a:pos x="18" y="35"/>
                </a:cxn>
                <a:cxn ang="0">
                  <a:pos x="22" y="0"/>
                </a:cxn>
                <a:cxn ang="0">
                  <a:pos x="0" y="35"/>
                </a:cxn>
                <a:cxn ang="0">
                  <a:pos x="18" y="35"/>
                </a:cxn>
              </a:cxnLst>
              <a:rect l="0" t="0" r="r" b="b"/>
              <a:pathLst>
                <a:path w="22" h="35">
                  <a:moveTo>
                    <a:pt x="18" y="35"/>
                  </a:moveTo>
                  <a:lnTo>
                    <a:pt x="22" y="0"/>
                  </a:lnTo>
                  <a:lnTo>
                    <a:pt x="0" y="35"/>
                  </a:lnTo>
                  <a:lnTo>
                    <a:pt x="18" y="35"/>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00" name="Freeform 557"/>
            <p:cNvSpPr>
              <a:spLocks/>
            </p:cNvSpPr>
            <p:nvPr/>
          </p:nvSpPr>
          <p:spPr bwMode="auto">
            <a:xfrm>
              <a:off x="6017617" y="3148580"/>
              <a:ext cx="87026" cy="87026"/>
            </a:xfrm>
            <a:custGeom>
              <a:avLst/>
              <a:gdLst/>
              <a:ahLst/>
              <a:cxnLst>
                <a:cxn ang="0">
                  <a:pos x="4" y="156"/>
                </a:cxn>
                <a:cxn ang="0">
                  <a:pos x="0" y="191"/>
                </a:cxn>
                <a:cxn ang="0">
                  <a:pos x="171" y="191"/>
                </a:cxn>
                <a:cxn ang="0">
                  <a:pos x="187" y="0"/>
                </a:cxn>
                <a:cxn ang="0">
                  <a:pos x="94" y="0"/>
                </a:cxn>
                <a:cxn ang="0">
                  <a:pos x="4" y="156"/>
                </a:cxn>
              </a:cxnLst>
              <a:rect l="0" t="0" r="r" b="b"/>
              <a:pathLst>
                <a:path w="187" h="191">
                  <a:moveTo>
                    <a:pt x="4" y="156"/>
                  </a:moveTo>
                  <a:lnTo>
                    <a:pt x="0" y="191"/>
                  </a:lnTo>
                  <a:lnTo>
                    <a:pt x="171" y="191"/>
                  </a:lnTo>
                  <a:lnTo>
                    <a:pt x="187" y="0"/>
                  </a:lnTo>
                  <a:lnTo>
                    <a:pt x="94" y="0"/>
                  </a:lnTo>
                  <a:lnTo>
                    <a:pt x="4" y="156"/>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01" name="Rectangle 558"/>
            <p:cNvSpPr>
              <a:spLocks noChangeArrowheads="1"/>
            </p:cNvSpPr>
            <p:nvPr/>
          </p:nvSpPr>
          <p:spPr bwMode="auto">
            <a:xfrm>
              <a:off x="6009328" y="3235607"/>
              <a:ext cx="1556798" cy="8288"/>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02" name="Rectangle 559"/>
            <p:cNvSpPr>
              <a:spLocks noChangeArrowheads="1"/>
            </p:cNvSpPr>
            <p:nvPr/>
          </p:nvSpPr>
          <p:spPr bwMode="auto">
            <a:xfrm>
              <a:off x="6009328" y="3277048"/>
              <a:ext cx="1556798" cy="16576"/>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03" name="Rectangle 560"/>
            <p:cNvSpPr>
              <a:spLocks noChangeArrowheads="1"/>
            </p:cNvSpPr>
            <p:nvPr/>
          </p:nvSpPr>
          <p:spPr bwMode="auto">
            <a:xfrm>
              <a:off x="6009328" y="3260471"/>
              <a:ext cx="1556798" cy="16576"/>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04" name="Freeform 561"/>
            <p:cNvSpPr>
              <a:spLocks/>
            </p:cNvSpPr>
            <p:nvPr/>
          </p:nvSpPr>
          <p:spPr bwMode="auto">
            <a:xfrm>
              <a:off x="6009328" y="3243895"/>
              <a:ext cx="1556798" cy="16576"/>
            </a:xfrm>
            <a:custGeom>
              <a:avLst/>
              <a:gdLst/>
              <a:ahLst/>
              <a:cxnLst>
                <a:cxn ang="0">
                  <a:pos x="3381" y="36"/>
                </a:cxn>
                <a:cxn ang="0">
                  <a:pos x="3381" y="21"/>
                </a:cxn>
                <a:cxn ang="0">
                  <a:pos x="3381" y="0"/>
                </a:cxn>
                <a:cxn ang="0">
                  <a:pos x="0" y="0"/>
                </a:cxn>
                <a:cxn ang="0">
                  <a:pos x="0" y="36"/>
                </a:cxn>
                <a:cxn ang="0">
                  <a:pos x="3381" y="36"/>
                </a:cxn>
              </a:cxnLst>
              <a:rect l="0" t="0" r="r" b="b"/>
              <a:pathLst>
                <a:path w="3381" h="36">
                  <a:moveTo>
                    <a:pt x="3381" y="36"/>
                  </a:moveTo>
                  <a:lnTo>
                    <a:pt x="3381" y="21"/>
                  </a:lnTo>
                  <a:lnTo>
                    <a:pt x="3381" y="0"/>
                  </a:lnTo>
                  <a:lnTo>
                    <a:pt x="0" y="0"/>
                  </a:lnTo>
                  <a:lnTo>
                    <a:pt x="0" y="36"/>
                  </a:lnTo>
                  <a:lnTo>
                    <a:pt x="3381" y="36"/>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05" name="Rectangle 562"/>
            <p:cNvSpPr>
              <a:spLocks noChangeArrowheads="1"/>
            </p:cNvSpPr>
            <p:nvPr/>
          </p:nvSpPr>
          <p:spPr bwMode="auto">
            <a:xfrm>
              <a:off x="6009328" y="3326777"/>
              <a:ext cx="1556798" cy="16576"/>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06" name="Rectangle 563"/>
            <p:cNvSpPr>
              <a:spLocks noChangeArrowheads="1"/>
            </p:cNvSpPr>
            <p:nvPr/>
          </p:nvSpPr>
          <p:spPr bwMode="auto">
            <a:xfrm>
              <a:off x="6009328" y="3310200"/>
              <a:ext cx="1556798" cy="16576"/>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07" name="Rectangle 564"/>
            <p:cNvSpPr>
              <a:spLocks noChangeArrowheads="1"/>
            </p:cNvSpPr>
            <p:nvPr/>
          </p:nvSpPr>
          <p:spPr bwMode="auto">
            <a:xfrm>
              <a:off x="6009328" y="3293624"/>
              <a:ext cx="1556798" cy="16576"/>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08" name="Rectangle 565"/>
            <p:cNvSpPr>
              <a:spLocks noChangeArrowheads="1"/>
            </p:cNvSpPr>
            <p:nvPr/>
          </p:nvSpPr>
          <p:spPr bwMode="auto">
            <a:xfrm>
              <a:off x="6009328" y="3361310"/>
              <a:ext cx="1556798" cy="16576"/>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09" name="Rectangle 566"/>
            <p:cNvSpPr>
              <a:spLocks noChangeArrowheads="1"/>
            </p:cNvSpPr>
            <p:nvPr/>
          </p:nvSpPr>
          <p:spPr bwMode="auto">
            <a:xfrm>
              <a:off x="6009328" y="3545032"/>
              <a:ext cx="1556798" cy="16576"/>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10" name="Rectangle 567"/>
            <p:cNvSpPr>
              <a:spLocks noChangeArrowheads="1"/>
            </p:cNvSpPr>
            <p:nvPr/>
          </p:nvSpPr>
          <p:spPr bwMode="auto">
            <a:xfrm>
              <a:off x="6009328" y="3511880"/>
              <a:ext cx="1556798" cy="16576"/>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11" name="Rectangle 568"/>
            <p:cNvSpPr>
              <a:spLocks noChangeArrowheads="1"/>
            </p:cNvSpPr>
            <p:nvPr/>
          </p:nvSpPr>
          <p:spPr bwMode="auto">
            <a:xfrm>
              <a:off x="6009328" y="3528456"/>
              <a:ext cx="1556798" cy="16576"/>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12" name="Rectangle 569"/>
            <p:cNvSpPr>
              <a:spLocks noChangeArrowheads="1"/>
            </p:cNvSpPr>
            <p:nvPr/>
          </p:nvSpPr>
          <p:spPr bwMode="auto">
            <a:xfrm>
              <a:off x="6009328" y="3377887"/>
              <a:ext cx="1556798" cy="133993"/>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13" name="Rectangle 570"/>
            <p:cNvSpPr>
              <a:spLocks noChangeArrowheads="1"/>
            </p:cNvSpPr>
            <p:nvPr/>
          </p:nvSpPr>
          <p:spPr bwMode="auto">
            <a:xfrm>
              <a:off x="6009328" y="3343353"/>
              <a:ext cx="1556798" cy="17958"/>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14" name="Rectangle 571"/>
            <p:cNvSpPr>
              <a:spLocks noChangeArrowheads="1"/>
            </p:cNvSpPr>
            <p:nvPr/>
          </p:nvSpPr>
          <p:spPr bwMode="auto">
            <a:xfrm>
              <a:off x="6009328" y="3578185"/>
              <a:ext cx="1556798" cy="8288"/>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15" name="Rectangle 572"/>
            <p:cNvSpPr>
              <a:spLocks noChangeArrowheads="1"/>
            </p:cNvSpPr>
            <p:nvPr/>
          </p:nvSpPr>
          <p:spPr bwMode="auto">
            <a:xfrm>
              <a:off x="6009328" y="3561609"/>
              <a:ext cx="1556798" cy="16576"/>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16" name="Freeform 573"/>
            <p:cNvSpPr>
              <a:spLocks/>
            </p:cNvSpPr>
            <p:nvPr/>
          </p:nvSpPr>
          <p:spPr bwMode="auto">
            <a:xfrm>
              <a:off x="7566126" y="3148580"/>
              <a:ext cx="52492" cy="437893"/>
            </a:xfrm>
            <a:custGeom>
              <a:avLst/>
              <a:gdLst/>
              <a:ahLst/>
              <a:cxnLst>
                <a:cxn ang="0">
                  <a:pos x="112" y="0"/>
                </a:cxn>
                <a:cxn ang="0">
                  <a:pos x="0" y="229"/>
                </a:cxn>
                <a:cxn ang="0">
                  <a:pos x="0" y="952"/>
                </a:cxn>
                <a:cxn ang="0">
                  <a:pos x="112" y="762"/>
                </a:cxn>
                <a:cxn ang="0">
                  <a:pos x="112" y="0"/>
                </a:cxn>
              </a:cxnLst>
              <a:rect l="0" t="0" r="r" b="b"/>
              <a:pathLst>
                <a:path w="112" h="952">
                  <a:moveTo>
                    <a:pt x="112" y="0"/>
                  </a:moveTo>
                  <a:lnTo>
                    <a:pt x="0" y="229"/>
                  </a:lnTo>
                  <a:lnTo>
                    <a:pt x="0" y="952"/>
                  </a:lnTo>
                  <a:lnTo>
                    <a:pt x="112" y="762"/>
                  </a:lnTo>
                  <a:lnTo>
                    <a:pt x="112" y="0"/>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17" name="Line 574"/>
            <p:cNvSpPr>
              <a:spLocks noChangeShapeType="1"/>
            </p:cNvSpPr>
            <p:nvPr/>
          </p:nvSpPr>
          <p:spPr bwMode="auto">
            <a:xfrm flipV="1">
              <a:off x="7566126" y="3148580"/>
              <a:ext cx="52492" cy="104984"/>
            </a:xfrm>
            <a:prstGeom prst="line">
              <a:avLst/>
            </a:prstGeom>
            <a:no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18" name="Freeform 575"/>
            <p:cNvSpPr>
              <a:spLocks/>
            </p:cNvSpPr>
            <p:nvPr/>
          </p:nvSpPr>
          <p:spPr bwMode="auto">
            <a:xfrm>
              <a:off x="7566126" y="3148580"/>
              <a:ext cx="52492" cy="437893"/>
            </a:xfrm>
            <a:custGeom>
              <a:avLst/>
              <a:gdLst/>
              <a:ahLst/>
              <a:cxnLst>
                <a:cxn ang="0">
                  <a:pos x="112" y="0"/>
                </a:cxn>
                <a:cxn ang="0">
                  <a:pos x="112" y="762"/>
                </a:cxn>
                <a:cxn ang="0">
                  <a:pos x="0" y="952"/>
                </a:cxn>
              </a:cxnLst>
              <a:rect l="0" t="0" r="r" b="b"/>
              <a:pathLst>
                <a:path w="112" h="952">
                  <a:moveTo>
                    <a:pt x="112" y="0"/>
                  </a:moveTo>
                  <a:lnTo>
                    <a:pt x="112" y="762"/>
                  </a:lnTo>
                  <a:lnTo>
                    <a:pt x="0" y="952"/>
                  </a:lnTo>
                </a:path>
              </a:pathLst>
            </a:custGeom>
            <a:solidFill>
              <a:srgbClr val="B5761B">
                <a:lumMod val="40000"/>
                <a:lumOff val="6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19" name="Line 576"/>
            <p:cNvSpPr>
              <a:spLocks noChangeShapeType="1"/>
            </p:cNvSpPr>
            <p:nvPr/>
          </p:nvSpPr>
          <p:spPr bwMode="auto">
            <a:xfrm flipV="1">
              <a:off x="7566126" y="3253564"/>
              <a:ext cx="1382" cy="332909"/>
            </a:xfrm>
            <a:prstGeom prst="line">
              <a:avLst/>
            </a:prstGeom>
            <a:no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20" name="Freeform 577"/>
            <p:cNvSpPr>
              <a:spLocks/>
            </p:cNvSpPr>
            <p:nvPr/>
          </p:nvSpPr>
          <p:spPr bwMode="auto">
            <a:xfrm>
              <a:off x="6009328" y="3148580"/>
              <a:ext cx="1609290" cy="87026"/>
            </a:xfrm>
            <a:custGeom>
              <a:avLst/>
              <a:gdLst/>
              <a:ahLst/>
              <a:cxnLst>
                <a:cxn ang="0">
                  <a:pos x="0" y="191"/>
                </a:cxn>
                <a:cxn ang="0">
                  <a:pos x="112" y="0"/>
                </a:cxn>
                <a:cxn ang="0">
                  <a:pos x="3493" y="0"/>
                </a:cxn>
              </a:cxnLst>
              <a:rect l="0" t="0" r="r" b="b"/>
              <a:pathLst>
                <a:path w="3493" h="191">
                  <a:moveTo>
                    <a:pt x="0" y="191"/>
                  </a:moveTo>
                  <a:lnTo>
                    <a:pt x="112" y="0"/>
                  </a:lnTo>
                  <a:lnTo>
                    <a:pt x="3493" y="0"/>
                  </a:lnTo>
                </a:path>
              </a:pathLst>
            </a:custGeom>
            <a:solidFill>
              <a:srgbClr val="B5761B">
                <a:lumMod val="40000"/>
                <a:lumOff val="6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21" name="Freeform 578"/>
            <p:cNvSpPr>
              <a:spLocks/>
            </p:cNvSpPr>
            <p:nvPr/>
          </p:nvSpPr>
          <p:spPr bwMode="auto">
            <a:xfrm>
              <a:off x="6009328" y="3235607"/>
              <a:ext cx="1556798" cy="350867"/>
            </a:xfrm>
            <a:custGeom>
              <a:avLst/>
              <a:gdLst/>
              <a:ahLst/>
              <a:cxnLst>
                <a:cxn ang="0">
                  <a:pos x="0" y="0"/>
                </a:cxn>
                <a:cxn ang="0">
                  <a:pos x="0" y="761"/>
                </a:cxn>
                <a:cxn ang="0">
                  <a:pos x="3381" y="761"/>
                </a:cxn>
              </a:cxnLst>
              <a:rect l="0" t="0" r="r" b="b"/>
              <a:pathLst>
                <a:path w="3381" h="761">
                  <a:moveTo>
                    <a:pt x="0" y="0"/>
                  </a:moveTo>
                  <a:lnTo>
                    <a:pt x="0" y="761"/>
                  </a:lnTo>
                  <a:lnTo>
                    <a:pt x="3381" y="761"/>
                  </a:lnTo>
                </a:path>
              </a:pathLst>
            </a:custGeom>
            <a:solidFill>
              <a:srgbClr val="B5761B">
                <a:lumMod val="40000"/>
                <a:lumOff val="6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22" name="Freeform 579"/>
            <p:cNvSpPr>
              <a:spLocks/>
            </p:cNvSpPr>
            <p:nvPr/>
          </p:nvSpPr>
          <p:spPr bwMode="auto">
            <a:xfrm>
              <a:off x="6009328" y="3235607"/>
              <a:ext cx="1556798" cy="17958"/>
            </a:xfrm>
            <a:custGeom>
              <a:avLst/>
              <a:gdLst/>
              <a:ahLst/>
              <a:cxnLst>
                <a:cxn ang="0">
                  <a:pos x="3381" y="38"/>
                </a:cxn>
                <a:cxn ang="0">
                  <a:pos x="3381" y="0"/>
                </a:cxn>
                <a:cxn ang="0">
                  <a:pos x="0" y="0"/>
                </a:cxn>
              </a:cxnLst>
              <a:rect l="0" t="0" r="r" b="b"/>
              <a:pathLst>
                <a:path w="3381" h="38">
                  <a:moveTo>
                    <a:pt x="3381" y="38"/>
                  </a:moveTo>
                  <a:lnTo>
                    <a:pt x="3381" y="0"/>
                  </a:lnTo>
                  <a:lnTo>
                    <a:pt x="0" y="0"/>
                  </a:lnTo>
                </a:path>
              </a:pathLst>
            </a:custGeom>
            <a:solidFill>
              <a:srgbClr val="B5761B">
                <a:lumMod val="40000"/>
                <a:lumOff val="6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23" name="Rectangle 580"/>
            <p:cNvSpPr>
              <a:spLocks noChangeArrowheads="1"/>
            </p:cNvSpPr>
            <p:nvPr/>
          </p:nvSpPr>
          <p:spPr bwMode="auto">
            <a:xfrm>
              <a:off x="6064583" y="3332302"/>
              <a:ext cx="923330" cy="138499"/>
            </a:xfrm>
            <a:prstGeom prst="rect">
              <a:avLst/>
            </a:prstGeom>
            <a:solidFill>
              <a:srgbClr val="B5761B">
                <a:lumMod val="40000"/>
                <a:lumOff val="60000"/>
              </a:srgbClr>
            </a:solid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defRPr/>
              </a:pPr>
              <a:r>
                <a:rPr lang="en-US" sz="900" b="1" kern="0">
                  <a:solidFill>
                    <a:srgbClr val="000000"/>
                  </a:solidFill>
                  <a:cs typeface="Calibri" pitchFamily="34" charset="0"/>
                </a:rPr>
                <a:t>FC - 1 Data enc/dec</a:t>
              </a:r>
              <a:endParaRPr lang="en-US" sz="900" kern="0">
                <a:solidFill>
                  <a:srgbClr val="000000"/>
                </a:solidFill>
                <a:cs typeface="Calibri" pitchFamily="34" charset="0"/>
              </a:endParaRPr>
            </a:p>
          </p:txBody>
        </p:sp>
        <p:sp>
          <p:nvSpPr>
            <p:cNvPr id="1324" name="Freeform 581"/>
            <p:cNvSpPr>
              <a:spLocks/>
            </p:cNvSpPr>
            <p:nvPr/>
          </p:nvSpPr>
          <p:spPr bwMode="auto">
            <a:xfrm>
              <a:off x="7566126" y="2662340"/>
              <a:ext cx="52492" cy="437893"/>
            </a:xfrm>
            <a:custGeom>
              <a:avLst/>
              <a:gdLst/>
              <a:ahLst/>
              <a:cxnLst>
                <a:cxn ang="0">
                  <a:pos x="112" y="762"/>
                </a:cxn>
                <a:cxn ang="0">
                  <a:pos x="112" y="0"/>
                </a:cxn>
                <a:cxn ang="0">
                  <a:pos x="0" y="230"/>
                </a:cxn>
                <a:cxn ang="0">
                  <a:pos x="0" y="952"/>
                </a:cxn>
                <a:cxn ang="0">
                  <a:pos x="112" y="762"/>
                </a:cxn>
              </a:cxnLst>
              <a:rect l="0" t="0" r="r" b="b"/>
              <a:pathLst>
                <a:path w="112" h="952">
                  <a:moveTo>
                    <a:pt x="112" y="762"/>
                  </a:moveTo>
                  <a:lnTo>
                    <a:pt x="112" y="0"/>
                  </a:lnTo>
                  <a:lnTo>
                    <a:pt x="0" y="230"/>
                  </a:lnTo>
                  <a:lnTo>
                    <a:pt x="0" y="952"/>
                  </a:lnTo>
                  <a:lnTo>
                    <a:pt x="112" y="762"/>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25" name="Freeform 582"/>
            <p:cNvSpPr>
              <a:spLocks/>
            </p:cNvSpPr>
            <p:nvPr/>
          </p:nvSpPr>
          <p:spPr bwMode="auto">
            <a:xfrm>
              <a:off x="7526066" y="2662340"/>
              <a:ext cx="85645" cy="104984"/>
            </a:xfrm>
            <a:custGeom>
              <a:avLst/>
              <a:gdLst/>
              <a:ahLst/>
              <a:cxnLst>
                <a:cxn ang="0">
                  <a:pos x="183" y="41"/>
                </a:cxn>
                <a:cxn ang="0">
                  <a:pos x="186" y="0"/>
                </a:cxn>
                <a:cxn ang="0">
                  <a:pos x="15" y="0"/>
                </a:cxn>
                <a:cxn ang="0">
                  <a:pos x="0" y="191"/>
                </a:cxn>
                <a:cxn ang="0">
                  <a:pos x="89" y="191"/>
                </a:cxn>
                <a:cxn ang="0">
                  <a:pos x="89" y="230"/>
                </a:cxn>
                <a:cxn ang="0">
                  <a:pos x="183" y="41"/>
                </a:cxn>
              </a:cxnLst>
              <a:rect l="0" t="0" r="r" b="b"/>
              <a:pathLst>
                <a:path w="186" h="230">
                  <a:moveTo>
                    <a:pt x="183" y="41"/>
                  </a:moveTo>
                  <a:lnTo>
                    <a:pt x="186" y="0"/>
                  </a:lnTo>
                  <a:lnTo>
                    <a:pt x="15" y="0"/>
                  </a:lnTo>
                  <a:lnTo>
                    <a:pt x="0" y="191"/>
                  </a:lnTo>
                  <a:lnTo>
                    <a:pt x="89" y="191"/>
                  </a:lnTo>
                  <a:lnTo>
                    <a:pt x="89" y="230"/>
                  </a:lnTo>
                  <a:lnTo>
                    <a:pt x="183" y="41"/>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26" name="Freeform 583"/>
            <p:cNvSpPr>
              <a:spLocks/>
            </p:cNvSpPr>
            <p:nvPr/>
          </p:nvSpPr>
          <p:spPr bwMode="auto">
            <a:xfrm>
              <a:off x="7610330" y="2662340"/>
              <a:ext cx="8288" cy="17958"/>
            </a:xfrm>
            <a:custGeom>
              <a:avLst/>
              <a:gdLst/>
              <a:ahLst/>
              <a:cxnLst>
                <a:cxn ang="0">
                  <a:pos x="3" y="0"/>
                </a:cxn>
                <a:cxn ang="0">
                  <a:pos x="0" y="41"/>
                </a:cxn>
                <a:cxn ang="0">
                  <a:pos x="18" y="0"/>
                </a:cxn>
                <a:cxn ang="0">
                  <a:pos x="3" y="0"/>
                </a:cxn>
              </a:cxnLst>
              <a:rect l="0" t="0" r="r" b="b"/>
              <a:pathLst>
                <a:path w="18" h="41">
                  <a:moveTo>
                    <a:pt x="3" y="0"/>
                  </a:moveTo>
                  <a:lnTo>
                    <a:pt x="0" y="41"/>
                  </a:lnTo>
                  <a:lnTo>
                    <a:pt x="18" y="0"/>
                  </a:lnTo>
                  <a:lnTo>
                    <a:pt x="3" y="0"/>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27" name="Freeform 584"/>
            <p:cNvSpPr>
              <a:spLocks/>
            </p:cNvSpPr>
            <p:nvPr/>
          </p:nvSpPr>
          <p:spPr bwMode="auto">
            <a:xfrm>
              <a:off x="7445947" y="2662340"/>
              <a:ext cx="87026" cy="87026"/>
            </a:xfrm>
            <a:custGeom>
              <a:avLst/>
              <a:gdLst/>
              <a:ahLst/>
              <a:cxnLst>
                <a:cxn ang="0">
                  <a:pos x="174" y="191"/>
                </a:cxn>
                <a:cxn ang="0">
                  <a:pos x="189" y="0"/>
                </a:cxn>
                <a:cxn ang="0">
                  <a:pos x="15" y="0"/>
                </a:cxn>
                <a:cxn ang="0">
                  <a:pos x="0" y="191"/>
                </a:cxn>
                <a:cxn ang="0">
                  <a:pos x="174" y="191"/>
                </a:cxn>
              </a:cxnLst>
              <a:rect l="0" t="0" r="r" b="b"/>
              <a:pathLst>
                <a:path w="189" h="191">
                  <a:moveTo>
                    <a:pt x="174" y="191"/>
                  </a:moveTo>
                  <a:lnTo>
                    <a:pt x="189" y="0"/>
                  </a:lnTo>
                  <a:lnTo>
                    <a:pt x="15" y="0"/>
                  </a:lnTo>
                  <a:lnTo>
                    <a:pt x="0" y="191"/>
                  </a:lnTo>
                  <a:lnTo>
                    <a:pt x="174" y="191"/>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28" name="Freeform 585"/>
            <p:cNvSpPr>
              <a:spLocks/>
            </p:cNvSpPr>
            <p:nvPr/>
          </p:nvSpPr>
          <p:spPr bwMode="auto">
            <a:xfrm>
              <a:off x="7365828" y="2662340"/>
              <a:ext cx="87026" cy="87026"/>
            </a:xfrm>
            <a:custGeom>
              <a:avLst/>
              <a:gdLst/>
              <a:ahLst/>
              <a:cxnLst>
                <a:cxn ang="0">
                  <a:pos x="172" y="191"/>
                </a:cxn>
                <a:cxn ang="0">
                  <a:pos x="187" y="0"/>
                </a:cxn>
                <a:cxn ang="0">
                  <a:pos x="16" y="0"/>
                </a:cxn>
                <a:cxn ang="0">
                  <a:pos x="0" y="191"/>
                </a:cxn>
                <a:cxn ang="0">
                  <a:pos x="172" y="191"/>
                </a:cxn>
              </a:cxnLst>
              <a:rect l="0" t="0" r="r" b="b"/>
              <a:pathLst>
                <a:path w="187" h="191">
                  <a:moveTo>
                    <a:pt x="172" y="191"/>
                  </a:moveTo>
                  <a:lnTo>
                    <a:pt x="187" y="0"/>
                  </a:lnTo>
                  <a:lnTo>
                    <a:pt x="16" y="0"/>
                  </a:lnTo>
                  <a:lnTo>
                    <a:pt x="0" y="191"/>
                  </a:lnTo>
                  <a:lnTo>
                    <a:pt x="172" y="191"/>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29" name="Freeform 586"/>
            <p:cNvSpPr>
              <a:spLocks/>
            </p:cNvSpPr>
            <p:nvPr/>
          </p:nvSpPr>
          <p:spPr bwMode="auto">
            <a:xfrm>
              <a:off x="7206972" y="2662340"/>
              <a:ext cx="87026" cy="87026"/>
            </a:xfrm>
            <a:custGeom>
              <a:avLst/>
              <a:gdLst/>
              <a:ahLst/>
              <a:cxnLst>
                <a:cxn ang="0">
                  <a:pos x="172" y="191"/>
                </a:cxn>
                <a:cxn ang="0">
                  <a:pos x="190" y="0"/>
                </a:cxn>
                <a:cxn ang="0">
                  <a:pos x="16" y="0"/>
                </a:cxn>
                <a:cxn ang="0">
                  <a:pos x="0" y="191"/>
                </a:cxn>
                <a:cxn ang="0">
                  <a:pos x="172" y="191"/>
                </a:cxn>
              </a:cxnLst>
              <a:rect l="0" t="0" r="r" b="b"/>
              <a:pathLst>
                <a:path w="190" h="191">
                  <a:moveTo>
                    <a:pt x="172" y="191"/>
                  </a:moveTo>
                  <a:lnTo>
                    <a:pt x="190" y="0"/>
                  </a:lnTo>
                  <a:lnTo>
                    <a:pt x="16" y="0"/>
                  </a:lnTo>
                  <a:lnTo>
                    <a:pt x="0" y="191"/>
                  </a:lnTo>
                  <a:lnTo>
                    <a:pt x="172" y="191"/>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30" name="Freeform 587"/>
            <p:cNvSpPr>
              <a:spLocks/>
            </p:cNvSpPr>
            <p:nvPr/>
          </p:nvSpPr>
          <p:spPr bwMode="auto">
            <a:xfrm>
              <a:off x="7285709" y="2662340"/>
              <a:ext cx="88407" cy="87026"/>
            </a:xfrm>
            <a:custGeom>
              <a:avLst/>
              <a:gdLst/>
              <a:ahLst/>
              <a:cxnLst>
                <a:cxn ang="0">
                  <a:pos x="18" y="0"/>
                </a:cxn>
                <a:cxn ang="0">
                  <a:pos x="0" y="191"/>
                </a:cxn>
                <a:cxn ang="0">
                  <a:pos x="174" y="191"/>
                </a:cxn>
                <a:cxn ang="0">
                  <a:pos x="190" y="0"/>
                </a:cxn>
                <a:cxn ang="0">
                  <a:pos x="18" y="0"/>
                </a:cxn>
              </a:cxnLst>
              <a:rect l="0" t="0" r="r" b="b"/>
              <a:pathLst>
                <a:path w="190" h="191">
                  <a:moveTo>
                    <a:pt x="18" y="0"/>
                  </a:moveTo>
                  <a:lnTo>
                    <a:pt x="0" y="191"/>
                  </a:lnTo>
                  <a:lnTo>
                    <a:pt x="174" y="191"/>
                  </a:lnTo>
                  <a:lnTo>
                    <a:pt x="190" y="0"/>
                  </a:lnTo>
                  <a:lnTo>
                    <a:pt x="18" y="0"/>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31" name="Freeform 588"/>
            <p:cNvSpPr>
              <a:spLocks/>
            </p:cNvSpPr>
            <p:nvPr/>
          </p:nvSpPr>
          <p:spPr bwMode="auto">
            <a:xfrm>
              <a:off x="7049496" y="2662340"/>
              <a:ext cx="85645" cy="87026"/>
            </a:xfrm>
            <a:custGeom>
              <a:avLst/>
              <a:gdLst/>
              <a:ahLst/>
              <a:cxnLst>
                <a:cxn ang="0">
                  <a:pos x="172" y="191"/>
                </a:cxn>
                <a:cxn ang="0">
                  <a:pos x="187" y="0"/>
                </a:cxn>
                <a:cxn ang="0">
                  <a:pos x="18" y="0"/>
                </a:cxn>
                <a:cxn ang="0">
                  <a:pos x="0" y="191"/>
                </a:cxn>
                <a:cxn ang="0">
                  <a:pos x="172" y="191"/>
                </a:cxn>
              </a:cxnLst>
              <a:rect l="0" t="0" r="r" b="b"/>
              <a:pathLst>
                <a:path w="187" h="191">
                  <a:moveTo>
                    <a:pt x="172" y="191"/>
                  </a:moveTo>
                  <a:lnTo>
                    <a:pt x="187" y="0"/>
                  </a:lnTo>
                  <a:lnTo>
                    <a:pt x="18" y="0"/>
                  </a:lnTo>
                  <a:lnTo>
                    <a:pt x="0" y="191"/>
                  </a:lnTo>
                  <a:lnTo>
                    <a:pt x="172" y="191"/>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32" name="Freeform 589"/>
            <p:cNvSpPr>
              <a:spLocks/>
            </p:cNvSpPr>
            <p:nvPr/>
          </p:nvSpPr>
          <p:spPr bwMode="auto">
            <a:xfrm>
              <a:off x="7128233" y="2662340"/>
              <a:ext cx="85645" cy="87026"/>
            </a:xfrm>
            <a:custGeom>
              <a:avLst/>
              <a:gdLst/>
              <a:ahLst/>
              <a:cxnLst>
                <a:cxn ang="0">
                  <a:pos x="15" y="0"/>
                </a:cxn>
                <a:cxn ang="0">
                  <a:pos x="0" y="191"/>
                </a:cxn>
                <a:cxn ang="0">
                  <a:pos x="171" y="191"/>
                </a:cxn>
                <a:cxn ang="0">
                  <a:pos x="187" y="0"/>
                </a:cxn>
                <a:cxn ang="0">
                  <a:pos x="15" y="0"/>
                </a:cxn>
              </a:cxnLst>
              <a:rect l="0" t="0" r="r" b="b"/>
              <a:pathLst>
                <a:path w="187" h="191">
                  <a:moveTo>
                    <a:pt x="15" y="0"/>
                  </a:moveTo>
                  <a:lnTo>
                    <a:pt x="0" y="191"/>
                  </a:lnTo>
                  <a:lnTo>
                    <a:pt x="171" y="191"/>
                  </a:lnTo>
                  <a:lnTo>
                    <a:pt x="187" y="0"/>
                  </a:lnTo>
                  <a:lnTo>
                    <a:pt x="15" y="0"/>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33" name="Freeform 590"/>
            <p:cNvSpPr>
              <a:spLocks/>
            </p:cNvSpPr>
            <p:nvPr/>
          </p:nvSpPr>
          <p:spPr bwMode="auto">
            <a:xfrm>
              <a:off x="6335330" y="2662340"/>
              <a:ext cx="642335" cy="87026"/>
            </a:xfrm>
            <a:custGeom>
              <a:avLst/>
              <a:gdLst/>
              <a:ahLst/>
              <a:cxnLst>
                <a:cxn ang="0">
                  <a:pos x="1379" y="191"/>
                </a:cxn>
                <a:cxn ang="0">
                  <a:pos x="1394" y="0"/>
                </a:cxn>
                <a:cxn ang="0">
                  <a:pos x="16" y="0"/>
                </a:cxn>
                <a:cxn ang="0">
                  <a:pos x="0" y="191"/>
                </a:cxn>
                <a:cxn ang="0">
                  <a:pos x="1379" y="191"/>
                </a:cxn>
              </a:cxnLst>
              <a:rect l="0" t="0" r="r" b="b"/>
              <a:pathLst>
                <a:path w="1394" h="191">
                  <a:moveTo>
                    <a:pt x="1379" y="191"/>
                  </a:moveTo>
                  <a:lnTo>
                    <a:pt x="1394" y="0"/>
                  </a:lnTo>
                  <a:lnTo>
                    <a:pt x="16" y="0"/>
                  </a:lnTo>
                  <a:lnTo>
                    <a:pt x="0" y="191"/>
                  </a:lnTo>
                  <a:lnTo>
                    <a:pt x="1379" y="191"/>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34" name="Freeform 591"/>
            <p:cNvSpPr>
              <a:spLocks/>
            </p:cNvSpPr>
            <p:nvPr/>
          </p:nvSpPr>
          <p:spPr bwMode="auto">
            <a:xfrm>
              <a:off x="6970758" y="2662340"/>
              <a:ext cx="87026" cy="87026"/>
            </a:xfrm>
            <a:custGeom>
              <a:avLst/>
              <a:gdLst/>
              <a:ahLst/>
              <a:cxnLst>
                <a:cxn ang="0">
                  <a:pos x="15" y="0"/>
                </a:cxn>
                <a:cxn ang="0">
                  <a:pos x="0" y="191"/>
                </a:cxn>
                <a:cxn ang="0">
                  <a:pos x="171" y="191"/>
                </a:cxn>
                <a:cxn ang="0">
                  <a:pos x="189" y="0"/>
                </a:cxn>
                <a:cxn ang="0">
                  <a:pos x="15" y="0"/>
                </a:cxn>
              </a:cxnLst>
              <a:rect l="0" t="0" r="r" b="b"/>
              <a:pathLst>
                <a:path w="189" h="191">
                  <a:moveTo>
                    <a:pt x="15" y="0"/>
                  </a:moveTo>
                  <a:lnTo>
                    <a:pt x="0" y="191"/>
                  </a:lnTo>
                  <a:lnTo>
                    <a:pt x="171" y="191"/>
                  </a:lnTo>
                  <a:lnTo>
                    <a:pt x="189" y="0"/>
                  </a:lnTo>
                  <a:lnTo>
                    <a:pt x="15" y="0"/>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35" name="Freeform 592"/>
            <p:cNvSpPr>
              <a:spLocks/>
            </p:cNvSpPr>
            <p:nvPr/>
          </p:nvSpPr>
          <p:spPr bwMode="auto">
            <a:xfrm>
              <a:off x="6255211" y="2662340"/>
              <a:ext cx="87026" cy="87026"/>
            </a:xfrm>
            <a:custGeom>
              <a:avLst/>
              <a:gdLst/>
              <a:ahLst/>
              <a:cxnLst>
                <a:cxn ang="0">
                  <a:pos x="191" y="0"/>
                </a:cxn>
                <a:cxn ang="0">
                  <a:pos x="18" y="0"/>
                </a:cxn>
                <a:cxn ang="0">
                  <a:pos x="0" y="191"/>
                </a:cxn>
                <a:cxn ang="0">
                  <a:pos x="175" y="191"/>
                </a:cxn>
                <a:cxn ang="0">
                  <a:pos x="191" y="0"/>
                </a:cxn>
              </a:cxnLst>
              <a:rect l="0" t="0" r="r" b="b"/>
              <a:pathLst>
                <a:path w="191" h="191">
                  <a:moveTo>
                    <a:pt x="191" y="0"/>
                  </a:moveTo>
                  <a:lnTo>
                    <a:pt x="18" y="0"/>
                  </a:lnTo>
                  <a:lnTo>
                    <a:pt x="0" y="191"/>
                  </a:lnTo>
                  <a:lnTo>
                    <a:pt x="175" y="191"/>
                  </a:lnTo>
                  <a:lnTo>
                    <a:pt x="191" y="0"/>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36" name="Freeform 593"/>
            <p:cNvSpPr>
              <a:spLocks/>
            </p:cNvSpPr>
            <p:nvPr/>
          </p:nvSpPr>
          <p:spPr bwMode="auto">
            <a:xfrm>
              <a:off x="6176474" y="2662340"/>
              <a:ext cx="87026" cy="87026"/>
            </a:xfrm>
            <a:custGeom>
              <a:avLst/>
              <a:gdLst/>
              <a:ahLst/>
              <a:cxnLst>
                <a:cxn ang="0">
                  <a:pos x="171" y="191"/>
                </a:cxn>
                <a:cxn ang="0">
                  <a:pos x="189" y="0"/>
                </a:cxn>
                <a:cxn ang="0">
                  <a:pos x="15" y="0"/>
                </a:cxn>
                <a:cxn ang="0">
                  <a:pos x="0" y="191"/>
                </a:cxn>
                <a:cxn ang="0">
                  <a:pos x="171" y="191"/>
                </a:cxn>
              </a:cxnLst>
              <a:rect l="0" t="0" r="r" b="b"/>
              <a:pathLst>
                <a:path w="189" h="191">
                  <a:moveTo>
                    <a:pt x="171" y="191"/>
                  </a:moveTo>
                  <a:lnTo>
                    <a:pt x="189" y="0"/>
                  </a:lnTo>
                  <a:lnTo>
                    <a:pt x="15" y="0"/>
                  </a:lnTo>
                  <a:lnTo>
                    <a:pt x="0" y="191"/>
                  </a:lnTo>
                  <a:lnTo>
                    <a:pt x="171" y="191"/>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37" name="Freeform 594"/>
            <p:cNvSpPr>
              <a:spLocks/>
            </p:cNvSpPr>
            <p:nvPr/>
          </p:nvSpPr>
          <p:spPr bwMode="auto">
            <a:xfrm>
              <a:off x="6096355" y="2662340"/>
              <a:ext cx="87026" cy="87026"/>
            </a:xfrm>
            <a:custGeom>
              <a:avLst/>
              <a:gdLst/>
              <a:ahLst/>
              <a:cxnLst>
                <a:cxn ang="0">
                  <a:pos x="172" y="191"/>
                </a:cxn>
                <a:cxn ang="0">
                  <a:pos x="187" y="0"/>
                </a:cxn>
                <a:cxn ang="0">
                  <a:pos x="16" y="0"/>
                </a:cxn>
                <a:cxn ang="0">
                  <a:pos x="0" y="191"/>
                </a:cxn>
                <a:cxn ang="0">
                  <a:pos x="172" y="191"/>
                </a:cxn>
              </a:cxnLst>
              <a:rect l="0" t="0" r="r" b="b"/>
              <a:pathLst>
                <a:path w="187" h="191">
                  <a:moveTo>
                    <a:pt x="172" y="191"/>
                  </a:moveTo>
                  <a:lnTo>
                    <a:pt x="187" y="0"/>
                  </a:lnTo>
                  <a:lnTo>
                    <a:pt x="16" y="0"/>
                  </a:lnTo>
                  <a:lnTo>
                    <a:pt x="0" y="191"/>
                  </a:lnTo>
                  <a:lnTo>
                    <a:pt x="172" y="191"/>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38" name="Freeform 595"/>
            <p:cNvSpPr>
              <a:spLocks/>
            </p:cNvSpPr>
            <p:nvPr/>
          </p:nvSpPr>
          <p:spPr bwMode="auto">
            <a:xfrm>
              <a:off x="6009328" y="2734171"/>
              <a:ext cx="11051" cy="15195"/>
            </a:xfrm>
            <a:custGeom>
              <a:avLst/>
              <a:gdLst/>
              <a:ahLst/>
              <a:cxnLst>
                <a:cxn ang="0">
                  <a:pos x="18" y="35"/>
                </a:cxn>
                <a:cxn ang="0">
                  <a:pos x="22" y="0"/>
                </a:cxn>
                <a:cxn ang="0">
                  <a:pos x="0" y="35"/>
                </a:cxn>
                <a:cxn ang="0">
                  <a:pos x="18" y="35"/>
                </a:cxn>
              </a:cxnLst>
              <a:rect l="0" t="0" r="r" b="b"/>
              <a:pathLst>
                <a:path w="22" h="35">
                  <a:moveTo>
                    <a:pt x="18" y="35"/>
                  </a:moveTo>
                  <a:lnTo>
                    <a:pt x="22" y="0"/>
                  </a:lnTo>
                  <a:lnTo>
                    <a:pt x="0" y="35"/>
                  </a:lnTo>
                  <a:lnTo>
                    <a:pt x="18" y="35"/>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39" name="Freeform 596"/>
            <p:cNvSpPr>
              <a:spLocks/>
            </p:cNvSpPr>
            <p:nvPr/>
          </p:nvSpPr>
          <p:spPr bwMode="auto">
            <a:xfrm>
              <a:off x="6017617" y="2662340"/>
              <a:ext cx="87026" cy="87026"/>
            </a:xfrm>
            <a:custGeom>
              <a:avLst/>
              <a:gdLst/>
              <a:ahLst/>
              <a:cxnLst>
                <a:cxn ang="0">
                  <a:pos x="4" y="156"/>
                </a:cxn>
                <a:cxn ang="0">
                  <a:pos x="0" y="191"/>
                </a:cxn>
                <a:cxn ang="0">
                  <a:pos x="171" y="191"/>
                </a:cxn>
                <a:cxn ang="0">
                  <a:pos x="187" y="0"/>
                </a:cxn>
                <a:cxn ang="0">
                  <a:pos x="94" y="0"/>
                </a:cxn>
                <a:cxn ang="0">
                  <a:pos x="4" y="156"/>
                </a:cxn>
              </a:cxnLst>
              <a:rect l="0" t="0" r="r" b="b"/>
              <a:pathLst>
                <a:path w="187" h="191">
                  <a:moveTo>
                    <a:pt x="4" y="156"/>
                  </a:moveTo>
                  <a:lnTo>
                    <a:pt x="0" y="191"/>
                  </a:lnTo>
                  <a:lnTo>
                    <a:pt x="171" y="191"/>
                  </a:lnTo>
                  <a:lnTo>
                    <a:pt x="187" y="0"/>
                  </a:lnTo>
                  <a:lnTo>
                    <a:pt x="94" y="0"/>
                  </a:lnTo>
                  <a:lnTo>
                    <a:pt x="4" y="156"/>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40" name="Rectangle 597"/>
            <p:cNvSpPr>
              <a:spLocks noChangeArrowheads="1"/>
            </p:cNvSpPr>
            <p:nvPr/>
          </p:nvSpPr>
          <p:spPr bwMode="auto">
            <a:xfrm>
              <a:off x="6009328" y="2749366"/>
              <a:ext cx="1556798" cy="8288"/>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41" name="Rectangle 598"/>
            <p:cNvSpPr>
              <a:spLocks noChangeArrowheads="1"/>
            </p:cNvSpPr>
            <p:nvPr/>
          </p:nvSpPr>
          <p:spPr bwMode="auto">
            <a:xfrm>
              <a:off x="6009328" y="2790807"/>
              <a:ext cx="1556798" cy="16576"/>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42" name="Rectangle 599"/>
            <p:cNvSpPr>
              <a:spLocks noChangeArrowheads="1"/>
            </p:cNvSpPr>
            <p:nvPr/>
          </p:nvSpPr>
          <p:spPr bwMode="auto">
            <a:xfrm>
              <a:off x="6009328" y="2774231"/>
              <a:ext cx="1556798" cy="16576"/>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43" name="Freeform 600"/>
            <p:cNvSpPr>
              <a:spLocks/>
            </p:cNvSpPr>
            <p:nvPr/>
          </p:nvSpPr>
          <p:spPr bwMode="auto">
            <a:xfrm>
              <a:off x="6009328" y="2757655"/>
              <a:ext cx="1556798" cy="16576"/>
            </a:xfrm>
            <a:custGeom>
              <a:avLst/>
              <a:gdLst/>
              <a:ahLst/>
              <a:cxnLst>
                <a:cxn ang="0">
                  <a:pos x="3381" y="36"/>
                </a:cxn>
                <a:cxn ang="0">
                  <a:pos x="3381" y="22"/>
                </a:cxn>
                <a:cxn ang="0">
                  <a:pos x="3381" y="0"/>
                </a:cxn>
                <a:cxn ang="0">
                  <a:pos x="0" y="0"/>
                </a:cxn>
                <a:cxn ang="0">
                  <a:pos x="0" y="36"/>
                </a:cxn>
                <a:cxn ang="0">
                  <a:pos x="3381" y="36"/>
                </a:cxn>
              </a:cxnLst>
              <a:rect l="0" t="0" r="r" b="b"/>
              <a:pathLst>
                <a:path w="3381" h="36">
                  <a:moveTo>
                    <a:pt x="3381" y="36"/>
                  </a:moveTo>
                  <a:lnTo>
                    <a:pt x="3381" y="22"/>
                  </a:lnTo>
                  <a:lnTo>
                    <a:pt x="3381" y="0"/>
                  </a:lnTo>
                  <a:lnTo>
                    <a:pt x="0" y="0"/>
                  </a:lnTo>
                  <a:lnTo>
                    <a:pt x="0" y="36"/>
                  </a:lnTo>
                  <a:lnTo>
                    <a:pt x="3381" y="36"/>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44" name="Rectangle 601"/>
            <p:cNvSpPr>
              <a:spLocks noChangeArrowheads="1"/>
            </p:cNvSpPr>
            <p:nvPr/>
          </p:nvSpPr>
          <p:spPr bwMode="auto">
            <a:xfrm>
              <a:off x="6009328" y="2840536"/>
              <a:ext cx="1556798" cy="16576"/>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45" name="Rectangle 602"/>
            <p:cNvSpPr>
              <a:spLocks noChangeArrowheads="1"/>
            </p:cNvSpPr>
            <p:nvPr/>
          </p:nvSpPr>
          <p:spPr bwMode="auto">
            <a:xfrm>
              <a:off x="6009328" y="2823960"/>
              <a:ext cx="1556798" cy="16576"/>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46" name="Rectangle 603"/>
            <p:cNvSpPr>
              <a:spLocks noChangeArrowheads="1"/>
            </p:cNvSpPr>
            <p:nvPr/>
          </p:nvSpPr>
          <p:spPr bwMode="auto">
            <a:xfrm>
              <a:off x="6009328" y="2807384"/>
              <a:ext cx="1556798" cy="16576"/>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47" name="Rectangle 604"/>
            <p:cNvSpPr>
              <a:spLocks noChangeArrowheads="1"/>
            </p:cNvSpPr>
            <p:nvPr/>
          </p:nvSpPr>
          <p:spPr bwMode="auto">
            <a:xfrm>
              <a:off x="6009328" y="2875070"/>
              <a:ext cx="1556798" cy="16576"/>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48" name="Rectangle 605"/>
            <p:cNvSpPr>
              <a:spLocks noChangeArrowheads="1"/>
            </p:cNvSpPr>
            <p:nvPr/>
          </p:nvSpPr>
          <p:spPr bwMode="auto">
            <a:xfrm>
              <a:off x="6009328" y="3058792"/>
              <a:ext cx="1556798" cy="16576"/>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49" name="Rectangle 606"/>
            <p:cNvSpPr>
              <a:spLocks noChangeArrowheads="1"/>
            </p:cNvSpPr>
            <p:nvPr/>
          </p:nvSpPr>
          <p:spPr bwMode="auto">
            <a:xfrm>
              <a:off x="6009328" y="3025639"/>
              <a:ext cx="1556798" cy="16576"/>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50" name="Rectangle 608"/>
            <p:cNvSpPr>
              <a:spLocks noChangeArrowheads="1"/>
            </p:cNvSpPr>
            <p:nvPr/>
          </p:nvSpPr>
          <p:spPr bwMode="auto">
            <a:xfrm>
              <a:off x="6009329" y="3042216"/>
              <a:ext cx="1556798" cy="16576"/>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51" name="Rectangle 609"/>
            <p:cNvSpPr>
              <a:spLocks noChangeArrowheads="1"/>
            </p:cNvSpPr>
            <p:nvPr/>
          </p:nvSpPr>
          <p:spPr bwMode="auto">
            <a:xfrm>
              <a:off x="6009329" y="2891647"/>
              <a:ext cx="1556798" cy="133993"/>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52" name="Rectangle 610"/>
            <p:cNvSpPr>
              <a:spLocks noChangeArrowheads="1"/>
            </p:cNvSpPr>
            <p:nvPr/>
          </p:nvSpPr>
          <p:spPr bwMode="auto">
            <a:xfrm>
              <a:off x="6009329" y="2857113"/>
              <a:ext cx="1556798" cy="17958"/>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53" name="Rectangle 611"/>
            <p:cNvSpPr>
              <a:spLocks noChangeArrowheads="1"/>
            </p:cNvSpPr>
            <p:nvPr/>
          </p:nvSpPr>
          <p:spPr bwMode="auto">
            <a:xfrm>
              <a:off x="6009329" y="3091945"/>
              <a:ext cx="1556798" cy="8288"/>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54" name="Rectangle 612"/>
            <p:cNvSpPr>
              <a:spLocks noChangeArrowheads="1"/>
            </p:cNvSpPr>
            <p:nvPr/>
          </p:nvSpPr>
          <p:spPr bwMode="auto">
            <a:xfrm>
              <a:off x="6009329" y="3075368"/>
              <a:ext cx="1556798" cy="16576"/>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55" name="Line 613"/>
            <p:cNvSpPr>
              <a:spLocks noChangeShapeType="1"/>
            </p:cNvSpPr>
            <p:nvPr/>
          </p:nvSpPr>
          <p:spPr bwMode="auto">
            <a:xfrm flipH="1">
              <a:off x="7566126" y="2662340"/>
              <a:ext cx="52492" cy="104984"/>
            </a:xfrm>
            <a:prstGeom prst="line">
              <a:avLst/>
            </a:prstGeom>
            <a:no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56" name="Freeform 614"/>
            <p:cNvSpPr>
              <a:spLocks/>
            </p:cNvSpPr>
            <p:nvPr/>
          </p:nvSpPr>
          <p:spPr bwMode="auto">
            <a:xfrm>
              <a:off x="6009329" y="2749366"/>
              <a:ext cx="1556798" cy="17958"/>
            </a:xfrm>
            <a:custGeom>
              <a:avLst/>
              <a:gdLst/>
              <a:ahLst/>
              <a:cxnLst>
                <a:cxn ang="0">
                  <a:pos x="3381" y="39"/>
                </a:cxn>
                <a:cxn ang="0">
                  <a:pos x="3381" y="0"/>
                </a:cxn>
                <a:cxn ang="0">
                  <a:pos x="0" y="0"/>
                </a:cxn>
              </a:cxnLst>
              <a:rect l="0" t="0" r="r" b="b"/>
              <a:pathLst>
                <a:path w="3381" h="39">
                  <a:moveTo>
                    <a:pt x="3381" y="39"/>
                  </a:moveTo>
                  <a:lnTo>
                    <a:pt x="3381" y="0"/>
                  </a:lnTo>
                  <a:lnTo>
                    <a:pt x="0" y="0"/>
                  </a:lnTo>
                </a:path>
              </a:pathLst>
            </a:custGeom>
            <a:solidFill>
              <a:srgbClr val="B5761B">
                <a:lumMod val="40000"/>
                <a:lumOff val="6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57" name="Line 615"/>
            <p:cNvSpPr>
              <a:spLocks noChangeShapeType="1"/>
            </p:cNvSpPr>
            <p:nvPr/>
          </p:nvSpPr>
          <p:spPr bwMode="auto">
            <a:xfrm flipV="1">
              <a:off x="7566126" y="2767324"/>
              <a:ext cx="1382" cy="332909"/>
            </a:xfrm>
            <a:prstGeom prst="line">
              <a:avLst/>
            </a:prstGeom>
            <a:no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58" name="Freeform 616"/>
            <p:cNvSpPr>
              <a:spLocks/>
            </p:cNvSpPr>
            <p:nvPr/>
          </p:nvSpPr>
          <p:spPr bwMode="auto">
            <a:xfrm>
              <a:off x="6009329" y="2662340"/>
              <a:ext cx="1609290" cy="87026"/>
            </a:xfrm>
            <a:custGeom>
              <a:avLst/>
              <a:gdLst/>
              <a:ahLst/>
              <a:cxnLst>
                <a:cxn ang="0">
                  <a:pos x="0" y="191"/>
                </a:cxn>
                <a:cxn ang="0">
                  <a:pos x="112" y="0"/>
                </a:cxn>
                <a:cxn ang="0">
                  <a:pos x="3493" y="0"/>
                </a:cxn>
              </a:cxnLst>
              <a:rect l="0" t="0" r="r" b="b"/>
              <a:pathLst>
                <a:path w="3493" h="191">
                  <a:moveTo>
                    <a:pt x="0" y="191"/>
                  </a:moveTo>
                  <a:lnTo>
                    <a:pt x="112" y="0"/>
                  </a:lnTo>
                  <a:lnTo>
                    <a:pt x="3493" y="0"/>
                  </a:lnTo>
                </a:path>
              </a:pathLst>
            </a:custGeom>
            <a:solidFill>
              <a:srgbClr val="B5761B">
                <a:lumMod val="40000"/>
                <a:lumOff val="6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59" name="Freeform 617"/>
            <p:cNvSpPr>
              <a:spLocks/>
            </p:cNvSpPr>
            <p:nvPr/>
          </p:nvSpPr>
          <p:spPr bwMode="auto">
            <a:xfrm>
              <a:off x="6009329" y="2749366"/>
              <a:ext cx="1556798" cy="350867"/>
            </a:xfrm>
            <a:custGeom>
              <a:avLst/>
              <a:gdLst/>
              <a:ahLst/>
              <a:cxnLst>
                <a:cxn ang="0">
                  <a:pos x="0" y="0"/>
                </a:cxn>
                <a:cxn ang="0">
                  <a:pos x="0" y="761"/>
                </a:cxn>
                <a:cxn ang="0">
                  <a:pos x="3381" y="761"/>
                </a:cxn>
              </a:cxnLst>
              <a:rect l="0" t="0" r="r" b="b"/>
              <a:pathLst>
                <a:path w="3381" h="761">
                  <a:moveTo>
                    <a:pt x="0" y="0"/>
                  </a:moveTo>
                  <a:lnTo>
                    <a:pt x="0" y="761"/>
                  </a:lnTo>
                  <a:lnTo>
                    <a:pt x="3381" y="761"/>
                  </a:lnTo>
                </a:path>
              </a:pathLst>
            </a:custGeom>
            <a:solidFill>
              <a:srgbClr val="B5761B">
                <a:lumMod val="40000"/>
                <a:lumOff val="6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60" name="Freeform 618"/>
            <p:cNvSpPr>
              <a:spLocks/>
            </p:cNvSpPr>
            <p:nvPr/>
          </p:nvSpPr>
          <p:spPr bwMode="auto">
            <a:xfrm>
              <a:off x="7566126" y="2662340"/>
              <a:ext cx="52492" cy="437893"/>
            </a:xfrm>
            <a:custGeom>
              <a:avLst/>
              <a:gdLst/>
              <a:ahLst/>
              <a:cxnLst>
                <a:cxn ang="0">
                  <a:pos x="112" y="0"/>
                </a:cxn>
                <a:cxn ang="0">
                  <a:pos x="112" y="762"/>
                </a:cxn>
                <a:cxn ang="0">
                  <a:pos x="0" y="952"/>
                </a:cxn>
              </a:cxnLst>
              <a:rect l="0" t="0" r="r" b="b"/>
              <a:pathLst>
                <a:path w="112" h="952">
                  <a:moveTo>
                    <a:pt x="112" y="0"/>
                  </a:moveTo>
                  <a:lnTo>
                    <a:pt x="112" y="762"/>
                  </a:lnTo>
                  <a:lnTo>
                    <a:pt x="0" y="952"/>
                  </a:lnTo>
                </a:path>
              </a:pathLst>
            </a:custGeom>
            <a:solidFill>
              <a:srgbClr val="B5761B">
                <a:lumMod val="40000"/>
                <a:lumOff val="6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61" name="Rectangle 619"/>
            <p:cNvSpPr>
              <a:spLocks noChangeArrowheads="1"/>
            </p:cNvSpPr>
            <p:nvPr/>
          </p:nvSpPr>
          <p:spPr bwMode="auto">
            <a:xfrm>
              <a:off x="6064584" y="2846062"/>
              <a:ext cx="676467" cy="138499"/>
            </a:xfrm>
            <a:prstGeom prst="rect">
              <a:avLst/>
            </a:prstGeom>
            <a:solidFill>
              <a:srgbClr val="B5761B">
                <a:lumMod val="40000"/>
                <a:lumOff val="60000"/>
              </a:srgbClr>
            </a:solid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defRPr/>
              </a:pPr>
              <a:r>
                <a:rPr lang="en-US" sz="900" b="1" kern="0">
                  <a:solidFill>
                    <a:srgbClr val="000000"/>
                  </a:solidFill>
                  <a:cs typeface="Calibri" pitchFamily="34" charset="0"/>
                </a:rPr>
                <a:t>FC - 2 Framing</a:t>
              </a:r>
              <a:endParaRPr lang="en-US" sz="900" kern="0">
                <a:solidFill>
                  <a:srgbClr val="000000"/>
                </a:solidFill>
                <a:cs typeface="Calibri" pitchFamily="34" charset="0"/>
              </a:endParaRPr>
            </a:p>
          </p:txBody>
        </p:sp>
        <p:sp>
          <p:nvSpPr>
            <p:cNvPr id="1362" name="Freeform 620"/>
            <p:cNvSpPr>
              <a:spLocks/>
            </p:cNvSpPr>
            <p:nvPr/>
          </p:nvSpPr>
          <p:spPr bwMode="auto">
            <a:xfrm>
              <a:off x="7566126" y="2176100"/>
              <a:ext cx="52492" cy="437893"/>
            </a:xfrm>
            <a:custGeom>
              <a:avLst/>
              <a:gdLst/>
              <a:ahLst/>
              <a:cxnLst>
                <a:cxn ang="0">
                  <a:pos x="112" y="761"/>
                </a:cxn>
                <a:cxn ang="0">
                  <a:pos x="112" y="0"/>
                </a:cxn>
                <a:cxn ang="0">
                  <a:pos x="0" y="229"/>
                </a:cxn>
                <a:cxn ang="0">
                  <a:pos x="0" y="951"/>
                </a:cxn>
                <a:cxn ang="0">
                  <a:pos x="112" y="761"/>
                </a:cxn>
              </a:cxnLst>
              <a:rect l="0" t="0" r="r" b="b"/>
              <a:pathLst>
                <a:path w="112" h="951">
                  <a:moveTo>
                    <a:pt x="112" y="761"/>
                  </a:moveTo>
                  <a:lnTo>
                    <a:pt x="112" y="0"/>
                  </a:lnTo>
                  <a:lnTo>
                    <a:pt x="0" y="229"/>
                  </a:lnTo>
                  <a:lnTo>
                    <a:pt x="0" y="951"/>
                  </a:lnTo>
                  <a:lnTo>
                    <a:pt x="112" y="761"/>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63" name="Freeform 621"/>
            <p:cNvSpPr>
              <a:spLocks/>
            </p:cNvSpPr>
            <p:nvPr/>
          </p:nvSpPr>
          <p:spPr bwMode="auto">
            <a:xfrm>
              <a:off x="7526067" y="2176100"/>
              <a:ext cx="85645" cy="104984"/>
            </a:xfrm>
            <a:custGeom>
              <a:avLst/>
              <a:gdLst/>
              <a:ahLst/>
              <a:cxnLst>
                <a:cxn ang="0">
                  <a:pos x="183" y="40"/>
                </a:cxn>
                <a:cxn ang="0">
                  <a:pos x="186" y="0"/>
                </a:cxn>
                <a:cxn ang="0">
                  <a:pos x="15" y="0"/>
                </a:cxn>
                <a:cxn ang="0">
                  <a:pos x="0" y="190"/>
                </a:cxn>
                <a:cxn ang="0">
                  <a:pos x="89" y="190"/>
                </a:cxn>
                <a:cxn ang="0">
                  <a:pos x="89" y="229"/>
                </a:cxn>
                <a:cxn ang="0">
                  <a:pos x="183" y="40"/>
                </a:cxn>
              </a:cxnLst>
              <a:rect l="0" t="0" r="r" b="b"/>
              <a:pathLst>
                <a:path w="186" h="229">
                  <a:moveTo>
                    <a:pt x="183" y="40"/>
                  </a:moveTo>
                  <a:lnTo>
                    <a:pt x="186" y="0"/>
                  </a:lnTo>
                  <a:lnTo>
                    <a:pt x="15" y="0"/>
                  </a:lnTo>
                  <a:lnTo>
                    <a:pt x="0" y="190"/>
                  </a:lnTo>
                  <a:lnTo>
                    <a:pt x="89" y="190"/>
                  </a:lnTo>
                  <a:lnTo>
                    <a:pt x="89" y="229"/>
                  </a:lnTo>
                  <a:lnTo>
                    <a:pt x="183" y="40"/>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64" name="Freeform 622"/>
            <p:cNvSpPr>
              <a:spLocks/>
            </p:cNvSpPr>
            <p:nvPr/>
          </p:nvSpPr>
          <p:spPr bwMode="auto">
            <a:xfrm>
              <a:off x="7610330" y="2176100"/>
              <a:ext cx="8288" cy="17958"/>
            </a:xfrm>
            <a:custGeom>
              <a:avLst/>
              <a:gdLst/>
              <a:ahLst/>
              <a:cxnLst>
                <a:cxn ang="0">
                  <a:pos x="3" y="0"/>
                </a:cxn>
                <a:cxn ang="0">
                  <a:pos x="0" y="40"/>
                </a:cxn>
                <a:cxn ang="0">
                  <a:pos x="18" y="0"/>
                </a:cxn>
                <a:cxn ang="0">
                  <a:pos x="3" y="0"/>
                </a:cxn>
              </a:cxnLst>
              <a:rect l="0" t="0" r="r" b="b"/>
              <a:pathLst>
                <a:path w="18" h="40">
                  <a:moveTo>
                    <a:pt x="3" y="0"/>
                  </a:moveTo>
                  <a:lnTo>
                    <a:pt x="0" y="40"/>
                  </a:lnTo>
                  <a:lnTo>
                    <a:pt x="18" y="0"/>
                  </a:lnTo>
                  <a:lnTo>
                    <a:pt x="3" y="0"/>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65" name="Freeform 623"/>
            <p:cNvSpPr>
              <a:spLocks/>
            </p:cNvSpPr>
            <p:nvPr/>
          </p:nvSpPr>
          <p:spPr bwMode="auto">
            <a:xfrm>
              <a:off x="7445948" y="2176100"/>
              <a:ext cx="87026" cy="87026"/>
            </a:xfrm>
            <a:custGeom>
              <a:avLst/>
              <a:gdLst/>
              <a:ahLst/>
              <a:cxnLst>
                <a:cxn ang="0">
                  <a:pos x="174" y="190"/>
                </a:cxn>
                <a:cxn ang="0">
                  <a:pos x="189" y="0"/>
                </a:cxn>
                <a:cxn ang="0">
                  <a:pos x="15" y="0"/>
                </a:cxn>
                <a:cxn ang="0">
                  <a:pos x="0" y="190"/>
                </a:cxn>
                <a:cxn ang="0">
                  <a:pos x="174" y="190"/>
                </a:cxn>
              </a:cxnLst>
              <a:rect l="0" t="0" r="r" b="b"/>
              <a:pathLst>
                <a:path w="189" h="190">
                  <a:moveTo>
                    <a:pt x="174" y="190"/>
                  </a:moveTo>
                  <a:lnTo>
                    <a:pt x="189" y="0"/>
                  </a:lnTo>
                  <a:lnTo>
                    <a:pt x="15" y="0"/>
                  </a:lnTo>
                  <a:lnTo>
                    <a:pt x="0" y="190"/>
                  </a:lnTo>
                  <a:lnTo>
                    <a:pt x="174" y="190"/>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66" name="Freeform 624"/>
            <p:cNvSpPr>
              <a:spLocks/>
            </p:cNvSpPr>
            <p:nvPr/>
          </p:nvSpPr>
          <p:spPr bwMode="auto">
            <a:xfrm>
              <a:off x="7365829" y="2176100"/>
              <a:ext cx="87026" cy="87026"/>
            </a:xfrm>
            <a:custGeom>
              <a:avLst/>
              <a:gdLst/>
              <a:ahLst/>
              <a:cxnLst>
                <a:cxn ang="0">
                  <a:pos x="172" y="190"/>
                </a:cxn>
                <a:cxn ang="0">
                  <a:pos x="187" y="0"/>
                </a:cxn>
                <a:cxn ang="0">
                  <a:pos x="16" y="0"/>
                </a:cxn>
                <a:cxn ang="0">
                  <a:pos x="0" y="190"/>
                </a:cxn>
                <a:cxn ang="0">
                  <a:pos x="172" y="190"/>
                </a:cxn>
              </a:cxnLst>
              <a:rect l="0" t="0" r="r" b="b"/>
              <a:pathLst>
                <a:path w="187" h="190">
                  <a:moveTo>
                    <a:pt x="172" y="190"/>
                  </a:moveTo>
                  <a:lnTo>
                    <a:pt x="187" y="0"/>
                  </a:lnTo>
                  <a:lnTo>
                    <a:pt x="16" y="0"/>
                  </a:lnTo>
                  <a:lnTo>
                    <a:pt x="0" y="190"/>
                  </a:lnTo>
                  <a:lnTo>
                    <a:pt x="172" y="190"/>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67" name="Freeform 625"/>
            <p:cNvSpPr>
              <a:spLocks/>
            </p:cNvSpPr>
            <p:nvPr/>
          </p:nvSpPr>
          <p:spPr bwMode="auto">
            <a:xfrm>
              <a:off x="7206972" y="2176100"/>
              <a:ext cx="87026" cy="87026"/>
            </a:xfrm>
            <a:custGeom>
              <a:avLst/>
              <a:gdLst/>
              <a:ahLst/>
              <a:cxnLst>
                <a:cxn ang="0">
                  <a:pos x="172" y="190"/>
                </a:cxn>
                <a:cxn ang="0">
                  <a:pos x="190" y="0"/>
                </a:cxn>
                <a:cxn ang="0">
                  <a:pos x="16" y="0"/>
                </a:cxn>
                <a:cxn ang="0">
                  <a:pos x="0" y="190"/>
                </a:cxn>
                <a:cxn ang="0">
                  <a:pos x="172" y="190"/>
                </a:cxn>
              </a:cxnLst>
              <a:rect l="0" t="0" r="r" b="b"/>
              <a:pathLst>
                <a:path w="190" h="190">
                  <a:moveTo>
                    <a:pt x="172" y="190"/>
                  </a:moveTo>
                  <a:lnTo>
                    <a:pt x="190" y="0"/>
                  </a:lnTo>
                  <a:lnTo>
                    <a:pt x="16" y="0"/>
                  </a:lnTo>
                  <a:lnTo>
                    <a:pt x="0" y="190"/>
                  </a:lnTo>
                  <a:lnTo>
                    <a:pt x="172" y="190"/>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68" name="Freeform 626"/>
            <p:cNvSpPr>
              <a:spLocks/>
            </p:cNvSpPr>
            <p:nvPr/>
          </p:nvSpPr>
          <p:spPr bwMode="auto">
            <a:xfrm>
              <a:off x="7285710" y="2176100"/>
              <a:ext cx="88407" cy="87026"/>
            </a:xfrm>
            <a:custGeom>
              <a:avLst/>
              <a:gdLst/>
              <a:ahLst/>
              <a:cxnLst>
                <a:cxn ang="0">
                  <a:pos x="18" y="0"/>
                </a:cxn>
                <a:cxn ang="0">
                  <a:pos x="0" y="190"/>
                </a:cxn>
                <a:cxn ang="0">
                  <a:pos x="174" y="190"/>
                </a:cxn>
                <a:cxn ang="0">
                  <a:pos x="190" y="0"/>
                </a:cxn>
                <a:cxn ang="0">
                  <a:pos x="18" y="0"/>
                </a:cxn>
              </a:cxnLst>
              <a:rect l="0" t="0" r="r" b="b"/>
              <a:pathLst>
                <a:path w="190" h="190">
                  <a:moveTo>
                    <a:pt x="18" y="0"/>
                  </a:moveTo>
                  <a:lnTo>
                    <a:pt x="0" y="190"/>
                  </a:lnTo>
                  <a:lnTo>
                    <a:pt x="174" y="190"/>
                  </a:lnTo>
                  <a:lnTo>
                    <a:pt x="190" y="0"/>
                  </a:lnTo>
                  <a:lnTo>
                    <a:pt x="18" y="0"/>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69" name="Freeform 627"/>
            <p:cNvSpPr>
              <a:spLocks/>
            </p:cNvSpPr>
            <p:nvPr/>
          </p:nvSpPr>
          <p:spPr bwMode="auto">
            <a:xfrm>
              <a:off x="7049496" y="2176100"/>
              <a:ext cx="85645" cy="87026"/>
            </a:xfrm>
            <a:custGeom>
              <a:avLst/>
              <a:gdLst/>
              <a:ahLst/>
              <a:cxnLst>
                <a:cxn ang="0">
                  <a:pos x="172" y="190"/>
                </a:cxn>
                <a:cxn ang="0">
                  <a:pos x="187" y="0"/>
                </a:cxn>
                <a:cxn ang="0">
                  <a:pos x="18" y="0"/>
                </a:cxn>
                <a:cxn ang="0">
                  <a:pos x="0" y="190"/>
                </a:cxn>
                <a:cxn ang="0">
                  <a:pos x="172" y="190"/>
                </a:cxn>
              </a:cxnLst>
              <a:rect l="0" t="0" r="r" b="b"/>
              <a:pathLst>
                <a:path w="187" h="190">
                  <a:moveTo>
                    <a:pt x="172" y="190"/>
                  </a:moveTo>
                  <a:lnTo>
                    <a:pt x="187" y="0"/>
                  </a:lnTo>
                  <a:lnTo>
                    <a:pt x="18" y="0"/>
                  </a:lnTo>
                  <a:lnTo>
                    <a:pt x="0" y="190"/>
                  </a:lnTo>
                  <a:lnTo>
                    <a:pt x="172" y="190"/>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70" name="Freeform 628"/>
            <p:cNvSpPr>
              <a:spLocks/>
            </p:cNvSpPr>
            <p:nvPr/>
          </p:nvSpPr>
          <p:spPr bwMode="auto">
            <a:xfrm>
              <a:off x="7128234" y="2176100"/>
              <a:ext cx="85645" cy="87026"/>
            </a:xfrm>
            <a:custGeom>
              <a:avLst/>
              <a:gdLst/>
              <a:ahLst/>
              <a:cxnLst>
                <a:cxn ang="0">
                  <a:pos x="15" y="0"/>
                </a:cxn>
                <a:cxn ang="0">
                  <a:pos x="0" y="190"/>
                </a:cxn>
                <a:cxn ang="0">
                  <a:pos x="171" y="190"/>
                </a:cxn>
                <a:cxn ang="0">
                  <a:pos x="187" y="0"/>
                </a:cxn>
                <a:cxn ang="0">
                  <a:pos x="15" y="0"/>
                </a:cxn>
              </a:cxnLst>
              <a:rect l="0" t="0" r="r" b="b"/>
              <a:pathLst>
                <a:path w="187" h="190">
                  <a:moveTo>
                    <a:pt x="15" y="0"/>
                  </a:moveTo>
                  <a:lnTo>
                    <a:pt x="0" y="190"/>
                  </a:lnTo>
                  <a:lnTo>
                    <a:pt x="171" y="190"/>
                  </a:lnTo>
                  <a:lnTo>
                    <a:pt x="187" y="0"/>
                  </a:lnTo>
                  <a:lnTo>
                    <a:pt x="15" y="0"/>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71" name="Freeform 629"/>
            <p:cNvSpPr>
              <a:spLocks/>
            </p:cNvSpPr>
            <p:nvPr/>
          </p:nvSpPr>
          <p:spPr bwMode="auto">
            <a:xfrm>
              <a:off x="6335331" y="2176100"/>
              <a:ext cx="642335" cy="87026"/>
            </a:xfrm>
            <a:custGeom>
              <a:avLst/>
              <a:gdLst/>
              <a:ahLst/>
              <a:cxnLst>
                <a:cxn ang="0">
                  <a:pos x="1379" y="190"/>
                </a:cxn>
                <a:cxn ang="0">
                  <a:pos x="1394" y="0"/>
                </a:cxn>
                <a:cxn ang="0">
                  <a:pos x="16" y="0"/>
                </a:cxn>
                <a:cxn ang="0">
                  <a:pos x="0" y="190"/>
                </a:cxn>
                <a:cxn ang="0">
                  <a:pos x="1379" y="190"/>
                </a:cxn>
              </a:cxnLst>
              <a:rect l="0" t="0" r="r" b="b"/>
              <a:pathLst>
                <a:path w="1394" h="190">
                  <a:moveTo>
                    <a:pt x="1379" y="190"/>
                  </a:moveTo>
                  <a:lnTo>
                    <a:pt x="1394" y="0"/>
                  </a:lnTo>
                  <a:lnTo>
                    <a:pt x="16" y="0"/>
                  </a:lnTo>
                  <a:lnTo>
                    <a:pt x="0" y="190"/>
                  </a:lnTo>
                  <a:lnTo>
                    <a:pt x="1379" y="190"/>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72" name="Freeform 630"/>
            <p:cNvSpPr>
              <a:spLocks/>
            </p:cNvSpPr>
            <p:nvPr/>
          </p:nvSpPr>
          <p:spPr bwMode="auto">
            <a:xfrm>
              <a:off x="6970759" y="2176100"/>
              <a:ext cx="87026" cy="87026"/>
            </a:xfrm>
            <a:custGeom>
              <a:avLst/>
              <a:gdLst/>
              <a:ahLst/>
              <a:cxnLst>
                <a:cxn ang="0">
                  <a:pos x="15" y="0"/>
                </a:cxn>
                <a:cxn ang="0">
                  <a:pos x="0" y="190"/>
                </a:cxn>
                <a:cxn ang="0">
                  <a:pos x="171" y="190"/>
                </a:cxn>
                <a:cxn ang="0">
                  <a:pos x="189" y="0"/>
                </a:cxn>
                <a:cxn ang="0">
                  <a:pos x="15" y="0"/>
                </a:cxn>
              </a:cxnLst>
              <a:rect l="0" t="0" r="r" b="b"/>
              <a:pathLst>
                <a:path w="189" h="190">
                  <a:moveTo>
                    <a:pt x="15" y="0"/>
                  </a:moveTo>
                  <a:lnTo>
                    <a:pt x="0" y="190"/>
                  </a:lnTo>
                  <a:lnTo>
                    <a:pt x="171" y="190"/>
                  </a:lnTo>
                  <a:lnTo>
                    <a:pt x="189" y="0"/>
                  </a:lnTo>
                  <a:lnTo>
                    <a:pt x="15" y="0"/>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73" name="Freeform 631"/>
            <p:cNvSpPr>
              <a:spLocks/>
            </p:cNvSpPr>
            <p:nvPr/>
          </p:nvSpPr>
          <p:spPr bwMode="auto">
            <a:xfrm>
              <a:off x="6255212" y="2176100"/>
              <a:ext cx="87026" cy="87026"/>
            </a:xfrm>
            <a:custGeom>
              <a:avLst/>
              <a:gdLst/>
              <a:ahLst/>
              <a:cxnLst>
                <a:cxn ang="0">
                  <a:pos x="191" y="0"/>
                </a:cxn>
                <a:cxn ang="0">
                  <a:pos x="18" y="0"/>
                </a:cxn>
                <a:cxn ang="0">
                  <a:pos x="0" y="190"/>
                </a:cxn>
                <a:cxn ang="0">
                  <a:pos x="175" y="190"/>
                </a:cxn>
                <a:cxn ang="0">
                  <a:pos x="191" y="0"/>
                </a:cxn>
              </a:cxnLst>
              <a:rect l="0" t="0" r="r" b="b"/>
              <a:pathLst>
                <a:path w="191" h="190">
                  <a:moveTo>
                    <a:pt x="191" y="0"/>
                  </a:moveTo>
                  <a:lnTo>
                    <a:pt x="18" y="0"/>
                  </a:lnTo>
                  <a:lnTo>
                    <a:pt x="0" y="190"/>
                  </a:lnTo>
                  <a:lnTo>
                    <a:pt x="175" y="190"/>
                  </a:lnTo>
                  <a:lnTo>
                    <a:pt x="191" y="0"/>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74" name="Freeform 632"/>
            <p:cNvSpPr>
              <a:spLocks/>
            </p:cNvSpPr>
            <p:nvPr/>
          </p:nvSpPr>
          <p:spPr bwMode="auto">
            <a:xfrm>
              <a:off x="6176474" y="2176100"/>
              <a:ext cx="87026" cy="87026"/>
            </a:xfrm>
            <a:custGeom>
              <a:avLst/>
              <a:gdLst/>
              <a:ahLst/>
              <a:cxnLst>
                <a:cxn ang="0">
                  <a:pos x="171" y="190"/>
                </a:cxn>
                <a:cxn ang="0">
                  <a:pos x="189" y="0"/>
                </a:cxn>
                <a:cxn ang="0">
                  <a:pos x="15" y="0"/>
                </a:cxn>
                <a:cxn ang="0">
                  <a:pos x="0" y="190"/>
                </a:cxn>
                <a:cxn ang="0">
                  <a:pos x="171" y="190"/>
                </a:cxn>
              </a:cxnLst>
              <a:rect l="0" t="0" r="r" b="b"/>
              <a:pathLst>
                <a:path w="189" h="190">
                  <a:moveTo>
                    <a:pt x="171" y="190"/>
                  </a:moveTo>
                  <a:lnTo>
                    <a:pt x="189" y="0"/>
                  </a:lnTo>
                  <a:lnTo>
                    <a:pt x="15" y="0"/>
                  </a:lnTo>
                  <a:lnTo>
                    <a:pt x="0" y="190"/>
                  </a:lnTo>
                  <a:lnTo>
                    <a:pt x="171" y="190"/>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75" name="Freeform 633"/>
            <p:cNvSpPr>
              <a:spLocks/>
            </p:cNvSpPr>
            <p:nvPr/>
          </p:nvSpPr>
          <p:spPr bwMode="auto">
            <a:xfrm>
              <a:off x="6096355" y="2176100"/>
              <a:ext cx="87026" cy="87026"/>
            </a:xfrm>
            <a:custGeom>
              <a:avLst/>
              <a:gdLst/>
              <a:ahLst/>
              <a:cxnLst>
                <a:cxn ang="0">
                  <a:pos x="172" y="190"/>
                </a:cxn>
                <a:cxn ang="0">
                  <a:pos x="187" y="0"/>
                </a:cxn>
                <a:cxn ang="0">
                  <a:pos x="16" y="0"/>
                </a:cxn>
                <a:cxn ang="0">
                  <a:pos x="0" y="190"/>
                </a:cxn>
                <a:cxn ang="0">
                  <a:pos x="172" y="190"/>
                </a:cxn>
              </a:cxnLst>
              <a:rect l="0" t="0" r="r" b="b"/>
              <a:pathLst>
                <a:path w="187" h="190">
                  <a:moveTo>
                    <a:pt x="172" y="190"/>
                  </a:moveTo>
                  <a:lnTo>
                    <a:pt x="187" y="0"/>
                  </a:lnTo>
                  <a:lnTo>
                    <a:pt x="16" y="0"/>
                  </a:lnTo>
                  <a:lnTo>
                    <a:pt x="0" y="190"/>
                  </a:lnTo>
                  <a:lnTo>
                    <a:pt x="172" y="190"/>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76" name="Freeform 634"/>
            <p:cNvSpPr>
              <a:spLocks/>
            </p:cNvSpPr>
            <p:nvPr/>
          </p:nvSpPr>
          <p:spPr bwMode="auto">
            <a:xfrm>
              <a:off x="6009329" y="2247931"/>
              <a:ext cx="11051" cy="15195"/>
            </a:xfrm>
            <a:custGeom>
              <a:avLst/>
              <a:gdLst/>
              <a:ahLst/>
              <a:cxnLst>
                <a:cxn ang="0">
                  <a:pos x="18" y="34"/>
                </a:cxn>
                <a:cxn ang="0">
                  <a:pos x="22" y="0"/>
                </a:cxn>
                <a:cxn ang="0">
                  <a:pos x="0" y="34"/>
                </a:cxn>
                <a:cxn ang="0">
                  <a:pos x="18" y="34"/>
                </a:cxn>
              </a:cxnLst>
              <a:rect l="0" t="0" r="r" b="b"/>
              <a:pathLst>
                <a:path w="22" h="34">
                  <a:moveTo>
                    <a:pt x="18" y="34"/>
                  </a:moveTo>
                  <a:lnTo>
                    <a:pt x="22" y="0"/>
                  </a:lnTo>
                  <a:lnTo>
                    <a:pt x="0" y="34"/>
                  </a:lnTo>
                  <a:lnTo>
                    <a:pt x="18" y="34"/>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77" name="Freeform 635"/>
            <p:cNvSpPr>
              <a:spLocks/>
            </p:cNvSpPr>
            <p:nvPr/>
          </p:nvSpPr>
          <p:spPr bwMode="auto">
            <a:xfrm>
              <a:off x="6017617" y="2176100"/>
              <a:ext cx="87026" cy="87026"/>
            </a:xfrm>
            <a:custGeom>
              <a:avLst/>
              <a:gdLst/>
              <a:ahLst/>
              <a:cxnLst>
                <a:cxn ang="0">
                  <a:pos x="4" y="156"/>
                </a:cxn>
                <a:cxn ang="0">
                  <a:pos x="0" y="190"/>
                </a:cxn>
                <a:cxn ang="0">
                  <a:pos x="171" y="190"/>
                </a:cxn>
                <a:cxn ang="0">
                  <a:pos x="187" y="0"/>
                </a:cxn>
                <a:cxn ang="0">
                  <a:pos x="94" y="0"/>
                </a:cxn>
                <a:cxn ang="0">
                  <a:pos x="4" y="156"/>
                </a:cxn>
              </a:cxnLst>
              <a:rect l="0" t="0" r="r" b="b"/>
              <a:pathLst>
                <a:path w="187" h="190">
                  <a:moveTo>
                    <a:pt x="4" y="156"/>
                  </a:moveTo>
                  <a:lnTo>
                    <a:pt x="0" y="190"/>
                  </a:lnTo>
                  <a:lnTo>
                    <a:pt x="171" y="190"/>
                  </a:lnTo>
                  <a:lnTo>
                    <a:pt x="187" y="0"/>
                  </a:lnTo>
                  <a:lnTo>
                    <a:pt x="94" y="0"/>
                  </a:lnTo>
                  <a:lnTo>
                    <a:pt x="4" y="156"/>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78" name="Rectangle 636"/>
            <p:cNvSpPr>
              <a:spLocks noChangeArrowheads="1"/>
            </p:cNvSpPr>
            <p:nvPr/>
          </p:nvSpPr>
          <p:spPr bwMode="auto">
            <a:xfrm>
              <a:off x="6009329" y="2263126"/>
              <a:ext cx="1556798" cy="8288"/>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79" name="Rectangle 637"/>
            <p:cNvSpPr>
              <a:spLocks noChangeArrowheads="1"/>
            </p:cNvSpPr>
            <p:nvPr/>
          </p:nvSpPr>
          <p:spPr bwMode="auto">
            <a:xfrm>
              <a:off x="6009329" y="2304567"/>
              <a:ext cx="1556798" cy="16576"/>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80" name="Rectangle 638"/>
            <p:cNvSpPr>
              <a:spLocks noChangeArrowheads="1"/>
            </p:cNvSpPr>
            <p:nvPr/>
          </p:nvSpPr>
          <p:spPr bwMode="auto">
            <a:xfrm>
              <a:off x="6009329" y="2287991"/>
              <a:ext cx="1556798" cy="16576"/>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81" name="Freeform 639"/>
            <p:cNvSpPr>
              <a:spLocks/>
            </p:cNvSpPr>
            <p:nvPr/>
          </p:nvSpPr>
          <p:spPr bwMode="auto">
            <a:xfrm>
              <a:off x="6009329" y="2271414"/>
              <a:ext cx="1556798" cy="16576"/>
            </a:xfrm>
            <a:custGeom>
              <a:avLst/>
              <a:gdLst/>
              <a:ahLst/>
              <a:cxnLst>
                <a:cxn ang="0">
                  <a:pos x="3381" y="36"/>
                </a:cxn>
                <a:cxn ang="0">
                  <a:pos x="3381" y="22"/>
                </a:cxn>
                <a:cxn ang="0">
                  <a:pos x="3381" y="0"/>
                </a:cxn>
                <a:cxn ang="0">
                  <a:pos x="0" y="0"/>
                </a:cxn>
                <a:cxn ang="0">
                  <a:pos x="0" y="36"/>
                </a:cxn>
                <a:cxn ang="0">
                  <a:pos x="3381" y="36"/>
                </a:cxn>
              </a:cxnLst>
              <a:rect l="0" t="0" r="r" b="b"/>
              <a:pathLst>
                <a:path w="3381" h="36">
                  <a:moveTo>
                    <a:pt x="3381" y="36"/>
                  </a:moveTo>
                  <a:lnTo>
                    <a:pt x="3381" y="22"/>
                  </a:lnTo>
                  <a:lnTo>
                    <a:pt x="3381" y="0"/>
                  </a:lnTo>
                  <a:lnTo>
                    <a:pt x="0" y="0"/>
                  </a:lnTo>
                  <a:lnTo>
                    <a:pt x="0" y="36"/>
                  </a:lnTo>
                  <a:lnTo>
                    <a:pt x="3381" y="36"/>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82" name="Rectangle 640"/>
            <p:cNvSpPr>
              <a:spLocks noChangeArrowheads="1"/>
            </p:cNvSpPr>
            <p:nvPr/>
          </p:nvSpPr>
          <p:spPr bwMode="auto">
            <a:xfrm>
              <a:off x="6009329" y="2354296"/>
              <a:ext cx="1556798" cy="16576"/>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83" name="Rectangle 641"/>
            <p:cNvSpPr>
              <a:spLocks noChangeArrowheads="1"/>
            </p:cNvSpPr>
            <p:nvPr/>
          </p:nvSpPr>
          <p:spPr bwMode="auto">
            <a:xfrm>
              <a:off x="6009329" y="2337720"/>
              <a:ext cx="1556798" cy="16576"/>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84" name="Rectangle 642"/>
            <p:cNvSpPr>
              <a:spLocks noChangeArrowheads="1"/>
            </p:cNvSpPr>
            <p:nvPr/>
          </p:nvSpPr>
          <p:spPr bwMode="auto">
            <a:xfrm>
              <a:off x="6009329" y="2321143"/>
              <a:ext cx="1556798" cy="16576"/>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85" name="Rectangle 643"/>
            <p:cNvSpPr>
              <a:spLocks noChangeArrowheads="1"/>
            </p:cNvSpPr>
            <p:nvPr/>
          </p:nvSpPr>
          <p:spPr bwMode="auto">
            <a:xfrm>
              <a:off x="6009329" y="2388830"/>
              <a:ext cx="1556798" cy="16576"/>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86" name="Rectangle 644"/>
            <p:cNvSpPr>
              <a:spLocks noChangeArrowheads="1"/>
            </p:cNvSpPr>
            <p:nvPr/>
          </p:nvSpPr>
          <p:spPr bwMode="auto">
            <a:xfrm>
              <a:off x="6009329" y="2572552"/>
              <a:ext cx="1556798" cy="16576"/>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87" name="Rectangle 645"/>
            <p:cNvSpPr>
              <a:spLocks noChangeArrowheads="1"/>
            </p:cNvSpPr>
            <p:nvPr/>
          </p:nvSpPr>
          <p:spPr bwMode="auto">
            <a:xfrm>
              <a:off x="6009329" y="2539399"/>
              <a:ext cx="1556798" cy="16576"/>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88" name="Rectangle 646"/>
            <p:cNvSpPr>
              <a:spLocks noChangeArrowheads="1"/>
            </p:cNvSpPr>
            <p:nvPr/>
          </p:nvSpPr>
          <p:spPr bwMode="auto">
            <a:xfrm>
              <a:off x="6009329" y="2555975"/>
              <a:ext cx="1556798" cy="16576"/>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89" name="Rectangle 647"/>
            <p:cNvSpPr>
              <a:spLocks noChangeArrowheads="1"/>
            </p:cNvSpPr>
            <p:nvPr/>
          </p:nvSpPr>
          <p:spPr bwMode="auto">
            <a:xfrm>
              <a:off x="6009329" y="2405406"/>
              <a:ext cx="1556798" cy="133993"/>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90" name="Rectangle 648"/>
            <p:cNvSpPr>
              <a:spLocks noChangeArrowheads="1"/>
            </p:cNvSpPr>
            <p:nvPr/>
          </p:nvSpPr>
          <p:spPr bwMode="auto">
            <a:xfrm>
              <a:off x="6009329" y="2370873"/>
              <a:ext cx="1556798" cy="17958"/>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91" name="Rectangle 649"/>
            <p:cNvSpPr>
              <a:spLocks noChangeArrowheads="1"/>
            </p:cNvSpPr>
            <p:nvPr/>
          </p:nvSpPr>
          <p:spPr bwMode="auto">
            <a:xfrm>
              <a:off x="6009329" y="2605705"/>
              <a:ext cx="1556798" cy="8288"/>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92" name="Rectangle 650"/>
            <p:cNvSpPr>
              <a:spLocks noChangeArrowheads="1"/>
            </p:cNvSpPr>
            <p:nvPr/>
          </p:nvSpPr>
          <p:spPr bwMode="auto">
            <a:xfrm>
              <a:off x="6009329" y="2589128"/>
              <a:ext cx="1556798" cy="16576"/>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93" name="Line 651"/>
            <p:cNvSpPr>
              <a:spLocks noChangeShapeType="1"/>
            </p:cNvSpPr>
            <p:nvPr/>
          </p:nvSpPr>
          <p:spPr bwMode="auto">
            <a:xfrm flipH="1">
              <a:off x="7566126" y="2176100"/>
              <a:ext cx="52492" cy="104984"/>
            </a:xfrm>
            <a:prstGeom prst="line">
              <a:avLst/>
            </a:prstGeom>
            <a:no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94" name="Freeform 652"/>
            <p:cNvSpPr>
              <a:spLocks/>
            </p:cNvSpPr>
            <p:nvPr/>
          </p:nvSpPr>
          <p:spPr bwMode="auto">
            <a:xfrm>
              <a:off x="6009329" y="2263126"/>
              <a:ext cx="1556798" cy="17958"/>
            </a:xfrm>
            <a:custGeom>
              <a:avLst/>
              <a:gdLst/>
              <a:ahLst/>
              <a:cxnLst>
                <a:cxn ang="0">
                  <a:pos x="3381" y="39"/>
                </a:cxn>
                <a:cxn ang="0">
                  <a:pos x="3381" y="0"/>
                </a:cxn>
                <a:cxn ang="0">
                  <a:pos x="0" y="0"/>
                </a:cxn>
              </a:cxnLst>
              <a:rect l="0" t="0" r="r" b="b"/>
              <a:pathLst>
                <a:path w="3381" h="39">
                  <a:moveTo>
                    <a:pt x="3381" y="39"/>
                  </a:moveTo>
                  <a:lnTo>
                    <a:pt x="3381" y="0"/>
                  </a:lnTo>
                  <a:lnTo>
                    <a:pt x="0" y="0"/>
                  </a:lnTo>
                </a:path>
              </a:pathLst>
            </a:custGeom>
            <a:solidFill>
              <a:srgbClr val="B5761B">
                <a:lumMod val="40000"/>
                <a:lumOff val="6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95" name="Line 653"/>
            <p:cNvSpPr>
              <a:spLocks noChangeShapeType="1"/>
            </p:cNvSpPr>
            <p:nvPr/>
          </p:nvSpPr>
          <p:spPr bwMode="auto">
            <a:xfrm flipV="1">
              <a:off x="7566126" y="2281083"/>
              <a:ext cx="1382" cy="332909"/>
            </a:xfrm>
            <a:prstGeom prst="line">
              <a:avLst/>
            </a:prstGeom>
            <a:no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96" name="Freeform 654"/>
            <p:cNvSpPr>
              <a:spLocks/>
            </p:cNvSpPr>
            <p:nvPr/>
          </p:nvSpPr>
          <p:spPr bwMode="auto">
            <a:xfrm>
              <a:off x="6009329" y="2176100"/>
              <a:ext cx="1609290" cy="87026"/>
            </a:xfrm>
            <a:custGeom>
              <a:avLst/>
              <a:gdLst/>
              <a:ahLst/>
              <a:cxnLst>
                <a:cxn ang="0">
                  <a:pos x="0" y="190"/>
                </a:cxn>
                <a:cxn ang="0">
                  <a:pos x="112" y="0"/>
                </a:cxn>
                <a:cxn ang="0">
                  <a:pos x="3493" y="0"/>
                </a:cxn>
              </a:cxnLst>
              <a:rect l="0" t="0" r="r" b="b"/>
              <a:pathLst>
                <a:path w="3493" h="190">
                  <a:moveTo>
                    <a:pt x="0" y="190"/>
                  </a:moveTo>
                  <a:lnTo>
                    <a:pt x="112" y="0"/>
                  </a:lnTo>
                  <a:lnTo>
                    <a:pt x="3493" y="0"/>
                  </a:lnTo>
                </a:path>
              </a:pathLst>
            </a:custGeom>
            <a:solidFill>
              <a:srgbClr val="B5761B">
                <a:lumMod val="40000"/>
                <a:lumOff val="6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97" name="Freeform 655"/>
            <p:cNvSpPr>
              <a:spLocks/>
            </p:cNvSpPr>
            <p:nvPr/>
          </p:nvSpPr>
          <p:spPr bwMode="auto">
            <a:xfrm>
              <a:off x="6009329" y="2263126"/>
              <a:ext cx="1556798" cy="350867"/>
            </a:xfrm>
            <a:custGeom>
              <a:avLst/>
              <a:gdLst/>
              <a:ahLst/>
              <a:cxnLst>
                <a:cxn ang="0">
                  <a:pos x="0" y="0"/>
                </a:cxn>
                <a:cxn ang="0">
                  <a:pos x="0" y="761"/>
                </a:cxn>
                <a:cxn ang="0">
                  <a:pos x="3381" y="761"/>
                </a:cxn>
              </a:cxnLst>
              <a:rect l="0" t="0" r="r" b="b"/>
              <a:pathLst>
                <a:path w="3381" h="761">
                  <a:moveTo>
                    <a:pt x="0" y="0"/>
                  </a:moveTo>
                  <a:lnTo>
                    <a:pt x="0" y="761"/>
                  </a:lnTo>
                  <a:lnTo>
                    <a:pt x="3381" y="761"/>
                  </a:lnTo>
                </a:path>
              </a:pathLst>
            </a:custGeom>
            <a:solidFill>
              <a:srgbClr val="B5761B">
                <a:lumMod val="40000"/>
                <a:lumOff val="6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98" name="Freeform 656"/>
            <p:cNvSpPr>
              <a:spLocks/>
            </p:cNvSpPr>
            <p:nvPr/>
          </p:nvSpPr>
          <p:spPr bwMode="auto">
            <a:xfrm>
              <a:off x="7566126" y="2176100"/>
              <a:ext cx="52492" cy="437893"/>
            </a:xfrm>
            <a:custGeom>
              <a:avLst/>
              <a:gdLst/>
              <a:ahLst/>
              <a:cxnLst>
                <a:cxn ang="0">
                  <a:pos x="112" y="0"/>
                </a:cxn>
                <a:cxn ang="0">
                  <a:pos x="112" y="761"/>
                </a:cxn>
                <a:cxn ang="0">
                  <a:pos x="0" y="951"/>
                </a:cxn>
              </a:cxnLst>
              <a:rect l="0" t="0" r="r" b="b"/>
              <a:pathLst>
                <a:path w="112" h="951">
                  <a:moveTo>
                    <a:pt x="112" y="0"/>
                  </a:moveTo>
                  <a:lnTo>
                    <a:pt x="112" y="761"/>
                  </a:lnTo>
                  <a:lnTo>
                    <a:pt x="0" y="951"/>
                  </a:lnTo>
                </a:path>
              </a:pathLst>
            </a:custGeom>
            <a:solidFill>
              <a:srgbClr val="B5761B">
                <a:lumMod val="40000"/>
                <a:lumOff val="6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399" name="Rectangle 657"/>
            <p:cNvSpPr>
              <a:spLocks noChangeArrowheads="1"/>
            </p:cNvSpPr>
            <p:nvPr/>
          </p:nvSpPr>
          <p:spPr bwMode="auto">
            <a:xfrm>
              <a:off x="6064584" y="2359822"/>
              <a:ext cx="673261" cy="138499"/>
            </a:xfrm>
            <a:prstGeom prst="rect">
              <a:avLst/>
            </a:prstGeom>
            <a:solidFill>
              <a:srgbClr val="B5761B">
                <a:lumMod val="40000"/>
                <a:lumOff val="60000"/>
              </a:srgbClr>
            </a:solid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defRPr/>
              </a:pPr>
              <a:r>
                <a:rPr lang="en-US" sz="900" b="1" kern="0" dirty="0">
                  <a:solidFill>
                    <a:srgbClr val="000000"/>
                  </a:solidFill>
                  <a:cs typeface="Calibri" pitchFamily="34" charset="0"/>
                </a:rPr>
                <a:t>FC - 3 Services</a:t>
              </a:r>
              <a:endParaRPr lang="en-US" sz="900" kern="0" dirty="0">
                <a:solidFill>
                  <a:srgbClr val="000000"/>
                </a:solidFill>
                <a:cs typeface="Calibri" pitchFamily="34" charset="0"/>
              </a:endParaRPr>
            </a:p>
          </p:txBody>
        </p:sp>
        <p:sp>
          <p:nvSpPr>
            <p:cNvPr id="1400" name="Freeform 658"/>
            <p:cNvSpPr>
              <a:spLocks/>
            </p:cNvSpPr>
            <p:nvPr/>
          </p:nvSpPr>
          <p:spPr bwMode="auto">
            <a:xfrm>
              <a:off x="7526067" y="1689859"/>
              <a:ext cx="85645" cy="104984"/>
            </a:xfrm>
            <a:custGeom>
              <a:avLst/>
              <a:gdLst/>
              <a:ahLst/>
              <a:cxnLst>
                <a:cxn ang="0">
                  <a:pos x="183" y="41"/>
                </a:cxn>
                <a:cxn ang="0">
                  <a:pos x="186" y="0"/>
                </a:cxn>
                <a:cxn ang="0">
                  <a:pos x="15" y="0"/>
                </a:cxn>
                <a:cxn ang="0">
                  <a:pos x="0" y="191"/>
                </a:cxn>
                <a:cxn ang="0">
                  <a:pos x="89" y="191"/>
                </a:cxn>
                <a:cxn ang="0">
                  <a:pos x="89" y="229"/>
                </a:cxn>
                <a:cxn ang="0">
                  <a:pos x="183" y="41"/>
                </a:cxn>
              </a:cxnLst>
              <a:rect l="0" t="0" r="r" b="b"/>
              <a:pathLst>
                <a:path w="186" h="229">
                  <a:moveTo>
                    <a:pt x="183" y="41"/>
                  </a:moveTo>
                  <a:lnTo>
                    <a:pt x="186" y="0"/>
                  </a:lnTo>
                  <a:lnTo>
                    <a:pt x="15" y="0"/>
                  </a:lnTo>
                  <a:lnTo>
                    <a:pt x="0" y="191"/>
                  </a:lnTo>
                  <a:lnTo>
                    <a:pt x="89" y="191"/>
                  </a:lnTo>
                  <a:lnTo>
                    <a:pt x="89" y="229"/>
                  </a:lnTo>
                  <a:lnTo>
                    <a:pt x="183" y="41"/>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401" name="Freeform 659"/>
            <p:cNvSpPr>
              <a:spLocks/>
            </p:cNvSpPr>
            <p:nvPr/>
          </p:nvSpPr>
          <p:spPr bwMode="auto">
            <a:xfrm>
              <a:off x="7610330" y="1689859"/>
              <a:ext cx="8288" cy="19339"/>
            </a:xfrm>
            <a:custGeom>
              <a:avLst/>
              <a:gdLst/>
              <a:ahLst/>
              <a:cxnLst>
                <a:cxn ang="0">
                  <a:pos x="3" y="0"/>
                </a:cxn>
                <a:cxn ang="0">
                  <a:pos x="0" y="41"/>
                </a:cxn>
                <a:cxn ang="0">
                  <a:pos x="18" y="0"/>
                </a:cxn>
                <a:cxn ang="0">
                  <a:pos x="3" y="0"/>
                </a:cxn>
              </a:cxnLst>
              <a:rect l="0" t="0" r="r" b="b"/>
              <a:pathLst>
                <a:path w="18" h="41">
                  <a:moveTo>
                    <a:pt x="3" y="0"/>
                  </a:moveTo>
                  <a:lnTo>
                    <a:pt x="0" y="41"/>
                  </a:lnTo>
                  <a:lnTo>
                    <a:pt x="18" y="0"/>
                  </a:lnTo>
                  <a:lnTo>
                    <a:pt x="3" y="0"/>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402" name="Freeform 660"/>
            <p:cNvSpPr>
              <a:spLocks/>
            </p:cNvSpPr>
            <p:nvPr/>
          </p:nvSpPr>
          <p:spPr bwMode="auto">
            <a:xfrm>
              <a:off x="7445948" y="1689859"/>
              <a:ext cx="87026" cy="88407"/>
            </a:xfrm>
            <a:custGeom>
              <a:avLst/>
              <a:gdLst/>
              <a:ahLst/>
              <a:cxnLst>
                <a:cxn ang="0">
                  <a:pos x="174" y="191"/>
                </a:cxn>
                <a:cxn ang="0">
                  <a:pos x="189" y="0"/>
                </a:cxn>
                <a:cxn ang="0">
                  <a:pos x="15" y="0"/>
                </a:cxn>
                <a:cxn ang="0">
                  <a:pos x="0" y="191"/>
                </a:cxn>
                <a:cxn ang="0">
                  <a:pos x="174" y="191"/>
                </a:cxn>
              </a:cxnLst>
              <a:rect l="0" t="0" r="r" b="b"/>
              <a:pathLst>
                <a:path w="189" h="191">
                  <a:moveTo>
                    <a:pt x="174" y="191"/>
                  </a:moveTo>
                  <a:lnTo>
                    <a:pt x="189" y="0"/>
                  </a:lnTo>
                  <a:lnTo>
                    <a:pt x="15" y="0"/>
                  </a:lnTo>
                  <a:lnTo>
                    <a:pt x="0" y="191"/>
                  </a:lnTo>
                  <a:lnTo>
                    <a:pt x="174" y="191"/>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403" name="Freeform 661"/>
            <p:cNvSpPr>
              <a:spLocks/>
            </p:cNvSpPr>
            <p:nvPr/>
          </p:nvSpPr>
          <p:spPr bwMode="auto">
            <a:xfrm>
              <a:off x="7365829" y="1689859"/>
              <a:ext cx="87026" cy="88407"/>
            </a:xfrm>
            <a:custGeom>
              <a:avLst/>
              <a:gdLst/>
              <a:ahLst/>
              <a:cxnLst>
                <a:cxn ang="0">
                  <a:pos x="172" y="191"/>
                </a:cxn>
                <a:cxn ang="0">
                  <a:pos x="187" y="0"/>
                </a:cxn>
                <a:cxn ang="0">
                  <a:pos x="16" y="0"/>
                </a:cxn>
                <a:cxn ang="0">
                  <a:pos x="0" y="191"/>
                </a:cxn>
                <a:cxn ang="0">
                  <a:pos x="172" y="191"/>
                </a:cxn>
              </a:cxnLst>
              <a:rect l="0" t="0" r="r" b="b"/>
              <a:pathLst>
                <a:path w="187" h="191">
                  <a:moveTo>
                    <a:pt x="172" y="191"/>
                  </a:moveTo>
                  <a:lnTo>
                    <a:pt x="187" y="0"/>
                  </a:lnTo>
                  <a:lnTo>
                    <a:pt x="16" y="0"/>
                  </a:lnTo>
                  <a:lnTo>
                    <a:pt x="0" y="191"/>
                  </a:lnTo>
                  <a:lnTo>
                    <a:pt x="172" y="191"/>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404" name="Freeform 662"/>
            <p:cNvSpPr>
              <a:spLocks/>
            </p:cNvSpPr>
            <p:nvPr/>
          </p:nvSpPr>
          <p:spPr bwMode="auto">
            <a:xfrm>
              <a:off x="7206972" y="1689859"/>
              <a:ext cx="87026" cy="88407"/>
            </a:xfrm>
            <a:custGeom>
              <a:avLst/>
              <a:gdLst/>
              <a:ahLst/>
              <a:cxnLst>
                <a:cxn ang="0">
                  <a:pos x="172" y="191"/>
                </a:cxn>
                <a:cxn ang="0">
                  <a:pos x="190" y="0"/>
                </a:cxn>
                <a:cxn ang="0">
                  <a:pos x="16" y="0"/>
                </a:cxn>
                <a:cxn ang="0">
                  <a:pos x="0" y="191"/>
                </a:cxn>
                <a:cxn ang="0">
                  <a:pos x="172" y="191"/>
                </a:cxn>
              </a:cxnLst>
              <a:rect l="0" t="0" r="r" b="b"/>
              <a:pathLst>
                <a:path w="190" h="191">
                  <a:moveTo>
                    <a:pt x="172" y="191"/>
                  </a:moveTo>
                  <a:lnTo>
                    <a:pt x="190" y="0"/>
                  </a:lnTo>
                  <a:lnTo>
                    <a:pt x="16" y="0"/>
                  </a:lnTo>
                  <a:lnTo>
                    <a:pt x="0" y="191"/>
                  </a:lnTo>
                  <a:lnTo>
                    <a:pt x="172" y="191"/>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405" name="Freeform 663"/>
            <p:cNvSpPr>
              <a:spLocks/>
            </p:cNvSpPr>
            <p:nvPr/>
          </p:nvSpPr>
          <p:spPr bwMode="auto">
            <a:xfrm>
              <a:off x="7285710" y="1689859"/>
              <a:ext cx="88407" cy="88407"/>
            </a:xfrm>
            <a:custGeom>
              <a:avLst/>
              <a:gdLst/>
              <a:ahLst/>
              <a:cxnLst>
                <a:cxn ang="0">
                  <a:pos x="18" y="0"/>
                </a:cxn>
                <a:cxn ang="0">
                  <a:pos x="0" y="191"/>
                </a:cxn>
                <a:cxn ang="0">
                  <a:pos x="174" y="191"/>
                </a:cxn>
                <a:cxn ang="0">
                  <a:pos x="190" y="0"/>
                </a:cxn>
                <a:cxn ang="0">
                  <a:pos x="18" y="0"/>
                </a:cxn>
              </a:cxnLst>
              <a:rect l="0" t="0" r="r" b="b"/>
              <a:pathLst>
                <a:path w="190" h="191">
                  <a:moveTo>
                    <a:pt x="18" y="0"/>
                  </a:moveTo>
                  <a:lnTo>
                    <a:pt x="0" y="191"/>
                  </a:lnTo>
                  <a:lnTo>
                    <a:pt x="174" y="191"/>
                  </a:lnTo>
                  <a:lnTo>
                    <a:pt x="190" y="0"/>
                  </a:lnTo>
                  <a:lnTo>
                    <a:pt x="18" y="0"/>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406" name="Freeform 664"/>
            <p:cNvSpPr>
              <a:spLocks/>
            </p:cNvSpPr>
            <p:nvPr/>
          </p:nvSpPr>
          <p:spPr bwMode="auto">
            <a:xfrm>
              <a:off x="7049496" y="1689859"/>
              <a:ext cx="85645" cy="88407"/>
            </a:xfrm>
            <a:custGeom>
              <a:avLst/>
              <a:gdLst/>
              <a:ahLst/>
              <a:cxnLst>
                <a:cxn ang="0">
                  <a:pos x="172" y="191"/>
                </a:cxn>
                <a:cxn ang="0">
                  <a:pos x="187" y="0"/>
                </a:cxn>
                <a:cxn ang="0">
                  <a:pos x="18" y="0"/>
                </a:cxn>
                <a:cxn ang="0">
                  <a:pos x="0" y="191"/>
                </a:cxn>
                <a:cxn ang="0">
                  <a:pos x="172" y="191"/>
                </a:cxn>
              </a:cxnLst>
              <a:rect l="0" t="0" r="r" b="b"/>
              <a:pathLst>
                <a:path w="187" h="191">
                  <a:moveTo>
                    <a:pt x="172" y="191"/>
                  </a:moveTo>
                  <a:lnTo>
                    <a:pt x="187" y="0"/>
                  </a:lnTo>
                  <a:lnTo>
                    <a:pt x="18" y="0"/>
                  </a:lnTo>
                  <a:lnTo>
                    <a:pt x="0" y="191"/>
                  </a:lnTo>
                  <a:lnTo>
                    <a:pt x="172" y="191"/>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407" name="Freeform 665"/>
            <p:cNvSpPr>
              <a:spLocks/>
            </p:cNvSpPr>
            <p:nvPr/>
          </p:nvSpPr>
          <p:spPr bwMode="auto">
            <a:xfrm>
              <a:off x="7128234" y="1689859"/>
              <a:ext cx="85645" cy="88407"/>
            </a:xfrm>
            <a:custGeom>
              <a:avLst/>
              <a:gdLst/>
              <a:ahLst/>
              <a:cxnLst>
                <a:cxn ang="0">
                  <a:pos x="15" y="0"/>
                </a:cxn>
                <a:cxn ang="0">
                  <a:pos x="0" y="191"/>
                </a:cxn>
                <a:cxn ang="0">
                  <a:pos x="171" y="191"/>
                </a:cxn>
                <a:cxn ang="0">
                  <a:pos x="187" y="0"/>
                </a:cxn>
                <a:cxn ang="0">
                  <a:pos x="15" y="0"/>
                </a:cxn>
              </a:cxnLst>
              <a:rect l="0" t="0" r="r" b="b"/>
              <a:pathLst>
                <a:path w="187" h="191">
                  <a:moveTo>
                    <a:pt x="15" y="0"/>
                  </a:moveTo>
                  <a:lnTo>
                    <a:pt x="0" y="191"/>
                  </a:lnTo>
                  <a:lnTo>
                    <a:pt x="171" y="191"/>
                  </a:lnTo>
                  <a:lnTo>
                    <a:pt x="187" y="0"/>
                  </a:lnTo>
                  <a:lnTo>
                    <a:pt x="15" y="0"/>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408" name="Freeform 666"/>
            <p:cNvSpPr>
              <a:spLocks/>
            </p:cNvSpPr>
            <p:nvPr/>
          </p:nvSpPr>
          <p:spPr bwMode="auto">
            <a:xfrm>
              <a:off x="6335331" y="1689859"/>
              <a:ext cx="642335" cy="88407"/>
            </a:xfrm>
            <a:custGeom>
              <a:avLst/>
              <a:gdLst/>
              <a:ahLst/>
              <a:cxnLst>
                <a:cxn ang="0">
                  <a:pos x="1379" y="191"/>
                </a:cxn>
                <a:cxn ang="0">
                  <a:pos x="1394" y="0"/>
                </a:cxn>
                <a:cxn ang="0">
                  <a:pos x="16" y="0"/>
                </a:cxn>
                <a:cxn ang="0">
                  <a:pos x="0" y="191"/>
                </a:cxn>
                <a:cxn ang="0">
                  <a:pos x="1379" y="191"/>
                </a:cxn>
              </a:cxnLst>
              <a:rect l="0" t="0" r="r" b="b"/>
              <a:pathLst>
                <a:path w="1394" h="191">
                  <a:moveTo>
                    <a:pt x="1379" y="191"/>
                  </a:moveTo>
                  <a:lnTo>
                    <a:pt x="1394" y="0"/>
                  </a:lnTo>
                  <a:lnTo>
                    <a:pt x="16" y="0"/>
                  </a:lnTo>
                  <a:lnTo>
                    <a:pt x="0" y="191"/>
                  </a:lnTo>
                  <a:lnTo>
                    <a:pt x="1379" y="191"/>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409" name="Freeform 667"/>
            <p:cNvSpPr>
              <a:spLocks/>
            </p:cNvSpPr>
            <p:nvPr/>
          </p:nvSpPr>
          <p:spPr bwMode="auto">
            <a:xfrm>
              <a:off x="6970759" y="1689859"/>
              <a:ext cx="87026" cy="88407"/>
            </a:xfrm>
            <a:custGeom>
              <a:avLst/>
              <a:gdLst/>
              <a:ahLst/>
              <a:cxnLst>
                <a:cxn ang="0">
                  <a:pos x="15" y="0"/>
                </a:cxn>
                <a:cxn ang="0">
                  <a:pos x="0" y="191"/>
                </a:cxn>
                <a:cxn ang="0">
                  <a:pos x="171" y="191"/>
                </a:cxn>
                <a:cxn ang="0">
                  <a:pos x="189" y="0"/>
                </a:cxn>
                <a:cxn ang="0">
                  <a:pos x="15" y="0"/>
                </a:cxn>
              </a:cxnLst>
              <a:rect l="0" t="0" r="r" b="b"/>
              <a:pathLst>
                <a:path w="189" h="191">
                  <a:moveTo>
                    <a:pt x="15" y="0"/>
                  </a:moveTo>
                  <a:lnTo>
                    <a:pt x="0" y="191"/>
                  </a:lnTo>
                  <a:lnTo>
                    <a:pt x="171" y="191"/>
                  </a:lnTo>
                  <a:lnTo>
                    <a:pt x="189" y="0"/>
                  </a:lnTo>
                  <a:lnTo>
                    <a:pt x="15" y="0"/>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410" name="Freeform 668"/>
            <p:cNvSpPr>
              <a:spLocks/>
            </p:cNvSpPr>
            <p:nvPr/>
          </p:nvSpPr>
          <p:spPr bwMode="auto">
            <a:xfrm>
              <a:off x="6255212" y="1689859"/>
              <a:ext cx="87026" cy="88407"/>
            </a:xfrm>
            <a:custGeom>
              <a:avLst/>
              <a:gdLst/>
              <a:ahLst/>
              <a:cxnLst>
                <a:cxn ang="0">
                  <a:pos x="191" y="0"/>
                </a:cxn>
                <a:cxn ang="0">
                  <a:pos x="18" y="0"/>
                </a:cxn>
                <a:cxn ang="0">
                  <a:pos x="0" y="191"/>
                </a:cxn>
                <a:cxn ang="0">
                  <a:pos x="175" y="191"/>
                </a:cxn>
                <a:cxn ang="0">
                  <a:pos x="191" y="0"/>
                </a:cxn>
              </a:cxnLst>
              <a:rect l="0" t="0" r="r" b="b"/>
              <a:pathLst>
                <a:path w="191" h="191">
                  <a:moveTo>
                    <a:pt x="191" y="0"/>
                  </a:moveTo>
                  <a:lnTo>
                    <a:pt x="18" y="0"/>
                  </a:lnTo>
                  <a:lnTo>
                    <a:pt x="0" y="191"/>
                  </a:lnTo>
                  <a:lnTo>
                    <a:pt x="175" y="191"/>
                  </a:lnTo>
                  <a:lnTo>
                    <a:pt x="191" y="0"/>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411" name="Freeform 669"/>
            <p:cNvSpPr>
              <a:spLocks/>
            </p:cNvSpPr>
            <p:nvPr/>
          </p:nvSpPr>
          <p:spPr bwMode="auto">
            <a:xfrm>
              <a:off x="6176474" y="1689859"/>
              <a:ext cx="87026" cy="88407"/>
            </a:xfrm>
            <a:custGeom>
              <a:avLst/>
              <a:gdLst/>
              <a:ahLst/>
              <a:cxnLst>
                <a:cxn ang="0">
                  <a:pos x="171" y="191"/>
                </a:cxn>
                <a:cxn ang="0">
                  <a:pos x="189" y="0"/>
                </a:cxn>
                <a:cxn ang="0">
                  <a:pos x="15" y="0"/>
                </a:cxn>
                <a:cxn ang="0">
                  <a:pos x="0" y="191"/>
                </a:cxn>
                <a:cxn ang="0">
                  <a:pos x="171" y="191"/>
                </a:cxn>
              </a:cxnLst>
              <a:rect l="0" t="0" r="r" b="b"/>
              <a:pathLst>
                <a:path w="189" h="191">
                  <a:moveTo>
                    <a:pt x="171" y="191"/>
                  </a:moveTo>
                  <a:lnTo>
                    <a:pt x="189" y="0"/>
                  </a:lnTo>
                  <a:lnTo>
                    <a:pt x="15" y="0"/>
                  </a:lnTo>
                  <a:lnTo>
                    <a:pt x="0" y="191"/>
                  </a:lnTo>
                  <a:lnTo>
                    <a:pt x="171" y="191"/>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412" name="Freeform 670"/>
            <p:cNvSpPr>
              <a:spLocks/>
            </p:cNvSpPr>
            <p:nvPr/>
          </p:nvSpPr>
          <p:spPr bwMode="auto">
            <a:xfrm>
              <a:off x="6096355" y="1689859"/>
              <a:ext cx="87026" cy="88407"/>
            </a:xfrm>
            <a:custGeom>
              <a:avLst/>
              <a:gdLst/>
              <a:ahLst/>
              <a:cxnLst>
                <a:cxn ang="0">
                  <a:pos x="172" y="191"/>
                </a:cxn>
                <a:cxn ang="0">
                  <a:pos x="187" y="0"/>
                </a:cxn>
                <a:cxn ang="0">
                  <a:pos x="16" y="0"/>
                </a:cxn>
                <a:cxn ang="0">
                  <a:pos x="0" y="191"/>
                </a:cxn>
                <a:cxn ang="0">
                  <a:pos x="172" y="191"/>
                </a:cxn>
              </a:cxnLst>
              <a:rect l="0" t="0" r="r" b="b"/>
              <a:pathLst>
                <a:path w="187" h="191">
                  <a:moveTo>
                    <a:pt x="172" y="191"/>
                  </a:moveTo>
                  <a:lnTo>
                    <a:pt x="187" y="0"/>
                  </a:lnTo>
                  <a:lnTo>
                    <a:pt x="16" y="0"/>
                  </a:lnTo>
                  <a:lnTo>
                    <a:pt x="0" y="191"/>
                  </a:lnTo>
                  <a:lnTo>
                    <a:pt x="172" y="191"/>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413" name="Freeform 671"/>
            <p:cNvSpPr>
              <a:spLocks/>
            </p:cNvSpPr>
            <p:nvPr/>
          </p:nvSpPr>
          <p:spPr bwMode="auto">
            <a:xfrm>
              <a:off x="6009329" y="1761690"/>
              <a:ext cx="11051" cy="16576"/>
            </a:xfrm>
            <a:custGeom>
              <a:avLst/>
              <a:gdLst/>
              <a:ahLst/>
              <a:cxnLst>
                <a:cxn ang="0">
                  <a:pos x="18" y="35"/>
                </a:cxn>
                <a:cxn ang="0">
                  <a:pos x="22" y="0"/>
                </a:cxn>
                <a:cxn ang="0">
                  <a:pos x="0" y="35"/>
                </a:cxn>
                <a:cxn ang="0">
                  <a:pos x="18" y="35"/>
                </a:cxn>
              </a:cxnLst>
              <a:rect l="0" t="0" r="r" b="b"/>
              <a:pathLst>
                <a:path w="22" h="35">
                  <a:moveTo>
                    <a:pt x="18" y="35"/>
                  </a:moveTo>
                  <a:lnTo>
                    <a:pt x="22" y="0"/>
                  </a:lnTo>
                  <a:lnTo>
                    <a:pt x="0" y="35"/>
                  </a:lnTo>
                  <a:lnTo>
                    <a:pt x="18" y="35"/>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414" name="Freeform 672"/>
            <p:cNvSpPr>
              <a:spLocks/>
            </p:cNvSpPr>
            <p:nvPr/>
          </p:nvSpPr>
          <p:spPr bwMode="auto">
            <a:xfrm>
              <a:off x="6017617" y="1689859"/>
              <a:ext cx="87026" cy="88407"/>
            </a:xfrm>
            <a:custGeom>
              <a:avLst/>
              <a:gdLst/>
              <a:ahLst/>
              <a:cxnLst>
                <a:cxn ang="0">
                  <a:pos x="4" y="156"/>
                </a:cxn>
                <a:cxn ang="0">
                  <a:pos x="0" y="191"/>
                </a:cxn>
                <a:cxn ang="0">
                  <a:pos x="171" y="191"/>
                </a:cxn>
                <a:cxn ang="0">
                  <a:pos x="187" y="0"/>
                </a:cxn>
                <a:cxn ang="0">
                  <a:pos x="94" y="0"/>
                </a:cxn>
                <a:cxn ang="0">
                  <a:pos x="4" y="156"/>
                </a:cxn>
              </a:cxnLst>
              <a:rect l="0" t="0" r="r" b="b"/>
              <a:pathLst>
                <a:path w="187" h="191">
                  <a:moveTo>
                    <a:pt x="4" y="156"/>
                  </a:moveTo>
                  <a:lnTo>
                    <a:pt x="0" y="191"/>
                  </a:lnTo>
                  <a:lnTo>
                    <a:pt x="171" y="191"/>
                  </a:lnTo>
                  <a:lnTo>
                    <a:pt x="187" y="0"/>
                  </a:lnTo>
                  <a:lnTo>
                    <a:pt x="94" y="0"/>
                  </a:lnTo>
                  <a:lnTo>
                    <a:pt x="4" y="156"/>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415" name="Rectangle 673"/>
            <p:cNvSpPr>
              <a:spLocks noChangeArrowheads="1"/>
            </p:cNvSpPr>
            <p:nvPr/>
          </p:nvSpPr>
          <p:spPr bwMode="auto">
            <a:xfrm>
              <a:off x="6009329" y="1778267"/>
              <a:ext cx="1556798" cy="6907"/>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416" name="Rectangle 674"/>
            <p:cNvSpPr>
              <a:spLocks noChangeArrowheads="1"/>
            </p:cNvSpPr>
            <p:nvPr/>
          </p:nvSpPr>
          <p:spPr bwMode="auto">
            <a:xfrm>
              <a:off x="6009329" y="1818327"/>
              <a:ext cx="1556798" cy="17958"/>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417" name="Rectangle 675"/>
            <p:cNvSpPr>
              <a:spLocks noChangeArrowheads="1"/>
            </p:cNvSpPr>
            <p:nvPr/>
          </p:nvSpPr>
          <p:spPr bwMode="auto">
            <a:xfrm>
              <a:off x="6009329" y="1801750"/>
              <a:ext cx="1556798" cy="16576"/>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418" name="Freeform 676"/>
            <p:cNvSpPr>
              <a:spLocks/>
            </p:cNvSpPr>
            <p:nvPr/>
          </p:nvSpPr>
          <p:spPr bwMode="auto">
            <a:xfrm>
              <a:off x="6009329" y="1785174"/>
              <a:ext cx="1556798" cy="16576"/>
            </a:xfrm>
            <a:custGeom>
              <a:avLst/>
              <a:gdLst/>
              <a:ahLst/>
              <a:cxnLst>
                <a:cxn ang="0">
                  <a:pos x="3381" y="36"/>
                </a:cxn>
                <a:cxn ang="0">
                  <a:pos x="3381" y="22"/>
                </a:cxn>
                <a:cxn ang="0">
                  <a:pos x="3381" y="0"/>
                </a:cxn>
                <a:cxn ang="0">
                  <a:pos x="0" y="0"/>
                </a:cxn>
                <a:cxn ang="0">
                  <a:pos x="0" y="36"/>
                </a:cxn>
                <a:cxn ang="0">
                  <a:pos x="3381" y="36"/>
                </a:cxn>
              </a:cxnLst>
              <a:rect l="0" t="0" r="r" b="b"/>
              <a:pathLst>
                <a:path w="3381" h="36">
                  <a:moveTo>
                    <a:pt x="3381" y="36"/>
                  </a:moveTo>
                  <a:lnTo>
                    <a:pt x="3381" y="22"/>
                  </a:lnTo>
                  <a:lnTo>
                    <a:pt x="3381" y="0"/>
                  </a:lnTo>
                  <a:lnTo>
                    <a:pt x="0" y="0"/>
                  </a:lnTo>
                  <a:lnTo>
                    <a:pt x="0" y="36"/>
                  </a:lnTo>
                  <a:lnTo>
                    <a:pt x="3381" y="36"/>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419" name="Rectangle 677"/>
            <p:cNvSpPr>
              <a:spLocks noChangeArrowheads="1"/>
            </p:cNvSpPr>
            <p:nvPr/>
          </p:nvSpPr>
          <p:spPr bwMode="auto">
            <a:xfrm>
              <a:off x="6009329" y="1869437"/>
              <a:ext cx="1556798" cy="16576"/>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420" name="Rectangle 678"/>
            <p:cNvSpPr>
              <a:spLocks noChangeArrowheads="1"/>
            </p:cNvSpPr>
            <p:nvPr/>
          </p:nvSpPr>
          <p:spPr bwMode="auto">
            <a:xfrm>
              <a:off x="6009329" y="1852860"/>
              <a:ext cx="1556798" cy="16576"/>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421" name="Rectangle 679"/>
            <p:cNvSpPr>
              <a:spLocks noChangeArrowheads="1"/>
            </p:cNvSpPr>
            <p:nvPr/>
          </p:nvSpPr>
          <p:spPr bwMode="auto">
            <a:xfrm>
              <a:off x="6009329" y="1836284"/>
              <a:ext cx="1556798" cy="16576"/>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422" name="Rectangle 680"/>
            <p:cNvSpPr>
              <a:spLocks noChangeArrowheads="1"/>
            </p:cNvSpPr>
            <p:nvPr/>
          </p:nvSpPr>
          <p:spPr bwMode="auto">
            <a:xfrm>
              <a:off x="6009329" y="1902590"/>
              <a:ext cx="1556798" cy="16576"/>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423" name="Rectangle 681"/>
            <p:cNvSpPr>
              <a:spLocks noChangeArrowheads="1"/>
            </p:cNvSpPr>
            <p:nvPr/>
          </p:nvSpPr>
          <p:spPr bwMode="auto">
            <a:xfrm>
              <a:off x="6009329" y="2086312"/>
              <a:ext cx="1556798" cy="16576"/>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424" name="Rectangle 682"/>
            <p:cNvSpPr>
              <a:spLocks noChangeArrowheads="1"/>
            </p:cNvSpPr>
            <p:nvPr/>
          </p:nvSpPr>
          <p:spPr bwMode="auto">
            <a:xfrm>
              <a:off x="6009329" y="2053159"/>
              <a:ext cx="1556798" cy="16576"/>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425" name="Rectangle 683"/>
            <p:cNvSpPr>
              <a:spLocks noChangeArrowheads="1"/>
            </p:cNvSpPr>
            <p:nvPr/>
          </p:nvSpPr>
          <p:spPr bwMode="auto">
            <a:xfrm>
              <a:off x="6009329" y="2069735"/>
              <a:ext cx="1556798" cy="16576"/>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426" name="Rectangle 684"/>
            <p:cNvSpPr>
              <a:spLocks noChangeArrowheads="1"/>
            </p:cNvSpPr>
            <p:nvPr/>
          </p:nvSpPr>
          <p:spPr bwMode="auto">
            <a:xfrm>
              <a:off x="6009329" y="1919166"/>
              <a:ext cx="1556798" cy="133993"/>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427" name="Rectangle 685"/>
            <p:cNvSpPr>
              <a:spLocks noChangeArrowheads="1"/>
            </p:cNvSpPr>
            <p:nvPr/>
          </p:nvSpPr>
          <p:spPr bwMode="auto">
            <a:xfrm>
              <a:off x="6009329" y="1886013"/>
              <a:ext cx="1556798" cy="16576"/>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428" name="Rectangle 686"/>
            <p:cNvSpPr>
              <a:spLocks noChangeArrowheads="1"/>
            </p:cNvSpPr>
            <p:nvPr/>
          </p:nvSpPr>
          <p:spPr bwMode="auto">
            <a:xfrm>
              <a:off x="6009329" y="2119464"/>
              <a:ext cx="1556798" cy="8288"/>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429" name="Rectangle 687"/>
            <p:cNvSpPr>
              <a:spLocks noChangeArrowheads="1"/>
            </p:cNvSpPr>
            <p:nvPr/>
          </p:nvSpPr>
          <p:spPr bwMode="auto">
            <a:xfrm>
              <a:off x="6009329" y="2102888"/>
              <a:ext cx="1556798" cy="16576"/>
            </a:xfrm>
            <a:prstGeom prst="rect">
              <a:avLst/>
            </a:prstGeom>
            <a:solidFill>
              <a:srgbClr val="B5761B">
                <a:lumMod val="40000"/>
                <a:lumOff val="60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430" name="Freeform 688"/>
            <p:cNvSpPr>
              <a:spLocks/>
            </p:cNvSpPr>
            <p:nvPr/>
          </p:nvSpPr>
          <p:spPr bwMode="auto">
            <a:xfrm>
              <a:off x="7566126" y="1689859"/>
              <a:ext cx="52492" cy="437893"/>
            </a:xfrm>
            <a:custGeom>
              <a:avLst/>
              <a:gdLst/>
              <a:ahLst/>
              <a:cxnLst>
                <a:cxn ang="0">
                  <a:pos x="112" y="0"/>
                </a:cxn>
                <a:cxn ang="0">
                  <a:pos x="0" y="229"/>
                </a:cxn>
                <a:cxn ang="0">
                  <a:pos x="0" y="951"/>
                </a:cxn>
                <a:cxn ang="0">
                  <a:pos x="112" y="762"/>
                </a:cxn>
                <a:cxn ang="0">
                  <a:pos x="112" y="0"/>
                </a:cxn>
              </a:cxnLst>
              <a:rect l="0" t="0" r="r" b="b"/>
              <a:pathLst>
                <a:path w="112" h="951">
                  <a:moveTo>
                    <a:pt x="112" y="0"/>
                  </a:moveTo>
                  <a:lnTo>
                    <a:pt x="0" y="229"/>
                  </a:lnTo>
                  <a:lnTo>
                    <a:pt x="0" y="951"/>
                  </a:lnTo>
                  <a:lnTo>
                    <a:pt x="112" y="762"/>
                  </a:lnTo>
                  <a:lnTo>
                    <a:pt x="112" y="0"/>
                  </a:lnTo>
                  <a:close/>
                </a:path>
              </a:pathLst>
            </a:custGeom>
            <a:solidFill>
              <a:srgbClr val="B5761B">
                <a:lumMod val="40000"/>
                <a:lumOff val="60000"/>
              </a:srgbClr>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431" name="Line 689"/>
            <p:cNvSpPr>
              <a:spLocks noChangeShapeType="1"/>
            </p:cNvSpPr>
            <p:nvPr/>
          </p:nvSpPr>
          <p:spPr bwMode="auto">
            <a:xfrm flipV="1">
              <a:off x="7566126" y="1689859"/>
              <a:ext cx="52492" cy="104984"/>
            </a:xfrm>
            <a:prstGeom prst="line">
              <a:avLst/>
            </a:prstGeom>
            <a:no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432" name="Freeform 690"/>
            <p:cNvSpPr>
              <a:spLocks/>
            </p:cNvSpPr>
            <p:nvPr/>
          </p:nvSpPr>
          <p:spPr bwMode="auto">
            <a:xfrm>
              <a:off x="7566126" y="1689859"/>
              <a:ext cx="52492" cy="437893"/>
            </a:xfrm>
            <a:custGeom>
              <a:avLst/>
              <a:gdLst/>
              <a:ahLst/>
              <a:cxnLst>
                <a:cxn ang="0">
                  <a:pos x="112" y="0"/>
                </a:cxn>
                <a:cxn ang="0">
                  <a:pos x="112" y="762"/>
                </a:cxn>
                <a:cxn ang="0">
                  <a:pos x="0" y="951"/>
                </a:cxn>
              </a:cxnLst>
              <a:rect l="0" t="0" r="r" b="b"/>
              <a:pathLst>
                <a:path w="112" h="951">
                  <a:moveTo>
                    <a:pt x="112" y="0"/>
                  </a:moveTo>
                  <a:lnTo>
                    <a:pt x="112" y="762"/>
                  </a:lnTo>
                  <a:lnTo>
                    <a:pt x="0" y="951"/>
                  </a:lnTo>
                </a:path>
              </a:pathLst>
            </a:custGeom>
            <a:solidFill>
              <a:srgbClr val="B5761B">
                <a:lumMod val="40000"/>
                <a:lumOff val="6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433" name="Line 691"/>
            <p:cNvSpPr>
              <a:spLocks noChangeShapeType="1"/>
            </p:cNvSpPr>
            <p:nvPr/>
          </p:nvSpPr>
          <p:spPr bwMode="auto">
            <a:xfrm flipV="1">
              <a:off x="7566126" y="1794843"/>
              <a:ext cx="1382" cy="332909"/>
            </a:xfrm>
            <a:prstGeom prst="line">
              <a:avLst/>
            </a:prstGeom>
            <a:no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434" name="Freeform 692"/>
            <p:cNvSpPr>
              <a:spLocks/>
            </p:cNvSpPr>
            <p:nvPr/>
          </p:nvSpPr>
          <p:spPr bwMode="auto">
            <a:xfrm>
              <a:off x="6009329" y="1689859"/>
              <a:ext cx="1609290" cy="88407"/>
            </a:xfrm>
            <a:custGeom>
              <a:avLst/>
              <a:gdLst/>
              <a:ahLst/>
              <a:cxnLst>
                <a:cxn ang="0">
                  <a:pos x="0" y="191"/>
                </a:cxn>
                <a:cxn ang="0">
                  <a:pos x="112" y="0"/>
                </a:cxn>
                <a:cxn ang="0">
                  <a:pos x="3493" y="0"/>
                </a:cxn>
              </a:cxnLst>
              <a:rect l="0" t="0" r="r" b="b"/>
              <a:pathLst>
                <a:path w="3493" h="191">
                  <a:moveTo>
                    <a:pt x="0" y="191"/>
                  </a:moveTo>
                  <a:lnTo>
                    <a:pt x="112" y="0"/>
                  </a:lnTo>
                  <a:lnTo>
                    <a:pt x="3493" y="0"/>
                  </a:lnTo>
                </a:path>
              </a:pathLst>
            </a:custGeom>
            <a:solidFill>
              <a:srgbClr val="B5761B">
                <a:lumMod val="40000"/>
                <a:lumOff val="6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435" name="Freeform 693"/>
            <p:cNvSpPr>
              <a:spLocks/>
            </p:cNvSpPr>
            <p:nvPr/>
          </p:nvSpPr>
          <p:spPr bwMode="auto">
            <a:xfrm>
              <a:off x="6009329" y="1778267"/>
              <a:ext cx="1556798" cy="349486"/>
            </a:xfrm>
            <a:custGeom>
              <a:avLst/>
              <a:gdLst/>
              <a:ahLst/>
              <a:cxnLst>
                <a:cxn ang="0">
                  <a:pos x="0" y="0"/>
                </a:cxn>
                <a:cxn ang="0">
                  <a:pos x="0" y="760"/>
                </a:cxn>
                <a:cxn ang="0">
                  <a:pos x="3381" y="760"/>
                </a:cxn>
              </a:cxnLst>
              <a:rect l="0" t="0" r="r" b="b"/>
              <a:pathLst>
                <a:path w="3381" h="760">
                  <a:moveTo>
                    <a:pt x="0" y="0"/>
                  </a:moveTo>
                  <a:lnTo>
                    <a:pt x="0" y="760"/>
                  </a:lnTo>
                  <a:lnTo>
                    <a:pt x="3381" y="760"/>
                  </a:lnTo>
                </a:path>
              </a:pathLst>
            </a:custGeom>
            <a:solidFill>
              <a:srgbClr val="B5761B">
                <a:lumMod val="40000"/>
                <a:lumOff val="6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436" name="Freeform 694"/>
            <p:cNvSpPr>
              <a:spLocks/>
            </p:cNvSpPr>
            <p:nvPr/>
          </p:nvSpPr>
          <p:spPr bwMode="auto">
            <a:xfrm>
              <a:off x="6009329" y="1778267"/>
              <a:ext cx="1556798" cy="16576"/>
            </a:xfrm>
            <a:custGeom>
              <a:avLst/>
              <a:gdLst/>
              <a:ahLst/>
              <a:cxnLst>
                <a:cxn ang="0">
                  <a:pos x="3381" y="38"/>
                </a:cxn>
                <a:cxn ang="0">
                  <a:pos x="3381" y="0"/>
                </a:cxn>
                <a:cxn ang="0">
                  <a:pos x="0" y="0"/>
                </a:cxn>
              </a:cxnLst>
              <a:rect l="0" t="0" r="r" b="b"/>
              <a:pathLst>
                <a:path w="3381" h="38">
                  <a:moveTo>
                    <a:pt x="3381" y="38"/>
                  </a:moveTo>
                  <a:lnTo>
                    <a:pt x="3381" y="0"/>
                  </a:lnTo>
                  <a:lnTo>
                    <a:pt x="0" y="0"/>
                  </a:lnTo>
                </a:path>
              </a:pathLst>
            </a:custGeom>
            <a:solidFill>
              <a:srgbClr val="B5761B">
                <a:lumMod val="40000"/>
                <a:lumOff val="60000"/>
              </a:srgbClr>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437" name="Rectangle 695"/>
            <p:cNvSpPr>
              <a:spLocks noChangeArrowheads="1"/>
            </p:cNvSpPr>
            <p:nvPr/>
          </p:nvSpPr>
          <p:spPr bwMode="auto">
            <a:xfrm>
              <a:off x="6064584" y="1873581"/>
              <a:ext cx="931345" cy="138499"/>
            </a:xfrm>
            <a:prstGeom prst="rect">
              <a:avLst/>
            </a:prstGeom>
            <a:solidFill>
              <a:srgbClr val="B5761B">
                <a:lumMod val="40000"/>
                <a:lumOff val="60000"/>
              </a:srgbClr>
            </a:solid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defRPr/>
              </a:pPr>
              <a:r>
                <a:rPr lang="en-US" sz="900" b="1" kern="0">
                  <a:solidFill>
                    <a:srgbClr val="000000"/>
                  </a:solidFill>
                  <a:cs typeface="Calibri" pitchFamily="34" charset="0"/>
                </a:rPr>
                <a:t>FC - 4 Protocol map</a:t>
              </a:r>
              <a:endParaRPr lang="en-US" sz="900" kern="0">
                <a:solidFill>
                  <a:srgbClr val="000000"/>
                </a:solidFill>
                <a:cs typeface="Calibri" pitchFamily="34" charset="0"/>
              </a:endParaRPr>
            </a:p>
          </p:txBody>
        </p:sp>
        <p:sp>
          <p:nvSpPr>
            <p:cNvPr id="1459" name="Rectangle 717"/>
            <p:cNvSpPr>
              <a:spLocks noChangeArrowheads="1"/>
            </p:cNvSpPr>
            <p:nvPr/>
          </p:nvSpPr>
          <p:spPr bwMode="auto">
            <a:xfrm>
              <a:off x="2788810" y="3919382"/>
              <a:ext cx="511358"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defRPr/>
              </a:pPr>
              <a:r>
                <a:rPr lang="en-US" sz="900" b="1" kern="0" dirty="0">
                  <a:solidFill>
                    <a:srgbClr val="000000"/>
                  </a:solidFill>
                  <a:cs typeface="Calibri" pitchFamily="34" charset="0"/>
                </a:rPr>
                <a:t>IEEE 802.3 </a:t>
              </a:r>
              <a:endParaRPr lang="en-US" sz="900" kern="0" dirty="0">
                <a:solidFill>
                  <a:srgbClr val="000000"/>
                </a:solidFill>
                <a:cs typeface="Calibri" pitchFamily="34" charset="0"/>
              </a:endParaRPr>
            </a:p>
          </p:txBody>
        </p:sp>
        <p:sp>
          <p:nvSpPr>
            <p:cNvPr id="1460" name="Rectangle 718"/>
            <p:cNvSpPr>
              <a:spLocks noChangeArrowheads="1"/>
            </p:cNvSpPr>
            <p:nvPr/>
          </p:nvSpPr>
          <p:spPr bwMode="auto">
            <a:xfrm>
              <a:off x="2975399" y="4079620"/>
              <a:ext cx="306174"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defRPr/>
              </a:pPr>
              <a:r>
                <a:rPr lang="en-US" sz="900" b="1" kern="0">
                  <a:solidFill>
                    <a:srgbClr val="000000"/>
                  </a:solidFill>
                  <a:cs typeface="Calibri" pitchFamily="34" charset="0"/>
                </a:rPr>
                <a:t>Layers</a:t>
              </a:r>
              <a:endParaRPr lang="en-US" sz="900" kern="0">
                <a:solidFill>
                  <a:srgbClr val="000000"/>
                </a:solidFill>
                <a:cs typeface="Calibri" pitchFamily="34" charset="0"/>
              </a:endParaRPr>
            </a:p>
          </p:txBody>
        </p:sp>
        <p:sp>
          <p:nvSpPr>
            <p:cNvPr id="1461" name="Rectangle 719"/>
            <p:cNvSpPr>
              <a:spLocks noChangeArrowheads="1"/>
            </p:cNvSpPr>
            <p:nvPr/>
          </p:nvSpPr>
          <p:spPr bwMode="auto">
            <a:xfrm>
              <a:off x="3589543" y="1465824"/>
              <a:ext cx="1155766" cy="1692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defRPr/>
              </a:pPr>
              <a:r>
                <a:rPr lang="en-US" sz="1100" b="1" kern="0" dirty="0">
                  <a:solidFill>
                    <a:srgbClr val="000000"/>
                  </a:solidFill>
                  <a:cs typeface="Calibri" pitchFamily="34" charset="0"/>
                </a:rPr>
                <a:t>FCoE Protocol Stack</a:t>
              </a:r>
              <a:endParaRPr lang="en-US" sz="1100" kern="0" dirty="0">
                <a:solidFill>
                  <a:srgbClr val="000000"/>
                </a:solidFill>
                <a:cs typeface="Calibri" pitchFamily="34" charset="0"/>
              </a:endParaRPr>
            </a:p>
          </p:txBody>
        </p:sp>
        <p:sp>
          <p:nvSpPr>
            <p:cNvPr id="1462" name="Rectangle 720"/>
            <p:cNvSpPr>
              <a:spLocks noChangeArrowheads="1"/>
            </p:cNvSpPr>
            <p:nvPr/>
          </p:nvSpPr>
          <p:spPr bwMode="auto">
            <a:xfrm>
              <a:off x="1522657" y="979584"/>
              <a:ext cx="545021" cy="1692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defRPr/>
              </a:pPr>
              <a:r>
                <a:rPr lang="en-US" sz="1100" b="1" kern="0" dirty="0">
                  <a:solidFill>
                    <a:srgbClr val="000000"/>
                  </a:solidFill>
                  <a:cs typeface="Calibri" pitchFamily="34" charset="0"/>
                </a:rPr>
                <a:t>OSI Stack</a:t>
              </a:r>
              <a:endParaRPr lang="en-US" sz="1100" kern="0" dirty="0">
                <a:solidFill>
                  <a:srgbClr val="000000"/>
                </a:solidFill>
                <a:cs typeface="Calibri" pitchFamily="34" charset="0"/>
              </a:endParaRPr>
            </a:p>
          </p:txBody>
        </p:sp>
        <p:sp>
          <p:nvSpPr>
            <p:cNvPr id="1463" name="Rectangle 721"/>
            <p:cNvSpPr>
              <a:spLocks noChangeArrowheads="1"/>
            </p:cNvSpPr>
            <p:nvPr/>
          </p:nvSpPr>
          <p:spPr bwMode="auto">
            <a:xfrm>
              <a:off x="6157135" y="1465824"/>
              <a:ext cx="1011495" cy="1692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defRPr/>
              </a:pPr>
              <a:r>
                <a:rPr lang="en-US" sz="1100" b="1" kern="0" dirty="0">
                  <a:solidFill>
                    <a:srgbClr val="000000"/>
                  </a:solidFill>
                  <a:cs typeface="Calibri" pitchFamily="34" charset="0"/>
                </a:rPr>
                <a:t>FC Protocol Stack</a:t>
              </a:r>
              <a:endParaRPr lang="en-US" sz="1100" kern="0" dirty="0">
                <a:solidFill>
                  <a:srgbClr val="000000"/>
                </a:solidFill>
                <a:cs typeface="Calibri" pitchFamily="34" charset="0"/>
              </a:endParaRPr>
            </a:p>
          </p:txBody>
        </p:sp>
        <p:sp>
          <p:nvSpPr>
            <p:cNvPr id="1464" name="Rectangle 722"/>
            <p:cNvSpPr>
              <a:spLocks noChangeArrowheads="1"/>
            </p:cNvSpPr>
            <p:nvPr/>
          </p:nvSpPr>
          <p:spPr bwMode="auto">
            <a:xfrm>
              <a:off x="5366994" y="4477453"/>
              <a:ext cx="418384"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defRPr/>
              </a:pPr>
              <a:r>
                <a:rPr lang="en-US" sz="900" b="1" kern="0">
                  <a:solidFill>
                    <a:srgbClr val="000000"/>
                  </a:solidFill>
                  <a:cs typeface="Calibri" pitchFamily="34" charset="0"/>
                </a:rPr>
                <a:t>Ethernet</a:t>
              </a:r>
              <a:endParaRPr lang="en-US" sz="900" kern="0">
                <a:solidFill>
                  <a:srgbClr val="000000"/>
                </a:solidFill>
                <a:cs typeface="Calibri" pitchFamily="34" charset="0"/>
              </a:endParaRPr>
            </a:p>
          </p:txBody>
        </p:sp>
        <p:sp>
          <p:nvSpPr>
            <p:cNvPr id="1486" name="Rectangle 744"/>
            <p:cNvSpPr>
              <a:spLocks noChangeArrowheads="1"/>
            </p:cNvSpPr>
            <p:nvPr/>
          </p:nvSpPr>
          <p:spPr bwMode="auto">
            <a:xfrm>
              <a:off x="2850548" y="2352914"/>
              <a:ext cx="445635"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defRPr/>
              </a:pPr>
              <a:r>
                <a:rPr lang="en-US" sz="900" b="1" kern="0" dirty="0">
                  <a:solidFill>
                    <a:srgbClr val="000000"/>
                  </a:solidFill>
                  <a:cs typeface="Calibri" pitchFamily="34" charset="0"/>
                </a:rPr>
                <a:t>FC Layers</a:t>
              </a:r>
              <a:endParaRPr lang="en-US" sz="900" kern="0" dirty="0">
                <a:solidFill>
                  <a:srgbClr val="000000"/>
                </a:solidFill>
                <a:cs typeface="Calibri" pitchFamily="34" charset="0"/>
              </a:endParaRPr>
            </a:p>
          </p:txBody>
        </p:sp>
        <p:sp>
          <p:nvSpPr>
            <p:cNvPr id="1487" name="Freeform 745"/>
            <p:cNvSpPr>
              <a:spLocks/>
            </p:cNvSpPr>
            <p:nvPr/>
          </p:nvSpPr>
          <p:spPr bwMode="auto">
            <a:xfrm>
              <a:off x="3536686" y="1778267"/>
              <a:ext cx="133993" cy="1315059"/>
            </a:xfrm>
            <a:custGeom>
              <a:avLst/>
              <a:gdLst/>
              <a:ahLst/>
              <a:cxnLst>
                <a:cxn ang="0">
                  <a:pos x="290" y="0"/>
                </a:cxn>
                <a:cxn ang="0">
                  <a:pos x="258" y="13"/>
                </a:cxn>
                <a:cxn ang="0">
                  <a:pos x="230" y="31"/>
                </a:cxn>
                <a:cxn ang="0">
                  <a:pos x="205" y="49"/>
                </a:cxn>
                <a:cxn ang="0">
                  <a:pos x="186" y="72"/>
                </a:cxn>
                <a:cxn ang="0">
                  <a:pos x="168" y="95"/>
                </a:cxn>
                <a:cxn ang="0">
                  <a:pos x="156" y="121"/>
                </a:cxn>
                <a:cxn ang="0">
                  <a:pos x="146" y="149"/>
                </a:cxn>
                <a:cxn ang="0">
                  <a:pos x="141" y="179"/>
                </a:cxn>
                <a:cxn ang="0">
                  <a:pos x="141" y="1232"/>
                </a:cxn>
                <a:cxn ang="0">
                  <a:pos x="139" y="1249"/>
                </a:cxn>
                <a:cxn ang="0">
                  <a:pos x="136" y="1267"/>
                </a:cxn>
                <a:cxn ang="0">
                  <a:pos x="133" y="1284"/>
                </a:cxn>
                <a:cxn ang="0">
                  <a:pos x="129" y="1301"/>
                </a:cxn>
                <a:cxn ang="0">
                  <a:pos x="123" y="1315"/>
                </a:cxn>
                <a:cxn ang="0">
                  <a:pos x="117" y="1329"/>
                </a:cxn>
                <a:cxn ang="0">
                  <a:pos x="112" y="1335"/>
                </a:cxn>
                <a:cxn ang="0">
                  <a:pos x="109" y="1343"/>
                </a:cxn>
                <a:cxn ang="0">
                  <a:pos x="102" y="1357"/>
                </a:cxn>
                <a:cxn ang="0">
                  <a:pos x="96" y="1362"/>
                </a:cxn>
                <a:cxn ang="0">
                  <a:pos x="91" y="1368"/>
                </a:cxn>
                <a:cxn ang="0">
                  <a:pos x="81" y="1380"/>
                </a:cxn>
                <a:cxn ang="0">
                  <a:pos x="69" y="1391"/>
                </a:cxn>
                <a:cxn ang="0">
                  <a:pos x="63" y="1395"/>
                </a:cxn>
                <a:cxn ang="0">
                  <a:pos x="58" y="1401"/>
                </a:cxn>
                <a:cxn ang="0">
                  <a:pos x="44" y="1410"/>
                </a:cxn>
                <a:cxn ang="0">
                  <a:pos x="37" y="1413"/>
                </a:cxn>
                <a:cxn ang="0">
                  <a:pos x="31" y="1418"/>
                </a:cxn>
                <a:cxn ang="0">
                  <a:pos x="15" y="1425"/>
                </a:cxn>
                <a:cxn ang="0">
                  <a:pos x="10" y="1427"/>
                </a:cxn>
                <a:cxn ang="0">
                  <a:pos x="7" y="1429"/>
                </a:cxn>
                <a:cxn ang="0">
                  <a:pos x="0" y="1434"/>
                </a:cxn>
                <a:cxn ang="0">
                  <a:pos x="27" y="1447"/>
                </a:cxn>
                <a:cxn ang="0">
                  <a:pos x="52" y="1463"/>
                </a:cxn>
                <a:cxn ang="0">
                  <a:pos x="63" y="1471"/>
                </a:cxn>
                <a:cxn ang="0">
                  <a:pos x="74" y="1482"/>
                </a:cxn>
                <a:cxn ang="0">
                  <a:pos x="94" y="1505"/>
                </a:cxn>
                <a:cxn ang="0">
                  <a:pos x="102" y="1515"/>
                </a:cxn>
                <a:cxn ang="0">
                  <a:pos x="110" y="1529"/>
                </a:cxn>
                <a:cxn ang="0">
                  <a:pos x="123" y="1556"/>
                </a:cxn>
                <a:cxn ang="0">
                  <a:pos x="133" y="1586"/>
                </a:cxn>
                <a:cxn ang="0">
                  <a:pos x="136" y="1602"/>
                </a:cxn>
                <a:cxn ang="0">
                  <a:pos x="141" y="1620"/>
                </a:cxn>
                <a:cxn ang="0">
                  <a:pos x="141" y="2677"/>
                </a:cxn>
                <a:cxn ang="0">
                  <a:pos x="141" y="2691"/>
                </a:cxn>
                <a:cxn ang="0">
                  <a:pos x="144" y="2707"/>
                </a:cxn>
                <a:cxn ang="0">
                  <a:pos x="152" y="2737"/>
                </a:cxn>
                <a:cxn ang="0">
                  <a:pos x="157" y="2749"/>
                </a:cxn>
                <a:cxn ang="0">
                  <a:pos x="164" y="2762"/>
                </a:cxn>
                <a:cxn ang="0">
                  <a:pos x="182" y="2787"/>
                </a:cxn>
                <a:cxn ang="0">
                  <a:pos x="191" y="2797"/>
                </a:cxn>
                <a:cxn ang="0">
                  <a:pos x="201" y="2808"/>
                </a:cxn>
                <a:cxn ang="0">
                  <a:pos x="227" y="2826"/>
                </a:cxn>
                <a:cxn ang="0">
                  <a:pos x="240" y="2833"/>
                </a:cxn>
                <a:cxn ang="0">
                  <a:pos x="255" y="2841"/>
                </a:cxn>
                <a:cxn ang="0">
                  <a:pos x="290" y="2854"/>
                </a:cxn>
              </a:cxnLst>
              <a:rect l="0" t="0" r="r" b="b"/>
              <a:pathLst>
                <a:path w="290" h="2854">
                  <a:moveTo>
                    <a:pt x="290" y="0"/>
                  </a:moveTo>
                  <a:lnTo>
                    <a:pt x="258" y="13"/>
                  </a:lnTo>
                  <a:lnTo>
                    <a:pt x="230" y="31"/>
                  </a:lnTo>
                  <a:lnTo>
                    <a:pt x="205" y="49"/>
                  </a:lnTo>
                  <a:lnTo>
                    <a:pt x="186" y="72"/>
                  </a:lnTo>
                  <a:lnTo>
                    <a:pt x="168" y="95"/>
                  </a:lnTo>
                  <a:lnTo>
                    <a:pt x="156" y="121"/>
                  </a:lnTo>
                  <a:lnTo>
                    <a:pt x="146" y="149"/>
                  </a:lnTo>
                  <a:lnTo>
                    <a:pt x="141" y="179"/>
                  </a:lnTo>
                  <a:lnTo>
                    <a:pt x="141" y="1232"/>
                  </a:lnTo>
                  <a:lnTo>
                    <a:pt x="139" y="1249"/>
                  </a:lnTo>
                  <a:lnTo>
                    <a:pt x="136" y="1267"/>
                  </a:lnTo>
                  <a:lnTo>
                    <a:pt x="133" y="1284"/>
                  </a:lnTo>
                  <a:lnTo>
                    <a:pt x="129" y="1301"/>
                  </a:lnTo>
                  <a:lnTo>
                    <a:pt x="123" y="1315"/>
                  </a:lnTo>
                  <a:lnTo>
                    <a:pt x="117" y="1329"/>
                  </a:lnTo>
                  <a:lnTo>
                    <a:pt x="112" y="1335"/>
                  </a:lnTo>
                  <a:lnTo>
                    <a:pt x="109" y="1343"/>
                  </a:lnTo>
                  <a:lnTo>
                    <a:pt x="102" y="1357"/>
                  </a:lnTo>
                  <a:lnTo>
                    <a:pt x="96" y="1362"/>
                  </a:lnTo>
                  <a:lnTo>
                    <a:pt x="91" y="1368"/>
                  </a:lnTo>
                  <a:lnTo>
                    <a:pt x="81" y="1380"/>
                  </a:lnTo>
                  <a:lnTo>
                    <a:pt x="69" y="1391"/>
                  </a:lnTo>
                  <a:lnTo>
                    <a:pt x="63" y="1395"/>
                  </a:lnTo>
                  <a:lnTo>
                    <a:pt x="58" y="1401"/>
                  </a:lnTo>
                  <a:lnTo>
                    <a:pt x="44" y="1410"/>
                  </a:lnTo>
                  <a:lnTo>
                    <a:pt x="37" y="1413"/>
                  </a:lnTo>
                  <a:lnTo>
                    <a:pt x="31" y="1418"/>
                  </a:lnTo>
                  <a:lnTo>
                    <a:pt x="15" y="1425"/>
                  </a:lnTo>
                  <a:lnTo>
                    <a:pt x="10" y="1427"/>
                  </a:lnTo>
                  <a:lnTo>
                    <a:pt x="7" y="1429"/>
                  </a:lnTo>
                  <a:lnTo>
                    <a:pt x="0" y="1434"/>
                  </a:lnTo>
                  <a:lnTo>
                    <a:pt x="27" y="1447"/>
                  </a:lnTo>
                  <a:lnTo>
                    <a:pt x="52" y="1463"/>
                  </a:lnTo>
                  <a:lnTo>
                    <a:pt x="63" y="1471"/>
                  </a:lnTo>
                  <a:lnTo>
                    <a:pt x="74" y="1482"/>
                  </a:lnTo>
                  <a:lnTo>
                    <a:pt x="94" y="1505"/>
                  </a:lnTo>
                  <a:lnTo>
                    <a:pt x="102" y="1515"/>
                  </a:lnTo>
                  <a:lnTo>
                    <a:pt x="110" y="1529"/>
                  </a:lnTo>
                  <a:lnTo>
                    <a:pt x="123" y="1556"/>
                  </a:lnTo>
                  <a:lnTo>
                    <a:pt x="133" y="1586"/>
                  </a:lnTo>
                  <a:lnTo>
                    <a:pt x="136" y="1602"/>
                  </a:lnTo>
                  <a:lnTo>
                    <a:pt x="141" y="1620"/>
                  </a:lnTo>
                  <a:lnTo>
                    <a:pt x="141" y="2677"/>
                  </a:lnTo>
                  <a:lnTo>
                    <a:pt x="141" y="2691"/>
                  </a:lnTo>
                  <a:lnTo>
                    <a:pt x="144" y="2707"/>
                  </a:lnTo>
                  <a:lnTo>
                    <a:pt x="152" y="2737"/>
                  </a:lnTo>
                  <a:lnTo>
                    <a:pt x="157" y="2749"/>
                  </a:lnTo>
                  <a:lnTo>
                    <a:pt x="164" y="2762"/>
                  </a:lnTo>
                  <a:lnTo>
                    <a:pt x="182" y="2787"/>
                  </a:lnTo>
                  <a:lnTo>
                    <a:pt x="191" y="2797"/>
                  </a:lnTo>
                  <a:lnTo>
                    <a:pt x="201" y="2808"/>
                  </a:lnTo>
                  <a:lnTo>
                    <a:pt x="227" y="2826"/>
                  </a:lnTo>
                  <a:lnTo>
                    <a:pt x="240" y="2833"/>
                  </a:lnTo>
                  <a:lnTo>
                    <a:pt x="255" y="2841"/>
                  </a:lnTo>
                  <a:lnTo>
                    <a:pt x="290" y="2854"/>
                  </a:lnTo>
                </a:path>
              </a:pathLst>
            </a:custGeom>
            <a:noFill/>
            <a:ln w="12700">
              <a:solidFill>
                <a:srgbClr val="666666"/>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488" name="Line 746"/>
            <p:cNvSpPr>
              <a:spLocks noChangeShapeType="1"/>
            </p:cNvSpPr>
            <p:nvPr/>
          </p:nvSpPr>
          <p:spPr bwMode="auto">
            <a:xfrm flipH="1" flipV="1">
              <a:off x="5155646" y="3971874"/>
              <a:ext cx="482097" cy="486240"/>
            </a:xfrm>
            <a:prstGeom prst="line">
              <a:avLst/>
            </a:prstGeom>
            <a:noFill/>
            <a:ln w="2540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sp>
          <p:nvSpPr>
            <p:cNvPr id="1489" name="Freeform 747"/>
            <p:cNvSpPr>
              <a:spLocks/>
            </p:cNvSpPr>
            <p:nvPr/>
          </p:nvSpPr>
          <p:spPr bwMode="auto">
            <a:xfrm>
              <a:off x="5060332" y="3875178"/>
              <a:ext cx="175434" cy="175434"/>
            </a:xfrm>
            <a:custGeom>
              <a:avLst/>
              <a:gdLst/>
              <a:ahLst/>
              <a:cxnLst>
                <a:cxn ang="0">
                  <a:pos x="208" y="209"/>
                </a:cxn>
                <a:cxn ang="0">
                  <a:pos x="147" y="381"/>
                </a:cxn>
                <a:cxn ang="0">
                  <a:pos x="0" y="0"/>
                </a:cxn>
                <a:cxn ang="0">
                  <a:pos x="381" y="147"/>
                </a:cxn>
                <a:cxn ang="0">
                  <a:pos x="208" y="209"/>
                </a:cxn>
              </a:cxnLst>
              <a:rect l="0" t="0" r="r" b="b"/>
              <a:pathLst>
                <a:path w="381" h="381">
                  <a:moveTo>
                    <a:pt x="208" y="209"/>
                  </a:moveTo>
                  <a:lnTo>
                    <a:pt x="147" y="381"/>
                  </a:lnTo>
                  <a:lnTo>
                    <a:pt x="0" y="0"/>
                  </a:lnTo>
                  <a:lnTo>
                    <a:pt x="381" y="147"/>
                  </a:lnTo>
                  <a:lnTo>
                    <a:pt x="208" y="20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900" kern="0">
                <a:solidFill>
                  <a:srgbClr val="000000"/>
                </a:solidFill>
                <a:cs typeface="Calibri" pitchFamily="34" charset="0"/>
              </a:endParaRPr>
            </a:p>
          </p:txBody>
        </p:sp>
        <p:cxnSp>
          <p:nvCxnSpPr>
            <p:cNvPr id="1490" name="Straight Connector 1489"/>
            <p:cNvCxnSpPr/>
            <p:nvPr/>
          </p:nvCxnSpPr>
          <p:spPr>
            <a:xfrm>
              <a:off x="2542411" y="4559719"/>
              <a:ext cx="1138223" cy="0"/>
            </a:xfrm>
            <a:prstGeom prst="line">
              <a:avLst/>
            </a:prstGeom>
            <a:ln w="1270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491" name="Straight Connector 1490"/>
            <p:cNvCxnSpPr/>
            <p:nvPr/>
          </p:nvCxnSpPr>
          <p:spPr>
            <a:xfrm>
              <a:off x="2581697" y="3643726"/>
              <a:ext cx="1138223" cy="0"/>
            </a:xfrm>
            <a:prstGeom prst="line">
              <a:avLst/>
            </a:prstGeom>
            <a:ln w="1270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1989788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000" dirty="0"/>
              <a:t>FCoE process includes three key </a:t>
            </a:r>
            <a:r>
              <a:rPr lang="en-US" sz="2000" dirty="0" smtClean="0"/>
              <a:t>phases:</a:t>
            </a:r>
          </a:p>
          <a:p>
            <a:pPr lvl="1"/>
            <a:r>
              <a:rPr lang="en-US" sz="2000" dirty="0"/>
              <a:t>Discovery phase: </a:t>
            </a:r>
            <a:endParaRPr lang="en-US" sz="2000" dirty="0" smtClean="0"/>
          </a:p>
          <a:p>
            <a:pPr lvl="2"/>
            <a:r>
              <a:rPr lang="en-US" sz="1800" dirty="0" smtClean="0"/>
              <a:t>FCFs </a:t>
            </a:r>
            <a:r>
              <a:rPr lang="en-US" sz="1800" dirty="0"/>
              <a:t>discover each other and form </a:t>
            </a:r>
            <a:r>
              <a:rPr lang="en-US" sz="1800" dirty="0" smtClean="0"/>
              <a:t>an FCoE fabric</a:t>
            </a:r>
          </a:p>
          <a:p>
            <a:pPr lvl="2"/>
            <a:r>
              <a:rPr lang="en-US" sz="1800" dirty="0" smtClean="0"/>
              <a:t>FCoE nodes </a:t>
            </a:r>
            <a:r>
              <a:rPr lang="en-US" sz="1800" dirty="0"/>
              <a:t>find </a:t>
            </a:r>
            <a:r>
              <a:rPr lang="en-US" sz="1800" dirty="0" smtClean="0"/>
              <a:t>available FCFs </a:t>
            </a:r>
            <a:r>
              <a:rPr lang="en-US" sz="1800" dirty="0"/>
              <a:t>for </a:t>
            </a:r>
            <a:r>
              <a:rPr lang="en-US" sz="1800" dirty="0" smtClean="0"/>
              <a:t>login</a:t>
            </a:r>
          </a:p>
          <a:p>
            <a:pPr lvl="2"/>
            <a:r>
              <a:rPr lang="en-US" sz="1800" dirty="0" smtClean="0"/>
              <a:t>FCoE nodes and FCFs discover </a:t>
            </a:r>
            <a:r>
              <a:rPr lang="en-US" sz="1800" dirty="0"/>
              <a:t>potential </a:t>
            </a:r>
            <a:r>
              <a:rPr lang="en-US" sz="1800" dirty="0" err="1"/>
              <a:t>VN_Port</a:t>
            </a:r>
            <a:r>
              <a:rPr lang="en-US" sz="1800" dirty="0"/>
              <a:t> to </a:t>
            </a:r>
            <a:r>
              <a:rPr lang="en-US" sz="1800" dirty="0" err="1"/>
              <a:t>VF_Port</a:t>
            </a:r>
            <a:r>
              <a:rPr lang="en-US" sz="1800" dirty="0"/>
              <a:t> </a:t>
            </a:r>
            <a:r>
              <a:rPr lang="en-US" sz="1800" dirty="0" smtClean="0"/>
              <a:t>pairing</a:t>
            </a:r>
            <a:endParaRPr lang="en-US" sz="1800" dirty="0"/>
          </a:p>
          <a:p>
            <a:pPr lvl="1"/>
            <a:r>
              <a:rPr lang="en-US" sz="2000" dirty="0"/>
              <a:t>Login phase: </a:t>
            </a:r>
            <a:endParaRPr lang="en-US" sz="2000" dirty="0" smtClean="0"/>
          </a:p>
          <a:p>
            <a:pPr lvl="2"/>
            <a:r>
              <a:rPr lang="en-US" sz="1800" dirty="0"/>
              <a:t>V</a:t>
            </a:r>
            <a:r>
              <a:rPr lang="en-US" sz="1800" dirty="0" smtClean="0"/>
              <a:t>irtual </a:t>
            </a:r>
            <a:r>
              <a:rPr lang="en-US" sz="1800" dirty="0"/>
              <a:t>FC </a:t>
            </a:r>
            <a:r>
              <a:rPr lang="en-US" sz="1800" dirty="0" smtClean="0"/>
              <a:t>links are created – </a:t>
            </a:r>
            <a:r>
              <a:rPr lang="en-US" sz="1800" dirty="0" err="1" smtClean="0"/>
              <a:t>VN_Port</a:t>
            </a:r>
            <a:r>
              <a:rPr lang="en-US" sz="1800" dirty="0" smtClean="0"/>
              <a:t> to </a:t>
            </a:r>
            <a:r>
              <a:rPr lang="en-US" sz="1800" dirty="0" err="1" smtClean="0"/>
              <a:t>VF_Port</a:t>
            </a:r>
            <a:r>
              <a:rPr lang="en-US" sz="1800" dirty="0" smtClean="0"/>
              <a:t>, </a:t>
            </a:r>
            <a:r>
              <a:rPr lang="en-US" sz="1800" dirty="0" err="1" smtClean="0"/>
              <a:t>VE_Port</a:t>
            </a:r>
            <a:r>
              <a:rPr lang="en-US" sz="1800" dirty="0" smtClean="0"/>
              <a:t> to </a:t>
            </a:r>
            <a:r>
              <a:rPr lang="en-US" sz="1800" dirty="0" err="1" smtClean="0"/>
              <a:t>VE_Port</a:t>
            </a:r>
            <a:endParaRPr lang="en-US" sz="1800" dirty="0" smtClean="0"/>
          </a:p>
          <a:p>
            <a:pPr lvl="2"/>
            <a:r>
              <a:rPr lang="en-US" sz="1800" dirty="0" err="1" smtClean="0"/>
              <a:t>VN_Port</a:t>
            </a:r>
            <a:r>
              <a:rPr lang="en-US" sz="1800" dirty="0" smtClean="0"/>
              <a:t> performs </a:t>
            </a:r>
            <a:r>
              <a:rPr lang="en-US" sz="1800" dirty="0"/>
              <a:t>FC </a:t>
            </a:r>
            <a:r>
              <a:rPr lang="en-US" sz="1800" dirty="0" smtClean="0"/>
              <a:t>login </a:t>
            </a:r>
            <a:r>
              <a:rPr lang="en-US" sz="1800" dirty="0"/>
              <a:t>and </a:t>
            </a:r>
            <a:r>
              <a:rPr lang="en-US" sz="1800" dirty="0" smtClean="0"/>
              <a:t>obtains </a:t>
            </a:r>
            <a:r>
              <a:rPr lang="en-US" sz="1800" dirty="0"/>
              <a:t>FC </a:t>
            </a:r>
            <a:r>
              <a:rPr lang="en-US" sz="1800" dirty="0" smtClean="0"/>
              <a:t>address</a:t>
            </a:r>
          </a:p>
          <a:p>
            <a:pPr lvl="2"/>
            <a:r>
              <a:rPr lang="en-US" sz="1800" dirty="0" err="1" smtClean="0"/>
              <a:t>VN_Port</a:t>
            </a:r>
            <a:r>
              <a:rPr lang="en-US" sz="1800" dirty="0" smtClean="0"/>
              <a:t> obtains a unique </a:t>
            </a:r>
            <a:r>
              <a:rPr lang="en-US" sz="1800" dirty="0"/>
              <a:t>MAC </a:t>
            </a:r>
            <a:r>
              <a:rPr lang="en-US" sz="1800" dirty="0" smtClean="0"/>
              <a:t>address</a:t>
            </a:r>
            <a:endParaRPr lang="en-US" sz="1800" dirty="0"/>
          </a:p>
          <a:p>
            <a:pPr lvl="1"/>
            <a:r>
              <a:rPr lang="en-US" sz="2000" dirty="0"/>
              <a:t>Data transfer phase: </a:t>
            </a:r>
            <a:endParaRPr lang="en-US" sz="2000" dirty="0" smtClean="0"/>
          </a:p>
          <a:p>
            <a:pPr lvl="2"/>
            <a:r>
              <a:rPr lang="en-US" sz="1800" dirty="0" err="1" smtClean="0"/>
              <a:t>VN_Ports</a:t>
            </a:r>
            <a:r>
              <a:rPr lang="en-US" sz="1800" dirty="0" smtClean="0"/>
              <a:t> transfer regular FC </a:t>
            </a:r>
            <a:r>
              <a:rPr lang="en-US" sz="1800" dirty="0"/>
              <a:t>frames </a:t>
            </a:r>
            <a:r>
              <a:rPr lang="en-US" sz="1800" dirty="0" smtClean="0"/>
              <a:t>(encapsulated) over </a:t>
            </a:r>
            <a:r>
              <a:rPr lang="en-US" sz="1800" dirty="0"/>
              <a:t>CEE </a:t>
            </a:r>
            <a:r>
              <a:rPr lang="en-US" sz="1800" dirty="0" smtClean="0"/>
              <a:t>network</a:t>
            </a:r>
            <a:endParaRPr lang="en-US" sz="2000" dirty="0"/>
          </a:p>
        </p:txBody>
      </p:sp>
      <p:sp>
        <p:nvSpPr>
          <p:cNvPr id="2" name="Title 1"/>
          <p:cNvSpPr>
            <a:spLocks noGrp="1"/>
          </p:cNvSpPr>
          <p:nvPr>
            <p:ph type="title"/>
          </p:nvPr>
        </p:nvSpPr>
        <p:spPr/>
        <p:txBody>
          <a:bodyPr/>
          <a:lstStyle/>
          <a:p>
            <a:r>
              <a:rPr lang="en-US" dirty="0" smtClean="0"/>
              <a:t>FCoE Process</a:t>
            </a:r>
            <a:endParaRPr lang="en-US" dirty="0"/>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spTree>
    <p:custDataLst>
      <p:tags r:id="rId1"/>
    </p:custDataLst>
    <p:extLst>
      <p:ext uri="{BB962C8B-B14F-4D97-AF65-F5344CB8AC3E}">
        <p14:creationId xmlns:p14="http://schemas.microsoft.com/office/powerpoint/2010/main" val="4060150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1800" dirty="0"/>
              <a:t>FIP is used for discovering FCFs and establishing virtual links between FCoE nodes and FCoE switches</a:t>
            </a:r>
          </a:p>
          <a:p>
            <a:r>
              <a:rPr lang="en-US" sz="1800" dirty="0"/>
              <a:t>FIP frames do not transport FC data, but contains discovery and login parameters</a:t>
            </a:r>
          </a:p>
          <a:p>
            <a:r>
              <a:rPr lang="en-US" sz="1800" dirty="0"/>
              <a:t>Discovery and login </a:t>
            </a:r>
            <a:r>
              <a:rPr lang="en-US" sz="1800"/>
              <a:t>use these </a:t>
            </a:r>
            <a:r>
              <a:rPr lang="en-US" sz="1800" dirty="0"/>
              <a:t>FIP operations:</a:t>
            </a:r>
          </a:p>
          <a:p>
            <a:pPr lvl="1"/>
            <a:r>
              <a:rPr lang="en-US" sz="1600" dirty="0"/>
              <a:t>FCoE node sends multicast FIP Solicitation frame to find FCFs for login</a:t>
            </a:r>
          </a:p>
          <a:p>
            <a:pPr lvl="1"/>
            <a:r>
              <a:rPr lang="en-US" sz="1600" dirty="0"/>
              <a:t>Each FCF replies to FCoE node by sending unicast FIP Advertisement frame</a:t>
            </a:r>
          </a:p>
          <a:p>
            <a:pPr lvl="1"/>
            <a:r>
              <a:rPr lang="en-US" sz="1600" dirty="0"/>
              <a:t>FCoE node sends FIP FLOGI request to an appropriate FCF</a:t>
            </a:r>
          </a:p>
          <a:p>
            <a:pPr lvl="1"/>
            <a:r>
              <a:rPr lang="en-US" sz="1600" dirty="0"/>
              <a:t>FCF sends FIP FLOGI Accept containing FC and MAC addresses for </a:t>
            </a:r>
            <a:r>
              <a:rPr lang="en-US" sz="1600" dirty="0" err="1"/>
              <a:t>VN_Port</a:t>
            </a:r>
            <a:endParaRPr lang="en-US" sz="1600" dirty="0"/>
          </a:p>
          <a:p>
            <a:pPr lvl="1"/>
            <a:endParaRPr lang="en-US" sz="1400" dirty="0"/>
          </a:p>
          <a:p>
            <a:pPr lvl="1"/>
            <a:endParaRPr lang="en-US" sz="1400" dirty="0"/>
          </a:p>
          <a:p>
            <a:pPr lvl="1"/>
            <a:endParaRPr lang="en-US" sz="1400" dirty="0"/>
          </a:p>
          <a:p>
            <a:endParaRPr lang="en-US" sz="1600" dirty="0"/>
          </a:p>
        </p:txBody>
      </p:sp>
      <p:sp>
        <p:nvSpPr>
          <p:cNvPr id="2" name="Title 1"/>
          <p:cNvSpPr>
            <a:spLocks noGrp="1"/>
          </p:cNvSpPr>
          <p:nvPr>
            <p:ph type="title"/>
          </p:nvPr>
        </p:nvSpPr>
        <p:spPr/>
        <p:txBody>
          <a:bodyPr/>
          <a:lstStyle/>
          <a:p>
            <a:r>
              <a:rPr lang="en-US" dirty="0"/>
              <a:t>FCoE Initialization Protocol (FIP)</a:t>
            </a:r>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spTree>
    <p:custDataLst>
      <p:tags r:id="rId1"/>
    </p:custDataLst>
    <p:extLst>
      <p:ext uri="{BB962C8B-B14F-4D97-AF65-F5344CB8AC3E}">
        <p14:creationId xmlns:p14="http://schemas.microsoft.com/office/powerpoint/2010/main" val="329549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lnSpc>
                <a:spcPct val="80000"/>
              </a:lnSpc>
            </a:pPr>
            <a:r>
              <a:rPr lang="en-US" sz="2400" dirty="0" smtClean="0"/>
              <a:t>An FCoE SAN </a:t>
            </a:r>
            <a:r>
              <a:rPr lang="en-US" sz="2400" dirty="0"/>
              <a:t>uses MAC address for frame </a:t>
            </a:r>
            <a:r>
              <a:rPr lang="en-US" sz="2400" dirty="0" smtClean="0"/>
              <a:t>forwarding</a:t>
            </a:r>
          </a:p>
          <a:p>
            <a:pPr lvl="1">
              <a:lnSpc>
                <a:spcPct val="80000"/>
              </a:lnSpc>
            </a:pPr>
            <a:r>
              <a:rPr lang="en-US" sz="2400" dirty="0"/>
              <a:t>MAC addresses are assigned to </a:t>
            </a:r>
            <a:r>
              <a:rPr lang="en-US" sz="2400" dirty="0" err="1" smtClean="0"/>
              <a:t>VN_Ports</a:t>
            </a:r>
            <a:r>
              <a:rPr lang="en-US" sz="2400" dirty="0"/>
              <a:t>, </a:t>
            </a:r>
            <a:r>
              <a:rPr lang="en-US" sz="2400" dirty="0" err="1"/>
              <a:t>VF_Ports</a:t>
            </a:r>
            <a:r>
              <a:rPr lang="en-US" sz="2400" dirty="0"/>
              <a:t>, and </a:t>
            </a:r>
            <a:r>
              <a:rPr lang="en-US" sz="2400" dirty="0" err="1"/>
              <a:t>VE_Ports</a:t>
            </a:r>
            <a:endParaRPr lang="en-US" sz="2400" dirty="0" smtClean="0"/>
          </a:p>
          <a:p>
            <a:pPr>
              <a:lnSpc>
                <a:spcPct val="80000"/>
              </a:lnSpc>
            </a:pPr>
            <a:r>
              <a:rPr lang="en-US" sz="2400" dirty="0" err="1"/>
              <a:t>VF_Ports</a:t>
            </a:r>
            <a:r>
              <a:rPr lang="en-US" sz="2400" dirty="0"/>
              <a:t> and </a:t>
            </a:r>
            <a:r>
              <a:rPr lang="en-US" sz="2400" dirty="0" err="1"/>
              <a:t>VE_Ports</a:t>
            </a:r>
            <a:r>
              <a:rPr lang="en-US" sz="2400" dirty="0"/>
              <a:t> obtain MAC addresses from </a:t>
            </a:r>
            <a:r>
              <a:rPr lang="en-US" sz="2400" dirty="0" smtClean="0"/>
              <a:t>FCoE switch</a:t>
            </a:r>
          </a:p>
          <a:p>
            <a:pPr>
              <a:lnSpc>
                <a:spcPct val="80000"/>
              </a:lnSpc>
            </a:pPr>
            <a:r>
              <a:rPr lang="en-US" sz="2400" dirty="0"/>
              <a:t>FCoE supports two types of </a:t>
            </a:r>
            <a:r>
              <a:rPr lang="en-US" sz="2400" dirty="0" smtClean="0"/>
              <a:t>addressing </a:t>
            </a:r>
            <a:r>
              <a:rPr lang="en-US" sz="2400" dirty="0"/>
              <a:t>for </a:t>
            </a:r>
            <a:r>
              <a:rPr lang="en-US" sz="2400" dirty="0" err="1" smtClean="0"/>
              <a:t>VN_Ports</a:t>
            </a:r>
            <a:r>
              <a:rPr lang="en-US" sz="2400" dirty="0" smtClean="0"/>
              <a:t>:</a:t>
            </a:r>
          </a:p>
          <a:p>
            <a:pPr lvl="1">
              <a:lnSpc>
                <a:spcPct val="80000"/>
              </a:lnSpc>
            </a:pPr>
            <a:r>
              <a:rPr lang="en-US" sz="2400" dirty="0" smtClean="0"/>
              <a:t>Server-provided </a:t>
            </a:r>
            <a:r>
              <a:rPr lang="en-US" sz="2400" dirty="0"/>
              <a:t>MAC address (SPMA) and fabric-provided MAC address (FPMA)</a:t>
            </a:r>
            <a:endParaRPr lang="en-US" sz="2400" dirty="0" smtClean="0"/>
          </a:p>
          <a:p>
            <a:endParaRPr lang="en-US" sz="2400" dirty="0"/>
          </a:p>
        </p:txBody>
      </p:sp>
      <p:sp>
        <p:nvSpPr>
          <p:cNvPr id="2" name="Title 1"/>
          <p:cNvSpPr>
            <a:spLocks noGrp="1"/>
          </p:cNvSpPr>
          <p:nvPr>
            <p:ph type="title"/>
          </p:nvPr>
        </p:nvSpPr>
        <p:spPr/>
        <p:txBody>
          <a:bodyPr/>
          <a:lstStyle/>
          <a:p>
            <a:r>
              <a:rPr lang="en-US" dirty="0" smtClean="0"/>
              <a:t>FCoE Addressing</a:t>
            </a:r>
            <a:endParaRPr lang="en-US" dirty="0"/>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6" name="Group 5"/>
          <p:cNvGrpSpPr/>
          <p:nvPr/>
        </p:nvGrpSpPr>
        <p:grpSpPr>
          <a:xfrm>
            <a:off x="1371695" y="5071535"/>
            <a:ext cx="3557333" cy="1532465"/>
            <a:chOff x="1914800" y="2696510"/>
            <a:chExt cx="4887815" cy="1960439"/>
          </a:xfrm>
        </p:grpSpPr>
        <p:grpSp>
          <p:nvGrpSpPr>
            <p:cNvPr id="7" name="Group 6"/>
            <p:cNvGrpSpPr/>
            <p:nvPr/>
          </p:nvGrpSpPr>
          <p:grpSpPr>
            <a:xfrm>
              <a:off x="1914800" y="2771397"/>
              <a:ext cx="4887815" cy="1885552"/>
              <a:chOff x="304799" y="990601"/>
              <a:chExt cx="3461393" cy="2676770"/>
            </a:xfrm>
          </p:grpSpPr>
          <p:sp>
            <p:nvSpPr>
              <p:cNvPr id="9" name="Rounded Rectangle 8"/>
              <p:cNvSpPr/>
              <p:nvPr/>
            </p:nvSpPr>
            <p:spPr>
              <a:xfrm>
                <a:off x="304799" y="990601"/>
                <a:ext cx="3461393" cy="2541012"/>
              </a:xfrm>
              <a:prstGeom prst="roundRect">
                <a:avLst>
                  <a:gd name="adj" fmla="val 5186"/>
                </a:avLst>
              </a:prstGeom>
              <a:gradFill flip="none" rotWithShape="1">
                <a:gsLst>
                  <a:gs pos="0">
                    <a:schemeClr val="bg1">
                      <a:lumMod val="95000"/>
                    </a:schemeClr>
                  </a:gs>
                  <a:gs pos="100000">
                    <a:schemeClr val="bg1"/>
                  </a:gs>
                </a:gsLst>
                <a:lin ang="16200000" scaled="1"/>
                <a:tileRect/>
              </a:gradFill>
              <a:ln w="12700"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p>
            </p:txBody>
          </p:sp>
          <p:sp>
            <p:nvSpPr>
              <p:cNvPr id="10" name="Content Placeholder 2"/>
              <p:cNvSpPr txBox="1">
                <a:spLocks/>
              </p:cNvSpPr>
              <p:nvPr/>
            </p:nvSpPr>
            <p:spPr>
              <a:xfrm>
                <a:off x="446164" y="1402444"/>
                <a:ext cx="3287822" cy="2264927"/>
              </a:xfrm>
              <a:prstGeom prst="rect">
                <a:avLst/>
              </a:prstGeom>
            </p:spPr>
            <p:txBody>
              <a:bodyPr vert="horz" lIns="0" tIns="0" rIns="0" bIns="0"/>
              <a:lstStyle>
                <a:lvl1pPr marL="228600" indent="-228600" algn="l" defTabSz="457200" rtl="0" eaLnBrk="1" latinLnBrk="0" hangingPunct="1">
                  <a:spcBef>
                    <a:spcPts val="1200"/>
                  </a:spcBef>
                  <a:buClr>
                    <a:schemeClr val="tx2"/>
                  </a:buClr>
                  <a:buFont typeface="Arial"/>
                  <a:buChar char="•"/>
                  <a:defRPr sz="2000" kern="1200">
                    <a:solidFill>
                      <a:schemeClr val="tx1"/>
                    </a:solidFill>
                    <a:latin typeface="+mn-lt"/>
                    <a:ea typeface="+mn-ea"/>
                    <a:cs typeface="+mn-cs"/>
                  </a:defRPr>
                </a:lvl1pPr>
                <a:lvl2pPr marL="742950" indent="-285750" algn="l" defTabSz="457200" rtl="0" eaLnBrk="1" latinLnBrk="0" hangingPunct="1">
                  <a:spcBef>
                    <a:spcPts val="300"/>
                  </a:spcBef>
                  <a:buClr>
                    <a:schemeClr val="tx2"/>
                  </a:buClr>
                  <a:buFont typeface="Arial"/>
                  <a:buChar char="–"/>
                  <a:defRPr sz="1800" kern="1200">
                    <a:solidFill>
                      <a:schemeClr val="tx1"/>
                    </a:solidFill>
                    <a:latin typeface="+mn-lt"/>
                    <a:ea typeface="+mn-ea"/>
                    <a:cs typeface="+mn-cs"/>
                  </a:defRPr>
                </a:lvl2pPr>
                <a:lvl3pPr marL="1084263" indent="-169863" algn="l" defTabSz="457200" rtl="0" eaLnBrk="1" latinLnBrk="0" hangingPunct="1">
                  <a:spcBef>
                    <a:spcPts val="300"/>
                  </a:spcBef>
                  <a:buClr>
                    <a:schemeClr val="tx2"/>
                  </a:buClr>
                  <a:buFont typeface="Arial"/>
                  <a:buChar char="•"/>
                  <a:defRPr sz="1600" kern="1200">
                    <a:solidFill>
                      <a:schemeClr val="tx1"/>
                    </a:solidFill>
                    <a:latin typeface="+mn-lt"/>
                    <a:ea typeface="+mn-ea"/>
                    <a:cs typeface="+mn-cs"/>
                  </a:defRPr>
                </a:lvl3pPr>
                <a:lvl4pPr marL="1430338" indent="-168275" algn="l" defTabSz="457200" rtl="0" eaLnBrk="1" latinLnBrk="0" hangingPunct="1">
                  <a:spcBef>
                    <a:spcPts val="300"/>
                  </a:spcBef>
                  <a:buClr>
                    <a:schemeClr val="tx2"/>
                  </a:buClr>
                  <a:buFont typeface="Arial"/>
                  <a:buChar char="–"/>
                  <a:defRPr sz="1400" kern="1200">
                    <a:solidFill>
                      <a:schemeClr val="tx1"/>
                    </a:solidFill>
                    <a:latin typeface="+mn-lt"/>
                    <a:ea typeface="+mn-ea"/>
                    <a:cs typeface="+mn-cs"/>
                  </a:defRPr>
                </a:lvl4pPr>
                <a:lvl5pPr marL="1770063" indent="-169863" algn="l" defTabSz="457200" rtl="0" eaLnBrk="1" latinLnBrk="0" hangingPunct="1">
                  <a:spcBef>
                    <a:spcPts val="300"/>
                  </a:spcBef>
                  <a:buClr>
                    <a:schemeClr val="tx2"/>
                  </a:buClr>
                  <a:buFont typeface="Arial"/>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dirty="0"/>
                  <a:t>Compute systems provide MAC addresses to associated </a:t>
                </a:r>
                <a:r>
                  <a:rPr lang="en-US" sz="1200" dirty="0" err="1"/>
                  <a:t>VN_Ports</a:t>
                </a:r>
                <a:r>
                  <a:rPr lang="en-US" sz="1200" dirty="0"/>
                  <a:t> as per Ethernet standards</a:t>
                </a:r>
              </a:p>
              <a:p>
                <a:r>
                  <a:rPr lang="en-US" sz="1200" dirty="0"/>
                  <a:t>MAC addresses are either burned-in or are configured by administrators</a:t>
                </a:r>
              </a:p>
            </p:txBody>
          </p:sp>
        </p:grpSp>
        <p:sp>
          <p:nvSpPr>
            <p:cNvPr id="8" name="Rectangle 7"/>
            <p:cNvSpPr/>
            <p:nvPr/>
          </p:nvSpPr>
          <p:spPr>
            <a:xfrm>
              <a:off x="3983980" y="2696510"/>
              <a:ext cx="749456"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dirty="0">
                  <a:solidFill>
                    <a:schemeClr val="tx1"/>
                  </a:solidFill>
                  <a:cs typeface="Calibri" pitchFamily="34" charset="0"/>
                </a:rPr>
                <a:t>SPMA</a:t>
              </a:r>
            </a:p>
          </p:txBody>
        </p:sp>
      </p:grpSp>
      <p:grpSp>
        <p:nvGrpSpPr>
          <p:cNvPr id="11" name="Group 10"/>
          <p:cNvGrpSpPr/>
          <p:nvPr/>
        </p:nvGrpSpPr>
        <p:grpSpPr>
          <a:xfrm>
            <a:off x="5386228" y="5071535"/>
            <a:ext cx="3557333" cy="1532465"/>
            <a:chOff x="1914800" y="2696510"/>
            <a:chExt cx="4887815" cy="1960439"/>
          </a:xfrm>
        </p:grpSpPr>
        <p:grpSp>
          <p:nvGrpSpPr>
            <p:cNvPr id="12" name="Group 11"/>
            <p:cNvGrpSpPr/>
            <p:nvPr/>
          </p:nvGrpSpPr>
          <p:grpSpPr>
            <a:xfrm>
              <a:off x="1914800" y="2771397"/>
              <a:ext cx="4887815" cy="1885552"/>
              <a:chOff x="304799" y="990601"/>
              <a:chExt cx="3461393" cy="2676770"/>
            </a:xfrm>
          </p:grpSpPr>
          <p:sp>
            <p:nvSpPr>
              <p:cNvPr id="14" name="Rounded Rectangle 13"/>
              <p:cNvSpPr/>
              <p:nvPr/>
            </p:nvSpPr>
            <p:spPr>
              <a:xfrm>
                <a:off x="304799" y="990601"/>
                <a:ext cx="3461393" cy="2541012"/>
              </a:xfrm>
              <a:prstGeom prst="roundRect">
                <a:avLst>
                  <a:gd name="adj" fmla="val 5186"/>
                </a:avLst>
              </a:prstGeom>
              <a:gradFill flip="none" rotWithShape="1">
                <a:gsLst>
                  <a:gs pos="0">
                    <a:schemeClr val="bg1">
                      <a:lumMod val="95000"/>
                    </a:schemeClr>
                  </a:gs>
                  <a:gs pos="100000">
                    <a:schemeClr val="bg1"/>
                  </a:gs>
                </a:gsLst>
                <a:lin ang="16200000" scaled="1"/>
                <a:tileRect/>
              </a:gradFill>
              <a:ln w="12700"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p>
            </p:txBody>
          </p:sp>
          <p:sp>
            <p:nvSpPr>
              <p:cNvPr id="15" name="Content Placeholder 2"/>
              <p:cNvSpPr txBox="1">
                <a:spLocks/>
              </p:cNvSpPr>
              <p:nvPr/>
            </p:nvSpPr>
            <p:spPr>
              <a:xfrm>
                <a:off x="446164" y="1402444"/>
                <a:ext cx="3287822" cy="2264927"/>
              </a:xfrm>
              <a:prstGeom prst="rect">
                <a:avLst/>
              </a:prstGeom>
            </p:spPr>
            <p:txBody>
              <a:bodyPr vert="horz" lIns="0" tIns="0" rIns="0" bIns="0"/>
              <a:lstStyle>
                <a:lvl1pPr marL="228600" indent="-228600" algn="l" defTabSz="457200" rtl="0" eaLnBrk="1" latinLnBrk="0" hangingPunct="1">
                  <a:spcBef>
                    <a:spcPts val="1200"/>
                  </a:spcBef>
                  <a:buClr>
                    <a:schemeClr val="tx2"/>
                  </a:buClr>
                  <a:buFont typeface="Arial"/>
                  <a:buChar char="•"/>
                  <a:defRPr sz="2000" kern="1200">
                    <a:solidFill>
                      <a:schemeClr val="tx1"/>
                    </a:solidFill>
                    <a:latin typeface="+mn-lt"/>
                    <a:ea typeface="+mn-ea"/>
                    <a:cs typeface="+mn-cs"/>
                  </a:defRPr>
                </a:lvl1pPr>
                <a:lvl2pPr marL="742950" indent="-285750" algn="l" defTabSz="457200" rtl="0" eaLnBrk="1" latinLnBrk="0" hangingPunct="1">
                  <a:spcBef>
                    <a:spcPts val="300"/>
                  </a:spcBef>
                  <a:buClr>
                    <a:schemeClr val="tx2"/>
                  </a:buClr>
                  <a:buFont typeface="Arial"/>
                  <a:buChar char="–"/>
                  <a:defRPr sz="1800" kern="1200">
                    <a:solidFill>
                      <a:schemeClr val="tx1"/>
                    </a:solidFill>
                    <a:latin typeface="+mn-lt"/>
                    <a:ea typeface="+mn-ea"/>
                    <a:cs typeface="+mn-cs"/>
                  </a:defRPr>
                </a:lvl2pPr>
                <a:lvl3pPr marL="1084263" indent="-169863" algn="l" defTabSz="457200" rtl="0" eaLnBrk="1" latinLnBrk="0" hangingPunct="1">
                  <a:spcBef>
                    <a:spcPts val="300"/>
                  </a:spcBef>
                  <a:buClr>
                    <a:schemeClr val="tx2"/>
                  </a:buClr>
                  <a:buFont typeface="Arial"/>
                  <a:buChar char="•"/>
                  <a:defRPr sz="1600" kern="1200">
                    <a:solidFill>
                      <a:schemeClr val="tx1"/>
                    </a:solidFill>
                    <a:latin typeface="+mn-lt"/>
                    <a:ea typeface="+mn-ea"/>
                    <a:cs typeface="+mn-cs"/>
                  </a:defRPr>
                </a:lvl3pPr>
                <a:lvl4pPr marL="1430338" indent="-168275" algn="l" defTabSz="457200" rtl="0" eaLnBrk="1" latinLnBrk="0" hangingPunct="1">
                  <a:spcBef>
                    <a:spcPts val="300"/>
                  </a:spcBef>
                  <a:buClr>
                    <a:schemeClr val="tx2"/>
                  </a:buClr>
                  <a:buFont typeface="Arial"/>
                  <a:buChar char="–"/>
                  <a:defRPr sz="1400" kern="1200">
                    <a:solidFill>
                      <a:schemeClr val="tx1"/>
                    </a:solidFill>
                    <a:latin typeface="+mn-lt"/>
                    <a:ea typeface="+mn-ea"/>
                    <a:cs typeface="+mn-cs"/>
                  </a:defRPr>
                </a:lvl4pPr>
                <a:lvl5pPr marL="1770063" indent="-169863" algn="l" defTabSz="457200" rtl="0" eaLnBrk="1" latinLnBrk="0" hangingPunct="1">
                  <a:spcBef>
                    <a:spcPts val="300"/>
                  </a:spcBef>
                  <a:buClr>
                    <a:schemeClr val="tx2"/>
                  </a:buClr>
                  <a:buFont typeface="Arial"/>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dirty="0"/>
                  <a:t>FCoE switches provide MAC addresses to </a:t>
                </a:r>
                <a:r>
                  <a:rPr lang="en-US" sz="1200" dirty="0" err="1"/>
                  <a:t>VN_Ports</a:t>
                </a:r>
                <a:r>
                  <a:rPr lang="en-US" sz="1200" dirty="0"/>
                  <a:t> dynamically during node login</a:t>
                </a:r>
              </a:p>
              <a:p>
                <a:r>
                  <a:rPr lang="en-US" sz="1200" dirty="0"/>
                  <a:t>MAC address has two parts: 24-bit FC-MAP and 24-bit FC address</a:t>
                </a:r>
              </a:p>
            </p:txBody>
          </p:sp>
        </p:grpSp>
        <p:sp>
          <p:nvSpPr>
            <p:cNvPr id="13" name="Rectangle 12"/>
            <p:cNvSpPr/>
            <p:nvPr/>
          </p:nvSpPr>
          <p:spPr>
            <a:xfrm>
              <a:off x="3983980" y="2696510"/>
              <a:ext cx="749456"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dirty="0">
                  <a:solidFill>
                    <a:schemeClr val="tx1"/>
                  </a:solidFill>
                  <a:cs typeface="Calibri" pitchFamily="34" charset="0"/>
                </a:rPr>
                <a:t>FPMA</a:t>
              </a:r>
            </a:p>
          </p:txBody>
        </p:sp>
      </p:grpSp>
    </p:spTree>
    <p:custDataLst>
      <p:tags r:id="rId1"/>
    </p:custDataLst>
    <p:extLst>
      <p:ext uri="{BB962C8B-B14F-4D97-AF65-F5344CB8AC3E}">
        <p14:creationId xmlns:p14="http://schemas.microsoft.com/office/powerpoint/2010/main" val="3950272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ontent Placeholder 84"/>
          <p:cNvSpPr>
            <a:spLocks noGrp="1"/>
          </p:cNvSpPr>
          <p:nvPr>
            <p:ph idx="1"/>
          </p:nvPr>
        </p:nvSpPr>
        <p:spPr/>
        <p:txBody>
          <a:bodyPr/>
          <a:lstStyle/>
          <a:p>
            <a:r>
              <a:rPr lang="en-US" sz="2400" dirty="0" smtClean="0"/>
              <a:t>To forward frame, a node </a:t>
            </a:r>
            <a:r>
              <a:rPr lang="en-US" sz="2400" dirty="0"/>
              <a:t>must know </a:t>
            </a:r>
            <a:r>
              <a:rPr lang="en-US" sz="2400" dirty="0" smtClean="0"/>
              <a:t>both the MAC </a:t>
            </a:r>
            <a:r>
              <a:rPr lang="en-US" sz="2400" dirty="0"/>
              <a:t>address of </a:t>
            </a:r>
            <a:r>
              <a:rPr lang="en-US" sz="2400" dirty="0" smtClean="0"/>
              <a:t>FCoE </a:t>
            </a:r>
            <a:r>
              <a:rPr lang="en-US" sz="2400" dirty="0"/>
              <a:t>switch </a:t>
            </a:r>
            <a:r>
              <a:rPr lang="en-US" sz="2400" dirty="0" smtClean="0"/>
              <a:t>port </a:t>
            </a:r>
            <a:r>
              <a:rPr lang="en-US" sz="2400" dirty="0"/>
              <a:t>and </a:t>
            </a:r>
            <a:r>
              <a:rPr lang="en-US" sz="2400" dirty="0" smtClean="0"/>
              <a:t>the FC </a:t>
            </a:r>
            <a:r>
              <a:rPr lang="en-US" sz="2400" dirty="0"/>
              <a:t>address </a:t>
            </a:r>
            <a:r>
              <a:rPr lang="en-US" sz="2400" dirty="0" smtClean="0"/>
              <a:t>of destination </a:t>
            </a:r>
            <a:r>
              <a:rPr lang="en-US" sz="2400" dirty="0"/>
              <a:t>node </a:t>
            </a:r>
            <a:r>
              <a:rPr lang="en-US" sz="2400" dirty="0" smtClean="0"/>
              <a:t>port</a:t>
            </a:r>
            <a:endParaRPr lang="en-US" sz="2400" dirty="0"/>
          </a:p>
        </p:txBody>
      </p:sp>
      <p:sp>
        <p:nvSpPr>
          <p:cNvPr id="2" name="Title 1"/>
          <p:cNvSpPr>
            <a:spLocks noGrp="1"/>
          </p:cNvSpPr>
          <p:nvPr>
            <p:ph type="title"/>
          </p:nvPr>
        </p:nvSpPr>
        <p:spPr/>
        <p:txBody>
          <a:bodyPr/>
          <a:lstStyle/>
          <a:p>
            <a:r>
              <a:rPr lang="en-US" dirty="0" smtClean="0"/>
              <a:t>FCoE Frame Forwarding</a:t>
            </a:r>
            <a:endParaRPr lang="en-US" dirty="0"/>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84" name="Group 83"/>
          <p:cNvGrpSpPr/>
          <p:nvPr/>
        </p:nvGrpSpPr>
        <p:grpSpPr>
          <a:xfrm>
            <a:off x="1240642" y="3341672"/>
            <a:ext cx="7903358" cy="2499188"/>
            <a:chOff x="503503" y="1442651"/>
            <a:chExt cx="8088223" cy="2619395"/>
          </a:xfrm>
        </p:grpSpPr>
        <p:cxnSp>
          <p:nvCxnSpPr>
            <p:cNvPr id="69" name="Straight Arrow Connector 68"/>
            <p:cNvCxnSpPr/>
            <p:nvPr/>
          </p:nvCxnSpPr>
          <p:spPr>
            <a:xfrm>
              <a:off x="5271850" y="2444113"/>
              <a:ext cx="301491" cy="0"/>
            </a:xfrm>
            <a:prstGeom prst="straightConnector1">
              <a:avLst/>
            </a:prstGeom>
            <a:noFill/>
            <a:ln w="38100">
              <a:solidFill>
                <a:srgbClr val="FF0000"/>
              </a:solidFill>
              <a:round/>
              <a:headEnd type="none" w="med" len="med"/>
              <a:tailEnd type="triangle" w="med" len="med"/>
            </a:ln>
          </p:spPr>
        </p:cxnSp>
        <p:sp>
          <p:nvSpPr>
            <p:cNvPr id="68" name="Isosceles Triangle 61"/>
            <p:cNvSpPr/>
            <p:nvPr/>
          </p:nvSpPr>
          <p:spPr>
            <a:xfrm>
              <a:off x="4419787" y="2491416"/>
              <a:ext cx="1417320" cy="715745"/>
            </a:xfrm>
            <a:custGeom>
              <a:avLst/>
              <a:gdLst/>
              <a:ahLst/>
              <a:cxnLst/>
              <a:rect l="l" t="t" r="r" b="b"/>
              <a:pathLst>
                <a:path w="1650969" h="715745">
                  <a:moveTo>
                    <a:pt x="614859" y="0"/>
                  </a:moveTo>
                  <a:lnTo>
                    <a:pt x="1036111" y="0"/>
                  </a:lnTo>
                  <a:lnTo>
                    <a:pt x="1650969" y="715745"/>
                  </a:lnTo>
                  <a:lnTo>
                    <a:pt x="0" y="715745"/>
                  </a:lnTo>
                  <a:close/>
                </a:path>
              </a:pathLst>
            </a:custGeom>
            <a:noFill/>
            <a:ln w="1270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Isosceles Triangle 61"/>
            <p:cNvSpPr/>
            <p:nvPr/>
          </p:nvSpPr>
          <p:spPr>
            <a:xfrm>
              <a:off x="1749085" y="2473636"/>
              <a:ext cx="1650969" cy="715745"/>
            </a:xfrm>
            <a:custGeom>
              <a:avLst/>
              <a:gdLst/>
              <a:ahLst/>
              <a:cxnLst/>
              <a:rect l="l" t="t" r="r" b="b"/>
              <a:pathLst>
                <a:path w="1650969" h="715745">
                  <a:moveTo>
                    <a:pt x="614859" y="0"/>
                  </a:moveTo>
                  <a:lnTo>
                    <a:pt x="1036111" y="0"/>
                  </a:lnTo>
                  <a:lnTo>
                    <a:pt x="1650969" y="715745"/>
                  </a:lnTo>
                  <a:lnTo>
                    <a:pt x="0" y="715745"/>
                  </a:lnTo>
                  <a:close/>
                </a:path>
              </a:pathLst>
            </a:custGeom>
            <a:noFill/>
            <a:ln w="1270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 name="Straight Arrow Connector 58"/>
            <p:cNvCxnSpPr/>
            <p:nvPr/>
          </p:nvCxnSpPr>
          <p:spPr>
            <a:xfrm>
              <a:off x="2820908" y="2438898"/>
              <a:ext cx="301491" cy="0"/>
            </a:xfrm>
            <a:prstGeom prst="straightConnector1">
              <a:avLst/>
            </a:prstGeom>
            <a:noFill/>
            <a:ln w="38100">
              <a:solidFill>
                <a:srgbClr val="FF0000"/>
              </a:solidFill>
              <a:round/>
              <a:headEnd type="none" w="med" len="med"/>
              <a:tailEnd type="triangle" w="med" len="med"/>
            </a:ln>
          </p:spPr>
        </p:cxnSp>
        <p:cxnSp>
          <p:nvCxnSpPr>
            <p:cNvPr id="43" name="Straight Connector 42"/>
            <p:cNvCxnSpPr/>
            <p:nvPr/>
          </p:nvCxnSpPr>
          <p:spPr>
            <a:xfrm rot="10800000">
              <a:off x="4004574" y="2266950"/>
              <a:ext cx="3691626"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1441590" y="2248399"/>
              <a:ext cx="2292210"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pic>
          <p:nvPicPr>
            <p:cNvPr id="22" name="Picture 18" descr="C:\Users\patils1\Desktop\2013 Projects\CIS v2\CIS Slide Deck_Based on Book\Colored Graphics\FCoE Switc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59931" y="1974472"/>
              <a:ext cx="583250" cy="36425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8" descr="C:\Users\patils1\Desktop\2013 Projects\CIS v2\CIS Slide Deck_Based on Book\Colored Graphics\Physical Compute System With Hypervis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8089" y="1647725"/>
              <a:ext cx="717040" cy="69458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9" descr="C:\Users\patils1\Desktop\2013 Projects\CIS v2\CIS Slide Deck_Based on Book\Colored Graphics\Storage System.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90887" y="1687887"/>
              <a:ext cx="542826" cy="1155801"/>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370"/>
            <p:cNvSpPr>
              <a:spLocks noChangeArrowheads="1"/>
            </p:cNvSpPr>
            <p:nvPr/>
          </p:nvSpPr>
          <p:spPr bwMode="auto">
            <a:xfrm>
              <a:off x="676975" y="1442651"/>
              <a:ext cx="1134049" cy="138499"/>
            </a:xfrm>
            <a:prstGeom prst="rect">
              <a:avLst/>
            </a:prstGeom>
            <a:noFill/>
            <a:ln w="9525">
              <a:noFill/>
              <a:miter lim="800000"/>
              <a:headEnd/>
              <a:tailEnd/>
            </a:ln>
          </p:spPr>
          <p:txBody>
            <a:bodyPr wrap="square" lIns="0" tIns="0" rIns="0" bIns="0">
              <a:spAutoFit/>
            </a:bodyPr>
            <a:lstStyle/>
            <a:p>
              <a:pPr algn="ctr">
                <a:spcBef>
                  <a:spcPct val="0"/>
                </a:spcBef>
                <a:buClrTx/>
                <a:buFontTx/>
                <a:buNone/>
              </a:pPr>
              <a:r>
                <a:rPr lang="en-US" sz="900" b="1" dirty="0">
                  <a:solidFill>
                    <a:srgbClr val="000000"/>
                  </a:solidFill>
                </a:rPr>
                <a:t>Compute System </a:t>
              </a:r>
            </a:p>
          </p:txBody>
        </p:sp>
        <p:sp>
          <p:nvSpPr>
            <p:cNvPr id="39" name="Rectangle 370"/>
            <p:cNvSpPr>
              <a:spLocks noChangeArrowheads="1"/>
            </p:cNvSpPr>
            <p:nvPr/>
          </p:nvSpPr>
          <p:spPr bwMode="auto">
            <a:xfrm>
              <a:off x="3448036" y="1819549"/>
              <a:ext cx="820974" cy="138499"/>
            </a:xfrm>
            <a:prstGeom prst="rect">
              <a:avLst/>
            </a:prstGeom>
            <a:noFill/>
            <a:ln w="9525">
              <a:noFill/>
              <a:miter lim="800000"/>
              <a:headEnd/>
              <a:tailEnd/>
            </a:ln>
          </p:spPr>
          <p:txBody>
            <a:bodyPr wrap="square" lIns="0" tIns="0" rIns="0" bIns="0">
              <a:spAutoFit/>
            </a:bodyPr>
            <a:lstStyle/>
            <a:p>
              <a:pPr algn="ctr">
                <a:spcBef>
                  <a:spcPct val="0"/>
                </a:spcBef>
                <a:buClrTx/>
                <a:buFontTx/>
                <a:buNone/>
              </a:pPr>
              <a:r>
                <a:rPr lang="en-US" sz="900" b="1" dirty="0">
                  <a:solidFill>
                    <a:srgbClr val="000000"/>
                  </a:solidFill>
                </a:rPr>
                <a:t>FCoE Switch</a:t>
              </a:r>
              <a:endParaRPr lang="en-US" sz="900" dirty="0"/>
            </a:p>
          </p:txBody>
        </p:sp>
        <p:pic>
          <p:nvPicPr>
            <p:cNvPr id="44" name="Picture 16" descr="C:\Users\patils1\Desktop\2013 Projects\CIS v2\CIS Slide Deck_Based on Book\Colored Graphics\FC Switch.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68048" y="1962150"/>
              <a:ext cx="602981" cy="376574"/>
            </a:xfrm>
            <a:prstGeom prst="rect">
              <a:avLst/>
            </a:prstGeom>
            <a:noFill/>
            <a:extLst>
              <a:ext uri="{909E8E84-426E-40DD-AFC4-6F175D3DCCD1}">
                <a14:hiddenFill xmlns:a14="http://schemas.microsoft.com/office/drawing/2010/main">
                  <a:solidFill>
                    <a:srgbClr val="FFFFFF"/>
                  </a:solidFill>
                </a14:hiddenFill>
              </a:ext>
            </a:extLst>
          </p:spPr>
        </p:pic>
        <p:sp>
          <p:nvSpPr>
            <p:cNvPr id="45" name="Rectangle 370"/>
            <p:cNvSpPr>
              <a:spLocks noChangeArrowheads="1"/>
            </p:cNvSpPr>
            <p:nvPr/>
          </p:nvSpPr>
          <p:spPr bwMode="auto">
            <a:xfrm>
              <a:off x="5959051" y="1798799"/>
              <a:ext cx="820974" cy="138499"/>
            </a:xfrm>
            <a:prstGeom prst="rect">
              <a:avLst/>
            </a:prstGeom>
            <a:noFill/>
            <a:ln w="9525">
              <a:noFill/>
              <a:miter lim="800000"/>
              <a:headEnd/>
              <a:tailEnd/>
            </a:ln>
          </p:spPr>
          <p:txBody>
            <a:bodyPr wrap="square" lIns="0" tIns="0" rIns="0" bIns="0">
              <a:spAutoFit/>
            </a:bodyPr>
            <a:lstStyle/>
            <a:p>
              <a:pPr algn="ctr">
                <a:spcBef>
                  <a:spcPct val="0"/>
                </a:spcBef>
                <a:buClrTx/>
                <a:buFontTx/>
                <a:buNone/>
              </a:pPr>
              <a:r>
                <a:rPr lang="en-US" sz="900" b="1" dirty="0">
                  <a:solidFill>
                    <a:srgbClr val="000000"/>
                  </a:solidFill>
                </a:rPr>
                <a:t>FC Switch</a:t>
              </a:r>
              <a:endParaRPr lang="en-US" sz="900" dirty="0"/>
            </a:p>
          </p:txBody>
        </p:sp>
        <p:sp>
          <p:nvSpPr>
            <p:cNvPr id="47" name="Rectangle 370"/>
            <p:cNvSpPr>
              <a:spLocks noChangeArrowheads="1"/>
            </p:cNvSpPr>
            <p:nvPr/>
          </p:nvSpPr>
          <p:spPr bwMode="auto">
            <a:xfrm>
              <a:off x="2770854" y="1931430"/>
              <a:ext cx="581946" cy="138499"/>
            </a:xfrm>
            <a:prstGeom prst="rect">
              <a:avLst/>
            </a:prstGeom>
            <a:noFill/>
            <a:ln w="9525">
              <a:noFill/>
              <a:miter lim="800000"/>
              <a:headEnd/>
              <a:tailEnd/>
            </a:ln>
          </p:spPr>
          <p:txBody>
            <a:bodyPr wrap="square" lIns="0" tIns="0" rIns="0" bIns="0">
              <a:spAutoFit/>
            </a:bodyPr>
            <a:lstStyle/>
            <a:p>
              <a:pPr algn="ctr">
                <a:spcBef>
                  <a:spcPct val="0"/>
                </a:spcBef>
                <a:buClrTx/>
                <a:buFontTx/>
                <a:buNone/>
              </a:pPr>
              <a:r>
                <a:rPr lang="en-US" sz="900" b="1" dirty="0">
                  <a:solidFill>
                    <a:srgbClr val="000000"/>
                  </a:solidFill>
                </a:rPr>
                <a:t>CEE Link</a:t>
              </a:r>
              <a:endParaRPr lang="en-US" sz="900" dirty="0"/>
            </a:p>
          </p:txBody>
        </p:sp>
        <p:grpSp>
          <p:nvGrpSpPr>
            <p:cNvPr id="49" name="Group 48"/>
            <p:cNvGrpSpPr/>
            <p:nvPr/>
          </p:nvGrpSpPr>
          <p:grpSpPr>
            <a:xfrm rot="10800000">
              <a:off x="2306354" y="2313438"/>
              <a:ext cx="562679" cy="229664"/>
              <a:chOff x="3171121" y="3257550"/>
              <a:chExt cx="1553279" cy="533400"/>
            </a:xfrm>
          </p:grpSpPr>
          <p:sp>
            <p:nvSpPr>
              <p:cNvPr id="4" name="Rectangle 3"/>
              <p:cNvSpPr/>
              <p:nvPr/>
            </p:nvSpPr>
            <p:spPr>
              <a:xfrm>
                <a:off x="3171121" y="3257550"/>
                <a:ext cx="1553279" cy="533400"/>
              </a:xfrm>
              <a:prstGeom prst="rect">
                <a:avLst/>
              </a:prstGeom>
              <a:solidFill>
                <a:srgbClr val="0000FF"/>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3558081" y="3331625"/>
                <a:ext cx="1065709" cy="385251"/>
              </a:xfrm>
              <a:prstGeom prst="rect">
                <a:avLst/>
              </a:prstGeom>
              <a:solidFill>
                <a:srgbClr val="FF9900"/>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6" name="Rectangle 55"/>
            <p:cNvSpPr/>
            <p:nvPr/>
          </p:nvSpPr>
          <p:spPr>
            <a:xfrm rot="10800000">
              <a:off x="1739461" y="3178656"/>
              <a:ext cx="1650968" cy="883390"/>
            </a:xfrm>
            <a:prstGeom prst="rect">
              <a:avLst/>
            </a:prstGeom>
            <a:solidFill>
              <a:srgbClr val="0000FF"/>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rot="10800000">
              <a:off x="1860452" y="3583132"/>
              <a:ext cx="1408979" cy="415636"/>
            </a:xfrm>
            <a:prstGeom prst="rect">
              <a:avLst/>
            </a:prstGeom>
            <a:solidFill>
              <a:srgbClr val="FF9900"/>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370"/>
            <p:cNvSpPr>
              <a:spLocks noChangeArrowheads="1"/>
            </p:cNvSpPr>
            <p:nvPr/>
          </p:nvSpPr>
          <p:spPr bwMode="auto">
            <a:xfrm>
              <a:off x="1852874" y="3238300"/>
              <a:ext cx="1372199" cy="283790"/>
            </a:xfrm>
            <a:prstGeom prst="rect">
              <a:avLst/>
            </a:prstGeom>
            <a:noFill/>
            <a:ln w="9525">
              <a:noFill/>
              <a:miter lim="800000"/>
              <a:headEnd/>
              <a:tailEnd/>
            </a:ln>
          </p:spPr>
          <p:txBody>
            <a:bodyPr wrap="square" lIns="0" tIns="0" rIns="0" bIns="0">
              <a:spAutoFit/>
            </a:bodyPr>
            <a:lstStyle/>
            <a:p>
              <a:pPr>
                <a:spcBef>
                  <a:spcPct val="0"/>
                </a:spcBef>
                <a:buClrTx/>
                <a:buFontTx/>
                <a:buNone/>
              </a:pPr>
              <a:r>
                <a:rPr lang="en-US" sz="900" b="1" dirty="0">
                  <a:solidFill>
                    <a:schemeClr val="bg1"/>
                  </a:solidFill>
                </a:rPr>
                <a:t>Destination = MAC B</a:t>
              </a:r>
            </a:p>
            <a:p>
              <a:pPr>
                <a:spcBef>
                  <a:spcPct val="0"/>
                </a:spcBef>
                <a:buClrTx/>
                <a:buFontTx/>
                <a:buNone/>
              </a:pPr>
              <a:r>
                <a:rPr lang="en-US" sz="900" b="1" dirty="0">
                  <a:solidFill>
                    <a:schemeClr val="bg1"/>
                  </a:solidFill>
                </a:rPr>
                <a:t>Source = MAC A</a:t>
              </a:r>
            </a:p>
          </p:txBody>
        </p:sp>
        <p:sp>
          <p:nvSpPr>
            <p:cNvPr id="61" name="Rectangle 370"/>
            <p:cNvSpPr>
              <a:spLocks noChangeArrowheads="1"/>
            </p:cNvSpPr>
            <p:nvPr/>
          </p:nvSpPr>
          <p:spPr bwMode="auto">
            <a:xfrm>
              <a:off x="1932401" y="3639601"/>
              <a:ext cx="1134049" cy="276999"/>
            </a:xfrm>
            <a:prstGeom prst="rect">
              <a:avLst/>
            </a:prstGeom>
            <a:noFill/>
            <a:ln w="9525">
              <a:noFill/>
              <a:miter lim="800000"/>
              <a:headEnd/>
              <a:tailEnd/>
            </a:ln>
          </p:spPr>
          <p:txBody>
            <a:bodyPr wrap="square" lIns="0" tIns="0" rIns="0" bIns="0">
              <a:spAutoFit/>
            </a:bodyPr>
            <a:lstStyle/>
            <a:p>
              <a:pPr>
                <a:spcBef>
                  <a:spcPct val="0"/>
                </a:spcBef>
                <a:buClrTx/>
                <a:buFontTx/>
                <a:buNone/>
              </a:pPr>
              <a:r>
                <a:rPr lang="en-US" sz="900" b="1" dirty="0"/>
                <a:t>D_ID = 011C00</a:t>
              </a:r>
            </a:p>
            <a:p>
              <a:pPr>
                <a:spcBef>
                  <a:spcPct val="0"/>
                </a:spcBef>
                <a:buClrTx/>
                <a:buFontTx/>
                <a:buNone/>
              </a:pPr>
              <a:r>
                <a:rPr lang="en-US" sz="900" b="1" dirty="0"/>
                <a:t>S_ID = 050100</a:t>
              </a:r>
            </a:p>
          </p:txBody>
        </p:sp>
        <p:sp>
          <p:nvSpPr>
            <p:cNvPr id="64" name="Rectangle 63"/>
            <p:cNvSpPr/>
            <p:nvPr/>
          </p:nvSpPr>
          <p:spPr>
            <a:xfrm rot="10800000">
              <a:off x="4933919" y="2352775"/>
              <a:ext cx="386056" cy="165876"/>
            </a:xfrm>
            <a:prstGeom prst="rect">
              <a:avLst/>
            </a:prstGeom>
            <a:solidFill>
              <a:srgbClr val="FF9900"/>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7" name="Group 66"/>
            <p:cNvGrpSpPr/>
            <p:nvPr/>
          </p:nvGrpSpPr>
          <p:grpSpPr>
            <a:xfrm>
              <a:off x="4419600" y="3178656"/>
              <a:ext cx="1417320" cy="415636"/>
              <a:chOff x="4165856" y="3222913"/>
              <a:chExt cx="1408979" cy="415636"/>
            </a:xfrm>
          </p:grpSpPr>
          <p:sp>
            <p:nvSpPr>
              <p:cNvPr id="65" name="Rectangle 64"/>
              <p:cNvSpPr/>
              <p:nvPr/>
            </p:nvSpPr>
            <p:spPr>
              <a:xfrm rot="10800000">
                <a:off x="4165856" y="3222913"/>
                <a:ext cx="1408979" cy="415636"/>
              </a:xfrm>
              <a:prstGeom prst="rect">
                <a:avLst/>
              </a:prstGeom>
              <a:solidFill>
                <a:srgbClr val="FF9900"/>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370"/>
              <p:cNvSpPr>
                <a:spLocks noChangeArrowheads="1"/>
              </p:cNvSpPr>
              <p:nvPr/>
            </p:nvSpPr>
            <p:spPr bwMode="auto">
              <a:xfrm>
                <a:off x="4237805" y="3279382"/>
                <a:ext cx="1134049" cy="276999"/>
              </a:xfrm>
              <a:prstGeom prst="rect">
                <a:avLst/>
              </a:prstGeom>
              <a:noFill/>
              <a:ln w="9525">
                <a:noFill/>
                <a:miter lim="800000"/>
                <a:headEnd/>
                <a:tailEnd/>
              </a:ln>
            </p:spPr>
            <p:txBody>
              <a:bodyPr wrap="square" lIns="0" tIns="0" rIns="0" bIns="0">
                <a:spAutoFit/>
              </a:bodyPr>
              <a:lstStyle/>
              <a:p>
                <a:pPr>
                  <a:spcBef>
                    <a:spcPct val="0"/>
                  </a:spcBef>
                  <a:buClrTx/>
                  <a:buFontTx/>
                  <a:buNone/>
                </a:pPr>
                <a:r>
                  <a:rPr lang="en-US" sz="900" b="1" dirty="0"/>
                  <a:t>D_ID = 011C00</a:t>
                </a:r>
              </a:p>
              <a:p>
                <a:pPr>
                  <a:spcBef>
                    <a:spcPct val="0"/>
                  </a:spcBef>
                  <a:buClrTx/>
                  <a:buFontTx/>
                  <a:buNone/>
                </a:pPr>
                <a:r>
                  <a:rPr lang="en-US" sz="900" b="1" dirty="0"/>
                  <a:t>S_ID = 050100</a:t>
                </a:r>
              </a:p>
            </p:txBody>
          </p:sp>
        </p:grpSp>
        <p:sp>
          <p:nvSpPr>
            <p:cNvPr id="70" name="Rectangle 370"/>
            <p:cNvSpPr>
              <a:spLocks noChangeArrowheads="1"/>
            </p:cNvSpPr>
            <p:nvPr/>
          </p:nvSpPr>
          <p:spPr bwMode="auto">
            <a:xfrm>
              <a:off x="7324151" y="1504950"/>
              <a:ext cx="1134049" cy="138499"/>
            </a:xfrm>
            <a:prstGeom prst="rect">
              <a:avLst/>
            </a:prstGeom>
            <a:noFill/>
            <a:ln w="9525">
              <a:noFill/>
              <a:miter lim="800000"/>
              <a:headEnd/>
              <a:tailEnd/>
            </a:ln>
          </p:spPr>
          <p:txBody>
            <a:bodyPr wrap="square" lIns="0" tIns="0" rIns="0" bIns="0">
              <a:spAutoFit/>
            </a:bodyPr>
            <a:lstStyle/>
            <a:p>
              <a:pPr algn="ctr">
                <a:spcBef>
                  <a:spcPct val="0"/>
                </a:spcBef>
                <a:buClrTx/>
                <a:buFontTx/>
                <a:buNone/>
              </a:pPr>
              <a:r>
                <a:rPr lang="en-US" sz="900" b="1" dirty="0">
                  <a:solidFill>
                    <a:srgbClr val="000000"/>
                  </a:solidFill>
                </a:rPr>
                <a:t>Storage System </a:t>
              </a:r>
            </a:p>
          </p:txBody>
        </p:sp>
        <p:sp>
          <p:nvSpPr>
            <p:cNvPr id="71" name="Rectangle 370"/>
            <p:cNvSpPr>
              <a:spLocks noChangeArrowheads="1"/>
            </p:cNvSpPr>
            <p:nvPr/>
          </p:nvSpPr>
          <p:spPr bwMode="auto">
            <a:xfrm>
              <a:off x="4292809" y="1933334"/>
              <a:ext cx="640141" cy="138499"/>
            </a:xfrm>
            <a:prstGeom prst="rect">
              <a:avLst/>
            </a:prstGeom>
            <a:noFill/>
            <a:ln w="9525">
              <a:noFill/>
              <a:miter lim="800000"/>
              <a:headEnd/>
              <a:tailEnd/>
            </a:ln>
          </p:spPr>
          <p:txBody>
            <a:bodyPr wrap="square" lIns="0" tIns="0" rIns="0" bIns="0">
              <a:spAutoFit/>
            </a:bodyPr>
            <a:lstStyle/>
            <a:p>
              <a:pPr algn="ctr">
                <a:spcBef>
                  <a:spcPct val="0"/>
                </a:spcBef>
                <a:buClrTx/>
                <a:buFontTx/>
                <a:buNone/>
              </a:pPr>
              <a:r>
                <a:rPr lang="en-US" sz="900" b="1" dirty="0">
                  <a:solidFill>
                    <a:srgbClr val="000000"/>
                  </a:solidFill>
                </a:rPr>
                <a:t>FC Link</a:t>
              </a:r>
              <a:endParaRPr lang="en-US" sz="900" dirty="0"/>
            </a:p>
          </p:txBody>
        </p:sp>
        <p:cxnSp>
          <p:nvCxnSpPr>
            <p:cNvPr id="72" name="Straight Arrow Connector 71"/>
            <p:cNvCxnSpPr/>
            <p:nvPr/>
          </p:nvCxnSpPr>
          <p:spPr>
            <a:xfrm flipH="1">
              <a:off x="4406644" y="2085342"/>
              <a:ext cx="115214" cy="155034"/>
            </a:xfrm>
            <a:prstGeom prst="straightConnector1">
              <a:avLst/>
            </a:prstGeom>
            <a:noFill/>
            <a:ln w="15875">
              <a:solidFill>
                <a:srgbClr val="000000"/>
              </a:solidFill>
              <a:round/>
              <a:headEnd type="none" w="med" len="med"/>
              <a:tailEnd type="triangle" w="med" len="med"/>
            </a:ln>
          </p:spPr>
        </p:cxnSp>
        <p:cxnSp>
          <p:nvCxnSpPr>
            <p:cNvPr id="77" name="Straight Arrow Connector 76"/>
            <p:cNvCxnSpPr/>
            <p:nvPr/>
          </p:nvCxnSpPr>
          <p:spPr>
            <a:xfrm>
              <a:off x="3067250" y="2103091"/>
              <a:ext cx="115214" cy="155034"/>
            </a:xfrm>
            <a:prstGeom prst="straightConnector1">
              <a:avLst/>
            </a:prstGeom>
            <a:noFill/>
            <a:ln w="15875">
              <a:solidFill>
                <a:srgbClr val="000000"/>
              </a:solidFill>
              <a:round/>
              <a:headEnd type="none" w="med" len="med"/>
              <a:tailEnd type="triangle" w="med" len="med"/>
            </a:ln>
          </p:spPr>
        </p:cxnSp>
        <p:sp>
          <p:nvSpPr>
            <p:cNvPr id="78" name="Rectangle 370"/>
            <p:cNvSpPr>
              <a:spLocks noChangeArrowheads="1"/>
            </p:cNvSpPr>
            <p:nvPr/>
          </p:nvSpPr>
          <p:spPr bwMode="auto">
            <a:xfrm>
              <a:off x="3353742" y="2362400"/>
              <a:ext cx="1030954" cy="283790"/>
            </a:xfrm>
            <a:prstGeom prst="rect">
              <a:avLst/>
            </a:prstGeom>
            <a:noFill/>
            <a:ln w="9525">
              <a:noFill/>
              <a:miter lim="800000"/>
              <a:headEnd/>
              <a:tailEnd/>
            </a:ln>
          </p:spPr>
          <p:txBody>
            <a:bodyPr wrap="square" lIns="0" tIns="0" rIns="0" bIns="0">
              <a:spAutoFit/>
            </a:bodyPr>
            <a:lstStyle/>
            <a:p>
              <a:pPr algn="ctr">
                <a:spcBef>
                  <a:spcPct val="0"/>
                </a:spcBef>
                <a:buClrTx/>
                <a:buFontTx/>
                <a:buNone/>
              </a:pPr>
              <a:r>
                <a:rPr lang="en-US" sz="900" b="1" dirty="0">
                  <a:solidFill>
                    <a:srgbClr val="000000"/>
                  </a:solidFill>
                </a:rPr>
                <a:t>MAC B</a:t>
              </a:r>
            </a:p>
            <a:p>
              <a:pPr algn="ctr">
                <a:spcBef>
                  <a:spcPct val="0"/>
                </a:spcBef>
                <a:buClrTx/>
                <a:buFontTx/>
                <a:buNone/>
              </a:pPr>
              <a:r>
                <a:rPr lang="en-US" sz="900" b="1" dirty="0">
                  <a:solidFill>
                    <a:srgbClr val="000000"/>
                  </a:solidFill>
                </a:rPr>
                <a:t>Domain ID = 05</a:t>
              </a:r>
              <a:endParaRPr lang="en-US" sz="900" dirty="0"/>
            </a:p>
          </p:txBody>
        </p:sp>
        <p:sp>
          <p:nvSpPr>
            <p:cNvPr id="79" name="Rectangle 370"/>
            <p:cNvSpPr>
              <a:spLocks noChangeArrowheads="1"/>
            </p:cNvSpPr>
            <p:nvPr/>
          </p:nvSpPr>
          <p:spPr bwMode="auto">
            <a:xfrm>
              <a:off x="5902186" y="2372333"/>
              <a:ext cx="1030954" cy="138499"/>
            </a:xfrm>
            <a:prstGeom prst="rect">
              <a:avLst/>
            </a:prstGeom>
            <a:noFill/>
            <a:ln w="9525">
              <a:noFill/>
              <a:miter lim="800000"/>
              <a:headEnd/>
              <a:tailEnd/>
            </a:ln>
          </p:spPr>
          <p:txBody>
            <a:bodyPr wrap="square" lIns="0" tIns="0" rIns="0" bIns="0">
              <a:spAutoFit/>
            </a:bodyPr>
            <a:lstStyle/>
            <a:p>
              <a:pPr algn="ctr">
                <a:spcBef>
                  <a:spcPct val="0"/>
                </a:spcBef>
                <a:buClrTx/>
                <a:buFontTx/>
                <a:buNone/>
              </a:pPr>
              <a:r>
                <a:rPr lang="en-US" sz="900" b="1" dirty="0">
                  <a:solidFill>
                    <a:srgbClr val="000000"/>
                  </a:solidFill>
                </a:rPr>
                <a:t>Domain ID = 01</a:t>
              </a:r>
              <a:endParaRPr lang="en-US" sz="900" dirty="0"/>
            </a:p>
          </p:txBody>
        </p:sp>
        <p:sp>
          <p:nvSpPr>
            <p:cNvPr id="80" name="Rectangle 370"/>
            <p:cNvSpPr>
              <a:spLocks noChangeArrowheads="1"/>
            </p:cNvSpPr>
            <p:nvPr/>
          </p:nvSpPr>
          <p:spPr bwMode="auto">
            <a:xfrm>
              <a:off x="2175883" y="2584414"/>
              <a:ext cx="820974" cy="276999"/>
            </a:xfrm>
            <a:prstGeom prst="rect">
              <a:avLst/>
            </a:prstGeom>
            <a:noFill/>
            <a:ln w="9525">
              <a:noFill/>
              <a:miter lim="800000"/>
              <a:headEnd/>
              <a:tailEnd/>
            </a:ln>
          </p:spPr>
          <p:txBody>
            <a:bodyPr wrap="square" lIns="0" tIns="0" rIns="0" bIns="0">
              <a:spAutoFit/>
            </a:bodyPr>
            <a:lstStyle/>
            <a:p>
              <a:pPr algn="ctr">
                <a:spcBef>
                  <a:spcPct val="0"/>
                </a:spcBef>
                <a:buClrTx/>
                <a:buFontTx/>
                <a:buNone/>
              </a:pPr>
              <a:r>
                <a:rPr lang="en-US" sz="900" b="1" dirty="0">
                  <a:solidFill>
                    <a:srgbClr val="000000"/>
                  </a:solidFill>
                </a:rPr>
                <a:t>Ethernet Frame with FC Payload</a:t>
              </a:r>
              <a:endParaRPr lang="en-US" sz="900" dirty="0"/>
            </a:p>
          </p:txBody>
        </p:sp>
        <p:sp>
          <p:nvSpPr>
            <p:cNvPr id="81" name="Rectangle 370"/>
            <p:cNvSpPr>
              <a:spLocks noChangeArrowheads="1"/>
            </p:cNvSpPr>
            <p:nvPr/>
          </p:nvSpPr>
          <p:spPr bwMode="auto">
            <a:xfrm>
              <a:off x="4831489" y="2642601"/>
              <a:ext cx="616810" cy="138499"/>
            </a:xfrm>
            <a:prstGeom prst="rect">
              <a:avLst/>
            </a:prstGeom>
            <a:noFill/>
            <a:ln w="9525">
              <a:noFill/>
              <a:miter lim="800000"/>
              <a:headEnd/>
              <a:tailEnd/>
            </a:ln>
          </p:spPr>
          <p:txBody>
            <a:bodyPr wrap="square" lIns="0" tIns="0" rIns="0" bIns="0">
              <a:spAutoFit/>
            </a:bodyPr>
            <a:lstStyle/>
            <a:p>
              <a:pPr algn="ctr">
                <a:spcBef>
                  <a:spcPct val="0"/>
                </a:spcBef>
                <a:buClrTx/>
                <a:buFontTx/>
                <a:buNone/>
              </a:pPr>
              <a:r>
                <a:rPr lang="en-US" sz="900" b="1" dirty="0">
                  <a:solidFill>
                    <a:srgbClr val="000000"/>
                  </a:solidFill>
                </a:rPr>
                <a:t>FC Frame</a:t>
              </a:r>
              <a:endParaRPr lang="en-US" sz="900" dirty="0"/>
            </a:p>
          </p:txBody>
        </p:sp>
        <p:sp>
          <p:nvSpPr>
            <p:cNvPr id="82" name="Rectangle 370"/>
            <p:cNvSpPr>
              <a:spLocks noChangeArrowheads="1"/>
            </p:cNvSpPr>
            <p:nvPr/>
          </p:nvSpPr>
          <p:spPr bwMode="auto">
            <a:xfrm>
              <a:off x="7137320" y="2895000"/>
              <a:ext cx="1454406" cy="138499"/>
            </a:xfrm>
            <a:prstGeom prst="rect">
              <a:avLst/>
            </a:prstGeom>
            <a:noFill/>
            <a:ln w="9525">
              <a:noFill/>
              <a:miter lim="800000"/>
              <a:headEnd/>
              <a:tailEnd/>
            </a:ln>
          </p:spPr>
          <p:txBody>
            <a:bodyPr wrap="square" lIns="0" tIns="0" rIns="0" bIns="0">
              <a:spAutoFit/>
            </a:bodyPr>
            <a:lstStyle/>
            <a:p>
              <a:pPr algn="ctr">
                <a:spcBef>
                  <a:spcPct val="0"/>
                </a:spcBef>
                <a:buClrTx/>
                <a:buFontTx/>
                <a:buNone/>
              </a:pPr>
              <a:r>
                <a:rPr lang="en-US" sz="900" b="1" dirty="0">
                  <a:solidFill>
                    <a:srgbClr val="000000"/>
                  </a:solidFill>
                </a:rPr>
                <a:t>FC Address = 011C00</a:t>
              </a:r>
              <a:endParaRPr lang="en-US" sz="900" dirty="0"/>
            </a:p>
          </p:txBody>
        </p:sp>
        <p:sp>
          <p:nvSpPr>
            <p:cNvPr id="83" name="Rectangle 370"/>
            <p:cNvSpPr>
              <a:spLocks noChangeArrowheads="1"/>
            </p:cNvSpPr>
            <p:nvPr/>
          </p:nvSpPr>
          <p:spPr bwMode="auto">
            <a:xfrm>
              <a:off x="503503" y="2394808"/>
              <a:ext cx="1454406" cy="276999"/>
            </a:xfrm>
            <a:prstGeom prst="rect">
              <a:avLst/>
            </a:prstGeom>
            <a:noFill/>
            <a:ln w="9525">
              <a:noFill/>
              <a:miter lim="800000"/>
              <a:headEnd/>
              <a:tailEnd/>
            </a:ln>
          </p:spPr>
          <p:txBody>
            <a:bodyPr wrap="square" lIns="0" tIns="0" rIns="0" bIns="0">
              <a:spAutoFit/>
            </a:bodyPr>
            <a:lstStyle/>
            <a:p>
              <a:pPr algn="ctr">
                <a:spcBef>
                  <a:spcPct val="0"/>
                </a:spcBef>
                <a:buClrTx/>
                <a:buFontTx/>
                <a:buNone/>
              </a:pPr>
              <a:r>
                <a:rPr lang="en-US" sz="900" b="1" dirty="0">
                  <a:solidFill>
                    <a:srgbClr val="000000"/>
                  </a:solidFill>
                </a:rPr>
                <a:t>MAC A</a:t>
              </a:r>
            </a:p>
            <a:p>
              <a:pPr algn="ctr">
                <a:spcBef>
                  <a:spcPct val="0"/>
                </a:spcBef>
                <a:buClrTx/>
                <a:buFontTx/>
                <a:buNone/>
              </a:pPr>
              <a:r>
                <a:rPr lang="en-US" sz="900" b="1" dirty="0">
                  <a:solidFill>
                    <a:srgbClr val="000000"/>
                  </a:solidFill>
                </a:rPr>
                <a:t>FC Address = 050100</a:t>
              </a:r>
              <a:endParaRPr lang="en-US" sz="900" dirty="0"/>
            </a:p>
          </p:txBody>
        </p:sp>
      </p:grpSp>
    </p:spTree>
    <p:custDataLst>
      <p:tags r:id="rId1"/>
    </p:custDataLst>
    <p:extLst>
      <p:ext uri="{BB962C8B-B14F-4D97-AF65-F5344CB8AC3E}">
        <p14:creationId xmlns:p14="http://schemas.microsoft.com/office/powerpoint/2010/main" val="4214476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smtClean="0"/>
              <a:t>During </a:t>
            </a:r>
            <a:r>
              <a:rPr lang="en-US" dirty="0"/>
              <a:t>this lesson the following topics were </a:t>
            </a:r>
            <a:r>
              <a:rPr lang="en-US" dirty="0" smtClean="0"/>
              <a:t>covered:</a:t>
            </a:r>
          </a:p>
          <a:p>
            <a:pPr>
              <a:defRPr/>
            </a:pPr>
            <a:r>
              <a:rPr lang="en-US" dirty="0"/>
              <a:t>FCoE frame structure</a:t>
            </a:r>
          </a:p>
          <a:p>
            <a:pPr>
              <a:defRPr/>
            </a:pPr>
            <a:r>
              <a:rPr lang="en-US" dirty="0"/>
              <a:t>FCoE frame mapping</a:t>
            </a:r>
          </a:p>
          <a:p>
            <a:pPr>
              <a:defRPr/>
            </a:pPr>
            <a:r>
              <a:rPr lang="en-US" dirty="0"/>
              <a:t>FCoE process</a:t>
            </a:r>
          </a:p>
          <a:p>
            <a:pPr>
              <a:defRPr/>
            </a:pPr>
            <a:r>
              <a:rPr lang="en-US" dirty="0"/>
              <a:t>FCoE addressing</a:t>
            </a:r>
          </a:p>
          <a:p>
            <a:pPr>
              <a:defRPr/>
            </a:pPr>
            <a:r>
              <a:rPr lang="en-US" dirty="0"/>
              <a:t>FCoE frame forwarding</a:t>
            </a:r>
          </a:p>
          <a:p>
            <a:pPr marL="457200" lvl="1" indent="0">
              <a:buNone/>
            </a:pPr>
            <a:endParaRPr lang="en-US" dirty="0" smtClean="0"/>
          </a:p>
          <a:p>
            <a:endParaRPr lang="en-US" dirty="0"/>
          </a:p>
        </p:txBody>
      </p:sp>
      <p:sp>
        <p:nvSpPr>
          <p:cNvPr id="2" name="Title 1"/>
          <p:cNvSpPr>
            <a:spLocks noGrp="1"/>
          </p:cNvSpPr>
          <p:nvPr>
            <p:ph type="title"/>
          </p:nvPr>
        </p:nvSpPr>
        <p:spPr/>
        <p:txBody>
          <a:bodyPr/>
          <a:lstStyle/>
          <a:p>
            <a:r>
              <a:rPr lang="en-US" dirty="0" smtClean="0">
                <a:solidFill>
                  <a:srgbClr val="2C95DD"/>
                </a:solidFill>
              </a:rPr>
              <a:t>Lesson 3: Summary</a:t>
            </a:r>
            <a:endParaRPr lang="en-US" dirty="0"/>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spTree>
    <p:custDataLst>
      <p:tags r:id="rId1"/>
    </p:custDataLst>
    <p:extLst>
      <p:ext uri="{BB962C8B-B14F-4D97-AF65-F5344CB8AC3E}">
        <p14:creationId xmlns:p14="http://schemas.microsoft.com/office/powerpoint/2010/main" val="4036413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smtClean="0"/>
              <a:t>Key points covered in this module:</a:t>
            </a:r>
          </a:p>
          <a:p>
            <a:pPr lvl="0"/>
            <a:r>
              <a:rPr lang="en-US" dirty="0" smtClean="0"/>
              <a:t>FCoE </a:t>
            </a:r>
            <a:r>
              <a:rPr lang="en-US" dirty="0"/>
              <a:t>SAN components and connectivity</a:t>
            </a:r>
          </a:p>
          <a:p>
            <a:pPr lvl="0"/>
            <a:r>
              <a:rPr lang="en-US" dirty="0" smtClean="0"/>
              <a:t>Converged </a:t>
            </a:r>
            <a:r>
              <a:rPr lang="en-US" dirty="0"/>
              <a:t>Enhanced Ethernet functionalities</a:t>
            </a:r>
          </a:p>
          <a:p>
            <a:r>
              <a:rPr lang="en-US" dirty="0" smtClean="0"/>
              <a:t>FCoE </a:t>
            </a:r>
            <a:r>
              <a:rPr lang="en-US" dirty="0"/>
              <a:t>architecture</a:t>
            </a:r>
          </a:p>
          <a:p>
            <a:pPr marL="457200" lvl="1" indent="0">
              <a:buNone/>
            </a:pPr>
            <a:endParaRPr lang="en-US" dirty="0" smtClean="0"/>
          </a:p>
          <a:p>
            <a:endParaRPr lang="en-US" dirty="0"/>
          </a:p>
        </p:txBody>
      </p:sp>
      <p:sp>
        <p:nvSpPr>
          <p:cNvPr id="2" name="Title 1"/>
          <p:cNvSpPr>
            <a:spLocks noGrp="1"/>
          </p:cNvSpPr>
          <p:nvPr>
            <p:ph type="title"/>
          </p:nvPr>
        </p:nvSpPr>
        <p:spPr/>
        <p:txBody>
          <a:bodyPr/>
          <a:lstStyle/>
          <a:p>
            <a:r>
              <a:rPr lang="en-US" dirty="0" smtClean="0">
                <a:solidFill>
                  <a:srgbClr val="2C95DD"/>
                </a:solidFill>
              </a:rPr>
              <a:t>Module 5: Summary</a:t>
            </a:r>
            <a:endParaRPr lang="en-US" dirty="0"/>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spTree>
    <p:custDataLst>
      <p:tags r:id="rId1"/>
    </p:custDataLst>
    <p:extLst>
      <p:ext uri="{BB962C8B-B14F-4D97-AF65-F5344CB8AC3E}">
        <p14:creationId xmlns:p14="http://schemas.microsoft.com/office/powerpoint/2010/main" val="4044639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defRPr/>
            </a:pPr>
            <a:r>
              <a:rPr lang="en-US" dirty="0"/>
              <a:t>Upon completion of this module, you </a:t>
            </a:r>
            <a:r>
              <a:rPr lang="en-US" dirty="0" smtClean="0"/>
              <a:t>should be </a:t>
            </a:r>
            <a:r>
              <a:rPr lang="en-US" dirty="0"/>
              <a:t>able to</a:t>
            </a:r>
            <a:r>
              <a:rPr lang="en-US" dirty="0" smtClean="0"/>
              <a:t>:</a:t>
            </a:r>
          </a:p>
          <a:p>
            <a:pPr lvl="0"/>
            <a:r>
              <a:rPr lang="en-US" dirty="0" smtClean="0"/>
              <a:t>List the third platform requirements for SAN</a:t>
            </a:r>
          </a:p>
          <a:p>
            <a:pPr lvl="0"/>
            <a:r>
              <a:rPr lang="en-US" dirty="0" smtClean="0"/>
              <a:t>Describe software-defined networking</a:t>
            </a:r>
          </a:p>
          <a:p>
            <a:pPr lvl="0"/>
            <a:r>
              <a:rPr lang="en-US" dirty="0" smtClean="0"/>
              <a:t>Describe </a:t>
            </a:r>
            <a:r>
              <a:rPr lang="en-US" dirty="0"/>
              <a:t>FC SAN and its components</a:t>
            </a:r>
          </a:p>
          <a:p>
            <a:pPr lvl="0"/>
            <a:r>
              <a:rPr lang="en-US" dirty="0"/>
              <a:t>Describe FC architecture</a:t>
            </a:r>
          </a:p>
          <a:p>
            <a:pPr lvl="0"/>
            <a:r>
              <a:rPr lang="en-US" dirty="0"/>
              <a:t>Describe FC SAN </a:t>
            </a:r>
            <a:r>
              <a:rPr lang="en-US" dirty="0" smtClean="0"/>
              <a:t>topologies, link aggregation, </a:t>
            </a:r>
            <a:r>
              <a:rPr lang="en-US" dirty="0"/>
              <a:t>and zoning</a:t>
            </a:r>
          </a:p>
          <a:p>
            <a:r>
              <a:rPr lang="en-US" dirty="0"/>
              <a:t>Describe virtualization in FC SAN environment</a:t>
            </a:r>
            <a:endParaRPr lang="en-US" dirty="0">
              <a:solidFill>
                <a:schemeClr val="tx1"/>
              </a:solidFill>
            </a:endParaRPr>
          </a:p>
        </p:txBody>
      </p:sp>
      <p:sp>
        <p:nvSpPr>
          <p:cNvPr id="4" name="Title 3"/>
          <p:cNvSpPr>
            <a:spLocks noGrp="1"/>
          </p:cNvSpPr>
          <p:nvPr>
            <p:ph type="title"/>
          </p:nvPr>
        </p:nvSpPr>
        <p:spPr/>
        <p:txBody>
          <a:bodyPr/>
          <a:lstStyle/>
          <a:p>
            <a:endParaRPr lang="en-US" dirty="0"/>
          </a:p>
        </p:txBody>
      </p:sp>
      <p:sp>
        <p:nvSpPr>
          <p:cNvPr id="2" name="Footer Placeholder 1"/>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spTree>
    <p:custDataLst>
      <p:tags r:id="rId1"/>
    </p:custDataLst>
    <p:extLst>
      <p:ext uri="{BB962C8B-B14F-4D97-AF65-F5344CB8AC3E}">
        <p14:creationId xmlns:p14="http://schemas.microsoft.com/office/powerpoint/2010/main" val="2192527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Operation with Cache</a:t>
            </a:r>
          </a:p>
        </p:txBody>
      </p:sp>
      <p:sp>
        <p:nvSpPr>
          <p:cNvPr id="4" name="Footer Placeholder 3"/>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5" name="Group 4"/>
          <p:cNvGrpSpPr/>
          <p:nvPr/>
        </p:nvGrpSpPr>
        <p:grpSpPr>
          <a:xfrm>
            <a:off x="1998324" y="1558248"/>
            <a:ext cx="6729573" cy="4344255"/>
            <a:chOff x="1676400" y="895350"/>
            <a:chExt cx="5638799" cy="4000289"/>
          </a:xfrm>
        </p:grpSpPr>
        <p:sp>
          <p:nvSpPr>
            <p:cNvPr id="12" name="AutoShape 3"/>
            <p:cNvSpPr>
              <a:spLocks noChangeArrowheads="1"/>
            </p:cNvSpPr>
            <p:nvPr/>
          </p:nvSpPr>
          <p:spPr bwMode="auto">
            <a:xfrm>
              <a:off x="1676400" y="3020750"/>
              <a:ext cx="5638799" cy="1874889"/>
            </a:xfrm>
            <a:prstGeom prst="roundRect">
              <a:avLst>
                <a:gd name="adj" fmla="val 9931"/>
              </a:avLst>
            </a:prstGeom>
            <a:solidFill>
              <a:schemeClr val="bg1"/>
            </a:solidFill>
            <a:ln w="12700" algn="ctr">
              <a:solidFill>
                <a:srgbClr val="000814"/>
              </a:solidFill>
              <a:prstDash val="dash"/>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lIns="0" tIns="0" rIns="0" bIns="0" anchor="ctr"/>
            <a:lstStyle/>
            <a:p>
              <a:endParaRPr lang="en-US" sz="1050">
                <a:cs typeface="Calibri" pitchFamily="34" charset="0"/>
              </a:endParaRPr>
            </a:p>
          </p:txBody>
        </p:sp>
        <p:sp>
          <p:nvSpPr>
            <p:cNvPr id="13" name="AutoShape 2"/>
            <p:cNvSpPr>
              <a:spLocks noChangeArrowheads="1"/>
            </p:cNvSpPr>
            <p:nvPr/>
          </p:nvSpPr>
          <p:spPr bwMode="auto">
            <a:xfrm>
              <a:off x="1676400" y="996085"/>
              <a:ext cx="5638799" cy="1835084"/>
            </a:xfrm>
            <a:prstGeom prst="roundRect">
              <a:avLst>
                <a:gd name="adj" fmla="val 9931"/>
              </a:avLst>
            </a:prstGeom>
            <a:solidFill>
              <a:schemeClr val="bg1"/>
            </a:solidFill>
            <a:ln w="12700" algn="ctr">
              <a:solidFill>
                <a:srgbClr val="000814"/>
              </a:solidFill>
              <a:prstDash val="dash"/>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lIns="0" tIns="0" rIns="0" bIns="0" anchor="ctr"/>
            <a:lstStyle/>
            <a:p>
              <a:endParaRPr lang="en-US" sz="1050" dirty="0">
                <a:cs typeface="Calibri" pitchFamily="34" charset="0"/>
              </a:endParaRPr>
            </a:p>
          </p:txBody>
        </p:sp>
        <p:sp>
          <p:nvSpPr>
            <p:cNvPr id="14" name="Line 4"/>
            <p:cNvSpPr>
              <a:spLocks noChangeShapeType="1"/>
            </p:cNvSpPr>
            <p:nvPr/>
          </p:nvSpPr>
          <p:spPr bwMode="auto">
            <a:xfrm>
              <a:off x="2567708" y="3986080"/>
              <a:ext cx="3675783"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lIns="0" tIns="0" rIns="0" bIns="0"/>
            <a:lstStyle/>
            <a:p>
              <a:endParaRPr lang="en-US" sz="1050">
                <a:cs typeface="Calibri" pitchFamily="34" charset="0"/>
              </a:endParaRPr>
            </a:p>
          </p:txBody>
        </p:sp>
        <p:sp>
          <p:nvSpPr>
            <p:cNvPr id="15" name="Line 8"/>
            <p:cNvSpPr>
              <a:spLocks noChangeShapeType="1"/>
            </p:cNvSpPr>
            <p:nvPr/>
          </p:nvSpPr>
          <p:spPr bwMode="auto">
            <a:xfrm>
              <a:off x="2241616" y="1918027"/>
              <a:ext cx="4043362"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lIns="0" tIns="0" rIns="0" bIns="0"/>
            <a:lstStyle/>
            <a:p>
              <a:endParaRPr lang="en-US" sz="1050">
                <a:cs typeface="Calibri" pitchFamily="34" charset="0"/>
              </a:endParaRPr>
            </a:p>
          </p:txBody>
        </p:sp>
        <p:sp>
          <p:nvSpPr>
            <p:cNvPr id="16" name="Text Box 9"/>
            <p:cNvSpPr txBox="1">
              <a:spLocks noChangeArrowheads="1"/>
            </p:cNvSpPr>
            <p:nvPr/>
          </p:nvSpPr>
          <p:spPr bwMode="auto">
            <a:xfrm>
              <a:off x="3927252" y="1308933"/>
              <a:ext cx="931344" cy="12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00"/>
                  </a:solidFill>
                  <a:miter lim="800000"/>
                  <a:headEnd/>
                  <a:tailEnd type="none" w="lg" len="me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lIns="0" tIns="0" rIns="0" bIns="0">
              <a:spAutoFit/>
            </a:bodyPr>
            <a:lstStyle>
              <a:lvl1pPr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lnSpc>
                  <a:spcPct val="90000"/>
                </a:lnSpc>
                <a:spcBef>
                  <a:spcPct val="50000"/>
                </a:spcBef>
              </a:pPr>
              <a:r>
                <a:rPr lang="en-US" sz="900" dirty="0">
                  <a:solidFill>
                    <a:srgbClr val="000204"/>
                  </a:solidFill>
                  <a:latin typeface="+mn-lt"/>
                  <a:cs typeface="Calibri" pitchFamily="34" charset="0"/>
                </a:rPr>
                <a:t>Data found in cache</a:t>
              </a:r>
            </a:p>
          </p:txBody>
        </p:sp>
        <p:sp>
          <p:nvSpPr>
            <p:cNvPr id="17" name="Text Box 12"/>
            <p:cNvSpPr txBox="1">
              <a:spLocks noChangeArrowheads="1"/>
            </p:cNvSpPr>
            <p:nvPr/>
          </p:nvSpPr>
          <p:spPr bwMode="auto">
            <a:xfrm>
              <a:off x="2829481" y="1621427"/>
              <a:ext cx="957279" cy="12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204"/>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lnSpc>
                  <a:spcPct val="90000"/>
                </a:lnSpc>
                <a:spcBef>
                  <a:spcPct val="50000"/>
                </a:spcBef>
              </a:pPr>
              <a:r>
                <a:rPr lang="en-US" sz="900" dirty="0">
                  <a:solidFill>
                    <a:srgbClr val="000000"/>
                  </a:solidFill>
                  <a:latin typeface="+mn-lt"/>
                  <a:cs typeface="Calibri" pitchFamily="34" charset="0"/>
                </a:rPr>
                <a:t>1. Read Request</a:t>
              </a:r>
            </a:p>
          </p:txBody>
        </p:sp>
        <p:sp>
          <p:nvSpPr>
            <p:cNvPr id="18" name="Rectangle 13"/>
            <p:cNvSpPr>
              <a:spLocks noChangeArrowheads="1"/>
            </p:cNvSpPr>
            <p:nvPr/>
          </p:nvSpPr>
          <p:spPr bwMode="auto">
            <a:xfrm>
              <a:off x="4026145" y="1862323"/>
              <a:ext cx="65" cy="161583"/>
            </a:xfrm>
            <a:prstGeom prst="rect">
              <a:avLst/>
            </a:prstGeom>
            <a:ln/>
            <a:extLst/>
          </p:spPr>
          <p:style>
            <a:lnRef idx="0">
              <a:schemeClr val="accent1"/>
            </a:lnRef>
            <a:fillRef idx="3">
              <a:schemeClr val="accent1"/>
            </a:fillRef>
            <a:effectRef idx="3">
              <a:schemeClr val="accent1"/>
            </a:effectRef>
            <a:fontRef idx="minor">
              <a:schemeClr val="lt1"/>
            </a:fontRef>
          </p:style>
          <p:txBody>
            <a:bodyPr wrap="none" lIns="0" tIns="0" rIns="0" bIns="0" anchor="ctr">
              <a:spAutoFit/>
            </a:bodyPr>
            <a:lstStyle/>
            <a:p>
              <a:endParaRPr lang="en-US" sz="1050">
                <a:cs typeface="Calibri" pitchFamily="34" charset="0"/>
              </a:endParaRPr>
            </a:p>
          </p:txBody>
        </p:sp>
        <p:sp>
          <p:nvSpPr>
            <p:cNvPr id="19" name="Rectangle 18"/>
            <p:cNvSpPr>
              <a:spLocks noChangeArrowheads="1"/>
            </p:cNvSpPr>
            <p:nvPr/>
          </p:nvSpPr>
          <p:spPr bwMode="auto">
            <a:xfrm>
              <a:off x="4004641" y="1520186"/>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20" name="Rectangle 19"/>
            <p:cNvSpPr>
              <a:spLocks noChangeArrowheads="1"/>
            </p:cNvSpPr>
            <p:nvPr/>
          </p:nvSpPr>
          <p:spPr bwMode="auto">
            <a:xfrm>
              <a:off x="4101412" y="1520186"/>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21" name="Rectangle 20"/>
            <p:cNvSpPr>
              <a:spLocks noChangeArrowheads="1"/>
            </p:cNvSpPr>
            <p:nvPr/>
          </p:nvSpPr>
          <p:spPr bwMode="auto">
            <a:xfrm>
              <a:off x="4198185" y="1520186"/>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22" name="Rectangle 21"/>
            <p:cNvSpPr>
              <a:spLocks noChangeArrowheads="1"/>
            </p:cNvSpPr>
            <p:nvPr/>
          </p:nvSpPr>
          <p:spPr bwMode="auto">
            <a:xfrm>
              <a:off x="4294956" y="1520186"/>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23" name="Rectangle 22"/>
            <p:cNvSpPr>
              <a:spLocks noChangeArrowheads="1"/>
            </p:cNvSpPr>
            <p:nvPr/>
          </p:nvSpPr>
          <p:spPr bwMode="auto">
            <a:xfrm>
              <a:off x="4391729" y="1520186"/>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24" name="Rectangle 23"/>
            <p:cNvSpPr>
              <a:spLocks noChangeArrowheads="1"/>
            </p:cNvSpPr>
            <p:nvPr/>
          </p:nvSpPr>
          <p:spPr bwMode="auto">
            <a:xfrm>
              <a:off x="4488500" y="1520186"/>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25" name="Rectangle 24"/>
            <p:cNvSpPr>
              <a:spLocks noChangeArrowheads="1"/>
            </p:cNvSpPr>
            <p:nvPr/>
          </p:nvSpPr>
          <p:spPr bwMode="auto">
            <a:xfrm>
              <a:off x="4585273" y="1520186"/>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26" name="Rectangle 25"/>
            <p:cNvSpPr>
              <a:spLocks noChangeArrowheads="1"/>
            </p:cNvSpPr>
            <p:nvPr/>
          </p:nvSpPr>
          <p:spPr bwMode="auto">
            <a:xfrm>
              <a:off x="4682044" y="1520186"/>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27" name="Rectangle 25"/>
            <p:cNvSpPr>
              <a:spLocks noChangeArrowheads="1"/>
            </p:cNvSpPr>
            <p:nvPr/>
          </p:nvSpPr>
          <p:spPr bwMode="auto">
            <a:xfrm>
              <a:off x="4004641" y="1616959"/>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28" name="Rectangle 26"/>
            <p:cNvSpPr>
              <a:spLocks noChangeArrowheads="1"/>
            </p:cNvSpPr>
            <p:nvPr/>
          </p:nvSpPr>
          <p:spPr bwMode="auto">
            <a:xfrm>
              <a:off x="4101412" y="1616959"/>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29" name="Rectangle 27"/>
            <p:cNvSpPr>
              <a:spLocks noChangeArrowheads="1"/>
            </p:cNvSpPr>
            <p:nvPr/>
          </p:nvSpPr>
          <p:spPr bwMode="auto">
            <a:xfrm>
              <a:off x="4198185" y="1616959"/>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30" name="Rectangle 28"/>
            <p:cNvSpPr>
              <a:spLocks noChangeArrowheads="1"/>
            </p:cNvSpPr>
            <p:nvPr/>
          </p:nvSpPr>
          <p:spPr bwMode="auto">
            <a:xfrm>
              <a:off x="4294956" y="1616959"/>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31" name="Rectangle 29"/>
            <p:cNvSpPr>
              <a:spLocks noChangeArrowheads="1"/>
            </p:cNvSpPr>
            <p:nvPr/>
          </p:nvSpPr>
          <p:spPr bwMode="auto">
            <a:xfrm>
              <a:off x="4391729" y="1616959"/>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32" name="Rectangle 30"/>
            <p:cNvSpPr>
              <a:spLocks noChangeArrowheads="1"/>
            </p:cNvSpPr>
            <p:nvPr/>
          </p:nvSpPr>
          <p:spPr bwMode="auto">
            <a:xfrm>
              <a:off x="4488500" y="1616959"/>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33" name="Rectangle 31"/>
            <p:cNvSpPr>
              <a:spLocks noChangeArrowheads="1"/>
            </p:cNvSpPr>
            <p:nvPr/>
          </p:nvSpPr>
          <p:spPr bwMode="auto">
            <a:xfrm>
              <a:off x="4585273" y="1616959"/>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34" name="Rectangle 32"/>
            <p:cNvSpPr>
              <a:spLocks noChangeArrowheads="1"/>
            </p:cNvSpPr>
            <p:nvPr/>
          </p:nvSpPr>
          <p:spPr bwMode="auto">
            <a:xfrm>
              <a:off x="4682044" y="1616959"/>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35" name="Rectangle 34"/>
            <p:cNvSpPr>
              <a:spLocks noChangeArrowheads="1"/>
            </p:cNvSpPr>
            <p:nvPr/>
          </p:nvSpPr>
          <p:spPr bwMode="auto">
            <a:xfrm>
              <a:off x="4004641" y="1713730"/>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36" name="Rectangle 35"/>
            <p:cNvSpPr>
              <a:spLocks noChangeArrowheads="1"/>
            </p:cNvSpPr>
            <p:nvPr/>
          </p:nvSpPr>
          <p:spPr bwMode="auto">
            <a:xfrm>
              <a:off x="4101412" y="1713730"/>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37" name="Rectangle 36"/>
            <p:cNvSpPr>
              <a:spLocks noChangeArrowheads="1"/>
            </p:cNvSpPr>
            <p:nvPr/>
          </p:nvSpPr>
          <p:spPr bwMode="auto">
            <a:xfrm>
              <a:off x="4198185" y="1713730"/>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38" name="Rectangle 37"/>
            <p:cNvSpPr>
              <a:spLocks noChangeArrowheads="1"/>
            </p:cNvSpPr>
            <p:nvPr/>
          </p:nvSpPr>
          <p:spPr bwMode="auto">
            <a:xfrm>
              <a:off x="4294956" y="1713730"/>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39" name="Rectangle 38"/>
            <p:cNvSpPr>
              <a:spLocks noChangeArrowheads="1"/>
            </p:cNvSpPr>
            <p:nvPr/>
          </p:nvSpPr>
          <p:spPr bwMode="auto">
            <a:xfrm>
              <a:off x="4391729" y="1713730"/>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40" name="Rectangle 39"/>
            <p:cNvSpPr>
              <a:spLocks noChangeArrowheads="1"/>
            </p:cNvSpPr>
            <p:nvPr/>
          </p:nvSpPr>
          <p:spPr bwMode="auto">
            <a:xfrm>
              <a:off x="4488500" y="1713730"/>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41" name="Rectangle 40"/>
            <p:cNvSpPr>
              <a:spLocks noChangeArrowheads="1"/>
            </p:cNvSpPr>
            <p:nvPr/>
          </p:nvSpPr>
          <p:spPr bwMode="auto">
            <a:xfrm>
              <a:off x="4585273" y="1713730"/>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42" name="Rectangle 41"/>
            <p:cNvSpPr>
              <a:spLocks noChangeArrowheads="1"/>
            </p:cNvSpPr>
            <p:nvPr/>
          </p:nvSpPr>
          <p:spPr bwMode="auto">
            <a:xfrm>
              <a:off x="4682044" y="1713730"/>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43" name="Rectangle 43"/>
            <p:cNvSpPr>
              <a:spLocks noChangeArrowheads="1"/>
            </p:cNvSpPr>
            <p:nvPr/>
          </p:nvSpPr>
          <p:spPr bwMode="auto">
            <a:xfrm>
              <a:off x="4004641" y="1810503"/>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44" name="Rectangle 44"/>
            <p:cNvSpPr>
              <a:spLocks noChangeArrowheads="1"/>
            </p:cNvSpPr>
            <p:nvPr/>
          </p:nvSpPr>
          <p:spPr bwMode="auto">
            <a:xfrm>
              <a:off x="4101412" y="1810503"/>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45" name="Rectangle 45"/>
            <p:cNvSpPr>
              <a:spLocks noChangeArrowheads="1"/>
            </p:cNvSpPr>
            <p:nvPr/>
          </p:nvSpPr>
          <p:spPr bwMode="auto">
            <a:xfrm>
              <a:off x="4198185" y="1810503"/>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46" name="Rectangle 46"/>
            <p:cNvSpPr>
              <a:spLocks noChangeArrowheads="1"/>
            </p:cNvSpPr>
            <p:nvPr/>
          </p:nvSpPr>
          <p:spPr bwMode="auto">
            <a:xfrm>
              <a:off x="4294956" y="1810503"/>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47" name="Rectangle 47"/>
            <p:cNvSpPr>
              <a:spLocks noChangeArrowheads="1"/>
            </p:cNvSpPr>
            <p:nvPr/>
          </p:nvSpPr>
          <p:spPr bwMode="auto">
            <a:xfrm>
              <a:off x="4391729" y="1810503"/>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48" name="Rectangle 48"/>
            <p:cNvSpPr>
              <a:spLocks noChangeArrowheads="1"/>
            </p:cNvSpPr>
            <p:nvPr/>
          </p:nvSpPr>
          <p:spPr bwMode="auto">
            <a:xfrm>
              <a:off x="4488500" y="1810503"/>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49" name="Rectangle 49"/>
            <p:cNvSpPr>
              <a:spLocks noChangeArrowheads="1"/>
            </p:cNvSpPr>
            <p:nvPr/>
          </p:nvSpPr>
          <p:spPr bwMode="auto">
            <a:xfrm>
              <a:off x="4585273" y="1810503"/>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50" name="Rectangle 50"/>
            <p:cNvSpPr>
              <a:spLocks noChangeArrowheads="1"/>
            </p:cNvSpPr>
            <p:nvPr/>
          </p:nvSpPr>
          <p:spPr bwMode="auto">
            <a:xfrm>
              <a:off x="4682044" y="1810503"/>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51" name="Rectangle 52"/>
            <p:cNvSpPr>
              <a:spLocks noChangeArrowheads="1"/>
            </p:cNvSpPr>
            <p:nvPr/>
          </p:nvSpPr>
          <p:spPr bwMode="auto">
            <a:xfrm>
              <a:off x="4004641" y="1907274"/>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52" name="Rectangle 53"/>
            <p:cNvSpPr>
              <a:spLocks noChangeArrowheads="1"/>
            </p:cNvSpPr>
            <p:nvPr/>
          </p:nvSpPr>
          <p:spPr bwMode="auto">
            <a:xfrm>
              <a:off x="4101412" y="1907274"/>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53" name="Rectangle 54"/>
            <p:cNvSpPr>
              <a:spLocks noChangeArrowheads="1"/>
            </p:cNvSpPr>
            <p:nvPr/>
          </p:nvSpPr>
          <p:spPr bwMode="auto">
            <a:xfrm>
              <a:off x="4198185" y="1907274"/>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54" name="Rectangle 55"/>
            <p:cNvSpPr>
              <a:spLocks noChangeArrowheads="1"/>
            </p:cNvSpPr>
            <p:nvPr/>
          </p:nvSpPr>
          <p:spPr bwMode="auto">
            <a:xfrm>
              <a:off x="4294956" y="1907274"/>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55" name="Rectangle 56"/>
            <p:cNvSpPr>
              <a:spLocks noChangeArrowheads="1"/>
            </p:cNvSpPr>
            <p:nvPr/>
          </p:nvSpPr>
          <p:spPr bwMode="auto">
            <a:xfrm>
              <a:off x="4391729" y="1907274"/>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56" name="Rectangle 57"/>
            <p:cNvSpPr>
              <a:spLocks noChangeArrowheads="1"/>
            </p:cNvSpPr>
            <p:nvPr/>
          </p:nvSpPr>
          <p:spPr bwMode="auto">
            <a:xfrm>
              <a:off x="4488500" y="1907274"/>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57" name="Rectangle 58"/>
            <p:cNvSpPr>
              <a:spLocks noChangeArrowheads="1"/>
            </p:cNvSpPr>
            <p:nvPr/>
          </p:nvSpPr>
          <p:spPr bwMode="auto">
            <a:xfrm>
              <a:off x="4585273" y="1907274"/>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58" name="Rectangle 59"/>
            <p:cNvSpPr>
              <a:spLocks noChangeArrowheads="1"/>
            </p:cNvSpPr>
            <p:nvPr/>
          </p:nvSpPr>
          <p:spPr bwMode="auto">
            <a:xfrm>
              <a:off x="4682044" y="1907274"/>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59" name="Rectangle 61"/>
            <p:cNvSpPr>
              <a:spLocks noChangeArrowheads="1"/>
            </p:cNvSpPr>
            <p:nvPr/>
          </p:nvSpPr>
          <p:spPr bwMode="auto">
            <a:xfrm>
              <a:off x="4004641" y="2004047"/>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60" name="Rectangle 62"/>
            <p:cNvSpPr>
              <a:spLocks noChangeArrowheads="1"/>
            </p:cNvSpPr>
            <p:nvPr/>
          </p:nvSpPr>
          <p:spPr bwMode="auto">
            <a:xfrm>
              <a:off x="4101412" y="2004047"/>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61" name="Rectangle 63"/>
            <p:cNvSpPr>
              <a:spLocks noChangeArrowheads="1"/>
            </p:cNvSpPr>
            <p:nvPr/>
          </p:nvSpPr>
          <p:spPr bwMode="auto">
            <a:xfrm>
              <a:off x="4198185" y="2004047"/>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62" name="Rectangle 64"/>
            <p:cNvSpPr>
              <a:spLocks noChangeArrowheads="1"/>
            </p:cNvSpPr>
            <p:nvPr/>
          </p:nvSpPr>
          <p:spPr bwMode="auto">
            <a:xfrm>
              <a:off x="4294956" y="2004047"/>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63" name="Rectangle 65"/>
            <p:cNvSpPr>
              <a:spLocks noChangeArrowheads="1"/>
            </p:cNvSpPr>
            <p:nvPr/>
          </p:nvSpPr>
          <p:spPr bwMode="auto">
            <a:xfrm>
              <a:off x="4391729" y="2004047"/>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64" name="Rectangle 66"/>
            <p:cNvSpPr>
              <a:spLocks noChangeArrowheads="1"/>
            </p:cNvSpPr>
            <p:nvPr/>
          </p:nvSpPr>
          <p:spPr bwMode="auto">
            <a:xfrm>
              <a:off x="4488500" y="2004047"/>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65" name="Rectangle 67"/>
            <p:cNvSpPr>
              <a:spLocks noChangeArrowheads="1"/>
            </p:cNvSpPr>
            <p:nvPr/>
          </p:nvSpPr>
          <p:spPr bwMode="auto">
            <a:xfrm>
              <a:off x="4585273" y="2004047"/>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66" name="Rectangle 68"/>
            <p:cNvSpPr>
              <a:spLocks noChangeArrowheads="1"/>
            </p:cNvSpPr>
            <p:nvPr/>
          </p:nvSpPr>
          <p:spPr bwMode="auto">
            <a:xfrm>
              <a:off x="4682044" y="2004047"/>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67" name="Rectangle 70"/>
            <p:cNvSpPr>
              <a:spLocks noChangeArrowheads="1"/>
            </p:cNvSpPr>
            <p:nvPr/>
          </p:nvSpPr>
          <p:spPr bwMode="auto">
            <a:xfrm>
              <a:off x="4004641" y="2100818"/>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68" name="Rectangle 71"/>
            <p:cNvSpPr>
              <a:spLocks noChangeArrowheads="1"/>
            </p:cNvSpPr>
            <p:nvPr/>
          </p:nvSpPr>
          <p:spPr bwMode="auto">
            <a:xfrm>
              <a:off x="4101412" y="2100818"/>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69" name="Rectangle 72"/>
            <p:cNvSpPr>
              <a:spLocks noChangeArrowheads="1"/>
            </p:cNvSpPr>
            <p:nvPr/>
          </p:nvSpPr>
          <p:spPr bwMode="auto">
            <a:xfrm>
              <a:off x="4198185" y="2100818"/>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70" name="Rectangle 73"/>
            <p:cNvSpPr>
              <a:spLocks noChangeArrowheads="1"/>
            </p:cNvSpPr>
            <p:nvPr/>
          </p:nvSpPr>
          <p:spPr bwMode="auto">
            <a:xfrm>
              <a:off x="4294956" y="2100818"/>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71" name="Rectangle 74"/>
            <p:cNvSpPr>
              <a:spLocks noChangeArrowheads="1"/>
            </p:cNvSpPr>
            <p:nvPr/>
          </p:nvSpPr>
          <p:spPr bwMode="auto">
            <a:xfrm>
              <a:off x="4391729" y="2100818"/>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72" name="Rectangle 75"/>
            <p:cNvSpPr>
              <a:spLocks noChangeArrowheads="1"/>
            </p:cNvSpPr>
            <p:nvPr/>
          </p:nvSpPr>
          <p:spPr bwMode="auto">
            <a:xfrm>
              <a:off x="4488500" y="2100818"/>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73" name="Rectangle 76"/>
            <p:cNvSpPr>
              <a:spLocks noChangeArrowheads="1"/>
            </p:cNvSpPr>
            <p:nvPr/>
          </p:nvSpPr>
          <p:spPr bwMode="auto">
            <a:xfrm>
              <a:off x="4585273" y="2100818"/>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74" name="Rectangle 77"/>
            <p:cNvSpPr>
              <a:spLocks noChangeArrowheads="1"/>
            </p:cNvSpPr>
            <p:nvPr/>
          </p:nvSpPr>
          <p:spPr bwMode="auto">
            <a:xfrm>
              <a:off x="4682044" y="2100818"/>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75" name="Rectangle 79"/>
            <p:cNvSpPr>
              <a:spLocks noChangeArrowheads="1"/>
            </p:cNvSpPr>
            <p:nvPr/>
          </p:nvSpPr>
          <p:spPr bwMode="auto">
            <a:xfrm>
              <a:off x="4004641" y="2197591"/>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76" name="Rectangle 80"/>
            <p:cNvSpPr>
              <a:spLocks noChangeArrowheads="1"/>
            </p:cNvSpPr>
            <p:nvPr/>
          </p:nvSpPr>
          <p:spPr bwMode="auto">
            <a:xfrm>
              <a:off x="4101412" y="2197591"/>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77" name="Rectangle 81"/>
            <p:cNvSpPr>
              <a:spLocks noChangeArrowheads="1"/>
            </p:cNvSpPr>
            <p:nvPr/>
          </p:nvSpPr>
          <p:spPr bwMode="auto">
            <a:xfrm>
              <a:off x="4198185" y="2197591"/>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78" name="Rectangle 82"/>
            <p:cNvSpPr>
              <a:spLocks noChangeArrowheads="1"/>
            </p:cNvSpPr>
            <p:nvPr/>
          </p:nvSpPr>
          <p:spPr bwMode="auto">
            <a:xfrm>
              <a:off x="4294956" y="2197591"/>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79" name="Rectangle 83"/>
            <p:cNvSpPr>
              <a:spLocks noChangeArrowheads="1"/>
            </p:cNvSpPr>
            <p:nvPr/>
          </p:nvSpPr>
          <p:spPr bwMode="auto">
            <a:xfrm>
              <a:off x="4391729" y="2197591"/>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80" name="Rectangle 84"/>
            <p:cNvSpPr>
              <a:spLocks noChangeArrowheads="1"/>
            </p:cNvSpPr>
            <p:nvPr/>
          </p:nvSpPr>
          <p:spPr bwMode="auto">
            <a:xfrm>
              <a:off x="4488500" y="2197591"/>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81" name="Rectangle 85"/>
            <p:cNvSpPr>
              <a:spLocks noChangeArrowheads="1"/>
            </p:cNvSpPr>
            <p:nvPr/>
          </p:nvSpPr>
          <p:spPr bwMode="auto">
            <a:xfrm>
              <a:off x="4585273" y="2197591"/>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82" name="Rectangle 86"/>
            <p:cNvSpPr>
              <a:spLocks noChangeArrowheads="1"/>
            </p:cNvSpPr>
            <p:nvPr/>
          </p:nvSpPr>
          <p:spPr bwMode="auto">
            <a:xfrm>
              <a:off x="4682044" y="2197591"/>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83" name="Rectangle 88"/>
            <p:cNvSpPr>
              <a:spLocks noChangeArrowheads="1"/>
            </p:cNvSpPr>
            <p:nvPr/>
          </p:nvSpPr>
          <p:spPr bwMode="auto">
            <a:xfrm>
              <a:off x="4004641" y="1521381"/>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84" name="Rectangle 89"/>
            <p:cNvSpPr>
              <a:spLocks noChangeArrowheads="1"/>
            </p:cNvSpPr>
            <p:nvPr/>
          </p:nvSpPr>
          <p:spPr bwMode="auto">
            <a:xfrm>
              <a:off x="4101412" y="1521381"/>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85" name="Rectangle 90"/>
            <p:cNvSpPr>
              <a:spLocks noChangeArrowheads="1"/>
            </p:cNvSpPr>
            <p:nvPr/>
          </p:nvSpPr>
          <p:spPr bwMode="auto">
            <a:xfrm>
              <a:off x="4198185" y="1521381"/>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86" name="Rectangle 91"/>
            <p:cNvSpPr>
              <a:spLocks noChangeArrowheads="1"/>
            </p:cNvSpPr>
            <p:nvPr/>
          </p:nvSpPr>
          <p:spPr bwMode="auto">
            <a:xfrm>
              <a:off x="4294956" y="1521381"/>
              <a:ext cx="96772" cy="96772"/>
            </a:xfrm>
            <a:prstGeom prst="rect">
              <a:avLst/>
            </a:prstGeom>
            <a:ln>
              <a:headEnd/>
              <a:tailEn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50">
                <a:cs typeface="Calibri" pitchFamily="34" charset="0"/>
              </a:endParaRPr>
            </a:p>
          </p:txBody>
        </p:sp>
        <p:sp>
          <p:nvSpPr>
            <p:cNvPr id="87" name="Rectangle 95"/>
            <p:cNvSpPr>
              <a:spLocks noChangeArrowheads="1"/>
            </p:cNvSpPr>
            <p:nvPr/>
          </p:nvSpPr>
          <p:spPr bwMode="auto">
            <a:xfrm>
              <a:off x="4026145" y="3935156"/>
              <a:ext cx="65" cy="161583"/>
            </a:xfrm>
            <a:prstGeom prst="rect">
              <a:avLst/>
            </a:prstGeom>
            <a:ln/>
            <a:extLst/>
          </p:spPr>
          <p:style>
            <a:lnRef idx="0">
              <a:schemeClr val="accent1"/>
            </a:lnRef>
            <a:fillRef idx="3">
              <a:schemeClr val="accent1"/>
            </a:fillRef>
            <a:effectRef idx="3">
              <a:schemeClr val="accent1"/>
            </a:effectRef>
            <a:fontRef idx="minor">
              <a:schemeClr val="lt1"/>
            </a:fontRef>
          </p:style>
          <p:txBody>
            <a:bodyPr wrap="none" lIns="0" tIns="0" rIns="0" bIns="0" anchor="ctr">
              <a:spAutoFit/>
            </a:bodyPr>
            <a:lstStyle/>
            <a:p>
              <a:endParaRPr lang="en-US" sz="1050">
                <a:cs typeface="Calibri" pitchFamily="34" charset="0"/>
              </a:endParaRPr>
            </a:p>
          </p:txBody>
        </p:sp>
        <p:sp>
          <p:nvSpPr>
            <p:cNvPr id="88" name="Rectangle 98"/>
            <p:cNvSpPr>
              <a:spLocks noChangeArrowheads="1"/>
            </p:cNvSpPr>
            <p:nvPr/>
          </p:nvSpPr>
          <p:spPr bwMode="auto">
            <a:xfrm>
              <a:off x="4004641" y="3593019"/>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89" name="Rectangle 99"/>
            <p:cNvSpPr>
              <a:spLocks noChangeArrowheads="1"/>
            </p:cNvSpPr>
            <p:nvPr/>
          </p:nvSpPr>
          <p:spPr bwMode="auto">
            <a:xfrm>
              <a:off x="4101412" y="3593019"/>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90" name="Rectangle 100"/>
            <p:cNvSpPr>
              <a:spLocks noChangeArrowheads="1"/>
            </p:cNvSpPr>
            <p:nvPr/>
          </p:nvSpPr>
          <p:spPr bwMode="auto">
            <a:xfrm>
              <a:off x="4198185" y="3593019"/>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91" name="Rectangle 101"/>
            <p:cNvSpPr>
              <a:spLocks noChangeArrowheads="1"/>
            </p:cNvSpPr>
            <p:nvPr/>
          </p:nvSpPr>
          <p:spPr bwMode="auto">
            <a:xfrm>
              <a:off x="4294956" y="3593019"/>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92" name="Rectangle 102"/>
            <p:cNvSpPr>
              <a:spLocks noChangeArrowheads="1"/>
            </p:cNvSpPr>
            <p:nvPr/>
          </p:nvSpPr>
          <p:spPr bwMode="auto">
            <a:xfrm>
              <a:off x="4391729" y="3593019"/>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93" name="Rectangle 103"/>
            <p:cNvSpPr>
              <a:spLocks noChangeArrowheads="1"/>
            </p:cNvSpPr>
            <p:nvPr/>
          </p:nvSpPr>
          <p:spPr bwMode="auto">
            <a:xfrm>
              <a:off x="4488500" y="3593019"/>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94" name="Rectangle 104"/>
            <p:cNvSpPr>
              <a:spLocks noChangeArrowheads="1"/>
            </p:cNvSpPr>
            <p:nvPr/>
          </p:nvSpPr>
          <p:spPr bwMode="auto">
            <a:xfrm>
              <a:off x="4585273" y="3593019"/>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95" name="Rectangle 105"/>
            <p:cNvSpPr>
              <a:spLocks noChangeArrowheads="1"/>
            </p:cNvSpPr>
            <p:nvPr/>
          </p:nvSpPr>
          <p:spPr bwMode="auto">
            <a:xfrm>
              <a:off x="4682044" y="3593019"/>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96" name="Rectangle 107"/>
            <p:cNvSpPr>
              <a:spLocks noChangeArrowheads="1"/>
            </p:cNvSpPr>
            <p:nvPr/>
          </p:nvSpPr>
          <p:spPr bwMode="auto">
            <a:xfrm>
              <a:off x="4004641" y="3689791"/>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97" name="Rectangle 108"/>
            <p:cNvSpPr>
              <a:spLocks noChangeArrowheads="1"/>
            </p:cNvSpPr>
            <p:nvPr/>
          </p:nvSpPr>
          <p:spPr bwMode="auto">
            <a:xfrm>
              <a:off x="4101412" y="3689791"/>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98" name="Rectangle 109"/>
            <p:cNvSpPr>
              <a:spLocks noChangeArrowheads="1"/>
            </p:cNvSpPr>
            <p:nvPr/>
          </p:nvSpPr>
          <p:spPr bwMode="auto">
            <a:xfrm>
              <a:off x="4198185" y="3689791"/>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99" name="Rectangle 110"/>
            <p:cNvSpPr>
              <a:spLocks noChangeArrowheads="1"/>
            </p:cNvSpPr>
            <p:nvPr/>
          </p:nvSpPr>
          <p:spPr bwMode="auto">
            <a:xfrm>
              <a:off x="4294956" y="3689791"/>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00" name="Rectangle 111"/>
            <p:cNvSpPr>
              <a:spLocks noChangeArrowheads="1"/>
            </p:cNvSpPr>
            <p:nvPr/>
          </p:nvSpPr>
          <p:spPr bwMode="auto">
            <a:xfrm>
              <a:off x="4391729" y="3689791"/>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01" name="Rectangle 112"/>
            <p:cNvSpPr>
              <a:spLocks noChangeArrowheads="1"/>
            </p:cNvSpPr>
            <p:nvPr/>
          </p:nvSpPr>
          <p:spPr bwMode="auto">
            <a:xfrm>
              <a:off x="4488500" y="3689791"/>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02" name="Rectangle 113"/>
            <p:cNvSpPr>
              <a:spLocks noChangeArrowheads="1"/>
            </p:cNvSpPr>
            <p:nvPr/>
          </p:nvSpPr>
          <p:spPr bwMode="auto">
            <a:xfrm>
              <a:off x="4585273" y="3689791"/>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03" name="Rectangle 114"/>
            <p:cNvSpPr>
              <a:spLocks noChangeArrowheads="1"/>
            </p:cNvSpPr>
            <p:nvPr/>
          </p:nvSpPr>
          <p:spPr bwMode="auto">
            <a:xfrm>
              <a:off x="4682044" y="3689791"/>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04" name="Rectangle 116"/>
            <p:cNvSpPr>
              <a:spLocks noChangeArrowheads="1"/>
            </p:cNvSpPr>
            <p:nvPr/>
          </p:nvSpPr>
          <p:spPr bwMode="auto">
            <a:xfrm>
              <a:off x="4004641" y="3786563"/>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05" name="Rectangle 117"/>
            <p:cNvSpPr>
              <a:spLocks noChangeArrowheads="1"/>
            </p:cNvSpPr>
            <p:nvPr/>
          </p:nvSpPr>
          <p:spPr bwMode="auto">
            <a:xfrm>
              <a:off x="4101412" y="3786563"/>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06" name="Rectangle 118"/>
            <p:cNvSpPr>
              <a:spLocks noChangeArrowheads="1"/>
            </p:cNvSpPr>
            <p:nvPr/>
          </p:nvSpPr>
          <p:spPr bwMode="auto">
            <a:xfrm>
              <a:off x="4198185" y="3786563"/>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07" name="Rectangle 119"/>
            <p:cNvSpPr>
              <a:spLocks noChangeArrowheads="1"/>
            </p:cNvSpPr>
            <p:nvPr/>
          </p:nvSpPr>
          <p:spPr bwMode="auto">
            <a:xfrm>
              <a:off x="4294956" y="3786563"/>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08" name="Rectangle 120"/>
            <p:cNvSpPr>
              <a:spLocks noChangeArrowheads="1"/>
            </p:cNvSpPr>
            <p:nvPr/>
          </p:nvSpPr>
          <p:spPr bwMode="auto">
            <a:xfrm>
              <a:off x="4391729" y="3786563"/>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09" name="Rectangle 121"/>
            <p:cNvSpPr>
              <a:spLocks noChangeArrowheads="1"/>
            </p:cNvSpPr>
            <p:nvPr/>
          </p:nvSpPr>
          <p:spPr bwMode="auto">
            <a:xfrm>
              <a:off x="4488500" y="3786563"/>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10" name="Rectangle 122"/>
            <p:cNvSpPr>
              <a:spLocks noChangeArrowheads="1"/>
            </p:cNvSpPr>
            <p:nvPr/>
          </p:nvSpPr>
          <p:spPr bwMode="auto">
            <a:xfrm>
              <a:off x="4585273" y="3786563"/>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11" name="Rectangle 123"/>
            <p:cNvSpPr>
              <a:spLocks noChangeArrowheads="1"/>
            </p:cNvSpPr>
            <p:nvPr/>
          </p:nvSpPr>
          <p:spPr bwMode="auto">
            <a:xfrm>
              <a:off x="4682044" y="3786563"/>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12" name="Rectangle 125"/>
            <p:cNvSpPr>
              <a:spLocks noChangeArrowheads="1"/>
            </p:cNvSpPr>
            <p:nvPr/>
          </p:nvSpPr>
          <p:spPr bwMode="auto">
            <a:xfrm>
              <a:off x="4004641" y="3883335"/>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13" name="Rectangle 126"/>
            <p:cNvSpPr>
              <a:spLocks noChangeArrowheads="1"/>
            </p:cNvSpPr>
            <p:nvPr/>
          </p:nvSpPr>
          <p:spPr bwMode="auto">
            <a:xfrm>
              <a:off x="4101412" y="3883335"/>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14" name="Rectangle 127"/>
            <p:cNvSpPr>
              <a:spLocks noChangeArrowheads="1"/>
            </p:cNvSpPr>
            <p:nvPr/>
          </p:nvSpPr>
          <p:spPr bwMode="auto">
            <a:xfrm>
              <a:off x="4198185" y="3883335"/>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15" name="Rectangle 128"/>
            <p:cNvSpPr>
              <a:spLocks noChangeArrowheads="1"/>
            </p:cNvSpPr>
            <p:nvPr/>
          </p:nvSpPr>
          <p:spPr bwMode="auto">
            <a:xfrm>
              <a:off x="4294956" y="3883335"/>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16" name="Rectangle 129"/>
            <p:cNvSpPr>
              <a:spLocks noChangeArrowheads="1"/>
            </p:cNvSpPr>
            <p:nvPr/>
          </p:nvSpPr>
          <p:spPr bwMode="auto">
            <a:xfrm>
              <a:off x="4391729" y="3883335"/>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17" name="Rectangle 130"/>
            <p:cNvSpPr>
              <a:spLocks noChangeArrowheads="1"/>
            </p:cNvSpPr>
            <p:nvPr/>
          </p:nvSpPr>
          <p:spPr bwMode="auto">
            <a:xfrm>
              <a:off x="4488500" y="3883335"/>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18" name="Rectangle 131"/>
            <p:cNvSpPr>
              <a:spLocks noChangeArrowheads="1"/>
            </p:cNvSpPr>
            <p:nvPr/>
          </p:nvSpPr>
          <p:spPr bwMode="auto">
            <a:xfrm>
              <a:off x="4585273" y="3883335"/>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19" name="Rectangle 132"/>
            <p:cNvSpPr>
              <a:spLocks noChangeArrowheads="1"/>
            </p:cNvSpPr>
            <p:nvPr/>
          </p:nvSpPr>
          <p:spPr bwMode="auto">
            <a:xfrm>
              <a:off x="4682044" y="3883335"/>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20" name="Rectangle 134"/>
            <p:cNvSpPr>
              <a:spLocks noChangeArrowheads="1"/>
            </p:cNvSpPr>
            <p:nvPr/>
          </p:nvSpPr>
          <p:spPr bwMode="auto">
            <a:xfrm>
              <a:off x="4004641" y="3980107"/>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21" name="Rectangle 135"/>
            <p:cNvSpPr>
              <a:spLocks noChangeArrowheads="1"/>
            </p:cNvSpPr>
            <p:nvPr/>
          </p:nvSpPr>
          <p:spPr bwMode="auto">
            <a:xfrm>
              <a:off x="4101412" y="3980107"/>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22" name="Rectangle 136"/>
            <p:cNvSpPr>
              <a:spLocks noChangeArrowheads="1"/>
            </p:cNvSpPr>
            <p:nvPr/>
          </p:nvSpPr>
          <p:spPr bwMode="auto">
            <a:xfrm>
              <a:off x="4198185" y="3980107"/>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23" name="Rectangle 137"/>
            <p:cNvSpPr>
              <a:spLocks noChangeArrowheads="1"/>
            </p:cNvSpPr>
            <p:nvPr/>
          </p:nvSpPr>
          <p:spPr bwMode="auto">
            <a:xfrm>
              <a:off x="4294956" y="3980107"/>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24" name="Rectangle 138"/>
            <p:cNvSpPr>
              <a:spLocks noChangeArrowheads="1"/>
            </p:cNvSpPr>
            <p:nvPr/>
          </p:nvSpPr>
          <p:spPr bwMode="auto">
            <a:xfrm>
              <a:off x="4391729" y="3980107"/>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25" name="Rectangle 139"/>
            <p:cNvSpPr>
              <a:spLocks noChangeArrowheads="1"/>
            </p:cNvSpPr>
            <p:nvPr/>
          </p:nvSpPr>
          <p:spPr bwMode="auto">
            <a:xfrm>
              <a:off x="4488500" y="3980107"/>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26" name="Rectangle 140"/>
            <p:cNvSpPr>
              <a:spLocks noChangeArrowheads="1"/>
            </p:cNvSpPr>
            <p:nvPr/>
          </p:nvSpPr>
          <p:spPr bwMode="auto">
            <a:xfrm>
              <a:off x="4585273" y="3980107"/>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27" name="Rectangle 141"/>
            <p:cNvSpPr>
              <a:spLocks noChangeArrowheads="1"/>
            </p:cNvSpPr>
            <p:nvPr/>
          </p:nvSpPr>
          <p:spPr bwMode="auto">
            <a:xfrm>
              <a:off x="4682044" y="3980107"/>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28" name="Rectangle 143"/>
            <p:cNvSpPr>
              <a:spLocks noChangeArrowheads="1"/>
            </p:cNvSpPr>
            <p:nvPr/>
          </p:nvSpPr>
          <p:spPr bwMode="auto">
            <a:xfrm>
              <a:off x="4004641" y="4076879"/>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29" name="Rectangle 144"/>
            <p:cNvSpPr>
              <a:spLocks noChangeArrowheads="1"/>
            </p:cNvSpPr>
            <p:nvPr/>
          </p:nvSpPr>
          <p:spPr bwMode="auto">
            <a:xfrm>
              <a:off x="4101412" y="4076879"/>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30" name="Rectangle 145"/>
            <p:cNvSpPr>
              <a:spLocks noChangeArrowheads="1"/>
            </p:cNvSpPr>
            <p:nvPr/>
          </p:nvSpPr>
          <p:spPr bwMode="auto">
            <a:xfrm>
              <a:off x="4198185" y="4076879"/>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31" name="Rectangle 146"/>
            <p:cNvSpPr>
              <a:spLocks noChangeArrowheads="1"/>
            </p:cNvSpPr>
            <p:nvPr/>
          </p:nvSpPr>
          <p:spPr bwMode="auto">
            <a:xfrm>
              <a:off x="4294956" y="4076879"/>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32" name="Rectangle 147"/>
            <p:cNvSpPr>
              <a:spLocks noChangeArrowheads="1"/>
            </p:cNvSpPr>
            <p:nvPr/>
          </p:nvSpPr>
          <p:spPr bwMode="auto">
            <a:xfrm>
              <a:off x="4391729" y="4076879"/>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33" name="Rectangle 148"/>
            <p:cNvSpPr>
              <a:spLocks noChangeArrowheads="1"/>
            </p:cNvSpPr>
            <p:nvPr/>
          </p:nvSpPr>
          <p:spPr bwMode="auto">
            <a:xfrm>
              <a:off x="4488500" y="4076879"/>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34" name="Rectangle 149"/>
            <p:cNvSpPr>
              <a:spLocks noChangeArrowheads="1"/>
            </p:cNvSpPr>
            <p:nvPr/>
          </p:nvSpPr>
          <p:spPr bwMode="auto">
            <a:xfrm>
              <a:off x="4585273" y="4076879"/>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35" name="Rectangle 150"/>
            <p:cNvSpPr>
              <a:spLocks noChangeArrowheads="1"/>
            </p:cNvSpPr>
            <p:nvPr/>
          </p:nvSpPr>
          <p:spPr bwMode="auto">
            <a:xfrm>
              <a:off x="4682044" y="4076879"/>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36" name="Rectangle 152"/>
            <p:cNvSpPr>
              <a:spLocks noChangeArrowheads="1"/>
            </p:cNvSpPr>
            <p:nvPr/>
          </p:nvSpPr>
          <p:spPr bwMode="auto">
            <a:xfrm>
              <a:off x="4004641" y="4173651"/>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37" name="Rectangle 153"/>
            <p:cNvSpPr>
              <a:spLocks noChangeArrowheads="1"/>
            </p:cNvSpPr>
            <p:nvPr/>
          </p:nvSpPr>
          <p:spPr bwMode="auto">
            <a:xfrm>
              <a:off x="4101412" y="4173651"/>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38" name="Rectangle 154"/>
            <p:cNvSpPr>
              <a:spLocks noChangeArrowheads="1"/>
            </p:cNvSpPr>
            <p:nvPr/>
          </p:nvSpPr>
          <p:spPr bwMode="auto">
            <a:xfrm>
              <a:off x="4198185" y="4173651"/>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39" name="Rectangle 155"/>
            <p:cNvSpPr>
              <a:spLocks noChangeArrowheads="1"/>
            </p:cNvSpPr>
            <p:nvPr/>
          </p:nvSpPr>
          <p:spPr bwMode="auto">
            <a:xfrm>
              <a:off x="4294956" y="4173651"/>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40" name="Rectangle 156"/>
            <p:cNvSpPr>
              <a:spLocks noChangeArrowheads="1"/>
            </p:cNvSpPr>
            <p:nvPr/>
          </p:nvSpPr>
          <p:spPr bwMode="auto">
            <a:xfrm>
              <a:off x="4391729" y="4173651"/>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41" name="Rectangle 157"/>
            <p:cNvSpPr>
              <a:spLocks noChangeArrowheads="1"/>
            </p:cNvSpPr>
            <p:nvPr/>
          </p:nvSpPr>
          <p:spPr bwMode="auto">
            <a:xfrm>
              <a:off x="4488500" y="4173651"/>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42" name="Rectangle 158"/>
            <p:cNvSpPr>
              <a:spLocks noChangeArrowheads="1"/>
            </p:cNvSpPr>
            <p:nvPr/>
          </p:nvSpPr>
          <p:spPr bwMode="auto">
            <a:xfrm>
              <a:off x="4585273" y="4173651"/>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43" name="Rectangle 159"/>
            <p:cNvSpPr>
              <a:spLocks noChangeArrowheads="1"/>
            </p:cNvSpPr>
            <p:nvPr/>
          </p:nvSpPr>
          <p:spPr bwMode="auto">
            <a:xfrm>
              <a:off x="4682044" y="4173651"/>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44" name="Rectangle 161"/>
            <p:cNvSpPr>
              <a:spLocks noChangeArrowheads="1"/>
            </p:cNvSpPr>
            <p:nvPr/>
          </p:nvSpPr>
          <p:spPr bwMode="auto">
            <a:xfrm>
              <a:off x="4004641" y="4270423"/>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45" name="Rectangle 162"/>
            <p:cNvSpPr>
              <a:spLocks noChangeArrowheads="1"/>
            </p:cNvSpPr>
            <p:nvPr/>
          </p:nvSpPr>
          <p:spPr bwMode="auto">
            <a:xfrm>
              <a:off x="4101412" y="4270423"/>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46" name="Rectangle 163"/>
            <p:cNvSpPr>
              <a:spLocks noChangeArrowheads="1"/>
            </p:cNvSpPr>
            <p:nvPr/>
          </p:nvSpPr>
          <p:spPr bwMode="auto">
            <a:xfrm>
              <a:off x="4198185" y="4270423"/>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47" name="Rectangle 164"/>
            <p:cNvSpPr>
              <a:spLocks noChangeArrowheads="1"/>
            </p:cNvSpPr>
            <p:nvPr/>
          </p:nvSpPr>
          <p:spPr bwMode="auto">
            <a:xfrm>
              <a:off x="4294956" y="4270423"/>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48" name="Rectangle 165"/>
            <p:cNvSpPr>
              <a:spLocks noChangeArrowheads="1"/>
            </p:cNvSpPr>
            <p:nvPr/>
          </p:nvSpPr>
          <p:spPr bwMode="auto">
            <a:xfrm>
              <a:off x="4391729" y="4270423"/>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49" name="Rectangle 166"/>
            <p:cNvSpPr>
              <a:spLocks noChangeArrowheads="1"/>
            </p:cNvSpPr>
            <p:nvPr/>
          </p:nvSpPr>
          <p:spPr bwMode="auto">
            <a:xfrm>
              <a:off x="4488500" y="4270423"/>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50" name="Rectangle 167"/>
            <p:cNvSpPr>
              <a:spLocks noChangeArrowheads="1"/>
            </p:cNvSpPr>
            <p:nvPr/>
          </p:nvSpPr>
          <p:spPr bwMode="auto">
            <a:xfrm>
              <a:off x="4585273" y="4270423"/>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51" name="Rectangle 168"/>
            <p:cNvSpPr>
              <a:spLocks noChangeArrowheads="1"/>
            </p:cNvSpPr>
            <p:nvPr/>
          </p:nvSpPr>
          <p:spPr bwMode="auto">
            <a:xfrm>
              <a:off x="4682044" y="4270423"/>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52" name="Rectangle 170"/>
            <p:cNvSpPr>
              <a:spLocks noChangeArrowheads="1"/>
            </p:cNvSpPr>
            <p:nvPr/>
          </p:nvSpPr>
          <p:spPr bwMode="auto">
            <a:xfrm>
              <a:off x="4004641" y="3593019"/>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53" name="Rectangle 171"/>
            <p:cNvSpPr>
              <a:spLocks noChangeArrowheads="1"/>
            </p:cNvSpPr>
            <p:nvPr/>
          </p:nvSpPr>
          <p:spPr bwMode="auto">
            <a:xfrm>
              <a:off x="4101412" y="3593019"/>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54" name="Rectangle 172"/>
            <p:cNvSpPr>
              <a:spLocks noChangeArrowheads="1"/>
            </p:cNvSpPr>
            <p:nvPr/>
          </p:nvSpPr>
          <p:spPr bwMode="auto">
            <a:xfrm>
              <a:off x="4198185" y="3593019"/>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55" name="Rectangle 173"/>
            <p:cNvSpPr>
              <a:spLocks noChangeArrowheads="1"/>
            </p:cNvSpPr>
            <p:nvPr/>
          </p:nvSpPr>
          <p:spPr bwMode="auto">
            <a:xfrm>
              <a:off x="4294956" y="3593019"/>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56" name="Rectangle 174"/>
            <p:cNvSpPr>
              <a:spLocks noChangeArrowheads="1"/>
            </p:cNvSpPr>
            <p:nvPr/>
          </p:nvSpPr>
          <p:spPr bwMode="auto">
            <a:xfrm>
              <a:off x="4391729" y="3593019"/>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57" name="Rectangle 175"/>
            <p:cNvSpPr>
              <a:spLocks noChangeArrowheads="1"/>
            </p:cNvSpPr>
            <p:nvPr/>
          </p:nvSpPr>
          <p:spPr bwMode="auto">
            <a:xfrm>
              <a:off x="4488500" y="3593019"/>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58" name="Rectangle 176"/>
            <p:cNvSpPr>
              <a:spLocks noChangeArrowheads="1"/>
            </p:cNvSpPr>
            <p:nvPr/>
          </p:nvSpPr>
          <p:spPr bwMode="auto">
            <a:xfrm>
              <a:off x="4585273" y="3593019"/>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59" name="Rectangle 177"/>
            <p:cNvSpPr>
              <a:spLocks noChangeArrowheads="1"/>
            </p:cNvSpPr>
            <p:nvPr/>
          </p:nvSpPr>
          <p:spPr bwMode="auto">
            <a:xfrm>
              <a:off x="4682044" y="3593019"/>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60" name="Rectangle 179"/>
            <p:cNvSpPr>
              <a:spLocks noChangeArrowheads="1"/>
            </p:cNvSpPr>
            <p:nvPr/>
          </p:nvSpPr>
          <p:spPr bwMode="auto">
            <a:xfrm>
              <a:off x="4004641" y="3689791"/>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61" name="Rectangle 180"/>
            <p:cNvSpPr>
              <a:spLocks noChangeArrowheads="1"/>
            </p:cNvSpPr>
            <p:nvPr/>
          </p:nvSpPr>
          <p:spPr bwMode="auto">
            <a:xfrm>
              <a:off x="4101412" y="3689791"/>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62" name="Rectangle 181"/>
            <p:cNvSpPr>
              <a:spLocks noChangeArrowheads="1"/>
            </p:cNvSpPr>
            <p:nvPr/>
          </p:nvSpPr>
          <p:spPr bwMode="auto">
            <a:xfrm>
              <a:off x="4198185" y="3689791"/>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63" name="Rectangle 182"/>
            <p:cNvSpPr>
              <a:spLocks noChangeArrowheads="1"/>
            </p:cNvSpPr>
            <p:nvPr/>
          </p:nvSpPr>
          <p:spPr bwMode="auto">
            <a:xfrm>
              <a:off x="4294956" y="3689791"/>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64" name="Rectangle 183"/>
            <p:cNvSpPr>
              <a:spLocks noChangeArrowheads="1"/>
            </p:cNvSpPr>
            <p:nvPr/>
          </p:nvSpPr>
          <p:spPr bwMode="auto">
            <a:xfrm>
              <a:off x="4391729" y="3689791"/>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65" name="Rectangle 184"/>
            <p:cNvSpPr>
              <a:spLocks noChangeArrowheads="1"/>
            </p:cNvSpPr>
            <p:nvPr/>
          </p:nvSpPr>
          <p:spPr bwMode="auto">
            <a:xfrm>
              <a:off x="4488500" y="3689791"/>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66" name="Rectangle 185"/>
            <p:cNvSpPr>
              <a:spLocks noChangeArrowheads="1"/>
            </p:cNvSpPr>
            <p:nvPr/>
          </p:nvSpPr>
          <p:spPr bwMode="auto">
            <a:xfrm>
              <a:off x="4585273" y="3689791"/>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67" name="Rectangle 186"/>
            <p:cNvSpPr>
              <a:spLocks noChangeArrowheads="1"/>
            </p:cNvSpPr>
            <p:nvPr/>
          </p:nvSpPr>
          <p:spPr bwMode="auto">
            <a:xfrm>
              <a:off x="4682044" y="3689791"/>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68" name="Rectangle 188"/>
            <p:cNvSpPr>
              <a:spLocks noChangeArrowheads="1"/>
            </p:cNvSpPr>
            <p:nvPr/>
          </p:nvSpPr>
          <p:spPr bwMode="auto">
            <a:xfrm>
              <a:off x="4004641" y="3786563"/>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69" name="Rectangle 189"/>
            <p:cNvSpPr>
              <a:spLocks noChangeArrowheads="1"/>
            </p:cNvSpPr>
            <p:nvPr/>
          </p:nvSpPr>
          <p:spPr bwMode="auto">
            <a:xfrm>
              <a:off x="4101412" y="3786563"/>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70" name="Rectangle 190"/>
            <p:cNvSpPr>
              <a:spLocks noChangeArrowheads="1"/>
            </p:cNvSpPr>
            <p:nvPr/>
          </p:nvSpPr>
          <p:spPr bwMode="auto">
            <a:xfrm>
              <a:off x="4198185" y="3786563"/>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71" name="Rectangle 191"/>
            <p:cNvSpPr>
              <a:spLocks noChangeArrowheads="1"/>
            </p:cNvSpPr>
            <p:nvPr/>
          </p:nvSpPr>
          <p:spPr bwMode="auto">
            <a:xfrm>
              <a:off x="4294956" y="3786563"/>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72" name="Rectangle 192"/>
            <p:cNvSpPr>
              <a:spLocks noChangeArrowheads="1"/>
            </p:cNvSpPr>
            <p:nvPr/>
          </p:nvSpPr>
          <p:spPr bwMode="auto">
            <a:xfrm>
              <a:off x="4391729" y="3786563"/>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73" name="Rectangle 193"/>
            <p:cNvSpPr>
              <a:spLocks noChangeArrowheads="1"/>
            </p:cNvSpPr>
            <p:nvPr/>
          </p:nvSpPr>
          <p:spPr bwMode="auto">
            <a:xfrm>
              <a:off x="4488500" y="3786563"/>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74" name="Rectangle 194"/>
            <p:cNvSpPr>
              <a:spLocks noChangeArrowheads="1"/>
            </p:cNvSpPr>
            <p:nvPr/>
          </p:nvSpPr>
          <p:spPr bwMode="auto">
            <a:xfrm>
              <a:off x="4585273" y="3786563"/>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75" name="Rectangle 195"/>
            <p:cNvSpPr>
              <a:spLocks noChangeArrowheads="1"/>
            </p:cNvSpPr>
            <p:nvPr/>
          </p:nvSpPr>
          <p:spPr bwMode="auto">
            <a:xfrm>
              <a:off x="4682044" y="3786563"/>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76" name="Rectangle 197"/>
            <p:cNvSpPr>
              <a:spLocks noChangeArrowheads="1"/>
            </p:cNvSpPr>
            <p:nvPr/>
          </p:nvSpPr>
          <p:spPr bwMode="auto">
            <a:xfrm>
              <a:off x="4004641" y="3883335"/>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77" name="Rectangle 198"/>
            <p:cNvSpPr>
              <a:spLocks noChangeArrowheads="1"/>
            </p:cNvSpPr>
            <p:nvPr/>
          </p:nvSpPr>
          <p:spPr bwMode="auto">
            <a:xfrm>
              <a:off x="4101412" y="3883335"/>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78" name="Rectangle 199"/>
            <p:cNvSpPr>
              <a:spLocks noChangeArrowheads="1"/>
            </p:cNvSpPr>
            <p:nvPr/>
          </p:nvSpPr>
          <p:spPr bwMode="auto">
            <a:xfrm>
              <a:off x="4198185" y="3883335"/>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79" name="Rectangle 200"/>
            <p:cNvSpPr>
              <a:spLocks noChangeArrowheads="1"/>
            </p:cNvSpPr>
            <p:nvPr/>
          </p:nvSpPr>
          <p:spPr bwMode="auto">
            <a:xfrm>
              <a:off x="4294956" y="3883335"/>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80" name="Rectangle 201"/>
            <p:cNvSpPr>
              <a:spLocks noChangeArrowheads="1"/>
            </p:cNvSpPr>
            <p:nvPr/>
          </p:nvSpPr>
          <p:spPr bwMode="auto">
            <a:xfrm>
              <a:off x="4391729" y="3883335"/>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81" name="Rectangle 202"/>
            <p:cNvSpPr>
              <a:spLocks noChangeArrowheads="1"/>
            </p:cNvSpPr>
            <p:nvPr/>
          </p:nvSpPr>
          <p:spPr bwMode="auto">
            <a:xfrm>
              <a:off x="4488500" y="3883335"/>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82" name="Rectangle 203"/>
            <p:cNvSpPr>
              <a:spLocks noChangeArrowheads="1"/>
            </p:cNvSpPr>
            <p:nvPr/>
          </p:nvSpPr>
          <p:spPr bwMode="auto">
            <a:xfrm>
              <a:off x="4585273" y="3883335"/>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83" name="Rectangle 204"/>
            <p:cNvSpPr>
              <a:spLocks noChangeArrowheads="1"/>
            </p:cNvSpPr>
            <p:nvPr/>
          </p:nvSpPr>
          <p:spPr bwMode="auto">
            <a:xfrm>
              <a:off x="4682044" y="3883335"/>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84" name="Rectangle 206"/>
            <p:cNvSpPr>
              <a:spLocks noChangeArrowheads="1"/>
            </p:cNvSpPr>
            <p:nvPr/>
          </p:nvSpPr>
          <p:spPr bwMode="auto">
            <a:xfrm>
              <a:off x="4004641" y="3980107"/>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85" name="Rectangle 207"/>
            <p:cNvSpPr>
              <a:spLocks noChangeArrowheads="1"/>
            </p:cNvSpPr>
            <p:nvPr/>
          </p:nvSpPr>
          <p:spPr bwMode="auto">
            <a:xfrm>
              <a:off x="4101412" y="3980107"/>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86" name="Rectangle 208"/>
            <p:cNvSpPr>
              <a:spLocks noChangeArrowheads="1"/>
            </p:cNvSpPr>
            <p:nvPr/>
          </p:nvSpPr>
          <p:spPr bwMode="auto">
            <a:xfrm>
              <a:off x="4198185" y="3980107"/>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87" name="Rectangle 209"/>
            <p:cNvSpPr>
              <a:spLocks noChangeArrowheads="1"/>
            </p:cNvSpPr>
            <p:nvPr/>
          </p:nvSpPr>
          <p:spPr bwMode="auto">
            <a:xfrm>
              <a:off x="4294956" y="3980107"/>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88" name="Rectangle 210"/>
            <p:cNvSpPr>
              <a:spLocks noChangeArrowheads="1"/>
            </p:cNvSpPr>
            <p:nvPr/>
          </p:nvSpPr>
          <p:spPr bwMode="auto">
            <a:xfrm>
              <a:off x="4391729" y="3980107"/>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89" name="Rectangle 211"/>
            <p:cNvSpPr>
              <a:spLocks noChangeArrowheads="1"/>
            </p:cNvSpPr>
            <p:nvPr/>
          </p:nvSpPr>
          <p:spPr bwMode="auto">
            <a:xfrm>
              <a:off x="4488500" y="3980107"/>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90" name="Rectangle 212"/>
            <p:cNvSpPr>
              <a:spLocks noChangeArrowheads="1"/>
            </p:cNvSpPr>
            <p:nvPr/>
          </p:nvSpPr>
          <p:spPr bwMode="auto">
            <a:xfrm>
              <a:off x="4585273" y="3980107"/>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91" name="Rectangle 213"/>
            <p:cNvSpPr>
              <a:spLocks noChangeArrowheads="1"/>
            </p:cNvSpPr>
            <p:nvPr/>
          </p:nvSpPr>
          <p:spPr bwMode="auto">
            <a:xfrm>
              <a:off x="4682044" y="3980107"/>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92" name="Rectangle 215"/>
            <p:cNvSpPr>
              <a:spLocks noChangeArrowheads="1"/>
            </p:cNvSpPr>
            <p:nvPr/>
          </p:nvSpPr>
          <p:spPr bwMode="auto">
            <a:xfrm>
              <a:off x="4004641" y="4076879"/>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93" name="Rectangle 216"/>
            <p:cNvSpPr>
              <a:spLocks noChangeArrowheads="1"/>
            </p:cNvSpPr>
            <p:nvPr/>
          </p:nvSpPr>
          <p:spPr bwMode="auto">
            <a:xfrm>
              <a:off x="4101412" y="4076879"/>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94" name="Rectangle 217"/>
            <p:cNvSpPr>
              <a:spLocks noChangeArrowheads="1"/>
            </p:cNvSpPr>
            <p:nvPr/>
          </p:nvSpPr>
          <p:spPr bwMode="auto">
            <a:xfrm>
              <a:off x="4198185" y="4076879"/>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95" name="Rectangle 218"/>
            <p:cNvSpPr>
              <a:spLocks noChangeArrowheads="1"/>
            </p:cNvSpPr>
            <p:nvPr/>
          </p:nvSpPr>
          <p:spPr bwMode="auto">
            <a:xfrm>
              <a:off x="4294956" y="4076879"/>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96" name="Rectangle 219"/>
            <p:cNvSpPr>
              <a:spLocks noChangeArrowheads="1"/>
            </p:cNvSpPr>
            <p:nvPr/>
          </p:nvSpPr>
          <p:spPr bwMode="auto">
            <a:xfrm>
              <a:off x="4391729" y="4076879"/>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97" name="Rectangle 220"/>
            <p:cNvSpPr>
              <a:spLocks noChangeArrowheads="1"/>
            </p:cNvSpPr>
            <p:nvPr/>
          </p:nvSpPr>
          <p:spPr bwMode="auto">
            <a:xfrm>
              <a:off x="4488500" y="4076879"/>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98" name="Rectangle 221"/>
            <p:cNvSpPr>
              <a:spLocks noChangeArrowheads="1"/>
            </p:cNvSpPr>
            <p:nvPr/>
          </p:nvSpPr>
          <p:spPr bwMode="auto">
            <a:xfrm>
              <a:off x="4585273" y="4076879"/>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99" name="Rectangle 222"/>
            <p:cNvSpPr>
              <a:spLocks noChangeArrowheads="1"/>
            </p:cNvSpPr>
            <p:nvPr/>
          </p:nvSpPr>
          <p:spPr bwMode="auto">
            <a:xfrm>
              <a:off x="4682044" y="4076879"/>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200" name="Rectangle 224"/>
            <p:cNvSpPr>
              <a:spLocks noChangeArrowheads="1"/>
            </p:cNvSpPr>
            <p:nvPr/>
          </p:nvSpPr>
          <p:spPr bwMode="auto">
            <a:xfrm>
              <a:off x="4004641" y="4173651"/>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201" name="Rectangle 225"/>
            <p:cNvSpPr>
              <a:spLocks noChangeArrowheads="1"/>
            </p:cNvSpPr>
            <p:nvPr/>
          </p:nvSpPr>
          <p:spPr bwMode="auto">
            <a:xfrm>
              <a:off x="4101412" y="4173651"/>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202" name="Rectangle 226"/>
            <p:cNvSpPr>
              <a:spLocks noChangeArrowheads="1"/>
            </p:cNvSpPr>
            <p:nvPr/>
          </p:nvSpPr>
          <p:spPr bwMode="auto">
            <a:xfrm>
              <a:off x="4198185" y="4173651"/>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203" name="Rectangle 227"/>
            <p:cNvSpPr>
              <a:spLocks noChangeArrowheads="1"/>
            </p:cNvSpPr>
            <p:nvPr/>
          </p:nvSpPr>
          <p:spPr bwMode="auto">
            <a:xfrm>
              <a:off x="4294956" y="4173651"/>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204" name="Rectangle 228"/>
            <p:cNvSpPr>
              <a:spLocks noChangeArrowheads="1"/>
            </p:cNvSpPr>
            <p:nvPr/>
          </p:nvSpPr>
          <p:spPr bwMode="auto">
            <a:xfrm>
              <a:off x="4391729" y="4173651"/>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205" name="Rectangle 229"/>
            <p:cNvSpPr>
              <a:spLocks noChangeArrowheads="1"/>
            </p:cNvSpPr>
            <p:nvPr/>
          </p:nvSpPr>
          <p:spPr bwMode="auto">
            <a:xfrm>
              <a:off x="4488500" y="4173651"/>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206" name="Rectangle 230"/>
            <p:cNvSpPr>
              <a:spLocks noChangeArrowheads="1"/>
            </p:cNvSpPr>
            <p:nvPr/>
          </p:nvSpPr>
          <p:spPr bwMode="auto">
            <a:xfrm>
              <a:off x="4585273" y="4173651"/>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207" name="Rectangle 231"/>
            <p:cNvSpPr>
              <a:spLocks noChangeArrowheads="1"/>
            </p:cNvSpPr>
            <p:nvPr/>
          </p:nvSpPr>
          <p:spPr bwMode="auto">
            <a:xfrm>
              <a:off x="4682044" y="4173651"/>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208" name="Rectangle 233"/>
            <p:cNvSpPr>
              <a:spLocks noChangeArrowheads="1"/>
            </p:cNvSpPr>
            <p:nvPr/>
          </p:nvSpPr>
          <p:spPr bwMode="auto">
            <a:xfrm>
              <a:off x="4004641" y="4270423"/>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209" name="Rectangle 234"/>
            <p:cNvSpPr>
              <a:spLocks noChangeArrowheads="1"/>
            </p:cNvSpPr>
            <p:nvPr/>
          </p:nvSpPr>
          <p:spPr bwMode="auto">
            <a:xfrm>
              <a:off x="4101412" y="4270423"/>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210" name="Rectangle 235"/>
            <p:cNvSpPr>
              <a:spLocks noChangeArrowheads="1"/>
            </p:cNvSpPr>
            <p:nvPr/>
          </p:nvSpPr>
          <p:spPr bwMode="auto">
            <a:xfrm>
              <a:off x="4198185" y="4270423"/>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211" name="Rectangle 236"/>
            <p:cNvSpPr>
              <a:spLocks noChangeArrowheads="1"/>
            </p:cNvSpPr>
            <p:nvPr/>
          </p:nvSpPr>
          <p:spPr bwMode="auto">
            <a:xfrm>
              <a:off x="4294956" y="4270423"/>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212" name="Rectangle 237"/>
            <p:cNvSpPr>
              <a:spLocks noChangeArrowheads="1"/>
            </p:cNvSpPr>
            <p:nvPr/>
          </p:nvSpPr>
          <p:spPr bwMode="auto">
            <a:xfrm>
              <a:off x="4391729" y="4270423"/>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213" name="Rectangle 238"/>
            <p:cNvSpPr>
              <a:spLocks noChangeArrowheads="1"/>
            </p:cNvSpPr>
            <p:nvPr/>
          </p:nvSpPr>
          <p:spPr bwMode="auto">
            <a:xfrm>
              <a:off x="4488500" y="4270423"/>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214" name="Rectangle 239"/>
            <p:cNvSpPr>
              <a:spLocks noChangeArrowheads="1"/>
            </p:cNvSpPr>
            <p:nvPr/>
          </p:nvSpPr>
          <p:spPr bwMode="auto">
            <a:xfrm>
              <a:off x="4585273" y="4270423"/>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215" name="Rectangle 240"/>
            <p:cNvSpPr>
              <a:spLocks noChangeArrowheads="1"/>
            </p:cNvSpPr>
            <p:nvPr/>
          </p:nvSpPr>
          <p:spPr bwMode="auto">
            <a:xfrm>
              <a:off x="4682044" y="4270423"/>
              <a:ext cx="96772" cy="96772"/>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216" name="Text Box 242"/>
            <p:cNvSpPr txBox="1">
              <a:spLocks noChangeArrowheads="1"/>
            </p:cNvSpPr>
            <p:nvPr/>
          </p:nvSpPr>
          <p:spPr bwMode="auto">
            <a:xfrm>
              <a:off x="3834276" y="3399475"/>
              <a:ext cx="1117293" cy="12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00"/>
                  </a:solidFill>
                  <a:miter lim="800000"/>
                  <a:headEnd/>
                  <a:tailEnd type="none" w="lg" len="me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lIns="0" tIns="0" rIns="0" bIns="0">
              <a:spAutoFit/>
            </a:bodyPr>
            <a:lstStyle>
              <a:lvl1pPr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lnSpc>
                  <a:spcPct val="90000"/>
                </a:lnSpc>
                <a:spcBef>
                  <a:spcPct val="50000"/>
                </a:spcBef>
              </a:pPr>
              <a:r>
                <a:rPr lang="en-US" sz="900" dirty="0">
                  <a:solidFill>
                    <a:srgbClr val="000204"/>
                  </a:solidFill>
                  <a:latin typeface="+mn-lt"/>
                  <a:cs typeface="Calibri" pitchFamily="34" charset="0"/>
                </a:rPr>
                <a:t>Data not found in cache</a:t>
              </a:r>
            </a:p>
          </p:txBody>
        </p:sp>
        <p:sp>
          <p:nvSpPr>
            <p:cNvPr id="217" name="Text Box 243"/>
            <p:cNvSpPr txBox="1">
              <a:spLocks noChangeArrowheads="1"/>
            </p:cNvSpPr>
            <p:nvPr/>
          </p:nvSpPr>
          <p:spPr bwMode="auto">
            <a:xfrm>
              <a:off x="3514114" y="895350"/>
              <a:ext cx="1885453" cy="161583"/>
            </a:xfrm>
            <a:prstGeom prst="rect">
              <a:avLst/>
            </a:prstGeom>
            <a:solidFill>
              <a:schemeClr val="bg1"/>
            </a:solidFill>
            <a:ln>
              <a:noFill/>
            </a:ln>
            <a:effectLst/>
            <a:extLst>
              <a:ext uri="{91240B29-F687-4F45-9708-019B960494DF}">
                <a14:hiddenLine xmlns:a14="http://schemas.microsoft.com/office/drawing/2010/main" w="25400" algn="ctr">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lvl1pPr marL="354013" indent="-354013"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spcBef>
                  <a:spcPct val="50000"/>
                </a:spcBef>
              </a:pPr>
              <a:r>
                <a:rPr lang="en-US" sz="1050" b="1" dirty="0">
                  <a:solidFill>
                    <a:srgbClr val="000308"/>
                  </a:solidFill>
                  <a:latin typeface="+mn-lt"/>
                  <a:cs typeface="Calibri" pitchFamily="34" charset="0"/>
                </a:rPr>
                <a:t>Data found in cache = Read hit</a:t>
              </a:r>
            </a:p>
          </p:txBody>
        </p:sp>
        <p:sp>
          <p:nvSpPr>
            <p:cNvPr id="218" name="Text Box 244"/>
            <p:cNvSpPr txBox="1">
              <a:spLocks noChangeArrowheads="1"/>
            </p:cNvSpPr>
            <p:nvPr/>
          </p:nvSpPr>
          <p:spPr bwMode="auto">
            <a:xfrm>
              <a:off x="3353818" y="2917189"/>
              <a:ext cx="2206052" cy="161583"/>
            </a:xfrm>
            <a:prstGeom prst="rect">
              <a:avLst/>
            </a:prstGeom>
            <a:solidFill>
              <a:schemeClr val="bg1"/>
            </a:solidFill>
            <a:ln>
              <a:noFill/>
            </a:ln>
            <a:effectLst/>
            <a:extLst>
              <a:ext uri="{91240B29-F687-4F45-9708-019B960494DF}">
                <a14:hiddenLine xmlns:a14="http://schemas.microsoft.com/office/drawing/2010/main" w="25400" algn="ctr">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lvl1pPr marL="354013" indent="-354013"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spcBef>
                  <a:spcPct val="50000"/>
                </a:spcBef>
              </a:pPr>
              <a:r>
                <a:rPr lang="en-US" sz="1050" b="1" dirty="0">
                  <a:solidFill>
                    <a:srgbClr val="000308"/>
                  </a:solidFill>
                  <a:latin typeface="+mn-lt"/>
                  <a:cs typeface="Calibri" pitchFamily="34" charset="0"/>
                </a:rPr>
                <a:t>Data not found in cache = Read miss</a:t>
              </a:r>
            </a:p>
          </p:txBody>
        </p:sp>
        <p:cxnSp>
          <p:nvCxnSpPr>
            <p:cNvPr id="219" name="Straight Arrow Connector 218"/>
            <p:cNvCxnSpPr/>
            <p:nvPr/>
          </p:nvCxnSpPr>
          <p:spPr>
            <a:xfrm>
              <a:off x="3050061" y="1824674"/>
              <a:ext cx="5161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0" name="Text Box 12"/>
            <p:cNvSpPr txBox="1">
              <a:spLocks noChangeArrowheads="1"/>
            </p:cNvSpPr>
            <p:nvPr/>
          </p:nvSpPr>
          <p:spPr bwMode="auto">
            <a:xfrm>
              <a:off x="2821464" y="3680423"/>
              <a:ext cx="980762" cy="12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204"/>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lnSpc>
                  <a:spcPct val="90000"/>
                </a:lnSpc>
                <a:spcBef>
                  <a:spcPct val="50000"/>
                </a:spcBef>
              </a:pPr>
              <a:r>
                <a:rPr lang="en-US" sz="900" dirty="0">
                  <a:solidFill>
                    <a:srgbClr val="000000"/>
                  </a:solidFill>
                  <a:latin typeface="+mn-lt"/>
                  <a:cs typeface="Calibri" pitchFamily="34" charset="0"/>
                </a:rPr>
                <a:t>1. Read Request</a:t>
              </a:r>
            </a:p>
          </p:txBody>
        </p:sp>
        <p:cxnSp>
          <p:nvCxnSpPr>
            <p:cNvPr id="221" name="Straight Arrow Connector 220"/>
            <p:cNvCxnSpPr/>
            <p:nvPr/>
          </p:nvCxnSpPr>
          <p:spPr>
            <a:xfrm>
              <a:off x="3053786" y="3883670"/>
              <a:ext cx="5161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2" name="Text Box 12"/>
            <p:cNvSpPr txBox="1">
              <a:spLocks noChangeArrowheads="1"/>
            </p:cNvSpPr>
            <p:nvPr/>
          </p:nvSpPr>
          <p:spPr bwMode="auto">
            <a:xfrm>
              <a:off x="2723763" y="2090206"/>
              <a:ext cx="1168714" cy="249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204"/>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lnSpc>
                  <a:spcPct val="90000"/>
                </a:lnSpc>
                <a:spcBef>
                  <a:spcPct val="50000"/>
                </a:spcBef>
              </a:pPr>
              <a:r>
                <a:rPr lang="en-US" sz="900" dirty="0">
                  <a:solidFill>
                    <a:srgbClr val="000000"/>
                  </a:solidFill>
                  <a:latin typeface="+mn-lt"/>
                  <a:cs typeface="Calibri" pitchFamily="34" charset="0"/>
                </a:rPr>
                <a:t>2. Data sent to compute system</a:t>
              </a:r>
            </a:p>
          </p:txBody>
        </p:sp>
        <p:cxnSp>
          <p:nvCxnSpPr>
            <p:cNvPr id="223" name="Straight Arrow Connector 222"/>
            <p:cNvCxnSpPr/>
            <p:nvPr/>
          </p:nvCxnSpPr>
          <p:spPr>
            <a:xfrm flipH="1">
              <a:off x="3050061" y="2028320"/>
              <a:ext cx="5161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4" name="Text Box 12"/>
            <p:cNvSpPr txBox="1">
              <a:spLocks noChangeArrowheads="1"/>
            </p:cNvSpPr>
            <p:nvPr/>
          </p:nvSpPr>
          <p:spPr bwMode="auto">
            <a:xfrm>
              <a:off x="2727488" y="4176251"/>
              <a:ext cx="1168714" cy="249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204"/>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lnSpc>
                  <a:spcPct val="90000"/>
                </a:lnSpc>
                <a:spcBef>
                  <a:spcPct val="50000"/>
                </a:spcBef>
              </a:pPr>
              <a:r>
                <a:rPr lang="en-US" sz="900" dirty="0">
                  <a:solidFill>
                    <a:srgbClr val="000000"/>
                  </a:solidFill>
                  <a:latin typeface="+mn-lt"/>
                  <a:cs typeface="Calibri" pitchFamily="34" charset="0"/>
                </a:rPr>
                <a:t>4. Data sent to compute system</a:t>
              </a:r>
            </a:p>
          </p:txBody>
        </p:sp>
        <p:cxnSp>
          <p:nvCxnSpPr>
            <p:cNvPr id="225" name="Straight Arrow Connector 224"/>
            <p:cNvCxnSpPr/>
            <p:nvPr/>
          </p:nvCxnSpPr>
          <p:spPr>
            <a:xfrm flipH="1">
              <a:off x="3053786" y="4114365"/>
              <a:ext cx="5161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6" name="Text Box 12"/>
            <p:cNvSpPr txBox="1">
              <a:spLocks noChangeArrowheads="1"/>
            </p:cNvSpPr>
            <p:nvPr/>
          </p:nvSpPr>
          <p:spPr bwMode="auto">
            <a:xfrm>
              <a:off x="4924616" y="3678031"/>
              <a:ext cx="1103806" cy="12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204"/>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lnSpc>
                  <a:spcPct val="90000"/>
                </a:lnSpc>
                <a:spcBef>
                  <a:spcPct val="50000"/>
                </a:spcBef>
              </a:pPr>
              <a:r>
                <a:rPr lang="en-US" sz="900" dirty="0">
                  <a:solidFill>
                    <a:srgbClr val="000000"/>
                  </a:solidFill>
                  <a:latin typeface="+mn-lt"/>
                  <a:cs typeface="Calibri" pitchFamily="34" charset="0"/>
                </a:rPr>
                <a:t>2. Read Request</a:t>
              </a:r>
            </a:p>
          </p:txBody>
        </p:sp>
        <p:cxnSp>
          <p:nvCxnSpPr>
            <p:cNvPr id="227" name="Straight Arrow Connector 226"/>
            <p:cNvCxnSpPr/>
            <p:nvPr/>
          </p:nvCxnSpPr>
          <p:spPr>
            <a:xfrm>
              <a:off x="5218460" y="3881278"/>
              <a:ext cx="5161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8" name="Text Box 12"/>
            <p:cNvSpPr txBox="1">
              <a:spLocks noChangeArrowheads="1"/>
            </p:cNvSpPr>
            <p:nvPr/>
          </p:nvSpPr>
          <p:spPr bwMode="auto">
            <a:xfrm>
              <a:off x="4734612" y="4181486"/>
              <a:ext cx="1483814" cy="12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204"/>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lnSpc>
                  <a:spcPct val="90000"/>
                </a:lnSpc>
                <a:spcBef>
                  <a:spcPct val="50000"/>
                </a:spcBef>
              </a:pPr>
              <a:r>
                <a:rPr lang="en-US" sz="900" dirty="0">
                  <a:solidFill>
                    <a:srgbClr val="000000"/>
                  </a:solidFill>
                  <a:latin typeface="+mn-lt"/>
                  <a:cs typeface="Calibri" pitchFamily="34" charset="0"/>
                </a:rPr>
                <a:t>3. Data copied to cache</a:t>
              </a:r>
            </a:p>
          </p:txBody>
        </p:sp>
        <p:cxnSp>
          <p:nvCxnSpPr>
            <p:cNvPr id="229" name="Straight Arrow Connector 228"/>
            <p:cNvCxnSpPr/>
            <p:nvPr/>
          </p:nvCxnSpPr>
          <p:spPr>
            <a:xfrm flipH="1">
              <a:off x="5218460" y="4119600"/>
              <a:ext cx="5161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0" name="AutoShape 13"/>
            <p:cNvSpPr>
              <a:spLocks noChangeArrowheads="1"/>
            </p:cNvSpPr>
            <p:nvPr/>
          </p:nvSpPr>
          <p:spPr bwMode="auto">
            <a:xfrm>
              <a:off x="6213671" y="1212792"/>
              <a:ext cx="1044182" cy="1406181"/>
            </a:xfrm>
            <a:prstGeom prst="roundRect">
              <a:avLst>
                <a:gd name="adj" fmla="val 11657"/>
              </a:avLst>
            </a:prstGeom>
            <a:ln>
              <a:headEnd/>
              <a:tailEnd type="none" w="lg" len="med"/>
            </a:ln>
            <a:extLst/>
          </p:spPr>
          <p:style>
            <a:lnRef idx="1">
              <a:schemeClr val="dk1"/>
            </a:lnRef>
            <a:fillRef idx="1002">
              <a:schemeClr val="lt1"/>
            </a:fillRef>
            <a:effectRef idx="1">
              <a:schemeClr val="dk1"/>
            </a:effectRef>
            <a:fontRef idx="minor">
              <a:schemeClr val="dk1"/>
            </a:fontRef>
          </p:style>
          <p:txBody>
            <a:bodyPr wrap="none" lIns="0" tIns="0" rIns="0" bIns="0" anchor="ctr"/>
            <a:lstStyle/>
            <a:p>
              <a:endParaRPr lang="en-US" sz="1050">
                <a:solidFill>
                  <a:srgbClr val="000000"/>
                </a:solidFill>
              </a:endParaRPr>
            </a:p>
          </p:txBody>
        </p:sp>
        <p:sp>
          <p:nvSpPr>
            <p:cNvPr id="236" name="AutoShape 13"/>
            <p:cNvSpPr>
              <a:spLocks noChangeArrowheads="1"/>
            </p:cNvSpPr>
            <p:nvPr/>
          </p:nvSpPr>
          <p:spPr bwMode="auto">
            <a:xfrm>
              <a:off x="6218674" y="3290389"/>
              <a:ext cx="1044182" cy="1406181"/>
            </a:xfrm>
            <a:prstGeom prst="roundRect">
              <a:avLst>
                <a:gd name="adj" fmla="val 11657"/>
              </a:avLst>
            </a:prstGeom>
            <a:ln>
              <a:headEnd/>
              <a:tailEnd type="none" w="lg" len="med"/>
            </a:ln>
            <a:extLst/>
          </p:spPr>
          <p:style>
            <a:lnRef idx="1">
              <a:schemeClr val="dk1"/>
            </a:lnRef>
            <a:fillRef idx="1002">
              <a:schemeClr val="lt1"/>
            </a:fillRef>
            <a:effectRef idx="1">
              <a:schemeClr val="dk1"/>
            </a:effectRef>
            <a:fontRef idx="minor">
              <a:schemeClr val="dk1"/>
            </a:fontRef>
          </p:style>
          <p:txBody>
            <a:bodyPr wrap="none" lIns="0" tIns="0" rIns="0" bIns="0" anchor="ctr"/>
            <a:lstStyle/>
            <a:p>
              <a:endParaRPr lang="en-US" sz="1050">
                <a:solidFill>
                  <a:srgbClr val="000000"/>
                </a:solidFill>
              </a:endParaRPr>
            </a:p>
          </p:txBody>
        </p:sp>
        <p:pic>
          <p:nvPicPr>
            <p:cNvPr id="6" name="Picture 28" descr="C:\Users\patils1\Desktop\2013 Projects\CIS v2\CIS Slide Deck_Based on Book\Colored Graphics\Physical Compute System With Hyperviso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30990" y="1360249"/>
              <a:ext cx="936010" cy="906701"/>
            </a:xfrm>
            <a:prstGeom prst="rect">
              <a:avLst/>
            </a:prstGeom>
            <a:noFill/>
            <a:extLst>
              <a:ext uri="{909E8E84-426E-40DD-AFC4-6F175D3DCCD1}">
                <a14:hiddenFill xmlns:a14="http://schemas.microsoft.com/office/drawing/2010/main">
                  <a:solidFill>
                    <a:srgbClr val="FFFFFF"/>
                  </a:solidFill>
                </a14:hiddenFill>
              </a:ext>
            </a:extLst>
          </p:spPr>
        </p:pic>
        <p:pic>
          <p:nvPicPr>
            <p:cNvPr id="246" name="Picture 28" descr="C:\Users\patils1\Desktop\2013 Projects\CIS v2\CIS Slide Deck_Based on Book\Colored Graphics\Physical Compute System With Hyperviso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30990" y="3430319"/>
              <a:ext cx="936010" cy="906701"/>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6274504" y="1296533"/>
              <a:ext cx="954139" cy="1257965"/>
              <a:chOff x="7214586" y="2231588"/>
              <a:chExt cx="1079407" cy="1423122"/>
            </a:xfrm>
          </p:grpSpPr>
          <p:pic>
            <p:nvPicPr>
              <p:cNvPr id="7" name="Picture 11" descr="C:\Users\patils1\Desktop\2013 Projects\CIS v2\CIS Slide Deck_Based on Book\Colored Graphics\Disk Driv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14586" y="2231588"/>
                <a:ext cx="578338" cy="5783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patils1\Desktop\2013 Projects\CIS v2\CIS Slide Deck_Based on Book\Colored Graphics\Disk Driv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39853" y="2442784"/>
                <a:ext cx="578338" cy="57833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1" descr="C:\Users\patils1\Desktop\2013 Projects\CIS v2\CIS Slide Deck_Based on Book\Colored Graphics\Disk Driv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65120" y="2653980"/>
                <a:ext cx="578338" cy="57833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1" descr="C:\Users\patils1\Desktop\2013 Projects\CIS v2\CIS Slide Deck_Based on Book\Colored Graphics\Disk Driv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90387" y="2865176"/>
                <a:ext cx="578338" cy="57833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1" descr="C:\Users\patils1\Desktop\2013 Projects\CIS v2\CIS Slide Deck_Based on Book\Colored Graphics\Disk Driv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15655" y="3076372"/>
                <a:ext cx="578338" cy="5783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7" name="Group 246"/>
            <p:cNvGrpSpPr/>
            <p:nvPr/>
          </p:nvGrpSpPr>
          <p:grpSpPr>
            <a:xfrm>
              <a:off x="6258692" y="3366430"/>
              <a:ext cx="954139" cy="1257965"/>
              <a:chOff x="7214586" y="2231588"/>
              <a:chExt cx="1079407" cy="1423122"/>
            </a:xfrm>
          </p:grpSpPr>
          <p:pic>
            <p:nvPicPr>
              <p:cNvPr id="248" name="Picture 11" descr="C:\Users\patils1\Desktop\2013 Projects\CIS v2\CIS Slide Deck_Based on Book\Colored Graphics\Disk Driv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14586" y="2231588"/>
                <a:ext cx="578338" cy="578338"/>
              </a:xfrm>
              <a:prstGeom prst="rect">
                <a:avLst/>
              </a:prstGeom>
              <a:noFill/>
              <a:extLst>
                <a:ext uri="{909E8E84-426E-40DD-AFC4-6F175D3DCCD1}">
                  <a14:hiddenFill xmlns:a14="http://schemas.microsoft.com/office/drawing/2010/main">
                    <a:solidFill>
                      <a:srgbClr val="FFFFFF"/>
                    </a:solidFill>
                  </a14:hiddenFill>
                </a:ext>
              </a:extLst>
            </p:spPr>
          </p:pic>
          <p:pic>
            <p:nvPicPr>
              <p:cNvPr id="249" name="Picture 11" descr="C:\Users\patils1\Desktop\2013 Projects\CIS v2\CIS Slide Deck_Based on Book\Colored Graphics\Disk Driv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39853" y="2442784"/>
                <a:ext cx="578338" cy="578338"/>
              </a:xfrm>
              <a:prstGeom prst="rect">
                <a:avLst/>
              </a:prstGeom>
              <a:noFill/>
              <a:extLst>
                <a:ext uri="{909E8E84-426E-40DD-AFC4-6F175D3DCCD1}">
                  <a14:hiddenFill xmlns:a14="http://schemas.microsoft.com/office/drawing/2010/main">
                    <a:solidFill>
                      <a:srgbClr val="FFFFFF"/>
                    </a:solidFill>
                  </a14:hiddenFill>
                </a:ext>
              </a:extLst>
            </p:spPr>
          </p:pic>
          <p:pic>
            <p:nvPicPr>
              <p:cNvPr id="250" name="Picture 11" descr="C:\Users\patils1\Desktop\2013 Projects\CIS v2\CIS Slide Deck_Based on Book\Colored Graphics\Disk Driv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65120" y="2653980"/>
                <a:ext cx="578338" cy="578338"/>
              </a:xfrm>
              <a:prstGeom prst="rect">
                <a:avLst/>
              </a:prstGeom>
              <a:noFill/>
              <a:extLst>
                <a:ext uri="{909E8E84-426E-40DD-AFC4-6F175D3DCCD1}">
                  <a14:hiddenFill xmlns:a14="http://schemas.microsoft.com/office/drawing/2010/main">
                    <a:solidFill>
                      <a:srgbClr val="FFFFFF"/>
                    </a:solidFill>
                  </a14:hiddenFill>
                </a:ext>
              </a:extLst>
            </p:spPr>
          </p:pic>
          <p:pic>
            <p:nvPicPr>
              <p:cNvPr id="251" name="Picture 11" descr="C:\Users\patils1\Desktop\2013 Projects\CIS v2\CIS Slide Deck_Based on Book\Colored Graphics\Disk Driv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90387" y="2865176"/>
                <a:ext cx="578338" cy="578338"/>
              </a:xfrm>
              <a:prstGeom prst="rect">
                <a:avLst/>
              </a:prstGeom>
              <a:noFill/>
              <a:extLst>
                <a:ext uri="{909E8E84-426E-40DD-AFC4-6F175D3DCCD1}">
                  <a14:hiddenFill xmlns:a14="http://schemas.microsoft.com/office/drawing/2010/main">
                    <a:solidFill>
                      <a:srgbClr val="FFFFFF"/>
                    </a:solidFill>
                  </a14:hiddenFill>
                </a:ext>
              </a:extLst>
            </p:spPr>
          </p:pic>
          <p:pic>
            <p:nvPicPr>
              <p:cNvPr id="252" name="Picture 11" descr="C:\Users\patils1\Desktop\2013 Projects\CIS v2\CIS Slide Deck_Based on Book\Colored Graphics\Disk Driv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15655" y="3076372"/>
                <a:ext cx="578338" cy="578338"/>
              </a:xfrm>
              <a:prstGeom prst="rect">
                <a:avLst/>
              </a:prstGeom>
              <a:noFill/>
              <a:extLst>
                <a:ext uri="{909E8E84-426E-40DD-AFC4-6F175D3DCCD1}">
                  <a14:hiddenFill xmlns:a14="http://schemas.microsoft.com/office/drawing/2010/main">
                    <a:solidFill>
                      <a:srgbClr val="FFFFFF"/>
                    </a:solidFill>
                  </a14:hiddenFill>
                </a:ext>
              </a:extLst>
            </p:spPr>
          </p:pic>
        </p:grpSp>
        <p:sp>
          <p:nvSpPr>
            <p:cNvPr id="253" name="Oval 387"/>
            <p:cNvSpPr>
              <a:spLocks noChangeArrowheads="1"/>
            </p:cNvSpPr>
            <p:nvPr/>
          </p:nvSpPr>
          <p:spPr bwMode="auto">
            <a:xfrm>
              <a:off x="6814208" y="4228511"/>
              <a:ext cx="172039" cy="172039"/>
            </a:xfrm>
            <a:prstGeom prst="ellipse">
              <a:avLst/>
            </a:prstGeom>
            <a:gradFill>
              <a:gsLst>
                <a:gs pos="0">
                  <a:schemeClr val="accent6"/>
                </a:gs>
                <a:gs pos="100000">
                  <a:srgbClr val="0099FF">
                    <a:gamma/>
                    <a:tint val="98824"/>
                    <a:invGamma/>
                    <a:alpha val="10001"/>
                  </a:srgbClr>
                </a:gs>
              </a:gsLst>
              <a:path path="shape">
                <a:fillToRect l="50000" t="50000" r="50000" b="50000"/>
              </a:path>
            </a:gradFill>
            <a:ln>
              <a:noFill/>
            </a:ln>
            <a:effectLst/>
            <a:extLst/>
          </p:spPr>
          <p:txBody>
            <a:bodyPr wrap="none" lIns="0" tIns="0" rIns="0" bIns="0" anchor="ctr"/>
            <a:lstStyle/>
            <a:p>
              <a:endParaRPr lang="en-US" sz="1050">
                <a:solidFill>
                  <a:schemeClr val="accent6"/>
                </a:solidFill>
                <a:cs typeface="Calibri" pitchFamily="34" charset="0"/>
              </a:endParaRPr>
            </a:p>
          </p:txBody>
        </p:sp>
      </p:grpSp>
    </p:spTree>
    <p:custDataLst>
      <p:tags r:id="rId1"/>
    </p:custDataLst>
    <p:extLst>
      <p:ext uri="{BB962C8B-B14F-4D97-AF65-F5344CB8AC3E}">
        <p14:creationId xmlns:p14="http://schemas.microsoft.com/office/powerpoint/2010/main" val="9258447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defRPr/>
            </a:pPr>
            <a:r>
              <a:rPr lang="en-US" dirty="0" smtClean="0"/>
              <a:t>This lesson covers the following topics:</a:t>
            </a:r>
          </a:p>
          <a:p>
            <a:pPr>
              <a:defRPr/>
            </a:pPr>
            <a:r>
              <a:rPr lang="en-US" dirty="0" smtClean="0"/>
              <a:t>Definition and benefits of SAN</a:t>
            </a:r>
            <a:endParaRPr lang="en-US" dirty="0"/>
          </a:p>
          <a:p>
            <a:pPr>
              <a:defRPr/>
            </a:pPr>
            <a:r>
              <a:rPr lang="en-US" dirty="0" smtClean="0"/>
              <a:t>Third platform requirements </a:t>
            </a:r>
            <a:r>
              <a:rPr lang="en-US" dirty="0"/>
              <a:t>for </a:t>
            </a:r>
            <a:r>
              <a:rPr lang="en-US" dirty="0" smtClean="0"/>
              <a:t>SAN</a:t>
            </a:r>
          </a:p>
          <a:p>
            <a:pPr>
              <a:defRPr/>
            </a:pPr>
            <a:r>
              <a:rPr lang="en-US" dirty="0" smtClean="0"/>
              <a:t>Technology solutions for SAN</a:t>
            </a:r>
          </a:p>
          <a:p>
            <a:pPr>
              <a:defRPr/>
            </a:pPr>
            <a:r>
              <a:rPr lang="en-US" dirty="0"/>
              <a:t>Software-defined </a:t>
            </a:r>
            <a:r>
              <a:rPr lang="en-US" dirty="0" smtClean="0"/>
              <a:t>networking</a:t>
            </a:r>
            <a:endParaRPr lang="en-US" dirty="0"/>
          </a:p>
        </p:txBody>
      </p:sp>
      <p:sp>
        <p:nvSpPr>
          <p:cNvPr id="4" name="Title 3"/>
          <p:cNvSpPr>
            <a:spLocks noGrp="1"/>
          </p:cNvSpPr>
          <p:nvPr>
            <p:ph type="title"/>
          </p:nvPr>
        </p:nvSpPr>
        <p:spPr/>
        <p:txBody>
          <a:bodyPr/>
          <a:lstStyle/>
          <a:p>
            <a:r>
              <a:rPr lang="en-US" dirty="0" smtClean="0"/>
              <a:t>Lesson 1: Introduction to SAN</a:t>
            </a:r>
            <a:endParaRPr lang="en-US" dirty="0"/>
          </a:p>
        </p:txBody>
      </p:sp>
      <p:sp>
        <p:nvSpPr>
          <p:cNvPr id="2" name="Footer Placeholder 1"/>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spTree>
    <p:custDataLst>
      <p:tags r:id="rId1"/>
    </p:custDataLst>
    <p:extLst>
      <p:ext uri="{BB962C8B-B14F-4D97-AF65-F5344CB8AC3E}">
        <p14:creationId xmlns:p14="http://schemas.microsoft.com/office/powerpoint/2010/main" val="2590677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SAN?</a:t>
            </a:r>
          </a:p>
        </p:txBody>
      </p:sp>
      <p:sp>
        <p:nvSpPr>
          <p:cNvPr id="4" name="Footer Placeholder 3"/>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74" name="Group 73"/>
          <p:cNvGrpSpPr/>
          <p:nvPr/>
        </p:nvGrpSpPr>
        <p:grpSpPr>
          <a:xfrm>
            <a:off x="1473611" y="1309895"/>
            <a:ext cx="7429025" cy="1224278"/>
            <a:chOff x="125970" y="798190"/>
            <a:chExt cx="8545183" cy="1224278"/>
          </a:xfrm>
        </p:grpSpPr>
        <p:sp>
          <p:nvSpPr>
            <p:cNvPr id="75" name="Rectangle 74"/>
            <p:cNvSpPr/>
            <p:nvPr/>
          </p:nvSpPr>
          <p:spPr>
            <a:xfrm>
              <a:off x="125970" y="92820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a:p>
          </p:txBody>
        </p:sp>
        <p:sp>
          <p:nvSpPr>
            <p:cNvPr id="76" name="Rectangle 75"/>
            <p:cNvSpPr/>
            <p:nvPr/>
          </p:nvSpPr>
          <p:spPr>
            <a:xfrm>
              <a:off x="441553" y="996920"/>
              <a:ext cx="8229600" cy="1025548"/>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pPr algn="r"/>
              <a:r>
                <a:rPr lang="en-US" sz="1600" dirty="0">
                  <a:solidFill>
                    <a:schemeClr val="tx1"/>
                  </a:solidFill>
                </a:rPr>
                <a:t>A network whose primary purpose is the transfer of data between computer systems and storage devices and among storage devices.						   </a:t>
              </a:r>
              <a:r>
                <a:rPr lang="en-US" sz="1000" i="1" dirty="0" smtClean="0">
                  <a:solidFill>
                    <a:schemeClr val="tx1"/>
                  </a:solidFill>
                </a:rPr>
                <a:t>- </a:t>
              </a:r>
              <a:r>
                <a:rPr lang="en-US" sz="1000" i="1" dirty="0">
                  <a:solidFill>
                    <a:schemeClr val="tx1"/>
                  </a:solidFill>
                </a:rPr>
                <a:t>Storage Networking Industry Association</a:t>
              </a:r>
              <a:endParaRPr lang="en-US" sz="900" i="1" dirty="0">
                <a:solidFill>
                  <a:schemeClr val="tx1"/>
                </a:solidFill>
              </a:endParaRPr>
            </a:p>
          </p:txBody>
        </p:sp>
        <p:sp>
          <p:nvSpPr>
            <p:cNvPr id="77" name="Rectangle 76"/>
            <p:cNvSpPr/>
            <p:nvPr/>
          </p:nvSpPr>
          <p:spPr>
            <a:xfrm>
              <a:off x="175740" y="798190"/>
              <a:ext cx="4343400" cy="397459"/>
            </a:xfrm>
            <a:prstGeom prst="rect">
              <a:avLst/>
            </a:prstGeom>
            <a:solidFill>
              <a:srgbClr val="2C95D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kern="0" dirty="0">
                  <a:solidFill>
                    <a:schemeClr val="bg1"/>
                  </a:solidFill>
                  <a:ea typeface="Verdana" panose="020B0604030504040204" pitchFamily="34" charset="0"/>
                  <a:cs typeface="Verdana" panose="020B0604030504040204" pitchFamily="34" charset="0"/>
                </a:rPr>
                <a:t>SAN</a:t>
              </a:r>
            </a:p>
          </p:txBody>
        </p:sp>
      </p:grpSp>
      <p:grpSp>
        <p:nvGrpSpPr>
          <p:cNvPr id="6" name="Group 5"/>
          <p:cNvGrpSpPr/>
          <p:nvPr/>
        </p:nvGrpSpPr>
        <p:grpSpPr>
          <a:xfrm>
            <a:off x="1917407" y="3251760"/>
            <a:ext cx="6656724" cy="2525421"/>
            <a:chOff x="818744" y="2216744"/>
            <a:chExt cx="7153072" cy="2710983"/>
          </a:xfrm>
        </p:grpSpPr>
        <p:cxnSp>
          <p:nvCxnSpPr>
            <p:cNvPr id="84" name="Straight Connector 83"/>
            <p:cNvCxnSpPr/>
            <p:nvPr/>
          </p:nvCxnSpPr>
          <p:spPr>
            <a:xfrm>
              <a:off x="6715916" y="2701578"/>
              <a:ext cx="0" cy="678921"/>
            </a:xfrm>
            <a:prstGeom prst="line">
              <a:avLst/>
            </a:prstGeom>
            <a:noFill/>
            <a:ln w="12700">
              <a:solidFill>
                <a:srgbClr val="0000FF"/>
              </a:solidFill>
              <a:round/>
              <a:headEnd/>
              <a:tailEnd type="none" w="lg" len="med"/>
            </a:ln>
            <a:effectLst/>
          </p:spPr>
        </p:cxnSp>
        <p:cxnSp>
          <p:nvCxnSpPr>
            <p:cNvPr id="83" name="Straight Connector 82"/>
            <p:cNvCxnSpPr/>
            <p:nvPr/>
          </p:nvCxnSpPr>
          <p:spPr>
            <a:xfrm>
              <a:off x="6716057" y="3384521"/>
              <a:ext cx="0" cy="421557"/>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2067025" y="3407093"/>
              <a:ext cx="0" cy="421557"/>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066884" y="2724150"/>
              <a:ext cx="0" cy="678921"/>
            </a:xfrm>
            <a:prstGeom prst="line">
              <a:avLst/>
            </a:prstGeom>
            <a:noFill/>
            <a:ln w="12700">
              <a:solidFill>
                <a:srgbClr val="0000FF"/>
              </a:solidFill>
              <a:round/>
              <a:headEnd/>
              <a:tailEnd type="none" w="lg" len="med"/>
            </a:ln>
            <a:effectLst/>
          </p:spPr>
        </p:cxnSp>
        <p:pic>
          <p:nvPicPr>
            <p:cNvPr id="78"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39800" y="2430263"/>
              <a:ext cx="375763" cy="313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9" name="Text Box 17"/>
            <p:cNvSpPr txBox="1">
              <a:spLocks noChangeArrowheads="1"/>
            </p:cNvSpPr>
            <p:nvPr/>
          </p:nvSpPr>
          <p:spPr bwMode="gray">
            <a:xfrm>
              <a:off x="7258250" y="2740379"/>
              <a:ext cx="376148" cy="117725"/>
            </a:xfrm>
            <a:prstGeom prst="rect">
              <a:avLst/>
            </a:prstGeom>
            <a:noFill/>
            <a:ln w="12700">
              <a:noFill/>
              <a:miter lim="800000"/>
              <a:headEnd/>
              <a:tailEnd/>
            </a:ln>
            <a:effectLst/>
          </p:spPr>
          <p:txBody>
            <a:bodyPr lIns="0" tIns="0" rIns="0" bIns="0">
              <a:spAutoFit/>
            </a:bodyPr>
            <a:lstStyle/>
            <a:p>
              <a:pPr eaLnBrk="0" hangingPunct="0">
                <a:lnSpc>
                  <a:spcPct val="85000"/>
                </a:lnSpc>
                <a:spcBef>
                  <a:spcPct val="0"/>
                </a:spcBef>
                <a:buClrTx/>
                <a:buFontTx/>
                <a:buNone/>
              </a:pPr>
              <a:r>
                <a:rPr lang="en-US" sz="900" b="1" dirty="0">
                  <a:solidFill>
                    <a:srgbClr val="000000"/>
                  </a:solidFill>
                </a:rPr>
                <a:t>Client</a:t>
              </a:r>
            </a:p>
          </p:txBody>
        </p:sp>
        <p:pic>
          <p:nvPicPr>
            <p:cNvPr id="72"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95562" y="2430263"/>
              <a:ext cx="375763" cy="313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 name="Text Box 17"/>
            <p:cNvSpPr txBox="1">
              <a:spLocks noChangeArrowheads="1"/>
            </p:cNvSpPr>
            <p:nvPr/>
          </p:nvSpPr>
          <p:spPr bwMode="gray">
            <a:xfrm>
              <a:off x="1201170" y="2733775"/>
              <a:ext cx="376148" cy="117725"/>
            </a:xfrm>
            <a:prstGeom prst="rect">
              <a:avLst/>
            </a:prstGeom>
            <a:noFill/>
            <a:ln w="12700">
              <a:noFill/>
              <a:miter lim="800000"/>
              <a:headEnd/>
              <a:tailEnd/>
            </a:ln>
            <a:effectLst/>
          </p:spPr>
          <p:txBody>
            <a:bodyPr lIns="0" tIns="0" rIns="0" bIns="0">
              <a:spAutoFit/>
            </a:bodyPr>
            <a:lstStyle/>
            <a:p>
              <a:pPr eaLnBrk="0" hangingPunct="0">
                <a:lnSpc>
                  <a:spcPct val="85000"/>
                </a:lnSpc>
                <a:spcBef>
                  <a:spcPct val="0"/>
                </a:spcBef>
                <a:buClrTx/>
                <a:buFontTx/>
                <a:buNone/>
              </a:pPr>
              <a:r>
                <a:rPr lang="en-US" sz="900" b="1" dirty="0">
                  <a:solidFill>
                    <a:srgbClr val="000000"/>
                  </a:solidFill>
                </a:rPr>
                <a:t>Client</a:t>
              </a:r>
            </a:p>
          </p:txBody>
        </p:sp>
        <p:sp>
          <p:nvSpPr>
            <p:cNvPr id="120" name="Rectangle 119"/>
            <p:cNvSpPr/>
            <p:nvPr/>
          </p:nvSpPr>
          <p:spPr>
            <a:xfrm>
              <a:off x="818744" y="2257088"/>
              <a:ext cx="2514600" cy="2670639"/>
            </a:xfrm>
            <a:prstGeom prst="rect">
              <a:avLst/>
            </a:prstGeom>
            <a:noFill/>
            <a:ln w="1270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7" name="Straight Connector 116"/>
            <p:cNvCxnSpPr/>
            <p:nvPr/>
          </p:nvCxnSpPr>
          <p:spPr>
            <a:xfrm flipH="1" flipV="1">
              <a:off x="4554198" y="2689866"/>
              <a:ext cx="475002" cy="712141"/>
            </a:xfrm>
            <a:prstGeom prst="line">
              <a:avLst/>
            </a:prstGeom>
            <a:noFill/>
            <a:ln w="12700">
              <a:solidFill>
                <a:srgbClr val="0000FF"/>
              </a:solidFill>
              <a:prstDash val="dash"/>
              <a:round/>
              <a:headEnd/>
              <a:tailEnd type="none" w="lg" len="med"/>
            </a:ln>
            <a:effectLst/>
          </p:spPr>
        </p:cxnSp>
        <p:pic>
          <p:nvPicPr>
            <p:cNvPr id="47"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77018" y="3285356"/>
              <a:ext cx="375763" cy="313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1" name="Straight Connector 110"/>
            <p:cNvCxnSpPr/>
            <p:nvPr/>
          </p:nvCxnSpPr>
          <p:spPr>
            <a:xfrm flipV="1">
              <a:off x="3801825" y="2673875"/>
              <a:ext cx="431820" cy="712141"/>
            </a:xfrm>
            <a:prstGeom prst="line">
              <a:avLst/>
            </a:prstGeom>
            <a:noFill/>
            <a:ln w="12700">
              <a:solidFill>
                <a:srgbClr val="0000FF"/>
              </a:solidFill>
              <a:round/>
              <a:headEnd/>
              <a:tailEnd type="none" w="lg" len="med"/>
            </a:ln>
            <a:effectLst/>
          </p:spPr>
        </p:cxnSp>
        <p:cxnSp>
          <p:nvCxnSpPr>
            <p:cNvPr id="108" name="Straight Connector 107"/>
            <p:cNvCxnSpPr/>
            <p:nvPr/>
          </p:nvCxnSpPr>
          <p:spPr>
            <a:xfrm>
              <a:off x="1479820" y="2581426"/>
              <a:ext cx="5835732" cy="0"/>
            </a:xfrm>
            <a:prstGeom prst="line">
              <a:avLst/>
            </a:prstGeom>
            <a:noFill/>
            <a:ln w="12700">
              <a:solidFill>
                <a:srgbClr val="0000FF"/>
              </a:solidFill>
              <a:round/>
              <a:headEnd/>
              <a:tailEnd type="none" w="lg" len="med"/>
            </a:ln>
            <a:effectLst/>
          </p:spPr>
        </p:cxnSp>
        <p:cxnSp>
          <p:nvCxnSpPr>
            <p:cNvPr id="107" name="Straight Connector 106"/>
            <p:cNvCxnSpPr/>
            <p:nvPr/>
          </p:nvCxnSpPr>
          <p:spPr>
            <a:xfrm>
              <a:off x="2034748" y="3869733"/>
              <a:ext cx="4822919"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17"/>
            <p:cNvSpPr txBox="1">
              <a:spLocks noChangeArrowheads="1"/>
            </p:cNvSpPr>
            <p:nvPr/>
          </p:nvSpPr>
          <p:spPr bwMode="gray">
            <a:xfrm>
              <a:off x="4165498" y="3620594"/>
              <a:ext cx="605790" cy="117725"/>
            </a:xfrm>
            <a:prstGeom prst="rect">
              <a:avLst/>
            </a:prstGeom>
            <a:noFill/>
            <a:ln w="12700">
              <a:noFill/>
              <a:miter lim="800000"/>
              <a:headEnd/>
              <a:tailEnd/>
            </a:ln>
            <a:effectLst/>
          </p:spPr>
          <p:txBody>
            <a:bodyPr lIns="0" tIns="0" rIns="0" bIns="0">
              <a:spAutoFit/>
            </a:bodyPr>
            <a:lstStyle/>
            <a:p>
              <a:pPr eaLnBrk="0" hangingPunct="0">
                <a:lnSpc>
                  <a:spcPct val="85000"/>
                </a:lnSpc>
                <a:spcBef>
                  <a:spcPct val="0"/>
                </a:spcBef>
                <a:buClrTx/>
                <a:buFontTx/>
                <a:buNone/>
              </a:pPr>
              <a:r>
                <a:rPr lang="en-US" sz="900" b="1" dirty="0">
                  <a:solidFill>
                    <a:srgbClr val="000000"/>
                  </a:solidFill>
                </a:rPr>
                <a:t>Clients</a:t>
              </a:r>
            </a:p>
          </p:txBody>
        </p:sp>
        <p:pic>
          <p:nvPicPr>
            <p:cNvPr id="30" name="Picture 6" descr="C:\Users\patils1\Desktop\2013 Projects\CIS v2\CIS Slide Deck_Based on Book\Colored Graphics\Clien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72840" y="3345759"/>
              <a:ext cx="198256" cy="22219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02028" y="3260279"/>
              <a:ext cx="546987" cy="388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1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76800" y="3353102"/>
              <a:ext cx="154854" cy="154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1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154893" y="3483071"/>
              <a:ext cx="58397" cy="58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1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315479" y="3338702"/>
              <a:ext cx="102527" cy="10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6"/>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669402" y="2889190"/>
              <a:ext cx="223528" cy="197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 name="Rectangle 48"/>
            <p:cNvSpPr/>
            <p:nvPr/>
          </p:nvSpPr>
          <p:spPr>
            <a:xfrm>
              <a:off x="4259853" y="2895019"/>
              <a:ext cx="206635" cy="171008"/>
            </a:xfrm>
            <a:prstGeom prst="rect">
              <a:avLst/>
            </a:prstGeom>
            <a:solidFill>
              <a:schemeClr val="bg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 name="Elbow Connector 66"/>
            <p:cNvCxnSpPr/>
            <p:nvPr/>
          </p:nvCxnSpPr>
          <p:spPr>
            <a:xfrm rot="16200000" flipH="1">
              <a:off x="1953419" y="2812786"/>
              <a:ext cx="923287" cy="237575"/>
            </a:xfrm>
            <a:prstGeom prst="bentConnector3">
              <a:avLst>
                <a:gd name="adj1" fmla="val 98566"/>
              </a:avLst>
            </a:prstGeom>
            <a:noFill/>
            <a:ln w="12700">
              <a:solidFill>
                <a:srgbClr val="0000FF"/>
              </a:solidFill>
              <a:round/>
              <a:headEnd/>
              <a:tailEnd type="none" w="lg" len="med"/>
            </a:ln>
            <a:effectLst/>
          </p:spPr>
        </p:cxnSp>
        <p:cxnSp>
          <p:nvCxnSpPr>
            <p:cNvPr id="65" name="Elbow Connector 64"/>
            <p:cNvCxnSpPr/>
            <p:nvPr/>
          </p:nvCxnSpPr>
          <p:spPr>
            <a:xfrm rot="5400000">
              <a:off x="1238094" y="2812786"/>
              <a:ext cx="923287" cy="237575"/>
            </a:xfrm>
            <a:prstGeom prst="bentConnector3">
              <a:avLst>
                <a:gd name="adj1" fmla="val 98566"/>
              </a:avLst>
            </a:prstGeom>
            <a:noFill/>
            <a:ln w="12700">
              <a:solidFill>
                <a:srgbClr val="0000FF"/>
              </a:solidFill>
              <a:round/>
              <a:headEnd/>
              <a:tailEnd type="none" w="lg" len="med"/>
            </a:ln>
            <a:effectLst/>
          </p:spPr>
        </p:cxnSp>
        <p:cxnSp>
          <p:nvCxnSpPr>
            <p:cNvPr id="61" name="Straight Connector 60"/>
            <p:cNvCxnSpPr/>
            <p:nvPr/>
          </p:nvCxnSpPr>
          <p:spPr>
            <a:xfrm flipH="1" flipV="1">
              <a:off x="2322243" y="3938383"/>
              <a:ext cx="544045" cy="605346"/>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1257641" y="3927397"/>
              <a:ext cx="544045" cy="605346"/>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288362" y="3328783"/>
              <a:ext cx="393286" cy="490621"/>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520502" y="3381753"/>
              <a:ext cx="393286" cy="490621"/>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6" name="Picture 3" descr="C:\Users\patils1\Desktop\2013 Projects\CIS v2\CIS Slide Deck_Based on Book\Colored Graphics\LAN-WAN.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713845" y="2373434"/>
              <a:ext cx="711136" cy="458593"/>
            </a:xfrm>
            <a:prstGeom prst="rect">
              <a:avLst/>
            </a:prstGeom>
            <a:noFill/>
            <a:extLst>
              <a:ext uri="{909E8E84-426E-40DD-AFC4-6F175D3DCCD1}">
                <a14:hiddenFill xmlns:a14="http://schemas.microsoft.com/office/drawing/2010/main">
                  <a:solidFill>
                    <a:srgbClr val="FFFFFF"/>
                  </a:solidFill>
                </a14:hiddenFill>
              </a:ext>
            </a:extLst>
          </p:spPr>
        </p:pic>
        <p:sp>
          <p:nvSpPr>
            <p:cNvPr id="22" name="Text Box 18"/>
            <p:cNvSpPr txBox="1">
              <a:spLocks noChangeArrowheads="1"/>
            </p:cNvSpPr>
            <p:nvPr/>
          </p:nvSpPr>
          <p:spPr bwMode="gray">
            <a:xfrm>
              <a:off x="1473611" y="4738084"/>
              <a:ext cx="1214646" cy="117725"/>
            </a:xfrm>
            <a:prstGeom prst="rect">
              <a:avLst/>
            </a:prstGeom>
            <a:noFill/>
            <a:ln w="12700" algn="ctr">
              <a:noFill/>
              <a:miter lim="800000"/>
              <a:headEnd/>
              <a:tailEnd/>
            </a:ln>
            <a:effectLst/>
          </p:spPr>
          <p:txBody>
            <a:bodyPr wrap="square" lIns="0" tIns="0" rIns="0" bIns="0">
              <a:spAutoFit/>
            </a:bodyPr>
            <a:lstStyle/>
            <a:p>
              <a:pPr algn="ctr" eaLnBrk="0" hangingPunct="0">
                <a:lnSpc>
                  <a:spcPct val="85000"/>
                </a:lnSpc>
                <a:spcBef>
                  <a:spcPct val="0"/>
                </a:spcBef>
                <a:buClrTx/>
                <a:buFontTx/>
                <a:buNone/>
              </a:pPr>
              <a:r>
                <a:rPr lang="en-US" sz="900" b="1" dirty="0">
                  <a:solidFill>
                    <a:srgbClr val="000000"/>
                  </a:solidFill>
                </a:rPr>
                <a:t>Storage Systems</a:t>
              </a:r>
            </a:p>
          </p:txBody>
        </p:sp>
        <p:sp>
          <p:nvSpPr>
            <p:cNvPr id="23" name="Text Box 19"/>
            <p:cNvSpPr txBox="1">
              <a:spLocks noChangeArrowheads="1"/>
            </p:cNvSpPr>
            <p:nvPr/>
          </p:nvSpPr>
          <p:spPr bwMode="gray">
            <a:xfrm>
              <a:off x="917335" y="3470241"/>
              <a:ext cx="747337" cy="235449"/>
            </a:xfrm>
            <a:prstGeom prst="rect">
              <a:avLst/>
            </a:prstGeom>
            <a:noFill/>
            <a:ln w="12700">
              <a:noFill/>
              <a:miter lim="800000"/>
              <a:headEnd/>
              <a:tailEnd/>
            </a:ln>
            <a:effectLst/>
          </p:spPr>
          <p:txBody>
            <a:bodyPr wrap="square" lIns="0" tIns="0" rIns="0" bIns="0">
              <a:spAutoFit/>
            </a:bodyPr>
            <a:lstStyle/>
            <a:p>
              <a:pPr algn="ctr" eaLnBrk="0" hangingPunct="0">
                <a:lnSpc>
                  <a:spcPct val="85000"/>
                </a:lnSpc>
                <a:spcBef>
                  <a:spcPct val="0"/>
                </a:spcBef>
                <a:buClrTx/>
                <a:buFontTx/>
                <a:buNone/>
              </a:pPr>
              <a:r>
                <a:rPr lang="en-US" sz="900" b="1" dirty="0">
                  <a:solidFill>
                    <a:srgbClr val="000000"/>
                  </a:solidFill>
                </a:rPr>
                <a:t>Compute</a:t>
              </a:r>
            </a:p>
            <a:p>
              <a:pPr algn="ctr" eaLnBrk="0" hangingPunct="0">
                <a:lnSpc>
                  <a:spcPct val="85000"/>
                </a:lnSpc>
                <a:spcBef>
                  <a:spcPct val="0"/>
                </a:spcBef>
                <a:buClrTx/>
                <a:buFontTx/>
                <a:buNone/>
              </a:pPr>
              <a:r>
                <a:rPr lang="en-US" sz="900" b="1" dirty="0">
                  <a:solidFill>
                    <a:srgbClr val="000000"/>
                  </a:solidFill>
                </a:rPr>
                <a:t>System</a:t>
              </a:r>
            </a:p>
          </p:txBody>
        </p:sp>
        <p:pic>
          <p:nvPicPr>
            <p:cNvPr id="27" name="Picture 9" descr="C:\Users\patils1\Desktop\2013 Projects\CIS v2\CIS Slide Deck_Based on Book\Colored Graphics\Storage System.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49208" y="4017023"/>
              <a:ext cx="416866" cy="88760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C:\Users\patils1\Desktop\2013 Projects\CIS v2\CIS Slide Deck_Based on Book\Colored Graphics\Physical Compute System With Hypervisor.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421145" y="2903810"/>
              <a:ext cx="550655" cy="533413"/>
            </a:xfrm>
            <a:prstGeom prst="rect">
              <a:avLst/>
            </a:prstGeom>
            <a:noFill/>
            <a:extLst>
              <a:ext uri="{909E8E84-426E-40DD-AFC4-6F175D3DCCD1}">
                <a14:hiddenFill xmlns:a14="http://schemas.microsoft.com/office/drawing/2010/main">
                  <a:solidFill>
                    <a:srgbClr val="FFFFFF"/>
                  </a:solidFill>
                </a14:hiddenFill>
              </a:ext>
            </a:extLst>
          </p:spPr>
        </p:pic>
        <p:sp>
          <p:nvSpPr>
            <p:cNvPr id="34" name="Text Box 21"/>
            <p:cNvSpPr txBox="1">
              <a:spLocks noChangeArrowheads="1"/>
            </p:cNvSpPr>
            <p:nvPr/>
          </p:nvSpPr>
          <p:spPr bwMode="gray">
            <a:xfrm>
              <a:off x="1972431" y="2538455"/>
              <a:ext cx="193963" cy="117725"/>
            </a:xfrm>
            <a:prstGeom prst="rect">
              <a:avLst/>
            </a:prstGeom>
            <a:noFill/>
            <a:ln w="9525" algn="ctr">
              <a:noFill/>
              <a:miter lim="800000"/>
              <a:headEnd/>
              <a:tailEnd/>
            </a:ln>
            <a:effectLst/>
          </p:spPr>
          <p:txBody>
            <a:bodyPr wrap="none" lIns="0" tIns="0" rIns="0" bIns="0">
              <a:spAutoFit/>
            </a:bodyPr>
            <a:lstStyle/>
            <a:p>
              <a:pPr algn="ctr">
                <a:lnSpc>
                  <a:spcPct val="85000"/>
                </a:lnSpc>
                <a:spcBef>
                  <a:spcPct val="0"/>
                </a:spcBef>
                <a:buClrTx/>
                <a:buFontTx/>
                <a:buNone/>
              </a:pPr>
              <a:r>
                <a:rPr lang="en-US" sz="900" b="1" dirty="0">
                  <a:solidFill>
                    <a:srgbClr val="000000"/>
                  </a:solidFill>
                </a:rPr>
                <a:t>LAN</a:t>
              </a:r>
            </a:p>
          </p:txBody>
        </p:sp>
        <p:pic>
          <p:nvPicPr>
            <p:cNvPr id="51" name="Picture 34" descr="C:\Users\patils1\Desktop\2013 Projects\CIS v2\CIS Slide Deck_Based on Book\Colored Graphics\SAN.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687982" y="3627065"/>
              <a:ext cx="780446" cy="50292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9" descr="C:\Users\patils1\Desktop\2013 Projects\CIS v2\CIS Slide Deck_Based on Book\Colored Graphics\Storage System.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684567" y="4017023"/>
              <a:ext cx="416866" cy="887604"/>
            </a:xfrm>
            <a:prstGeom prst="rect">
              <a:avLst/>
            </a:prstGeom>
            <a:noFill/>
            <a:extLst>
              <a:ext uri="{909E8E84-426E-40DD-AFC4-6F175D3DCCD1}">
                <a14:hiddenFill xmlns:a14="http://schemas.microsoft.com/office/drawing/2010/main">
                  <a:solidFill>
                    <a:srgbClr val="FFFFFF"/>
                  </a:solidFill>
                </a14:hiddenFill>
              </a:ext>
            </a:extLst>
          </p:spPr>
        </p:pic>
        <p:sp>
          <p:nvSpPr>
            <p:cNvPr id="33" name="Text Box 20"/>
            <p:cNvSpPr txBox="1">
              <a:spLocks noChangeArrowheads="1"/>
            </p:cNvSpPr>
            <p:nvPr/>
          </p:nvSpPr>
          <p:spPr bwMode="gray">
            <a:xfrm>
              <a:off x="1955144" y="3809672"/>
              <a:ext cx="200376" cy="117725"/>
            </a:xfrm>
            <a:prstGeom prst="rect">
              <a:avLst/>
            </a:prstGeom>
            <a:noFill/>
            <a:ln w="9525" algn="ctr">
              <a:noFill/>
              <a:miter lim="800000"/>
              <a:headEnd/>
              <a:tailEnd/>
            </a:ln>
            <a:effectLst/>
          </p:spPr>
          <p:txBody>
            <a:bodyPr wrap="none" lIns="0" tIns="0" rIns="0" bIns="0">
              <a:spAutoFit/>
            </a:bodyPr>
            <a:lstStyle/>
            <a:p>
              <a:pPr>
                <a:lnSpc>
                  <a:spcPct val="85000"/>
                </a:lnSpc>
                <a:spcBef>
                  <a:spcPct val="0"/>
                </a:spcBef>
                <a:buClrTx/>
                <a:buFontTx/>
                <a:buNone/>
              </a:pPr>
              <a:r>
                <a:rPr lang="en-US" sz="900" b="1" dirty="0"/>
                <a:t>SAN</a:t>
              </a:r>
            </a:p>
          </p:txBody>
        </p:sp>
        <p:sp>
          <p:nvSpPr>
            <p:cNvPr id="68" name="Text Box 19"/>
            <p:cNvSpPr txBox="1">
              <a:spLocks noChangeArrowheads="1"/>
            </p:cNvSpPr>
            <p:nvPr/>
          </p:nvSpPr>
          <p:spPr bwMode="gray">
            <a:xfrm>
              <a:off x="2532191" y="3470241"/>
              <a:ext cx="747337" cy="235449"/>
            </a:xfrm>
            <a:prstGeom prst="rect">
              <a:avLst/>
            </a:prstGeom>
            <a:noFill/>
            <a:ln w="12700">
              <a:noFill/>
              <a:miter lim="800000"/>
              <a:headEnd/>
              <a:tailEnd/>
            </a:ln>
            <a:effectLst/>
          </p:spPr>
          <p:txBody>
            <a:bodyPr wrap="square" lIns="0" tIns="0" rIns="0" bIns="0">
              <a:spAutoFit/>
            </a:bodyPr>
            <a:lstStyle/>
            <a:p>
              <a:pPr algn="ctr" eaLnBrk="0" hangingPunct="0">
                <a:lnSpc>
                  <a:spcPct val="85000"/>
                </a:lnSpc>
                <a:spcBef>
                  <a:spcPct val="0"/>
                </a:spcBef>
                <a:buClrTx/>
                <a:buFontTx/>
                <a:buNone/>
              </a:pPr>
              <a:r>
                <a:rPr lang="en-US" sz="900" b="1" dirty="0">
                  <a:solidFill>
                    <a:srgbClr val="000000"/>
                  </a:solidFill>
                </a:rPr>
                <a:t>Compute</a:t>
              </a:r>
            </a:p>
            <a:p>
              <a:pPr algn="ctr" eaLnBrk="0" hangingPunct="0">
                <a:lnSpc>
                  <a:spcPct val="85000"/>
                </a:lnSpc>
                <a:spcBef>
                  <a:spcPct val="0"/>
                </a:spcBef>
                <a:buClrTx/>
                <a:buFontTx/>
                <a:buNone/>
              </a:pPr>
              <a:r>
                <a:rPr lang="en-US" sz="900" b="1" dirty="0">
                  <a:solidFill>
                    <a:srgbClr val="000000"/>
                  </a:solidFill>
                </a:rPr>
                <a:t>System</a:t>
              </a:r>
            </a:p>
          </p:txBody>
        </p:sp>
        <p:cxnSp>
          <p:nvCxnSpPr>
            <p:cNvPr id="89" name="Elbow Connector 88"/>
            <p:cNvCxnSpPr/>
            <p:nvPr/>
          </p:nvCxnSpPr>
          <p:spPr>
            <a:xfrm rot="16200000" flipH="1">
              <a:off x="6611244" y="2812786"/>
              <a:ext cx="923287" cy="237575"/>
            </a:xfrm>
            <a:prstGeom prst="bentConnector3">
              <a:avLst>
                <a:gd name="adj1" fmla="val 98566"/>
              </a:avLst>
            </a:prstGeom>
            <a:noFill/>
            <a:ln w="12700">
              <a:solidFill>
                <a:srgbClr val="0000FF"/>
              </a:solidFill>
              <a:round/>
              <a:headEnd/>
              <a:tailEnd type="none" w="lg" len="med"/>
            </a:ln>
            <a:effectLst/>
          </p:spPr>
        </p:cxnSp>
        <p:cxnSp>
          <p:nvCxnSpPr>
            <p:cNvPr id="90" name="Elbow Connector 89"/>
            <p:cNvCxnSpPr/>
            <p:nvPr/>
          </p:nvCxnSpPr>
          <p:spPr>
            <a:xfrm rot="5400000">
              <a:off x="5895919" y="2812786"/>
              <a:ext cx="923287" cy="237575"/>
            </a:xfrm>
            <a:prstGeom prst="bentConnector3">
              <a:avLst>
                <a:gd name="adj1" fmla="val 98566"/>
              </a:avLst>
            </a:prstGeom>
            <a:noFill/>
            <a:ln w="12700">
              <a:solidFill>
                <a:srgbClr val="0000FF"/>
              </a:solidFill>
              <a:round/>
              <a:headEnd/>
              <a:tailEnd type="none" w="lg" len="med"/>
            </a:ln>
            <a:effectLst/>
          </p:spPr>
        </p:cxnSp>
        <p:cxnSp>
          <p:nvCxnSpPr>
            <p:cNvPr id="91" name="Straight Connector 90"/>
            <p:cNvCxnSpPr/>
            <p:nvPr/>
          </p:nvCxnSpPr>
          <p:spPr>
            <a:xfrm flipH="1" flipV="1">
              <a:off x="6964254" y="3938383"/>
              <a:ext cx="544045" cy="605346"/>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5899652" y="3927397"/>
              <a:ext cx="544045" cy="605346"/>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a:off x="6930373" y="3328783"/>
              <a:ext cx="393286" cy="490621"/>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6162513" y="3381753"/>
              <a:ext cx="393286" cy="490621"/>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95" name="Picture 3" descr="C:\Users\patils1\Desktop\2013 Projects\CIS v2\CIS Slide Deck_Based on Book\Colored Graphics\LAN-WAN.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355856" y="2373434"/>
              <a:ext cx="711136" cy="458593"/>
            </a:xfrm>
            <a:prstGeom prst="rect">
              <a:avLst/>
            </a:prstGeom>
            <a:noFill/>
            <a:extLst>
              <a:ext uri="{909E8E84-426E-40DD-AFC4-6F175D3DCCD1}">
                <a14:hiddenFill xmlns:a14="http://schemas.microsoft.com/office/drawing/2010/main">
                  <a:solidFill>
                    <a:srgbClr val="FFFFFF"/>
                  </a:solidFill>
                </a14:hiddenFill>
              </a:ext>
            </a:extLst>
          </p:spPr>
        </p:pic>
        <p:sp>
          <p:nvSpPr>
            <p:cNvPr id="96" name="Text Box 18"/>
            <p:cNvSpPr txBox="1">
              <a:spLocks noChangeArrowheads="1"/>
            </p:cNvSpPr>
            <p:nvPr/>
          </p:nvSpPr>
          <p:spPr bwMode="gray">
            <a:xfrm>
              <a:off x="6115622" y="4738084"/>
              <a:ext cx="1214646" cy="117725"/>
            </a:xfrm>
            <a:prstGeom prst="rect">
              <a:avLst/>
            </a:prstGeom>
            <a:noFill/>
            <a:ln w="12700" algn="ctr">
              <a:noFill/>
              <a:miter lim="800000"/>
              <a:headEnd/>
              <a:tailEnd/>
            </a:ln>
            <a:effectLst/>
          </p:spPr>
          <p:txBody>
            <a:bodyPr wrap="square" lIns="0" tIns="0" rIns="0" bIns="0">
              <a:spAutoFit/>
            </a:bodyPr>
            <a:lstStyle/>
            <a:p>
              <a:pPr algn="ctr" eaLnBrk="0" hangingPunct="0">
                <a:lnSpc>
                  <a:spcPct val="85000"/>
                </a:lnSpc>
                <a:spcBef>
                  <a:spcPct val="0"/>
                </a:spcBef>
                <a:buClrTx/>
                <a:buFontTx/>
                <a:buNone/>
              </a:pPr>
              <a:r>
                <a:rPr lang="en-US" sz="900" b="1" dirty="0">
                  <a:solidFill>
                    <a:srgbClr val="000000"/>
                  </a:solidFill>
                </a:rPr>
                <a:t>Storage Systems</a:t>
              </a:r>
            </a:p>
          </p:txBody>
        </p:sp>
        <p:sp>
          <p:nvSpPr>
            <p:cNvPr id="97" name="Text Box 19"/>
            <p:cNvSpPr txBox="1">
              <a:spLocks noChangeArrowheads="1"/>
            </p:cNvSpPr>
            <p:nvPr/>
          </p:nvSpPr>
          <p:spPr bwMode="gray">
            <a:xfrm>
              <a:off x="5533295" y="3462601"/>
              <a:ext cx="747337" cy="235449"/>
            </a:xfrm>
            <a:prstGeom prst="rect">
              <a:avLst/>
            </a:prstGeom>
            <a:noFill/>
            <a:ln w="12700">
              <a:noFill/>
              <a:miter lim="800000"/>
              <a:headEnd/>
              <a:tailEnd/>
            </a:ln>
            <a:effectLst/>
          </p:spPr>
          <p:txBody>
            <a:bodyPr wrap="square" lIns="0" tIns="0" rIns="0" bIns="0">
              <a:spAutoFit/>
            </a:bodyPr>
            <a:lstStyle/>
            <a:p>
              <a:pPr algn="ctr" eaLnBrk="0" hangingPunct="0">
                <a:lnSpc>
                  <a:spcPct val="85000"/>
                </a:lnSpc>
                <a:spcBef>
                  <a:spcPct val="0"/>
                </a:spcBef>
                <a:buClrTx/>
                <a:buFontTx/>
                <a:buNone/>
              </a:pPr>
              <a:r>
                <a:rPr lang="en-US" sz="900" b="1" dirty="0">
                  <a:solidFill>
                    <a:srgbClr val="000000"/>
                  </a:solidFill>
                </a:rPr>
                <a:t>Compute</a:t>
              </a:r>
            </a:p>
            <a:p>
              <a:pPr algn="ctr" eaLnBrk="0" hangingPunct="0">
                <a:lnSpc>
                  <a:spcPct val="85000"/>
                </a:lnSpc>
                <a:spcBef>
                  <a:spcPct val="0"/>
                </a:spcBef>
                <a:buClrTx/>
                <a:buFontTx/>
                <a:buNone/>
              </a:pPr>
              <a:r>
                <a:rPr lang="en-US" sz="900" b="1" dirty="0">
                  <a:solidFill>
                    <a:srgbClr val="000000"/>
                  </a:solidFill>
                </a:rPr>
                <a:t>System</a:t>
              </a:r>
            </a:p>
          </p:txBody>
        </p:sp>
        <p:pic>
          <p:nvPicPr>
            <p:cNvPr id="98" name="Picture 28" descr="C:\Users\patils1\Desktop\2013 Projects\CIS v2\CIS Slide Deck_Based on Book\Colored Graphics\Physical Compute System With Hypervisor.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800825" y="2903810"/>
              <a:ext cx="550655" cy="533413"/>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9" descr="C:\Users\patils1\Desktop\2013 Projects\CIS v2\CIS Slide Deck_Based on Book\Colored Graphics\Storage System.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691219" y="4017023"/>
              <a:ext cx="416866" cy="887604"/>
            </a:xfrm>
            <a:prstGeom prst="rect">
              <a:avLst/>
            </a:prstGeom>
            <a:noFill/>
            <a:extLst>
              <a:ext uri="{909E8E84-426E-40DD-AFC4-6F175D3DCCD1}">
                <a14:hiddenFill xmlns:a14="http://schemas.microsoft.com/office/drawing/2010/main">
                  <a:solidFill>
                    <a:srgbClr val="FFFFFF"/>
                  </a:solidFill>
                </a14:hiddenFill>
              </a:ext>
            </a:extLst>
          </p:spPr>
        </p:pic>
        <p:sp>
          <p:nvSpPr>
            <p:cNvPr id="101" name="Text Box 21"/>
            <p:cNvSpPr txBox="1">
              <a:spLocks noChangeArrowheads="1"/>
            </p:cNvSpPr>
            <p:nvPr/>
          </p:nvSpPr>
          <p:spPr bwMode="gray">
            <a:xfrm>
              <a:off x="6614442" y="2538455"/>
              <a:ext cx="193963" cy="117725"/>
            </a:xfrm>
            <a:prstGeom prst="rect">
              <a:avLst/>
            </a:prstGeom>
            <a:noFill/>
            <a:ln w="9525" algn="ctr">
              <a:noFill/>
              <a:miter lim="800000"/>
              <a:headEnd/>
              <a:tailEnd/>
            </a:ln>
            <a:effectLst/>
          </p:spPr>
          <p:txBody>
            <a:bodyPr wrap="none" lIns="0" tIns="0" rIns="0" bIns="0">
              <a:spAutoFit/>
            </a:bodyPr>
            <a:lstStyle/>
            <a:p>
              <a:pPr algn="ctr">
                <a:lnSpc>
                  <a:spcPct val="85000"/>
                </a:lnSpc>
                <a:spcBef>
                  <a:spcPct val="0"/>
                </a:spcBef>
                <a:buClrTx/>
                <a:buFontTx/>
                <a:buNone/>
              </a:pPr>
              <a:r>
                <a:rPr lang="en-US" sz="900" b="1" dirty="0">
                  <a:solidFill>
                    <a:srgbClr val="000000"/>
                  </a:solidFill>
                </a:rPr>
                <a:t>LAN</a:t>
              </a:r>
            </a:p>
          </p:txBody>
        </p:sp>
        <p:pic>
          <p:nvPicPr>
            <p:cNvPr id="102" name="Picture 34" descr="C:\Users\patils1\Desktop\2013 Projects\CIS v2\CIS Slide Deck_Based on Book\Colored Graphics\SAN.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329993" y="3627065"/>
              <a:ext cx="780446" cy="502920"/>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9" descr="C:\Users\patils1\Desktop\2013 Projects\CIS v2\CIS Slide Deck_Based on Book\Colored Graphics\Storage System.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326578" y="4017023"/>
              <a:ext cx="416866" cy="887604"/>
            </a:xfrm>
            <a:prstGeom prst="rect">
              <a:avLst/>
            </a:prstGeom>
            <a:noFill/>
            <a:extLst>
              <a:ext uri="{909E8E84-426E-40DD-AFC4-6F175D3DCCD1}">
                <a14:hiddenFill xmlns:a14="http://schemas.microsoft.com/office/drawing/2010/main">
                  <a:solidFill>
                    <a:srgbClr val="FFFFFF"/>
                  </a:solidFill>
                </a14:hiddenFill>
              </a:ext>
            </a:extLst>
          </p:spPr>
        </p:pic>
        <p:sp>
          <p:nvSpPr>
            <p:cNvPr id="104" name="Text Box 20"/>
            <p:cNvSpPr txBox="1">
              <a:spLocks noChangeArrowheads="1"/>
            </p:cNvSpPr>
            <p:nvPr/>
          </p:nvSpPr>
          <p:spPr bwMode="gray">
            <a:xfrm>
              <a:off x="6605947" y="3809672"/>
              <a:ext cx="200376" cy="117725"/>
            </a:xfrm>
            <a:prstGeom prst="rect">
              <a:avLst/>
            </a:prstGeom>
            <a:noFill/>
            <a:ln w="9525" algn="ctr">
              <a:noFill/>
              <a:miter lim="800000"/>
              <a:headEnd/>
              <a:tailEnd/>
            </a:ln>
            <a:effectLst/>
          </p:spPr>
          <p:txBody>
            <a:bodyPr wrap="none" lIns="0" tIns="0" rIns="0" bIns="0">
              <a:spAutoFit/>
            </a:bodyPr>
            <a:lstStyle/>
            <a:p>
              <a:pPr>
                <a:lnSpc>
                  <a:spcPct val="85000"/>
                </a:lnSpc>
                <a:spcBef>
                  <a:spcPct val="0"/>
                </a:spcBef>
                <a:buClrTx/>
                <a:buFontTx/>
                <a:buNone/>
              </a:pPr>
              <a:r>
                <a:rPr lang="en-US" sz="900" b="1" dirty="0"/>
                <a:t>SAN</a:t>
              </a:r>
            </a:p>
          </p:txBody>
        </p:sp>
        <p:sp>
          <p:nvSpPr>
            <p:cNvPr id="105" name="Text Box 19"/>
            <p:cNvSpPr txBox="1">
              <a:spLocks noChangeArrowheads="1"/>
            </p:cNvSpPr>
            <p:nvPr/>
          </p:nvSpPr>
          <p:spPr bwMode="gray">
            <a:xfrm>
              <a:off x="7174520" y="3462601"/>
              <a:ext cx="747337" cy="235449"/>
            </a:xfrm>
            <a:prstGeom prst="rect">
              <a:avLst/>
            </a:prstGeom>
            <a:noFill/>
            <a:ln w="12700">
              <a:noFill/>
              <a:miter lim="800000"/>
              <a:headEnd/>
              <a:tailEnd/>
            </a:ln>
            <a:effectLst/>
          </p:spPr>
          <p:txBody>
            <a:bodyPr wrap="square" lIns="0" tIns="0" rIns="0" bIns="0">
              <a:spAutoFit/>
            </a:bodyPr>
            <a:lstStyle/>
            <a:p>
              <a:pPr algn="ctr" eaLnBrk="0" hangingPunct="0">
                <a:lnSpc>
                  <a:spcPct val="85000"/>
                </a:lnSpc>
                <a:spcBef>
                  <a:spcPct val="0"/>
                </a:spcBef>
                <a:buClrTx/>
                <a:buFontTx/>
                <a:buNone/>
              </a:pPr>
              <a:r>
                <a:rPr lang="en-US" sz="900" b="1" dirty="0">
                  <a:solidFill>
                    <a:srgbClr val="000000"/>
                  </a:solidFill>
                </a:rPr>
                <a:t>Compute</a:t>
              </a:r>
            </a:p>
            <a:p>
              <a:pPr algn="ctr" eaLnBrk="0" hangingPunct="0">
                <a:lnSpc>
                  <a:spcPct val="85000"/>
                </a:lnSpc>
                <a:spcBef>
                  <a:spcPct val="0"/>
                </a:spcBef>
                <a:buClrTx/>
                <a:buFontTx/>
                <a:buNone/>
              </a:pPr>
              <a:r>
                <a:rPr lang="en-US" sz="900" b="1" dirty="0">
                  <a:solidFill>
                    <a:srgbClr val="000000"/>
                  </a:solidFill>
                </a:rPr>
                <a:t>System</a:t>
              </a:r>
            </a:p>
          </p:txBody>
        </p:sp>
        <p:pic>
          <p:nvPicPr>
            <p:cNvPr id="109" name="Picture 3" descr="C:\Users\patils1\Desktop\2013 Projects\CIS v2\CIS Slide Deck_Based on Book\Colored Graphics\LAN-WAN.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016226" y="2364642"/>
              <a:ext cx="711136" cy="458593"/>
            </a:xfrm>
            <a:prstGeom prst="rect">
              <a:avLst/>
            </a:prstGeom>
            <a:noFill/>
            <a:extLst>
              <a:ext uri="{909E8E84-426E-40DD-AFC4-6F175D3DCCD1}">
                <a14:hiddenFill xmlns:a14="http://schemas.microsoft.com/office/drawing/2010/main">
                  <a:solidFill>
                    <a:srgbClr val="FFFFFF"/>
                  </a:solidFill>
                </a14:hiddenFill>
              </a:ext>
            </a:extLst>
          </p:spPr>
        </p:pic>
        <p:sp>
          <p:nvSpPr>
            <p:cNvPr id="110" name="Text Box 17"/>
            <p:cNvSpPr txBox="1">
              <a:spLocks noChangeArrowheads="1"/>
            </p:cNvSpPr>
            <p:nvPr/>
          </p:nvSpPr>
          <p:spPr bwMode="gray">
            <a:xfrm>
              <a:off x="4218402" y="2538454"/>
              <a:ext cx="341953" cy="117725"/>
            </a:xfrm>
            <a:prstGeom prst="rect">
              <a:avLst/>
            </a:prstGeom>
            <a:noFill/>
            <a:ln w="12700">
              <a:noFill/>
              <a:miter lim="800000"/>
              <a:headEnd/>
              <a:tailEnd/>
            </a:ln>
            <a:effectLst/>
          </p:spPr>
          <p:txBody>
            <a:bodyPr lIns="0" tIns="0" rIns="0" bIns="0">
              <a:spAutoFit/>
            </a:bodyPr>
            <a:lstStyle/>
            <a:p>
              <a:pPr eaLnBrk="0" hangingPunct="0">
                <a:lnSpc>
                  <a:spcPct val="85000"/>
                </a:lnSpc>
                <a:spcBef>
                  <a:spcPct val="0"/>
                </a:spcBef>
                <a:buClrTx/>
                <a:buFontTx/>
                <a:buNone/>
              </a:pPr>
              <a:r>
                <a:rPr lang="en-US" sz="900" b="1" dirty="0">
                  <a:solidFill>
                    <a:srgbClr val="000000"/>
                  </a:solidFill>
                </a:rPr>
                <a:t>WAN</a:t>
              </a:r>
            </a:p>
          </p:txBody>
        </p:sp>
        <p:sp>
          <p:nvSpPr>
            <p:cNvPr id="121" name="Text Box 17"/>
            <p:cNvSpPr txBox="1">
              <a:spLocks noChangeArrowheads="1"/>
            </p:cNvSpPr>
            <p:nvPr/>
          </p:nvSpPr>
          <p:spPr bwMode="gray">
            <a:xfrm>
              <a:off x="1625944" y="2216744"/>
              <a:ext cx="886938" cy="117725"/>
            </a:xfrm>
            <a:prstGeom prst="rect">
              <a:avLst/>
            </a:prstGeom>
            <a:solidFill>
              <a:schemeClr val="bg1"/>
            </a:solidFill>
            <a:ln w="12700">
              <a:noFill/>
              <a:miter lim="800000"/>
              <a:headEnd/>
              <a:tailEnd/>
            </a:ln>
            <a:effectLst/>
          </p:spPr>
          <p:txBody>
            <a:bodyPr lIns="0" tIns="0" rIns="0" bIns="0">
              <a:spAutoFit/>
            </a:bodyPr>
            <a:lstStyle/>
            <a:p>
              <a:pPr eaLnBrk="0" hangingPunct="0">
                <a:lnSpc>
                  <a:spcPct val="85000"/>
                </a:lnSpc>
                <a:spcBef>
                  <a:spcPct val="0"/>
                </a:spcBef>
                <a:buClrTx/>
                <a:buFontTx/>
                <a:buNone/>
              </a:pPr>
              <a:r>
                <a:rPr lang="en-US" sz="900" b="1" dirty="0">
                  <a:solidFill>
                    <a:srgbClr val="000000"/>
                  </a:solidFill>
                </a:rPr>
                <a:t>Data Center 1</a:t>
              </a:r>
            </a:p>
          </p:txBody>
        </p:sp>
        <p:sp>
          <p:nvSpPr>
            <p:cNvPr id="182" name="Rectangle 181"/>
            <p:cNvSpPr/>
            <p:nvPr/>
          </p:nvSpPr>
          <p:spPr>
            <a:xfrm>
              <a:off x="5457216" y="2257088"/>
              <a:ext cx="2514600" cy="2670639"/>
            </a:xfrm>
            <a:prstGeom prst="rect">
              <a:avLst/>
            </a:prstGeom>
            <a:noFill/>
            <a:ln w="1270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3" name="Text Box 17"/>
            <p:cNvSpPr txBox="1">
              <a:spLocks noChangeArrowheads="1"/>
            </p:cNvSpPr>
            <p:nvPr/>
          </p:nvSpPr>
          <p:spPr bwMode="gray">
            <a:xfrm>
              <a:off x="6264416" y="2216744"/>
              <a:ext cx="886938" cy="117725"/>
            </a:xfrm>
            <a:prstGeom prst="rect">
              <a:avLst/>
            </a:prstGeom>
            <a:solidFill>
              <a:schemeClr val="bg1"/>
            </a:solidFill>
            <a:ln w="12700">
              <a:noFill/>
              <a:miter lim="800000"/>
              <a:headEnd/>
              <a:tailEnd/>
            </a:ln>
            <a:effectLst/>
          </p:spPr>
          <p:txBody>
            <a:bodyPr lIns="0" tIns="0" rIns="0" bIns="0">
              <a:spAutoFit/>
            </a:bodyPr>
            <a:lstStyle/>
            <a:p>
              <a:pPr eaLnBrk="0" hangingPunct="0">
                <a:lnSpc>
                  <a:spcPct val="85000"/>
                </a:lnSpc>
                <a:spcBef>
                  <a:spcPct val="0"/>
                </a:spcBef>
                <a:buClrTx/>
                <a:buFontTx/>
                <a:buNone/>
              </a:pPr>
              <a:r>
                <a:rPr lang="en-US" sz="900" b="1" dirty="0">
                  <a:solidFill>
                    <a:srgbClr val="000000"/>
                  </a:solidFill>
                </a:rPr>
                <a:t>Data Center 2</a:t>
              </a:r>
            </a:p>
          </p:txBody>
        </p:sp>
        <p:pic>
          <p:nvPicPr>
            <p:cNvPr id="70" name="Picture 29" descr="C:\Users\patils1\Desktop\2013 Projects\CIS v2\CIS Slide Deck_Based on Book\Colored Graphics\Physical Compute System.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143000" y="3322472"/>
              <a:ext cx="555204" cy="124948"/>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9" descr="C:\Users\patils1\Desktop\2013 Projects\CIS v2\CIS Slide Deck_Based on Book\Colored Graphics\Physical Compute System.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084046" y="3322354"/>
              <a:ext cx="555204" cy="124948"/>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35" descr="C:\Users\patils1\Desktop\2013 Projects\CIS v2\CIS Slide Deck_Based on Book\Colored Graphics\Scal-out NAS Node.png"/>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t="50000"/>
            <a:stretch/>
          </p:blipFill>
          <p:spPr bwMode="auto">
            <a:xfrm>
              <a:off x="1880446" y="3322472"/>
              <a:ext cx="372877" cy="158999"/>
            </a:xfrm>
            <a:prstGeom prst="rect">
              <a:avLst/>
            </a:prstGeom>
            <a:noFill/>
            <a:extLst>
              <a:ext uri="{909E8E84-426E-40DD-AFC4-6F175D3DCCD1}">
                <a14:hiddenFill xmlns:a14="http://schemas.microsoft.com/office/drawing/2010/main">
                  <a:solidFill>
                    <a:srgbClr val="FFFFFF"/>
                  </a:solidFill>
                </a14:hiddenFill>
              </a:ext>
            </a:extLst>
          </p:spPr>
        </p:pic>
        <p:sp>
          <p:nvSpPr>
            <p:cNvPr id="82" name="Text Box 17"/>
            <p:cNvSpPr txBox="1">
              <a:spLocks noChangeArrowheads="1"/>
            </p:cNvSpPr>
            <p:nvPr/>
          </p:nvSpPr>
          <p:spPr bwMode="gray">
            <a:xfrm>
              <a:off x="2070357" y="3497254"/>
              <a:ext cx="376148" cy="117725"/>
            </a:xfrm>
            <a:prstGeom prst="rect">
              <a:avLst/>
            </a:prstGeom>
            <a:noFill/>
            <a:ln w="12700">
              <a:noFill/>
              <a:miter lim="800000"/>
              <a:headEnd/>
              <a:tailEnd/>
            </a:ln>
            <a:effectLst/>
          </p:spPr>
          <p:txBody>
            <a:bodyPr lIns="0" tIns="0" rIns="0" bIns="0">
              <a:spAutoFit/>
            </a:bodyPr>
            <a:lstStyle/>
            <a:p>
              <a:pPr algn="ctr" eaLnBrk="0" hangingPunct="0">
                <a:lnSpc>
                  <a:spcPct val="85000"/>
                </a:lnSpc>
                <a:spcBef>
                  <a:spcPct val="0"/>
                </a:spcBef>
                <a:buClrTx/>
                <a:buFontTx/>
                <a:buNone/>
              </a:pPr>
              <a:r>
                <a:rPr lang="en-US" sz="900" b="1" dirty="0">
                  <a:solidFill>
                    <a:srgbClr val="000000"/>
                  </a:solidFill>
                </a:rPr>
                <a:t>NAS</a:t>
              </a:r>
            </a:p>
          </p:txBody>
        </p:sp>
        <p:pic>
          <p:nvPicPr>
            <p:cNvPr id="85" name="Picture 35" descr="C:\Users\patils1\Desktop\2013 Projects\CIS v2\CIS Slide Deck_Based on Book\Colored Graphics\Scal-out NAS Node.png"/>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t="50000"/>
            <a:stretch/>
          </p:blipFill>
          <p:spPr bwMode="auto">
            <a:xfrm>
              <a:off x="6529478" y="3299900"/>
              <a:ext cx="372877" cy="158999"/>
            </a:xfrm>
            <a:prstGeom prst="rect">
              <a:avLst/>
            </a:prstGeom>
            <a:noFill/>
            <a:extLst>
              <a:ext uri="{909E8E84-426E-40DD-AFC4-6F175D3DCCD1}">
                <a14:hiddenFill xmlns:a14="http://schemas.microsoft.com/office/drawing/2010/main">
                  <a:solidFill>
                    <a:srgbClr val="FFFFFF"/>
                  </a:solidFill>
                </a14:hiddenFill>
              </a:ext>
            </a:extLst>
          </p:spPr>
        </p:pic>
        <p:sp>
          <p:nvSpPr>
            <p:cNvPr id="86" name="Text Box 17"/>
            <p:cNvSpPr txBox="1">
              <a:spLocks noChangeArrowheads="1"/>
            </p:cNvSpPr>
            <p:nvPr/>
          </p:nvSpPr>
          <p:spPr bwMode="gray">
            <a:xfrm>
              <a:off x="6719389" y="3474682"/>
              <a:ext cx="376148" cy="117725"/>
            </a:xfrm>
            <a:prstGeom prst="rect">
              <a:avLst/>
            </a:prstGeom>
            <a:noFill/>
            <a:ln w="12700">
              <a:noFill/>
              <a:miter lim="800000"/>
              <a:headEnd/>
              <a:tailEnd/>
            </a:ln>
            <a:effectLst/>
          </p:spPr>
          <p:txBody>
            <a:bodyPr lIns="0" tIns="0" rIns="0" bIns="0">
              <a:spAutoFit/>
            </a:bodyPr>
            <a:lstStyle/>
            <a:p>
              <a:pPr algn="ctr" eaLnBrk="0" hangingPunct="0">
                <a:lnSpc>
                  <a:spcPct val="85000"/>
                </a:lnSpc>
                <a:spcBef>
                  <a:spcPct val="0"/>
                </a:spcBef>
                <a:buClrTx/>
                <a:buFontTx/>
                <a:buNone/>
              </a:pPr>
              <a:r>
                <a:rPr lang="en-US" sz="900" b="1" dirty="0">
                  <a:solidFill>
                    <a:srgbClr val="000000"/>
                  </a:solidFill>
                </a:rPr>
                <a:t>NAS</a:t>
              </a:r>
            </a:p>
          </p:txBody>
        </p:sp>
        <p:cxnSp>
          <p:nvCxnSpPr>
            <p:cNvPr id="116" name="Straight Connector 115"/>
            <p:cNvCxnSpPr/>
            <p:nvPr/>
          </p:nvCxnSpPr>
          <p:spPr>
            <a:xfrm>
              <a:off x="4364164" y="2794922"/>
              <a:ext cx="0" cy="522105"/>
            </a:xfrm>
            <a:prstGeom prst="line">
              <a:avLst/>
            </a:prstGeom>
            <a:noFill/>
            <a:ln w="12700">
              <a:solidFill>
                <a:srgbClr val="0000FF"/>
              </a:solidFill>
              <a:prstDash val="dash"/>
              <a:round/>
              <a:headEnd/>
              <a:tailEnd type="none" w="lg" len="med"/>
            </a:ln>
            <a:effectLst/>
          </p:spPr>
        </p:cxnSp>
        <p:pic>
          <p:nvPicPr>
            <p:cNvPr id="50" name="Picture 7"/>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4260911" y="2895256"/>
              <a:ext cx="204519" cy="170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ustDataLst>
      <p:tags r:id="rId1"/>
    </p:custDataLst>
    <p:extLst>
      <p:ext uri="{BB962C8B-B14F-4D97-AF65-F5344CB8AC3E}">
        <p14:creationId xmlns:p14="http://schemas.microsoft.com/office/powerpoint/2010/main" val="2430008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t>Enables </a:t>
            </a:r>
            <a:r>
              <a:rPr lang="en-US" sz="2000" dirty="0"/>
              <a:t>both consolidation and sharing </a:t>
            </a:r>
            <a:r>
              <a:rPr lang="en-US" sz="2000" dirty="0"/>
              <a:t>of storage </a:t>
            </a:r>
            <a:r>
              <a:rPr lang="en-US" sz="2000" dirty="0"/>
              <a:t>resources across </a:t>
            </a:r>
            <a:r>
              <a:rPr lang="en-US" sz="2000" dirty="0"/>
              <a:t>multiple compute </a:t>
            </a:r>
            <a:r>
              <a:rPr lang="en-US" sz="2000" dirty="0"/>
              <a:t>systems</a:t>
            </a:r>
          </a:p>
          <a:p>
            <a:pPr lvl="1"/>
            <a:r>
              <a:rPr lang="en-US" sz="2000" dirty="0"/>
              <a:t>Improves utilization of storage resources</a:t>
            </a:r>
          </a:p>
          <a:p>
            <a:pPr lvl="1"/>
            <a:r>
              <a:rPr lang="en-US" sz="2000" dirty="0"/>
              <a:t>Centralizes </a:t>
            </a:r>
            <a:r>
              <a:rPr lang="en-US" sz="2000" dirty="0"/>
              <a:t>management</a:t>
            </a:r>
          </a:p>
          <a:p>
            <a:r>
              <a:rPr lang="en-US" sz="2000" dirty="0"/>
              <a:t>Enables connectivity across geographically dispersed locations</a:t>
            </a:r>
          </a:p>
          <a:p>
            <a:pPr lvl="1"/>
            <a:r>
              <a:rPr lang="en-US" sz="2000" dirty="0"/>
              <a:t>Enables compute </a:t>
            </a:r>
            <a:r>
              <a:rPr lang="en-US" sz="2000" dirty="0"/>
              <a:t>systems across </a:t>
            </a:r>
            <a:r>
              <a:rPr lang="en-US" sz="2000" dirty="0"/>
              <a:t>locations to </a:t>
            </a:r>
            <a:r>
              <a:rPr lang="en-US" sz="2000" dirty="0"/>
              <a:t>access </a:t>
            </a:r>
            <a:r>
              <a:rPr lang="en-US" sz="2000" dirty="0"/>
              <a:t>shared data</a:t>
            </a:r>
          </a:p>
          <a:p>
            <a:pPr lvl="1"/>
            <a:r>
              <a:rPr lang="en-US" sz="2000" dirty="0"/>
              <a:t>Enables replication of data </a:t>
            </a:r>
            <a:r>
              <a:rPr lang="en-US" sz="2000" dirty="0"/>
              <a:t>between storage </a:t>
            </a:r>
            <a:r>
              <a:rPr lang="en-US" sz="2000" dirty="0"/>
              <a:t>systems that </a:t>
            </a:r>
            <a:r>
              <a:rPr lang="en-US" sz="2000" dirty="0"/>
              <a:t>reside </a:t>
            </a:r>
            <a:r>
              <a:rPr lang="en-US" sz="2000" dirty="0"/>
              <a:t>in separate locations</a:t>
            </a:r>
          </a:p>
          <a:p>
            <a:pPr lvl="1"/>
            <a:r>
              <a:rPr lang="en-US" sz="2000" dirty="0"/>
              <a:t>Facilitates </a:t>
            </a:r>
            <a:r>
              <a:rPr lang="en-US" sz="2000" dirty="0"/>
              <a:t>remote backup of application </a:t>
            </a:r>
            <a:r>
              <a:rPr lang="en-US" sz="2000" dirty="0"/>
              <a:t>data</a:t>
            </a:r>
            <a:endParaRPr lang="en-US" sz="2000" dirty="0"/>
          </a:p>
        </p:txBody>
      </p:sp>
      <p:sp>
        <p:nvSpPr>
          <p:cNvPr id="2" name="Title 1"/>
          <p:cNvSpPr>
            <a:spLocks noGrp="1"/>
          </p:cNvSpPr>
          <p:nvPr>
            <p:ph type="title"/>
          </p:nvPr>
        </p:nvSpPr>
        <p:spPr/>
        <p:txBody>
          <a:bodyPr/>
          <a:lstStyle/>
          <a:p>
            <a:r>
              <a:rPr lang="en-US" dirty="0" smtClean="0"/>
              <a:t>Benefits of SAN</a:t>
            </a:r>
            <a:endParaRPr lang="en-US" dirty="0"/>
          </a:p>
        </p:txBody>
      </p:sp>
      <p:sp>
        <p:nvSpPr>
          <p:cNvPr id="4" name="Footer Placeholder 3"/>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spTree>
    <p:custDataLst>
      <p:tags r:id="rId1"/>
    </p:custDataLst>
    <p:extLst>
      <p:ext uri="{BB962C8B-B14F-4D97-AF65-F5344CB8AC3E}">
        <p14:creationId xmlns:p14="http://schemas.microsoft.com/office/powerpoint/2010/main" val="3143368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An </a:t>
            </a:r>
            <a:r>
              <a:rPr lang="en-US" sz="2000" dirty="0"/>
              <a:t>effective </a:t>
            </a:r>
            <a:r>
              <a:rPr lang="en-US" sz="2000" dirty="0" smtClean="0"/>
              <a:t>SAN infrastructure </a:t>
            </a:r>
            <a:r>
              <a:rPr lang="en-US" sz="2000" dirty="0"/>
              <a:t>must provide: </a:t>
            </a:r>
          </a:p>
          <a:p>
            <a:pPr lvl="1"/>
            <a:r>
              <a:rPr lang="en-US" sz="2000" dirty="0"/>
              <a:t>High throughput to support high performance computing</a:t>
            </a:r>
          </a:p>
          <a:p>
            <a:pPr lvl="1"/>
            <a:r>
              <a:rPr lang="en-US" sz="2000" dirty="0"/>
              <a:t>Interconnectivity among a large number of devices </a:t>
            </a:r>
            <a:r>
              <a:rPr lang="en-US" sz="2000" dirty="0" smtClean="0"/>
              <a:t>over wide locations to </a:t>
            </a:r>
            <a:r>
              <a:rPr lang="en-US" sz="2000" dirty="0"/>
              <a:t>transfer massively </a:t>
            </a:r>
            <a:r>
              <a:rPr lang="en-US" sz="2000" dirty="0" smtClean="0"/>
              <a:t>distributed, high </a:t>
            </a:r>
            <a:r>
              <a:rPr lang="en-US" sz="2000" dirty="0"/>
              <a:t>volume of </a:t>
            </a:r>
            <a:r>
              <a:rPr lang="en-US" sz="2000" dirty="0" smtClean="0"/>
              <a:t>data</a:t>
            </a:r>
          </a:p>
          <a:p>
            <a:pPr lvl="1"/>
            <a:r>
              <a:rPr lang="en-US" sz="2000" dirty="0" smtClean="0"/>
              <a:t>Elastic </a:t>
            </a:r>
            <a:r>
              <a:rPr lang="en-US" sz="2000" dirty="0"/>
              <a:t>and non-disruptive scaling </a:t>
            </a:r>
            <a:r>
              <a:rPr lang="en-US" sz="2000" dirty="0" smtClean="0"/>
              <a:t>to </a:t>
            </a:r>
            <a:r>
              <a:rPr lang="en-US" sz="2000" dirty="0"/>
              <a:t>support applications that are horizontally scaled</a:t>
            </a:r>
          </a:p>
          <a:p>
            <a:pPr lvl="1"/>
            <a:r>
              <a:rPr lang="en-US" sz="2000" dirty="0" smtClean="0"/>
              <a:t>Automated and </a:t>
            </a:r>
            <a:r>
              <a:rPr lang="en-US" sz="2000" dirty="0"/>
              <a:t>policy-driven infrastructure </a:t>
            </a:r>
            <a:r>
              <a:rPr lang="en-US" sz="2000" dirty="0" smtClean="0"/>
              <a:t>configuration</a:t>
            </a:r>
            <a:endParaRPr lang="en-US" sz="2000" dirty="0"/>
          </a:p>
          <a:p>
            <a:pPr lvl="1"/>
            <a:r>
              <a:rPr lang="en-US" sz="2000" dirty="0" smtClean="0"/>
              <a:t>Simplified</a:t>
            </a:r>
            <a:r>
              <a:rPr lang="en-US" sz="2000" dirty="0"/>
              <a:t>, flexible, and </a:t>
            </a:r>
            <a:r>
              <a:rPr lang="en-US" sz="2000" dirty="0" smtClean="0"/>
              <a:t>agile management </a:t>
            </a:r>
            <a:r>
              <a:rPr lang="en-US" sz="2000" dirty="0"/>
              <a:t>operations</a:t>
            </a:r>
          </a:p>
          <a:p>
            <a:pPr lvl="1"/>
            <a:endParaRPr lang="en-US" sz="2000" dirty="0"/>
          </a:p>
        </p:txBody>
      </p:sp>
      <p:sp>
        <p:nvSpPr>
          <p:cNvPr id="2" name="Title 1"/>
          <p:cNvSpPr>
            <a:spLocks noGrp="1"/>
          </p:cNvSpPr>
          <p:nvPr>
            <p:ph type="title"/>
          </p:nvPr>
        </p:nvSpPr>
        <p:spPr/>
        <p:txBody>
          <a:bodyPr/>
          <a:lstStyle/>
          <a:p>
            <a:r>
              <a:rPr lang="en-US" dirty="0" smtClean="0"/>
              <a:t>Third Platform Requirements for SAN</a:t>
            </a:r>
            <a:endParaRPr lang="en-US" dirty="0"/>
          </a:p>
        </p:txBody>
      </p:sp>
      <p:sp>
        <p:nvSpPr>
          <p:cNvPr id="4" name="Footer Placeholder 3"/>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spTree>
    <p:custDataLst>
      <p:tags r:id="rId1"/>
    </p:custDataLst>
    <p:extLst>
      <p:ext uri="{BB962C8B-B14F-4D97-AF65-F5344CB8AC3E}">
        <p14:creationId xmlns:p14="http://schemas.microsoft.com/office/powerpoint/2010/main" val="866965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Software-defined </a:t>
            </a:r>
            <a:r>
              <a:rPr lang="en-US" dirty="0" smtClean="0"/>
              <a:t>networking</a:t>
            </a:r>
            <a:endParaRPr lang="en-US" dirty="0"/>
          </a:p>
          <a:p>
            <a:r>
              <a:rPr lang="en-US" dirty="0"/>
              <a:t>SAN </a:t>
            </a:r>
            <a:r>
              <a:rPr lang="en-US" dirty="0" smtClean="0"/>
              <a:t>implementations:</a:t>
            </a:r>
            <a:endParaRPr lang="en-US" dirty="0"/>
          </a:p>
          <a:p>
            <a:pPr lvl="1"/>
            <a:r>
              <a:rPr lang="en-US" dirty="0" err="1"/>
              <a:t>Fibre</a:t>
            </a:r>
            <a:r>
              <a:rPr lang="en-US" dirty="0"/>
              <a:t> Channel (FC) SAN</a:t>
            </a:r>
          </a:p>
          <a:p>
            <a:pPr lvl="1"/>
            <a:r>
              <a:rPr lang="en-US" dirty="0"/>
              <a:t>Internet Protocol (IP) SAN</a:t>
            </a:r>
          </a:p>
          <a:p>
            <a:pPr lvl="1"/>
            <a:r>
              <a:rPr lang="en-US" dirty="0" err="1"/>
              <a:t>Fibre</a:t>
            </a:r>
            <a:r>
              <a:rPr lang="en-US" dirty="0"/>
              <a:t> Channel over Ethernet (FCoE) SAN</a:t>
            </a:r>
          </a:p>
          <a:p>
            <a:r>
              <a:rPr lang="en-US" dirty="0"/>
              <a:t>Virtualization in SAN</a:t>
            </a:r>
          </a:p>
          <a:p>
            <a:endParaRPr lang="en-US" dirty="0"/>
          </a:p>
        </p:txBody>
      </p:sp>
      <p:sp>
        <p:nvSpPr>
          <p:cNvPr id="2" name="Title 1"/>
          <p:cNvSpPr>
            <a:spLocks noGrp="1"/>
          </p:cNvSpPr>
          <p:nvPr>
            <p:ph type="title"/>
          </p:nvPr>
        </p:nvSpPr>
        <p:spPr/>
        <p:txBody>
          <a:bodyPr/>
          <a:lstStyle/>
          <a:p>
            <a:r>
              <a:rPr lang="en-US" dirty="0" smtClean="0"/>
              <a:t>Technology Solutions</a:t>
            </a:r>
            <a:endParaRPr lang="en-US" dirty="0"/>
          </a:p>
        </p:txBody>
      </p:sp>
      <p:sp>
        <p:nvSpPr>
          <p:cNvPr id="4" name="Footer Placeholder 3"/>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spTree>
    <p:custDataLst>
      <p:tags r:id="rId1"/>
    </p:custDataLst>
    <p:extLst>
      <p:ext uri="{BB962C8B-B14F-4D97-AF65-F5344CB8AC3E}">
        <p14:creationId xmlns:p14="http://schemas.microsoft.com/office/powerpoint/2010/main" val="1998860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61150" y="1644316"/>
            <a:ext cx="3707524" cy="4708358"/>
          </a:xfrm>
        </p:spPr>
        <p:txBody>
          <a:bodyPr/>
          <a:lstStyle/>
          <a:p>
            <a:r>
              <a:rPr lang="en-US" sz="2000" dirty="0" smtClean="0"/>
              <a:t>Abstracts </a:t>
            </a:r>
            <a:r>
              <a:rPr lang="en-US" sz="2000" dirty="0"/>
              <a:t>and </a:t>
            </a:r>
            <a:r>
              <a:rPr lang="en-US" sz="2000" dirty="0" smtClean="0"/>
              <a:t>separates </a:t>
            </a:r>
            <a:r>
              <a:rPr lang="en-US" sz="2000" dirty="0"/>
              <a:t>control plane </a:t>
            </a:r>
            <a:r>
              <a:rPr lang="en-US" sz="2000" dirty="0" smtClean="0"/>
              <a:t>from data plane</a:t>
            </a:r>
          </a:p>
          <a:p>
            <a:r>
              <a:rPr lang="en-US" sz="2000" dirty="0" smtClean="0"/>
              <a:t>Software (controller</a:t>
            </a:r>
            <a:r>
              <a:rPr lang="en-US" sz="2000" dirty="0"/>
              <a:t>) </a:t>
            </a:r>
            <a:r>
              <a:rPr lang="en-US" sz="2000" dirty="0" smtClean="0"/>
              <a:t>external </a:t>
            </a:r>
            <a:r>
              <a:rPr lang="en-US" sz="2000" dirty="0"/>
              <a:t>to </a:t>
            </a:r>
            <a:r>
              <a:rPr lang="en-US" sz="2000" dirty="0" smtClean="0"/>
              <a:t>the network components takes </a:t>
            </a:r>
            <a:r>
              <a:rPr lang="en-US" sz="2000" dirty="0"/>
              <a:t>over </a:t>
            </a:r>
            <a:r>
              <a:rPr lang="en-US" sz="2000" dirty="0" smtClean="0"/>
              <a:t>control functions </a:t>
            </a:r>
          </a:p>
          <a:p>
            <a:r>
              <a:rPr lang="en-US" sz="2000" dirty="0"/>
              <a:t>C</a:t>
            </a:r>
            <a:r>
              <a:rPr lang="en-US" sz="2000" dirty="0" smtClean="0"/>
              <a:t>ontroller sends </a:t>
            </a:r>
            <a:r>
              <a:rPr lang="en-US" sz="2000" dirty="0"/>
              <a:t>instructions for </a:t>
            </a:r>
            <a:r>
              <a:rPr lang="en-US" sz="2000" dirty="0" smtClean="0"/>
              <a:t>data plane at the network component to handle network </a:t>
            </a:r>
            <a:r>
              <a:rPr lang="en-US" sz="2000" dirty="0"/>
              <a:t>traffic</a:t>
            </a:r>
          </a:p>
        </p:txBody>
      </p:sp>
      <p:sp>
        <p:nvSpPr>
          <p:cNvPr id="2" name="Title 1"/>
          <p:cNvSpPr>
            <a:spLocks noGrp="1"/>
          </p:cNvSpPr>
          <p:nvPr>
            <p:ph type="title"/>
          </p:nvPr>
        </p:nvSpPr>
        <p:spPr/>
        <p:txBody>
          <a:bodyPr/>
          <a:lstStyle/>
          <a:p>
            <a:r>
              <a:rPr lang="en-US" dirty="0" smtClean="0"/>
              <a:t>Software-Defined Networking</a:t>
            </a:r>
            <a:endParaRPr lang="en-US" dirty="0"/>
          </a:p>
        </p:txBody>
      </p:sp>
      <p:sp>
        <p:nvSpPr>
          <p:cNvPr id="4" name="Footer Placeholder 3"/>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61" name="Group 60"/>
          <p:cNvGrpSpPr/>
          <p:nvPr/>
        </p:nvGrpSpPr>
        <p:grpSpPr>
          <a:xfrm>
            <a:off x="5741375" y="1863110"/>
            <a:ext cx="3127248" cy="3188501"/>
            <a:chOff x="5741375" y="1059649"/>
            <a:chExt cx="3127248" cy="3188501"/>
          </a:xfrm>
        </p:grpSpPr>
        <p:sp>
          <p:nvSpPr>
            <p:cNvPr id="28" name="Rectangle 27"/>
            <p:cNvSpPr/>
            <p:nvPr/>
          </p:nvSpPr>
          <p:spPr>
            <a:xfrm>
              <a:off x="5741375" y="2583649"/>
              <a:ext cx="3124200" cy="1664501"/>
            </a:xfrm>
            <a:prstGeom prst="rect">
              <a:avLst/>
            </a:prstGeom>
            <a:solidFill>
              <a:srgbClr val="85C2E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sz="1100" b="1" kern="0" dirty="0">
                  <a:solidFill>
                    <a:schemeClr val="tx1"/>
                  </a:solidFill>
                  <a:ea typeface="Verdana" panose="020B0604030504040204" pitchFamily="34" charset="0"/>
                  <a:cs typeface="Verdana" panose="020B0604030504040204" pitchFamily="34" charset="0"/>
                </a:rPr>
                <a:t>Network Components (Data Plane)</a:t>
              </a:r>
            </a:p>
          </p:txBody>
        </p:sp>
        <p:cxnSp>
          <p:nvCxnSpPr>
            <p:cNvPr id="23" name="Straight Connector 22"/>
            <p:cNvCxnSpPr/>
            <p:nvPr/>
          </p:nvCxnSpPr>
          <p:spPr>
            <a:xfrm flipH="1">
              <a:off x="7457307" y="3139370"/>
              <a:ext cx="517230" cy="354252"/>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669602" y="3161319"/>
              <a:ext cx="416998" cy="267522"/>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6597160" y="3526170"/>
              <a:ext cx="692454" cy="420773"/>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433507" y="3535365"/>
              <a:ext cx="570421" cy="411578"/>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Text Box 20"/>
            <p:cNvSpPr txBox="1">
              <a:spLocks noChangeArrowheads="1"/>
            </p:cNvSpPr>
            <p:nvPr/>
          </p:nvSpPr>
          <p:spPr bwMode="gray">
            <a:xfrm>
              <a:off x="7130138" y="3661558"/>
              <a:ext cx="320601" cy="117725"/>
            </a:xfrm>
            <a:prstGeom prst="rect">
              <a:avLst/>
            </a:prstGeom>
            <a:noFill/>
            <a:ln w="9525" algn="ctr">
              <a:noFill/>
              <a:miter lim="800000"/>
              <a:headEnd/>
              <a:tailEnd/>
            </a:ln>
            <a:effectLst/>
          </p:spPr>
          <p:txBody>
            <a:bodyPr wrap="none" lIns="0" tIns="0" rIns="0" bIns="0">
              <a:spAutoFit/>
            </a:bodyPr>
            <a:lstStyle/>
            <a:p>
              <a:pPr>
                <a:lnSpc>
                  <a:spcPct val="85000"/>
                </a:lnSpc>
                <a:spcBef>
                  <a:spcPct val="0"/>
                </a:spcBef>
                <a:buClrTx/>
                <a:buFontTx/>
                <a:buNone/>
              </a:pPr>
              <a:r>
                <a:rPr lang="en-US" sz="900" b="1" dirty="0"/>
                <a:t>Switch</a:t>
              </a:r>
            </a:p>
          </p:txBody>
        </p:sp>
        <p:sp>
          <p:nvSpPr>
            <p:cNvPr id="27" name="Rectangle 26"/>
            <p:cNvSpPr/>
            <p:nvPr/>
          </p:nvSpPr>
          <p:spPr>
            <a:xfrm>
              <a:off x="5741375" y="1059649"/>
              <a:ext cx="3127248" cy="990600"/>
            </a:xfrm>
            <a:prstGeom prst="rect">
              <a:avLst/>
            </a:prstGeom>
            <a:solidFill>
              <a:srgbClr val="399CD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sz="1100" b="1" kern="0" dirty="0">
                  <a:solidFill>
                    <a:schemeClr val="tx1"/>
                  </a:solidFill>
                  <a:ea typeface="Verdana" panose="020B0604030504040204" pitchFamily="34" charset="0"/>
                  <a:cs typeface="Verdana" panose="020B0604030504040204" pitchFamily="34" charset="0"/>
                </a:rPr>
                <a:t>Network Controller (Control Plane)</a:t>
              </a:r>
            </a:p>
          </p:txBody>
        </p:sp>
        <p:cxnSp>
          <p:nvCxnSpPr>
            <p:cNvPr id="30" name="Straight Arrow Connector 29"/>
            <p:cNvCxnSpPr/>
            <p:nvPr/>
          </p:nvCxnSpPr>
          <p:spPr>
            <a:xfrm flipH="1">
              <a:off x="7321059" y="2050249"/>
              <a:ext cx="1524" cy="533400"/>
            </a:xfrm>
            <a:prstGeom prst="straightConnector1">
              <a:avLst/>
            </a:prstGeom>
            <a:ln w="38100" cmpd="sng">
              <a:solidFill>
                <a:schemeClr val="tx1"/>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31" name="Oval 30"/>
            <p:cNvSpPr/>
            <p:nvPr/>
          </p:nvSpPr>
          <p:spPr>
            <a:xfrm>
              <a:off x="6323608" y="1335286"/>
              <a:ext cx="2002539" cy="609600"/>
            </a:xfrm>
            <a:prstGeom prst="ellipse">
              <a:avLst/>
            </a:prstGeom>
            <a:solidFill>
              <a:schemeClr val="bg2">
                <a:lumMod val="20000"/>
                <a:lumOff val="80000"/>
              </a:schemeClr>
            </a:soli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chemeClr val="tx1"/>
                  </a:solidFill>
                </a:rPr>
                <a:t>Programming Logic for Switching Network Traffic</a:t>
              </a:r>
            </a:p>
          </p:txBody>
        </p:sp>
        <p:pic>
          <p:nvPicPr>
            <p:cNvPr id="33" name="Picture 13" descr="C:\Users\patils1\Desktop\2013 Projects\CIS v2\CIS Slide Deck_Based on Book\Colored Graphics\Ethernet Switch.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8845"/>
            <a:stretch/>
          </p:blipFill>
          <p:spPr bwMode="auto">
            <a:xfrm>
              <a:off x="6948437" y="3428245"/>
              <a:ext cx="762000" cy="195851"/>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Straight Connector 44"/>
            <p:cNvCxnSpPr/>
            <p:nvPr/>
          </p:nvCxnSpPr>
          <p:spPr>
            <a:xfrm>
              <a:off x="6320609" y="3182196"/>
              <a:ext cx="0" cy="723116"/>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7299352" y="3218433"/>
              <a:ext cx="0" cy="1409151"/>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4" name="Picture 13" descr="C:\Users\patils1\Desktop\2013 Projects\CIS v2\CIS Slide Deck_Based on Book\Colored Graphics\Ethernet Switch.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8845"/>
            <a:stretch/>
          </p:blipFill>
          <p:spPr bwMode="auto">
            <a:xfrm>
              <a:off x="5939609" y="3815078"/>
              <a:ext cx="762000" cy="195851"/>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Straight Connector 47"/>
            <p:cNvCxnSpPr/>
            <p:nvPr/>
          </p:nvCxnSpPr>
          <p:spPr>
            <a:xfrm rot="5400000">
              <a:off x="7330217" y="2447951"/>
              <a:ext cx="0" cy="1409151"/>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2" name="Picture 13" descr="C:\Users\patils1\Desktop\2013 Projects\CIS v2\CIS Slide Deck_Based on Book\Colored Graphics\Ethernet Switch.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8845"/>
            <a:stretch/>
          </p:blipFill>
          <p:spPr bwMode="auto">
            <a:xfrm>
              <a:off x="5939609" y="3063393"/>
              <a:ext cx="762000" cy="195851"/>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Straight Connector 48"/>
            <p:cNvCxnSpPr/>
            <p:nvPr/>
          </p:nvCxnSpPr>
          <p:spPr>
            <a:xfrm>
              <a:off x="8316460" y="3173807"/>
              <a:ext cx="0" cy="723116"/>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7" name="Picture 13" descr="C:\Users\patils1\Desktop\2013 Projects\CIS v2\CIS Slide Deck_Based on Book\Colored Graphics\Ethernet Switch.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8845"/>
            <a:stretch/>
          </p:blipFill>
          <p:spPr bwMode="auto">
            <a:xfrm>
              <a:off x="7927728" y="3815078"/>
              <a:ext cx="762000" cy="195851"/>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3" descr="C:\Users\patils1\Desktop\2013 Projects\CIS v2\CIS Slide Deck_Based on Book\Colored Graphics\Ethernet Switch.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8845"/>
            <a:stretch/>
          </p:blipFill>
          <p:spPr bwMode="auto">
            <a:xfrm>
              <a:off x="7927728" y="3063393"/>
              <a:ext cx="762000" cy="195851"/>
            </a:xfrm>
            <a:prstGeom prst="rect">
              <a:avLst/>
            </a:prstGeom>
            <a:noFill/>
            <a:extLst>
              <a:ext uri="{909E8E84-426E-40DD-AFC4-6F175D3DCCD1}">
                <a14:hiddenFill xmlns:a14="http://schemas.microsoft.com/office/drawing/2010/main">
                  <a:solidFill>
                    <a:srgbClr val="FFFFFF"/>
                  </a:solidFill>
                </a14:hiddenFill>
              </a:ext>
            </a:extLst>
          </p:spPr>
        </p:pic>
        <p:sp>
          <p:nvSpPr>
            <p:cNvPr id="50" name="Text Box 20"/>
            <p:cNvSpPr txBox="1">
              <a:spLocks noChangeArrowheads="1"/>
            </p:cNvSpPr>
            <p:nvPr/>
          </p:nvSpPr>
          <p:spPr bwMode="gray">
            <a:xfrm>
              <a:off x="6113584" y="4042535"/>
              <a:ext cx="320601" cy="117725"/>
            </a:xfrm>
            <a:prstGeom prst="rect">
              <a:avLst/>
            </a:prstGeom>
            <a:noFill/>
            <a:ln w="9525" algn="ctr">
              <a:noFill/>
              <a:miter lim="800000"/>
              <a:headEnd/>
              <a:tailEnd/>
            </a:ln>
            <a:effectLst/>
          </p:spPr>
          <p:txBody>
            <a:bodyPr wrap="none" lIns="0" tIns="0" rIns="0" bIns="0">
              <a:spAutoFit/>
            </a:bodyPr>
            <a:lstStyle/>
            <a:p>
              <a:pPr>
                <a:lnSpc>
                  <a:spcPct val="85000"/>
                </a:lnSpc>
                <a:spcBef>
                  <a:spcPct val="0"/>
                </a:spcBef>
                <a:buClrTx/>
                <a:buFontTx/>
                <a:buNone/>
              </a:pPr>
              <a:r>
                <a:rPr lang="en-US" sz="900" b="1" dirty="0"/>
                <a:t>Switch</a:t>
              </a:r>
            </a:p>
          </p:txBody>
        </p:sp>
        <p:sp>
          <p:nvSpPr>
            <p:cNvPr id="51" name="Text Box 20"/>
            <p:cNvSpPr txBox="1">
              <a:spLocks noChangeArrowheads="1"/>
            </p:cNvSpPr>
            <p:nvPr/>
          </p:nvSpPr>
          <p:spPr bwMode="gray">
            <a:xfrm>
              <a:off x="8105572" y="4042535"/>
              <a:ext cx="320601" cy="117725"/>
            </a:xfrm>
            <a:prstGeom prst="rect">
              <a:avLst/>
            </a:prstGeom>
            <a:noFill/>
            <a:ln w="9525" algn="ctr">
              <a:noFill/>
              <a:miter lim="800000"/>
              <a:headEnd/>
              <a:tailEnd/>
            </a:ln>
            <a:effectLst/>
          </p:spPr>
          <p:txBody>
            <a:bodyPr wrap="none" lIns="0" tIns="0" rIns="0" bIns="0">
              <a:spAutoFit/>
            </a:bodyPr>
            <a:lstStyle/>
            <a:p>
              <a:pPr>
                <a:lnSpc>
                  <a:spcPct val="85000"/>
                </a:lnSpc>
                <a:spcBef>
                  <a:spcPct val="0"/>
                </a:spcBef>
                <a:buClrTx/>
                <a:buFontTx/>
                <a:buNone/>
              </a:pPr>
              <a:r>
                <a:rPr lang="en-US" sz="900" b="1" dirty="0"/>
                <a:t>Switch</a:t>
              </a:r>
            </a:p>
          </p:txBody>
        </p:sp>
        <p:sp>
          <p:nvSpPr>
            <p:cNvPr id="52" name="Text Box 20"/>
            <p:cNvSpPr txBox="1">
              <a:spLocks noChangeArrowheads="1"/>
            </p:cNvSpPr>
            <p:nvPr/>
          </p:nvSpPr>
          <p:spPr bwMode="gray">
            <a:xfrm>
              <a:off x="6098928" y="2932409"/>
              <a:ext cx="320601" cy="117725"/>
            </a:xfrm>
            <a:prstGeom prst="rect">
              <a:avLst/>
            </a:prstGeom>
            <a:noFill/>
            <a:ln w="9525" algn="ctr">
              <a:noFill/>
              <a:miter lim="800000"/>
              <a:headEnd/>
              <a:tailEnd/>
            </a:ln>
            <a:effectLst/>
          </p:spPr>
          <p:txBody>
            <a:bodyPr wrap="none" lIns="0" tIns="0" rIns="0" bIns="0">
              <a:spAutoFit/>
            </a:bodyPr>
            <a:lstStyle/>
            <a:p>
              <a:pPr>
                <a:lnSpc>
                  <a:spcPct val="85000"/>
                </a:lnSpc>
                <a:spcBef>
                  <a:spcPct val="0"/>
                </a:spcBef>
                <a:buClrTx/>
                <a:buFontTx/>
                <a:buNone/>
              </a:pPr>
              <a:r>
                <a:rPr lang="en-US" sz="900" b="1" dirty="0"/>
                <a:t>Switch</a:t>
              </a:r>
            </a:p>
          </p:txBody>
        </p:sp>
        <p:sp>
          <p:nvSpPr>
            <p:cNvPr id="53" name="Text Box 20"/>
            <p:cNvSpPr txBox="1">
              <a:spLocks noChangeArrowheads="1"/>
            </p:cNvSpPr>
            <p:nvPr/>
          </p:nvSpPr>
          <p:spPr bwMode="gray">
            <a:xfrm>
              <a:off x="8090916" y="2932409"/>
              <a:ext cx="320601" cy="117725"/>
            </a:xfrm>
            <a:prstGeom prst="rect">
              <a:avLst/>
            </a:prstGeom>
            <a:noFill/>
            <a:ln w="9525" algn="ctr">
              <a:noFill/>
              <a:miter lim="800000"/>
              <a:headEnd/>
              <a:tailEnd/>
            </a:ln>
            <a:effectLst/>
          </p:spPr>
          <p:txBody>
            <a:bodyPr wrap="none" lIns="0" tIns="0" rIns="0" bIns="0">
              <a:spAutoFit/>
            </a:bodyPr>
            <a:lstStyle/>
            <a:p>
              <a:pPr>
                <a:lnSpc>
                  <a:spcPct val="85000"/>
                </a:lnSpc>
                <a:spcBef>
                  <a:spcPct val="0"/>
                </a:spcBef>
                <a:buClrTx/>
                <a:buFontTx/>
                <a:buNone/>
              </a:pPr>
              <a:r>
                <a:rPr lang="en-US" sz="900" b="1" dirty="0"/>
                <a:t>Switch</a:t>
              </a:r>
            </a:p>
          </p:txBody>
        </p:sp>
        <p:sp>
          <p:nvSpPr>
            <p:cNvPr id="55" name="Text Box 20"/>
            <p:cNvSpPr txBox="1">
              <a:spLocks noChangeArrowheads="1"/>
            </p:cNvSpPr>
            <p:nvPr/>
          </p:nvSpPr>
          <p:spPr bwMode="gray">
            <a:xfrm>
              <a:off x="7457307" y="2258086"/>
              <a:ext cx="532197" cy="117725"/>
            </a:xfrm>
            <a:prstGeom prst="rect">
              <a:avLst/>
            </a:prstGeom>
            <a:noFill/>
            <a:ln w="9525" algn="ctr">
              <a:noFill/>
              <a:miter lim="800000"/>
              <a:headEnd/>
              <a:tailEnd/>
            </a:ln>
            <a:effectLst/>
          </p:spPr>
          <p:txBody>
            <a:bodyPr wrap="none" lIns="0" tIns="0" rIns="0" bIns="0">
              <a:spAutoFit/>
            </a:bodyPr>
            <a:lstStyle/>
            <a:p>
              <a:pPr>
                <a:lnSpc>
                  <a:spcPct val="85000"/>
                </a:lnSpc>
                <a:spcBef>
                  <a:spcPct val="0"/>
                </a:spcBef>
                <a:buClrTx/>
                <a:buFontTx/>
                <a:buNone/>
              </a:pPr>
              <a:r>
                <a:rPr lang="en-US" sz="900" b="1" dirty="0"/>
                <a:t>Interaction</a:t>
              </a:r>
            </a:p>
          </p:txBody>
        </p:sp>
      </p:grpSp>
    </p:spTree>
    <p:custDataLst>
      <p:tags r:id="rId1"/>
    </p:custDataLst>
    <p:extLst>
      <p:ext uri="{BB962C8B-B14F-4D97-AF65-F5344CB8AC3E}">
        <p14:creationId xmlns:p14="http://schemas.microsoft.com/office/powerpoint/2010/main" val="2383975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Centralized </a:t>
            </a:r>
            <a:r>
              <a:rPr lang="en-US" sz="2400" dirty="0" smtClean="0"/>
              <a:t>control</a:t>
            </a:r>
          </a:p>
          <a:p>
            <a:pPr lvl="1"/>
            <a:r>
              <a:rPr lang="en-US" sz="2400" dirty="0" smtClean="0"/>
              <a:t>Single </a:t>
            </a:r>
            <a:r>
              <a:rPr lang="en-US" sz="2400" dirty="0"/>
              <a:t>point of control for </a:t>
            </a:r>
            <a:r>
              <a:rPr lang="en-US" sz="2400" dirty="0" smtClean="0"/>
              <a:t>SAN infrastructure</a:t>
            </a:r>
          </a:p>
          <a:p>
            <a:r>
              <a:rPr lang="en-US" sz="2400" dirty="0" smtClean="0"/>
              <a:t>Policy-based automation</a:t>
            </a:r>
          </a:p>
          <a:p>
            <a:pPr lvl="1"/>
            <a:r>
              <a:rPr lang="en-US" sz="2400" dirty="0"/>
              <a:t>Management operations </a:t>
            </a:r>
            <a:r>
              <a:rPr lang="en-US" sz="2400" dirty="0" smtClean="0"/>
              <a:t>are </a:t>
            </a:r>
            <a:r>
              <a:rPr lang="en-US" sz="2400" dirty="0"/>
              <a:t>programmed in the network controller based on business </a:t>
            </a:r>
            <a:r>
              <a:rPr lang="en-US" sz="2400" dirty="0" smtClean="0"/>
              <a:t>policies</a:t>
            </a:r>
          </a:p>
          <a:p>
            <a:r>
              <a:rPr lang="en-US" sz="2400" dirty="0" smtClean="0"/>
              <a:t>Simplified, agile management</a:t>
            </a:r>
          </a:p>
          <a:p>
            <a:pPr lvl="1"/>
            <a:r>
              <a:rPr lang="en-US" sz="2400" dirty="0" smtClean="0"/>
              <a:t>Management </a:t>
            </a:r>
            <a:r>
              <a:rPr lang="en-US" sz="2400" dirty="0"/>
              <a:t>functions are </a:t>
            </a:r>
            <a:r>
              <a:rPr lang="en-US" sz="2400" dirty="0" smtClean="0"/>
              <a:t>simplified through abstraction of operational complexity</a:t>
            </a:r>
            <a:endParaRPr lang="en-US" sz="2400" dirty="0"/>
          </a:p>
        </p:txBody>
      </p:sp>
      <p:sp>
        <p:nvSpPr>
          <p:cNvPr id="2" name="Title 1"/>
          <p:cNvSpPr>
            <a:spLocks noGrp="1"/>
          </p:cNvSpPr>
          <p:nvPr>
            <p:ph type="title"/>
          </p:nvPr>
        </p:nvSpPr>
        <p:spPr/>
        <p:txBody>
          <a:bodyPr/>
          <a:lstStyle/>
          <a:p>
            <a:r>
              <a:rPr lang="en-US" dirty="0" smtClean="0"/>
              <a:t>Benefits </a:t>
            </a:r>
            <a:r>
              <a:rPr lang="en-US" smtClean="0"/>
              <a:t>of Software-Defined </a:t>
            </a:r>
            <a:r>
              <a:rPr lang="en-US" dirty="0" smtClean="0"/>
              <a:t>SAN</a:t>
            </a:r>
            <a:endParaRPr lang="en-US" dirty="0"/>
          </a:p>
        </p:txBody>
      </p:sp>
      <p:sp>
        <p:nvSpPr>
          <p:cNvPr id="4" name="Footer Placeholder 3"/>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spTree>
    <p:custDataLst>
      <p:tags r:id="rId1"/>
    </p:custDataLst>
    <p:extLst>
      <p:ext uri="{BB962C8B-B14F-4D97-AF65-F5344CB8AC3E}">
        <p14:creationId xmlns:p14="http://schemas.microsoft.com/office/powerpoint/2010/main" val="4056815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smtClean="0"/>
              <a:t>During </a:t>
            </a:r>
            <a:r>
              <a:rPr lang="en-US" dirty="0"/>
              <a:t>this lesson the following topics were </a:t>
            </a:r>
            <a:r>
              <a:rPr lang="en-US" dirty="0" smtClean="0"/>
              <a:t>covered:</a:t>
            </a:r>
          </a:p>
          <a:p>
            <a:pPr>
              <a:defRPr/>
            </a:pPr>
            <a:r>
              <a:rPr lang="en-US" dirty="0"/>
              <a:t>Definition and </a:t>
            </a:r>
            <a:r>
              <a:rPr lang="en-US" dirty="0" smtClean="0"/>
              <a:t>benefits of SAN</a:t>
            </a:r>
            <a:endParaRPr lang="en-US" dirty="0"/>
          </a:p>
          <a:p>
            <a:pPr>
              <a:defRPr/>
            </a:pPr>
            <a:r>
              <a:rPr lang="en-US" dirty="0" smtClean="0"/>
              <a:t>Third platform </a:t>
            </a:r>
            <a:r>
              <a:rPr lang="en-US" dirty="0"/>
              <a:t>requirements for SAN</a:t>
            </a:r>
          </a:p>
          <a:p>
            <a:pPr>
              <a:defRPr/>
            </a:pPr>
            <a:r>
              <a:rPr lang="en-US" dirty="0"/>
              <a:t>Technology solutions for SAN</a:t>
            </a:r>
          </a:p>
          <a:p>
            <a:pPr>
              <a:defRPr/>
            </a:pPr>
            <a:r>
              <a:rPr lang="en-US" dirty="0"/>
              <a:t>Software-defined networking</a:t>
            </a:r>
          </a:p>
          <a:p>
            <a:pPr marL="457200" lvl="1" indent="0">
              <a:buNone/>
            </a:pPr>
            <a:endParaRPr lang="en-US" dirty="0" smtClean="0"/>
          </a:p>
          <a:p>
            <a:endParaRPr lang="en-US" dirty="0"/>
          </a:p>
        </p:txBody>
      </p:sp>
      <p:sp>
        <p:nvSpPr>
          <p:cNvPr id="2" name="Title 1"/>
          <p:cNvSpPr>
            <a:spLocks noGrp="1"/>
          </p:cNvSpPr>
          <p:nvPr>
            <p:ph type="title"/>
          </p:nvPr>
        </p:nvSpPr>
        <p:spPr/>
        <p:txBody>
          <a:bodyPr/>
          <a:lstStyle/>
          <a:p>
            <a:r>
              <a:rPr lang="en-US" dirty="0" smtClean="0">
                <a:solidFill>
                  <a:srgbClr val="2C95DD"/>
                </a:solidFill>
              </a:rPr>
              <a:t>Lesson 1: Summary</a:t>
            </a:r>
            <a:endParaRPr lang="en-US" dirty="0"/>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spTree>
    <p:custDataLst>
      <p:tags r:id="rId1"/>
    </p:custDataLst>
    <p:extLst>
      <p:ext uri="{BB962C8B-B14F-4D97-AF65-F5344CB8AC3E}">
        <p14:creationId xmlns:p14="http://schemas.microsoft.com/office/powerpoint/2010/main" val="1854138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defRPr/>
            </a:pPr>
            <a:r>
              <a:rPr lang="en-US" dirty="0" smtClean="0"/>
              <a:t>This lesson covers the following topics:</a:t>
            </a:r>
          </a:p>
          <a:p>
            <a:pPr>
              <a:defRPr/>
            </a:pPr>
            <a:r>
              <a:rPr lang="en-US" dirty="0" smtClean="0"/>
              <a:t>Components </a:t>
            </a:r>
            <a:r>
              <a:rPr lang="en-US" dirty="0"/>
              <a:t>of FC SAN</a:t>
            </a:r>
          </a:p>
          <a:p>
            <a:pPr>
              <a:defRPr/>
            </a:pPr>
            <a:r>
              <a:rPr lang="en-US" dirty="0"/>
              <a:t>FC interconnectivity options</a:t>
            </a:r>
          </a:p>
          <a:p>
            <a:pPr>
              <a:defRPr/>
            </a:pPr>
            <a:r>
              <a:rPr lang="en-US" dirty="0"/>
              <a:t>FC port types</a:t>
            </a:r>
          </a:p>
        </p:txBody>
      </p:sp>
      <p:sp>
        <p:nvSpPr>
          <p:cNvPr id="4" name="Title 3"/>
          <p:cNvSpPr>
            <a:spLocks noGrp="1"/>
          </p:cNvSpPr>
          <p:nvPr>
            <p:ph type="title"/>
          </p:nvPr>
        </p:nvSpPr>
        <p:spPr/>
        <p:txBody>
          <a:bodyPr/>
          <a:lstStyle/>
          <a:p>
            <a:r>
              <a:rPr lang="en-US" dirty="0" smtClean="0"/>
              <a:t>Lesson 2: </a:t>
            </a:r>
            <a:r>
              <a:rPr lang="en-US" dirty="0"/>
              <a:t>FC SAN Overview </a:t>
            </a:r>
          </a:p>
        </p:txBody>
      </p:sp>
      <p:sp>
        <p:nvSpPr>
          <p:cNvPr id="2" name="Footer Placeholder 1"/>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spTree>
    <p:custDataLst>
      <p:tags r:id="rId1"/>
    </p:custDataLst>
    <p:extLst>
      <p:ext uri="{BB962C8B-B14F-4D97-AF65-F5344CB8AC3E}">
        <p14:creationId xmlns:p14="http://schemas.microsoft.com/office/powerpoint/2010/main" val="2831090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61150" y="1644316"/>
            <a:ext cx="4483366" cy="4708358"/>
          </a:xfrm>
        </p:spPr>
        <p:txBody>
          <a:bodyPr/>
          <a:lstStyle/>
          <a:p>
            <a:r>
              <a:rPr lang="en-US" sz="2000" dirty="0" smtClean="0"/>
              <a:t>A SAN that uses </a:t>
            </a:r>
            <a:r>
              <a:rPr lang="en-US" sz="2000" dirty="0" err="1"/>
              <a:t>F</a:t>
            </a:r>
            <a:r>
              <a:rPr lang="en-US" sz="2000" dirty="0" err="1" smtClean="0"/>
              <a:t>ibre</a:t>
            </a:r>
            <a:r>
              <a:rPr lang="en-US" sz="2000" dirty="0" smtClean="0"/>
              <a:t> Channel (FC) protocol for communication</a:t>
            </a:r>
          </a:p>
          <a:p>
            <a:r>
              <a:rPr lang="en-US" sz="2000" dirty="0" smtClean="0"/>
              <a:t>Supports data transmission speed </a:t>
            </a:r>
            <a:r>
              <a:rPr lang="en-US" sz="2000" dirty="0"/>
              <a:t>up to 16 Gb/s</a:t>
            </a:r>
          </a:p>
          <a:p>
            <a:r>
              <a:rPr lang="en-US" sz="2000" dirty="0"/>
              <a:t>E</a:t>
            </a:r>
            <a:r>
              <a:rPr lang="en-US" sz="2000" dirty="0" smtClean="0"/>
              <a:t>nables data transmission without dropping frames</a:t>
            </a:r>
          </a:p>
          <a:p>
            <a:r>
              <a:rPr lang="en-US" sz="2000" dirty="0" smtClean="0"/>
              <a:t>Provides high scalability</a:t>
            </a:r>
            <a:endParaRPr lang="en-US" sz="2000" dirty="0"/>
          </a:p>
          <a:p>
            <a:pPr lvl="1"/>
            <a:r>
              <a:rPr lang="en-US" sz="2000" dirty="0"/>
              <a:t>Theoretically, accommodate approximately 15 million devices</a:t>
            </a:r>
            <a:endParaRPr lang="en-US" sz="2000" dirty="0">
              <a:solidFill>
                <a:schemeClr val="bg2">
                  <a:lumMod val="75000"/>
                </a:schemeClr>
              </a:solidFill>
            </a:endParaRPr>
          </a:p>
          <a:p>
            <a:endParaRPr lang="en-US" sz="2000" dirty="0"/>
          </a:p>
        </p:txBody>
      </p:sp>
      <p:sp>
        <p:nvSpPr>
          <p:cNvPr id="2" name="Title 1"/>
          <p:cNvSpPr>
            <a:spLocks noGrp="1"/>
          </p:cNvSpPr>
          <p:nvPr>
            <p:ph type="title"/>
          </p:nvPr>
        </p:nvSpPr>
        <p:spPr/>
        <p:txBody>
          <a:bodyPr/>
          <a:lstStyle/>
          <a:p>
            <a:r>
              <a:rPr lang="en-US" dirty="0"/>
              <a:t>What is </a:t>
            </a:r>
            <a:r>
              <a:rPr lang="en-US" dirty="0" smtClean="0"/>
              <a:t>FC </a:t>
            </a:r>
            <a:r>
              <a:rPr lang="en-US" dirty="0"/>
              <a:t>SAN?</a:t>
            </a:r>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39" name="Group 38"/>
          <p:cNvGrpSpPr/>
          <p:nvPr/>
        </p:nvGrpSpPr>
        <p:grpSpPr>
          <a:xfrm>
            <a:off x="6553201" y="1990725"/>
            <a:ext cx="1983663" cy="3060932"/>
            <a:chOff x="6629400" y="1019175"/>
            <a:chExt cx="1983663" cy="3060932"/>
          </a:xfrm>
        </p:grpSpPr>
        <p:cxnSp>
          <p:nvCxnSpPr>
            <p:cNvPr id="38" name="Straight Connector 37"/>
            <p:cNvCxnSpPr/>
            <p:nvPr/>
          </p:nvCxnSpPr>
          <p:spPr>
            <a:xfrm flipV="1">
              <a:off x="7620000" y="1631567"/>
              <a:ext cx="0" cy="787783"/>
            </a:xfrm>
            <a:prstGeom prst="line">
              <a:avLst/>
            </a:prstGeom>
            <a:noFill/>
            <a:ln w="38100">
              <a:solidFill>
                <a:srgbClr val="FF9900"/>
              </a:solidFill>
              <a:round/>
              <a:headEnd/>
              <a:tailEnd type="none" w="lg" len="med"/>
            </a:ln>
            <a:effectLst/>
          </p:spPr>
        </p:cxnSp>
        <p:sp>
          <p:nvSpPr>
            <p:cNvPr id="18" name="Line 11"/>
            <p:cNvSpPr>
              <a:spLocks noChangeShapeType="1"/>
            </p:cNvSpPr>
            <p:nvPr/>
          </p:nvSpPr>
          <p:spPr bwMode="auto">
            <a:xfrm>
              <a:off x="7696200" y="2513881"/>
              <a:ext cx="685800" cy="654624"/>
            </a:xfrm>
            <a:prstGeom prst="line">
              <a:avLst/>
            </a:prstGeom>
            <a:noFill/>
            <a:ln w="38100">
              <a:solidFill>
                <a:srgbClr val="FF9900"/>
              </a:solidFill>
              <a:round/>
              <a:headEnd/>
              <a:tailEnd type="none" w="lg" len="med"/>
            </a:ln>
            <a:effectLst/>
          </p:spPr>
          <p:txBody>
            <a:bodyPr lIns="0" tIns="0" rIns="0" bIns="0"/>
            <a:lstStyle/>
            <a:p>
              <a:endParaRPr lang="en-US" sz="900" b="1"/>
            </a:p>
          </p:txBody>
        </p:sp>
        <p:sp>
          <p:nvSpPr>
            <p:cNvPr id="19" name="Line 9"/>
            <p:cNvSpPr>
              <a:spLocks noChangeShapeType="1"/>
            </p:cNvSpPr>
            <p:nvPr/>
          </p:nvSpPr>
          <p:spPr bwMode="auto">
            <a:xfrm flipH="1">
              <a:off x="6946273" y="2572743"/>
              <a:ext cx="521325" cy="595762"/>
            </a:xfrm>
            <a:prstGeom prst="line">
              <a:avLst/>
            </a:prstGeom>
            <a:noFill/>
            <a:ln w="38100">
              <a:solidFill>
                <a:srgbClr val="FF9900"/>
              </a:solidFill>
              <a:round/>
              <a:headEnd/>
              <a:tailEnd type="none" w="lg" len="med"/>
            </a:ln>
            <a:effectLst/>
          </p:spPr>
          <p:txBody>
            <a:bodyPr lIns="0" tIns="0" rIns="0" bIns="0"/>
            <a:lstStyle/>
            <a:p>
              <a:endParaRPr lang="en-US" sz="900" b="1"/>
            </a:p>
          </p:txBody>
        </p:sp>
        <p:sp>
          <p:nvSpPr>
            <p:cNvPr id="20" name="Line 11"/>
            <p:cNvSpPr>
              <a:spLocks noChangeShapeType="1"/>
            </p:cNvSpPr>
            <p:nvPr/>
          </p:nvSpPr>
          <p:spPr bwMode="auto">
            <a:xfrm flipV="1">
              <a:off x="7764739" y="1657347"/>
              <a:ext cx="617261" cy="915395"/>
            </a:xfrm>
            <a:prstGeom prst="line">
              <a:avLst/>
            </a:prstGeom>
            <a:noFill/>
            <a:ln w="38100">
              <a:solidFill>
                <a:srgbClr val="FF9900"/>
              </a:solidFill>
              <a:round/>
              <a:headEnd/>
              <a:tailEnd type="none" w="lg" len="med"/>
            </a:ln>
            <a:effectLst/>
          </p:spPr>
          <p:txBody>
            <a:bodyPr lIns="0" tIns="0" rIns="0" bIns="0"/>
            <a:lstStyle/>
            <a:p>
              <a:endParaRPr lang="en-US" sz="900" b="1"/>
            </a:p>
          </p:txBody>
        </p:sp>
        <p:sp>
          <p:nvSpPr>
            <p:cNvPr id="21" name="Line 9"/>
            <p:cNvSpPr>
              <a:spLocks noChangeShapeType="1"/>
            </p:cNvSpPr>
            <p:nvPr/>
          </p:nvSpPr>
          <p:spPr bwMode="auto">
            <a:xfrm>
              <a:off x="6860551" y="1657350"/>
              <a:ext cx="534734" cy="797668"/>
            </a:xfrm>
            <a:prstGeom prst="line">
              <a:avLst/>
            </a:prstGeom>
            <a:noFill/>
            <a:ln w="38100">
              <a:solidFill>
                <a:srgbClr val="FF9900"/>
              </a:solidFill>
              <a:round/>
              <a:headEnd/>
              <a:tailEnd type="none" w="lg" len="med"/>
            </a:ln>
            <a:effectLst/>
          </p:spPr>
          <p:txBody>
            <a:bodyPr lIns="0" tIns="0" rIns="0" bIns="0"/>
            <a:lstStyle/>
            <a:p>
              <a:endParaRPr lang="en-US" sz="900" b="1"/>
            </a:p>
          </p:txBody>
        </p:sp>
        <p:sp>
          <p:nvSpPr>
            <p:cNvPr id="23" name="Text Box 18"/>
            <p:cNvSpPr txBox="1">
              <a:spLocks noChangeArrowheads="1"/>
            </p:cNvSpPr>
            <p:nvPr/>
          </p:nvSpPr>
          <p:spPr bwMode="gray">
            <a:xfrm>
              <a:off x="7036592" y="3962382"/>
              <a:ext cx="1214646" cy="117725"/>
            </a:xfrm>
            <a:prstGeom prst="rect">
              <a:avLst/>
            </a:prstGeom>
            <a:noFill/>
            <a:ln w="12700" algn="ctr">
              <a:noFill/>
              <a:miter lim="800000"/>
              <a:headEnd/>
              <a:tailEnd/>
            </a:ln>
            <a:effectLst/>
          </p:spPr>
          <p:txBody>
            <a:bodyPr wrap="square" lIns="0" tIns="0" rIns="0" bIns="0">
              <a:spAutoFit/>
            </a:bodyPr>
            <a:lstStyle/>
            <a:p>
              <a:pPr algn="ctr" eaLnBrk="0" hangingPunct="0">
                <a:lnSpc>
                  <a:spcPct val="85000"/>
                </a:lnSpc>
                <a:spcBef>
                  <a:spcPct val="0"/>
                </a:spcBef>
                <a:buClrTx/>
                <a:buFontTx/>
                <a:buNone/>
              </a:pPr>
              <a:r>
                <a:rPr lang="en-US" sz="900" b="1" dirty="0">
                  <a:solidFill>
                    <a:srgbClr val="000000"/>
                  </a:solidFill>
                </a:rPr>
                <a:t>Storage Systems</a:t>
              </a:r>
            </a:p>
          </p:txBody>
        </p:sp>
        <p:sp>
          <p:nvSpPr>
            <p:cNvPr id="24" name="Text Box 19"/>
            <p:cNvSpPr txBox="1">
              <a:spLocks noChangeArrowheads="1"/>
            </p:cNvSpPr>
            <p:nvPr/>
          </p:nvSpPr>
          <p:spPr bwMode="gray">
            <a:xfrm>
              <a:off x="6965384" y="1019175"/>
              <a:ext cx="1323954" cy="117725"/>
            </a:xfrm>
            <a:prstGeom prst="rect">
              <a:avLst/>
            </a:prstGeom>
            <a:noFill/>
            <a:ln w="12700">
              <a:noFill/>
              <a:miter lim="800000"/>
              <a:headEnd/>
              <a:tailEnd/>
            </a:ln>
            <a:effectLst/>
          </p:spPr>
          <p:txBody>
            <a:bodyPr wrap="square" lIns="0" tIns="0" rIns="0" bIns="0">
              <a:spAutoFit/>
            </a:bodyPr>
            <a:lstStyle/>
            <a:p>
              <a:pPr algn="ctr" eaLnBrk="0" hangingPunct="0">
                <a:lnSpc>
                  <a:spcPct val="85000"/>
                </a:lnSpc>
                <a:spcBef>
                  <a:spcPct val="0"/>
                </a:spcBef>
                <a:buClrTx/>
                <a:buFontTx/>
                <a:buNone/>
              </a:pPr>
              <a:r>
                <a:rPr lang="en-US" sz="900" b="1" dirty="0">
                  <a:solidFill>
                    <a:srgbClr val="000000"/>
                  </a:solidFill>
                </a:rPr>
                <a:t>Compute Systems</a:t>
              </a:r>
            </a:p>
          </p:txBody>
        </p:sp>
        <p:pic>
          <p:nvPicPr>
            <p:cNvPr id="25" name="Picture 28" descr="C:\Users\patils1\Desktop\2013 Projects\CIS v2\CIS Slide Deck_Based on Book\Colored Graphics\Physical Compute System With Hyperviso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9400" y="1200137"/>
              <a:ext cx="550655" cy="53341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C:\Users\patils1\Desktop\2013 Projects\CIS v2\CIS Slide Deck_Based on Book\Colored Graphics\FC SA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72773" y="2277343"/>
              <a:ext cx="709177" cy="458593"/>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9" descr="C:\Users\patils1\Desktop\2013 Projects\CIS v2\CIS Slide Deck_Based on Book\Colored Graphics\Storage System.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34780" y="3028950"/>
              <a:ext cx="416866" cy="88760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C:\Users\patils1\Desktop\2013 Projects\CIS v2\CIS Slide Deck_Based on Book\Colored Graphics\Physical Compute System With Hyperviso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62408" y="1200137"/>
              <a:ext cx="550655" cy="533413"/>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9" descr="C:\Users\patils1\Desktop\2013 Projects\CIS v2\CIS Slide Deck_Based on Book\Colored Graphics\Storage System.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62408" y="3028950"/>
              <a:ext cx="416866" cy="887604"/>
            </a:xfrm>
            <a:prstGeom prst="rect">
              <a:avLst/>
            </a:prstGeom>
            <a:noFill/>
            <a:extLst>
              <a:ext uri="{909E8E84-426E-40DD-AFC4-6F175D3DCCD1}">
                <a14:hiddenFill xmlns:a14="http://schemas.microsoft.com/office/drawing/2010/main">
                  <a:solidFill>
                    <a:srgbClr val="FFFFFF"/>
                  </a:solidFill>
                </a14:hiddenFill>
              </a:ext>
            </a:extLst>
          </p:spPr>
        </p:pic>
        <p:sp>
          <p:nvSpPr>
            <p:cNvPr id="34" name="Text Box 20"/>
            <p:cNvSpPr txBox="1">
              <a:spLocks noChangeArrowheads="1"/>
            </p:cNvSpPr>
            <p:nvPr/>
          </p:nvSpPr>
          <p:spPr bwMode="gray">
            <a:xfrm>
              <a:off x="7395285" y="2455018"/>
              <a:ext cx="339837" cy="117725"/>
            </a:xfrm>
            <a:prstGeom prst="rect">
              <a:avLst/>
            </a:prstGeom>
            <a:noFill/>
            <a:ln w="9525" algn="ctr">
              <a:noFill/>
              <a:miter lim="800000"/>
              <a:headEnd/>
              <a:tailEnd/>
            </a:ln>
            <a:effectLst/>
          </p:spPr>
          <p:txBody>
            <a:bodyPr wrap="none" lIns="0" tIns="0" rIns="0" bIns="0">
              <a:spAutoFit/>
            </a:bodyPr>
            <a:lstStyle/>
            <a:p>
              <a:pPr>
                <a:lnSpc>
                  <a:spcPct val="85000"/>
                </a:lnSpc>
                <a:spcBef>
                  <a:spcPct val="0"/>
                </a:spcBef>
                <a:buClrTx/>
                <a:buFontTx/>
                <a:buNone/>
              </a:pPr>
              <a:r>
                <a:rPr lang="en-US" sz="900" b="1" dirty="0"/>
                <a:t>FC SAN</a:t>
              </a:r>
            </a:p>
          </p:txBody>
        </p:sp>
        <p:pic>
          <p:nvPicPr>
            <p:cNvPr id="36" name="Picture 28" descr="C:\Users\patils1\Desktop\2013 Projects\CIS v2\CIS Slide Deck_Based on Book\Colored Graphics\Physical Compute System With Hyperviso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45904" y="1200137"/>
              <a:ext cx="550655" cy="533413"/>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extLst>
      <p:ext uri="{BB962C8B-B14F-4D97-AF65-F5344CB8AC3E}">
        <p14:creationId xmlns:p14="http://schemas.microsoft.com/office/powerpoint/2010/main" val="3447902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Operation with Cache</a:t>
            </a:r>
          </a:p>
        </p:txBody>
      </p:sp>
      <p:sp>
        <p:nvSpPr>
          <p:cNvPr id="4" name="Footer Placeholder 3"/>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3" name="Group 2"/>
          <p:cNvGrpSpPr/>
          <p:nvPr/>
        </p:nvGrpSpPr>
        <p:grpSpPr>
          <a:xfrm>
            <a:off x="1936094" y="1605203"/>
            <a:ext cx="6594297" cy="4446275"/>
            <a:chOff x="1676400" y="804462"/>
            <a:chExt cx="5620886" cy="4129488"/>
          </a:xfrm>
        </p:grpSpPr>
        <p:sp>
          <p:nvSpPr>
            <p:cNvPr id="8" name="Line 4"/>
            <p:cNvSpPr>
              <a:spLocks noChangeShapeType="1"/>
            </p:cNvSpPr>
            <p:nvPr/>
          </p:nvSpPr>
          <p:spPr bwMode="auto">
            <a:xfrm>
              <a:off x="2096359" y="3982068"/>
              <a:ext cx="4128289"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lIns="0" tIns="0" rIns="0" bIns="0"/>
            <a:lstStyle/>
            <a:p>
              <a:endParaRPr lang="en-US" sz="1050">
                <a:cs typeface="Calibri" pitchFamily="34" charset="0"/>
              </a:endParaRPr>
            </a:p>
          </p:txBody>
        </p:sp>
        <p:sp>
          <p:nvSpPr>
            <p:cNvPr id="171" name="AutoShape 13"/>
            <p:cNvSpPr>
              <a:spLocks noChangeArrowheads="1"/>
            </p:cNvSpPr>
            <p:nvPr/>
          </p:nvSpPr>
          <p:spPr bwMode="auto">
            <a:xfrm>
              <a:off x="6106103" y="3269324"/>
              <a:ext cx="1066114" cy="1435716"/>
            </a:xfrm>
            <a:prstGeom prst="roundRect">
              <a:avLst>
                <a:gd name="adj" fmla="val 11657"/>
              </a:avLst>
            </a:prstGeom>
            <a:ln>
              <a:headEnd/>
              <a:tailEnd type="none" w="lg" len="med"/>
            </a:ln>
            <a:extLst/>
          </p:spPr>
          <p:style>
            <a:lnRef idx="1">
              <a:schemeClr val="dk1"/>
            </a:lnRef>
            <a:fillRef idx="1002">
              <a:schemeClr val="lt1"/>
            </a:fillRef>
            <a:effectRef idx="1">
              <a:schemeClr val="dk1"/>
            </a:effectRef>
            <a:fontRef idx="minor">
              <a:schemeClr val="dk1"/>
            </a:fontRef>
          </p:style>
          <p:txBody>
            <a:bodyPr wrap="none" lIns="0" tIns="0" rIns="0" bIns="0" anchor="ctr"/>
            <a:lstStyle/>
            <a:p>
              <a:endParaRPr lang="en-US" sz="1050">
                <a:solidFill>
                  <a:srgbClr val="000000"/>
                </a:solidFill>
              </a:endParaRPr>
            </a:p>
          </p:txBody>
        </p:sp>
        <p:grpSp>
          <p:nvGrpSpPr>
            <p:cNvPr id="194" name="Group 193"/>
            <p:cNvGrpSpPr/>
            <p:nvPr/>
          </p:nvGrpSpPr>
          <p:grpSpPr>
            <a:xfrm>
              <a:off x="6166965" y="3358199"/>
              <a:ext cx="954139" cy="1257965"/>
              <a:chOff x="6319365" y="1322411"/>
              <a:chExt cx="954139" cy="1257965"/>
            </a:xfrm>
          </p:grpSpPr>
          <p:pic>
            <p:nvPicPr>
              <p:cNvPr id="189" name="Picture 11" descr="C:\Users\patils1\Desktop\2013 Projects\CIS v2\CIS Slide Deck_Based on Book\Colored Graphics\Disk Driv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19365" y="1322411"/>
                <a:ext cx="511220" cy="511220"/>
              </a:xfrm>
              <a:prstGeom prst="rect">
                <a:avLst/>
              </a:prstGeom>
              <a:noFill/>
              <a:extLst>
                <a:ext uri="{909E8E84-426E-40DD-AFC4-6F175D3DCCD1}">
                  <a14:hiddenFill xmlns:a14="http://schemas.microsoft.com/office/drawing/2010/main">
                    <a:solidFill>
                      <a:srgbClr val="FFFFFF"/>
                    </a:solidFill>
                  </a14:hiddenFill>
                </a:ext>
              </a:extLst>
            </p:spPr>
          </p:pic>
          <p:pic>
            <p:nvPicPr>
              <p:cNvPr id="190" name="Picture 11" descr="C:\Users\patils1\Desktop\2013 Projects\CIS v2\CIS Slide Deck_Based on Book\Colored Graphics\Disk Driv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30094" y="1509097"/>
                <a:ext cx="511220" cy="511220"/>
              </a:xfrm>
              <a:prstGeom prst="rect">
                <a:avLst/>
              </a:prstGeom>
              <a:noFill/>
              <a:extLst>
                <a:ext uri="{909E8E84-426E-40DD-AFC4-6F175D3DCCD1}">
                  <a14:hiddenFill xmlns:a14="http://schemas.microsoft.com/office/drawing/2010/main">
                    <a:solidFill>
                      <a:srgbClr val="FFFFFF"/>
                    </a:solidFill>
                  </a14:hiddenFill>
                </a:ext>
              </a:extLst>
            </p:spPr>
          </p:pic>
          <p:pic>
            <p:nvPicPr>
              <p:cNvPr id="191" name="Picture 11" descr="C:\Users\patils1\Desktop\2013 Projects\CIS v2\CIS Slide Deck_Based on Book\Colored Graphics\Disk Driv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40824" y="1695783"/>
                <a:ext cx="511220" cy="511220"/>
              </a:xfrm>
              <a:prstGeom prst="rect">
                <a:avLst/>
              </a:prstGeom>
              <a:noFill/>
              <a:extLst>
                <a:ext uri="{909E8E84-426E-40DD-AFC4-6F175D3DCCD1}">
                  <a14:hiddenFill xmlns:a14="http://schemas.microsoft.com/office/drawing/2010/main">
                    <a:solidFill>
                      <a:srgbClr val="FFFFFF"/>
                    </a:solidFill>
                  </a14:hiddenFill>
                </a:ext>
              </a:extLst>
            </p:spPr>
          </p:pic>
          <p:pic>
            <p:nvPicPr>
              <p:cNvPr id="192" name="Picture 11" descr="C:\Users\patils1\Desktop\2013 Projects\CIS v2\CIS Slide Deck_Based on Book\Colored Graphics\Disk Driv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51553" y="1882469"/>
                <a:ext cx="511220" cy="511220"/>
              </a:xfrm>
              <a:prstGeom prst="rect">
                <a:avLst/>
              </a:prstGeom>
              <a:noFill/>
              <a:extLst>
                <a:ext uri="{909E8E84-426E-40DD-AFC4-6F175D3DCCD1}">
                  <a14:hiddenFill xmlns:a14="http://schemas.microsoft.com/office/drawing/2010/main">
                    <a:solidFill>
                      <a:srgbClr val="FFFFFF"/>
                    </a:solidFill>
                  </a14:hiddenFill>
                </a:ext>
              </a:extLst>
            </p:spPr>
          </p:pic>
          <p:pic>
            <p:nvPicPr>
              <p:cNvPr id="193" name="Picture 11" descr="C:\Users\patils1\Desktop\2013 Projects\CIS v2\CIS Slide Deck_Based on Book\Colored Graphics\Disk Driv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62284" y="2069156"/>
                <a:ext cx="511220" cy="511220"/>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Line 7"/>
            <p:cNvSpPr>
              <a:spLocks noChangeShapeType="1"/>
            </p:cNvSpPr>
            <p:nvPr/>
          </p:nvSpPr>
          <p:spPr bwMode="auto">
            <a:xfrm>
              <a:off x="2096359" y="1892533"/>
              <a:ext cx="4128289" cy="0"/>
            </a:xfrm>
            <a:prstGeom prst="line">
              <a:avLst/>
            </a:prstGeom>
            <a:ln w="25400">
              <a:solidFill>
                <a:srgbClr val="404040"/>
              </a:solidFill>
            </a:ln>
            <a:extLst/>
          </p:spPr>
          <p:style>
            <a:lnRef idx="1">
              <a:schemeClr val="accent1"/>
            </a:lnRef>
            <a:fillRef idx="0">
              <a:schemeClr val="accent1"/>
            </a:fillRef>
            <a:effectRef idx="0">
              <a:schemeClr val="accent1"/>
            </a:effectRef>
            <a:fontRef idx="minor">
              <a:schemeClr val="tx1"/>
            </a:fontRef>
          </p:style>
          <p:txBody>
            <a:bodyPr lIns="0" tIns="0" rIns="0" bIns="0"/>
            <a:lstStyle/>
            <a:p>
              <a:endParaRPr lang="en-US" sz="1050">
                <a:cs typeface="Calibri" pitchFamily="34" charset="0"/>
              </a:endParaRPr>
            </a:p>
          </p:txBody>
        </p:sp>
        <p:sp>
          <p:nvSpPr>
            <p:cNvPr id="164" name="AutoShape 13"/>
            <p:cNvSpPr>
              <a:spLocks noChangeArrowheads="1"/>
            </p:cNvSpPr>
            <p:nvPr/>
          </p:nvSpPr>
          <p:spPr bwMode="auto">
            <a:xfrm>
              <a:off x="6104413" y="1173453"/>
              <a:ext cx="1066114" cy="1435716"/>
            </a:xfrm>
            <a:prstGeom prst="roundRect">
              <a:avLst>
                <a:gd name="adj" fmla="val 11657"/>
              </a:avLst>
            </a:prstGeom>
            <a:ln>
              <a:headEnd/>
              <a:tailEnd type="none" w="lg" len="med"/>
            </a:ln>
            <a:extLst/>
          </p:spPr>
          <p:style>
            <a:lnRef idx="1">
              <a:schemeClr val="dk1"/>
            </a:lnRef>
            <a:fillRef idx="1002">
              <a:schemeClr val="lt1"/>
            </a:fillRef>
            <a:effectRef idx="1">
              <a:schemeClr val="dk1"/>
            </a:effectRef>
            <a:fontRef idx="minor">
              <a:schemeClr val="dk1"/>
            </a:fontRef>
          </p:style>
          <p:txBody>
            <a:bodyPr wrap="none" lIns="0" tIns="0" rIns="0" bIns="0" anchor="ctr"/>
            <a:lstStyle/>
            <a:p>
              <a:endParaRPr lang="en-US" sz="1050">
                <a:solidFill>
                  <a:srgbClr val="000000"/>
                </a:solidFill>
              </a:endParaRPr>
            </a:p>
          </p:txBody>
        </p:sp>
        <p:pic>
          <p:nvPicPr>
            <p:cNvPr id="184" name="Picture 11" descr="C:\Users\patils1\Desktop\2013 Projects\CIS v2\CIS Slide Deck_Based on Book\Colored Graphics\Disk Driv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66965" y="1281295"/>
              <a:ext cx="511220" cy="511220"/>
            </a:xfrm>
            <a:prstGeom prst="rect">
              <a:avLst/>
            </a:prstGeom>
            <a:noFill/>
            <a:extLst>
              <a:ext uri="{909E8E84-426E-40DD-AFC4-6F175D3DCCD1}">
                <a14:hiddenFill xmlns:a14="http://schemas.microsoft.com/office/drawing/2010/main">
                  <a:solidFill>
                    <a:srgbClr val="FFFFFF"/>
                  </a:solidFill>
                </a14:hiddenFill>
              </a:ext>
            </a:extLst>
          </p:spPr>
        </p:pic>
        <p:pic>
          <p:nvPicPr>
            <p:cNvPr id="185" name="Picture 11" descr="C:\Users\patils1\Desktop\2013 Projects\CIS v2\CIS Slide Deck_Based on Book\Colored Graphics\Disk Driv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77694" y="1467981"/>
              <a:ext cx="511220" cy="511220"/>
            </a:xfrm>
            <a:prstGeom prst="rect">
              <a:avLst/>
            </a:prstGeom>
            <a:noFill/>
            <a:extLst>
              <a:ext uri="{909E8E84-426E-40DD-AFC4-6F175D3DCCD1}">
                <a14:hiddenFill xmlns:a14="http://schemas.microsoft.com/office/drawing/2010/main">
                  <a:solidFill>
                    <a:srgbClr val="FFFFFF"/>
                  </a:solidFill>
                </a14:hiddenFill>
              </a:ext>
            </a:extLst>
          </p:spPr>
        </p:pic>
        <p:pic>
          <p:nvPicPr>
            <p:cNvPr id="186" name="Picture 11" descr="C:\Users\patils1\Desktop\2013 Projects\CIS v2\CIS Slide Deck_Based on Book\Colored Graphics\Disk Driv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88424" y="1654667"/>
              <a:ext cx="511220" cy="511220"/>
            </a:xfrm>
            <a:prstGeom prst="rect">
              <a:avLst/>
            </a:prstGeom>
            <a:noFill/>
            <a:extLst>
              <a:ext uri="{909E8E84-426E-40DD-AFC4-6F175D3DCCD1}">
                <a14:hiddenFill xmlns:a14="http://schemas.microsoft.com/office/drawing/2010/main">
                  <a:solidFill>
                    <a:srgbClr val="FFFFFF"/>
                  </a:solidFill>
                </a14:hiddenFill>
              </a:ext>
            </a:extLst>
          </p:spPr>
        </p:pic>
        <p:pic>
          <p:nvPicPr>
            <p:cNvPr id="187" name="Picture 11" descr="C:\Users\patils1\Desktop\2013 Projects\CIS v2\CIS Slide Deck_Based on Book\Colored Graphics\Disk Driv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99153" y="1841353"/>
              <a:ext cx="511220" cy="511220"/>
            </a:xfrm>
            <a:prstGeom prst="rect">
              <a:avLst/>
            </a:prstGeom>
            <a:noFill/>
            <a:extLst>
              <a:ext uri="{909E8E84-426E-40DD-AFC4-6F175D3DCCD1}">
                <a14:hiddenFill xmlns:a14="http://schemas.microsoft.com/office/drawing/2010/main">
                  <a:solidFill>
                    <a:srgbClr val="FFFFFF"/>
                  </a:solidFill>
                </a14:hiddenFill>
              </a:ext>
            </a:extLst>
          </p:spPr>
        </p:pic>
        <p:pic>
          <p:nvPicPr>
            <p:cNvPr id="188" name="Picture 11" descr="C:\Users\patils1\Desktop\2013 Projects\CIS v2\CIS Slide Deck_Based on Book\Colored Graphics\Disk Driv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09884" y="2028040"/>
              <a:ext cx="511220" cy="511220"/>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p:cNvSpPr>
              <a:spLocks noChangeArrowheads="1"/>
            </p:cNvSpPr>
            <p:nvPr/>
          </p:nvSpPr>
          <p:spPr bwMode="auto">
            <a:xfrm>
              <a:off x="1676400" y="2996461"/>
              <a:ext cx="5620886" cy="1937489"/>
            </a:xfrm>
            <a:prstGeom prst="roundRect">
              <a:avLst>
                <a:gd name="adj" fmla="val 9931"/>
              </a:avLst>
            </a:prstGeom>
            <a:noFill/>
            <a:ln w="12700" algn="ctr">
              <a:solidFill>
                <a:srgbClr val="000814"/>
              </a:solidFill>
              <a:prstDash val="dash"/>
              <a:round/>
              <a:headEnd/>
              <a:tailEnd/>
            </a:ln>
            <a:effectLst/>
            <a:extLst/>
          </p:spPr>
          <p:txBody>
            <a:bodyPr wrap="none" lIns="0" tIns="0" rIns="0" bIns="0" anchor="ctr"/>
            <a:lstStyle/>
            <a:p>
              <a:endParaRPr lang="en-US" sz="1050">
                <a:cs typeface="Calibri" pitchFamily="34" charset="0"/>
              </a:endParaRPr>
            </a:p>
          </p:txBody>
        </p:sp>
        <p:sp>
          <p:nvSpPr>
            <p:cNvPr id="7" name="AutoShape 3"/>
            <p:cNvSpPr>
              <a:spLocks noChangeArrowheads="1"/>
            </p:cNvSpPr>
            <p:nvPr/>
          </p:nvSpPr>
          <p:spPr bwMode="auto">
            <a:xfrm>
              <a:off x="1676400" y="906926"/>
              <a:ext cx="5620886" cy="1941148"/>
            </a:xfrm>
            <a:prstGeom prst="roundRect">
              <a:avLst>
                <a:gd name="adj" fmla="val 9931"/>
              </a:avLst>
            </a:prstGeom>
            <a:noFill/>
            <a:ln w="12700" algn="ctr">
              <a:solidFill>
                <a:srgbClr val="000814"/>
              </a:solidFill>
              <a:prstDash val="dash"/>
              <a:round/>
              <a:headEnd/>
              <a:tailEnd/>
            </a:ln>
            <a:effectLst/>
            <a:extLst/>
          </p:spPr>
          <p:txBody>
            <a:bodyPr wrap="none" lIns="0" tIns="0" rIns="0" bIns="0" anchor="ctr"/>
            <a:lstStyle/>
            <a:p>
              <a:endParaRPr lang="en-US" sz="1050">
                <a:cs typeface="Calibri" pitchFamily="34" charset="0"/>
              </a:endParaRPr>
            </a:p>
          </p:txBody>
        </p:sp>
        <p:sp>
          <p:nvSpPr>
            <p:cNvPr id="10" name="Text Box 10"/>
            <p:cNvSpPr txBox="1">
              <a:spLocks noChangeArrowheads="1"/>
            </p:cNvSpPr>
            <p:nvPr/>
          </p:nvSpPr>
          <p:spPr bwMode="auto">
            <a:xfrm>
              <a:off x="3541266" y="804462"/>
              <a:ext cx="1498295" cy="184666"/>
            </a:xfrm>
            <a:prstGeom prst="rect">
              <a:avLst/>
            </a:prstGeom>
            <a:solidFill>
              <a:schemeClr val="bg1"/>
            </a:solidFill>
            <a:ln>
              <a:noFill/>
            </a:ln>
            <a:effectLst/>
            <a:extLst>
              <a:ext uri="{91240B29-F687-4F45-9708-019B960494DF}">
                <a14:hiddenLine xmlns:a14="http://schemas.microsoft.com/office/drawing/2010/main" w="25400" algn="ctr">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lvl1pPr marL="354013" indent="-354013"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spcBef>
                  <a:spcPct val="50000"/>
                </a:spcBef>
              </a:pPr>
              <a:r>
                <a:rPr lang="en-US" sz="1200" b="1" dirty="0">
                  <a:solidFill>
                    <a:srgbClr val="000308"/>
                  </a:solidFill>
                  <a:latin typeface="+mn-lt"/>
                  <a:cs typeface="Calibri" pitchFamily="34" charset="0"/>
                </a:rPr>
                <a:t>Write-through cache</a:t>
              </a:r>
            </a:p>
          </p:txBody>
        </p:sp>
        <p:sp>
          <p:nvSpPr>
            <p:cNvPr id="11" name="Text Box 11"/>
            <p:cNvSpPr txBox="1">
              <a:spLocks noChangeArrowheads="1"/>
            </p:cNvSpPr>
            <p:nvPr/>
          </p:nvSpPr>
          <p:spPr bwMode="auto">
            <a:xfrm>
              <a:off x="3649951" y="2905728"/>
              <a:ext cx="1282146" cy="184666"/>
            </a:xfrm>
            <a:prstGeom prst="rect">
              <a:avLst/>
            </a:prstGeom>
            <a:solidFill>
              <a:schemeClr val="bg1"/>
            </a:solidFill>
            <a:ln>
              <a:noFill/>
            </a:ln>
            <a:effectLst/>
            <a:extLst>
              <a:ext uri="{91240B29-F687-4F45-9708-019B960494DF}">
                <a14:hiddenLine xmlns:a14="http://schemas.microsoft.com/office/drawing/2010/main" w="25400" algn="ctr">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lvl1pPr marL="354013" indent="-354013"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spcBef>
                  <a:spcPct val="50000"/>
                </a:spcBef>
              </a:pPr>
              <a:r>
                <a:rPr lang="en-US" sz="1200" b="1" dirty="0">
                  <a:solidFill>
                    <a:srgbClr val="000308"/>
                  </a:solidFill>
                  <a:latin typeface="+mn-lt"/>
                  <a:cs typeface="Calibri" pitchFamily="34" charset="0"/>
                </a:rPr>
                <a:t>Write-back cache</a:t>
              </a:r>
            </a:p>
          </p:txBody>
        </p:sp>
        <p:sp>
          <p:nvSpPr>
            <p:cNvPr id="12" name="Text Box 23"/>
            <p:cNvSpPr txBox="1">
              <a:spLocks noChangeArrowheads="1"/>
            </p:cNvSpPr>
            <p:nvPr/>
          </p:nvSpPr>
          <p:spPr bwMode="auto">
            <a:xfrm>
              <a:off x="4151787" y="1300924"/>
              <a:ext cx="282129" cy="12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00"/>
                  </a:solidFill>
                  <a:miter lim="800000"/>
                  <a:headEnd/>
                  <a:tailEnd type="none" w="lg" len="me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lIns="0" tIns="0" rIns="0" bIns="0">
              <a:spAutoFit/>
            </a:bodyPr>
            <a:lstStyle>
              <a:lvl1pPr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lnSpc>
                  <a:spcPct val="90000"/>
                </a:lnSpc>
                <a:spcBef>
                  <a:spcPct val="50000"/>
                </a:spcBef>
              </a:pPr>
              <a:r>
                <a:rPr lang="en-US" sz="900" dirty="0">
                  <a:solidFill>
                    <a:srgbClr val="000204"/>
                  </a:solidFill>
                  <a:latin typeface="+mn-lt"/>
                  <a:cs typeface="Calibri" pitchFamily="34" charset="0"/>
                </a:rPr>
                <a:t>Cache</a:t>
              </a:r>
            </a:p>
          </p:txBody>
        </p:sp>
        <p:sp>
          <p:nvSpPr>
            <p:cNvPr id="13" name="Rectangle 24"/>
            <p:cNvSpPr>
              <a:spLocks noChangeArrowheads="1"/>
            </p:cNvSpPr>
            <p:nvPr/>
          </p:nvSpPr>
          <p:spPr bwMode="auto">
            <a:xfrm>
              <a:off x="3918371" y="1837356"/>
              <a:ext cx="65" cy="161583"/>
            </a:xfrm>
            <a:prstGeom prst="rect">
              <a:avLst/>
            </a:prstGeom>
            <a:ln/>
            <a:extLst/>
          </p:spPr>
          <p:style>
            <a:lnRef idx="0">
              <a:schemeClr val="accent1"/>
            </a:lnRef>
            <a:fillRef idx="3">
              <a:schemeClr val="accent1"/>
            </a:fillRef>
            <a:effectRef idx="3">
              <a:schemeClr val="accent1"/>
            </a:effectRef>
            <a:fontRef idx="minor">
              <a:schemeClr val="lt1"/>
            </a:fontRef>
          </p:style>
          <p:txBody>
            <a:bodyPr wrap="none" lIns="0" tIns="0" rIns="0" bIns="0" anchor="ctr">
              <a:spAutoFit/>
            </a:bodyPr>
            <a:lstStyle/>
            <a:p>
              <a:endParaRPr lang="en-US" sz="1050">
                <a:cs typeface="Calibri" pitchFamily="34" charset="0"/>
              </a:endParaRPr>
            </a:p>
          </p:txBody>
        </p:sp>
        <p:sp>
          <p:nvSpPr>
            <p:cNvPr id="14" name="Rectangle 27"/>
            <p:cNvSpPr>
              <a:spLocks noChangeArrowheads="1"/>
            </p:cNvSpPr>
            <p:nvPr/>
          </p:nvSpPr>
          <p:spPr bwMode="auto">
            <a:xfrm>
              <a:off x="3896415" y="1486336"/>
              <a:ext cx="98804"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5" name="Rectangle 28"/>
            <p:cNvSpPr>
              <a:spLocks noChangeArrowheads="1"/>
            </p:cNvSpPr>
            <p:nvPr/>
          </p:nvSpPr>
          <p:spPr bwMode="auto">
            <a:xfrm>
              <a:off x="3995219" y="1486336"/>
              <a:ext cx="98805"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6" name="Rectangle 29"/>
            <p:cNvSpPr>
              <a:spLocks noChangeArrowheads="1"/>
            </p:cNvSpPr>
            <p:nvPr/>
          </p:nvSpPr>
          <p:spPr bwMode="auto">
            <a:xfrm>
              <a:off x="4094024" y="1486336"/>
              <a:ext cx="98804"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7" name="Rectangle 30"/>
            <p:cNvSpPr>
              <a:spLocks noChangeArrowheads="1"/>
            </p:cNvSpPr>
            <p:nvPr/>
          </p:nvSpPr>
          <p:spPr bwMode="auto">
            <a:xfrm>
              <a:off x="4192828" y="1486336"/>
              <a:ext cx="98805"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8" name="Rectangle 31"/>
            <p:cNvSpPr>
              <a:spLocks noChangeArrowheads="1"/>
            </p:cNvSpPr>
            <p:nvPr/>
          </p:nvSpPr>
          <p:spPr bwMode="auto">
            <a:xfrm>
              <a:off x="4291633" y="1486336"/>
              <a:ext cx="98804"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9" name="Rectangle 32"/>
            <p:cNvSpPr>
              <a:spLocks noChangeArrowheads="1"/>
            </p:cNvSpPr>
            <p:nvPr/>
          </p:nvSpPr>
          <p:spPr bwMode="auto">
            <a:xfrm>
              <a:off x="4390438" y="1486336"/>
              <a:ext cx="98805"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20" name="Rectangle 33"/>
            <p:cNvSpPr>
              <a:spLocks noChangeArrowheads="1"/>
            </p:cNvSpPr>
            <p:nvPr/>
          </p:nvSpPr>
          <p:spPr bwMode="auto">
            <a:xfrm>
              <a:off x="4489243" y="1486336"/>
              <a:ext cx="98804"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21" name="Rectangle 34"/>
            <p:cNvSpPr>
              <a:spLocks noChangeArrowheads="1"/>
            </p:cNvSpPr>
            <p:nvPr/>
          </p:nvSpPr>
          <p:spPr bwMode="auto">
            <a:xfrm>
              <a:off x="4588047" y="1486336"/>
              <a:ext cx="98805"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22" name="Rectangle 36"/>
            <p:cNvSpPr>
              <a:spLocks noChangeArrowheads="1"/>
            </p:cNvSpPr>
            <p:nvPr/>
          </p:nvSpPr>
          <p:spPr bwMode="auto">
            <a:xfrm>
              <a:off x="3896415" y="1585141"/>
              <a:ext cx="98804"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23" name="Rectangle 37"/>
            <p:cNvSpPr>
              <a:spLocks noChangeArrowheads="1"/>
            </p:cNvSpPr>
            <p:nvPr/>
          </p:nvSpPr>
          <p:spPr bwMode="auto">
            <a:xfrm>
              <a:off x="3995219" y="1585141"/>
              <a:ext cx="98805"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24" name="Rectangle 38"/>
            <p:cNvSpPr>
              <a:spLocks noChangeArrowheads="1"/>
            </p:cNvSpPr>
            <p:nvPr/>
          </p:nvSpPr>
          <p:spPr bwMode="auto">
            <a:xfrm>
              <a:off x="4094024" y="1585141"/>
              <a:ext cx="98804"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25" name="Rectangle 39"/>
            <p:cNvSpPr>
              <a:spLocks noChangeArrowheads="1"/>
            </p:cNvSpPr>
            <p:nvPr/>
          </p:nvSpPr>
          <p:spPr bwMode="auto">
            <a:xfrm>
              <a:off x="4192828" y="1585141"/>
              <a:ext cx="98805"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26" name="Rectangle 40"/>
            <p:cNvSpPr>
              <a:spLocks noChangeArrowheads="1"/>
            </p:cNvSpPr>
            <p:nvPr/>
          </p:nvSpPr>
          <p:spPr bwMode="auto">
            <a:xfrm>
              <a:off x="4291633" y="1585141"/>
              <a:ext cx="98804"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27" name="Rectangle 41"/>
            <p:cNvSpPr>
              <a:spLocks noChangeArrowheads="1"/>
            </p:cNvSpPr>
            <p:nvPr/>
          </p:nvSpPr>
          <p:spPr bwMode="auto">
            <a:xfrm>
              <a:off x="4390438" y="1585141"/>
              <a:ext cx="98805"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28" name="Rectangle 42"/>
            <p:cNvSpPr>
              <a:spLocks noChangeArrowheads="1"/>
            </p:cNvSpPr>
            <p:nvPr/>
          </p:nvSpPr>
          <p:spPr bwMode="auto">
            <a:xfrm>
              <a:off x="4489243" y="1585141"/>
              <a:ext cx="98804"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29" name="Rectangle 43"/>
            <p:cNvSpPr>
              <a:spLocks noChangeArrowheads="1"/>
            </p:cNvSpPr>
            <p:nvPr/>
          </p:nvSpPr>
          <p:spPr bwMode="auto">
            <a:xfrm>
              <a:off x="4588047" y="1585141"/>
              <a:ext cx="98805"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30" name="Rectangle 45"/>
            <p:cNvSpPr>
              <a:spLocks noChangeArrowheads="1"/>
            </p:cNvSpPr>
            <p:nvPr/>
          </p:nvSpPr>
          <p:spPr bwMode="auto">
            <a:xfrm>
              <a:off x="3896415" y="1683945"/>
              <a:ext cx="98804"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31" name="Rectangle 46"/>
            <p:cNvSpPr>
              <a:spLocks noChangeArrowheads="1"/>
            </p:cNvSpPr>
            <p:nvPr/>
          </p:nvSpPr>
          <p:spPr bwMode="auto">
            <a:xfrm>
              <a:off x="3995219" y="1683945"/>
              <a:ext cx="98805"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32" name="Rectangle 47"/>
            <p:cNvSpPr>
              <a:spLocks noChangeArrowheads="1"/>
            </p:cNvSpPr>
            <p:nvPr/>
          </p:nvSpPr>
          <p:spPr bwMode="auto">
            <a:xfrm>
              <a:off x="4094024" y="1683945"/>
              <a:ext cx="98804"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33" name="Rectangle 48"/>
            <p:cNvSpPr>
              <a:spLocks noChangeArrowheads="1"/>
            </p:cNvSpPr>
            <p:nvPr/>
          </p:nvSpPr>
          <p:spPr bwMode="auto">
            <a:xfrm>
              <a:off x="4192828" y="1683945"/>
              <a:ext cx="98805"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34" name="Rectangle 49"/>
            <p:cNvSpPr>
              <a:spLocks noChangeArrowheads="1"/>
            </p:cNvSpPr>
            <p:nvPr/>
          </p:nvSpPr>
          <p:spPr bwMode="auto">
            <a:xfrm>
              <a:off x="4291633" y="1683945"/>
              <a:ext cx="98804"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35" name="Rectangle 50"/>
            <p:cNvSpPr>
              <a:spLocks noChangeArrowheads="1"/>
            </p:cNvSpPr>
            <p:nvPr/>
          </p:nvSpPr>
          <p:spPr bwMode="auto">
            <a:xfrm>
              <a:off x="4390438" y="1683945"/>
              <a:ext cx="98805"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36" name="Rectangle 51"/>
            <p:cNvSpPr>
              <a:spLocks noChangeArrowheads="1"/>
            </p:cNvSpPr>
            <p:nvPr/>
          </p:nvSpPr>
          <p:spPr bwMode="auto">
            <a:xfrm>
              <a:off x="4489243" y="1683945"/>
              <a:ext cx="98804"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37" name="Rectangle 52"/>
            <p:cNvSpPr>
              <a:spLocks noChangeArrowheads="1"/>
            </p:cNvSpPr>
            <p:nvPr/>
          </p:nvSpPr>
          <p:spPr bwMode="auto">
            <a:xfrm>
              <a:off x="4588047" y="1683945"/>
              <a:ext cx="98805"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38" name="Rectangle 54"/>
            <p:cNvSpPr>
              <a:spLocks noChangeArrowheads="1"/>
            </p:cNvSpPr>
            <p:nvPr/>
          </p:nvSpPr>
          <p:spPr bwMode="auto">
            <a:xfrm>
              <a:off x="3896415" y="1782750"/>
              <a:ext cx="98804"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39" name="Rectangle 55"/>
            <p:cNvSpPr>
              <a:spLocks noChangeArrowheads="1"/>
            </p:cNvSpPr>
            <p:nvPr/>
          </p:nvSpPr>
          <p:spPr bwMode="auto">
            <a:xfrm>
              <a:off x="3995219" y="1782750"/>
              <a:ext cx="98805"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40" name="Rectangle 56"/>
            <p:cNvSpPr>
              <a:spLocks noChangeArrowheads="1"/>
            </p:cNvSpPr>
            <p:nvPr/>
          </p:nvSpPr>
          <p:spPr bwMode="auto">
            <a:xfrm>
              <a:off x="4094024" y="1782750"/>
              <a:ext cx="98804"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41" name="Rectangle 57"/>
            <p:cNvSpPr>
              <a:spLocks noChangeArrowheads="1"/>
            </p:cNvSpPr>
            <p:nvPr/>
          </p:nvSpPr>
          <p:spPr bwMode="auto">
            <a:xfrm>
              <a:off x="4192828" y="1782750"/>
              <a:ext cx="98805"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42" name="Rectangle 58"/>
            <p:cNvSpPr>
              <a:spLocks noChangeArrowheads="1"/>
            </p:cNvSpPr>
            <p:nvPr/>
          </p:nvSpPr>
          <p:spPr bwMode="auto">
            <a:xfrm>
              <a:off x="4291633" y="1782750"/>
              <a:ext cx="98804"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43" name="Rectangle 59"/>
            <p:cNvSpPr>
              <a:spLocks noChangeArrowheads="1"/>
            </p:cNvSpPr>
            <p:nvPr/>
          </p:nvSpPr>
          <p:spPr bwMode="auto">
            <a:xfrm>
              <a:off x="4390438" y="1782750"/>
              <a:ext cx="98805"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44" name="Rectangle 60"/>
            <p:cNvSpPr>
              <a:spLocks noChangeArrowheads="1"/>
            </p:cNvSpPr>
            <p:nvPr/>
          </p:nvSpPr>
          <p:spPr bwMode="auto">
            <a:xfrm>
              <a:off x="4489243" y="1782750"/>
              <a:ext cx="98804"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45" name="Rectangle 61"/>
            <p:cNvSpPr>
              <a:spLocks noChangeArrowheads="1"/>
            </p:cNvSpPr>
            <p:nvPr/>
          </p:nvSpPr>
          <p:spPr bwMode="auto">
            <a:xfrm>
              <a:off x="4588047" y="1782750"/>
              <a:ext cx="98805"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46" name="Rectangle 63"/>
            <p:cNvSpPr>
              <a:spLocks noChangeArrowheads="1"/>
            </p:cNvSpPr>
            <p:nvPr/>
          </p:nvSpPr>
          <p:spPr bwMode="auto">
            <a:xfrm>
              <a:off x="3896415" y="1881554"/>
              <a:ext cx="98804"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47" name="Rectangle 64"/>
            <p:cNvSpPr>
              <a:spLocks noChangeArrowheads="1"/>
            </p:cNvSpPr>
            <p:nvPr/>
          </p:nvSpPr>
          <p:spPr bwMode="auto">
            <a:xfrm>
              <a:off x="3995219" y="1881554"/>
              <a:ext cx="98805"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48" name="Rectangle 65"/>
            <p:cNvSpPr>
              <a:spLocks noChangeArrowheads="1"/>
            </p:cNvSpPr>
            <p:nvPr/>
          </p:nvSpPr>
          <p:spPr bwMode="auto">
            <a:xfrm>
              <a:off x="4094024" y="1881554"/>
              <a:ext cx="98804"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49" name="Rectangle 66"/>
            <p:cNvSpPr>
              <a:spLocks noChangeArrowheads="1"/>
            </p:cNvSpPr>
            <p:nvPr/>
          </p:nvSpPr>
          <p:spPr bwMode="auto">
            <a:xfrm>
              <a:off x="4192828" y="1881554"/>
              <a:ext cx="98805"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50" name="Rectangle 67"/>
            <p:cNvSpPr>
              <a:spLocks noChangeArrowheads="1"/>
            </p:cNvSpPr>
            <p:nvPr/>
          </p:nvSpPr>
          <p:spPr bwMode="auto">
            <a:xfrm>
              <a:off x="4291633" y="1881554"/>
              <a:ext cx="98804"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51" name="Rectangle 68"/>
            <p:cNvSpPr>
              <a:spLocks noChangeArrowheads="1"/>
            </p:cNvSpPr>
            <p:nvPr/>
          </p:nvSpPr>
          <p:spPr bwMode="auto">
            <a:xfrm>
              <a:off x="4390438" y="1881554"/>
              <a:ext cx="98805"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52" name="Rectangle 69"/>
            <p:cNvSpPr>
              <a:spLocks noChangeArrowheads="1"/>
            </p:cNvSpPr>
            <p:nvPr/>
          </p:nvSpPr>
          <p:spPr bwMode="auto">
            <a:xfrm>
              <a:off x="4489243" y="1881554"/>
              <a:ext cx="98804"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53" name="Rectangle 70"/>
            <p:cNvSpPr>
              <a:spLocks noChangeArrowheads="1"/>
            </p:cNvSpPr>
            <p:nvPr/>
          </p:nvSpPr>
          <p:spPr bwMode="auto">
            <a:xfrm>
              <a:off x="4588047" y="1881554"/>
              <a:ext cx="98805"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54" name="Rectangle 72"/>
            <p:cNvSpPr>
              <a:spLocks noChangeArrowheads="1"/>
            </p:cNvSpPr>
            <p:nvPr/>
          </p:nvSpPr>
          <p:spPr bwMode="auto">
            <a:xfrm>
              <a:off x="3896415" y="1980359"/>
              <a:ext cx="98804"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55" name="Rectangle 73"/>
            <p:cNvSpPr>
              <a:spLocks noChangeArrowheads="1"/>
            </p:cNvSpPr>
            <p:nvPr/>
          </p:nvSpPr>
          <p:spPr bwMode="auto">
            <a:xfrm>
              <a:off x="3995219" y="1980359"/>
              <a:ext cx="98805"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56" name="Rectangle 74"/>
            <p:cNvSpPr>
              <a:spLocks noChangeArrowheads="1"/>
            </p:cNvSpPr>
            <p:nvPr/>
          </p:nvSpPr>
          <p:spPr bwMode="auto">
            <a:xfrm>
              <a:off x="4094024" y="1980359"/>
              <a:ext cx="98804"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57" name="Rectangle 75"/>
            <p:cNvSpPr>
              <a:spLocks noChangeArrowheads="1"/>
            </p:cNvSpPr>
            <p:nvPr/>
          </p:nvSpPr>
          <p:spPr bwMode="auto">
            <a:xfrm>
              <a:off x="4192828" y="1980359"/>
              <a:ext cx="98805"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58" name="Rectangle 76"/>
            <p:cNvSpPr>
              <a:spLocks noChangeArrowheads="1"/>
            </p:cNvSpPr>
            <p:nvPr/>
          </p:nvSpPr>
          <p:spPr bwMode="auto">
            <a:xfrm>
              <a:off x="4291633" y="1980359"/>
              <a:ext cx="98804"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59" name="Rectangle 77"/>
            <p:cNvSpPr>
              <a:spLocks noChangeArrowheads="1"/>
            </p:cNvSpPr>
            <p:nvPr/>
          </p:nvSpPr>
          <p:spPr bwMode="auto">
            <a:xfrm>
              <a:off x="4390438" y="1980359"/>
              <a:ext cx="98805"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60" name="Rectangle 78"/>
            <p:cNvSpPr>
              <a:spLocks noChangeArrowheads="1"/>
            </p:cNvSpPr>
            <p:nvPr/>
          </p:nvSpPr>
          <p:spPr bwMode="auto">
            <a:xfrm>
              <a:off x="4489243" y="1980359"/>
              <a:ext cx="98804"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61" name="Rectangle 79"/>
            <p:cNvSpPr>
              <a:spLocks noChangeArrowheads="1"/>
            </p:cNvSpPr>
            <p:nvPr/>
          </p:nvSpPr>
          <p:spPr bwMode="auto">
            <a:xfrm>
              <a:off x="4588047" y="1980359"/>
              <a:ext cx="98805"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62" name="Rectangle 81"/>
            <p:cNvSpPr>
              <a:spLocks noChangeArrowheads="1"/>
            </p:cNvSpPr>
            <p:nvPr/>
          </p:nvSpPr>
          <p:spPr bwMode="auto">
            <a:xfrm>
              <a:off x="3896415" y="2079163"/>
              <a:ext cx="98804"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63" name="Rectangle 82"/>
            <p:cNvSpPr>
              <a:spLocks noChangeArrowheads="1"/>
            </p:cNvSpPr>
            <p:nvPr/>
          </p:nvSpPr>
          <p:spPr bwMode="auto">
            <a:xfrm>
              <a:off x="3995219" y="2079163"/>
              <a:ext cx="98805"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64" name="Rectangle 83"/>
            <p:cNvSpPr>
              <a:spLocks noChangeArrowheads="1"/>
            </p:cNvSpPr>
            <p:nvPr/>
          </p:nvSpPr>
          <p:spPr bwMode="auto">
            <a:xfrm>
              <a:off x="4094024" y="2079163"/>
              <a:ext cx="98804"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65" name="Rectangle 84"/>
            <p:cNvSpPr>
              <a:spLocks noChangeArrowheads="1"/>
            </p:cNvSpPr>
            <p:nvPr/>
          </p:nvSpPr>
          <p:spPr bwMode="auto">
            <a:xfrm>
              <a:off x="4192828" y="2079163"/>
              <a:ext cx="98805"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66" name="Rectangle 85"/>
            <p:cNvSpPr>
              <a:spLocks noChangeArrowheads="1"/>
            </p:cNvSpPr>
            <p:nvPr/>
          </p:nvSpPr>
          <p:spPr bwMode="auto">
            <a:xfrm>
              <a:off x="4291633" y="2079163"/>
              <a:ext cx="98804"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67" name="Rectangle 86"/>
            <p:cNvSpPr>
              <a:spLocks noChangeArrowheads="1"/>
            </p:cNvSpPr>
            <p:nvPr/>
          </p:nvSpPr>
          <p:spPr bwMode="auto">
            <a:xfrm>
              <a:off x="4390438" y="2079163"/>
              <a:ext cx="98805"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68" name="Rectangle 87"/>
            <p:cNvSpPr>
              <a:spLocks noChangeArrowheads="1"/>
            </p:cNvSpPr>
            <p:nvPr/>
          </p:nvSpPr>
          <p:spPr bwMode="auto">
            <a:xfrm>
              <a:off x="4489243" y="2079163"/>
              <a:ext cx="98804"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69" name="Rectangle 88"/>
            <p:cNvSpPr>
              <a:spLocks noChangeArrowheads="1"/>
            </p:cNvSpPr>
            <p:nvPr/>
          </p:nvSpPr>
          <p:spPr bwMode="auto">
            <a:xfrm>
              <a:off x="4588047" y="2079163"/>
              <a:ext cx="98805"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70" name="Rectangle 90"/>
            <p:cNvSpPr>
              <a:spLocks noChangeArrowheads="1"/>
            </p:cNvSpPr>
            <p:nvPr/>
          </p:nvSpPr>
          <p:spPr bwMode="auto">
            <a:xfrm>
              <a:off x="3896415" y="2177968"/>
              <a:ext cx="98804"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71" name="Rectangle 91"/>
            <p:cNvSpPr>
              <a:spLocks noChangeArrowheads="1"/>
            </p:cNvSpPr>
            <p:nvPr/>
          </p:nvSpPr>
          <p:spPr bwMode="auto">
            <a:xfrm>
              <a:off x="3995219" y="2177968"/>
              <a:ext cx="98805"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72" name="Rectangle 92"/>
            <p:cNvSpPr>
              <a:spLocks noChangeArrowheads="1"/>
            </p:cNvSpPr>
            <p:nvPr/>
          </p:nvSpPr>
          <p:spPr bwMode="auto">
            <a:xfrm>
              <a:off x="4094024" y="2177968"/>
              <a:ext cx="98804"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73" name="Rectangle 93"/>
            <p:cNvSpPr>
              <a:spLocks noChangeArrowheads="1"/>
            </p:cNvSpPr>
            <p:nvPr/>
          </p:nvSpPr>
          <p:spPr bwMode="auto">
            <a:xfrm>
              <a:off x="4192828" y="2177968"/>
              <a:ext cx="98805"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74" name="Rectangle 94"/>
            <p:cNvSpPr>
              <a:spLocks noChangeArrowheads="1"/>
            </p:cNvSpPr>
            <p:nvPr/>
          </p:nvSpPr>
          <p:spPr bwMode="auto">
            <a:xfrm>
              <a:off x="4291633" y="2177968"/>
              <a:ext cx="98804"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75" name="Rectangle 95"/>
            <p:cNvSpPr>
              <a:spLocks noChangeArrowheads="1"/>
            </p:cNvSpPr>
            <p:nvPr/>
          </p:nvSpPr>
          <p:spPr bwMode="auto">
            <a:xfrm>
              <a:off x="4390438" y="2177968"/>
              <a:ext cx="98805"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76" name="Rectangle 96"/>
            <p:cNvSpPr>
              <a:spLocks noChangeArrowheads="1"/>
            </p:cNvSpPr>
            <p:nvPr/>
          </p:nvSpPr>
          <p:spPr bwMode="auto">
            <a:xfrm>
              <a:off x="4489243" y="2177968"/>
              <a:ext cx="98804"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77" name="Rectangle 97"/>
            <p:cNvSpPr>
              <a:spLocks noChangeArrowheads="1"/>
            </p:cNvSpPr>
            <p:nvPr/>
          </p:nvSpPr>
          <p:spPr bwMode="auto">
            <a:xfrm>
              <a:off x="4588047" y="2177968"/>
              <a:ext cx="98805"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78" name="Rectangle 98"/>
            <p:cNvSpPr>
              <a:spLocks noChangeArrowheads="1"/>
            </p:cNvSpPr>
            <p:nvPr/>
          </p:nvSpPr>
          <p:spPr bwMode="auto">
            <a:xfrm>
              <a:off x="3896415" y="1487556"/>
              <a:ext cx="98804" cy="98804"/>
            </a:xfrm>
            <a:prstGeom prst="rect">
              <a:avLst/>
            </a:prstGeom>
            <a:ln>
              <a:headEnd/>
              <a:tailEn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50">
                <a:cs typeface="Calibri" pitchFamily="34" charset="0"/>
              </a:endParaRPr>
            </a:p>
          </p:txBody>
        </p:sp>
        <p:sp>
          <p:nvSpPr>
            <p:cNvPr id="79" name="Text Box 100"/>
            <p:cNvSpPr txBox="1">
              <a:spLocks noChangeArrowheads="1"/>
            </p:cNvSpPr>
            <p:nvPr/>
          </p:nvSpPr>
          <p:spPr bwMode="auto">
            <a:xfrm>
              <a:off x="4151787" y="3383141"/>
              <a:ext cx="282129" cy="12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00"/>
                  </a:solidFill>
                  <a:miter lim="800000"/>
                  <a:headEnd/>
                  <a:tailEnd type="none" w="lg" len="me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lIns="0" tIns="0" rIns="0" bIns="0">
              <a:spAutoFit/>
            </a:bodyPr>
            <a:lstStyle>
              <a:lvl1pPr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lnSpc>
                  <a:spcPct val="90000"/>
                </a:lnSpc>
                <a:spcBef>
                  <a:spcPct val="50000"/>
                </a:spcBef>
              </a:pPr>
              <a:r>
                <a:rPr lang="en-US" sz="900">
                  <a:solidFill>
                    <a:srgbClr val="000204"/>
                  </a:solidFill>
                  <a:latin typeface="+mn-lt"/>
                  <a:cs typeface="Calibri" pitchFamily="34" charset="0"/>
                </a:rPr>
                <a:t>Cache</a:t>
              </a:r>
            </a:p>
          </p:txBody>
        </p:sp>
        <p:sp>
          <p:nvSpPr>
            <p:cNvPr id="80" name="Rectangle 102"/>
            <p:cNvSpPr>
              <a:spLocks noChangeArrowheads="1"/>
            </p:cNvSpPr>
            <p:nvPr/>
          </p:nvSpPr>
          <p:spPr bwMode="auto">
            <a:xfrm>
              <a:off x="3918371" y="3931771"/>
              <a:ext cx="65" cy="161583"/>
            </a:xfrm>
            <a:prstGeom prst="rect">
              <a:avLst/>
            </a:prstGeom>
            <a:ln/>
            <a:extLst/>
          </p:spPr>
          <p:style>
            <a:lnRef idx="0">
              <a:schemeClr val="accent1"/>
            </a:lnRef>
            <a:fillRef idx="3">
              <a:schemeClr val="accent1"/>
            </a:fillRef>
            <a:effectRef idx="3">
              <a:schemeClr val="accent1"/>
            </a:effectRef>
            <a:fontRef idx="minor">
              <a:schemeClr val="lt1"/>
            </a:fontRef>
          </p:style>
          <p:txBody>
            <a:bodyPr wrap="none" lIns="0" tIns="0" rIns="0" bIns="0" anchor="ctr">
              <a:spAutoFit/>
            </a:bodyPr>
            <a:lstStyle/>
            <a:p>
              <a:endParaRPr lang="en-US" sz="1050">
                <a:cs typeface="Calibri" pitchFamily="34" charset="0"/>
              </a:endParaRPr>
            </a:p>
          </p:txBody>
        </p:sp>
        <p:sp>
          <p:nvSpPr>
            <p:cNvPr id="81" name="Rectangle 105"/>
            <p:cNvSpPr>
              <a:spLocks noChangeArrowheads="1"/>
            </p:cNvSpPr>
            <p:nvPr/>
          </p:nvSpPr>
          <p:spPr bwMode="auto">
            <a:xfrm>
              <a:off x="3896415" y="3580750"/>
              <a:ext cx="98804"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82" name="Rectangle 106"/>
            <p:cNvSpPr>
              <a:spLocks noChangeArrowheads="1"/>
            </p:cNvSpPr>
            <p:nvPr/>
          </p:nvSpPr>
          <p:spPr bwMode="auto">
            <a:xfrm>
              <a:off x="3995219" y="3580750"/>
              <a:ext cx="98805"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83" name="Rectangle 107"/>
            <p:cNvSpPr>
              <a:spLocks noChangeArrowheads="1"/>
            </p:cNvSpPr>
            <p:nvPr/>
          </p:nvSpPr>
          <p:spPr bwMode="auto">
            <a:xfrm>
              <a:off x="4094024" y="3580750"/>
              <a:ext cx="98804"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84" name="Rectangle 108"/>
            <p:cNvSpPr>
              <a:spLocks noChangeArrowheads="1"/>
            </p:cNvSpPr>
            <p:nvPr/>
          </p:nvSpPr>
          <p:spPr bwMode="auto">
            <a:xfrm>
              <a:off x="4192828" y="3580750"/>
              <a:ext cx="98805"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85" name="Rectangle 109"/>
            <p:cNvSpPr>
              <a:spLocks noChangeArrowheads="1"/>
            </p:cNvSpPr>
            <p:nvPr/>
          </p:nvSpPr>
          <p:spPr bwMode="auto">
            <a:xfrm>
              <a:off x="4291633" y="3580750"/>
              <a:ext cx="98804"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86" name="Rectangle 110"/>
            <p:cNvSpPr>
              <a:spLocks noChangeArrowheads="1"/>
            </p:cNvSpPr>
            <p:nvPr/>
          </p:nvSpPr>
          <p:spPr bwMode="auto">
            <a:xfrm>
              <a:off x="4390438" y="3580750"/>
              <a:ext cx="98805"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87" name="Rectangle 111"/>
            <p:cNvSpPr>
              <a:spLocks noChangeArrowheads="1"/>
            </p:cNvSpPr>
            <p:nvPr/>
          </p:nvSpPr>
          <p:spPr bwMode="auto">
            <a:xfrm>
              <a:off x="4489243" y="3580750"/>
              <a:ext cx="98804"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88" name="Rectangle 112"/>
            <p:cNvSpPr>
              <a:spLocks noChangeArrowheads="1"/>
            </p:cNvSpPr>
            <p:nvPr/>
          </p:nvSpPr>
          <p:spPr bwMode="auto">
            <a:xfrm>
              <a:off x="4588047" y="3580750"/>
              <a:ext cx="98805"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89" name="Rectangle 114"/>
            <p:cNvSpPr>
              <a:spLocks noChangeArrowheads="1"/>
            </p:cNvSpPr>
            <p:nvPr/>
          </p:nvSpPr>
          <p:spPr bwMode="auto">
            <a:xfrm>
              <a:off x="3896415" y="3679555"/>
              <a:ext cx="98804"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90" name="Rectangle 115"/>
            <p:cNvSpPr>
              <a:spLocks noChangeArrowheads="1"/>
            </p:cNvSpPr>
            <p:nvPr/>
          </p:nvSpPr>
          <p:spPr bwMode="auto">
            <a:xfrm>
              <a:off x="3995219" y="3679555"/>
              <a:ext cx="98805"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91" name="Rectangle 116"/>
            <p:cNvSpPr>
              <a:spLocks noChangeArrowheads="1"/>
            </p:cNvSpPr>
            <p:nvPr/>
          </p:nvSpPr>
          <p:spPr bwMode="auto">
            <a:xfrm>
              <a:off x="4094024" y="3679555"/>
              <a:ext cx="98804"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92" name="Rectangle 117"/>
            <p:cNvSpPr>
              <a:spLocks noChangeArrowheads="1"/>
            </p:cNvSpPr>
            <p:nvPr/>
          </p:nvSpPr>
          <p:spPr bwMode="auto">
            <a:xfrm>
              <a:off x="4192828" y="3679555"/>
              <a:ext cx="98805"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93" name="Rectangle 118"/>
            <p:cNvSpPr>
              <a:spLocks noChangeArrowheads="1"/>
            </p:cNvSpPr>
            <p:nvPr/>
          </p:nvSpPr>
          <p:spPr bwMode="auto">
            <a:xfrm>
              <a:off x="4291633" y="3679555"/>
              <a:ext cx="98804"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94" name="Rectangle 119"/>
            <p:cNvSpPr>
              <a:spLocks noChangeArrowheads="1"/>
            </p:cNvSpPr>
            <p:nvPr/>
          </p:nvSpPr>
          <p:spPr bwMode="auto">
            <a:xfrm>
              <a:off x="4390438" y="3679555"/>
              <a:ext cx="98805"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95" name="Rectangle 120"/>
            <p:cNvSpPr>
              <a:spLocks noChangeArrowheads="1"/>
            </p:cNvSpPr>
            <p:nvPr/>
          </p:nvSpPr>
          <p:spPr bwMode="auto">
            <a:xfrm>
              <a:off x="4489243" y="3679555"/>
              <a:ext cx="98804"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96" name="Rectangle 121"/>
            <p:cNvSpPr>
              <a:spLocks noChangeArrowheads="1"/>
            </p:cNvSpPr>
            <p:nvPr/>
          </p:nvSpPr>
          <p:spPr bwMode="auto">
            <a:xfrm>
              <a:off x="4588047" y="3679555"/>
              <a:ext cx="98805"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97" name="Rectangle 123"/>
            <p:cNvSpPr>
              <a:spLocks noChangeArrowheads="1"/>
            </p:cNvSpPr>
            <p:nvPr/>
          </p:nvSpPr>
          <p:spPr bwMode="auto">
            <a:xfrm>
              <a:off x="3896415" y="3778360"/>
              <a:ext cx="98804"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98" name="Rectangle 124"/>
            <p:cNvSpPr>
              <a:spLocks noChangeArrowheads="1"/>
            </p:cNvSpPr>
            <p:nvPr/>
          </p:nvSpPr>
          <p:spPr bwMode="auto">
            <a:xfrm>
              <a:off x="3995219" y="3778360"/>
              <a:ext cx="98805"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99" name="Rectangle 125"/>
            <p:cNvSpPr>
              <a:spLocks noChangeArrowheads="1"/>
            </p:cNvSpPr>
            <p:nvPr/>
          </p:nvSpPr>
          <p:spPr bwMode="auto">
            <a:xfrm>
              <a:off x="4094024" y="3778360"/>
              <a:ext cx="98804"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00" name="Rectangle 126"/>
            <p:cNvSpPr>
              <a:spLocks noChangeArrowheads="1"/>
            </p:cNvSpPr>
            <p:nvPr/>
          </p:nvSpPr>
          <p:spPr bwMode="auto">
            <a:xfrm>
              <a:off x="4192828" y="3778360"/>
              <a:ext cx="98805"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01" name="Rectangle 127"/>
            <p:cNvSpPr>
              <a:spLocks noChangeArrowheads="1"/>
            </p:cNvSpPr>
            <p:nvPr/>
          </p:nvSpPr>
          <p:spPr bwMode="auto">
            <a:xfrm>
              <a:off x="4291633" y="3778360"/>
              <a:ext cx="98804"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02" name="Rectangle 128"/>
            <p:cNvSpPr>
              <a:spLocks noChangeArrowheads="1"/>
            </p:cNvSpPr>
            <p:nvPr/>
          </p:nvSpPr>
          <p:spPr bwMode="auto">
            <a:xfrm>
              <a:off x="4390438" y="3778360"/>
              <a:ext cx="98805"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03" name="Rectangle 129"/>
            <p:cNvSpPr>
              <a:spLocks noChangeArrowheads="1"/>
            </p:cNvSpPr>
            <p:nvPr/>
          </p:nvSpPr>
          <p:spPr bwMode="auto">
            <a:xfrm>
              <a:off x="4489243" y="3778360"/>
              <a:ext cx="98804"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04" name="Rectangle 130"/>
            <p:cNvSpPr>
              <a:spLocks noChangeArrowheads="1"/>
            </p:cNvSpPr>
            <p:nvPr/>
          </p:nvSpPr>
          <p:spPr bwMode="auto">
            <a:xfrm>
              <a:off x="4588047" y="3778360"/>
              <a:ext cx="98805"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05" name="Rectangle 132"/>
            <p:cNvSpPr>
              <a:spLocks noChangeArrowheads="1"/>
            </p:cNvSpPr>
            <p:nvPr/>
          </p:nvSpPr>
          <p:spPr bwMode="auto">
            <a:xfrm>
              <a:off x="3896415" y="3877164"/>
              <a:ext cx="98804"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06" name="Rectangle 133"/>
            <p:cNvSpPr>
              <a:spLocks noChangeArrowheads="1"/>
            </p:cNvSpPr>
            <p:nvPr/>
          </p:nvSpPr>
          <p:spPr bwMode="auto">
            <a:xfrm>
              <a:off x="3995219" y="3877164"/>
              <a:ext cx="98805"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07" name="Rectangle 134"/>
            <p:cNvSpPr>
              <a:spLocks noChangeArrowheads="1"/>
            </p:cNvSpPr>
            <p:nvPr/>
          </p:nvSpPr>
          <p:spPr bwMode="auto">
            <a:xfrm>
              <a:off x="4094024" y="3877164"/>
              <a:ext cx="98804"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08" name="Rectangle 135"/>
            <p:cNvSpPr>
              <a:spLocks noChangeArrowheads="1"/>
            </p:cNvSpPr>
            <p:nvPr/>
          </p:nvSpPr>
          <p:spPr bwMode="auto">
            <a:xfrm>
              <a:off x="4192828" y="3877164"/>
              <a:ext cx="98805"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09" name="Rectangle 136"/>
            <p:cNvSpPr>
              <a:spLocks noChangeArrowheads="1"/>
            </p:cNvSpPr>
            <p:nvPr/>
          </p:nvSpPr>
          <p:spPr bwMode="auto">
            <a:xfrm>
              <a:off x="4291633" y="3877164"/>
              <a:ext cx="98804"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10" name="Rectangle 137"/>
            <p:cNvSpPr>
              <a:spLocks noChangeArrowheads="1"/>
            </p:cNvSpPr>
            <p:nvPr/>
          </p:nvSpPr>
          <p:spPr bwMode="auto">
            <a:xfrm>
              <a:off x="4390438" y="3877164"/>
              <a:ext cx="98805"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11" name="Rectangle 138"/>
            <p:cNvSpPr>
              <a:spLocks noChangeArrowheads="1"/>
            </p:cNvSpPr>
            <p:nvPr/>
          </p:nvSpPr>
          <p:spPr bwMode="auto">
            <a:xfrm>
              <a:off x="4489243" y="3877164"/>
              <a:ext cx="98804"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12" name="Rectangle 139"/>
            <p:cNvSpPr>
              <a:spLocks noChangeArrowheads="1"/>
            </p:cNvSpPr>
            <p:nvPr/>
          </p:nvSpPr>
          <p:spPr bwMode="auto">
            <a:xfrm>
              <a:off x="4588047" y="3877164"/>
              <a:ext cx="98805"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13" name="Rectangle 141"/>
            <p:cNvSpPr>
              <a:spLocks noChangeArrowheads="1"/>
            </p:cNvSpPr>
            <p:nvPr/>
          </p:nvSpPr>
          <p:spPr bwMode="auto">
            <a:xfrm>
              <a:off x="3896415" y="3975969"/>
              <a:ext cx="98804"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14" name="Rectangle 142"/>
            <p:cNvSpPr>
              <a:spLocks noChangeArrowheads="1"/>
            </p:cNvSpPr>
            <p:nvPr/>
          </p:nvSpPr>
          <p:spPr bwMode="auto">
            <a:xfrm>
              <a:off x="3995219" y="3975969"/>
              <a:ext cx="98805"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15" name="Rectangle 143"/>
            <p:cNvSpPr>
              <a:spLocks noChangeArrowheads="1"/>
            </p:cNvSpPr>
            <p:nvPr/>
          </p:nvSpPr>
          <p:spPr bwMode="auto">
            <a:xfrm>
              <a:off x="4094024" y="3975969"/>
              <a:ext cx="98804"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16" name="Rectangle 144"/>
            <p:cNvSpPr>
              <a:spLocks noChangeArrowheads="1"/>
            </p:cNvSpPr>
            <p:nvPr/>
          </p:nvSpPr>
          <p:spPr bwMode="auto">
            <a:xfrm>
              <a:off x="4192828" y="3975969"/>
              <a:ext cx="98805"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17" name="Rectangle 145"/>
            <p:cNvSpPr>
              <a:spLocks noChangeArrowheads="1"/>
            </p:cNvSpPr>
            <p:nvPr/>
          </p:nvSpPr>
          <p:spPr bwMode="auto">
            <a:xfrm>
              <a:off x="4291633" y="3975969"/>
              <a:ext cx="98804"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18" name="Rectangle 146"/>
            <p:cNvSpPr>
              <a:spLocks noChangeArrowheads="1"/>
            </p:cNvSpPr>
            <p:nvPr/>
          </p:nvSpPr>
          <p:spPr bwMode="auto">
            <a:xfrm>
              <a:off x="4390438" y="3975969"/>
              <a:ext cx="98805"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19" name="Rectangle 147"/>
            <p:cNvSpPr>
              <a:spLocks noChangeArrowheads="1"/>
            </p:cNvSpPr>
            <p:nvPr/>
          </p:nvSpPr>
          <p:spPr bwMode="auto">
            <a:xfrm>
              <a:off x="4489243" y="3975969"/>
              <a:ext cx="98804"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20" name="Rectangle 148"/>
            <p:cNvSpPr>
              <a:spLocks noChangeArrowheads="1"/>
            </p:cNvSpPr>
            <p:nvPr/>
          </p:nvSpPr>
          <p:spPr bwMode="auto">
            <a:xfrm>
              <a:off x="4588047" y="3975969"/>
              <a:ext cx="98805"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21" name="Rectangle 150"/>
            <p:cNvSpPr>
              <a:spLocks noChangeArrowheads="1"/>
            </p:cNvSpPr>
            <p:nvPr/>
          </p:nvSpPr>
          <p:spPr bwMode="auto">
            <a:xfrm>
              <a:off x="3896415" y="4074773"/>
              <a:ext cx="98804"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22" name="Rectangle 151"/>
            <p:cNvSpPr>
              <a:spLocks noChangeArrowheads="1"/>
            </p:cNvSpPr>
            <p:nvPr/>
          </p:nvSpPr>
          <p:spPr bwMode="auto">
            <a:xfrm>
              <a:off x="3995219" y="4074773"/>
              <a:ext cx="98805"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23" name="Rectangle 152"/>
            <p:cNvSpPr>
              <a:spLocks noChangeArrowheads="1"/>
            </p:cNvSpPr>
            <p:nvPr/>
          </p:nvSpPr>
          <p:spPr bwMode="auto">
            <a:xfrm>
              <a:off x="4094024" y="4074773"/>
              <a:ext cx="98804"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24" name="Rectangle 153"/>
            <p:cNvSpPr>
              <a:spLocks noChangeArrowheads="1"/>
            </p:cNvSpPr>
            <p:nvPr/>
          </p:nvSpPr>
          <p:spPr bwMode="auto">
            <a:xfrm>
              <a:off x="4192828" y="4074773"/>
              <a:ext cx="98805"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25" name="Rectangle 154"/>
            <p:cNvSpPr>
              <a:spLocks noChangeArrowheads="1"/>
            </p:cNvSpPr>
            <p:nvPr/>
          </p:nvSpPr>
          <p:spPr bwMode="auto">
            <a:xfrm>
              <a:off x="4291633" y="4074773"/>
              <a:ext cx="98804"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26" name="Rectangle 155"/>
            <p:cNvSpPr>
              <a:spLocks noChangeArrowheads="1"/>
            </p:cNvSpPr>
            <p:nvPr/>
          </p:nvSpPr>
          <p:spPr bwMode="auto">
            <a:xfrm>
              <a:off x="4390438" y="4074773"/>
              <a:ext cx="98805"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27" name="Rectangle 156"/>
            <p:cNvSpPr>
              <a:spLocks noChangeArrowheads="1"/>
            </p:cNvSpPr>
            <p:nvPr/>
          </p:nvSpPr>
          <p:spPr bwMode="auto">
            <a:xfrm>
              <a:off x="4489243" y="4074773"/>
              <a:ext cx="98804"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28" name="Rectangle 157"/>
            <p:cNvSpPr>
              <a:spLocks noChangeArrowheads="1"/>
            </p:cNvSpPr>
            <p:nvPr/>
          </p:nvSpPr>
          <p:spPr bwMode="auto">
            <a:xfrm>
              <a:off x="4588047" y="4074773"/>
              <a:ext cx="98805"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29" name="Rectangle 159"/>
            <p:cNvSpPr>
              <a:spLocks noChangeArrowheads="1"/>
            </p:cNvSpPr>
            <p:nvPr/>
          </p:nvSpPr>
          <p:spPr bwMode="auto">
            <a:xfrm>
              <a:off x="3896415" y="4173578"/>
              <a:ext cx="98804"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30" name="Rectangle 160"/>
            <p:cNvSpPr>
              <a:spLocks noChangeArrowheads="1"/>
            </p:cNvSpPr>
            <p:nvPr/>
          </p:nvSpPr>
          <p:spPr bwMode="auto">
            <a:xfrm>
              <a:off x="3995219" y="4173578"/>
              <a:ext cx="98805"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31" name="Rectangle 161"/>
            <p:cNvSpPr>
              <a:spLocks noChangeArrowheads="1"/>
            </p:cNvSpPr>
            <p:nvPr/>
          </p:nvSpPr>
          <p:spPr bwMode="auto">
            <a:xfrm>
              <a:off x="4094024" y="4173578"/>
              <a:ext cx="98804"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32" name="Rectangle 162"/>
            <p:cNvSpPr>
              <a:spLocks noChangeArrowheads="1"/>
            </p:cNvSpPr>
            <p:nvPr/>
          </p:nvSpPr>
          <p:spPr bwMode="auto">
            <a:xfrm>
              <a:off x="4192828" y="4173578"/>
              <a:ext cx="98805"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33" name="Rectangle 163"/>
            <p:cNvSpPr>
              <a:spLocks noChangeArrowheads="1"/>
            </p:cNvSpPr>
            <p:nvPr/>
          </p:nvSpPr>
          <p:spPr bwMode="auto">
            <a:xfrm>
              <a:off x="4291633" y="4173578"/>
              <a:ext cx="98804"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34" name="Rectangle 164"/>
            <p:cNvSpPr>
              <a:spLocks noChangeArrowheads="1"/>
            </p:cNvSpPr>
            <p:nvPr/>
          </p:nvSpPr>
          <p:spPr bwMode="auto">
            <a:xfrm>
              <a:off x="4390438" y="4173578"/>
              <a:ext cx="98805"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35" name="Rectangle 165"/>
            <p:cNvSpPr>
              <a:spLocks noChangeArrowheads="1"/>
            </p:cNvSpPr>
            <p:nvPr/>
          </p:nvSpPr>
          <p:spPr bwMode="auto">
            <a:xfrm>
              <a:off x="4489243" y="4173578"/>
              <a:ext cx="98804"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36" name="Rectangle 166"/>
            <p:cNvSpPr>
              <a:spLocks noChangeArrowheads="1"/>
            </p:cNvSpPr>
            <p:nvPr/>
          </p:nvSpPr>
          <p:spPr bwMode="auto">
            <a:xfrm>
              <a:off x="4588047" y="4173578"/>
              <a:ext cx="98805" cy="98804"/>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37" name="Rectangle 168"/>
            <p:cNvSpPr>
              <a:spLocks noChangeArrowheads="1"/>
            </p:cNvSpPr>
            <p:nvPr/>
          </p:nvSpPr>
          <p:spPr bwMode="auto">
            <a:xfrm>
              <a:off x="3896415" y="4272382"/>
              <a:ext cx="98804"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38" name="Rectangle 169"/>
            <p:cNvSpPr>
              <a:spLocks noChangeArrowheads="1"/>
            </p:cNvSpPr>
            <p:nvPr/>
          </p:nvSpPr>
          <p:spPr bwMode="auto">
            <a:xfrm>
              <a:off x="3995219" y="4272382"/>
              <a:ext cx="98805"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39" name="Rectangle 170"/>
            <p:cNvSpPr>
              <a:spLocks noChangeArrowheads="1"/>
            </p:cNvSpPr>
            <p:nvPr/>
          </p:nvSpPr>
          <p:spPr bwMode="auto">
            <a:xfrm>
              <a:off x="4094024" y="4272382"/>
              <a:ext cx="98804"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40" name="Rectangle 171"/>
            <p:cNvSpPr>
              <a:spLocks noChangeArrowheads="1"/>
            </p:cNvSpPr>
            <p:nvPr/>
          </p:nvSpPr>
          <p:spPr bwMode="auto">
            <a:xfrm>
              <a:off x="4192828" y="4272382"/>
              <a:ext cx="98805"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41" name="Rectangle 172"/>
            <p:cNvSpPr>
              <a:spLocks noChangeArrowheads="1"/>
            </p:cNvSpPr>
            <p:nvPr/>
          </p:nvSpPr>
          <p:spPr bwMode="auto">
            <a:xfrm>
              <a:off x="4291633" y="4272382"/>
              <a:ext cx="98804"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42" name="Rectangle 173"/>
            <p:cNvSpPr>
              <a:spLocks noChangeArrowheads="1"/>
            </p:cNvSpPr>
            <p:nvPr/>
          </p:nvSpPr>
          <p:spPr bwMode="auto">
            <a:xfrm>
              <a:off x="4390438" y="4272382"/>
              <a:ext cx="98805"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43" name="Rectangle 174"/>
            <p:cNvSpPr>
              <a:spLocks noChangeArrowheads="1"/>
            </p:cNvSpPr>
            <p:nvPr/>
          </p:nvSpPr>
          <p:spPr bwMode="auto">
            <a:xfrm>
              <a:off x="4489243" y="4272382"/>
              <a:ext cx="98804"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44" name="Rectangle 175"/>
            <p:cNvSpPr>
              <a:spLocks noChangeArrowheads="1"/>
            </p:cNvSpPr>
            <p:nvPr/>
          </p:nvSpPr>
          <p:spPr bwMode="auto">
            <a:xfrm>
              <a:off x="4588047" y="4272382"/>
              <a:ext cx="98805" cy="98805"/>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none" lIns="0" tIns="0" rIns="0" bIns="0" anchor="ctr"/>
            <a:lstStyle/>
            <a:p>
              <a:endParaRPr lang="en-US" sz="1050">
                <a:cs typeface="Calibri" pitchFamily="34" charset="0"/>
              </a:endParaRPr>
            </a:p>
          </p:txBody>
        </p:sp>
        <p:sp>
          <p:nvSpPr>
            <p:cNvPr id="145" name="Rectangle 181"/>
            <p:cNvSpPr>
              <a:spLocks noChangeArrowheads="1"/>
            </p:cNvSpPr>
            <p:nvPr/>
          </p:nvSpPr>
          <p:spPr bwMode="auto">
            <a:xfrm>
              <a:off x="3896415" y="3580750"/>
              <a:ext cx="98804" cy="98804"/>
            </a:xfrm>
            <a:prstGeom prst="rect">
              <a:avLst/>
            </a:prstGeom>
            <a:solidFill>
              <a:srgbClr val="92D050"/>
            </a:solidFill>
            <a:ln>
              <a:headEnd/>
              <a:tailEn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sz="1050">
                <a:cs typeface="Calibri" pitchFamily="34" charset="0"/>
              </a:endParaRPr>
            </a:p>
          </p:txBody>
        </p:sp>
        <p:sp>
          <p:nvSpPr>
            <p:cNvPr id="146" name="Rectangle 182"/>
            <p:cNvSpPr>
              <a:spLocks noChangeArrowheads="1"/>
            </p:cNvSpPr>
            <p:nvPr/>
          </p:nvSpPr>
          <p:spPr bwMode="auto">
            <a:xfrm>
              <a:off x="3995219" y="3580750"/>
              <a:ext cx="98805" cy="98804"/>
            </a:xfrm>
            <a:prstGeom prst="rect">
              <a:avLst/>
            </a:prstGeom>
            <a:ln>
              <a:headEnd/>
              <a:tailEnd/>
            </a:ln>
            <a:extLst/>
          </p:spPr>
          <p:style>
            <a:lnRef idx="0">
              <a:schemeClr val="accent5"/>
            </a:lnRef>
            <a:fillRef idx="3">
              <a:schemeClr val="accent5"/>
            </a:fillRef>
            <a:effectRef idx="3">
              <a:schemeClr val="accent5"/>
            </a:effectRef>
            <a:fontRef idx="minor">
              <a:schemeClr val="lt1"/>
            </a:fontRef>
          </p:style>
          <p:txBody>
            <a:bodyPr wrap="none" lIns="0" tIns="0" rIns="0" bIns="0" anchor="ctr"/>
            <a:lstStyle/>
            <a:p>
              <a:endParaRPr lang="en-US" sz="1050">
                <a:cs typeface="Calibri" pitchFamily="34" charset="0"/>
              </a:endParaRPr>
            </a:p>
          </p:txBody>
        </p:sp>
        <p:sp>
          <p:nvSpPr>
            <p:cNvPr id="147" name="Rectangle 183"/>
            <p:cNvSpPr>
              <a:spLocks noChangeArrowheads="1"/>
            </p:cNvSpPr>
            <p:nvPr/>
          </p:nvSpPr>
          <p:spPr bwMode="auto">
            <a:xfrm>
              <a:off x="4094024" y="3580750"/>
              <a:ext cx="98804" cy="98804"/>
            </a:xfrm>
            <a:prstGeom prst="rect">
              <a:avLst/>
            </a:prstGeom>
            <a:ln>
              <a:headEnd/>
              <a:tailEn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50">
                <a:cs typeface="Calibri" pitchFamily="34" charset="0"/>
              </a:endParaRPr>
            </a:p>
          </p:txBody>
        </p:sp>
        <p:sp>
          <p:nvSpPr>
            <p:cNvPr id="148" name="Text Box 12"/>
            <p:cNvSpPr txBox="1">
              <a:spLocks noChangeArrowheads="1"/>
            </p:cNvSpPr>
            <p:nvPr/>
          </p:nvSpPr>
          <p:spPr bwMode="auto">
            <a:xfrm>
              <a:off x="2792250" y="1576400"/>
              <a:ext cx="977386" cy="12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204"/>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lnSpc>
                  <a:spcPct val="90000"/>
                </a:lnSpc>
                <a:spcBef>
                  <a:spcPct val="50000"/>
                </a:spcBef>
              </a:pPr>
              <a:r>
                <a:rPr lang="en-US" sz="900" dirty="0">
                  <a:solidFill>
                    <a:srgbClr val="000000"/>
                  </a:solidFill>
                  <a:latin typeface="+mn-lt"/>
                  <a:cs typeface="Calibri" pitchFamily="34" charset="0"/>
                </a:rPr>
                <a:t>1. Data write</a:t>
              </a:r>
            </a:p>
          </p:txBody>
        </p:sp>
        <p:cxnSp>
          <p:nvCxnSpPr>
            <p:cNvPr id="149" name="Straight Arrow Connector 148"/>
            <p:cNvCxnSpPr/>
            <p:nvPr/>
          </p:nvCxnSpPr>
          <p:spPr>
            <a:xfrm>
              <a:off x="3017463" y="1783916"/>
              <a:ext cx="5269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0" name="Text Box 12"/>
            <p:cNvSpPr txBox="1">
              <a:spLocks noChangeArrowheads="1"/>
            </p:cNvSpPr>
            <p:nvPr/>
          </p:nvSpPr>
          <p:spPr bwMode="auto">
            <a:xfrm>
              <a:off x="2684312" y="2055025"/>
              <a:ext cx="1193262" cy="12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204"/>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lnSpc>
                  <a:spcPct val="90000"/>
                </a:lnSpc>
                <a:spcBef>
                  <a:spcPct val="50000"/>
                </a:spcBef>
              </a:pPr>
              <a:r>
                <a:rPr lang="en-US" sz="900" dirty="0">
                  <a:solidFill>
                    <a:srgbClr val="000000"/>
                  </a:solidFill>
                  <a:latin typeface="+mn-lt"/>
                  <a:cs typeface="Calibri" pitchFamily="34" charset="0"/>
                </a:rPr>
                <a:t>4. Acknowledgment</a:t>
              </a:r>
            </a:p>
          </p:txBody>
        </p:sp>
        <p:cxnSp>
          <p:nvCxnSpPr>
            <p:cNvPr id="151" name="Straight Arrow Connector 150"/>
            <p:cNvCxnSpPr/>
            <p:nvPr/>
          </p:nvCxnSpPr>
          <p:spPr>
            <a:xfrm flipH="1">
              <a:off x="3017463" y="1991840"/>
              <a:ext cx="5269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2" name="Text Box 12"/>
            <p:cNvSpPr txBox="1">
              <a:spLocks noChangeArrowheads="1"/>
            </p:cNvSpPr>
            <p:nvPr/>
          </p:nvSpPr>
          <p:spPr bwMode="auto">
            <a:xfrm>
              <a:off x="4903065" y="1571665"/>
              <a:ext cx="977386" cy="12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204"/>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lnSpc>
                  <a:spcPct val="90000"/>
                </a:lnSpc>
                <a:spcBef>
                  <a:spcPct val="50000"/>
                </a:spcBef>
              </a:pPr>
              <a:r>
                <a:rPr lang="en-US" sz="900" dirty="0">
                  <a:solidFill>
                    <a:srgbClr val="000000"/>
                  </a:solidFill>
                  <a:latin typeface="+mn-lt"/>
                  <a:cs typeface="Calibri" pitchFamily="34" charset="0"/>
                </a:rPr>
                <a:t>2. Data write</a:t>
              </a:r>
            </a:p>
          </p:txBody>
        </p:sp>
        <p:cxnSp>
          <p:nvCxnSpPr>
            <p:cNvPr id="153" name="Straight Arrow Connector 152"/>
            <p:cNvCxnSpPr/>
            <p:nvPr/>
          </p:nvCxnSpPr>
          <p:spPr>
            <a:xfrm>
              <a:off x="5128279" y="1779181"/>
              <a:ext cx="5269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4" name="Text Box 12"/>
            <p:cNvSpPr txBox="1">
              <a:spLocks noChangeArrowheads="1"/>
            </p:cNvSpPr>
            <p:nvPr/>
          </p:nvSpPr>
          <p:spPr bwMode="auto">
            <a:xfrm>
              <a:off x="4795127" y="2050290"/>
              <a:ext cx="1193262" cy="12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204"/>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lnSpc>
                  <a:spcPct val="90000"/>
                </a:lnSpc>
                <a:spcBef>
                  <a:spcPct val="50000"/>
                </a:spcBef>
              </a:pPr>
              <a:r>
                <a:rPr lang="en-US" sz="900" dirty="0">
                  <a:solidFill>
                    <a:srgbClr val="000000"/>
                  </a:solidFill>
                  <a:latin typeface="+mn-lt"/>
                  <a:cs typeface="Calibri" pitchFamily="34" charset="0"/>
                </a:rPr>
                <a:t>3. Acknowledgment</a:t>
              </a:r>
            </a:p>
          </p:txBody>
        </p:sp>
        <p:cxnSp>
          <p:nvCxnSpPr>
            <p:cNvPr id="155" name="Straight Arrow Connector 154"/>
            <p:cNvCxnSpPr/>
            <p:nvPr/>
          </p:nvCxnSpPr>
          <p:spPr>
            <a:xfrm flipH="1">
              <a:off x="5128279" y="1987104"/>
              <a:ext cx="5269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6" name="Text Box 12"/>
            <p:cNvSpPr txBox="1">
              <a:spLocks noChangeArrowheads="1"/>
            </p:cNvSpPr>
            <p:nvPr/>
          </p:nvSpPr>
          <p:spPr bwMode="auto">
            <a:xfrm>
              <a:off x="4901889" y="3662276"/>
              <a:ext cx="977386" cy="12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204"/>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lnSpc>
                  <a:spcPct val="90000"/>
                </a:lnSpc>
                <a:spcBef>
                  <a:spcPct val="50000"/>
                </a:spcBef>
              </a:pPr>
              <a:r>
                <a:rPr lang="en-US" sz="900" dirty="0">
                  <a:solidFill>
                    <a:srgbClr val="000000"/>
                  </a:solidFill>
                  <a:latin typeface="+mn-lt"/>
                  <a:cs typeface="Calibri" pitchFamily="34" charset="0"/>
                </a:rPr>
                <a:t>3. Data write</a:t>
              </a:r>
            </a:p>
          </p:txBody>
        </p:sp>
        <p:cxnSp>
          <p:nvCxnSpPr>
            <p:cNvPr id="157" name="Straight Arrow Connector 156"/>
            <p:cNvCxnSpPr/>
            <p:nvPr/>
          </p:nvCxnSpPr>
          <p:spPr>
            <a:xfrm>
              <a:off x="5127102" y="3869792"/>
              <a:ext cx="5269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8" name="Text Box 12"/>
            <p:cNvSpPr txBox="1">
              <a:spLocks noChangeArrowheads="1"/>
            </p:cNvSpPr>
            <p:nvPr/>
          </p:nvSpPr>
          <p:spPr bwMode="auto">
            <a:xfrm>
              <a:off x="4793951" y="4140901"/>
              <a:ext cx="1193262" cy="12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204"/>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lnSpc>
                  <a:spcPct val="90000"/>
                </a:lnSpc>
                <a:spcBef>
                  <a:spcPct val="50000"/>
                </a:spcBef>
              </a:pPr>
              <a:r>
                <a:rPr lang="en-US" sz="900" dirty="0">
                  <a:solidFill>
                    <a:srgbClr val="000000"/>
                  </a:solidFill>
                  <a:latin typeface="+mn-lt"/>
                  <a:cs typeface="Calibri" pitchFamily="34" charset="0"/>
                </a:rPr>
                <a:t>4. Acknowledgment</a:t>
              </a:r>
            </a:p>
          </p:txBody>
        </p:sp>
        <p:cxnSp>
          <p:nvCxnSpPr>
            <p:cNvPr id="159" name="Straight Arrow Connector 158"/>
            <p:cNvCxnSpPr/>
            <p:nvPr/>
          </p:nvCxnSpPr>
          <p:spPr>
            <a:xfrm flipH="1">
              <a:off x="5127102" y="4077715"/>
              <a:ext cx="5269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0" name="Text Box 12"/>
            <p:cNvSpPr txBox="1">
              <a:spLocks noChangeArrowheads="1"/>
            </p:cNvSpPr>
            <p:nvPr/>
          </p:nvSpPr>
          <p:spPr bwMode="auto">
            <a:xfrm>
              <a:off x="2792250" y="3662276"/>
              <a:ext cx="977386" cy="12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204"/>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lnSpc>
                  <a:spcPct val="90000"/>
                </a:lnSpc>
                <a:spcBef>
                  <a:spcPct val="50000"/>
                </a:spcBef>
              </a:pPr>
              <a:r>
                <a:rPr lang="en-US" sz="900" dirty="0">
                  <a:solidFill>
                    <a:srgbClr val="000000"/>
                  </a:solidFill>
                  <a:latin typeface="+mn-lt"/>
                  <a:cs typeface="Calibri" pitchFamily="34" charset="0"/>
                </a:rPr>
                <a:t>1. Data write</a:t>
              </a:r>
            </a:p>
          </p:txBody>
        </p:sp>
        <p:cxnSp>
          <p:nvCxnSpPr>
            <p:cNvPr id="161" name="Straight Arrow Connector 160"/>
            <p:cNvCxnSpPr/>
            <p:nvPr/>
          </p:nvCxnSpPr>
          <p:spPr>
            <a:xfrm>
              <a:off x="3017463" y="3869792"/>
              <a:ext cx="5269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2" name="Text Box 12"/>
            <p:cNvSpPr txBox="1">
              <a:spLocks noChangeArrowheads="1"/>
            </p:cNvSpPr>
            <p:nvPr/>
          </p:nvSpPr>
          <p:spPr bwMode="auto">
            <a:xfrm>
              <a:off x="2684312" y="4140901"/>
              <a:ext cx="1193262" cy="12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204"/>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lnSpc>
                  <a:spcPct val="90000"/>
                </a:lnSpc>
                <a:spcBef>
                  <a:spcPct val="50000"/>
                </a:spcBef>
              </a:pPr>
              <a:r>
                <a:rPr lang="en-US" sz="900" dirty="0">
                  <a:solidFill>
                    <a:srgbClr val="000000"/>
                  </a:solidFill>
                  <a:latin typeface="+mn-lt"/>
                  <a:cs typeface="Calibri" pitchFamily="34" charset="0"/>
                </a:rPr>
                <a:t>2. Acknowledgment</a:t>
              </a:r>
            </a:p>
          </p:txBody>
        </p:sp>
        <p:cxnSp>
          <p:nvCxnSpPr>
            <p:cNvPr id="163" name="Straight Arrow Connector 162"/>
            <p:cNvCxnSpPr/>
            <p:nvPr/>
          </p:nvCxnSpPr>
          <p:spPr>
            <a:xfrm flipH="1">
              <a:off x="3017463" y="4077715"/>
              <a:ext cx="5269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0" name="Rectangle 193"/>
            <p:cNvSpPr>
              <a:spLocks noChangeArrowheads="1"/>
            </p:cNvSpPr>
            <p:nvPr/>
          </p:nvSpPr>
          <p:spPr bwMode="auto">
            <a:xfrm>
              <a:off x="6719782" y="2203230"/>
              <a:ext cx="98804" cy="98804"/>
            </a:xfrm>
            <a:prstGeom prst="rect">
              <a:avLst/>
            </a:prstGeom>
            <a:ln>
              <a:headEnd/>
              <a:tailEn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50">
                <a:cs typeface="Calibri" pitchFamily="34" charset="0"/>
              </a:endParaRPr>
            </a:p>
          </p:txBody>
        </p:sp>
        <p:sp>
          <p:nvSpPr>
            <p:cNvPr id="177" name="Rectangle 202"/>
            <p:cNvSpPr>
              <a:spLocks noChangeArrowheads="1"/>
            </p:cNvSpPr>
            <p:nvPr/>
          </p:nvSpPr>
          <p:spPr bwMode="auto">
            <a:xfrm>
              <a:off x="6400800" y="3893095"/>
              <a:ext cx="98805" cy="98805"/>
            </a:xfrm>
            <a:prstGeom prst="rect">
              <a:avLst/>
            </a:prstGeom>
            <a:ln>
              <a:headEnd/>
              <a:tailEnd/>
            </a:ln>
            <a:extLst/>
          </p:spPr>
          <p:style>
            <a:lnRef idx="0">
              <a:schemeClr val="accent6"/>
            </a:lnRef>
            <a:fillRef idx="3">
              <a:schemeClr val="accent6"/>
            </a:fillRef>
            <a:effectRef idx="3">
              <a:schemeClr val="accent6"/>
            </a:effectRef>
            <a:fontRef idx="minor">
              <a:schemeClr val="lt1"/>
            </a:fontRef>
          </p:style>
          <p:txBody>
            <a:bodyPr wrap="none" lIns="0" tIns="0" rIns="0" bIns="0" anchor="ctr"/>
            <a:lstStyle/>
            <a:p>
              <a:endParaRPr lang="en-US" sz="1050">
                <a:cs typeface="Calibri" pitchFamily="34" charset="0"/>
              </a:endParaRPr>
            </a:p>
          </p:txBody>
        </p:sp>
        <p:sp>
          <p:nvSpPr>
            <p:cNvPr id="178" name="Rectangle 203"/>
            <p:cNvSpPr>
              <a:spLocks noChangeArrowheads="1"/>
            </p:cNvSpPr>
            <p:nvPr/>
          </p:nvSpPr>
          <p:spPr bwMode="auto">
            <a:xfrm>
              <a:off x="6510490" y="4070714"/>
              <a:ext cx="98805" cy="98805"/>
            </a:xfrm>
            <a:prstGeom prst="rect">
              <a:avLst/>
            </a:prstGeom>
            <a:ln>
              <a:headEnd/>
              <a:tailEnd/>
            </a:ln>
            <a:extLst/>
          </p:spPr>
          <p:style>
            <a:lnRef idx="0">
              <a:schemeClr val="accent5"/>
            </a:lnRef>
            <a:fillRef idx="3">
              <a:schemeClr val="accent5"/>
            </a:fillRef>
            <a:effectRef idx="3">
              <a:schemeClr val="accent5"/>
            </a:effectRef>
            <a:fontRef idx="minor">
              <a:schemeClr val="lt1"/>
            </a:fontRef>
          </p:style>
          <p:txBody>
            <a:bodyPr wrap="none" lIns="0" tIns="0" rIns="0" bIns="0" anchor="ctr"/>
            <a:lstStyle/>
            <a:p>
              <a:endParaRPr lang="en-US" sz="1050">
                <a:cs typeface="Calibri" pitchFamily="34" charset="0"/>
              </a:endParaRPr>
            </a:p>
          </p:txBody>
        </p:sp>
        <p:sp>
          <p:nvSpPr>
            <p:cNvPr id="179" name="Rectangle 204"/>
            <p:cNvSpPr>
              <a:spLocks noChangeArrowheads="1"/>
            </p:cNvSpPr>
            <p:nvPr/>
          </p:nvSpPr>
          <p:spPr bwMode="auto">
            <a:xfrm>
              <a:off x="6648893" y="4244420"/>
              <a:ext cx="98805" cy="98805"/>
            </a:xfrm>
            <a:prstGeom prst="rect">
              <a:avLst/>
            </a:prstGeom>
            <a:solidFill>
              <a:srgbClr val="92D050"/>
            </a:solidFill>
            <a:ln>
              <a:headEnd/>
              <a:tailEnd/>
            </a:ln>
            <a:extLst/>
          </p:spPr>
          <p:style>
            <a:lnRef idx="0">
              <a:schemeClr val="accent4"/>
            </a:lnRef>
            <a:fillRef idx="3">
              <a:schemeClr val="accent4"/>
            </a:fillRef>
            <a:effectRef idx="3">
              <a:schemeClr val="accent4"/>
            </a:effectRef>
            <a:fontRef idx="minor">
              <a:schemeClr val="lt1"/>
            </a:fontRef>
          </p:style>
          <p:txBody>
            <a:bodyPr wrap="none" lIns="0" tIns="0" rIns="0" bIns="0" anchor="ctr"/>
            <a:lstStyle/>
            <a:p>
              <a:endParaRPr lang="en-US" sz="1050">
                <a:cs typeface="Calibri" pitchFamily="34" charset="0"/>
              </a:endParaRPr>
            </a:p>
          </p:txBody>
        </p:sp>
        <p:pic>
          <p:nvPicPr>
            <p:cNvPr id="182" name="Picture 28" descr="C:\Users\patils1\Desktop\2013 Projects\CIS v2\CIS Slide Deck_Based on Book\Colored Graphics\Physical Compute System With Hypervis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30990" y="1328686"/>
              <a:ext cx="936010" cy="906701"/>
            </a:xfrm>
            <a:prstGeom prst="rect">
              <a:avLst/>
            </a:prstGeom>
            <a:noFill/>
            <a:extLst>
              <a:ext uri="{909E8E84-426E-40DD-AFC4-6F175D3DCCD1}">
                <a14:hiddenFill xmlns:a14="http://schemas.microsoft.com/office/drawing/2010/main">
                  <a:solidFill>
                    <a:srgbClr val="FFFFFF"/>
                  </a:solidFill>
                </a14:hiddenFill>
              </a:ext>
            </a:extLst>
          </p:spPr>
        </p:pic>
        <p:pic>
          <p:nvPicPr>
            <p:cNvPr id="183" name="Picture 28" descr="C:\Users\patils1\Desktop\2013 Projects\CIS v2\CIS Slide Deck_Based on Book\Colored Graphics\Physical Compute System With Hypervis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30990" y="3398756"/>
              <a:ext cx="936010" cy="906701"/>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extLst>
      <p:ext uri="{BB962C8B-B14F-4D97-AF65-F5344CB8AC3E}">
        <p14:creationId xmlns:p14="http://schemas.microsoft.com/office/powerpoint/2010/main" val="1596192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61149" y="1644316"/>
            <a:ext cx="3677651" cy="4708358"/>
          </a:xfrm>
        </p:spPr>
        <p:txBody>
          <a:bodyPr/>
          <a:lstStyle/>
          <a:p>
            <a:r>
              <a:rPr lang="en-US" sz="1800" dirty="0" smtClean="0"/>
              <a:t>Network adapters</a:t>
            </a:r>
          </a:p>
          <a:p>
            <a:pPr lvl="1"/>
            <a:r>
              <a:rPr lang="en-US" sz="1800" dirty="0"/>
              <a:t>FC HBAs in compute system</a:t>
            </a:r>
          </a:p>
          <a:p>
            <a:pPr lvl="1"/>
            <a:r>
              <a:rPr lang="en-US" sz="1800" dirty="0"/>
              <a:t>Front-end adapters in storage </a:t>
            </a:r>
            <a:r>
              <a:rPr lang="en-US" sz="1800" dirty="0" smtClean="0"/>
              <a:t>system</a:t>
            </a:r>
            <a:endParaRPr lang="en-US" sz="1800" dirty="0"/>
          </a:p>
          <a:p>
            <a:r>
              <a:rPr lang="en-US" sz="1800" dirty="0" smtClean="0"/>
              <a:t>Cables</a:t>
            </a:r>
          </a:p>
          <a:p>
            <a:pPr lvl="1"/>
            <a:r>
              <a:rPr lang="en-US" sz="1800" dirty="0"/>
              <a:t>Copper cables for short distance</a:t>
            </a:r>
          </a:p>
          <a:p>
            <a:pPr lvl="1"/>
            <a:r>
              <a:rPr lang="en-US" sz="1800" dirty="0"/>
              <a:t>Optical fiber cables for long distance</a:t>
            </a:r>
          </a:p>
          <a:p>
            <a:pPr lvl="2"/>
            <a:r>
              <a:rPr lang="en-US" sz="1600" dirty="0"/>
              <a:t>Two </a:t>
            </a:r>
            <a:r>
              <a:rPr lang="en-US" sz="1600" dirty="0" smtClean="0"/>
              <a:t>types: </a:t>
            </a:r>
            <a:r>
              <a:rPr lang="en-US" sz="1600" dirty="0"/>
              <a:t>multimode </a:t>
            </a:r>
            <a:r>
              <a:rPr lang="en-US" sz="1600" dirty="0" smtClean="0"/>
              <a:t>and single-mode</a:t>
            </a:r>
          </a:p>
          <a:p>
            <a:r>
              <a:rPr lang="en-US" sz="1800" dirty="0" smtClean="0"/>
              <a:t>Interconnecting devices</a:t>
            </a:r>
            <a:endParaRPr lang="en-US" sz="1800" dirty="0"/>
          </a:p>
          <a:p>
            <a:pPr lvl="1"/>
            <a:r>
              <a:rPr lang="en-US" sz="1800" dirty="0" smtClean="0"/>
              <a:t>FC hubs</a:t>
            </a:r>
            <a:r>
              <a:rPr lang="en-US" sz="1800" dirty="0"/>
              <a:t>, </a:t>
            </a:r>
            <a:r>
              <a:rPr lang="en-US" sz="1800" dirty="0" smtClean="0"/>
              <a:t>FC switches</a:t>
            </a:r>
            <a:r>
              <a:rPr lang="en-US" sz="1800" dirty="0"/>
              <a:t>, and </a:t>
            </a:r>
            <a:r>
              <a:rPr lang="en-US" sz="1800" dirty="0" smtClean="0"/>
              <a:t>FC </a:t>
            </a:r>
            <a:r>
              <a:rPr lang="en-US" sz="1800" dirty="0" smtClean="0"/>
              <a:t>directors</a:t>
            </a:r>
            <a:endParaRPr lang="en-US" sz="1800" dirty="0"/>
          </a:p>
        </p:txBody>
      </p:sp>
      <p:sp>
        <p:nvSpPr>
          <p:cNvPr id="2" name="Title 1"/>
          <p:cNvSpPr>
            <a:spLocks noGrp="1"/>
          </p:cNvSpPr>
          <p:nvPr>
            <p:ph type="title"/>
          </p:nvPr>
        </p:nvSpPr>
        <p:spPr/>
        <p:txBody>
          <a:bodyPr/>
          <a:lstStyle/>
          <a:p>
            <a:r>
              <a:rPr lang="en-US" dirty="0"/>
              <a:t>Components of FC SAN</a:t>
            </a:r>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4" name="Group 3"/>
          <p:cNvGrpSpPr/>
          <p:nvPr/>
        </p:nvGrpSpPr>
        <p:grpSpPr>
          <a:xfrm>
            <a:off x="5638800" y="2590801"/>
            <a:ext cx="3360470" cy="2396623"/>
            <a:chOff x="5638800" y="2775940"/>
            <a:chExt cx="3581400" cy="2554186"/>
          </a:xfrm>
        </p:grpSpPr>
        <p:pic>
          <p:nvPicPr>
            <p:cNvPr id="7" name="Picture 6" descr="Fig 5-04.wmf"/>
            <p:cNvPicPr>
              <a:picLocks noChangeAspect="1"/>
            </p:cNvPicPr>
            <p:nvPr/>
          </p:nvPicPr>
          <p:blipFill>
            <a:blip r:embed="rId4" cstate="print"/>
            <a:srcRect l="1959" t="9734" r="52010" b="21137"/>
            <a:stretch>
              <a:fillRect/>
            </a:stretch>
          </p:blipFill>
          <p:spPr>
            <a:xfrm>
              <a:off x="5638800" y="2775940"/>
              <a:ext cx="3581400" cy="990600"/>
            </a:xfrm>
            <a:prstGeom prst="rect">
              <a:avLst/>
            </a:prstGeom>
          </p:spPr>
        </p:pic>
        <p:pic>
          <p:nvPicPr>
            <p:cNvPr id="8" name="Picture 7" descr="Fig 5-04.wmf"/>
            <p:cNvPicPr>
              <a:picLocks noChangeAspect="1"/>
            </p:cNvPicPr>
            <p:nvPr/>
          </p:nvPicPr>
          <p:blipFill>
            <a:blip r:embed="rId4" cstate="print"/>
            <a:srcRect l="52325" t="5313" r="2665" b="20311"/>
            <a:stretch>
              <a:fillRect/>
            </a:stretch>
          </p:blipFill>
          <p:spPr>
            <a:xfrm>
              <a:off x="5638800" y="4091523"/>
              <a:ext cx="3505200" cy="1066800"/>
            </a:xfrm>
            <a:prstGeom prst="rect">
              <a:avLst/>
            </a:prstGeom>
          </p:spPr>
        </p:pic>
        <p:sp>
          <p:nvSpPr>
            <p:cNvPr id="9" name="TextBox 8"/>
            <p:cNvSpPr txBox="1"/>
            <p:nvPr/>
          </p:nvSpPr>
          <p:spPr>
            <a:xfrm>
              <a:off x="6876664" y="3712518"/>
              <a:ext cx="1600200" cy="246008"/>
            </a:xfrm>
            <a:prstGeom prst="rect">
              <a:avLst/>
            </a:prstGeom>
            <a:noFill/>
          </p:spPr>
          <p:txBody>
            <a:bodyPr wrap="square" rtlCol="0">
              <a:spAutoFit/>
            </a:bodyPr>
            <a:lstStyle/>
            <a:p>
              <a:r>
                <a:rPr lang="en-US" sz="900" b="1" dirty="0">
                  <a:cs typeface="Calibri" pitchFamily="34" charset="0"/>
                </a:rPr>
                <a:t>Multimode Fiber</a:t>
              </a:r>
            </a:p>
          </p:txBody>
        </p:sp>
        <p:sp>
          <p:nvSpPr>
            <p:cNvPr id="10" name="TextBox 9"/>
            <p:cNvSpPr txBox="1"/>
            <p:nvPr/>
          </p:nvSpPr>
          <p:spPr>
            <a:xfrm>
              <a:off x="6876664" y="5084118"/>
              <a:ext cx="1600200" cy="246008"/>
            </a:xfrm>
            <a:prstGeom prst="rect">
              <a:avLst/>
            </a:prstGeom>
            <a:noFill/>
          </p:spPr>
          <p:txBody>
            <a:bodyPr wrap="square" rtlCol="0">
              <a:spAutoFit/>
            </a:bodyPr>
            <a:lstStyle/>
            <a:p>
              <a:r>
                <a:rPr lang="en-US" sz="900" b="1" dirty="0">
                  <a:cs typeface="Calibri" pitchFamily="34" charset="0"/>
                </a:rPr>
                <a:t>Single-mode Fiber</a:t>
              </a:r>
            </a:p>
          </p:txBody>
        </p:sp>
      </p:grpSp>
    </p:spTree>
    <p:custDataLst>
      <p:tags r:id="rId1"/>
    </p:custDataLst>
    <p:extLst>
      <p:ext uri="{BB962C8B-B14F-4D97-AF65-F5344CB8AC3E}">
        <p14:creationId xmlns:p14="http://schemas.microsoft.com/office/powerpoint/2010/main" val="2114564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Hub, Switch, and Director</a:t>
            </a:r>
            <a:endParaRPr lang="en-US" dirty="0"/>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aphicFrame>
        <p:nvGraphicFramePr>
          <p:cNvPr id="21" name="Table Placeholder 9"/>
          <p:cNvGraphicFramePr>
            <a:graphicFrameLocks/>
          </p:cNvGraphicFramePr>
          <p:nvPr>
            <p:extLst>
              <p:ext uri="{D42A27DB-BD31-4B8C-83A1-F6EECF244321}">
                <p14:modId xmlns:p14="http://schemas.microsoft.com/office/powerpoint/2010/main" val="2582931348"/>
              </p:ext>
            </p:extLst>
          </p:nvPr>
        </p:nvGraphicFramePr>
        <p:xfrm>
          <a:off x="1505162" y="2108599"/>
          <a:ext cx="7365715" cy="2407920"/>
        </p:xfrm>
        <a:graphic>
          <a:graphicData uri="http://schemas.openxmlformats.org/drawingml/2006/table">
            <a:tbl>
              <a:tblPr firstRow="1" bandRow="1">
                <a:tableStyleId>{5C22544A-7EE6-4342-B048-85BDC9FD1C3A}</a:tableStyleId>
              </a:tblPr>
              <a:tblGrid>
                <a:gridCol w="1841429"/>
                <a:gridCol w="2796244"/>
                <a:gridCol w="2728042"/>
              </a:tblGrid>
              <a:tr h="263563">
                <a:tc>
                  <a:txBody>
                    <a:bodyPr/>
                    <a:lstStyle/>
                    <a:p>
                      <a:r>
                        <a:rPr lang="en-US" sz="1400" dirty="0" smtClean="0"/>
                        <a:t>FC Hub</a:t>
                      </a:r>
                      <a:endParaRPr lang="en-US" sz="1400" dirty="0"/>
                    </a:p>
                  </a:txBody>
                  <a:tcPr/>
                </a:tc>
                <a:tc>
                  <a:txBody>
                    <a:bodyPr/>
                    <a:lstStyle/>
                    <a:p>
                      <a:r>
                        <a:rPr lang="en-US" sz="1400" dirty="0" smtClean="0"/>
                        <a:t>FC Switch</a:t>
                      </a:r>
                      <a:endParaRPr lang="en-US" sz="1400" dirty="0"/>
                    </a:p>
                  </a:txBody>
                  <a:tcPr/>
                </a:tc>
                <a:tc>
                  <a:txBody>
                    <a:bodyPr/>
                    <a:lstStyle/>
                    <a:p>
                      <a:r>
                        <a:rPr lang="en-US" sz="1400" dirty="0" smtClean="0"/>
                        <a:t>FC Director</a:t>
                      </a:r>
                      <a:endParaRPr lang="en-US" sz="1400" dirty="0"/>
                    </a:p>
                  </a:txBody>
                  <a:tcPr/>
                </a:tc>
              </a:tr>
              <a:tr h="1660444">
                <a:tc>
                  <a:txBody>
                    <a:bodyPr/>
                    <a:lstStyle/>
                    <a:p>
                      <a:pPr marL="171450" indent="-171450">
                        <a:buFont typeface="Arial" panose="020B0604020202020204" pitchFamily="34" charset="0"/>
                        <a:buChar char="•"/>
                      </a:pPr>
                      <a:r>
                        <a:rPr lang="en-US" sz="1200" dirty="0" smtClean="0"/>
                        <a:t>Nodes are connected in a logical loop</a:t>
                      </a:r>
                    </a:p>
                    <a:p>
                      <a:pPr marL="0" indent="0">
                        <a:buFont typeface="Arial" panose="020B0604020202020204" pitchFamily="34" charset="0"/>
                        <a:buNone/>
                      </a:pPr>
                      <a:endParaRPr lang="en-US" sz="1200" dirty="0" smtClean="0"/>
                    </a:p>
                    <a:p>
                      <a:pPr marL="171450" indent="-171450">
                        <a:buFont typeface="Arial" panose="020B0604020202020204" pitchFamily="34" charset="0"/>
                        <a:buChar char="•"/>
                      </a:pPr>
                      <a:r>
                        <a:rPr lang="en-US" sz="1200" dirty="0" smtClean="0"/>
                        <a:t>Nodes share loop </a:t>
                      </a:r>
                    </a:p>
                    <a:p>
                      <a:pPr marL="0" indent="0">
                        <a:buFont typeface="Arial" panose="020B0604020202020204" pitchFamily="34" charset="0"/>
                        <a:buNone/>
                      </a:pPr>
                      <a:endParaRPr lang="en-US" sz="1200" dirty="0" smtClean="0"/>
                    </a:p>
                    <a:p>
                      <a:pPr marL="171450" indent="-171450">
                        <a:buFont typeface="Arial" panose="020B0604020202020204" pitchFamily="34" charset="0"/>
                        <a:buChar char="•"/>
                      </a:pPr>
                      <a:r>
                        <a:rPr lang="en-US" sz="1200" dirty="0" smtClean="0"/>
                        <a:t>Provides limited connectivity and scalability</a:t>
                      </a:r>
                    </a:p>
                    <a:p>
                      <a:pPr marL="171450" indent="-171450">
                        <a:buFont typeface="Arial" panose="020B0604020202020204" pitchFamily="34" charset="0"/>
                        <a:buChar char="•"/>
                      </a:pPr>
                      <a:endParaRPr lang="en-US" sz="1200" dirty="0"/>
                    </a:p>
                  </a:txBody>
                  <a:tcPr/>
                </a:tc>
                <a:tc>
                  <a:txBody>
                    <a:bodyPr/>
                    <a:lstStyle/>
                    <a:p>
                      <a:pPr marL="171450" indent="-171450">
                        <a:buFont typeface="Arial" panose="020B0604020202020204" pitchFamily="34" charset="0"/>
                        <a:buChar char="•"/>
                      </a:pPr>
                      <a:r>
                        <a:rPr lang="en-US" sz="1200" dirty="0" smtClean="0"/>
                        <a:t>Each node has a dedicated communication path</a:t>
                      </a:r>
                    </a:p>
                    <a:p>
                      <a:pPr marL="0" indent="0">
                        <a:buFont typeface="Arial" panose="020B0604020202020204" pitchFamily="34" charset="0"/>
                        <a:buNone/>
                      </a:pPr>
                      <a:endParaRPr lang="en-US" sz="1200" dirty="0" smtClean="0"/>
                    </a:p>
                    <a:p>
                      <a:pPr marL="171450" indent="-171450">
                        <a:buFont typeface="Arial" panose="020B0604020202020204" pitchFamily="34" charset="0"/>
                        <a:buChar char="•"/>
                      </a:pPr>
                      <a:r>
                        <a:rPr lang="en-US" sz="1200" dirty="0" smtClean="0"/>
                        <a:t>Provides a fixed port count ─ active or unused</a:t>
                      </a:r>
                    </a:p>
                    <a:p>
                      <a:pPr marL="0" indent="0">
                        <a:buFont typeface="Arial" panose="020B0604020202020204" pitchFamily="34" charset="0"/>
                        <a:buNone/>
                      </a:pPr>
                      <a:endParaRPr lang="en-US" sz="1200" dirty="0" smtClean="0"/>
                    </a:p>
                    <a:p>
                      <a:pPr marL="171450" indent="-171450">
                        <a:buFont typeface="Arial" panose="020B0604020202020204" pitchFamily="34" charset="0"/>
                        <a:buChar char="•"/>
                      </a:pPr>
                      <a:r>
                        <a:rPr lang="en-US" sz="1200" dirty="0" smtClean="0"/>
                        <a:t>Active ports can be scaled-up non-disruptively</a:t>
                      </a:r>
                    </a:p>
                    <a:p>
                      <a:pPr marL="0" indent="0">
                        <a:buFont typeface="Arial" panose="020B0604020202020204" pitchFamily="34" charset="0"/>
                        <a:buNone/>
                      </a:pPr>
                      <a:endParaRPr lang="en-US" sz="1200" dirty="0" smtClean="0"/>
                    </a:p>
                    <a:p>
                      <a:pPr marL="171450" indent="-171450">
                        <a:buFont typeface="Arial" panose="020B0604020202020204" pitchFamily="34" charset="0"/>
                        <a:buChar char="•"/>
                      </a:pPr>
                      <a:r>
                        <a:rPr lang="en-US" sz="1200" dirty="0" smtClean="0"/>
                        <a:t>Some components are redundant and </a:t>
                      </a:r>
                      <a:r>
                        <a:rPr lang="en-US" sz="1200" baseline="0" dirty="0" smtClean="0"/>
                        <a:t>hot-swappable</a:t>
                      </a:r>
                      <a:endParaRPr lang="en-US" sz="1200" dirty="0"/>
                    </a:p>
                  </a:txBody>
                  <a:tcPr/>
                </a:tc>
                <a:tc>
                  <a:txBody>
                    <a:bodyPr/>
                    <a:lstStyle/>
                    <a:p>
                      <a:pPr marL="171450" indent="-171450">
                        <a:buFont typeface="Arial" panose="020B0604020202020204" pitchFamily="34" charset="0"/>
                        <a:buChar char="•"/>
                      </a:pPr>
                      <a:r>
                        <a:rPr lang="en-US" sz="1200" dirty="0" smtClean="0"/>
                        <a:t>High-end switches with a higher port count</a:t>
                      </a:r>
                    </a:p>
                    <a:p>
                      <a:pPr marL="0" indent="0">
                        <a:buFont typeface="Arial" panose="020B0604020202020204" pitchFamily="34" charset="0"/>
                        <a:buNone/>
                      </a:pPr>
                      <a:endParaRPr lang="en-US" sz="1200" dirty="0" smtClean="0"/>
                    </a:p>
                    <a:p>
                      <a:pPr marL="171450" indent="-171450">
                        <a:buFont typeface="Arial" panose="020B0604020202020204" pitchFamily="34" charset="0"/>
                        <a:buChar char="•"/>
                      </a:pPr>
                      <a:r>
                        <a:rPr lang="en-US" sz="1200" dirty="0" smtClean="0"/>
                        <a:t>Has a modular architecture</a:t>
                      </a:r>
                    </a:p>
                    <a:p>
                      <a:pPr marL="0" indent="0">
                        <a:buFont typeface="Arial" panose="020B0604020202020204" pitchFamily="34" charset="0"/>
                        <a:buNone/>
                      </a:pPr>
                      <a:endParaRPr lang="en-US" sz="1200" dirty="0" smtClean="0"/>
                    </a:p>
                    <a:p>
                      <a:pPr marL="171450" indent="-171450">
                        <a:buFont typeface="Arial" panose="020B0604020202020204" pitchFamily="34" charset="0"/>
                        <a:buChar char="•"/>
                      </a:pPr>
                      <a:r>
                        <a:rPr lang="en-US" sz="1200" dirty="0" smtClean="0"/>
                        <a:t>Port count is scaled-up by inserting line cards/blades</a:t>
                      </a:r>
                    </a:p>
                    <a:p>
                      <a:pPr marL="0" indent="0">
                        <a:buFont typeface="Arial" panose="020B0604020202020204" pitchFamily="34" charset="0"/>
                        <a:buNone/>
                      </a:pPr>
                      <a:r>
                        <a:rPr lang="en-US" sz="1200" dirty="0" smtClean="0"/>
                        <a:t> </a:t>
                      </a:r>
                    </a:p>
                    <a:p>
                      <a:pPr marL="171450" indent="-171450">
                        <a:buFont typeface="Arial" panose="020B0604020202020204" pitchFamily="34" charset="0"/>
                        <a:buChar char="•"/>
                      </a:pPr>
                      <a:r>
                        <a:rPr lang="en-US" sz="1200" dirty="0" smtClean="0"/>
                        <a:t>All key components are redundant and </a:t>
                      </a:r>
                      <a:r>
                        <a:rPr lang="en-US" sz="1200" baseline="0" dirty="0" smtClean="0"/>
                        <a:t>hot-swappable</a:t>
                      </a:r>
                      <a:endParaRPr lang="en-US" sz="1200" dirty="0"/>
                    </a:p>
                  </a:txBody>
                  <a:tcPr/>
                </a:tc>
              </a:tr>
            </a:tbl>
          </a:graphicData>
        </a:graphic>
      </p:graphicFrame>
    </p:spTree>
    <p:custDataLst>
      <p:tags r:id="rId1"/>
    </p:custDataLst>
    <p:extLst>
      <p:ext uri="{BB962C8B-B14F-4D97-AF65-F5344CB8AC3E}">
        <p14:creationId xmlns:p14="http://schemas.microsoft.com/office/powerpoint/2010/main" val="2979720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17"/>
          <p:cNvSpPr>
            <a:spLocks noGrp="1"/>
          </p:cNvSpPr>
          <p:nvPr>
            <p:ph idx="1"/>
          </p:nvPr>
        </p:nvSpPr>
        <p:spPr>
          <a:xfrm>
            <a:off x="1961150" y="1644316"/>
            <a:ext cx="2359152" cy="4708358"/>
          </a:xfrm>
        </p:spPr>
        <p:txBody>
          <a:bodyPr/>
          <a:lstStyle/>
          <a:p>
            <a:r>
              <a:rPr lang="en-US" sz="1600" dirty="0"/>
              <a:t>Point-to-point: Enables direct connection between two nodes</a:t>
            </a:r>
          </a:p>
          <a:p>
            <a:pPr marL="0" indent="0">
              <a:buNone/>
            </a:pPr>
            <a:endParaRPr lang="hr-HR" sz="1600" dirty="0" smtClean="0"/>
          </a:p>
          <a:p>
            <a:pPr marL="0" indent="0">
              <a:buNone/>
            </a:pPr>
            <a:endParaRPr lang="en-US" sz="1600" dirty="0"/>
          </a:p>
          <a:p>
            <a:r>
              <a:rPr lang="en-US" sz="1600" dirty="0"/>
              <a:t>FC arbitrated loop (FC-AL): Provides shared loop to the attached nodes</a:t>
            </a:r>
          </a:p>
          <a:p>
            <a:pPr marL="0" indent="0">
              <a:buNone/>
            </a:pPr>
            <a:endParaRPr lang="en-US" sz="1600" dirty="0"/>
          </a:p>
          <a:p>
            <a:r>
              <a:rPr lang="en-US" sz="1600" dirty="0"/>
              <a:t>FC switched fabric (FC-SW): Nodes communicate with one another using switches</a:t>
            </a:r>
          </a:p>
          <a:p>
            <a:endParaRPr lang="en-US" sz="1600" dirty="0"/>
          </a:p>
          <a:p>
            <a:endParaRPr lang="en-US" sz="1600" dirty="0"/>
          </a:p>
        </p:txBody>
      </p:sp>
      <p:sp>
        <p:nvSpPr>
          <p:cNvPr id="2" name="Title 1"/>
          <p:cNvSpPr>
            <a:spLocks noGrp="1"/>
          </p:cNvSpPr>
          <p:nvPr>
            <p:ph type="title"/>
          </p:nvPr>
        </p:nvSpPr>
        <p:spPr/>
        <p:txBody>
          <a:bodyPr/>
          <a:lstStyle/>
          <a:p>
            <a:r>
              <a:rPr lang="en-US" dirty="0"/>
              <a:t>FC Interconnectivity Options</a:t>
            </a:r>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55" name="Group 54"/>
          <p:cNvGrpSpPr/>
          <p:nvPr/>
        </p:nvGrpSpPr>
        <p:grpSpPr>
          <a:xfrm>
            <a:off x="4852004" y="1638968"/>
            <a:ext cx="3863050" cy="934545"/>
            <a:chOff x="4879631" y="689900"/>
            <a:chExt cx="3863050" cy="934545"/>
          </a:xfrm>
        </p:grpSpPr>
        <p:cxnSp>
          <p:nvCxnSpPr>
            <p:cNvPr id="7" name="Straight Connector 6"/>
            <p:cNvCxnSpPr/>
            <p:nvPr/>
          </p:nvCxnSpPr>
          <p:spPr>
            <a:xfrm>
              <a:off x="5410200" y="1554126"/>
              <a:ext cx="2355273" cy="0"/>
            </a:xfrm>
            <a:prstGeom prst="line">
              <a:avLst/>
            </a:prstGeom>
            <a:noFill/>
            <a:ln w="38100">
              <a:solidFill>
                <a:srgbClr val="FF9900"/>
              </a:solidFill>
              <a:round/>
              <a:headEnd/>
              <a:tailEnd/>
            </a:ln>
            <a:effectLst/>
          </p:spPr>
        </p:cxnSp>
        <p:sp>
          <p:nvSpPr>
            <p:cNvPr id="11" name="Text Box 1441"/>
            <p:cNvSpPr txBox="1">
              <a:spLocks noChangeArrowheads="1"/>
            </p:cNvSpPr>
            <p:nvPr/>
          </p:nvSpPr>
          <p:spPr bwMode="auto">
            <a:xfrm>
              <a:off x="8208470" y="1317825"/>
              <a:ext cx="534211" cy="276999"/>
            </a:xfrm>
            <a:prstGeom prst="rect">
              <a:avLst/>
            </a:prstGeom>
            <a:noFill/>
            <a:ln w="25400" algn="ctr">
              <a:noFill/>
              <a:miter lim="800000"/>
              <a:headEnd/>
              <a:tailEnd type="none" w="lg" len="med"/>
            </a:ln>
            <a:effectLst/>
          </p:spPr>
          <p:txBody>
            <a:bodyPr lIns="0" tIns="0" rIns="0" bIns="0">
              <a:spAutoFit/>
            </a:bodyPr>
            <a:lstStyle/>
            <a:p>
              <a:pPr marL="354013" indent="-354013" algn="ctr" defTabSz="941388"/>
              <a:r>
                <a:rPr lang="en-US" sz="900" b="1" dirty="0"/>
                <a:t>Storage</a:t>
              </a:r>
            </a:p>
            <a:p>
              <a:pPr marL="354013" indent="-354013" algn="ctr" defTabSz="941388"/>
              <a:r>
                <a:rPr lang="en-US" sz="900" b="1" dirty="0"/>
                <a:t>System</a:t>
              </a:r>
            </a:p>
          </p:txBody>
        </p:sp>
        <p:sp>
          <p:nvSpPr>
            <p:cNvPr id="13" name="Rectangle 1435"/>
            <p:cNvSpPr>
              <a:spLocks noChangeArrowheads="1"/>
            </p:cNvSpPr>
            <p:nvPr/>
          </p:nvSpPr>
          <p:spPr bwMode="auto">
            <a:xfrm>
              <a:off x="5544379" y="1223300"/>
              <a:ext cx="440825" cy="276999"/>
            </a:xfrm>
            <a:prstGeom prst="rect">
              <a:avLst/>
            </a:prstGeom>
            <a:noFill/>
            <a:ln w="9525">
              <a:noFill/>
              <a:miter lim="800000"/>
              <a:headEnd/>
              <a:tailEnd/>
            </a:ln>
          </p:spPr>
          <p:txBody>
            <a:bodyPr wrap="none" lIns="0" tIns="0" rIns="0" bIns="0">
              <a:spAutoFit/>
            </a:bodyPr>
            <a:lstStyle/>
            <a:p>
              <a:pPr marL="354013" indent="-354013" algn="ctr" defTabSz="941388"/>
              <a:r>
                <a:rPr lang="en-US" sz="900" b="1" dirty="0"/>
                <a:t>Compute</a:t>
              </a:r>
            </a:p>
            <a:p>
              <a:pPr marL="354013" indent="-354013" algn="ctr" defTabSz="941388"/>
              <a:r>
                <a:rPr lang="en-US" sz="900" b="1" dirty="0"/>
                <a:t>System</a:t>
              </a:r>
            </a:p>
          </p:txBody>
        </p:sp>
        <p:pic>
          <p:nvPicPr>
            <p:cNvPr id="15" name="Picture 9" descr="C:\Users\patils1\Desktop\2013 Projects\CIS v2\CIS Slide Deck_Based on Book\Colored Graphics\Storage System.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96200" y="689900"/>
              <a:ext cx="438912" cy="93454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8" descr="C:\Users\patils1\Desktop\2013 Projects\CIS v2\CIS Slide Deck_Based on Book\Colored Graphics\Physical Compute System With Hypervis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79631" y="1057035"/>
              <a:ext cx="575815" cy="55778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 name="Group 51"/>
          <p:cNvGrpSpPr/>
          <p:nvPr/>
        </p:nvGrpSpPr>
        <p:grpSpPr>
          <a:xfrm>
            <a:off x="4789616" y="4543913"/>
            <a:ext cx="3896462" cy="1413916"/>
            <a:chOff x="4286838" y="3233733"/>
            <a:chExt cx="3896462" cy="1413916"/>
          </a:xfrm>
        </p:grpSpPr>
        <p:sp>
          <p:nvSpPr>
            <p:cNvPr id="37" name="Line 15"/>
            <p:cNvSpPr>
              <a:spLocks noChangeShapeType="1"/>
            </p:cNvSpPr>
            <p:nvPr/>
          </p:nvSpPr>
          <p:spPr bwMode="auto">
            <a:xfrm flipH="1">
              <a:off x="4419600" y="4105462"/>
              <a:ext cx="811591" cy="305858"/>
            </a:xfrm>
            <a:prstGeom prst="line">
              <a:avLst/>
            </a:prstGeom>
            <a:noFill/>
            <a:ln w="38100">
              <a:solidFill>
                <a:srgbClr val="FF9900"/>
              </a:solidFill>
              <a:round/>
              <a:headEnd/>
              <a:tailEnd/>
            </a:ln>
            <a:effectLst/>
          </p:spPr>
          <p:txBody>
            <a:bodyPr/>
            <a:lstStyle/>
            <a:p>
              <a:endParaRPr lang="en-US" sz="900" b="1"/>
            </a:p>
          </p:txBody>
        </p:sp>
        <p:sp>
          <p:nvSpPr>
            <p:cNvPr id="38" name="Line 1471"/>
            <p:cNvSpPr>
              <a:spLocks noChangeShapeType="1"/>
            </p:cNvSpPr>
            <p:nvPr/>
          </p:nvSpPr>
          <p:spPr bwMode="auto">
            <a:xfrm>
              <a:off x="7212730" y="4064016"/>
              <a:ext cx="712070" cy="0"/>
            </a:xfrm>
            <a:prstGeom prst="line">
              <a:avLst/>
            </a:prstGeom>
            <a:noFill/>
            <a:ln w="38100">
              <a:solidFill>
                <a:srgbClr val="FF9900"/>
              </a:solidFill>
              <a:round/>
              <a:headEnd/>
              <a:tailEnd/>
            </a:ln>
            <a:effectLst/>
          </p:spPr>
          <p:txBody>
            <a:bodyPr/>
            <a:lstStyle/>
            <a:p>
              <a:endParaRPr lang="en-US" sz="900" b="1"/>
            </a:p>
          </p:txBody>
        </p:sp>
        <p:sp>
          <p:nvSpPr>
            <p:cNvPr id="39" name="Line 1471"/>
            <p:cNvSpPr>
              <a:spLocks noChangeShapeType="1"/>
            </p:cNvSpPr>
            <p:nvPr/>
          </p:nvSpPr>
          <p:spPr bwMode="auto">
            <a:xfrm>
              <a:off x="5695650" y="4024361"/>
              <a:ext cx="1238550" cy="0"/>
            </a:xfrm>
            <a:prstGeom prst="line">
              <a:avLst/>
            </a:prstGeom>
            <a:noFill/>
            <a:ln w="38100">
              <a:solidFill>
                <a:srgbClr val="FF9900"/>
              </a:solidFill>
              <a:round/>
              <a:headEnd/>
              <a:tailEnd/>
            </a:ln>
            <a:effectLst/>
          </p:spPr>
          <p:txBody>
            <a:bodyPr/>
            <a:lstStyle/>
            <a:p>
              <a:endParaRPr lang="en-US" sz="900" b="1"/>
            </a:p>
          </p:txBody>
        </p:sp>
        <p:sp>
          <p:nvSpPr>
            <p:cNvPr id="40" name="Line 1471"/>
            <p:cNvSpPr>
              <a:spLocks noChangeShapeType="1"/>
            </p:cNvSpPr>
            <p:nvPr/>
          </p:nvSpPr>
          <p:spPr bwMode="auto">
            <a:xfrm>
              <a:off x="5655941" y="4093886"/>
              <a:ext cx="1238550" cy="0"/>
            </a:xfrm>
            <a:prstGeom prst="line">
              <a:avLst/>
            </a:prstGeom>
            <a:noFill/>
            <a:ln w="38100">
              <a:solidFill>
                <a:srgbClr val="FF9900"/>
              </a:solidFill>
              <a:round/>
              <a:headEnd/>
              <a:tailEnd/>
            </a:ln>
            <a:effectLst/>
          </p:spPr>
          <p:txBody>
            <a:bodyPr/>
            <a:lstStyle/>
            <a:p>
              <a:endParaRPr lang="en-US" sz="900" b="1"/>
            </a:p>
          </p:txBody>
        </p:sp>
        <p:pic>
          <p:nvPicPr>
            <p:cNvPr id="41" name="Picture 16" descr="C:\Users\patils1\Desktop\2013 Projects\CIS v2\CIS Slide Deck_Based on Book\Colored Graphics\FC Switch.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06730" y="3813553"/>
              <a:ext cx="513073" cy="320425"/>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9" descr="C:\Users\patils1\Desktop\2013 Projects\CIS v2\CIS Slide Deck_Based on Book\Colored Graphics\Storage System.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93230" y="3422780"/>
              <a:ext cx="438912" cy="934545"/>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Straight Connector 42"/>
            <p:cNvCxnSpPr/>
            <p:nvPr/>
          </p:nvCxnSpPr>
          <p:spPr>
            <a:xfrm>
              <a:off x="4419601" y="3713769"/>
              <a:ext cx="914168" cy="308237"/>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
          <p:nvSpPr>
            <p:cNvPr id="44" name="Text Box 1441"/>
            <p:cNvSpPr txBox="1">
              <a:spLocks noChangeArrowheads="1"/>
            </p:cNvSpPr>
            <p:nvPr/>
          </p:nvSpPr>
          <p:spPr bwMode="auto">
            <a:xfrm>
              <a:off x="7652155" y="4370650"/>
              <a:ext cx="531145" cy="276999"/>
            </a:xfrm>
            <a:prstGeom prst="rect">
              <a:avLst/>
            </a:prstGeom>
            <a:noFill/>
            <a:ln w="25400" algn="ctr">
              <a:noFill/>
              <a:miter lim="800000"/>
              <a:headEnd/>
              <a:tailEnd type="none" w="lg" len="med"/>
            </a:ln>
            <a:effectLst/>
          </p:spPr>
          <p:txBody>
            <a:bodyPr lIns="0" tIns="0" rIns="0" bIns="0">
              <a:spAutoFit/>
            </a:bodyPr>
            <a:lstStyle/>
            <a:p>
              <a:pPr marL="354013" indent="-354013" algn="ctr" defTabSz="941388"/>
              <a:r>
                <a:rPr lang="en-US" sz="900" b="1" dirty="0"/>
                <a:t>Storage</a:t>
              </a:r>
            </a:p>
            <a:p>
              <a:pPr marL="354013" indent="-354013" algn="ctr" defTabSz="941388"/>
              <a:r>
                <a:rPr lang="en-US" sz="900" b="1" dirty="0"/>
                <a:t>System</a:t>
              </a:r>
            </a:p>
          </p:txBody>
        </p:sp>
        <p:sp>
          <p:nvSpPr>
            <p:cNvPr id="45" name="Rectangle 1435"/>
            <p:cNvSpPr>
              <a:spLocks noChangeArrowheads="1"/>
            </p:cNvSpPr>
            <p:nvPr/>
          </p:nvSpPr>
          <p:spPr bwMode="auto">
            <a:xfrm>
              <a:off x="4286838" y="3930458"/>
              <a:ext cx="440825" cy="276999"/>
            </a:xfrm>
            <a:prstGeom prst="rect">
              <a:avLst/>
            </a:prstGeom>
            <a:noFill/>
            <a:ln w="9525">
              <a:noFill/>
              <a:miter lim="800000"/>
              <a:headEnd/>
              <a:tailEnd/>
            </a:ln>
          </p:spPr>
          <p:txBody>
            <a:bodyPr wrap="none" lIns="0" tIns="0" rIns="0" bIns="0">
              <a:spAutoFit/>
            </a:bodyPr>
            <a:lstStyle/>
            <a:p>
              <a:pPr marL="354013" indent="-354013" algn="ctr" defTabSz="941388"/>
              <a:r>
                <a:rPr lang="en-US" sz="900" b="1" dirty="0"/>
                <a:t>Compute</a:t>
              </a:r>
            </a:p>
            <a:p>
              <a:pPr marL="354013" indent="-354013" algn="ctr" defTabSz="941388"/>
              <a:r>
                <a:rPr lang="en-US" sz="900" b="1" dirty="0"/>
                <a:t>Systems</a:t>
              </a:r>
            </a:p>
          </p:txBody>
        </p:sp>
        <p:sp>
          <p:nvSpPr>
            <p:cNvPr id="46" name="Text Box 1441"/>
            <p:cNvSpPr txBox="1">
              <a:spLocks noChangeArrowheads="1"/>
            </p:cNvSpPr>
            <p:nvPr/>
          </p:nvSpPr>
          <p:spPr bwMode="auto">
            <a:xfrm>
              <a:off x="5127110" y="3640876"/>
              <a:ext cx="642685" cy="138499"/>
            </a:xfrm>
            <a:prstGeom prst="rect">
              <a:avLst/>
            </a:prstGeom>
            <a:noFill/>
            <a:ln w="25400" algn="ctr">
              <a:noFill/>
              <a:miter lim="800000"/>
              <a:headEnd/>
              <a:tailEnd type="none" w="lg" len="med"/>
            </a:ln>
            <a:effectLst/>
          </p:spPr>
          <p:txBody>
            <a:bodyPr lIns="0" tIns="0" rIns="0" bIns="0">
              <a:spAutoFit/>
            </a:bodyPr>
            <a:lstStyle/>
            <a:p>
              <a:pPr marL="354013" indent="-354013" defTabSz="941388"/>
              <a:r>
                <a:rPr lang="en-US" sz="900" b="1" dirty="0"/>
                <a:t>FC Switch</a:t>
              </a:r>
            </a:p>
          </p:txBody>
        </p:sp>
        <p:sp>
          <p:nvSpPr>
            <p:cNvPr id="47" name="Text Box 1441"/>
            <p:cNvSpPr txBox="1">
              <a:spLocks noChangeArrowheads="1"/>
            </p:cNvSpPr>
            <p:nvPr/>
          </p:nvSpPr>
          <p:spPr bwMode="auto">
            <a:xfrm>
              <a:off x="6723634" y="3640876"/>
              <a:ext cx="642685" cy="138499"/>
            </a:xfrm>
            <a:prstGeom prst="rect">
              <a:avLst/>
            </a:prstGeom>
            <a:noFill/>
            <a:ln w="25400" algn="ctr">
              <a:noFill/>
              <a:miter lim="800000"/>
              <a:headEnd/>
              <a:tailEnd type="none" w="lg" len="med"/>
            </a:ln>
            <a:effectLst/>
          </p:spPr>
          <p:txBody>
            <a:bodyPr lIns="0" tIns="0" rIns="0" bIns="0">
              <a:spAutoFit/>
            </a:bodyPr>
            <a:lstStyle/>
            <a:p>
              <a:pPr marL="354013" indent="-354013" defTabSz="941388"/>
              <a:r>
                <a:rPr lang="en-US" sz="900" b="1" dirty="0"/>
                <a:t>FC Switch</a:t>
              </a:r>
            </a:p>
          </p:txBody>
        </p:sp>
        <p:sp>
          <p:nvSpPr>
            <p:cNvPr id="48" name="Text Box 1441"/>
            <p:cNvSpPr txBox="1">
              <a:spLocks noChangeArrowheads="1"/>
            </p:cNvSpPr>
            <p:nvPr/>
          </p:nvSpPr>
          <p:spPr bwMode="auto">
            <a:xfrm>
              <a:off x="5711351" y="4138208"/>
              <a:ext cx="1257574" cy="138499"/>
            </a:xfrm>
            <a:prstGeom prst="rect">
              <a:avLst/>
            </a:prstGeom>
            <a:noFill/>
            <a:ln w="25400" algn="ctr">
              <a:noFill/>
              <a:miter lim="800000"/>
              <a:headEnd/>
              <a:tailEnd type="none" w="lg" len="med"/>
            </a:ln>
            <a:effectLst/>
          </p:spPr>
          <p:txBody>
            <a:bodyPr wrap="square" lIns="0" tIns="0" rIns="0" bIns="0">
              <a:spAutoFit/>
            </a:bodyPr>
            <a:lstStyle/>
            <a:p>
              <a:pPr marL="354013" indent="-354013" defTabSz="941388"/>
              <a:r>
                <a:rPr lang="en-US" sz="900" b="1" dirty="0" err="1"/>
                <a:t>Interswitch</a:t>
              </a:r>
              <a:r>
                <a:rPr lang="en-US" sz="900" b="1" dirty="0"/>
                <a:t> Links</a:t>
              </a:r>
            </a:p>
          </p:txBody>
        </p:sp>
        <p:pic>
          <p:nvPicPr>
            <p:cNvPr id="49" name="Picture 16" descr="C:\Users\patils1\Desktop\2013 Projects\CIS v2\CIS Slide Deck_Based on Book\Colored Graphics\FC Switch.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01927" y="3813553"/>
              <a:ext cx="513073" cy="32042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8" descr="C:\Users\patils1\Desktop\2013 Projects\CIS v2\CIS Slide Deck_Based on Book\Colored Graphics\Physical Compute System With Hypervis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47029" y="3233733"/>
              <a:ext cx="575815" cy="557784"/>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9" descr="C:\Users\patils1\Desktop\2013 Projects\CIS v2\CIS Slide Deck_Based on Book\Colored Graphics\Physical Compute System.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47028" y="4347430"/>
              <a:ext cx="576072" cy="12964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Group 3"/>
          <p:cNvGrpSpPr/>
          <p:nvPr/>
        </p:nvGrpSpPr>
        <p:grpSpPr>
          <a:xfrm>
            <a:off x="4852005" y="2864683"/>
            <a:ext cx="3828325" cy="1372009"/>
            <a:chOff x="4595150" y="1839415"/>
            <a:chExt cx="3828325" cy="1372009"/>
          </a:xfrm>
        </p:grpSpPr>
        <p:cxnSp>
          <p:nvCxnSpPr>
            <p:cNvPr id="34" name="Straight Connector 33"/>
            <p:cNvCxnSpPr/>
            <p:nvPr/>
          </p:nvCxnSpPr>
          <p:spPr>
            <a:xfrm>
              <a:off x="5090667" y="2754742"/>
              <a:ext cx="2397252" cy="0"/>
            </a:xfrm>
            <a:prstGeom prst="line">
              <a:avLst/>
            </a:prstGeom>
            <a:noFill/>
            <a:ln w="38100">
              <a:solidFill>
                <a:srgbClr val="FF9900"/>
              </a:solidFill>
              <a:round/>
              <a:headEnd/>
              <a:tailEnd/>
            </a:ln>
            <a:effectLst/>
          </p:spPr>
        </p:cxnSp>
        <p:sp>
          <p:nvSpPr>
            <p:cNvPr id="23" name="Line 1471"/>
            <p:cNvSpPr>
              <a:spLocks noChangeShapeType="1"/>
            </p:cNvSpPr>
            <p:nvPr/>
          </p:nvSpPr>
          <p:spPr bwMode="auto">
            <a:xfrm>
              <a:off x="6211278" y="2342040"/>
              <a:ext cx="0" cy="763110"/>
            </a:xfrm>
            <a:prstGeom prst="line">
              <a:avLst/>
            </a:prstGeom>
            <a:noFill/>
            <a:ln w="38100">
              <a:solidFill>
                <a:srgbClr val="FF9900"/>
              </a:solidFill>
              <a:round/>
              <a:headEnd/>
              <a:tailEnd/>
            </a:ln>
            <a:effectLst/>
          </p:spPr>
          <p:txBody>
            <a:bodyPr/>
            <a:lstStyle/>
            <a:p>
              <a:endParaRPr lang="en-US" sz="900"/>
            </a:p>
          </p:txBody>
        </p:sp>
        <p:sp>
          <p:nvSpPr>
            <p:cNvPr id="25" name="Rectangle 1435"/>
            <p:cNvSpPr>
              <a:spLocks noChangeArrowheads="1"/>
            </p:cNvSpPr>
            <p:nvPr/>
          </p:nvSpPr>
          <p:spPr bwMode="auto">
            <a:xfrm>
              <a:off x="4671178" y="2853270"/>
              <a:ext cx="440825" cy="276999"/>
            </a:xfrm>
            <a:prstGeom prst="rect">
              <a:avLst/>
            </a:prstGeom>
            <a:noFill/>
            <a:ln w="9525">
              <a:noFill/>
              <a:miter lim="800000"/>
              <a:headEnd/>
              <a:tailEnd/>
            </a:ln>
          </p:spPr>
          <p:txBody>
            <a:bodyPr wrap="none" lIns="0" tIns="0" rIns="0" bIns="0">
              <a:spAutoFit/>
            </a:bodyPr>
            <a:lstStyle/>
            <a:p>
              <a:pPr marL="354013" indent="-354013" algn="ctr" defTabSz="941388"/>
              <a:r>
                <a:rPr lang="en-US" sz="900" b="1" dirty="0"/>
                <a:t>Compute</a:t>
              </a:r>
            </a:p>
            <a:p>
              <a:pPr marL="354013" indent="-354013" algn="ctr" defTabSz="941388"/>
              <a:r>
                <a:rPr lang="en-US" sz="900" b="1" dirty="0"/>
                <a:t>System</a:t>
              </a:r>
              <a:endParaRPr lang="en-US" sz="900" dirty="0"/>
            </a:p>
          </p:txBody>
        </p:sp>
        <p:sp>
          <p:nvSpPr>
            <p:cNvPr id="27" name="Text Box 1441"/>
            <p:cNvSpPr txBox="1">
              <a:spLocks noChangeArrowheads="1"/>
            </p:cNvSpPr>
            <p:nvPr/>
          </p:nvSpPr>
          <p:spPr bwMode="auto">
            <a:xfrm>
              <a:off x="5509550" y="2477225"/>
              <a:ext cx="551938" cy="138499"/>
            </a:xfrm>
            <a:prstGeom prst="rect">
              <a:avLst/>
            </a:prstGeom>
            <a:noFill/>
            <a:ln w="25400" algn="ctr">
              <a:noFill/>
              <a:miter lim="800000"/>
              <a:headEnd/>
              <a:tailEnd type="none" w="lg" len="med"/>
            </a:ln>
            <a:effectLst/>
          </p:spPr>
          <p:txBody>
            <a:bodyPr wrap="square" lIns="0" tIns="0" rIns="0" bIns="0">
              <a:spAutoFit/>
            </a:bodyPr>
            <a:lstStyle/>
            <a:p>
              <a:pPr marL="354013" indent="-354013" defTabSz="941388"/>
              <a:r>
                <a:rPr lang="en-US" sz="900" b="1" dirty="0"/>
                <a:t>FC Hub</a:t>
              </a:r>
            </a:p>
          </p:txBody>
        </p:sp>
        <p:pic>
          <p:nvPicPr>
            <p:cNvPr id="29" name="Picture 28" descr="C:\Users\patils1\Desktop\2013 Projects\CIS v2\CIS Slide Deck_Based on Book\Colored Graphics\Physical Compute System With Hypervis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95150" y="2272299"/>
              <a:ext cx="575853" cy="55782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9" descr="C:\Users\patils1\Desktop\2013 Projects\CIS v2\CIS Slide Deck_Based on Book\Colored Graphics\Storage System.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11719" y="2240881"/>
              <a:ext cx="435942" cy="928221"/>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1435"/>
            <p:cNvSpPr>
              <a:spLocks noChangeArrowheads="1"/>
            </p:cNvSpPr>
            <p:nvPr/>
          </p:nvSpPr>
          <p:spPr bwMode="auto">
            <a:xfrm>
              <a:off x="6590023" y="2934425"/>
              <a:ext cx="440825" cy="276999"/>
            </a:xfrm>
            <a:prstGeom prst="rect">
              <a:avLst/>
            </a:prstGeom>
            <a:noFill/>
            <a:ln w="9525">
              <a:noFill/>
              <a:miter lim="800000"/>
              <a:headEnd/>
              <a:tailEnd/>
            </a:ln>
          </p:spPr>
          <p:txBody>
            <a:bodyPr wrap="none" lIns="0" tIns="0" rIns="0" bIns="0">
              <a:spAutoFit/>
            </a:bodyPr>
            <a:lstStyle/>
            <a:p>
              <a:pPr marL="354013" indent="-354013" algn="ctr" defTabSz="941388"/>
              <a:r>
                <a:rPr lang="en-US" sz="900" b="1" dirty="0"/>
                <a:t>Compute</a:t>
              </a:r>
            </a:p>
            <a:p>
              <a:pPr marL="354013" indent="-354013" algn="ctr" defTabSz="941388"/>
              <a:r>
                <a:rPr lang="en-US" sz="900" b="1" dirty="0"/>
                <a:t>System</a:t>
              </a:r>
              <a:endParaRPr lang="en-US" sz="900" dirty="0"/>
            </a:p>
          </p:txBody>
        </p:sp>
        <p:pic>
          <p:nvPicPr>
            <p:cNvPr id="32" name="Picture 29" descr="C:\Users\patils1\Desktop\2013 Projects\CIS v2\CIS Slide Deck_Based on Book\Colored Graphics\Physical Compute System.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19022" y="3070425"/>
              <a:ext cx="575853" cy="12959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C:\Users\patils1\Desktop\2013 Projects\CIS v2\CIS Slide Deck_Based on Book\Colored Graphics\Physical Compute System With Hypervis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19022" y="1839415"/>
              <a:ext cx="575853" cy="557821"/>
            </a:xfrm>
            <a:prstGeom prst="rect">
              <a:avLst/>
            </a:prstGeom>
            <a:noFill/>
            <a:extLst>
              <a:ext uri="{909E8E84-426E-40DD-AFC4-6F175D3DCCD1}">
                <a14:hiddenFill xmlns:a14="http://schemas.microsoft.com/office/drawing/2010/main">
                  <a:solidFill>
                    <a:srgbClr val="FFFFFF"/>
                  </a:solidFill>
                </a14:hiddenFill>
              </a:ext>
            </a:extLst>
          </p:spPr>
        </p:pic>
        <p:sp>
          <p:nvSpPr>
            <p:cNvPr id="53" name="Text Box 1441"/>
            <p:cNvSpPr txBox="1">
              <a:spLocks noChangeArrowheads="1"/>
            </p:cNvSpPr>
            <p:nvPr/>
          </p:nvSpPr>
          <p:spPr bwMode="auto">
            <a:xfrm>
              <a:off x="7889264" y="2876550"/>
              <a:ext cx="534211" cy="276999"/>
            </a:xfrm>
            <a:prstGeom prst="rect">
              <a:avLst/>
            </a:prstGeom>
            <a:noFill/>
            <a:ln w="25400" algn="ctr">
              <a:noFill/>
              <a:miter lim="800000"/>
              <a:headEnd/>
              <a:tailEnd type="none" w="lg" len="med"/>
            </a:ln>
            <a:effectLst/>
          </p:spPr>
          <p:txBody>
            <a:bodyPr lIns="0" tIns="0" rIns="0" bIns="0">
              <a:spAutoFit/>
            </a:bodyPr>
            <a:lstStyle/>
            <a:p>
              <a:pPr marL="354013" indent="-354013" algn="ctr" defTabSz="941388"/>
              <a:r>
                <a:rPr lang="en-US" sz="900" b="1" dirty="0"/>
                <a:t>Storage</a:t>
              </a:r>
            </a:p>
            <a:p>
              <a:pPr marL="354013" indent="-354013" algn="ctr" defTabSz="941388"/>
              <a:r>
                <a:rPr lang="en-US" sz="900" b="1" dirty="0"/>
                <a:t>System</a:t>
              </a:r>
            </a:p>
          </p:txBody>
        </p:sp>
        <p:sp>
          <p:nvSpPr>
            <p:cNvPr id="54" name="Rectangle 1435"/>
            <p:cNvSpPr>
              <a:spLocks noChangeArrowheads="1"/>
            </p:cNvSpPr>
            <p:nvPr/>
          </p:nvSpPr>
          <p:spPr bwMode="auto">
            <a:xfrm>
              <a:off x="6590161" y="2090806"/>
              <a:ext cx="440825" cy="276999"/>
            </a:xfrm>
            <a:prstGeom prst="rect">
              <a:avLst/>
            </a:prstGeom>
            <a:noFill/>
            <a:ln w="9525">
              <a:noFill/>
              <a:miter lim="800000"/>
              <a:headEnd/>
              <a:tailEnd/>
            </a:ln>
          </p:spPr>
          <p:txBody>
            <a:bodyPr wrap="none" lIns="0" tIns="0" rIns="0" bIns="0">
              <a:spAutoFit/>
            </a:bodyPr>
            <a:lstStyle/>
            <a:p>
              <a:pPr marL="354013" indent="-354013" algn="ctr" defTabSz="941388"/>
              <a:r>
                <a:rPr lang="en-US" sz="900" b="1" dirty="0"/>
                <a:t>Compute</a:t>
              </a:r>
            </a:p>
            <a:p>
              <a:pPr marL="354013" indent="-354013" algn="ctr" defTabSz="941388"/>
              <a:r>
                <a:rPr lang="en-US" sz="900" b="1" dirty="0"/>
                <a:t>System</a:t>
              </a:r>
              <a:endParaRPr lang="en-US" sz="900" dirty="0"/>
            </a:p>
          </p:txBody>
        </p:sp>
        <p:pic>
          <p:nvPicPr>
            <p:cNvPr id="57" name="Picture 3" descr="C:\Users\bosek\Desktop\Hub.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934772" y="2495550"/>
              <a:ext cx="610559" cy="337414"/>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extLst>
      <p:ext uri="{BB962C8B-B14F-4D97-AF65-F5344CB8AC3E}">
        <p14:creationId xmlns:p14="http://schemas.microsoft.com/office/powerpoint/2010/main" val="1483520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 Types in Switched Fabric</a:t>
            </a:r>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4" name="Group 3"/>
          <p:cNvGrpSpPr/>
          <p:nvPr/>
        </p:nvGrpSpPr>
        <p:grpSpPr>
          <a:xfrm>
            <a:off x="1961147" y="1669449"/>
            <a:ext cx="5901651" cy="3467630"/>
            <a:chOff x="1113157" y="812199"/>
            <a:chExt cx="6749642" cy="3703632"/>
          </a:xfrm>
        </p:grpSpPr>
        <p:sp>
          <p:nvSpPr>
            <p:cNvPr id="8" name="Freeform 44"/>
            <p:cNvSpPr>
              <a:spLocks/>
            </p:cNvSpPr>
            <p:nvPr/>
          </p:nvSpPr>
          <p:spPr bwMode="auto">
            <a:xfrm flipH="1" flipV="1">
              <a:off x="5572063" y="3210378"/>
              <a:ext cx="1606550" cy="654050"/>
            </a:xfrm>
            <a:custGeom>
              <a:avLst/>
              <a:gdLst/>
              <a:ahLst/>
              <a:cxnLst>
                <a:cxn ang="0">
                  <a:pos x="0" y="0"/>
                </a:cxn>
                <a:cxn ang="0">
                  <a:pos x="1012" y="0"/>
                </a:cxn>
                <a:cxn ang="0">
                  <a:pos x="1012" y="344"/>
                </a:cxn>
              </a:cxnLst>
              <a:rect l="0" t="0" r="r" b="b"/>
              <a:pathLst>
                <a:path w="1012" h="344">
                  <a:moveTo>
                    <a:pt x="0" y="0"/>
                  </a:moveTo>
                  <a:lnTo>
                    <a:pt x="1012" y="0"/>
                  </a:lnTo>
                  <a:lnTo>
                    <a:pt x="1012" y="344"/>
                  </a:lnTo>
                </a:path>
              </a:pathLst>
            </a:custGeom>
            <a:noFill/>
            <a:ln w="38100" cap="flat" cmpd="sng">
              <a:solidFill>
                <a:srgbClr val="FF9900"/>
              </a:solidFill>
              <a:prstDash val="solid"/>
              <a:round/>
              <a:headEnd type="none" w="med" len="med"/>
              <a:tailEnd type="none" w="med" len="med"/>
            </a:ln>
            <a:effectLst/>
          </p:spPr>
          <p:txBody>
            <a:bodyPr/>
            <a:lstStyle/>
            <a:p>
              <a:endParaRPr lang="en-US" sz="1000" b="1"/>
            </a:p>
          </p:txBody>
        </p:sp>
        <p:sp>
          <p:nvSpPr>
            <p:cNvPr id="9" name="Freeform 45"/>
            <p:cNvSpPr>
              <a:spLocks/>
            </p:cNvSpPr>
            <p:nvPr/>
          </p:nvSpPr>
          <p:spPr bwMode="auto">
            <a:xfrm>
              <a:off x="3521013" y="3178628"/>
              <a:ext cx="1803400" cy="361950"/>
            </a:xfrm>
            <a:custGeom>
              <a:avLst/>
              <a:gdLst/>
              <a:ahLst/>
              <a:cxnLst>
                <a:cxn ang="0">
                  <a:pos x="0" y="0"/>
                </a:cxn>
                <a:cxn ang="0">
                  <a:pos x="0" y="200"/>
                </a:cxn>
                <a:cxn ang="0">
                  <a:pos x="1136" y="200"/>
                </a:cxn>
                <a:cxn ang="0">
                  <a:pos x="1136" y="4"/>
                </a:cxn>
              </a:cxnLst>
              <a:rect l="0" t="0" r="r" b="b"/>
              <a:pathLst>
                <a:path w="1136" h="200">
                  <a:moveTo>
                    <a:pt x="0" y="0"/>
                  </a:moveTo>
                  <a:lnTo>
                    <a:pt x="0" y="200"/>
                  </a:lnTo>
                  <a:lnTo>
                    <a:pt x="1136" y="200"/>
                  </a:lnTo>
                  <a:lnTo>
                    <a:pt x="1136" y="4"/>
                  </a:lnTo>
                </a:path>
              </a:pathLst>
            </a:custGeom>
            <a:noFill/>
            <a:ln w="38100" cap="flat" cmpd="sng">
              <a:solidFill>
                <a:srgbClr val="FF9900"/>
              </a:solidFill>
              <a:prstDash val="solid"/>
              <a:round/>
              <a:headEnd type="none" w="med" len="med"/>
              <a:tailEnd type="none" w="med" len="med"/>
            </a:ln>
            <a:effectLst/>
          </p:spPr>
          <p:txBody>
            <a:bodyPr/>
            <a:lstStyle/>
            <a:p>
              <a:endParaRPr lang="en-US" sz="1000" b="1"/>
            </a:p>
          </p:txBody>
        </p:sp>
        <p:sp>
          <p:nvSpPr>
            <p:cNvPr id="10" name="Freeform 60"/>
            <p:cNvSpPr>
              <a:spLocks/>
            </p:cNvSpPr>
            <p:nvPr/>
          </p:nvSpPr>
          <p:spPr bwMode="auto">
            <a:xfrm flipV="1">
              <a:off x="1666813" y="3210378"/>
              <a:ext cx="1606550" cy="654050"/>
            </a:xfrm>
            <a:custGeom>
              <a:avLst/>
              <a:gdLst/>
              <a:ahLst/>
              <a:cxnLst>
                <a:cxn ang="0">
                  <a:pos x="0" y="0"/>
                </a:cxn>
                <a:cxn ang="0">
                  <a:pos x="1012" y="0"/>
                </a:cxn>
                <a:cxn ang="0">
                  <a:pos x="1012" y="344"/>
                </a:cxn>
              </a:cxnLst>
              <a:rect l="0" t="0" r="r" b="b"/>
              <a:pathLst>
                <a:path w="1012" h="344">
                  <a:moveTo>
                    <a:pt x="0" y="0"/>
                  </a:moveTo>
                  <a:lnTo>
                    <a:pt x="1012" y="0"/>
                  </a:lnTo>
                  <a:lnTo>
                    <a:pt x="1012" y="344"/>
                  </a:lnTo>
                </a:path>
              </a:pathLst>
            </a:custGeom>
            <a:noFill/>
            <a:ln w="38100" cap="flat" cmpd="sng">
              <a:solidFill>
                <a:srgbClr val="FF9900"/>
              </a:solidFill>
              <a:prstDash val="solid"/>
              <a:round/>
              <a:headEnd type="none" w="med" len="med"/>
              <a:tailEnd type="none" w="med" len="med"/>
            </a:ln>
            <a:effectLst/>
          </p:spPr>
          <p:txBody>
            <a:bodyPr/>
            <a:lstStyle/>
            <a:p>
              <a:endParaRPr lang="en-US" sz="1000" b="1"/>
            </a:p>
          </p:txBody>
        </p:sp>
        <p:sp>
          <p:nvSpPr>
            <p:cNvPr id="11" name="Freeform 3"/>
            <p:cNvSpPr>
              <a:spLocks/>
            </p:cNvSpPr>
            <p:nvPr/>
          </p:nvSpPr>
          <p:spPr bwMode="auto">
            <a:xfrm rot="16200000">
              <a:off x="2938494" y="1982026"/>
              <a:ext cx="1238996" cy="546100"/>
            </a:xfrm>
            <a:custGeom>
              <a:avLst/>
              <a:gdLst/>
              <a:ahLst/>
              <a:cxnLst>
                <a:cxn ang="0">
                  <a:pos x="0" y="0"/>
                </a:cxn>
                <a:cxn ang="0">
                  <a:pos x="1012" y="0"/>
                </a:cxn>
                <a:cxn ang="0">
                  <a:pos x="1012" y="344"/>
                </a:cxn>
              </a:cxnLst>
              <a:rect l="0" t="0" r="r" b="b"/>
              <a:pathLst>
                <a:path w="1012" h="344">
                  <a:moveTo>
                    <a:pt x="0" y="0"/>
                  </a:moveTo>
                  <a:lnTo>
                    <a:pt x="1012" y="0"/>
                  </a:lnTo>
                  <a:lnTo>
                    <a:pt x="1012" y="344"/>
                  </a:lnTo>
                </a:path>
              </a:pathLst>
            </a:custGeom>
            <a:noFill/>
            <a:ln w="38100" cap="flat" cmpd="sng">
              <a:solidFill>
                <a:srgbClr val="FF9900"/>
              </a:solidFill>
              <a:prstDash val="solid"/>
              <a:round/>
              <a:headEnd type="none" w="med" len="med"/>
              <a:tailEnd type="none" w="med" len="med"/>
            </a:ln>
            <a:effectLst/>
          </p:spPr>
          <p:txBody>
            <a:bodyPr/>
            <a:lstStyle/>
            <a:p>
              <a:endParaRPr lang="en-US" sz="1000" b="1"/>
            </a:p>
          </p:txBody>
        </p:sp>
        <p:sp>
          <p:nvSpPr>
            <p:cNvPr id="12" name="Text Box 8"/>
            <p:cNvSpPr txBox="1">
              <a:spLocks noChangeArrowheads="1"/>
            </p:cNvSpPr>
            <p:nvPr/>
          </p:nvSpPr>
          <p:spPr bwMode="auto">
            <a:xfrm>
              <a:off x="3974310" y="1751134"/>
              <a:ext cx="902490" cy="138499"/>
            </a:xfrm>
            <a:prstGeom prst="rect">
              <a:avLst/>
            </a:prstGeom>
            <a:noFill/>
            <a:ln w="25400" algn="ctr">
              <a:noFill/>
              <a:miter lim="800000"/>
              <a:headEnd/>
              <a:tailEnd/>
            </a:ln>
            <a:effectLst/>
          </p:spPr>
          <p:txBody>
            <a:bodyPr wrap="none" lIns="0" tIns="0" rIns="0" bIns="0">
              <a:spAutoFit/>
            </a:bodyPr>
            <a:lstStyle/>
            <a:p>
              <a:pPr algn="r" defTabSz="941388">
                <a:lnSpc>
                  <a:spcPct val="90000"/>
                </a:lnSpc>
              </a:pPr>
              <a:r>
                <a:rPr lang="en-US" sz="1000" b="1" dirty="0">
                  <a:solidFill>
                    <a:srgbClr val="000000"/>
                  </a:solidFill>
                </a:rPr>
                <a:t>Compute System</a:t>
              </a:r>
            </a:p>
          </p:txBody>
        </p:sp>
        <p:sp>
          <p:nvSpPr>
            <p:cNvPr id="14" name="Text Box 10"/>
            <p:cNvSpPr txBox="1">
              <a:spLocks noChangeArrowheads="1"/>
            </p:cNvSpPr>
            <p:nvPr/>
          </p:nvSpPr>
          <p:spPr bwMode="auto">
            <a:xfrm>
              <a:off x="3227263" y="1402028"/>
              <a:ext cx="376706" cy="138499"/>
            </a:xfrm>
            <a:prstGeom prst="rect">
              <a:avLst/>
            </a:prstGeom>
            <a:noFill/>
            <a:ln w="25400" algn="ctr">
              <a:noFill/>
              <a:miter lim="800000"/>
              <a:headEnd/>
              <a:tailEnd/>
            </a:ln>
            <a:effectLst/>
          </p:spPr>
          <p:txBody>
            <a:bodyPr wrap="none" lIns="0" tIns="0" rIns="0" bIns="0">
              <a:spAutoFit/>
            </a:bodyPr>
            <a:lstStyle/>
            <a:p>
              <a:pPr defTabSz="941388">
                <a:lnSpc>
                  <a:spcPct val="90000"/>
                </a:lnSpc>
              </a:pPr>
              <a:r>
                <a:rPr lang="en-US" sz="1000" b="1" dirty="0" err="1">
                  <a:solidFill>
                    <a:srgbClr val="000000"/>
                  </a:solidFill>
                </a:rPr>
                <a:t>N_Port</a:t>
              </a:r>
              <a:endParaRPr lang="en-US" sz="1000" b="1" dirty="0">
                <a:solidFill>
                  <a:srgbClr val="000000"/>
                </a:solidFill>
              </a:endParaRPr>
            </a:p>
          </p:txBody>
        </p:sp>
        <p:sp>
          <p:nvSpPr>
            <p:cNvPr id="15" name="Text Box 11"/>
            <p:cNvSpPr txBox="1">
              <a:spLocks noChangeArrowheads="1"/>
            </p:cNvSpPr>
            <p:nvPr/>
          </p:nvSpPr>
          <p:spPr bwMode="auto">
            <a:xfrm>
              <a:off x="2535600" y="2859839"/>
              <a:ext cx="511358" cy="138499"/>
            </a:xfrm>
            <a:prstGeom prst="rect">
              <a:avLst/>
            </a:prstGeom>
            <a:noFill/>
            <a:ln w="25400" algn="ctr">
              <a:noFill/>
              <a:miter lim="800000"/>
              <a:headEnd/>
              <a:tailEnd/>
            </a:ln>
            <a:effectLst/>
          </p:spPr>
          <p:txBody>
            <a:bodyPr wrap="none" lIns="0" tIns="0" rIns="0" bIns="0">
              <a:spAutoFit/>
            </a:bodyPr>
            <a:lstStyle/>
            <a:p>
              <a:pPr algn="r" defTabSz="941388">
                <a:lnSpc>
                  <a:spcPct val="90000"/>
                </a:lnSpc>
              </a:pPr>
              <a:r>
                <a:rPr lang="en-US" sz="1000" b="1" dirty="0">
                  <a:solidFill>
                    <a:srgbClr val="000000"/>
                  </a:solidFill>
                </a:rPr>
                <a:t>FC Switch</a:t>
              </a:r>
            </a:p>
          </p:txBody>
        </p:sp>
        <p:sp>
          <p:nvSpPr>
            <p:cNvPr id="16" name="Text Box 13"/>
            <p:cNvSpPr txBox="1">
              <a:spLocks noChangeArrowheads="1"/>
            </p:cNvSpPr>
            <p:nvPr/>
          </p:nvSpPr>
          <p:spPr bwMode="auto">
            <a:xfrm>
              <a:off x="3479639" y="2650503"/>
              <a:ext cx="351058" cy="138499"/>
            </a:xfrm>
            <a:prstGeom prst="rect">
              <a:avLst/>
            </a:prstGeom>
            <a:noFill/>
            <a:ln w="25400" algn="ctr">
              <a:noFill/>
              <a:miter lim="800000"/>
              <a:headEnd/>
              <a:tailEnd/>
            </a:ln>
            <a:effectLst/>
          </p:spPr>
          <p:txBody>
            <a:bodyPr wrap="none" lIns="0" tIns="0" rIns="0" bIns="0">
              <a:spAutoFit/>
            </a:bodyPr>
            <a:lstStyle/>
            <a:p>
              <a:pPr algn="r" defTabSz="941388">
                <a:lnSpc>
                  <a:spcPct val="90000"/>
                </a:lnSpc>
              </a:pPr>
              <a:r>
                <a:rPr lang="en-US" sz="1000" b="1" dirty="0" err="1">
                  <a:solidFill>
                    <a:srgbClr val="000000"/>
                  </a:solidFill>
                </a:rPr>
                <a:t>F_Port</a:t>
              </a:r>
              <a:endParaRPr lang="en-US" sz="1000" b="1" dirty="0">
                <a:solidFill>
                  <a:srgbClr val="000000"/>
                </a:solidFill>
              </a:endParaRPr>
            </a:p>
          </p:txBody>
        </p:sp>
        <p:sp>
          <p:nvSpPr>
            <p:cNvPr id="17" name="Text Box 47"/>
            <p:cNvSpPr txBox="1">
              <a:spLocks noChangeArrowheads="1"/>
            </p:cNvSpPr>
            <p:nvPr/>
          </p:nvSpPr>
          <p:spPr bwMode="auto">
            <a:xfrm>
              <a:off x="5791215" y="2874932"/>
              <a:ext cx="511358" cy="138499"/>
            </a:xfrm>
            <a:prstGeom prst="rect">
              <a:avLst/>
            </a:prstGeom>
            <a:noFill/>
            <a:ln w="25400" algn="ctr">
              <a:noFill/>
              <a:miter lim="800000"/>
              <a:headEnd/>
              <a:tailEnd/>
            </a:ln>
            <a:effectLst/>
          </p:spPr>
          <p:txBody>
            <a:bodyPr wrap="none" lIns="0" tIns="0" rIns="0" bIns="0">
              <a:spAutoFit/>
            </a:bodyPr>
            <a:lstStyle/>
            <a:p>
              <a:pPr defTabSz="941388">
                <a:lnSpc>
                  <a:spcPct val="90000"/>
                </a:lnSpc>
              </a:pPr>
              <a:r>
                <a:rPr lang="en-US" sz="1000" b="1" dirty="0">
                  <a:solidFill>
                    <a:srgbClr val="000000"/>
                  </a:solidFill>
                </a:rPr>
                <a:t>FC Switch</a:t>
              </a:r>
            </a:p>
          </p:txBody>
        </p:sp>
        <p:sp>
          <p:nvSpPr>
            <p:cNvPr id="18" name="Text Box 49"/>
            <p:cNvSpPr txBox="1">
              <a:spLocks noChangeArrowheads="1"/>
            </p:cNvSpPr>
            <p:nvPr/>
          </p:nvSpPr>
          <p:spPr bwMode="auto">
            <a:xfrm>
              <a:off x="6689637" y="4377332"/>
              <a:ext cx="1173162" cy="138499"/>
            </a:xfrm>
            <a:prstGeom prst="rect">
              <a:avLst/>
            </a:prstGeom>
            <a:noFill/>
            <a:ln w="25400" algn="ctr">
              <a:noFill/>
              <a:miter lim="800000"/>
              <a:headEnd/>
              <a:tailEnd/>
            </a:ln>
            <a:effectLst/>
          </p:spPr>
          <p:txBody>
            <a:bodyPr lIns="0" tIns="0" rIns="0" bIns="0">
              <a:spAutoFit/>
            </a:bodyPr>
            <a:lstStyle/>
            <a:p>
              <a:pPr defTabSz="941388">
                <a:lnSpc>
                  <a:spcPct val="90000"/>
                </a:lnSpc>
              </a:pPr>
              <a:r>
                <a:rPr lang="en-US" sz="1000" b="1" dirty="0">
                  <a:solidFill>
                    <a:srgbClr val="000000"/>
                  </a:solidFill>
                </a:rPr>
                <a:t>Storage System</a:t>
              </a:r>
            </a:p>
          </p:txBody>
        </p:sp>
        <p:sp>
          <p:nvSpPr>
            <p:cNvPr id="19" name="Text Box 50"/>
            <p:cNvSpPr txBox="1">
              <a:spLocks noChangeArrowheads="1"/>
            </p:cNvSpPr>
            <p:nvPr/>
          </p:nvSpPr>
          <p:spPr bwMode="auto">
            <a:xfrm>
              <a:off x="6405033" y="3932691"/>
              <a:ext cx="376705" cy="138499"/>
            </a:xfrm>
            <a:prstGeom prst="rect">
              <a:avLst/>
            </a:prstGeom>
            <a:noFill/>
            <a:ln w="25400" algn="ctr">
              <a:noFill/>
              <a:miter lim="800000"/>
              <a:headEnd/>
              <a:tailEnd/>
            </a:ln>
            <a:effectLst/>
          </p:spPr>
          <p:txBody>
            <a:bodyPr wrap="none" lIns="0" tIns="0" rIns="0" bIns="0">
              <a:spAutoFit/>
            </a:bodyPr>
            <a:lstStyle/>
            <a:p>
              <a:pPr algn="r" defTabSz="941388">
                <a:lnSpc>
                  <a:spcPct val="90000"/>
                </a:lnSpc>
              </a:pPr>
              <a:r>
                <a:rPr lang="en-US" sz="1000" b="1" dirty="0" err="1">
                  <a:solidFill>
                    <a:srgbClr val="000000"/>
                  </a:solidFill>
                </a:rPr>
                <a:t>N_Port</a:t>
              </a:r>
              <a:endParaRPr lang="en-US" sz="1000" b="1" dirty="0">
                <a:solidFill>
                  <a:srgbClr val="000000"/>
                </a:solidFill>
              </a:endParaRPr>
            </a:p>
          </p:txBody>
        </p:sp>
        <p:sp>
          <p:nvSpPr>
            <p:cNvPr id="20" name="Text Box 53"/>
            <p:cNvSpPr txBox="1">
              <a:spLocks noChangeArrowheads="1"/>
            </p:cNvSpPr>
            <p:nvPr/>
          </p:nvSpPr>
          <p:spPr bwMode="auto">
            <a:xfrm>
              <a:off x="5700085" y="3384051"/>
              <a:ext cx="351058" cy="138499"/>
            </a:xfrm>
            <a:prstGeom prst="rect">
              <a:avLst/>
            </a:prstGeom>
            <a:noFill/>
            <a:ln w="25400" algn="ctr">
              <a:noFill/>
              <a:miter lim="800000"/>
              <a:headEnd/>
              <a:tailEnd/>
            </a:ln>
            <a:effectLst/>
          </p:spPr>
          <p:txBody>
            <a:bodyPr wrap="none" lIns="0" tIns="0" rIns="0" bIns="0">
              <a:spAutoFit/>
            </a:bodyPr>
            <a:lstStyle/>
            <a:p>
              <a:pPr defTabSz="941388">
                <a:lnSpc>
                  <a:spcPct val="90000"/>
                </a:lnSpc>
              </a:pPr>
              <a:r>
                <a:rPr lang="en-US" sz="1000" b="1" dirty="0" err="1">
                  <a:solidFill>
                    <a:srgbClr val="000000"/>
                  </a:solidFill>
                </a:rPr>
                <a:t>F_Port</a:t>
              </a:r>
              <a:endParaRPr lang="en-US" sz="1000" b="1" dirty="0">
                <a:solidFill>
                  <a:srgbClr val="000000"/>
                </a:solidFill>
              </a:endParaRPr>
            </a:p>
          </p:txBody>
        </p:sp>
        <p:sp>
          <p:nvSpPr>
            <p:cNvPr id="21" name="Text Box 57"/>
            <p:cNvSpPr txBox="1">
              <a:spLocks noChangeArrowheads="1"/>
            </p:cNvSpPr>
            <p:nvPr/>
          </p:nvSpPr>
          <p:spPr bwMode="auto">
            <a:xfrm>
              <a:off x="3640083" y="3368355"/>
              <a:ext cx="354264" cy="138499"/>
            </a:xfrm>
            <a:prstGeom prst="rect">
              <a:avLst/>
            </a:prstGeom>
            <a:noFill/>
            <a:ln w="25400" algn="ctr">
              <a:noFill/>
              <a:miter lim="800000"/>
              <a:headEnd/>
              <a:tailEnd/>
            </a:ln>
            <a:effectLst/>
          </p:spPr>
          <p:txBody>
            <a:bodyPr wrap="none" lIns="0" tIns="0" rIns="0" bIns="0">
              <a:spAutoFit/>
            </a:bodyPr>
            <a:lstStyle/>
            <a:p>
              <a:pPr defTabSz="941388">
                <a:lnSpc>
                  <a:spcPct val="90000"/>
                </a:lnSpc>
              </a:pPr>
              <a:r>
                <a:rPr lang="en-US" sz="1000" b="1" dirty="0" err="1">
                  <a:solidFill>
                    <a:srgbClr val="000000"/>
                  </a:solidFill>
                </a:rPr>
                <a:t>E_Port</a:t>
              </a:r>
              <a:endParaRPr lang="en-US" sz="1000" b="1" dirty="0">
                <a:solidFill>
                  <a:srgbClr val="000000"/>
                </a:solidFill>
              </a:endParaRPr>
            </a:p>
          </p:txBody>
        </p:sp>
        <p:sp>
          <p:nvSpPr>
            <p:cNvPr id="22" name="Text Box 58"/>
            <p:cNvSpPr txBox="1">
              <a:spLocks noChangeArrowheads="1"/>
            </p:cNvSpPr>
            <p:nvPr/>
          </p:nvSpPr>
          <p:spPr bwMode="auto">
            <a:xfrm>
              <a:off x="4866320" y="3350771"/>
              <a:ext cx="354263" cy="138499"/>
            </a:xfrm>
            <a:prstGeom prst="rect">
              <a:avLst/>
            </a:prstGeom>
            <a:noFill/>
            <a:ln w="25400" algn="ctr">
              <a:noFill/>
              <a:miter lim="800000"/>
              <a:headEnd/>
              <a:tailEnd/>
            </a:ln>
            <a:effectLst/>
          </p:spPr>
          <p:txBody>
            <a:bodyPr wrap="none" lIns="0" tIns="0" rIns="0" bIns="0">
              <a:spAutoFit/>
            </a:bodyPr>
            <a:lstStyle/>
            <a:p>
              <a:pPr algn="r" defTabSz="941388">
                <a:lnSpc>
                  <a:spcPct val="90000"/>
                </a:lnSpc>
              </a:pPr>
              <a:r>
                <a:rPr lang="en-US" sz="1000" b="1" dirty="0" err="1">
                  <a:solidFill>
                    <a:srgbClr val="000000"/>
                  </a:solidFill>
                </a:rPr>
                <a:t>E_Port</a:t>
              </a:r>
              <a:endParaRPr lang="en-US" sz="1000" b="1" dirty="0">
                <a:solidFill>
                  <a:srgbClr val="000000"/>
                </a:solidFill>
              </a:endParaRPr>
            </a:p>
          </p:txBody>
        </p:sp>
        <p:sp>
          <p:nvSpPr>
            <p:cNvPr id="23" name="Text Box 61"/>
            <p:cNvSpPr txBox="1">
              <a:spLocks noChangeArrowheads="1"/>
            </p:cNvSpPr>
            <p:nvPr/>
          </p:nvSpPr>
          <p:spPr bwMode="auto">
            <a:xfrm>
              <a:off x="1113157" y="4376865"/>
              <a:ext cx="1239838" cy="138499"/>
            </a:xfrm>
            <a:prstGeom prst="rect">
              <a:avLst/>
            </a:prstGeom>
            <a:noFill/>
            <a:ln w="25400" algn="ctr">
              <a:noFill/>
              <a:miter lim="800000"/>
              <a:headEnd/>
              <a:tailEnd/>
            </a:ln>
            <a:effectLst/>
          </p:spPr>
          <p:txBody>
            <a:bodyPr lIns="0" tIns="0" rIns="0" bIns="0">
              <a:spAutoFit/>
            </a:bodyPr>
            <a:lstStyle/>
            <a:p>
              <a:pPr defTabSz="941388">
                <a:lnSpc>
                  <a:spcPct val="90000"/>
                </a:lnSpc>
              </a:pPr>
              <a:r>
                <a:rPr lang="en-US" sz="1000" b="1" dirty="0">
                  <a:solidFill>
                    <a:srgbClr val="000000"/>
                  </a:solidFill>
                </a:rPr>
                <a:t>Storage System</a:t>
              </a:r>
            </a:p>
          </p:txBody>
        </p:sp>
        <p:sp>
          <p:nvSpPr>
            <p:cNvPr id="24" name="Text Box 81"/>
            <p:cNvSpPr txBox="1">
              <a:spLocks noChangeArrowheads="1"/>
            </p:cNvSpPr>
            <p:nvPr/>
          </p:nvSpPr>
          <p:spPr bwMode="auto">
            <a:xfrm>
              <a:off x="2128651" y="3940816"/>
              <a:ext cx="376706" cy="138499"/>
            </a:xfrm>
            <a:prstGeom prst="rect">
              <a:avLst/>
            </a:prstGeom>
            <a:noFill/>
            <a:ln w="25400" algn="ctr">
              <a:noFill/>
              <a:miter lim="800000"/>
              <a:headEnd/>
              <a:tailEnd/>
            </a:ln>
            <a:effectLst/>
          </p:spPr>
          <p:txBody>
            <a:bodyPr wrap="none" lIns="0" tIns="0" rIns="0" bIns="0">
              <a:spAutoFit/>
            </a:bodyPr>
            <a:lstStyle/>
            <a:p>
              <a:pPr defTabSz="941388">
                <a:lnSpc>
                  <a:spcPct val="90000"/>
                </a:lnSpc>
              </a:pPr>
              <a:r>
                <a:rPr lang="en-US" sz="1000" b="1" dirty="0" err="1">
                  <a:solidFill>
                    <a:srgbClr val="000000"/>
                  </a:solidFill>
                </a:rPr>
                <a:t>N_Port</a:t>
              </a:r>
              <a:endParaRPr lang="en-US" sz="1000" b="1" dirty="0">
                <a:solidFill>
                  <a:srgbClr val="000000"/>
                </a:solidFill>
              </a:endParaRPr>
            </a:p>
          </p:txBody>
        </p:sp>
        <p:sp>
          <p:nvSpPr>
            <p:cNvPr id="25" name="Text Box 84"/>
            <p:cNvSpPr txBox="1">
              <a:spLocks noChangeArrowheads="1"/>
            </p:cNvSpPr>
            <p:nvPr/>
          </p:nvSpPr>
          <p:spPr bwMode="auto">
            <a:xfrm>
              <a:off x="2846105" y="3423851"/>
              <a:ext cx="351058" cy="138499"/>
            </a:xfrm>
            <a:prstGeom prst="rect">
              <a:avLst/>
            </a:prstGeom>
            <a:noFill/>
            <a:ln w="25400" algn="ctr">
              <a:noFill/>
              <a:miter lim="800000"/>
              <a:headEnd/>
              <a:tailEnd/>
            </a:ln>
            <a:effectLst/>
          </p:spPr>
          <p:txBody>
            <a:bodyPr wrap="none" lIns="0" tIns="0" rIns="0" bIns="0">
              <a:spAutoFit/>
            </a:bodyPr>
            <a:lstStyle/>
            <a:p>
              <a:pPr algn="r" defTabSz="941388">
                <a:lnSpc>
                  <a:spcPct val="90000"/>
                </a:lnSpc>
              </a:pPr>
              <a:r>
                <a:rPr lang="en-US" sz="1000" b="1" dirty="0" err="1">
                  <a:solidFill>
                    <a:srgbClr val="000000"/>
                  </a:solidFill>
                </a:rPr>
                <a:t>F_Port</a:t>
              </a:r>
              <a:endParaRPr lang="en-US" sz="1000" b="1" dirty="0">
                <a:solidFill>
                  <a:srgbClr val="000000"/>
                </a:solidFill>
              </a:endParaRPr>
            </a:p>
          </p:txBody>
        </p:sp>
        <p:sp>
          <p:nvSpPr>
            <p:cNvPr id="26" name="Text Box 11"/>
            <p:cNvSpPr txBox="1">
              <a:spLocks noChangeArrowheads="1"/>
            </p:cNvSpPr>
            <p:nvPr/>
          </p:nvSpPr>
          <p:spPr bwMode="auto">
            <a:xfrm>
              <a:off x="4463223" y="3608516"/>
              <a:ext cx="149080" cy="138499"/>
            </a:xfrm>
            <a:prstGeom prst="rect">
              <a:avLst/>
            </a:prstGeom>
            <a:noFill/>
            <a:ln w="25400" algn="ctr">
              <a:noFill/>
              <a:miter lim="800000"/>
              <a:headEnd/>
              <a:tailEnd/>
            </a:ln>
            <a:effectLst/>
          </p:spPr>
          <p:txBody>
            <a:bodyPr wrap="none" lIns="0" tIns="0" rIns="0" bIns="0">
              <a:spAutoFit/>
            </a:bodyPr>
            <a:lstStyle/>
            <a:p>
              <a:pPr algn="r" defTabSz="941388">
                <a:lnSpc>
                  <a:spcPct val="90000"/>
                </a:lnSpc>
              </a:pPr>
              <a:r>
                <a:rPr lang="en-US" sz="1000" b="1" dirty="0">
                  <a:solidFill>
                    <a:srgbClr val="000000"/>
                  </a:solidFill>
                </a:rPr>
                <a:t>ISL</a:t>
              </a:r>
            </a:p>
          </p:txBody>
        </p:sp>
        <p:pic>
          <p:nvPicPr>
            <p:cNvPr id="38" name="Picture 16" descr="C:\Users\patils1\Desktop\2013 Projects\CIS v2\CIS Slide Deck_Based on Book\Colored Graphics\FC Switc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72928" y="2882315"/>
              <a:ext cx="758953" cy="47398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8" descr="C:\Users\patils1\Desktop\2013 Projects\CIS v2\CIS Slide Deck_Based on Book\Colored Graphics\Physical Compute System With Hypervis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04548" y="812199"/>
              <a:ext cx="936010" cy="906701"/>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9" descr="C:\Users\patils1\Desktop\2013 Projects\CIS v2\CIS Slide Deck_Based on Book\Colored Graphics\Storage System.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1180" y="2836386"/>
              <a:ext cx="708594" cy="1508760"/>
            </a:xfrm>
            <a:prstGeom prst="rect">
              <a:avLst/>
            </a:prstGeom>
            <a:noFill/>
            <a:extLst>
              <a:ext uri="{909E8E84-426E-40DD-AFC4-6F175D3DCCD1}">
                <a14:hiddenFill xmlns:a14="http://schemas.microsoft.com/office/drawing/2010/main">
                  <a:solidFill>
                    <a:srgbClr val="FFFFFF"/>
                  </a:solidFill>
                </a14:hiddenFill>
              </a:ext>
            </a:extLst>
          </p:spPr>
        </p:pic>
        <p:sp>
          <p:nvSpPr>
            <p:cNvPr id="13" name="AutoShape 9"/>
            <p:cNvSpPr>
              <a:spLocks noChangeArrowheads="1"/>
            </p:cNvSpPr>
            <p:nvPr/>
          </p:nvSpPr>
          <p:spPr bwMode="auto">
            <a:xfrm>
              <a:off x="3722904" y="1571253"/>
              <a:ext cx="161925" cy="120650"/>
            </a:xfrm>
            <a:prstGeom prst="roundRect">
              <a:avLst>
                <a:gd name="adj" fmla="val 32176"/>
              </a:avLst>
            </a:prstGeom>
            <a:solidFill>
              <a:srgbClr val="EAC024"/>
            </a:solidFill>
            <a:ln w="6350">
              <a:solidFill>
                <a:srgbClr val="000000"/>
              </a:solidFill>
              <a:round/>
              <a:headEnd/>
              <a:tailEnd/>
            </a:ln>
            <a:effectLst/>
          </p:spPr>
          <p:txBody>
            <a:bodyPr wrap="none" anchor="ctr"/>
            <a:lstStyle/>
            <a:p>
              <a:endParaRPr lang="en-US" sz="1000" b="1"/>
            </a:p>
          </p:txBody>
        </p:sp>
        <p:sp>
          <p:nvSpPr>
            <p:cNvPr id="29" name="AutoShape 51"/>
            <p:cNvSpPr>
              <a:spLocks noChangeArrowheads="1"/>
            </p:cNvSpPr>
            <p:nvPr/>
          </p:nvSpPr>
          <p:spPr bwMode="auto">
            <a:xfrm>
              <a:off x="6821426" y="3805691"/>
              <a:ext cx="161925" cy="120650"/>
            </a:xfrm>
            <a:prstGeom prst="roundRect">
              <a:avLst>
                <a:gd name="adj" fmla="val 32176"/>
              </a:avLst>
            </a:prstGeom>
            <a:solidFill>
              <a:srgbClr val="EAC024"/>
            </a:solidFill>
            <a:ln w="6350">
              <a:solidFill>
                <a:srgbClr val="000000"/>
              </a:solidFill>
              <a:round/>
              <a:headEnd/>
              <a:tailEnd/>
            </a:ln>
            <a:effectLst/>
          </p:spPr>
          <p:txBody>
            <a:bodyPr wrap="none" anchor="ctr"/>
            <a:lstStyle/>
            <a:p>
              <a:endParaRPr lang="en-US" sz="1000" b="1"/>
            </a:p>
          </p:txBody>
        </p:sp>
        <p:pic>
          <p:nvPicPr>
            <p:cNvPr id="41" name="Picture 9" descr="C:\Users\patils1\Desktop\2013 Projects\CIS v2\CIS Slide Deck_Based on Book\Colored Graphics\Storage System.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7598" y="2836386"/>
              <a:ext cx="708594" cy="1508760"/>
            </a:xfrm>
            <a:prstGeom prst="rect">
              <a:avLst/>
            </a:prstGeom>
            <a:noFill/>
            <a:extLst>
              <a:ext uri="{909E8E84-426E-40DD-AFC4-6F175D3DCCD1}">
                <a14:hiddenFill xmlns:a14="http://schemas.microsoft.com/office/drawing/2010/main">
                  <a:solidFill>
                    <a:srgbClr val="FFFFFF"/>
                  </a:solidFill>
                </a14:hiddenFill>
              </a:ext>
            </a:extLst>
          </p:spPr>
        </p:pic>
        <p:sp>
          <p:nvSpPr>
            <p:cNvPr id="31" name="AutoShape 82"/>
            <p:cNvSpPr>
              <a:spLocks noChangeArrowheads="1"/>
            </p:cNvSpPr>
            <p:nvPr/>
          </p:nvSpPr>
          <p:spPr bwMode="auto">
            <a:xfrm>
              <a:off x="1976376" y="3796166"/>
              <a:ext cx="161925" cy="120650"/>
            </a:xfrm>
            <a:prstGeom prst="roundRect">
              <a:avLst>
                <a:gd name="adj" fmla="val 32176"/>
              </a:avLst>
            </a:prstGeom>
            <a:solidFill>
              <a:srgbClr val="EAC024"/>
            </a:solidFill>
            <a:ln w="6350">
              <a:solidFill>
                <a:srgbClr val="000000"/>
              </a:solidFill>
              <a:round/>
              <a:headEnd/>
              <a:tailEnd/>
            </a:ln>
            <a:effectLst/>
          </p:spPr>
          <p:txBody>
            <a:bodyPr wrap="none" anchor="ctr"/>
            <a:lstStyle/>
            <a:p>
              <a:endParaRPr lang="en-US" sz="1000" b="1"/>
            </a:p>
          </p:txBody>
        </p:sp>
        <p:sp>
          <p:nvSpPr>
            <p:cNvPr id="36" name="AutoShape 52"/>
            <p:cNvSpPr>
              <a:spLocks noChangeArrowheads="1"/>
            </p:cNvSpPr>
            <p:nvPr/>
          </p:nvSpPr>
          <p:spPr bwMode="auto">
            <a:xfrm>
              <a:off x="5495863" y="3281816"/>
              <a:ext cx="161925" cy="120650"/>
            </a:xfrm>
            <a:prstGeom prst="roundRect">
              <a:avLst>
                <a:gd name="adj" fmla="val 32176"/>
              </a:avLst>
            </a:prstGeom>
            <a:solidFill>
              <a:srgbClr val="D84338"/>
            </a:solidFill>
            <a:ln w="6350">
              <a:solidFill>
                <a:srgbClr val="000000"/>
              </a:solidFill>
              <a:round/>
              <a:headEnd/>
              <a:tailEnd/>
            </a:ln>
            <a:effectLst/>
          </p:spPr>
          <p:txBody>
            <a:bodyPr wrap="none" anchor="ctr"/>
            <a:lstStyle/>
            <a:p>
              <a:endParaRPr lang="en-US" sz="1000" b="1"/>
            </a:p>
          </p:txBody>
        </p:sp>
        <p:sp>
          <p:nvSpPr>
            <p:cNvPr id="37" name="AutoShape 56"/>
            <p:cNvSpPr>
              <a:spLocks noChangeArrowheads="1"/>
            </p:cNvSpPr>
            <p:nvPr/>
          </p:nvSpPr>
          <p:spPr bwMode="auto">
            <a:xfrm>
              <a:off x="5248213" y="3291341"/>
              <a:ext cx="161925" cy="120650"/>
            </a:xfrm>
            <a:prstGeom prst="roundRect">
              <a:avLst>
                <a:gd name="adj" fmla="val 32176"/>
              </a:avLst>
            </a:prstGeom>
            <a:solidFill>
              <a:srgbClr val="2997DB"/>
            </a:solidFill>
            <a:ln w="6350">
              <a:solidFill>
                <a:srgbClr val="000000"/>
              </a:solidFill>
              <a:round/>
              <a:headEnd/>
              <a:tailEnd/>
            </a:ln>
            <a:effectLst/>
          </p:spPr>
          <p:txBody>
            <a:bodyPr wrap="none" anchor="ctr"/>
            <a:lstStyle/>
            <a:p>
              <a:endParaRPr lang="en-US" sz="1000" b="1"/>
            </a:p>
          </p:txBody>
        </p:sp>
        <p:pic>
          <p:nvPicPr>
            <p:cNvPr id="42" name="Picture 16" descr="C:\Users\patils1\Desktop\2013 Projects\CIS v2\CIS Slide Deck_Based on Book\Colored Graphics\FC Switc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38989" y="2882315"/>
              <a:ext cx="758953" cy="473982"/>
            </a:xfrm>
            <a:prstGeom prst="rect">
              <a:avLst/>
            </a:prstGeom>
            <a:noFill/>
            <a:extLst>
              <a:ext uri="{909E8E84-426E-40DD-AFC4-6F175D3DCCD1}">
                <a14:hiddenFill xmlns:a14="http://schemas.microsoft.com/office/drawing/2010/main">
                  <a:solidFill>
                    <a:srgbClr val="FFFFFF"/>
                  </a:solidFill>
                </a14:hiddenFill>
              </a:ext>
            </a:extLst>
          </p:spPr>
        </p:pic>
        <p:sp>
          <p:nvSpPr>
            <p:cNvPr id="32" name="AutoShape 55"/>
            <p:cNvSpPr>
              <a:spLocks noChangeArrowheads="1"/>
            </p:cNvSpPr>
            <p:nvPr/>
          </p:nvSpPr>
          <p:spPr bwMode="auto">
            <a:xfrm>
              <a:off x="3441638" y="3284160"/>
              <a:ext cx="161925" cy="120650"/>
            </a:xfrm>
            <a:prstGeom prst="roundRect">
              <a:avLst>
                <a:gd name="adj" fmla="val 32176"/>
              </a:avLst>
            </a:prstGeom>
            <a:solidFill>
              <a:srgbClr val="2997DB"/>
            </a:solidFill>
            <a:ln w="6350">
              <a:solidFill>
                <a:srgbClr val="000000"/>
              </a:solidFill>
              <a:round/>
              <a:headEnd/>
              <a:tailEnd/>
            </a:ln>
            <a:effectLst/>
          </p:spPr>
          <p:txBody>
            <a:bodyPr wrap="none" anchor="ctr"/>
            <a:lstStyle/>
            <a:p>
              <a:endParaRPr lang="en-US" sz="1000" b="1"/>
            </a:p>
          </p:txBody>
        </p:sp>
        <p:sp>
          <p:nvSpPr>
            <p:cNvPr id="33" name="AutoShape 83"/>
            <p:cNvSpPr>
              <a:spLocks noChangeArrowheads="1"/>
            </p:cNvSpPr>
            <p:nvPr/>
          </p:nvSpPr>
          <p:spPr bwMode="auto">
            <a:xfrm>
              <a:off x="3193988" y="3283427"/>
              <a:ext cx="161925" cy="120650"/>
            </a:xfrm>
            <a:prstGeom prst="roundRect">
              <a:avLst>
                <a:gd name="adj" fmla="val 32176"/>
              </a:avLst>
            </a:prstGeom>
            <a:solidFill>
              <a:srgbClr val="D84338"/>
            </a:solidFill>
            <a:ln w="6350">
              <a:solidFill>
                <a:srgbClr val="000000"/>
              </a:solidFill>
              <a:round/>
              <a:headEnd/>
              <a:tailEnd/>
            </a:ln>
            <a:effectLst/>
          </p:spPr>
          <p:txBody>
            <a:bodyPr wrap="none" anchor="ctr"/>
            <a:lstStyle/>
            <a:p>
              <a:endParaRPr lang="en-US" sz="1000" b="1"/>
            </a:p>
          </p:txBody>
        </p:sp>
        <p:sp>
          <p:nvSpPr>
            <p:cNvPr id="34" name="AutoShape 12"/>
            <p:cNvSpPr>
              <a:spLocks noChangeArrowheads="1"/>
            </p:cNvSpPr>
            <p:nvPr/>
          </p:nvSpPr>
          <p:spPr bwMode="auto">
            <a:xfrm>
              <a:off x="3205418" y="2814885"/>
              <a:ext cx="161925" cy="120650"/>
            </a:xfrm>
            <a:prstGeom prst="roundRect">
              <a:avLst>
                <a:gd name="adj" fmla="val 32176"/>
              </a:avLst>
            </a:prstGeom>
            <a:solidFill>
              <a:srgbClr val="D84338"/>
            </a:solidFill>
            <a:ln w="6350">
              <a:solidFill>
                <a:srgbClr val="000000"/>
              </a:solidFill>
              <a:round/>
              <a:headEnd/>
              <a:tailEnd/>
            </a:ln>
            <a:effectLst/>
          </p:spPr>
          <p:txBody>
            <a:bodyPr wrap="none" anchor="ctr"/>
            <a:lstStyle/>
            <a:p>
              <a:endParaRPr lang="en-US" sz="1000" b="1"/>
            </a:p>
          </p:txBody>
        </p:sp>
      </p:grpSp>
    </p:spTree>
    <p:custDataLst>
      <p:tags r:id="rId1"/>
    </p:custDataLst>
    <p:extLst>
      <p:ext uri="{BB962C8B-B14F-4D97-AF65-F5344CB8AC3E}">
        <p14:creationId xmlns:p14="http://schemas.microsoft.com/office/powerpoint/2010/main" val="3502540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smtClean="0"/>
              <a:t>During </a:t>
            </a:r>
            <a:r>
              <a:rPr lang="en-US" dirty="0"/>
              <a:t>this lesson the following topics were </a:t>
            </a:r>
            <a:r>
              <a:rPr lang="en-US" dirty="0" smtClean="0"/>
              <a:t>covered:</a:t>
            </a:r>
          </a:p>
          <a:p>
            <a:pPr>
              <a:defRPr/>
            </a:pPr>
            <a:r>
              <a:rPr lang="en-US" dirty="0" smtClean="0"/>
              <a:t>Components </a:t>
            </a:r>
            <a:r>
              <a:rPr lang="en-US" dirty="0"/>
              <a:t>of FC SAN</a:t>
            </a:r>
          </a:p>
          <a:p>
            <a:pPr>
              <a:defRPr/>
            </a:pPr>
            <a:r>
              <a:rPr lang="en-US" dirty="0"/>
              <a:t>FC interconnectivity options</a:t>
            </a:r>
          </a:p>
          <a:p>
            <a:pPr>
              <a:defRPr/>
            </a:pPr>
            <a:r>
              <a:rPr lang="en-US" dirty="0"/>
              <a:t>FC port types</a:t>
            </a:r>
          </a:p>
          <a:p>
            <a:pPr marL="457200" lvl="1" indent="0">
              <a:buNone/>
            </a:pPr>
            <a:endParaRPr lang="en-US" dirty="0" smtClean="0"/>
          </a:p>
          <a:p>
            <a:endParaRPr lang="en-US" dirty="0"/>
          </a:p>
        </p:txBody>
      </p:sp>
      <p:sp>
        <p:nvSpPr>
          <p:cNvPr id="2" name="Title 1"/>
          <p:cNvSpPr>
            <a:spLocks noGrp="1"/>
          </p:cNvSpPr>
          <p:nvPr>
            <p:ph type="title"/>
          </p:nvPr>
        </p:nvSpPr>
        <p:spPr/>
        <p:txBody>
          <a:bodyPr/>
          <a:lstStyle/>
          <a:p>
            <a:r>
              <a:rPr lang="en-US" dirty="0" smtClean="0">
                <a:solidFill>
                  <a:srgbClr val="2C95DD"/>
                </a:solidFill>
              </a:rPr>
              <a:t>Lesson 2: Summary</a:t>
            </a:r>
            <a:endParaRPr lang="en-US" dirty="0"/>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spTree>
    <p:custDataLst>
      <p:tags r:id="rId1"/>
    </p:custDataLst>
    <p:extLst>
      <p:ext uri="{BB962C8B-B14F-4D97-AF65-F5344CB8AC3E}">
        <p14:creationId xmlns:p14="http://schemas.microsoft.com/office/powerpoint/2010/main" val="2740517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defRPr/>
            </a:pPr>
            <a:r>
              <a:rPr lang="en-US" dirty="0" smtClean="0"/>
              <a:t>This lesson covers the following topics:</a:t>
            </a:r>
          </a:p>
          <a:p>
            <a:pPr>
              <a:defRPr/>
            </a:pPr>
            <a:r>
              <a:rPr lang="en-US" dirty="0"/>
              <a:t>FC protocol stack</a:t>
            </a:r>
          </a:p>
          <a:p>
            <a:pPr>
              <a:defRPr/>
            </a:pPr>
            <a:r>
              <a:rPr lang="en-US" dirty="0"/>
              <a:t>FC </a:t>
            </a:r>
            <a:r>
              <a:rPr lang="en-US" dirty="0" smtClean="0"/>
              <a:t>and WWN </a:t>
            </a:r>
            <a:r>
              <a:rPr lang="en-US" dirty="0"/>
              <a:t>addressing</a:t>
            </a:r>
          </a:p>
          <a:p>
            <a:pPr>
              <a:defRPr/>
            </a:pPr>
            <a:r>
              <a:rPr lang="en-US" dirty="0"/>
              <a:t>Structure and organization of FC data</a:t>
            </a:r>
          </a:p>
          <a:p>
            <a:pPr>
              <a:defRPr/>
            </a:pPr>
            <a:r>
              <a:rPr lang="en-US" dirty="0"/>
              <a:t>Fabric services</a:t>
            </a:r>
          </a:p>
          <a:p>
            <a:pPr>
              <a:defRPr/>
            </a:pPr>
            <a:r>
              <a:rPr lang="en-US" dirty="0"/>
              <a:t>Fabric login </a:t>
            </a:r>
            <a:r>
              <a:rPr lang="en-US" dirty="0" smtClean="0"/>
              <a:t>types</a:t>
            </a:r>
          </a:p>
          <a:p>
            <a:pPr>
              <a:defRPr/>
            </a:pPr>
            <a:r>
              <a:rPr lang="en-US" dirty="0" smtClean="0"/>
              <a:t>Flow control</a:t>
            </a:r>
            <a:endParaRPr lang="en-US" dirty="0"/>
          </a:p>
        </p:txBody>
      </p:sp>
      <p:sp>
        <p:nvSpPr>
          <p:cNvPr id="4" name="Title 3"/>
          <p:cNvSpPr>
            <a:spLocks noGrp="1"/>
          </p:cNvSpPr>
          <p:nvPr>
            <p:ph type="title"/>
          </p:nvPr>
        </p:nvSpPr>
        <p:spPr/>
        <p:txBody>
          <a:bodyPr/>
          <a:lstStyle/>
          <a:p>
            <a:r>
              <a:rPr lang="en-US" dirty="0" smtClean="0"/>
              <a:t>Lesson 3: </a:t>
            </a:r>
            <a:r>
              <a:rPr lang="en-US" dirty="0" err="1"/>
              <a:t>Fibre</a:t>
            </a:r>
            <a:r>
              <a:rPr lang="en-US" dirty="0"/>
              <a:t> Channel (FC) Architecture</a:t>
            </a:r>
          </a:p>
        </p:txBody>
      </p:sp>
      <p:sp>
        <p:nvSpPr>
          <p:cNvPr id="2" name="Footer Placeholder 1"/>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spTree>
    <p:custDataLst>
      <p:tags r:id="rId1"/>
    </p:custDataLst>
    <p:extLst>
      <p:ext uri="{BB962C8B-B14F-4D97-AF65-F5344CB8AC3E}">
        <p14:creationId xmlns:p14="http://schemas.microsoft.com/office/powerpoint/2010/main" val="1973279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400" dirty="0"/>
              <a:t>Provides benefits of both channel and network technologies</a:t>
            </a:r>
          </a:p>
          <a:p>
            <a:pPr lvl="1"/>
            <a:r>
              <a:rPr lang="en-US" sz="2400" dirty="0"/>
              <a:t>Provides high performance with low protocol overheads</a:t>
            </a:r>
          </a:p>
          <a:p>
            <a:pPr lvl="1"/>
            <a:r>
              <a:rPr lang="en-US" sz="2400" dirty="0"/>
              <a:t>Provides high scalability with long distance capability</a:t>
            </a:r>
          </a:p>
          <a:p>
            <a:r>
              <a:rPr lang="en-US" sz="2400" dirty="0" smtClean="0"/>
              <a:t>Implements </a:t>
            </a:r>
            <a:r>
              <a:rPr lang="en-US" sz="2400" dirty="0"/>
              <a:t>SCSI over FC network</a:t>
            </a:r>
          </a:p>
          <a:p>
            <a:pPr lvl="1"/>
            <a:r>
              <a:rPr lang="en-US" sz="2400" dirty="0"/>
              <a:t>Transports SCSI data through FC network</a:t>
            </a:r>
          </a:p>
          <a:p>
            <a:r>
              <a:rPr lang="en-US" sz="2400" dirty="0"/>
              <a:t>Storage </a:t>
            </a:r>
            <a:r>
              <a:rPr lang="en-US" sz="2400" dirty="0" smtClean="0"/>
              <a:t>devices, </a:t>
            </a:r>
            <a:r>
              <a:rPr lang="en-US" sz="2400" dirty="0"/>
              <a:t>attached to </a:t>
            </a:r>
            <a:r>
              <a:rPr lang="en-US" sz="2400" dirty="0" smtClean="0"/>
              <a:t>FC SAN</a:t>
            </a:r>
            <a:r>
              <a:rPr lang="en-US" sz="2400" dirty="0"/>
              <a:t>, appear as </a:t>
            </a:r>
            <a:r>
              <a:rPr lang="en-US" sz="2400" dirty="0" smtClean="0"/>
              <a:t>locally attached to the OS or </a:t>
            </a:r>
            <a:r>
              <a:rPr lang="en-US" sz="2400" dirty="0" smtClean="0"/>
              <a:t>hypervisor</a:t>
            </a:r>
            <a:endParaRPr lang="en-US" sz="2400" dirty="0"/>
          </a:p>
        </p:txBody>
      </p:sp>
      <p:sp>
        <p:nvSpPr>
          <p:cNvPr id="2" name="Title 1"/>
          <p:cNvSpPr>
            <a:spLocks noGrp="1"/>
          </p:cNvSpPr>
          <p:nvPr>
            <p:ph type="title"/>
          </p:nvPr>
        </p:nvSpPr>
        <p:spPr/>
        <p:txBody>
          <a:bodyPr/>
          <a:lstStyle/>
          <a:p>
            <a:r>
              <a:rPr lang="en-US" dirty="0"/>
              <a:t>FC Architecture Overview</a:t>
            </a:r>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spTree>
    <p:custDataLst>
      <p:tags r:id="rId1"/>
    </p:custDataLst>
    <p:extLst>
      <p:ext uri="{BB962C8B-B14F-4D97-AF65-F5344CB8AC3E}">
        <p14:creationId xmlns:p14="http://schemas.microsoft.com/office/powerpoint/2010/main" val="2798311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FC </a:t>
            </a:r>
            <a:r>
              <a:rPr lang="en-US" dirty="0"/>
              <a:t>Protocol Stack</a:t>
            </a:r>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grpSp>
        <p:nvGrpSpPr>
          <p:cNvPr id="6" name="Group 5"/>
          <p:cNvGrpSpPr/>
          <p:nvPr/>
        </p:nvGrpSpPr>
        <p:grpSpPr>
          <a:xfrm>
            <a:off x="2824342" y="1609618"/>
            <a:ext cx="4434165" cy="2133600"/>
            <a:chOff x="1951038" y="1012730"/>
            <a:chExt cx="4229811" cy="2035270"/>
          </a:xfrm>
        </p:grpSpPr>
        <p:sp>
          <p:nvSpPr>
            <p:cNvPr id="7" name="Freeform 6"/>
            <p:cNvSpPr>
              <a:spLocks/>
            </p:cNvSpPr>
            <p:nvPr/>
          </p:nvSpPr>
          <p:spPr bwMode="auto">
            <a:xfrm>
              <a:off x="2475104" y="1796962"/>
              <a:ext cx="3697096" cy="390871"/>
            </a:xfrm>
            <a:custGeom>
              <a:avLst/>
              <a:gdLst/>
              <a:ahLst/>
              <a:cxnLst>
                <a:cxn ang="0">
                  <a:pos x="6623" y="169"/>
                </a:cxn>
                <a:cxn ang="0">
                  <a:pos x="6617" y="126"/>
                </a:cxn>
                <a:cxn ang="0">
                  <a:pos x="6605" y="90"/>
                </a:cxn>
                <a:cxn ang="0">
                  <a:pos x="6587" y="60"/>
                </a:cxn>
                <a:cxn ang="0">
                  <a:pos x="6563" y="36"/>
                </a:cxn>
                <a:cxn ang="0">
                  <a:pos x="6533" y="18"/>
                </a:cxn>
                <a:cxn ang="0">
                  <a:pos x="6497" y="6"/>
                </a:cxn>
                <a:cxn ang="0">
                  <a:pos x="6455" y="0"/>
                </a:cxn>
                <a:cxn ang="0">
                  <a:pos x="192" y="0"/>
                </a:cxn>
                <a:cxn ang="0">
                  <a:pos x="147" y="3"/>
                </a:cxn>
                <a:cxn ang="0">
                  <a:pos x="108" y="12"/>
                </a:cxn>
                <a:cxn ang="0">
                  <a:pos x="75" y="27"/>
                </a:cxn>
                <a:cxn ang="0">
                  <a:pos x="48" y="48"/>
                </a:cxn>
                <a:cxn ang="0">
                  <a:pos x="27" y="75"/>
                </a:cxn>
                <a:cxn ang="0">
                  <a:pos x="12" y="108"/>
                </a:cxn>
                <a:cxn ang="0">
                  <a:pos x="3" y="147"/>
                </a:cxn>
                <a:cxn ang="0">
                  <a:pos x="0" y="193"/>
                </a:cxn>
                <a:cxn ang="0">
                  <a:pos x="0" y="695"/>
                </a:cxn>
                <a:cxn ang="0">
                  <a:pos x="6" y="737"/>
                </a:cxn>
                <a:cxn ang="0">
                  <a:pos x="18" y="773"/>
                </a:cxn>
                <a:cxn ang="0">
                  <a:pos x="36" y="803"/>
                </a:cxn>
                <a:cxn ang="0">
                  <a:pos x="60" y="827"/>
                </a:cxn>
                <a:cxn ang="0">
                  <a:pos x="90" y="845"/>
                </a:cxn>
                <a:cxn ang="0">
                  <a:pos x="126" y="857"/>
                </a:cxn>
                <a:cxn ang="0">
                  <a:pos x="168" y="863"/>
                </a:cxn>
                <a:cxn ang="0">
                  <a:pos x="6432" y="865"/>
                </a:cxn>
                <a:cxn ang="0">
                  <a:pos x="6443" y="863"/>
                </a:cxn>
                <a:cxn ang="0">
                  <a:pos x="6476" y="861"/>
                </a:cxn>
                <a:cxn ang="0">
                  <a:pos x="6491" y="857"/>
                </a:cxn>
                <a:cxn ang="0">
                  <a:pos x="6516" y="853"/>
                </a:cxn>
                <a:cxn ang="0">
                  <a:pos x="6540" y="841"/>
                </a:cxn>
                <a:cxn ang="0">
                  <a:pos x="6548" y="837"/>
                </a:cxn>
                <a:cxn ang="0">
                  <a:pos x="6565" y="824"/>
                </a:cxn>
                <a:cxn ang="0">
                  <a:pos x="6576" y="817"/>
                </a:cxn>
                <a:cxn ang="0">
                  <a:pos x="6583" y="806"/>
                </a:cxn>
                <a:cxn ang="0">
                  <a:pos x="6596" y="789"/>
                </a:cxn>
                <a:cxn ang="0">
                  <a:pos x="6600" y="781"/>
                </a:cxn>
                <a:cxn ang="0">
                  <a:pos x="6612" y="757"/>
                </a:cxn>
                <a:cxn ang="0">
                  <a:pos x="6617" y="731"/>
                </a:cxn>
                <a:cxn ang="0">
                  <a:pos x="6620" y="717"/>
                </a:cxn>
                <a:cxn ang="0">
                  <a:pos x="6623" y="683"/>
                </a:cxn>
                <a:cxn ang="0">
                  <a:pos x="6624" y="673"/>
                </a:cxn>
              </a:cxnLst>
              <a:rect l="0" t="0" r="r" b="b"/>
              <a:pathLst>
                <a:path w="6624" h="865">
                  <a:moveTo>
                    <a:pt x="6624" y="193"/>
                  </a:moveTo>
                  <a:lnTo>
                    <a:pt x="6623" y="169"/>
                  </a:lnTo>
                  <a:lnTo>
                    <a:pt x="6620" y="147"/>
                  </a:lnTo>
                  <a:lnTo>
                    <a:pt x="6617" y="126"/>
                  </a:lnTo>
                  <a:lnTo>
                    <a:pt x="6612" y="108"/>
                  </a:lnTo>
                  <a:lnTo>
                    <a:pt x="6605" y="90"/>
                  </a:lnTo>
                  <a:lnTo>
                    <a:pt x="6596" y="75"/>
                  </a:lnTo>
                  <a:lnTo>
                    <a:pt x="6587" y="60"/>
                  </a:lnTo>
                  <a:lnTo>
                    <a:pt x="6576" y="48"/>
                  </a:lnTo>
                  <a:lnTo>
                    <a:pt x="6563" y="36"/>
                  </a:lnTo>
                  <a:lnTo>
                    <a:pt x="6548" y="27"/>
                  </a:lnTo>
                  <a:lnTo>
                    <a:pt x="6533" y="18"/>
                  </a:lnTo>
                  <a:lnTo>
                    <a:pt x="6516" y="12"/>
                  </a:lnTo>
                  <a:lnTo>
                    <a:pt x="6497" y="6"/>
                  </a:lnTo>
                  <a:lnTo>
                    <a:pt x="6476" y="3"/>
                  </a:lnTo>
                  <a:lnTo>
                    <a:pt x="6455" y="0"/>
                  </a:lnTo>
                  <a:lnTo>
                    <a:pt x="6432" y="0"/>
                  </a:lnTo>
                  <a:lnTo>
                    <a:pt x="192" y="0"/>
                  </a:lnTo>
                  <a:lnTo>
                    <a:pt x="168" y="0"/>
                  </a:lnTo>
                  <a:lnTo>
                    <a:pt x="147" y="3"/>
                  </a:lnTo>
                  <a:lnTo>
                    <a:pt x="126" y="6"/>
                  </a:lnTo>
                  <a:lnTo>
                    <a:pt x="108" y="12"/>
                  </a:lnTo>
                  <a:lnTo>
                    <a:pt x="90" y="18"/>
                  </a:lnTo>
                  <a:lnTo>
                    <a:pt x="75" y="27"/>
                  </a:lnTo>
                  <a:lnTo>
                    <a:pt x="60" y="36"/>
                  </a:lnTo>
                  <a:lnTo>
                    <a:pt x="48" y="48"/>
                  </a:lnTo>
                  <a:lnTo>
                    <a:pt x="36" y="60"/>
                  </a:lnTo>
                  <a:lnTo>
                    <a:pt x="27" y="75"/>
                  </a:lnTo>
                  <a:lnTo>
                    <a:pt x="18" y="90"/>
                  </a:lnTo>
                  <a:lnTo>
                    <a:pt x="12" y="108"/>
                  </a:lnTo>
                  <a:lnTo>
                    <a:pt x="6" y="126"/>
                  </a:lnTo>
                  <a:lnTo>
                    <a:pt x="3" y="147"/>
                  </a:lnTo>
                  <a:lnTo>
                    <a:pt x="0" y="169"/>
                  </a:lnTo>
                  <a:lnTo>
                    <a:pt x="0" y="193"/>
                  </a:lnTo>
                  <a:lnTo>
                    <a:pt x="0" y="673"/>
                  </a:lnTo>
                  <a:lnTo>
                    <a:pt x="0" y="695"/>
                  </a:lnTo>
                  <a:lnTo>
                    <a:pt x="3" y="717"/>
                  </a:lnTo>
                  <a:lnTo>
                    <a:pt x="6" y="737"/>
                  </a:lnTo>
                  <a:lnTo>
                    <a:pt x="12" y="757"/>
                  </a:lnTo>
                  <a:lnTo>
                    <a:pt x="18" y="773"/>
                  </a:lnTo>
                  <a:lnTo>
                    <a:pt x="27" y="789"/>
                  </a:lnTo>
                  <a:lnTo>
                    <a:pt x="36" y="803"/>
                  </a:lnTo>
                  <a:lnTo>
                    <a:pt x="48" y="817"/>
                  </a:lnTo>
                  <a:lnTo>
                    <a:pt x="60" y="827"/>
                  </a:lnTo>
                  <a:lnTo>
                    <a:pt x="75" y="837"/>
                  </a:lnTo>
                  <a:lnTo>
                    <a:pt x="90" y="845"/>
                  </a:lnTo>
                  <a:lnTo>
                    <a:pt x="108" y="853"/>
                  </a:lnTo>
                  <a:lnTo>
                    <a:pt x="126" y="857"/>
                  </a:lnTo>
                  <a:lnTo>
                    <a:pt x="147" y="861"/>
                  </a:lnTo>
                  <a:lnTo>
                    <a:pt x="168" y="863"/>
                  </a:lnTo>
                  <a:lnTo>
                    <a:pt x="192" y="865"/>
                  </a:lnTo>
                  <a:lnTo>
                    <a:pt x="6432" y="865"/>
                  </a:lnTo>
                  <a:lnTo>
                    <a:pt x="6437" y="863"/>
                  </a:lnTo>
                  <a:lnTo>
                    <a:pt x="6443" y="863"/>
                  </a:lnTo>
                  <a:lnTo>
                    <a:pt x="6455" y="863"/>
                  </a:lnTo>
                  <a:lnTo>
                    <a:pt x="6476" y="861"/>
                  </a:lnTo>
                  <a:lnTo>
                    <a:pt x="6486" y="859"/>
                  </a:lnTo>
                  <a:lnTo>
                    <a:pt x="6491" y="857"/>
                  </a:lnTo>
                  <a:lnTo>
                    <a:pt x="6497" y="857"/>
                  </a:lnTo>
                  <a:lnTo>
                    <a:pt x="6516" y="853"/>
                  </a:lnTo>
                  <a:lnTo>
                    <a:pt x="6533" y="845"/>
                  </a:lnTo>
                  <a:lnTo>
                    <a:pt x="6540" y="841"/>
                  </a:lnTo>
                  <a:lnTo>
                    <a:pt x="6544" y="838"/>
                  </a:lnTo>
                  <a:lnTo>
                    <a:pt x="6548" y="837"/>
                  </a:lnTo>
                  <a:lnTo>
                    <a:pt x="6563" y="827"/>
                  </a:lnTo>
                  <a:lnTo>
                    <a:pt x="6565" y="824"/>
                  </a:lnTo>
                  <a:lnTo>
                    <a:pt x="6569" y="821"/>
                  </a:lnTo>
                  <a:lnTo>
                    <a:pt x="6576" y="817"/>
                  </a:lnTo>
                  <a:lnTo>
                    <a:pt x="6581" y="809"/>
                  </a:lnTo>
                  <a:lnTo>
                    <a:pt x="6583" y="806"/>
                  </a:lnTo>
                  <a:lnTo>
                    <a:pt x="6587" y="803"/>
                  </a:lnTo>
                  <a:lnTo>
                    <a:pt x="6596" y="789"/>
                  </a:lnTo>
                  <a:lnTo>
                    <a:pt x="6598" y="784"/>
                  </a:lnTo>
                  <a:lnTo>
                    <a:pt x="6600" y="781"/>
                  </a:lnTo>
                  <a:lnTo>
                    <a:pt x="6605" y="773"/>
                  </a:lnTo>
                  <a:lnTo>
                    <a:pt x="6612" y="757"/>
                  </a:lnTo>
                  <a:lnTo>
                    <a:pt x="6617" y="737"/>
                  </a:lnTo>
                  <a:lnTo>
                    <a:pt x="6617" y="731"/>
                  </a:lnTo>
                  <a:lnTo>
                    <a:pt x="6618" y="727"/>
                  </a:lnTo>
                  <a:lnTo>
                    <a:pt x="6620" y="717"/>
                  </a:lnTo>
                  <a:lnTo>
                    <a:pt x="6623" y="695"/>
                  </a:lnTo>
                  <a:lnTo>
                    <a:pt x="6623" y="683"/>
                  </a:lnTo>
                  <a:lnTo>
                    <a:pt x="6623" y="677"/>
                  </a:lnTo>
                  <a:lnTo>
                    <a:pt x="6624" y="673"/>
                  </a:lnTo>
                  <a:lnTo>
                    <a:pt x="6624" y="193"/>
                  </a:lnTo>
                  <a:close/>
                </a:path>
              </a:pathLst>
            </a:custGeom>
            <a:gradFill rotWithShape="1">
              <a:gsLst>
                <a:gs pos="0">
                  <a:srgbClr val="B5121B">
                    <a:gamma/>
                    <a:shade val="46275"/>
                    <a:invGamma/>
                  </a:srgbClr>
                </a:gs>
                <a:gs pos="50000">
                  <a:srgbClr val="B5121B">
                    <a:alpha val="70000"/>
                  </a:srgbClr>
                </a:gs>
                <a:gs pos="100000">
                  <a:srgbClr val="B5121B">
                    <a:gamma/>
                    <a:shade val="46275"/>
                    <a:invGamma/>
                  </a:srgbClr>
                </a:gs>
              </a:gsLst>
              <a:lin ang="5400000" scaled="1"/>
            </a:gradFill>
            <a:ln w="15875" cap="flat" cmpd="sng">
              <a:solidFill>
                <a:schemeClr val="accent1"/>
              </a:solidFill>
              <a:prstDash val="solid"/>
              <a:round/>
              <a:headEnd type="none" w="med" len="med"/>
              <a:tailEnd type="none" w="med" len="med"/>
            </a:ln>
            <a:effectLst/>
          </p:spPr>
          <p:txBody>
            <a:bodyPr tIns="0" bIns="0" anchor="ctr"/>
            <a:lstStyle/>
            <a:p>
              <a:endParaRPr lang="en-US" sz="1400"/>
            </a:p>
          </p:txBody>
        </p:sp>
        <p:sp>
          <p:nvSpPr>
            <p:cNvPr id="8" name="Freeform 7"/>
            <p:cNvSpPr>
              <a:spLocks/>
            </p:cNvSpPr>
            <p:nvPr/>
          </p:nvSpPr>
          <p:spPr bwMode="auto">
            <a:xfrm>
              <a:off x="2475104" y="2189079"/>
              <a:ext cx="3697096" cy="392116"/>
            </a:xfrm>
            <a:custGeom>
              <a:avLst/>
              <a:gdLst/>
              <a:ahLst/>
              <a:cxnLst>
                <a:cxn ang="0">
                  <a:pos x="6623" y="168"/>
                </a:cxn>
                <a:cxn ang="0">
                  <a:pos x="6617" y="126"/>
                </a:cxn>
                <a:cxn ang="0">
                  <a:pos x="6605" y="90"/>
                </a:cxn>
                <a:cxn ang="0">
                  <a:pos x="6587" y="60"/>
                </a:cxn>
                <a:cxn ang="0">
                  <a:pos x="6563" y="36"/>
                </a:cxn>
                <a:cxn ang="0">
                  <a:pos x="6533" y="18"/>
                </a:cxn>
                <a:cxn ang="0">
                  <a:pos x="6497" y="6"/>
                </a:cxn>
                <a:cxn ang="0">
                  <a:pos x="6455" y="0"/>
                </a:cxn>
                <a:cxn ang="0">
                  <a:pos x="192" y="0"/>
                </a:cxn>
                <a:cxn ang="0">
                  <a:pos x="147" y="3"/>
                </a:cxn>
                <a:cxn ang="0">
                  <a:pos x="108" y="12"/>
                </a:cxn>
                <a:cxn ang="0">
                  <a:pos x="75" y="27"/>
                </a:cxn>
                <a:cxn ang="0">
                  <a:pos x="48" y="48"/>
                </a:cxn>
                <a:cxn ang="0">
                  <a:pos x="27" y="75"/>
                </a:cxn>
                <a:cxn ang="0">
                  <a:pos x="12" y="108"/>
                </a:cxn>
                <a:cxn ang="0">
                  <a:pos x="3" y="147"/>
                </a:cxn>
                <a:cxn ang="0">
                  <a:pos x="0" y="192"/>
                </a:cxn>
                <a:cxn ang="0">
                  <a:pos x="0" y="695"/>
                </a:cxn>
                <a:cxn ang="0">
                  <a:pos x="6" y="737"/>
                </a:cxn>
                <a:cxn ang="0">
                  <a:pos x="18" y="773"/>
                </a:cxn>
                <a:cxn ang="0">
                  <a:pos x="36" y="803"/>
                </a:cxn>
                <a:cxn ang="0">
                  <a:pos x="60" y="827"/>
                </a:cxn>
                <a:cxn ang="0">
                  <a:pos x="90" y="845"/>
                </a:cxn>
                <a:cxn ang="0">
                  <a:pos x="126" y="857"/>
                </a:cxn>
                <a:cxn ang="0">
                  <a:pos x="168" y="863"/>
                </a:cxn>
                <a:cxn ang="0">
                  <a:pos x="6432" y="865"/>
                </a:cxn>
                <a:cxn ang="0">
                  <a:pos x="6443" y="863"/>
                </a:cxn>
                <a:cxn ang="0">
                  <a:pos x="6476" y="861"/>
                </a:cxn>
                <a:cxn ang="0">
                  <a:pos x="6491" y="857"/>
                </a:cxn>
                <a:cxn ang="0">
                  <a:pos x="6516" y="853"/>
                </a:cxn>
                <a:cxn ang="0">
                  <a:pos x="6540" y="841"/>
                </a:cxn>
                <a:cxn ang="0">
                  <a:pos x="6548" y="837"/>
                </a:cxn>
                <a:cxn ang="0">
                  <a:pos x="6565" y="824"/>
                </a:cxn>
                <a:cxn ang="0">
                  <a:pos x="6576" y="817"/>
                </a:cxn>
                <a:cxn ang="0">
                  <a:pos x="6583" y="806"/>
                </a:cxn>
                <a:cxn ang="0">
                  <a:pos x="6596" y="789"/>
                </a:cxn>
                <a:cxn ang="0">
                  <a:pos x="6600" y="781"/>
                </a:cxn>
                <a:cxn ang="0">
                  <a:pos x="6612" y="756"/>
                </a:cxn>
                <a:cxn ang="0">
                  <a:pos x="6617" y="731"/>
                </a:cxn>
                <a:cxn ang="0">
                  <a:pos x="6620" y="717"/>
                </a:cxn>
                <a:cxn ang="0">
                  <a:pos x="6623" y="683"/>
                </a:cxn>
                <a:cxn ang="0">
                  <a:pos x="6624" y="672"/>
                </a:cxn>
              </a:cxnLst>
              <a:rect l="0" t="0" r="r" b="b"/>
              <a:pathLst>
                <a:path w="6624" h="865">
                  <a:moveTo>
                    <a:pt x="6624" y="192"/>
                  </a:moveTo>
                  <a:lnTo>
                    <a:pt x="6623" y="168"/>
                  </a:lnTo>
                  <a:lnTo>
                    <a:pt x="6620" y="147"/>
                  </a:lnTo>
                  <a:lnTo>
                    <a:pt x="6617" y="126"/>
                  </a:lnTo>
                  <a:lnTo>
                    <a:pt x="6612" y="108"/>
                  </a:lnTo>
                  <a:lnTo>
                    <a:pt x="6605" y="90"/>
                  </a:lnTo>
                  <a:lnTo>
                    <a:pt x="6596" y="75"/>
                  </a:lnTo>
                  <a:lnTo>
                    <a:pt x="6587" y="60"/>
                  </a:lnTo>
                  <a:lnTo>
                    <a:pt x="6576" y="48"/>
                  </a:lnTo>
                  <a:lnTo>
                    <a:pt x="6563" y="36"/>
                  </a:lnTo>
                  <a:lnTo>
                    <a:pt x="6548" y="27"/>
                  </a:lnTo>
                  <a:lnTo>
                    <a:pt x="6533" y="18"/>
                  </a:lnTo>
                  <a:lnTo>
                    <a:pt x="6516" y="12"/>
                  </a:lnTo>
                  <a:lnTo>
                    <a:pt x="6497" y="6"/>
                  </a:lnTo>
                  <a:lnTo>
                    <a:pt x="6476" y="3"/>
                  </a:lnTo>
                  <a:lnTo>
                    <a:pt x="6455" y="0"/>
                  </a:lnTo>
                  <a:lnTo>
                    <a:pt x="6432" y="0"/>
                  </a:lnTo>
                  <a:lnTo>
                    <a:pt x="192" y="0"/>
                  </a:lnTo>
                  <a:lnTo>
                    <a:pt x="168" y="0"/>
                  </a:lnTo>
                  <a:lnTo>
                    <a:pt x="147" y="3"/>
                  </a:lnTo>
                  <a:lnTo>
                    <a:pt x="126" y="6"/>
                  </a:lnTo>
                  <a:lnTo>
                    <a:pt x="108" y="12"/>
                  </a:lnTo>
                  <a:lnTo>
                    <a:pt x="90" y="18"/>
                  </a:lnTo>
                  <a:lnTo>
                    <a:pt x="75" y="27"/>
                  </a:lnTo>
                  <a:lnTo>
                    <a:pt x="60" y="36"/>
                  </a:lnTo>
                  <a:lnTo>
                    <a:pt x="48" y="48"/>
                  </a:lnTo>
                  <a:lnTo>
                    <a:pt x="36" y="60"/>
                  </a:lnTo>
                  <a:lnTo>
                    <a:pt x="27" y="75"/>
                  </a:lnTo>
                  <a:lnTo>
                    <a:pt x="18" y="90"/>
                  </a:lnTo>
                  <a:lnTo>
                    <a:pt x="12" y="108"/>
                  </a:lnTo>
                  <a:lnTo>
                    <a:pt x="6" y="126"/>
                  </a:lnTo>
                  <a:lnTo>
                    <a:pt x="3" y="147"/>
                  </a:lnTo>
                  <a:lnTo>
                    <a:pt x="0" y="168"/>
                  </a:lnTo>
                  <a:lnTo>
                    <a:pt x="0" y="192"/>
                  </a:lnTo>
                  <a:lnTo>
                    <a:pt x="0" y="672"/>
                  </a:lnTo>
                  <a:lnTo>
                    <a:pt x="0" y="695"/>
                  </a:lnTo>
                  <a:lnTo>
                    <a:pt x="3" y="717"/>
                  </a:lnTo>
                  <a:lnTo>
                    <a:pt x="6" y="737"/>
                  </a:lnTo>
                  <a:lnTo>
                    <a:pt x="12" y="756"/>
                  </a:lnTo>
                  <a:lnTo>
                    <a:pt x="18" y="773"/>
                  </a:lnTo>
                  <a:lnTo>
                    <a:pt x="27" y="789"/>
                  </a:lnTo>
                  <a:lnTo>
                    <a:pt x="36" y="803"/>
                  </a:lnTo>
                  <a:lnTo>
                    <a:pt x="48" y="817"/>
                  </a:lnTo>
                  <a:lnTo>
                    <a:pt x="60" y="827"/>
                  </a:lnTo>
                  <a:lnTo>
                    <a:pt x="75" y="837"/>
                  </a:lnTo>
                  <a:lnTo>
                    <a:pt x="90" y="845"/>
                  </a:lnTo>
                  <a:lnTo>
                    <a:pt x="108" y="853"/>
                  </a:lnTo>
                  <a:lnTo>
                    <a:pt x="126" y="857"/>
                  </a:lnTo>
                  <a:lnTo>
                    <a:pt x="147" y="861"/>
                  </a:lnTo>
                  <a:lnTo>
                    <a:pt x="168" y="863"/>
                  </a:lnTo>
                  <a:lnTo>
                    <a:pt x="192" y="865"/>
                  </a:lnTo>
                  <a:lnTo>
                    <a:pt x="6432" y="865"/>
                  </a:lnTo>
                  <a:lnTo>
                    <a:pt x="6437" y="863"/>
                  </a:lnTo>
                  <a:lnTo>
                    <a:pt x="6443" y="863"/>
                  </a:lnTo>
                  <a:lnTo>
                    <a:pt x="6455" y="863"/>
                  </a:lnTo>
                  <a:lnTo>
                    <a:pt x="6476" y="861"/>
                  </a:lnTo>
                  <a:lnTo>
                    <a:pt x="6486" y="859"/>
                  </a:lnTo>
                  <a:lnTo>
                    <a:pt x="6491" y="857"/>
                  </a:lnTo>
                  <a:lnTo>
                    <a:pt x="6497" y="857"/>
                  </a:lnTo>
                  <a:lnTo>
                    <a:pt x="6516" y="853"/>
                  </a:lnTo>
                  <a:lnTo>
                    <a:pt x="6533" y="845"/>
                  </a:lnTo>
                  <a:lnTo>
                    <a:pt x="6540" y="841"/>
                  </a:lnTo>
                  <a:lnTo>
                    <a:pt x="6544" y="838"/>
                  </a:lnTo>
                  <a:lnTo>
                    <a:pt x="6548" y="837"/>
                  </a:lnTo>
                  <a:lnTo>
                    <a:pt x="6563" y="827"/>
                  </a:lnTo>
                  <a:lnTo>
                    <a:pt x="6565" y="824"/>
                  </a:lnTo>
                  <a:lnTo>
                    <a:pt x="6569" y="821"/>
                  </a:lnTo>
                  <a:lnTo>
                    <a:pt x="6576" y="817"/>
                  </a:lnTo>
                  <a:lnTo>
                    <a:pt x="6581" y="809"/>
                  </a:lnTo>
                  <a:lnTo>
                    <a:pt x="6583" y="806"/>
                  </a:lnTo>
                  <a:lnTo>
                    <a:pt x="6587" y="803"/>
                  </a:lnTo>
                  <a:lnTo>
                    <a:pt x="6596" y="789"/>
                  </a:lnTo>
                  <a:lnTo>
                    <a:pt x="6598" y="784"/>
                  </a:lnTo>
                  <a:lnTo>
                    <a:pt x="6600" y="781"/>
                  </a:lnTo>
                  <a:lnTo>
                    <a:pt x="6605" y="773"/>
                  </a:lnTo>
                  <a:lnTo>
                    <a:pt x="6612" y="756"/>
                  </a:lnTo>
                  <a:lnTo>
                    <a:pt x="6617" y="737"/>
                  </a:lnTo>
                  <a:lnTo>
                    <a:pt x="6617" y="731"/>
                  </a:lnTo>
                  <a:lnTo>
                    <a:pt x="6618" y="726"/>
                  </a:lnTo>
                  <a:lnTo>
                    <a:pt x="6620" y="717"/>
                  </a:lnTo>
                  <a:lnTo>
                    <a:pt x="6623" y="695"/>
                  </a:lnTo>
                  <a:lnTo>
                    <a:pt x="6623" y="683"/>
                  </a:lnTo>
                  <a:lnTo>
                    <a:pt x="6623" y="677"/>
                  </a:lnTo>
                  <a:lnTo>
                    <a:pt x="6624" y="672"/>
                  </a:lnTo>
                  <a:lnTo>
                    <a:pt x="6624" y="192"/>
                  </a:lnTo>
                  <a:close/>
                </a:path>
              </a:pathLst>
            </a:custGeom>
            <a:gradFill rotWithShape="1">
              <a:gsLst>
                <a:gs pos="0">
                  <a:srgbClr val="B5121B">
                    <a:gamma/>
                    <a:shade val="46275"/>
                    <a:invGamma/>
                  </a:srgbClr>
                </a:gs>
                <a:gs pos="50000">
                  <a:srgbClr val="B5121B">
                    <a:alpha val="55000"/>
                  </a:srgbClr>
                </a:gs>
                <a:gs pos="100000">
                  <a:srgbClr val="B5121B">
                    <a:gamma/>
                    <a:shade val="46275"/>
                    <a:invGamma/>
                  </a:srgbClr>
                </a:gs>
              </a:gsLst>
              <a:lin ang="5400000" scaled="1"/>
            </a:gradFill>
            <a:ln w="15875" cap="flat" cmpd="sng">
              <a:solidFill>
                <a:schemeClr val="accent1"/>
              </a:solidFill>
              <a:prstDash val="solid"/>
              <a:round/>
              <a:headEnd type="none" w="med" len="med"/>
              <a:tailEnd type="none" w="med" len="med"/>
            </a:ln>
            <a:effectLst/>
          </p:spPr>
          <p:txBody>
            <a:bodyPr tIns="0" bIns="0" anchor="ctr"/>
            <a:lstStyle/>
            <a:p>
              <a:endParaRPr lang="en-US" sz="1400"/>
            </a:p>
          </p:txBody>
        </p:sp>
        <p:sp>
          <p:nvSpPr>
            <p:cNvPr id="9" name="Freeform 8"/>
            <p:cNvSpPr>
              <a:spLocks/>
            </p:cNvSpPr>
            <p:nvPr/>
          </p:nvSpPr>
          <p:spPr bwMode="auto">
            <a:xfrm>
              <a:off x="5495049" y="2576216"/>
              <a:ext cx="685800" cy="455602"/>
            </a:xfrm>
            <a:custGeom>
              <a:avLst/>
              <a:gdLst/>
              <a:ahLst/>
              <a:cxnLst>
                <a:cxn ang="0">
                  <a:pos x="1558" y="168"/>
                </a:cxn>
                <a:cxn ang="0">
                  <a:pos x="1552" y="126"/>
                </a:cxn>
                <a:cxn ang="0">
                  <a:pos x="1540" y="90"/>
                </a:cxn>
                <a:cxn ang="0">
                  <a:pos x="1522" y="60"/>
                </a:cxn>
                <a:cxn ang="0">
                  <a:pos x="1498" y="36"/>
                </a:cxn>
                <a:cxn ang="0">
                  <a:pos x="1468" y="18"/>
                </a:cxn>
                <a:cxn ang="0">
                  <a:pos x="1432" y="6"/>
                </a:cxn>
                <a:cxn ang="0">
                  <a:pos x="1390" y="0"/>
                </a:cxn>
                <a:cxn ang="0">
                  <a:pos x="468" y="0"/>
                </a:cxn>
                <a:cxn ang="0">
                  <a:pos x="204" y="0"/>
                </a:cxn>
                <a:cxn ang="0">
                  <a:pos x="173" y="1"/>
                </a:cxn>
                <a:cxn ang="0">
                  <a:pos x="132" y="5"/>
                </a:cxn>
                <a:cxn ang="0">
                  <a:pos x="97" y="16"/>
                </a:cxn>
                <a:cxn ang="0">
                  <a:pos x="67" y="31"/>
                </a:cxn>
                <a:cxn ang="0">
                  <a:pos x="43" y="53"/>
                </a:cxn>
                <a:cxn ang="0">
                  <a:pos x="24" y="79"/>
                </a:cxn>
                <a:cxn ang="0">
                  <a:pos x="11" y="112"/>
                </a:cxn>
                <a:cxn ang="0">
                  <a:pos x="2" y="149"/>
                </a:cxn>
                <a:cxn ang="0">
                  <a:pos x="0" y="192"/>
                </a:cxn>
                <a:cxn ang="0">
                  <a:pos x="0" y="833"/>
                </a:cxn>
                <a:cxn ang="0">
                  <a:pos x="4" y="867"/>
                </a:cxn>
                <a:cxn ang="0">
                  <a:pos x="18" y="915"/>
                </a:cxn>
                <a:cxn ang="0">
                  <a:pos x="32" y="941"/>
                </a:cxn>
                <a:cxn ang="0">
                  <a:pos x="52" y="964"/>
                </a:cxn>
                <a:cxn ang="0">
                  <a:pos x="88" y="987"/>
                </a:cxn>
                <a:cxn ang="0">
                  <a:pos x="118" y="999"/>
                </a:cxn>
                <a:cxn ang="0">
                  <a:pos x="152" y="1006"/>
                </a:cxn>
                <a:cxn ang="0">
                  <a:pos x="199" y="1008"/>
                </a:cxn>
                <a:cxn ang="0">
                  <a:pos x="1367" y="1008"/>
                </a:cxn>
                <a:cxn ang="0">
                  <a:pos x="1387" y="1007"/>
                </a:cxn>
                <a:cxn ang="0">
                  <a:pos x="1416" y="1002"/>
                </a:cxn>
                <a:cxn ang="0">
                  <a:pos x="1434" y="999"/>
                </a:cxn>
                <a:cxn ang="0">
                  <a:pos x="1451" y="994"/>
                </a:cxn>
                <a:cxn ang="0">
                  <a:pos x="1467" y="988"/>
                </a:cxn>
                <a:cxn ang="0">
                  <a:pos x="1481" y="981"/>
                </a:cxn>
                <a:cxn ang="0">
                  <a:pos x="1494" y="972"/>
                </a:cxn>
                <a:cxn ang="0">
                  <a:pos x="1512" y="957"/>
                </a:cxn>
                <a:cxn ang="0">
                  <a:pos x="1525" y="937"/>
                </a:cxn>
                <a:cxn ang="0">
                  <a:pos x="1534" y="924"/>
                </a:cxn>
                <a:cxn ang="0">
                  <a:pos x="1541" y="910"/>
                </a:cxn>
                <a:cxn ang="0">
                  <a:pos x="1551" y="886"/>
                </a:cxn>
                <a:cxn ang="0">
                  <a:pos x="1554" y="868"/>
                </a:cxn>
                <a:cxn ang="0">
                  <a:pos x="1558" y="850"/>
                </a:cxn>
                <a:cxn ang="0">
                  <a:pos x="1559" y="816"/>
                </a:cxn>
              </a:cxnLst>
              <a:rect l="0" t="0" r="r" b="b"/>
              <a:pathLst>
                <a:path w="1559" h="1008">
                  <a:moveTo>
                    <a:pt x="1559" y="192"/>
                  </a:moveTo>
                  <a:lnTo>
                    <a:pt x="1558" y="168"/>
                  </a:lnTo>
                  <a:lnTo>
                    <a:pt x="1555" y="146"/>
                  </a:lnTo>
                  <a:lnTo>
                    <a:pt x="1552" y="126"/>
                  </a:lnTo>
                  <a:lnTo>
                    <a:pt x="1547" y="108"/>
                  </a:lnTo>
                  <a:lnTo>
                    <a:pt x="1540" y="90"/>
                  </a:lnTo>
                  <a:lnTo>
                    <a:pt x="1531" y="74"/>
                  </a:lnTo>
                  <a:lnTo>
                    <a:pt x="1522" y="60"/>
                  </a:lnTo>
                  <a:lnTo>
                    <a:pt x="1511" y="48"/>
                  </a:lnTo>
                  <a:lnTo>
                    <a:pt x="1498" y="36"/>
                  </a:lnTo>
                  <a:lnTo>
                    <a:pt x="1483" y="26"/>
                  </a:lnTo>
                  <a:lnTo>
                    <a:pt x="1468" y="18"/>
                  </a:lnTo>
                  <a:lnTo>
                    <a:pt x="1451" y="12"/>
                  </a:lnTo>
                  <a:lnTo>
                    <a:pt x="1432" y="6"/>
                  </a:lnTo>
                  <a:lnTo>
                    <a:pt x="1411" y="2"/>
                  </a:lnTo>
                  <a:lnTo>
                    <a:pt x="1390" y="0"/>
                  </a:lnTo>
                  <a:lnTo>
                    <a:pt x="1367" y="0"/>
                  </a:lnTo>
                  <a:lnTo>
                    <a:pt x="468" y="0"/>
                  </a:lnTo>
                  <a:lnTo>
                    <a:pt x="463" y="0"/>
                  </a:lnTo>
                  <a:lnTo>
                    <a:pt x="204" y="0"/>
                  </a:lnTo>
                  <a:lnTo>
                    <a:pt x="199" y="0"/>
                  </a:lnTo>
                  <a:lnTo>
                    <a:pt x="173" y="1"/>
                  </a:lnTo>
                  <a:lnTo>
                    <a:pt x="151" y="1"/>
                  </a:lnTo>
                  <a:lnTo>
                    <a:pt x="132" y="5"/>
                  </a:lnTo>
                  <a:lnTo>
                    <a:pt x="113" y="8"/>
                  </a:lnTo>
                  <a:lnTo>
                    <a:pt x="97" y="16"/>
                  </a:lnTo>
                  <a:lnTo>
                    <a:pt x="80" y="22"/>
                  </a:lnTo>
                  <a:lnTo>
                    <a:pt x="67" y="31"/>
                  </a:lnTo>
                  <a:lnTo>
                    <a:pt x="54" y="41"/>
                  </a:lnTo>
                  <a:lnTo>
                    <a:pt x="43" y="53"/>
                  </a:lnTo>
                  <a:lnTo>
                    <a:pt x="32" y="65"/>
                  </a:lnTo>
                  <a:lnTo>
                    <a:pt x="24" y="79"/>
                  </a:lnTo>
                  <a:lnTo>
                    <a:pt x="16" y="94"/>
                  </a:lnTo>
                  <a:lnTo>
                    <a:pt x="11" y="112"/>
                  </a:lnTo>
                  <a:lnTo>
                    <a:pt x="5" y="128"/>
                  </a:lnTo>
                  <a:lnTo>
                    <a:pt x="2" y="149"/>
                  </a:lnTo>
                  <a:lnTo>
                    <a:pt x="0" y="169"/>
                  </a:lnTo>
                  <a:lnTo>
                    <a:pt x="0" y="192"/>
                  </a:lnTo>
                  <a:lnTo>
                    <a:pt x="0" y="816"/>
                  </a:lnTo>
                  <a:lnTo>
                    <a:pt x="0" y="833"/>
                  </a:lnTo>
                  <a:lnTo>
                    <a:pt x="2" y="850"/>
                  </a:lnTo>
                  <a:lnTo>
                    <a:pt x="4" y="867"/>
                  </a:lnTo>
                  <a:lnTo>
                    <a:pt x="7" y="883"/>
                  </a:lnTo>
                  <a:lnTo>
                    <a:pt x="18" y="915"/>
                  </a:lnTo>
                  <a:lnTo>
                    <a:pt x="24" y="928"/>
                  </a:lnTo>
                  <a:lnTo>
                    <a:pt x="32" y="941"/>
                  </a:lnTo>
                  <a:lnTo>
                    <a:pt x="41" y="952"/>
                  </a:lnTo>
                  <a:lnTo>
                    <a:pt x="52" y="964"/>
                  </a:lnTo>
                  <a:lnTo>
                    <a:pt x="74" y="981"/>
                  </a:lnTo>
                  <a:lnTo>
                    <a:pt x="88" y="987"/>
                  </a:lnTo>
                  <a:lnTo>
                    <a:pt x="103" y="994"/>
                  </a:lnTo>
                  <a:lnTo>
                    <a:pt x="118" y="999"/>
                  </a:lnTo>
                  <a:lnTo>
                    <a:pt x="134" y="1003"/>
                  </a:lnTo>
                  <a:lnTo>
                    <a:pt x="152" y="1006"/>
                  </a:lnTo>
                  <a:lnTo>
                    <a:pt x="173" y="1008"/>
                  </a:lnTo>
                  <a:lnTo>
                    <a:pt x="199" y="1008"/>
                  </a:lnTo>
                  <a:lnTo>
                    <a:pt x="204" y="1008"/>
                  </a:lnTo>
                  <a:lnTo>
                    <a:pt x="1367" y="1008"/>
                  </a:lnTo>
                  <a:lnTo>
                    <a:pt x="1377" y="1007"/>
                  </a:lnTo>
                  <a:lnTo>
                    <a:pt x="1387" y="1007"/>
                  </a:lnTo>
                  <a:lnTo>
                    <a:pt x="1408" y="1005"/>
                  </a:lnTo>
                  <a:lnTo>
                    <a:pt x="1416" y="1002"/>
                  </a:lnTo>
                  <a:lnTo>
                    <a:pt x="1426" y="1001"/>
                  </a:lnTo>
                  <a:lnTo>
                    <a:pt x="1434" y="999"/>
                  </a:lnTo>
                  <a:lnTo>
                    <a:pt x="1444" y="997"/>
                  </a:lnTo>
                  <a:lnTo>
                    <a:pt x="1451" y="994"/>
                  </a:lnTo>
                  <a:lnTo>
                    <a:pt x="1459" y="991"/>
                  </a:lnTo>
                  <a:lnTo>
                    <a:pt x="1467" y="988"/>
                  </a:lnTo>
                  <a:lnTo>
                    <a:pt x="1475" y="985"/>
                  </a:lnTo>
                  <a:lnTo>
                    <a:pt x="1481" y="981"/>
                  </a:lnTo>
                  <a:lnTo>
                    <a:pt x="1488" y="977"/>
                  </a:lnTo>
                  <a:lnTo>
                    <a:pt x="1494" y="972"/>
                  </a:lnTo>
                  <a:lnTo>
                    <a:pt x="1501" y="969"/>
                  </a:lnTo>
                  <a:lnTo>
                    <a:pt x="1512" y="957"/>
                  </a:lnTo>
                  <a:lnTo>
                    <a:pt x="1522" y="945"/>
                  </a:lnTo>
                  <a:lnTo>
                    <a:pt x="1525" y="937"/>
                  </a:lnTo>
                  <a:lnTo>
                    <a:pt x="1530" y="931"/>
                  </a:lnTo>
                  <a:lnTo>
                    <a:pt x="1534" y="924"/>
                  </a:lnTo>
                  <a:lnTo>
                    <a:pt x="1539" y="918"/>
                  </a:lnTo>
                  <a:lnTo>
                    <a:pt x="1541" y="910"/>
                  </a:lnTo>
                  <a:lnTo>
                    <a:pt x="1545" y="903"/>
                  </a:lnTo>
                  <a:lnTo>
                    <a:pt x="1551" y="886"/>
                  </a:lnTo>
                  <a:lnTo>
                    <a:pt x="1552" y="876"/>
                  </a:lnTo>
                  <a:lnTo>
                    <a:pt x="1554" y="868"/>
                  </a:lnTo>
                  <a:lnTo>
                    <a:pt x="1555" y="858"/>
                  </a:lnTo>
                  <a:lnTo>
                    <a:pt x="1558" y="850"/>
                  </a:lnTo>
                  <a:lnTo>
                    <a:pt x="1558" y="833"/>
                  </a:lnTo>
                  <a:lnTo>
                    <a:pt x="1559" y="816"/>
                  </a:lnTo>
                  <a:lnTo>
                    <a:pt x="1559" y="192"/>
                  </a:lnTo>
                  <a:close/>
                </a:path>
              </a:pathLst>
            </a:custGeom>
            <a:gradFill rotWithShape="1">
              <a:gsLst>
                <a:gs pos="0">
                  <a:srgbClr val="B5121B">
                    <a:gamma/>
                    <a:shade val="46275"/>
                    <a:invGamma/>
                  </a:srgbClr>
                </a:gs>
                <a:gs pos="50000">
                  <a:srgbClr val="B5121B">
                    <a:alpha val="39999"/>
                  </a:srgbClr>
                </a:gs>
                <a:gs pos="100000">
                  <a:srgbClr val="B5121B">
                    <a:gamma/>
                    <a:shade val="46275"/>
                    <a:invGamma/>
                  </a:srgbClr>
                </a:gs>
              </a:gsLst>
              <a:lin ang="5400000" scaled="1"/>
            </a:gradFill>
            <a:ln w="15875" cap="flat" cmpd="sng">
              <a:solidFill>
                <a:schemeClr val="accent1"/>
              </a:solidFill>
              <a:prstDash val="solid"/>
              <a:round/>
              <a:headEnd type="none" w="med" len="med"/>
              <a:tailEnd type="none" w="med" len="med"/>
            </a:ln>
            <a:effectLst/>
          </p:spPr>
          <p:txBody>
            <a:bodyPr tIns="0" bIns="0" anchor="ctr"/>
            <a:lstStyle/>
            <a:p>
              <a:endParaRPr lang="en-US" sz="1400"/>
            </a:p>
          </p:txBody>
        </p:sp>
        <p:sp>
          <p:nvSpPr>
            <p:cNvPr id="10" name="Freeform 9"/>
            <p:cNvSpPr>
              <a:spLocks/>
            </p:cNvSpPr>
            <p:nvPr/>
          </p:nvSpPr>
          <p:spPr bwMode="auto">
            <a:xfrm>
              <a:off x="2475104" y="2576216"/>
              <a:ext cx="685800" cy="455602"/>
            </a:xfrm>
            <a:custGeom>
              <a:avLst/>
              <a:gdLst/>
              <a:ahLst/>
              <a:cxnLst>
                <a:cxn ang="0">
                  <a:pos x="151" y="1"/>
                </a:cxn>
                <a:cxn ang="0">
                  <a:pos x="113" y="8"/>
                </a:cxn>
                <a:cxn ang="0">
                  <a:pos x="81" y="22"/>
                </a:cxn>
                <a:cxn ang="0">
                  <a:pos x="54" y="41"/>
                </a:cxn>
                <a:cxn ang="0">
                  <a:pos x="33" y="65"/>
                </a:cxn>
                <a:cxn ang="0">
                  <a:pos x="16" y="94"/>
                </a:cxn>
                <a:cxn ang="0">
                  <a:pos x="5" y="128"/>
                </a:cxn>
                <a:cxn ang="0">
                  <a:pos x="0" y="169"/>
                </a:cxn>
                <a:cxn ang="0">
                  <a:pos x="0" y="816"/>
                </a:cxn>
                <a:cxn ang="0">
                  <a:pos x="3" y="850"/>
                </a:cxn>
                <a:cxn ang="0">
                  <a:pos x="7" y="883"/>
                </a:cxn>
                <a:cxn ang="0">
                  <a:pos x="24" y="928"/>
                </a:cxn>
                <a:cxn ang="0">
                  <a:pos x="41" y="952"/>
                </a:cxn>
                <a:cxn ang="0">
                  <a:pos x="75" y="981"/>
                </a:cxn>
                <a:cxn ang="0">
                  <a:pos x="103" y="994"/>
                </a:cxn>
                <a:cxn ang="0">
                  <a:pos x="135" y="1003"/>
                </a:cxn>
                <a:cxn ang="0">
                  <a:pos x="173" y="1008"/>
                </a:cxn>
                <a:cxn ang="0">
                  <a:pos x="1314" y="1008"/>
                </a:cxn>
                <a:cxn ang="0">
                  <a:pos x="1335" y="1007"/>
                </a:cxn>
                <a:cxn ang="0">
                  <a:pos x="1364" y="1002"/>
                </a:cxn>
                <a:cxn ang="0">
                  <a:pos x="1382" y="999"/>
                </a:cxn>
                <a:cxn ang="0">
                  <a:pos x="1398" y="994"/>
                </a:cxn>
                <a:cxn ang="0">
                  <a:pos x="1414" y="988"/>
                </a:cxn>
                <a:cxn ang="0">
                  <a:pos x="1428" y="981"/>
                </a:cxn>
                <a:cxn ang="0">
                  <a:pos x="1442" y="972"/>
                </a:cxn>
                <a:cxn ang="0">
                  <a:pos x="1460" y="957"/>
                </a:cxn>
                <a:cxn ang="0">
                  <a:pos x="1473" y="937"/>
                </a:cxn>
                <a:cxn ang="0">
                  <a:pos x="1481" y="924"/>
                </a:cxn>
                <a:cxn ang="0">
                  <a:pos x="1488" y="910"/>
                </a:cxn>
                <a:cxn ang="0">
                  <a:pos x="1498" y="886"/>
                </a:cxn>
                <a:cxn ang="0">
                  <a:pos x="1502" y="868"/>
                </a:cxn>
                <a:cxn ang="0">
                  <a:pos x="1505" y="850"/>
                </a:cxn>
                <a:cxn ang="0">
                  <a:pos x="1506" y="816"/>
                </a:cxn>
                <a:cxn ang="0">
                  <a:pos x="1505" y="168"/>
                </a:cxn>
                <a:cxn ang="0">
                  <a:pos x="1499" y="126"/>
                </a:cxn>
                <a:cxn ang="0">
                  <a:pos x="1487" y="90"/>
                </a:cxn>
                <a:cxn ang="0">
                  <a:pos x="1469" y="60"/>
                </a:cxn>
                <a:cxn ang="0">
                  <a:pos x="1445" y="36"/>
                </a:cxn>
                <a:cxn ang="0">
                  <a:pos x="1415" y="18"/>
                </a:cxn>
                <a:cxn ang="0">
                  <a:pos x="1379" y="6"/>
                </a:cxn>
                <a:cxn ang="0">
                  <a:pos x="1337" y="0"/>
                </a:cxn>
                <a:cxn ang="0">
                  <a:pos x="204" y="0"/>
                </a:cxn>
              </a:cxnLst>
              <a:rect l="0" t="0" r="r" b="b"/>
              <a:pathLst>
                <a:path w="1506" h="1008">
                  <a:moveTo>
                    <a:pt x="173" y="1"/>
                  </a:moveTo>
                  <a:lnTo>
                    <a:pt x="151" y="1"/>
                  </a:lnTo>
                  <a:lnTo>
                    <a:pt x="132" y="5"/>
                  </a:lnTo>
                  <a:lnTo>
                    <a:pt x="113" y="8"/>
                  </a:lnTo>
                  <a:lnTo>
                    <a:pt x="97" y="16"/>
                  </a:lnTo>
                  <a:lnTo>
                    <a:pt x="81" y="22"/>
                  </a:lnTo>
                  <a:lnTo>
                    <a:pt x="67" y="31"/>
                  </a:lnTo>
                  <a:lnTo>
                    <a:pt x="54" y="41"/>
                  </a:lnTo>
                  <a:lnTo>
                    <a:pt x="43" y="53"/>
                  </a:lnTo>
                  <a:lnTo>
                    <a:pt x="33" y="65"/>
                  </a:lnTo>
                  <a:lnTo>
                    <a:pt x="24" y="79"/>
                  </a:lnTo>
                  <a:lnTo>
                    <a:pt x="16" y="94"/>
                  </a:lnTo>
                  <a:lnTo>
                    <a:pt x="11" y="112"/>
                  </a:lnTo>
                  <a:lnTo>
                    <a:pt x="5" y="128"/>
                  </a:lnTo>
                  <a:lnTo>
                    <a:pt x="3" y="149"/>
                  </a:lnTo>
                  <a:lnTo>
                    <a:pt x="0" y="169"/>
                  </a:lnTo>
                  <a:lnTo>
                    <a:pt x="0" y="192"/>
                  </a:lnTo>
                  <a:lnTo>
                    <a:pt x="0" y="816"/>
                  </a:lnTo>
                  <a:lnTo>
                    <a:pt x="0" y="833"/>
                  </a:lnTo>
                  <a:lnTo>
                    <a:pt x="3" y="850"/>
                  </a:lnTo>
                  <a:lnTo>
                    <a:pt x="4" y="867"/>
                  </a:lnTo>
                  <a:lnTo>
                    <a:pt x="7" y="883"/>
                  </a:lnTo>
                  <a:lnTo>
                    <a:pt x="18" y="915"/>
                  </a:lnTo>
                  <a:lnTo>
                    <a:pt x="24" y="928"/>
                  </a:lnTo>
                  <a:lnTo>
                    <a:pt x="33" y="941"/>
                  </a:lnTo>
                  <a:lnTo>
                    <a:pt x="41" y="952"/>
                  </a:lnTo>
                  <a:lnTo>
                    <a:pt x="52" y="964"/>
                  </a:lnTo>
                  <a:lnTo>
                    <a:pt x="75" y="981"/>
                  </a:lnTo>
                  <a:lnTo>
                    <a:pt x="88" y="987"/>
                  </a:lnTo>
                  <a:lnTo>
                    <a:pt x="103" y="994"/>
                  </a:lnTo>
                  <a:lnTo>
                    <a:pt x="118" y="999"/>
                  </a:lnTo>
                  <a:lnTo>
                    <a:pt x="135" y="1003"/>
                  </a:lnTo>
                  <a:lnTo>
                    <a:pt x="153" y="1006"/>
                  </a:lnTo>
                  <a:lnTo>
                    <a:pt x="173" y="1008"/>
                  </a:lnTo>
                  <a:lnTo>
                    <a:pt x="204" y="1008"/>
                  </a:lnTo>
                  <a:lnTo>
                    <a:pt x="1314" y="1008"/>
                  </a:lnTo>
                  <a:lnTo>
                    <a:pt x="1324" y="1007"/>
                  </a:lnTo>
                  <a:lnTo>
                    <a:pt x="1335" y="1007"/>
                  </a:lnTo>
                  <a:lnTo>
                    <a:pt x="1355" y="1005"/>
                  </a:lnTo>
                  <a:lnTo>
                    <a:pt x="1364" y="1002"/>
                  </a:lnTo>
                  <a:lnTo>
                    <a:pt x="1373" y="1001"/>
                  </a:lnTo>
                  <a:lnTo>
                    <a:pt x="1382" y="999"/>
                  </a:lnTo>
                  <a:lnTo>
                    <a:pt x="1391" y="997"/>
                  </a:lnTo>
                  <a:lnTo>
                    <a:pt x="1398" y="994"/>
                  </a:lnTo>
                  <a:lnTo>
                    <a:pt x="1407" y="991"/>
                  </a:lnTo>
                  <a:lnTo>
                    <a:pt x="1414" y="988"/>
                  </a:lnTo>
                  <a:lnTo>
                    <a:pt x="1422" y="985"/>
                  </a:lnTo>
                  <a:lnTo>
                    <a:pt x="1428" y="981"/>
                  </a:lnTo>
                  <a:lnTo>
                    <a:pt x="1436" y="977"/>
                  </a:lnTo>
                  <a:lnTo>
                    <a:pt x="1442" y="972"/>
                  </a:lnTo>
                  <a:lnTo>
                    <a:pt x="1449" y="969"/>
                  </a:lnTo>
                  <a:lnTo>
                    <a:pt x="1460" y="957"/>
                  </a:lnTo>
                  <a:lnTo>
                    <a:pt x="1469" y="945"/>
                  </a:lnTo>
                  <a:lnTo>
                    <a:pt x="1473" y="937"/>
                  </a:lnTo>
                  <a:lnTo>
                    <a:pt x="1478" y="931"/>
                  </a:lnTo>
                  <a:lnTo>
                    <a:pt x="1481" y="924"/>
                  </a:lnTo>
                  <a:lnTo>
                    <a:pt x="1486" y="918"/>
                  </a:lnTo>
                  <a:lnTo>
                    <a:pt x="1488" y="910"/>
                  </a:lnTo>
                  <a:lnTo>
                    <a:pt x="1492" y="903"/>
                  </a:lnTo>
                  <a:lnTo>
                    <a:pt x="1498" y="886"/>
                  </a:lnTo>
                  <a:lnTo>
                    <a:pt x="1499" y="876"/>
                  </a:lnTo>
                  <a:lnTo>
                    <a:pt x="1502" y="868"/>
                  </a:lnTo>
                  <a:lnTo>
                    <a:pt x="1503" y="858"/>
                  </a:lnTo>
                  <a:lnTo>
                    <a:pt x="1505" y="850"/>
                  </a:lnTo>
                  <a:lnTo>
                    <a:pt x="1505" y="833"/>
                  </a:lnTo>
                  <a:lnTo>
                    <a:pt x="1506" y="816"/>
                  </a:lnTo>
                  <a:lnTo>
                    <a:pt x="1506" y="192"/>
                  </a:lnTo>
                  <a:lnTo>
                    <a:pt x="1505" y="168"/>
                  </a:lnTo>
                  <a:lnTo>
                    <a:pt x="1503" y="146"/>
                  </a:lnTo>
                  <a:lnTo>
                    <a:pt x="1499" y="126"/>
                  </a:lnTo>
                  <a:lnTo>
                    <a:pt x="1494" y="108"/>
                  </a:lnTo>
                  <a:lnTo>
                    <a:pt x="1487" y="90"/>
                  </a:lnTo>
                  <a:lnTo>
                    <a:pt x="1479" y="74"/>
                  </a:lnTo>
                  <a:lnTo>
                    <a:pt x="1469" y="60"/>
                  </a:lnTo>
                  <a:lnTo>
                    <a:pt x="1458" y="48"/>
                  </a:lnTo>
                  <a:lnTo>
                    <a:pt x="1445" y="36"/>
                  </a:lnTo>
                  <a:lnTo>
                    <a:pt x="1431" y="26"/>
                  </a:lnTo>
                  <a:lnTo>
                    <a:pt x="1415" y="18"/>
                  </a:lnTo>
                  <a:lnTo>
                    <a:pt x="1398" y="12"/>
                  </a:lnTo>
                  <a:lnTo>
                    <a:pt x="1379" y="6"/>
                  </a:lnTo>
                  <a:lnTo>
                    <a:pt x="1359" y="2"/>
                  </a:lnTo>
                  <a:lnTo>
                    <a:pt x="1337" y="0"/>
                  </a:lnTo>
                  <a:lnTo>
                    <a:pt x="1314" y="0"/>
                  </a:lnTo>
                  <a:lnTo>
                    <a:pt x="204" y="0"/>
                  </a:lnTo>
                  <a:lnTo>
                    <a:pt x="173" y="1"/>
                  </a:lnTo>
                  <a:close/>
                </a:path>
              </a:pathLst>
            </a:custGeom>
            <a:gradFill rotWithShape="1">
              <a:gsLst>
                <a:gs pos="0">
                  <a:srgbClr val="B5121B">
                    <a:gamma/>
                    <a:shade val="46275"/>
                    <a:invGamma/>
                  </a:srgbClr>
                </a:gs>
                <a:gs pos="50000">
                  <a:srgbClr val="B5121B">
                    <a:alpha val="39999"/>
                  </a:srgbClr>
                </a:gs>
                <a:gs pos="100000">
                  <a:srgbClr val="B5121B">
                    <a:gamma/>
                    <a:shade val="46275"/>
                    <a:invGamma/>
                  </a:srgbClr>
                </a:gs>
              </a:gsLst>
              <a:lin ang="5400000" scaled="1"/>
            </a:gradFill>
            <a:ln w="15875" cap="flat" cmpd="sng">
              <a:solidFill>
                <a:schemeClr val="accent1"/>
              </a:solidFill>
              <a:prstDash val="solid"/>
              <a:round/>
              <a:headEnd type="none" w="med" len="med"/>
              <a:tailEnd type="none" w="med" len="med"/>
            </a:ln>
            <a:effectLst/>
          </p:spPr>
          <p:txBody>
            <a:bodyPr tIns="0" bIns="0" anchor="ctr"/>
            <a:lstStyle/>
            <a:p>
              <a:endParaRPr lang="en-US" sz="1400" dirty="0"/>
            </a:p>
          </p:txBody>
        </p:sp>
        <p:sp>
          <p:nvSpPr>
            <p:cNvPr id="11" name="Freeform 10"/>
            <p:cNvSpPr>
              <a:spLocks/>
            </p:cNvSpPr>
            <p:nvPr/>
          </p:nvSpPr>
          <p:spPr bwMode="auto">
            <a:xfrm>
              <a:off x="3230090" y="2576216"/>
              <a:ext cx="685800" cy="455602"/>
            </a:xfrm>
            <a:custGeom>
              <a:avLst/>
              <a:gdLst/>
              <a:ahLst/>
              <a:cxnLst>
                <a:cxn ang="0">
                  <a:pos x="151" y="1"/>
                </a:cxn>
                <a:cxn ang="0">
                  <a:pos x="113" y="8"/>
                </a:cxn>
                <a:cxn ang="0">
                  <a:pos x="80" y="22"/>
                </a:cxn>
                <a:cxn ang="0">
                  <a:pos x="54" y="41"/>
                </a:cxn>
                <a:cxn ang="0">
                  <a:pos x="32" y="65"/>
                </a:cxn>
                <a:cxn ang="0">
                  <a:pos x="15" y="94"/>
                </a:cxn>
                <a:cxn ang="0">
                  <a:pos x="5" y="128"/>
                </a:cxn>
                <a:cxn ang="0">
                  <a:pos x="0" y="169"/>
                </a:cxn>
                <a:cxn ang="0">
                  <a:pos x="0" y="816"/>
                </a:cxn>
                <a:cxn ang="0">
                  <a:pos x="2" y="850"/>
                </a:cxn>
                <a:cxn ang="0">
                  <a:pos x="7" y="883"/>
                </a:cxn>
                <a:cxn ang="0">
                  <a:pos x="24" y="928"/>
                </a:cxn>
                <a:cxn ang="0">
                  <a:pos x="41" y="952"/>
                </a:cxn>
                <a:cxn ang="0">
                  <a:pos x="74" y="981"/>
                </a:cxn>
                <a:cxn ang="0">
                  <a:pos x="103" y="994"/>
                </a:cxn>
                <a:cxn ang="0">
                  <a:pos x="134" y="1003"/>
                </a:cxn>
                <a:cxn ang="0">
                  <a:pos x="173" y="1008"/>
                </a:cxn>
                <a:cxn ang="0">
                  <a:pos x="1314" y="1008"/>
                </a:cxn>
                <a:cxn ang="0">
                  <a:pos x="1334" y="1007"/>
                </a:cxn>
                <a:cxn ang="0">
                  <a:pos x="1363" y="1002"/>
                </a:cxn>
                <a:cxn ang="0">
                  <a:pos x="1381" y="999"/>
                </a:cxn>
                <a:cxn ang="0">
                  <a:pos x="1398" y="994"/>
                </a:cxn>
                <a:cxn ang="0">
                  <a:pos x="1414" y="988"/>
                </a:cxn>
                <a:cxn ang="0">
                  <a:pos x="1428" y="981"/>
                </a:cxn>
                <a:cxn ang="0">
                  <a:pos x="1441" y="972"/>
                </a:cxn>
                <a:cxn ang="0">
                  <a:pos x="1459" y="957"/>
                </a:cxn>
                <a:cxn ang="0">
                  <a:pos x="1472" y="937"/>
                </a:cxn>
                <a:cxn ang="0">
                  <a:pos x="1481" y="924"/>
                </a:cxn>
                <a:cxn ang="0">
                  <a:pos x="1488" y="910"/>
                </a:cxn>
                <a:cxn ang="0">
                  <a:pos x="1498" y="886"/>
                </a:cxn>
                <a:cxn ang="0">
                  <a:pos x="1501" y="868"/>
                </a:cxn>
                <a:cxn ang="0">
                  <a:pos x="1505" y="850"/>
                </a:cxn>
                <a:cxn ang="0">
                  <a:pos x="1506" y="816"/>
                </a:cxn>
                <a:cxn ang="0">
                  <a:pos x="1505" y="168"/>
                </a:cxn>
                <a:cxn ang="0">
                  <a:pos x="1499" y="126"/>
                </a:cxn>
                <a:cxn ang="0">
                  <a:pos x="1487" y="90"/>
                </a:cxn>
                <a:cxn ang="0">
                  <a:pos x="1469" y="60"/>
                </a:cxn>
                <a:cxn ang="0">
                  <a:pos x="1445" y="36"/>
                </a:cxn>
                <a:cxn ang="0">
                  <a:pos x="1415" y="18"/>
                </a:cxn>
                <a:cxn ang="0">
                  <a:pos x="1379" y="6"/>
                </a:cxn>
                <a:cxn ang="0">
                  <a:pos x="1337" y="0"/>
                </a:cxn>
                <a:cxn ang="0">
                  <a:pos x="204" y="0"/>
                </a:cxn>
              </a:cxnLst>
              <a:rect l="0" t="0" r="r" b="b"/>
              <a:pathLst>
                <a:path w="1506" h="1008">
                  <a:moveTo>
                    <a:pt x="173" y="1"/>
                  </a:moveTo>
                  <a:lnTo>
                    <a:pt x="151" y="1"/>
                  </a:lnTo>
                  <a:lnTo>
                    <a:pt x="132" y="5"/>
                  </a:lnTo>
                  <a:lnTo>
                    <a:pt x="113" y="8"/>
                  </a:lnTo>
                  <a:lnTo>
                    <a:pt x="97" y="16"/>
                  </a:lnTo>
                  <a:lnTo>
                    <a:pt x="80" y="22"/>
                  </a:lnTo>
                  <a:lnTo>
                    <a:pt x="67" y="31"/>
                  </a:lnTo>
                  <a:lnTo>
                    <a:pt x="54" y="41"/>
                  </a:lnTo>
                  <a:lnTo>
                    <a:pt x="43" y="53"/>
                  </a:lnTo>
                  <a:lnTo>
                    <a:pt x="32" y="65"/>
                  </a:lnTo>
                  <a:lnTo>
                    <a:pt x="24" y="79"/>
                  </a:lnTo>
                  <a:lnTo>
                    <a:pt x="15" y="94"/>
                  </a:lnTo>
                  <a:lnTo>
                    <a:pt x="11" y="112"/>
                  </a:lnTo>
                  <a:lnTo>
                    <a:pt x="5" y="128"/>
                  </a:lnTo>
                  <a:lnTo>
                    <a:pt x="2" y="149"/>
                  </a:lnTo>
                  <a:lnTo>
                    <a:pt x="0" y="169"/>
                  </a:lnTo>
                  <a:lnTo>
                    <a:pt x="0" y="192"/>
                  </a:lnTo>
                  <a:lnTo>
                    <a:pt x="0" y="816"/>
                  </a:lnTo>
                  <a:lnTo>
                    <a:pt x="0" y="833"/>
                  </a:lnTo>
                  <a:lnTo>
                    <a:pt x="2" y="850"/>
                  </a:lnTo>
                  <a:lnTo>
                    <a:pt x="3" y="867"/>
                  </a:lnTo>
                  <a:lnTo>
                    <a:pt x="7" y="883"/>
                  </a:lnTo>
                  <a:lnTo>
                    <a:pt x="18" y="915"/>
                  </a:lnTo>
                  <a:lnTo>
                    <a:pt x="24" y="928"/>
                  </a:lnTo>
                  <a:lnTo>
                    <a:pt x="32" y="941"/>
                  </a:lnTo>
                  <a:lnTo>
                    <a:pt x="41" y="952"/>
                  </a:lnTo>
                  <a:lnTo>
                    <a:pt x="51" y="964"/>
                  </a:lnTo>
                  <a:lnTo>
                    <a:pt x="74" y="981"/>
                  </a:lnTo>
                  <a:lnTo>
                    <a:pt x="87" y="987"/>
                  </a:lnTo>
                  <a:lnTo>
                    <a:pt x="103" y="994"/>
                  </a:lnTo>
                  <a:lnTo>
                    <a:pt x="117" y="999"/>
                  </a:lnTo>
                  <a:lnTo>
                    <a:pt x="134" y="1003"/>
                  </a:lnTo>
                  <a:lnTo>
                    <a:pt x="152" y="1006"/>
                  </a:lnTo>
                  <a:lnTo>
                    <a:pt x="173" y="1008"/>
                  </a:lnTo>
                  <a:lnTo>
                    <a:pt x="204" y="1008"/>
                  </a:lnTo>
                  <a:lnTo>
                    <a:pt x="1314" y="1008"/>
                  </a:lnTo>
                  <a:lnTo>
                    <a:pt x="1324" y="1007"/>
                  </a:lnTo>
                  <a:lnTo>
                    <a:pt x="1334" y="1007"/>
                  </a:lnTo>
                  <a:lnTo>
                    <a:pt x="1355" y="1005"/>
                  </a:lnTo>
                  <a:lnTo>
                    <a:pt x="1363" y="1002"/>
                  </a:lnTo>
                  <a:lnTo>
                    <a:pt x="1373" y="1001"/>
                  </a:lnTo>
                  <a:lnTo>
                    <a:pt x="1381" y="999"/>
                  </a:lnTo>
                  <a:lnTo>
                    <a:pt x="1391" y="997"/>
                  </a:lnTo>
                  <a:lnTo>
                    <a:pt x="1398" y="994"/>
                  </a:lnTo>
                  <a:lnTo>
                    <a:pt x="1406" y="991"/>
                  </a:lnTo>
                  <a:lnTo>
                    <a:pt x="1414" y="988"/>
                  </a:lnTo>
                  <a:lnTo>
                    <a:pt x="1422" y="985"/>
                  </a:lnTo>
                  <a:lnTo>
                    <a:pt x="1428" y="981"/>
                  </a:lnTo>
                  <a:lnTo>
                    <a:pt x="1435" y="977"/>
                  </a:lnTo>
                  <a:lnTo>
                    <a:pt x="1441" y="972"/>
                  </a:lnTo>
                  <a:lnTo>
                    <a:pt x="1448" y="969"/>
                  </a:lnTo>
                  <a:lnTo>
                    <a:pt x="1459" y="957"/>
                  </a:lnTo>
                  <a:lnTo>
                    <a:pt x="1469" y="945"/>
                  </a:lnTo>
                  <a:lnTo>
                    <a:pt x="1472" y="937"/>
                  </a:lnTo>
                  <a:lnTo>
                    <a:pt x="1477" y="931"/>
                  </a:lnTo>
                  <a:lnTo>
                    <a:pt x="1481" y="924"/>
                  </a:lnTo>
                  <a:lnTo>
                    <a:pt x="1486" y="918"/>
                  </a:lnTo>
                  <a:lnTo>
                    <a:pt x="1488" y="910"/>
                  </a:lnTo>
                  <a:lnTo>
                    <a:pt x="1492" y="903"/>
                  </a:lnTo>
                  <a:lnTo>
                    <a:pt x="1498" y="886"/>
                  </a:lnTo>
                  <a:lnTo>
                    <a:pt x="1499" y="876"/>
                  </a:lnTo>
                  <a:lnTo>
                    <a:pt x="1501" y="868"/>
                  </a:lnTo>
                  <a:lnTo>
                    <a:pt x="1502" y="858"/>
                  </a:lnTo>
                  <a:lnTo>
                    <a:pt x="1505" y="850"/>
                  </a:lnTo>
                  <a:lnTo>
                    <a:pt x="1505" y="833"/>
                  </a:lnTo>
                  <a:lnTo>
                    <a:pt x="1506" y="816"/>
                  </a:lnTo>
                  <a:lnTo>
                    <a:pt x="1506" y="192"/>
                  </a:lnTo>
                  <a:lnTo>
                    <a:pt x="1505" y="168"/>
                  </a:lnTo>
                  <a:lnTo>
                    <a:pt x="1502" y="146"/>
                  </a:lnTo>
                  <a:lnTo>
                    <a:pt x="1499" y="126"/>
                  </a:lnTo>
                  <a:lnTo>
                    <a:pt x="1494" y="108"/>
                  </a:lnTo>
                  <a:lnTo>
                    <a:pt x="1487" y="90"/>
                  </a:lnTo>
                  <a:lnTo>
                    <a:pt x="1478" y="74"/>
                  </a:lnTo>
                  <a:lnTo>
                    <a:pt x="1469" y="60"/>
                  </a:lnTo>
                  <a:lnTo>
                    <a:pt x="1458" y="48"/>
                  </a:lnTo>
                  <a:lnTo>
                    <a:pt x="1445" y="36"/>
                  </a:lnTo>
                  <a:lnTo>
                    <a:pt x="1430" y="26"/>
                  </a:lnTo>
                  <a:lnTo>
                    <a:pt x="1415" y="18"/>
                  </a:lnTo>
                  <a:lnTo>
                    <a:pt x="1398" y="12"/>
                  </a:lnTo>
                  <a:lnTo>
                    <a:pt x="1379" y="6"/>
                  </a:lnTo>
                  <a:lnTo>
                    <a:pt x="1358" y="2"/>
                  </a:lnTo>
                  <a:lnTo>
                    <a:pt x="1337" y="0"/>
                  </a:lnTo>
                  <a:lnTo>
                    <a:pt x="1314" y="0"/>
                  </a:lnTo>
                  <a:lnTo>
                    <a:pt x="204" y="0"/>
                  </a:lnTo>
                  <a:lnTo>
                    <a:pt x="173" y="1"/>
                  </a:lnTo>
                  <a:close/>
                </a:path>
              </a:pathLst>
            </a:custGeom>
            <a:gradFill rotWithShape="1">
              <a:gsLst>
                <a:gs pos="0">
                  <a:srgbClr val="B5121B">
                    <a:gamma/>
                    <a:shade val="46275"/>
                    <a:invGamma/>
                  </a:srgbClr>
                </a:gs>
                <a:gs pos="50000">
                  <a:srgbClr val="B5121B">
                    <a:alpha val="39999"/>
                  </a:srgbClr>
                </a:gs>
                <a:gs pos="100000">
                  <a:srgbClr val="B5121B">
                    <a:gamma/>
                    <a:shade val="46275"/>
                    <a:invGamma/>
                  </a:srgbClr>
                </a:gs>
              </a:gsLst>
              <a:lin ang="5400000" scaled="1"/>
            </a:gradFill>
            <a:ln w="15875" cap="flat" cmpd="sng">
              <a:solidFill>
                <a:schemeClr val="accent1"/>
              </a:solidFill>
              <a:prstDash val="solid"/>
              <a:round/>
              <a:headEnd type="none" w="med" len="med"/>
              <a:tailEnd type="none" w="med" len="med"/>
            </a:ln>
            <a:effectLst/>
          </p:spPr>
          <p:txBody>
            <a:bodyPr tIns="0" bIns="0" anchor="ctr"/>
            <a:lstStyle/>
            <a:p>
              <a:endParaRPr lang="en-US" sz="1400"/>
            </a:p>
          </p:txBody>
        </p:sp>
        <p:sp>
          <p:nvSpPr>
            <p:cNvPr id="12" name="Freeform 11"/>
            <p:cNvSpPr>
              <a:spLocks/>
            </p:cNvSpPr>
            <p:nvPr/>
          </p:nvSpPr>
          <p:spPr bwMode="auto">
            <a:xfrm>
              <a:off x="3985076" y="2576216"/>
              <a:ext cx="685800" cy="455602"/>
            </a:xfrm>
            <a:custGeom>
              <a:avLst/>
              <a:gdLst/>
              <a:ahLst/>
              <a:cxnLst>
                <a:cxn ang="0">
                  <a:pos x="152" y="1"/>
                </a:cxn>
                <a:cxn ang="0">
                  <a:pos x="113" y="8"/>
                </a:cxn>
                <a:cxn ang="0">
                  <a:pos x="81" y="22"/>
                </a:cxn>
                <a:cxn ang="0">
                  <a:pos x="54" y="41"/>
                </a:cxn>
                <a:cxn ang="0">
                  <a:pos x="33" y="65"/>
                </a:cxn>
                <a:cxn ang="0">
                  <a:pos x="16" y="94"/>
                </a:cxn>
                <a:cxn ang="0">
                  <a:pos x="5" y="128"/>
                </a:cxn>
                <a:cxn ang="0">
                  <a:pos x="0" y="169"/>
                </a:cxn>
                <a:cxn ang="0">
                  <a:pos x="0" y="816"/>
                </a:cxn>
                <a:cxn ang="0">
                  <a:pos x="3" y="850"/>
                </a:cxn>
                <a:cxn ang="0">
                  <a:pos x="8" y="883"/>
                </a:cxn>
                <a:cxn ang="0">
                  <a:pos x="24" y="928"/>
                </a:cxn>
                <a:cxn ang="0">
                  <a:pos x="41" y="952"/>
                </a:cxn>
                <a:cxn ang="0">
                  <a:pos x="75" y="981"/>
                </a:cxn>
                <a:cxn ang="0">
                  <a:pos x="104" y="994"/>
                </a:cxn>
                <a:cxn ang="0">
                  <a:pos x="135" y="1003"/>
                </a:cxn>
                <a:cxn ang="0">
                  <a:pos x="173" y="1008"/>
                </a:cxn>
                <a:cxn ang="0">
                  <a:pos x="1315" y="1008"/>
                </a:cxn>
                <a:cxn ang="0">
                  <a:pos x="1335" y="1007"/>
                </a:cxn>
                <a:cxn ang="0">
                  <a:pos x="1364" y="1002"/>
                </a:cxn>
                <a:cxn ang="0">
                  <a:pos x="1382" y="999"/>
                </a:cxn>
                <a:cxn ang="0">
                  <a:pos x="1399" y="994"/>
                </a:cxn>
                <a:cxn ang="0">
                  <a:pos x="1414" y="988"/>
                </a:cxn>
                <a:cxn ang="0">
                  <a:pos x="1429" y="981"/>
                </a:cxn>
                <a:cxn ang="0">
                  <a:pos x="1442" y="972"/>
                </a:cxn>
                <a:cxn ang="0">
                  <a:pos x="1460" y="957"/>
                </a:cxn>
                <a:cxn ang="0">
                  <a:pos x="1473" y="937"/>
                </a:cxn>
                <a:cxn ang="0">
                  <a:pos x="1482" y="924"/>
                </a:cxn>
                <a:cxn ang="0">
                  <a:pos x="1489" y="910"/>
                </a:cxn>
                <a:cxn ang="0">
                  <a:pos x="1498" y="886"/>
                </a:cxn>
                <a:cxn ang="0">
                  <a:pos x="1502" y="868"/>
                </a:cxn>
                <a:cxn ang="0">
                  <a:pos x="1506" y="850"/>
                </a:cxn>
                <a:cxn ang="0">
                  <a:pos x="1507" y="816"/>
                </a:cxn>
                <a:cxn ang="0">
                  <a:pos x="1506" y="168"/>
                </a:cxn>
                <a:cxn ang="0">
                  <a:pos x="1500" y="126"/>
                </a:cxn>
                <a:cxn ang="0">
                  <a:pos x="1488" y="90"/>
                </a:cxn>
                <a:cxn ang="0">
                  <a:pos x="1470" y="60"/>
                </a:cxn>
                <a:cxn ang="0">
                  <a:pos x="1446" y="36"/>
                </a:cxn>
                <a:cxn ang="0">
                  <a:pos x="1416" y="18"/>
                </a:cxn>
                <a:cxn ang="0">
                  <a:pos x="1380" y="6"/>
                </a:cxn>
                <a:cxn ang="0">
                  <a:pos x="1337" y="0"/>
                </a:cxn>
                <a:cxn ang="0">
                  <a:pos x="205" y="0"/>
                </a:cxn>
              </a:cxnLst>
              <a:rect l="0" t="0" r="r" b="b"/>
              <a:pathLst>
                <a:path w="1507" h="1008">
                  <a:moveTo>
                    <a:pt x="173" y="1"/>
                  </a:moveTo>
                  <a:lnTo>
                    <a:pt x="152" y="1"/>
                  </a:lnTo>
                  <a:lnTo>
                    <a:pt x="133" y="5"/>
                  </a:lnTo>
                  <a:lnTo>
                    <a:pt x="113" y="8"/>
                  </a:lnTo>
                  <a:lnTo>
                    <a:pt x="98" y="16"/>
                  </a:lnTo>
                  <a:lnTo>
                    <a:pt x="81" y="22"/>
                  </a:lnTo>
                  <a:lnTo>
                    <a:pt x="68" y="31"/>
                  </a:lnTo>
                  <a:lnTo>
                    <a:pt x="54" y="41"/>
                  </a:lnTo>
                  <a:lnTo>
                    <a:pt x="44" y="53"/>
                  </a:lnTo>
                  <a:lnTo>
                    <a:pt x="33" y="65"/>
                  </a:lnTo>
                  <a:lnTo>
                    <a:pt x="24" y="79"/>
                  </a:lnTo>
                  <a:lnTo>
                    <a:pt x="16" y="94"/>
                  </a:lnTo>
                  <a:lnTo>
                    <a:pt x="11" y="112"/>
                  </a:lnTo>
                  <a:lnTo>
                    <a:pt x="5" y="128"/>
                  </a:lnTo>
                  <a:lnTo>
                    <a:pt x="3" y="149"/>
                  </a:lnTo>
                  <a:lnTo>
                    <a:pt x="0" y="169"/>
                  </a:lnTo>
                  <a:lnTo>
                    <a:pt x="0" y="192"/>
                  </a:lnTo>
                  <a:lnTo>
                    <a:pt x="0" y="816"/>
                  </a:lnTo>
                  <a:lnTo>
                    <a:pt x="0" y="833"/>
                  </a:lnTo>
                  <a:lnTo>
                    <a:pt x="3" y="850"/>
                  </a:lnTo>
                  <a:lnTo>
                    <a:pt x="4" y="867"/>
                  </a:lnTo>
                  <a:lnTo>
                    <a:pt x="8" y="883"/>
                  </a:lnTo>
                  <a:lnTo>
                    <a:pt x="18" y="915"/>
                  </a:lnTo>
                  <a:lnTo>
                    <a:pt x="24" y="928"/>
                  </a:lnTo>
                  <a:lnTo>
                    <a:pt x="33" y="941"/>
                  </a:lnTo>
                  <a:lnTo>
                    <a:pt x="41" y="952"/>
                  </a:lnTo>
                  <a:lnTo>
                    <a:pt x="52" y="964"/>
                  </a:lnTo>
                  <a:lnTo>
                    <a:pt x="75" y="981"/>
                  </a:lnTo>
                  <a:lnTo>
                    <a:pt x="88" y="987"/>
                  </a:lnTo>
                  <a:lnTo>
                    <a:pt x="104" y="994"/>
                  </a:lnTo>
                  <a:lnTo>
                    <a:pt x="118" y="999"/>
                  </a:lnTo>
                  <a:lnTo>
                    <a:pt x="135" y="1003"/>
                  </a:lnTo>
                  <a:lnTo>
                    <a:pt x="153" y="1006"/>
                  </a:lnTo>
                  <a:lnTo>
                    <a:pt x="173" y="1008"/>
                  </a:lnTo>
                  <a:lnTo>
                    <a:pt x="205" y="1008"/>
                  </a:lnTo>
                  <a:lnTo>
                    <a:pt x="1315" y="1008"/>
                  </a:lnTo>
                  <a:lnTo>
                    <a:pt x="1324" y="1007"/>
                  </a:lnTo>
                  <a:lnTo>
                    <a:pt x="1335" y="1007"/>
                  </a:lnTo>
                  <a:lnTo>
                    <a:pt x="1356" y="1005"/>
                  </a:lnTo>
                  <a:lnTo>
                    <a:pt x="1364" y="1002"/>
                  </a:lnTo>
                  <a:lnTo>
                    <a:pt x="1374" y="1001"/>
                  </a:lnTo>
                  <a:lnTo>
                    <a:pt x="1382" y="999"/>
                  </a:lnTo>
                  <a:lnTo>
                    <a:pt x="1392" y="997"/>
                  </a:lnTo>
                  <a:lnTo>
                    <a:pt x="1399" y="994"/>
                  </a:lnTo>
                  <a:lnTo>
                    <a:pt x="1407" y="991"/>
                  </a:lnTo>
                  <a:lnTo>
                    <a:pt x="1414" y="988"/>
                  </a:lnTo>
                  <a:lnTo>
                    <a:pt x="1423" y="985"/>
                  </a:lnTo>
                  <a:lnTo>
                    <a:pt x="1429" y="981"/>
                  </a:lnTo>
                  <a:lnTo>
                    <a:pt x="1436" y="977"/>
                  </a:lnTo>
                  <a:lnTo>
                    <a:pt x="1442" y="972"/>
                  </a:lnTo>
                  <a:lnTo>
                    <a:pt x="1449" y="969"/>
                  </a:lnTo>
                  <a:lnTo>
                    <a:pt x="1460" y="957"/>
                  </a:lnTo>
                  <a:lnTo>
                    <a:pt x="1470" y="945"/>
                  </a:lnTo>
                  <a:lnTo>
                    <a:pt x="1473" y="937"/>
                  </a:lnTo>
                  <a:lnTo>
                    <a:pt x="1478" y="931"/>
                  </a:lnTo>
                  <a:lnTo>
                    <a:pt x="1482" y="924"/>
                  </a:lnTo>
                  <a:lnTo>
                    <a:pt x="1486" y="918"/>
                  </a:lnTo>
                  <a:lnTo>
                    <a:pt x="1489" y="910"/>
                  </a:lnTo>
                  <a:lnTo>
                    <a:pt x="1492" y="903"/>
                  </a:lnTo>
                  <a:lnTo>
                    <a:pt x="1498" y="886"/>
                  </a:lnTo>
                  <a:lnTo>
                    <a:pt x="1500" y="876"/>
                  </a:lnTo>
                  <a:lnTo>
                    <a:pt x="1502" y="868"/>
                  </a:lnTo>
                  <a:lnTo>
                    <a:pt x="1503" y="858"/>
                  </a:lnTo>
                  <a:lnTo>
                    <a:pt x="1506" y="850"/>
                  </a:lnTo>
                  <a:lnTo>
                    <a:pt x="1506" y="833"/>
                  </a:lnTo>
                  <a:lnTo>
                    <a:pt x="1507" y="816"/>
                  </a:lnTo>
                  <a:lnTo>
                    <a:pt x="1507" y="192"/>
                  </a:lnTo>
                  <a:lnTo>
                    <a:pt x="1506" y="168"/>
                  </a:lnTo>
                  <a:lnTo>
                    <a:pt x="1503" y="146"/>
                  </a:lnTo>
                  <a:lnTo>
                    <a:pt x="1500" y="126"/>
                  </a:lnTo>
                  <a:lnTo>
                    <a:pt x="1495" y="108"/>
                  </a:lnTo>
                  <a:lnTo>
                    <a:pt x="1488" y="90"/>
                  </a:lnTo>
                  <a:lnTo>
                    <a:pt x="1479" y="74"/>
                  </a:lnTo>
                  <a:lnTo>
                    <a:pt x="1470" y="60"/>
                  </a:lnTo>
                  <a:lnTo>
                    <a:pt x="1459" y="48"/>
                  </a:lnTo>
                  <a:lnTo>
                    <a:pt x="1446" y="36"/>
                  </a:lnTo>
                  <a:lnTo>
                    <a:pt x="1431" y="26"/>
                  </a:lnTo>
                  <a:lnTo>
                    <a:pt x="1416" y="18"/>
                  </a:lnTo>
                  <a:lnTo>
                    <a:pt x="1399" y="12"/>
                  </a:lnTo>
                  <a:lnTo>
                    <a:pt x="1380" y="6"/>
                  </a:lnTo>
                  <a:lnTo>
                    <a:pt x="1359" y="2"/>
                  </a:lnTo>
                  <a:lnTo>
                    <a:pt x="1337" y="0"/>
                  </a:lnTo>
                  <a:lnTo>
                    <a:pt x="1315" y="0"/>
                  </a:lnTo>
                  <a:lnTo>
                    <a:pt x="205" y="0"/>
                  </a:lnTo>
                  <a:lnTo>
                    <a:pt x="173" y="1"/>
                  </a:lnTo>
                  <a:close/>
                </a:path>
              </a:pathLst>
            </a:custGeom>
            <a:gradFill rotWithShape="1">
              <a:gsLst>
                <a:gs pos="0">
                  <a:srgbClr val="B5121B">
                    <a:gamma/>
                    <a:shade val="46275"/>
                    <a:invGamma/>
                  </a:srgbClr>
                </a:gs>
                <a:gs pos="50000">
                  <a:srgbClr val="B5121B">
                    <a:alpha val="39999"/>
                  </a:srgbClr>
                </a:gs>
                <a:gs pos="100000">
                  <a:srgbClr val="B5121B">
                    <a:gamma/>
                    <a:shade val="46275"/>
                    <a:invGamma/>
                  </a:srgbClr>
                </a:gs>
              </a:gsLst>
              <a:lin ang="5400000" scaled="1"/>
            </a:gradFill>
            <a:ln w="15875" cap="flat" cmpd="sng">
              <a:solidFill>
                <a:schemeClr val="accent1"/>
              </a:solidFill>
              <a:prstDash val="solid"/>
              <a:round/>
              <a:headEnd type="none" w="med" len="med"/>
              <a:tailEnd type="none" w="med" len="med"/>
            </a:ln>
            <a:effectLst/>
          </p:spPr>
          <p:txBody>
            <a:bodyPr tIns="0" bIns="0" anchor="ctr"/>
            <a:lstStyle/>
            <a:p>
              <a:endParaRPr lang="en-US" sz="1400"/>
            </a:p>
          </p:txBody>
        </p:sp>
        <p:sp>
          <p:nvSpPr>
            <p:cNvPr id="13" name="Rectangle 12"/>
            <p:cNvSpPr>
              <a:spLocks noChangeArrowheads="1"/>
            </p:cNvSpPr>
            <p:nvPr/>
          </p:nvSpPr>
          <p:spPr bwMode="auto">
            <a:xfrm>
              <a:off x="2636243" y="2717994"/>
              <a:ext cx="368520" cy="161476"/>
            </a:xfrm>
            <a:prstGeom prst="rect">
              <a:avLst/>
            </a:prstGeom>
            <a:noFill/>
            <a:ln w="9525">
              <a:noFill/>
              <a:miter lim="800000"/>
              <a:headEnd/>
              <a:tailEnd/>
            </a:ln>
          </p:spPr>
          <p:txBody>
            <a:bodyPr wrap="none" lIns="0" tIns="0" rIns="0" bIns="0">
              <a:spAutoFit/>
            </a:bodyPr>
            <a:lstStyle/>
            <a:p>
              <a:pPr marL="354013" indent="-354013" algn="ctr" defTabSz="941388"/>
              <a:r>
                <a:rPr lang="en-US" sz="1100" b="1" dirty="0">
                  <a:solidFill>
                    <a:schemeClr val="bg1"/>
                  </a:solidFill>
                </a:rPr>
                <a:t>1 </a:t>
              </a:r>
              <a:r>
                <a:rPr lang="en-US" sz="1100" b="1" dirty="0" err="1">
                  <a:solidFill>
                    <a:schemeClr val="bg1"/>
                  </a:solidFill>
                </a:rPr>
                <a:t>Gb</a:t>
              </a:r>
              <a:r>
                <a:rPr lang="en-US" sz="1100" b="1" dirty="0">
                  <a:solidFill>
                    <a:schemeClr val="bg1"/>
                  </a:solidFill>
                </a:rPr>
                <a:t>/s</a:t>
              </a:r>
              <a:endParaRPr lang="en-US" sz="2800" dirty="0">
                <a:solidFill>
                  <a:schemeClr val="bg1"/>
                </a:solidFill>
              </a:endParaRPr>
            </a:p>
          </p:txBody>
        </p:sp>
        <p:sp>
          <p:nvSpPr>
            <p:cNvPr id="14" name="Rectangle 13"/>
            <p:cNvSpPr>
              <a:spLocks noChangeArrowheads="1"/>
            </p:cNvSpPr>
            <p:nvPr/>
          </p:nvSpPr>
          <p:spPr bwMode="auto">
            <a:xfrm>
              <a:off x="3351330" y="2717994"/>
              <a:ext cx="368520" cy="161476"/>
            </a:xfrm>
            <a:prstGeom prst="rect">
              <a:avLst/>
            </a:prstGeom>
            <a:noFill/>
            <a:ln w="9525">
              <a:noFill/>
              <a:miter lim="800000"/>
              <a:headEnd/>
              <a:tailEnd/>
            </a:ln>
          </p:spPr>
          <p:txBody>
            <a:bodyPr wrap="none" lIns="0" tIns="0" rIns="0" bIns="0">
              <a:spAutoFit/>
            </a:bodyPr>
            <a:lstStyle/>
            <a:p>
              <a:pPr marL="354013" indent="-354013" defTabSz="941388"/>
              <a:r>
                <a:rPr lang="en-US" sz="1100" b="1" dirty="0">
                  <a:solidFill>
                    <a:schemeClr val="bg1"/>
                  </a:solidFill>
                </a:rPr>
                <a:t>2 </a:t>
              </a:r>
              <a:r>
                <a:rPr lang="en-US" sz="1100" b="1" dirty="0" err="1">
                  <a:solidFill>
                    <a:schemeClr val="bg1"/>
                  </a:solidFill>
                </a:rPr>
                <a:t>Gb</a:t>
              </a:r>
              <a:r>
                <a:rPr lang="en-US" sz="1100" b="1" dirty="0">
                  <a:solidFill>
                    <a:schemeClr val="bg1"/>
                  </a:solidFill>
                </a:rPr>
                <a:t>/s</a:t>
              </a:r>
              <a:endParaRPr lang="en-US" sz="2800" dirty="0">
                <a:solidFill>
                  <a:schemeClr val="bg1"/>
                </a:solidFill>
              </a:endParaRPr>
            </a:p>
          </p:txBody>
        </p:sp>
        <p:sp>
          <p:nvSpPr>
            <p:cNvPr id="15" name="Rectangle 14"/>
            <p:cNvSpPr>
              <a:spLocks noChangeArrowheads="1"/>
            </p:cNvSpPr>
            <p:nvPr/>
          </p:nvSpPr>
          <p:spPr bwMode="auto">
            <a:xfrm>
              <a:off x="4087769" y="2717994"/>
              <a:ext cx="368520" cy="161476"/>
            </a:xfrm>
            <a:prstGeom prst="rect">
              <a:avLst/>
            </a:prstGeom>
            <a:noFill/>
            <a:ln w="9525">
              <a:noFill/>
              <a:miter lim="800000"/>
              <a:headEnd/>
              <a:tailEnd/>
            </a:ln>
          </p:spPr>
          <p:txBody>
            <a:bodyPr wrap="none" lIns="0" tIns="0" rIns="0" bIns="0">
              <a:spAutoFit/>
            </a:bodyPr>
            <a:lstStyle/>
            <a:p>
              <a:pPr marL="354013" indent="-354013" defTabSz="941388"/>
              <a:r>
                <a:rPr lang="en-US" sz="1100" b="1" dirty="0">
                  <a:solidFill>
                    <a:schemeClr val="bg1"/>
                  </a:solidFill>
                </a:rPr>
                <a:t>4 </a:t>
              </a:r>
              <a:r>
                <a:rPr lang="en-US" sz="1100" b="1" dirty="0" err="1">
                  <a:solidFill>
                    <a:schemeClr val="bg1"/>
                  </a:solidFill>
                </a:rPr>
                <a:t>Gb</a:t>
              </a:r>
              <a:r>
                <a:rPr lang="en-US" sz="1100" b="1" dirty="0">
                  <a:solidFill>
                    <a:schemeClr val="bg1"/>
                  </a:solidFill>
                </a:rPr>
                <a:t>/s</a:t>
              </a:r>
              <a:endParaRPr lang="en-US" sz="2800" dirty="0">
                <a:solidFill>
                  <a:schemeClr val="bg1"/>
                </a:solidFill>
              </a:endParaRPr>
            </a:p>
          </p:txBody>
        </p:sp>
        <p:sp>
          <p:nvSpPr>
            <p:cNvPr id="16" name="Rectangle 15"/>
            <p:cNvSpPr>
              <a:spLocks noChangeArrowheads="1"/>
            </p:cNvSpPr>
            <p:nvPr/>
          </p:nvSpPr>
          <p:spPr bwMode="auto">
            <a:xfrm>
              <a:off x="5508330" y="2717994"/>
              <a:ext cx="437330" cy="161476"/>
            </a:xfrm>
            <a:prstGeom prst="rect">
              <a:avLst/>
            </a:prstGeom>
            <a:noFill/>
            <a:ln w="9525">
              <a:noFill/>
              <a:miter lim="800000"/>
              <a:headEnd/>
              <a:tailEnd/>
            </a:ln>
          </p:spPr>
          <p:txBody>
            <a:bodyPr wrap="none" lIns="0" tIns="0" rIns="0" bIns="0">
              <a:spAutoFit/>
            </a:bodyPr>
            <a:lstStyle/>
            <a:p>
              <a:pPr marL="354013" indent="-354013" defTabSz="941388"/>
              <a:r>
                <a:rPr lang="en-US" sz="1100" b="1" dirty="0">
                  <a:solidFill>
                    <a:schemeClr val="bg1"/>
                  </a:solidFill>
                </a:rPr>
                <a:t>16 </a:t>
              </a:r>
              <a:r>
                <a:rPr lang="en-US" sz="1100" b="1" dirty="0" err="1">
                  <a:solidFill>
                    <a:schemeClr val="bg1"/>
                  </a:solidFill>
                </a:rPr>
                <a:t>Gb</a:t>
              </a:r>
              <a:r>
                <a:rPr lang="en-US" sz="1100" b="1" dirty="0">
                  <a:solidFill>
                    <a:schemeClr val="bg1"/>
                  </a:solidFill>
                </a:rPr>
                <a:t>/s</a:t>
              </a:r>
              <a:endParaRPr lang="en-US" sz="2800" dirty="0">
                <a:solidFill>
                  <a:schemeClr val="bg1"/>
                </a:solidFill>
              </a:endParaRPr>
            </a:p>
          </p:txBody>
        </p:sp>
        <p:sp>
          <p:nvSpPr>
            <p:cNvPr id="17" name="Freeform 16"/>
            <p:cNvSpPr>
              <a:spLocks/>
            </p:cNvSpPr>
            <p:nvPr/>
          </p:nvSpPr>
          <p:spPr bwMode="auto">
            <a:xfrm>
              <a:off x="2475104" y="1012730"/>
              <a:ext cx="3697096" cy="390871"/>
            </a:xfrm>
            <a:custGeom>
              <a:avLst/>
              <a:gdLst/>
              <a:ahLst/>
              <a:cxnLst>
                <a:cxn ang="0">
                  <a:pos x="6624" y="192"/>
                </a:cxn>
                <a:cxn ang="0">
                  <a:pos x="6620" y="146"/>
                </a:cxn>
                <a:cxn ang="0">
                  <a:pos x="6612" y="108"/>
                </a:cxn>
                <a:cxn ang="0">
                  <a:pos x="6596" y="74"/>
                </a:cxn>
                <a:cxn ang="0">
                  <a:pos x="6576" y="48"/>
                </a:cxn>
                <a:cxn ang="0">
                  <a:pos x="6548" y="26"/>
                </a:cxn>
                <a:cxn ang="0">
                  <a:pos x="6516" y="12"/>
                </a:cxn>
                <a:cxn ang="0">
                  <a:pos x="6476" y="2"/>
                </a:cxn>
                <a:cxn ang="0">
                  <a:pos x="6432" y="0"/>
                </a:cxn>
                <a:cxn ang="0">
                  <a:pos x="168" y="0"/>
                </a:cxn>
                <a:cxn ang="0">
                  <a:pos x="126" y="6"/>
                </a:cxn>
                <a:cxn ang="0">
                  <a:pos x="90" y="18"/>
                </a:cxn>
                <a:cxn ang="0">
                  <a:pos x="60" y="36"/>
                </a:cxn>
                <a:cxn ang="0">
                  <a:pos x="36" y="60"/>
                </a:cxn>
                <a:cxn ang="0">
                  <a:pos x="18" y="90"/>
                </a:cxn>
                <a:cxn ang="0">
                  <a:pos x="6" y="126"/>
                </a:cxn>
                <a:cxn ang="0">
                  <a:pos x="0" y="168"/>
                </a:cxn>
                <a:cxn ang="0">
                  <a:pos x="0" y="672"/>
                </a:cxn>
                <a:cxn ang="0">
                  <a:pos x="3" y="717"/>
                </a:cxn>
                <a:cxn ang="0">
                  <a:pos x="12" y="756"/>
                </a:cxn>
                <a:cxn ang="0">
                  <a:pos x="27" y="789"/>
                </a:cxn>
                <a:cxn ang="0">
                  <a:pos x="48" y="816"/>
                </a:cxn>
                <a:cxn ang="0">
                  <a:pos x="75" y="837"/>
                </a:cxn>
                <a:cxn ang="0">
                  <a:pos x="108" y="852"/>
                </a:cxn>
                <a:cxn ang="0">
                  <a:pos x="147" y="861"/>
                </a:cxn>
                <a:cxn ang="0">
                  <a:pos x="192" y="864"/>
                </a:cxn>
                <a:cxn ang="0">
                  <a:pos x="6437" y="863"/>
                </a:cxn>
                <a:cxn ang="0">
                  <a:pos x="6455" y="863"/>
                </a:cxn>
                <a:cxn ang="0">
                  <a:pos x="6486" y="858"/>
                </a:cxn>
                <a:cxn ang="0">
                  <a:pos x="6497" y="857"/>
                </a:cxn>
                <a:cxn ang="0">
                  <a:pos x="6533" y="845"/>
                </a:cxn>
                <a:cxn ang="0">
                  <a:pos x="6544" y="838"/>
                </a:cxn>
                <a:cxn ang="0">
                  <a:pos x="6563" y="827"/>
                </a:cxn>
                <a:cxn ang="0">
                  <a:pos x="6569" y="821"/>
                </a:cxn>
                <a:cxn ang="0">
                  <a:pos x="6581" y="809"/>
                </a:cxn>
                <a:cxn ang="0">
                  <a:pos x="6587" y="803"/>
                </a:cxn>
                <a:cxn ang="0">
                  <a:pos x="6598" y="784"/>
                </a:cxn>
                <a:cxn ang="0">
                  <a:pos x="6605" y="773"/>
                </a:cxn>
                <a:cxn ang="0">
                  <a:pos x="6617" y="737"/>
                </a:cxn>
                <a:cxn ang="0">
                  <a:pos x="6618" y="726"/>
                </a:cxn>
                <a:cxn ang="0">
                  <a:pos x="6623" y="695"/>
                </a:cxn>
                <a:cxn ang="0">
                  <a:pos x="6623" y="677"/>
                </a:cxn>
              </a:cxnLst>
              <a:rect l="0" t="0" r="r" b="b"/>
              <a:pathLst>
                <a:path w="6624" h="864">
                  <a:moveTo>
                    <a:pt x="6624" y="672"/>
                  </a:moveTo>
                  <a:lnTo>
                    <a:pt x="6624" y="192"/>
                  </a:lnTo>
                  <a:lnTo>
                    <a:pt x="6623" y="168"/>
                  </a:lnTo>
                  <a:lnTo>
                    <a:pt x="6620" y="146"/>
                  </a:lnTo>
                  <a:lnTo>
                    <a:pt x="6617" y="126"/>
                  </a:lnTo>
                  <a:lnTo>
                    <a:pt x="6612" y="108"/>
                  </a:lnTo>
                  <a:lnTo>
                    <a:pt x="6605" y="90"/>
                  </a:lnTo>
                  <a:lnTo>
                    <a:pt x="6596" y="74"/>
                  </a:lnTo>
                  <a:lnTo>
                    <a:pt x="6587" y="60"/>
                  </a:lnTo>
                  <a:lnTo>
                    <a:pt x="6576" y="48"/>
                  </a:lnTo>
                  <a:lnTo>
                    <a:pt x="6563" y="36"/>
                  </a:lnTo>
                  <a:lnTo>
                    <a:pt x="6548" y="26"/>
                  </a:lnTo>
                  <a:lnTo>
                    <a:pt x="6533" y="18"/>
                  </a:lnTo>
                  <a:lnTo>
                    <a:pt x="6516" y="12"/>
                  </a:lnTo>
                  <a:lnTo>
                    <a:pt x="6497" y="6"/>
                  </a:lnTo>
                  <a:lnTo>
                    <a:pt x="6476" y="2"/>
                  </a:lnTo>
                  <a:lnTo>
                    <a:pt x="6455" y="0"/>
                  </a:lnTo>
                  <a:lnTo>
                    <a:pt x="6432" y="0"/>
                  </a:lnTo>
                  <a:lnTo>
                    <a:pt x="192" y="0"/>
                  </a:lnTo>
                  <a:lnTo>
                    <a:pt x="168" y="0"/>
                  </a:lnTo>
                  <a:lnTo>
                    <a:pt x="147" y="2"/>
                  </a:lnTo>
                  <a:lnTo>
                    <a:pt x="126" y="6"/>
                  </a:lnTo>
                  <a:lnTo>
                    <a:pt x="108" y="12"/>
                  </a:lnTo>
                  <a:lnTo>
                    <a:pt x="90" y="18"/>
                  </a:lnTo>
                  <a:lnTo>
                    <a:pt x="75" y="26"/>
                  </a:lnTo>
                  <a:lnTo>
                    <a:pt x="60" y="36"/>
                  </a:lnTo>
                  <a:lnTo>
                    <a:pt x="48" y="48"/>
                  </a:lnTo>
                  <a:lnTo>
                    <a:pt x="36" y="60"/>
                  </a:lnTo>
                  <a:lnTo>
                    <a:pt x="27" y="74"/>
                  </a:lnTo>
                  <a:lnTo>
                    <a:pt x="18" y="90"/>
                  </a:lnTo>
                  <a:lnTo>
                    <a:pt x="12" y="108"/>
                  </a:lnTo>
                  <a:lnTo>
                    <a:pt x="6" y="126"/>
                  </a:lnTo>
                  <a:lnTo>
                    <a:pt x="3" y="146"/>
                  </a:lnTo>
                  <a:lnTo>
                    <a:pt x="0" y="168"/>
                  </a:lnTo>
                  <a:lnTo>
                    <a:pt x="0" y="192"/>
                  </a:lnTo>
                  <a:lnTo>
                    <a:pt x="0" y="672"/>
                  </a:lnTo>
                  <a:lnTo>
                    <a:pt x="0" y="695"/>
                  </a:lnTo>
                  <a:lnTo>
                    <a:pt x="3" y="717"/>
                  </a:lnTo>
                  <a:lnTo>
                    <a:pt x="6" y="737"/>
                  </a:lnTo>
                  <a:lnTo>
                    <a:pt x="12" y="756"/>
                  </a:lnTo>
                  <a:lnTo>
                    <a:pt x="18" y="773"/>
                  </a:lnTo>
                  <a:lnTo>
                    <a:pt x="27" y="789"/>
                  </a:lnTo>
                  <a:lnTo>
                    <a:pt x="36" y="803"/>
                  </a:lnTo>
                  <a:lnTo>
                    <a:pt x="48" y="816"/>
                  </a:lnTo>
                  <a:lnTo>
                    <a:pt x="60" y="827"/>
                  </a:lnTo>
                  <a:lnTo>
                    <a:pt x="75" y="837"/>
                  </a:lnTo>
                  <a:lnTo>
                    <a:pt x="90" y="845"/>
                  </a:lnTo>
                  <a:lnTo>
                    <a:pt x="108" y="852"/>
                  </a:lnTo>
                  <a:lnTo>
                    <a:pt x="126" y="857"/>
                  </a:lnTo>
                  <a:lnTo>
                    <a:pt x="147" y="861"/>
                  </a:lnTo>
                  <a:lnTo>
                    <a:pt x="168" y="863"/>
                  </a:lnTo>
                  <a:lnTo>
                    <a:pt x="192" y="864"/>
                  </a:lnTo>
                  <a:lnTo>
                    <a:pt x="6432" y="864"/>
                  </a:lnTo>
                  <a:lnTo>
                    <a:pt x="6437" y="863"/>
                  </a:lnTo>
                  <a:lnTo>
                    <a:pt x="6443" y="863"/>
                  </a:lnTo>
                  <a:lnTo>
                    <a:pt x="6455" y="863"/>
                  </a:lnTo>
                  <a:lnTo>
                    <a:pt x="6476" y="861"/>
                  </a:lnTo>
                  <a:lnTo>
                    <a:pt x="6486" y="858"/>
                  </a:lnTo>
                  <a:lnTo>
                    <a:pt x="6491" y="857"/>
                  </a:lnTo>
                  <a:lnTo>
                    <a:pt x="6497" y="857"/>
                  </a:lnTo>
                  <a:lnTo>
                    <a:pt x="6516" y="852"/>
                  </a:lnTo>
                  <a:lnTo>
                    <a:pt x="6533" y="845"/>
                  </a:lnTo>
                  <a:lnTo>
                    <a:pt x="6540" y="840"/>
                  </a:lnTo>
                  <a:lnTo>
                    <a:pt x="6544" y="838"/>
                  </a:lnTo>
                  <a:lnTo>
                    <a:pt x="6548" y="837"/>
                  </a:lnTo>
                  <a:lnTo>
                    <a:pt x="6563" y="827"/>
                  </a:lnTo>
                  <a:lnTo>
                    <a:pt x="6565" y="823"/>
                  </a:lnTo>
                  <a:lnTo>
                    <a:pt x="6569" y="821"/>
                  </a:lnTo>
                  <a:lnTo>
                    <a:pt x="6576" y="816"/>
                  </a:lnTo>
                  <a:lnTo>
                    <a:pt x="6581" y="809"/>
                  </a:lnTo>
                  <a:lnTo>
                    <a:pt x="6583" y="805"/>
                  </a:lnTo>
                  <a:lnTo>
                    <a:pt x="6587" y="803"/>
                  </a:lnTo>
                  <a:lnTo>
                    <a:pt x="6596" y="789"/>
                  </a:lnTo>
                  <a:lnTo>
                    <a:pt x="6598" y="784"/>
                  </a:lnTo>
                  <a:lnTo>
                    <a:pt x="6600" y="780"/>
                  </a:lnTo>
                  <a:lnTo>
                    <a:pt x="6605" y="773"/>
                  </a:lnTo>
                  <a:lnTo>
                    <a:pt x="6612" y="756"/>
                  </a:lnTo>
                  <a:lnTo>
                    <a:pt x="6617" y="737"/>
                  </a:lnTo>
                  <a:lnTo>
                    <a:pt x="6617" y="731"/>
                  </a:lnTo>
                  <a:lnTo>
                    <a:pt x="6618" y="726"/>
                  </a:lnTo>
                  <a:lnTo>
                    <a:pt x="6620" y="717"/>
                  </a:lnTo>
                  <a:lnTo>
                    <a:pt x="6623" y="695"/>
                  </a:lnTo>
                  <a:lnTo>
                    <a:pt x="6623" y="683"/>
                  </a:lnTo>
                  <a:lnTo>
                    <a:pt x="6623" y="677"/>
                  </a:lnTo>
                  <a:lnTo>
                    <a:pt x="6624" y="672"/>
                  </a:lnTo>
                  <a:close/>
                </a:path>
              </a:pathLst>
            </a:custGeom>
            <a:gradFill rotWithShape="1">
              <a:gsLst>
                <a:gs pos="0">
                  <a:srgbClr val="B5121B">
                    <a:gamma/>
                    <a:shade val="46275"/>
                    <a:invGamma/>
                  </a:srgbClr>
                </a:gs>
                <a:gs pos="50000">
                  <a:srgbClr val="B5121B"/>
                </a:gs>
                <a:gs pos="100000">
                  <a:srgbClr val="B5121B">
                    <a:gamma/>
                    <a:shade val="46275"/>
                    <a:invGamma/>
                  </a:srgbClr>
                </a:gs>
              </a:gsLst>
              <a:lin ang="5400000" scaled="1"/>
            </a:gradFill>
            <a:ln w="15875" cap="flat" cmpd="sng">
              <a:solidFill>
                <a:schemeClr val="accent1"/>
              </a:solidFill>
              <a:prstDash val="solid"/>
              <a:round/>
              <a:headEnd/>
              <a:tailEnd/>
            </a:ln>
            <a:effectLst/>
          </p:spPr>
          <p:txBody>
            <a:bodyPr tIns="0" bIns="0" anchor="ctr"/>
            <a:lstStyle/>
            <a:p>
              <a:endParaRPr lang="en-US" sz="1400"/>
            </a:p>
          </p:txBody>
        </p:sp>
        <p:sp>
          <p:nvSpPr>
            <p:cNvPr id="18" name="Freeform 89"/>
            <p:cNvSpPr>
              <a:spLocks/>
            </p:cNvSpPr>
            <p:nvPr/>
          </p:nvSpPr>
          <p:spPr bwMode="auto">
            <a:xfrm>
              <a:off x="2542324" y="1392398"/>
              <a:ext cx="26141" cy="22407"/>
            </a:xfrm>
            <a:custGeom>
              <a:avLst/>
              <a:gdLst/>
              <a:ahLst/>
              <a:cxnLst>
                <a:cxn ang="0">
                  <a:pos x="48" y="24"/>
                </a:cxn>
                <a:cxn ang="0">
                  <a:pos x="47" y="24"/>
                </a:cxn>
                <a:cxn ang="0">
                  <a:pos x="47" y="25"/>
                </a:cxn>
                <a:cxn ang="0">
                  <a:pos x="47" y="28"/>
                </a:cxn>
                <a:cxn ang="0">
                  <a:pos x="46" y="33"/>
                </a:cxn>
                <a:cxn ang="0">
                  <a:pos x="43" y="36"/>
                </a:cxn>
                <a:cxn ang="0">
                  <a:pos x="41" y="41"/>
                </a:cxn>
                <a:cxn ang="0">
                  <a:pos x="36" y="43"/>
                </a:cxn>
                <a:cxn ang="0">
                  <a:pos x="33" y="46"/>
                </a:cxn>
                <a:cxn ang="0">
                  <a:pos x="28" y="47"/>
                </a:cxn>
                <a:cxn ang="0">
                  <a:pos x="25" y="47"/>
                </a:cxn>
                <a:cxn ang="0">
                  <a:pos x="24" y="47"/>
                </a:cxn>
                <a:cxn ang="0">
                  <a:pos x="24" y="48"/>
                </a:cxn>
                <a:cxn ang="0">
                  <a:pos x="15" y="46"/>
                </a:cxn>
                <a:cxn ang="0">
                  <a:pos x="7" y="41"/>
                </a:cxn>
                <a:cxn ang="0">
                  <a:pos x="1" y="33"/>
                </a:cxn>
                <a:cxn ang="0">
                  <a:pos x="0" y="24"/>
                </a:cxn>
                <a:cxn ang="0">
                  <a:pos x="1" y="15"/>
                </a:cxn>
                <a:cxn ang="0">
                  <a:pos x="7" y="7"/>
                </a:cxn>
                <a:cxn ang="0">
                  <a:pos x="15" y="1"/>
                </a:cxn>
                <a:cxn ang="0">
                  <a:pos x="24" y="0"/>
                </a:cxn>
                <a:cxn ang="0">
                  <a:pos x="33" y="1"/>
                </a:cxn>
                <a:cxn ang="0">
                  <a:pos x="41" y="7"/>
                </a:cxn>
                <a:cxn ang="0">
                  <a:pos x="46" y="15"/>
                </a:cxn>
                <a:cxn ang="0">
                  <a:pos x="48" y="24"/>
                </a:cxn>
              </a:cxnLst>
              <a:rect l="0" t="0" r="r" b="b"/>
              <a:pathLst>
                <a:path w="48" h="48">
                  <a:moveTo>
                    <a:pt x="48" y="24"/>
                  </a:moveTo>
                  <a:lnTo>
                    <a:pt x="47" y="24"/>
                  </a:lnTo>
                  <a:lnTo>
                    <a:pt x="47" y="25"/>
                  </a:lnTo>
                  <a:lnTo>
                    <a:pt x="47" y="28"/>
                  </a:lnTo>
                  <a:lnTo>
                    <a:pt x="46" y="33"/>
                  </a:lnTo>
                  <a:lnTo>
                    <a:pt x="43" y="36"/>
                  </a:lnTo>
                  <a:lnTo>
                    <a:pt x="41" y="41"/>
                  </a:lnTo>
                  <a:lnTo>
                    <a:pt x="36" y="43"/>
                  </a:lnTo>
                  <a:lnTo>
                    <a:pt x="33" y="46"/>
                  </a:lnTo>
                  <a:lnTo>
                    <a:pt x="28" y="47"/>
                  </a:lnTo>
                  <a:lnTo>
                    <a:pt x="25" y="47"/>
                  </a:lnTo>
                  <a:lnTo>
                    <a:pt x="24" y="47"/>
                  </a:lnTo>
                  <a:lnTo>
                    <a:pt x="24" y="48"/>
                  </a:lnTo>
                  <a:lnTo>
                    <a:pt x="15" y="46"/>
                  </a:lnTo>
                  <a:lnTo>
                    <a:pt x="7" y="41"/>
                  </a:lnTo>
                  <a:lnTo>
                    <a:pt x="1" y="33"/>
                  </a:lnTo>
                  <a:lnTo>
                    <a:pt x="0" y="24"/>
                  </a:lnTo>
                  <a:lnTo>
                    <a:pt x="1" y="15"/>
                  </a:lnTo>
                  <a:lnTo>
                    <a:pt x="7" y="7"/>
                  </a:lnTo>
                  <a:lnTo>
                    <a:pt x="15" y="1"/>
                  </a:lnTo>
                  <a:lnTo>
                    <a:pt x="24" y="0"/>
                  </a:lnTo>
                  <a:lnTo>
                    <a:pt x="33" y="1"/>
                  </a:lnTo>
                  <a:lnTo>
                    <a:pt x="41" y="7"/>
                  </a:lnTo>
                  <a:lnTo>
                    <a:pt x="46" y="15"/>
                  </a:lnTo>
                  <a:lnTo>
                    <a:pt x="48" y="24"/>
                  </a:lnTo>
                  <a:close/>
                </a:path>
              </a:pathLst>
            </a:custGeom>
            <a:solidFill>
              <a:srgbClr val="333333"/>
            </a:solidFill>
            <a:ln w="9525">
              <a:noFill/>
              <a:round/>
              <a:headEnd/>
              <a:tailEnd/>
            </a:ln>
          </p:spPr>
          <p:txBody>
            <a:bodyPr/>
            <a:lstStyle/>
            <a:p>
              <a:endParaRPr lang="en-US" sz="1400"/>
            </a:p>
          </p:txBody>
        </p:sp>
        <p:sp>
          <p:nvSpPr>
            <p:cNvPr id="19" name="Freeform 90"/>
            <p:cNvSpPr>
              <a:spLocks/>
            </p:cNvSpPr>
            <p:nvPr/>
          </p:nvSpPr>
          <p:spPr bwMode="auto">
            <a:xfrm>
              <a:off x="2488797" y="1392398"/>
              <a:ext cx="26141" cy="22407"/>
            </a:xfrm>
            <a:custGeom>
              <a:avLst/>
              <a:gdLst/>
              <a:ahLst/>
              <a:cxnLst>
                <a:cxn ang="0">
                  <a:pos x="48" y="24"/>
                </a:cxn>
                <a:cxn ang="0">
                  <a:pos x="47" y="24"/>
                </a:cxn>
                <a:cxn ang="0">
                  <a:pos x="47" y="25"/>
                </a:cxn>
                <a:cxn ang="0">
                  <a:pos x="47" y="28"/>
                </a:cxn>
                <a:cxn ang="0">
                  <a:pos x="46" y="33"/>
                </a:cxn>
                <a:cxn ang="0">
                  <a:pos x="43" y="36"/>
                </a:cxn>
                <a:cxn ang="0">
                  <a:pos x="41" y="41"/>
                </a:cxn>
                <a:cxn ang="0">
                  <a:pos x="36" y="43"/>
                </a:cxn>
                <a:cxn ang="0">
                  <a:pos x="33" y="46"/>
                </a:cxn>
                <a:cxn ang="0">
                  <a:pos x="28" y="47"/>
                </a:cxn>
                <a:cxn ang="0">
                  <a:pos x="25" y="47"/>
                </a:cxn>
                <a:cxn ang="0">
                  <a:pos x="24" y="47"/>
                </a:cxn>
                <a:cxn ang="0">
                  <a:pos x="24" y="48"/>
                </a:cxn>
                <a:cxn ang="0">
                  <a:pos x="15" y="46"/>
                </a:cxn>
                <a:cxn ang="0">
                  <a:pos x="7" y="41"/>
                </a:cxn>
                <a:cxn ang="0">
                  <a:pos x="1" y="33"/>
                </a:cxn>
                <a:cxn ang="0">
                  <a:pos x="0" y="24"/>
                </a:cxn>
                <a:cxn ang="0">
                  <a:pos x="1" y="15"/>
                </a:cxn>
                <a:cxn ang="0">
                  <a:pos x="7" y="7"/>
                </a:cxn>
                <a:cxn ang="0">
                  <a:pos x="15" y="1"/>
                </a:cxn>
                <a:cxn ang="0">
                  <a:pos x="24" y="0"/>
                </a:cxn>
                <a:cxn ang="0">
                  <a:pos x="33" y="1"/>
                </a:cxn>
                <a:cxn ang="0">
                  <a:pos x="41" y="7"/>
                </a:cxn>
                <a:cxn ang="0">
                  <a:pos x="46" y="15"/>
                </a:cxn>
                <a:cxn ang="0">
                  <a:pos x="48" y="24"/>
                </a:cxn>
              </a:cxnLst>
              <a:rect l="0" t="0" r="r" b="b"/>
              <a:pathLst>
                <a:path w="48" h="48">
                  <a:moveTo>
                    <a:pt x="48" y="24"/>
                  </a:moveTo>
                  <a:lnTo>
                    <a:pt x="47" y="24"/>
                  </a:lnTo>
                  <a:lnTo>
                    <a:pt x="47" y="25"/>
                  </a:lnTo>
                  <a:lnTo>
                    <a:pt x="47" y="28"/>
                  </a:lnTo>
                  <a:lnTo>
                    <a:pt x="46" y="33"/>
                  </a:lnTo>
                  <a:lnTo>
                    <a:pt x="43" y="36"/>
                  </a:lnTo>
                  <a:lnTo>
                    <a:pt x="41" y="41"/>
                  </a:lnTo>
                  <a:lnTo>
                    <a:pt x="36" y="43"/>
                  </a:lnTo>
                  <a:lnTo>
                    <a:pt x="33" y="46"/>
                  </a:lnTo>
                  <a:lnTo>
                    <a:pt x="28" y="47"/>
                  </a:lnTo>
                  <a:lnTo>
                    <a:pt x="25" y="47"/>
                  </a:lnTo>
                  <a:lnTo>
                    <a:pt x="24" y="47"/>
                  </a:lnTo>
                  <a:lnTo>
                    <a:pt x="24" y="48"/>
                  </a:lnTo>
                  <a:lnTo>
                    <a:pt x="15" y="46"/>
                  </a:lnTo>
                  <a:lnTo>
                    <a:pt x="7" y="41"/>
                  </a:lnTo>
                  <a:lnTo>
                    <a:pt x="1" y="33"/>
                  </a:lnTo>
                  <a:lnTo>
                    <a:pt x="0" y="24"/>
                  </a:lnTo>
                  <a:lnTo>
                    <a:pt x="1" y="15"/>
                  </a:lnTo>
                  <a:lnTo>
                    <a:pt x="7" y="7"/>
                  </a:lnTo>
                  <a:lnTo>
                    <a:pt x="15" y="1"/>
                  </a:lnTo>
                  <a:lnTo>
                    <a:pt x="24" y="0"/>
                  </a:lnTo>
                  <a:lnTo>
                    <a:pt x="33" y="1"/>
                  </a:lnTo>
                  <a:lnTo>
                    <a:pt x="41" y="7"/>
                  </a:lnTo>
                  <a:lnTo>
                    <a:pt x="46" y="15"/>
                  </a:lnTo>
                  <a:lnTo>
                    <a:pt x="48" y="24"/>
                  </a:lnTo>
                  <a:close/>
                </a:path>
              </a:pathLst>
            </a:custGeom>
            <a:solidFill>
              <a:srgbClr val="333333"/>
            </a:solidFill>
            <a:ln w="9525">
              <a:noFill/>
              <a:round/>
              <a:headEnd/>
              <a:tailEnd/>
            </a:ln>
          </p:spPr>
          <p:txBody>
            <a:bodyPr/>
            <a:lstStyle/>
            <a:p>
              <a:endParaRPr lang="en-US" sz="1400"/>
            </a:p>
          </p:txBody>
        </p:sp>
        <p:sp>
          <p:nvSpPr>
            <p:cNvPr id="20" name="Freeform 91"/>
            <p:cNvSpPr>
              <a:spLocks/>
            </p:cNvSpPr>
            <p:nvPr/>
          </p:nvSpPr>
          <p:spPr bwMode="auto">
            <a:xfrm>
              <a:off x="2435270" y="1392398"/>
              <a:ext cx="26141" cy="22407"/>
            </a:xfrm>
            <a:custGeom>
              <a:avLst/>
              <a:gdLst/>
              <a:ahLst/>
              <a:cxnLst>
                <a:cxn ang="0">
                  <a:pos x="48" y="24"/>
                </a:cxn>
                <a:cxn ang="0">
                  <a:pos x="47" y="24"/>
                </a:cxn>
                <a:cxn ang="0">
                  <a:pos x="47" y="25"/>
                </a:cxn>
                <a:cxn ang="0">
                  <a:pos x="47" y="28"/>
                </a:cxn>
                <a:cxn ang="0">
                  <a:pos x="46" y="33"/>
                </a:cxn>
                <a:cxn ang="0">
                  <a:pos x="43" y="36"/>
                </a:cxn>
                <a:cxn ang="0">
                  <a:pos x="41" y="41"/>
                </a:cxn>
                <a:cxn ang="0">
                  <a:pos x="36" y="43"/>
                </a:cxn>
                <a:cxn ang="0">
                  <a:pos x="33" y="46"/>
                </a:cxn>
                <a:cxn ang="0">
                  <a:pos x="28" y="47"/>
                </a:cxn>
                <a:cxn ang="0">
                  <a:pos x="25" y="47"/>
                </a:cxn>
                <a:cxn ang="0">
                  <a:pos x="24" y="47"/>
                </a:cxn>
                <a:cxn ang="0">
                  <a:pos x="24" y="48"/>
                </a:cxn>
                <a:cxn ang="0">
                  <a:pos x="15" y="46"/>
                </a:cxn>
                <a:cxn ang="0">
                  <a:pos x="7" y="41"/>
                </a:cxn>
                <a:cxn ang="0">
                  <a:pos x="1" y="33"/>
                </a:cxn>
                <a:cxn ang="0">
                  <a:pos x="0" y="24"/>
                </a:cxn>
                <a:cxn ang="0">
                  <a:pos x="1" y="15"/>
                </a:cxn>
                <a:cxn ang="0">
                  <a:pos x="7" y="7"/>
                </a:cxn>
                <a:cxn ang="0">
                  <a:pos x="15" y="1"/>
                </a:cxn>
                <a:cxn ang="0">
                  <a:pos x="24" y="0"/>
                </a:cxn>
                <a:cxn ang="0">
                  <a:pos x="33" y="1"/>
                </a:cxn>
                <a:cxn ang="0">
                  <a:pos x="41" y="7"/>
                </a:cxn>
                <a:cxn ang="0">
                  <a:pos x="46" y="15"/>
                </a:cxn>
                <a:cxn ang="0">
                  <a:pos x="48" y="24"/>
                </a:cxn>
              </a:cxnLst>
              <a:rect l="0" t="0" r="r" b="b"/>
              <a:pathLst>
                <a:path w="48" h="48">
                  <a:moveTo>
                    <a:pt x="48" y="24"/>
                  </a:moveTo>
                  <a:lnTo>
                    <a:pt x="47" y="24"/>
                  </a:lnTo>
                  <a:lnTo>
                    <a:pt x="47" y="25"/>
                  </a:lnTo>
                  <a:lnTo>
                    <a:pt x="47" y="28"/>
                  </a:lnTo>
                  <a:lnTo>
                    <a:pt x="46" y="33"/>
                  </a:lnTo>
                  <a:lnTo>
                    <a:pt x="43" y="36"/>
                  </a:lnTo>
                  <a:lnTo>
                    <a:pt x="41" y="41"/>
                  </a:lnTo>
                  <a:lnTo>
                    <a:pt x="36" y="43"/>
                  </a:lnTo>
                  <a:lnTo>
                    <a:pt x="33" y="46"/>
                  </a:lnTo>
                  <a:lnTo>
                    <a:pt x="28" y="47"/>
                  </a:lnTo>
                  <a:lnTo>
                    <a:pt x="25" y="47"/>
                  </a:lnTo>
                  <a:lnTo>
                    <a:pt x="24" y="47"/>
                  </a:lnTo>
                  <a:lnTo>
                    <a:pt x="24" y="48"/>
                  </a:lnTo>
                  <a:lnTo>
                    <a:pt x="15" y="46"/>
                  </a:lnTo>
                  <a:lnTo>
                    <a:pt x="7" y="41"/>
                  </a:lnTo>
                  <a:lnTo>
                    <a:pt x="1" y="33"/>
                  </a:lnTo>
                  <a:lnTo>
                    <a:pt x="0" y="24"/>
                  </a:lnTo>
                  <a:lnTo>
                    <a:pt x="1" y="15"/>
                  </a:lnTo>
                  <a:lnTo>
                    <a:pt x="7" y="7"/>
                  </a:lnTo>
                  <a:lnTo>
                    <a:pt x="15" y="1"/>
                  </a:lnTo>
                  <a:lnTo>
                    <a:pt x="24" y="0"/>
                  </a:lnTo>
                  <a:lnTo>
                    <a:pt x="33" y="1"/>
                  </a:lnTo>
                  <a:lnTo>
                    <a:pt x="41" y="7"/>
                  </a:lnTo>
                  <a:lnTo>
                    <a:pt x="46" y="15"/>
                  </a:lnTo>
                  <a:lnTo>
                    <a:pt x="48" y="24"/>
                  </a:lnTo>
                  <a:close/>
                </a:path>
              </a:pathLst>
            </a:custGeom>
            <a:solidFill>
              <a:srgbClr val="333333"/>
            </a:solidFill>
            <a:ln w="9525">
              <a:noFill/>
              <a:round/>
              <a:headEnd/>
              <a:tailEnd/>
            </a:ln>
          </p:spPr>
          <p:txBody>
            <a:bodyPr/>
            <a:lstStyle/>
            <a:p>
              <a:endParaRPr lang="en-US" sz="1400"/>
            </a:p>
          </p:txBody>
        </p:sp>
        <p:sp>
          <p:nvSpPr>
            <p:cNvPr id="21" name="Freeform 92"/>
            <p:cNvSpPr>
              <a:spLocks/>
            </p:cNvSpPr>
            <p:nvPr/>
          </p:nvSpPr>
          <p:spPr bwMode="auto">
            <a:xfrm>
              <a:off x="2381743" y="1392398"/>
              <a:ext cx="26141" cy="22407"/>
            </a:xfrm>
            <a:custGeom>
              <a:avLst/>
              <a:gdLst/>
              <a:ahLst/>
              <a:cxnLst>
                <a:cxn ang="0">
                  <a:pos x="48" y="24"/>
                </a:cxn>
                <a:cxn ang="0">
                  <a:pos x="47" y="24"/>
                </a:cxn>
                <a:cxn ang="0">
                  <a:pos x="47" y="25"/>
                </a:cxn>
                <a:cxn ang="0">
                  <a:pos x="47" y="28"/>
                </a:cxn>
                <a:cxn ang="0">
                  <a:pos x="46" y="33"/>
                </a:cxn>
                <a:cxn ang="0">
                  <a:pos x="43" y="36"/>
                </a:cxn>
                <a:cxn ang="0">
                  <a:pos x="41" y="41"/>
                </a:cxn>
                <a:cxn ang="0">
                  <a:pos x="36" y="43"/>
                </a:cxn>
                <a:cxn ang="0">
                  <a:pos x="33" y="46"/>
                </a:cxn>
                <a:cxn ang="0">
                  <a:pos x="28" y="47"/>
                </a:cxn>
                <a:cxn ang="0">
                  <a:pos x="25" y="47"/>
                </a:cxn>
                <a:cxn ang="0">
                  <a:pos x="24" y="47"/>
                </a:cxn>
                <a:cxn ang="0">
                  <a:pos x="24" y="48"/>
                </a:cxn>
                <a:cxn ang="0">
                  <a:pos x="15" y="46"/>
                </a:cxn>
                <a:cxn ang="0">
                  <a:pos x="7" y="41"/>
                </a:cxn>
                <a:cxn ang="0">
                  <a:pos x="1" y="33"/>
                </a:cxn>
                <a:cxn ang="0">
                  <a:pos x="0" y="24"/>
                </a:cxn>
                <a:cxn ang="0">
                  <a:pos x="1" y="15"/>
                </a:cxn>
                <a:cxn ang="0">
                  <a:pos x="7" y="7"/>
                </a:cxn>
                <a:cxn ang="0">
                  <a:pos x="15" y="1"/>
                </a:cxn>
                <a:cxn ang="0">
                  <a:pos x="24" y="0"/>
                </a:cxn>
                <a:cxn ang="0">
                  <a:pos x="33" y="1"/>
                </a:cxn>
                <a:cxn ang="0">
                  <a:pos x="41" y="7"/>
                </a:cxn>
                <a:cxn ang="0">
                  <a:pos x="46" y="15"/>
                </a:cxn>
                <a:cxn ang="0">
                  <a:pos x="48" y="24"/>
                </a:cxn>
              </a:cxnLst>
              <a:rect l="0" t="0" r="r" b="b"/>
              <a:pathLst>
                <a:path w="48" h="48">
                  <a:moveTo>
                    <a:pt x="48" y="24"/>
                  </a:moveTo>
                  <a:lnTo>
                    <a:pt x="47" y="24"/>
                  </a:lnTo>
                  <a:lnTo>
                    <a:pt x="47" y="25"/>
                  </a:lnTo>
                  <a:lnTo>
                    <a:pt x="47" y="28"/>
                  </a:lnTo>
                  <a:lnTo>
                    <a:pt x="46" y="33"/>
                  </a:lnTo>
                  <a:lnTo>
                    <a:pt x="43" y="36"/>
                  </a:lnTo>
                  <a:lnTo>
                    <a:pt x="41" y="41"/>
                  </a:lnTo>
                  <a:lnTo>
                    <a:pt x="36" y="43"/>
                  </a:lnTo>
                  <a:lnTo>
                    <a:pt x="33" y="46"/>
                  </a:lnTo>
                  <a:lnTo>
                    <a:pt x="28" y="47"/>
                  </a:lnTo>
                  <a:lnTo>
                    <a:pt x="25" y="47"/>
                  </a:lnTo>
                  <a:lnTo>
                    <a:pt x="24" y="47"/>
                  </a:lnTo>
                  <a:lnTo>
                    <a:pt x="24" y="48"/>
                  </a:lnTo>
                  <a:lnTo>
                    <a:pt x="15" y="46"/>
                  </a:lnTo>
                  <a:lnTo>
                    <a:pt x="7" y="41"/>
                  </a:lnTo>
                  <a:lnTo>
                    <a:pt x="1" y="33"/>
                  </a:lnTo>
                  <a:lnTo>
                    <a:pt x="0" y="24"/>
                  </a:lnTo>
                  <a:lnTo>
                    <a:pt x="1" y="15"/>
                  </a:lnTo>
                  <a:lnTo>
                    <a:pt x="7" y="7"/>
                  </a:lnTo>
                  <a:lnTo>
                    <a:pt x="15" y="1"/>
                  </a:lnTo>
                  <a:lnTo>
                    <a:pt x="24" y="0"/>
                  </a:lnTo>
                  <a:lnTo>
                    <a:pt x="33" y="1"/>
                  </a:lnTo>
                  <a:lnTo>
                    <a:pt x="41" y="7"/>
                  </a:lnTo>
                  <a:lnTo>
                    <a:pt x="46" y="15"/>
                  </a:lnTo>
                  <a:lnTo>
                    <a:pt x="48" y="24"/>
                  </a:lnTo>
                  <a:close/>
                </a:path>
              </a:pathLst>
            </a:custGeom>
            <a:solidFill>
              <a:srgbClr val="333333"/>
            </a:solidFill>
            <a:ln w="9525">
              <a:noFill/>
              <a:round/>
              <a:headEnd/>
              <a:tailEnd/>
            </a:ln>
          </p:spPr>
          <p:txBody>
            <a:bodyPr/>
            <a:lstStyle/>
            <a:p>
              <a:endParaRPr lang="en-US" sz="1400"/>
            </a:p>
          </p:txBody>
        </p:sp>
        <p:sp>
          <p:nvSpPr>
            <p:cNvPr id="22" name="Freeform 93"/>
            <p:cNvSpPr>
              <a:spLocks/>
            </p:cNvSpPr>
            <p:nvPr/>
          </p:nvSpPr>
          <p:spPr bwMode="auto">
            <a:xfrm>
              <a:off x="2328216" y="1392398"/>
              <a:ext cx="26141" cy="22407"/>
            </a:xfrm>
            <a:custGeom>
              <a:avLst/>
              <a:gdLst/>
              <a:ahLst/>
              <a:cxnLst>
                <a:cxn ang="0">
                  <a:pos x="48" y="24"/>
                </a:cxn>
                <a:cxn ang="0">
                  <a:pos x="47" y="24"/>
                </a:cxn>
                <a:cxn ang="0">
                  <a:pos x="47" y="25"/>
                </a:cxn>
                <a:cxn ang="0">
                  <a:pos x="47" y="28"/>
                </a:cxn>
                <a:cxn ang="0">
                  <a:pos x="46" y="33"/>
                </a:cxn>
                <a:cxn ang="0">
                  <a:pos x="43" y="36"/>
                </a:cxn>
                <a:cxn ang="0">
                  <a:pos x="41" y="41"/>
                </a:cxn>
                <a:cxn ang="0">
                  <a:pos x="36" y="43"/>
                </a:cxn>
                <a:cxn ang="0">
                  <a:pos x="33" y="46"/>
                </a:cxn>
                <a:cxn ang="0">
                  <a:pos x="28" y="47"/>
                </a:cxn>
                <a:cxn ang="0">
                  <a:pos x="25" y="47"/>
                </a:cxn>
                <a:cxn ang="0">
                  <a:pos x="24" y="47"/>
                </a:cxn>
                <a:cxn ang="0">
                  <a:pos x="24" y="48"/>
                </a:cxn>
                <a:cxn ang="0">
                  <a:pos x="15" y="46"/>
                </a:cxn>
                <a:cxn ang="0">
                  <a:pos x="7" y="41"/>
                </a:cxn>
                <a:cxn ang="0">
                  <a:pos x="1" y="33"/>
                </a:cxn>
                <a:cxn ang="0">
                  <a:pos x="0" y="24"/>
                </a:cxn>
                <a:cxn ang="0">
                  <a:pos x="1" y="15"/>
                </a:cxn>
                <a:cxn ang="0">
                  <a:pos x="7" y="7"/>
                </a:cxn>
                <a:cxn ang="0">
                  <a:pos x="15" y="1"/>
                </a:cxn>
                <a:cxn ang="0">
                  <a:pos x="24" y="0"/>
                </a:cxn>
                <a:cxn ang="0">
                  <a:pos x="33" y="1"/>
                </a:cxn>
                <a:cxn ang="0">
                  <a:pos x="41" y="7"/>
                </a:cxn>
                <a:cxn ang="0">
                  <a:pos x="46" y="15"/>
                </a:cxn>
                <a:cxn ang="0">
                  <a:pos x="48" y="24"/>
                </a:cxn>
              </a:cxnLst>
              <a:rect l="0" t="0" r="r" b="b"/>
              <a:pathLst>
                <a:path w="48" h="48">
                  <a:moveTo>
                    <a:pt x="48" y="24"/>
                  </a:moveTo>
                  <a:lnTo>
                    <a:pt x="47" y="24"/>
                  </a:lnTo>
                  <a:lnTo>
                    <a:pt x="47" y="25"/>
                  </a:lnTo>
                  <a:lnTo>
                    <a:pt x="47" y="28"/>
                  </a:lnTo>
                  <a:lnTo>
                    <a:pt x="46" y="33"/>
                  </a:lnTo>
                  <a:lnTo>
                    <a:pt x="43" y="36"/>
                  </a:lnTo>
                  <a:lnTo>
                    <a:pt x="41" y="41"/>
                  </a:lnTo>
                  <a:lnTo>
                    <a:pt x="36" y="43"/>
                  </a:lnTo>
                  <a:lnTo>
                    <a:pt x="33" y="46"/>
                  </a:lnTo>
                  <a:lnTo>
                    <a:pt x="28" y="47"/>
                  </a:lnTo>
                  <a:lnTo>
                    <a:pt x="25" y="47"/>
                  </a:lnTo>
                  <a:lnTo>
                    <a:pt x="24" y="47"/>
                  </a:lnTo>
                  <a:lnTo>
                    <a:pt x="24" y="48"/>
                  </a:lnTo>
                  <a:lnTo>
                    <a:pt x="15" y="46"/>
                  </a:lnTo>
                  <a:lnTo>
                    <a:pt x="7" y="41"/>
                  </a:lnTo>
                  <a:lnTo>
                    <a:pt x="1" y="33"/>
                  </a:lnTo>
                  <a:lnTo>
                    <a:pt x="0" y="24"/>
                  </a:lnTo>
                  <a:lnTo>
                    <a:pt x="1" y="15"/>
                  </a:lnTo>
                  <a:lnTo>
                    <a:pt x="7" y="7"/>
                  </a:lnTo>
                  <a:lnTo>
                    <a:pt x="15" y="1"/>
                  </a:lnTo>
                  <a:lnTo>
                    <a:pt x="24" y="0"/>
                  </a:lnTo>
                  <a:lnTo>
                    <a:pt x="33" y="1"/>
                  </a:lnTo>
                  <a:lnTo>
                    <a:pt x="41" y="7"/>
                  </a:lnTo>
                  <a:lnTo>
                    <a:pt x="46" y="15"/>
                  </a:lnTo>
                  <a:lnTo>
                    <a:pt x="48" y="24"/>
                  </a:lnTo>
                  <a:close/>
                </a:path>
              </a:pathLst>
            </a:custGeom>
            <a:solidFill>
              <a:srgbClr val="333333"/>
            </a:solidFill>
            <a:ln w="9525">
              <a:noFill/>
              <a:round/>
              <a:headEnd/>
              <a:tailEnd/>
            </a:ln>
          </p:spPr>
          <p:txBody>
            <a:bodyPr/>
            <a:lstStyle/>
            <a:p>
              <a:endParaRPr lang="en-US" sz="1400"/>
            </a:p>
          </p:txBody>
        </p:sp>
        <p:sp>
          <p:nvSpPr>
            <p:cNvPr id="23" name="Freeform 94"/>
            <p:cNvSpPr>
              <a:spLocks/>
            </p:cNvSpPr>
            <p:nvPr/>
          </p:nvSpPr>
          <p:spPr bwMode="auto">
            <a:xfrm>
              <a:off x="2274689" y="1392398"/>
              <a:ext cx="26141" cy="22407"/>
            </a:xfrm>
            <a:custGeom>
              <a:avLst/>
              <a:gdLst/>
              <a:ahLst/>
              <a:cxnLst>
                <a:cxn ang="0">
                  <a:pos x="48" y="24"/>
                </a:cxn>
                <a:cxn ang="0">
                  <a:pos x="47" y="24"/>
                </a:cxn>
                <a:cxn ang="0">
                  <a:pos x="47" y="25"/>
                </a:cxn>
                <a:cxn ang="0">
                  <a:pos x="47" y="28"/>
                </a:cxn>
                <a:cxn ang="0">
                  <a:pos x="46" y="33"/>
                </a:cxn>
                <a:cxn ang="0">
                  <a:pos x="43" y="36"/>
                </a:cxn>
                <a:cxn ang="0">
                  <a:pos x="41" y="41"/>
                </a:cxn>
                <a:cxn ang="0">
                  <a:pos x="36" y="43"/>
                </a:cxn>
                <a:cxn ang="0">
                  <a:pos x="33" y="46"/>
                </a:cxn>
                <a:cxn ang="0">
                  <a:pos x="28" y="47"/>
                </a:cxn>
                <a:cxn ang="0">
                  <a:pos x="25" y="47"/>
                </a:cxn>
                <a:cxn ang="0">
                  <a:pos x="24" y="47"/>
                </a:cxn>
                <a:cxn ang="0">
                  <a:pos x="24" y="48"/>
                </a:cxn>
                <a:cxn ang="0">
                  <a:pos x="15" y="46"/>
                </a:cxn>
                <a:cxn ang="0">
                  <a:pos x="7" y="41"/>
                </a:cxn>
                <a:cxn ang="0">
                  <a:pos x="1" y="33"/>
                </a:cxn>
                <a:cxn ang="0">
                  <a:pos x="0" y="24"/>
                </a:cxn>
                <a:cxn ang="0">
                  <a:pos x="1" y="15"/>
                </a:cxn>
                <a:cxn ang="0">
                  <a:pos x="7" y="7"/>
                </a:cxn>
                <a:cxn ang="0">
                  <a:pos x="15" y="1"/>
                </a:cxn>
                <a:cxn ang="0">
                  <a:pos x="24" y="0"/>
                </a:cxn>
                <a:cxn ang="0">
                  <a:pos x="33" y="1"/>
                </a:cxn>
                <a:cxn ang="0">
                  <a:pos x="41" y="7"/>
                </a:cxn>
                <a:cxn ang="0">
                  <a:pos x="46" y="15"/>
                </a:cxn>
                <a:cxn ang="0">
                  <a:pos x="48" y="24"/>
                </a:cxn>
              </a:cxnLst>
              <a:rect l="0" t="0" r="r" b="b"/>
              <a:pathLst>
                <a:path w="48" h="48">
                  <a:moveTo>
                    <a:pt x="48" y="24"/>
                  </a:moveTo>
                  <a:lnTo>
                    <a:pt x="47" y="24"/>
                  </a:lnTo>
                  <a:lnTo>
                    <a:pt x="47" y="25"/>
                  </a:lnTo>
                  <a:lnTo>
                    <a:pt x="47" y="28"/>
                  </a:lnTo>
                  <a:lnTo>
                    <a:pt x="46" y="33"/>
                  </a:lnTo>
                  <a:lnTo>
                    <a:pt x="43" y="36"/>
                  </a:lnTo>
                  <a:lnTo>
                    <a:pt x="41" y="41"/>
                  </a:lnTo>
                  <a:lnTo>
                    <a:pt x="36" y="43"/>
                  </a:lnTo>
                  <a:lnTo>
                    <a:pt x="33" y="46"/>
                  </a:lnTo>
                  <a:lnTo>
                    <a:pt x="28" y="47"/>
                  </a:lnTo>
                  <a:lnTo>
                    <a:pt x="25" y="47"/>
                  </a:lnTo>
                  <a:lnTo>
                    <a:pt x="24" y="47"/>
                  </a:lnTo>
                  <a:lnTo>
                    <a:pt x="24" y="48"/>
                  </a:lnTo>
                  <a:lnTo>
                    <a:pt x="15" y="46"/>
                  </a:lnTo>
                  <a:lnTo>
                    <a:pt x="7" y="41"/>
                  </a:lnTo>
                  <a:lnTo>
                    <a:pt x="1" y="33"/>
                  </a:lnTo>
                  <a:lnTo>
                    <a:pt x="0" y="24"/>
                  </a:lnTo>
                  <a:lnTo>
                    <a:pt x="1" y="15"/>
                  </a:lnTo>
                  <a:lnTo>
                    <a:pt x="7" y="7"/>
                  </a:lnTo>
                  <a:lnTo>
                    <a:pt x="15" y="1"/>
                  </a:lnTo>
                  <a:lnTo>
                    <a:pt x="24" y="0"/>
                  </a:lnTo>
                  <a:lnTo>
                    <a:pt x="33" y="1"/>
                  </a:lnTo>
                  <a:lnTo>
                    <a:pt x="41" y="7"/>
                  </a:lnTo>
                  <a:lnTo>
                    <a:pt x="46" y="15"/>
                  </a:lnTo>
                  <a:lnTo>
                    <a:pt x="48" y="24"/>
                  </a:lnTo>
                  <a:close/>
                </a:path>
              </a:pathLst>
            </a:custGeom>
            <a:solidFill>
              <a:srgbClr val="333333"/>
            </a:solidFill>
            <a:ln w="9525">
              <a:noFill/>
              <a:round/>
              <a:headEnd/>
              <a:tailEnd/>
            </a:ln>
          </p:spPr>
          <p:txBody>
            <a:bodyPr/>
            <a:lstStyle/>
            <a:p>
              <a:endParaRPr lang="en-US" sz="1400"/>
            </a:p>
          </p:txBody>
        </p:sp>
        <p:sp>
          <p:nvSpPr>
            <p:cNvPr id="24" name="Freeform 95"/>
            <p:cNvSpPr>
              <a:spLocks/>
            </p:cNvSpPr>
            <p:nvPr/>
          </p:nvSpPr>
          <p:spPr bwMode="auto">
            <a:xfrm>
              <a:off x="2221162" y="1392398"/>
              <a:ext cx="26141" cy="22407"/>
            </a:xfrm>
            <a:custGeom>
              <a:avLst/>
              <a:gdLst/>
              <a:ahLst/>
              <a:cxnLst>
                <a:cxn ang="0">
                  <a:pos x="48" y="24"/>
                </a:cxn>
                <a:cxn ang="0">
                  <a:pos x="47" y="24"/>
                </a:cxn>
                <a:cxn ang="0">
                  <a:pos x="47" y="25"/>
                </a:cxn>
                <a:cxn ang="0">
                  <a:pos x="47" y="28"/>
                </a:cxn>
                <a:cxn ang="0">
                  <a:pos x="46" y="33"/>
                </a:cxn>
                <a:cxn ang="0">
                  <a:pos x="43" y="36"/>
                </a:cxn>
                <a:cxn ang="0">
                  <a:pos x="41" y="41"/>
                </a:cxn>
                <a:cxn ang="0">
                  <a:pos x="36" y="43"/>
                </a:cxn>
                <a:cxn ang="0">
                  <a:pos x="32" y="46"/>
                </a:cxn>
                <a:cxn ang="0">
                  <a:pos x="28" y="47"/>
                </a:cxn>
                <a:cxn ang="0">
                  <a:pos x="25" y="47"/>
                </a:cxn>
                <a:cxn ang="0">
                  <a:pos x="24" y="47"/>
                </a:cxn>
                <a:cxn ang="0">
                  <a:pos x="24" y="48"/>
                </a:cxn>
                <a:cxn ang="0">
                  <a:pos x="14" y="46"/>
                </a:cxn>
                <a:cxn ang="0">
                  <a:pos x="7" y="41"/>
                </a:cxn>
                <a:cxn ang="0">
                  <a:pos x="1" y="33"/>
                </a:cxn>
                <a:cxn ang="0">
                  <a:pos x="0" y="24"/>
                </a:cxn>
                <a:cxn ang="0">
                  <a:pos x="1" y="15"/>
                </a:cxn>
                <a:cxn ang="0">
                  <a:pos x="7" y="7"/>
                </a:cxn>
                <a:cxn ang="0">
                  <a:pos x="14" y="1"/>
                </a:cxn>
                <a:cxn ang="0">
                  <a:pos x="24" y="0"/>
                </a:cxn>
                <a:cxn ang="0">
                  <a:pos x="32" y="1"/>
                </a:cxn>
                <a:cxn ang="0">
                  <a:pos x="41" y="7"/>
                </a:cxn>
                <a:cxn ang="0">
                  <a:pos x="46" y="15"/>
                </a:cxn>
                <a:cxn ang="0">
                  <a:pos x="48" y="24"/>
                </a:cxn>
              </a:cxnLst>
              <a:rect l="0" t="0" r="r" b="b"/>
              <a:pathLst>
                <a:path w="48" h="48">
                  <a:moveTo>
                    <a:pt x="48" y="24"/>
                  </a:moveTo>
                  <a:lnTo>
                    <a:pt x="47" y="24"/>
                  </a:lnTo>
                  <a:lnTo>
                    <a:pt x="47" y="25"/>
                  </a:lnTo>
                  <a:lnTo>
                    <a:pt x="47" y="28"/>
                  </a:lnTo>
                  <a:lnTo>
                    <a:pt x="46" y="33"/>
                  </a:lnTo>
                  <a:lnTo>
                    <a:pt x="43" y="36"/>
                  </a:lnTo>
                  <a:lnTo>
                    <a:pt x="41" y="41"/>
                  </a:lnTo>
                  <a:lnTo>
                    <a:pt x="36" y="43"/>
                  </a:lnTo>
                  <a:lnTo>
                    <a:pt x="32" y="46"/>
                  </a:lnTo>
                  <a:lnTo>
                    <a:pt x="28" y="47"/>
                  </a:lnTo>
                  <a:lnTo>
                    <a:pt x="25" y="47"/>
                  </a:lnTo>
                  <a:lnTo>
                    <a:pt x="24" y="47"/>
                  </a:lnTo>
                  <a:lnTo>
                    <a:pt x="24" y="48"/>
                  </a:lnTo>
                  <a:lnTo>
                    <a:pt x="14" y="46"/>
                  </a:lnTo>
                  <a:lnTo>
                    <a:pt x="7" y="41"/>
                  </a:lnTo>
                  <a:lnTo>
                    <a:pt x="1" y="33"/>
                  </a:lnTo>
                  <a:lnTo>
                    <a:pt x="0" y="24"/>
                  </a:lnTo>
                  <a:lnTo>
                    <a:pt x="1" y="15"/>
                  </a:lnTo>
                  <a:lnTo>
                    <a:pt x="7" y="7"/>
                  </a:lnTo>
                  <a:lnTo>
                    <a:pt x="14" y="1"/>
                  </a:lnTo>
                  <a:lnTo>
                    <a:pt x="24" y="0"/>
                  </a:lnTo>
                  <a:lnTo>
                    <a:pt x="32" y="1"/>
                  </a:lnTo>
                  <a:lnTo>
                    <a:pt x="41" y="7"/>
                  </a:lnTo>
                  <a:lnTo>
                    <a:pt x="46" y="15"/>
                  </a:lnTo>
                  <a:lnTo>
                    <a:pt x="48" y="24"/>
                  </a:lnTo>
                  <a:close/>
                </a:path>
              </a:pathLst>
            </a:custGeom>
            <a:solidFill>
              <a:srgbClr val="333333"/>
            </a:solidFill>
            <a:ln w="9525">
              <a:noFill/>
              <a:round/>
              <a:headEnd/>
              <a:tailEnd/>
            </a:ln>
          </p:spPr>
          <p:txBody>
            <a:bodyPr/>
            <a:lstStyle/>
            <a:p>
              <a:endParaRPr lang="en-US" sz="1400"/>
            </a:p>
          </p:txBody>
        </p:sp>
        <p:sp>
          <p:nvSpPr>
            <p:cNvPr id="25" name="Freeform 96"/>
            <p:cNvSpPr>
              <a:spLocks/>
            </p:cNvSpPr>
            <p:nvPr/>
          </p:nvSpPr>
          <p:spPr bwMode="auto">
            <a:xfrm>
              <a:off x="2167636" y="1392398"/>
              <a:ext cx="26141" cy="22407"/>
            </a:xfrm>
            <a:custGeom>
              <a:avLst/>
              <a:gdLst/>
              <a:ahLst/>
              <a:cxnLst>
                <a:cxn ang="0">
                  <a:pos x="48" y="24"/>
                </a:cxn>
                <a:cxn ang="0">
                  <a:pos x="47" y="24"/>
                </a:cxn>
                <a:cxn ang="0">
                  <a:pos x="47" y="25"/>
                </a:cxn>
                <a:cxn ang="0">
                  <a:pos x="47" y="28"/>
                </a:cxn>
                <a:cxn ang="0">
                  <a:pos x="46" y="33"/>
                </a:cxn>
                <a:cxn ang="0">
                  <a:pos x="43" y="36"/>
                </a:cxn>
                <a:cxn ang="0">
                  <a:pos x="41" y="41"/>
                </a:cxn>
                <a:cxn ang="0">
                  <a:pos x="36" y="43"/>
                </a:cxn>
                <a:cxn ang="0">
                  <a:pos x="32" y="46"/>
                </a:cxn>
                <a:cxn ang="0">
                  <a:pos x="28" y="47"/>
                </a:cxn>
                <a:cxn ang="0">
                  <a:pos x="25" y="47"/>
                </a:cxn>
                <a:cxn ang="0">
                  <a:pos x="24" y="47"/>
                </a:cxn>
                <a:cxn ang="0">
                  <a:pos x="24" y="48"/>
                </a:cxn>
                <a:cxn ang="0">
                  <a:pos x="14" y="46"/>
                </a:cxn>
                <a:cxn ang="0">
                  <a:pos x="7" y="41"/>
                </a:cxn>
                <a:cxn ang="0">
                  <a:pos x="1" y="33"/>
                </a:cxn>
                <a:cxn ang="0">
                  <a:pos x="0" y="24"/>
                </a:cxn>
                <a:cxn ang="0">
                  <a:pos x="1" y="15"/>
                </a:cxn>
                <a:cxn ang="0">
                  <a:pos x="7" y="7"/>
                </a:cxn>
                <a:cxn ang="0">
                  <a:pos x="14" y="1"/>
                </a:cxn>
                <a:cxn ang="0">
                  <a:pos x="24" y="0"/>
                </a:cxn>
                <a:cxn ang="0">
                  <a:pos x="32" y="1"/>
                </a:cxn>
                <a:cxn ang="0">
                  <a:pos x="41" y="7"/>
                </a:cxn>
                <a:cxn ang="0">
                  <a:pos x="46" y="15"/>
                </a:cxn>
                <a:cxn ang="0">
                  <a:pos x="48" y="24"/>
                </a:cxn>
              </a:cxnLst>
              <a:rect l="0" t="0" r="r" b="b"/>
              <a:pathLst>
                <a:path w="48" h="48">
                  <a:moveTo>
                    <a:pt x="48" y="24"/>
                  </a:moveTo>
                  <a:lnTo>
                    <a:pt x="47" y="24"/>
                  </a:lnTo>
                  <a:lnTo>
                    <a:pt x="47" y="25"/>
                  </a:lnTo>
                  <a:lnTo>
                    <a:pt x="47" y="28"/>
                  </a:lnTo>
                  <a:lnTo>
                    <a:pt x="46" y="33"/>
                  </a:lnTo>
                  <a:lnTo>
                    <a:pt x="43" y="36"/>
                  </a:lnTo>
                  <a:lnTo>
                    <a:pt x="41" y="41"/>
                  </a:lnTo>
                  <a:lnTo>
                    <a:pt x="36" y="43"/>
                  </a:lnTo>
                  <a:lnTo>
                    <a:pt x="32" y="46"/>
                  </a:lnTo>
                  <a:lnTo>
                    <a:pt x="28" y="47"/>
                  </a:lnTo>
                  <a:lnTo>
                    <a:pt x="25" y="47"/>
                  </a:lnTo>
                  <a:lnTo>
                    <a:pt x="24" y="47"/>
                  </a:lnTo>
                  <a:lnTo>
                    <a:pt x="24" y="48"/>
                  </a:lnTo>
                  <a:lnTo>
                    <a:pt x="14" y="46"/>
                  </a:lnTo>
                  <a:lnTo>
                    <a:pt x="7" y="41"/>
                  </a:lnTo>
                  <a:lnTo>
                    <a:pt x="1" y="33"/>
                  </a:lnTo>
                  <a:lnTo>
                    <a:pt x="0" y="24"/>
                  </a:lnTo>
                  <a:lnTo>
                    <a:pt x="1" y="15"/>
                  </a:lnTo>
                  <a:lnTo>
                    <a:pt x="7" y="7"/>
                  </a:lnTo>
                  <a:lnTo>
                    <a:pt x="14" y="1"/>
                  </a:lnTo>
                  <a:lnTo>
                    <a:pt x="24" y="0"/>
                  </a:lnTo>
                  <a:lnTo>
                    <a:pt x="32" y="1"/>
                  </a:lnTo>
                  <a:lnTo>
                    <a:pt x="41" y="7"/>
                  </a:lnTo>
                  <a:lnTo>
                    <a:pt x="46" y="15"/>
                  </a:lnTo>
                  <a:lnTo>
                    <a:pt x="48" y="24"/>
                  </a:lnTo>
                  <a:close/>
                </a:path>
              </a:pathLst>
            </a:custGeom>
            <a:solidFill>
              <a:srgbClr val="333333"/>
            </a:solidFill>
            <a:ln w="9525">
              <a:noFill/>
              <a:round/>
              <a:headEnd/>
              <a:tailEnd/>
            </a:ln>
          </p:spPr>
          <p:txBody>
            <a:bodyPr/>
            <a:lstStyle/>
            <a:p>
              <a:endParaRPr lang="en-US" sz="1400"/>
            </a:p>
          </p:txBody>
        </p:sp>
        <p:sp>
          <p:nvSpPr>
            <p:cNvPr id="26" name="Freeform 97"/>
            <p:cNvSpPr>
              <a:spLocks/>
            </p:cNvSpPr>
            <p:nvPr/>
          </p:nvSpPr>
          <p:spPr bwMode="auto">
            <a:xfrm>
              <a:off x="2114109" y="1392398"/>
              <a:ext cx="26141" cy="22407"/>
            </a:xfrm>
            <a:custGeom>
              <a:avLst/>
              <a:gdLst/>
              <a:ahLst/>
              <a:cxnLst>
                <a:cxn ang="0">
                  <a:pos x="48" y="24"/>
                </a:cxn>
                <a:cxn ang="0">
                  <a:pos x="47" y="24"/>
                </a:cxn>
                <a:cxn ang="0">
                  <a:pos x="47" y="25"/>
                </a:cxn>
                <a:cxn ang="0">
                  <a:pos x="47" y="28"/>
                </a:cxn>
                <a:cxn ang="0">
                  <a:pos x="46" y="33"/>
                </a:cxn>
                <a:cxn ang="0">
                  <a:pos x="43" y="36"/>
                </a:cxn>
                <a:cxn ang="0">
                  <a:pos x="41" y="41"/>
                </a:cxn>
                <a:cxn ang="0">
                  <a:pos x="36" y="43"/>
                </a:cxn>
                <a:cxn ang="0">
                  <a:pos x="32" y="46"/>
                </a:cxn>
                <a:cxn ang="0">
                  <a:pos x="28" y="47"/>
                </a:cxn>
                <a:cxn ang="0">
                  <a:pos x="25" y="47"/>
                </a:cxn>
                <a:cxn ang="0">
                  <a:pos x="24" y="47"/>
                </a:cxn>
                <a:cxn ang="0">
                  <a:pos x="24" y="48"/>
                </a:cxn>
                <a:cxn ang="0">
                  <a:pos x="14" y="46"/>
                </a:cxn>
                <a:cxn ang="0">
                  <a:pos x="7" y="41"/>
                </a:cxn>
                <a:cxn ang="0">
                  <a:pos x="1" y="33"/>
                </a:cxn>
                <a:cxn ang="0">
                  <a:pos x="0" y="24"/>
                </a:cxn>
                <a:cxn ang="0">
                  <a:pos x="1" y="15"/>
                </a:cxn>
                <a:cxn ang="0">
                  <a:pos x="7" y="7"/>
                </a:cxn>
                <a:cxn ang="0">
                  <a:pos x="14" y="1"/>
                </a:cxn>
                <a:cxn ang="0">
                  <a:pos x="24" y="0"/>
                </a:cxn>
                <a:cxn ang="0">
                  <a:pos x="32" y="1"/>
                </a:cxn>
                <a:cxn ang="0">
                  <a:pos x="41" y="7"/>
                </a:cxn>
                <a:cxn ang="0">
                  <a:pos x="46" y="15"/>
                </a:cxn>
                <a:cxn ang="0">
                  <a:pos x="48" y="24"/>
                </a:cxn>
              </a:cxnLst>
              <a:rect l="0" t="0" r="r" b="b"/>
              <a:pathLst>
                <a:path w="48" h="48">
                  <a:moveTo>
                    <a:pt x="48" y="24"/>
                  </a:moveTo>
                  <a:lnTo>
                    <a:pt x="47" y="24"/>
                  </a:lnTo>
                  <a:lnTo>
                    <a:pt x="47" y="25"/>
                  </a:lnTo>
                  <a:lnTo>
                    <a:pt x="47" y="28"/>
                  </a:lnTo>
                  <a:lnTo>
                    <a:pt x="46" y="33"/>
                  </a:lnTo>
                  <a:lnTo>
                    <a:pt x="43" y="36"/>
                  </a:lnTo>
                  <a:lnTo>
                    <a:pt x="41" y="41"/>
                  </a:lnTo>
                  <a:lnTo>
                    <a:pt x="36" y="43"/>
                  </a:lnTo>
                  <a:lnTo>
                    <a:pt x="32" y="46"/>
                  </a:lnTo>
                  <a:lnTo>
                    <a:pt x="28" y="47"/>
                  </a:lnTo>
                  <a:lnTo>
                    <a:pt x="25" y="47"/>
                  </a:lnTo>
                  <a:lnTo>
                    <a:pt x="24" y="47"/>
                  </a:lnTo>
                  <a:lnTo>
                    <a:pt x="24" y="48"/>
                  </a:lnTo>
                  <a:lnTo>
                    <a:pt x="14" y="46"/>
                  </a:lnTo>
                  <a:lnTo>
                    <a:pt x="7" y="41"/>
                  </a:lnTo>
                  <a:lnTo>
                    <a:pt x="1" y="33"/>
                  </a:lnTo>
                  <a:lnTo>
                    <a:pt x="0" y="24"/>
                  </a:lnTo>
                  <a:lnTo>
                    <a:pt x="1" y="15"/>
                  </a:lnTo>
                  <a:lnTo>
                    <a:pt x="7" y="7"/>
                  </a:lnTo>
                  <a:lnTo>
                    <a:pt x="14" y="1"/>
                  </a:lnTo>
                  <a:lnTo>
                    <a:pt x="24" y="0"/>
                  </a:lnTo>
                  <a:lnTo>
                    <a:pt x="32" y="1"/>
                  </a:lnTo>
                  <a:lnTo>
                    <a:pt x="41" y="7"/>
                  </a:lnTo>
                  <a:lnTo>
                    <a:pt x="46" y="15"/>
                  </a:lnTo>
                  <a:lnTo>
                    <a:pt x="48" y="24"/>
                  </a:lnTo>
                  <a:close/>
                </a:path>
              </a:pathLst>
            </a:custGeom>
            <a:solidFill>
              <a:srgbClr val="333333"/>
            </a:solidFill>
            <a:ln w="9525">
              <a:noFill/>
              <a:round/>
              <a:headEnd/>
              <a:tailEnd/>
            </a:ln>
          </p:spPr>
          <p:txBody>
            <a:bodyPr/>
            <a:lstStyle/>
            <a:p>
              <a:endParaRPr lang="en-US" sz="1400"/>
            </a:p>
          </p:txBody>
        </p:sp>
        <p:sp>
          <p:nvSpPr>
            <p:cNvPr id="27" name="Freeform 98"/>
            <p:cNvSpPr>
              <a:spLocks/>
            </p:cNvSpPr>
            <p:nvPr/>
          </p:nvSpPr>
          <p:spPr bwMode="auto">
            <a:xfrm>
              <a:off x="2060582" y="1392398"/>
              <a:ext cx="26141" cy="22407"/>
            </a:xfrm>
            <a:custGeom>
              <a:avLst/>
              <a:gdLst/>
              <a:ahLst/>
              <a:cxnLst>
                <a:cxn ang="0">
                  <a:pos x="48" y="24"/>
                </a:cxn>
                <a:cxn ang="0">
                  <a:pos x="47" y="24"/>
                </a:cxn>
                <a:cxn ang="0">
                  <a:pos x="47" y="25"/>
                </a:cxn>
                <a:cxn ang="0">
                  <a:pos x="47" y="28"/>
                </a:cxn>
                <a:cxn ang="0">
                  <a:pos x="46" y="33"/>
                </a:cxn>
                <a:cxn ang="0">
                  <a:pos x="43" y="36"/>
                </a:cxn>
                <a:cxn ang="0">
                  <a:pos x="41" y="41"/>
                </a:cxn>
                <a:cxn ang="0">
                  <a:pos x="36" y="43"/>
                </a:cxn>
                <a:cxn ang="0">
                  <a:pos x="32" y="46"/>
                </a:cxn>
                <a:cxn ang="0">
                  <a:pos x="28" y="47"/>
                </a:cxn>
                <a:cxn ang="0">
                  <a:pos x="25" y="47"/>
                </a:cxn>
                <a:cxn ang="0">
                  <a:pos x="24" y="47"/>
                </a:cxn>
                <a:cxn ang="0">
                  <a:pos x="24" y="48"/>
                </a:cxn>
                <a:cxn ang="0">
                  <a:pos x="14" y="46"/>
                </a:cxn>
                <a:cxn ang="0">
                  <a:pos x="7" y="41"/>
                </a:cxn>
                <a:cxn ang="0">
                  <a:pos x="1" y="33"/>
                </a:cxn>
                <a:cxn ang="0">
                  <a:pos x="0" y="24"/>
                </a:cxn>
                <a:cxn ang="0">
                  <a:pos x="1" y="15"/>
                </a:cxn>
                <a:cxn ang="0">
                  <a:pos x="7" y="7"/>
                </a:cxn>
                <a:cxn ang="0">
                  <a:pos x="14" y="1"/>
                </a:cxn>
                <a:cxn ang="0">
                  <a:pos x="24" y="0"/>
                </a:cxn>
                <a:cxn ang="0">
                  <a:pos x="32" y="1"/>
                </a:cxn>
                <a:cxn ang="0">
                  <a:pos x="41" y="7"/>
                </a:cxn>
                <a:cxn ang="0">
                  <a:pos x="46" y="15"/>
                </a:cxn>
                <a:cxn ang="0">
                  <a:pos x="48" y="24"/>
                </a:cxn>
              </a:cxnLst>
              <a:rect l="0" t="0" r="r" b="b"/>
              <a:pathLst>
                <a:path w="48" h="48">
                  <a:moveTo>
                    <a:pt x="48" y="24"/>
                  </a:moveTo>
                  <a:lnTo>
                    <a:pt x="47" y="24"/>
                  </a:lnTo>
                  <a:lnTo>
                    <a:pt x="47" y="25"/>
                  </a:lnTo>
                  <a:lnTo>
                    <a:pt x="47" y="28"/>
                  </a:lnTo>
                  <a:lnTo>
                    <a:pt x="46" y="33"/>
                  </a:lnTo>
                  <a:lnTo>
                    <a:pt x="43" y="36"/>
                  </a:lnTo>
                  <a:lnTo>
                    <a:pt x="41" y="41"/>
                  </a:lnTo>
                  <a:lnTo>
                    <a:pt x="36" y="43"/>
                  </a:lnTo>
                  <a:lnTo>
                    <a:pt x="32" y="46"/>
                  </a:lnTo>
                  <a:lnTo>
                    <a:pt x="28" y="47"/>
                  </a:lnTo>
                  <a:lnTo>
                    <a:pt x="25" y="47"/>
                  </a:lnTo>
                  <a:lnTo>
                    <a:pt x="24" y="47"/>
                  </a:lnTo>
                  <a:lnTo>
                    <a:pt x="24" y="48"/>
                  </a:lnTo>
                  <a:lnTo>
                    <a:pt x="14" y="46"/>
                  </a:lnTo>
                  <a:lnTo>
                    <a:pt x="7" y="41"/>
                  </a:lnTo>
                  <a:lnTo>
                    <a:pt x="1" y="33"/>
                  </a:lnTo>
                  <a:lnTo>
                    <a:pt x="0" y="24"/>
                  </a:lnTo>
                  <a:lnTo>
                    <a:pt x="1" y="15"/>
                  </a:lnTo>
                  <a:lnTo>
                    <a:pt x="7" y="7"/>
                  </a:lnTo>
                  <a:lnTo>
                    <a:pt x="14" y="1"/>
                  </a:lnTo>
                  <a:lnTo>
                    <a:pt x="24" y="0"/>
                  </a:lnTo>
                  <a:lnTo>
                    <a:pt x="32" y="1"/>
                  </a:lnTo>
                  <a:lnTo>
                    <a:pt x="41" y="7"/>
                  </a:lnTo>
                  <a:lnTo>
                    <a:pt x="46" y="15"/>
                  </a:lnTo>
                  <a:lnTo>
                    <a:pt x="48" y="24"/>
                  </a:lnTo>
                  <a:close/>
                </a:path>
              </a:pathLst>
            </a:custGeom>
            <a:solidFill>
              <a:srgbClr val="333333"/>
            </a:solidFill>
            <a:ln w="9525">
              <a:noFill/>
              <a:round/>
              <a:headEnd/>
              <a:tailEnd/>
            </a:ln>
          </p:spPr>
          <p:txBody>
            <a:bodyPr/>
            <a:lstStyle/>
            <a:p>
              <a:endParaRPr lang="en-US" sz="1400"/>
            </a:p>
          </p:txBody>
        </p:sp>
        <p:sp>
          <p:nvSpPr>
            <p:cNvPr id="28" name="Freeform 99"/>
            <p:cNvSpPr>
              <a:spLocks/>
            </p:cNvSpPr>
            <p:nvPr/>
          </p:nvSpPr>
          <p:spPr bwMode="auto">
            <a:xfrm>
              <a:off x="2007055" y="1392398"/>
              <a:ext cx="26141" cy="22407"/>
            </a:xfrm>
            <a:custGeom>
              <a:avLst/>
              <a:gdLst/>
              <a:ahLst/>
              <a:cxnLst>
                <a:cxn ang="0">
                  <a:pos x="48" y="24"/>
                </a:cxn>
                <a:cxn ang="0">
                  <a:pos x="47" y="24"/>
                </a:cxn>
                <a:cxn ang="0">
                  <a:pos x="47" y="25"/>
                </a:cxn>
                <a:cxn ang="0">
                  <a:pos x="47" y="28"/>
                </a:cxn>
                <a:cxn ang="0">
                  <a:pos x="46" y="33"/>
                </a:cxn>
                <a:cxn ang="0">
                  <a:pos x="43" y="36"/>
                </a:cxn>
                <a:cxn ang="0">
                  <a:pos x="41" y="41"/>
                </a:cxn>
                <a:cxn ang="0">
                  <a:pos x="36" y="43"/>
                </a:cxn>
                <a:cxn ang="0">
                  <a:pos x="32" y="46"/>
                </a:cxn>
                <a:cxn ang="0">
                  <a:pos x="28" y="47"/>
                </a:cxn>
                <a:cxn ang="0">
                  <a:pos x="25" y="47"/>
                </a:cxn>
                <a:cxn ang="0">
                  <a:pos x="24" y="47"/>
                </a:cxn>
                <a:cxn ang="0">
                  <a:pos x="24" y="48"/>
                </a:cxn>
                <a:cxn ang="0">
                  <a:pos x="14" y="46"/>
                </a:cxn>
                <a:cxn ang="0">
                  <a:pos x="7" y="41"/>
                </a:cxn>
                <a:cxn ang="0">
                  <a:pos x="1" y="33"/>
                </a:cxn>
                <a:cxn ang="0">
                  <a:pos x="0" y="24"/>
                </a:cxn>
                <a:cxn ang="0">
                  <a:pos x="1" y="15"/>
                </a:cxn>
                <a:cxn ang="0">
                  <a:pos x="7" y="7"/>
                </a:cxn>
                <a:cxn ang="0">
                  <a:pos x="14" y="1"/>
                </a:cxn>
                <a:cxn ang="0">
                  <a:pos x="24" y="0"/>
                </a:cxn>
                <a:cxn ang="0">
                  <a:pos x="32" y="1"/>
                </a:cxn>
                <a:cxn ang="0">
                  <a:pos x="41" y="7"/>
                </a:cxn>
                <a:cxn ang="0">
                  <a:pos x="46" y="15"/>
                </a:cxn>
                <a:cxn ang="0">
                  <a:pos x="48" y="24"/>
                </a:cxn>
              </a:cxnLst>
              <a:rect l="0" t="0" r="r" b="b"/>
              <a:pathLst>
                <a:path w="48" h="48">
                  <a:moveTo>
                    <a:pt x="48" y="24"/>
                  </a:moveTo>
                  <a:lnTo>
                    <a:pt x="47" y="24"/>
                  </a:lnTo>
                  <a:lnTo>
                    <a:pt x="47" y="25"/>
                  </a:lnTo>
                  <a:lnTo>
                    <a:pt x="47" y="28"/>
                  </a:lnTo>
                  <a:lnTo>
                    <a:pt x="46" y="33"/>
                  </a:lnTo>
                  <a:lnTo>
                    <a:pt x="43" y="36"/>
                  </a:lnTo>
                  <a:lnTo>
                    <a:pt x="41" y="41"/>
                  </a:lnTo>
                  <a:lnTo>
                    <a:pt x="36" y="43"/>
                  </a:lnTo>
                  <a:lnTo>
                    <a:pt x="32" y="46"/>
                  </a:lnTo>
                  <a:lnTo>
                    <a:pt x="28" y="47"/>
                  </a:lnTo>
                  <a:lnTo>
                    <a:pt x="25" y="47"/>
                  </a:lnTo>
                  <a:lnTo>
                    <a:pt x="24" y="47"/>
                  </a:lnTo>
                  <a:lnTo>
                    <a:pt x="24" y="48"/>
                  </a:lnTo>
                  <a:lnTo>
                    <a:pt x="14" y="46"/>
                  </a:lnTo>
                  <a:lnTo>
                    <a:pt x="7" y="41"/>
                  </a:lnTo>
                  <a:lnTo>
                    <a:pt x="1" y="33"/>
                  </a:lnTo>
                  <a:lnTo>
                    <a:pt x="0" y="24"/>
                  </a:lnTo>
                  <a:lnTo>
                    <a:pt x="1" y="15"/>
                  </a:lnTo>
                  <a:lnTo>
                    <a:pt x="7" y="7"/>
                  </a:lnTo>
                  <a:lnTo>
                    <a:pt x="14" y="1"/>
                  </a:lnTo>
                  <a:lnTo>
                    <a:pt x="24" y="0"/>
                  </a:lnTo>
                  <a:lnTo>
                    <a:pt x="32" y="1"/>
                  </a:lnTo>
                  <a:lnTo>
                    <a:pt x="41" y="7"/>
                  </a:lnTo>
                  <a:lnTo>
                    <a:pt x="46" y="15"/>
                  </a:lnTo>
                  <a:lnTo>
                    <a:pt x="48" y="24"/>
                  </a:lnTo>
                  <a:close/>
                </a:path>
              </a:pathLst>
            </a:custGeom>
            <a:solidFill>
              <a:srgbClr val="333333"/>
            </a:solidFill>
            <a:ln w="9525">
              <a:noFill/>
              <a:round/>
              <a:headEnd/>
              <a:tailEnd/>
            </a:ln>
          </p:spPr>
          <p:txBody>
            <a:bodyPr/>
            <a:lstStyle/>
            <a:p>
              <a:endParaRPr lang="en-US" sz="1400"/>
            </a:p>
          </p:txBody>
        </p:sp>
        <p:sp>
          <p:nvSpPr>
            <p:cNvPr id="29" name="Freeform 100"/>
            <p:cNvSpPr>
              <a:spLocks/>
            </p:cNvSpPr>
            <p:nvPr/>
          </p:nvSpPr>
          <p:spPr bwMode="auto">
            <a:xfrm>
              <a:off x="1953528" y="1392398"/>
              <a:ext cx="26141" cy="22407"/>
            </a:xfrm>
            <a:custGeom>
              <a:avLst/>
              <a:gdLst/>
              <a:ahLst/>
              <a:cxnLst>
                <a:cxn ang="0">
                  <a:pos x="48" y="24"/>
                </a:cxn>
                <a:cxn ang="0">
                  <a:pos x="47" y="24"/>
                </a:cxn>
                <a:cxn ang="0">
                  <a:pos x="47" y="25"/>
                </a:cxn>
                <a:cxn ang="0">
                  <a:pos x="47" y="28"/>
                </a:cxn>
                <a:cxn ang="0">
                  <a:pos x="46" y="33"/>
                </a:cxn>
                <a:cxn ang="0">
                  <a:pos x="43" y="36"/>
                </a:cxn>
                <a:cxn ang="0">
                  <a:pos x="41" y="41"/>
                </a:cxn>
                <a:cxn ang="0">
                  <a:pos x="36" y="43"/>
                </a:cxn>
                <a:cxn ang="0">
                  <a:pos x="32" y="46"/>
                </a:cxn>
                <a:cxn ang="0">
                  <a:pos x="28" y="47"/>
                </a:cxn>
                <a:cxn ang="0">
                  <a:pos x="25" y="47"/>
                </a:cxn>
                <a:cxn ang="0">
                  <a:pos x="24" y="47"/>
                </a:cxn>
                <a:cxn ang="0">
                  <a:pos x="24" y="48"/>
                </a:cxn>
                <a:cxn ang="0">
                  <a:pos x="14" y="46"/>
                </a:cxn>
                <a:cxn ang="0">
                  <a:pos x="7" y="41"/>
                </a:cxn>
                <a:cxn ang="0">
                  <a:pos x="1" y="33"/>
                </a:cxn>
                <a:cxn ang="0">
                  <a:pos x="0" y="24"/>
                </a:cxn>
                <a:cxn ang="0">
                  <a:pos x="1" y="15"/>
                </a:cxn>
                <a:cxn ang="0">
                  <a:pos x="7" y="7"/>
                </a:cxn>
                <a:cxn ang="0">
                  <a:pos x="14" y="1"/>
                </a:cxn>
                <a:cxn ang="0">
                  <a:pos x="24" y="0"/>
                </a:cxn>
                <a:cxn ang="0">
                  <a:pos x="32" y="1"/>
                </a:cxn>
                <a:cxn ang="0">
                  <a:pos x="41" y="7"/>
                </a:cxn>
                <a:cxn ang="0">
                  <a:pos x="46" y="15"/>
                </a:cxn>
                <a:cxn ang="0">
                  <a:pos x="48" y="24"/>
                </a:cxn>
              </a:cxnLst>
              <a:rect l="0" t="0" r="r" b="b"/>
              <a:pathLst>
                <a:path w="48" h="48">
                  <a:moveTo>
                    <a:pt x="48" y="24"/>
                  </a:moveTo>
                  <a:lnTo>
                    <a:pt x="47" y="24"/>
                  </a:lnTo>
                  <a:lnTo>
                    <a:pt x="47" y="25"/>
                  </a:lnTo>
                  <a:lnTo>
                    <a:pt x="47" y="28"/>
                  </a:lnTo>
                  <a:lnTo>
                    <a:pt x="46" y="33"/>
                  </a:lnTo>
                  <a:lnTo>
                    <a:pt x="43" y="36"/>
                  </a:lnTo>
                  <a:lnTo>
                    <a:pt x="41" y="41"/>
                  </a:lnTo>
                  <a:lnTo>
                    <a:pt x="36" y="43"/>
                  </a:lnTo>
                  <a:lnTo>
                    <a:pt x="32" y="46"/>
                  </a:lnTo>
                  <a:lnTo>
                    <a:pt x="28" y="47"/>
                  </a:lnTo>
                  <a:lnTo>
                    <a:pt x="25" y="47"/>
                  </a:lnTo>
                  <a:lnTo>
                    <a:pt x="24" y="47"/>
                  </a:lnTo>
                  <a:lnTo>
                    <a:pt x="24" y="48"/>
                  </a:lnTo>
                  <a:lnTo>
                    <a:pt x="14" y="46"/>
                  </a:lnTo>
                  <a:lnTo>
                    <a:pt x="7" y="41"/>
                  </a:lnTo>
                  <a:lnTo>
                    <a:pt x="1" y="33"/>
                  </a:lnTo>
                  <a:lnTo>
                    <a:pt x="0" y="24"/>
                  </a:lnTo>
                  <a:lnTo>
                    <a:pt x="1" y="15"/>
                  </a:lnTo>
                  <a:lnTo>
                    <a:pt x="7" y="7"/>
                  </a:lnTo>
                  <a:lnTo>
                    <a:pt x="14" y="1"/>
                  </a:lnTo>
                  <a:lnTo>
                    <a:pt x="24" y="0"/>
                  </a:lnTo>
                  <a:lnTo>
                    <a:pt x="32" y="1"/>
                  </a:lnTo>
                  <a:lnTo>
                    <a:pt x="41" y="7"/>
                  </a:lnTo>
                  <a:lnTo>
                    <a:pt x="46" y="15"/>
                  </a:lnTo>
                  <a:lnTo>
                    <a:pt x="48" y="24"/>
                  </a:lnTo>
                  <a:close/>
                </a:path>
              </a:pathLst>
            </a:custGeom>
            <a:solidFill>
              <a:srgbClr val="333333"/>
            </a:solidFill>
            <a:ln w="9525">
              <a:noFill/>
              <a:round/>
              <a:headEnd/>
              <a:tailEnd/>
            </a:ln>
          </p:spPr>
          <p:txBody>
            <a:bodyPr/>
            <a:lstStyle/>
            <a:p>
              <a:endParaRPr lang="en-US" sz="1400"/>
            </a:p>
          </p:txBody>
        </p:sp>
        <p:sp>
          <p:nvSpPr>
            <p:cNvPr id="30" name="Freeform 167"/>
            <p:cNvSpPr>
              <a:spLocks/>
            </p:cNvSpPr>
            <p:nvPr/>
          </p:nvSpPr>
          <p:spPr bwMode="auto">
            <a:xfrm>
              <a:off x="2541080" y="1784514"/>
              <a:ext cx="26141" cy="22407"/>
            </a:xfrm>
            <a:custGeom>
              <a:avLst/>
              <a:gdLst/>
              <a:ahLst/>
              <a:cxnLst>
                <a:cxn ang="0">
                  <a:pos x="48" y="24"/>
                </a:cxn>
                <a:cxn ang="0">
                  <a:pos x="47" y="24"/>
                </a:cxn>
                <a:cxn ang="0">
                  <a:pos x="47" y="25"/>
                </a:cxn>
                <a:cxn ang="0">
                  <a:pos x="47" y="27"/>
                </a:cxn>
                <a:cxn ang="0">
                  <a:pos x="45" y="32"/>
                </a:cxn>
                <a:cxn ang="0">
                  <a:pos x="43" y="36"/>
                </a:cxn>
                <a:cxn ang="0">
                  <a:pos x="41" y="41"/>
                </a:cxn>
                <a:cxn ang="0">
                  <a:pos x="36" y="43"/>
                </a:cxn>
                <a:cxn ang="0">
                  <a:pos x="32" y="45"/>
                </a:cxn>
                <a:cxn ang="0">
                  <a:pos x="27" y="47"/>
                </a:cxn>
                <a:cxn ang="0">
                  <a:pos x="25" y="47"/>
                </a:cxn>
                <a:cxn ang="0">
                  <a:pos x="24" y="47"/>
                </a:cxn>
                <a:cxn ang="0">
                  <a:pos x="24" y="48"/>
                </a:cxn>
                <a:cxn ang="0">
                  <a:pos x="14" y="45"/>
                </a:cxn>
                <a:cxn ang="0">
                  <a:pos x="7" y="41"/>
                </a:cxn>
                <a:cxn ang="0">
                  <a:pos x="1" y="32"/>
                </a:cxn>
                <a:cxn ang="0">
                  <a:pos x="0" y="24"/>
                </a:cxn>
                <a:cxn ang="0">
                  <a:pos x="1" y="14"/>
                </a:cxn>
                <a:cxn ang="0">
                  <a:pos x="7" y="7"/>
                </a:cxn>
                <a:cxn ang="0">
                  <a:pos x="14" y="1"/>
                </a:cxn>
                <a:cxn ang="0">
                  <a:pos x="24" y="0"/>
                </a:cxn>
                <a:cxn ang="0">
                  <a:pos x="32" y="1"/>
                </a:cxn>
                <a:cxn ang="0">
                  <a:pos x="41" y="7"/>
                </a:cxn>
                <a:cxn ang="0">
                  <a:pos x="45" y="14"/>
                </a:cxn>
                <a:cxn ang="0">
                  <a:pos x="48" y="24"/>
                </a:cxn>
              </a:cxnLst>
              <a:rect l="0" t="0" r="r" b="b"/>
              <a:pathLst>
                <a:path w="48" h="48">
                  <a:moveTo>
                    <a:pt x="48" y="24"/>
                  </a:moveTo>
                  <a:lnTo>
                    <a:pt x="47" y="24"/>
                  </a:lnTo>
                  <a:lnTo>
                    <a:pt x="47" y="25"/>
                  </a:lnTo>
                  <a:lnTo>
                    <a:pt x="47" y="27"/>
                  </a:lnTo>
                  <a:lnTo>
                    <a:pt x="45" y="32"/>
                  </a:lnTo>
                  <a:lnTo>
                    <a:pt x="43" y="36"/>
                  </a:lnTo>
                  <a:lnTo>
                    <a:pt x="41" y="41"/>
                  </a:lnTo>
                  <a:lnTo>
                    <a:pt x="36" y="43"/>
                  </a:lnTo>
                  <a:lnTo>
                    <a:pt x="32" y="45"/>
                  </a:lnTo>
                  <a:lnTo>
                    <a:pt x="27" y="47"/>
                  </a:lnTo>
                  <a:lnTo>
                    <a:pt x="25" y="47"/>
                  </a:lnTo>
                  <a:lnTo>
                    <a:pt x="24" y="47"/>
                  </a:lnTo>
                  <a:lnTo>
                    <a:pt x="24" y="48"/>
                  </a:lnTo>
                  <a:lnTo>
                    <a:pt x="14" y="45"/>
                  </a:lnTo>
                  <a:lnTo>
                    <a:pt x="7" y="41"/>
                  </a:lnTo>
                  <a:lnTo>
                    <a:pt x="1" y="32"/>
                  </a:lnTo>
                  <a:lnTo>
                    <a:pt x="0" y="24"/>
                  </a:lnTo>
                  <a:lnTo>
                    <a:pt x="1" y="14"/>
                  </a:lnTo>
                  <a:lnTo>
                    <a:pt x="7" y="7"/>
                  </a:lnTo>
                  <a:lnTo>
                    <a:pt x="14" y="1"/>
                  </a:lnTo>
                  <a:lnTo>
                    <a:pt x="24" y="0"/>
                  </a:lnTo>
                  <a:lnTo>
                    <a:pt x="32" y="1"/>
                  </a:lnTo>
                  <a:lnTo>
                    <a:pt x="41" y="7"/>
                  </a:lnTo>
                  <a:lnTo>
                    <a:pt x="45" y="14"/>
                  </a:lnTo>
                  <a:lnTo>
                    <a:pt x="48" y="24"/>
                  </a:lnTo>
                  <a:close/>
                </a:path>
              </a:pathLst>
            </a:custGeom>
            <a:solidFill>
              <a:srgbClr val="333333"/>
            </a:solidFill>
            <a:ln w="9525">
              <a:noFill/>
              <a:round/>
              <a:headEnd/>
              <a:tailEnd/>
            </a:ln>
          </p:spPr>
          <p:txBody>
            <a:bodyPr/>
            <a:lstStyle/>
            <a:p>
              <a:endParaRPr lang="en-US" sz="1400"/>
            </a:p>
          </p:txBody>
        </p:sp>
        <p:sp>
          <p:nvSpPr>
            <p:cNvPr id="31" name="Freeform 168"/>
            <p:cNvSpPr>
              <a:spLocks/>
            </p:cNvSpPr>
            <p:nvPr/>
          </p:nvSpPr>
          <p:spPr bwMode="auto">
            <a:xfrm>
              <a:off x="2487553" y="1784514"/>
              <a:ext cx="26141" cy="22407"/>
            </a:xfrm>
            <a:custGeom>
              <a:avLst/>
              <a:gdLst/>
              <a:ahLst/>
              <a:cxnLst>
                <a:cxn ang="0">
                  <a:pos x="48" y="24"/>
                </a:cxn>
                <a:cxn ang="0">
                  <a:pos x="47" y="24"/>
                </a:cxn>
                <a:cxn ang="0">
                  <a:pos x="47" y="25"/>
                </a:cxn>
                <a:cxn ang="0">
                  <a:pos x="47" y="27"/>
                </a:cxn>
                <a:cxn ang="0">
                  <a:pos x="45" y="32"/>
                </a:cxn>
                <a:cxn ang="0">
                  <a:pos x="43" y="36"/>
                </a:cxn>
                <a:cxn ang="0">
                  <a:pos x="41" y="41"/>
                </a:cxn>
                <a:cxn ang="0">
                  <a:pos x="36" y="43"/>
                </a:cxn>
                <a:cxn ang="0">
                  <a:pos x="32" y="45"/>
                </a:cxn>
                <a:cxn ang="0">
                  <a:pos x="27" y="47"/>
                </a:cxn>
                <a:cxn ang="0">
                  <a:pos x="25" y="47"/>
                </a:cxn>
                <a:cxn ang="0">
                  <a:pos x="24" y="47"/>
                </a:cxn>
                <a:cxn ang="0">
                  <a:pos x="24" y="48"/>
                </a:cxn>
                <a:cxn ang="0">
                  <a:pos x="14" y="45"/>
                </a:cxn>
                <a:cxn ang="0">
                  <a:pos x="7" y="41"/>
                </a:cxn>
                <a:cxn ang="0">
                  <a:pos x="1" y="32"/>
                </a:cxn>
                <a:cxn ang="0">
                  <a:pos x="0" y="24"/>
                </a:cxn>
                <a:cxn ang="0">
                  <a:pos x="1" y="14"/>
                </a:cxn>
                <a:cxn ang="0">
                  <a:pos x="7" y="7"/>
                </a:cxn>
                <a:cxn ang="0">
                  <a:pos x="14" y="1"/>
                </a:cxn>
                <a:cxn ang="0">
                  <a:pos x="24" y="0"/>
                </a:cxn>
                <a:cxn ang="0">
                  <a:pos x="32" y="1"/>
                </a:cxn>
                <a:cxn ang="0">
                  <a:pos x="41" y="7"/>
                </a:cxn>
                <a:cxn ang="0">
                  <a:pos x="45" y="14"/>
                </a:cxn>
                <a:cxn ang="0">
                  <a:pos x="48" y="24"/>
                </a:cxn>
              </a:cxnLst>
              <a:rect l="0" t="0" r="r" b="b"/>
              <a:pathLst>
                <a:path w="48" h="48">
                  <a:moveTo>
                    <a:pt x="48" y="24"/>
                  </a:moveTo>
                  <a:lnTo>
                    <a:pt x="47" y="24"/>
                  </a:lnTo>
                  <a:lnTo>
                    <a:pt x="47" y="25"/>
                  </a:lnTo>
                  <a:lnTo>
                    <a:pt x="47" y="27"/>
                  </a:lnTo>
                  <a:lnTo>
                    <a:pt x="45" y="32"/>
                  </a:lnTo>
                  <a:lnTo>
                    <a:pt x="43" y="36"/>
                  </a:lnTo>
                  <a:lnTo>
                    <a:pt x="41" y="41"/>
                  </a:lnTo>
                  <a:lnTo>
                    <a:pt x="36" y="43"/>
                  </a:lnTo>
                  <a:lnTo>
                    <a:pt x="32" y="45"/>
                  </a:lnTo>
                  <a:lnTo>
                    <a:pt x="27" y="47"/>
                  </a:lnTo>
                  <a:lnTo>
                    <a:pt x="25" y="47"/>
                  </a:lnTo>
                  <a:lnTo>
                    <a:pt x="24" y="47"/>
                  </a:lnTo>
                  <a:lnTo>
                    <a:pt x="24" y="48"/>
                  </a:lnTo>
                  <a:lnTo>
                    <a:pt x="14" y="45"/>
                  </a:lnTo>
                  <a:lnTo>
                    <a:pt x="7" y="41"/>
                  </a:lnTo>
                  <a:lnTo>
                    <a:pt x="1" y="32"/>
                  </a:lnTo>
                  <a:lnTo>
                    <a:pt x="0" y="24"/>
                  </a:lnTo>
                  <a:lnTo>
                    <a:pt x="1" y="14"/>
                  </a:lnTo>
                  <a:lnTo>
                    <a:pt x="7" y="7"/>
                  </a:lnTo>
                  <a:lnTo>
                    <a:pt x="14" y="1"/>
                  </a:lnTo>
                  <a:lnTo>
                    <a:pt x="24" y="0"/>
                  </a:lnTo>
                  <a:lnTo>
                    <a:pt x="32" y="1"/>
                  </a:lnTo>
                  <a:lnTo>
                    <a:pt x="41" y="7"/>
                  </a:lnTo>
                  <a:lnTo>
                    <a:pt x="45" y="14"/>
                  </a:lnTo>
                  <a:lnTo>
                    <a:pt x="48" y="24"/>
                  </a:lnTo>
                  <a:close/>
                </a:path>
              </a:pathLst>
            </a:custGeom>
            <a:solidFill>
              <a:srgbClr val="333333"/>
            </a:solidFill>
            <a:ln w="9525">
              <a:noFill/>
              <a:round/>
              <a:headEnd/>
              <a:tailEnd/>
            </a:ln>
          </p:spPr>
          <p:txBody>
            <a:bodyPr/>
            <a:lstStyle/>
            <a:p>
              <a:endParaRPr lang="en-US" sz="1400"/>
            </a:p>
          </p:txBody>
        </p:sp>
        <p:sp>
          <p:nvSpPr>
            <p:cNvPr id="32" name="Freeform 169"/>
            <p:cNvSpPr>
              <a:spLocks/>
            </p:cNvSpPr>
            <p:nvPr/>
          </p:nvSpPr>
          <p:spPr bwMode="auto">
            <a:xfrm>
              <a:off x="2434026" y="1784514"/>
              <a:ext cx="26141" cy="22407"/>
            </a:xfrm>
            <a:custGeom>
              <a:avLst/>
              <a:gdLst/>
              <a:ahLst/>
              <a:cxnLst>
                <a:cxn ang="0">
                  <a:pos x="48" y="24"/>
                </a:cxn>
                <a:cxn ang="0">
                  <a:pos x="47" y="24"/>
                </a:cxn>
                <a:cxn ang="0">
                  <a:pos x="47" y="25"/>
                </a:cxn>
                <a:cxn ang="0">
                  <a:pos x="47" y="27"/>
                </a:cxn>
                <a:cxn ang="0">
                  <a:pos x="45" y="32"/>
                </a:cxn>
                <a:cxn ang="0">
                  <a:pos x="43" y="36"/>
                </a:cxn>
                <a:cxn ang="0">
                  <a:pos x="41" y="41"/>
                </a:cxn>
                <a:cxn ang="0">
                  <a:pos x="36" y="43"/>
                </a:cxn>
                <a:cxn ang="0">
                  <a:pos x="32" y="45"/>
                </a:cxn>
                <a:cxn ang="0">
                  <a:pos x="27" y="47"/>
                </a:cxn>
                <a:cxn ang="0">
                  <a:pos x="25" y="47"/>
                </a:cxn>
                <a:cxn ang="0">
                  <a:pos x="24" y="47"/>
                </a:cxn>
                <a:cxn ang="0">
                  <a:pos x="24" y="48"/>
                </a:cxn>
                <a:cxn ang="0">
                  <a:pos x="14" y="45"/>
                </a:cxn>
                <a:cxn ang="0">
                  <a:pos x="7" y="41"/>
                </a:cxn>
                <a:cxn ang="0">
                  <a:pos x="1" y="32"/>
                </a:cxn>
                <a:cxn ang="0">
                  <a:pos x="0" y="24"/>
                </a:cxn>
                <a:cxn ang="0">
                  <a:pos x="1" y="14"/>
                </a:cxn>
                <a:cxn ang="0">
                  <a:pos x="7" y="7"/>
                </a:cxn>
                <a:cxn ang="0">
                  <a:pos x="14" y="1"/>
                </a:cxn>
                <a:cxn ang="0">
                  <a:pos x="24" y="0"/>
                </a:cxn>
                <a:cxn ang="0">
                  <a:pos x="32" y="1"/>
                </a:cxn>
                <a:cxn ang="0">
                  <a:pos x="41" y="7"/>
                </a:cxn>
                <a:cxn ang="0">
                  <a:pos x="45" y="14"/>
                </a:cxn>
                <a:cxn ang="0">
                  <a:pos x="48" y="24"/>
                </a:cxn>
              </a:cxnLst>
              <a:rect l="0" t="0" r="r" b="b"/>
              <a:pathLst>
                <a:path w="48" h="48">
                  <a:moveTo>
                    <a:pt x="48" y="24"/>
                  </a:moveTo>
                  <a:lnTo>
                    <a:pt x="47" y="24"/>
                  </a:lnTo>
                  <a:lnTo>
                    <a:pt x="47" y="25"/>
                  </a:lnTo>
                  <a:lnTo>
                    <a:pt x="47" y="27"/>
                  </a:lnTo>
                  <a:lnTo>
                    <a:pt x="45" y="32"/>
                  </a:lnTo>
                  <a:lnTo>
                    <a:pt x="43" y="36"/>
                  </a:lnTo>
                  <a:lnTo>
                    <a:pt x="41" y="41"/>
                  </a:lnTo>
                  <a:lnTo>
                    <a:pt x="36" y="43"/>
                  </a:lnTo>
                  <a:lnTo>
                    <a:pt x="32" y="45"/>
                  </a:lnTo>
                  <a:lnTo>
                    <a:pt x="27" y="47"/>
                  </a:lnTo>
                  <a:lnTo>
                    <a:pt x="25" y="47"/>
                  </a:lnTo>
                  <a:lnTo>
                    <a:pt x="24" y="47"/>
                  </a:lnTo>
                  <a:lnTo>
                    <a:pt x="24" y="48"/>
                  </a:lnTo>
                  <a:lnTo>
                    <a:pt x="14" y="45"/>
                  </a:lnTo>
                  <a:lnTo>
                    <a:pt x="7" y="41"/>
                  </a:lnTo>
                  <a:lnTo>
                    <a:pt x="1" y="32"/>
                  </a:lnTo>
                  <a:lnTo>
                    <a:pt x="0" y="24"/>
                  </a:lnTo>
                  <a:lnTo>
                    <a:pt x="1" y="14"/>
                  </a:lnTo>
                  <a:lnTo>
                    <a:pt x="7" y="7"/>
                  </a:lnTo>
                  <a:lnTo>
                    <a:pt x="14" y="1"/>
                  </a:lnTo>
                  <a:lnTo>
                    <a:pt x="24" y="0"/>
                  </a:lnTo>
                  <a:lnTo>
                    <a:pt x="32" y="1"/>
                  </a:lnTo>
                  <a:lnTo>
                    <a:pt x="41" y="7"/>
                  </a:lnTo>
                  <a:lnTo>
                    <a:pt x="45" y="14"/>
                  </a:lnTo>
                  <a:lnTo>
                    <a:pt x="48" y="24"/>
                  </a:lnTo>
                  <a:close/>
                </a:path>
              </a:pathLst>
            </a:custGeom>
            <a:solidFill>
              <a:srgbClr val="333333"/>
            </a:solidFill>
            <a:ln w="9525">
              <a:noFill/>
              <a:round/>
              <a:headEnd/>
              <a:tailEnd/>
            </a:ln>
          </p:spPr>
          <p:txBody>
            <a:bodyPr/>
            <a:lstStyle/>
            <a:p>
              <a:endParaRPr lang="en-US" sz="1400"/>
            </a:p>
          </p:txBody>
        </p:sp>
        <p:sp>
          <p:nvSpPr>
            <p:cNvPr id="33" name="Freeform 170"/>
            <p:cNvSpPr>
              <a:spLocks/>
            </p:cNvSpPr>
            <p:nvPr/>
          </p:nvSpPr>
          <p:spPr bwMode="auto">
            <a:xfrm>
              <a:off x="2380499" y="1784514"/>
              <a:ext cx="26141" cy="22407"/>
            </a:xfrm>
            <a:custGeom>
              <a:avLst/>
              <a:gdLst/>
              <a:ahLst/>
              <a:cxnLst>
                <a:cxn ang="0">
                  <a:pos x="48" y="24"/>
                </a:cxn>
                <a:cxn ang="0">
                  <a:pos x="47" y="24"/>
                </a:cxn>
                <a:cxn ang="0">
                  <a:pos x="47" y="25"/>
                </a:cxn>
                <a:cxn ang="0">
                  <a:pos x="47" y="27"/>
                </a:cxn>
                <a:cxn ang="0">
                  <a:pos x="45" y="32"/>
                </a:cxn>
                <a:cxn ang="0">
                  <a:pos x="43" y="36"/>
                </a:cxn>
                <a:cxn ang="0">
                  <a:pos x="41" y="41"/>
                </a:cxn>
                <a:cxn ang="0">
                  <a:pos x="36" y="43"/>
                </a:cxn>
                <a:cxn ang="0">
                  <a:pos x="32" y="45"/>
                </a:cxn>
                <a:cxn ang="0">
                  <a:pos x="27" y="47"/>
                </a:cxn>
                <a:cxn ang="0">
                  <a:pos x="25" y="47"/>
                </a:cxn>
                <a:cxn ang="0">
                  <a:pos x="24" y="47"/>
                </a:cxn>
                <a:cxn ang="0">
                  <a:pos x="24" y="48"/>
                </a:cxn>
                <a:cxn ang="0">
                  <a:pos x="14" y="45"/>
                </a:cxn>
                <a:cxn ang="0">
                  <a:pos x="7" y="41"/>
                </a:cxn>
                <a:cxn ang="0">
                  <a:pos x="1" y="32"/>
                </a:cxn>
                <a:cxn ang="0">
                  <a:pos x="0" y="24"/>
                </a:cxn>
                <a:cxn ang="0">
                  <a:pos x="1" y="14"/>
                </a:cxn>
                <a:cxn ang="0">
                  <a:pos x="7" y="7"/>
                </a:cxn>
                <a:cxn ang="0">
                  <a:pos x="14" y="1"/>
                </a:cxn>
                <a:cxn ang="0">
                  <a:pos x="24" y="0"/>
                </a:cxn>
                <a:cxn ang="0">
                  <a:pos x="32" y="1"/>
                </a:cxn>
                <a:cxn ang="0">
                  <a:pos x="41" y="7"/>
                </a:cxn>
                <a:cxn ang="0">
                  <a:pos x="45" y="14"/>
                </a:cxn>
                <a:cxn ang="0">
                  <a:pos x="48" y="24"/>
                </a:cxn>
              </a:cxnLst>
              <a:rect l="0" t="0" r="r" b="b"/>
              <a:pathLst>
                <a:path w="48" h="48">
                  <a:moveTo>
                    <a:pt x="48" y="24"/>
                  </a:moveTo>
                  <a:lnTo>
                    <a:pt x="47" y="24"/>
                  </a:lnTo>
                  <a:lnTo>
                    <a:pt x="47" y="25"/>
                  </a:lnTo>
                  <a:lnTo>
                    <a:pt x="47" y="27"/>
                  </a:lnTo>
                  <a:lnTo>
                    <a:pt x="45" y="32"/>
                  </a:lnTo>
                  <a:lnTo>
                    <a:pt x="43" y="36"/>
                  </a:lnTo>
                  <a:lnTo>
                    <a:pt x="41" y="41"/>
                  </a:lnTo>
                  <a:lnTo>
                    <a:pt x="36" y="43"/>
                  </a:lnTo>
                  <a:lnTo>
                    <a:pt x="32" y="45"/>
                  </a:lnTo>
                  <a:lnTo>
                    <a:pt x="27" y="47"/>
                  </a:lnTo>
                  <a:lnTo>
                    <a:pt x="25" y="47"/>
                  </a:lnTo>
                  <a:lnTo>
                    <a:pt x="24" y="47"/>
                  </a:lnTo>
                  <a:lnTo>
                    <a:pt x="24" y="48"/>
                  </a:lnTo>
                  <a:lnTo>
                    <a:pt x="14" y="45"/>
                  </a:lnTo>
                  <a:lnTo>
                    <a:pt x="7" y="41"/>
                  </a:lnTo>
                  <a:lnTo>
                    <a:pt x="1" y="32"/>
                  </a:lnTo>
                  <a:lnTo>
                    <a:pt x="0" y="24"/>
                  </a:lnTo>
                  <a:lnTo>
                    <a:pt x="1" y="14"/>
                  </a:lnTo>
                  <a:lnTo>
                    <a:pt x="7" y="7"/>
                  </a:lnTo>
                  <a:lnTo>
                    <a:pt x="14" y="1"/>
                  </a:lnTo>
                  <a:lnTo>
                    <a:pt x="24" y="0"/>
                  </a:lnTo>
                  <a:lnTo>
                    <a:pt x="32" y="1"/>
                  </a:lnTo>
                  <a:lnTo>
                    <a:pt x="41" y="7"/>
                  </a:lnTo>
                  <a:lnTo>
                    <a:pt x="45" y="14"/>
                  </a:lnTo>
                  <a:lnTo>
                    <a:pt x="48" y="24"/>
                  </a:lnTo>
                  <a:close/>
                </a:path>
              </a:pathLst>
            </a:custGeom>
            <a:solidFill>
              <a:srgbClr val="333333"/>
            </a:solidFill>
            <a:ln w="9525">
              <a:noFill/>
              <a:round/>
              <a:headEnd/>
              <a:tailEnd/>
            </a:ln>
          </p:spPr>
          <p:txBody>
            <a:bodyPr/>
            <a:lstStyle/>
            <a:p>
              <a:endParaRPr lang="en-US" sz="1400"/>
            </a:p>
          </p:txBody>
        </p:sp>
        <p:sp>
          <p:nvSpPr>
            <p:cNvPr id="34" name="Freeform 171"/>
            <p:cNvSpPr>
              <a:spLocks/>
            </p:cNvSpPr>
            <p:nvPr/>
          </p:nvSpPr>
          <p:spPr bwMode="auto">
            <a:xfrm>
              <a:off x="2325727" y="1784514"/>
              <a:ext cx="27386" cy="22407"/>
            </a:xfrm>
            <a:custGeom>
              <a:avLst/>
              <a:gdLst/>
              <a:ahLst/>
              <a:cxnLst>
                <a:cxn ang="0">
                  <a:pos x="48" y="24"/>
                </a:cxn>
                <a:cxn ang="0">
                  <a:pos x="47" y="24"/>
                </a:cxn>
                <a:cxn ang="0">
                  <a:pos x="47" y="25"/>
                </a:cxn>
                <a:cxn ang="0">
                  <a:pos x="47" y="27"/>
                </a:cxn>
                <a:cxn ang="0">
                  <a:pos x="45" y="32"/>
                </a:cxn>
                <a:cxn ang="0">
                  <a:pos x="43" y="36"/>
                </a:cxn>
                <a:cxn ang="0">
                  <a:pos x="41" y="41"/>
                </a:cxn>
                <a:cxn ang="0">
                  <a:pos x="36" y="43"/>
                </a:cxn>
                <a:cxn ang="0">
                  <a:pos x="32" y="45"/>
                </a:cxn>
                <a:cxn ang="0">
                  <a:pos x="27" y="47"/>
                </a:cxn>
                <a:cxn ang="0">
                  <a:pos x="25" y="47"/>
                </a:cxn>
                <a:cxn ang="0">
                  <a:pos x="24" y="47"/>
                </a:cxn>
                <a:cxn ang="0">
                  <a:pos x="24" y="48"/>
                </a:cxn>
                <a:cxn ang="0">
                  <a:pos x="14" y="45"/>
                </a:cxn>
                <a:cxn ang="0">
                  <a:pos x="7" y="41"/>
                </a:cxn>
                <a:cxn ang="0">
                  <a:pos x="1" y="32"/>
                </a:cxn>
                <a:cxn ang="0">
                  <a:pos x="0" y="24"/>
                </a:cxn>
                <a:cxn ang="0">
                  <a:pos x="1" y="14"/>
                </a:cxn>
                <a:cxn ang="0">
                  <a:pos x="7" y="7"/>
                </a:cxn>
                <a:cxn ang="0">
                  <a:pos x="14" y="1"/>
                </a:cxn>
                <a:cxn ang="0">
                  <a:pos x="24" y="0"/>
                </a:cxn>
                <a:cxn ang="0">
                  <a:pos x="32" y="1"/>
                </a:cxn>
                <a:cxn ang="0">
                  <a:pos x="41" y="7"/>
                </a:cxn>
                <a:cxn ang="0">
                  <a:pos x="45" y="14"/>
                </a:cxn>
                <a:cxn ang="0">
                  <a:pos x="48" y="24"/>
                </a:cxn>
              </a:cxnLst>
              <a:rect l="0" t="0" r="r" b="b"/>
              <a:pathLst>
                <a:path w="48" h="48">
                  <a:moveTo>
                    <a:pt x="48" y="24"/>
                  </a:moveTo>
                  <a:lnTo>
                    <a:pt x="47" y="24"/>
                  </a:lnTo>
                  <a:lnTo>
                    <a:pt x="47" y="25"/>
                  </a:lnTo>
                  <a:lnTo>
                    <a:pt x="47" y="27"/>
                  </a:lnTo>
                  <a:lnTo>
                    <a:pt x="45" y="32"/>
                  </a:lnTo>
                  <a:lnTo>
                    <a:pt x="43" y="36"/>
                  </a:lnTo>
                  <a:lnTo>
                    <a:pt x="41" y="41"/>
                  </a:lnTo>
                  <a:lnTo>
                    <a:pt x="36" y="43"/>
                  </a:lnTo>
                  <a:lnTo>
                    <a:pt x="32" y="45"/>
                  </a:lnTo>
                  <a:lnTo>
                    <a:pt x="27" y="47"/>
                  </a:lnTo>
                  <a:lnTo>
                    <a:pt x="25" y="47"/>
                  </a:lnTo>
                  <a:lnTo>
                    <a:pt x="24" y="47"/>
                  </a:lnTo>
                  <a:lnTo>
                    <a:pt x="24" y="48"/>
                  </a:lnTo>
                  <a:lnTo>
                    <a:pt x="14" y="45"/>
                  </a:lnTo>
                  <a:lnTo>
                    <a:pt x="7" y="41"/>
                  </a:lnTo>
                  <a:lnTo>
                    <a:pt x="1" y="32"/>
                  </a:lnTo>
                  <a:lnTo>
                    <a:pt x="0" y="24"/>
                  </a:lnTo>
                  <a:lnTo>
                    <a:pt x="1" y="14"/>
                  </a:lnTo>
                  <a:lnTo>
                    <a:pt x="7" y="7"/>
                  </a:lnTo>
                  <a:lnTo>
                    <a:pt x="14" y="1"/>
                  </a:lnTo>
                  <a:lnTo>
                    <a:pt x="24" y="0"/>
                  </a:lnTo>
                  <a:lnTo>
                    <a:pt x="32" y="1"/>
                  </a:lnTo>
                  <a:lnTo>
                    <a:pt x="41" y="7"/>
                  </a:lnTo>
                  <a:lnTo>
                    <a:pt x="45" y="14"/>
                  </a:lnTo>
                  <a:lnTo>
                    <a:pt x="48" y="24"/>
                  </a:lnTo>
                  <a:close/>
                </a:path>
              </a:pathLst>
            </a:custGeom>
            <a:solidFill>
              <a:srgbClr val="333333"/>
            </a:solidFill>
            <a:ln w="9525">
              <a:noFill/>
              <a:round/>
              <a:headEnd/>
              <a:tailEnd/>
            </a:ln>
          </p:spPr>
          <p:txBody>
            <a:bodyPr/>
            <a:lstStyle/>
            <a:p>
              <a:endParaRPr lang="en-US" sz="1400"/>
            </a:p>
          </p:txBody>
        </p:sp>
        <p:sp>
          <p:nvSpPr>
            <p:cNvPr id="35" name="Freeform 172"/>
            <p:cNvSpPr>
              <a:spLocks/>
            </p:cNvSpPr>
            <p:nvPr/>
          </p:nvSpPr>
          <p:spPr bwMode="auto">
            <a:xfrm>
              <a:off x="2272200" y="1784514"/>
              <a:ext cx="27386" cy="22407"/>
            </a:xfrm>
            <a:custGeom>
              <a:avLst/>
              <a:gdLst/>
              <a:ahLst/>
              <a:cxnLst>
                <a:cxn ang="0">
                  <a:pos x="48" y="24"/>
                </a:cxn>
                <a:cxn ang="0">
                  <a:pos x="47" y="24"/>
                </a:cxn>
                <a:cxn ang="0">
                  <a:pos x="47" y="25"/>
                </a:cxn>
                <a:cxn ang="0">
                  <a:pos x="47" y="27"/>
                </a:cxn>
                <a:cxn ang="0">
                  <a:pos x="45" y="32"/>
                </a:cxn>
                <a:cxn ang="0">
                  <a:pos x="43" y="36"/>
                </a:cxn>
                <a:cxn ang="0">
                  <a:pos x="41" y="41"/>
                </a:cxn>
                <a:cxn ang="0">
                  <a:pos x="36" y="43"/>
                </a:cxn>
                <a:cxn ang="0">
                  <a:pos x="32" y="45"/>
                </a:cxn>
                <a:cxn ang="0">
                  <a:pos x="27" y="47"/>
                </a:cxn>
                <a:cxn ang="0">
                  <a:pos x="25" y="47"/>
                </a:cxn>
                <a:cxn ang="0">
                  <a:pos x="24" y="47"/>
                </a:cxn>
                <a:cxn ang="0">
                  <a:pos x="24" y="48"/>
                </a:cxn>
                <a:cxn ang="0">
                  <a:pos x="14" y="45"/>
                </a:cxn>
                <a:cxn ang="0">
                  <a:pos x="7" y="41"/>
                </a:cxn>
                <a:cxn ang="0">
                  <a:pos x="1" y="32"/>
                </a:cxn>
                <a:cxn ang="0">
                  <a:pos x="0" y="24"/>
                </a:cxn>
                <a:cxn ang="0">
                  <a:pos x="1" y="14"/>
                </a:cxn>
                <a:cxn ang="0">
                  <a:pos x="7" y="7"/>
                </a:cxn>
                <a:cxn ang="0">
                  <a:pos x="14" y="1"/>
                </a:cxn>
                <a:cxn ang="0">
                  <a:pos x="24" y="0"/>
                </a:cxn>
                <a:cxn ang="0">
                  <a:pos x="32" y="1"/>
                </a:cxn>
                <a:cxn ang="0">
                  <a:pos x="41" y="7"/>
                </a:cxn>
                <a:cxn ang="0">
                  <a:pos x="45" y="14"/>
                </a:cxn>
                <a:cxn ang="0">
                  <a:pos x="48" y="24"/>
                </a:cxn>
              </a:cxnLst>
              <a:rect l="0" t="0" r="r" b="b"/>
              <a:pathLst>
                <a:path w="48" h="48">
                  <a:moveTo>
                    <a:pt x="48" y="24"/>
                  </a:moveTo>
                  <a:lnTo>
                    <a:pt x="47" y="24"/>
                  </a:lnTo>
                  <a:lnTo>
                    <a:pt x="47" y="25"/>
                  </a:lnTo>
                  <a:lnTo>
                    <a:pt x="47" y="27"/>
                  </a:lnTo>
                  <a:lnTo>
                    <a:pt x="45" y="32"/>
                  </a:lnTo>
                  <a:lnTo>
                    <a:pt x="43" y="36"/>
                  </a:lnTo>
                  <a:lnTo>
                    <a:pt x="41" y="41"/>
                  </a:lnTo>
                  <a:lnTo>
                    <a:pt x="36" y="43"/>
                  </a:lnTo>
                  <a:lnTo>
                    <a:pt x="32" y="45"/>
                  </a:lnTo>
                  <a:lnTo>
                    <a:pt x="27" y="47"/>
                  </a:lnTo>
                  <a:lnTo>
                    <a:pt x="25" y="47"/>
                  </a:lnTo>
                  <a:lnTo>
                    <a:pt x="24" y="47"/>
                  </a:lnTo>
                  <a:lnTo>
                    <a:pt x="24" y="48"/>
                  </a:lnTo>
                  <a:lnTo>
                    <a:pt x="14" y="45"/>
                  </a:lnTo>
                  <a:lnTo>
                    <a:pt x="7" y="41"/>
                  </a:lnTo>
                  <a:lnTo>
                    <a:pt x="1" y="32"/>
                  </a:lnTo>
                  <a:lnTo>
                    <a:pt x="0" y="24"/>
                  </a:lnTo>
                  <a:lnTo>
                    <a:pt x="1" y="14"/>
                  </a:lnTo>
                  <a:lnTo>
                    <a:pt x="7" y="7"/>
                  </a:lnTo>
                  <a:lnTo>
                    <a:pt x="14" y="1"/>
                  </a:lnTo>
                  <a:lnTo>
                    <a:pt x="24" y="0"/>
                  </a:lnTo>
                  <a:lnTo>
                    <a:pt x="32" y="1"/>
                  </a:lnTo>
                  <a:lnTo>
                    <a:pt x="41" y="7"/>
                  </a:lnTo>
                  <a:lnTo>
                    <a:pt x="45" y="14"/>
                  </a:lnTo>
                  <a:lnTo>
                    <a:pt x="48" y="24"/>
                  </a:lnTo>
                  <a:close/>
                </a:path>
              </a:pathLst>
            </a:custGeom>
            <a:solidFill>
              <a:srgbClr val="333333"/>
            </a:solidFill>
            <a:ln w="9525">
              <a:noFill/>
              <a:round/>
              <a:headEnd/>
              <a:tailEnd/>
            </a:ln>
          </p:spPr>
          <p:txBody>
            <a:bodyPr/>
            <a:lstStyle/>
            <a:p>
              <a:endParaRPr lang="en-US" sz="1400"/>
            </a:p>
          </p:txBody>
        </p:sp>
        <p:sp>
          <p:nvSpPr>
            <p:cNvPr id="36" name="Freeform 173"/>
            <p:cNvSpPr>
              <a:spLocks/>
            </p:cNvSpPr>
            <p:nvPr/>
          </p:nvSpPr>
          <p:spPr bwMode="auto">
            <a:xfrm>
              <a:off x="2218673" y="1784514"/>
              <a:ext cx="27386" cy="22407"/>
            </a:xfrm>
            <a:custGeom>
              <a:avLst/>
              <a:gdLst/>
              <a:ahLst/>
              <a:cxnLst>
                <a:cxn ang="0">
                  <a:pos x="48" y="24"/>
                </a:cxn>
                <a:cxn ang="0">
                  <a:pos x="46" y="24"/>
                </a:cxn>
                <a:cxn ang="0">
                  <a:pos x="46" y="25"/>
                </a:cxn>
                <a:cxn ang="0">
                  <a:pos x="46" y="27"/>
                </a:cxn>
                <a:cxn ang="0">
                  <a:pos x="45" y="32"/>
                </a:cxn>
                <a:cxn ang="0">
                  <a:pos x="43" y="36"/>
                </a:cxn>
                <a:cxn ang="0">
                  <a:pos x="40" y="41"/>
                </a:cxn>
                <a:cxn ang="0">
                  <a:pos x="36" y="43"/>
                </a:cxn>
                <a:cxn ang="0">
                  <a:pos x="32" y="45"/>
                </a:cxn>
                <a:cxn ang="0">
                  <a:pos x="27" y="47"/>
                </a:cxn>
                <a:cxn ang="0">
                  <a:pos x="25" y="47"/>
                </a:cxn>
                <a:cxn ang="0">
                  <a:pos x="24" y="47"/>
                </a:cxn>
                <a:cxn ang="0">
                  <a:pos x="24" y="48"/>
                </a:cxn>
                <a:cxn ang="0">
                  <a:pos x="14" y="45"/>
                </a:cxn>
                <a:cxn ang="0">
                  <a:pos x="7" y="41"/>
                </a:cxn>
                <a:cxn ang="0">
                  <a:pos x="1" y="32"/>
                </a:cxn>
                <a:cxn ang="0">
                  <a:pos x="0" y="24"/>
                </a:cxn>
                <a:cxn ang="0">
                  <a:pos x="1" y="14"/>
                </a:cxn>
                <a:cxn ang="0">
                  <a:pos x="7" y="7"/>
                </a:cxn>
                <a:cxn ang="0">
                  <a:pos x="14" y="1"/>
                </a:cxn>
                <a:cxn ang="0">
                  <a:pos x="24" y="0"/>
                </a:cxn>
                <a:cxn ang="0">
                  <a:pos x="32" y="1"/>
                </a:cxn>
                <a:cxn ang="0">
                  <a:pos x="40" y="7"/>
                </a:cxn>
                <a:cxn ang="0">
                  <a:pos x="45" y="14"/>
                </a:cxn>
                <a:cxn ang="0">
                  <a:pos x="48" y="24"/>
                </a:cxn>
              </a:cxnLst>
              <a:rect l="0" t="0" r="r" b="b"/>
              <a:pathLst>
                <a:path w="48" h="48">
                  <a:moveTo>
                    <a:pt x="48" y="24"/>
                  </a:moveTo>
                  <a:lnTo>
                    <a:pt x="46" y="24"/>
                  </a:lnTo>
                  <a:lnTo>
                    <a:pt x="46" y="25"/>
                  </a:lnTo>
                  <a:lnTo>
                    <a:pt x="46" y="27"/>
                  </a:lnTo>
                  <a:lnTo>
                    <a:pt x="45" y="32"/>
                  </a:lnTo>
                  <a:lnTo>
                    <a:pt x="43" y="36"/>
                  </a:lnTo>
                  <a:lnTo>
                    <a:pt x="40" y="41"/>
                  </a:lnTo>
                  <a:lnTo>
                    <a:pt x="36" y="43"/>
                  </a:lnTo>
                  <a:lnTo>
                    <a:pt x="32" y="45"/>
                  </a:lnTo>
                  <a:lnTo>
                    <a:pt x="27" y="47"/>
                  </a:lnTo>
                  <a:lnTo>
                    <a:pt x="25" y="47"/>
                  </a:lnTo>
                  <a:lnTo>
                    <a:pt x="24" y="47"/>
                  </a:lnTo>
                  <a:lnTo>
                    <a:pt x="24" y="48"/>
                  </a:lnTo>
                  <a:lnTo>
                    <a:pt x="14" y="45"/>
                  </a:lnTo>
                  <a:lnTo>
                    <a:pt x="7" y="41"/>
                  </a:lnTo>
                  <a:lnTo>
                    <a:pt x="1" y="32"/>
                  </a:lnTo>
                  <a:lnTo>
                    <a:pt x="0" y="24"/>
                  </a:lnTo>
                  <a:lnTo>
                    <a:pt x="1" y="14"/>
                  </a:lnTo>
                  <a:lnTo>
                    <a:pt x="7" y="7"/>
                  </a:lnTo>
                  <a:lnTo>
                    <a:pt x="14" y="1"/>
                  </a:lnTo>
                  <a:lnTo>
                    <a:pt x="24" y="0"/>
                  </a:lnTo>
                  <a:lnTo>
                    <a:pt x="32" y="1"/>
                  </a:lnTo>
                  <a:lnTo>
                    <a:pt x="40" y="7"/>
                  </a:lnTo>
                  <a:lnTo>
                    <a:pt x="45" y="14"/>
                  </a:lnTo>
                  <a:lnTo>
                    <a:pt x="48" y="24"/>
                  </a:lnTo>
                  <a:close/>
                </a:path>
              </a:pathLst>
            </a:custGeom>
            <a:solidFill>
              <a:srgbClr val="333333"/>
            </a:solidFill>
            <a:ln w="9525">
              <a:noFill/>
              <a:round/>
              <a:headEnd/>
              <a:tailEnd/>
            </a:ln>
          </p:spPr>
          <p:txBody>
            <a:bodyPr/>
            <a:lstStyle/>
            <a:p>
              <a:endParaRPr lang="en-US" sz="1400"/>
            </a:p>
          </p:txBody>
        </p:sp>
        <p:sp>
          <p:nvSpPr>
            <p:cNvPr id="37" name="Freeform 174"/>
            <p:cNvSpPr>
              <a:spLocks/>
            </p:cNvSpPr>
            <p:nvPr/>
          </p:nvSpPr>
          <p:spPr bwMode="auto">
            <a:xfrm>
              <a:off x="2165146" y="1784514"/>
              <a:ext cx="27386" cy="22407"/>
            </a:xfrm>
            <a:custGeom>
              <a:avLst/>
              <a:gdLst/>
              <a:ahLst/>
              <a:cxnLst>
                <a:cxn ang="0">
                  <a:pos x="48" y="24"/>
                </a:cxn>
                <a:cxn ang="0">
                  <a:pos x="46" y="24"/>
                </a:cxn>
                <a:cxn ang="0">
                  <a:pos x="46" y="25"/>
                </a:cxn>
                <a:cxn ang="0">
                  <a:pos x="46" y="27"/>
                </a:cxn>
                <a:cxn ang="0">
                  <a:pos x="45" y="32"/>
                </a:cxn>
                <a:cxn ang="0">
                  <a:pos x="43" y="36"/>
                </a:cxn>
                <a:cxn ang="0">
                  <a:pos x="40" y="41"/>
                </a:cxn>
                <a:cxn ang="0">
                  <a:pos x="36" y="43"/>
                </a:cxn>
                <a:cxn ang="0">
                  <a:pos x="32" y="45"/>
                </a:cxn>
                <a:cxn ang="0">
                  <a:pos x="27" y="47"/>
                </a:cxn>
                <a:cxn ang="0">
                  <a:pos x="25" y="47"/>
                </a:cxn>
                <a:cxn ang="0">
                  <a:pos x="24" y="47"/>
                </a:cxn>
                <a:cxn ang="0">
                  <a:pos x="24" y="48"/>
                </a:cxn>
                <a:cxn ang="0">
                  <a:pos x="14" y="45"/>
                </a:cxn>
                <a:cxn ang="0">
                  <a:pos x="7" y="41"/>
                </a:cxn>
                <a:cxn ang="0">
                  <a:pos x="1" y="32"/>
                </a:cxn>
                <a:cxn ang="0">
                  <a:pos x="0" y="24"/>
                </a:cxn>
                <a:cxn ang="0">
                  <a:pos x="1" y="14"/>
                </a:cxn>
                <a:cxn ang="0">
                  <a:pos x="7" y="7"/>
                </a:cxn>
                <a:cxn ang="0">
                  <a:pos x="14" y="1"/>
                </a:cxn>
                <a:cxn ang="0">
                  <a:pos x="24" y="0"/>
                </a:cxn>
                <a:cxn ang="0">
                  <a:pos x="32" y="1"/>
                </a:cxn>
                <a:cxn ang="0">
                  <a:pos x="40" y="7"/>
                </a:cxn>
                <a:cxn ang="0">
                  <a:pos x="45" y="14"/>
                </a:cxn>
                <a:cxn ang="0">
                  <a:pos x="48" y="24"/>
                </a:cxn>
              </a:cxnLst>
              <a:rect l="0" t="0" r="r" b="b"/>
              <a:pathLst>
                <a:path w="48" h="48">
                  <a:moveTo>
                    <a:pt x="48" y="24"/>
                  </a:moveTo>
                  <a:lnTo>
                    <a:pt x="46" y="24"/>
                  </a:lnTo>
                  <a:lnTo>
                    <a:pt x="46" y="25"/>
                  </a:lnTo>
                  <a:lnTo>
                    <a:pt x="46" y="27"/>
                  </a:lnTo>
                  <a:lnTo>
                    <a:pt x="45" y="32"/>
                  </a:lnTo>
                  <a:lnTo>
                    <a:pt x="43" y="36"/>
                  </a:lnTo>
                  <a:lnTo>
                    <a:pt x="40" y="41"/>
                  </a:lnTo>
                  <a:lnTo>
                    <a:pt x="36" y="43"/>
                  </a:lnTo>
                  <a:lnTo>
                    <a:pt x="32" y="45"/>
                  </a:lnTo>
                  <a:lnTo>
                    <a:pt x="27" y="47"/>
                  </a:lnTo>
                  <a:lnTo>
                    <a:pt x="25" y="47"/>
                  </a:lnTo>
                  <a:lnTo>
                    <a:pt x="24" y="47"/>
                  </a:lnTo>
                  <a:lnTo>
                    <a:pt x="24" y="48"/>
                  </a:lnTo>
                  <a:lnTo>
                    <a:pt x="14" y="45"/>
                  </a:lnTo>
                  <a:lnTo>
                    <a:pt x="7" y="41"/>
                  </a:lnTo>
                  <a:lnTo>
                    <a:pt x="1" y="32"/>
                  </a:lnTo>
                  <a:lnTo>
                    <a:pt x="0" y="24"/>
                  </a:lnTo>
                  <a:lnTo>
                    <a:pt x="1" y="14"/>
                  </a:lnTo>
                  <a:lnTo>
                    <a:pt x="7" y="7"/>
                  </a:lnTo>
                  <a:lnTo>
                    <a:pt x="14" y="1"/>
                  </a:lnTo>
                  <a:lnTo>
                    <a:pt x="24" y="0"/>
                  </a:lnTo>
                  <a:lnTo>
                    <a:pt x="32" y="1"/>
                  </a:lnTo>
                  <a:lnTo>
                    <a:pt x="40" y="7"/>
                  </a:lnTo>
                  <a:lnTo>
                    <a:pt x="45" y="14"/>
                  </a:lnTo>
                  <a:lnTo>
                    <a:pt x="48" y="24"/>
                  </a:lnTo>
                  <a:close/>
                </a:path>
              </a:pathLst>
            </a:custGeom>
            <a:solidFill>
              <a:srgbClr val="333333"/>
            </a:solidFill>
            <a:ln w="9525">
              <a:noFill/>
              <a:round/>
              <a:headEnd/>
              <a:tailEnd/>
            </a:ln>
          </p:spPr>
          <p:txBody>
            <a:bodyPr/>
            <a:lstStyle/>
            <a:p>
              <a:endParaRPr lang="en-US" sz="1400"/>
            </a:p>
          </p:txBody>
        </p:sp>
        <p:sp>
          <p:nvSpPr>
            <p:cNvPr id="38" name="Freeform 175"/>
            <p:cNvSpPr>
              <a:spLocks/>
            </p:cNvSpPr>
            <p:nvPr/>
          </p:nvSpPr>
          <p:spPr bwMode="auto">
            <a:xfrm>
              <a:off x="2111619" y="1784514"/>
              <a:ext cx="27386" cy="22407"/>
            </a:xfrm>
            <a:custGeom>
              <a:avLst/>
              <a:gdLst/>
              <a:ahLst/>
              <a:cxnLst>
                <a:cxn ang="0">
                  <a:pos x="48" y="24"/>
                </a:cxn>
                <a:cxn ang="0">
                  <a:pos x="46" y="24"/>
                </a:cxn>
                <a:cxn ang="0">
                  <a:pos x="46" y="25"/>
                </a:cxn>
                <a:cxn ang="0">
                  <a:pos x="46" y="27"/>
                </a:cxn>
                <a:cxn ang="0">
                  <a:pos x="45" y="32"/>
                </a:cxn>
                <a:cxn ang="0">
                  <a:pos x="43" y="36"/>
                </a:cxn>
                <a:cxn ang="0">
                  <a:pos x="40" y="41"/>
                </a:cxn>
                <a:cxn ang="0">
                  <a:pos x="36" y="43"/>
                </a:cxn>
                <a:cxn ang="0">
                  <a:pos x="32" y="45"/>
                </a:cxn>
                <a:cxn ang="0">
                  <a:pos x="27" y="47"/>
                </a:cxn>
                <a:cxn ang="0">
                  <a:pos x="25" y="47"/>
                </a:cxn>
                <a:cxn ang="0">
                  <a:pos x="24" y="47"/>
                </a:cxn>
                <a:cxn ang="0">
                  <a:pos x="24" y="48"/>
                </a:cxn>
                <a:cxn ang="0">
                  <a:pos x="14" y="45"/>
                </a:cxn>
                <a:cxn ang="0">
                  <a:pos x="7" y="41"/>
                </a:cxn>
                <a:cxn ang="0">
                  <a:pos x="1" y="32"/>
                </a:cxn>
                <a:cxn ang="0">
                  <a:pos x="0" y="24"/>
                </a:cxn>
                <a:cxn ang="0">
                  <a:pos x="1" y="14"/>
                </a:cxn>
                <a:cxn ang="0">
                  <a:pos x="7" y="7"/>
                </a:cxn>
                <a:cxn ang="0">
                  <a:pos x="14" y="1"/>
                </a:cxn>
                <a:cxn ang="0">
                  <a:pos x="24" y="0"/>
                </a:cxn>
                <a:cxn ang="0">
                  <a:pos x="32" y="1"/>
                </a:cxn>
                <a:cxn ang="0">
                  <a:pos x="40" y="7"/>
                </a:cxn>
                <a:cxn ang="0">
                  <a:pos x="45" y="14"/>
                </a:cxn>
                <a:cxn ang="0">
                  <a:pos x="48" y="24"/>
                </a:cxn>
              </a:cxnLst>
              <a:rect l="0" t="0" r="r" b="b"/>
              <a:pathLst>
                <a:path w="48" h="48">
                  <a:moveTo>
                    <a:pt x="48" y="24"/>
                  </a:moveTo>
                  <a:lnTo>
                    <a:pt x="46" y="24"/>
                  </a:lnTo>
                  <a:lnTo>
                    <a:pt x="46" y="25"/>
                  </a:lnTo>
                  <a:lnTo>
                    <a:pt x="46" y="27"/>
                  </a:lnTo>
                  <a:lnTo>
                    <a:pt x="45" y="32"/>
                  </a:lnTo>
                  <a:lnTo>
                    <a:pt x="43" y="36"/>
                  </a:lnTo>
                  <a:lnTo>
                    <a:pt x="40" y="41"/>
                  </a:lnTo>
                  <a:lnTo>
                    <a:pt x="36" y="43"/>
                  </a:lnTo>
                  <a:lnTo>
                    <a:pt x="32" y="45"/>
                  </a:lnTo>
                  <a:lnTo>
                    <a:pt x="27" y="47"/>
                  </a:lnTo>
                  <a:lnTo>
                    <a:pt x="25" y="47"/>
                  </a:lnTo>
                  <a:lnTo>
                    <a:pt x="24" y="47"/>
                  </a:lnTo>
                  <a:lnTo>
                    <a:pt x="24" y="48"/>
                  </a:lnTo>
                  <a:lnTo>
                    <a:pt x="14" y="45"/>
                  </a:lnTo>
                  <a:lnTo>
                    <a:pt x="7" y="41"/>
                  </a:lnTo>
                  <a:lnTo>
                    <a:pt x="1" y="32"/>
                  </a:lnTo>
                  <a:lnTo>
                    <a:pt x="0" y="24"/>
                  </a:lnTo>
                  <a:lnTo>
                    <a:pt x="1" y="14"/>
                  </a:lnTo>
                  <a:lnTo>
                    <a:pt x="7" y="7"/>
                  </a:lnTo>
                  <a:lnTo>
                    <a:pt x="14" y="1"/>
                  </a:lnTo>
                  <a:lnTo>
                    <a:pt x="24" y="0"/>
                  </a:lnTo>
                  <a:lnTo>
                    <a:pt x="32" y="1"/>
                  </a:lnTo>
                  <a:lnTo>
                    <a:pt x="40" y="7"/>
                  </a:lnTo>
                  <a:lnTo>
                    <a:pt x="45" y="14"/>
                  </a:lnTo>
                  <a:lnTo>
                    <a:pt x="48" y="24"/>
                  </a:lnTo>
                  <a:close/>
                </a:path>
              </a:pathLst>
            </a:custGeom>
            <a:solidFill>
              <a:srgbClr val="333333"/>
            </a:solidFill>
            <a:ln w="9525">
              <a:noFill/>
              <a:round/>
              <a:headEnd/>
              <a:tailEnd/>
            </a:ln>
          </p:spPr>
          <p:txBody>
            <a:bodyPr/>
            <a:lstStyle/>
            <a:p>
              <a:endParaRPr lang="en-US" sz="1400"/>
            </a:p>
          </p:txBody>
        </p:sp>
        <p:sp>
          <p:nvSpPr>
            <p:cNvPr id="39" name="Freeform 176"/>
            <p:cNvSpPr>
              <a:spLocks/>
            </p:cNvSpPr>
            <p:nvPr/>
          </p:nvSpPr>
          <p:spPr bwMode="auto">
            <a:xfrm>
              <a:off x="2058092" y="1784514"/>
              <a:ext cx="27386" cy="22407"/>
            </a:xfrm>
            <a:custGeom>
              <a:avLst/>
              <a:gdLst/>
              <a:ahLst/>
              <a:cxnLst>
                <a:cxn ang="0">
                  <a:pos x="48" y="24"/>
                </a:cxn>
                <a:cxn ang="0">
                  <a:pos x="46" y="24"/>
                </a:cxn>
                <a:cxn ang="0">
                  <a:pos x="46" y="25"/>
                </a:cxn>
                <a:cxn ang="0">
                  <a:pos x="46" y="27"/>
                </a:cxn>
                <a:cxn ang="0">
                  <a:pos x="45" y="32"/>
                </a:cxn>
                <a:cxn ang="0">
                  <a:pos x="43" y="36"/>
                </a:cxn>
                <a:cxn ang="0">
                  <a:pos x="40" y="41"/>
                </a:cxn>
                <a:cxn ang="0">
                  <a:pos x="36" y="43"/>
                </a:cxn>
                <a:cxn ang="0">
                  <a:pos x="32" y="45"/>
                </a:cxn>
                <a:cxn ang="0">
                  <a:pos x="27" y="47"/>
                </a:cxn>
                <a:cxn ang="0">
                  <a:pos x="25" y="47"/>
                </a:cxn>
                <a:cxn ang="0">
                  <a:pos x="24" y="47"/>
                </a:cxn>
                <a:cxn ang="0">
                  <a:pos x="24" y="48"/>
                </a:cxn>
                <a:cxn ang="0">
                  <a:pos x="14" y="45"/>
                </a:cxn>
                <a:cxn ang="0">
                  <a:pos x="7" y="41"/>
                </a:cxn>
                <a:cxn ang="0">
                  <a:pos x="1" y="32"/>
                </a:cxn>
                <a:cxn ang="0">
                  <a:pos x="0" y="24"/>
                </a:cxn>
                <a:cxn ang="0">
                  <a:pos x="1" y="14"/>
                </a:cxn>
                <a:cxn ang="0">
                  <a:pos x="7" y="7"/>
                </a:cxn>
                <a:cxn ang="0">
                  <a:pos x="14" y="1"/>
                </a:cxn>
                <a:cxn ang="0">
                  <a:pos x="24" y="0"/>
                </a:cxn>
                <a:cxn ang="0">
                  <a:pos x="32" y="1"/>
                </a:cxn>
                <a:cxn ang="0">
                  <a:pos x="40" y="7"/>
                </a:cxn>
                <a:cxn ang="0">
                  <a:pos x="45" y="14"/>
                </a:cxn>
                <a:cxn ang="0">
                  <a:pos x="48" y="24"/>
                </a:cxn>
              </a:cxnLst>
              <a:rect l="0" t="0" r="r" b="b"/>
              <a:pathLst>
                <a:path w="48" h="48">
                  <a:moveTo>
                    <a:pt x="48" y="24"/>
                  </a:moveTo>
                  <a:lnTo>
                    <a:pt x="46" y="24"/>
                  </a:lnTo>
                  <a:lnTo>
                    <a:pt x="46" y="25"/>
                  </a:lnTo>
                  <a:lnTo>
                    <a:pt x="46" y="27"/>
                  </a:lnTo>
                  <a:lnTo>
                    <a:pt x="45" y="32"/>
                  </a:lnTo>
                  <a:lnTo>
                    <a:pt x="43" y="36"/>
                  </a:lnTo>
                  <a:lnTo>
                    <a:pt x="40" y="41"/>
                  </a:lnTo>
                  <a:lnTo>
                    <a:pt x="36" y="43"/>
                  </a:lnTo>
                  <a:lnTo>
                    <a:pt x="32" y="45"/>
                  </a:lnTo>
                  <a:lnTo>
                    <a:pt x="27" y="47"/>
                  </a:lnTo>
                  <a:lnTo>
                    <a:pt x="25" y="47"/>
                  </a:lnTo>
                  <a:lnTo>
                    <a:pt x="24" y="47"/>
                  </a:lnTo>
                  <a:lnTo>
                    <a:pt x="24" y="48"/>
                  </a:lnTo>
                  <a:lnTo>
                    <a:pt x="14" y="45"/>
                  </a:lnTo>
                  <a:lnTo>
                    <a:pt x="7" y="41"/>
                  </a:lnTo>
                  <a:lnTo>
                    <a:pt x="1" y="32"/>
                  </a:lnTo>
                  <a:lnTo>
                    <a:pt x="0" y="24"/>
                  </a:lnTo>
                  <a:lnTo>
                    <a:pt x="1" y="14"/>
                  </a:lnTo>
                  <a:lnTo>
                    <a:pt x="7" y="7"/>
                  </a:lnTo>
                  <a:lnTo>
                    <a:pt x="14" y="1"/>
                  </a:lnTo>
                  <a:lnTo>
                    <a:pt x="24" y="0"/>
                  </a:lnTo>
                  <a:lnTo>
                    <a:pt x="32" y="1"/>
                  </a:lnTo>
                  <a:lnTo>
                    <a:pt x="40" y="7"/>
                  </a:lnTo>
                  <a:lnTo>
                    <a:pt x="45" y="14"/>
                  </a:lnTo>
                  <a:lnTo>
                    <a:pt x="48" y="24"/>
                  </a:lnTo>
                  <a:close/>
                </a:path>
              </a:pathLst>
            </a:custGeom>
            <a:solidFill>
              <a:srgbClr val="333333"/>
            </a:solidFill>
            <a:ln w="9525">
              <a:noFill/>
              <a:round/>
              <a:headEnd/>
              <a:tailEnd/>
            </a:ln>
          </p:spPr>
          <p:txBody>
            <a:bodyPr/>
            <a:lstStyle/>
            <a:p>
              <a:endParaRPr lang="en-US" sz="1400"/>
            </a:p>
          </p:txBody>
        </p:sp>
        <p:sp>
          <p:nvSpPr>
            <p:cNvPr id="40" name="Freeform 177"/>
            <p:cNvSpPr>
              <a:spLocks/>
            </p:cNvSpPr>
            <p:nvPr/>
          </p:nvSpPr>
          <p:spPr bwMode="auto">
            <a:xfrm>
              <a:off x="2004565" y="1784514"/>
              <a:ext cx="27386" cy="22407"/>
            </a:xfrm>
            <a:custGeom>
              <a:avLst/>
              <a:gdLst/>
              <a:ahLst/>
              <a:cxnLst>
                <a:cxn ang="0">
                  <a:pos x="48" y="24"/>
                </a:cxn>
                <a:cxn ang="0">
                  <a:pos x="46" y="24"/>
                </a:cxn>
                <a:cxn ang="0">
                  <a:pos x="46" y="25"/>
                </a:cxn>
                <a:cxn ang="0">
                  <a:pos x="46" y="27"/>
                </a:cxn>
                <a:cxn ang="0">
                  <a:pos x="45" y="32"/>
                </a:cxn>
                <a:cxn ang="0">
                  <a:pos x="43" y="36"/>
                </a:cxn>
                <a:cxn ang="0">
                  <a:pos x="40" y="41"/>
                </a:cxn>
                <a:cxn ang="0">
                  <a:pos x="36" y="43"/>
                </a:cxn>
                <a:cxn ang="0">
                  <a:pos x="32" y="45"/>
                </a:cxn>
                <a:cxn ang="0">
                  <a:pos x="27" y="47"/>
                </a:cxn>
                <a:cxn ang="0">
                  <a:pos x="25" y="47"/>
                </a:cxn>
                <a:cxn ang="0">
                  <a:pos x="24" y="47"/>
                </a:cxn>
                <a:cxn ang="0">
                  <a:pos x="24" y="48"/>
                </a:cxn>
                <a:cxn ang="0">
                  <a:pos x="14" y="45"/>
                </a:cxn>
                <a:cxn ang="0">
                  <a:pos x="7" y="41"/>
                </a:cxn>
                <a:cxn ang="0">
                  <a:pos x="1" y="32"/>
                </a:cxn>
                <a:cxn ang="0">
                  <a:pos x="0" y="24"/>
                </a:cxn>
                <a:cxn ang="0">
                  <a:pos x="1" y="14"/>
                </a:cxn>
                <a:cxn ang="0">
                  <a:pos x="7" y="7"/>
                </a:cxn>
                <a:cxn ang="0">
                  <a:pos x="14" y="1"/>
                </a:cxn>
                <a:cxn ang="0">
                  <a:pos x="24" y="0"/>
                </a:cxn>
                <a:cxn ang="0">
                  <a:pos x="32" y="1"/>
                </a:cxn>
                <a:cxn ang="0">
                  <a:pos x="40" y="7"/>
                </a:cxn>
                <a:cxn ang="0">
                  <a:pos x="45" y="14"/>
                </a:cxn>
                <a:cxn ang="0">
                  <a:pos x="48" y="24"/>
                </a:cxn>
              </a:cxnLst>
              <a:rect l="0" t="0" r="r" b="b"/>
              <a:pathLst>
                <a:path w="48" h="48">
                  <a:moveTo>
                    <a:pt x="48" y="24"/>
                  </a:moveTo>
                  <a:lnTo>
                    <a:pt x="46" y="24"/>
                  </a:lnTo>
                  <a:lnTo>
                    <a:pt x="46" y="25"/>
                  </a:lnTo>
                  <a:lnTo>
                    <a:pt x="46" y="27"/>
                  </a:lnTo>
                  <a:lnTo>
                    <a:pt x="45" y="32"/>
                  </a:lnTo>
                  <a:lnTo>
                    <a:pt x="43" y="36"/>
                  </a:lnTo>
                  <a:lnTo>
                    <a:pt x="40" y="41"/>
                  </a:lnTo>
                  <a:lnTo>
                    <a:pt x="36" y="43"/>
                  </a:lnTo>
                  <a:lnTo>
                    <a:pt x="32" y="45"/>
                  </a:lnTo>
                  <a:lnTo>
                    <a:pt x="27" y="47"/>
                  </a:lnTo>
                  <a:lnTo>
                    <a:pt x="25" y="47"/>
                  </a:lnTo>
                  <a:lnTo>
                    <a:pt x="24" y="47"/>
                  </a:lnTo>
                  <a:lnTo>
                    <a:pt x="24" y="48"/>
                  </a:lnTo>
                  <a:lnTo>
                    <a:pt x="14" y="45"/>
                  </a:lnTo>
                  <a:lnTo>
                    <a:pt x="7" y="41"/>
                  </a:lnTo>
                  <a:lnTo>
                    <a:pt x="1" y="32"/>
                  </a:lnTo>
                  <a:lnTo>
                    <a:pt x="0" y="24"/>
                  </a:lnTo>
                  <a:lnTo>
                    <a:pt x="1" y="14"/>
                  </a:lnTo>
                  <a:lnTo>
                    <a:pt x="7" y="7"/>
                  </a:lnTo>
                  <a:lnTo>
                    <a:pt x="14" y="1"/>
                  </a:lnTo>
                  <a:lnTo>
                    <a:pt x="24" y="0"/>
                  </a:lnTo>
                  <a:lnTo>
                    <a:pt x="32" y="1"/>
                  </a:lnTo>
                  <a:lnTo>
                    <a:pt x="40" y="7"/>
                  </a:lnTo>
                  <a:lnTo>
                    <a:pt x="45" y="14"/>
                  </a:lnTo>
                  <a:lnTo>
                    <a:pt x="48" y="24"/>
                  </a:lnTo>
                  <a:close/>
                </a:path>
              </a:pathLst>
            </a:custGeom>
            <a:solidFill>
              <a:srgbClr val="333333"/>
            </a:solidFill>
            <a:ln w="9525">
              <a:noFill/>
              <a:round/>
              <a:headEnd/>
              <a:tailEnd/>
            </a:ln>
          </p:spPr>
          <p:txBody>
            <a:bodyPr/>
            <a:lstStyle/>
            <a:p>
              <a:endParaRPr lang="en-US" sz="1400"/>
            </a:p>
          </p:txBody>
        </p:sp>
        <p:sp>
          <p:nvSpPr>
            <p:cNvPr id="41" name="Freeform 178"/>
            <p:cNvSpPr>
              <a:spLocks/>
            </p:cNvSpPr>
            <p:nvPr/>
          </p:nvSpPr>
          <p:spPr bwMode="auto">
            <a:xfrm>
              <a:off x="1951038" y="1784514"/>
              <a:ext cx="27386" cy="22407"/>
            </a:xfrm>
            <a:custGeom>
              <a:avLst/>
              <a:gdLst/>
              <a:ahLst/>
              <a:cxnLst>
                <a:cxn ang="0">
                  <a:pos x="48" y="24"/>
                </a:cxn>
                <a:cxn ang="0">
                  <a:pos x="46" y="24"/>
                </a:cxn>
                <a:cxn ang="0">
                  <a:pos x="46" y="25"/>
                </a:cxn>
                <a:cxn ang="0">
                  <a:pos x="46" y="27"/>
                </a:cxn>
                <a:cxn ang="0">
                  <a:pos x="45" y="32"/>
                </a:cxn>
                <a:cxn ang="0">
                  <a:pos x="43" y="36"/>
                </a:cxn>
                <a:cxn ang="0">
                  <a:pos x="40" y="41"/>
                </a:cxn>
                <a:cxn ang="0">
                  <a:pos x="36" y="43"/>
                </a:cxn>
                <a:cxn ang="0">
                  <a:pos x="32" y="45"/>
                </a:cxn>
                <a:cxn ang="0">
                  <a:pos x="27" y="47"/>
                </a:cxn>
                <a:cxn ang="0">
                  <a:pos x="25" y="47"/>
                </a:cxn>
                <a:cxn ang="0">
                  <a:pos x="24" y="47"/>
                </a:cxn>
                <a:cxn ang="0">
                  <a:pos x="24" y="48"/>
                </a:cxn>
                <a:cxn ang="0">
                  <a:pos x="14" y="45"/>
                </a:cxn>
                <a:cxn ang="0">
                  <a:pos x="7" y="41"/>
                </a:cxn>
                <a:cxn ang="0">
                  <a:pos x="1" y="32"/>
                </a:cxn>
                <a:cxn ang="0">
                  <a:pos x="0" y="24"/>
                </a:cxn>
                <a:cxn ang="0">
                  <a:pos x="1" y="14"/>
                </a:cxn>
                <a:cxn ang="0">
                  <a:pos x="7" y="7"/>
                </a:cxn>
                <a:cxn ang="0">
                  <a:pos x="14" y="1"/>
                </a:cxn>
                <a:cxn ang="0">
                  <a:pos x="24" y="0"/>
                </a:cxn>
                <a:cxn ang="0">
                  <a:pos x="32" y="1"/>
                </a:cxn>
                <a:cxn ang="0">
                  <a:pos x="40" y="7"/>
                </a:cxn>
                <a:cxn ang="0">
                  <a:pos x="45" y="14"/>
                </a:cxn>
                <a:cxn ang="0">
                  <a:pos x="48" y="24"/>
                </a:cxn>
              </a:cxnLst>
              <a:rect l="0" t="0" r="r" b="b"/>
              <a:pathLst>
                <a:path w="48" h="48">
                  <a:moveTo>
                    <a:pt x="48" y="24"/>
                  </a:moveTo>
                  <a:lnTo>
                    <a:pt x="46" y="24"/>
                  </a:lnTo>
                  <a:lnTo>
                    <a:pt x="46" y="25"/>
                  </a:lnTo>
                  <a:lnTo>
                    <a:pt x="46" y="27"/>
                  </a:lnTo>
                  <a:lnTo>
                    <a:pt x="45" y="32"/>
                  </a:lnTo>
                  <a:lnTo>
                    <a:pt x="43" y="36"/>
                  </a:lnTo>
                  <a:lnTo>
                    <a:pt x="40" y="41"/>
                  </a:lnTo>
                  <a:lnTo>
                    <a:pt x="36" y="43"/>
                  </a:lnTo>
                  <a:lnTo>
                    <a:pt x="32" y="45"/>
                  </a:lnTo>
                  <a:lnTo>
                    <a:pt x="27" y="47"/>
                  </a:lnTo>
                  <a:lnTo>
                    <a:pt x="25" y="47"/>
                  </a:lnTo>
                  <a:lnTo>
                    <a:pt x="24" y="47"/>
                  </a:lnTo>
                  <a:lnTo>
                    <a:pt x="24" y="48"/>
                  </a:lnTo>
                  <a:lnTo>
                    <a:pt x="14" y="45"/>
                  </a:lnTo>
                  <a:lnTo>
                    <a:pt x="7" y="41"/>
                  </a:lnTo>
                  <a:lnTo>
                    <a:pt x="1" y="32"/>
                  </a:lnTo>
                  <a:lnTo>
                    <a:pt x="0" y="24"/>
                  </a:lnTo>
                  <a:lnTo>
                    <a:pt x="1" y="14"/>
                  </a:lnTo>
                  <a:lnTo>
                    <a:pt x="7" y="7"/>
                  </a:lnTo>
                  <a:lnTo>
                    <a:pt x="14" y="1"/>
                  </a:lnTo>
                  <a:lnTo>
                    <a:pt x="24" y="0"/>
                  </a:lnTo>
                  <a:lnTo>
                    <a:pt x="32" y="1"/>
                  </a:lnTo>
                  <a:lnTo>
                    <a:pt x="40" y="7"/>
                  </a:lnTo>
                  <a:lnTo>
                    <a:pt x="45" y="14"/>
                  </a:lnTo>
                  <a:lnTo>
                    <a:pt x="48" y="24"/>
                  </a:lnTo>
                  <a:close/>
                </a:path>
              </a:pathLst>
            </a:custGeom>
            <a:solidFill>
              <a:srgbClr val="333333"/>
            </a:solidFill>
            <a:ln w="9525">
              <a:noFill/>
              <a:round/>
              <a:headEnd/>
              <a:tailEnd/>
            </a:ln>
          </p:spPr>
          <p:txBody>
            <a:bodyPr/>
            <a:lstStyle/>
            <a:p>
              <a:endParaRPr lang="en-US" sz="1400"/>
            </a:p>
          </p:txBody>
        </p:sp>
        <p:sp>
          <p:nvSpPr>
            <p:cNvPr id="42" name="Freeform 246"/>
            <p:cNvSpPr>
              <a:spLocks/>
            </p:cNvSpPr>
            <p:nvPr/>
          </p:nvSpPr>
          <p:spPr bwMode="auto">
            <a:xfrm>
              <a:off x="2541080" y="2177875"/>
              <a:ext cx="26141" cy="22407"/>
            </a:xfrm>
            <a:custGeom>
              <a:avLst/>
              <a:gdLst/>
              <a:ahLst/>
              <a:cxnLst>
                <a:cxn ang="0">
                  <a:pos x="48" y="24"/>
                </a:cxn>
                <a:cxn ang="0">
                  <a:pos x="47" y="24"/>
                </a:cxn>
                <a:cxn ang="0">
                  <a:pos x="47" y="25"/>
                </a:cxn>
                <a:cxn ang="0">
                  <a:pos x="47" y="28"/>
                </a:cxn>
                <a:cxn ang="0">
                  <a:pos x="45" y="33"/>
                </a:cxn>
                <a:cxn ang="0">
                  <a:pos x="43" y="36"/>
                </a:cxn>
                <a:cxn ang="0">
                  <a:pos x="41" y="41"/>
                </a:cxn>
                <a:cxn ang="0">
                  <a:pos x="36" y="43"/>
                </a:cxn>
                <a:cxn ang="0">
                  <a:pos x="32" y="46"/>
                </a:cxn>
                <a:cxn ang="0">
                  <a:pos x="27" y="47"/>
                </a:cxn>
                <a:cxn ang="0">
                  <a:pos x="25" y="47"/>
                </a:cxn>
                <a:cxn ang="0">
                  <a:pos x="24" y="47"/>
                </a:cxn>
                <a:cxn ang="0">
                  <a:pos x="24" y="48"/>
                </a:cxn>
                <a:cxn ang="0">
                  <a:pos x="14" y="46"/>
                </a:cxn>
                <a:cxn ang="0">
                  <a:pos x="7" y="41"/>
                </a:cxn>
                <a:cxn ang="0">
                  <a:pos x="1" y="33"/>
                </a:cxn>
                <a:cxn ang="0">
                  <a:pos x="0" y="24"/>
                </a:cxn>
                <a:cxn ang="0">
                  <a:pos x="1" y="15"/>
                </a:cxn>
                <a:cxn ang="0">
                  <a:pos x="7" y="7"/>
                </a:cxn>
                <a:cxn ang="0">
                  <a:pos x="14" y="1"/>
                </a:cxn>
                <a:cxn ang="0">
                  <a:pos x="24" y="0"/>
                </a:cxn>
                <a:cxn ang="0">
                  <a:pos x="32" y="1"/>
                </a:cxn>
                <a:cxn ang="0">
                  <a:pos x="41" y="7"/>
                </a:cxn>
                <a:cxn ang="0">
                  <a:pos x="45" y="15"/>
                </a:cxn>
                <a:cxn ang="0">
                  <a:pos x="48" y="24"/>
                </a:cxn>
              </a:cxnLst>
              <a:rect l="0" t="0" r="r" b="b"/>
              <a:pathLst>
                <a:path w="48" h="48">
                  <a:moveTo>
                    <a:pt x="48" y="24"/>
                  </a:moveTo>
                  <a:lnTo>
                    <a:pt x="47" y="24"/>
                  </a:lnTo>
                  <a:lnTo>
                    <a:pt x="47" y="25"/>
                  </a:lnTo>
                  <a:lnTo>
                    <a:pt x="47" y="28"/>
                  </a:lnTo>
                  <a:lnTo>
                    <a:pt x="45" y="33"/>
                  </a:lnTo>
                  <a:lnTo>
                    <a:pt x="43" y="36"/>
                  </a:lnTo>
                  <a:lnTo>
                    <a:pt x="41" y="41"/>
                  </a:lnTo>
                  <a:lnTo>
                    <a:pt x="36" y="43"/>
                  </a:lnTo>
                  <a:lnTo>
                    <a:pt x="32" y="46"/>
                  </a:lnTo>
                  <a:lnTo>
                    <a:pt x="27" y="47"/>
                  </a:lnTo>
                  <a:lnTo>
                    <a:pt x="25" y="47"/>
                  </a:lnTo>
                  <a:lnTo>
                    <a:pt x="24" y="47"/>
                  </a:lnTo>
                  <a:lnTo>
                    <a:pt x="24" y="48"/>
                  </a:lnTo>
                  <a:lnTo>
                    <a:pt x="14" y="46"/>
                  </a:lnTo>
                  <a:lnTo>
                    <a:pt x="7" y="41"/>
                  </a:lnTo>
                  <a:lnTo>
                    <a:pt x="1" y="33"/>
                  </a:lnTo>
                  <a:lnTo>
                    <a:pt x="0" y="24"/>
                  </a:lnTo>
                  <a:lnTo>
                    <a:pt x="1" y="15"/>
                  </a:lnTo>
                  <a:lnTo>
                    <a:pt x="7" y="7"/>
                  </a:lnTo>
                  <a:lnTo>
                    <a:pt x="14" y="1"/>
                  </a:lnTo>
                  <a:lnTo>
                    <a:pt x="24" y="0"/>
                  </a:lnTo>
                  <a:lnTo>
                    <a:pt x="32" y="1"/>
                  </a:lnTo>
                  <a:lnTo>
                    <a:pt x="41" y="7"/>
                  </a:lnTo>
                  <a:lnTo>
                    <a:pt x="45" y="15"/>
                  </a:lnTo>
                  <a:lnTo>
                    <a:pt x="48" y="24"/>
                  </a:lnTo>
                  <a:close/>
                </a:path>
              </a:pathLst>
            </a:custGeom>
            <a:solidFill>
              <a:srgbClr val="333333"/>
            </a:solidFill>
            <a:ln w="9525">
              <a:noFill/>
              <a:round/>
              <a:headEnd/>
              <a:tailEnd/>
            </a:ln>
          </p:spPr>
          <p:txBody>
            <a:bodyPr/>
            <a:lstStyle/>
            <a:p>
              <a:endParaRPr lang="en-US" sz="1400"/>
            </a:p>
          </p:txBody>
        </p:sp>
        <p:sp>
          <p:nvSpPr>
            <p:cNvPr id="43" name="Freeform 247"/>
            <p:cNvSpPr>
              <a:spLocks/>
            </p:cNvSpPr>
            <p:nvPr/>
          </p:nvSpPr>
          <p:spPr bwMode="auto">
            <a:xfrm>
              <a:off x="2487553" y="2177875"/>
              <a:ext cx="26141" cy="22407"/>
            </a:xfrm>
            <a:custGeom>
              <a:avLst/>
              <a:gdLst/>
              <a:ahLst/>
              <a:cxnLst>
                <a:cxn ang="0">
                  <a:pos x="48" y="24"/>
                </a:cxn>
                <a:cxn ang="0">
                  <a:pos x="47" y="24"/>
                </a:cxn>
                <a:cxn ang="0">
                  <a:pos x="47" y="25"/>
                </a:cxn>
                <a:cxn ang="0">
                  <a:pos x="47" y="28"/>
                </a:cxn>
                <a:cxn ang="0">
                  <a:pos x="45" y="33"/>
                </a:cxn>
                <a:cxn ang="0">
                  <a:pos x="43" y="36"/>
                </a:cxn>
                <a:cxn ang="0">
                  <a:pos x="41" y="41"/>
                </a:cxn>
                <a:cxn ang="0">
                  <a:pos x="36" y="43"/>
                </a:cxn>
                <a:cxn ang="0">
                  <a:pos x="32" y="46"/>
                </a:cxn>
                <a:cxn ang="0">
                  <a:pos x="27" y="47"/>
                </a:cxn>
                <a:cxn ang="0">
                  <a:pos x="25" y="47"/>
                </a:cxn>
                <a:cxn ang="0">
                  <a:pos x="24" y="47"/>
                </a:cxn>
                <a:cxn ang="0">
                  <a:pos x="24" y="48"/>
                </a:cxn>
                <a:cxn ang="0">
                  <a:pos x="14" y="46"/>
                </a:cxn>
                <a:cxn ang="0">
                  <a:pos x="7" y="41"/>
                </a:cxn>
                <a:cxn ang="0">
                  <a:pos x="1" y="33"/>
                </a:cxn>
                <a:cxn ang="0">
                  <a:pos x="0" y="24"/>
                </a:cxn>
                <a:cxn ang="0">
                  <a:pos x="1" y="15"/>
                </a:cxn>
                <a:cxn ang="0">
                  <a:pos x="7" y="7"/>
                </a:cxn>
                <a:cxn ang="0">
                  <a:pos x="14" y="1"/>
                </a:cxn>
                <a:cxn ang="0">
                  <a:pos x="24" y="0"/>
                </a:cxn>
                <a:cxn ang="0">
                  <a:pos x="32" y="1"/>
                </a:cxn>
                <a:cxn ang="0">
                  <a:pos x="41" y="7"/>
                </a:cxn>
                <a:cxn ang="0">
                  <a:pos x="45" y="15"/>
                </a:cxn>
                <a:cxn ang="0">
                  <a:pos x="48" y="24"/>
                </a:cxn>
              </a:cxnLst>
              <a:rect l="0" t="0" r="r" b="b"/>
              <a:pathLst>
                <a:path w="48" h="48">
                  <a:moveTo>
                    <a:pt x="48" y="24"/>
                  </a:moveTo>
                  <a:lnTo>
                    <a:pt x="47" y="24"/>
                  </a:lnTo>
                  <a:lnTo>
                    <a:pt x="47" y="25"/>
                  </a:lnTo>
                  <a:lnTo>
                    <a:pt x="47" y="28"/>
                  </a:lnTo>
                  <a:lnTo>
                    <a:pt x="45" y="33"/>
                  </a:lnTo>
                  <a:lnTo>
                    <a:pt x="43" y="36"/>
                  </a:lnTo>
                  <a:lnTo>
                    <a:pt x="41" y="41"/>
                  </a:lnTo>
                  <a:lnTo>
                    <a:pt x="36" y="43"/>
                  </a:lnTo>
                  <a:lnTo>
                    <a:pt x="32" y="46"/>
                  </a:lnTo>
                  <a:lnTo>
                    <a:pt x="27" y="47"/>
                  </a:lnTo>
                  <a:lnTo>
                    <a:pt x="25" y="47"/>
                  </a:lnTo>
                  <a:lnTo>
                    <a:pt x="24" y="47"/>
                  </a:lnTo>
                  <a:lnTo>
                    <a:pt x="24" y="48"/>
                  </a:lnTo>
                  <a:lnTo>
                    <a:pt x="14" y="46"/>
                  </a:lnTo>
                  <a:lnTo>
                    <a:pt x="7" y="41"/>
                  </a:lnTo>
                  <a:lnTo>
                    <a:pt x="1" y="33"/>
                  </a:lnTo>
                  <a:lnTo>
                    <a:pt x="0" y="24"/>
                  </a:lnTo>
                  <a:lnTo>
                    <a:pt x="1" y="15"/>
                  </a:lnTo>
                  <a:lnTo>
                    <a:pt x="7" y="7"/>
                  </a:lnTo>
                  <a:lnTo>
                    <a:pt x="14" y="1"/>
                  </a:lnTo>
                  <a:lnTo>
                    <a:pt x="24" y="0"/>
                  </a:lnTo>
                  <a:lnTo>
                    <a:pt x="32" y="1"/>
                  </a:lnTo>
                  <a:lnTo>
                    <a:pt x="41" y="7"/>
                  </a:lnTo>
                  <a:lnTo>
                    <a:pt x="45" y="15"/>
                  </a:lnTo>
                  <a:lnTo>
                    <a:pt x="48" y="24"/>
                  </a:lnTo>
                  <a:close/>
                </a:path>
              </a:pathLst>
            </a:custGeom>
            <a:solidFill>
              <a:srgbClr val="333333"/>
            </a:solidFill>
            <a:ln w="9525">
              <a:noFill/>
              <a:round/>
              <a:headEnd/>
              <a:tailEnd/>
            </a:ln>
          </p:spPr>
          <p:txBody>
            <a:bodyPr/>
            <a:lstStyle/>
            <a:p>
              <a:endParaRPr lang="en-US" sz="1400"/>
            </a:p>
          </p:txBody>
        </p:sp>
        <p:sp>
          <p:nvSpPr>
            <p:cNvPr id="44" name="Freeform 248"/>
            <p:cNvSpPr>
              <a:spLocks/>
            </p:cNvSpPr>
            <p:nvPr/>
          </p:nvSpPr>
          <p:spPr bwMode="auto">
            <a:xfrm>
              <a:off x="2434026" y="2177875"/>
              <a:ext cx="26141" cy="22407"/>
            </a:xfrm>
            <a:custGeom>
              <a:avLst/>
              <a:gdLst/>
              <a:ahLst/>
              <a:cxnLst>
                <a:cxn ang="0">
                  <a:pos x="48" y="24"/>
                </a:cxn>
                <a:cxn ang="0">
                  <a:pos x="47" y="24"/>
                </a:cxn>
                <a:cxn ang="0">
                  <a:pos x="47" y="25"/>
                </a:cxn>
                <a:cxn ang="0">
                  <a:pos x="47" y="28"/>
                </a:cxn>
                <a:cxn ang="0">
                  <a:pos x="45" y="33"/>
                </a:cxn>
                <a:cxn ang="0">
                  <a:pos x="43" y="36"/>
                </a:cxn>
                <a:cxn ang="0">
                  <a:pos x="41" y="41"/>
                </a:cxn>
                <a:cxn ang="0">
                  <a:pos x="36" y="43"/>
                </a:cxn>
                <a:cxn ang="0">
                  <a:pos x="32" y="46"/>
                </a:cxn>
                <a:cxn ang="0">
                  <a:pos x="27" y="47"/>
                </a:cxn>
                <a:cxn ang="0">
                  <a:pos x="25" y="47"/>
                </a:cxn>
                <a:cxn ang="0">
                  <a:pos x="24" y="47"/>
                </a:cxn>
                <a:cxn ang="0">
                  <a:pos x="24" y="48"/>
                </a:cxn>
                <a:cxn ang="0">
                  <a:pos x="14" y="46"/>
                </a:cxn>
                <a:cxn ang="0">
                  <a:pos x="7" y="41"/>
                </a:cxn>
                <a:cxn ang="0">
                  <a:pos x="1" y="33"/>
                </a:cxn>
                <a:cxn ang="0">
                  <a:pos x="0" y="24"/>
                </a:cxn>
                <a:cxn ang="0">
                  <a:pos x="1" y="15"/>
                </a:cxn>
                <a:cxn ang="0">
                  <a:pos x="7" y="7"/>
                </a:cxn>
                <a:cxn ang="0">
                  <a:pos x="14" y="1"/>
                </a:cxn>
                <a:cxn ang="0">
                  <a:pos x="24" y="0"/>
                </a:cxn>
                <a:cxn ang="0">
                  <a:pos x="32" y="1"/>
                </a:cxn>
                <a:cxn ang="0">
                  <a:pos x="41" y="7"/>
                </a:cxn>
                <a:cxn ang="0">
                  <a:pos x="45" y="15"/>
                </a:cxn>
                <a:cxn ang="0">
                  <a:pos x="48" y="24"/>
                </a:cxn>
              </a:cxnLst>
              <a:rect l="0" t="0" r="r" b="b"/>
              <a:pathLst>
                <a:path w="48" h="48">
                  <a:moveTo>
                    <a:pt x="48" y="24"/>
                  </a:moveTo>
                  <a:lnTo>
                    <a:pt x="47" y="24"/>
                  </a:lnTo>
                  <a:lnTo>
                    <a:pt x="47" y="25"/>
                  </a:lnTo>
                  <a:lnTo>
                    <a:pt x="47" y="28"/>
                  </a:lnTo>
                  <a:lnTo>
                    <a:pt x="45" y="33"/>
                  </a:lnTo>
                  <a:lnTo>
                    <a:pt x="43" y="36"/>
                  </a:lnTo>
                  <a:lnTo>
                    <a:pt x="41" y="41"/>
                  </a:lnTo>
                  <a:lnTo>
                    <a:pt x="36" y="43"/>
                  </a:lnTo>
                  <a:lnTo>
                    <a:pt x="32" y="46"/>
                  </a:lnTo>
                  <a:lnTo>
                    <a:pt x="27" y="47"/>
                  </a:lnTo>
                  <a:lnTo>
                    <a:pt x="25" y="47"/>
                  </a:lnTo>
                  <a:lnTo>
                    <a:pt x="24" y="47"/>
                  </a:lnTo>
                  <a:lnTo>
                    <a:pt x="24" y="48"/>
                  </a:lnTo>
                  <a:lnTo>
                    <a:pt x="14" y="46"/>
                  </a:lnTo>
                  <a:lnTo>
                    <a:pt x="7" y="41"/>
                  </a:lnTo>
                  <a:lnTo>
                    <a:pt x="1" y="33"/>
                  </a:lnTo>
                  <a:lnTo>
                    <a:pt x="0" y="24"/>
                  </a:lnTo>
                  <a:lnTo>
                    <a:pt x="1" y="15"/>
                  </a:lnTo>
                  <a:lnTo>
                    <a:pt x="7" y="7"/>
                  </a:lnTo>
                  <a:lnTo>
                    <a:pt x="14" y="1"/>
                  </a:lnTo>
                  <a:lnTo>
                    <a:pt x="24" y="0"/>
                  </a:lnTo>
                  <a:lnTo>
                    <a:pt x="32" y="1"/>
                  </a:lnTo>
                  <a:lnTo>
                    <a:pt x="41" y="7"/>
                  </a:lnTo>
                  <a:lnTo>
                    <a:pt x="45" y="15"/>
                  </a:lnTo>
                  <a:lnTo>
                    <a:pt x="48" y="24"/>
                  </a:lnTo>
                  <a:close/>
                </a:path>
              </a:pathLst>
            </a:custGeom>
            <a:solidFill>
              <a:srgbClr val="333333"/>
            </a:solidFill>
            <a:ln w="9525">
              <a:noFill/>
              <a:round/>
              <a:headEnd/>
              <a:tailEnd/>
            </a:ln>
          </p:spPr>
          <p:txBody>
            <a:bodyPr/>
            <a:lstStyle/>
            <a:p>
              <a:endParaRPr lang="en-US" sz="1400"/>
            </a:p>
          </p:txBody>
        </p:sp>
        <p:sp>
          <p:nvSpPr>
            <p:cNvPr id="45" name="Freeform 249"/>
            <p:cNvSpPr>
              <a:spLocks/>
            </p:cNvSpPr>
            <p:nvPr/>
          </p:nvSpPr>
          <p:spPr bwMode="auto">
            <a:xfrm>
              <a:off x="2380499" y="2177875"/>
              <a:ext cx="26141" cy="22407"/>
            </a:xfrm>
            <a:custGeom>
              <a:avLst/>
              <a:gdLst/>
              <a:ahLst/>
              <a:cxnLst>
                <a:cxn ang="0">
                  <a:pos x="48" y="24"/>
                </a:cxn>
                <a:cxn ang="0">
                  <a:pos x="47" y="24"/>
                </a:cxn>
                <a:cxn ang="0">
                  <a:pos x="47" y="25"/>
                </a:cxn>
                <a:cxn ang="0">
                  <a:pos x="47" y="28"/>
                </a:cxn>
                <a:cxn ang="0">
                  <a:pos x="45" y="33"/>
                </a:cxn>
                <a:cxn ang="0">
                  <a:pos x="43" y="36"/>
                </a:cxn>
                <a:cxn ang="0">
                  <a:pos x="41" y="41"/>
                </a:cxn>
                <a:cxn ang="0">
                  <a:pos x="36" y="43"/>
                </a:cxn>
                <a:cxn ang="0">
                  <a:pos x="32" y="46"/>
                </a:cxn>
                <a:cxn ang="0">
                  <a:pos x="27" y="47"/>
                </a:cxn>
                <a:cxn ang="0">
                  <a:pos x="25" y="47"/>
                </a:cxn>
                <a:cxn ang="0">
                  <a:pos x="24" y="47"/>
                </a:cxn>
                <a:cxn ang="0">
                  <a:pos x="24" y="48"/>
                </a:cxn>
                <a:cxn ang="0">
                  <a:pos x="14" y="46"/>
                </a:cxn>
                <a:cxn ang="0">
                  <a:pos x="7" y="41"/>
                </a:cxn>
                <a:cxn ang="0">
                  <a:pos x="1" y="33"/>
                </a:cxn>
                <a:cxn ang="0">
                  <a:pos x="0" y="24"/>
                </a:cxn>
                <a:cxn ang="0">
                  <a:pos x="1" y="15"/>
                </a:cxn>
                <a:cxn ang="0">
                  <a:pos x="7" y="7"/>
                </a:cxn>
                <a:cxn ang="0">
                  <a:pos x="14" y="1"/>
                </a:cxn>
                <a:cxn ang="0">
                  <a:pos x="24" y="0"/>
                </a:cxn>
                <a:cxn ang="0">
                  <a:pos x="32" y="1"/>
                </a:cxn>
                <a:cxn ang="0">
                  <a:pos x="41" y="7"/>
                </a:cxn>
                <a:cxn ang="0">
                  <a:pos x="45" y="15"/>
                </a:cxn>
                <a:cxn ang="0">
                  <a:pos x="48" y="24"/>
                </a:cxn>
              </a:cxnLst>
              <a:rect l="0" t="0" r="r" b="b"/>
              <a:pathLst>
                <a:path w="48" h="48">
                  <a:moveTo>
                    <a:pt x="48" y="24"/>
                  </a:moveTo>
                  <a:lnTo>
                    <a:pt x="47" y="24"/>
                  </a:lnTo>
                  <a:lnTo>
                    <a:pt x="47" y="25"/>
                  </a:lnTo>
                  <a:lnTo>
                    <a:pt x="47" y="28"/>
                  </a:lnTo>
                  <a:lnTo>
                    <a:pt x="45" y="33"/>
                  </a:lnTo>
                  <a:lnTo>
                    <a:pt x="43" y="36"/>
                  </a:lnTo>
                  <a:lnTo>
                    <a:pt x="41" y="41"/>
                  </a:lnTo>
                  <a:lnTo>
                    <a:pt x="36" y="43"/>
                  </a:lnTo>
                  <a:lnTo>
                    <a:pt x="32" y="46"/>
                  </a:lnTo>
                  <a:lnTo>
                    <a:pt x="27" y="47"/>
                  </a:lnTo>
                  <a:lnTo>
                    <a:pt x="25" y="47"/>
                  </a:lnTo>
                  <a:lnTo>
                    <a:pt x="24" y="47"/>
                  </a:lnTo>
                  <a:lnTo>
                    <a:pt x="24" y="48"/>
                  </a:lnTo>
                  <a:lnTo>
                    <a:pt x="14" y="46"/>
                  </a:lnTo>
                  <a:lnTo>
                    <a:pt x="7" y="41"/>
                  </a:lnTo>
                  <a:lnTo>
                    <a:pt x="1" y="33"/>
                  </a:lnTo>
                  <a:lnTo>
                    <a:pt x="0" y="24"/>
                  </a:lnTo>
                  <a:lnTo>
                    <a:pt x="1" y="15"/>
                  </a:lnTo>
                  <a:lnTo>
                    <a:pt x="7" y="7"/>
                  </a:lnTo>
                  <a:lnTo>
                    <a:pt x="14" y="1"/>
                  </a:lnTo>
                  <a:lnTo>
                    <a:pt x="24" y="0"/>
                  </a:lnTo>
                  <a:lnTo>
                    <a:pt x="32" y="1"/>
                  </a:lnTo>
                  <a:lnTo>
                    <a:pt x="41" y="7"/>
                  </a:lnTo>
                  <a:lnTo>
                    <a:pt x="45" y="15"/>
                  </a:lnTo>
                  <a:lnTo>
                    <a:pt x="48" y="24"/>
                  </a:lnTo>
                  <a:close/>
                </a:path>
              </a:pathLst>
            </a:custGeom>
            <a:solidFill>
              <a:srgbClr val="333333"/>
            </a:solidFill>
            <a:ln w="9525">
              <a:noFill/>
              <a:round/>
              <a:headEnd/>
              <a:tailEnd/>
            </a:ln>
          </p:spPr>
          <p:txBody>
            <a:bodyPr/>
            <a:lstStyle/>
            <a:p>
              <a:endParaRPr lang="en-US" sz="1400"/>
            </a:p>
          </p:txBody>
        </p:sp>
        <p:sp>
          <p:nvSpPr>
            <p:cNvPr id="46" name="Freeform 250"/>
            <p:cNvSpPr>
              <a:spLocks/>
            </p:cNvSpPr>
            <p:nvPr/>
          </p:nvSpPr>
          <p:spPr bwMode="auto">
            <a:xfrm>
              <a:off x="2325727" y="2177875"/>
              <a:ext cx="27386" cy="22407"/>
            </a:xfrm>
            <a:custGeom>
              <a:avLst/>
              <a:gdLst/>
              <a:ahLst/>
              <a:cxnLst>
                <a:cxn ang="0">
                  <a:pos x="48" y="24"/>
                </a:cxn>
                <a:cxn ang="0">
                  <a:pos x="47" y="24"/>
                </a:cxn>
                <a:cxn ang="0">
                  <a:pos x="47" y="25"/>
                </a:cxn>
                <a:cxn ang="0">
                  <a:pos x="47" y="28"/>
                </a:cxn>
                <a:cxn ang="0">
                  <a:pos x="45" y="33"/>
                </a:cxn>
                <a:cxn ang="0">
                  <a:pos x="43" y="36"/>
                </a:cxn>
                <a:cxn ang="0">
                  <a:pos x="41" y="41"/>
                </a:cxn>
                <a:cxn ang="0">
                  <a:pos x="36" y="43"/>
                </a:cxn>
                <a:cxn ang="0">
                  <a:pos x="32" y="46"/>
                </a:cxn>
                <a:cxn ang="0">
                  <a:pos x="27" y="47"/>
                </a:cxn>
                <a:cxn ang="0">
                  <a:pos x="25" y="47"/>
                </a:cxn>
                <a:cxn ang="0">
                  <a:pos x="24" y="47"/>
                </a:cxn>
                <a:cxn ang="0">
                  <a:pos x="24" y="48"/>
                </a:cxn>
                <a:cxn ang="0">
                  <a:pos x="14" y="46"/>
                </a:cxn>
                <a:cxn ang="0">
                  <a:pos x="7" y="41"/>
                </a:cxn>
                <a:cxn ang="0">
                  <a:pos x="1" y="33"/>
                </a:cxn>
                <a:cxn ang="0">
                  <a:pos x="0" y="24"/>
                </a:cxn>
                <a:cxn ang="0">
                  <a:pos x="1" y="15"/>
                </a:cxn>
                <a:cxn ang="0">
                  <a:pos x="7" y="7"/>
                </a:cxn>
                <a:cxn ang="0">
                  <a:pos x="14" y="1"/>
                </a:cxn>
                <a:cxn ang="0">
                  <a:pos x="24" y="0"/>
                </a:cxn>
                <a:cxn ang="0">
                  <a:pos x="32" y="1"/>
                </a:cxn>
                <a:cxn ang="0">
                  <a:pos x="41" y="7"/>
                </a:cxn>
                <a:cxn ang="0">
                  <a:pos x="45" y="15"/>
                </a:cxn>
                <a:cxn ang="0">
                  <a:pos x="48" y="24"/>
                </a:cxn>
              </a:cxnLst>
              <a:rect l="0" t="0" r="r" b="b"/>
              <a:pathLst>
                <a:path w="48" h="48">
                  <a:moveTo>
                    <a:pt x="48" y="24"/>
                  </a:moveTo>
                  <a:lnTo>
                    <a:pt x="47" y="24"/>
                  </a:lnTo>
                  <a:lnTo>
                    <a:pt x="47" y="25"/>
                  </a:lnTo>
                  <a:lnTo>
                    <a:pt x="47" y="28"/>
                  </a:lnTo>
                  <a:lnTo>
                    <a:pt x="45" y="33"/>
                  </a:lnTo>
                  <a:lnTo>
                    <a:pt x="43" y="36"/>
                  </a:lnTo>
                  <a:lnTo>
                    <a:pt x="41" y="41"/>
                  </a:lnTo>
                  <a:lnTo>
                    <a:pt x="36" y="43"/>
                  </a:lnTo>
                  <a:lnTo>
                    <a:pt x="32" y="46"/>
                  </a:lnTo>
                  <a:lnTo>
                    <a:pt x="27" y="47"/>
                  </a:lnTo>
                  <a:lnTo>
                    <a:pt x="25" y="47"/>
                  </a:lnTo>
                  <a:lnTo>
                    <a:pt x="24" y="47"/>
                  </a:lnTo>
                  <a:lnTo>
                    <a:pt x="24" y="48"/>
                  </a:lnTo>
                  <a:lnTo>
                    <a:pt x="14" y="46"/>
                  </a:lnTo>
                  <a:lnTo>
                    <a:pt x="7" y="41"/>
                  </a:lnTo>
                  <a:lnTo>
                    <a:pt x="1" y="33"/>
                  </a:lnTo>
                  <a:lnTo>
                    <a:pt x="0" y="24"/>
                  </a:lnTo>
                  <a:lnTo>
                    <a:pt x="1" y="15"/>
                  </a:lnTo>
                  <a:lnTo>
                    <a:pt x="7" y="7"/>
                  </a:lnTo>
                  <a:lnTo>
                    <a:pt x="14" y="1"/>
                  </a:lnTo>
                  <a:lnTo>
                    <a:pt x="24" y="0"/>
                  </a:lnTo>
                  <a:lnTo>
                    <a:pt x="32" y="1"/>
                  </a:lnTo>
                  <a:lnTo>
                    <a:pt x="41" y="7"/>
                  </a:lnTo>
                  <a:lnTo>
                    <a:pt x="45" y="15"/>
                  </a:lnTo>
                  <a:lnTo>
                    <a:pt x="48" y="24"/>
                  </a:lnTo>
                  <a:close/>
                </a:path>
              </a:pathLst>
            </a:custGeom>
            <a:solidFill>
              <a:srgbClr val="333333"/>
            </a:solidFill>
            <a:ln w="9525">
              <a:noFill/>
              <a:round/>
              <a:headEnd/>
              <a:tailEnd/>
            </a:ln>
          </p:spPr>
          <p:txBody>
            <a:bodyPr/>
            <a:lstStyle/>
            <a:p>
              <a:endParaRPr lang="en-US" sz="1400"/>
            </a:p>
          </p:txBody>
        </p:sp>
        <p:sp>
          <p:nvSpPr>
            <p:cNvPr id="47" name="Freeform 251"/>
            <p:cNvSpPr>
              <a:spLocks/>
            </p:cNvSpPr>
            <p:nvPr/>
          </p:nvSpPr>
          <p:spPr bwMode="auto">
            <a:xfrm>
              <a:off x="2272200" y="2177875"/>
              <a:ext cx="27386" cy="22407"/>
            </a:xfrm>
            <a:custGeom>
              <a:avLst/>
              <a:gdLst/>
              <a:ahLst/>
              <a:cxnLst>
                <a:cxn ang="0">
                  <a:pos x="48" y="24"/>
                </a:cxn>
                <a:cxn ang="0">
                  <a:pos x="47" y="24"/>
                </a:cxn>
                <a:cxn ang="0">
                  <a:pos x="47" y="25"/>
                </a:cxn>
                <a:cxn ang="0">
                  <a:pos x="47" y="28"/>
                </a:cxn>
                <a:cxn ang="0">
                  <a:pos x="45" y="33"/>
                </a:cxn>
                <a:cxn ang="0">
                  <a:pos x="43" y="36"/>
                </a:cxn>
                <a:cxn ang="0">
                  <a:pos x="41" y="41"/>
                </a:cxn>
                <a:cxn ang="0">
                  <a:pos x="36" y="43"/>
                </a:cxn>
                <a:cxn ang="0">
                  <a:pos x="32" y="46"/>
                </a:cxn>
                <a:cxn ang="0">
                  <a:pos x="27" y="47"/>
                </a:cxn>
                <a:cxn ang="0">
                  <a:pos x="25" y="47"/>
                </a:cxn>
                <a:cxn ang="0">
                  <a:pos x="24" y="47"/>
                </a:cxn>
                <a:cxn ang="0">
                  <a:pos x="24" y="48"/>
                </a:cxn>
                <a:cxn ang="0">
                  <a:pos x="14" y="46"/>
                </a:cxn>
                <a:cxn ang="0">
                  <a:pos x="7" y="41"/>
                </a:cxn>
                <a:cxn ang="0">
                  <a:pos x="1" y="33"/>
                </a:cxn>
                <a:cxn ang="0">
                  <a:pos x="0" y="24"/>
                </a:cxn>
                <a:cxn ang="0">
                  <a:pos x="1" y="15"/>
                </a:cxn>
                <a:cxn ang="0">
                  <a:pos x="7" y="7"/>
                </a:cxn>
                <a:cxn ang="0">
                  <a:pos x="14" y="1"/>
                </a:cxn>
                <a:cxn ang="0">
                  <a:pos x="24" y="0"/>
                </a:cxn>
                <a:cxn ang="0">
                  <a:pos x="32" y="1"/>
                </a:cxn>
                <a:cxn ang="0">
                  <a:pos x="41" y="7"/>
                </a:cxn>
                <a:cxn ang="0">
                  <a:pos x="45" y="15"/>
                </a:cxn>
                <a:cxn ang="0">
                  <a:pos x="48" y="24"/>
                </a:cxn>
              </a:cxnLst>
              <a:rect l="0" t="0" r="r" b="b"/>
              <a:pathLst>
                <a:path w="48" h="48">
                  <a:moveTo>
                    <a:pt x="48" y="24"/>
                  </a:moveTo>
                  <a:lnTo>
                    <a:pt x="47" y="24"/>
                  </a:lnTo>
                  <a:lnTo>
                    <a:pt x="47" y="25"/>
                  </a:lnTo>
                  <a:lnTo>
                    <a:pt x="47" y="28"/>
                  </a:lnTo>
                  <a:lnTo>
                    <a:pt x="45" y="33"/>
                  </a:lnTo>
                  <a:lnTo>
                    <a:pt x="43" y="36"/>
                  </a:lnTo>
                  <a:lnTo>
                    <a:pt x="41" y="41"/>
                  </a:lnTo>
                  <a:lnTo>
                    <a:pt x="36" y="43"/>
                  </a:lnTo>
                  <a:lnTo>
                    <a:pt x="32" y="46"/>
                  </a:lnTo>
                  <a:lnTo>
                    <a:pt x="27" y="47"/>
                  </a:lnTo>
                  <a:lnTo>
                    <a:pt x="25" y="47"/>
                  </a:lnTo>
                  <a:lnTo>
                    <a:pt x="24" y="47"/>
                  </a:lnTo>
                  <a:lnTo>
                    <a:pt x="24" y="48"/>
                  </a:lnTo>
                  <a:lnTo>
                    <a:pt x="14" y="46"/>
                  </a:lnTo>
                  <a:lnTo>
                    <a:pt x="7" y="41"/>
                  </a:lnTo>
                  <a:lnTo>
                    <a:pt x="1" y="33"/>
                  </a:lnTo>
                  <a:lnTo>
                    <a:pt x="0" y="24"/>
                  </a:lnTo>
                  <a:lnTo>
                    <a:pt x="1" y="15"/>
                  </a:lnTo>
                  <a:lnTo>
                    <a:pt x="7" y="7"/>
                  </a:lnTo>
                  <a:lnTo>
                    <a:pt x="14" y="1"/>
                  </a:lnTo>
                  <a:lnTo>
                    <a:pt x="24" y="0"/>
                  </a:lnTo>
                  <a:lnTo>
                    <a:pt x="32" y="1"/>
                  </a:lnTo>
                  <a:lnTo>
                    <a:pt x="41" y="7"/>
                  </a:lnTo>
                  <a:lnTo>
                    <a:pt x="45" y="15"/>
                  </a:lnTo>
                  <a:lnTo>
                    <a:pt x="48" y="24"/>
                  </a:lnTo>
                  <a:close/>
                </a:path>
              </a:pathLst>
            </a:custGeom>
            <a:solidFill>
              <a:srgbClr val="333333"/>
            </a:solidFill>
            <a:ln w="9525">
              <a:noFill/>
              <a:round/>
              <a:headEnd/>
              <a:tailEnd/>
            </a:ln>
          </p:spPr>
          <p:txBody>
            <a:bodyPr/>
            <a:lstStyle/>
            <a:p>
              <a:endParaRPr lang="en-US" sz="1400"/>
            </a:p>
          </p:txBody>
        </p:sp>
        <p:sp>
          <p:nvSpPr>
            <p:cNvPr id="48" name="Freeform 252"/>
            <p:cNvSpPr>
              <a:spLocks/>
            </p:cNvSpPr>
            <p:nvPr/>
          </p:nvSpPr>
          <p:spPr bwMode="auto">
            <a:xfrm>
              <a:off x="2218673" y="2177875"/>
              <a:ext cx="27386" cy="22407"/>
            </a:xfrm>
            <a:custGeom>
              <a:avLst/>
              <a:gdLst/>
              <a:ahLst/>
              <a:cxnLst>
                <a:cxn ang="0">
                  <a:pos x="48" y="24"/>
                </a:cxn>
                <a:cxn ang="0">
                  <a:pos x="46" y="24"/>
                </a:cxn>
                <a:cxn ang="0">
                  <a:pos x="46" y="25"/>
                </a:cxn>
                <a:cxn ang="0">
                  <a:pos x="46" y="28"/>
                </a:cxn>
                <a:cxn ang="0">
                  <a:pos x="45" y="33"/>
                </a:cxn>
                <a:cxn ang="0">
                  <a:pos x="43" y="36"/>
                </a:cxn>
                <a:cxn ang="0">
                  <a:pos x="40" y="41"/>
                </a:cxn>
                <a:cxn ang="0">
                  <a:pos x="36" y="43"/>
                </a:cxn>
                <a:cxn ang="0">
                  <a:pos x="32" y="46"/>
                </a:cxn>
                <a:cxn ang="0">
                  <a:pos x="27" y="47"/>
                </a:cxn>
                <a:cxn ang="0">
                  <a:pos x="25" y="47"/>
                </a:cxn>
                <a:cxn ang="0">
                  <a:pos x="24" y="47"/>
                </a:cxn>
                <a:cxn ang="0">
                  <a:pos x="24" y="48"/>
                </a:cxn>
                <a:cxn ang="0">
                  <a:pos x="14" y="46"/>
                </a:cxn>
                <a:cxn ang="0">
                  <a:pos x="7" y="41"/>
                </a:cxn>
                <a:cxn ang="0">
                  <a:pos x="1" y="33"/>
                </a:cxn>
                <a:cxn ang="0">
                  <a:pos x="0" y="24"/>
                </a:cxn>
                <a:cxn ang="0">
                  <a:pos x="1" y="15"/>
                </a:cxn>
                <a:cxn ang="0">
                  <a:pos x="7" y="7"/>
                </a:cxn>
                <a:cxn ang="0">
                  <a:pos x="14" y="1"/>
                </a:cxn>
                <a:cxn ang="0">
                  <a:pos x="24" y="0"/>
                </a:cxn>
                <a:cxn ang="0">
                  <a:pos x="32" y="1"/>
                </a:cxn>
                <a:cxn ang="0">
                  <a:pos x="40" y="7"/>
                </a:cxn>
                <a:cxn ang="0">
                  <a:pos x="45" y="15"/>
                </a:cxn>
                <a:cxn ang="0">
                  <a:pos x="48" y="24"/>
                </a:cxn>
              </a:cxnLst>
              <a:rect l="0" t="0" r="r" b="b"/>
              <a:pathLst>
                <a:path w="48" h="48">
                  <a:moveTo>
                    <a:pt x="48" y="24"/>
                  </a:moveTo>
                  <a:lnTo>
                    <a:pt x="46" y="24"/>
                  </a:lnTo>
                  <a:lnTo>
                    <a:pt x="46" y="25"/>
                  </a:lnTo>
                  <a:lnTo>
                    <a:pt x="46" y="28"/>
                  </a:lnTo>
                  <a:lnTo>
                    <a:pt x="45" y="33"/>
                  </a:lnTo>
                  <a:lnTo>
                    <a:pt x="43" y="36"/>
                  </a:lnTo>
                  <a:lnTo>
                    <a:pt x="40" y="41"/>
                  </a:lnTo>
                  <a:lnTo>
                    <a:pt x="36" y="43"/>
                  </a:lnTo>
                  <a:lnTo>
                    <a:pt x="32" y="46"/>
                  </a:lnTo>
                  <a:lnTo>
                    <a:pt x="27" y="47"/>
                  </a:lnTo>
                  <a:lnTo>
                    <a:pt x="25" y="47"/>
                  </a:lnTo>
                  <a:lnTo>
                    <a:pt x="24" y="47"/>
                  </a:lnTo>
                  <a:lnTo>
                    <a:pt x="24" y="48"/>
                  </a:lnTo>
                  <a:lnTo>
                    <a:pt x="14" y="46"/>
                  </a:lnTo>
                  <a:lnTo>
                    <a:pt x="7" y="41"/>
                  </a:lnTo>
                  <a:lnTo>
                    <a:pt x="1" y="33"/>
                  </a:lnTo>
                  <a:lnTo>
                    <a:pt x="0" y="24"/>
                  </a:lnTo>
                  <a:lnTo>
                    <a:pt x="1" y="15"/>
                  </a:lnTo>
                  <a:lnTo>
                    <a:pt x="7" y="7"/>
                  </a:lnTo>
                  <a:lnTo>
                    <a:pt x="14" y="1"/>
                  </a:lnTo>
                  <a:lnTo>
                    <a:pt x="24" y="0"/>
                  </a:lnTo>
                  <a:lnTo>
                    <a:pt x="32" y="1"/>
                  </a:lnTo>
                  <a:lnTo>
                    <a:pt x="40" y="7"/>
                  </a:lnTo>
                  <a:lnTo>
                    <a:pt x="45" y="15"/>
                  </a:lnTo>
                  <a:lnTo>
                    <a:pt x="48" y="24"/>
                  </a:lnTo>
                  <a:close/>
                </a:path>
              </a:pathLst>
            </a:custGeom>
            <a:solidFill>
              <a:srgbClr val="333333"/>
            </a:solidFill>
            <a:ln w="9525">
              <a:noFill/>
              <a:round/>
              <a:headEnd/>
              <a:tailEnd/>
            </a:ln>
          </p:spPr>
          <p:txBody>
            <a:bodyPr/>
            <a:lstStyle/>
            <a:p>
              <a:endParaRPr lang="en-US" sz="1400"/>
            </a:p>
          </p:txBody>
        </p:sp>
        <p:sp>
          <p:nvSpPr>
            <p:cNvPr id="49" name="Freeform 253"/>
            <p:cNvSpPr>
              <a:spLocks/>
            </p:cNvSpPr>
            <p:nvPr/>
          </p:nvSpPr>
          <p:spPr bwMode="auto">
            <a:xfrm>
              <a:off x="2165146" y="2177875"/>
              <a:ext cx="27386" cy="22407"/>
            </a:xfrm>
            <a:custGeom>
              <a:avLst/>
              <a:gdLst/>
              <a:ahLst/>
              <a:cxnLst>
                <a:cxn ang="0">
                  <a:pos x="48" y="24"/>
                </a:cxn>
                <a:cxn ang="0">
                  <a:pos x="46" y="24"/>
                </a:cxn>
                <a:cxn ang="0">
                  <a:pos x="46" y="25"/>
                </a:cxn>
                <a:cxn ang="0">
                  <a:pos x="46" y="28"/>
                </a:cxn>
                <a:cxn ang="0">
                  <a:pos x="45" y="33"/>
                </a:cxn>
                <a:cxn ang="0">
                  <a:pos x="43" y="36"/>
                </a:cxn>
                <a:cxn ang="0">
                  <a:pos x="40" y="41"/>
                </a:cxn>
                <a:cxn ang="0">
                  <a:pos x="36" y="43"/>
                </a:cxn>
                <a:cxn ang="0">
                  <a:pos x="32" y="46"/>
                </a:cxn>
                <a:cxn ang="0">
                  <a:pos x="27" y="47"/>
                </a:cxn>
                <a:cxn ang="0">
                  <a:pos x="25" y="47"/>
                </a:cxn>
                <a:cxn ang="0">
                  <a:pos x="24" y="47"/>
                </a:cxn>
                <a:cxn ang="0">
                  <a:pos x="24" y="48"/>
                </a:cxn>
                <a:cxn ang="0">
                  <a:pos x="14" y="46"/>
                </a:cxn>
                <a:cxn ang="0">
                  <a:pos x="7" y="41"/>
                </a:cxn>
                <a:cxn ang="0">
                  <a:pos x="1" y="33"/>
                </a:cxn>
                <a:cxn ang="0">
                  <a:pos x="0" y="24"/>
                </a:cxn>
                <a:cxn ang="0">
                  <a:pos x="1" y="15"/>
                </a:cxn>
                <a:cxn ang="0">
                  <a:pos x="7" y="7"/>
                </a:cxn>
                <a:cxn ang="0">
                  <a:pos x="14" y="1"/>
                </a:cxn>
                <a:cxn ang="0">
                  <a:pos x="24" y="0"/>
                </a:cxn>
                <a:cxn ang="0">
                  <a:pos x="32" y="1"/>
                </a:cxn>
                <a:cxn ang="0">
                  <a:pos x="40" y="7"/>
                </a:cxn>
                <a:cxn ang="0">
                  <a:pos x="45" y="15"/>
                </a:cxn>
                <a:cxn ang="0">
                  <a:pos x="48" y="24"/>
                </a:cxn>
              </a:cxnLst>
              <a:rect l="0" t="0" r="r" b="b"/>
              <a:pathLst>
                <a:path w="48" h="48">
                  <a:moveTo>
                    <a:pt x="48" y="24"/>
                  </a:moveTo>
                  <a:lnTo>
                    <a:pt x="46" y="24"/>
                  </a:lnTo>
                  <a:lnTo>
                    <a:pt x="46" y="25"/>
                  </a:lnTo>
                  <a:lnTo>
                    <a:pt x="46" y="28"/>
                  </a:lnTo>
                  <a:lnTo>
                    <a:pt x="45" y="33"/>
                  </a:lnTo>
                  <a:lnTo>
                    <a:pt x="43" y="36"/>
                  </a:lnTo>
                  <a:lnTo>
                    <a:pt x="40" y="41"/>
                  </a:lnTo>
                  <a:lnTo>
                    <a:pt x="36" y="43"/>
                  </a:lnTo>
                  <a:lnTo>
                    <a:pt x="32" y="46"/>
                  </a:lnTo>
                  <a:lnTo>
                    <a:pt x="27" y="47"/>
                  </a:lnTo>
                  <a:lnTo>
                    <a:pt x="25" y="47"/>
                  </a:lnTo>
                  <a:lnTo>
                    <a:pt x="24" y="47"/>
                  </a:lnTo>
                  <a:lnTo>
                    <a:pt x="24" y="48"/>
                  </a:lnTo>
                  <a:lnTo>
                    <a:pt x="14" y="46"/>
                  </a:lnTo>
                  <a:lnTo>
                    <a:pt x="7" y="41"/>
                  </a:lnTo>
                  <a:lnTo>
                    <a:pt x="1" y="33"/>
                  </a:lnTo>
                  <a:lnTo>
                    <a:pt x="0" y="24"/>
                  </a:lnTo>
                  <a:lnTo>
                    <a:pt x="1" y="15"/>
                  </a:lnTo>
                  <a:lnTo>
                    <a:pt x="7" y="7"/>
                  </a:lnTo>
                  <a:lnTo>
                    <a:pt x="14" y="1"/>
                  </a:lnTo>
                  <a:lnTo>
                    <a:pt x="24" y="0"/>
                  </a:lnTo>
                  <a:lnTo>
                    <a:pt x="32" y="1"/>
                  </a:lnTo>
                  <a:lnTo>
                    <a:pt x="40" y="7"/>
                  </a:lnTo>
                  <a:lnTo>
                    <a:pt x="45" y="15"/>
                  </a:lnTo>
                  <a:lnTo>
                    <a:pt x="48" y="24"/>
                  </a:lnTo>
                  <a:close/>
                </a:path>
              </a:pathLst>
            </a:custGeom>
            <a:solidFill>
              <a:srgbClr val="333333"/>
            </a:solidFill>
            <a:ln w="9525">
              <a:noFill/>
              <a:round/>
              <a:headEnd/>
              <a:tailEnd/>
            </a:ln>
          </p:spPr>
          <p:txBody>
            <a:bodyPr/>
            <a:lstStyle/>
            <a:p>
              <a:endParaRPr lang="en-US" sz="1400"/>
            </a:p>
          </p:txBody>
        </p:sp>
        <p:sp>
          <p:nvSpPr>
            <p:cNvPr id="50" name="Freeform 254"/>
            <p:cNvSpPr>
              <a:spLocks/>
            </p:cNvSpPr>
            <p:nvPr/>
          </p:nvSpPr>
          <p:spPr bwMode="auto">
            <a:xfrm>
              <a:off x="2111619" y="2177875"/>
              <a:ext cx="27386" cy="22407"/>
            </a:xfrm>
            <a:custGeom>
              <a:avLst/>
              <a:gdLst/>
              <a:ahLst/>
              <a:cxnLst>
                <a:cxn ang="0">
                  <a:pos x="48" y="24"/>
                </a:cxn>
                <a:cxn ang="0">
                  <a:pos x="46" y="24"/>
                </a:cxn>
                <a:cxn ang="0">
                  <a:pos x="46" y="25"/>
                </a:cxn>
                <a:cxn ang="0">
                  <a:pos x="46" y="28"/>
                </a:cxn>
                <a:cxn ang="0">
                  <a:pos x="45" y="33"/>
                </a:cxn>
                <a:cxn ang="0">
                  <a:pos x="43" y="36"/>
                </a:cxn>
                <a:cxn ang="0">
                  <a:pos x="40" y="41"/>
                </a:cxn>
                <a:cxn ang="0">
                  <a:pos x="36" y="43"/>
                </a:cxn>
                <a:cxn ang="0">
                  <a:pos x="32" y="46"/>
                </a:cxn>
                <a:cxn ang="0">
                  <a:pos x="27" y="47"/>
                </a:cxn>
                <a:cxn ang="0">
                  <a:pos x="25" y="47"/>
                </a:cxn>
                <a:cxn ang="0">
                  <a:pos x="24" y="47"/>
                </a:cxn>
                <a:cxn ang="0">
                  <a:pos x="24" y="48"/>
                </a:cxn>
                <a:cxn ang="0">
                  <a:pos x="14" y="46"/>
                </a:cxn>
                <a:cxn ang="0">
                  <a:pos x="7" y="41"/>
                </a:cxn>
                <a:cxn ang="0">
                  <a:pos x="1" y="33"/>
                </a:cxn>
                <a:cxn ang="0">
                  <a:pos x="0" y="24"/>
                </a:cxn>
                <a:cxn ang="0">
                  <a:pos x="1" y="15"/>
                </a:cxn>
                <a:cxn ang="0">
                  <a:pos x="7" y="7"/>
                </a:cxn>
                <a:cxn ang="0">
                  <a:pos x="14" y="1"/>
                </a:cxn>
                <a:cxn ang="0">
                  <a:pos x="24" y="0"/>
                </a:cxn>
                <a:cxn ang="0">
                  <a:pos x="32" y="1"/>
                </a:cxn>
                <a:cxn ang="0">
                  <a:pos x="40" y="7"/>
                </a:cxn>
                <a:cxn ang="0">
                  <a:pos x="45" y="15"/>
                </a:cxn>
                <a:cxn ang="0">
                  <a:pos x="48" y="24"/>
                </a:cxn>
              </a:cxnLst>
              <a:rect l="0" t="0" r="r" b="b"/>
              <a:pathLst>
                <a:path w="48" h="48">
                  <a:moveTo>
                    <a:pt x="48" y="24"/>
                  </a:moveTo>
                  <a:lnTo>
                    <a:pt x="46" y="24"/>
                  </a:lnTo>
                  <a:lnTo>
                    <a:pt x="46" y="25"/>
                  </a:lnTo>
                  <a:lnTo>
                    <a:pt x="46" y="28"/>
                  </a:lnTo>
                  <a:lnTo>
                    <a:pt x="45" y="33"/>
                  </a:lnTo>
                  <a:lnTo>
                    <a:pt x="43" y="36"/>
                  </a:lnTo>
                  <a:lnTo>
                    <a:pt x="40" y="41"/>
                  </a:lnTo>
                  <a:lnTo>
                    <a:pt x="36" y="43"/>
                  </a:lnTo>
                  <a:lnTo>
                    <a:pt x="32" y="46"/>
                  </a:lnTo>
                  <a:lnTo>
                    <a:pt x="27" y="47"/>
                  </a:lnTo>
                  <a:lnTo>
                    <a:pt x="25" y="47"/>
                  </a:lnTo>
                  <a:lnTo>
                    <a:pt x="24" y="47"/>
                  </a:lnTo>
                  <a:lnTo>
                    <a:pt x="24" y="48"/>
                  </a:lnTo>
                  <a:lnTo>
                    <a:pt x="14" y="46"/>
                  </a:lnTo>
                  <a:lnTo>
                    <a:pt x="7" y="41"/>
                  </a:lnTo>
                  <a:lnTo>
                    <a:pt x="1" y="33"/>
                  </a:lnTo>
                  <a:lnTo>
                    <a:pt x="0" y="24"/>
                  </a:lnTo>
                  <a:lnTo>
                    <a:pt x="1" y="15"/>
                  </a:lnTo>
                  <a:lnTo>
                    <a:pt x="7" y="7"/>
                  </a:lnTo>
                  <a:lnTo>
                    <a:pt x="14" y="1"/>
                  </a:lnTo>
                  <a:lnTo>
                    <a:pt x="24" y="0"/>
                  </a:lnTo>
                  <a:lnTo>
                    <a:pt x="32" y="1"/>
                  </a:lnTo>
                  <a:lnTo>
                    <a:pt x="40" y="7"/>
                  </a:lnTo>
                  <a:lnTo>
                    <a:pt x="45" y="15"/>
                  </a:lnTo>
                  <a:lnTo>
                    <a:pt x="48" y="24"/>
                  </a:lnTo>
                  <a:close/>
                </a:path>
              </a:pathLst>
            </a:custGeom>
            <a:solidFill>
              <a:srgbClr val="333333"/>
            </a:solidFill>
            <a:ln w="9525">
              <a:noFill/>
              <a:round/>
              <a:headEnd/>
              <a:tailEnd/>
            </a:ln>
          </p:spPr>
          <p:txBody>
            <a:bodyPr/>
            <a:lstStyle/>
            <a:p>
              <a:endParaRPr lang="en-US" sz="1400"/>
            </a:p>
          </p:txBody>
        </p:sp>
        <p:sp>
          <p:nvSpPr>
            <p:cNvPr id="51" name="Freeform 255"/>
            <p:cNvSpPr>
              <a:spLocks/>
            </p:cNvSpPr>
            <p:nvPr/>
          </p:nvSpPr>
          <p:spPr bwMode="auto">
            <a:xfrm>
              <a:off x="2058092" y="2177875"/>
              <a:ext cx="27386" cy="22407"/>
            </a:xfrm>
            <a:custGeom>
              <a:avLst/>
              <a:gdLst/>
              <a:ahLst/>
              <a:cxnLst>
                <a:cxn ang="0">
                  <a:pos x="48" y="24"/>
                </a:cxn>
                <a:cxn ang="0">
                  <a:pos x="46" y="24"/>
                </a:cxn>
                <a:cxn ang="0">
                  <a:pos x="46" y="25"/>
                </a:cxn>
                <a:cxn ang="0">
                  <a:pos x="46" y="28"/>
                </a:cxn>
                <a:cxn ang="0">
                  <a:pos x="45" y="33"/>
                </a:cxn>
                <a:cxn ang="0">
                  <a:pos x="43" y="36"/>
                </a:cxn>
                <a:cxn ang="0">
                  <a:pos x="40" y="41"/>
                </a:cxn>
                <a:cxn ang="0">
                  <a:pos x="36" y="43"/>
                </a:cxn>
                <a:cxn ang="0">
                  <a:pos x="32" y="46"/>
                </a:cxn>
                <a:cxn ang="0">
                  <a:pos x="27" y="47"/>
                </a:cxn>
                <a:cxn ang="0">
                  <a:pos x="25" y="47"/>
                </a:cxn>
                <a:cxn ang="0">
                  <a:pos x="24" y="47"/>
                </a:cxn>
                <a:cxn ang="0">
                  <a:pos x="24" y="48"/>
                </a:cxn>
                <a:cxn ang="0">
                  <a:pos x="14" y="46"/>
                </a:cxn>
                <a:cxn ang="0">
                  <a:pos x="7" y="41"/>
                </a:cxn>
                <a:cxn ang="0">
                  <a:pos x="1" y="33"/>
                </a:cxn>
                <a:cxn ang="0">
                  <a:pos x="0" y="24"/>
                </a:cxn>
                <a:cxn ang="0">
                  <a:pos x="1" y="15"/>
                </a:cxn>
                <a:cxn ang="0">
                  <a:pos x="7" y="7"/>
                </a:cxn>
                <a:cxn ang="0">
                  <a:pos x="14" y="1"/>
                </a:cxn>
                <a:cxn ang="0">
                  <a:pos x="24" y="0"/>
                </a:cxn>
                <a:cxn ang="0">
                  <a:pos x="32" y="1"/>
                </a:cxn>
                <a:cxn ang="0">
                  <a:pos x="40" y="7"/>
                </a:cxn>
                <a:cxn ang="0">
                  <a:pos x="45" y="15"/>
                </a:cxn>
                <a:cxn ang="0">
                  <a:pos x="48" y="24"/>
                </a:cxn>
              </a:cxnLst>
              <a:rect l="0" t="0" r="r" b="b"/>
              <a:pathLst>
                <a:path w="48" h="48">
                  <a:moveTo>
                    <a:pt x="48" y="24"/>
                  </a:moveTo>
                  <a:lnTo>
                    <a:pt x="46" y="24"/>
                  </a:lnTo>
                  <a:lnTo>
                    <a:pt x="46" y="25"/>
                  </a:lnTo>
                  <a:lnTo>
                    <a:pt x="46" y="28"/>
                  </a:lnTo>
                  <a:lnTo>
                    <a:pt x="45" y="33"/>
                  </a:lnTo>
                  <a:lnTo>
                    <a:pt x="43" y="36"/>
                  </a:lnTo>
                  <a:lnTo>
                    <a:pt x="40" y="41"/>
                  </a:lnTo>
                  <a:lnTo>
                    <a:pt x="36" y="43"/>
                  </a:lnTo>
                  <a:lnTo>
                    <a:pt x="32" y="46"/>
                  </a:lnTo>
                  <a:lnTo>
                    <a:pt x="27" y="47"/>
                  </a:lnTo>
                  <a:lnTo>
                    <a:pt x="25" y="47"/>
                  </a:lnTo>
                  <a:lnTo>
                    <a:pt x="24" y="47"/>
                  </a:lnTo>
                  <a:lnTo>
                    <a:pt x="24" y="48"/>
                  </a:lnTo>
                  <a:lnTo>
                    <a:pt x="14" y="46"/>
                  </a:lnTo>
                  <a:lnTo>
                    <a:pt x="7" y="41"/>
                  </a:lnTo>
                  <a:lnTo>
                    <a:pt x="1" y="33"/>
                  </a:lnTo>
                  <a:lnTo>
                    <a:pt x="0" y="24"/>
                  </a:lnTo>
                  <a:lnTo>
                    <a:pt x="1" y="15"/>
                  </a:lnTo>
                  <a:lnTo>
                    <a:pt x="7" y="7"/>
                  </a:lnTo>
                  <a:lnTo>
                    <a:pt x="14" y="1"/>
                  </a:lnTo>
                  <a:lnTo>
                    <a:pt x="24" y="0"/>
                  </a:lnTo>
                  <a:lnTo>
                    <a:pt x="32" y="1"/>
                  </a:lnTo>
                  <a:lnTo>
                    <a:pt x="40" y="7"/>
                  </a:lnTo>
                  <a:lnTo>
                    <a:pt x="45" y="15"/>
                  </a:lnTo>
                  <a:lnTo>
                    <a:pt x="48" y="24"/>
                  </a:lnTo>
                  <a:close/>
                </a:path>
              </a:pathLst>
            </a:custGeom>
            <a:solidFill>
              <a:srgbClr val="333333"/>
            </a:solidFill>
            <a:ln w="9525">
              <a:noFill/>
              <a:round/>
              <a:headEnd/>
              <a:tailEnd/>
            </a:ln>
          </p:spPr>
          <p:txBody>
            <a:bodyPr/>
            <a:lstStyle/>
            <a:p>
              <a:endParaRPr lang="en-US" sz="1400"/>
            </a:p>
          </p:txBody>
        </p:sp>
        <p:sp>
          <p:nvSpPr>
            <p:cNvPr id="52" name="Freeform 256"/>
            <p:cNvSpPr>
              <a:spLocks/>
            </p:cNvSpPr>
            <p:nvPr/>
          </p:nvSpPr>
          <p:spPr bwMode="auto">
            <a:xfrm>
              <a:off x="2004565" y="2177875"/>
              <a:ext cx="27386" cy="22407"/>
            </a:xfrm>
            <a:custGeom>
              <a:avLst/>
              <a:gdLst/>
              <a:ahLst/>
              <a:cxnLst>
                <a:cxn ang="0">
                  <a:pos x="48" y="24"/>
                </a:cxn>
                <a:cxn ang="0">
                  <a:pos x="46" y="24"/>
                </a:cxn>
                <a:cxn ang="0">
                  <a:pos x="46" y="25"/>
                </a:cxn>
                <a:cxn ang="0">
                  <a:pos x="46" y="28"/>
                </a:cxn>
                <a:cxn ang="0">
                  <a:pos x="45" y="33"/>
                </a:cxn>
                <a:cxn ang="0">
                  <a:pos x="43" y="36"/>
                </a:cxn>
                <a:cxn ang="0">
                  <a:pos x="40" y="41"/>
                </a:cxn>
                <a:cxn ang="0">
                  <a:pos x="36" y="43"/>
                </a:cxn>
                <a:cxn ang="0">
                  <a:pos x="32" y="46"/>
                </a:cxn>
                <a:cxn ang="0">
                  <a:pos x="27" y="47"/>
                </a:cxn>
                <a:cxn ang="0">
                  <a:pos x="25" y="47"/>
                </a:cxn>
                <a:cxn ang="0">
                  <a:pos x="24" y="47"/>
                </a:cxn>
                <a:cxn ang="0">
                  <a:pos x="24" y="48"/>
                </a:cxn>
                <a:cxn ang="0">
                  <a:pos x="14" y="46"/>
                </a:cxn>
                <a:cxn ang="0">
                  <a:pos x="7" y="41"/>
                </a:cxn>
                <a:cxn ang="0">
                  <a:pos x="1" y="33"/>
                </a:cxn>
                <a:cxn ang="0">
                  <a:pos x="0" y="24"/>
                </a:cxn>
                <a:cxn ang="0">
                  <a:pos x="1" y="15"/>
                </a:cxn>
                <a:cxn ang="0">
                  <a:pos x="7" y="7"/>
                </a:cxn>
                <a:cxn ang="0">
                  <a:pos x="14" y="1"/>
                </a:cxn>
                <a:cxn ang="0">
                  <a:pos x="24" y="0"/>
                </a:cxn>
                <a:cxn ang="0">
                  <a:pos x="32" y="1"/>
                </a:cxn>
                <a:cxn ang="0">
                  <a:pos x="40" y="7"/>
                </a:cxn>
                <a:cxn ang="0">
                  <a:pos x="45" y="15"/>
                </a:cxn>
                <a:cxn ang="0">
                  <a:pos x="48" y="24"/>
                </a:cxn>
              </a:cxnLst>
              <a:rect l="0" t="0" r="r" b="b"/>
              <a:pathLst>
                <a:path w="48" h="48">
                  <a:moveTo>
                    <a:pt x="48" y="24"/>
                  </a:moveTo>
                  <a:lnTo>
                    <a:pt x="46" y="24"/>
                  </a:lnTo>
                  <a:lnTo>
                    <a:pt x="46" y="25"/>
                  </a:lnTo>
                  <a:lnTo>
                    <a:pt x="46" y="28"/>
                  </a:lnTo>
                  <a:lnTo>
                    <a:pt x="45" y="33"/>
                  </a:lnTo>
                  <a:lnTo>
                    <a:pt x="43" y="36"/>
                  </a:lnTo>
                  <a:lnTo>
                    <a:pt x="40" y="41"/>
                  </a:lnTo>
                  <a:lnTo>
                    <a:pt x="36" y="43"/>
                  </a:lnTo>
                  <a:lnTo>
                    <a:pt x="32" y="46"/>
                  </a:lnTo>
                  <a:lnTo>
                    <a:pt x="27" y="47"/>
                  </a:lnTo>
                  <a:lnTo>
                    <a:pt x="25" y="47"/>
                  </a:lnTo>
                  <a:lnTo>
                    <a:pt x="24" y="47"/>
                  </a:lnTo>
                  <a:lnTo>
                    <a:pt x="24" y="48"/>
                  </a:lnTo>
                  <a:lnTo>
                    <a:pt x="14" y="46"/>
                  </a:lnTo>
                  <a:lnTo>
                    <a:pt x="7" y="41"/>
                  </a:lnTo>
                  <a:lnTo>
                    <a:pt x="1" y="33"/>
                  </a:lnTo>
                  <a:lnTo>
                    <a:pt x="0" y="24"/>
                  </a:lnTo>
                  <a:lnTo>
                    <a:pt x="1" y="15"/>
                  </a:lnTo>
                  <a:lnTo>
                    <a:pt x="7" y="7"/>
                  </a:lnTo>
                  <a:lnTo>
                    <a:pt x="14" y="1"/>
                  </a:lnTo>
                  <a:lnTo>
                    <a:pt x="24" y="0"/>
                  </a:lnTo>
                  <a:lnTo>
                    <a:pt x="32" y="1"/>
                  </a:lnTo>
                  <a:lnTo>
                    <a:pt x="40" y="7"/>
                  </a:lnTo>
                  <a:lnTo>
                    <a:pt x="45" y="15"/>
                  </a:lnTo>
                  <a:lnTo>
                    <a:pt x="48" y="24"/>
                  </a:lnTo>
                  <a:close/>
                </a:path>
              </a:pathLst>
            </a:custGeom>
            <a:solidFill>
              <a:srgbClr val="333333"/>
            </a:solidFill>
            <a:ln w="9525">
              <a:noFill/>
              <a:round/>
              <a:headEnd/>
              <a:tailEnd/>
            </a:ln>
          </p:spPr>
          <p:txBody>
            <a:bodyPr/>
            <a:lstStyle/>
            <a:p>
              <a:endParaRPr lang="en-US" sz="1400"/>
            </a:p>
          </p:txBody>
        </p:sp>
        <p:sp>
          <p:nvSpPr>
            <p:cNvPr id="53" name="Freeform 257"/>
            <p:cNvSpPr>
              <a:spLocks/>
            </p:cNvSpPr>
            <p:nvPr/>
          </p:nvSpPr>
          <p:spPr bwMode="auto">
            <a:xfrm>
              <a:off x="1951038" y="2177875"/>
              <a:ext cx="27386" cy="22407"/>
            </a:xfrm>
            <a:custGeom>
              <a:avLst/>
              <a:gdLst/>
              <a:ahLst/>
              <a:cxnLst>
                <a:cxn ang="0">
                  <a:pos x="48" y="24"/>
                </a:cxn>
                <a:cxn ang="0">
                  <a:pos x="46" y="24"/>
                </a:cxn>
                <a:cxn ang="0">
                  <a:pos x="46" y="25"/>
                </a:cxn>
                <a:cxn ang="0">
                  <a:pos x="46" y="28"/>
                </a:cxn>
                <a:cxn ang="0">
                  <a:pos x="45" y="33"/>
                </a:cxn>
                <a:cxn ang="0">
                  <a:pos x="43" y="36"/>
                </a:cxn>
                <a:cxn ang="0">
                  <a:pos x="40" y="41"/>
                </a:cxn>
                <a:cxn ang="0">
                  <a:pos x="36" y="43"/>
                </a:cxn>
                <a:cxn ang="0">
                  <a:pos x="32" y="46"/>
                </a:cxn>
                <a:cxn ang="0">
                  <a:pos x="27" y="47"/>
                </a:cxn>
                <a:cxn ang="0">
                  <a:pos x="25" y="47"/>
                </a:cxn>
                <a:cxn ang="0">
                  <a:pos x="24" y="47"/>
                </a:cxn>
                <a:cxn ang="0">
                  <a:pos x="24" y="48"/>
                </a:cxn>
                <a:cxn ang="0">
                  <a:pos x="14" y="46"/>
                </a:cxn>
                <a:cxn ang="0">
                  <a:pos x="7" y="41"/>
                </a:cxn>
                <a:cxn ang="0">
                  <a:pos x="1" y="33"/>
                </a:cxn>
                <a:cxn ang="0">
                  <a:pos x="0" y="24"/>
                </a:cxn>
                <a:cxn ang="0">
                  <a:pos x="1" y="15"/>
                </a:cxn>
                <a:cxn ang="0">
                  <a:pos x="7" y="7"/>
                </a:cxn>
                <a:cxn ang="0">
                  <a:pos x="14" y="1"/>
                </a:cxn>
                <a:cxn ang="0">
                  <a:pos x="24" y="0"/>
                </a:cxn>
                <a:cxn ang="0">
                  <a:pos x="32" y="1"/>
                </a:cxn>
                <a:cxn ang="0">
                  <a:pos x="40" y="7"/>
                </a:cxn>
                <a:cxn ang="0">
                  <a:pos x="45" y="15"/>
                </a:cxn>
                <a:cxn ang="0">
                  <a:pos x="48" y="24"/>
                </a:cxn>
              </a:cxnLst>
              <a:rect l="0" t="0" r="r" b="b"/>
              <a:pathLst>
                <a:path w="48" h="48">
                  <a:moveTo>
                    <a:pt x="48" y="24"/>
                  </a:moveTo>
                  <a:lnTo>
                    <a:pt x="46" y="24"/>
                  </a:lnTo>
                  <a:lnTo>
                    <a:pt x="46" y="25"/>
                  </a:lnTo>
                  <a:lnTo>
                    <a:pt x="46" y="28"/>
                  </a:lnTo>
                  <a:lnTo>
                    <a:pt x="45" y="33"/>
                  </a:lnTo>
                  <a:lnTo>
                    <a:pt x="43" y="36"/>
                  </a:lnTo>
                  <a:lnTo>
                    <a:pt x="40" y="41"/>
                  </a:lnTo>
                  <a:lnTo>
                    <a:pt x="36" y="43"/>
                  </a:lnTo>
                  <a:lnTo>
                    <a:pt x="32" y="46"/>
                  </a:lnTo>
                  <a:lnTo>
                    <a:pt x="27" y="47"/>
                  </a:lnTo>
                  <a:lnTo>
                    <a:pt x="25" y="47"/>
                  </a:lnTo>
                  <a:lnTo>
                    <a:pt x="24" y="47"/>
                  </a:lnTo>
                  <a:lnTo>
                    <a:pt x="24" y="48"/>
                  </a:lnTo>
                  <a:lnTo>
                    <a:pt x="14" y="46"/>
                  </a:lnTo>
                  <a:lnTo>
                    <a:pt x="7" y="41"/>
                  </a:lnTo>
                  <a:lnTo>
                    <a:pt x="1" y="33"/>
                  </a:lnTo>
                  <a:lnTo>
                    <a:pt x="0" y="24"/>
                  </a:lnTo>
                  <a:lnTo>
                    <a:pt x="1" y="15"/>
                  </a:lnTo>
                  <a:lnTo>
                    <a:pt x="7" y="7"/>
                  </a:lnTo>
                  <a:lnTo>
                    <a:pt x="14" y="1"/>
                  </a:lnTo>
                  <a:lnTo>
                    <a:pt x="24" y="0"/>
                  </a:lnTo>
                  <a:lnTo>
                    <a:pt x="32" y="1"/>
                  </a:lnTo>
                  <a:lnTo>
                    <a:pt x="40" y="7"/>
                  </a:lnTo>
                  <a:lnTo>
                    <a:pt x="45" y="15"/>
                  </a:lnTo>
                  <a:lnTo>
                    <a:pt x="48" y="24"/>
                  </a:lnTo>
                  <a:close/>
                </a:path>
              </a:pathLst>
            </a:custGeom>
            <a:solidFill>
              <a:srgbClr val="333333"/>
            </a:solidFill>
            <a:ln w="9525">
              <a:noFill/>
              <a:round/>
              <a:headEnd/>
              <a:tailEnd/>
            </a:ln>
          </p:spPr>
          <p:txBody>
            <a:bodyPr/>
            <a:lstStyle/>
            <a:p>
              <a:endParaRPr lang="en-US" sz="1400"/>
            </a:p>
          </p:txBody>
        </p:sp>
        <p:sp>
          <p:nvSpPr>
            <p:cNvPr id="54" name="Freeform 324"/>
            <p:cNvSpPr>
              <a:spLocks/>
            </p:cNvSpPr>
            <p:nvPr/>
          </p:nvSpPr>
          <p:spPr bwMode="auto">
            <a:xfrm>
              <a:off x="2542324" y="2571236"/>
              <a:ext cx="26141" cy="22407"/>
            </a:xfrm>
            <a:custGeom>
              <a:avLst/>
              <a:gdLst/>
              <a:ahLst/>
              <a:cxnLst>
                <a:cxn ang="0">
                  <a:pos x="48" y="24"/>
                </a:cxn>
                <a:cxn ang="0">
                  <a:pos x="47" y="24"/>
                </a:cxn>
                <a:cxn ang="0">
                  <a:pos x="47" y="26"/>
                </a:cxn>
                <a:cxn ang="0">
                  <a:pos x="47" y="28"/>
                </a:cxn>
                <a:cxn ang="0">
                  <a:pos x="46" y="33"/>
                </a:cxn>
                <a:cxn ang="0">
                  <a:pos x="43" y="36"/>
                </a:cxn>
                <a:cxn ang="0">
                  <a:pos x="41" y="41"/>
                </a:cxn>
                <a:cxn ang="0">
                  <a:pos x="36" y="44"/>
                </a:cxn>
                <a:cxn ang="0">
                  <a:pos x="32" y="46"/>
                </a:cxn>
                <a:cxn ang="0">
                  <a:pos x="28" y="47"/>
                </a:cxn>
                <a:cxn ang="0">
                  <a:pos x="25" y="47"/>
                </a:cxn>
                <a:cxn ang="0">
                  <a:pos x="24" y="47"/>
                </a:cxn>
                <a:cxn ang="0">
                  <a:pos x="24" y="48"/>
                </a:cxn>
                <a:cxn ang="0">
                  <a:pos x="14" y="46"/>
                </a:cxn>
                <a:cxn ang="0">
                  <a:pos x="7" y="41"/>
                </a:cxn>
                <a:cxn ang="0">
                  <a:pos x="1" y="33"/>
                </a:cxn>
                <a:cxn ang="0">
                  <a:pos x="0" y="24"/>
                </a:cxn>
                <a:cxn ang="0">
                  <a:pos x="1" y="15"/>
                </a:cxn>
                <a:cxn ang="0">
                  <a:pos x="7" y="8"/>
                </a:cxn>
                <a:cxn ang="0">
                  <a:pos x="14" y="2"/>
                </a:cxn>
                <a:cxn ang="0">
                  <a:pos x="24" y="0"/>
                </a:cxn>
                <a:cxn ang="0">
                  <a:pos x="32" y="2"/>
                </a:cxn>
                <a:cxn ang="0">
                  <a:pos x="41" y="8"/>
                </a:cxn>
                <a:cxn ang="0">
                  <a:pos x="46" y="15"/>
                </a:cxn>
                <a:cxn ang="0">
                  <a:pos x="48" y="24"/>
                </a:cxn>
              </a:cxnLst>
              <a:rect l="0" t="0" r="r" b="b"/>
              <a:pathLst>
                <a:path w="48" h="48">
                  <a:moveTo>
                    <a:pt x="48" y="24"/>
                  </a:moveTo>
                  <a:lnTo>
                    <a:pt x="47" y="24"/>
                  </a:lnTo>
                  <a:lnTo>
                    <a:pt x="47" y="26"/>
                  </a:lnTo>
                  <a:lnTo>
                    <a:pt x="47" y="28"/>
                  </a:lnTo>
                  <a:lnTo>
                    <a:pt x="46" y="33"/>
                  </a:lnTo>
                  <a:lnTo>
                    <a:pt x="43" y="36"/>
                  </a:lnTo>
                  <a:lnTo>
                    <a:pt x="41" y="41"/>
                  </a:lnTo>
                  <a:lnTo>
                    <a:pt x="36" y="44"/>
                  </a:lnTo>
                  <a:lnTo>
                    <a:pt x="32" y="46"/>
                  </a:lnTo>
                  <a:lnTo>
                    <a:pt x="28" y="47"/>
                  </a:lnTo>
                  <a:lnTo>
                    <a:pt x="25" y="47"/>
                  </a:lnTo>
                  <a:lnTo>
                    <a:pt x="24" y="47"/>
                  </a:lnTo>
                  <a:lnTo>
                    <a:pt x="24" y="48"/>
                  </a:lnTo>
                  <a:lnTo>
                    <a:pt x="14" y="46"/>
                  </a:lnTo>
                  <a:lnTo>
                    <a:pt x="7" y="41"/>
                  </a:lnTo>
                  <a:lnTo>
                    <a:pt x="1" y="33"/>
                  </a:lnTo>
                  <a:lnTo>
                    <a:pt x="0" y="24"/>
                  </a:lnTo>
                  <a:lnTo>
                    <a:pt x="1" y="15"/>
                  </a:lnTo>
                  <a:lnTo>
                    <a:pt x="7" y="8"/>
                  </a:lnTo>
                  <a:lnTo>
                    <a:pt x="14" y="2"/>
                  </a:lnTo>
                  <a:lnTo>
                    <a:pt x="24" y="0"/>
                  </a:lnTo>
                  <a:lnTo>
                    <a:pt x="32" y="2"/>
                  </a:lnTo>
                  <a:lnTo>
                    <a:pt x="41" y="8"/>
                  </a:lnTo>
                  <a:lnTo>
                    <a:pt x="46" y="15"/>
                  </a:lnTo>
                  <a:lnTo>
                    <a:pt x="48" y="24"/>
                  </a:lnTo>
                  <a:close/>
                </a:path>
              </a:pathLst>
            </a:custGeom>
            <a:solidFill>
              <a:srgbClr val="333333"/>
            </a:solidFill>
            <a:ln w="9525">
              <a:noFill/>
              <a:round/>
              <a:headEnd/>
              <a:tailEnd/>
            </a:ln>
          </p:spPr>
          <p:txBody>
            <a:bodyPr/>
            <a:lstStyle/>
            <a:p>
              <a:endParaRPr lang="en-US" sz="1400"/>
            </a:p>
          </p:txBody>
        </p:sp>
        <p:sp>
          <p:nvSpPr>
            <p:cNvPr id="55" name="Freeform 325"/>
            <p:cNvSpPr>
              <a:spLocks/>
            </p:cNvSpPr>
            <p:nvPr/>
          </p:nvSpPr>
          <p:spPr bwMode="auto">
            <a:xfrm>
              <a:off x="2488797" y="2571236"/>
              <a:ext cx="26141" cy="22407"/>
            </a:xfrm>
            <a:custGeom>
              <a:avLst/>
              <a:gdLst/>
              <a:ahLst/>
              <a:cxnLst>
                <a:cxn ang="0">
                  <a:pos x="48" y="24"/>
                </a:cxn>
                <a:cxn ang="0">
                  <a:pos x="47" y="24"/>
                </a:cxn>
                <a:cxn ang="0">
                  <a:pos x="47" y="26"/>
                </a:cxn>
                <a:cxn ang="0">
                  <a:pos x="47" y="28"/>
                </a:cxn>
                <a:cxn ang="0">
                  <a:pos x="46" y="33"/>
                </a:cxn>
                <a:cxn ang="0">
                  <a:pos x="43" y="36"/>
                </a:cxn>
                <a:cxn ang="0">
                  <a:pos x="41" y="41"/>
                </a:cxn>
                <a:cxn ang="0">
                  <a:pos x="36" y="44"/>
                </a:cxn>
                <a:cxn ang="0">
                  <a:pos x="32" y="46"/>
                </a:cxn>
                <a:cxn ang="0">
                  <a:pos x="28" y="47"/>
                </a:cxn>
                <a:cxn ang="0">
                  <a:pos x="25" y="47"/>
                </a:cxn>
                <a:cxn ang="0">
                  <a:pos x="24" y="47"/>
                </a:cxn>
                <a:cxn ang="0">
                  <a:pos x="24" y="48"/>
                </a:cxn>
                <a:cxn ang="0">
                  <a:pos x="14" y="46"/>
                </a:cxn>
                <a:cxn ang="0">
                  <a:pos x="7" y="41"/>
                </a:cxn>
                <a:cxn ang="0">
                  <a:pos x="1" y="33"/>
                </a:cxn>
                <a:cxn ang="0">
                  <a:pos x="0" y="24"/>
                </a:cxn>
                <a:cxn ang="0">
                  <a:pos x="1" y="15"/>
                </a:cxn>
                <a:cxn ang="0">
                  <a:pos x="7" y="8"/>
                </a:cxn>
                <a:cxn ang="0">
                  <a:pos x="14" y="2"/>
                </a:cxn>
                <a:cxn ang="0">
                  <a:pos x="24" y="0"/>
                </a:cxn>
                <a:cxn ang="0">
                  <a:pos x="32" y="2"/>
                </a:cxn>
                <a:cxn ang="0">
                  <a:pos x="41" y="8"/>
                </a:cxn>
                <a:cxn ang="0">
                  <a:pos x="46" y="15"/>
                </a:cxn>
                <a:cxn ang="0">
                  <a:pos x="48" y="24"/>
                </a:cxn>
              </a:cxnLst>
              <a:rect l="0" t="0" r="r" b="b"/>
              <a:pathLst>
                <a:path w="48" h="48">
                  <a:moveTo>
                    <a:pt x="48" y="24"/>
                  </a:moveTo>
                  <a:lnTo>
                    <a:pt x="47" y="24"/>
                  </a:lnTo>
                  <a:lnTo>
                    <a:pt x="47" y="26"/>
                  </a:lnTo>
                  <a:lnTo>
                    <a:pt x="47" y="28"/>
                  </a:lnTo>
                  <a:lnTo>
                    <a:pt x="46" y="33"/>
                  </a:lnTo>
                  <a:lnTo>
                    <a:pt x="43" y="36"/>
                  </a:lnTo>
                  <a:lnTo>
                    <a:pt x="41" y="41"/>
                  </a:lnTo>
                  <a:lnTo>
                    <a:pt x="36" y="44"/>
                  </a:lnTo>
                  <a:lnTo>
                    <a:pt x="32" y="46"/>
                  </a:lnTo>
                  <a:lnTo>
                    <a:pt x="28" y="47"/>
                  </a:lnTo>
                  <a:lnTo>
                    <a:pt x="25" y="47"/>
                  </a:lnTo>
                  <a:lnTo>
                    <a:pt x="24" y="47"/>
                  </a:lnTo>
                  <a:lnTo>
                    <a:pt x="24" y="48"/>
                  </a:lnTo>
                  <a:lnTo>
                    <a:pt x="14" y="46"/>
                  </a:lnTo>
                  <a:lnTo>
                    <a:pt x="7" y="41"/>
                  </a:lnTo>
                  <a:lnTo>
                    <a:pt x="1" y="33"/>
                  </a:lnTo>
                  <a:lnTo>
                    <a:pt x="0" y="24"/>
                  </a:lnTo>
                  <a:lnTo>
                    <a:pt x="1" y="15"/>
                  </a:lnTo>
                  <a:lnTo>
                    <a:pt x="7" y="8"/>
                  </a:lnTo>
                  <a:lnTo>
                    <a:pt x="14" y="2"/>
                  </a:lnTo>
                  <a:lnTo>
                    <a:pt x="24" y="0"/>
                  </a:lnTo>
                  <a:lnTo>
                    <a:pt x="32" y="2"/>
                  </a:lnTo>
                  <a:lnTo>
                    <a:pt x="41" y="8"/>
                  </a:lnTo>
                  <a:lnTo>
                    <a:pt x="46" y="15"/>
                  </a:lnTo>
                  <a:lnTo>
                    <a:pt x="48" y="24"/>
                  </a:lnTo>
                  <a:close/>
                </a:path>
              </a:pathLst>
            </a:custGeom>
            <a:solidFill>
              <a:srgbClr val="333333"/>
            </a:solidFill>
            <a:ln w="9525">
              <a:noFill/>
              <a:round/>
              <a:headEnd/>
              <a:tailEnd/>
            </a:ln>
          </p:spPr>
          <p:txBody>
            <a:bodyPr/>
            <a:lstStyle/>
            <a:p>
              <a:endParaRPr lang="en-US" sz="1400"/>
            </a:p>
          </p:txBody>
        </p:sp>
        <p:sp>
          <p:nvSpPr>
            <p:cNvPr id="56" name="Freeform 326"/>
            <p:cNvSpPr>
              <a:spLocks/>
            </p:cNvSpPr>
            <p:nvPr/>
          </p:nvSpPr>
          <p:spPr bwMode="auto">
            <a:xfrm>
              <a:off x="2435270" y="2571236"/>
              <a:ext cx="26141" cy="22407"/>
            </a:xfrm>
            <a:custGeom>
              <a:avLst/>
              <a:gdLst/>
              <a:ahLst/>
              <a:cxnLst>
                <a:cxn ang="0">
                  <a:pos x="48" y="24"/>
                </a:cxn>
                <a:cxn ang="0">
                  <a:pos x="47" y="24"/>
                </a:cxn>
                <a:cxn ang="0">
                  <a:pos x="47" y="26"/>
                </a:cxn>
                <a:cxn ang="0">
                  <a:pos x="47" y="28"/>
                </a:cxn>
                <a:cxn ang="0">
                  <a:pos x="46" y="33"/>
                </a:cxn>
                <a:cxn ang="0">
                  <a:pos x="43" y="36"/>
                </a:cxn>
                <a:cxn ang="0">
                  <a:pos x="41" y="41"/>
                </a:cxn>
                <a:cxn ang="0">
                  <a:pos x="36" y="44"/>
                </a:cxn>
                <a:cxn ang="0">
                  <a:pos x="32" y="46"/>
                </a:cxn>
                <a:cxn ang="0">
                  <a:pos x="28" y="47"/>
                </a:cxn>
                <a:cxn ang="0">
                  <a:pos x="25" y="47"/>
                </a:cxn>
                <a:cxn ang="0">
                  <a:pos x="24" y="47"/>
                </a:cxn>
                <a:cxn ang="0">
                  <a:pos x="24" y="48"/>
                </a:cxn>
                <a:cxn ang="0">
                  <a:pos x="14" y="46"/>
                </a:cxn>
                <a:cxn ang="0">
                  <a:pos x="7" y="41"/>
                </a:cxn>
                <a:cxn ang="0">
                  <a:pos x="1" y="33"/>
                </a:cxn>
                <a:cxn ang="0">
                  <a:pos x="0" y="24"/>
                </a:cxn>
                <a:cxn ang="0">
                  <a:pos x="1" y="15"/>
                </a:cxn>
                <a:cxn ang="0">
                  <a:pos x="7" y="8"/>
                </a:cxn>
                <a:cxn ang="0">
                  <a:pos x="14" y="2"/>
                </a:cxn>
                <a:cxn ang="0">
                  <a:pos x="24" y="0"/>
                </a:cxn>
                <a:cxn ang="0">
                  <a:pos x="32" y="2"/>
                </a:cxn>
                <a:cxn ang="0">
                  <a:pos x="41" y="8"/>
                </a:cxn>
                <a:cxn ang="0">
                  <a:pos x="46" y="15"/>
                </a:cxn>
                <a:cxn ang="0">
                  <a:pos x="48" y="24"/>
                </a:cxn>
              </a:cxnLst>
              <a:rect l="0" t="0" r="r" b="b"/>
              <a:pathLst>
                <a:path w="48" h="48">
                  <a:moveTo>
                    <a:pt x="48" y="24"/>
                  </a:moveTo>
                  <a:lnTo>
                    <a:pt x="47" y="24"/>
                  </a:lnTo>
                  <a:lnTo>
                    <a:pt x="47" y="26"/>
                  </a:lnTo>
                  <a:lnTo>
                    <a:pt x="47" y="28"/>
                  </a:lnTo>
                  <a:lnTo>
                    <a:pt x="46" y="33"/>
                  </a:lnTo>
                  <a:lnTo>
                    <a:pt x="43" y="36"/>
                  </a:lnTo>
                  <a:lnTo>
                    <a:pt x="41" y="41"/>
                  </a:lnTo>
                  <a:lnTo>
                    <a:pt x="36" y="44"/>
                  </a:lnTo>
                  <a:lnTo>
                    <a:pt x="32" y="46"/>
                  </a:lnTo>
                  <a:lnTo>
                    <a:pt x="28" y="47"/>
                  </a:lnTo>
                  <a:lnTo>
                    <a:pt x="25" y="47"/>
                  </a:lnTo>
                  <a:lnTo>
                    <a:pt x="24" y="47"/>
                  </a:lnTo>
                  <a:lnTo>
                    <a:pt x="24" y="48"/>
                  </a:lnTo>
                  <a:lnTo>
                    <a:pt x="14" y="46"/>
                  </a:lnTo>
                  <a:lnTo>
                    <a:pt x="7" y="41"/>
                  </a:lnTo>
                  <a:lnTo>
                    <a:pt x="1" y="33"/>
                  </a:lnTo>
                  <a:lnTo>
                    <a:pt x="0" y="24"/>
                  </a:lnTo>
                  <a:lnTo>
                    <a:pt x="1" y="15"/>
                  </a:lnTo>
                  <a:lnTo>
                    <a:pt x="7" y="8"/>
                  </a:lnTo>
                  <a:lnTo>
                    <a:pt x="14" y="2"/>
                  </a:lnTo>
                  <a:lnTo>
                    <a:pt x="24" y="0"/>
                  </a:lnTo>
                  <a:lnTo>
                    <a:pt x="32" y="2"/>
                  </a:lnTo>
                  <a:lnTo>
                    <a:pt x="41" y="8"/>
                  </a:lnTo>
                  <a:lnTo>
                    <a:pt x="46" y="15"/>
                  </a:lnTo>
                  <a:lnTo>
                    <a:pt x="48" y="24"/>
                  </a:lnTo>
                  <a:close/>
                </a:path>
              </a:pathLst>
            </a:custGeom>
            <a:solidFill>
              <a:srgbClr val="333333"/>
            </a:solidFill>
            <a:ln w="9525">
              <a:noFill/>
              <a:round/>
              <a:headEnd/>
              <a:tailEnd/>
            </a:ln>
          </p:spPr>
          <p:txBody>
            <a:bodyPr/>
            <a:lstStyle/>
            <a:p>
              <a:endParaRPr lang="en-US" sz="1400"/>
            </a:p>
          </p:txBody>
        </p:sp>
        <p:sp>
          <p:nvSpPr>
            <p:cNvPr id="57" name="Freeform 327"/>
            <p:cNvSpPr>
              <a:spLocks/>
            </p:cNvSpPr>
            <p:nvPr/>
          </p:nvSpPr>
          <p:spPr bwMode="auto">
            <a:xfrm>
              <a:off x="2381743" y="2571236"/>
              <a:ext cx="26141" cy="22407"/>
            </a:xfrm>
            <a:custGeom>
              <a:avLst/>
              <a:gdLst/>
              <a:ahLst/>
              <a:cxnLst>
                <a:cxn ang="0">
                  <a:pos x="48" y="24"/>
                </a:cxn>
                <a:cxn ang="0">
                  <a:pos x="47" y="24"/>
                </a:cxn>
                <a:cxn ang="0">
                  <a:pos x="47" y="26"/>
                </a:cxn>
                <a:cxn ang="0">
                  <a:pos x="47" y="28"/>
                </a:cxn>
                <a:cxn ang="0">
                  <a:pos x="46" y="33"/>
                </a:cxn>
                <a:cxn ang="0">
                  <a:pos x="43" y="36"/>
                </a:cxn>
                <a:cxn ang="0">
                  <a:pos x="41" y="41"/>
                </a:cxn>
                <a:cxn ang="0">
                  <a:pos x="36" y="44"/>
                </a:cxn>
                <a:cxn ang="0">
                  <a:pos x="32" y="46"/>
                </a:cxn>
                <a:cxn ang="0">
                  <a:pos x="28" y="47"/>
                </a:cxn>
                <a:cxn ang="0">
                  <a:pos x="25" y="47"/>
                </a:cxn>
                <a:cxn ang="0">
                  <a:pos x="24" y="47"/>
                </a:cxn>
                <a:cxn ang="0">
                  <a:pos x="24" y="48"/>
                </a:cxn>
                <a:cxn ang="0">
                  <a:pos x="14" y="46"/>
                </a:cxn>
                <a:cxn ang="0">
                  <a:pos x="7" y="41"/>
                </a:cxn>
                <a:cxn ang="0">
                  <a:pos x="1" y="33"/>
                </a:cxn>
                <a:cxn ang="0">
                  <a:pos x="0" y="24"/>
                </a:cxn>
                <a:cxn ang="0">
                  <a:pos x="1" y="15"/>
                </a:cxn>
                <a:cxn ang="0">
                  <a:pos x="7" y="8"/>
                </a:cxn>
                <a:cxn ang="0">
                  <a:pos x="14" y="2"/>
                </a:cxn>
                <a:cxn ang="0">
                  <a:pos x="24" y="0"/>
                </a:cxn>
                <a:cxn ang="0">
                  <a:pos x="32" y="2"/>
                </a:cxn>
                <a:cxn ang="0">
                  <a:pos x="41" y="8"/>
                </a:cxn>
                <a:cxn ang="0">
                  <a:pos x="46" y="15"/>
                </a:cxn>
                <a:cxn ang="0">
                  <a:pos x="48" y="24"/>
                </a:cxn>
              </a:cxnLst>
              <a:rect l="0" t="0" r="r" b="b"/>
              <a:pathLst>
                <a:path w="48" h="48">
                  <a:moveTo>
                    <a:pt x="48" y="24"/>
                  </a:moveTo>
                  <a:lnTo>
                    <a:pt x="47" y="24"/>
                  </a:lnTo>
                  <a:lnTo>
                    <a:pt x="47" y="26"/>
                  </a:lnTo>
                  <a:lnTo>
                    <a:pt x="47" y="28"/>
                  </a:lnTo>
                  <a:lnTo>
                    <a:pt x="46" y="33"/>
                  </a:lnTo>
                  <a:lnTo>
                    <a:pt x="43" y="36"/>
                  </a:lnTo>
                  <a:lnTo>
                    <a:pt x="41" y="41"/>
                  </a:lnTo>
                  <a:lnTo>
                    <a:pt x="36" y="44"/>
                  </a:lnTo>
                  <a:lnTo>
                    <a:pt x="32" y="46"/>
                  </a:lnTo>
                  <a:lnTo>
                    <a:pt x="28" y="47"/>
                  </a:lnTo>
                  <a:lnTo>
                    <a:pt x="25" y="47"/>
                  </a:lnTo>
                  <a:lnTo>
                    <a:pt x="24" y="47"/>
                  </a:lnTo>
                  <a:lnTo>
                    <a:pt x="24" y="48"/>
                  </a:lnTo>
                  <a:lnTo>
                    <a:pt x="14" y="46"/>
                  </a:lnTo>
                  <a:lnTo>
                    <a:pt x="7" y="41"/>
                  </a:lnTo>
                  <a:lnTo>
                    <a:pt x="1" y="33"/>
                  </a:lnTo>
                  <a:lnTo>
                    <a:pt x="0" y="24"/>
                  </a:lnTo>
                  <a:lnTo>
                    <a:pt x="1" y="15"/>
                  </a:lnTo>
                  <a:lnTo>
                    <a:pt x="7" y="8"/>
                  </a:lnTo>
                  <a:lnTo>
                    <a:pt x="14" y="2"/>
                  </a:lnTo>
                  <a:lnTo>
                    <a:pt x="24" y="0"/>
                  </a:lnTo>
                  <a:lnTo>
                    <a:pt x="32" y="2"/>
                  </a:lnTo>
                  <a:lnTo>
                    <a:pt x="41" y="8"/>
                  </a:lnTo>
                  <a:lnTo>
                    <a:pt x="46" y="15"/>
                  </a:lnTo>
                  <a:lnTo>
                    <a:pt x="48" y="24"/>
                  </a:lnTo>
                  <a:close/>
                </a:path>
              </a:pathLst>
            </a:custGeom>
            <a:solidFill>
              <a:srgbClr val="333333"/>
            </a:solidFill>
            <a:ln w="9525">
              <a:noFill/>
              <a:round/>
              <a:headEnd/>
              <a:tailEnd/>
            </a:ln>
          </p:spPr>
          <p:txBody>
            <a:bodyPr/>
            <a:lstStyle/>
            <a:p>
              <a:endParaRPr lang="en-US" sz="1400"/>
            </a:p>
          </p:txBody>
        </p:sp>
        <p:sp>
          <p:nvSpPr>
            <p:cNvPr id="58" name="Freeform 328"/>
            <p:cNvSpPr>
              <a:spLocks/>
            </p:cNvSpPr>
            <p:nvPr/>
          </p:nvSpPr>
          <p:spPr bwMode="auto">
            <a:xfrm>
              <a:off x="2328216" y="2571236"/>
              <a:ext cx="26141" cy="22407"/>
            </a:xfrm>
            <a:custGeom>
              <a:avLst/>
              <a:gdLst/>
              <a:ahLst/>
              <a:cxnLst>
                <a:cxn ang="0">
                  <a:pos x="48" y="24"/>
                </a:cxn>
                <a:cxn ang="0">
                  <a:pos x="47" y="24"/>
                </a:cxn>
                <a:cxn ang="0">
                  <a:pos x="47" y="26"/>
                </a:cxn>
                <a:cxn ang="0">
                  <a:pos x="47" y="28"/>
                </a:cxn>
                <a:cxn ang="0">
                  <a:pos x="46" y="33"/>
                </a:cxn>
                <a:cxn ang="0">
                  <a:pos x="43" y="36"/>
                </a:cxn>
                <a:cxn ang="0">
                  <a:pos x="41" y="41"/>
                </a:cxn>
                <a:cxn ang="0">
                  <a:pos x="36" y="44"/>
                </a:cxn>
                <a:cxn ang="0">
                  <a:pos x="32" y="46"/>
                </a:cxn>
                <a:cxn ang="0">
                  <a:pos x="28" y="47"/>
                </a:cxn>
                <a:cxn ang="0">
                  <a:pos x="25" y="47"/>
                </a:cxn>
                <a:cxn ang="0">
                  <a:pos x="24" y="47"/>
                </a:cxn>
                <a:cxn ang="0">
                  <a:pos x="24" y="48"/>
                </a:cxn>
                <a:cxn ang="0">
                  <a:pos x="14" y="46"/>
                </a:cxn>
                <a:cxn ang="0">
                  <a:pos x="7" y="41"/>
                </a:cxn>
                <a:cxn ang="0">
                  <a:pos x="1" y="33"/>
                </a:cxn>
                <a:cxn ang="0">
                  <a:pos x="0" y="24"/>
                </a:cxn>
                <a:cxn ang="0">
                  <a:pos x="1" y="15"/>
                </a:cxn>
                <a:cxn ang="0">
                  <a:pos x="7" y="8"/>
                </a:cxn>
                <a:cxn ang="0">
                  <a:pos x="14" y="2"/>
                </a:cxn>
                <a:cxn ang="0">
                  <a:pos x="24" y="0"/>
                </a:cxn>
                <a:cxn ang="0">
                  <a:pos x="32" y="2"/>
                </a:cxn>
                <a:cxn ang="0">
                  <a:pos x="41" y="8"/>
                </a:cxn>
                <a:cxn ang="0">
                  <a:pos x="46" y="15"/>
                </a:cxn>
                <a:cxn ang="0">
                  <a:pos x="48" y="24"/>
                </a:cxn>
              </a:cxnLst>
              <a:rect l="0" t="0" r="r" b="b"/>
              <a:pathLst>
                <a:path w="48" h="48">
                  <a:moveTo>
                    <a:pt x="48" y="24"/>
                  </a:moveTo>
                  <a:lnTo>
                    <a:pt x="47" y="24"/>
                  </a:lnTo>
                  <a:lnTo>
                    <a:pt x="47" y="26"/>
                  </a:lnTo>
                  <a:lnTo>
                    <a:pt x="47" y="28"/>
                  </a:lnTo>
                  <a:lnTo>
                    <a:pt x="46" y="33"/>
                  </a:lnTo>
                  <a:lnTo>
                    <a:pt x="43" y="36"/>
                  </a:lnTo>
                  <a:lnTo>
                    <a:pt x="41" y="41"/>
                  </a:lnTo>
                  <a:lnTo>
                    <a:pt x="36" y="44"/>
                  </a:lnTo>
                  <a:lnTo>
                    <a:pt x="32" y="46"/>
                  </a:lnTo>
                  <a:lnTo>
                    <a:pt x="28" y="47"/>
                  </a:lnTo>
                  <a:lnTo>
                    <a:pt x="25" y="47"/>
                  </a:lnTo>
                  <a:lnTo>
                    <a:pt x="24" y="47"/>
                  </a:lnTo>
                  <a:lnTo>
                    <a:pt x="24" y="48"/>
                  </a:lnTo>
                  <a:lnTo>
                    <a:pt x="14" y="46"/>
                  </a:lnTo>
                  <a:lnTo>
                    <a:pt x="7" y="41"/>
                  </a:lnTo>
                  <a:lnTo>
                    <a:pt x="1" y="33"/>
                  </a:lnTo>
                  <a:lnTo>
                    <a:pt x="0" y="24"/>
                  </a:lnTo>
                  <a:lnTo>
                    <a:pt x="1" y="15"/>
                  </a:lnTo>
                  <a:lnTo>
                    <a:pt x="7" y="8"/>
                  </a:lnTo>
                  <a:lnTo>
                    <a:pt x="14" y="2"/>
                  </a:lnTo>
                  <a:lnTo>
                    <a:pt x="24" y="0"/>
                  </a:lnTo>
                  <a:lnTo>
                    <a:pt x="32" y="2"/>
                  </a:lnTo>
                  <a:lnTo>
                    <a:pt x="41" y="8"/>
                  </a:lnTo>
                  <a:lnTo>
                    <a:pt x="46" y="15"/>
                  </a:lnTo>
                  <a:lnTo>
                    <a:pt x="48" y="24"/>
                  </a:lnTo>
                  <a:close/>
                </a:path>
              </a:pathLst>
            </a:custGeom>
            <a:solidFill>
              <a:srgbClr val="333333"/>
            </a:solidFill>
            <a:ln w="9525">
              <a:noFill/>
              <a:round/>
              <a:headEnd/>
              <a:tailEnd/>
            </a:ln>
          </p:spPr>
          <p:txBody>
            <a:bodyPr/>
            <a:lstStyle/>
            <a:p>
              <a:endParaRPr lang="en-US" sz="1400"/>
            </a:p>
          </p:txBody>
        </p:sp>
        <p:sp>
          <p:nvSpPr>
            <p:cNvPr id="59" name="Freeform 329"/>
            <p:cNvSpPr>
              <a:spLocks/>
            </p:cNvSpPr>
            <p:nvPr/>
          </p:nvSpPr>
          <p:spPr bwMode="auto">
            <a:xfrm>
              <a:off x="2274689" y="2571236"/>
              <a:ext cx="26141" cy="22407"/>
            </a:xfrm>
            <a:custGeom>
              <a:avLst/>
              <a:gdLst/>
              <a:ahLst/>
              <a:cxnLst>
                <a:cxn ang="0">
                  <a:pos x="48" y="24"/>
                </a:cxn>
                <a:cxn ang="0">
                  <a:pos x="47" y="24"/>
                </a:cxn>
                <a:cxn ang="0">
                  <a:pos x="47" y="26"/>
                </a:cxn>
                <a:cxn ang="0">
                  <a:pos x="47" y="28"/>
                </a:cxn>
                <a:cxn ang="0">
                  <a:pos x="46" y="33"/>
                </a:cxn>
                <a:cxn ang="0">
                  <a:pos x="43" y="36"/>
                </a:cxn>
                <a:cxn ang="0">
                  <a:pos x="41" y="41"/>
                </a:cxn>
                <a:cxn ang="0">
                  <a:pos x="36" y="44"/>
                </a:cxn>
                <a:cxn ang="0">
                  <a:pos x="32" y="46"/>
                </a:cxn>
                <a:cxn ang="0">
                  <a:pos x="28" y="47"/>
                </a:cxn>
                <a:cxn ang="0">
                  <a:pos x="25" y="47"/>
                </a:cxn>
                <a:cxn ang="0">
                  <a:pos x="24" y="47"/>
                </a:cxn>
                <a:cxn ang="0">
                  <a:pos x="24" y="48"/>
                </a:cxn>
                <a:cxn ang="0">
                  <a:pos x="14" y="46"/>
                </a:cxn>
                <a:cxn ang="0">
                  <a:pos x="7" y="41"/>
                </a:cxn>
                <a:cxn ang="0">
                  <a:pos x="1" y="33"/>
                </a:cxn>
                <a:cxn ang="0">
                  <a:pos x="0" y="24"/>
                </a:cxn>
                <a:cxn ang="0">
                  <a:pos x="1" y="15"/>
                </a:cxn>
                <a:cxn ang="0">
                  <a:pos x="7" y="8"/>
                </a:cxn>
                <a:cxn ang="0">
                  <a:pos x="14" y="2"/>
                </a:cxn>
                <a:cxn ang="0">
                  <a:pos x="24" y="0"/>
                </a:cxn>
                <a:cxn ang="0">
                  <a:pos x="32" y="2"/>
                </a:cxn>
                <a:cxn ang="0">
                  <a:pos x="41" y="8"/>
                </a:cxn>
                <a:cxn ang="0">
                  <a:pos x="46" y="15"/>
                </a:cxn>
                <a:cxn ang="0">
                  <a:pos x="48" y="24"/>
                </a:cxn>
              </a:cxnLst>
              <a:rect l="0" t="0" r="r" b="b"/>
              <a:pathLst>
                <a:path w="48" h="48">
                  <a:moveTo>
                    <a:pt x="48" y="24"/>
                  </a:moveTo>
                  <a:lnTo>
                    <a:pt x="47" y="24"/>
                  </a:lnTo>
                  <a:lnTo>
                    <a:pt x="47" y="26"/>
                  </a:lnTo>
                  <a:lnTo>
                    <a:pt x="47" y="28"/>
                  </a:lnTo>
                  <a:lnTo>
                    <a:pt x="46" y="33"/>
                  </a:lnTo>
                  <a:lnTo>
                    <a:pt x="43" y="36"/>
                  </a:lnTo>
                  <a:lnTo>
                    <a:pt x="41" y="41"/>
                  </a:lnTo>
                  <a:lnTo>
                    <a:pt x="36" y="44"/>
                  </a:lnTo>
                  <a:lnTo>
                    <a:pt x="32" y="46"/>
                  </a:lnTo>
                  <a:lnTo>
                    <a:pt x="28" y="47"/>
                  </a:lnTo>
                  <a:lnTo>
                    <a:pt x="25" y="47"/>
                  </a:lnTo>
                  <a:lnTo>
                    <a:pt x="24" y="47"/>
                  </a:lnTo>
                  <a:lnTo>
                    <a:pt x="24" y="48"/>
                  </a:lnTo>
                  <a:lnTo>
                    <a:pt x="14" y="46"/>
                  </a:lnTo>
                  <a:lnTo>
                    <a:pt x="7" y="41"/>
                  </a:lnTo>
                  <a:lnTo>
                    <a:pt x="1" y="33"/>
                  </a:lnTo>
                  <a:lnTo>
                    <a:pt x="0" y="24"/>
                  </a:lnTo>
                  <a:lnTo>
                    <a:pt x="1" y="15"/>
                  </a:lnTo>
                  <a:lnTo>
                    <a:pt x="7" y="8"/>
                  </a:lnTo>
                  <a:lnTo>
                    <a:pt x="14" y="2"/>
                  </a:lnTo>
                  <a:lnTo>
                    <a:pt x="24" y="0"/>
                  </a:lnTo>
                  <a:lnTo>
                    <a:pt x="32" y="2"/>
                  </a:lnTo>
                  <a:lnTo>
                    <a:pt x="41" y="8"/>
                  </a:lnTo>
                  <a:lnTo>
                    <a:pt x="46" y="15"/>
                  </a:lnTo>
                  <a:lnTo>
                    <a:pt x="48" y="24"/>
                  </a:lnTo>
                  <a:close/>
                </a:path>
              </a:pathLst>
            </a:custGeom>
            <a:solidFill>
              <a:srgbClr val="333333"/>
            </a:solidFill>
            <a:ln w="9525">
              <a:noFill/>
              <a:round/>
              <a:headEnd/>
              <a:tailEnd/>
            </a:ln>
          </p:spPr>
          <p:txBody>
            <a:bodyPr/>
            <a:lstStyle/>
            <a:p>
              <a:endParaRPr lang="en-US" sz="1400"/>
            </a:p>
          </p:txBody>
        </p:sp>
        <p:sp>
          <p:nvSpPr>
            <p:cNvPr id="60" name="Freeform 330"/>
            <p:cNvSpPr>
              <a:spLocks/>
            </p:cNvSpPr>
            <p:nvPr/>
          </p:nvSpPr>
          <p:spPr bwMode="auto">
            <a:xfrm>
              <a:off x="2221162" y="2571236"/>
              <a:ext cx="26141" cy="22407"/>
            </a:xfrm>
            <a:custGeom>
              <a:avLst/>
              <a:gdLst/>
              <a:ahLst/>
              <a:cxnLst>
                <a:cxn ang="0">
                  <a:pos x="48" y="24"/>
                </a:cxn>
                <a:cxn ang="0">
                  <a:pos x="47" y="24"/>
                </a:cxn>
                <a:cxn ang="0">
                  <a:pos x="47" y="26"/>
                </a:cxn>
                <a:cxn ang="0">
                  <a:pos x="47" y="28"/>
                </a:cxn>
                <a:cxn ang="0">
                  <a:pos x="45" y="33"/>
                </a:cxn>
                <a:cxn ang="0">
                  <a:pos x="43" y="36"/>
                </a:cxn>
                <a:cxn ang="0">
                  <a:pos x="41" y="41"/>
                </a:cxn>
                <a:cxn ang="0">
                  <a:pos x="36" y="44"/>
                </a:cxn>
                <a:cxn ang="0">
                  <a:pos x="32" y="46"/>
                </a:cxn>
                <a:cxn ang="0">
                  <a:pos x="27" y="47"/>
                </a:cxn>
                <a:cxn ang="0">
                  <a:pos x="25" y="47"/>
                </a:cxn>
                <a:cxn ang="0">
                  <a:pos x="24" y="47"/>
                </a:cxn>
                <a:cxn ang="0">
                  <a:pos x="24" y="48"/>
                </a:cxn>
                <a:cxn ang="0">
                  <a:pos x="14" y="46"/>
                </a:cxn>
                <a:cxn ang="0">
                  <a:pos x="7" y="41"/>
                </a:cxn>
                <a:cxn ang="0">
                  <a:pos x="1" y="33"/>
                </a:cxn>
                <a:cxn ang="0">
                  <a:pos x="0" y="24"/>
                </a:cxn>
                <a:cxn ang="0">
                  <a:pos x="1" y="15"/>
                </a:cxn>
                <a:cxn ang="0">
                  <a:pos x="7" y="8"/>
                </a:cxn>
                <a:cxn ang="0">
                  <a:pos x="14" y="2"/>
                </a:cxn>
                <a:cxn ang="0">
                  <a:pos x="24" y="0"/>
                </a:cxn>
                <a:cxn ang="0">
                  <a:pos x="32" y="2"/>
                </a:cxn>
                <a:cxn ang="0">
                  <a:pos x="41" y="8"/>
                </a:cxn>
                <a:cxn ang="0">
                  <a:pos x="45" y="15"/>
                </a:cxn>
                <a:cxn ang="0">
                  <a:pos x="48" y="24"/>
                </a:cxn>
              </a:cxnLst>
              <a:rect l="0" t="0" r="r" b="b"/>
              <a:pathLst>
                <a:path w="48" h="48">
                  <a:moveTo>
                    <a:pt x="48" y="24"/>
                  </a:moveTo>
                  <a:lnTo>
                    <a:pt x="47" y="24"/>
                  </a:lnTo>
                  <a:lnTo>
                    <a:pt x="47" y="26"/>
                  </a:lnTo>
                  <a:lnTo>
                    <a:pt x="47" y="28"/>
                  </a:lnTo>
                  <a:lnTo>
                    <a:pt x="45" y="33"/>
                  </a:lnTo>
                  <a:lnTo>
                    <a:pt x="43" y="36"/>
                  </a:lnTo>
                  <a:lnTo>
                    <a:pt x="41" y="41"/>
                  </a:lnTo>
                  <a:lnTo>
                    <a:pt x="36" y="44"/>
                  </a:lnTo>
                  <a:lnTo>
                    <a:pt x="32" y="46"/>
                  </a:lnTo>
                  <a:lnTo>
                    <a:pt x="27" y="47"/>
                  </a:lnTo>
                  <a:lnTo>
                    <a:pt x="25" y="47"/>
                  </a:lnTo>
                  <a:lnTo>
                    <a:pt x="24" y="47"/>
                  </a:lnTo>
                  <a:lnTo>
                    <a:pt x="24" y="48"/>
                  </a:lnTo>
                  <a:lnTo>
                    <a:pt x="14" y="46"/>
                  </a:lnTo>
                  <a:lnTo>
                    <a:pt x="7" y="41"/>
                  </a:lnTo>
                  <a:lnTo>
                    <a:pt x="1" y="33"/>
                  </a:lnTo>
                  <a:lnTo>
                    <a:pt x="0" y="24"/>
                  </a:lnTo>
                  <a:lnTo>
                    <a:pt x="1" y="15"/>
                  </a:lnTo>
                  <a:lnTo>
                    <a:pt x="7" y="8"/>
                  </a:lnTo>
                  <a:lnTo>
                    <a:pt x="14" y="2"/>
                  </a:lnTo>
                  <a:lnTo>
                    <a:pt x="24" y="0"/>
                  </a:lnTo>
                  <a:lnTo>
                    <a:pt x="32" y="2"/>
                  </a:lnTo>
                  <a:lnTo>
                    <a:pt x="41" y="8"/>
                  </a:lnTo>
                  <a:lnTo>
                    <a:pt x="45" y="15"/>
                  </a:lnTo>
                  <a:lnTo>
                    <a:pt x="48" y="24"/>
                  </a:lnTo>
                  <a:close/>
                </a:path>
              </a:pathLst>
            </a:custGeom>
            <a:solidFill>
              <a:srgbClr val="333333"/>
            </a:solidFill>
            <a:ln w="9525">
              <a:noFill/>
              <a:round/>
              <a:headEnd/>
              <a:tailEnd/>
            </a:ln>
          </p:spPr>
          <p:txBody>
            <a:bodyPr/>
            <a:lstStyle/>
            <a:p>
              <a:endParaRPr lang="en-US" sz="1400"/>
            </a:p>
          </p:txBody>
        </p:sp>
        <p:sp>
          <p:nvSpPr>
            <p:cNvPr id="61" name="Freeform 331"/>
            <p:cNvSpPr>
              <a:spLocks/>
            </p:cNvSpPr>
            <p:nvPr/>
          </p:nvSpPr>
          <p:spPr bwMode="auto">
            <a:xfrm>
              <a:off x="2167636" y="2571236"/>
              <a:ext cx="26141" cy="22407"/>
            </a:xfrm>
            <a:custGeom>
              <a:avLst/>
              <a:gdLst/>
              <a:ahLst/>
              <a:cxnLst>
                <a:cxn ang="0">
                  <a:pos x="48" y="24"/>
                </a:cxn>
                <a:cxn ang="0">
                  <a:pos x="47" y="24"/>
                </a:cxn>
                <a:cxn ang="0">
                  <a:pos x="47" y="26"/>
                </a:cxn>
                <a:cxn ang="0">
                  <a:pos x="47" y="28"/>
                </a:cxn>
                <a:cxn ang="0">
                  <a:pos x="45" y="33"/>
                </a:cxn>
                <a:cxn ang="0">
                  <a:pos x="43" y="36"/>
                </a:cxn>
                <a:cxn ang="0">
                  <a:pos x="41" y="41"/>
                </a:cxn>
                <a:cxn ang="0">
                  <a:pos x="36" y="44"/>
                </a:cxn>
                <a:cxn ang="0">
                  <a:pos x="32" y="46"/>
                </a:cxn>
                <a:cxn ang="0">
                  <a:pos x="27" y="47"/>
                </a:cxn>
                <a:cxn ang="0">
                  <a:pos x="25" y="47"/>
                </a:cxn>
                <a:cxn ang="0">
                  <a:pos x="24" y="47"/>
                </a:cxn>
                <a:cxn ang="0">
                  <a:pos x="24" y="48"/>
                </a:cxn>
                <a:cxn ang="0">
                  <a:pos x="14" y="46"/>
                </a:cxn>
                <a:cxn ang="0">
                  <a:pos x="7" y="41"/>
                </a:cxn>
                <a:cxn ang="0">
                  <a:pos x="1" y="33"/>
                </a:cxn>
                <a:cxn ang="0">
                  <a:pos x="0" y="24"/>
                </a:cxn>
                <a:cxn ang="0">
                  <a:pos x="1" y="15"/>
                </a:cxn>
                <a:cxn ang="0">
                  <a:pos x="7" y="8"/>
                </a:cxn>
                <a:cxn ang="0">
                  <a:pos x="14" y="2"/>
                </a:cxn>
                <a:cxn ang="0">
                  <a:pos x="24" y="0"/>
                </a:cxn>
                <a:cxn ang="0">
                  <a:pos x="32" y="2"/>
                </a:cxn>
                <a:cxn ang="0">
                  <a:pos x="41" y="8"/>
                </a:cxn>
                <a:cxn ang="0">
                  <a:pos x="45" y="15"/>
                </a:cxn>
                <a:cxn ang="0">
                  <a:pos x="48" y="24"/>
                </a:cxn>
              </a:cxnLst>
              <a:rect l="0" t="0" r="r" b="b"/>
              <a:pathLst>
                <a:path w="48" h="48">
                  <a:moveTo>
                    <a:pt x="48" y="24"/>
                  </a:moveTo>
                  <a:lnTo>
                    <a:pt x="47" y="24"/>
                  </a:lnTo>
                  <a:lnTo>
                    <a:pt x="47" y="26"/>
                  </a:lnTo>
                  <a:lnTo>
                    <a:pt x="47" y="28"/>
                  </a:lnTo>
                  <a:lnTo>
                    <a:pt x="45" y="33"/>
                  </a:lnTo>
                  <a:lnTo>
                    <a:pt x="43" y="36"/>
                  </a:lnTo>
                  <a:lnTo>
                    <a:pt x="41" y="41"/>
                  </a:lnTo>
                  <a:lnTo>
                    <a:pt x="36" y="44"/>
                  </a:lnTo>
                  <a:lnTo>
                    <a:pt x="32" y="46"/>
                  </a:lnTo>
                  <a:lnTo>
                    <a:pt x="27" y="47"/>
                  </a:lnTo>
                  <a:lnTo>
                    <a:pt x="25" y="47"/>
                  </a:lnTo>
                  <a:lnTo>
                    <a:pt x="24" y="47"/>
                  </a:lnTo>
                  <a:lnTo>
                    <a:pt x="24" y="48"/>
                  </a:lnTo>
                  <a:lnTo>
                    <a:pt x="14" y="46"/>
                  </a:lnTo>
                  <a:lnTo>
                    <a:pt x="7" y="41"/>
                  </a:lnTo>
                  <a:lnTo>
                    <a:pt x="1" y="33"/>
                  </a:lnTo>
                  <a:lnTo>
                    <a:pt x="0" y="24"/>
                  </a:lnTo>
                  <a:lnTo>
                    <a:pt x="1" y="15"/>
                  </a:lnTo>
                  <a:lnTo>
                    <a:pt x="7" y="8"/>
                  </a:lnTo>
                  <a:lnTo>
                    <a:pt x="14" y="2"/>
                  </a:lnTo>
                  <a:lnTo>
                    <a:pt x="24" y="0"/>
                  </a:lnTo>
                  <a:lnTo>
                    <a:pt x="32" y="2"/>
                  </a:lnTo>
                  <a:lnTo>
                    <a:pt x="41" y="8"/>
                  </a:lnTo>
                  <a:lnTo>
                    <a:pt x="45" y="15"/>
                  </a:lnTo>
                  <a:lnTo>
                    <a:pt x="48" y="24"/>
                  </a:lnTo>
                  <a:close/>
                </a:path>
              </a:pathLst>
            </a:custGeom>
            <a:solidFill>
              <a:srgbClr val="333333"/>
            </a:solidFill>
            <a:ln w="9525">
              <a:noFill/>
              <a:round/>
              <a:headEnd/>
              <a:tailEnd/>
            </a:ln>
          </p:spPr>
          <p:txBody>
            <a:bodyPr/>
            <a:lstStyle/>
            <a:p>
              <a:endParaRPr lang="en-US" sz="1400"/>
            </a:p>
          </p:txBody>
        </p:sp>
        <p:sp>
          <p:nvSpPr>
            <p:cNvPr id="62" name="Freeform 332"/>
            <p:cNvSpPr>
              <a:spLocks/>
            </p:cNvSpPr>
            <p:nvPr/>
          </p:nvSpPr>
          <p:spPr bwMode="auto">
            <a:xfrm>
              <a:off x="2114109" y="2571236"/>
              <a:ext cx="26141" cy="22407"/>
            </a:xfrm>
            <a:custGeom>
              <a:avLst/>
              <a:gdLst/>
              <a:ahLst/>
              <a:cxnLst>
                <a:cxn ang="0">
                  <a:pos x="48" y="24"/>
                </a:cxn>
                <a:cxn ang="0">
                  <a:pos x="47" y="24"/>
                </a:cxn>
                <a:cxn ang="0">
                  <a:pos x="47" y="26"/>
                </a:cxn>
                <a:cxn ang="0">
                  <a:pos x="47" y="28"/>
                </a:cxn>
                <a:cxn ang="0">
                  <a:pos x="45" y="33"/>
                </a:cxn>
                <a:cxn ang="0">
                  <a:pos x="43" y="36"/>
                </a:cxn>
                <a:cxn ang="0">
                  <a:pos x="41" y="41"/>
                </a:cxn>
                <a:cxn ang="0">
                  <a:pos x="36" y="44"/>
                </a:cxn>
                <a:cxn ang="0">
                  <a:pos x="32" y="46"/>
                </a:cxn>
                <a:cxn ang="0">
                  <a:pos x="27" y="47"/>
                </a:cxn>
                <a:cxn ang="0">
                  <a:pos x="25" y="47"/>
                </a:cxn>
                <a:cxn ang="0">
                  <a:pos x="24" y="47"/>
                </a:cxn>
                <a:cxn ang="0">
                  <a:pos x="24" y="48"/>
                </a:cxn>
                <a:cxn ang="0">
                  <a:pos x="14" y="46"/>
                </a:cxn>
                <a:cxn ang="0">
                  <a:pos x="7" y="41"/>
                </a:cxn>
                <a:cxn ang="0">
                  <a:pos x="1" y="33"/>
                </a:cxn>
                <a:cxn ang="0">
                  <a:pos x="0" y="24"/>
                </a:cxn>
                <a:cxn ang="0">
                  <a:pos x="1" y="15"/>
                </a:cxn>
                <a:cxn ang="0">
                  <a:pos x="7" y="8"/>
                </a:cxn>
                <a:cxn ang="0">
                  <a:pos x="14" y="2"/>
                </a:cxn>
                <a:cxn ang="0">
                  <a:pos x="24" y="0"/>
                </a:cxn>
                <a:cxn ang="0">
                  <a:pos x="32" y="2"/>
                </a:cxn>
                <a:cxn ang="0">
                  <a:pos x="41" y="8"/>
                </a:cxn>
                <a:cxn ang="0">
                  <a:pos x="45" y="15"/>
                </a:cxn>
                <a:cxn ang="0">
                  <a:pos x="48" y="24"/>
                </a:cxn>
              </a:cxnLst>
              <a:rect l="0" t="0" r="r" b="b"/>
              <a:pathLst>
                <a:path w="48" h="48">
                  <a:moveTo>
                    <a:pt x="48" y="24"/>
                  </a:moveTo>
                  <a:lnTo>
                    <a:pt x="47" y="24"/>
                  </a:lnTo>
                  <a:lnTo>
                    <a:pt x="47" y="26"/>
                  </a:lnTo>
                  <a:lnTo>
                    <a:pt x="47" y="28"/>
                  </a:lnTo>
                  <a:lnTo>
                    <a:pt x="45" y="33"/>
                  </a:lnTo>
                  <a:lnTo>
                    <a:pt x="43" y="36"/>
                  </a:lnTo>
                  <a:lnTo>
                    <a:pt x="41" y="41"/>
                  </a:lnTo>
                  <a:lnTo>
                    <a:pt x="36" y="44"/>
                  </a:lnTo>
                  <a:lnTo>
                    <a:pt x="32" y="46"/>
                  </a:lnTo>
                  <a:lnTo>
                    <a:pt x="27" y="47"/>
                  </a:lnTo>
                  <a:lnTo>
                    <a:pt x="25" y="47"/>
                  </a:lnTo>
                  <a:lnTo>
                    <a:pt x="24" y="47"/>
                  </a:lnTo>
                  <a:lnTo>
                    <a:pt x="24" y="48"/>
                  </a:lnTo>
                  <a:lnTo>
                    <a:pt x="14" y="46"/>
                  </a:lnTo>
                  <a:lnTo>
                    <a:pt x="7" y="41"/>
                  </a:lnTo>
                  <a:lnTo>
                    <a:pt x="1" y="33"/>
                  </a:lnTo>
                  <a:lnTo>
                    <a:pt x="0" y="24"/>
                  </a:lnTo>
                  <a:lnTo>
                    <a:pt x="1" y="15"/>
                  </a:lnTo>
                  <a:lnTo>
                    <a:pt x="7" y="8"/>
                  </a:lnTo>
                  <a:lnTo>
                    <a:pt x="14" y="2"/>
                  </a:lnTo>
                  <a:lnTo>
                    <a:pt x="24" y="0"/>
                  </a:lnTo>
                  <a:lnTo>
                    <a:pt x="32" y="2"/>
                  </a:lnTo>
                  <a:lnTo>
                    <a:pt x="41" y="8"/>
                  </a:lnTo>
                  <a:lnTo>
                    <a:pt x="45" y="15"/>
                  </a:lnTo>
                  <a:lnTo>
                    <a:pt x="48" y="24"/>
                  </a:lnTo>
                  <a:close/>
                </a:path>
              </a:pathLst>
            </a:custGeom>
            <a:solidFill>
              <a:srgbClr val="333333"/>
            </a:solidFill>
            <a:ln w="9525">
              <a:noFill/>
              <a:round/>
              <a:headEnd/>
              <a:tailEnd/>
            </a:ln>
          </p:spPr>
          <p:txBody>
            <a:bodyPr/>
            <a:lstStyle/>
            <a:p>
              <a:endParaRPr lang="en-US" sz="1400"/>
            </a:p>
          </p:txBody>
        </p:sp>
        <p:sp>
          <p:nvSpPr>
            <p:cNvPr id="63" name="Freeform 333"/>
            <p:cNvSpPr>
              <a:spLocks/>
            </p:cNvSpPr>
            <p:nvPr/>
          </p:nvSpPr>
          <p:spPr bwMode="auto">
            <a:xfrm>
              <a:off x="2060582" y="2571236"/>
              <a:ext cx="26141" cy="22407"/>
            </a:xfrm>
            <a:custGeom>
              <a:avLst/>
              <a:gdLst/>
              <a:ahLst/>
              <a:cxnLst>
                <a:cxn ang="0">
                  <a:pos x="48" y="24"/>
                </a:cxn>
                <a:cxn ang="0">
                  <a:pos x="47" y="24"/>
                </a:cxn>
                <a:cxn ang="0">
                  <a:pos x="47" y="26"/>
                </a:cxn>
                <a:cxn ang="0">
                  <a:pos x="47" y="28"/>
                </a:cxn>
                <a:cxn ang="0">
                  <a:pos x="45" y="33"/>
                </a:cxn>
                <a:cxn ang="0">
                  <a:pos x="43" y="36"/>
                </a:cxn>
                <a:cxn ang="0">
                  <a:pos x="41" y="41"/>
                </a:cxn>
                <a:cxn ang="0">
                  <a:pos x="36" y="44"/>
                </a:cxn>
                <a:cxn ang="0">
                  <a:pos x="32" y="46"/>
                </a:cxn>
                <a:cxn ang="0">
                  <a:pos x="27" y="47"/>
                </a:cxn>
                <a:cxn ang="0">
                  <a:pos x="25" y="47"/>
                </a:cxn>
                <a:cxn ang="0">
                  <a:pos x="24" y="47"/>
                </a:cxn>
                <a:cxn ang="0">
                  <a:pos x="24" y="48"/>
                </a:cxn>
                <a:cxn ang="0">
                  <a:pos x="14" y="46"/>
                </a:cxn>
                <a:cxn ang="0">
                  <a:pos x="7" y="41"/>
                </a:cxn>
                <a:cxn ang="0">
                  <a:pos x="1" y="33"/>
                </a:cxn>
                <a:cxn ang="0">
                  <a:pos x="0" y="24"/>
                </a:cxn>
                <a:cxn ang="0">
                  <a:pos x="1" y="15"/>
                </a:cxn>
                <a:cxn ang="0">
                  <a:pos x="7" y="8"/>
                </a:cxn>
                <a:cxn ang="0">
                  <a:pos x="14" y="2"/>
                </a:cxn>
                <a:cxn ang="0">
                  <a:pos x="24" y="0"/>
                </a:cxn>
                <a:cxn ang="0">
                  <a:pos x="32" y="2"/>
                </a:cxn>
                <a:cxn ang="0">
                  <a:pos x="41" y="8"/>
                </a:cxn>
                <a:cxn ang="0">
                  <a:pos x="45" y="15"/>
                </a:cxn>
                <a:cxn ang="0">
                  <a:pos x="48" y="24"/>
                </a:cxn>
              </a:cxnLst>
              <a:rect l="0" t="0" r="r" b="b"/>
              <a:pathLst>
                <a:path w="48" h="48">
                  <a:moveTo>
                    <a:pt x="48" y="24"/>
                  </a:moveTo>
                  <a:lnTo>
                    <a:pt x="47" y="24"/>
                  </a:lnTo>
                  <a:lnTo>
                    <a:pt x="47" y="26"/>
                  </a:lnTo>
                  <a:lnTo>
                    <a:pt x="47" y="28"/>
                  </a:lnTo>
                  <a:lnTo>
                    <a:pt x="45" y="33"/>
                  </a:lnTo>
                  <a:lnTo>
                    <a:pt x="43" y="36"/>
                  </a:lnTo>
                  <a:lnTo>
                    <a:pt x="41" y="41"/>
                  </a:lnTo>
                  <a:lnTo>
                    <a:pt x="36" y="44"/>
                  </a:lnTo>
                  <a:lnTo>
                    <a:pt x="32" y="46"/>
                  </a:lnTo>
                  <a:lnTo>
                    <a:pt x="27" y="47"/>
                  </a:lnTo>
                  <a:lnTo>
                    <a:pt x="25" y="47"/>
                  </a:lnTo>
                  <a:lnTo>
                    <a:pt x="24" y="47"/>
                  </a:lnTo>
                  <a:lnTo>
                    <a:pt x="24" y="48"/>
                  </a:lnTo>
                  <a:lnTo>
                    <a:pt x="14" y="46"/>
                  </a:lnTo>
                  <a:lnTo>
                    <a:pt x="7" y="41"/>
                  </a:lnTo>
                  <a:lnTo>
                    <a:pt x="1" y="33"/>
                  </a:lnTo>
                  <a:lnTo>
                    <a:pt x="0" y="24"/>
                  </a:lnTo>
                  <a:lnTo>
                    <a:pt x="1" y="15"/>
                  </a:lnTo>
                  <a:lnTo>
                    <a:pt x="7" y="8"/>
                  </a:lnTo>
                  <a:lnTo>
                    <a:pt x="14" y="2"/>
                  </a:lnTo>
                  <a:lnTo>
                    <a:pt x="24" y="0"/>
                  </a:lnTo>
                  <a:lnTo>
                    <a:pt x="32" y="2"/>
                  </a:lnTo>
                  <a:lnTo>
                    <a:pt x="41" y="8"/>
                  </a:lnTo>
                  <a:lnTo>
                    <a:pt x="45" y="15"/>
                  </a:lnTo>
                  <a:lnTo>
                    <a:pt x="48" y="24"/>
                  </a:lnTo>
                  <a:close/>
                </a:path>
              </a:pathLst>
            </a:custGeom>
            <a:solidFill>
              <a:srgbClr val="333333"/>
            </a:solidFill>
            <a:ln w="9525">
              <a:noFill/>
              <a:round/>
              <a:headEnd/>
              <a:tailEnd/>
            </a:ln>
          </p:spPr>
          <p:txBody>
            <a:bodyPr/>
            <a:lstStyle/>
            <a:p>
              <a:endParaRPr lang="en-US" sz="1400"/>
            </a:p>
          </p:txBody>
        </p:sp>
        <p:sp>
          <p:nvSpPr>
            <p:cNvPr id="64" name="Freeform 334"/>
            <p:cNvSpPr>
              <a:spLocks/>
            </p:cNvSpPr>
            <p:nvPr/>
          </p:nvSpPr>
          <p:spPr bwMode="auto">
            <a:xfrm>
              <a:off x="2007055" y="2571236"/>
              <a:ext cx="26141" cy="22407"/>
            </a:xfrm>
            <a:custGeom>
              <a:avLst/>
              <a:gdLst/>
              <a:ahLst/>
              <a:cxnLst>
                <a:cxn ang="0">
                  <a:pos x="48" y="24"/>
                </a:cxn>
                <a:cxn ang="0">
                  <a:pos x="47" y="24"/>
                </a:cxn>
                <a:cxn ang="0">
                  <a:pos x="47" y="26"/>
                </a:cxn>
                <a:cxn ang="0">
                  <a:pos x="47" y="28"/>
                </a:cxn>
                <a:cxn ang="0">
                  <a:pos x="45" y="33"/>
                </a:cxn>
                <a:cxn ang="0">
                  <a:pos x="43" y="36"/>
                </a:cxn>
                <a:cxn ang="0">
                  <a:pos x="41" y="41"/>
                </a:cxn>
                <a:cxn ang="0">
                  <a:pos x="36" y="44"/>
                </a:cxn>
                <a:cxn ang="0">
                  <a:pos x="32" y="46"/>
                </a:cxn>
                <a:cxn ang="0">
                  <a:pos x="27" y="47"/>
                </a:cxn>
                <a:cxn ang="0">
                  <a:pos x="25" y="47"/>
                </a:cxn>
                <a:cxn ang="0">
                  <a:pos x="24" y="47"/>
                </a:cxn>
                <a:cxn ang="0">
                  <a:pos x="24" y="48"/>
                </a:cxn>
                <a:cxn ang="0">
                  <a:pos x="14" y="46"/>
                </a:cxn>
                <a:cxn ang="0">
                  <a:pos x="7" y="41"/>
                </a:cxn>
                <a:cxn ang="0">
                  <a:pos x="1" y="33"/>
                </a:cxn>
                <a:cxn ang="0">
                  <a:pos x="0" y="24"/>
                </a:cxn>
                <a:cxn ang="0">
                  <a:pos x="1" y="15"/>
                </a:cxn>
                <a:cxn ang="0">
                  <a:pos x="7" y="8"/>
                </a:cxn>
                <a:cxn ang="0">
                  <a:pos x="14" y="2"/>
                </a:cxn>
                <a:cxn ang="0">
                  <a:pos x="24" y="0"/>
                </a:cxn>
                <a:cxn ang="0">
                  <a:pos x="32" y="2"/>
                </a:cxn>
                <a:cxn ang="0">
                  <a:pos x="41" y="8"/>
                </a:cxn>
                <a:cxn ang="0">
                  <a:pos x="45" y="15"/>
                </a:cxn>
                <a:cxn ang="0">
                  <a:pos x="48" y="24"/>
                </a:cxn>
              </a:cxnLst>
              <a:rect l="0" t="0" r="r" b="b"/>
              <a:pathLst>
                <a:path w="48" h="48">
                  <a:moveTo>
                    <a:pt x="48" y="24"/>
                  </a:moveTo>
                  <a:lnTo>
                    <a:pt x="47" y="24"/>
                  </a:lnTo>
                  <a:lnTo>
                    <a:pt x="47" y="26"/>
                  </a:lnTo>
                  <a:lnTo>
                    <a:pt x="47" y="28"/>
                  </a:lnTo>
                  <a:lnTo>
                    <a:pt x="45" y="33"/>
                  </a:lnTo>
                  <a:lnTo>
                    <a:pt x="43" y="36"/>
                  </a:lnTo>
                  <a:lnTo>
                    <a:pt x="41" y="41"/>
                  </a:lnTo>
                  <a:lnTo>
                    <a:pt x="36" y="44"/>
                  </a:lnTo>
                  <a:lnTo>
                    <a:pt x="32" y="46"/>
                  </a:lnTo>
                  <a:lnTo>
                    <a:pt x="27" y="47"/>
                  </a:lnTo>
                  <a:lnTo>
                    <a:pt x="25" y="47"/>
                  </a:lnTo>
                  <a:lnTo>
                    <a:pt x="24" y="47"/>
                  </a:lnTo>
                  <a:lnTo>
                    <a:pt x="24" y="48"/>
                  </a:lnTo>
                  <a:lnTo>
                    <a:pt x="14" y="46"/>
                  </a:lnTo>
                  <a:lnTo>
                    <a:pt x="7" y="41"/>
                  </a:lnTo>
                  <a:lnTo>
                    <a:pt x="1" y="33"/>
                  </a:lnTo>
                  <a:lnTo>
                    <a:pt x="0" y="24"/>
                  </a:lnTo>
                  <a:lnTo>
                    <a:pt x="1" y="15"/>
                  </a:lnTo>
                  <a:lnTo>
                    <a:pt x="7" y="8"/>
                  </a:lnTo>
                  <a:lnTo>
                    <a:pt x="14" y="2"/>
                  </a:lnTo>
                  <a:lnTo>
                    <a:pt x="24" y="0"/>
                  </a:lnTo>
                  <a:lnTo>
                    <a:pt x="32" y="2"/>
                  </a:lnTo>
                  <a:lnTo>
                    <a:pt x="41" y="8"/>
                  </a:lnTo>
                  <a:lnTo>
                    <a:pt x="45" y="15"/>
                  </a:lnTo>
                  <a:lnTo>
                    <a:pt x="48" y="24"/>
                  </a:lnTo>
                  <a:close/>
                </a:path>
              </a:pathLst>
            </a:custGeom>
            <a:solidFill>
              <a:srgbClr val="333333"/>
            </a:solidFill>
            <a:ln w="9525">
              <a:noFill/>
              <a:round/>
              <a:headEnd/>
              <a:tailEnd/>
            </a:ln>
          </p:spPr>
          <p:txBody>
            <a:bodyPr/>
            <a:lstStyle/>
            <a:p>
              <a:endParaRPr lang="en-US" sz="1400"/>
            </a:p>
          </p:txBody>
        </p:sp>
        <p:sp>
          <p:nvSpPr>
            <p:cNvPr id="65" name="Freeform 335"/>
            <p:cNvSpPr>
              <a:spLocks/>
            </p:cNvSpPr>
            <p:nvPr/>
          </p:nvSpPr>
          <p:spPr bwMode="auto">
            <a:xfrm>
              <a:off x="1953528" y="2571236"/>
              <a:ext cx="26141" cy="22407"/>
            </a:xfrm>
            <a:custGeom>
              <a:avLst/>
              <a:gdLst/>
              <a:ahLst/>
              <a:cxnLst>
                <a:cxn ang="0">
                  <a:pos x="48" y="24"/>
                </a:cxn>
                <a:cxn ang="0">
                  <a:pos x="47" y="24"/>
                </a:cxn>
                <a:cxn ang="0">
                  <a:pos x="47" y="26"/>
                </a:cxn>
                <a:cxn ang="0">
                  <a:pos x="47" y="28"/>
                </a:cxn>
                <a:cxn ang="0">
                  <a:pos x="45" y="33"/>
                </a:cxn>
                <a:cxn ang="0">
                  <a:pos x="43" y="36"/>
                </a:cxn>
                <a:cxn ang="0">
                  <a:pos x="41" y="41"/>
                </a:cxn>
                <a:cxn ang="0">
                  <a:pos x="36" y="44"/>
                </a:cxn>
                <a:cxn ang="0">
                  <a:pos x="32" y="46"/>
                </a:cxn>
                <a:cxn ang="0">
                  <a:pos x="27" y="47"/>
                </a:cxn>
                <a:cxn ang="0">
                  <a:pos x="25" y="47"/>
                </a:cxn>
                <a:cxn ang="0">
                  <a:pos x="24" y="47"/>
                </a:cxn>
                <a:cxn ang="0">
                  <a:pos x="24" y="48"/>
                </a:cxn>
                <a:cxn ang="0">
                  <a:pos x="14" y="46"/>
                </a:cxn>
                <a:cxn ang="0">
                  <a:pos x="7" y="41"/>
                </a:cxn>
                <a:cxn ang="0">
                  <a:pos x="1" y="33"/>
                </a:cxn>
                <a:cxn ang="0">
                  <a:pos x="0" y="24"/>
                </a:cxn>
                <a:cxn ang="0">
                  <a:pos x="1" y="15"/>
                </a:cxn>
                <a:cxn ang="0">
                  <a:pos x="7" y="8"/>
                </a:cxn>
                <a:cxn ang="0">
                  <a:pos x="14" y="2"/>
                </a:cxn>
                <a:cxn ang="0">
                  <a:pos x="24" y="0"/>
                </a:cxn>
                <a:cxn ang="0">
                  <a:pos x="32" y="2"/>
                </a:cxn>
                <a:cxn ang="0">
                  <a:pos x="41" y="8"/>
                </a:cxn>
                <a:cxn ang="0">
                  <a:pos x="45" y="15"/>
                </a:cxn>
                <a:cxn ang="0">
                  <a:pos x="48" y="24"/>
                </a:cxn>
              </a:cxnLst>
              <a:rect l="0" t="0" r="r" b="b"/>
              <a:pathLst>
                <a:path w="48" h="48">
                  <a:moveTo>
                    <a:pt x="48" y="24"/>
                  </a:moveTo>
                  <a:lnTo>
                    <a:pt x="47" y="24"/>
                  </a:lnTo>
                  <a:lnTo>
                    <a:pt x="47" y="26"/>
                  </a:lnTo>
                  <a:lnTo>
                    <a:pt x="47" y="28"/>
                  </a:lnTo>
                  <a:lnTo>
                    <a:pt x="45" y="33"/>
                  </a:lnTo>
                  <a:lnTo>
                    <a:pt x="43" y="36"/>
                  </a:lnTo>
                  <a:lnTo>
                    <a:pt x="41" y="41"/>
                  </a:lnTo>
                  <a:lnTo>
                    <a:pt x="36" y="44"/>
                  </a:lnTo>
                  <a:lnTo>
                    <a:pt x="32" y="46"/>
                  </a:lnTo>
                  <a:lnTo>
                    <a:pt x="27" y="47"/>
                  </a:lnTo>
                  <a:lnTo>
                    <a:pt x="25" y="47"/>
                  </a:lnTo>
                  <a:lnTo>
                    <a:pt x="24" y="47"/>
                  </a:lnTo>
                  <a:lnTo>
                    <a:pt x="24" y="48"/>
                  </a:lnTo>
                  <a:lnTo>
                    <a:pt x="14" y="46"/>
                  </a:lnTo>
                  <a:lnTo>
                    <a:pt x="7" y="41"/>
                  </a:lnTo>
                  <a:lnTo>
                    <a:pt x="1" y="33"/>
                  </a:lnTo>
                  <a:lnTo>
                    <a:pt x="0" y="24"/>
                  </a:lnTo>
                  <a:lnTo>
                    <a:pt x="1" y="15"/>
                  </a:lnTo>
                  <a:lnTo>
                    <a:pt x="7" y="8"/>
                  </a:lnTo>
                  <a:lnTo>
                    <a:pt x="14" y="2"/>
                  </a:lnTo>
                  <a:lnTo>
                    <a:pt x="24" y="0"/>
                  </a:lnTo>
                  <a:lnTo>
                    <a:pt x="32" y="2"/>
                  </a:lnTo>
                  <a:lnTo>
                    <a:pt x="41" y="8"/>
                  </a:lnTo>
                  <a:lnTo>
                    <a:pt x="45" y="15"/>
                  </a:lnTo>
                  <a:lnTo>
                    <a:pt x="48" y="24"/>
                  </a:lnTo>
                  <a:close/>
                </a:path>
              </a:pathLst>
            </a:custGeom>
            <a:solidFill>
              <a:srgbClr val="333333"/>
            </a:solidFill>
            <a:ln w="9525">
              <a:noFill/>
              <a:round/>
              <a:headEnd/>
              <a:tailEnd/>
            </a:ln>
          </p:spPr>
          <p:txBody>
            <a:bodyPr/>
            <a:lstStyle/>
            <a:p>
              <a:endParaRPr lang="en-US" sz="1400"/>
            </a:p>
          </p:txBody>
        </p:sp>
        <p:sp>
          <p:nvSpPr>
            <p:cNvPr id="66" name="Rectangle 336"/>
            <p:cNvSpPr>
              <a:spLocks noChangeArrowheads="1"/>
            </p:cNvSpPr>
            <p:nvPr/>
          </p:nvSpPr>
          <p:spPr bwMode="auto">
            <a:xfrm>
              <a:off x="2054358" y="1539286"/>
              <a:ext cx="243132" cy="161476"/>
            </a:xfrm>
            <a:prstGeom prst="rect">
              <a:avLst/>
            </a:prstGeom>
            <a:noFill/>
            <a:ln w="9525">
              <a:noFill/>
              <a:miter lim="800000"/>
              <a:headEnd/>
              <a:tailEnd/>
            </a:ln>
          </p:spPr>
          <p:txBody>
            <a:bodyPr wrap="none" lIns="0" tIns="0" rIns="0" bIns="0">
              <a:spAutoFit/>
            </a:bodyPr>
            <a:lstStyle/>
            <a:p>
              <a:pPr marL="354013" indent="-354013" defTabSz="941388"/>
              <a:r>
                <a:rPr lang="en-US" sz="1100" b="1">
                  <a:solidFill>
                    <a:srgbClr val="000000"/>
                  </a:solidFill>
                </a:rPr>
                <a:t>FC-4</a:t>
              </a:r>
              <a:endParaRPr lang="en-US" sz="2800"/>
            </a:p>
          </p:txBody>
        </p:sp>
        <p:sp>
          <p:nvSpPr>
            <p:cNvPr id="67" name="Rectangle 337"/>
            <p:cNvSpPr>
              <a:spLocks noChangeArrowheads="1"/>
            </p:cNvSpPr>
            <p:nvPr/>
          </p:nvSpPr>
          <p:spPr bwMode="auto">
            <a:xfrm>
              <a:off x="2054358" y="1941361"/>
              <a:ext cx="243132" cy="161476"/>
            </a:xfrm>
            <a:prstGeom prst="rect">
              <a:avLst/>
            </a:prstGeom>
            <a:noFill/>
            <a:ln w="9525">
              <a:noFill/>
              <a:miter lim="800000"/>
              <a:headEnd/>
              <a:tailEnd/>
            </a:ln>
          </p:spPr>
          <p:txBody>
            <a:bodyPr wrap="none" lIns="0" tIns="0" rIns="0" bIns="0">
              <a:spAutoFit/>
            </a:bodyPr>
            <a:lstStyle/>
            <a:p>
              <a:pPr marL="354013" indent="-354013" defTabSz="941388"/>
              <a:r>
                <a:rPr lang="en-US" sz="1100" b="1">
                  <a:solidFill>
                    <a:srgbClr val="000000"/>
                  </a:solidFill>
                </a:rPr>
                <a:t>FC-2</a:t>
              </a:r>
              <a:endParaRPr lang="en-US" sz="2800"/>
            </a:p>
          </p:txBody>
        </p:sp>
        <p:sp>
          <p:nvSpPr>
            <p:cNvPr id="68" name="Rectangle 338"/>
            <p:cNvSpPr>
              <a:spLocks noChangeArrowheads="1"/>
            </p:cNvSpPr>
            <p:nvPr/>
          </p:nvSpPr>
          <p:spPr bwMode="auto">
            <a:xfrm>
              <a:off x="2054358" y="2328498"/>
              <a:ext cx="243132" cy="161476"/>
            </a:xfrm>
            <a:prstGeom prst="rect">
              <a:avLst/>
            </a:prstGeom>
            <a:noFill/>
            <a:ln w="9525">
              <a:noFill/>
              <a:miter lim="800000"/>
              <a:headEnd/>
              <a:tailEnd/>
            </a:ln>
          </p:spPr>
          <p:txBody>
            <a:bodyPr wrap="none" lIns="0" tIns="0" rIns="0" bIns="0">
              <a:spAutoFit/>
            </a:bodyPr>
            <a:lstStyle/>
            <a:p>
              <a:pPr marL="354013" indent="-354013" defTabSz="941388"/>
              <a:r>
                <a:rPr lang="en-US" sz="1100" b="1">
                  <a:solidFill>
                    <a:srgbClr val="000000"/>
                  </a:solidFill>
                </a:rPr>
                <a:t>FC-1</a:t>
              </a:r>
              <a:endParaRPr lang="en-US" sz="2800"/>
            </a:p>
          </p:txBody>
        </p:sp>
        <p:sp>
          <p:nvSpPr>
            <p:cNvPr id="69" name="Rectangle 339"/>
            <p:cNvSpPr>
              <a:spLocks noChangeArrowheads="1"/>
            </p:cNvSpPr>
            <p:nvPr/>
          </p:nvSpPr>
          <p:spPr bwMode="auto">
            <a:xfrm>
              <a:off x="2054358" y="2762938"/>
              <a:ext cx="243132" cy="161476"/>
            </a:xfrm>
            <a:prstGeom prst="rect">
              <a:avLst/>
            </a:prstGeom>
            <a:noFill/>
            <a:ln w="9525">
              <a:noFill/>
              <a:miter lim="800000"/>
              <a:headEnd/>
              <a:tailEnd/>
            </a:ln>
          </p:spPr>
          <p:txBody>
            <a:bodyPr wrap="none" lIns="0" tIns="0" rIns="0" bIns="0">
              <a:spAutoFit/>
            </a:bodyPr>
            <a:lstStyle/>
            <a:p>
              <a:pPr marL="354013" indent="-354013" defTabSz="941388"/>
              <a:r>
                <a:rPr lang="en-US" sz="1100" b="1">
                  <a:solidFill>
                    <a:srgbClr val="000000"/>
                  </a:solidFill>
                </a:rPr>
                <a:t>FC-0</a:t>
              </a:r>
              <a:endParaRPr lang="en-US" sz="2800"/>
            </a:p>
          </p:txBody>
        </p:sp>
        <p:sp>
          <p:nvSpPr>
            <p:cNvPr id="70" name="Rectangle 340"/>
            <p:cNvSpPr>
              <a:spLocks noChangeArrowheads="1"/>
            </p:cNvSpPr>
            <p:nvPr/>
          </p:nvSpPr>
          <p:spPr bwMode="auto">
            <a:xfrm>
              <a:off x="3468105" y="1043431"/>
              <a:ext cx="1711092" cy="293593"/>
            </a:xfrm>
            <a:prstGeom prst="rect">
              <a:avLst/>
            </a:prstGeom>
            <a:noFill/>
            <a:ln w="9525">
              <a:noFill/>
              <a:miter lim="800000"/>
              <a:headEnd/>
              <a:tailEnd/>
            </a:ln>
          </p:spPr>
          <p:txBody>
            <a:bodyPr wrap="none" lIns="0" tIns="0" rIns="0" bIns="0">
              <a:spAutoFit/>
            </a:bodyPr>
            <a:lstStyle/>
            <a:p>
              <a:pPr marL="354013" indent="-354013" algn="ctr" defTabSz="941388"/>
              <a:r>
                <a:rPr lang="en-US" sz="1100" b="1" dirty="0">
                  <a:solidFill>
                    <a:schemeClr val="bg1"/>
                  </a:solidFill>
                </a:rPr>
                <a:t>Upper Layer Protocol</a:t>
              </a:r>
            </a:p>
            <a:p>
              <a:pPr marL="354013" indent="-354013" algn="ctr" defTabSz="941388"/>
              <a:r>
                <a:rPr lang="en-US" sz="900" b="1" dirty="0">
                  <a:solidFill>
                    <a:schemeClr val="bg1"/>
                  </a:solidFill>
                </a:rPr>
                <a:t>Example: SCSI, HIPPI, ESCON, ATM, IP</a:t>
              </a:r>
              <a:endParaRPr lang="en-US" dirty="0">
                <a:solidFill>
                  <a:schemeClr val="bg1"/>
                </a:solidFill>
              </a:endParaRPr>
            </a:p>
          </p:txBody>
        </p:sp>
        <p:sp>
          <p:nvSpPr>
            <p:cNvPr id="71" name="Rectangle 346"/>
            <p:cNvSpPr>
              <a:spLocks noChangeArrowheads="1"/>
            </p:cNvSpPr>
            <p:nvPr/>
          </p:nvSpPr>
          <p:spPr bwMode="auto">
            <a:xfrm>
              <a:off x="3487984" y="1915220"/>
              <a:ext cx="1226359" cy="161476"/>
            </a:xfrm>
            <a:prstGeom prst="rect">
              <a:avLst/>
            </a:prstGeom>
            <a:noFill/>
            <a:ln w="9525">
              <a:noFill/>
              <a:miter lim="800000"/>
              <a:headEnd/>
              <a:tailEnd/>
            </a:ln>
          </p:spPr>
          <p:txBody>
            <a:bodyPr wrap="none" lIns="0" tIns="0" rIns="0" bIns="0">
              <a:spAutoFit/>
            </a:bodyPr>
            <a:lstStyle/>
            <a:p>
              <a:pPr marL="354013" indent="-354013" defTabSz="941388"/>
              <a:r>
                <a:rPr lang="en-US" sz="1100" b="1" dirty="0">
                  <a:solidFill>
                    <a:schemeClr val="bg1"/>
                  </a:solidFill>
                </a:rPr>
                <a:t>Framing/Flow Control</a:t>
              </a:r>
              <a:endParaRPr lang="en-US" sz="2800" dirty="0">
                <a:solidFill>
                  <a:schemeClr val="bg1"/>
                </a:solidFill>
              </a:endParaRPr>
            </a:p>
          </p:txBody>
        </p:sp>
        <p:sp>
          <p:nvSpPr>
            <p:cNvPr id="72" name="Rectangle 347"/>
            <p:cNvSpPr>
              <a:spLocks noChangeArrowheads="1"/>
            </p:cNvSpPr>
            <p:nvPr/>
          </p:nvSpPr>
          <p:spPr bwMode="auto">
            <a:xfrm>
              <a:off x="3728056" y="2308581"/>
              <a:ext cx="882306" cy="161476"/>
            </a:xfrm>
            <a:prstGeom prst="rect">
              <a:avLst/>
            </a:prstGeom>
            <a:noFill/>
            <a:ln w="9525">
              <a:noFill/>
              <a:miter lim="800000"/>
              <a:headEnd/>
              <a:tailEnd/>
            </a:ln>
          </p:spPr>
          <p:txBody>
            <a:bodyPr wrap="none" lIns="0" tIns="0" rIns="0" bIns="0">
              <a:spAutoFit/>
            </a:bodyPr>
            <a:lstStyle/>
            <a:p>
              <a:pPr marL="354013" indent="-354013" defTabSz="941388"/>
              <a:r>
                <a:rPr lang="en-US" sz="1100" b="1" dirty="0">
                  <a:solidFill>
                    <a:schemeClr val="bg1"/>
                  </a:solidFill>
                </a:rPr>
                <a:t>Encode/Decode</a:t>
              </a:r>
              <a:endParaRPr lang="en-US" sz="2800" dirty="0">
                <a:solidFill>
                  <a:schemeClr val="bg1"/>
                </a:solidFill>
              </a:endParaRPr>
            </a:p>
          </p:txBody>
        </p:sp>
        <p:sp>
          <p:nvSpPr>
            <p:cNvPr id="73" name="Freeform 415"/>
            <p:cNvSpPr>
              <a:spLocks/>
            </p:cNvSpPr>
            <p:nvPr/>
          </p:nvSpPr>
          <p:spPr bwMode="auto">
            <a:xfrm>
              <a:off x="2542324" y="3026838"/>
              <a:ext cx="26141" cy="21162"/>
            </a:xfrm>
            <a:custGeom>
              <a:avLst/>
              <a:gdLst/>
              <a:ahLst/>
              <a:cxnLst>
                <a:cxn ang="0">
                  <a:pos x="48" y="24"/>
                </a:cxn>
                <a:cxn ang="0">
                  <a:pos x="47" y="24"/>
                </a:cxn>
                <a:cxn ang="0">
                  <a:pos x="47" y="25"/>
                </a:cxn>
                <a:cxn ang="0">
                  <a:pos x="47" y="28"/>
                </a:cxn>
                <a:cxn ang="0">
                  <a:pos x="46" y="32"/>
                </a:cxn>
                <a:cxn ang="0">
                  <a:pos x="43" y="36"/>
                </a:cxn>
                <a:cxn ang="0">
                  <a:pos x="41" y="41"/>
                </a:cxn>
                <a:cxn ang="0">
                  <a:pos x="36" y="43"/>
                </a:cxn>
                <a:cxn ang="0">
                  <a:pos x="33" y="46"/>
                </a:cxn>
                <a:cxn ang="0">
                  <a:pos x="28" y="47"/>
                </a:cxn>
                <a:cxn ang="0">
                  <a:pos x="25" y="47"/>
                </a:cxn>
                <a:cxn ang="0">
                  <a:pos x="24" y="47"/>
                </a:cxn>
                <a:cxn ang="0">
                  <a:pos x="24" y="48"/>
                </a:cxn>
                <a:cxn ang="0">
                  <a:pos x="15" y="46"/>
                </a:cxn>
                <a:cxn ang="0">
                  <a:pos x="7" y="41"/>
                </a:cxn>
                <a:cxn ang="0">
                  <a:pos x="1" y="32"/>
                </a:cxn>
                <a:cxn ang="0">
                  <a:pos x="0" y="24"/>
                </a:cxn>
                <a:cxn ang="0">
                  <a:pos x="1" y="14"/>
                </a:cxn>
                <a:cxn ang="0">
                  <a:pos x="7" y="7"/>
                </a:cxn>
                <a:cxn ang="0">
                  <a:pos x="15" y="1"/>
                </a:cxn>
                <a:cxn ang="0">
                  <a:pos x="24" y="0"/>
                </a:cxn>
                <a:cxn ang="0">
                  <a:pos x="33" y="1"/>
                </a:cxn>
                <a:cxn ang="0">
                  <a:pos x="41" y="7"/>
                </a:cxn>
                <a:cxn ang="0">
                  <a:pos x="46" y="14"/>
                </a:cxn>
                <a:cxn ang="0">
                  <a:pos x="48" y="24"/>
                </a:cxn>
              </a:cxnLst>
              <a:rect l="0" t="0" r="r" b="b"/>
              <a:pathLst>
                <a:path w="48" h="48">
                  <a:moveTo>
                    <a:pt x="48" y="24"/>
                  </a:moveTo>
                  <a:lnTo>
                    <a:pt x="47" y="24"/>
                  </a:lnTo>
                  <a:lnTo>
                    <a:pt x="47" y="25"/>
                  </a:lnTo>
                  <a:lnTo>
                    <a:pt x="47" y="28"/>
                  </a:lnTo>
                  <a:lnTo>
                    <a:pt x="46" y="32"/>
                  </a:lnTo>
                  <a:lnTo>
                    <a:pt x="43" y="36"/>
                  </a:lnTo>
                  <a:lnTo>
                    <a:pt x="41" y="41"/>
                  </a:lnTo>
                  <a:lnTo>
                    <a:pt x="36" y="43"/>
                  </a:lnTo>
                  <a:lnTo>
                    <a:pt x="33" y="46"/>
                  </a:lnTo>
                  <a:lnTo>
                    <a:pt x="28" y="47"/>
                  </a:lnTo>
                  <a:lnTo>
                    <a:pt x="25" y="47"/>
                  </a:lnTo>
                  <a:lnTo>
                    <a:pt x="24" y="47"/>
                  </a:lnTo>
                  <a:lnTo>
                    <a:pt x="24" y="48"/>
                  </a:lnTo>
                  <a:lnTo>
                    <a:pt x="15" y="46"/>
                  </a:lnTo>
                  <a:lnTo>
                    <a:pt x="7" y="41"/>
                  </a:lnTo>
                  <a:lnTo>
                    <a:pt x="1" y="32"/>
                  </a:lnTo>
                  <a:lnTo>
                    <a:pt x="0" y="24"/>
                  </a:lnTo>
                  <a:lnTo>
                    <a:pt x="1" y="14"/>
                  </a:lnTo>
                  <a:lnTo>
                    <a:pt x="7" y="7"/>
                  </a:lnTo>
                  <a:lnTo>
                    <a:pt x="15" y="1"/>
                  </a:lnTo>
                  <a:lnTo>
                    <a:pt x="24" y="0"/>
                  </a:lnTo>
                  <a:lnTo>
                    <a:pt x="33" y="1"/>
                  </a:lnTo>
                  <a:lnTo>
                    <a:pt x="41" y="7"/>
                  </a:lnTo>
                  <a:lnTo>
                    <a:pt x="46" y="14"/>
                  </a:lnTo>
                  <a:lnTo>
                    <a:pt x="48" y="24"/>
                  </a:lnTo>
                  <a:close/>
                </a:path>
              </a:pathLst>
            </a:custGeom>
            <a:solidFill>
              <a:srgbClr val="333333"/>
            </a:solidFill>
            <a:ln w="9525">
              <a:noFill/>
              <a:round/>
              <a:headEnd/>
              <a:tailEnd/>
            </a:ln>
          </p:spPr>
          <p:txBody>
            <a:bodyPr/>
            <a:lstStyle/>
            <a:p>
              <a:endParaRPr lang="en-US" sz="1400"/>
            </a:p>
          </p:txBody>
        </p:sp>
        <p:sp>
          <p:nvSpPr>
            <p:cNvPr id="74" name="Freeform 416"/>
            <p:cNvSpPr>
              <a:spLocks/>
            </p:cNvSpPr>
            <p:nvPr/>
          </p:nvSpPr>
          <p:spPr bwMode="auto">
            <a:xfrm>
              <a:off x="2488797" y="3026838"/>
              <a:ext cx="26141" cy="21162"/>
            </a:xfrm>
            <a:custGeom>
              <a:avLst/>
              <a:gdLst/>
              <a:ahLst/>
              <a:cxnLst>
                <a:cxn ang="0">
                  <a:pos x="48" y="24"/>
                </a:cxn>
                <a:cxn ang="0">
                  <a:pos x="47" y="24"/>
                </a:cxn>
                <a:cxn ang="0">
                  <a:pos x="47" y="25"/>
                </a:cxn>
                <a:cxn ang="0">
                  <a:pos x="47" y="28"/>
                </a:cxn>
                <a:cxn ang="0">
                  <a:pos x="46" y="32"/>
                </a:cxn>
                <a:cxn ang="0">
                  <a:pos x="43" y="36"/>
                </a:cxn>
                <a:cxn ang="0">
                  <a:pos x="41" y="41"/>
                </a:cxn>
                <a:cxn ang="0">
                  <a:pos x="36" y="43"/>
                </a:cxn>
                <a:cxn ang="0">
                  <a:pos x="33" y="46"/>
                </a:cxn>
                <a:cxn ang="0">
                  <a:pos x="28" y="47"/>
                </a:cxn>
                <a:cxn ang="0">
                  <a:pos x="25" y="47"/>
                </a:cxn>
                <a:cxn ang="0">
                  <a:pos x="24" y="47"/>
                </a:cxn>
                <a:cxn ang="0">
                  <a:pos x="24" y="48"/>
                </a:cxn>
                <a:cxn ang="0">
                  <a:pos x="15" y="46"/>
                </a:cxn>
                <a:cxn ang="0">
                  <a:pos x="7" y="41"/>
                </a:cxn>
                <a:cxn ang="0">
                  <a:pos x="1" y="32"/>
                </a:cxn>
                <a:cxn ang="0">
                  <a:pos x="0" y="24"/>
                </a:cxn>
                <a:cxn ang="0">
                  <a:pos x="1" y="14"/>
                </a:cxn>
                <a:cxn ang="0">
                  <a:pos x="7" y="7"/>
                </a:cxn>
                <a:cxn ang="0">
                  <a:pos x="15" y="1"/>
                </a:cxn>
                <a:cxn ang="0">
                  <a:pos x="24" y="0"/>
                </a:cxn>
                <a:cxn ang="0">
                  <a:pos x="33" y="1"/>
                </a:cxn>
                <a:cxn ang="0">
                  <a:pos x="41" y="7"/>
                </a:cxn>
                <a:cxn ang="0">
                  <a:pos x="46" y="14"/>
                </a:cxn>
                <a:cxn ang="0">
                  <a:pos x="48" y="24"/>
                </a:cxn>
              </a:cxnLst>
              <a:rect l="0" t="0" r="r" b="b"/>
              <a:pathLst>
                <a:path w="48" h="48">
                  <a:moveTo>
                    <a:pt x="48" y="24"/>
                  </a:moveTo>
                  <a:lnTo>
                    <a:pt x="47" y="24"/>
                  </a:lnTo>
                  <a:lnTo>
                    <a:pt x="47" y="25"/>
                  </a:lnTo>
                  <a:lnTo>
                    <a:pt x="47" y="28"/>
                  </a:lnTo>
                  <a:lnTo>
                    <a:pt x="46" y="32"/>
                  </a:lnTo>
                  <a:lnTo>
                    <a:pt x="43" y="36"/>
                  </a:lnTo>
                  <a:lnTo>
                    <a:pt x="41" y="41"/>
                  </a:lnTo>
                  <a:lnTo>
                    <a:pt x="36" y="43"/>
                  </a:lnTo>
                  <a:lnTo>
                    <a:pt x="33" y="46"/>
                  </a:lnTo>
                  <a:lnTo>
                    <a:pt x="28" y="47"/>
                  </a:lnTo>
                  <a:lnTo>
                    <a:pt x="25" y="47"/>
                  </a:lnTo>
                  <a:lnTo>
                    <a:pt x="24" y="47"/>
                  </a:lnTo>
                  <a:lnTo>
                    <a:pt x="24" y="48"/>
                  </a:lnTo>
                  <a:lnTo>
                    <a:pt x="15" y="46"/>
                  </a:lnTo>
                  <a:lnTo>
                    <a:pt x="7" y="41"/>
                  </a:lnTo>
                  <a:lnTo>
                    <a:pt x="1" y="32"/>
                  </a:lnTo>
                  <a:lnTo>
                    <a:pt x="0" y="24"/>
                  </a:lnTo>
                  <a:lnTo>
                    <a:pt x="1" y="14"/>
                  </a:lnTo>
                  <a:lnTo>
                    <a:pt x="7" y="7"/>
                  </a:lnTo>
                  <a:lnTo>
                    <a:pt x="15" y="1"/>
                  </a:lnTo>
                  <a:lnTo>
                    <a:pt x="24" y="0"/>
                  </a:lnTo>
                  <a:lnTo>
                    <a:pt x="33" y="1"/>
                  </a:lnTo>
                  <a:lnTo>
                    <a:pt x="41" y="7"/>
                  </a:lnTo>
                  <a:lnTo>
                    <a:pt x="46" y="14"/>
                  </a:lnTo>
                  <a:lnTo>
                    <a:pt x="48" y="24"/>
                  </a:lnTo>
                  <a:close/>
                </a:path>
              </a:pathLst>
            </a:custGeom>
            <a:solidFill>
              <a:srgbClr val="333333"/>
            </a:solidFill>
            <a:ln w="9525">
              <a:noFill/>
              <a:round/>
              <a:headEnd/>
              <a:tailEnd/>
            </a:ln>
          </p:spPr>
          <p:txBody>
            <a:bodyPr/>
            <a:lstStyle/>
            <a:p>
              <a:endParaRPr lang="en-US" sz="1400"/>
            </a:p>
          </p:txBody>
        </p:sp>
        <p:sp>
          <p:nvSpPr>
            <p:cNvPr id="75" name="Freeform 417"/>
            <p:cNvSpPr>
              <a:spLocks/>
            </p:cNvSpPr>
            <p:nvPr/>
          </p:nvSpPr>
          <p:spPr bwMode="auto">
            <a:xfrm>
              <a:off x="2435270" y="3026838"/>
              <a:ext cx="26141" cy="21162"/>
            </a:xfrm>
            <a:custGeom>
              <a:avLst/>
              <a:gdLst/>
              <a:ahLst/>
              <a:cxnLst>
                <a:cxn ang="0">
                  <a:pos x="48" y="24"/>
                </a:cxn>
                <a:cxn ang="0">
                  <a:pos x="47" y="24"/>
                </a:cxn>
                <a:cxn ang="0">
                  <a:pos x="47" y="25"/>
                </a:cxn>
                <a:cxn ang="0">
                  <a:pos x="47" y="28"/>
                </a:cxn>
                <a:cxn ang="0">
                  <a:pos x="46" y="32"/>
                </a:cxn>
                <a:cxn ang="0">
                  <a:pos x="43" y="36"/>
                </a:cxn>
                <a:cxn ang="0">
                  <a:pos x="41" y="41"/>
                </a:cxn>
                <a:cxn ang="0">
                  <a:pos x="36" y="43"/>
                </a:cxn>
                <a:cxn ang="0">
                  <a:pos x="33" y="46"/>
                </a:cxn>
                <a:cxn ang="0">
                  <a:pos x="28" y="47"/>
                </a:cxn>
                <a:cxn ang="0">
                  <a:pos x="25" y="47"/>
                </a:cxn>
                <a:cxn ang="0">
                  <a:pos x="24" y="47"/>
                </a:cxn>
                <a:cxn ang="0">
                  <a:pos x="24" y="48"/>
                </a:cxn>
                <a:cxn ang="0">
                  <a:pos x="15" y="46"/>
                </a:cxn>
                <a:cxn ang="0">
                  <a:pos x="7" y="41"/>
                </a:cxn>
                <a:cxn ang="0">
                  <a:pos x="1" y="32"/>
                </a:cxn>
                <a:cxn ang="0">
                  <a:pos x="0" y="24"/>
                </a:cxn>
                <a:cxn ang="0">
                  <a:pos x="1" y="14"/>
                </a:cxn>
                <a:cxn ang="0">
                  <a:pos x="7" y="7"/>
                </a:cxn>
                <a:cxn ang="0">
                  <a:pos x="15" y="1"/>
                </a:cxn>
                <a:cxn ang="0">
                  <a:pos x="24" y="0"/>
                </a:cxn>
                <a:cxn ang="0">
                  <a:pos x="33" y="1"/>
                </a:cxn>
                <a:cxn ang="0">
                  <a:pos x="41" y="7"/>
                </a:cxn>
                <a:cxn ang="0">
                  <a:pos x="46" y="14"/>
                </a:cxn>
                <a:cxn ang="0">
                  <a:pos x="48" y="24"/>
                </a:cxn>
              </a:cxnLst>
              <a:rect l="0" t="0" r="r" b="b"/>
              <a:pathLst>
                <a:path w="48" h="48">
                  <a:moveTo>
                    <a:pt x="48" y="24"/>
                  </a:moveTo>
                  <a:lnTo>
                    <a:pt x="47" y="24"/>
                  </a:lnTo>
                  <a:lnTo>
                    <a:pt x="47" y="25"/>
                  </a:lnTo>
                  <a:lnTo>
                    <a:pt x="47" y="28"/>
                  </a:lnTo>
                  <a:lnTo>
                    <a:pt x="46" y="32"/>
                  </a:lnTo>
                  <a:lnTo>
                    <a:pt x="43" y="36"/>
                  </a:lnTo>
                  <a:lnTo>
                    <a:pt x="41" y="41"/>
                  </a:lnTo>
                  <a:lnTo>
                    <a:pt x="36" y="43"/>
                  </a:lnTo>
                  <a:lnTo>
                    <a:pt x="33" y="46"/>
                  </a:lnTo>
                  <a:lnTo>
                    <a:pt x="28" y="47"/>
                  </a:lnTo>
                  <a:lnTo>
                    <a:pt x="25" y="47"/>
                  </a:lnTo>
                  <a:lnTo>
                    <a:pt x="24" y="47"/>
                  </a:lnTo>
                  <a:lnTo>
                    <a:pt x="24" y="48"/>
                  </a:lnTo>
                  <a:lnTo>
                    <a:pt x="15" y="46"/>
                  </a:lnTo>
                  <a:lnTo>
                    <a:pt x="7" y="41"/>
                  </a:lnTo>
                  <a:lnTo>
                    <a:pt x="1" y="32"/>
                  </a:lnTo>
                  <a:lnTo>
                    <a:pt x="0" y="24"/>
                  </a:lnTo>
                  <a:lnTo>
                    <a:pt x="1" y="14"/>
                  </a:lnTo>
                  <a:lnTo>
                    <a:pt x="7" y="7"/>
                  </a:lnTo>
                  <a:lnTo>
                    <a:pt x="15" y="1"/>
                  </a:lnTo>
                  <a:lnTo>
                    <a:pt x="24" y="0"/>
                  </a:lnTo>
                  <a:lnTo>
                    <a:pt x="33" y="1"/>
                  </a:lnTo>
                  <a:lnTo>
                    <a:pt x="41" y="7"/>
                  </a:lnTo>
                  <a:lnTo>
                    <a:pt x="46" y="14"/>
                  </a:lnTo>
                  <a:lnTo>
                    <a:pt x="48" y="24"/>
                  </a:lnTo>
                  <a:close/>
                </a:path>
              </a:pathLst>
            </a:custGeom>
            <a:solidFill>
              <a:srgbClr val="333333"/>
            </a:solidFill>
            <a:ln w="9525">
              <a:noFill/>
              <a:round/>
              <a:headEnd/>
              <a:tailEnd/>
            </a:ln>
          </p:spPr>
          <p:txBody>
            <a:bodyPr/>
            <a:lstStyle/>
            <a:p>
              <a:endParaRPr lang="en-US" sz="1400"/>
            </a:p>
          </p:txBody>
        </p:sp>
        <p:sp>
          <p:nvSpPr>
            <p:cNvPr id="76" name="Freeform 418"/>
            <p:cNvSpPr>
              <a:spLocks/>
            </p:cNvSpPr>
            <p:nvPr/>
          </p:nvSpPr>
          <p:spPr bwMode="auto">
            <a:xfrm>
              <a:off x="2381743" y="3026838"/>
              <a:ext cx="26141" cy="21162"/>
            </a:xfrm>
            <a:custGeom>
              <a:avLst/>
              <a:gdLst/>
              <a:ahLst/>
              <a:cxnLst>
                <a:cxn ang="0">
                  <a:pos x="48" y="24"/>
                </a:cxn>
                <a:cxn ang="0">
                  <a:pos x="47" y="24"/>
                </a:cxn>
                <a:cxn ang="0">
                  <a:pos x="47" y="25"/>
                </a:cxn>
                <a:cxn ang="0">
                  <a:pos x="47" y="28"/>
                </a:cxn>
                <a:cxn ang="0">
                  <a:pos x="46" y="32"/>
                </a:cxn>
                <a:cxn ang="0">
                  <a:pos x="43" y="36"/>
                </a:cxn>
                <a:cxn ang="0">
                  <a:pos x="41" y="41"/>
                </a:cxn>
                <a:cxn ang="0">
                  <a:pos x="36" y="43"/>
                </a:cxn>
                <a:cxn ang="0">
                  <a:pos x="33" y="46"/>
                </a:cxn>
                <a:cxn ang="0">
                  <a:pos x="28" y="47"/>
                </a:cxn>
                <a:cxn ang="0">
                  <a:pos x="25" y="47"/>
                </a:cxn>
                <a:cxn ang="0">
                  <a:pos x="24" y="47"/>
                </a:cxn>
                <a:cxn ang="0">
                  <a:pos x="24" y="48"/>
                </a:cxn>
                <a:cxn ang="0">
                  <a:pos x="15" y="46"/>
                </a:cxn>
                <a:cxn ang="0">
                  <a:pos x="7" y="41"/>
                </a:cxn>
                <a:cxn ang="0">
                  <a:pos x="1" y="32"/>
                </a:cxn>
                <a:cxn ang="0">
                  <a:pos x="0" y="24"/>
                </a:cxn>
                <a:cxn ang="0">
                  <a:pos x="1" y="14"/>
                </a:cxn>
                <a:cxn ang="0">
                  <a:pos x="7" y="7"/>
                </a:cxn>
                <a:cxn ang="0">
                  <a:pos x="15" y="1"/>
                </a:cxn>
                <a:cxn ang="0">
                  <a:pos x="24" y="0"/>
                </a:cxn>
                <a:cxn ang="0">
                  <a:pos x="33" y="1"/>
                </a:cxn>
                <a:cxn ang="0">
                  <a:pos x="41" y="7"/>
                </a:cxn>
                <a:cxn ang="0">
                  <a:pos x="46" y="14"/>
                </a:cxn>
                <a:cxn ang="0">
                  <a:pos x="48" y="24"/>
                </a:cxn>
              </a:cxnLst>
              <a:rect l="0" t="0" r="r" b="b"/>
              <a:pathLst>
                <a:path w="48" h="48">
                  <a:moveTo>
                    <a:pt x="48" y="24"/>
                  </a:moveTo>
                  <a:lnTo>
                    <a:pt x="47" y="24"/>
                  </a:lnTo>
                  <a:lnTo>
                    <a:pt x="47" y="25"/>
                  </a:lnTo>
                  <a:lnTo>
                    <a:pt x="47" y="28"/>
                  </a:lnTo>
                  <a:lnTo>
                    <a:pt x="46" y="32"/>
                  </a:lnTo>
                  <a:lnTo>
                    <a:pt x="43" y="36"/>
                  </a:lnTo>
                  <a:lnTo>
                    <a:pt x="41" y="41"/>
                  </a:lnTo>
                  <a:lnTo>
                    <a:pt x="36" y="43"/>
                  </a:lnTo>
                  <a:lnTo>
                    <a:pt x="33" y="46"/>
                  </a:lnTo>
                  <a:lnTo>
                    <a:pt x="28" y="47"/>
                  </a:lnTo>
                  <a:lnTo>
                    <a:pt x="25" y="47"/>
                  </a:lnTo>
                  <a:lnTo>
                    <a:pt x="24" y="47"/>
                  </a:lnTo>
                  <a:lnTo>
                    <a:pt x="24" y="48"/>
                  </a:lnTo>
                  <a:lnTo>
                    <a:pt x="15" y="46"/>
                  </a:lnTo>
                  <a:lnTo>
                    <a:pt x="7" y="41"/>
                  </a:lnTo>
                  <a:lnTo>
                    <a:pt x="1" y="32"/>
                  </a:lnTo>
                  <a:lnTo>
                    <a:pt x="0" y="24"/>
                  </a:lnTo>
                  <a:lnTo>
                    <a:pt x="1" y="14"/>
                  </a:lnTo>
                  <a:lnTo>
                    <a:pt x="7" y="7"/>
                  </a:lnTo>
                  <a:lnTo>
                    <a:pt x="15" y="1"/>
                  </a:lnTo>
                  <a:lnTo>
                    <a:pt x="24" y="0"/>
                  </a:lnTo>
                  <a:lnTo>
                    <a:pt x="33" y="1"/>
                  </a:lnTo>
                  <a:lnTo>
                    <a:pt x="41" y="7"/>
                  </a:lnTo>
                  <a:lnTo>
                    <a:pt x="46" y="14"/>
                  </a:lnTo>
                  <a:lnTo>
                    <a:pt x="48" y="24"/>
                  </a:lnTo>
                  <a:close/>
                </a:path>
              </a:pathLst>
            </a:custGeom>
            <a:solidFill>
              <a:srgbClr val="333333"/>
            </a:solidFill>
            <a:ln w="9525">
              <a:noFill/>
              <a:round/>
              <a:headEnd/>
              <a:tailEnd/>
            </a:ln>
          </p:spPr>
          <p:txBody>
            <a:bodyPr/>
            <a:lstStyle/>
            <a:p>
              <a:endParaRPr lang="en-US" sz="1400"/>
            </a:p>
          </p:txBody>
        </p:sp>
        <p:sp>
          <p:nvSpPr>
            <p:cNvPr id="77" name="Freeform 419"/>
            <p:cNvSpPr>
              <a:spLocks/>
            </p:cNvSpPr>
            <p:nvPr/>
          </p:nvSpPr>
          <p:spPr bwMode="auto">
            <a:xfrm>
              <a:off x="2328216" y="3026838"/>
              <a:ext cx="26141" cy="21162"/>
            </a:xfrm>
            <a:custGeom>
              <a:avLst/>
              <a:gdLst/>
              <a:ahLst/>
              <a:cxnLst>
                <a:cxn ang="0">
                  <a:pos x="48" y="24"/>
                </a:cxn>
                <a:cxn ang="0">
                  <a:pos x="47" y="24"/>
                </a:cxn>
                <a:cxn ang="0">
                  <a:pos x="47" y="25"/>
                </a:cxn>
                <a:cxn ang="0">
                  <a:pos x="47" y="28"/>
                </a:cxn>
                <a:cxn ang="0">
                  <a:pos x="46" y="32"/>
                </a:cxn>
                <a:cxn ang="0">
                  <a:pos x="43" y="36"/>
                </a:cxn>
                <a:cxn ang="0">
                  <a:pos x="41" y="41"/>
                </a:cxn>
                <a:cxn ang="0">
                  <a:pos x="36" y="43"/>
                </a:cxn>
                <a:cxn ang="0">
                  <a:pos x="33" y="46"/>
                </a:cxn>
                <a:cxn ang="0">
                  <a:pos x="28" y="47"/>
                </a:cxn>
                <a:cxn ang="0">
                  <a:pos x="25" y="47"/>
                </a:cxn>
                <a:cxn ang="0">
                  <a:pos x="24" y="47"/>
                </a:cxn>
                <a:cxn ang="0">
                  <a:pos x="24" y="48"/>
                </a:cxn>
                <a:cxn ang="0">
                  <a:pos x="15" y="46"/>
                </a:cxn>
                <a:cxn ang="0">
                  <a:pos x="7" y="41"/>
                </a:cxn>
                <a:cxn ang="0">
                  <a:pos x="1" y="32"/>
                </a:cxn>
                <a:cxn ang="0">
                  <a:pos x="0" y="24"/>
                </a:cxn>
                <a:cxn ang="0">
                  <a:pos x="1" y="14"/>
                </a:cxn>
                <a:cxn ang="0">
                  <a:pos x="7" y="7"/>
                </a:cxn>
                <a:cxn ang="0">
                  <a:pos x="15" y="1"/>
                </a:cxn>
                <a:cxn ang="0">
                  <a:pos x="24" y="0"/>
                </a:cxn>
                <a:cxn ang="0">
                  <a:pos x="33" y="1"/>
                </a:cxn>
                <a:cxn ang="0">
                  <a:pos x="41" y="7"/>
                </a:cxn>
                <a:cxn ang="0">
                  <a:pos x="46" y="14"/>
                </a:cxn>
                <a:cxn ang="0">
                  <a:pos x="48" y="24"/>
                </a:cxn>
              </a:cxnLst>
              <a:rect l="0" t="0" r="r" b="b"/>
              <a:pathLst>
                <a:path w="48" h="48">
                  <a:moveTo>
                    <a:pt x="48" y="24"/>
                  </a:moveTo>
                  <a:lnTo>
                    <a:pt x="47" y="24"/>
                  </a:lnTo>
                  <a:lnTo>
                    <a:pt x="47" y="25"/>
                  </a:lnTo>
                  <a:lnTo>
                    <a:pt x="47" y="28"/>
                  </a:lnTo>
                  <a:lnTo>
                    <a:pt x="46" y="32"/>
                  </a:lnTo>
                  <a:lnTo>
                    <a:pt x="43" y="36"/>
                  </a:lnTo>
                  <a:lnTo>
                    <a:pt x="41" y="41"/>
                  </a:lnTo>
                  <a:lnTo>
                    <a:pt x="36" y="43"/>
                  </a:lnTo>
                  <a:lnTo>
                    <a:pt x="33" y="46"/>
                  </a:lnTo>
                  <a:lnTo>
                    <a:pt x="28" y="47"/>
                  </a:lnTo>
                  <a:lnTo>
                    <a:pt x="25" y="47"/>
                  </a:lnTo>
                  <a:lnTo>
                    <a:pt x="24" y="47"/>
                  </a:lnTo>
                  <a:lnTo>
                    <a:pt x="24" y="48"/>
                  </a:lnTo>
                  <a:lnTo>
                    <a:pt x="15" y="46"/>
                  </a:lnTo>
                  <a:lnTo>
                    <a:pt x="7" y="41"/>
                  </a:lnTo>
                  <a:lnTo>
                    <a:pt x="1" y="32"/>
                  </a:lnTo>
                  <a:lnTo>
                    <a:pt x="0" y="24"/>
                  </a:lnTo>
                  <a:lnTo>
                    <a:pt x="1" y="14"/>
                  </a:lnTo>
                  <a:lnTo>
                    <a:pt x="7" y="7"/>
                  </a:lnTo>
                  <a:lnTo>
                    <a:pt x="15" y="1"/>
                  </a:lnTo>
                  <a:lnTo>
                    <a:pt x="24" y="0"/>
                  </a:lnTo>
                  <a:lnTo>
                    <a:pt x="33" y="1"/>
                  </a:lnTo>
                  <a:lnTo>
                    <a:pt x="41" y="7"/>
                  </a:lnTo>
                  <a:lnTo>
                    <a:pt x="46" y="14"/>
                  </a:lnTo>
                  <a:lnTo>
                    <a:pt x="48" y="24"/>
                  </a:lnTo>
                  <a:close/>
                </a:path>
              </a:pathLst>
            </a:custGeom>
            <a:solidFill>
              <a:srgbClr val="333333"/>
            </a:solidFill>
            <a:ln w="9525">
              <a:noFill/>
              <a:round/>
              <a:headEnd/>
              <a:tailEnd/>
            </a:ln>
          </p:spPr>
          <p:txBody>
            <a:bodyPr/>
            <a:lstStyle/>
            <a:p>
              <a:endParaRPr lang="en-US" sz="1400"/>
            </a:p>
          </p:txBody>
        </p:sp>
        <p:sp>
          <p:nvSpPr>
            <p:cNvPr id="78" name="Freeform 420"/>
            <p:cNvSpPr>
              <a:spLocks/>
            </p:cNvSpPr>
            <p:nvPr/>
          </p:nvSpPr>
          <p:spPr bwMode="auto">
            <a:xfrm>
              <a:off x="2274689" y="3026838"/>
              <a:ext cx="26141" cy="21162"/>
            </a:xfrm>
            <a:custGeom>
              <a:avLst/>
              <a:gdLst/>
              <a:ahLst/>
              <a:cxnLst>
                <a:cxn ang="0">
                  <a:pos x="48" y="24"/>
                </a:cxn>
                <a:cxn ang="0">
                  <a:pos x="47" y="24"/>
                </a:cxn>
                <a:cxn ang="0">
                  <a:pos x="47" y="25"/>
                </a:cxn>
                <a:cxn ang="0">
                  <a:pos x="47" y="28"/>
                </a:cxn>
                <a:cxn ang="0">
                  <a:pos x="46" y="32"/>
                </a:cxn>
                <a:cxn ang="0">
                  <a:pos x="43" y="36"/>
                </a:cxn>
                <a:cxn ang="0">
                  <a:pos x="41" y="41"/>
                </a:cxn>
                <a:cxn ang="0">
                  <a:pos x="36" y="43"/>
                </a:cxn>
                <a:cxn ang="0">
                  <a:pos x="33" y="46"/>
                </a:cxn>
                <a:cxn ang="0">
                  <a:pos x="28" y="47"/>
                </a:cxn>
                <a:cxn ang="0">
                  <a:pos x="25" y="47"/>
                </a:cxn>
                <a:cxn ang="0">
                  <a:pos x="24" y="47"/>
                </a:cxn>
                <a:cxn ang="0">
                  <a:pos x="24" y="48"/>
                </a:cxn>
                <a:cxn ang="0">
                  <a:pos x="15" y="46"/>
                </a:cxn>
                <a:cxn ang="0">
                  <a:pos x="7" y="41"/>
                </a:cxn>
                <a:cxn ang="0">
                  <a:pos x="1" y="32"/>
                </a:cxn>
                <a:cxn ang="0">
                  <a:pos x="0" y="24"/>
                </a:cxn>
                <a:cxn ang="0">
                  <a:pos x="1" y="14"/>
                </a:cxn>
                <a:cxn ang="0">
                  <a:pos x="7" y="7"/>
                </a:cxn>
                <a:cxn ang="0">
                  <a:pos x="15" y="1"/>
                </a:cxn>
                <a:cxn ang="0">
                  <a:pos x="24" y="0"/>
                </a:cxn>
                <a:cxn ang="0">
                  <a:pos x="33" y="1"/>
                </a:cxn>
                <a:cxn ang="0">
                  <a:pos x="41" y="7"/>
                </a:cxn>
                <a:cxn ang="0">
                  <a:pos x="46" y="14"/>
                </a:cxn>
                <a:cxn ang="0">
                  <a:pos x="48" y="24"/>
                </a:cxn>
              </a:cxnLst>
              <a:rect l="0" t="0" r="r" b="b"/>
              <a:pathLst>
                <a:path w="48" h="48">
                  <a:moveTo>
                    <a:pt x="48" y="24"/>
                  </a:moveTo>
                  <a:lnTo>
                    <a:pt x="47" y="24"/>
                  </a:lnTo>
                  <a:lnTo>
                    <a:pt x="47" y="25"/>
                  </a:lnTo>
                  <a:lnTo>
                    <a:pt x="47" y="28"/>
                  </a:lnTo>
                  <a:lnTo>
                    <a:pt x="46" y="32"/>
                  </a:lnTo>
                  <a:lnTo>
                    <a:pt x="43" y="36"/>
                  </a:lnTo>
                  <a:lnTo>
                    <a:pt x="41" y="41"/>
                  </a:lnTo>
                  <a:lnTo>
                    <a:pt x="36" y="43"/>
                  </a:lnTo>
                  <a:lnTo>
                    <a:pt x="33" y="46"/>
                  </a:lnTo>
                  <a:lnTo>
                    <a:pt x="28" y="47"/>
                  </a:lnTo>
                  <a:lnTo>
                    <a:pt x="25" y="47"/>
                  </a:lnTo>
                  <a:lnTo>
                    <a:pt x="24" y="47"/>
                  </a:lnTo>
                  <a:lnTo>
                    <a:pt x="24" y="48"/>
                  </a:lnTo>
                  <a:lnTo>
                    <a:pt x="15" y="46"/>
                  </a:lnTo>
                  <a:lnTo>
                    <a:pt x="7" y="41"/>
                  </a:lnTo>
                  <a:lnTo>
                    <a:pt x="1" y="32"/>
                  </a:lnTo>
                  <a:lnTo>
                    <a:pt x="0" y="24"/>
                  </a:lnTo>
                  <a:lnTo>
                    <a:pt x="1" y="14"/>
                  </a:lnTo>
                  <a:lnTo>
                    <a:pt x="7" y="7"/>
                  </a:lnTo>
                  <a:lnTo>
                    <a:pt x="15" y="1"/>
                  </a:lnTo>
                  <a:lnTo>
                    <a:pt x="24" y="0"/>
                  </a:lnTo>
                  <a:lnTo>
                    <a:pt x="33" y="1"/>
                  </a:lnTo>
                  <a:lnTo>
                    <a:pt x="41" y="7"/>
                  </a:lnTo>
                  <a:lnTo>
                    <a:pt x="46" y="14"/>
                  </a:lnTo>
                  <a:lnTo>
                    <a:pt x="48" y="24"/>
                  </a:lnTo>
                  <a:close/>
                </a:path>
              </a:pathLst>
            </a:custGeom>
            <a:solidFill>
              <a:srgbClr val="333333"/>
            </a:solidFill>
            <a:ln w="9525">
              <a:noFill/>
              <a:round/>
              <a:headEnd/>
              <a:tailEnd/>
            </a:ln>
          </p:spPr>
          <p:txBody>
            <a:bodyPr/>
            <a:lstStyle/>
            <a:p>
              <a:endParaRPr lang="en-US" sz="1400"/>
            </a:p>
          </p:txBody>
        </p:sp>
        <p:sp>
          <p:nvSpPr>
            <p:cNvPr id="79" name="Freeform 421"/>
            <p:cNvSpPr>
              <a:spLocks/>
            </p:cNvSpPr>
            <p:nvPr/>
          </p:nvSpPr>
          <p:spPr bwMode="auto">
            <a:xfrm>
              <a:off x="2221162" y="3026838"/>
              <a:ext cx="26141" cy="21162"/>
            </a:xfrm>
            <a:custGeom>
              <a:avLst/>
              <a:gdLst/>
              <a:ahLst/>
              <a:cxnLst>
                <a:cxn ang="0">
                  <a:pos x="48" y="24"/>
                </a:cxn>
                <a:cxn ang="0">
                  <a:pos x="47" y="24"/>
                </a:cxn>
                <a:cxn ang="0">
                  <a:pos x="47" y="25"/>
                </a:cxn>
                <a:cxn ang="0">
                  <a:pos x="47" y="28"/>
                </a:cxn>
                <a:cxn ang="0">
                  <a:pos x="46" y="32"/>
                </a:cxn>
                <a:cxn ang="0">
                  <a:pos x="43" y="36"/>
                </a:cxn>
                <a:cxn ang="0">
                  <a:pos x="41" y="41"/>
                </a:cxn>
                <a:cxn ang="0">
                  <a:pos x="36" y="43"/>
                </a:cxn>
                <a:cxn ang="0">
                  <a:pos x="32" y="46"/>
                </a:cxn>
                <a:cxn ang="0">
                  <a:pos x="28" y="47"/>
                </a:cxn>
                <a:cxn ang="0">
                  <a:pos x="25" y="47"/>
                </a:cxn>
                <a:cxn ang="0">
                  <a:pos x="24" y="47"/>
                </a:cxn>
                <a:cxn ang="0">
                  <a:pos x="24" y="48"/>
                </a:cxn>
                <a:cxn ang="0">
                  <a:pos x="14" y="46"/>
                </a:cxn>
                <a:cxn ang="0">
                  <a:pos x="7" y="41"/>
                </a:cxn>
                <a:cxn ang="0">
                  <a:pos x="1" y="32"/>
                </a:cxn>
                <a:cxn ang="0">
                  <a:pos x="0" y="24"/>
                </a:cxn>
                <a:cxn ang="0">
                  <a:pos x="1" y="14"/>
                </a:cxn>
                <a:cxn ang="0">
                  <a:pos x="7" y="7"/>
                </a:cxn>
                <a:cxn ang="0">
                  <a:pos x="14" y="1"/>
                </a:cxn>
                <a:cxn ang="0">
                  <a:pos x="24" y="0"/>
                </a:cxn>
                <a:cxn ang="0">
                  <a:pos x="32" y="1"/>
                </a:cxn>
                <a:cxn ang="0">
                  <a:pos x="41" y="7"/>
                </a:cxn>
                <a:cxn ang="0">
                  <a:pos x="46" y="14"/>
                </a:cxn>
                <a:cxn ang="0">
                  <a:pos x="48" y="24"/>
                </a:cxn>
              </a:cxnLst>
              <a:rect l="0" t="0" r="r" b="b"/>
              <a:pathLst>
                <a:path w="48" h="48">
                  <a:moveTo>
                    <a:pt x="48" y="24"/>
                  </a:moveTo>
                  <a:lnTo>
                    <a:pt x="47" y="24"/>
                  </a:lnTo>
                  <a:lnTo>
                    <a:pt x="47" y="25"/>
                  </a:lnTo>
                  <a:lnTo>
                    <a:pt x="47" y="28"/>
                  </a:lnTo>
                  <a:lnTo>
                    <a:pt x="46" y="32"/>
                  </a:lnTo>
                  <a:lnTo>
                    <a:pt x="43" y="36"/>
                  </a:lnTo>
                  <a:lnTo>
                    <a:pt x="41" y="41"/>
                  </a:lnTo>
                  <a:lnTo>
                    <a:pt x="36" y="43"/>
                  </a:lnTo>
                  <a:lnTo>
                    <a:pt x="32" y="46"/>
                  </a:lnTo>
                  <a:lnTo>
                    <a:pt x="28" y="47"/>
                  </a:lnTo>
                  <a:lnTo>
                    <a:pt x="25" y="47"/>
                  </a:lnTo>
                  <a:lnTo>
                    <a:pt x="24" y="47"/>
                  </a:lnTo>
                  <a:lnTo>
                    <a:pt x="24" y="48"/>
                  </a:lnTo>
                  <a:lnTo>
                    <a:pt x="14" y="46"/>
                  </a:lnTo>
                  <a:lnTo>
                    <a:pt x="7" y="41"/>
                  </a:lnTo>
                  <a:lnTo>
                    <a:pt x="1" y="32"/>
                  </a:lnTo>
                  <a:lnTo>
                    <a:pt x="0" y="24"/>
                  </a:lnTo>
                  <a:lnTo>
                    <a:pt x="1" y="14"/>
                  </a:lnTo>
                  <a:lnTo>
                    <a:pt x="7" y="7"/>
                  </a:lnTo>
                  <a:lnTo>
                    <a:pt x="14" y="1"/>
                  </a:lnTo>
                  <a:lnTo>
                    <a:pt x="24" y="0"/>
                  </a:lnTo>
                  <a:lnTo>
                    <a:pt x="32" y="1"/>
                  </a:lnTo>
                  <a:lnTo>
                    <a:pt x="41" y="7"/>
                  </a:lnTo>
                  <a:lnTo>
                    <a:pt x="46" y="14"/>
                  </a:lnTo>
                  <a:lnTo>
                    <a:pt x="48" y="24"/>
                  </a:lnTo>
                  <a:close/>
                </a:path>
              </a:pathLst>
            </a:custGeom>
            <a:solidFill>
              <a:srgbClr val="333333"/>
            </a:solidFill>
            <a:ln w="9525">
              <a:noFill/>
              <a:round/>
              <a:headEnd/>
              <a:tailEnd/>
            </a:ln>
          </p:spPr>
          <p:txBody>
            <a:bodyPr/>
            <a:lstStyle/>
            <a:p>
              <a:endParaRPr lang="en-US" sz="1400"/>
            </a:p>
          </p:txBody>
        </p:sp>
        <p:sp>
          <p:nvSpPr>
            <p:cNvPr id="80" name="Freeform 422"/>
            <p:cNvSpPr>
              <a:spLocks/>
            </p:cNvSpPr>
            <p:nvPr/>
          </p:nvSpPr>
          <p:spPr bwMode="auto">
            <a:xfrm>
              <a:off x="2167636" y="3026838"/>
              <a:ext cx="26141" cy="21162"/>
            </a:xfrm>
            <a:custGeom>
              <a:avLst/>
              <a:gdLst/>
              <a:ahLst/>
              <a:cxnLst>
                <a:cxn ang="0">
                  <a:pos x="48" y="24"/>
                </a:cxn>
                <a:cxn ang="0">
                  <a:pos x="47" y="24"/>
                </a:cxn>
                <a:cxn ang="0">
                  <a:pos x="47" y="25"/>
                </a:cxn>
                <a:cxn ang="0">
                  <a:pos x="47" y="28"/>
                </a:cxn>
                <a:cxn ang="0">
                  <a:pos x="46" y="32"/>
                </a:cxn>
                <a:cxn ang="0">
                  <a:pos x="43" y="36"/>
                </a:cxn>
                <a:cxn ang="0">
                  <a:pos x="41" y="41"/>
                </a:cxn>
                <a:cxn ang="0">
                  <a:pos x="36" y="43"/>
                </a:cxn>
                <a:cxn ang="0">
                  <a:pos x="32" y="46"/>
                </a:cxn>
                <a:cxn ang="0">
                  <a:pos x="28" y="47"/>
                </a:cxn>
                <a:cxn ang="0">
                  <a:pos x="25" y="47"/>
                </a:cxn>
                <a:cxn ang="0">
                  <a:pos x="24" y="47"/>
                </a:cxn>
                <a:cxn ang="0">
                  <a:pos x="24" y="48"/>
                </a:cxn>
                <a:cxn ang="0">
                  <a:pos x="14" y="46"/>
                </a:cxn>
                <a:cxn ang="0">
                  <a:pos x="7" y="41"/>
                </a:cxn>
                <a:cxn ang="0">
                  <a:pos x="1" y="32"/>
                </a:cxn>
                <a:cxn ang="0">
                  <a:pos x="0" y="24"/>
                </a:cxn>
                <a:cxn ang="0">
                  <a:pos x="1" y="14"/>
                </a:cxn>
                <a:cxn ang="0">
                  <a:pos x="7" y="7"/>
                </a:cxn>
                <a:cxn ang="0">
                  <a:pos x="14" y="1"/>
                </a:cxn>
                <a:cxn ang="0">
                  <a:pos x="24" y="0"/>
                </a:cxn>
                <a:cxn ang="0">
                  <a:pos x="32" y="1"/>
                </a:cxn>
                <a:cxn ang="0">
                  <a:pos x="41" y="7"/>
                </a:cxn>
                <a:cxn ang="0">
                  <a:pos x="46" y="14"/>
                </a:cxn>
                <a:cxn ang="0">
                  <a:pos x="48" y="24"/>
                </a:cxn>
              </a:cxnLst>
              <a:rect l="0" t="0" r="r" b="b"/>
              <a:pathLst>
                <a:path w="48" h="48">
                  <a:moveTo>
                    <a:pt x="48" y="24"/>
                  </a:moveTo>
                  <a:lnTo>
                    <a:pt x="47" y="24"/>
                  </a:lnTo>
                  <a:lnTo>
                    <a:pt x="47" y="25"/>
                  </a:lnTo>
                  <a:lnTo>
                    <a:pt x="47" y="28"/>
                  </a:lnTo>
                  <a:lnTo>
                    <a:pt x="46" y="32"/>
                  </a:lnTo>
                  <a:lnTo>
                    <a:pt x="43" y="36"/>
                  </a:lnTo>
                  <a:lnTo>
                    <a:pt x="41" y="41"/>
                  </a:lnTo>
                  <a:lnTo>
                    <a:pt x="36" y="43"/>
                  </a:lnTo>
                  <a:lnTo>
                    <a:pt x="32" y="46"/>
                  </a:lnTo>
                  <a:lnTo>
                    <a:pt x="28" y="47"/>
                  </a:lnTo>
                  <a:lnTo>
                    <a:pt x="25" y="47"/>
                  </a:lnTo>
                  <a:lnTo>
                    <a:pt x="24" y="47"/>
                  </a:lnTo>
                  <a:lnTo>
                    <a:pt x="24" y="48"/>
                  </a:lnTo>
                  <a:lnTo>
                    <a:pt x="14" y="46"/>
                  </a:lnTo>
                  <a:lnTo>
                    <a:pt x="7" y="41"/>
                  </a:lnTo>
                  <a:lnTo>
                    <a:pt x="1" y="32"/>
                  </a:lnTo>
                  <a:lnTo>
                    <a:pt x="0" y="24"/>
                  </a:lnTo>
                  <a:lnTo>
                    <a:pt x="1" y="14"/>
                  </a:lnTo>
                  <a:lnTo>
                    <a:pt x="7" y="7"/>
                  </a:lnTo>
                  <a:lnTo>
                    <a:pt x="14" y="1"/>
                  </a:lnTo>
                  <a:lnTo>
                    <a:pt x="24" y="0"/>
                  </a:lnTo>
                  <a:lnTo>
                    <a:pt x="32" y="1"/>
                  </a:lnTo>
                  <a:lnTo>
                    <a:pt x="41" y="7"/>
                  </a:lnTo>
                  <a:lnTo>
                    <a:pt x="46" y="14"/>
                  </a:lnTo>
                  <a:lnTo>
                    <a:pt x="48" y="24"/>
                  </a:lnTo>
                  <a:close/>
                </a:path>
              </a:pathLst>
            </a:custGeom>
            <a:solidFill>
              <a:srgbClr val="333333"/>
            </a:solidFill>
            <a:ln w="9525">
              <a:noFill/>
              <a:round/>
              <a:headEnd/>
              <a:tailEnd/>
            </a:ln>
          </p:spPr>
          <p:txBody>
            <a:bodyPr/>
            <a:lstStyle/>
            <a:p>
              <a:endParaRPr lang="en-US" sz="1400"/>
            </a:p>
          </p:txBody>
        </p:sp>
        <p:sp>
          <p:nvSpPr>
            <p:cNvPr id="81" name="Freeform 423"/>
            <p:cNvSpPr>
              <a:spLocks/>
            </p:cNvSpPr>
            <p:nvPr/>
          </p:nvSpPr>
          <p:spPr bwMode="auto">
            <a:xfrm>
              <a:off x="2114109" y="3026838"/>
              <a:ext cx="26141" cy="21162"/>
            </a:xfrm>
            <a:custGeom>
              <a:avLst/>
              <a:gdLst/>
              <a:ahLst/>
              <a:cxnLst>
                <a:cxn ang="0">
                  <a:pos x="48" y="24"/>
                </a:cxn>
                <a:cxn ang="0">
                  <a:pos x="47" y="24"/>
                </a:cxn>
                <a:cxn ang="0">
                  <a:pos x="47" y="25"/>
                </a:cxn>
                <a:cxn ang="0">
                  <a:pos x="47" y="28"/>
                </a:cxn>
                <a:cxn ang="0">
                  <a:pos x="46" y="32"/>
                </a:cxn>
                <a:cxn ang="0">
                  <a:pos x="43" y="36"/>
                </a:cxn>
                <a:cxn ang="0">
                  <a:pos x="41" y="41"/>
                </a:cxn>
                <a:cxn ang="0">
                  <a:pos x="36" y="43"/>
                </a:cxn>
                <a:cxn ang="0">
                  <a:pos x="32" y="46"/>
                </a:cxn>
                <a:cxn ang="0">
                  <a:pos x="28" y="47"/>
                </a:cxn>
                <a:cxn ang="0">
                  <a:pos x="25" y="47"/>
                </a:cxn>
                <a:cxn ang="0">
                  <a:pos x="24" y="47"/>
                </a:cxn>
                <a:cxn ang="0">
                  <a:pos x="24" y="48"/>
                </a:cxn>
                <a:cxn ang="0">
                  <a:pos x="14" y="46"/>
                </a:cxn>
                <a:cxn ang="0">
                  <a:pos x="7" y="41"/>
                </a:cxn>
                <a:cxn ang="0">
                  <a:pos x="1" y="32"/>
                </a:cxn>
                <a:cxn ang="0">
                  <a:pos x="0" y="24"/>
                </a:cxn>
                <a:cxn ang="0">
                  <a:pos x="1" y="14"/>
                </a:cxn>
                <a:cxn ang="0">
                  <a:pos x="7" y="7"/>
                </a:cxn>
                <a:cxn ang="0">
                  <a:pos x="14" y="1"/>
                </a:cxn>
                <a:cxn ang="0">
                  <a:pos x="24" y="0"/>
                </a:cxn>
                <a:cxn ang="0">
                  <a:pos x="32" y="1"/>
                </a:cxn>
                <a:cxn ang="0">
                  <a:pos x="41" y="7"/>
                </a:cxn>
                <a:cxn ang="0">
                  <a:pos x="46" y="14"/>
                </a:cxn>
                <a:cxn ang="0">
                  <a:pos x="48" y="24"/>
                </a:cxn>
              </a:cxnLst>
              <a:rect l="0" t="0" r="r" b="b"/>
              <a:pathLst>
                <a:path w="48" h="48">
                  <a:moveTo>
                    <a:pt x="48" y="24"/>
                  </a:moveTo>
                  <a:lnTo>
                    <a:pt x="47" y="24"/>
                  </a:lnTo>
                  <a:lnTo>
                    <a:pt x="47" y="25"/>
                  </a:lnTo>
                  <a:lnTo>
                    <a:pt x="47" y="28"/>
                  </a:lnTo>
                  <a:lnTo>
                    <a:pt x="46" y="32"/>
                  </a:lnTo>
                  <a:lnTo>
                    <a:pt x="43" y="36"/>
                  </a:lnTo>
                  <a:lnTo>
                    <a:pt x="41" y="41"/>
                  </a:lnTo>
                  <a:lnTo>
                    <a:pt x="36" y="43"/>
                  </a:lnTo>
                  <a:lnTo>
                    <a:pt x="32" y="46"/>
                  </a:lnTo>
                  <a:lnTo>
                    <a:pt x="28" y="47"/>
                  </a:lnTo>
                  <a:lnTo>
                    <a:pt x="25" y="47"/>
                  </a:lnTo>
                  <a:lnTo>
                    <a:pt x="24" y="47"/>
                  </a:lnTo>
                  <a:lnTo>
                    <a:pt x="24" y="48"/>
                  </a:lnTo>
                  <a:lnTo>
                    <a:pt x="14" y="46"/>
                  </a:lnTo>
                  <a:lnTo>
                    <a:pt x="7" y="41"/>
                  </a:lnTo>
                  <a:lnTo>
                    <a:pt x="1" y="32"/>
                  </a:lnTo>
                  <a:lnTo>
                    <a:pt x="0" y="24"/>
                  </a:lnTo>
                  <a:lnTo>
                    <a:pt x="1" y="14"/>
                  </a:lnTo>
                  <a:lnTo>
                    <a:pt x="7" y="7"/>
                  </a:lnTo>
                  <a:lnTo>
                    <a:pt x="14" y="1"/>
                  </a:lnTo>
                  <a:lnTo>
                    <a:pt x="24" y="0"/>
                  </a:lnTo>
                  <a:lnTo>
                    <a:pt x="32" y="1"/>
                  </a:lnTo>
                  <a:lnTo>
                    <a:pt x="41" y="7"/>
                  </a:lnTo>
                  <a:lnTo>
                    <a:pt x="46" y="14"/>
                  </a:lnTo>
                  <a:lnTo>
                    <a:pt x="48" y="24"/>
                  </a:lnTo>
                  <a:close/>
                </a:path>
              </a:pathLst>
            </a:custGeom>
            <a:solidFill>
              <a:srgbClr val="333333"/>
            </a:solidFill>
            <a:ln w="9525">
              <a:noFill/>
              <a:round/>
              <a:headEnd/>
              <a:tailEnd/>
            </a:ln>
          </p:spPr>
          <p:txBody>
            <a:bodyPr/>
            <a:lstStyle/>
            <a:p>
              <a:endParaRPr lang="en-US" sz="1400"/>
            </a:p>
          </p:txBody>
        </p:sp>
        <p:sp>
          <p:nvSpPr>
            <p:cNvPr id="82" name="Freeform 424"/>
            <p:cNvSpPr>
              <a:spLocks/>
            </p:cNvSpPr>
            <p:nvPr/>
          </p:nvSpPr>
          <p:spPr bwMode="auto">
            <a:xfrm>
              <a:off x="2060582" y="3026838"/>
              <a:ext cx="26141" cy="21162"/>
            </a:xfrm>
            <a:custGeom>
              <a:avLst/>
              <a:gdLst/>
              <a:ahLst/>
              <a:cxnLst>
                <a:cxn ang="0">
                  <a:pos x="48" y="24"/>
                </a:cxn>
                <a:cxn ang="0">
                  <a:pos x="47" y="24"/>
                </a:cxn>
                <a:cxn ang="0">
                  <a:pos x="47" y="25"/>
                </a:cxn>
                <a:cxn ang="0">
                  <a:pos x="47" y="28"/>
                </a:cxn>
                <a:cxn ang="0">
                  <a:pos x="46" y="32"/>
                </a:cxn>
                <a:cxn ang="0">
                  <a:pos x="43" y="36"/>
                </a:cxn>
                <a:cxn ang="0">
                  <a:pos x="41" y="41"/>
                </a:cxn>
                <a:cxn ang="0">
                  <a:pos x="36" y="43"/>
                </a:cxn>
                <a:cxn ang="0">
                  <a:pos x="32" y="46"/>
                </a:cxn>
                <a:cxn ang="0">
                  <a:pos x="28" y="47"/>
                </a:cxn>
                <a:cxn ang="0">
                  <a:pos x="25" y="47"/>
                </a:cxn>
                <a:cxn ang="0">
                  <a:pos x="24" y="47"/>
                </a:cxn>
                <a:cxn ang="0">
                  <a:pos x="24" y="48"/>
                </a:cxn>
                <a:cxn ang="0">
                  <a:pos x="14" y="46"/>
                </a:cxn>
                <a:cxn ang="0">
                  <a:pos x="7" y="41"/>
                </a:cxn>
                <a:cxn ang="0">
                  <a:pos x="1" y="32"/>
                </a:cxn>
                <a:cxn ang="0">
                  <a:pos x="0" y="24"/>
                </a:cxn>
                <a:cxn ang="0">
                  <a:pos x="1" y="14"/>
                </a:cxn>
                <a:cxn ang="0">
                  <a:pos x="7" y="7"/>
                </a:cxn>
                <a:cxn ang="0">
                  <a:pos x="14" y="1"/>
                </a:cxn>
                <a:cxn ang="0">
                  <a:pos x="24" y="0"/>
                </a:cxn>
                <a:cxn ang="0">
                  <a:pos x="32" y="1"/>
                </a:cxn>
                <a:cxn ang="0">
                  <a:pos x="41" y="7"/>
                </a:cxn>
                <a:cxn ang="0">
                  <a:pos x="46" y="14"/>
                </a:cxn>
                <a:cxn ang="0">
                  <a:pos x="48" y="24"/>
                </a:cxn>
              </a:cxnLst>
              <a:rect l="0" t="0" r="r" b="b"/>
              <a:pathLst>
                <a:path w="48" h="48">
                  <a:moveTo>
                    <a:pt x="48" y="24"/>
                  </a:moveTo>
                  <a:lnTo>
                    <a:pt x="47" y="24"/>
                  </a:lnTo>
                  <a:lnTo>
                    <a:pt x="47" y="25"/>
                  </a:lnTo>
                  <a:lnTo>
                    <a:pt x="47" y="28"/>
                  </a:lnTo>
                  <a:lnTo>
                    <a:pt x="46" y="32"/>
                  </a:lnTo>
                  <a:lnTo>
                    <a:pt x="43" y="36"/>
                  </a:lnTo>
                  <a:lnTo>
                    <a:pt x="41" y="41"/>
                  </a:lnTo>
                  <a:lnTo>
                    <a:pt x="36" y="43"/>
                  </a:lnTo>
                  <a:lnTo>
                    <a:pt x="32" y="46"/>
                  </a:lnTo>
                  <a:lnTo>
                    <a:pt x="28" y="47"/>
                  </a:lnTo>
                  <a:lnTo>
                    <a:pt x="25" y="47"/>
                  </a:lnTo>
                  <a:lnTo>
                    <a:pt x="24" y="47"/>
                  </a:lnTo>
                  <a:lnTo>
                    <a:pt x="24" y="48"/>
                  </a:lnTo>
                  <a:lnTo>
                    <a:pt x="14" y="46"/>
                  </a:lnTo>
                  <a:lnTo>
                    <a:pt x="7" y="41"/>
                  </a:lnTo>
                  <a:lnTo>
                    <a:pt x="1" y="32"/>
                  </a:lnTo>
                  <a:lnTo>
                    <a:pt x="0" y="24"/>
                  </a:lnTo>
                  <a:lnTo>
                    <a:pt x="1" y="14"/>
                  </a:lnTo>
                  <a:lnTo>
                    <a:pt x="7" y="7"/>
                  </a:lnTo>
                  <a:lnTo>
                    <a:pt x="14" y="1"/>
                  </a:lnTo>
                  <a:lnTo>
                    <a:pt x="24" y="0"/>
                  </a:lnTo>
                  <a:lnTo>
                    <a:pt x="32" y="1"/>
                  </a:lnTo>
                  <a:lnTo>
                    <a:pt x="41" y="7"/>
                  </a:lnTo>
                  <a:lnTo>
                    <a:pt x="46" y="14"/>
                  </a:lnTo>
                  <a:lnTo>
                    <a:pt x="48" y="24"/>
                  </a:lnTo>
                  <a:close/>
                </a:path>
              </a:pathLst>
            </a:custGeom>
            <a:solidFill>
              <a:srgbClr val="333333"/>
            </a:solidFill>
            <a:ln w="9525">
              <a:noFill/>
              <a:round/>
              <a:headEnd/>
              <a:tailEnd/>
            </a:ln>
          </p:spPr>
          <p:txBody>
            <a:bodyPr/>
            <a:lstStyle/>
            <a:p>
              <a:endParaRPr lang="en-US" sz="1400"/>
            </a:p>
          </p:txBody>
        </p:sp>
        <p:sp>
          <p:nvSpPr>
            <p:cNvPr id="83" name="Freeform 425"/>
            <p:cNvSpPr>
              <a:spLocks/>
            </p:cNvSpPr>
            <p:nvPr/>
          </p:nvSpPr>
          <p:spPr bwMode="auto">
            <a:xfrm>
              <a:off x="2007055" y="3026838"/>
              <a:ext cx="26141" cy="21162"/>
            </a:xfrm>
            <a:custGeom>
              <a:avLst/>
              <a:gdLst/>
              <a:ahLst/>
              <a:cxnLst>
                <a:cxn ang="0">
                  <a:pos x="48" y="24"/>
                </a:cxn>
                <a:cxn ang="0">
                  <a:pos x="47" y="24"/>
                </a:cxn>
                <a:cxn ang="0">
                  <a:pos x="47" y="25"/>
                </a:cxn>
                <a:cxn ang="0">
                  <a:pos x="47" y="28"/>
                </a:cxn>
                <a:cxn ang="0">
                  <a:pos x="46" y="32"/>
                </a:cxn>
                <a:cxn ang="0">
                  <a:pos x="43" y="36"/>
                </a:cxn>
                <a:cxn ang="0">
                  <a:pos x="41" y="41"/>
                </a:cxn>
                <a:cxn ang="0">
                  <a:pos x="36" y="43"/>
                </a:cxn>
                <a:cxn ang="0">
                  <a:pos x="32" y="46"/>
                </a:cxn>
                <a:cxn ang="0">
                  <a:pos x="28" y="47"/>
                </a:cxn>
                <a:cxn ang="0">
                  <a:pos x="25" y="47"/>
                </a:cxn>
                <a:cxn ang="0">
                  <a:pos x="24" y="47"/>
                </a:cxn>
                <a:cxn ang="0">
                  <a:pos x="24" y="48"/>
                </a:cxn>
                <a:cxn ang="0">
                  <a:pos x="14" y="46"/>
                </a:cxn>
                <a:cxn ang="0">
                  <a:pos x="7" y="41"/>
                </a:cxn>
                <a:cxn ang="0">
                  <a:pos x="1" y="32"/>
                </a:cxn>
                <a:cxn ang="0">
                  <a:pos x="0" y="24"/>
                </a:cxn>
                <a:cxn ang="0">
                  <a:pos x="1" y="14"/>
                </a:cxn>
                <a:cxn ang="0">
                  <a:pos x="7" y="7"/>
                </a:cxn>
                <a:cxn ang="0">
                  <a:pos x="14" y="1"/>
                </a:cxn>
                <a:cxn ang="0">
                  <a:pos x="24" y="0"/>
                </a:cxn>
                <a:cxn ang="0">
                  <a:pos x="32" y="1"/>
                </a:cxn>
                <a:cxn ang="0">
                  <a:pos x="41" y="7"/>
                </a:cxn>
                <a:cxn ang="0">
                  <a:pos x="46" y="14"/>
                </a:cxn>
                <a:cxn ang="0">
                  <a:pos x="48" y="24"/>
                </a:cxn>
              </a:cxnLst>
              <a:rect l="0" t="0" r="r" b="b"/>
              <a:pathLst>
                <a:path w="48" h="48">
                  <a:moveTo>
                    <a:pt x="48" y="24"/>
                  </a:moveTo>
                  <a:lnTo>
                    <a:pt x="47" y="24"/>
                  </a:lnTo>
                  <a:lnTo>
                    <a:pt x="47" y="25"/>
                  </a:lnTo>
                  <a:lnTo>
                    <a:pt x="47" y="28"/>
                  </a:lnTo>
                  <a:lnTo>
                    <a:pt x="46" y="32"/>
                  </a:lnTo>
                  <a:lnTo>
                    <a:pt x="43" y="36"/>
                  </a:lnTo>
                  <a:lnTo>
                    <a:pt x="41" y="41"/>
                  </a:lnTo>
                  <a:lnTo>
                    <a:pt x="36" y="43"/>
                  </a:lnTo>
                  <a:lnTo>
                    <a:pt x="32" y="46"/>
                  </a:lnTo>
                  <a:lnTo>
                    <a:pt x="28" y="47"/>
                  </a:lnTo>
                  <a:lnTo>
                    <a:pt x="25" y="47"/>
                  </a:lnTo>
                  <a:lnTo>
                    <a:pt x="24" y="47"/>
                  </a:lnTo>
                  <a:lnTo>
                    <a:pt x="24" y="48"/>
                  </a:lnTo>
                  <a:lnTo>
                    <a:pt x="14" y="46"/>
                  </a:lnTo>
                  <a:lnTo>
                    <a:pt x="7" y="41"/>
                  </a:lnTo>
                  <a:lnTo>
                    <a:pt x="1" y="32"/>
                  </a:lnTo>
                  <a:lnTo>
                    <a:pt x="0" y="24"/>
                  </a:lnTo>
                  <a:lnTo>
                    <a:pt x="1" y="14"/>
                  </a:lnTo>
                  <a:lnTo>
                    <a:pt x="7" y="7"/>
                  </a:lnTo>
                  <a:lnTo>
                    <a:pt x="14" y="1"/>
                  </a:lnTo>
                  <a:lnTo>
                    <a:pt x="24" y="0"/>
                  </a:lnTo>
                  <a:lnTo>
                    <a:pt x="32" y="1"/>
                  </a:lnTo>
                  <a:lnTo>
                    <a:pt x="41" y="7"/>
                  </a:lnTo>
                  <a:lnTo>
                    <a:pt x="46" y="14"/>
                  </a:lnTo>
                  <a:lnTo>
                    <a:pt x="48" y="24"/>
                  </a:lnTo>
                  <a:close/>
                </a:path>
              </a:pathLst>
            </a:custGeom>
            <a:solidFill>
              <a:srgbClr val="333333"/>
            </a:solidFill>
            <a:ln w="9525">
              <a:noFill/>
              <a:round/>
              <a:headEnd/>
              <a:tailEnd/>
            </a:ln>
          </p:spPr>
          <p:txBody>
            <a:bodyPr/>
            <a:lstStyle/>
            <a:p>
              <a:endParaRPr lang="en-US" sz="1400"/>
            </a:p>
          </p:txBody>
        </p:sp>
        <p:sp>
          <p:nvSpPr>
            <p:cNvPr id="84" name="Freeform 426"/>
            <p:cNvSpPr>
              <a:spLocks/>
            </p:cNvSpPr>
            <p:nvPr/>
          </p:nvSpPr>
          <p:spPr bwMode="auto">
            <a:xfrm>
              <a:off x="1953528" y="3026838"/>
              <a:ext cx="26141" cy="21162"/>
            </a:xfrm>
            <a:custGeom>
              <a:avLst/>
              <a:gdLst/>
              <a:ahLst/>
              <a:cxnLst>
                <a:cxn ang="0">
                  <a:pos x="48" y="24"/>
                </a:cxn>
                <a:cxn ang="0">
                  <a:pos x="47" y="24"/>
                </a:cxn>
                <a:cxn ang="0">
                  <a:pos x="47" y="25"/>
                </a:cxn>
                <a:cxn ang="0">
                  <a:pos x="47" y="28"/>
                </a:cxn>
                <a:cxn ang="0">
                  <a:pos x="46" y="32"/>
                </a:cxn>
                <a:cxn ang="0">
                  <a:pos x="43" y="36"/>
                </a:cxn>
                <a:cxn ang="0">
                  <a:pos x="41" y="41"/>
                </a:cxn>
                <a:cxn ang="0">
                  <a:pos x="36" y="43"/>
                </a:cxn>
                <a:cxn ang="0">
                  <a:pos x="32" y="46"/>
                </a:cxn>
                <a:cxn ang="0">
                  <a:pos x="28" y="47"/>
                </a:cxn>
                <a:cxn ang="0">
                  <a:pos x="25" y="47"/>
                </a:cxn>
                <a:cxn ang="0">
                  <a:pos x="24" y="47"/>
                </a:cxn>
                <a:cxn ang="0">
                  <a:pos x="24" y="48"/>
                </a:cxn>
                <a:cxn ang="0">
                  <a:pos x="14" y="46"/>
                </a:cxn>
                <a:cxn ang="0">
                  <a:pos x="7" y="41"/>
                </a:cxn>
                <a:cxn ang="0">
                  <a:pos x="1" y="32"/>
                </a:cxn>
                <a:cxn ang="0">
                  <a:pos x="0" y="24"/>
                </a:cxn>
                <a:cxn ang="0">
                  <a:pos x="1" y="14"/>
                </a:cxn>
                <a:cxn ang="0">
                  <a:pos x="7" y="7"/>
                </a:cxn>
                <a:cxn ang="0">
                  <a:pos x="14" y="1"/>
                </a:cxn>
                <a:cxn ang="0">
                  <a:pos x="24" y="0"/>
                </a:cxn>
                <a:cxn ang="0">
                  <a:pos x="32" y="1"/>
                </a:cxn>
                <a:cxn ang="0">
                  <a:pos x="41" y="7"/>
                </a:cxn>
                <a:cxn ang="0">
                  <a:pos x="46" y="14"/>
                </a:cxn>
                <a:cxn ang="0">
                  <a:pos x="48" y="24"/>
                </a:cxn>
              </a:cxnLst>
              <a:rect l="0" t="0" r="r" b="b"/>
              <a:pathLst>
                <a:path w="48" h="48">
                  <a:moveTo>
                    <a:pt x="48" y="24"/>
                  </a:moveTo>
                  <a:lnTo>
                    <a:pt x="47" y="24"/>
                  </a:lnTo>
                  <a:lnTo>
                    <a:pt x="47" y="25"/>
                  </a:lnTo>
                  <a:lnTo>
                    <a:pt x="47" y="28"/>
                  </a:lnTo>
                  <a:lnTo>
                    <a:pt x="46" y="32"/>
                  </a:lnTo>
                  <a:lnTo>
                    <a:pt x="43" y="36"/>
                  </a:lnTo>
                  <a:lnTo>
                    <a:pt x="41" y="41"/>
                  </a:lnTo>
                  <a:lnTo>
                    <a:pt x="36" y="43"/>
                  </a:lnTo>
                  <a:lnTo>
                    <a:pt x="32" y="46"/>
                  </a:lnTo>
                  <a:lnTo>
                    <a:pt x="28" y="47"/>
                  </a:lnTo>
                  <a:lnTo>
                    <a:pt x="25" y="47"/>
                  </a:lnTo>
                  <a:lnTo>
                    <a:pt x="24" y="47"/>
                  </a:lnTo>
                  <a:lnTo>
                    <a:pt x="24" y="48"/>
                  </a:lnTo>
                  <a:lnTo>
                    <a:pt x="14" y="46"/>
                  </a:lnTo>
                  <a:lnTo>
                    <a:pt x="7" y="41"/>
                  </a:lnTo>
                  <a:lnTo>
                    <a:pt x="1" y="32"/>
                  </a:lnTo>
                  <a:lnTo>
                    <a:pt x="0" y="24"/>
                  </a:lnTo>
                  <a:lnTo>
                    <a:pt x="1" y="14"/>
                  </a:lnTo>
                  <a:lnTo>
                    <a:pt x="7" y="7"/>
                  </a:lnTo>
                  <a:lnTo>
                    <a:pt x="14" y="1"/>
                  </a:lnTo>
                  <a:lnTo>
                    <a:pt x="24" y="0"/>
                  </a:lnTo>
                  <a:lnTo>
                    <a:pt x="32" y="1"/>
                  </a:lnTo>
                  <a:lnTo>
                    <a:pt x="41" y="7"/>
                  </a:lnTo>
                  <a:lnTo>
                    <a:pt x="46" y="14"/>
                  </a:lnTo>
                  <a:lnTo>
                    <a:pt x="48" y="24"/>
                  </a:lnTo>
                  <a:close/>
                </a:path>
              </a:pathLst>
            </a:custGeom>
            <a:solidFill>
              <a:srgbClr val="333333"/>
            </a:solidFill>
            <a:ln w="9525">
              <a:noFill/>
              <a:round/>
              <a:headEnd/>
              <a:tailEnd/>
            </a:ln>
          </p:spPr>
          <p:txBody>
            <a:bodyPr/>
            <a:lstStyle/>
            <a:p>
              <a:endParaRPr lang="en-US" sz="1400"/>
            </a:p>
          </p:txBody>
        </p:sp>
        <p:sp>
          <p:nvSpPr>
            <p:cNvPr id="85" name="Freeform 84"/>
            <p:cNvSpPr>
              <a:spLocks/>
            </p:cNvSpPr>
            <p:nvPr/>
          </p:nvSpPr>
          <p:spPr bwMode="auto">
            <a:xfrm>
              <a:off x="4740063" y="2578443"/>
              <a:ext cx="685800" cy="455602"/>
            </a:xfrm>
            <a:custGeom>
              <a:avLst/>
              <a:gdLst/>
              <a:ahLst/>
              <a:cxnLst>
                <a:cxn ang="0">
                  <a:pos x="152" y="1"/>
                </a:cxn>
                <a:cxn ang="0">
                  <a:pos x="113" y="8"/>
                </a:cxn>
                <a:cxn ang="0">
                  <a:pos x="81" y="22"/>
                </a:cxn>
                <a:cxn ang="0">
                  <a:pos x="54" y="41"/>
                </a:cxn>
                <a:cxn ang="0">
                  <a:pos x="33" y="65"/>
                </a:cxn>
                <a:cxn ang="0">
                  <a:pos x="16" y="94"/>
                </a:cxn>
                <a:cxn ang="0">
                  <a:pos x="5" y="128"/>
                </a:cxn>
                <a:cxn ang="0">
                  <a:pos x="0" y="169"/>
                </a:cxn>
                <a:cxn ang="0">
                  <a:pos x="0" y="816"/>
                </a:cxn>
                <a:cxn ang="0">
                  <a:pos x="3" y="850"/>
                </a:cxn>
                <a:cxn ang="0">
                  <a:pos x="8" y="883"/>
                </a:cxn>
                <a:cxn ang="0">
                  <a:pos x="24" y="928"/>
                </a:cxn>
                <a:cxn ang="0">
                  <a:pos x="41" y="952"/>
                </a:cxn>
                <a:cxn ang="0">
                  <a:pos x="75" y="981"/>
                </a:cxn>
                <a:cxn ang="0">
                  <a:pos x="104" y="994"/>
                </a:cxn>
                <a:cxn ang="0">
                  <a:pos x="135" y="1003"/>
                </a:cxn>
                <a:cxn ang="0">
                  <a:pos x="173" y="1008"/>
                </a:cxn>
                <a:cxn ang="0">
                  <a:pos x="1315" y="1008"/>
                </a:cxn>
                <a:cxn ang="0">
                  <a:pos x="1335" y="1007"/>
                </a:cxn>
                <a:cxn ang="0">
                  <a:pos x="1364" y="1002"/>
                </a:cxn>
                <a:cxn ang="0">
                  <a:pos x="1382" y="999"/>
                </a:cxn>
                <a:cxn ang="0">
                  <a:pos x="1399" y="994"/>
                </a:cxn>
                <a:cxn ang="0">
                  <a:pos x="1414" y="988"/>
                </a:cxn>
                <a:cxn ang="0">
                  <a:pos x="1429" y="981"/>
                </a:cxn>
                <a:cxn ang="0">
                  <a:pos x="1442" y="972"/>
                </a:cxn>
                <a:cxn ang="0">
                  <a:pos x="1460" y="957"/>
                </a:cxn>
                <a:cxn ang="0">
                  <a:pos x="1473" y="937"/>
                </a:cxn>
                <a:cxn ang="0">
                  <a:pos x="1482" y="924"/>
                </a:cxn>
                <a:cxn ang="0">
                  <a:pos x="1489" y="910"/>
                </a:cxn>
                <a:cxn ang="0">
                  <a:pos x="1498" y="886"/>
                </a:cxn>
                <a:cxn ang="0">
                  <a:pos x="1502" y="868"/>
                </a:cxn>
                <a:cxn ang="0">
                  <a:pos x="1506" y="850"/>
                </a:cxn>
                <a:cxn ang="0">
                  <a:pos x="1507" y="816"/>
                </a:cxn>
                <a:cxn ang="0">
                  <a:pos x="1506" y="168"/>
                </a:cxn>
                <a:cxn ang="0">
                  <a:pos x="1500" y="126"/>
                </a:cxn>
                <a:cxn ang="0">
                  <a:pos x="1488" y="90"/>
                </a:cxn>
                <a:cxn ang="0">
                  <a:pos x="1470" y="60"/>
                </a:cxn>
                <a:cxn ang="0">
                  <a:pos x="1446" y="36"/>
                </a:cxn>
                <a:cxn ang="0">
                  <a:pos x="1416" y="18"/>
                </a:cxn>
                <a:cxn ang="0">
                  <a:pos x="1380" y="6"/>
                </a:cxn>
                <a:cxn ang="0">
                  <a:pos x="1337" y="0"/>
                </a:cxn>
                <a:cxn ang="0">
                  <a:pos x="205" y="0"/>
                </a:cxn>
              </a:cxnLst>
              <a:rect l="0" t="0" r="r" b="b"/>
              <a:pathLst>
                <a:path w="1507" h="1008">
                  <a:moveTo>
                    <a:pt x="173" y="1"/>
                  </a:moveTo>
                  <a:lnTo>
                    <a:pt x="152" y="1"/>
                  </a:lnTo>
                  <a:lnTo>
                    <a:pt x="133" y="5"/>
                  </a:lnTo>
                  <a:lnTo>
                    <a:pt x="113" y="8"/>
                  </a:lnTo>
                  <a:lnTo>
                    <a:pt x="98" y="16"/>
                  </a:lnTo>
                  <a:lnTo>
                    <a:pt x="81" y="22"/>
                  </a:lnTo>
                  <a:lnTo>
                    <a:pt x="68" y="31"/>
                  </a:lnTo>
                  <a:lnTo>
                    <a:pt x="54" y="41"/>
                  </a:lnTo>
                  <a:lnTo>
                    <a:pt x="44" y="53"/>
                  </a:lnTo>
                  <a:lnTo>
                    <a:pt x="33" y="65"/>
                  </a:lnTo>
                  <a:lnTo>
                    <a:pt x="24" y="79"/>
                  </a:lnTo>
                  <a:lnTo>
                    <a:pt x="16" y="94"/>
                  </a:lnTo>
                  <a:lnTo>
                    <a:pt x="11" y="112"/>
                  </a:lnTo>
                  <a:lnTo>
                    <a:pt x="5" y="128"/>
                  </a:lnTo>
                  <a:lnTo>
                    <a:pt x="3" y="149"/>
                  </a:lnTo>
                  <a:lnTo>
                    <a:pt x="0" y="169"/>
                  </a:lnTo>
                  <a:lnTo>
                    <a:pt x="0" y="192"/>
                  </a:lnTo>
                  <a:lnTo>
                    <a:pt x="0" y="816"/>
                  </a:lnTo>
                  <a:lnTo>
                    <a:pt x="0" y="833"/>
                  </a:lnTo>
                  <a:lnTo>
                    <a:pt x="3" y="850"/>
                  </a:lnTo>
                  <a:lnTo>
                    <a:pt x="4" y="867"/>
                  </a:lnTo>
                  <a:lnTo>
                    <a:pt x="8" y="883"/>
                  </a:lnTo>
                  <a:lnTo>
                    <a:pt x="18" y="915"/>
                  </a:lnTo>
                  <a:lnTo>
                    <a:pt x="24" y="928"/>
                  </a:lnTo>
                  <a:lnTo>
                    <a:pt x="33" y="941"/>
                  </a:lnTo>
                  <a:lnTo>
                    <a:pt x="41" y="952"/>
                  </a:lnTo>
                  <a:lnTo>
                    <a:pt x="52" y="964"/>
                  </a:lnTo>
                  <a:lnTo>
                    <a:pt x="75" y="981"/>
                  </a:lnTo>
                  <a:lnTo>
                    <a:pt x="88" y="987"/>
                  </a:lnTo>
                  <a:lnTo>
                    <a:pt x="104" y="994"/>
                  </a:lnTo>
                  <a:lnTo>
                    <a:pt x="118" y="999"/>
                  </a:lnTo>
                  <a:lnTo>
                    <a:pt x="135" y="1003"/>
                  </a:lnTo>
                  <a:lnTo>
                    <a:pt x="153" y="1006"/>
                  </a:lnTo>
                  <a:lnTo>
                    <a:pt x="173" y="1008"/>
                  </a:lnTo>
                  <a:lnTo>
                    <a:pt x="205" y="1008"/>
                  </a:lnTo>
                  <a:lnTo>
                    <a:pt x="1315" y="1008"/>
                  </a:lnTo>
                  <a:lnTo>
                    <a:pt x="1324" y="1007"/>
                  </a:lnTo>
                  <a:lnTo>
                    <a:pt x="1335" y="1007"/>
                  </a:lnTo>
                  <a:lnTo>
                    <a:pt x="1356" y="1005"/>
                  </a:lnTo>
                  <a:lnTo>
                    <a:pt x="1364" y="1002"/>
                  </a:lnTo>
                  <a:lnTo>
                    <a:pt x="1374" y="1001"/>
                  </a:lnTo>
                  <a:lnTo>
                    <a:pt x="1382" y="999"/>
                  </a:lnTo>
                  <a:lnTo>
                    <a:pt x="1392" y="997"/>
                  </a:lnTo>
                  <a:lnTo>
                    <a:pt x="1399" y="994"/>
                  </a:lnTo>
                  <a:lnTo>
                    <a:pt x="1407" y="991"/>
                  </a:lnTo>
                  <a:lnTo>
                    <a:pt x="1414" y="988"/>
                  </a:lnTo>
                  <a:lnTo>
                    <a:pt x="1423" y="985"/>
                  </a:lnTo>
                  <a:lnTo>
                    <a:pt x="1429" y="981"/>
                  </a:lnTo>
                  <a:lnTo>
                    <a:pt x="1436" y="977"/>
                  </a:lnTo>
                  <a:lnTo>
                    <a:pt x="1442" y="972"/>
                  </a:lnTo>
                  <a:lnTo>
                    <a:pt x="1449" y="969"/>
                  </a:lnTo>
                  <a:lnTo>
                    <a:pt x="1460" y="957"/>
                  </a:lnTo>
                  <a:lnTo>
                    <a:pt x="1470" y="945"/>
                  </a:lnTo>
                  <a:lnTo>
                    <a:pt x="1473" y="937"/>
                  </a:lnTo>
                  <a:lnTo>
                    <a:pt x="1478" y="931"/>
                  </a:lnTo>
                  <a:lnTo>
                    <a:pt x="1482" y="924"/>
                  </a:lnTo>
                  <a:lnTo>
                    <a:pt x="1486" y="918"/>
                  </a:lnTo>
                  <a:lnTo>
                    <a:pt x="1489" y="910"/>
                  </a:lnTo>
                  <a:lnTo>
                    <a:pt x="1492" y="903"/>
                  </a:lnTo>
                  <a:lnTo>
                    <a:pt x="1498" y="886"/>
                  </a:lnTo>
                  <a:lnTo>
                    <a:pt x="1500" y="876"/>
                  </a:lnTo>
                  <a:lnTo>
                    <a:pt x="1502" y="868"/>
                  </a:lnTo>
                  <a:lnTo>
                    <a:pt x="1503" y="858"/>
                  </a:lnTo>
                  <a:lnTo>
                    <a:pt x="1506" y="850"/>
                  </a:lnTo>
                  <a:lnTo>
                    <a:pt x="1506" y="833"/>
                  </a:lnTo>
                  <a:lnTo>
                    <a:pt x="1507" y="816"/>
                  </a:lnTo>
                  <a:lnTo>
                    <a:pt x="1507" y="192"/>
                  </a:lnTo>
                  <a:lnTo>
                    <a:pt x="1506" y="168"/>
                  </a:lnTo>
                  <a:lnTo>
                    <a:pt x="1503" y="146"/>
                  </a:lnTo>
                  <a:lnTo>
                    <a:pt x="1500" y="126"/>
                  </a:lnTo>
                  <a:lnTo>
                    <a:pt x="1495" y="108"/>
                  </a:lnTo>
                  <a:lnTo>
                    <a:pt x="1488" y="90"/>
                  </a:lnTo>
                  <a:lnTo>
                    <a:pt x="1479" y="74"/>
                  </a:lnTo>
                  <a:lnTo>
                    <a:pt x="1470" y="60"/>
                  </a:lnTo>
                  <a:lnTo>
                    <a:pt x="1459" y="48"/>
                  </a:lnTo>
                  <a:lnTo>
                    <a:pt x="1446" y="36"/>
                  </a:lnTo>
                  <a:lnTo>
                    <a:pt x="1431" y="26"/>
                  </a:lnTo>
                  <a:lnTo>
                    <a:pt x="1416" y="18"/>
                  </a:lnTo>
                  <a:lnTo>
                    <a:pt x="1399" y="12"/>
                  </a:lnTo>
                  <a:lnTo>
                    <a:pt x="1380" y="6"/>
                  </a:lnTo>
                  <a:lnTo>
                    <a:pt x="1359" y="2"/>
                  </a:lnTo>
                  <a:lnTo>
                    <a:pt x="1337" y="0"/>
                  </a:lnTo>
                  <a:lnTo>
                    <a:pt x="1315" y="0"/>
                  </a:lnTo>
                  <a:lnTo>
                    <a:pt x="205" y="0"/>
                  </a:lnTo>
                  <a:lnTo>
                    <a:pt x="173" y="1"/>
                  </a:lnTo>
                  <a:close/>
                </a:path>
              </a:pathLst>
            </a:custGeom>
            <a:gradFill rotWithShape="1">
              <a:gsLst>
                <a:gs pos="0">
                  <a:srgbClr val="B5121B">
                    <a:gamma/>
                    <a:shade val="46275"/>
                    <a:invGamma/>
                  </a:srgbClr>
                </a:gs>
                <a:gs pos="50000">
                  <a:srgbClr val="B5121B">
                    <a:alpha val="39999"/>
                  </a:srgbClr>
                </a:gs>
                <a:gs pos="100000">
                  <a:srgbClr val="B5121B">
                    <a:gamma/>
                    <a:shade val="46275"/>
                    <a:invGamma/>
                  </a:srgbClr>
                </a:gs>
              </a:gsLst>
              <a:lin ang="5400000" scaled="1"/>
            </a:gradFill>
            <a:ln w="15875" cap="flat" cmpd="sng">
              <a:solidFill>
                <a:schemeClr val="accent1"/>
              </a:solidFill>
              <a:prstDash val="solid"/>
              <a:round/>
              <a:headEnd type="none" w="med" len="med"/>
              <a:tailEnd type="none" w="med" len="med"/>
            </a:ln>
            <a:effectLst/>
          </p:spPr>
          <p:txBody>
            <a:bodyPr tIns="0" bIns="0" anchor="ctr"/>
            <a:lstStyle/>
            <a:p>
              <a:endParaRPr lang="en-US" sz="1400"/>
            </a:p>
          </p:txBody>
        </p:sp>
        <p:sp>
          <p:nvSpPr>
            <p:cNvPr id="86" name="Rectangle 85"/>
            <p:cNvSpPr>
              <a:spLocks noChangeArrowheads="1"/>
            </p:cNvSpPr>
            <p:nvPr/>
          </p:nvSpPr>
          <p:spPr bwMode="auto">
            <a:xfrm>
              <a:off x="4814651" y="2717994"/>
              <a:ext cx="368520" cy="161476"/>
            </a:xfrm>
            <a:prstGeom prst="rect">
              <a:avLst/>
            </a:prstGeom>
            <a:noFill/>
            <a:ln w="9525">
              <a:noFill/>
              <a:miter lim="800000"/>
              <a:headEnd/>
              <a:tailEnd/>
            </a:ln>
          </p:spPr>
          <p:txBody>
            <a:bodyPr wrap="none" lIns="0" tIns="0" rIns="0" bIns="0">
              <a:spAutoFit/>
            </a:bodyPr>
            <a:lstStyle/>
            <a:p>
              <a:pPr marL="354013" indent="-354013" defTabSz="941388"/>
              <a:r>
                <a:rPr lang="en-US" sz="1100" b="1" dirty="0">
                  <a:solidFill>
                    <a:schemeClr val="bg1"/>
                  </a:solidFill>
                </a:rPr>
                <a:t>8 </a:t>
              </a:r>
              <a:r>
                <a:rPr lang="en-US" sz="1100" b="1" dirty="0" err="1">
                  <a:solidFill>
                    <a:schemeClr val="bg1"/>
                  </a:solidFill>
                </a:rPr>
                <a:t>Gb</a:t>
              </a:r>
              <a:r>
                <a:rPr lang="en-US" sz="1100" b="1" dirty="0">
                  <a:solidFill>
                    <a:schemeClr val="bg1"/>
                  </a:solidFill>
                </a:rPr>
                <a:t>/s</a:t>
              </a:r>
              <a:endParaRPr lang="en-US" sz="2800" dirty="0">
                <a:solidFill>
                  <a:schemeClr val="bg1"/>
                </a:solidFill>
              </a:endParaRPr>
            </a:p>
          </p:txBody>
        </p:sp>
        <p:sp>
          <p:nvSpPr>
            <p:cNvPr id="87" name="Freeform 86"/>
            <p:cNvSpPr>
              <a:spLocks/>
            </p:cNvSpPr>
            <p:nvPr/>
          </p:nvSpPr>
          <p:spPr bwMode="auto">
            <a:xfrm>
              <a:off x="2475100" y="1405273"/>
              <a:ext cx="3697096" cy="390871"/>
            </a:xfrm>
            <a:custGeom>
              <a:avLst/>
              <a:gdLst/>
              <a:ahLst/>
              <a:cxnLst>
                <a:cxn ang="0">
                  <a:pos x="6623" y="169"/>
                </a:cxn>
                <a:cxn ang="0">
                  <a:pos x="6617" y="126"/>
                </a:cxn>
                <a:cxn ang="0">
                  <a:pos x="6605" y="90"/>
                </a:cxn>
                <a:cxn ang="0">
                  <a:pos x="6587" y="60"/>
                </a:cxn>
                <a:cxn ang="0">
                  <a:pos x="6563" y="36"/>
                </a:cxn>
                <a:cxn ang="0">
                  <a:pos x="6533" y="18"/>
                </a:cxn>
                <a:cxn ang="0">
                  <a:pos x="6497" y="6"/>
                </a:cxn>
                <a:cxn ang="0">
                  <a:pos x="6455" y="0"/>
                </a:cxn>
                <a:cxn ang="0">
                  <a:pos x="192" y="0"/>
                </a:cxn>
                <a:cxn ang="0">
                  <a:pos x="147" y="3"/>
                </a:cxn>
                <a:cxn ang="0">
                  <a:pos x="108" y="12"/>
                </a:cxn>
                <a:cxn ang="0">
                  <a:pos x="75" y="27"/>
                </a:cxn>
                <a:cxn ang="0">
                  <a:pos x="48" y="48"/>
                </a:cxn>
                <a:cxn ang="0">
                  <a:pos x="27" y="75"/>
                </a:cxn>
                <a:cxn ang="0">
                  <a:pos x="12" y="108"/>
                </a:cxn>
                <a:cxn ang="0">
                  <a:pos x="3" y="147"/>
                </a:cxn>
                <a:cxn ang="0">
                  <a:pos x="0" y="193"/>
                </a:cxn>
                <a:cxn ang="0">
                  <a:pos x="0" y="695"/>
                </a:cxn>
                <a:cxn ang="0">
                  <a:pos x="6" y="737"/>
                </a:cxn>
                <a:cxn ang="0">
                  <a:pos x="18" y="773"/>
                </a:cxn>
                <a:cxn ang="0">
                  <a:pos x="36" y="803"/>
                </a:cxn>
                <a:cxn ang="0">
                  <a:pos x="60" y="827"/>
                </a:cxn>
                <a:cxn ang="0">
                  <a:pos x="90" y="845"/>
                </a:cxn>
                <a:cxn ang="0">
                  <a:pos x="126" y="857"/>
                </a:cxn>
                <a:cxn ang="0">
                  <a:pos x="168" y="863"/>
                </a:cxn>
                <a:cxn ang="0">
                  <a:pos x="6432" y="865"/>
                </a:cxn>
                <a:cxn ang="0">
                  <a:pos x="6443" y="863"/>
                </a:cxn>
                <a:cxn ang="0">
                  <a:pos x="6476" y="861"/>
                </a:cxn>
                <a:cxn ang="0">
                  <a:pos x="6491" y="857"/>
                </a:cxn>
                <a:cxn ang="0">
                  <a:pos x="6516" y="853"/>
                </a:cxn>
                <a:cxn ang="0">
                  <a:pos x="6540" y="841"/>
                </a:cxn>
                <a:cxn ang="0">
                  <a:pos x="6548" y="837"/>
                </a:cxn>
                <a:cxn ang="0">
                  <a:pos x="6565" y="824"/>
                </a:cxn>
                <a:cxn ang="0">
                  <a:pos x="6576" y="817"/>
                </a:cxn>
                <a:cxn ang="0">
                  <a:pos x="6583" y="806"/>
                </a:cxn>
                <a:cxn ang="0">
                  <a:pos x="6596" y="789"/>
                </a:cxn>
                <a:cxn ang="0">
                  <a:pos x="6600" y="781"/>
                </a:cxn>
                <a:cxn ang="0">
                  <a:pos x="6612" y="757"/>
                </a:cxn>
                <a:cxn ang="0">
                  <a:pos x="6617" y="731"/>
                </a:cxn>
                <a:cxn ang="0">
                  <a:pos x="6620" y="717"/>
                </a:cxn>
                <a:cxn ang="0">
                  <a:pos x="6623" y="683"/>
                </a:cxn>
                <a:cxn ang="0">
                  <a:pos x="6624" y="673"/>
                </a:cxn>
              </a:cxnLst>
              <a:rect l="0" t="0" r="r" b="b"/>
              <a:pathLst>
                <a:path w="6624" h="865">
                  <a:moveTo>
                    <a:pt x="6624" y="193"/>
                  </a:moveTo>
                  <a:lnTo>
                    <a:pt x="6623" y="169"/>
                  </a:lnTo>
                  <a:lnTo>
                    <a:pt x="6620" y="147"/>
                  </a:lnTo>
                  <a:lnTo>
                    <a:pt x="6617" y="126"/>
                  </a:lnTo>
                  <a:lnTo>
                    <a:pt x="6612" y="108"/>
                  </a:lnTo>
                  <a:lnTo>
                    <a:pt x="6605" y="90"/>
                  </a:lnTo>
                  <a:lnTo>
                    <a:pt x="6596" y="75"/>
                  </a:lnTo>
                  <a:lnTo>
                    <a:pt x="6587" y="60"/>
                  </a:lnTo>
                  <a:lnTo>
                    <a:pt x="6576" y="48"/>
                  </a:lnTo>
                  <a:lnTo>
                    <a:pt x="6563" y="36"/>
                  </a:lnTo>
                  <a:lnTo>
                    <a:pt x="6548" y="27"/>
                  </a:lnTo>
                  <a:lnTo>
                    <a:pt x="6533" y="18"/>
                  </a:lnTo>
                  <a:lnTo>
                    <a:pt x="6516" y="12"/>
                  </a:lnTo>
                  <a:lnTo>
                    <a:pt x="6497" y="6"/>
                  </a:lnTo>
                  <a:lnTo>
                    <a:pt x="6476" y="3"/>
                  </a:lnTo>
                  <a:lnTo>
                    <a:pt x="6455" y="0"/>
                  </a:lnTo>
                  <a:lnTo>
                    <a:pt x="6432" y="0"/>
                  </a:lnTo>
                  <a:lnTo>
                    <a:pt x="192" y="0"/>
                  </a:lnTo>
                  <a:lnTo>
                    <a:pt x="168" y="0"/>
                  </a:lnTo>
                  <a:lnTo>
                    <a:pt x="147" y="3"/>
                  </a:lnTo>
                  <a:lnTo>
                    <a:pt x="126" y="6"/>
                  </a:lnTo>
                  <a:lnTo>
                    <a:pt x="108" y="12"/>
                  </a:lnTo>
                  <a:lnTo>
                    <a:pt x="90" y="18"/>
                  </a:lnTo>
                  <a:lnTo>
                    <a:pt x="75" y="27"/>
                  </a:lnTo>
                  <a:lnTo>
                    <a:pt x="60" y="36"/>
                  </a:lnTo>
                  <a:lnTo>
                    <a:pt x="48" y="48"/>
                  </a:lnTo>
                  <a:lnTo>
                    <a:pt x="36" y="60"/>
                  </a:lnTo>
                  <a:lnTo>
                    <a:pt x="27" y="75"/>
                  </a:lnTo>
                  <a:lnTo>
                    <a:pt x="18" y="90"/>
                  </a:lnTo>
                  <a:lnTo>
                    <a:pt x="12" y="108"/>
                  </a:lnTo>
                  <a:lnTo>
                    <a:pt x="6" y="126"/>
                  </a:lnTo>
                  <a:lnTo>
                    <a:pt x="3" y="147"/>
                  </a:lnTo>
                  <a:lnTo>
                    <a:pt x="0" y="169"/>
                  </a:lnTo>
                  <a:lnTo>
                    <a:pt x="0" y="193"/>
                  </a:lnTo>
                  <a:lnTo>
                    <a:pt x="0" y="673"/>
                  </a:lnTo>
                  <a:lnTo>
                    <a:pt x="0" y="695"/>
                  </a:lnTo>
                  <a:lnTo>
                    <a:pt x="3" y="717"/>
                  </a:lnTo>
                  <a:lnTo>
                    <a:pt x="6" y="737"/>
                  </a:lnTo>
                  <a:lnTo>
                    <a:pt x="12" y="757"/>
                  </a:lnTo>
                  <a:lnTo>
                    <a:pt x="18" y="773"/>
                  </a:lnTo>
                  <a:lnTo>
                    <a:pt x="27" y="789"/>
                  </a:lnTo>
                  <a:lnTo>
                    <a:pt x="36" y="803"/>
                  </a:lnTo>
                  <a:lnTo>
                    <a:pt x="48" y="817"/>
                  </a:lnTo>
                  <a:lnTo>
                    <a:pt x="60" y="827"/>
                  </a:lnTo>
                  <a:lnTo>
                    <a:pt x="75" y="837"/>
                  </a:lnTo>
                  <a:lnTo>
                    <a:pt x="90" y="845"/>
                  </a:lnTo>
                  <a:lnTo>
                    <a:pt x="108" y="853"/>
                  </a:lnTo>
                  <a:lnTo>
                    <a:pt x="126" y="857"/>
                  </a:lnTo>
                  <a:lnTo>
                    <a:pt x="147" y="861"/>
                  </a:lnTo>
                  <a:lnTo>
                    <a:pt x="168" y="863"/>
                  </a:lnTo>
                  <a:lnTo>
                    <a:pt x="192" y="865"/>
                  </a:lnTo>
                  <a:lnTo>
                    <a:pt x="6432" y="865"/>
                  </a:lnTo>
                  <a:lnTo>
                    <a:pt x="6437" y="863"/>
                  </a:lnTo>
                  <a:lnTo>
                    <a:pt x="6443" y="863"/>
                  </a:lnTo>
                  <a:lnTo>
                    <a:pt x="6455" y="863"/>
                  </a:lnTo>
                  <a:lnTo>
                    <a:pt x="6476" y="861"/>
                  </a:lnTo>
                  <a:lnTo>
                    <a:pt x="6486" y="859"/>
                  </a:lnTo>
                  <a:lnTo>
                    <a:pt x="6491" y="857"/>
                  </a:lnTo>
                  <a:lnTo>
                    <a:pt x="6497" y="857"/>
                  </a:lnTo>
                  <a:lnTo>
                    <a:pt x="6516" y="853"/>
                  </a:lnTo>
                  <a:lnTo>
                    <a:pt x="6533" y="845"/>
                  </a:lnTo>
                  <a:lnTo>
                    <a:pt x="6540" y="841"/>
                  </a:lnTo>
                  <a:lnTo>
                    <a:pt x="6544" y="838"/>
                  </a:lnTo>
                  <a:lnTo>
                    <a:pt x="6548" y="837"/>
                  </a:lnTo>
                  <a:lnTo>
                    <a:pt x="6563" y="827"/>
                  </a:lnTo>
                  <a:lnTo>
                    <a:pt x="6565" y="824"/>
                  </a:lnTo>
                  <a:lnTo>
                    <a:pt x="6569" y="821"/>
                  </a:lnTo>
                  <a:lnTo>
                    <a:pt x="6576" y="817"/>
                  </a:lnTo>
                  <a:lnTo>
                    <a:pt x="6581" y="809"/>
                  </a:lnTo>
                  <a:lnTo>
                    <a:pt x="6583" y="806"/>
                  </a:lnTo>
                  <a:lnTo>
                    <a:pt x="6587" y="803"/>
                  </a:lnTo>
                  <a:lnTo>
                    <a:pt x="6596" y="789"/>
                  </a:lnTo>
                  <a:lnTo>
                    <a:pt x="6598" y="784"/>
                  </a:lnTo>
                  <a:lnTo>
                    <a:pt x="6600" y="781"/>
                  </a:lnTo>
                  <a:lnTo>
                    <a:pt x="6605" y="773"/>
                  </a:lnTo>
                  <a:lnTo>
                    <a:pt x="6612" y="757"/>
                  </a:lnTo>
                  <a:lnTo>
                    <a:pt x="6617" y="737"/>
                  </a:lnTo>
                  <a:lnTo>
                    <a:pt x="6617" y="731"/>
                  </a:lnTo>
                  <a:lnTo>
                    <a:pt x="6618" y="727"/>
                  </a:lnTo>
                  <a:lnTo>
                    <a:pt x="6620" y="717"/>
                  </a:lnTo>
                  <a:lnTo>
                    <a:pt x="6623" y="695"/>
                  </a:lnTo>
                  <a:lnTo>
                    <a:pt x="6623" y="683"/>
                  </a:lnTo>
                  <a:lnTo>
                    <a:pt x="6623" y="677"/>
                  </a:lnTo>
                  <a:lnTo>
                    <a:pt x="6624" y="673"/>
                  </a:lnTo>
                  <a:lnTo>
                    <a:pt x="6624" y="193"/>
                  </a:lnTo>
                  <a:close/>
                </a:path>
              </a:pathLst>
            </a:custGeom>
            <a:gradFill rotWithShape="1">
              <a:gsLst>
                <a:gs pos="0">
                  <a:srgbClr val="B5121B">
                    <a:gamma/>
                    <a:shade val="46275"/>
                    <a:invGamma/>
                  </a:srgbClr>
                </a:gs>
                <a:gs pos="50000">
                  <a:srgbClr val="B5121B">
                    <a:alpha val="70000"/>
                  </a:srgbClr>
                </a:gs>
                <a:gs pos="100000">
                  <a:srgbClr val="B5121B">
                    <a:gamma/>
                    <a:shade val="46275"/>
                    <a:invGamma/>
                  </a:srgbClr>
                </a:gs>
              </a:gsLst>
              <a:lin ang="5400000" scaled="1"/>
            </a:gradFill>
            <a:ln w="15875" cap="flat" cmpd="sng">
              <a:solidFill>
                <a:schemeClr val="accent1"/>
              </a:solidFill>
              <a:prstDash val="solid"/>
              <a:round/>
              <a:headEnd type="none" w="med" len="med"/>
              <a:tailEnd type="none" w="med" len="med"/>
            </a:ln>
            <a:effectLst/>
          </p:spPr>
          <p:txBody>
            <a:bodyPr tIns="0" bIns="0" anchor="ctr"/>
            <a:lstStyle/>
            <a:p>
              <a:endParaRPr lang="en-US" sz="1400"/>
            </a:p>
          </p:txBody>
        </p:sp>
        <p:sp>
          <p:nvSpPr>
            <p:cNvPr id="88" name="Rectangle 346"/>
            <p:cNvSpPr>
              <a:spLocks noChangeArrowheads="1"/>
            </p:cNvSpPr>
            <p:nvPr/>
          </p:nvSpPr>
          <p:spPr bwMode="auto">
            <a:xfrm>
              <a:off x="3182923" y="1523531"/>
              <a:ext cx="1708035" cy="161476"/>
            </a:xfrm>
            <a:prstGeom prst="rect">
              <a:avLst/>
            </a:prstGeom>
            <a:noFill/>
            <a:ln w="9525">
              <a:noFill/>
              <a:miter lim="800000"/>
              <a:headEnd/>
              <a:tailEnd/>
            </a:ln>
          </p:spPr>
          <p:txBody>
            <a:bodyPr wrap="none" lIns="0" tIns="0" rIns="0" bIns="0">
              <a:spAutoFit/>
            </a:bodyPr>
            <a:lstStyle/>
            <a:p>
              <a:pPr marL="354013" indent="-354013" defTabSz="941388"/>
              <a:r>
                <a:rPr lang="en-US" sz="1100" b="1" dirty="0">
                  <a:solidFill>
                    <a:schemeClr val="bg1"/>
                  </a:solidFill>
                </a:rPr>
                <a:t>Upper Layer Protocol Mapping</a:t>
              </a:r>
              <a:endParaRPr lang="en-US" sz="2800" dirty="0">
                <a:solidFill>
                  <a:schemeClr val="bg1"/>
                </a:solidFill>
              </a:endParaRPr>
            </a:p>
          </p:txBody>
        </p:sp>
      </p:grpSp>
      <p:graphicFrame>
        <p:nvGraphicFramePr>
          <p:cNvPr id="89" name="Table Placeholder 9"/>
          <p:cNvGraphicFramePr>
            <a:graphicFrameLocks/>
          </p:cNvGraphicFramePr>
          <p:nvPr>
            <p:extLst>
              <p:ext uri="{D42A27DB-BD31-4B8C-83A1-F6EECF244321}">
                <p14:modId xmlns:p14="http://schemas.microsoft.com/office/powerpoint/2010/main" val="4283135855"/>
              </p:ext>
            </p:extLst>
          </p:nvPr>
        </p:nvGraphicFramePr>
        <p:xfrm>
          <a:off x="1482904" y="3868582"/>
          <a:ext cx="7395303" cy="1569720"/>
        </p:xfrm>
        <a:graphic>
          <a:graphicData uri="http://schemas.openxmlformats.org/drawingml/2006/table">
            <a:tbl>
              <a:tblPr firstRow="1" bandRow="1">
                <a:tableStyleId>{5C22544A-7EE6-4342-B048-85BDC9FD1C3A}</a:tableStyleId>
              </a:tblPr>
              <a:tblGrid>
                <a:gridCol w="990600"/>
                <a:gridCol w="1828800"/>
                <a:gridCol w="4575903"/>
              </a:tblGrid>
              <a:tr h="177800">
                <a:tc>
                  <a:txBody>
                    <a:bodyPr/>
                    <a:lstStyle/>
                    <a:p>
                      <a:pPr marL="0" marR="0" lvl="0" indent="0" algn="l" defTabSz="914400" rtl="0" eaLnBrk="1" fontAlgn="base" latinLnBrk="0" hangingPunct="1">
                        <a:lnSpc>
                          <a:spcPct val="100000"/>
                        </a:lnSpc>
                        <a:spcBef>
                          <a:spcPct val="50000"/>
                        </a:spcBef>
                        <a:spcAft>
                          <a:spcPct val="0"/>
                        </a:spcAft>
                        <a:buClr>
                          <a:srgbClr val="003580"/>
                        </a:buClr>
                        <a:buSzTx/>
                        <a:buFont typeface="Wingdings" pitchFamily="2" charset="2"/>
                        <a:buNone/>
                        <a:tabLst>
                          <a:tab pos="6985000" algn="l"/>
                          <a:tab pos="7185025" algn="l"/>
                          <a:tab pos="7837488" algn="l"/>
                        </a:tabLst>
                      </a:pPr>
                      <a:r>
                        <a:rPr lang="en-US" sz="1200" b="1" kern="1200" dirty="0" smtClean="0">
                          <a:solidFill>
                            <a:schemeClr val="lt1"/>
                          </a:solidFill>
                          <a:latin typeface="+mn-lt"/>
                          <a:ea typeface="+mn-ea"/>
                          <a:cs typeface="+mn-cs"/>
                        </a:rPr>
                        <a:t>FC Layer</a:t>
                      </a:r>
                    </a:p>
                  </a:txBody>
                  <a:tcPr anchor="ctr" horzOverflow="overflow"/>
                </a:tc>
                <a:tc>
                  <a:txBody>
                    <a:bodyPr/>
                    <a:lstStyle/>
                    <a:p>
                      <a:pPr marL="0" marR="0" lvl="0" indent="0" algn="l" defTabSz="914400" rtl="0" eaLnBrk="1" fontAlgn="base" latinLnBrk="0" hangingPunct="1">
                        <a:lnSpc>
                          <a:spcPct val="100000"/>
                        </a:lnSpc>
                        <a:spcBef>
                          <a:spcPct val="50000"/>
                        </a:spcBef>
                        <a:spcAft>
                          <a:spcPct val="0"/>
                        </a:spcAft>
                        <a:buClr>
                          <a:srgbClr val="003580"/>
                        </a:buClr>
                        <a:buSzTx/>
                        <a:buFont typeface="Wingdings" pitchFamily="2" charset="2"/>
                        <a:buNone/>
                        <a:tabLst>
                          <a:tab pos="6985000" algn="l"/>
                          <a:tab pos="7185025" algn="l"/>
                          <a:tab pos="7837488" algn="l"/>
                        </a:tabLst>
                      </a:pPr>
                      <a:r>
                        <a:rPr lang="en-US" sz="1200" b="1" kern="1200" dirty="0" smtClean="0">
                          <a:solidFill>
                            <a:schemeClr val="lt1"/>
                          </a:solidFill>
                          <a:latin typeface="+mn-lt"/>
                          <a:ea typeface="+mn-ea"/>
                          <a:cs typeface="+mn-cs"/>
                        </a:rPr>
                        <a:t>Function</a:t>
                      </a:r>
                    </a:p>
                  </a:txBody>
                  <a:tcPr anchor="ctr" horzOverflow="overflow"/>
                </a:tc>
                <a:tc>
                  <a:txBody>
                    <a:bodyPr/>
                    <a:lstStyle/>
                    <a:p>
                      <a:pPr marL="0" marR="0" lvl="0" indent="0" algn="l" defTabSz="914400" rtl="0" eaLnBrk="1" fontAlgn="base" latinLnBrk="0" hangingPunct="1">
                        <a:lnSpc>
                          <a:spcPct val="100000"/>
                        </a:lnSpc>
                        <a:spcBef>
                          <a:spcPct val="50000"/>
                        </a:spcBef>
                        <a:spcAft>
                          <a:spcPct val="0"/>
                        </a:spcAft>
                        <a:buClr>
                          <a:srgbClr val="003580"/>
                        </a:buClr>
                        <a:buSzTx/>
                        <a:buFont typeface="Wingdings" pitchFamily="2" charset="2"/>
                        <a:buNone/>
                        <a:tabLst>
                          <a:tab pos="6985000" algn="l"/>
                          <a:tab pos="7185025" algn="l"/>
                          <a:tab pos="7837488" algn="l"/>
                        </a:tabLst>
                      </a:pPr>
                      <a:r>
                        <a:rPr lang="en-US" sz="1200" b="1" kern="1200" dirty="0" smtClean="0">
                          <a:solidFill>
                            <a:schemeClr val="lt1"/>
                          </a:solidFill>
                          <a:latin typeface="+mn-lt"/>
                          <a:ea typeface="+mn-ea"/>
                          <a:cs typeface="+mn-cs"/>
                        </a:rPr>
                        <a:t>Features Specified by FC Layer</a:t>
                      </a:r>
                    </a:p>
                  </a:txBody>
                  <a:tcPr anchor="ctr" horzOverflow="overflow"/>
                </a:tc>
              </a:tr>
              <a:tr h="177800">
                <a:tc>
                  <a:txBody>
                    <a:bodyPr/>
                    <a:lstStyle/>
                    <a:p>
                      <a:pPr marL="0" marR="0" lvl="0" indent="0" algn="l" defTabSz="890588" rtl="0" eaLnBrk="0" fontAlgn="base" latinLnBrk="0" hangingPunct="0">
                        <a:lnSpc>
                          <a:spcPct val="100000"/>
                        </a:lnSpc>
                        <a:spcBef>
                          <a:spcPct val="50000"/>
                        </a:spcBef>
                        <a:spcAft>
                          <a:spcPct val="0"/>
                        </a:spcAft>
                        <a:buClr>
                          <a:srgbClr val="003580"/>
                        </a:buClr>
                        <a:buSzTx/>
                        <a:buFont typeface="Wingdings" pitchFamily="2" charset="2"/>
                        <a:buNone/>
                        <a:tabLst>
                          <a:tab pos="6985000" algn="l"/>
                          <a:tab pos="7185025" algn="l"/>
                          <a:tab pos="7837488" algn="l"/>
                        </a:tabLst>
                      </a:pPr>
                      <a:r>
                        <a:rPr lang="en-US" sz="1100" kern="1200" dirty="0" smtClean="0">
                          <a:solidFill>
                            <a:schemeClr val="dk1"/>
                          </a:solidFill>
                          <a:latin typeface="+mn-lt"/>
                          <a:ea typeface="+mn-ea"/>
                          <a:cs typeface="+mn-cs"/>
                        </a:rPr>
                        <a:t>FC-4</a:t>
                      </a:r>
                    </a:p>
                  </a:txBody>
                  <a:tcPr anchor="ctr" horzOverflow="overflow"/>
                </a:tc>
                <a:tc>
                  <a:txBody>
                    <a:bodyPr/>
                    <a:lstStyle/>
                    <a:p>
                      <a:pPr marL="91440" marR="0" lvl="0" indent="0" algn="l" defTabSz="890588" rtl="0" eaLnBrk="0" fontAlgn="base" latinLnBrk="0" hangingPunct="0">
                        <a:lnSpc>
                          <a:spcPct val="100000"/>
                        </a:lnSpc>
                        <a:spcBef>
                          <a:spcPct val="50000"/>
                        </a:spcBef>
                        <a:spcAft>
                          <a:spcPct val="0"/>
                        </a:spcAft>
                        <a:buClr>
                          <a:srgbClr val="003580"/>
                        </a:buClr>
                        <a:buSzTx/>
                        <a:buFont typeface="Wingdings" pitchFamily="2" charset="2"/>
                        <a:buNone/>
                        <a:tabLst>
                          <a:tab pos="6985000" algn="l"/>
                          <a:tab pos="7185025" algn="l"/>
                          <a:tab pos="7837488" algn="l"/>
                        </a:tabLst>
                      </a:pPr>
                      <a:r>
                        <a:rPr lang="en-US" sz="1100" kern="1200" dirty="0" smtClean="0">
                          <a:solidFill>
                            <a:schemeClr val="dk1"/>
                          </a:solidFill>
                          <a:latin typeface="+mn-lt"/>
                          <a:ea typeface="+mn-ea"/>
                          <a:cs typeface="+mn-cs"/>
                        </a:rPr>
                        <a:t>Mapping interface</a:t>
                      </a:r>
                    </a:p>
                  </a:txBody>
                  <a:tcPr anchor="ctr" horzOverflow="overflow"/>
                </a:tc>
                <a:tc>
                  <a:txBody>
                    <a:bodyPr/>
                    <a:lstStyle/>
                    <a:p>
                      <a:pPr marL="91440" marR="0" lvl="0" indent="0" algn="l" defTabSz="890588" rtl="0" eaLnBrk="0" fontAlgn="base" latinLnBrk="0" hangingPunct="0">
                        <a:lnSpc>
                          <a:spcPct val="100000"/>
                        </a:lnSpc>
                        <a:spcBef>
                          <a:spcPct val="50000"/>
                        </a:spcBef>
                        <a:spcAft>
                          <a:spcPct val="0"/>
                        </a:spcAft>
                        <a:buClr>
                          <a:srgbClr val="003580"/>
                        </a:buClr>
                        <a:buSzTx/>
                        <a:buFont typeface="Wingdings" pitchFamily="2" charset="2"/>
                        <a:buNone/>
                        <a:tabLst>
                          <a:tab pos="6985000" algn="l"/>
                          <a:tab pos="7185025" algn="l"/>
                          <a:tab pos="7837488" algn="l"/>
                        </a:tabLst>
                      </a:pPr>
                      <a:r>
                        <a:rPr lang="en-US" sz="1100" kern="1200" dirty="0" smtClean="0">
                          <a:solidFill>
                            <a:schemeClr val="dk1"/>
                          </a:solidFill>
                          <a:latin typeface="+mn-lt"/>
                          <a:ea typeface="+mn-ea"/>
                          <a:cs typeface="+mn-cs"/>
                        </a:rPr>
                        <a:t>Mapping upper layer protocol (e.g. SCSI) to lower FC layers</a:t>
                      </a:r>
                    </a:p>
                  </a:txBody>
                  <a:tcPr anchor="ctr" horzOverflow="overflow"/>
                </a:tc>
              </a:tr>
              <a:tr h="177800">
                <a:tc>
                  <a:txBody>
                    <a:bodyPr/>
                    <a:lstStyle/>
                    <a:p>
                      <a:pPr marL="0" marR="0" lvl="0" indent="0" algn="l" defTabSz="890588" rtl="0" eaLnBrk="0" fontAlgn="base" latinLnBrk="0" hangingPunct="0">
                        <a:lnSpc>
                          <a:spcPct val="100000"/>
                        </a:lnSpc>
                        <a:spcBef>
                          <a:spcPct val="50000"/>
                        </a:spcBef>
                        <a:spcAft>
                          <a:spcPct val="0"/>
                        </a:spcAft>
                        <a:buClr>
                          <a:srgbClr val="003580"/>
                        </a:buClr>
                        <a:buSzTx/>
                        <a:buFont typeface="Wingdings" pitchFamily="2" charset="2"/>
                        <a:buNone/>
                        <a:tabLst>
                          <a:tab pos="6985000" algn="l"/>
                          <a:tab pos="7185025" algn="l"/>
                          <a:tab pos="7837488" algn="l"/>
                        </a:tabLst>
                      </a:pPr>
                      <a:r>
                        <a:rPr lang="en-US" sz="1100" kern="1200" dirty="0" smtClean="0">
                          <a:solidFill>
                            <a:schemeClr val="dk1"/>
                          </a:solidFill>
                          <a:latin typeface="+mn-lt"/>
                          <a:ea typeface="+mn-ea"/>
                          <a:cs typeface="+mn-cs"/>
                        </a:rPr>
                        <a:t>FC-3</a:t>
                      </a:r>
                    </a:p>
                  </a:txBody>
                  <a:tcPr anchor="ctr" horzOverflow="overflow"/>
                </a:tc>
                <a:tc>
                  <a:txBody>
                    <a:bodyPr/>
                    <a:lstStyle/>
                    <a:p>
                      <a:pPr marL="91440" marR="0" lvl="0" indent="0" algn="l" defTabSz="890588" rtl="0" eaLnBrk="0" fontAlgn="base" latinLnBrk="0" hangingPunct="0">
                        <a:lnSpc>
                          <a:spcPct val="100000"/>
                        </a:lnSpc>
                        <a:spcBef>
                          <a:spcPct val="50000"/>
                        </a:spcBef>
                        <a:spcAft>
                          <a:spcPct val="0"/>
                        </a:spcAft>
                        <a:buClr>
                          <a:srgbClr val="003580"/>
                        </a:buClr>
                        <a:buSzTx/>
                        <a:buFont typeface="Wingdings" pitchFamily="2" charset="2"/>
                        <a:buNone/>
                        <a:tabLst>
                          <a:tab pos="6985000" algn="l"/>
                          <a:tab pos="7185025" algn="l"/>
                          <a:tab pos="7837488" algn="l"/>
                        </a:tabLst>
                      </a:pPr>
                      <a:r>
                        <a:rPr lang="en-US" sz="1100" kern="1200" dirty="0" smtClean="0">
                          <a:solidFill>
                            <a:schemeClr val="dk1"/>
                          </a:solidFill>
                          <a:latin typeface="+mn-lt"/>
                          <a:ea typeface="+mn-ea"/>
                          <a:cs typeface="+mn-cs"/>
                        </a:rPr>
                        <a:t>Common services</a:t>
                      </a:r>
                    </a:p>
                  </a:txBody>
                  <a:tcPr anchor="ctr" horzOverflow="overflow"/>
                </a:tc>
                <a:tc>
                  <a:txBody>
                    <a:bodyPr/>
                    <a:lstStyle/>
                    <a:p>
                      <a:pPr marL="91440" marR="0" lvl="0" indent="0" algn="l" defTabSz="890588" rtl="0" eaLnBrk="0" fontAlgn="base" latinLnBrk="0" hangingPunct="0">
                        <a:lnSpc>
                          <a:spcPct val="100000"/>
                        </a:lnSpc>
                        <a:spcBef>
                          <a:spcPct val="50000"/>
                        </a:spcBef>
                        <a:spcAft>
                          <a:spcPct val="0"/>
                        </a:spcAft>
                        <a:buClr>
                          <a:srgbClr val="003580"/>
                        </a:buClr>
                        <a:buSzTx/>
                        <a:buFont typeface="Wingdings" pitchFamily="2" charset="2"/>
                        <a:buNone/>
                        <a:tabLst>
                          <a:tab pos="6985000" algn="l"/>
                          <a:tab pos="7185025" algn="l"/>
                          <a:tab pos="7837488" algn="l"/>
                        </a:tabLst>
                      </a:pPr>
                      <a:r>
                        <a:rPr lang="en-US" sz="1100" kern="1200" dirty="0" smtClean="0">
                          <a:solidFill>
                            <a:schemeClr val="dk1"/>
                          </a:solidFill>
                          <a:latin typeface="+mn-lt"/>
                          <a:ea typeface="+mn-ea"/>
                          <a:cs typeface="+mn-cs"/>
                        </a:rPr>
                        <a:t>Not implemented</a:t>
                      </a:r>
                    </a:p>
                  </a:txBody>
                  <a:tcPr anchor="ctr" horzOverflow="overflow"/>
                </a:tc>
              </a:tr>
              <a:tr h="177800">
                <a:tc>
                  <a:txBody>
                    <a:bodyPr/>
                    <a:lstStyle/>
                    <a:p>
                      <a:pPr marL="0" marR="0" lvl="0" indent="0" algn="l" defTabSz="890588" rtl="0" eaLnBrk="0" fontAlgn="base" latinLnBrk="0" hangingPunct="0">
                        <a:lnSpc>
                          <a:spcPct val="100000"/>
                        </a:lnSpc>
                        <a:spcBef>
                          <a:spcPct val="50000"/>
                        </a:spcBef>
                        <a:spcAft>
                          <a:spcPct val="0"/>
                        </a:spcAft>
                        <a:buClr>
                          <a:srgbClr val="003580"/>
                        </a:buClr>
                        <a:buSzTx/>
                        <a:buFont typeface="Wingdings" pitchFamily="2" charset="2"/>
                        <a:buNone/>
                        <a:tabLst>
                          <a:tab pos="6985000" algn="l"/>
                          <a:tab pos="7185025" algn="l"/>
                          <a:tab pos="7837488" algn="l"/>
                        </a:tabLst>
                      </a:pPr>
                      <a:r>
                        <a:rPr lang="en-US" sz="1100" kern="1200" dirty="0" smtClean="0">
                          <a:solidFill>
                            <a:schemeClr val="dk1"/>
                          </a:solidFill>
                          <a:latin typeface="+mn-lt"/>
                          <a:ea typeface="+mn-ea"/>
                          <a:cs typeface="+mn-cs"/>
                        </a:rPr>
                        <a:t>FC-2</a:t>
                      </a:r>
                    </a:p>
                  </a:txBody>
                  <a:tcPr anchor="ctr" horzOverflow="overflow"/>
                </a:tc>
                <a:tc>
                  <a:txBody>
                    <a:bodyPr/>
                    <a:lstStyle/>
                    <a:p>
                      <a:pPr marL="91440" marR="0" lvl="0" indent="0" algn="l" defTabSz="890588" rtl="0" eaLnBrk="0" fontAlgn="base" latinLnBrk="0" hangingPunct="0">
                        <a:lnSpc>
                          <a:spcPct val="100000"/>
                        </a:lnSpc>
                        <a:spcBef>
                          <a:spcPct val="50000"/>
                        </a:spcBef>
                        <a:spcAft>
                          <a:spcPct val="0"/>
                        </a:spcAft>
                        <a:buClr>
                          <a:srgbClr val="003580"/>
                        </a:buClr>
                        <a:buSzTx/>
                        <a:buFont typeface="Wingdings" pitchFamily="2" charset="2"/>
                        <a:buNone/>
                        <a:tabLst>
                          <a:tab pos="6985000" algn="l"/>
                          <a:tab pos="7185025" algn="l"/>
                          <a:tab pos="7837488" algn="l"/>
                        </a:tabLst>
                      </a:pPr>
                      <a:r>
                        <a:rPr lang="en-US" sz="1100" kern="1200" dirty="0" smtClean="0">
                          <a:solidFill>
                            <a:schemeClr val="dk1"/>
                          </a:solidFill>
                          <a:latin typeface="+mn-lt"/>
                          <a:ea typeface="+mn-ea"/>
                          <a:cs typeface="+mn-cs"/>
                        </a:rPr>
                        <a:t>Routing, flow control</a:t>
                      </a:r>
                    </a:p>
                  </a:txBody>
                  <a:tcPr anchor="ctr" horzOverflow="overflow"/>
                </a:tc>
                <a:tc>
                  <a:txBody>
                    <a:bodyPr/>
                    <a:lstStyle/>
                    <a:p>
                      <a:pPr marL="91440" marR="0" lvl="0" indent="0" algn="l" defTabSz="890588" rtl="0" eaLnBrk="0" fontAlgn="base" latinLnBrk="0" hangingPunct="0">
                        <a:lnSpc>
                          <a:spcPct val="100000"/>
                        </a:lnSpc>
                        <a:spcBef>
                          <a:spcPct val="50000"/>
                        </a:spcBef>
                        <a:spcAft>
                          <a:spcPct val="0"/>
                        </a:spcAft>
                        <a:buClr>
                          <a:srgbClr val="003580"/>
                        </a:buClr>
                        <a:buSzTx/>
                        <a:buFont typeface="Wingdings" pitchFamily="2" charset="2"/>
                        <a:buNone/>
                        <a:tabLst>
                          <a:tab pos="6985000" algn="l"/>
                          <a:tab pos="7185025" algn="l"/>
                          <a:tab pos="7837488" algn="l"/>
                        </a:tabLst>
                      </a:pPr>
                      <a:r>
                        <a:rPr lang="en-US" sz="1100" kern="1200" dirty="0" smtClean="0">
                          <a:solidFill>
                            <a:schemeClr val="dk1"/>
                          </a:solidFill>
                          <a:latin typeface="+mn-lt"/>
                          <a:ea typeface="+mn-ea"/>
                          <a:cs typeface="+mn-cs"/>
                        </a:rPr>
                        <a:t>Frame structure, FC addressing, flow control</a:t>
                      </a:r>
                    </a:p>
                  </a:txBody>
                  <a:tcPr anchor="ctr" horzOverflow="overflow"/>
                </a:tc>
              </a:tr>
              <a:tr h="177800">
                <a:tc>
                  <a:txBody>
                    <a:bodyPr/>
                    <a:lstStyle/>
                    <a:p>
                      <a:pPr marL="0" marR="0" lvl="0" indent="0" algn="l" defTabSz="890588" rtl="0" eaLnBrk="0" fontAlgn="base" latinLnBrk="0" hangingPunct="0">
                        <a:lnSpc>
                          <a:spcPct val="100000"/>
                        </a:lnSpc>
                        <a:spcBef>
                          <a:spcPct val="50000"/>
                        </a:spcBef>
                        <a:spcAft>
                          <a:spcPct val="0"/>
                        </a:spcAft>
                        <a:buClr>
                          <a:srgbClr val="003580"/>
                        </a:buClr>
                        <a:buSzTx/>
                        <a:buFont typeface="Wingdings" pitchFamily="2" charset="2"/>
                        <a:buNone/>
                        <a:tabLst>
                          <a:tab pos="6985000" algn="l"/>
                          <a:tab pos="7185025" algn="l"/>
                          <a:tab pos="7837488" algn="l"/>
                        </a:tabLst>
                      </a:pPr>
                      <a:r>
                        <a:rPr lang="en-US" sz="1100" kern="1200" dirty="0" smtClean="0">
                          <a:solidFill>
                            <a:schemeClr val="dk1"/>
                          </a:solidFill>
                          <a:latin typeface="+mn-lt"/>
                          <a:ea typeface="+mn-ea"/>
                          <a:cs typeface="+mn-cs"/>
                        </a:rPr>
                        <a:t>FC-1</a:t>
                      </a:r>
                    </a:p>
                  </a:txBody>
                  <a:tcPr anchor="ctr" horzOverflow="overflow"/>
                </a:tc>
                <a:tc>
                  <a:txBody>
                    <a:bodyPr/>
                    <a:lstStyle/>
                    <a:p>
                      <a:pPr marL="91440" marR="0" lvl="0" indent="0" algn="l" defTabSz="890588" rtl="0" eaLnBrk="0" fontAlgn="base" latinLnBrk="0" hangingPunct="0">
                        <a:lnSpc>
                          <a:spcPct val="100000"/>
                        </a:lnSpc>
                        <a:spcBef>
                          <a:spcPct val="50000"/>
                        </a:spcBef>
                        <a:spcAft>
                          <a:spcPct val="0"/>
                        </a:spcAft>
                        <a:buClr>
                          <a:srgbClr val="003580"/>
                        </a:buClr>
                        <a:buSzTx/>
                        <a:buFont typeface="Wingdings" pitchFamily="2" charset="2"/>
                        <a:buNone/>
                        <a:tabLst>
                          <a:tab pos="6985000" algn="l"/>
                          <a:tab pos="7185025" algn="l"/>
                          <a:tab pos="7837488" algn="l"/>
                        </a:tabLst>
                      </a:pPr>
                      <a:r>
                        <a:rPr lang="en-US" sz="1100" kern="1200" dirty="0" smtClean="0">
                          <a:solidFill>
                            <a:schemeClr val="dk1"/>
                          </a:solidFill>
                          <a:latin typeface="+mn-lt"/>
                          <a:ea typeface="+mn-ea"/>
                          <a:cs typeface="+mn-cs"/>
                        </a:rPr>
                        <a:t>Encode/decode </a:t>
                      </a:r>
                    </a:p>
                  </a:txBody>
                  <a:tcPr anchor="ctr" horzOverflow="overflow"/>
                </a:tc>
                <a:tc>
                  <a:txBody>
                    <a:bodyPr/>
                    <a:lstStyle/>
                    <a:p>
                      <a:pPr marL="91440" marR="0" lvl="0" indent="0" algn="l" defTabSz="890588" rtl="0" eaLnBrk="0" fontAlgn="base" latinLnBrk="0" hangingPunct="0">
                        <a:lnSpc>
                          <a:spcPct val="100000"/>
                        </a:lnSpc>
                        <a:spcBef>
                          <a:spcPct val="50000"/>
                        </a:spcBef>
                        <a:spcAft>
                          <a:spcPct val="0"/>
                        </a:spcAft>
                        <a:buClr>
                          <a:srgbClr val="003580"/>
                        </a:buClr>
                        <a:buSzTx/>
                        <a:buFont typeface="Wingdings" pitchFamily="2" charset="2"/>
                        <a:buNone/>
                        <a:tabLst>
                          <a:tab pos="6985000" algn="l"/>
                          <a:tab pos="7185025" algn="l"/>
                          <a:tab pos="7837488" algn="l"/>
                        </a:tabLst>
                      </a:pPr>
                      <a:r>
                        <a:rPr lang="en-US" sz="1100" kern="1200" dirty="0" smtClean="0">
                          <a:solidFill>
                            <a:schemeClr val="dk1"/>
                          </a:solidFill>
                          <a:latin typeface="+mn-lt"/>
                          <a:ea typeface="+mn-ea"/>
                          <a:cs typeface="+mn-cs"/>
                        </a:rPr>
                        <a:t>8b/10b or 64b/66b encoding, bit and frame synchronization</a:t>
                      </a:r>
                    </a:p>
                  </a:txBody>
                  <a:tcPr anchor="ctr" horzOverflow="overflow"/>
                </a:tc>
              </a:tr>
              <a:tr h="177800">
                <a:tc>
                  <a:txBody>
                    <a:bodyPr/>
                    <a:lstStyle/>
                    <a:p>
                      <a:pPr marL="0" marR="0" lvl="0" indent="0" algn="l" defTabSz="890588" rtl="0" eaLnBrk="0" fontAlgn="base" latinLnBrk="0" hangingPunct="0">
                        <a:lnSpc>
                          <a:spcPct val="100000"/>
                        </a:lnSpc>
                        <a:spcBef>
                          <a:spcPct val="50000"/>
                        </a:spcBef>
                        <a:spcAft>
                          <a:spcPct val="0"/>
                        </a:spcAft>
                        <a:buClr>
                          <a:srgbClr val="003580"/>
                        </a:buClr>
                        <a:buSzTx/>
                        <a:buFont typeface="Wingdings" pitchFamily="2" charset="2"/>
                        <a:buNone/>
                        <a:tabLst>
                          <a:tab pos="6985000" algn="l"/>
                          <a:tab pos="7185025" algn="l"/>
                          <a:tab pos="7837488" algn="l"/>
                        </a:tabLst>
                      </a:pPr>
                      <a:r>
                        <a:rPr lang="en-US" sz="1100" kern="1200" dirty="0" smtClean="0">
                          <a:solidFill>
                            <a:schemeClr val="dk1"/>
                          </a:solidFill>
                          <a:latin typeface="+mn-lt"/>
                          <a:ea typeface="+mn-ea"/>
                          <a:cs typeface="+mn-cs"/>
                        </a:rPr>
                        <a:t>FC-0</a:t>
                      </a:r>
                    </a:p>
                  </a:txBody>
                  <a:tcPr anchor="ctr" horzOverflow="overflow"/>
                </a:tc>
                <a:tc>
                  <a:txBody>
                    <a:bodyPr/>
                    <a:lstStyle/>
                    <a:p>
                      <a:pPr marL="91440" marR="0" lvl="0" indent="0" algn="l" defTabSz="890588" rtl="0" eaLnBrk="0" fontAlgn="base" latinLnBrk="0" hangingPunct="0">
                        <a:lnSpc>
                          <a:spcPct val="100000"/>
                        </a:lnSpc>
                        <a:spcBef>
                          <a:spcPct val="50000"/>
                        </a:spcBef>
                        <a:spcAft>
                          <a:spcPct val="0"/>
                        </a:spcAft>
                        <a:buClr>
                          <a:srgbClr val="003580"/>
                        </a:buClr>
                        <a:buSzTx/>
                        <a:buFont typeface="Wingdings" pitchFamily="2" charset="2"/>
                        <a:buNone/>
                        <a:tabLst>
                          <a:tab pos="6985000" algn="l"/>
                          <a:tab pos="7185025" algn="l"/>
                          <a:tab pos="7837488" algn="l"/>
                        </a:tabLst>
                      </a:pPr>
                      <a:r>
                        <a:rPr lang="en-US" sz="1100" kern="1200" dirty="0" smtClean="0">
                          <a:solidFill>
                            <a:schemeClr val="dk1"/>
                          </a:solidFill>
                          <a:latin typeface="+mn-lt"/>
                          <a:ea typeface="+mn-ea"/>
                          <a:cs typeface="+mn-cs"/>
                        </a:rPr>
                        <a:t>Physical layer</a:t>
                      </a:r>
                    </a:p>
                  </a:txBody>
                  <a:tcPr anchor="ctr" horzOverflow="overflow"/>
                </a:tc>
                <a:tc>
                  <a:txBody>
                    <a:bodyPr/>
                    <a:lstStyle/>
                    <a:p>
                      <a:pPr marL="91440" marR="0" lvl="0" indent="0" algn="l" defTabSz="890588" rtl="0" eaLnBrk="0" fontAlgn="base" latinLnBrk="0" hangingPunct="0">
                        <a:lnSpc>
                          <a:spcPct val="100000"/>
                        </a:lnSpc>
                        <a:spcBef>
                          <a:spcPct val="50000"/>
                        </a:spcBef>
                        <a:spcAft>
                          <a:spcPct val="0"/>
                        </a:spcAft>
                        <a:buClr>
                          <a:srgbClr val="003580"/>
                        </a:buClr>
                        <a:buSzTx/>
                        <a:buFont typeface="Wingdings" pitchFamily="2" charset="2"/>
                        <a:buNone/>
                        <a:tabLst>
                          <a:tab pos="6985000" algn="l"/>
                          <a:tab pos="7185025" algn="l"/>
                          <a:tab pos="7837488" algn="l"/>
                        </a:tabLst>
                      </a:pPr>
                      <a:r>
                        <a:rPr lang="en-US" sz="1100" kern="1200" dirty="0" smtClean="0">
                          <a:solidFill>
                            <a:schemeClr val="dk1"/>
                          </a:solidFill>
                          <a:latin typeface="+mn-lt"/>
                          <a:ea typeface="+mn-ea"/>
                          <a:cs typeface="+mn-cs"/>
                        </a:rPr>
                        <a:t>Media, cables, connector</a:t>
                      </a:r>
                    </a:p>
                  </a:txBody>
                  <a:tcPr anchor="ctr" horzOverflow="overflow"/>
                </a:tc>
              </a:tr>
            </a:tbl>
          </a:graphicData>
        </a:graphic>
      </p:graphicFrame>
    </p:spTree>
    <p:custDataLst>
      <p:tags r:id="rId1"/>
    </p:custDataLst>
    <p:extLst>
      <p:ext uri="{BB962C8B-B14F-4D97-AF65-F5344CB8AC3E}">
        <p14:creationId xmlns:p14="http://schemas.microsoft.com/office/powerpoint/2010/main" val="1883084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61149" y="3015465"/>
            <a:ext cx="6569243" cy="3337209"/>
          </a:xfrm>
        </p:spPr>
        <p:txBody>
          <a:bodyPr/>
          <a:lstStyle/>
          <a:p>
            <a:pPr>
              <a:lnSpc>
                <a:spcPct val="80000"/>
              </a:lnSpc>
            </a:pPr>
            <a:r>
              <a:rPr lang="en-US" sz="1800" dirty="0"/>
              <a:t>FC </a:t>
            </a:r>
            <a:r>
              <a:rPr lang="en-US" sz="1800" dirty="0" smtClean="0"/>
              <a:t>address </a:t>
            </a:r>
            <a:r>
              <a:rPr lang="en-US" sz="1800" dirty="0"/>
              <a:t>is assigned to </a:t>
            </a:r>
            <a:r>
              <a:rPr lang="en-US" sz="1800" dirty="0" smtClean="0"/>
              <a:t>node ports </a:t>
            </a:r>
            <a:r>
              <a:rPr lang="en-US" sz="1800" dirty="0"/>
              <a:t>during fabric login</a:t>
            </a:r>
          </a:p>
          <a:p>
            <a:pPr lvl="1">
              <a:lnSpc>
                <a:spcPct val="80000"/>
              </a:lnSpc>
            </a:pPr>
            <a:r>
              <a:rPr lang="en-US" sz="1800" dirty="0"/>
              <a:t>Used for communication between nodes </a:t>
            </a:r>
            <a:r>
              <a:rPr lang="en-US" sz="1800" dirty="0" smtClean="0"/>
              <a:t>in an FC </a:t>
            </a:r>
            <a:r>
              <a:rPr lang="en-US" sz="1800" dirty="0"/>
              <a:t>SAN</a:t>
            </a:r>
          </a:p>
          <a:p>
            <a:pPr>
              <a:lnSpc>
                <a:spcPct val="80000"/>
              </a:lnSpc>
            </a:pPr>
            <a:r>
              <a:rPr lang="en-US" sz="1800" dirty="0"/>
              <a:t>Address </a:t>
            </a:r>
            <a:r>
              <a:rPr lang="en-US" sz="1800" dirty="0" smtClean="0"/>
              <a:t>format:</a:t>
            </a:r>
            <a:endParaRPr lang="en-US" sz="1800" dirty="0"/>
          </a:p>
          <a:p>
            <a:pPr lvl="1">
              <a:lnSpc>
                <a:spcPct val="80000"/>
              </a:lnSpc>
            </a:pPr>
            <a:endParaRPr lang="en-US" sz="1400" dirty="0"/>
          </a:p>
          <a:p>
            <a:pPr lvl="1">
              <a:lnSpc>
                <a:spcPct val="80000"/>
              </a:lnSpc>
            </a:pPr>
            <a:endParaRPr lang="en-US" sz="1400" dirty="0"/>
          </a:p>
          <a:p>
            <a:pPr lvl="1">
              <a:lnSpc>
                <a:spcPct val="80000"/>
              </a:lnSpc>
            </a:pPr>
            <a:endParaRPr lang="en-US" sz="1400" dirty="0"/>
          </a:p>
          <a:p>
            <a:pPr>
              <a:lnSpc>
                <a:spcPct val="80000"/>
              </a:lnSpc>
            </a:pPr>
            <a:r>
              <a:rPr lang="en-US" sz="1800" dirty="0" smtClean="0"/>
              <a:t>Domain </a:t>
            </a:r>
            <a:r>
              <a:rPr lang="en-US" sz="1800" dirty="0"/>
              <a:t>ID is a unique number provided to each switch in the fabric</a:t>
            </a:r>
          </a:p>
          <a:p>
            <a:pPr lvl="1">
              <a:lnSpc>
                <a:spcPct val="80000"/>
              </a:lnSpc>
            </a:pPr>
            <a:r>
              <a:rPr lang="en-US" sz="1800" dirty="0"/>
              <a:t>239 addresses are available for domain ID</a:t>
            </a:r>
          </a:p>
          <a:p>
            <a:pPr>
              <a:lnSpc>
                <a:spcPct val="80000"/>
              </a:lnSpc>
            </a:pPr>
            <a:r>
              <a:rPr lang="en-US" sz="1800" dirty="0"/>
              <a:t>Maximum possible number of node ports in a switched fabric:</a:t>
            </a:r>
          </a:p>
          <a:p>
            <a:pPr lvl="1">
              <a:lnSpc>
                <a:spcPct val="80000"/>
              </a:lnSpc>
            </a:pPr>
            <a:r>
              <a:rPr lang="en-US" sz="1800" dirty="0"/>
              <a:t>239 domains X 256 areas X 256 ports = </a:t>
            </a:r>
            <a:r>
              <a:rPr lang="en-US" sz="1800" dirty="0" smtClean="0"/>
              <a:t>15,663,104 ports </a:t>
            </a:r>
            <a:endParaRPr lang="en-US" sz="1800" dirty="0"/>
          </a:p>
          <a:p>
            <a:pPr>
              <a:lnSpc>
                <a:spcPct val="80000"/>
              </a:lnSpc>
            </a:pPr>
            <a:endParaRPr lang="en-US" sz="1800" dirty="0"/>
          </a:p>
          <a:p>
            <a:pPr lvl="1">
              <a:lnSpc>
                <a:spcPct val="80000"/>
              </a:lnSpc>
            </a:pPr>
            <a:endParaRPr lang="en-US" sz="1400" dirty="0"/>
          </a:p>
          <a:p>
            <a:endParaRPr lang="en-US" sz="1800" dirty="0"/>
          </a:p>
          <a:p>
            <a:endParaRPr lang="en-US" sz="1600" dirty="0"/>
          </a:p>
        </p:txBody>
      </p:sp>
      <p:sp>
        <p:nvSpPr>
          <p:cNvPr id="2" name="Title 1"/>
          <p:cNvSpPr>
            <a:spLocks noGrp="1"/>
          </p:cNvSpPr>
          <p:nvPr>
            <p:ph type="title"/>
          </p:nvPr>
        </p:nvSpPr>
        <p:spPr/>
        <p:txBody>
          <a:bodyPr/>
          <a:lstStyle/>
          <a:p>
            <a:r>
              <a:rPr lang="en-US" dirty="0"/>
              <a:t>FC Addressing in </a:t>
            </a:r>
            <a:r>
              <a:rPr lang="en-US" dirty="0" smtClean="0"/>
              <a:t>Switched Fabric</a:t>
            </a:r>
            <a:endParaRPr lang="en-US" dirty="0"/>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pic>
        <p:nvPicPr>
          <p:cNvPr id="6" name="Picture 4" descr="Fibre_Channel_Address"/>
          <p:cNvPicPr>
            <a:picLocks noChangeAspect="1" noChangeArrowheads="1"/>
          </p:cNvPicPr>
          <p:nvPr/>
        </p:nvPicPr>
        <p:blipFill>
          <a:blip r:embed="rId4" cstate="print"/>
          <a:srcRect l="34698" b="66258"/>
          <a:stretch>
            <a:fillRect/>
          </a:stretch>
        </p:blipFill>
        <p:spPr bwMode="auto">
          <a:xfrm>
            <a:off x="3220840" y="1866384"/>
            <a:ext cx="4049857" cy="110817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618273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61149" y="1644316"/>
            <a:ext cx="6569243" cy="2832975"/>
          </a:xfrm>
        </p:spPr>
        <p:txBody>
          <a:bodyPr/>
          <a:lstStyle/>
          <a:p>
            <a:pPr>
              <a:tabLst>
                <a:tab pos="6985000" algn="l"/>
                <a:tab pos="7185025" algn="l"/>
                <a:tab pos="7315200" algn="l"/>
                <a:tab pos="7837488" algn="l"/>
              </a:tabLst>
            </a:pPr>
            <a:r>
              <a:rPr lang="en-US" sz="2400" dirty="0"/>
              <a:t>Unique </a:t>
            </a:r>
            <a:r>
              <a:rPr lang="en-US" sz="2400" dirty="0" smtClean="0"/>
              <a:t>64-bit </a:t>
            </a:r>
            <a:r>
              <a:rPr lang="en-US" sz="2400" dirty="0"/>
              <a:t>identifier</a:t>
            </a:r>
          </a:p>
          <a:p>
            <a:pPr>
              <a:tabLst>
                <a:tab pos="6985000" algn="l"/>
                <a:tab pos="7185025" algn="l"/>
                <a:tab pos="7315200" algn="l"/>
                <a:tab pos="7837488" algn="l"/>
              </a:tabLst>
            </a:pPr>
            <a:r>
              <a:rPr lang="en-US" sz="2400" dirty="0"/>
              <a:t>Static to node ports on an FC network</a:t>
            </a:r>
          </a:p>
          <a:p>
            <a:pPr lvl="1">
              <a:tabLst>
                <a:tab pos="6985000" algn="l"/>
                <a:tab pos="7185025" algn="l"/>
                <a:tab pos="7315200" algn="l"/>
                <a:tab pos="7837488" algn="l"/>
              </a:tabLst>
            </a:pPr>
            <a:r>
              <a:rPr lang="en-US" sz="2400" dirty="0"/>
              <a:t>Similar to MAC address of NIC</a:t>
            </a:r>
          </a:p>
          <a:p>
            <a:pPr lvl="1">
              <a:tabLst>
                <a:tab pos="6985000" algn="l"/>
                <a:tab pos="7185025" algn="l"/>
                <a:tab pos="7315200" algn="l"/>
                <a:tab pos="7837488" algn="l"/>
              </a:tabLst>
            </a:pPr>
            <a:r>
              <a:rPr lang="en-US" sz="2400" dirty="0"/>
              <a:t>WWNN and WWPN are used to </a:t>
            </a:r>
            <a:r>
              <a:rPr lang="en-US" sz="2400" dirty="0" smtClean="0"/>
              <a:t>physically identify FC network adapters and node ports </a:t>
            </a:r>
            <a:r>
              <a:rPr lang="en-US" sz="2400" dirty="0" smtClean="0"/>
              <a:t>respectively</a:t>
            </a:r>
            <a:endParaRPr lang="en-US" sz="2000" dirty="0"/>
          </a:p>
        </p:txBody>
      </p:sp>
      <p:sp>
        <p:nvSpPr>
          <p:cNvPr id="2" name="Title 1"/>
          <p:cNvSpPr>
            <a:spLocks noGrp="1"/>
          </p:cNvSpPr>
          <p:nvPr>
            <p:ph type="title"/>
          </p:nvPr>
        </p:nvSpPr>
        <p:spPr/>
        <p:txBody>
          <a:bodyPr/>
          <a:lstStyle/>
          <a:p>
            <a:r>
              <a:rPr lang="en-US" dirty="0"/>
              <a:t>World Wide Name (WWN)</a:t>
            </a:r>
          </a:p>
        </p:txBody>
      </p:sp>
      <p:sp>
        <p:nvSpPr>
          <p:cNvPr id="3" name="Footer Placeholder 2"/>
          <p:cNvSpPr>
            <a:spLocks noGrp="1"/>
          </p:cNvSpPr>
          <p:nvPr>
            <p:ph type="ftr" sz="quarter" idx="4294967295"/>
          </p:nvPr>
        </p:nvSpPr>
        <p:spPr>
          <a:xfrm>
            <a:off x="3962400" y="6604000"/>
            <a:ext cx="5181600" cy="177800"/>
          </a:xfrm>
          <a:prstGeom prst="rect">
            <a:avLst/>
          </a:prstGeom>
        </p:spPr>
        <p:txBody>
          <a:bodyPr/>
          <a:lstStyle/>
          <a:p>
            <a:pPr algn="r"/>
            <a:endParaRPr lang="en-US" dirty="0"/>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6485" y="4655091"/>
            <a:ext cx="7446962" cy="1948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292845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101.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102.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103.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104.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105.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106.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107.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108.xml><?xml version="1.0" encoding="utf-8"?>
<p:tagLst xmlns:a="http://schemas.openxmlformats.org/drawingml/2006/main" xmlns:r="http://schemas.openxmlformats.org/officeDocument/2006/relationships" xmlns:p="http://schemas.openxmlformats.org/presentationml/2006/main">
  <p:tag name="ARTICULATE_USED_LAYOUT" val="4"/>
  <p:tag name="ARTICULATE_SLIDE_THUMBNAIL_REFRESH" val="1"/>
</p:tagLst>
</file>

<file path=ppt/tags/tag109.xml><?xml version="1.0" encoding="utf-8"?>
<p:tagLst xmlns:a="http://schemas.openxmlformats.org/drawingml/2006/main" xmlns:r="http://schemas.openxmlformats.org/officeDocument/2006/relationships" xmlns:p="http://schemas.openxmlformats.org/presentationml/2006/main">
  <p:tag name="ARTICULATE_USED_LAYOUT" val="4"/>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0.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111.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112.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113.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114.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115.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116.xml><?xml version="1.0" encoding="utf-8"?>
<p:tagLst xmlns:a="http://schemas.openxmlformats.org/drawingml/2006/main" xmlns:r="http://schemas.openxmlformats.org/officeDocument/2006/relationships" xmlns:p="http://schemas.openxmlformats.org/presentationml/2006/main">
  <p:tag name="ARTICULATE_USED_LAYOUT" val="4"/>
  <p:tag name="ARTICULATE_SLIDE_THUMBNAIL_REFRESH" val="1"/>
</p:tagLst>
</file>

<file path=ppt/tags/tag117.xml><?xml version="1.0" encoding="utf-8"?>
<p:tagLst xmlns:a="http://schemas.openxmlformats.org/drawingml/2006/main" xmlns:r="http://schemas.openxmlformats.org/officeDocument/2006/relationships" xmlns:p="http://schemas.openxmlformats.org/presentationml/2006/main">
  <p:tag name="ARTICULATE_USED_LAYOUT" val="4"/>
  <p:tag name="ARTICULATE_SLIDE_THUMBNAIL_REFRESH" val="1"/>
</p:tagLst>
</file>

<file path=ppt/tags/tag118.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119.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0.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121.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122.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123.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124.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125.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126.xml><?xml version="1.0" encoding="utf-8"?>
<p:tagLst xmlns:a="http://schemas.openxmlformats.org/drawingml/2006/main" xmlns:r="http://schemas.openxmlformats.org/officeDocument/2006/relationships" xmlns:p="http://schemas.openxmlformats.org/presentationml/2006/main">
  <p:tag name="ARTICULATE_USED_LAYOUT" val="4"/>
  <p:tag name="ARTICULATE_SLIDE_THUMBNAIL_REFRESH" val="1"/>
</p:tagLst>
</file>

<file path=ppt/tags/tag127.xml><?xml version="1.0" encoding="utf-8"?>
<p:tagLst xmlns:a="http://schemas.openxmlformats.org/drawingml/2006/main" xmlns:r="http://schemas.openxmlformats.org/officeDocument/2006/relationships" xmlns:p="http://schemas.openxmlformats.org/presentationml/2006/main">
  <p:tag name="ARTICULATE_USED_LAYOUT" val="3"/>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USED_LAYOUT" val="4"/>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USED_LAYOUT" val="4"/>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USED_LAYOUT" val="4"/>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USED_LAYOUT" val="4"/>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USED_LAYOUT" val="4"/>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USED_LAYOUT" val="3"/>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USED_LAYOUT" val="4"/>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USED_LAYOUT" val="4"/>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USED_LAYOUT" val="4"/>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USED_LAYOUT" val="3"/>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USED_LAYOUT" val="4"/>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USED_LAYOUT" val="3"/>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USED_LAYOUT" val="4"/>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USED_LAYOUT" val="4"/>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USED_LAYOUT" val="4"/>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USED_LAYOUT" val="4"/>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USED_LAYOUT" val="4"/>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USED_LAYOUT" val="4"/>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76.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USED_LAYOUT" val="4"/>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USED_LAYOUT" val="3"/>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USED_LAYOUT" val="3"/>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USED_LAYOUT" val="4"/>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USED_LAYOUT" val="4"/>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USED_LAYOUT" val="4"/>
  <p:tag name="ARTICULATE_SLIDE_THUMBNAIL_REFRESH" val="1"/>
</p:tagLst>
</file>

<file path=ppt/tags/tag93.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96.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97.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98.xml><?xml version="1.0" encoding="utf-8"?>
<p:tagLst xmlns:a="http://schemas.openxmlformats.org/drawingml/2006/main" xmlns:r="http://schemas.openxmlformats.org/officeDocument/2006/relationships" xmlns:p="http://schemas.openxmlformats.org/presentationml/2006/main">
  <p:tag name="ARTICULATE_USED_LAYOUT" val="4"/>
  <p:tag name="ARTICULATE_SLIDE_THUMBNAIL_REFRESH" val="1"/>
</p:tagLst>
</file>

<file path=ppt/tags/tag99.xml><?xml version="1.0" encoding="utf-8"?>
<p:tagLst xmlns:a="http://schemas.openxmlformats.org/drawingml/2006/main" xmlns:r="http://schemas.openxmlformats.org/officeDocument/2006/relationships" xmlns:p="http://schemas.openxmlformats.org/presentationml/2006/main">
  <p:tag name="ARTICULATE_USED_LAYOUT" val="4"/>
  <p:tag name="ARTICULATE_SLIDE_THUMBNAIL_REFRESH" val="1"/>
</p:tagLst>
</file>

<file path=ppt/theme/theme1.xml><?xml version="1.0" encoding="utf-8"?>
<a:theme xmlns:a="http://schemas.openxmlformats.org/drawingml/2006/main" name="Algebra-Dizaj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dlozak za prezentacije" id="{2094A51A-7119-48CD-8A50-FD79B79D7FB2}" vid="{6B2B472F-4B24-4DB8-A416-F98833083A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AAF8DF40C255CC4E80B3CE21AAA3650C" ma:contentTypeVersion="0" ma:contentTypeDescription="Stvaranje novog dokumenta." ma:contentTypeScope="" ma:versionID="33f95c4feace6d0cec66844b7a9a971a">
  <xsd:schema xmlns:xsd="http://www.w3.org/2001/XMLSchema" xmlns:xs="http://www.w3.org/2001/XMLSchema" xmlns:p="http://schemas.microsoft.com/office/2006/metadata/properties" targetNamespace="http://schemas.microsoft.com/office/2006/metadata/properties" ma:root="true" ma:fieldsID="8355e86d926e02d3e5918f1fd2f97e0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Vrsta sadržaja"/>
        <xsd:element ref="dc:title" minOccurs="0" maxOccurs="1" ma:index="4" ma:displayName="Naslov"/>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3ED0CE0-D705-4620-BD53-5B4A2E74E1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22736880-027E-40C4-BC09-A791F6998833}">
  <ds:schemaRefs>
    <ds:schemaRef ds:uri="http://purl.org/dc/terms/"/>
    <ds:schemaRef ds:uri="http://www.w3.org/XML/1998/namespace"/>
    <ds:schemaRef ds:uri="http://purl.org/dc/dcmitype/"/>
    <ds:schemaRef ds:uri="http://schemas.microsoft.com/office/2006/metadata/propertie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6B9818D3-7623-4050-A0CE-B93AE82CB68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Predlozak za prezentacije</Template>
  <TotalTime>23</TotalTime>
  <Words>26729</Words>
  <Application>Microsoft Office PowerPoint</Application>
  <PresentationFormat>On-screen Show (4:3)</PresentationFormat>
  <Paragraphs>1884</Paragraphs>
  <Slides>123</Slides>
  <Notes>122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123</vt:i4>
      </vt:variant>
    </vt:vector>
  </HeadingPairs>
  <TitlesOfParts>
    <vt:vector size="132" baseType="lpstr">
      <vt:lpstr>Arial Unicode MS</vt:lpstr>
      <vt:lpstr>Arial</vt:lpstr>
      <vt:lpstr>Calibri</vt:lpstr>
      <vt:lpstr>MetaNormalLF-Roman</vt:lpstr>
      <vt:lpstr>Segoe UI</vt:lpstr>
      <vt:lpstr>Segoe UI Semibold</vt:lpstr>
      <vt:lpstr>Verdana</vt:lpstr>
      <vt:lpstr>Wingdings</vt:lpstr>
      <vt:lpstr>Algebra-Dizajn</vt:lpstr>
      <vt:lpstr>Block-based storage</vt:lpstr>
      <vt:lpstr>Block-based Storage System</vt:lpstr>
      <vt:lpstr>Lesson 1: Components of Block-based Storage System</vt:lpstr>
      <vt:lpstr>What is a Block-based Storage System?</vt:lpstr>
      <vt:lpstr>Components of a Controller</vt:lpstr>
      <vt:lpstr>Components of a Controller</vt:lpstr>
      <vt:lpstr>Components of a Controller</vt:lpstr>
      <vt:lpstr>Read Operation with Cache</vt:lpstr>
      <vt:lpstr>Write Operation with Cache</vt:lpstr>
      <vt:lpstr>Cache Management: Algorithms</vt:lpstr>
      <vt:lpstr>Cache Management: Watermarking</vt:lpstr>
      <vt:lpstr>Cache Data Protection</vt:lpstr>
      <vt:lpstr>Lesson 1: Summary</vt:lpstr>
      <vt:lpstr>Lesson 2: Storage Provisioning</vt:lpstr>
      <vt:lpstr>Overview of Storage Provisioning</vt:lpstr>
      <vt:lpstr>Traditional Provisioning</vt:lpstr>
      <vt:lpstr>LUN Expansion</vt:lpstr>
      <vt:lpstr>Virtual Provisioning</vt:lpstr>
      <vt:lpstr>Expanding Thin LUNs</vt:lpstr>
      <vt:lpstr>Traditional Provisioning Vs. Virtual Provisioning</vt:lpstr>
      <vt:lpstr>LUN Masking</vt:lpstr>
      <vt:lpstr>Lesson 2: Summary</vt:lpstr>
      <vt:lpstr>Lesson 3: Storage Tiering </vt:lpstr>
      <vt:lpstr>Storage Tiering Overview</vt:lpstr>
      <vt:lpstr>LUN and Sub-LUN Tiering</vt:lpstr>
      <vt:lpstr>Cache Tiering</vt:lpstr>
      <vt:lpstr>Server Flash-caching Technology</vt:lpstr>
      <vt:lpstr>Use Case – Block-based Storage in Cloud</vt:lpstr>
      <vt:lpstr>Lesson 3: Summary</vt:lpstr>
      <vt:lpstr>Module 3: Summary</vt:lpstr>
      <vt:lpstr>What is IP SAN?</vt:lpstr>
      <vt:lpstr>Drivers for IP SAN</vt:lpstr>
      <vt:lpstr>Lesson 1: iSCSI</vt:lpstr>
      <vt:lpstr>iSCSI Overview</vt:lpstr>
      <vt:lpstr>Components of iSCSI Network</vt:lpstr>
      <vt:lpstr>Types of iSCSI Initiator</vt:lpstr>
      <vt:lpstr>iSCSI Connectivity</vt:lpstr>
      <vt:lpstr>Combining FC and Native iSCSI Connectivity</vt:lpstr>
      <vt:lpstr>iSCSI Protocol Stack</vt:lpstr>
      <vt:lpstr>iSCSI Address and Name</vt:lpstr>
      <vt:lpstr>iSCSI Discovery</vt:lpstr>
      <vt:lpstr>iSNS Discovery Domain</vt:lpstr>
      <vt:lpstr>Lesson 1: Summary</vt:lpstr>
      <vt:lpstr>Lesson 2: Link Aggregation and VLAN</vt:lpstr>
      <vt:lpstr>Link and Switch Aggregation</vt:lpstr>
      <vt:lpstr>Self-forming Network and Link Aggregation</vt:lpstr>
      <vt:lpstr>Virtual LAN (VLAN)</vt:lpstr>
      <vt:lpstr>VLAN Trunking and Tagging</vt:lpstr>
      <vt:lpstr>Stretched VLAN</vt:lpstr>
      <vt:lpstr>Lesson 2: Summary</vt:lpstr>
      <vt:lpstr>Module 4: Summary</vt:lpstr>
      <vt:lpstr>Lesson 1: Overview of FCoE SAN</vt:lpstr>
      <vt:lpstr>What is FCoE SAN?</vt:lpstr>
      <vt:lpstr>Drivers for FCoE SAN</vt:lpstr>
      <vt:lpstr>Components of FCoE SAN</vt:lpstr>
      <vt:lpstr>CNA and Software FCoE Adapter</vt:lpstr>
      <vt:lpstr>FCoE Switch</vt:lpstr>
      <vt:lpstr>FCoE SAN Connectivity</vt:lpstr>
      <vt:lpstr>FCoE SAN Connectivity</vt:lpstr>
      <vt:lpstr>VLAN and VSAN in FCoE</vt:lpstr>
      <vt:lpstr>Port Types in FCoE</vt:lpstr>
      <vt:lpstr>Lesson 1: Summary</vt:lpstr>
      <vt:lpstr>Lesson 2: Converged Enhanced Ethernet (CEE)</vt:lpstr>
      <vt:lpstr>Introduction to CEE </vt:lpstr>
      <vt:lpstr>Priority-based Flow Control (PFC)</vt:lpstr>
      <vt:lpstr>Enhanced Transmission Selection (ETS)</vt:lpstr>
      <vt:lpstr>Congestion Notification (CN) </vt:lpstr>
      <vt:lpstr>Data Center Bridging Exchange Protocol (DCBX)</vt:lpstr>
      <vt:lpstr>Lesson 2: Summary</vt:lpstr>
      <vt:lpstr>Lesson 3: FCoE Architecture</vt:lpstr>
      <vt:lpstr>FCoE Frame Structure</vt:lpstr>
      <vt:lpstr>FCoE Frame Mapping</vt:lpstr>
      <vt:lpstr>FCoE Process</vt:lpstr>
      <vt:lpstr>FCoE Initialization Protocol (FIP)</vt:lpstr>
      <vt:lpstr>FCoE Addressing</vt:lpstr>
      <vt:lpstr>FCoE Frame Forwarding</vt:lpstr>
      <vt:lpstr>Lesson 3: Summary</vt:lpstr>
      <vt:lpstr>Module 5: Summary</vt:lpstr>
      <vt:lpstr>PowerPoint Presentation</vt:lpstr>
      <vt:lpstr>Lesson 1: Introduction to SAN</vt:lpstr>
      <vt:lpstr>What is a SAN?</vt:lpstr>
      <vt:lpstr>Benefits of SAN</vt:lpstr>
      <vt:lpstr>Third Platform Requirements for SAN</vt:lpstr>
      <vt:lpstr>Technology Solutions</vt:lpstr>
      <vt:lpstr>Software-Defined Networking</vt:lpstr>
      <vt:lpstr>Benefits of Software-Defined SAN</vt:lpstr>
      <vt:lpstr>Lesson 1: Summary</vt:lpstr>
      <vt:lpstr>Lesson 2: FC SAN Overview </vt:lpstr>
      <vt:lpstr>What is FC SAN?</vt:lpstr>
      <vt:lpstr>Components of FC SAN</vt:lpstr>
      <vt:lpstr>Hub, Switch, and Director</vt:lpstr>
      <vt:lpstr>FC Interconnectivity Options</vt:lpstr>
      <vt:lpstr>Port Types in Switched Fabric</vt:lpstr>
      <vt:lpstr>Lesson 2: Summary</vt:lpstr>
      <vt:lpstr>Lesson 3: Fibre Channel (FC) Architecture</vt:lpstr>
      <vt:lpstr>FC Architecture Overview</vt:lpstr>
      <vt:lpstr>FC Protocol Stack</vt:lpstr>
      <vt:lpstr>FC Addressing in Switched Fabric</vt:lpstr>
      <vt:lpstr>World Wide Name (WWN)</vt:lpstr>
      <vt:lpstr>Structure and Organization of FC Data</vt:lpstr>
      <vt:lpstr>Fabric Services</vt:lpstr>
      <vt:lpstr>Fabric Login Types</vt:lpstr>
      <vt:lpstr>Flow Control</vt:lpstr>
      <vt:lpstr>Lesson 3: Summary</vt:lpstr>
      <vt:lpstr>Lesson 4: Topologies, Link Aggregation, and Zoning</vt:lpstr>
      <vt:lpstr>Single-switch Topology</vt:lpstr>
      <vt:lpstr>Mesh Topology</vt:lpstr>
      <vt:lpstr>Core-edge Topology</vt:lpstr>
      <vt:lpstr>Link Aggregation</vt:lpstr>
      <vt:lpstr>Zoning</vt:lpstr>
      <vt:lpstr>Types of Zoning </vt:lpstr>
      <vt:lpstr>Lesson 4: Summary</vt:lpstr>
      <vt:lpstr>Lesson 5: Virtualization in FC SAN </vt:lpstr>
      <vt:lpstr>N_Port ID Virtualization (NPIV) </vt:lpstr>
      <vt:lpstr>N_Port Virtualization (NPV)</vt:lpstr>
      <vt:lpstr>Block-level Storage Virtualization</vt:lpstr>
      <vt:lpstr>Use Case: Storage Virtualization Across Data Centers </vt:lpstr>
      <vt:lpstr>Virtual SAN (VSAN)/Virtual Fabric</vt:lpstr>
      <vt:lpstr>VSAN Configuration</vt:lpstr>
      <vt:lpstr>VSAN Trunking</vt:lpstr>
      <vt:lpstr>VSAN Tagging</vt:lpstr>
      <vt:lpstr>Lesson 5: Summary</vt:lpstr>
      <vt:lpstr>Module 6: 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Vedran Dakić</dc:creator>
  <cp:lastModifiedBy>Vedran Dakić</cp:lastModifiedBy>
  <cp:revision>6</cp:revision>
  <dcterms:created xsi:type="dcterms:W3CDTF">2017-03-03T18:01:37Z</dcterms:created>
  <dcterms:modified xsi:type="dcterms:W3CDTF">2017-03-03T18:26:12Z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0x010100AAF8DF40C255CC4E80B3CE21AAA3650C</vt:lpwstr>
  </property>
  <property fmtid="{D5CDD505-2E9C-101B-9397-08002B2CF9AE}" pid="3" name="IsMyDocuments">
    <vt:bool>true</vt:bool>
  </property>
</Properties>
</file>